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png" ContentType="image/png"/>
  <Default Extension="wmf" ContentType="image/x-wmf"/>
  <Default Extension="emf" ContentType="image/x-e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6"/>
  </p:notesMasterIdLst>
  <p:handoutMasterIdLst>
    <p:handoutMasterId r:id="rId137"/>
  </p:handoutMasterIdLst>
  <p:sldIdLst>
    <p:sldId id="256" r:id="rId3"/>
    <p:sldId id="1067" r:id="rId4"/>
    <p:sldId id="1068" r:id="rId5"/>
    <p:sldId id="1032" r:id="rId6"/>
    <p:sldId id="1033" r:id="rId7"/>
    <p:sldId id="1034" r:id="rId8"/>
    <p:sldId id="1035" r:id="rId9"/>
    <p:sldId id="1036" r:id="rId10"/>
    <p:sldId id="1037" r:id="rId11"/>
    <p:sldId id="1134" r:id="rId12"/>
    <p:sldId id="1135" r:id="rId13"/>
    <p:sldId id="1136" r:id="rId14"/>
    <p:sldId id="1038" r:id="rId15"/>
    <p:sldId id="1039" r:id="rId16"/>
    <p:sldId id="1137" r:id="rId17"/>
    <p:sldId id="1138" r:id="rId18"/>
    <p:sldId id="1139" r:id="rId19"/>
    <p:sldId id="1227" r:id="rId20"/>
    <p:sldId id="1140" r:id="rId21"/>
    <p:sldId id="1141" r:id="rId22"/>
    <p:sldId id="1031" r:id="rId23"/>
    <p:sldId id="1040" r:id="rId24"/>
    <p:sldId id="1043" r:id="rId25"/>
    <p:sldId id="1041" r:id="rId26"/>
    <p:sldId id="1042" r:id="rId27"/>
    <p:sldId id="1044" r:id="rId28"/>
    <p:sldId id="1045" r:id="rId29"/>
    <p:sldId id="1154" r:id="rId30"/>
    <p:sldId id="1142" r:id="rId31"/>
    <p:sldId id="1155" r:id="rId32"/>
    <p:sldId id="1053" r:id="rId33"/>
    <p:sldId id="1143" r:id="rId34"/>
    <p:sldId id="1144" r:id="rId35"/>
    <p:sldId id="1145" r:id="rId36"/>
    <p:sldId id="1146" r:id="rId37"/>
    <p:sldId id="1147" r:id="rId38"/>
    <p:sldId id="1148" r:id="rId39"/>
    <p:sldId id="1149" r:id="rId40"/>
    <p:sldId id="1150" r:id="rId41"/>
    <p:sldId id="1151" r:id="rId42"/>
    <p:sldId id="1152" r:id="rId43"/>
    <p:sldId id="1153" r:id="rId44"/>
    <p:sldId id="1228" r:id="rId45"/>
    <p:sldId id="1229" r:id="rId46"/>
    <p:sldId id="1230" r:id="rId47"/>
    <p:sldId id="1341" r:id="rId48"/>
    <p:sldId id="1231" r:id="rId49"/>
    <p:sldId id="1156" r:id="rId50"/>
    <p:sldId id="1157" r:id="rId51"/>
    <p:sldId id="1158" r:id="rId52"/>
    <p:sldId id="1054" r:id="rId53"/>
    <p:sldId id="1055" r:id="rId54"/>
    <p:sldId id="1056" r:id="rId55"/>
    <p:sldId id="1057" r:id="rId56"/>
    <p:sldId id="1058" r:id="rId57"/>
    <p:sldId id="1059" r:id="rId58"/>
    <p:sldId id="1060" r:id="rId59"/>
    <p:sldId id="1061" r:id="rId60"/>
    <p:sldId id="1062" r:id="rId61"/>
    <p:sldId id="1063" r:id="rId62"/>
    <p:sldId id="1064" r:id="rId63"/>
    <p:sldId id="1065" r:id="rId64"/>
    <p:sldId id="1028" r:id="rId65"/>
    <p:sldId id="1029" r:id="rId66"/>
    <p:sldId id="1159" r:id="rId67"/>
    <p:sldId id="1160" r:id="rId68"/>
    <p:sldId id="1161" r:id="rId69"/>
    <p:sldId id="1162" r:id="rId70"/>
    <p:sldId id="1342" r:id="rId71"/>
    <p:sldId id="1163" r:id="rId72"/>
    <p:sldId id="1164" r:id="rId73"/>
    <p:sldId id="1165" r:id="rId74"/>
    <p:sldId id="1166" r:id="rId75"/>
    <p:sldId id="1167" r:id="rId76"/>
    <p:sldId id="1168" r:id="rId77"/>
    <p:sldId id="1030" r:id="rId78"/>
    <p:sldId id="1002" r:id="rId79"/>
    <p:sldId id="1003" r:id="rId80"/>
    <p:sldId id="1004" r:id="rId81"/>
    <p:sldId id="1005" r:id="rId82"/>
    <p:sldId id="1006" r:id="rId83"/>
    <p:sldId id="1007" r:id="rId84"/>
    <p:sldId id="1008" r:id="rId85"/>
    <p:sldId id="1009" r:id="rId86"/>
    <p:sldId id="1010" r:id="rId87"/>
    <p:sldId id="1011" r:id="rId88"/>
    <p:sldId id="1012" r:id="rId89"/>
    <p:sldId id="1013" r:id="rId90"/>
    <p:sldId id="1014" r:id="rId91"/>
    <p:sldId id="1015" r:id="rId92"/>
    <p:sldId id="1232" r:id="rId93"/>
    <p:sldId id="1016" r:id="rId94"/>
    <p:sldId id="1017" r:id="rId95"/>
    <p:sldId id="1018" r:id="rId96"/>
    <p:sldId id="1019" r:id="rId97"/>
    <p:sldId id="1020" r:id="rId98"/>
    <p:sldId id="1021" r:id="rId99"/>
    <p:sldId id="1022" r:id="rId100"/>
    <p:sldId id="1023" r:id="rId101"/>
    <p:sldId id="1024" r:id="rId102"/>
    <p:sldId id="1262" r:id="rId103"/>
    <p:sldId id="1233" r:id="rId104"/>
    <p:sldId id="1234" r:id="rId105"/>
    <p:sldId id="1235" r:id="rId106"/>
    <p:sldId id="1236" r:id="rId107"/>
    <p:sldId id="1237" r:id="rId108"/>
    <p:sldId id="1238" r:id="rId109"/>
    <p:sldId id="1239" r:id="rId110"/>
    <p:sldId id="1240" r:id="rId111"/>
    <p:sldId id="1241" r:id="rId112"/>
    <p:sldId id="1242" r:id="rId113"/>
    <p:sldId id="1243" r:id="rId114"/>
    <p:sldId id="1244" r:id="rId115"/>
    <p:sldId id="1245" r:id="rId116"/>
    <p:sldId id="1246" r:id="rId117"/>
    <p:sldId id="1247" r:id="rId118"/>
    <p:sldId id="1248" r:id="rId119"/>
    <p:sldId id="1249" r:id="rId120"/>
    <p:sldId id="1250" r:id="rId121"/>
    <p:sldId id="1251" r:id="rId122"/>
    <p:sldId id="1252" r:id="rId123"/>
    <p:sldId id="1253" r:id="rId124"/>
    <p:sldId id="1254" r:id="rId125"/>
    <p:sldId id="1255" r:id="rId126"/>
    <p:sldId id="1256" r:id="rId127"/>
    <p:sldId id="1257" r:id="rId128"/>
    <p:sldId id="1258" r:id="rId129"/>
    <p:sldId id="1259" r:id="rId130"/>
    <p:sldId id="1260" r:id="rId131"/>
    <p:sldId id="1261" r:id="rId132"/>
    <p:sldId id="1343" r:id="rId133"/>
    <p:sldId id="1025" r:id="rId134"/>
    <p:sldId id="906" r:id="rId135"/>
  </p:sldIdLst>
  <p:sldSz cx="9144000" cy="6858000" type="screen4x3"/>
  <p:notesSz cx="7102475" cy="8991600"/>
  <p:custDataLst>
    <p:tags r:id="rId141"/>
  </p:custDataLst>
  <p:defaultTex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6" userDrawn="1">
          <p15:clr>
            <a:srgbClr val="A4A3A4"/>
          </p15:clr>
        </p15:guide>
        <p15:guide id="2" pos="291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204"/>
    <a:srgbClr val="000000"/>
    <a:srgbClr val="FF0000"/>
    <a:srgbClr val="072CCA"/>
    <a:srgbClr val="0000FF"/>
    <a:srgbClr val="D60093"/>
    <a:srgbClr val="66FFFF"/>
    <a:srgbClr val="5A9B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p:restoredTop sz="95540"/>
  </p:normalViewPr>
  <p:slideViewPr>
    <p:cSldViewPr snapToGrid="0" showGuides="1">
      <p:cViewPr>
        <p:scale>
          <a:sx n="66" d="100"/>
          <a:sy n="66" d="100"/>
        </p:scale>
        <p:origin x="-2094" y="-498"/>
      </p:cViewPr>
      <p:guideLst>
        <p:guide orient="horz" pos="2216"/>
        <p:guide pos="2918"/>
      </p:guideLst>
    </p:cSldViewPr>
  </p:slideViewPr>
  <p:notesTextViewPr>
    <p:cViewPr>
      <p:scale>
        <a:sx n="100" d="100"/>
        <a:sy n="100" d="100"/>
      </p:scale>
      <p:origin x="0" y="0"/>
    </p:cViewPr>
  </p:notesTextViewPr>
  <p:sorterViewPr showFormatting="0">
    <p:cViewPr>
      <p:scale>
        <a:sx n="66" d="100"/>
        <a:sy n="66" d="100"/>
      </p:scale>
      <p:origin x="0" y="7080"/>
    </p:cViewPr>
  </p:sorter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1" Type="http://schemas.openxmlformats.org/officeDocument/2006/relationships/tags" Target="tags/tag175.xml"/><Relationship Id="rId140" Type="http://schemas.openxmlformats.org/officeDocument/2006/relationships/tableStyles" Target="tableStyles.xml"/><Relationship Id="rId14" Type="http://schemas.openxmlformats.org/officeDocument/2006/relationships/slide" Target="slides/slide12.xml"/><Relationship Id="rId139" Type="http://schemas.openxmlformats.org/officeDocument/2006/relationships/viewProps" Target="viewProps.xml"/><Relationship Id="rId138" Type="http://schemas.openxmlformats.org/officeDocument/2006/relationships/presProps" Target="presProps.xml"/><Relationship Id="rId137" Type="http://schemas.openxmlformats.org/officeDocument/2006/relationships/handoutMaster" Target="handoutMasters/handoutMaster1.xml"/><Relationship Id="rId136" Type="http://schemas.openxmlformats.org/officeDocument/2006/relationships/notesMaster" Target="notesMasters/notesMaster1.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image" Target="../media/image41.wmf"/></Relationships>
</file>

<file path=ppt/drawings/_rels/vmlDrawing11.vml.rels><?xml version="1.0" encoding="UTF-8" standalone="yes"?>
<Relationships xmlns="http://schemas.openxmlformats.org/package/2006/relationships"><Relationship Id="rId9" Type="http://schemas.openxmlformats.org/officeDocument/2006/relationships/image" Target="../media/image51.wmf"/><Relationship Id="rId8" Type="http://schemas.openxmlformats.org/officeDocument/2006/relationships/image" Target="../media/image50.wmf"/><Relationship Id="rId7" Type="http://schemas.openxmlformats.org/officeDocument/2006/relationships/image" Target="../media/image49.wmf"/><Relationship Id="rId6" Type="http://schemas.openxmlformats.org/officeDocument/2006/relationships/image" Target="../media/image48.wmf"/><Relationship Id="rId5" Type="http://schemas.openxmlformats.org/officeDocument/2006/relationships/image" Target="../media/image47.wmf"/><Relationship Id="rId4" Type="http://schemas.openxmlformats.org/officeDocument/2006/relationships/image" Target="../media/image46.wmf"/><Relationship Id="rId3" Type="http://schemas.openxmlformats.org/officeDocument/2006/relationships/image" Target="../media/image45.wmf"/><Relationship Id="rId2" Type="http://schemas.openxmlformats.org/officeDocument/2006/relationships/image" Target="../media/image44.wmf"/><Relationship Id="rId11" Type="http://schemas.openxmlformats.org/officeDocument/2006/relationships/image" Target="../media/image53.wmf"/><Relationship Id="rId10" Type="http://schemas.openxmlformats.org/officeDocument/2006/relationships/image" Target="../media/image52.wmf"/><Relationship Id="rId1" Type="http://schemas.openxmlformats.org/officeDocument/2006/relationships/image" Target="../media/image4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image" Target="../media/image55.emf"/></Relationships>
</file>

<file path=ppt/drawings/_rels/vmlDrawing14.vml.rels><?xml version="1.0" encoding="UTF-8" standalone="yes"?>
<Relationships xmlns="http://schemas.openxmlformats.org/package/2006/relationships"><Relationship Id="rId9" Type="http://schemas.openxmlformats.org/officeDocument/2006/relationships/image" Target="../media/image65.wmf"/><Relationship Id="rId8" Type="http://schemas.openxmlformats.org/officeDocument/2006/relationships/image" Target="../media/image64.wmf"/><Relationship Id="rId7" Type="http://schemas.openxmlformats.org/officeDocument/2006/relationships/image" Target="../media/image63.wmf"/><Relationship Id="rId6" Type="http://schemas.openxmlformats.org/officeDocument/2006/relationships/image" Target="../media/image62.wmf"/><Relationship Id="rId5" Type="http://schemas.openxmlformats.org/officeDocument/2006/relationships/image" Target="../media/image61.wmf"/><Relationship Id="rId4" Type="http://schemas.openxmlformats.org/officeDocument/2006/relationships/image" Target="../media/image60.wmf"/><Relationship Id="rId3" Type="http://schemas.openxmlformats.org/officeDocument/2006/relationships/image" Target="../media/image59.wmf"/><Relationship Id="rId2" Type="http://schemas.openxmlformats.org/officeDocument/2006/relationships/image" Target="../media/image58.wmf"/><Relationship Id="rId11" Type="http://schemas.openxmlformats.org/officeDocument/2006/relationships/image" Target="../media/image67.wmf"/><Relationship Id="rId10" Type="http://schemas.openxmlformats.org/officeDocument/2006/relationships/image" Target="../media/image66.wmf"/><Relationship Id="rId1" Type="http://schemas.openxmlformats.org/officeDocument/2006/relationships/image" Target="../media/image57.wmf"/></Relationships>
</file>

<file path=ppt/drawings/_rels/vmlDrawing15.vml.rels><?xml version="1.0" encoding="UTF-8" standalone="yes"?>
<Relationships xmlns="http://schemas.openxmlformats.org/package/2006/relationships"><Relationship Id="rId5" Type="http://schemas.openxmlformats.org/officeDocument/2006/relationships/image" Target="../media/image73.emf"/><Relationship Id="rId4" Type="http://schemas.openxmlformats.org/officeDocument/2006/relationships/image" Target="../media/image72.emf"/><Relationship Id="rId3" Type="http://schemas.openxmlformats.org/officeDocument/2006/relationships/image" Target="../media/image71.emf"/><Relationship Id="rId2" Type="http://schemas.openxmlformats.org/officeDocument/2006/relationships/image" Target="../media/image70.emf"/><Relationship Id="rId1" Type="http://schemas.openxmlformats.org/officeDocument/2006/relationships/image" Target="../media/image69.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image" Target="../media/image7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18.vml.rels><?xml version="1.0" encoding="UTF-8" standalone="yes"?>
<Relationships xmlns="http://schemas.openxmlformats.org/package/2006/relationships"><Relationship Id="rId7" Type="http://schemas.openxmlformats.org/officeDocument/2006/relationships/image" Target="../media/image83.wmf"/><Relationship Id="rId6" Type="http://schemas.openxmlformats.org/officeDocument/2006/relationships/image" Target="../media/image82.wmf"/><Relationship Id="rId5" Type="http://schemas.openxmlformats.org/officeDocument/2006/relationships/image" Target="../media/image81.wmf"/><Relationship Id="rId4" Type="http://schemas.openxmlformats.org/officeDocument/2006/relationships/image" Target="../media/image80.emf"/><Relationship Id="rId3" Type="http://schemas.openxmlformats.org/officeDocument/2006/relationships/image" Target="../media/image79.emf"/><Relationship Id="rId2" Type="http://schemas.openxmlformats.org/officeDocument/2006/relationships/image" Target="../media/image78.emf"/><Relationship Id="rId1" Type="http://schemas.openxmlformats.org/officeDocument/2006/relationships/image" Target="../media/image77.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84.png"/></Relationships>
</file>

<file path=ppt/drawings/_rels/vmlDrawing2.vml.rels><?xml version="1.0" encoding="UTF-8" standalone="yes"?>
<Relationships xmlns="http://schemas.openxmlformats.org/package/2006/relationships"><Relationship Id="rId4" Type="http://schemas.openxmlformats.org/officeDocument/2006/relationships/image" Target="../media/image15.emf"/><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s>
</file>

<file path=ppt/drawings/_rels/vmlDrawing20.vml.rels><?xml version="1.0" encoding="UTF-8" standalone="yes"?>
<Relationships xmlns="http://schemas.openxmlformats.org/package/2006/relationships"><Relationship Id="rId5" Type="http://schemas.openxmlformats.org/officeDocument/2006/relationships/image" Target="../media/image91.emf"/><Relationship Id="rId4" Type="http://schemas.openxmlformats.org/officeDocument/2006/relationships/image" Target="../media/image90.wmf"/><Relationship Id="rId3" Type="http://schemas.openxmlformats.org/officeDocument/2006/relationships/image" Target="../media/image89.wmf"/><Relationship Id="rId2" Type="http://schemas.openxmlformats.org/officeDocument/2006/relationships/image" Target="../media/image88.wmf"/><Relationship Id="rId1" Type="http://schemas.openxmlformats.org/officeDocument/2006/relationships/image" Target="../media/image87.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97.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00.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03.wmf"/><Relationship Id="rId2" Type="http://schemas.openxmlformats.org/officeDocument/2006/relationships/image" Target="../media/image102.emf"/><Relationship Id="rId1" Type="http://schemas.openxmlformats.org/officeDocument/2006/relationships/image" Target="../media/image101.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02.e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105.emf"/><Relationship Id="rId1" Type="http://schemas.openxmlformats.org/officeDocument/2006/relationships/image" Target="../media/image104.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08.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09.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10.e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112.emf"/><Relationship Id="rId1" Type="http://schemas.openxmlformats.org/officeDocument/2006/relationships/image" Target="../media/image1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13.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14.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31.wmf"/></Relationships>
</file>

<file path=ppt/drawings/_rels/vmlDrawing33.vml.rels><?xml version="1.0" encoding="UTF-8" standalone="yes"?>
<Relationships xmlns="http://schemas.openxmlformats.org/package/2006/relationships"><Relationship Id="rId6" Type="http://schemas.openxmlformats.org/officeDocument/2006/relationships/image" Target="../media/image142.wmf"/><Relationship Id="rId5" Type="http://schemas.openxmlformats.org/officeDocument/2006/relationships/image" Target="../media/image141.wmf"/><Relationship Id="rId4" Type="http://schemas.openxmlformats.org/officeDocument/2006/relationships/image" Target="../media/image140.wmf"/><Relationship Id="rId3" Type="http://schemas.openxmlformats.org/officeDocument/2006/relationships/image" Target="../media/image139.wmf"/><Relationship Id="rId2" Type="http://schemas.openxmlformats.org/officeDocument/2006/relationships/image" Target="../media/image138.wmf"/><Relationship Id="rId1" Type="http://schemas.openxmlformats.org/officeDocument/2006/relationships/image" Target="../media/image137.wmf"/></Relationships>
</file>

<file path=ppt/drawings/_rels/vmlDrawing34.vml.rels><?xml version="1.0" encoding="UTF-8" standalone="yes"?>
<Relationships xmlns="http://schemas.openxmlformats.org/package/2006/relationships"><Relationship Id="rId8" Type="http://schemas.openxmlformats.org/officeDocument/2006/relationships/image" Target="../media/image150.wmf"/><Relationship Id="rId7" Type="http://schemas.openxmlformats.org/officeDocument/2006/relationships/image" Target="../media/image149.wmf"/><Relationship Id="rId6" Type="http://schemas.openxmlformats.org/officeDocument/2006/relationships/image" Target="../media/image148.wmf"/><Relationship Id="rId5" Type="http://schemas.openxmlformats.org/officeDocument/2006/relationships/image" Target="../media/image147.wmf"/><Relationship Id="rId4" Type="http://schemas.openxmlformats.org/officeDocument/2006/relationships/image" Target="../media/image146.wmf"/><Relationship Id="rId3" Type="http://schemas.openxmlformats.org/officeDocument/2006/relationships/image" Target="../media/image145.wmf"/><Relationship Id="rId2" Type="http://schemas.openxmlformats.org/officeDocument/2006/relationships/image" Target="../media/image144.wmf"/><Relationship Id="rId1" Type="http://schemas.openxmlformats.org/officeDocument/2006/relationships/image" Target="../media/image143.w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51.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154.wmf"/><Relationship Id="rId2" Type="http://schemas.openxmlformats.org/officeDocument/2006/relationships/image" Target="../media/image153.wmf"/><Relationship Id="rId1" Type="http://schemas.openxmlformats.org/officeDocument/2006/relationships/image" Target="../media/image152.wmf"/></Relationships>
</file>

<file path=ppt/drawings/_rels/vmlDrawing37.vml.rels><?xml version="1.0" encoding="UTF-8" standalone="yes"?>
<Relationships xmlns="http://schemas.openxmlformats.org/package/2006/relationships"><Relationship Id="rId5" Type="http://schemas.openxmlformats.org/officeDocument/2006/relationships/image" Target="../media/image161.wmf"/><Relationship Id="rId4" Type="http://schemas.openxmlformats.org/officeDocument/2006/relationships/image" Target="../media/image160.wmf"/><Relationship Id="rId3" Type="http://schemas.openxmlformats.org/officeDocument/2006/relationships/image" Target="../media/image159.wmf"/><Relationship Id="rId2" Type="http://schemas.openxmlformats.org/officeDocument/2006/relationships/image" Target="../media/image158.wmf"/><Relationship Id="rId1" Type="http://schemas.openxmlformats.org/officeDocument/2006/relationships/image" Target="../media/image157.wmf"/></Relationships>
</file>

<file path=ppt/drawings/_rels/vmlDrawing38.vml.rels><?xml version="1.0" encoding="UTF-8" standalone="yes"?>
<Relationships xmlns="http://schemas.openxmlformats.org/package/2006/relationships"><Relationship Id="rId4" Type="http://schemas.openxmlformats.org/officeDocument/2006/relationships/image" Target="../media/image165.png"/><Relationship Id="rId3" Type="http://schemas.openxmlformats.org/officeDocument/2006/relationships/image" Target="../media/image164.png"/><Relationship Id="rId2" Type="http://schemas.openxmlformats.org/officeDocument/2006/relationships/image" Target="../media/image163.png"/><Relationship Id="rId1" Type="http://schemas.openxmlformats.org/officeDocument/2006/relationships/image" Target="../media/image162.png"/></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16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40.vml.rels><?xml version="1.0" encoding="UTF-8" standalone="yes"?>
<Relationships xmlns="http://schemas.openxmlformats.org/package/2006/relationships"><Relationship Id="rId2" Type="http://schemas.openxmlformats.org/officeDocument/2006/relationships/image" Target="../media/image170.wmf"/><Relationship Id="rId1" Type="http://schemas.openxmlformats.org/officeDocument/2006/relationships/image" Target="../media/image169.wmf"/></Relationships>
</file>

<file path=ppt/drawings/_rels/vmlDrawing41.vml.rels><?xml version="1.0" encoding="UTF-8" standalone="yes"?>
<Relationships xmlns="http://schemas.openxmlformats.org/package/2006/relationships"><Relationship Id="rId2" Type="http://schemas.openxmlformats.org/officeDocument/2006/relationships/image" Target="../media/image172.wmf"/><Relationship Id="rId1" Type="http://schemas.openxmlformats.org/officeDocument/2006/relationships/image" Target="../media/image171.wmf"/></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174.wmf"/><Relationship Id="rId2" Type="http://schemas.openxmlformats.org/officeDocument/2006/relationships/image" Target="../media/image172.wmf"/><Relationship Id="rId1" Type="http://schemas.openxmlformats.org/officeDocument/2006/relationships/image" Target="../media/image173.wmf"/></Relationships>
</file>

<file path=ppt/drawings/_rels/vmlDrawing43.vml.rels><?xml version="1.0" encoding="UTF-8" standalone="yes"?>
<Relationships xmlns="http://schemas.openxmlformats.org/package/2006/relationships"><Relationship Id="rId4" Type="http://schemas.openxmlformats.org/officeDocument/2006/relationships/image" Target="../media/image178.wmf"/><Relationship Id="rId3" Type="http://schemas.openxmlformats.org/officeDocument/2006/relationships/image" Target="../media/image177.wmf"/><Relationship Id="rId2" Type="http://schemas.openxmlformats.org/officeDocument/2006/relationships/image" Target="../media/image176.wmf"/><Relationship Id="rId1" Type="http://schemas.openxmlformats.org/officeDocument/2006/relationships/image" Target="../media/image175.wmf"/></Relationships>
</file>

<file path=ppt/drawings/_rels/vmlDrawing44.vml.rels><?xml version="1.0" encoding="UTF-8" standalone="yes"?>
<Relationships xmlns="http://schemas.openxmlformats.org/package/2006/relationships"><Relationship Id="rId4" Type="http://schemas.openxmlformats.org/officeDocument/2006/relationships/image" Target="../media/image180.wmf"/><Relationship Id="rId3" Type="http://schemas.openxmlformats.org/officeDocument/2006/relationships/image" Target="../media/image177.wmf"/><Relationship Id="rId2" Type="http://schemas.openxmlformats.org/officeDocument/2006/relationships/image" Target="../media/image179.wmf"/><Relationship Id="rId1" Type="http://schemas.openxmlformats.org/officeDocument/2006/relationships/image" Target="../media/image175.wmf"/></Relationships>
</file>

<file path=ppt/drawings/_rels/vmlDrawing45.vml.rels><?xml version="1.0" encoding="UTF-8" standalone="yes"?>
<Relationships xmlns="http://schemas.openxmlformats.org/package/2006/relationships"><Relationship Id="rId3" Type="http://schemas.openxmlformats.org/officeDocument/2006/relationships/image" Target="../media/image179.wmf"/><Relationship Id="rId2" Type="http://schemas.openxmlformats.org/officeDocument/2006/relationships/image" Target="../media/image182.wmf"/><Relationship Id="rId1" Type="http://schemas.openxmlformats.org/officeDocument/2006/relationships/image" Target="../media/image181.wmf"/></Relationships>
</file>

<file path=ppt/drawings/_rels/vmlDrawing46.vml.rels><?xml version="1.0" encoding="UTF-8" standalone="yes"?>
<Relationships xmlns="http://schemas.openxmlformats.org/package/2006/relationships"><Relationship Id="rId2" Type="http://schemas.openxmlformats.org/officeDocument/2006/relationships/image" Target="../media/image185.wmf"/><Relationship Id="rId1" Type="http://schemas.openxmlformats.org/officeDocument/2006/relationships/image" Target="../media/image184.wmf"/></Relationships>
</file>

<file path=ppt/drawings/_rels/vmlDrawing47.vml.rels><?xml version="1.0" encoding="UTF-8" standalone="yes"?>
<Relationships xmlns="http://schemas.openxmlformats.org/package/2006/relationships"><Relationship Id="rId2" Type="http://schemas.openxmlformats.org/officeDocument/2006/relationships/image" Target="../media/image187.wmf"/><Relationship Id="rId1" Type="http://schemas.openxmlformats.org/officeDocument/2006/relationships/image" Target="../media/image186.emf"/></Relationships>
</file>

<file path=ppt/drawings/_rels/vmlDrawing48.vml.rels><?xml version="1.0" encoding="UTF-8" standalone="yes"?>
<Relationships xmlns="http://schemas.openxmlformats.org/package/2006/relationships"><Relationship Id="rId6" Type="http://schemas.openxmlformats.org/officeDocument/2006/relationships/image" Target="../media/image186.emf"/><Relationship Id="rId5" Type="http://schemas.openxmlformats.org/officeDocument/2006/relationships/image" Target="../media/image187.wmf"/><Relationship Id="rId4" Type="http://schemas.openxmlformats.org/officeDocument/2006/relationships/image" Target="../media/image191.wmf"/><Relationship Id="rId3" Type="http://schemas.openxmlformats.org/officeDocument/2006/relationships/image" Target="../media/image190.wmf"/><Relationship Id="rId2" Type="http://schemas.openxmlformats.org/officeDocument/2006/relationships/image" Target="../media/image189.wmf"/><Relationship Id="rId1" Type="http://schemas.openxmlformats.org/officeDocument/2006/relationships/image" Target="../media/image188.wmf"/></Relationships>
</file>

<file path=ppt/drawings/_rels/vmlDrawing49.vml.rels><?xml version="1.0" encoding="UTF-8" standalone="yes"?>
<Relationships xmlns="http://schemas.openxmlformats.org/package/2006/relationships"><Relationship Id="rId5" Type="http://schemas.openxmlformats.org/officeDocument/2006/relationships/image" Target="../media/image186.emf"/><Relationship Id="rId4" Type="http://schemas.openxmlformats.org/officeDocument/2006/relationships/image" Target="../media/image195.wmf"/><Relationship Id="rId3" Type="http://schemas.openxmlformats.org/officeDocument/2006/relationships/image" Target="../media/image194.wmf"/><Relationship Id="rId2" Type="http://schemas.openxmlformats.org/officeDocument/2006/relationships/image" Target="../media/image193.wmf"/><Relationship Id="rId1" Type="http://schemas.openxmlformats.org/officeDocument/2006/relationships/image" Target="../media/image19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50.vml.rels><?xml version="1.0" encoding="UTF-8" standalone="yes"?>
<Relationships xmlns="http://schemas.openxmlformats.org/package/2006/relationships"><Relationship Id="rId5" Type="http://schemas.openxmlformats.org/officeDocument/2006/relationships/image" Target="../media/image186.emf"/><Relationship Id="rId4" Type="http://schemas.openxmlformats.org/officeDocument/2006/relationships/image" Target="../media/image199.wmf"/><Relationship Id="rId3" Type="http://schemas.openxmlformats.org/officeDocument/2006/relationships/image" Target="../media/image198.wmf"/><Relationship Id="rId2" Type="http://schemas.openxmlformats.org/officeDocument/2006/relationships/image" Target="../media/image197.wmf"/><Relationship Id="rId1" Type="http://schemas.openxmlformats.org/officeDocument/2006/relationships/image" Target="../media/image196.wmf"/></Relationships>
</file>

<file path=ppt/drawings/_rels/vmlDrawing51.vml.rels><?xml version="1.0" encoding="UTF-8" standalone="yes"?>
<Relationships xmlns="http://schemas.openxmlformats.org/package/2006/relationships"><Relationship Id="rId4" Type="http://schemas.openxmlformats.org/officeDocument/2006/relationships/image" Target="../media/image186.emf"/><Relationship Id="rId3" Type="http://schemas.openxmlformats.org/officeDocument/2006/relationships/image" Target="../media/image202.wmf"/><Relationship Id="rId2" Type="http://schemas.openxmlformats.org/officeDocument/2006/relationships/image" Target="../media/image201.wmf"/><Relationship Id="rId1" Type="http://schemas.openxmlformats.org/officeDocument/2006/relationships/image" Target="../media/image200.emf"/></Relationships>
</file>

<file path=ppt/drawings/_rels/vmlDrawing52.vml.rels><?xml version="1.0" encoding="UTF-8" standalone="yes"?>
<Relationships xmlns="http://schemas.openxmlformats.org/package/2006/relationships"><Relationship Id="rId2" Type="http://schemas.openxmlformats.org/officeDocument/2006/relationships/image" Target="../media/image204.wmf"/><Relationship Id="rId1" Type="http://schemas.openxmlformats.org/officeDocument/2006/relationships/image" Target="../media/image203.wmf"/></Relationships>
</file>

<file path=ppt/drawings/_rels/vmlDrawing53.vml.rels><?xml version="1.0" encoding="UTF-8" standalone="yes"?>
<Relationships xmlns="http://schemas.openxmlformats.org/package/2006/relationships"><Relationship Id="rId4" Type="http://schemas.openxmlformats.org/officeDocument/2006/relationships/image" Target="../media/image208.wmf"/><Relationship Id="rId3" Type="http://schemas.openxmlformats.org/officeDocument/2006/relationships/image" Target="../media/image207.wmf"/><Relationship Id="rId2" Type="http://schemas.openxmlformats.org/officeDocument/2006/relationships/image" Target="../media/image206.emf"/><Relationship Id="rId1" Type="http://schemas.openxmlformats.org/officeDocument/2006/relationships/image" Target="../media/image205.emf"/></Relationships>
</file>

<file path=ppt/drawings/_rels/vmlDrawing54.vml.rels><?xml version="1.0" encoding="UTF-8" standalone="yes"?>
<Relationships xmlns="http://schemas.openxmlformats.org/package/2006/relationships"><Relationship Id="rId2" Type="http://schemas.openxmlformats.org/officeDocument/2006/relationships/image" Target="../media/image210.wmf"/><Relationship Id="rId1" Type="http://schemas.openxmlformats.org/officeDocument/2006/relationships/image" Target="../media/image209.wmf"/></Relationships>
</file>

<file path=ppt/drawings/_rels/vmlDrawing55.vml.rels><?xml version="1.0" encoding="UTF-8" standalone="yes"?>
<Relationships xmlns="http://schemas.openxmlformats.org/package/2006/relationships"><Relationship Id="rId3" Type="http://schemas.openxmlformats.org/officeDocument/2006/relationships/image" Target="../media/image215.wmf"/><Relationship Id="rId2" Type="http://schemas.openxmlformats.org/officeDocument/2006/relationships/image" Target="../media/image214.wmf"/><Relationship Id="rId1" Type="http://schemas.openxmlformats.org/officeDocument/2006/relationships/image" Target="../media/image213.w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216.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216.emf"/></Relationships>
</file>

<file path=ppt/drawings/_rels/vmlDrawing58.vml.rels><?xml version="1.0" encoding="UTF-8" standalone="yes"?>
<Relationships xmlns="http://schemas.openxmlformats.org/package/2006/relationships"><Relationship Id="rId2" Type="http://schemas.openxmlformats.org/officeDocument/2006/relationships/image" Target="../media/image196.wmf"/><Relationship Id="rId1" Type="http://schemas.openxmlformats.org/officeDocument/2006/relationships/image" Target="../media/image188.w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184.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60.vml.rels><?xml version="1.0" encoding="UTF-8" standalone="yes"?>
<Relationships xmlns="http://schemas.openxmlformats.org/package/2006/relationships"><Relationship Id="rId2" Type="http://schemas.openxmlformats.org/officeDocument/2006/relationships/image" Target="../media/image219.emf"/><Relationship Id="rId1" Type="http://schemas.openxmlformats.org/officeDocument/2006/relationships/image" Target="../media/image218.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220.emf"/></Relationships>
</file>

<file path=ppt/drawings/_rels/vmlDrawing62.vml.rels><?xml version="1.0" encoding="UTF-8" standalone="yes"?>
<Relationships xmlns="http://schemas.openxmlformats.org/package/2006/relationships"><Relationship Id="rId4" Type="http://schemas.openxmlformats.org/officeDocument/2006/relationships/image" Target="../media/image224.wmf"/><Relationship Id="rId3" Type="http://schemas.openxmlformats.org/officeDocument/2006/relationships/image" Target="../media/image223.wmf"/><Relationship Id="rId2" Type="http://schemas.openxmlformats.org/officeDocument/2006/relationships/image" Target="../media/image222.wmf"/><Relationship Id="rId1" Type="http://schemas.openxmlformats.org/officeDocument/2006/relationships/image" Target="../media/image221.wmf"/></Relationships>
</file>

<file path=ppt/drawings/_rels/vmlDrawing63.vml.rels><?xml version="1.0" encoding="UTF-8" standalone="yes"?>
<Relationships xmlns="http://schemas.openxmlformats.org/package/2006/relationships"><Relationship Id="rId9" Type="http://schemas.openxmlformats.org/officeDocument/2006/relationships/image" Target="../media/image233.wmf"/><Relationship Id="rId8" Type="http://schemas.openxmlformats.org/officeDocument/2006/relationships/image" Target="../media/image232.wmf"/><Relationship Id="rId7" Type="http://schemas.openxmlformats.org/officeDocument/2006/relationships/image" Target="../media/image231.wmf"/><Relationship Id="rId6" Type="http://schemas.openxmlformats.org/officeDocument/2006/relationships/image" Target="../media/image230.wmf"/><Relationship Id="rId5" Type="http://schemas.openxmlformats.org/officeDocument/2006/relationships/image" Target="../media/image229.wmf"/><Relationship Id="rId4" Type="http://schemas.openxmlformats.org/officeDocument/2006/relationships/image" Target="../media/image228.wmf"/><Relationship Id="rId3" Type="http://schemas.openxmlformats.org/officeDocument/2006/relationships/image" Target="../media/image227.wmf"/><Relationship Id="rId2" Type="http://schemas.openxmlformats.org/officeDocument/2006/relationships/image" Target="../media/image226.wmf"/><Relationship Id="rId1" Type="http://schemas.openxmlformats.org/officeDocument/2006/relationships/image" Target="../media/image225.w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234.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100.wmf"/></Relationships>
</file>

<file path=ppt/drawings/_rels/vmlDrawing7.vml.rels><?xml version="1.0" encoding="UTF-8" standalone="yes"?>
<Relationships xmlns="http://schemas.openxmlformats.org/package/2006/relationships"><Relationship Id="rId4" Type="http://schemas.openxmlformats.org/officeDocument/2006/relationships/image" Target="../media/image34.wmf"/><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6.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5" name="Rectangle 3"/>
          <p:cNvSpPr>
            <a:spLocks noGrp="1" noChangeArrowheads="1"/>
          </p:cNvSpPr>
          <p:nvPr>
            <p:ph type="dt" sz="quarter" idx="1"/>
          </p:nvPr>
        </p:nvSpPr>
        <p:spPr bwMode="auto">
          <a:xfrm>
            <a:off x="4022725"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6" name="Rectangle 4"/>
          <p:cNvSpPr>
            <a:spLocks noGrp="1" noChangeArrowheads="1"/>
          </p:cNvSpPr>
          <p:nvPr>
            <p:ph type="ftr" sz="quarter" idx="2"/>
          </p:nvPr>
        </p:nvSpPr>
        <p:spPr bwMode="auto">
          <a:xfrm>
            <a:off x="0"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7" name="Rectangle 5"/>
          <p:cNvSpPr>
            <a:spLocks noGrp="1" noChangeArrowheads="1"/>
          </p:cNvSpPr>
          <p:nvPr>
            <p:ph type="sldNum" sz="quarter" idx="3"/>
          </p:nvPr>
        </p:nvSpPr>
        <p:spPr bwMode="auto">
          <a:xfrm>
            <a:off x="4022725"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hangingPunct="1"/>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2450" name="Rectangle 2"/>
          <p:cNvSpPr>
            <a:spLocks noGrp="1" noChangeArrowheads="1"/>
          </p:cNvSpPr>
          <p:nvPr>
            <p:ph type="hdr" sz="quarter"/>
          </p:nvPr>
        </p:nvSpPr>
        <p:spPr bwMode="auto">
          <a:xfrm>
            <a:off x="0"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32451" name="Rectangle 3"/>
          <p:cNvSpPr>
            <a:spLocks noGrp="1" noChangeArrowheads="1"/>
          </p:cNvSpPr>
          <p:nvPr>
            <p:ph type="dt" idx="1"/>
          </p:nvPr>
        </p:nvSpPr>
        <p:spPr bwMode="auto">
          <a:xfrm>
            <a:off x="4022725"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65540" name="Rectangle 4"/>
          <p:cNvSpPr>
            <a:spLocks noGrp="1" noRot="1" noChangeAspect="1" noTextEdit="1"/>
          </p:cNvSpPr>
          <p:nvPr>
            <p:ph type="sldImg" idx="2"/>
          </p:nvPr>
        </p:nvSpPr>
        <p:spPr>
          <a:xfrm>
            <a:off x="1303338" y="674688"/>
            <a:ext cx="4495800" cy="3371850"/>
          </a:xfrm>
          <a:prstGeom prst="rect">
            <a:avLst/>
          </a:prstGeom>
          <a:noFill/>
          <a:ln w="9525" cap="flat" cmpd="sng">
            <a:solidFill>
              <a:srgbClr val="000000"/>
            </a:solidFill>
            <a:prstDash val="solid"/>
            <a:miter/>
            <a:headEnd type="none" w="med" len="med"/>
            <a:tailEnd type="none" w="med" len="med"/>
          </a:ln>
        </p:spPr>
      </p:sp>
      <p:sp>
        <p:nvSpPr>
          <p:cNvPr id="232453" name="Rectangle 5"/>
          <p:cNvSpPr>
            <a:spLocks noGrp="1" noChangeArrowheads="1"/>
          </p:cNvSpPr>
          <p:nvPr>
            <p:ph type="body" sz="quarter" idx="3"/>
          </p:nvPr>
        </p:nvSpPr>
        <p:spPr bwMode="auto">
          <a:xfrm>
            <a:off x="709613" y="4270375"/>
            <a:ext cx="5683250" cy="4046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32454" name="Rectangle 6"/>
          <p:cNvSpPr>
            <a:spLocks noGrp="1" noChangeArrowheads="1"/>
          </p:cNvSpPr>
          <p:nvPr>
            <p:ph type="ftr" sz="quarter" idx="4"/>
          </p:nvPr>
        </p:nvSpPr>
        <p:spPr bwMode="auto">
          <a:xfrm>
            <a:off x="0"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32455" name="Rectangle 7"/>
          <p:cNvSpPr>
            <a:spLocks noGrp="1" noChangeArrowheads="1"/>
          </p:cNvSpPr>
          <p:nvPr>
            <p:ph type="sldNum" sz="quarter" idx="5"/>
          </p:nvPr>
        </p:nvSpPr>
        <p:spPr bwMode="auto">
          <a:xfrm>
            <a:off x="4022725"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hangingPunct="1"/>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Rectangle 17"/>
          <p:cNvSpPr>
            <a:spLocks noChangeArrowheads="1"/>
          </p:cNvSpPr>
          <p:nvPr/>
        </p:nvSpPr>
        <p:spPr bwMode="gray">
          <a:xfrm>
            <a:off x="0" y="2971800"/>
            <a:ext cx="9144000" cy="914400"/>
          </a:xfrm>
          <a:prstGeom prst="rect">
            <a:avLst/>
          </a:prstGeom>
          <a:gradFill rotWithShape="1">
            <a:gsLst>
              <a:gs pos="0">
                <a:schemeClr val="accent1">
                  <a:gamma/>
                  <a:tint val="12549"/>
                  <a:invGamma/>
                  <a:alpha val="0"/>
                </a:schemeClr>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 name="Rectangle 18"/>
          <p:cNvSpPr>
            <a:spLocks noChangeArrowheads="1"/>
          </p:cNvSpPr>
          <p:nvPr/>
        </p:nvSpPr>
        <p:spPr bwMode="gray">
          <a:xfrm>
            <a:off x="0" y="2895600"/>
            <a:ext cx="8229600" cy="914400"/>
          </a:xfrm>
          <a:prstGeom prst="rect">
            <a:avLst/>
          </a:prstGeom>
          <a:gradFill rotWithShape="1">
            <a:gsLst>
              <a:gs pos="0">
                <a:schemeClr val="tx2"/>
              </a:gs>
              <a:gs pos="100000">
                <a:schemeClr val="tx2">
                  <a:gamma/>
                  <a:shade val="46275"/>
                  <a:invGamma/>
                  <a:alpha val="0"/>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3075" name="Rectangle 3"/>
          <p:cNvSpPr>
            <a:spLocks noGrp="1" noChangeArrowheads="1"/>
          </p:cNvSpPr>
          <p:nvPr>
            <p:ph type="subTitle" idx="1"/>
          </p:nvPr>
        </p:nvSpPr>
        <p:spPr bwMode="black">
          <a:xfrm>
            <a:off x="1905000" y="5410200"/>
            <a:ext cx="5181600" cy="533400"/>
          </a:xfrm>
        </p:spPr>
        <p:txBody>
          <a:bodyPr/>
          <a:lstStyle>
            <a:lvl1pPr marL="0" indent="0" algn="ctr">
              <a:buFont typeface="Wingdings" panose="05000000000000000000" pitchFamily="2" charset="2"/>
              <a:buNone/>
              <a:defRPr sz="1600"/>
            </a:lvl1pPr>
          </a:lstStyle>
          <a:p>
            <a:pPr lvl="0"/>
            <a:r>
              <a:rPr lang="en-US" altLang="zh-CN" noProof="0" smtClean="0"/>
              <a:t>Click to edit Master subtitle style</a:t>
            </a:r>
            <a:endParaRPr lang="en-US" altLang="zh-CN" noProof="0" smtClean="0"/>
          </a:p>
        </p:txBody>
      </p:sp>
      <p:sp>
        <p:nvSpPr>
          <p:cNvPr id="3074" name="Rectangle 2"/>
          <p:cNvSpPr>
            <a:spLocks noGrp="1" noChangeArrowheads="1"/>
          </p:cNvSpPr>
          <p:nvPr>
            <p:ph type="ctrTitle"/>
          </p:nvPr>
        </p:nvSpPr>
        <p:spPr>
          <a:xfrm>
            <a:off x="685800" y="3048000"/>
            <a:ext cx="7924800" cy="685800"/>
          </a:xfrm>
        </p:spPr>
        <p:txBody>
          <a:bodyPr/>
          <a:lstStyle>
            <a:lvl1pPr>
              <a:defRPr/>
            </a:lvl1pPr>
          </a:lstStyle>
          <a:p>
            <a:pPr lvl="0"/>
            <a:r>
              <a:rPr lang="en-US" altLang="zh-CN" noProof="0" smtClean="0"/>
              <a:t>Click to edit Master title style</a:t>
            </a:r>
            <a:endParaRPr lang="en-US" altLang="zh-CN" noProof="0" smtClean="0"/>
          </a:p>
        </p:txBody>
      </p:sp>
      <p:sp>
        <p:nvSpPr>
          <p:cNvPr id="11" name="Rectangle 4"/>
          <p:cNvSpPr>
            <a:spLocks noGrp="1" noChangeArrowheads="1"/>
          </p:cNvSpPr>
          <p:nvPr>
            <p:ph type="dt" sz="half" idx="2"/>
          </p:nvPr>
        </p:nvSpPr>
        <p:spPr bwMode="auto">
          <a:xfrm>
            <a:off x="3810000" y="6477000"/>
            <a:ext cx="2133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solidFill>
                  <a:schemeClr val="bg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2" name="Rectangle 5"/>
          <p:cNvSpPr>
            <a:spLocks noGrp="1" noChangeArrowheads="1"/>
          </p:cNvSpPr>
          <p:nvPr>
            <p:ph type="ftr" sz="quarter" idx="3"/>
          </p:nvPr>
        </p:nvSpPr>
        <p:spPr bwMode="auto">
          <a:xfrm>
            <a:off x="228600" y="6477000"/>
            <a:ext cx="2895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Rectangle 6"/>
          <p:cNvSpPr>
            <a:spLocks noGrp="1" noChangeArrowheads="1"/>
          </p:cNvSpPr>
          <p:nvPr>
            <p:ph type="sldNum" sz="quarter" idx="4"/>
          </p:nvPr>
        </p:nvSpPr>
        <p:spPr bwMode="auto">
          <a:xfrm>
            <a:off x="6553200" y="6477000"/>
            <a:ext cx="2133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algn="ctr"/>
            <a:fld id="{9A0DB2DC-4C9A-4742-B13C-FB6460FD3503}" type="slidenum">
              <a:rPr lang="zh-CN" altLang="en-US" sz="1200" b="0" dirty="0">
                <a:solidFill>
                  <a:schemeClr val="bg1"/>
                </a:solidFill>
                <a:ea typeface="宋体" panose="02010600030101010101" pitchFamily="2" charset="-122"/>
              </a:rPr>
            </a:fld>
            <a:endParaRPr lang="zh-CN" altLang="en-US" sz="1200" b="0" dirty="0">
              <a:solidFill>
                <a:schemeClr val="bg1"/>
              </a:solidFill>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547688"/>
            <a:ext cx="2057400" cy="58832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547688"/>
            <a:ext cx="6019800" cy="58832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838200" y="547688"/>
            <a:ext cx="7391400" cy="563562"/>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57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内容占位符 5"/>
          <p:cNvSpPr>
            <a:spLocks noGrp="1"/>
          </p:cNvSpPr>
          <p:nvPr>
            <p:ph sz="quarter" idx="4"/>
          </p:nvPr>
        </p:nvSpPr>
        <p:spPr>
          <a:xfrm>
            <a:off x="4648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150938" y="214313"/>
            <a:ext cx="7804150" cy="5918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123" name="AutoShape 4"/>
          <p:cNvSpPr/>
          <p:nvPr userDrawn="1"/>
        </p:nvSpPr>
        <p:spPr>
          <a:xfrm>
            <a:off x="609600" y="665163"/>
            <a:ext cx="7958138" cy="53975"/>
          </a:xfrm>
          <a:custGeom>
            <a:avLst/>
            <a:gdLst/>
            <a:ahLst/>
            <a:cxnLst>
              <a:cxn ang="0">
                <a:pos x="0" y="0"/>
              </a:cxn>
              <a:cxn ang="0">
                <a:pos x="4528181" y="0"/>
              </a:cxn>
              <a:cxn ang="0">
                <a:pos x="4528181" y="53975"/>
              </a:cxn>
              <a:cxn ang="0">
                <a:pos x="0" y="53975"/>
              </a:cxn>
              <a:cxn ang="0">
                <a:pos x="0" y="0"/>
              </a:cxn>
              <a:cxn ang="0">
                <a:pos x="7958138" y="0"/>
              </a:cxn>
            </a:cxnLst>
            <a:pathLst>
              <a:path w="1000" h="1000" stroke="0">
                <a:moveTo>
                  <a:pt x="0" y="0"/>
                </a:moveTo>
                <a:lnTo>
                  <a:pt x="569" y="0"/>
                </a:lnTo>
                <a:lnTo>
                  <a:pt x="569" y="1000"/>
                </a:lnTo>
                <a:lnTo>
                  <a:pt x="0" y="1000"/>
                </a:lnTo>
                <a:lnTo>
                  <a:pt x="0" y="0"/>
                </a:lnTo>
                <a:close/>
              </a:path>
              <a:path w="1000" h="1000">
                <a:moveTo>
                  <a:pt x="0" y="0"/>
                </a:moveTo>
                <a:lnTo>
                  <a:pt x="1000" y="0"/>
                </a:lnTo>
              </a:path>
            </a:pathLst>
          </a:custGeom>
          <a:solidFill>
            <a:srgbClr val="0099CC">
              <a:alpha val="100000"/>
            </a:srgbClr>
          </a:solidFill>
          <a:ln w="12700" cap="flat" cmpd="sng">
            <a:solidFill>
              <a:srgbClr val="0099CC">
                <a:alpha val="100000"/>
              </a:srgbClr>
            </a:solidFill>
            <a:prstDash val="solid"/>
            <a:round/>
            <a:headEnd type="none" w="med" len="med"/>
            <a:tailEnd type="none" w="med" len="med"/>
          </a:ln>
        </p:spPr>
        <p:txBody>
          <a:bodyPr/>
          <a:p>
            <a:endParaRPr lang="zh-CN" altLang="en-US"/>
          </a:p>
        </p:txBody>
      </p:sp>
      <p:sp>
        <p:nvSpPr>
          <p:cNvPr id="5124" name="TextBox 8"/>
          <p:cNvSpPr txBox="1"/>
          <p:nvPr userDrawn="1"/>
        </p:nvSpPr>
        <p:spPr>
          <a:xfrm>
            <a:off x="515938" y="6429375"/>
            <a:ext cx="371475" cy="277813"/>
          </a:xfrm>
          <a:prstGeom prst="rect">
            <a:avLst/>
          </a:prstGeom>
          <a:noFill/>
          <a:ln w="9525">
            <a:noFill/>
          </a:ln>
        </p:spPr>
        <p:txBody>
          <a:bodyPr wrap="none">
            <a:spAutoFit/>
          </a:bodyPr>
          <a:p>
            <a:pPr lvl="0">
              <a:buNone/>
            </a:pPr>
            <a:fld id="{9A0DB2DC-4C9A-4742-B13C-FB6460FD3503}" type="slidenum">
              <a:rPr lang="zh-CN" altLang="en-US" sz="1200" i="1" dirty="0">
                <a:solidFill>
                  <a:srgbClr val="0099CC"/>
                </a:solidFill>
                <a:latin typeface="Arial" panose="020B0604020202020204" pitchFamily="34" charset="0"/>
                <a:ea typeface="华文行楷" pitchFamily="2" charset="-122"/>
              </a:rPr>
            </a:fld>
            <a:endParaRPr lang="zh-CN" altLang="en-US" sz="1200" i="1" dirty="0">
              <a:solidFill>
                <a:srgbClr val="0099CC"/>
              </a:solidFill>
              <a:latin typeface="Arial" panose="020B0604020202020204" pitchFamily="34" charset="0"/>
              <a:ea typeface="华文行楷" pitchFamily="2" charset="-122"/>
            </a:endParaRPr>
          </a:p>
        </p:txBody>
      </p:sp>
      <p:pic>
        <p:nvPicPr>
          <p:cNvPr id="5125" name="Picture 12" descr="前进">
            <a:hlinkClick r:id="" action="ppaction://hlinkshowjump?jump=nextslide"/>
          </p:cNvPr>
          <p:cNvPicPr>
            <a:picLocks noChangeAspect="1"/>
          </p:cNvPicPr>
          <p:nvPr userDrawn="1"/>
        </p:nvPicPr>
        <p:blipFill>
          <a:blip r:embed="rId2"/>
          <a:stretch>
            <a:fillRect/>
          </a:stretch>
        </p:blipFill>
        <p:spPr>
          <a:xfrm>
            <a:off x="7308850" y="6496050"/>
            <a:ext cx="619125" cy="171450"/>
          </a:xfrm>
          <a:prstGeom prst="rect">
            <a:avLst/>
          </a:prstGeom>
          <a:noFill/>
          <a:ln w="9525">
            <a:noFill/>
          </a:ln>
        </p:spPr>
      </p:pic>
      <p:pic>
        <p:nvPicPr>
          <p:cNvPr id="5126" name="Picture 13" descr="播放">
            <a:hlinkClick r:id="" action="ppaction://hlinkshowjump?jump=endshow"/>
          </p:cNvPr>
          <p:cNvPicPr>
            <a:picLocks noChangeAspect="1"/>
          </p:cNvPicPr>
          <p:nvPr userDrawn="1"/>
        </p:nvPicPr>
        <p:blipFill>
          <a:blip r:embed="rId3"/>
          <a:stretch>
            <a:fillRect/>
          </a:stretch>
        </p:blipFill>
        <p:spPr>
          <a:xfrm>
            <a:off x="7993063" y="6496050"/>
            <a:ext cx="619125" cy="171450"/>
          </a:xfrm>
          <a:prstGeom prst="rect">
            <a:avLst/>
          </a:prstGeom>
          <a:noFill/>
          <a:ln w="9525">
            <a:noFill/>
          </a:ln>
        </p:spPr>
      </p:pic>
      <p:pic>
        <p:nvPicPr>
          <p:cNvPr id="5127" name="Picture 14" descr="后退">
            <a:hlinkClick r:id="" action="ppaction://hlinkshowjump?jump=previousslide"/>
          </p:cNvPr>
          <p:cNvPicPr>
            <a:picLocks noChangeAspect="1"/>
          </p:cNvPicPr>
          <p:nvPr userDrawn="1"/>
        </p:nvPicPr>
        <p:blipFill>
          <a:blip r:embed="rId4"/>
          <a:stretch>
            <a:fillRect/>
          </a:stretch>
        </p:blipFill>
        <p:spPr>
          <a:xfrm>
            <a:off x="6624638" y="6496050"/>
            <a:ext cx="619125" cy="171450"/>
          </a:xfrm>
          <a:prstGeom prst="rect">
            <a:avLst/>
          </a:prstGeom>
          <a:noFill/>
          <a:ln w="9525">
            <a:noFill/>
          </a:ln>
        </p:spPr>
      </p:pic>
      <p:pic>
        <p:nvPicPr>
          <p:cNvPr id="5128" name="Picture 15" descr="机动">
            <a:hlinkClick r:id="" action="ppaction://hlinkshowjump?jump=firstslide"/>
          </p:cNvPr>
          <p:cNvPicPr>
            <a:picLocks noChangeAspect="1"/>
          </p:cNvPicPr>
          <p:nvPr userDrawn="1"/>
        </p:nvPicPr>
        <p:blipFill>
          <a:blip r:embed="rId5"/>
          <a:stretch>
            <a:fillRect/>
          </a:stretch>
        </p:blipFill>
        <p:spPr>
          <a:xfrm>
            <a:off x="5940425" y="6496050"/>
            <a:ext cx="619125" cy="171450"/>
          </a:xfrm>
          <a:prstGeom prst="rect">
            <a:avLst/>
          </a:prstGeom>
          <a:noFill/>
          <a:ln w="9525">
            <a:noFill/>
          </a:ln>
        </p:spPr>
      </p:pic>
      <p:sp>
        <p:nvSpPr>
          <p:cNvPr id="5129" name="Line 5"/>
          <p:cNvSpPr/>
          <p:nvPr userDrawn="1"/>
        </p:nvSpPr>
        <p:spPr>
          <a:xfrm flipV="1">
            <a:off x="609600" y="6381750"/>
            <a:ext cx="7956550" cy="0"/>
          </a:xfrm>
          <a:prstGeom prst="line">
            <a:avLst/>
          </a:prstGeom>
          <a:ln w="12700" cap="flat" cmpd="sng">
            <a:solidFill>
              <a:srgbClr val="0099CC"/>
            </a:solidFill>
            <a:prstDash val="solid"/>
            <a:headEnd type="none" w="med" len="med"/>
            <a:tailEnd type="none" w="med" len="med"/>
          </a:ln>
        </p:spPr>
      </p:sp>
      <p:sp>
        <p:nvSpPr>
          <p:cNvPr id="5130" name="TextBox 14"/>
          <p:cNvSpPr txBox="1"/>
          <p:nvPr userDrawn="1"/>
        </p:nvSpPr>
        <p:spPr>
          <a:xfrm>
            <a:off x="2987675" y="6429375"/>
            <a:ext cx="1800225" cy="277813"/>
          </a:xfrm>
          <a:prstGeom prst="rect">
            <a:avLst/>
          </a:prstGeom>
          <a:noFill/>
          <a:ln w="9525">
            <a:noFill/>
          </a:ln>
        </p:spPr>
        <p:txBody>
          <a:bodyPr>
            <a:spAutoFit/>
          </a:bodyPr>
          <a:p>
            <a:pPr lvl="0"/>
            <a:r>
              <a:rPr lang="zh-CN" altLang="en-US" sz="1200" i="1" dirty="0">
                <a:solidFill>
                  <a:srgbClr val="0099CC"/>
                </a:solidFill>
                <a:latin typeface="Arial" panose="020B0604020202020204" pitchFamily="34" charset="0"/>
                <a:ea typeface="华文行楷" pitchFamily="2" charset="-122"/>
              </a:rPr>
              <a:t>华中科技大学   张林</a:t>
            </a:r>
            <a:endParaRPr lang="zh-CN" altLang="en-US" sz="1200" i="1" dirty="0">
              <a:solidFill>
                <a:srgbClr val="0099CC"/>
              </a:solidFill>
              <a:latin typeface="Arial" panose="020B0604020202020204" pitchFamily="34" charset="0"/>
              <a:ea typeface="华文行楷" pitchFamily="2" charset="-122"/>
            </a:endParaRPr>
          </a:p>
        </p:txBody>
      </p:sp>
      <p:sp>
        <p:nvSpPr>
          <p:cNvPr id="6" name="标题 1"/>
          <p:cNvSpPr>
            <a:spLocks noGrp="1"/>
          </p:cNvSpPr>
          <p:nvPr>
            <p:ph type="title"/>
          </p:nvPr>
        </p:nvSpPr>
        <p:spPr>
          <a:xfrm>
            <a:off x="701974" y="71258"/>
            <a:ext cx="7887463" cy="646783"/>
          </a:xfrm>
        </p:spPr>
        <p:txBody>
          <a:bodyPr>
            <a:normAutofit/>
          </a:bodyPr>
          <a:lstStyle>
            <a:lvl1pPr algn="l">
              <a:defRPr sz="3000" b="1">
                <a:solidFill>
                  <a:schemeClr val="tx2"/>
                </a:solidFill>
                <a:latin typeface="Arial Narrow" pitchFamily="34" charset="0"/>
                <a:ea typeface="黑体" panose="02010609060101010101" pitchFamily="2" charset="-122"/>
                <a:cs typeface="Arial" panose="020B0604020202020204" pitchFamily="34" charset="0"/>
              </a:defRPr>
            </a:lvl1pPr>
          </a:lstStyle>
          <a:p>
            <a:r>
              <a:rPr lang="zh-CN" altLang="en-US" dirty="0" smtClean="0"/>
              <a:t>单击此处编辑母版标题样式</a:t>
            </a:r>
            <a:endParaRPr lang="zh-CN" altLang="en-US" dirty="0"/>
          </a:p>
        </p:txBody>
      </p:sp>
      <p:sp>
        <p:nvSpPr>
          <p:cNvPr id="16" name="日期占位符 2"/>
          <p:cNvSpPr>
            <a:spLocks noGrp="1"/>
          </p:cNvSpPr>
          <p:nvPr>
            <p:ph type="dt" sz="half" idx="2"/>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fld id="{92238410-958B-4436-8EF9-039AB3ED97F8}"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17" name="页脚占位符 3"/>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8" name="灯片编号占位符 4"/>
          <p:cNvSpPr>
            <a:spLocks noGrp="1"/>
          </p:cNvSpPr>
          <p:nvPr>
            <p:ph type="sldNum" sz="quarter" idx="4"/>
          </p:nvPr>
        </p:nvSpPr>
        <p:spPr>
          <a:xfrm>
            <a:off x="6553200" y="6356350"/>
            <a:ext cx="2133600" cy="365125"/>
          </a:xfrm>
          <a:prstGeom prst="rect">
            <a:avLst/>
          </a:prstGeom>
        </p:spPr>
        <p:txBody>
          <a:bodyPr vert="horz" lIns="91440" tIns="45720" rIns="91440" bIns="45720" rtlCol="0" anchor="ctr"/>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8263"/>
            <a:ext cx="4038600" cy="5092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338263"/>
            <a:ext cx="4038600" cy="5092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9" name="Rectangle 15"/>
          <p:cNvSpPr>
            <a:spLocks noChangeArrowheads="1"/>
          </p:cNvSpPr>
          <p:nvPr/>
        </p:nvSpPr>
        <p:spPr bwMode="gray">
          <a:xfrm>
            <a:off x="0" y="533400"/>
            <a:ext cx="9144000" cy="685800"/>
          </a:xfrm>
          <a:prstGeom prst="rect">
            <a:avLst/>
          </a:prstGeom>
          <a:gradFill rotWithShape="1">
            <a:gsLst>
              <a:gs pos="0">
                <a:schemeClr val="accent1">
                  <a:gamma/>
                  <a:tint val="12549"/>
                  <a:invGamma/>
                  <a:alpha val="0"/>
                </a:schemeClr>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40" name="Rectangle 16"/>
          <p:cNvSpPr>
            <a:spLocks noChangeArrowheads="1"/>
          </p:cNvSpPr>
          <p:nvPr/>
        </p:nvSpPr>
        <p:spPr bwMode="gray">
          <a:xfrm>
            <a:off x="0" y="457200"/>
            <a:ext cx="8229600" cy="685800"/>
          </a:xfrm>
          <a:prstGeom prst="rect">
            <a:avLst/>
          </a:prstGeom>
          <a:gradFill rotWithShape="1">
            <a:gsLst>
              <a:gs pos="0">
                <a:schemeClr val="tx2"/>
              </a:gs>
              <a:gs pos="100000">
                <a:schemeClr val="tx2">
                  <a:gamma/>
                  <a:shade val="46275"/>
                  <a:invGamma/>
                  <a:alpha val="0"/>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28" name="Rectangle 3"/>
          <p:cNvSpPr>
            <a:spLocks noGrp="1"/>
          </p:cNvSpPr>
          <p:nvPr>
            <p:ph type="body" idx="1"/>
          </p:nvPr>
        </p:nvSpPr>
        <p:spPr>
          <a:xfrm>
            <a:off x="457200" y="1338263"/>
            <a:ext cx="8229600" cy="5092700"/>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2" name="Rectangle 4"/>
          <p:cNvSpPr>
            <a:spLocks noGrp="1" noChangeArrowheads="1"/>
          </p:cNvSpPr>
          <p:nvPr>
            <p:ph type="dt" sz="half" idx="2"/>
          </p:nvPr>
        </p:nvSpPr>
        <p:spPr bwMode="auto">
          <a:xfrm>
            <a:off x="6781800" y="269875"/>
            <a:ext cx="2133600"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000" b="0">
                <a:latin typeface="+mn-lt"/>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000" b="0">
                <a:latin typeface="+mn-lt"/>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3505200" y="6553200"/>
            <a:ext cx="2133600"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000">
                <a:latin typeface="Verdana" panose="020B0604030504040204" pitchFamily="34"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
        <p:nvSpPr>
          <p:cNvPr id="1032" name="Rectangle 2"/>
          <p:cNvSpPr>
            <a:spLocks noGrp="1"/>
          </p:cNvSpPr>
          <p:nvPr>
            <p:ph type="title"/>
          </p:nvPr>
        </p:nvSpPr>
        <p:spPr>
          <a:xfrm>
            <a:off x="838200" y="547688"/>
            <a:ext cx="7391400" cy="563562"/>
          </a:xfrm>
          <a:prstGeom prst="rect">
            <a:avLst/>
          </a:prstGeom>
          <a:noFill/>
          <a:ln w="9525">
            <a:noFill/>
          </a:ln>
        </p:spPr>
        <p:txBody>
          <a:bodyPr anchor="ctr" anchorCtr="0"/>
          <a:lstStyle/>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sldNum="0" hdr="0" ftr="0" dt="0"/>
  <p:txStyles>
    <p:titleStyle>
      <a:lvl1pPr algn="ctr" rtl="0" fontAlgn="base">
        <a:spcBef>
          <a:spcPct val="0"/>
        </a:spcBef>
        <a:spcAft>
          <a:spcPct val="0"/>
        </a:spcAft>
        <a:defRPr sz="3200" b="1">
          <a:solidFill>
            <a:schemeClr val="bg1"/>
          </a:solidFill>
          <a:latin typeface="+mj-lt"/>
          <a:ea typeface="+mj-ea"/>
          <a:cs typeface="+mj-cs"/>
        </a:defRPr>
      </a:lvl1pPr>
      <a:lvl2pPr algn="ctr" rtl="0" fontAlgn="base">
        <a:spcBef>
          <a:spcPct val="0"/>
        </a:spcBef>
        <a:spcAft>
          <a:spcPct val="0"/>
        </a:spcAft>
        <a:defRPr sz="3200" b="1">
          <a:solidFill>
            <a:schemeClr val="bg1"/>
          </a:solidFill>
          <a:latin typeface="Verdana" panose="020B0604030504040204" pitchFamily="34" charset="0"/>
        </a:defRPr>
      </a:lvl2pPr>
      <a:lvl3pPr algn="ctr" rtl="0" fontAlgn="base">
        <a:spcBef>
          <a:spcPct val="0"/>
        </a:spcBef>
        <a:spcAft>
          <a:spcPct val="0"/>
        </a:spcAft>
        <a:defRPr sz="3200" b="1">
          <a:solidFill>
            <a:schemeClr val="bg1"/>
          </a:solidFill>
          <a:latin typeface="Verdana" panose="020B0604030504040204" pitchFamily="34" charset="0"/>
        </a:defRPr>
      </a:lvl3pPr>
      <a:lvl4pPr algn="ctr" rtl="0" fontAlgn="base">
        <a:spcBef>
          <a:spcPct val="0"/>
        </a:spcBef>
        <a:spcAft>
          <a:spcPct val="0"/>
        </a:spcAft>
        <a:defRPr sz="3200" b="1">
          <a:solidFill>
            <a:schemeClr val="bg1"/>
          </a:solidFill>
          <a:latin typeface="Verdana" panose="020B0604030504040204" pitchFamily="34" charset="0"/>
        </a:defRPr>
      </a:lvl4pPr>
      <a:lvl5pPr algn="ctr" rtl="0" fontAlgn="base">
        <a:spcBef>
          <a:spcPct val="0"/>
        </a:spcBef>
        <a:spcAft>
          <a:spcPct val="0"/>
        </a:spcAft>
        <a:defRPr sz="3200" b="1">
          <a:solidFill>
            <a:schemeClr val="bg1"/>
          </a:solidFill>
          <a:latin typeface="Verdana" panose="020B0604030504040204" pitchFamily="34" charset="0"/>
        </a:defRPr>
      </a:lvl5pPr>
      <a:lvl6pPr marL="457200" algn="ctr" rtl="0" fontAlgn="base">
        <a:spcBef>
          <a:spcPct val="0"/>
        </a:spcBef>
        <a:spcAft>
          <a:spcPct val="0"/>
        </a:spcAft>
        <a:defRPr sz="3200" b="1">
          <a:solidFill>
            <a:schemeClr val="bg1"/>
          </a:solidFill>
          <a:latin typeface="Verdana" panose="020B0604030504040204" pitchFamily="34" charset="0"/>
        </a:defRPr>
      </a:lvl6pPr>
      <a:lvl7pPr marL="914400" algn="ctr" rtl="0" fontAlgn="base">
        <a:spcBef>
          <a:spcPct val="0"/>
        </a:spcBef>
        <a:spcAft>
          <a:spcPct val="0"/>
        </a:spcAft>
        <a:defRPr sz="3200" b="1">
          <a:solidFill>
            <a:schemeClr val="bg1"/>
          </a:solidFill>
          <a:latin typeface="Verdana" panose="020B0604030504040204" pitchFamily="34" charset="0"/>
        </a:defRPr>
      </a:lvl7pPr>
      <a:lvl8pPr marL="1371600" algn="ctr" rtl="0" fontAlgn="base">
        <a:spcBef>
          <a:spcPct val="0"/>
        </a:spcBef>
        <a:spcAft>
          <a:spcPct val="0"/>
        </a:spcAft>
        <a:defRPr sz="3200" b="1">
          <a:solidFill>
            <a:schemeClr val="bg1"/>
          </a:solidFill>
          <a:latin typeface="Verdana" panose="020B0604030504040204" pitchFamily="34" charset="0"/>
        </a:defRPr>
      </a:lvl8pPr>
      <a:lvl9pPr marL="1828800" algn="ctr" rtl="0" fontAlgn="base">
        <a:spcBef>
          <a:spcPct val="0"/>
        </a:spcBef>
        <a:spcAft>
          <a:spcPct val="0"/>
        </a:spcAft>
        <a:defRPr sz="3200" b="1">
          <a:solidFill>
            <a:schemeClr val="bg1"/>
          </a:solidFill>
          <a:latin typeface="Verdana" panose="020B0604030504040204" pitchFamily="34" charset="0"/>
        </a:defRPr>
      </a:lvl9pPr>
    </p:titleStyle>
    <p:bodyStyle>
      <a:lvl1pPr marL="342900" indent="-342900" algn="l" rtl="0" fontAlgn="base">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lgn="l" rtl="0" fontAlgn="base">
        <a:spcBef>
          <a:spcPct val="20000"/>
        </a:spcBef>
        <a:spcAft>
          <a:spcPct val="0"/>
        </a:spcAft>
        <a:buClr>
          <a:schemeClr val="tx1"/>
        </a:buClr>
        <a:buChar char="•"/>
        <a:defRPr sz="2400">
          <a:solidFill>
            <a:schemeClr val="tx1"/>
          </a:solidFill>
          <a:latin typeface="Arial" panose="020B0604020202020204" pitchFamily="34" charset="0"/>
        </a:defRPr>
      </a:lvl3pPr>
      <a:lvl4pPr marL="1600200" indent="-228600" algn="l" rtl="0" fontAlgn="base">
        <a:spcBef>
          <a:spcPct val="20000"/>
        </a:spcBef>
        <a:spcAft>
          <a:spcPct val="0"/>
        </a:spcAft>
        <a:buChar char="–"/>
        <a:defRPr sz="2000">
          <a:solidFill>
            <a:schemeClr val="tx1"/>
          </a:solidFill>
          <a:latin typeface="Arial" panose="020B0604020202020204" pitchFamily="34" charset="0"/>
        </a:defRPr>
      </a:lvl4pPr>
      <a:lvl5pPr marL="2057400" indent="-228600" algn="l" rtl="0" fontAlgn="base">
        <a:spcBef>
          <a:spcPct val="20000"/>
        </a:spcBef>
        <a:spcAft>
          <a:spcPct val="0"/>
        </a:spcAft>
        <a:buChar char="»"/>
        <a:defRPr sz="2000">
          <a:solidFill>
            <a:schemeClr val="tx1"/>
          </a:solidFill>
          <a:latin typeface="Arial" panose="020B0604020202020204" pitchFamily="34" charset="0"/>
        </a:defRPr>
      </a:lvl5pPr>
      <a:lvl6pPr marL="2514600" indent="-228600" algn="l" rtl="0" fontAlgn="base">
        <a:spcBef>
          <a:spcPct val="20000"/>
        </a:spcBef>
        <a:spcAft>
          <a:spcPct val="0"/>
        </a:spcAft>
        <a:buChar char="»"/>
        <a:defRPr sz="2000">
          <a:solidFill>
            <a:schemeClr val="tx1"/>
          </a:solidFill>
          <a:latin typeface="Arial" panose="020B0604020202020204" pitchFamily="34" charset="0"/>
        </a:defRPr>
      </a:lvl6pPr>
      <a:lvl7pPr marL="2971800" indent="-228600" algn="l" rtl="0" fontAlgn="base">
        <a:spcBef>
          <a:spcPct val="20000"/>
        </a:spcBef>
        <a:spcAft>
          <a:spcPct val="0"/>
        </a:spcAft>
        <a:buChar char="»"/>
        <a:defRPr sz="2000">
          <a:solidFill>
            <a:schemeClr val="tx1"/>
          </a:solidFill>
          <a:latin typeface="Arial" panose="020B0604020202020204" pitchFamily="34" charset="0"/>
        </a:defRPr>
      </a:lvl7pPr>
      <a:lvl8pPr marL="3429000" indent="-228600" algn="l" rtl="0" fontAlgn="base">
        <a:spcBef>
          <a:spcPct val="20000"/>
        </a:spcBef>
        <a:spcAft>
          <a:spcPct val="0"/>
        </a:spcAft>
        <a:buChar char="»"/>
        <a:defRPr sz="2000">
          <a:solidFill>
            <a:schemeClr val="tx1"/>
          </a:solidFill>
          <a:latin typeface="Arial" panose="020B0604020202020204" pitchFamily="34" charset="0"/>
        </a:defRPr>
      </a:lvl8pPr>
      <a:lvl9pPr marL="3886200" indent="-228600" algn="l" rtl="0" fontAlgn="base">
        <a:spcBef>
          <a:spcPct val="20000"/>
        </a:spcBef>
        <a:spcAft>
          <a:spcPct val="0"/>
        </a:spcAft>
        <a:buChar char="»"/>
        <a:defRPr sz="2000">
          <a:solidFill>
            <a:schemeClr val="tx1"/>
          </a:solidFill>
          <a:latin typeface="Arial" panose="020B060402020202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9.xml"/><Relationship Id="rId1" Type="http://schemas.openxmlformats.org/officeDocument/2006/relationships/image" Target="../media/image6.jpeg"/></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0.xml"/></Relationships>
</file>

<file path=ppt/slides/_rels/slide10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102.xml.rels><?xml version="1.0" encoding="UTF-8" standalone="yes"?>
<Relationships xmlns="http://schemas.openxmlformats.org/package/2006/relationships"><Relationship Id="rId6" Type="http://schemas.openxmlformats.org/officeDocument/2006/relationships/vmlDrawing" Target="../drawings/vmlDrawing39.vml"/><Relationship Id="rId5" Type="http://schemas.openxmlformats.org/officeDocument/2006/relationships/slideLayout" Target="../slideLayouts/slideLayout18.xml"/><Relationship Id="rId4" Type="http://schemas.openxmlformats.org/officeDocument/2006/relationships/tags" Target="../tags/tag134.xml"/><Relationship Id="rId3" Type="http://schemas.openxmlformats.org/officeDocument/2006/relationships/image" Target="../media/image168.wmf"/><Relationship Id="rId2" Type="http://schemas.openxmlformats.org/officeDocument/2006/relationships/oleObject" Target="../embeddings/oleObject110.bin"/><Relationship Id="rId1" Type="http://schemas.openxmlformats.org/officeDocument/2006/relationships/slide" Target="slide2.xml"/></Relationships>
</file>

<file path=ppt/slides/_rels/slide103.xml.rels><?xml version="1.0" encoding="UTF-8" standalone="yes"?>
<Relationships xmlns="http://schemas.openxmlformats.org/package/2006/relationships"><Relationship Id="rId9" Type="http://schemas.openxmlformats.org/officeDocument/2006/relationships/vmlDrawing" Target="../drawings/vmlDrawing40.vml"/><Relationship Id="rId8" Type="http://schemas.openxmlformats.org/officeDocument/2006/relationships/slideLayout" Target="../slideLayouts/slideLayout18.xml"/><Relationship Id="rId7" Type="http://schemas.openxmlformats.org/officeDocument/2006/relationships/tags" Target="../tags/tag135.xml"/><Relationship Id="rId6" Type="http://schemas.openxmlformats.org/officeDocument/2006/relationships/slide" Target="slide2.xml"/><Relationship Id="rId5" Type="http://schemas.openxmlformats.org/officeDocument/2006/relationships/image" Target="../media/image170.wmf"/><Relationship Id="rId4" Type="http://schemas.openxmlformats.org/officeDocument/2006/relationships/oleObject" Target="../embeddings/oleObject112.bin"/><Relationship Id="rId3" Type="http://schemas.openxmlformats.org/officeDocument/2006/relationships/image" Target="../media/image17.jpeg"/><Relationship Id="rId2" Type="http://schemas.openxmlformats.org/officeDocument/2006/relationships/image" Target="../media/image169.wmf"/><Relationship Id="rId1" Type="http://schemas.openxmlformats.org/officeDocument/2006/relationships/oleObject" Target="../embeddings/oleObject111.bin"/></Relationships>
</file>

<file path=ppt/slides/_rels/slide104.xml.rels><?xml version="1.0" encoding="UTF-8" standalone="yes"?>
<Relationships xmlns="http://schemas.openxmlformats.org/package/2006/relationships"><Relationship Id="rId8" Type="http://schemas.openxmlformats.org/officeDocument/2006/relationships/vmlDrawing" Target="../drawings/vmlDrawing41.vml"/><Relationship Id="rId7" Type="http://schemas.openxmlformats.org/officeDocument/2006/relationships/slideLayout" Target="../slideLayouts/slideLayout18.xml"/><Relationship Id="rId6" Type="http://schemas.openxmlformats.org/officeDocument/2006/relationships/tags" Target="../tags/tag136.xml"/><Relationship Id="rId5" Type="http://schemas.openxmlformats.org/officeDocument/2006/relationships/slide" Target="slide2.xml"/><Relationship Id="rId4" Type="http://schemas.openxmlformats.org/officeDocument/2006/relationships/image" Target="../media/image172.wmf"/><Relationship Id="rId3" Type="http://schemas.openxmlformats.org/officeDocument/2006/relationships/oleObject" Target="../embeddings/oleObject114.bin"/><Relationship Id="rId2" Type="http://schemas.openxmlformats.org/officeDocument/2006/relationships/image" Target="../media/image171.wmf"/><Relationship Id="rId1" Type="http://schemas.openxmlformats.org/officeDocument/2006/relationships/oleObject" Target="../embeddings/oleObject113.bin"/></Relationships>
</file>

<file path=ppt/slides/_rels/slide10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37.xml"/><Relationship Id="rId7" Type="http://schemas.openxmlformats.org/officeDocument/2006/relationships/slide" Target="slide2.xml"/><Relationship Id="rId6" Type="http://schemas.openxmlformats.org/officeDocument/2006/relationships/image" Target="../media/image174.wmf"/><Relationship Id="rId5" Type="http://schemas.openxmlformats.org/officeDocument/2006/relationships/oleObject" Target="../embeddings/oleObject117.bin"/><Relationship Id="rId4" Type="http://schemas.openxmlformats.org/officeDocument/2006/relationships/image" Target="../media/image172.wmf"/><Relationship Id="rId3" Type="http://schemas.openxmlformats.org/officeDocument/2006/relationships/oleObject" Target="../embeddings/oleObject116.bin"/><Relationship Id="rId2" Type="http://schemas.openxmlformats.org/officeDocument/2006/relationships/image" Target="../media/image173.wmf"/><Relationship Id="rId10" Type="http://schemas.openxmlformats.org/officeDocument/2006/relationships/vmlDrawing" Target="../drawings/vmlDrawing42.vml"/><Relationship Id="rId1" Type="http://schemas.openxmlformats.org/officeDocument/2006/relationships/oleObject" Target="../embeddings/oleObject115.bin"/></Relationships>
</file>

<file path=ppt/slides/_rels/slide106.xml.rels><?xml version="1.0" encoding="UTF-8" standalone="yes"?>
<Relationships xmlns="http://schemas.openxmlformats.org/package/2006/relationships"><Relationship Id="rId9" Type="http://schemas.openxmlformats.org/officeDocument/2006/relationships/image" Target="../media/image178.wmf"/><Relationship Id="rId8" Type="http://schemas.openxmlformats.org/officeDocument/2006/relationships/oleObject" Target="../embeddings/oleObject121.bin"/><Relationship Id="rId7" Type="http://schemas.openxmlformats.org/officeDocument/2006/relationships/image" Target="../media/image177.wmf"/><Relationship Id="rId6" Type="http://schemas.openxmlformats.org/officeDocument/2006/relationships/oleObject" Target="../embeddings/oleObject120.bin"/><Relationship Id="rId5" Type="http://schemas.openxmlformats.org/officeDocument/2006/relationships/image" Target="../media/image176.wmf"/><Relationship Id="rId4" Type="http://schemas.openxmlformats.org/officeDocument/2006/relationships/oleObject" Target="../embeddings/oleObject119.bin"/><Relationship Id="rId3" Type="http://schemas.openxmlformats.org/officeDocument/2006/relationships/image" Target="../media/image175.wmf"/><Relationship Id="rId2" Type="http://schemas.openxmlformats.org/officeDocument/2006/relationships/oleObject" Target="../embeddings/oleObject118.bin"/><Relationship Id="rId12" Type="http://schemas.openxmlformats.org/officeDocument/2006/relationships/vmlDrawing" Target="../drawings/vmlDrawing43.vml"/><Relationship Id="rId11" Type="http://schemas.openxmlformats.org/officeDocument/2006/relationships/slideLayout" Target="../slideLayouts/slideLayout18.xml"/><Relationship Id="rId10" Type="http://schemas.openxmlformats.org/officeDocument/2006/relationships/tags" Target="../tags/tag138.xml"/><Relationship Id="rId1" Type="http://schemas.openxmlformats.org/officeDocument/2006/relationships/slide" Target="slide2.xml"/></Relationships>
</file>

<file path=ppt/slides/_rels/slide107.xml.rels><?xml version="1.0" encoding="UTF-8" standalone="yes"?>
<Relationships xmlns="http://schemas.openxmlformats.org/package/2006/relationships"><Relationship Id="rId9" Type="http://schemas.openxmlformats.org/officeDocument/2006/relationships/slide" Target="slide2.xml"/><Relationship Id="rId8" Type="http://schemas.openxmlformats.org/officeDocument/2006/relationships/image" Target="../media/image180.wmf"/><Relationship Id="rId7" Type="http://schemas.openxmlformats.org/officeDocument/2006/relationships/oleObject" Target="../embeddings/oleObject125.bin"/><Relationship Id="rId6" Type="http://schemas.openxmlformats.org/officeDocument/2006/relationships/image" Target="../media/image177.wmf"/><Relationship Id="rId5" Type="http://schemas.openxmlformats.org/officeDocument/2006/relationships/oleObject" Target="../embeddings/oleObject124.bin"/><Relationship Id="rId4" Type="http://schemas.openxmlformats.org/officeDocument/2006/relationships/image" Target="../media/image179.wmf"/><Relationship Id="rId3" Type="http://schemas.openxmlformats.org/officeDocument/2006/relationships/oleObject" Target="../embeddings/oleObject123.bin"/><Relationship Id="rId2" Type="http://schemas.openxmlformats.org/officeDocument/2006/relationships/image" Target="../media/image175.wmf"/><Relationship Id="rId12" Type="http://schemas.openxmlformats.org/officeDocument/2006/relationships/vmlDrawing" Target="../drawings/vmlDrawing44.vml"/><Relationship Id="rId11" Type="http://schemas.openxmlformats.org/officeDocument/2006/relationships/slideLayout" Target="../slideLayouts/slideLayout18.xml"/><Relationship Id="rId10" Type="http://schemas.openxmlformats.org/officeDocument/2006/relationships/tags" Target="../tags/tag139.xml"/><Relationship Id="rId1" Type="http://schemas.openxmlformats.org/officeDocument/2006/relationships/oleObject" Target="../embeddings/oleObject122.bin"/></Relationships>
</file>

<file path=ppt/slides/_rels/slide10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40.xml"/><Relationship Id="rId7" Type="http://schemas.openxmlformats.org/officeDocument/2006/relationships/slide" Target="slide2.xml"/><Relationship Id="rId6" Type="http://schemas.openxmlformats.org/officeDocument/2006/relationships/image" Target="../media/image179.wmf"/><Relationship Id="rId5" Type="http://schemas.openxmlformats.org/officeDocument/2006/relationships/oleObject" Target="../embeddings/oleObject128.bin"/><Relationship Id="rId4" Type="http://schemas.openxmlformats.org/officeDocument/2006/relationships/image" Target="../media/image182.wmf"/><Relationship Id="rId3" Type="http://schemas.openxmlformats.org/officeDocument/2006/relationships/oleObject" Target="../embeddings/oleObject127.bin"/><Relationship Id="rId2" Type="http://schemas.openxmlformats.org/officeDocument/2006/relationships/image" Target="../media/image181.wmf"/><Relationship Id="rId10" Type="http://schemas.openxmlformats.org/officeDocument/2006/relationships/vmlDrawing" Target="../drawings/vmlDrawing45.vml"/><Relationship Id="rId1" Type="http://schemas.openxmlformats.org/officeDocument/2006/relationships/oleObject" Target="../embeddings/oleObject126.bin"/></Relationships>
</file>

<file path=ppt/slides/_rels/slide109.xml.rels><?xml version="1.0" encoding="UTF-8" standalone="yes"?>
<Relationships xmlns="http://schemas.openxmlformats.org/package/2006/relationships"><Relationship Id="rId9" Type="http://schemas.openxmlformats.org/officeDocument/2006/relationships/vmlDrawing" Target="../drawings/vmlDrawing46.vml"/><Relationship Id="rId8" Type="http://schemas.openxmlformats.org/officeDocument/2006/relationships/slideLayout" Target="../slideLayouts/slideLayout18.xml"/><Relationship Id="rId7" Type="http://schemas.openxmlformats.org/officeDocument/2006/relationships/tags" Target="../tags/tag141.xml"/><Relationship Id="rId6" Type="http://schemas.openxmlformats.org/officeDocument/2006/relationships/slide" Target="slide2.xml"/><Relationship Id="rId5" Type="http://schemas.openxmlformats.org/officeDocument/2006/relationships/image" Target="../media/image185.wmf"/><Relationship Id="rId4" Type="http://schemas.openxmlformats.org/officeDocument/2006/relationships/oleObject" Target="../embeddings/oleObject130.bin"/><Relationship Id="rId3" Type="http://schemas.openxmlformats.org/officeDocument/2006/relationships/image" Target="../media/image184.wmf"/><Relationship Id="rId2" Type="http://schemas.openxmlformats.org/officeDocument/2006/relationships/oleObject" Target="../embeddings/oleObject129.bin"/><Relationship Id="rId1" Type="http://schemas.openxmlformats.org/officeDocument/2006/relationships/image" Target="../media/image183.png"/></Relationships>
</file>

<file path=ppt/slides/_rels/slide11.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8.xml"/><Relationship Id="rId3" Type="http://schemas.openxmlformats.org/officeDocument/2006/relationships/tags" Target="../tags/tag20.xml"/><Relationship Id="rId2" Type="http://schemas.openxmlformats.org/officeDocument/2006/relationships/image" Target="../media/image7.emf"/><Relationship Id="rId1" Type="http://schemas.openxmlformats.org/officeDocument/2006/relationships/oleObject" Target="../embeddings/oleObject1.bin"/></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142.xml"/></Relationships>
</file>

<file path=ppt/slides/_rels/slide111.xml.rels><?xml version="1.0" encoding="UTF-8" standalone="yes"?>
<Relationships xmlns="http://schemas.openxmlformats.org/package/2006/relationships"><Relationship Id="rId8" Type="http://schemas.openxmlformats.org/officeDocument/2006/relationships/vmlDrawing" Target="../drawings/vmlDrawing47.vml"/><Relationship Id="rId7" Type="http://schemas.openxmlformats.org/officeDocument/2006/relationships/slideLayout" Target="../slideLayouts/slideLayout18.xml"/><Relationship Id="rId6" Type="http://schemas.openxmlformats.org/officeDocument/2006/relationships/tags" Target="../tags/tag143.xml"/><Relationship Id="rId5" Type="http://schemas.openxmlformats.org/officeDocument/2006/relationships/image" Target="../media/image187.wmf"/><Relationship Id="rId4" Type="http://schemas.openxmlformats.org/officeDocument/2006/relationships/oleObject" Target="../embeddings/oleObject132.bin"/><Relationship Id="rId3" Type="http://schemas.openxmlformats.org/officeDocument/2006/relationships/slide" Target="slide2.xml"/><Relationship Id="rId2" Type="http://schemas.openxmlformats.org/officeDocument/2006/relationships/image" Target="../media/image186.emf"/><Relationship Id="rId1" Type="http://schemas.openxmlformats.org/officeDocument/2006/relationships/oleObject" Target="../embeddings/oleObject131.bin"/></Relationships>
</file>

<file path=ppt/slides/_rels/slide112.xml.rels><?xml version="1.0" encoding="UTF-8" standalone="yes"?>
<Relationships xmlns="http://schemas.openxmlformats.org/package/2006/relationships"><Relationship Id="rId9" Type="http://schemas.openxmlformats.org/officeDocument/2006/relationships/oleObject" Target="../embeddings/oleObject137.bin"/><Relationship Id="rId8" Type="http://schemas.openxmlformats.org/officeDocument/2006/relationships/image" Target="../media/image191.wmf"/><Relationship Id="rId7" Type="http://schemas.openxmlformats.org/officeDocument/2006/relationships/oleObject" Target="../embeddings/oleObject136.bin"/><Relationship Id="rId6" Type="http://schemas.openxmlformats.org/officeDocument/2006/relationships/image" Target="../media/image190.wmf"/><Relationship Id="rId5" Type="http://schemas.openxmlformats.org/officeDocument/2006/relationships/oleObject" Target="../embeddings/oleObject135.bin"/><Relationship Id="rId4" Type="http://schemas.openxmlformats.org/officeDocument/2006/relationships/image" Target="../media/image189.wmf"/><Relationship Id="rId3" Type="http://schemas.openxmlformats.org/officeDocument/2006/relationships/oleObject" Target="../embeddings/oleObject134.bin"/><Relationship Id="rId2" Type="http://schemas.openxmlformats.org/officeDocument/2006/relationships/image" Target="../media/image188.wmf"/><Relationship Id="rId16" Type="http://schemas.openxmlformats.org/officeDocument/2006/relationships/vmlDrawing" Target="../drawings/vmlDrawing48.vml"/><Relationship Id="rId15" Type="http://schemas.openxmlformats.org/officeDocument/2006/relationships/slideLayout" Target="../slideLayouts/slideLayout18.xml"/><Relationship Id="rId14" Type="http://schemas.openxmlformats.org/officeDocument/2006/relationships/tags" Target="../tags/tag144.xml"/><Relationship Id="rId13" Type="http://schemas.openxmlformats.org/officeDocument/2006/relationships/slide" Target="slide2.xml"/><Relationship Id="rId12" Type="http://schemas.openxmlformats.org/officeDocument/2006/relationships/image" Target="../media/image186.emf"/><Relationship Id="rId11" Type="http://schemas.openxmlformats.org/officeDocument/2006/relationships/oleObject" Target="../embeddings/oleObject138.bin"/><Relationship Id="rId10" Type="http://schemas.openxmlformats.org/officeDocument/2006/relationships/image" Target="../media/image187.wmf"/><Relationship Id="rId1" Type="http://schemas.openxmlformats.org/officeDocument/2006/relationships/oleObject" Target="../embeddings/oleObject133.bin"/></Relationships>
</file>

<file path=ppt/slides/_rels/slide113.xml.rels><?xml version="1.0" encoding="UTF-8" standalone="yes"?>
<Relationships xmlns="http://schemas.openxmlformats.org/package/2006/relationships"><Relationship Id="rId9" Type="http://schemas.openxmlformats.org/officeDocument/2006/relationships/oleObject" Target="../embeddings/oleObject143.bin"/><Relationship Id="rId8" Type="http://schemas.openxmlformats.org/officeDocument/2006/relationships/image" Target="../media/image195.wmf"/><Relationship Id="rId7" Type="http://schemas.openxmlformats.org/officeDocument/2006/relationships/oleObject" Target="../embeddings/oleObject142.bin"/><Relationship Id="rId6" Type="http://schemas.openxmlformats.org/officeDocument/2006/relationships/image" Target="../media/image194.wmf"/><Relationship Id="rId5" Type="http://schemas.openxmlformats.org/officeDocument/2006/relationships/oleObject" Target="../embeddings/oleObject141.bin"/><Relationship Id="rId4" Type="http://schemas.openxmlformats.org/officeDocument/2006/relationships/image" Target="../media/image193.wmf"/><Relationship Id="rId3" Type="http://schemas.openxmlformats.org/officeDocument/2006/relationships/oleObject" Target="../embeddings/oleObject140.bin"/><Relationship Id="rId2" Type="http://schemas.openxmlformats.org/officeDocument/2006/relationships/image" Target="../media/image192.wmf"/><Relationship Id="rId14" Type="http://schemas.openxmlformats.org/officeDocument/2006/relationships/vmlDrawing" Target="../drawings/vmlDrawing49.vml"/><Relationship Id="rId13" Type="http://schemas.openxmlformats.org/officeDocument/2006/relationships/slideLayout" Target="../slideLayouts/slideLayout18.xml"/><Relationship Id="rId12" Type="http://schemas.openxmlformats.org/officeDocument/2006/relationships/tags" Target="../tags/tag145.xml"/><Relationship Id="rId11" Type="http://schemas.openxmlformats.org/officeDocument/2006/relationships/slide" Target="slide2.xml"/><Relationship Id="rId10" Type="http://schemas.openxmlformats.org/officeDocument/2006/relationships/image" Target="../media/image186.emf"/><Relationship Id="rId1" Type="http://schemas.openxmlformats.org/officeDocument/2006/relationships/oleObject" Target="../embeddings/oleObject139.bin"/></Relationships>
</file>

<file path=ppt/slides/_rels/slide114.xml.rels><?xml version="1.0" encoding="UTF-8" standalone="yes"?>
<Relationships xmlns="http://schemas.openxmlformats.org/package/2006/relationships"><Relationship Id="rId9" Type="http://schemas.openxmlformats.org/officeDocument/2006/relationships/slide" Target="slide2.xml"/><Relationship Id="rId8" Type="http://schemas.openxmlformats.org/officeDocument/2006/relationships/image" Target="../media/image199.wmf"/><Relationship Id="rId7" Type="http://schemas.openxmlformats.org/officeDocument/2006/relationships/oleObject" Target="../embeddings/oleObject147.bin"/><Relationship Id="rId6" Type="http://schemas.openxmlformats.org/officeDocument/2006/relationships/image" Target="../media/image198.wmf"/><Relationship Id="rId5" Type="http://schemas.openxmlformats.org/officeDocument/2006/relationships/oleObject" Target="../embeddings/oleObject146.bin"/><Relationship Id="rId4" Type="http://schemas.openxmlformats.org/officeDocument/2006/relationships/image" Target="../media/image197.wmf"/><Relationship Id="rId3" Type="http://schemas.openxmlformats.org/officeDocument/2006/relationships/oleObject" Target="../embeddings/oleObject145.bin"/><Relationship Id="rId2" Type="http://schemas.openxmlformats.org/officeDocument/2006/relationships/image" Target="../media/image196.wmf"/><Relationship Id="rId14" Type="http://schemas.openxmlformats.org/officeDocument/2006/relationships/vmlDrawing" Target="../drawings/vmlDrawing50.vml"/><Relationship Id="rId13" Type="http://schemas.openxmlformats.org/officeDocument/2006/relationships/slideLayout" Target="../slideLayouts/slideLayout18.xml"/><Relationship Id="rId12" Type="http://schemas.openxmlformats.org/officeDocument/2006/relationships/tags" Target="../tags/tag146.xml"/><Relationship Id="rId11" Type="http://schemas.openxmlformats.org/officeDocument/2006/relationships/image" Target="../media/image186.emf"/><Relationship Id="rId10" Type="http://schemas.openxmlformats.org/officeDocument/2006/relationships/oleObject" Target="../embeddings/oleObject148.bin"/><Relationship Id="rId1" Type="http://schemas.openxmlformats.org/officeDocument/2006/relationships/oleObject" Target="../embeddings/oleObject144.bin"/></Relationships>
</file>

<file path=ppt/slides/_rels/slide115.xml.rels><?xml version="1.0" encoding="UTF-8" standalone="yes"?>
<Relationships xmlns="http://schemas.openxmlformats.org/package/2006/relationships"><Relationship Id="rId9" Type="http://schemas.openxmlformats.org/officeDocument/2006/relationships/slide" Target="slide2.xml"/><Relationship Id="rId8" Type="http://schemas.openxmlformats.org/officeDocument/2006/relationships/image" Target="../media/image186.emf"/><Relationship Id="rId7" Type="http://schemas.openxmlformats.org/officeDocument/2006/relationships/oleObject" Target="../embeddings/oleObject152.bin"/><Relationship Id="rId6" Type="http://schemas.openxmlformats.org/officeDocument/2006/relationships/image" Target="../media/image202.wmf"/><Relationship Id="rId5" Type="http://schemas.openxmlformats.org/officeDocument/2006/relationships/oleObject" Target="../embeddings/oleObject151.bin"/><Relationship Id="rId4" Type="http://schemas.openxmlformats.org/officeDocument/2006/relationships/image" Target="../media/image201.wmf"/><Relationship Id="rId3" Type="http://schemas.openxmlformats.org/officeDocument/2006/relationships/oleObject" Target="../embeddings/oleObject150.bin"/><Relationship Id="rId2" Type="http://schemas.openxmlformats.org/officeDocument/2006/relationships/image" Target="../media/image200.emf"/><Relationship Id="rId12" Type="http://schemas.openxmlformats.org/officeDocument/2006/relationships/vmlDrawing" Target="../drawings/vmlDrawing51.vml"/><Relationship Id="rId11" Type="http://schemas.openxmlformats.org/officeDocument/2006/relationships/slideLayout" Target="../slideLayouts/slideLayout18.xml"/><Relationship Id="rId10" Type="http://schemas.openxmlformats.org/officeDocument/2006/relationships/tags" Target="../tags/tag147.xml"/><Relationship Id="rId1" Type="http://schemas.openxmlformats.org/officeDocument/2006/relationships/oleObject" Target="../embeddings/oleObject149.bin"/></Relationships>
</file>

<file path=ppt/slides/_rels/slide116.xml.rels><?xml version="1.0" encoding="UTF-8" standalone="yes"?>
<Relationships xmlns="http://schemas.openxmlformats.org/package/2006/relationships"><Relationship Id="rId8" Type="http://schemas.openxmlformats.org/officeDocument/2006/relationships/vmlDrawing" Target="../drawings/vmlDrawing52.vml"/><Relationship Id="rId7" Type="http://schemas.openxmlformats.org/officeDocument/2006/relationships/slideLayout" Target="../slideLayouts/slideLayout18.xml"/><Relationship Id="rId6" Type="http://schemas.openxmlformats.org/officeDocument/2006/relationships/tags" Target="../tags/tag148.xml"/><Relationship Id="rId5" Type="http://schemas.openxmlformats.org/officeDocument/2006/relationships/image" Target="../media/image204.wmf"/><Relationship Id="rId4" Type="http://schemas.openxmlformats.org/officeDocument/2006/relationships/oleObject" Target="../embeddings/oleObject154.bin"/><Relationship Id="rId3" Type="http://schemas.openxmlformats.org/officeDocument/2006/relationships/image" Target="../media/image203.wmf"/><Relationship Id="rId2" Type="http://schemas.openxmlformats.org/officeDocument/2006/relationships/oleObject" Target="../embeddings/oleObject153.bin"/><Relationship Id="rId1" Type="http://schemas.openxmlformats.org/officeDocument/2006/relationships/slide" Target="slide2.xml"/></Relationships>
</file>

<file path=ppt/slides/_rels/slide117.xml.rels><?xml version="1.0" encoding="UTF-8" standalone="yes"?>
<Relationships xmlns="http://schemas.openxmlformats.org/package/2006/relationships"><Relationship Id="rId9" Type="http://schemas.openxmlformats.org/officeDocument/2006/relationships/slide" Target="slide2.xml"/><Relationship Id="rId8" Type="http://schemas.openxmlformats.org/officeDocument/2006/relationships/image" Target="../media/image208.wmf"/><Relationship Id="rId7" Type="http://schemas.openxmlformats.org/officeDocument/2006/relationships/oleObject" Target="../embeddings/oleObject158.bin"/><Relationship Id="rId6" Type="http://schemas.openxmlformats.org/officeDocument/2006/relationships/image" Target="../media/image207.wmf"/><Relationship Id="rId5" Type="http://schemas.openxmlformats.org/officeDocument/2006/relationships/oleObject" Target="../embeddings/oleObject157.bin"/><Relationship Id="rId4" Type="http://schemas.openxmlformats.org/officeDocument/2006/relationships/image" Target="../media/image206.emf"/><Relationship Id="rId3" Type="http://schemas.openxmlformats.org/officeDocument/2006/relationships/oleObject" Target="../embeddings/oleObject156.bin"/><Relationship Id="rId2" Type="http://schemas.openxmlformats.org/officeDocument/2006/relationships/image" Target="../media/image205.emf"/><Relationship Id="rId12" Type="http://schemas.openxmlformats.org/officeDocument/2006/relationships/vmlDrawing" Target="../drawings/vmlDrawing53.vml"/><Relationship Id="rId11" Type="http://schemas.openxmlformats.org/officeDocument/2006/relationships/slideLayout" Target="../slideLayouts/slideLayout18.xml"/><Relationship Id="rId10" Type="http://schemas.openxmlformats.org/officeDocument/2006/relationships/tags" Target="../tags/tag149.xml"/><Relationship Id="rId1" Type="http://schemas.openxmlformats.org/officeDocument/2006/relationships/oleObject" Target="../embeddings/oleObject155.bin"/></Relationships>
</file>

<file path=ppt/slides/_rels/slide118.xml.rels><?xml version="1.0" encoding="UTF-8" standalone="yes"?>
<Relationships xmlns="http://schemas.openxmlformats.org/package/2006/relationships"><Relationship Id="rId7" Type="http://schemas.openxmlformats.org/officeDocument/2006/relationships/vmlDrawing" Target="../drawings/vmlDrawing54.vml"/><Relationship Id="rId6" Type="http://schemas.openxmlformats.org/officeDocument/2006/relationships/slideLayout" Target="../slideLayouts/slideLayout18.xml"/><Relationship Id="rId5" Type="http://schemas.openxmlformats.org/officeDocument/2006/relationships/tags" Target="../tags/tag150.xml"/><Relationship Id="rId4" Type="http://schemas.openxmlformats.org/officeDocument/2006/relationships/image" Target="../media/image210.wmf"/><Relationship Id="rId3" Type="http://schemas.openxmlformats.org/officeDocument/2006/relationships/oleObject" Target="../embeddings/oleObject160.bin"/><Relationship Id="rId2" Type="http://schemas.openxmlformats.org/officeDocument/2006/relationships/image" Target="../media/image209.wmf"/><Relationship Id="rId1" Type="http://schemas.openxmlformats.org/officeDocument/2006/relationships/oleObject" Target="../embeddings/oleObject159.bin"/></Relationships>
</file>

<file path=ppt/slides/_rels/slide11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51.xml"/><Relationship Id="rId1" Type="http://schemas.openxmlformats.org/officeDocument/2006/relationships/image" Target="../media/image21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1.xml"/></Relationships>
</file>

<file path=ppt/slides/_rels/slide120.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slide" Target="slide2.xml"/><Relationship Id="rId7" Type="http://schemas.openxmlformats.org/officeDocument/2006/relationships/image" Target="../media/image215.wmf"/><Relationship Id="rId6" Type="http://schemas.openxmlformats.org/officeDocument/2006/relationships/oleObject" Target="../embeddings/oleObject163.bin"/><Relationship Id="rId5" Type="http://schemas.openxmlformats.org/officeDocument/2006/relationships/image" Target="../media/image214.wmf"/><Relationship Id="rId4" Type="http://schemas.openxmlformats.org/officeDocument/2006/relationships/oleObject" Target="../embeddings/oleObject162.bin"/><Relationship Id="rId3" Type="http://schemas.openxmlformats.org/officeDocument/2006/relationships/image" Target="../media/image213.wmf"/><Relationship Id="rId2" Type="http://schemas.openxmlformats.org/officeDocument/2006/relationships/oleObject" Target="../embeddings/oleObject161.bin"/><Relationship Id="rId11" Type="http://schemas.openxmlformats.org/officeDocument/2006/relationships/vmlDrawing" Target="../drawings/vmlDrawing55.vml"/><Relationship Id="rId10" Type="http://schemas.openxmlformats.org/officeDocument/2006/relationships/slideLayout" Target="../slideLayouts/slideLayout18.xml"/><Relationship Id="rId1" Type="http://schemas.openxmlformats.org/officeDocument/2006/relationships/image" Target="../media/image212.png"/></Relationships>
</file>

<file path=ppt/slides/_rels/slide121.xml.rels><?xml version="1.0" encoding="UTF-8" standalone="yes"?>
<Relationships xmlns="http://schemas.openxmlformats.org/package/2006/relationships"><Relationship Id="rId7" Type="http://schemas.openxmlformats.org/officeDocument/2006/relationships/vmlDrawing" Target="../drawings/vmlDrawing56.vml"/><Relationship Id="rId6" Type="http://schemas.openxmlformats.org/officeDocument/2006/relationships/slideLayout" Target="../slideLayouts/slideLayout18.xml"/><Relationship Id="rId5" Type="http://schemas.openxmlformats.org/officeDocument/2006/relationships/tags" Target="../tags/tag153.xml"/><Relationship Id="rId4" Type="http://schemas.openxmlformats.org/officeDocument/2006/relationships/image" Target="../media/image217.png"/><Relationship Id="rId3" Type="http://schemas.openxmlformats.org/officeDocument/2006/relationships/slide" Target="slide2.xml"/><Relationship Id="rId2" Type="http://schemas.openxmlformats.org/officeDocument/2006/relationships/image" Target="../media/image216.emf"/><Relationship Id="rId1" Type="http://schemas.openxmlformats.org/officeDocument/2006/relationships/oleObject" Target="../embeddings/oleObject164.bin"/></Relationships>
</file>

<file path=ppt/slides/_rels/slide122.xml.rels><?xml version="1.0" encoding="UTF-8" standalone="yes"?>
<Relationships xmlns="http://schemas.openxmlformats.org/package/2006/relationships"><Relationship Id="rId6" Type="http://schemas.openxmlformats.org/officeDocument/2006/relationships/vmlDrawing" Target="../drawings/vmlDrawing57.vml"/><Relationship Id="rId5" Type="http://schemas.openxmlformats.org/officeDocument/2006/relationships/slideLayout" Target="../slideLayouts/slideLayout18.xml"/><Relationship Id="rId4" Type="http://schemas.openxmlformats.org/officeDocument/2006/relationships/tags" Target="../tags/tag154.xml"/><Relationship Id="rId3" Type="http://schemas.openxmlformats.org/officeDocument/2006/relationships/image" Target="../media/image216.emf"/><Relationship Id="rId2" Type="http://schemas.openxmlformats.org/officeDocument/2006/relationships/oleObject" Target="../embeddings/oleObject165.bin"/><Relationship Id="rId1" Type="http://schemas.openxmlformats.org/officeDocument/2006/relationships/slide" Target="slide2.xml"/></Relationships>
</file>

<file path=ppt/slides/_rels/slide123.xml.rels><?xml version="1.0" encoding="UTF-8" standalone="yes"?>
<Relationships xmlns="http://schemas.openxmlformats.org/package/2006/relationships"><Relationship Id="rId8" Type="http://schemas.openxmlformats.org/officeDocument/2006/relationships/vmlDrawing" Target="../drawings/vmlDrawing58.vml"/><Relationship Id="rId7" Type="http://schemas.openxmlformats.org/officeDocument/2006/relationships/slideLayout" Target="../slideLayouts/slideLayout18.xml"/><Relationship Id="rId6" Type="http://schemas.openxmlformats.org/officeDocument/2006/relationships/tags" Target="../tags/tag155.xml"/><Relationship Id="rId5" Type="http://schemas.openxmlformats.org/officeDocument/2006/relationships/image" Target="../media/image196.wmf"/><Relationship Id="rId4" Type="http://schemas.openxmlformats.org/officeDocument/2006/relationships/oleObject" Target="../embeddings/oleObject167.bin"/><Relationship Id="rId3" Type="http://schemas.openxmlformats.org/officeDocument/2006/relationships/image" Target="../media/image188.wmf"/><Relationship Id="rId2" Type="http://schemas.openxmlformats.org/officeDocument/2006/relationships/oleObject" Target="../embeddings/oleObject166.bin"/><Relationship Id="rId1" Type="http://schemas.openxmlformats.org/officeDocument/2006/relationships/slide" Target="slide2.xml"/></Relationships>
</file>

<file path=ppt/slides/_rels/slide124.xml.rels><?xml version="1.0" encoding="UTF-8" standalone="yes"?>
<Relationships xmlns="http://schemas.openxmlformats.org/package/2006/relationships"><Relationship Id="rId6" Type="http://schemas.openxmlformats.org/officeDocument/2006/relationships/vmlDrawing" Target="../drawings/vmlDrawing59.vml"/><Relationship Id="rId5" Type="http://schemas.openxmlformats.org/officeDocument/2006/relationships/slideLayout" Target="../slideLayouts/slideLayout18.xml"/><Relationship Id="rId4" Type="http://schemas.openxmlformats.org/officeDocument/2006/relationships/tags" Target="../tags/tag156.xml"/><Relationship Id="rId3" Type="http://schemas.openxmlformats.org/officeDocument/2006/relationships/image" Target="../media/image184.wmf"/><Relationship Id="rId2" Type="http://schemas.openxmlformats.org/officeDocument/2006/relationships/oleObject" Target="../embeddings/oleObject168.bin"/><Relationship Id="rId1" Type="http://schemas.openxmlformats.org/officeDocument/2006/relationships/slide" Target="slide2.xml"/></Relationships>
</file>

<file path=ppt/slides/_rels/slide125.xml.rels><?xml version="1.0" encoding="UTF-8" standalone="yes"?>
<Relationships xmlns="http://schemas.openxmlformats.org/package/2006/relationships"><Relationship Id="rId7" Type="http://schemas.openxmlformats.org/officeDocument/2006/relationships/vmlDrawing" Target="../drawings/vmlDrawing60.vml"/><Relationship Id="rId6" Type="http://schemas.openxmlformats.org/officeDocument/2006/relationships/slideLayout" Target="../slideLayouts/slideLayout18.xml"/><Relationship Id="rId5" Type="http://schemas.openxmlformats.org/officeDocument/2006/relationships/tags" Target="../tags/tag157.xml"/><Relationship Id="rId4" Type="http://schemas.openxmlformats.org/officeDocument/2006/relationships/image" Target="../media/image219.emf"/><Relationship Id="rId3" Type="http://schemas.openxmlformats.org/officeDocument/2006/relationships/oleObject" Target="../embeddings/oleObject170.bin"/><Relationship Id="rId2" Type="http://schemas.openxmlformats.org/officeDocument/2006/relationships/image" Target="../media/image218.emf"/><Relationship Id="rId1" Type="http://schemas.openxmlformats.org/officeDocument/2006/relationships/oleObject" Target="../embeddings/oleObject169.bin"/></Relationships>
</file>

<file path=ppt/slides/_rels/slide126.xml.rels><?xml version="1.0" encoding="UTF-8" standalone="yes"?>
<Relationships xmlns="http://schemas.openxmlformats.org/package/2006/relationships"><Relationship Id="rId5" Type="http://schemas.openxmlformats.org/officeDocument/2006/relationships/vmlDrawing" Target="../drawings/vmlDrawing61.vml"/><Relationship Id="rId4" Type="http://schemas.openxmlformats.org/officeDocument/2006/relationships/slideLayout" Target="../slideLayouts/slideLayout18.xml"/><Relationship Id="rId3" Type="http://schemas.openxmlformats.org/officeDocument/2006/relationships/tags" Target="../tags/tag158.xml"/><Relationship Id="rId2" Type="http://schemas.openxmlformats.org/officeDocument/2006/relationships/image" Target="../media/image220.emf"/><Relationship Id="rId1" Type="http://schemas.openxmlformats.org/officeDocument/2006/relationships/oleObject" Target="../embeddings/oleObject171.bin"/></Relationships>
</file>

<file path=ppt/slides/_rels/slide127.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image" Target="../media/image224.wmf"/><Relationship Id="rId7" Type="http://schemas.openxmlformats.org/officeDocument/2006/relationships/oleObject" Target="../embeddings/oleObject175.bin"/><Relationship Id="rId6" Type="http://schemas.openxmlformats.org/officeDocument/2006/relationships/image" Target="../media/image223.wmf"/><Relationship Id="rId5" Type="http://schemas.openxmlformats.org/officeDocument/2006/relationships/oleObject" Target="../embeddings/oleObject174.bin"/><Relationship Id="rId4" Type="http://schemas.openxmlformats.org/officeDocument/2006/relationships/image" Target="../media/image222.wmf"/><Relationship Id="rId3" Type="http://schemas.openxmlformats.org/officeDocument/2006/relationships/oleObject" Target="../embeddings/oleObject173.bin"/><Relationship Id="rId2" Type="http://schemas.openxmlformats.org/officeDocument/2006/relationships/image" Target="../media/image221.wmf"/><Relationship Id="rId11" Type="http://schemas.openxmlformats.org/officeDocument/2006/relationships/vmlDrawing" Target="../drawings/vmlDrawing62.vml"/><Relationship Id="rId10" Type="http://schemas.openxmlformats.org/officeDocument/2006/relationships/slideLayout" Target="../slideLayouts/slideLayout18.xml"/><Relationship Id="rId1" Type="http://schemas.openxmlformats.org/officeDocument/2006/relationships/oleObject" Target="../embeddings/oleObject172.bin"/></Relationships>
</file>

<file path=ppt/slides/_rels/slide128.xml.rels><?xml version="1.0" encoding="UTF-8" standalone="yes"?>
<Relationships xmlns="http://schemas.openxmlformats.org/package/2006/relationships"><Relationship Id="rId9" Type="http://schemas.openxmlformats.org/officeDocument/2006/relationships/image" Target="../media/image228.wmf"/><Relationship Id="rId8" Type="http://schemas.openxmlformats.org/officeDocument/2006/relationships/oleObject" Target="../embeddings/oleObject179.bin"/><Relationship Id="rId7" Type="http://schemas.openxmlformats.org/officeDocument/2006/relationships/image" Target="../media/image227.wmf"/><Relationship Id="rId6" Type="http://schemas.openxmlformats.org/officeDocument/2006/relationships/oleObject" Target="../embeddings/oleObject178.bin"/><Relationship Id="rId5" Type="http://schemas.openxmlformats.org/officeDocument/2006/relationships/image" Target="../media/image226.wmf"/><Relationship Id="rId4" Type="http://schemas.openxmlformats.org/officeDocument/2006/relationships/oleObject" Target="../embeddings/oleObject177.bin"/><Relationship Id="rId3" Type="http://schemas.openxmlformats.org/officeDocument/2006/relationships/image" Target="../media/image225.wmf"/><Relationship Id="rId22" Type="http://schemas.openxmlformats.org/officeDocument/2006/relationships/vmlDrawing" Target="../drawings/vmlDrawing63.vml"/><Relationship Id="rId21" Type="http://schemas.openxmlformats.org/officeDocument/2006/relationships/slideLayout" Target="../slideLayouts/slideLayout18.xml"/><Relationship Id="rId20" Type="http://schemas.openxmlformats.org/officeDocument/2006/relationships/tags" Target="../tags/tag160.xml"/><Relationship Id="rId2" Type="http://schemas.openxmlformats.org/officeDocument/2006/relationships/oleObject" Target="../embeddings/oleObject176.bin"/><Relationship Id="rId19" Type="http://schemas.openxmlformats.org/officeDocument/2006/relationships/image" Target="../media/image233.wmf"/><Relationship Id="rId18" Type="http://schemas.openxmlformats.org/officeDocument/2006/relationships/oleObject" Target="../embeddings/oleObject184.bin"/><Relationship Id="rId17" Type="http://schemas.openxmlformats.org/officeDocument/2006/relationships/image" Target="../media/image232.wmf"/><Relationship Id="rId16" Type="http://schemas.openxmlformats.org/officeDocument/2006/relationships/oleObject" Target="../embeddings/oleObject183.bin"/><Relationship Id="rId15" Type="http://schemas.openxmlformats.org/officeDocument/2006/relationships/image" Target="../media/image231.wmf"/><Relationship Id="rId14" Type="http://schemas.openxmlformats.org/officeDocument/2006/relationships/oleObject" Target="../embeddings/oleObject182.bin"/><Relationship Id="rId13" Type="http://schemas.openxmlformats.org/officeDocument/2006/relationships/image" Target="../media/image230.wmf"/><Relationship Id="rId12" Type="http://schemas.openxmlformats.org/officeDocument/2006/relationships/oleObject" Target="../embeddings/oleObject181.bin"/><Relationship Id="rId11" Type="http://schemas.openxmlformats.org/officeDocument/2006/relationships/image" Target="../media/image229.wmf"/><Relationship Id="rId10" Type="http://schemas.openxmlformats.org/officeDocument/2006/relationships/oleObject" Target="../embeddings/oleObject180.bin"/><Relationship Id="rId1" Type="http://schemas.openxmlformats.org/officeDocument/2006/relationships/image" Target="../media/image17.jpeg"/></Relationships>
</file>

<file path=ppt/slides/_rels/slide129.xml.rels><?xml version="1.0" encoding="UTF-8" standalone="yes"?>
<Relationships xmlns="http://schemas.openxmlformats.org/package/2006/relationships"><Relationship Id="rId5" Type="http://schemas.openxmlformats.org/officeDocument/2006/relationships/vmlDrawing" Target="../drawings/vmlDrawing64.vml"/><Relationship Id="rId4" Type="http://schemas.openxmlformats.org/officeDocument/2006/relationships/slideLayout" Target="../slideLayouts/slideLayout18.xml"/><Relationship Id="rId3" Type="http://schemas.openxmlformats.org/officeDocument/2006/relationships/tags" Target="../tags/tag161.xml"/><Relationship Id="rId2" Type="http://schemas.openxmlformats.org/officeDocument/2006/relationships/image" Target="../media/image234.emf"/><Relationship Id="rId1" Type="http://schemas.openxmlformats.org/officeDocument/2006/relationships/oleObject" Target="../embeddings/oleObject185.bin"/></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130.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63.xml"/><Relationship Id="rId2" Type="http://schemas.openxmlformats.org/officeDocument/2006/relationships/image" Target="../media/image235.png"/><Relationship Id="rId1" Type="http://schemas.openxmlformats.org/officeDocument/2006/relationships/tags" Target="../tags/tag162.xml"/></Relationships>
</file>

<file path=ppt/slides/_rels/slide131.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166.xml"/><Relationship Id="rId4" Type="http://schemas.openxmlformats.org/officeDocument/2006/relationships/image" Target="../media/image237.png"/><Relationship Id="rId3" Type="http://schemas.openxmlformats.org/officeDocument/2006/relationships/tags" Target="../tags/tag165.xml"/><Relationship Id="rId2" Type="http://schemas.openxmlformats.org/officeDocument/2006/relationships/image" Target="../media/image236.png"/><Relationship Id="rId1" Type="http://schemas.openxmlformats.org/officeDocument/2006/relationships/tags" Target="../tags/tag164.xml"/></Relationships>
</file>

<file path=ppt/slides/_rels/slide132.xml.rels><?xml version="1.0" encoding="UTF-8" standalone="yes"?>
<Relationships xmlns="http://schemas.openxmlformats.org/package/2006/relationships"><Relationship Id="rId9" Type="http://schemas.openxmlformats.org/officeDocument/2006/relationships/vmlDrawing" Target="../drawings/vmlDrawing65.vml"/><Relationship Id="rId8" Type="http://schemas.openxmlformats.org/officeDocument/2006/relationships/slideLayout" Target="../slideLayouts/slideLayout7.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image" Target="../media/image238.GIF"/><Relationship Id="rId2" Type="http://schemas.openxmlformats.org/officeDocument/2006/relationships/image" Target="../media/image100.wmf"/><Relationship Id="rId1" Type="http://schemas.openxmlformats.org/officeDocument/2006/relationships/oleObject" Target="../embeddings/oleObject186.bin"/></Relationships>
</file>

<file path=ppt/slides/_rels/slide13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39.png"/><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3.xml"/><Relationship Id="rId5" Type="http://schemas.openxmlformats.org/officeDocument/2006/relationships/hyperlink" Target="&#27169;&#30005;/&#27169;&#25311;&#30005;&#23376;&#25216;&#26415;&#65288;&#32993;&#23476;&#22914;&#65289;/&#27169;&#25311;&#30005;&#23376;&#25216;&#26415;&#30005;&#23376;&#25945;&#26696;/fir/PN&#32467;&#30340;&#21333;&#21521;&#23548;&#30005;&#24615;.exe" TargetMode="Externa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4.xml"/></Relationships>
</file>

<file path=ppt/slides/_rels/slide16.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image" Target="../media/image15.emf"/><Relationship Id="rId7" Type="http://schemas.openxmlformats.org/officeDocument/2006/relationships/oleObject" Target="../embeddings/oleObject5.bin"/><Relationship Id="rId6" Type="http://schemas.openxmlformats.org/officeDocument/2006/relationships/image" Target="../media/image14.wmf"/><Relationship Id="rId5" Type="http://schemas.openxmlformats.org/officeDocument/2006/relationships/oleObject" Target="../embeddings/oleObject4.bin"/><Relationship Id="rId4" Type="http://schemas.openxmlformats.org/officeDocument/2006/relationships/image" Target="../media/image13.wmf"/><Relationship Id="rId3" Type="http://schemas.openxmlformats.org/officeDocument/2006/relationships/oleObject" Target="../embeddings/oleObject3.bin"/><Relationship Id="rId2" Type="http://schemas.openxmlformats.org/officeDocument/2006/relationships/image" Target="../media/image12.wmf"/><Relationship Id="rId11" Type="http://schemas.openxmlformats.org/officeDocument/2006/relationships/vmlDrawing" Target="../drawings/vmlDrawing2.vml"/><Relationship Id="rId10" Type="http://schemas.openxmlformats.org/officeDocument/2006/relationships/slideLayout" Target="../slideLayouts/slideLayout18.xml"/><Relationship Id="rId1"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1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image" Target="../media/image16.emf"/><Relationship Id="rId1" Type="http://schemas.openxmlformats.org/officeDocument/2006/relationships/oleObject" Target="../embeddings/oleObject6.bin"/></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19.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18.xml"/><Relationship Id="rId4" Type="http://schemas.openxmlformats.org/officeDocument/2006/relationships/tags" Target="../tags/tag32.xml"/><Relationship Id="rId3" Type="http://schemas.openxmlformats.org/officeDocument/2006/relationships/image" Target="../media/image18.wmf"/><Relationship Id="rId2" Type="http://schemas.openxmlformats.org/officeDocument/2006/relationships/oleObject" Target="../embeddings/oleObject7.bin"/><Relationship Id="rId1" Type="http://schemas.openxmlformats.org/officeDocument/2006/relationships/image" Target="../media/image17.jpeg"/></Relationships>
</file>

<file path=ppt/slides/_rels/slide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hyperlink" Target="../1/&#30005;&#24037;&#30005;&#23376;&#25216;&#26415;/ch14.ppt" TargetMode="External"/><Relationship Id="rId6" Type="http://schemas.openxmlformats.org/officeDocument/2006/relationships/tags" Target="../tags/tag5.xml"/><Relationship Id="rId5" Type="http://schemas.openxmlformats.org/officeDocument/2006/relationships/hyperlink" Target="../1/&#30005;&#24037;&#30005;&#23376;&#25216;&#26415;/ch13.ppt" TargetMode="External"/><Relationship Id="rId4" Type="http://schemas.openxmlformats.org/officeDocument/2006/relationships/tags" Target="../tags/tag4.xml"/><Relationship Id="rId3" Type="http://schemas.openxmlformats.org/officeDocument/2006/relationships/hyperlink" Target="../1/&#30005;&#24037;&#30005;&#23376;&#25216;&#26415;/ch12.ppt" TargetMode="External"/><Relationship Id="rId2" Type="http://schemas.openxmlformats.org/officeDocument/2006/relationships/tags" Target="../tags/tag3.xml"/><Relationship Id="rId10" Type="http://schemas.openxmlformats.org/officeDocument/2006/relationships/slideLayout" Target="../slideLayouts/slideLayout2.xml"/><Relationship Id="rId1" Type="http://schemas.openxmlformats.org/officeDocument/2006/relationships/hyperlink" Target="../1/&#30005;&#24037;&#30005;&#23376;&#25216;&#26415;/ch11.ppt" TargetMode="External"/></Relationships>
</file>

<file path=ppt/slides/_rels/slide20.xml.rels><?xml version="1.0" encoding="UTF-8" standalone="yes"?>
<Relationships xmlns="http://schemas.openxmlformats.org/package/2006/relationships"><Relationship Id="rId5" Type="http://schemas.openxmlformats.org/officeDocument/2006/relationships/vmlDrawing" Target="../drawings/vmlDrawing5.vml"/><Relationship Id="rId4" Type="http://schemas.openxmlformats.org/officeDocument/2006/relationships/slideLayout" Target="../slideLayouts/slideLayout18.xml"/><Relationship Id="rId3" Type="http://schemas.openxmlformats.org/officeDocument/2006/relationships/tags" Target="../tags/tag33.xml"/><Relationship Id="rId2" Type="http://schemas.openxmlformats.org/officeDocument/2006/relationships/image" Target="../media/image19.emf"/><Relationship Id="rId1" Type="http://schemas.openxmlformats.org/officeDocument/2006/relationships/oleObject" Target="../embeddings/oleObject8.bin"/></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tags" Target="../tags/tag35.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audio" Target="../media/audio1.wav"/><Relationship Id="rId3" Type="http://schemas.openxmlformats.org/officeDocument/2006/relationships/tags" Target="../tags/tag36.xml"/><Relationship Id="rId2" Type="http://schemas.openxmlformats.org/officeDocument/2006/relationships/image" Target="../media/image21.wmf"/><Relationship Id="rId1" Type="http://schemas.openxmlformats.org/officeDocument/2006/relationships/oleObject" Target="../embeddings/oleObject9.bin"/></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7.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jpe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8.xml"/><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5.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6.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7.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hyperlink" Target="../1/&#30005;&#24037;&#30005;&#23376;&#25216;&#26415;/ch13.ppt" TargetMode="External"/><Relationship Id="rId2" Type="http://schemas.openxmlformats.org/officeDocument/2006/relationships/tags" Target="../tags/tag8.xml"/><Relationship Id="rId1" Type="http://schemas.openxmlformats.org/officeDocument/2006/relationships/hyperlink" Target="../1/&#30005;&#24037;&#30005;&#23376;&#25216;&#26415;/ch12.ppt" TargetMode="External"/></Relationships>
</file>

<file path=ppt/slides/_rels/slide30.xml.rels><?xml version="1.0" encoding="UTF-8" standalone="yes"?>
<Relationships xmlns="http://schemas.openxmlformats.org/package/2006/relationships"><Relationship Id="rId9" Type="http://schemas.openxmlformats.org/officeDocument/2006/relationships/image" Target="../media/image34.wmf"/><Relationship Id="rId8" Type="http://schemas.openxmlformats.org/officeDocument/2006/relationships/oleObject" Target="../embeddings/oleObject13.bin"/><Relationship Id="rId7" Type="http://schemas.openxmlformats.org/officeDocument/2006/relationships/image" Target="../media/image33.wmf"/><Relationship Id="rId6" Type="http://schemas.openxmlformats.org/officeDocument/2006/relationships/oleObject" Target="../embeddings/oleObject12.bin"/><Relationship Id="rId5" Type="http://schemas.openxmlformats.org/officeDocument/2006/relationships/image" Target="../media/image32.wmf"/><Relationship Id="rId4" Type="http://schemas.openxmlformats.org/officeDocument/2006/relationships/oleObject" Target="../embeddings/oleObject11.bin"/><Relationship Id="rId3" Type="http://schemas.openxmlformats.org/officeDocument/2006/relationships/image" Target="../media/image31.wmf"/><Relationship Id="rId2" Type="http://schemas.openxmlformats.org/officeDocument/2006/relationships/oleObject" Target="../embeddings/oleObject10.bin"/><Relationship Id="rId13" Type="http://schemas.openxmlformats.org/officeDocument/2006/relationships/vmlDrawing" Target="../drawings/vmlDrawing7.vml"/><Relationship Id="rId12" Type="http://schemas.openxmlformats.org/officeDocument/2006/relationships/slideLayout" Target="../slideLayouts/slideLayout18.xml"/><Relationship Id="rId11" Type="http://schemas.openxmlformats.org/officeDocument/2006/relationships/tags" Target="../tags/tag48.xml"/><Relationship Id="rId10" Type="http://schemas.openxmlformats.org/officeDocument/2006/relationships/image" Target="../media/image35.png"/><Relationship Id="rId1" Type="http://schemas.openxmlformats.org/officeDocument/2006/relationships/slide" Target="slide2.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s>
</file>

<file path=ppt/slides/_rels/slide32.xml.rels><?xml version="1.0" encoding="UTF-8" standalone="yes"?>
<Relationships xmlns="http://schemas.openxmlformats.org/package/2006/relationships"><Relationship Id="rId7" Type="http://schemas.openxmlformats.org/officeDocument/2006/relationships/vmlDrawing" Target="../drawings/vmlDrawing8.vml"/><Relationship Id="rId6" Type="http://schemas.openxmlformats.org/officeDocument/2006/relationships/slideLayout" Target="../slideLayouts/slideLayout18.xml"/><Relationship Id="rId5" Type="http://schemas.openxmlformats.org/officeDocument/2006/relationships/tags" Target="../tags/tag52.xml"/><Relationship Id="rId4" Type="http://schemas.openxmlformats.org/officeDocument/2006/relationships/image" Target="../media/image37.wmf"/><Relationship Id="rId3" Type="http://schemas.openxmlformats.org/officeDocument/2006/relationships/oleObject" Target="../embeddings/oleObject15.bin"/><Relationship Id="rId2" Type="http://schemas.openxmlformats.org/officeDocument/2006/relationships/image" Target="../media/image36.emf"/><Relationship Id="rId1" Type="http://schemas.openxmlformats.org/officeDocument/2006/relationships/oleObject" Target="../embeddings/oleObject14.bin"/></Relationships>
</file>

<file path=ppt/slides/_rels/slide33.xml.rels><?xml version="1.0" encoding="UTF-8" standalone="yes"?>
<Relationships xmlns="http://schemas.openxmlformats.org/package/2006/relationships"><Relationship Id="rId7" Type="http://schemas.openxmlformats.org/officeDocument/2006/relationships/vmlDrawing" Target="../drawings/vmlDrawing9.vml"/><Relationship Id="rId6" Type="http://schemas.openxmlformats.org/officeDocument/2006/relationships/slideLayout" Target="../slideLayouts/slideLayout18.xml"/><Relationship Id="rId5" Type="http://schemas.openxmlformats.org/officeDocument/2006/relationships/tags" Target="../tags/tag53.xml"/><Relationship Id="rId4" Type="http://schemas.openxmlformats.org/officeDocument/2006/relationships/image" Target="../media/image39.emf"/><Relationship Id="rId3" Type="http://schemas.openxmlformats.org/officeDocument/2006/relationships/oleObject" Target="../embeddings/oleObject17.bin"/><Relationship Id="rId2" Type="http://schemas.openxmlformats.org/officeDocument/2006/relationships/image" Target="../media/image38.emf"/><Relationship Id="rId1" Type="http://schemas.openxmlformats.org/officeDocument/2006/relationships/oleObject" Target="../embeddings/oleObject16.bin"/></Relationships>
</file>

<file path=ppt/slides/_rels/slide34.xml.rels><?xml version="1.0" encoding="UTF-8" standalone="yes"?>
<Relationships xmlns="http://schemas.openxmlformats.org/package/2006/relationships"><Relationship Id="rId8" Type="http://schemas.openxmlformats.org/officeDocument/2006/relationships/vmlDrawing" Target="../drawings/vmlDrawing10.vml"/><Relationship Id="rId7" Type="http://schemas.openxmlformats.org/officeDocument/2006/relationships/slideLayout" Target="../slideLayouts/slideLayout18.xml"/><Relationship Id="rId6" Type="http://schemas.openxmlformats.org/officeDocument/2006/relationships/tags" Target="../tags/tag54.xml"/><Relationship Id="rId5" Type="http://schemas.openxmlformats.org/officeDocument/2006/relationships/image" Target="../media/image42.wmf"/><Relationship Id="rId4" Type="http://schemas.openxmlformats.org/officeDocument/2006/relationships/oleObject" Target="../embeddings/oleObject19.bin"/><Relationship Id="rId3" Type="http://schemas.openxmlformats.org/officeDocument/2006/relationships/image" Target="../media/image41.wmf"/><Relationship Id="rId2" Type="http://schemas.openxmlformats.org/officeDocument/2006/relationships/oleObject" Target="../embeddings/oleObject18.bin"/><Relationship Id="rId1" Type="http://schemas.openxmlformats.org/officeDocument/2006/relationships/image" Target="../media/image40.png"/></Relationships>
</file>

<file path=ppt/slides/_rels/slide35.xml.rels><?xml version="1.0" encoding="UTF-8" standalone="yes"?>
<Relationships xmlns="http://schemas.openxmlformats.org/package/2006/relationships"><Relationship Id="rId9" Type="http://schemas.openxmlformats.org/officeDocument/2006/relationships/oleObject" Target="../embeddings/oleObject24.bin"/><Relationship Id="rId8" Type="http://schemas.openxmlformats.org/officeDocument/2006/relationships/image" Target="../media/image46.wmf"/><Relationship Id="rId7" Type="http://schemas.openxmlformats.org/officeDocument/2006/relationships/oleObject" Target="../embeddings/oleObject23.bin"/><Relationship Id="rId6" Type="http://schemas.openxmlformats.org/officeDocument/2006/relationships/image" Target="../media/image45.wmf"/><Relationship Id="rId5" Type="http://schemas.openxmlformats.org/officeDocument/2006/relationships/oleObject" Target="../embeddings/oleObject22.bin"/><Relationship Id="rId4" Type="http://schemas.openxmlformats.org/officeDocument/2006/relationships/image" Target="../media/image44.wmf"/><Relationship Id="rId3" Type="http://schemas.openxmlformats.org/officeDocument/2006/relationships/oleObject" Target="../embeddings/oleObject21.bin"/><Relationship Id="rId25" Type="http://schemas.openxmlformats.org/officeDocument/2006/relationships/vmlDrawing" Target="../drawings/vmlDrawing11.vml"/><Relationship Id="rId24" Type="http://schemas.openxmlformats.org/officeDocument/2006/relationships/slideLayout" Target="../slideLayouts/slideLayout18.xml"/><Relationship Id="rId23" Type="http://schemas.openxmlformats.org/officeDocument/2006/relationships/tags" Target="../tags/tag55.xml"/><Relationship Id="rId22" Type="http://schemas.openxmlformats.org/officeDocument/2006/relationships/image" Target="../media/image53.wmf"/><Relationship Id="rId21" Type="http://schemas.openxmlformats.org/officeDocument/2006/relationships/oleObject" Target="../embeddings/oleObject30.bin"/><Relationship Id="rId20" Type="http://schemas.openxmlformats.org/officeDocument/2006/relationships/image" Target="../media/image52.wmf"/><Relationship Id="rId2" Type="http://schemas.openxmlformats.org/officeDocument/2006/relationships/image" Target="../media/image43.emf"/><Relationship Id="rId19" Type="http://schemas.openxmlformats.org/officeDocument/2006/relationships/oleObject" Target="../embeddings/oleObject29.bin"/><Relationship Id="rId18" Type="http://schemas.openxmlformats.org/officeDocument/2006/relationships/image" Target="../media/image51.wmf"/><Relationship Id="rId17" Type="http://schemas.openxmlformats.org/officeDocument/2006/relationships/oleObject" Target="../embeddings/oleObject28.bin"/><Relationship Id="rId16" Type="http://schemas.openxmlformats.org/officeDocument/2006/relationships/image" Target="../media/image50.wmf"/><Relationship Id="rId15" Type="http://schemas.openxmlformats.org/officeDocument/2006/relationships/oleObject" Target="../embeddings/oleObject27.bin"/><Relationship Id="rId14" Type="http://schemas.openxmlformats.org/officeDocument/2006/relationships/image" Target="../media/image49.wmf"/><Relationship Id="rId13" Type="http://schemas.openxmlformats.org/officeDocument/2006/relationships/oleObject" Target="../embeddings/oleObject26.bin"/><Relationship Id="rId12" Type="http://schemas.openxmlformats.org/officeDocument/2006/relationships/image" Target="../media/image48.wmf"/><Relationship Id="rId11" Type="http://schemas.openxmlformats.org/officeDocument/2006/relationships/oleObject" Target="../embeddings/oleObject25.bin"/><Relationship Id="rId10" Type="http://schemas.openxmlformats.org/officeDocument/2006/relationships/image" Target="../media/image47.wmf"/><Relationship Id="rId1" Type="http://schemas.openxmlformats.org/officeDocument/2006/relationships/oleObject" Target="../embeddings/oleObject20.bin"/></Relationships>
</file>

<file path=ppt/slides/_rels/slide36.xml.rels><?xml version="1.0" encoding="UTF-8" standalone="yes"?>
<Relationships xmlns="http://schemas.openxmlformats.org/package/2006/relationships"><Relationship Id="rId5" Type="http://schemas.openxmlformats.org/officeDocument/2006/relationships/vmlDrawing" Target="../drawings/vmlDrawing12.vml"/><Relationship Id="rId4" Type="http://schemas.openxmlformats.org/officeDocument/2006/relationships/slideLayout" Target="../slideLayouts/slideLayout18.xml"/><Relationship Id="rId3" Type="http://schemas.openxmlformats.org/officeDocument/2006/relationships/tags" Target="../tags/tag56.xml"/><Relationship Id="rId2" Type="http://schemas.openxmlformats.org/officeDocument/2006/relationships/image" Target="../media/image54.emf"/><Relationship Id="rId1" Type="http://schemas.openxmlformats.org/officeDocument/2006/relationships/oleObject" Target="../embeddings/oleObject31.bin"/></Relationships>
</file>

<file path=ppt/slides/_rels/slide37.xml.rels><?xml version="1.0" encoding="UTF-8" standalone="yes"?>
<Relationships xmlns="http://schemas.openxmlformats.org/package/2006/relationships"><Relationship Id="rId7" Type="http://schemas.openxmlformats.org/officeDocument/2006/relationships/vmlDrawing" Target="../drawings/vmlDrawing13.vml"/><Relationship Id="rId6" Type="http://schemas.openxmlformats.org/officeDocument/2006/relationships/slideLayout" Target="../slideLayouts/slideLayout18.xml"/><Relationship Id="rId5" Type="http://schemas.openxmlformats.org/officeDocument/2006/relationships/tags" Target="../tags/tag57.xml"/><Relationship Id="rId4" Type="http://schemas.openxmlformats.org/officeDocument/2006/relationships/image" Target="../media/image56.emf"/><Relationship Id="rId3" Type="http://schemas.openxmlformats.org/officeDocument/2006/relationships/oleObject" Target="../embeddings/oleObject33.bin"/><Relationship Id="rId2" Type="http://schemas.openxmlformats.org/officeDocument/2006/relationships/image" Target="../media/image55.emf"/><Relationship Id="rId1" Type="http://schemas.openxmlformats.org/officeDocument/2006/relationships/oleObject" Target="../embeddings/oleObject32.bin"/></Relationships>
</file>

<file path=ppt/slides/_rels/slide38.xml.rels><?xml version="1.0" encoding="UTF-8" standalone="yes"?>
<Relationships xmlns="http://schemas.openxmlformats.org/package/2006/relationships"><Relationship Id="rId9" Type="http://schemas.openxmlformats.org/officeDocument/2006/relationships/oleObject" Target="../embeddings/oleObject38.bin"/><Relationship Id="rId8" Type="http://schemas.openxmlformats.org/officeDocument/2006/relationships/image" Target="../media/image60.wmf"/><Relationship Id="rId7" Type="http://schemas.openxmlformats.org/officeDocument/2006/relationships/oleObject" Target="../embeddings/oleObject37.bin"/><Relationship Id="rId6" Type="http://schemas.openxmlformats.org/officeDocument/2006/relationships/image" Target="../media/image59.wmf"/><Relationship Id="rId5" Type="http://schemas.openxmlformats.org/officeDocument/2006/relationships/oleObject" Target="../embeddings/oleObject36.bin"/><Relationship Id="rId4" Type="http://schemas.openxmlformats.org/officeDocument/2006/relationships/image" Target="../media/image58.wmf"/><Relationship Id="rId3" Type="http://schemas.openxmlformats.org/officeDocument/2006/relationships/oleObject" Target="../embeddings/oleObject35.bin"/><Relationship Id="rId26" Type="http://schemas.openxmlformats.org/officeDocument/2006/relationships/vmlDrawing" Target="../drawings/vmlDrawing14.vml"/><Relationship Id="rId25" Type="http://schemas.openxmlformats.org/officeDocument/2006/relationships/slideLayout" Target="../slideLayouts/slideLayout18.xml"/><Relationship Id="rId24" Type="http://schemas.openxmlformats.org/officeDocument/2006/relationships/tags" Target="../tags/tag58.xml"/><Relationship Id="rId23" Type="http://schemas.openxmlformats.org/officeDocument/2006/relationships/image" Target="../media/image68.jpeg"/><Relationship Id="rId22" Type="http://schemas.openxmlformats.org/officeDocument/2006/relationships/image" Target="../media/image67.wmf"/><Relationship Id="rId21" Type="http://schemas.openxmlformats.org/officeDocument/2006/relationships/oleObject" Target="../embeddings/oleObject44.bin"/><Relationship Id="rId20" Type="http://schemas.openxmlformats.org/officeDocument/2006/relationships/image" Target="../media/image66.wmf"/><Relationship Id="rId2" Type="http://schemas.openxmlformats.org/officeDocument/2006/relationships/image" Target="../media/image57.wmf"/><Relationship Id="rId19" Type="http://schemas.openxmlformats.org/officeDocument/2006/relationships/oleObject" Target="../embeddings/oleObject43.bin"/><Relationship Id="rId18" Type="http://schemas.openxmlformats.org/officeDocument/2006/relationships/image" Target="../media/image65.wmf"/><Relationship Id="rId17" Type="http://schemas.openxmlformats.org/officeDocument/2006/relationships/oleObject" Target="../embeddings/oleObject42.bin"/><Relationship Id="rId16" Type="http://schemas.openxmlformats.org/officeDocument/2006/relationships/image" Target="../media/image64.wmf"/><Relationship Id="rId15" Type="http://schemas.openxmlformats.org/officeDocument/2006/relationships/oleObject" Target="../embeddings/oleObject41.bin"/><Relationship Id="rId14" Type="http://schemas.openxmlformats.org/officeDocument/2006/relationships/image" Target="../media/image63.wmf"/><Relationship Id="rId13" Type="http://schemas.openxmlformats.org/officeDocument/2006/relationships/oleObject" Target="../embeddings/oleObject40.bin"/><Relationship Id="rId12" Type="http://schemas.openxmlformats.org/officeDocument/2006/relationships/image" Target="../media/image62.wmf"/><Relationship Id="rId11" Type="http://schemas.openxmlformats.org/officeDocument/2006/relationships/oleObject" Target="../embeddings/oleObject39.bin"/><Relationship Id="rId10" Type="http://schemas.openxmlformats.org/officeDocument/2006/relationships/image" Target="../media/image61.wmf"/><Relationship Id="rId1" Type="http://schemas.openxmlformats.org/officeDocument/2006/relationships/oleObject" Target="../embeddings/oleObject34.bin"/></Relationships>
</file>

<file path=ppt/slides/_rels/slide39.xml.rels><?xml version="1.0" encoding="UTF-8" standalone="yes"?>
<Relationships xmlns="http://schemas.openxmlformats.org/package/2006/relationships"><Relationship Id="rId9" Type="http://schemas.openxmlformats.org/officeDocument/2006/relationships/oleObject" Target="../embeddings/oleObject49.bin"/><Relationship Id="rId8" Type="http://schemas.openxmlformats.org/officeDocument/2006/relationships/image" Target="../media/image72.emf"/><Relationship Id="rId7" Type="http://schemas.openxmlformats.org/officeDocument/2006/relationships/oleObject" Target="../embeddings/oleObject48.bin"/><Relationship Id="rId6" Type="http://schemas.openxmlformats.org/officeDocument/2006/relationships/image" Target="../media/image71.emf"/><Relationship Id="rId5" Type="http://schemas.openxmlformats.org/officeDocument/2006/relationships/oleObject" Target="../embeddings/oleObject47.bin"/><Relationship Id="rId4" Type="http://schemas.openxmlformats.org/officeDocument/2006/relationships/image" Target="../media/image70.emf"/><Relationship Id="rId3" Type="http://schemas.openxmlformats.org/officeDocument/2006/relationships/oleObject" Target="../embeddings/oleObject46.bin"/><Relationship Id="rId2" Type="http://schemas.openxmlformats.org/officeDocument/2006/relationships/image" Target="../media/image69.emf"/><Relationship Id="rId13" Type="http://schemas.openxmlformats.org/officeDocument/2006/relationships/vmlDrawing" Target="../drawings/vmlDrawing15.vml"/><Relationship Id="rId12" Type="http://schemas.openxmlformats.org/officeDocument/2006/relationships/slideLayout" Target="../slideLayouts/slideLayout18.xml"/><Relationship Id="rId11" Type="http://schemas.openxmlformats.org/officeDocument/2006/relationships/tags" Target="../tags/tag59.xml"/><Relationship Id="rId10" Type="http://schemas.openxmlformats.org/officeDocument/2006/relationships/image" Target="../media/image73.emf"/><Relationship Id="rId1" Type="http://schemas.openxmlformats.org/officeDocument/2006/relationships/oleObject" Target="../embeddings/oleObject45.bin"/></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40.xml.rels><?xml version="1.0" encoding="UTF-8" standalone="yes"?>
<Relationships xmlns="http://schemas.openxmlformats.org/package/2006/relationships"><Relationship Id="rId7" Type="http://schemas.openxmlformats.org/officeDocument/2006/relationships/vmlDrawing" Target="../drawings/vmlDrawing16.vml"/><Relationship Id="rId6" Type="http://schemas.openxmlformats.org/officeDocument/2006/relationships/slideLayout" Target="../slideLayouts/slideLayout18.xml"/><Relationship Id="rId5" Type="http://schemas.openxmlformats.org/officeDocument/2006/relationships/tags" Target="../tags/tag60.xml"/><Relationship Id="rId4" Type="http://schemas.openxmlformats.org/officeDocument/2006/relationships/image" Target="../media/image75.emf"/><Relationship Id="rId3" Type="http://schemas.openxmlformats.org/officeDocument/2006/relationships/oleObject" Target="../embeddings/oleObject51.bin"/><Relationship Id="rId2" Type="http://schemas.openxmlformats.org/officeDocument/2006/relationships/image" Target="../media/image74.emf"/><Relationship Id="rId1" Type="http://schemas.openxmlformats.org/officeDocument/2006/relationships/oleObject" Target="../embeddings/oleObject50.bin"/></Relationships>
</file>

<file path=ppt/slides/_rels/slide41.xml.rels><?xml version="1.0" encoding="UTF-8" standalone="yes"?>
<Relationships xmlns="http://schemas.openxmlformats.org/package/2006/relationships"><Relationship Id="rId5" Type="http://schemas.openxmlformats.org/officeDocument/2006/relationships/vmlDrawing" Target="../drawings/vmlDrawing17.vml"/><Relationship Id="rId4" Type="http://schemas.openxmlformats.org/officeDocument/2006/relationships/slideLayout" Target="../slideLayouts/slideLayout18.xml"/><Relationship Id="rId3" Type="http://schemas.openxmlformats.org/officeDocument/2006/relationships/tags" Target="../tags/tag61.xml"/><Relationship Id="rId2" Type="http://schemas.openxmlformats.org/officeDocument/2006/relationships/image" Target="../media/image76.emf"/><Relationship Id="rId1" Type="http://schemas.openxmlformats.org/officeDocument/2006/relationships/oleObject" Target="../embeddings/oleObject52.bin"/></Relationships>
</file>

<file path=ppt/slides/_rels/slide42.xml.rels><?xml version="1.0" encoding="UTF-8" standalone="yes"?>
<Relationships xmlns="http://schemas.openxmlformats.org/package/2006/relationships"><Relationship Id="rId9" Type="http://schemas.openxmlformats.org/officeDocument/2006/relationships/image" Target="../media/image17.jpeg"/><Relationship Id="rId8" Type="http://schemas.openxmlformats.org/officeDocument/2006/relationships/image" Target="../media/image80.emf"/><Relationship Id="rId7" Type="http://schemas.openxmlformats.org/officeDocument/2006/relationships/oleObject" Target="../embeddings/oleObject56.bin"/><Relationship Id="rId6" Type="http://schemas.openxmlformats.org/officeDocument/2006/relationships/image" Target="../media/image79.emf"/><Relationship Id="rId5" Type="http://schemas.openxmlformats.org/officeDocument/2006/relationships/oleObject" Target="../embeddings/oleObject55.bin"/><Relationship Id="rId4" Type="http://schemas.openxmlformats.org/officeDocument/2006/relationships/image" Target="../media/image78.emf"/><Relationship Id="rId3" Type="http://schemas.openxmlformats.org/officeDocument/2006/relationships/oleObject" Target="../embeddings/oleObject54.bin"/><Relationship Id="rId2" Type="http://schemas.openxmlformats.org/officeDocument/2006/relationships/image" Target="../media/image77.wmf"/><Relationship Id="rId17" Type="http://schemas.openxmlformats.org/officeDocument/2006/relationships/vmlDrawing" Target="../drawings/vmlDrawing18.vml"/><Relationship Id="rId16" Type="http://schemas.openxmlformats.org/officeDocument/2006/relationships/slideLayout" Target="../slideLayouts/slideLayout18.xml"/><Relationship Id="rId15" Type="http://schemas.openxmlformats.org/officeDocument/2006/relationships/image" Target="../media/image83.wmf"/><Relationship Id="rId14" Type="http://schemas.openxmlformats.org/officeDocument/2006/relationships/oleObject" Target="../embeddings/oleObject59.bin"/><Relationship Id="rId13" Type="http://schemas.openxmlformats.org/officeDocument/2006/relationships/image" Target="../media/image82.wmf"/><Relationship Id="rId12" Type="http://schemas.openxmlformats.org/officeDocument/2006/relationships/oleObject" Target="../embeddings/oleObject58.bin"/><Relationship Id="rId11" Type="http://schemas.openxmlformats.org/officeDocument/2006/relationships/image" Target="../media/image81.wmf"/><Relationship Id="rId10" Type="http://schemas.openxmlformats.org/officeDocument/2006/relationships/oleObject" Target="../embeddings/oleObject57.bin"/><Relationship Id="rId1" Type="http://schemas.openxmlformats.org/officeDocument/2006/relationships/oleObject" Target="../embeddings/oleObject53.bin"/></Relationships>
</file>

<file path=ppt/slides/_rels/slide43.xml.rels><?xml version="1.0" encoding="UTF-8" standalone="yes"?>
<Relationships xmlns="http://schemas.openxmlformats.org/package/2006/relationships"><Relationship Id="rId5" Type="http://schemas.openxmlformats.org/officeDocument/2006/relationships/vmlDrawing" Target="../drawings/vmlDrawing19.vml"/><Relationship Id="rId4" Type="http://schemas.openxmlformats.org/officeDocument/2006/relationships/slideLayout" Target="../slideLayouts/slideLayout7.xml"/><Relationship Id="rId3" Type="http://schemas.openxmlformats.org/officeDocument/2006/relationships/tags" Target="../tags/tag62.xml"/><Relationship Id="rId2" Type="http://schemas.openxmlformats.org/officeDocument/2006/relationships/image" Target="../media/image84.png"/><Relationship Id="rId1" Type="http://schemas.openxmlformats.org/officeDocument/2006/relationships/oleObject" Target="../embeddings/oleObject60.bin"/></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3.xml"/><Relationship Id="rId2" Type="http://schemas.openxmlformats.org/officeDocument/2006/relationships/image" Target="../media/image86.png"/><Relationship Id="rId1" Type="http://schemas.openxmlformats.org/officeDocument/2006/relationships/image" Target="../media/image85.png"/></Relationships>
</file>

<file path=ppt/slides/_rels/slide45.xml.rels><?xml version="1.0" encoding="UTF-8" standalone="yes"?>
<Relationships xmlns="http://schemas.openxmlformats.org/package/2006/relationships"><Relationship Id="rId9" Type="http://schemas.openxmlformats.org/officeDocument/2006/relationships/oleObject" Target="../embeddings/oleObject65.bin"/><Relationship Id="rId8" Type="http://schemas.openxmlformats.org/officeDocument/2006/relationships/image" Target="../media/image90.wmf"/><Relationship Id="rId7" Type="http://schemas.openxmlformats.org/officeDocument/2006/relationships/oleObject" Target="../embeddings/oleObject64.bin"/><Relationship Id="rId6" Type="http://schemas.openxmlformats.org/officeDocument/2006/relationships/image" Target="../media/image89.wmf"/><Relationship Id="rId5" Type="http://schemas.openxmlformats.org/officeDocument/2006/relationships/oleObject" Target="../embeddings/oleObject63.bin"/><Relationship Id="rId4" Type="http://schemas.openxmlformats.org/officeDocument/2006/relationships/image" Target="../media/image88.wmf"/><Relationship Id="rId3" Type="http://schemas.openxmlformats.org/officeDocument/2006/relationships/oleObject" Target="../embeddings/oleObject62.bin"/><Relationship Id="rId2" Type="http://schemas.openxmlformats.org/officeDocument/2006/relationships/image" Target="../media/image87.png"/><Relationship Id="rId13" Type="http://schemas.openxmlformats.org/officeDocument/2006/relationships/vmlDrawing" Target="../drawings/vmlDrawing20.vml"/><Relationship Id="rId12" Type="http://schemas.openxmlformats.org/officeDocument/2006/relationships/slideLayout" Target="../slideLayouts/slideLayout7.xml"/><Relationship Id="rId11" Type="http://schemas.openxmlformats.org/officeDocument/2006/relationships/tags" Target="../tags/tag64.xml"/><Relationship Id="rId10" Type="http://schemas.openxmlformats.org/officeDocument/2006/relationships/image" Target="../media/image91.emf"/><Relationship Id="rId1" Type="http://schemas.openxmlformats.org/officeDocument/2006/relationships/oleObject" Target="../embeddings/oleObject61.bin"/></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6.xml"/><Relationship Id="rId2" Type="http://schemas.openxmlformats.org/officeDocument/2006/relationships/image" Target="../media/image92.png"/><Relationship Id="rId1" Type="http://schemas.openxmlformats.org/officeDocument/2006/relationships/tags" Target="../tags/tag65.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7.xml"/><Relationship Id="rId1" Type="http://schemas.openxmlformats.org/officeDocument/2006/relationships/image" Target="../media/image93.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8.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69.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1.xml"/><Relationship Id="rId1" Type="http://schemas.openxmlformats.org/officeDocument/2006/relationships/tags" Target="../tags/tag70.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3.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4.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5.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6.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3.wav"/><Relationship Id="rId1" Type="http://schemas.openxmlformats.org/officeDocument/2006/relationships/tags" Target="../tags/tag77.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8.xml"/><Relationship Id="rId1" Type="http://schemas.openxmlformats.org/officeDocument/2006/relationships/image" Target="../media/image94.pn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79.xml"/><Relationship Id="rId2" Type="http://schemas.openxmlformats.org/officeDocument/2006/relationships/image" Target="../media/image96.jpeg"/><Relationship Id="rId1" Type="http://schemas.openxmlformats.org/officeDocument/2006/relationships/image" Target="../media/image95.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60.xml.rels><?xml version="1.0" encoding="UTF-8" standalone="yes"?>
<Relationships xmlns="http://schemas.openxmlformats.org/package/2006/relationships"><Relationship Id="rId5" Type="http://schemas.openxmlformats.org/officeDocument/2006/relationships/vmlDrawing" Target="../drawings/vmlDrawing21.vml"/><Relationship Id="rId4" Type="http://schemas.openxmlformats.org/officeDocument/2006/relationships/slideLayout" Target="../slideLayouts/slideLayout7.xml"/><Relationship Id="rId3" Type="http://schemas.openxmlformats.org/officeDocument/2006/relationships/tags" Target="../tags/tag81.xml"/><Relationship Id="rId2" Type="http://schemas.openxmlformats.org/officeDocument/2006/relationships/image" Target="../media/image97.png"/><Relationship Id="rId1" Type="http://schemas.openxmlformats.org/officeDocument/2006/relationships/oleObject" Target="../embeddings/oleObject66.bin"/></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2.xml"/><Relationship Id="rId1" Type="http://schemas.openxmlformats.org/officeDocument/2006/relationships/image" Target="../media/image98.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3.xml"/><Relationship Id="rId1" Type="http://schemas.openxmlformats.org/officeDocument/2006/relationships/image" Target="../media/image99.jpeg"/></Relationships>
</file>

<file path=ppt/slides/_rels/slide63.xml.rels><?xml version="1.0" encoding="UTF-8" standalone="yes"?>
<Relationships xmlns="http://schemas.openxmlformats.org/package/2006/relationships"><Relationship Id="rId5" Type="http://schemas.openxmlformats.org/officeDocument/2006/relationships/vmlDrawing" Target="../drawings/vmlDrawing22.vml"/><Relationship Id="rId4" Type="http://schemas.openxmlformats.org/officeDocument/2006/relationships/slideLayout" Target="../slideLayouts/slideLayout7.xml"/><Relationship Id="rId3" Type="http://schemas.openxmlformats.org/officeDocument/2006/relationships/tags" Target="../tags/tag84.xml"/><Relationship Id="rId2" Type="http://schemas.openxmlformats.org/officeDocument/2006/relationships/image" Target="../media/image100.wmf"/><Relationship Id="rId1" Type="http://schemas.openxmlformats.org/officeDocument/2006/relationships/oleObject" Target="../embeddings/oleObject67.bin"/></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5.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6.xml"/></Relationships>
</file>

<file path=ppt/slides/_rels/slide66.xml.rels><?xml version="1.0" encoding="UTF-8" standalone="yes"?>
<Relationships xmlns="http://schemas.openxmlformats.org/package/2006/relationships"><Relationship Id="rId9" Type="http://schemas.openxmlformats.org/officeDocument/2006/relationships/vmlDrawing" Target="../drawings/vmlDrawing23.vml"/><Relationship Id="rId8" Type="http://schemas.openxmlformats.org/officeDocument/2006/relationships/slideLayout" Target="../slideLayouts/slideLayout18.xml"/><Relationship Id="rId7" Type="http://schemas.openxmlformats.org/officeDocument/2006/relationships/tags" Target="../tags/tag87.xml"/><Relationship Id="rId6" Type="http://schemas.openxmlformats.org/officeDocument/2006/relationships/image" Target="../media/image103.wmf"/><Relationship Id="rId5" Type="http://schemas.openxmlformats.org/officeDocument/2006/relationships/oleObject" Target="../embeddings/oleObject70.bin"/><Relationship Id="rId4" Type="http://schemas.openxmlformats.org/officeDocument/2006/relationships/image" Target="../media/image102.emf"/><Relationship Id="rId3" Type="http://schemas.openxmlformats.org/officeDocument/2006/relationships/oleObject" Target="../embeddings/oleObject69.bin"/><Relationship Id="rId2" Type="http://schemas.openxmlformats.org/officeDocument/2006/relationships/image" Target="../media/image101.wmf"/><Relationship Id="rId1" Type="http://schemas.openxmlformats.org/officeDocument/2006/relationships/oleObject" Target="../embeddings/oleObject68.bin"/></Relationships>
</file>

<file path=ppt/slides/_rels/slide67.xml.rels><?xml version="1.0" encoding="UTF-8" standalone="yes"?>
<Relationships xmlns="http://schemas.openxmlformats.org/package/2006/relationships"><Relationship Id="rId5" Type="http://schemas.openxmlformats.org/officeDocument/2006/relationships/vmlDrawing" Target="../drawings/vmlDrawing24.vml"/><Relationship Id="rId4" Type="http://schemas.openxmlformats.org/officeDocument/2006/relationships/slideLayout" Target="../slideLayouts/slideLayout18.xml"/><Relationship Id="rId3" Type="http://schemas.openxmlformats.org/officeDocument/2006/relationships/tags" Target="../tags/tag88.xml"/><Relationship Id="rId2" Type="http://schemas.openxmlformats.org/officeDocument/2006/relationships/image" Target="../media/image102.emf"/><Relationship Id="rId1" Type="http://schemas.openxmlformats.org/officeDocument/2006/relationships/oleObject" Target="../embeddings/oleObject71.bin"/></Relationships>
</file>

<file path=ppt/slides/_rels/slide68.xml.rels><?xml version="1.0" encoding="UTF-8" standalone="yes"?>
<Relationships xmlns="http://schemas.openxmlformats.org/package/2006/relationships"><Relationship Id="rId7" Type="http://schemas.openxmlformats.org/officeDocument/2006/relationships/vmlDrawing" Target="../drawings/vmlDrawing25.vml"/><Relationship Id="rId6" Type="http://schemas.openxmlformats.org/officeDocument/2006/relationships/slideLayout" Target="../slideLayouts/slideLayout18.xml"/><Relationship Id="rId5" Type="http://schemas.openxmlformats.org/officeDocument/2006/relationships/tags" Target="../tags/tag89.xml"/><Relationship Id="rId4" Type="http://schemas.openxmlformats.org/officeDocument/2006/relationships/image" Target="../media/image105.emf"/><Relationship Id="rId3" Type="http://schemas.openxmlformats.org/officeDocument/2006/relationships/oleObject" Target="../embeddings/oleObject73.bin"/><Relationship Id="rId2" Type="http://schemas.openxmlformats.org/officeDocument/2006/relationships/image" Target="../media/image104.emf"/><Relationship Id="rId1" Type="http://schemas.openxmlformats.org/officeDocument/2006/relationships/oleObject" Target="../embeddings/oleObject72.bin"/></Relationships>
</file>

<file path=ppt/slides/_rels/slide6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92.xml"/><Relationship Id="rId4" Type="http://schemas.openxmlformats.org/officeDocument/2006/relationships/image" Target="../media/image107.png"/><Relationship Id="rId3" Type="http://schemas.openxmlformats.org/officeDocument/2006/relationships/tags" Target="../tags/tag91.xml"/><Relationship Id="rId2" Type="http://schemas.openxmlformats.org/officeDocument/2006/relationships/image" Target="../media/image106.png"/><Relationship Id="rId1" Type="http://schemas.openxmlformats.org/officeDocument/2006/relationships/tags" Target="../tags/tag9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70.xml.rels><?xml version="1.0" encoding="UTF-8" standalone="yes"?>
<Relationships xmlns="http://schemas.openxmlformats.org/package/2006/relationships"><Relationship Id="rId5" Type="http://schemas.openxmlformats.org/officeDocument/2006/relationships/vmlDrawing" Target="../drawings/vmlDrawing26.vml"/><Relationship Id="rId4" Type="http://schemas.openxmlformats.org/officeDocument/2006/relationships/slideLayout" Target="../slideLayouts/slideLayout18.xml"/><Relationship Id="rId3" Type="http://schemas.openxmlformats.org/officeDocument/2006/relationships/tags" Target="../tags/tag93.xml"/><Relationship Id="rId2" Type="http://schemas.openxmlformats.org/officeDocument/2006/relationships/image" Target="../media/image108.emf"/><Relationship Id="rId1" Type="http://schemas.openxmlformats.org/officeDocument/2006/relationships/oleObject" Target="../embeddings/oleObject74.bin"/></Relationships>
</file>

<file path=ppt/slides/_rels/slide71.xml.rels><?xml version="1.0" encoding="UTF-8" standalone="yes"?>
<Relationships xmlns="http://schemas.openxmlformats.org/package/2006/relationships"><Relationship Id="rId5" Type="http://schemas.openxmlformats.org/officeDocument/2006/relationships/vmlDrawing" Target="../drawings/vmlDrawing27.vml"/><Relationship Id="rId4" Type="http://schemas.openxmlformats.org/officeDocument/2006/relationships/slideLayout" Target="../slideLayouts/slideLayout18.xml"/><Relationship Id="rId3" Type="http://schemas.openxmlformats.org/officeDocument/2006/relationships/tags" Target="../tags/tag94.xml"/><Relationship Id="rId2" Type="http://schemas.openxmlformats.org/officeDocument/2006/relationships/image" Target="../media/image109.emf"/><Relationship Id="rId1" Type="http://schemas.openxmlformats.org/officeDocument/2006/relationships/oleObject" Target="../embeddings/oleObject75.bin"/></Relationships>
</file>

<file path=ppt/slides/_rels/slide72.xml.rels><?xml version="1.0" encoding="UTF-8" standalone="yes"?>
<Relationships xmlns="http://schemas.openxmlformats.org/package/2006/relationships"><Relationship Id="rId5" Type="http://schemas.openxmlformats.org/officeDocument/2006/relationships/vmlDrawing" Target="../drawings/vmlDrawing28.vml"/><Relationship Id="rId4" Type="http://schemas.openxmlformats.org/officeDocument/2006/relationships/slideLayout" Target="../slideLayouts/slideLayout18.xml"/><Relationship Id="rId3" Type="http://schemas.openxmlformats.org/officeDocument/2006/relationships/tags" Target="../tags/tag95.xml"/><Relationship Id="rId2" Type="http://schemas.openxmlformats.org/officeDocument/2006/relationships/image" Target="../media/image110.emf"/><Relationship Id="rId1" Type="http://schemas.openxmlformats.org/officeDocument/2006/relationships/oleObject" Target="../embeddings/oleObject76.bin"/></Relationships>
</file>

<file path=ppt/slides/_rels/slide73.xml.rels><?xml version="1.0" encoding="UTF-8" standalone="yes"?>
<Relationships xmlns="http://schemas.openxmlformats.org/package/2006/relationships"><Relationship Id="rId7" Type="http://schemas.openxmlformats.org/officeDocument/2006/relationships/vmlDrawing" Target="../drawings/vmlDrawing29.vml"/><Relationship Id="rId6" Type="http://schemas.openxmlformats.org/officeDocument/2006/relationships/slideLayout" Target="../slideLayouts/slideLayout18.xml"/><Relationship Id="rId5" Type="http://schemas.openxmlformats.org/officeDocument/2006/relationships/tags" Target="../tags/tag96.xml"/><Relationship Id="rId4" Type="http://schemas.openxmlformats.org/officeDocument/2006/relationships/image" Target="../media/image112.emf"/><Relationship Id="rId3" Type="http://schemas.openxmlformats.org/officeDocument/2006/relationships/oleObject" Target="../embeddings/oleObject78.bin"/><Relationship Id="rId2" Type="http://schemas.openxmlformats.org/officeDocument/2006/relationships/image" Target="../media/image111.emf"/><Relationship Id="rId1" Type="http://schemas.openxmlformats.org/officeDocument/2006/relationships/oleObject" Target="../embeddings/oleObject77.bin"/></Relationships>
</file>

<file path=ppt/slides/_rels/slide74.xml.rels><?xml version="1.0" encoding="UTF-8" standalone="yes"?>
<Relationships xmlns="http://schemas.openxmlformats.org/package/2006/relationships"><Relationship Id="rId5" Type="http://schemas.openxmlformats.org/officeDocument/2006/relationships/vmlDrawing" Target="../drawings/vmlDrawing30.vml"/><Relationship Id="rId4" Type="http://schemas.openxmlformats.org/officeDocument/2006/relationships/slideLayout" Target="../slideLayouts/slideLayout18.xml"/><Relationship Id="rId3" Type="http://schemas.openxmlformats.org/officeDocument/2006/relationships/tags" Target="../tags/tag97.xml"/><Relationship Id="rId2" Type="http://schemas.openxmlformats.org/officeDocument/2006/relationships/image" Target="../media/image113.emf"/><Relationship Id="rId1" Type="http://schemas.openxmlformats.org/officeDocument/2006/relationships/oleObject" Target="../embeddings/oleObject79.bin"/></Relationships>
</file>

<file path=ppt/slides/_rels/slide75.xml.rels><?xml version="1.0" encoding="UTF-8" standalone="yes"?>
<Relationships xmlns="http://schemas.openxmlformats.org/package/2006/relationships"><Relationship Id="rId5" Type="http://schemas.openxmlformats.org/officeDocument/2006/relationships/vmlDrawing" Target="../drawings/vmlDrawing31.vml"/><Relationship Id="rId4" Type="http://schemas.openxmlformats.org/officeDocument/2006/relationships/slideLayout" Target="../slideLayouts/slideLayout18.xml"/><Relationship Id="rId3" Type="http://schemas.openxmlformats.org/officeDocument/2006/relationships/tags" Target="../tags/tag98.xml"/><Relationship Id="rId2" Type="http://schemas.openxmlformats.org/officeDocument/2006/relationships/image" Target="../media/image114.emf"/><Relationship Id="rId1" Type="http://schemas.openxmlformats.org/officeDocument/2006/relationships/oleObject" Target="../embeddings/oleObject80.bin"/></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99.xml"/><Relationship Id="rId2" Type="http://schemas.openxmlformats.org/officeDocument/2006/relationships/image" Target="../media/image116.GIF"/><Relationship Id="rId1" Type="http://schemas.openxmlformats.org/officeDocument/2006/relationships/image" Target="../media/image115.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0.xml"/></Relationships>
</file>

<file path=ppt/slides/_rels/slide78.xml.rels><?xml version="1.0" encoding="UTF-8" standalone="yes"?>
<Relationships xmlns="http://schemas.openxmlformats.org/package/2006/relationships"><Relationship Id="rId9" Type="http://schemas.openxmlformats.org/officeDocument/2006/relationships/image" Target="../media/image125.png"/><Relationship Id="rId8" Type="http://schemas.openxmlformats.org/officeDocument/2006/relationships/image" Target="../media/image124.png"/><Relationship Id="rId7" Type="http://schemas.openxmlformats.org/officeDocument/2006/relationships/image" Target="../media/image123.png"/><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 Id="rId3" Type="http://schemas.openxmlformats.org/officeDocument/2006/relationships/image" Target="../media/image119.png"/><Relationship Id="rId2" Type="http://schemas.openxmlformats.org/officeDocument/2006/relationships/image" Target="../media/image118.png"/><Relationship Id="rId12" Type="http://schemas.openxmlformats.org/officeDocument/2006/relationships/slideLayout" Target="../slideLayouts/slideLayout7.xml"/><Relationship Id="rId11" Type="http://schemas.openxmlformats.org/officeDocument/2006/relationships/tags" Target="../tags/tag101.xml"/><Relationship Id="rId10" Type="http://schemas.openxmlformats.org/officeDocument/2006/relationships/image" Target="../media/image126.png"/><Relationship Id="rId1" Type="http://schemas.openxmlformats.org/officeDocument/2006/relationships/image" Target="../media/image117.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3.xml"/></Relationships>
</file>

<file path=ppt/slides/_rels/slide8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05.xml"/><Relationship Id="rId5" Type="http://schemas.openxmlformats.org/officeDocument/2006/relationships/image" Target="../media/image130.png"/><Relationship Id="rId4" Type="http://schemas.openxmlformats.org/officeDocument/2006/relationships/tags" Target="../tags/tag104.xml"/><Relationship Id="rId3" Type="http://schemas.openxmlformats.org/officeDocument/2006/relationships/image" Target="../media/image129.jpeg"/><Relationship Id="rId2" Type="http://schemas.openxmlformats.org/officeDocument/2006/relationships/image" Target="../media/image128.jpeg"/><Relationship Id="rId1" Type="http://schemas.openxmlformats.org/officeDocument/2006/relationships/image" Target="../media/image127.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6.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7.xml"/></Relationships>
</file>

<file path=ppt/slides/_rels/slide84.xml.rels><?xml version="1.0" encoding="UTF-8" standalone="yes"?>
<Relationships xmlns="http://schemas.openxmlformats.org/package/2006/relationships"><Relationship Id="rId5" Type="http://schemas.openxmlformats.org/officeDocument/2006/relationships/vmlDrawing" Target="../drawings/vmlDrawing32.vml"/><Relationship Id="rId4" Type="http://schemas.openxmlformats.org/officeDocument/2006/relationships/slideLayout" Target="../slideLayouts/slideLayout7.xml"/><Relationship Id="rId3" Type="http://schemas.openxmlformats.org/officeDocument/2006/relationships/tags" Target="../tags/tag108.xml"/><Relationship Id="rId2" Type="http://schemas.openxmlformats.org/officeDocument/2006/relationships/image" Target="../media/image131.wmf"/><Relationship Id="rId1" Type="http://schemas.openxmlformats.org/officeDocument/2006/relationships/oleObject" Target="../embeddings/oleObject81.bin"/></Relationships>
</file>

<file path=ppt/slides/_rels/slide8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09.xml"/><Relationship Id="rId5" Type="http://schemas.openxmlformats.org/officeDocument/2006/relationships/image" Target="../media/image136.png"/><Relationship Id="rId4" Type="http://schemas.openxmlformats.org/officeDocument/2006/relationships/image" Target="../media/image135.png"/><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image" Target="../media/image132.png"/></Relationships>
</file>

<file path=ppt/slides/_rels/slide8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image" Target="../media/image136.png"/><Relationship Id="rId4" Type="http://schemas.openxmlformats.org/officeDocument/2006/relationships/image" Target="../media/image135.png"/><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image" Target="../media/image132.png"/></Relationships>
</file>

<file path=ppt/slides/_rels/slide87.xml.rels><?xml version="1.0" encoding="UTF-8" standalone="yes"?>
<Relationships xmlns="http://schemas.openxmlformats.org/package/2006/relationships"><Relationship Id="rId9" Type="http://schemas.openxmlformats.org/officeDocument/2006/relationships/oleObject" Target="../embeddings/oleObject86.bin"/><Relationship Id="rId8" Type="http://schemas.openxmlformats.org/officeDocument/2006/relationships/image" Target="../media/image140.wmf"/><Relationship Id="rId7" Type="http://schemas.openxmlformats.org/officeDocument/2006/relationships/oleObject" Target="../embeddings/oleObject85.bin"/><Relationship Id="rId6" Type="http://schemas.openxmlformats.org/officeDocument/2006/relationships/image" Target="../media/image139.wmf"/><Relationship Id="rId5" Type="http://schemas.openxmlformats.org/officeDocument/2006/relationships/oleObject" Target="../embeddings/oleObject84.bin"/><Relationship Id="rId4" Type="http://schemas.openxmlformats.org/officeDocument/2006/relationships/image" Target="../media/image138.wmf"/><Relationship Id="rId3" Type="http://schemas.openxmlformats.org/officeDocument/2006/relationships/oleObject" Target="../embeddings/oleObject83.bin"/><Relationship Id="rId2" Type="http://schemas.openxmlformats.org/officeDocument/2006/relationships/image" Target="../media/image137.wmf"/><Relationship Id="rId15" Type="http://schemas.openxmlformats.org/officeDocument/2006/relationships/vmlDrawing" Target="../drawings/vmlDrawing33.vml"/><Relationship Id="rId14" Type="http://schemas.openxmlformats.org/officeDocument/2006/relationships/slideLayout" Target="../slideLayouts/slideLayout7.xml"/><Relationship Id="rId13" Type="http://schemas.openxmlformats.org/officeDocument/2006/relationships/tags" Target="../tags/tag112.xml"/><Relationship Id="rId12" Type="http://schemas.openxmlformats.org/officeDocument/2006/relationships/image" Target="../media/image142.wmf"/><Relationship Id="rId11" Type="http://schemas.openxmlformats.org/officeDocument/2006/relationships/oleObject" Target="../embeddings/oleObject87.bin"/><Relationship Id="rId10" Type="http://schemas.openxmlformats.org/officeDocument/2006/relationships/image" Target="../media/image141.wmf"/><Relationship Id="rId1" Type="http://schemas.openxmlformats.org/officeDocument/2006/relationships/oleObject" Target="../embeddings/oleObject82.bin"/></Relationships>
</file>

<file path=ppt/slides/_rels/slide88.xml.rels><?xml version="1.0" encoding="UTF-8" standalone="yes"?>
<Relationships xmlns="http://schemas.openxmlformats.org/package/2006/relationships"><Relationship Id="rId9" Type="http://schemas.openxmlformats.org/officeDocument/2006/relationships/oleObject" Target="../embeddings/oleObject92.bin"/><Relationship Id="rId8" Type="http://schemas.openxmlformats.org/officeDocument/2006/relationships/image" Target="../media/image146.wmf"/><Relationship Id="rId7" Type="http://schemas.openxmlformats.org/officeDocument/2006/relationships/oleObject" Target="../embeddings/oleObject91.bin"/><Relationship Id="rId6" Type="http://schemas.openxmlformats.org/officeDocument/2006/relationships/image" Target="../media/image145.wmf"/><Relationship Id="rId5" Type="http://schemas.openxmlformats.org/officeDocument/2006/relationships/oleObject" Target="../embeddings/oleObject90.bin"/><Relationship Id="rId4" Type="http://schemas.openxmlformats.org/officeDocument/2006/relationships/image" Target="../media/image144.wmf"/><Relationship Id="rId3" Type="http://schemas.openxmlformats.org/officeDocument/2006/relationships/oleObject" Target="../embeddings/oleObject89.bin"/><Relationship Id="rId2" Type="http://schemas.openxmlformats.org/officeDocument/2006/relationships/image" Target="../media/image143.wmf"/><Relationship Id="rId19" Type="http://schemas.openxmlformats.org/officeDocument/2006/relationships/vmlDrawing" Target="../drawings/vmlDrawing34.vml"/><Relationship Id="rId18" Type="http://schemas.openxmlformats.org/officeDocument/2006/relationships/slideLayout" Target="../slideLayouts/slideLayout7.xml"/><Relationship Id="rId17" Type="http://schemas.openxmlformats.org/officeDocument/2006/relationships/tags" Target="../tags/tag113.xml"/><Relationship Id="rId16" Type="http://schemas.openxmlformats.org/officeDocument/2006/relationships/image" Target="../media/image150.wmf"/><Relationship Id="rId15" Type="http://schemas.openxmlformats.org/officeDocument/2006/relationships/oleObject" Target="../embeddings/oleObject95.bin"/><Relationship Id="rId14" Type="http://schemas.openxmlformats.org/officeDocument/2006/relationships/image" Target="../media/image149.wmf"/><Relationship Id="rId13" Type="http://schemas.openxmlformats.org/officeDocument/2006/relationships/oleObject" Target="../embeddings/oleObject94.bin"/><Relationship Id="rId12" Type="http://schemas.openxmlformats.org/officeDocument/2006/relationships/image" Target="../media/image148.wmf"/><Relationship Id="rId11" Type="http://schemas.openxmlformats.org/officeDocument/2006/relationships/oleObject" Target="../embeddings/oleObject93.bin"/><Relationship Id="rId10" Type="http://schemas.openxmlformats.org/officeDocument/2006/relationships/image" Target="../media/image147.wmf"/><Relationship Id="rId1" Type="http://schemas.openxmlformats.org/officeDocument/2006/relationships/oleObject" Target="../embeddings/oleObject88.bin"/></Relationships>
</file>

<file path=ppt/slides/_rels/slide89.xml.rels><?xml version="1.0" encoding="UTF-8" standalone="yes"?>
<Relationships xmlns="http://schemas.openxmlformats.org/package/2006/relationships"><Relationship Id="rId5" Type="http://schemas.openxmlformats.org/officeDocument/2006/relationships/vmlDrawing" Target="../drawings/vmlDrawing35.vml"/><Relationship Id="rId4" Type="http://schemas.openxmlformats.org/officeDocument/2006/relationships/slideLayout" Target="../slideLayouts/slideLayout7.xml"/><Relationship Id="rId3" Type="http://schemas.openxmlformats.org/officeDocument/2006/relationships/tags" Target="../tags/tag114.xml"/><Relationship Id="rId2" Type="http://schemas.openxmlformats.org/officeDocument/2006/relationships/image" Target="../media/image151.wmf"/><Relationship Id="rId1" Type="http://schemas.openxmlformats.org/officeDocument/2006/relationships/oleObject" Target="../embeddings/oleObject96.bin"/></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90.xml.rels><?xml version="1.0" encoding="UTF-8" standalone="yes"?>
<Relationships xmlns="http://schemas.openxmlformats.org/package/2006/relationships"><Relationship Id="rId9" Type="http://schemas.openxmlformats.org/officeDocument/2006/relationships/audio" Target="../media/audio4.wav"/><Relationship Id="rId8" Type="http://schemas.openxmlformats.org/officeDocument/2006/relationships/tags" Target="../tags/tag115.xml"/><Relationship Id="rId7" Type="http://schemas.openxmlformats.org/officeDocument/2006/relationships/oleObject" Target="../embeddings/oleObject100.bin"/><Relationship Id="rId6" Type="http://schemas.openxmlformats.org/officeDocument/2006/relationships/image" Target="../media/image154.wmf"/><Relationship Id="rId5" Type="http://schemas.openxmlformats.org/officeDocument/2006/relationships/oleObject" Target="../embeddings/oleObject99.bin"/><Relationship Id="rId4" Type="http://schemas.openxmlformats.org/officeDocument/2006/relationships/image" Target="../media/image153.wmf"/><Relationship Id="rId3" Type="http://schemas.openxmlformats.org/officeDocument/2006/relationships/oleObject" Target="../embeddings/oleObject98.bin"/><Relationship Id="rId2" Type="http://schemas.openxmlformats.org/officeDocument/2006/relationships/image" Target="../media/image152.wmf"/><Relationship Id="rId11" Type="http://schemas.openxmlformats.org/officeDocument/2006/relationships/vmlDrawing" Target="../drawings/vmlDrawing36.vml"/><Relationship Id="rId10" Type="http://schemas.openxmlformats.org/officeDocument/2006/relationships/slideLayout" Target="../slideLayouts/slideLayout7.xml"/><Relationship Id="rId1" Type="http://schemas.openxmlformats.org/officeDocument/2006/relationships/oleObject" Target="../embeddings/oleObject97.bin"/></Relationships>
</file>

<file path=ppt/slides/_rels/slide9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image" Target="../media/image156.png"/><Relationship Id="rId3" Type="http://schemas.openxmlformats.org/officeDocument/2006/relationships/tags" Target="../tags/tag117.xml"/><Relationship Id="rId2" Type="http://schemas.openxmlformats.org/officeDocument/2006/relationships/image" Target="../media/image155.png"/><Relationship Id="rId1" Type="http://schemas.openxmlformats.org/officeDocument/2006/relationships/tags" Target="../tags/tag116.xml"/></Relationships>
</file>

<file path=ppt/slides/_rels/slide92.xml.rels><?xml version="1.0" encoding="UTF-8" standalone="yes"?>
<Relationships xmlns="http://schemas.openxmlformats.org/package/2006/relationships"><Relationship Id="rId9" Type="http://schemas.openxmlformats.org/officeDocument/2006/relationships/oleObject" Target="../embeddings/oleObject105.bin"/><Relationship Id="rId8" Type="http://schemas.openxmlformats.org/officeDocument/2006/relationships/image" Target="../media/image160.wmf"/><Relationship Id="rId7" Type="http://schemas.openxmlformats.org/officeDocument/2006/relationships/oleObject" Target="../embeddings/oleObject104.bin"/><Relationship Id="rId6" Type="http://schemas.openxmlformats.org/officeDocument/2006/relationships/image" Target="../media/image159.wmf"/><Relationship Id="rId5" Type="http://schemas.openxmlformats.org/officeDocument/2006/relationships/oleObject" Target="../embeddings/oleObject103.bin"/><Relationship Id="rId4" Type="http://schemas.openxmlformats.org/officeDocument/2006/relationships/image" Target="../media/image158.wmf"/><Relationship Id="rId3" Type="http://schemas.openxmlformats.org/officeDocument/2006/relationships/oleObject" Target="../embeddings/oleObject102.bin"/><Relationship Id="rId2" Type="http://schemas.openxmlformats.org/officeDocument/2006/relationships/image" Target="../media/image157.wmf"/><Relationship Id="rId13" Type="http://schemas.openxmlformats.org/officeDocument/2006/relationships/vmlDrawing" Target="../drawings/vmlDrawing37.vml"/><Relationship Id="rId12" Type="http://schemas.openxmlformats.org/officeDocument/2006/relationships/slideLayout" Target="../slideLayouts/slideLayout7.xml"/><Relationship Id="rId11" Type="http://schemas.openxmlformats.org/officeDocument/2006/relationships/tags" Target="../tags/tag120.xml"/><Relationship Id="rId10" Type="http://schemas.openxmlformats.org/officeDocument/2006/relationships/image" Target="../media/image161.wmf"/><Relationship Id="rId1" Type="http://schemas.openxmlformats.org/officeDocument/2006/relationships/oleObject" Target="../embeddings/oleObject101.bin"/></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1.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2.xml"/></Relationships>
</file>

<file path=ppt/slides/_rels/slide95.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image" Target="../media/image165.png"/><Relationship Id="rId7" Type="http://schemas.openxmlformats.org/officeDocument/2006/relationships/oleObject" Target="../embeddings/oleObject109.bin"/><Relationship Id="rId6" Type="http://schemas.openxmlformats.org/officeDocument/2006/relationships/image" Target="../media/image164.png"/><Relationship Id="rId5" Type="http://schemas.openxmlformats.org/officeDocument/2006/relationships/oleObject" Target="../embeddings/oleObject108.bin"/><Relationship Id="rId4" Type="http://schemas.openxmlformats.org/officeDocument/2006/relationships/image" Target="../media/image163.png"/><Relationship Id="rId3" Type="http://schemas.openxmlformats.org/officeDocument/2006/relationships/oleObject" Target="../embeddings/oleObject107.bin"/><Relationship Id="rId2" Type="http://schemas.openxmlformats.org/officeDocument/2006/relationships/image" Target="../media/image162.png"/><Relationship Id="rId11" Type="http://schemas.openxmlformats.org/officeDocument/2006/relationships/vmlDrawing" Target="../drawings/vmlDrawing38.vml"/><Relationship Id="rId10" Type="http://schemas.openxmlformats.org/officeDocument/2006/relationships/slideLayout" Target="../slideLayouts/slideLayout7.xml"/><Relationship Id="rId1" Type="http://schemas.openxmlformats.org/officeDocument/2006/relationships/oleObject" Target="../embeddings/oleObject106.bin"/></Relationships>
</file>

<file path=ppt/slides/_rels/slide9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26.xml"/><Relationship Id="rId4" Type="http://schemas.openxmlformats.org/officeDocument/2006/relationships/image" Target="../media/image167.jpeg"/><Relationship Id="rId3" Type="http://schemas.openxmlformats.org/officeDocument/2006/relationships/tags" Target="../tags/tag125.xml"/><Relationship Id="rId2" Type="http://schemas.openxmlformats.org/officeDocument/2006/relationships/image" Target="../media/image166.jpeg"/><Relationship Id="rId1" Type="http://schemas.openxmlformats.org/officeDocument/2006/relationships/tags" Target="../tags/tag124.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7.xml"/></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8.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ctrTitle"/>
          </p:nvPr>
        </p:nvSpPr>
        <p:spPr/>
        <p:txBody>
          <a:bodyPr vert="horz" wrap="square" lIns="91440" tIns="45720" rIns="91440" bIns="45720" anchor="ctr" anchorCtr="0"/>
          <a:lstStyle/>
          <a:p>
            <a:pPr eaLnBrk="1" hangingPunct="1">
              <a:buClrTx/>
              <a:buSzTx/>
              <a:buFontTx/>
            </a:pPr>
            <a:r>
              <a:rPr lang="zh-CN" altLang="en-US" sz="3600" dirty="0" smtClean="0">
                <a:latin typeface="Times New Roman" panose="02020603050405020304" pitchFamily="18" charset="0"/>
                <a:ea typeface="宋体" panose="02010600030101010101" pitchFamily="2" charset="-122"/>
                <a:cs typeface="Times New Roman" panose="02020603050405020304" pitchFamily="18" charset="0"/>
              </a:rPr>
              <a:t>第</a:t>
            </a:r>
            <a:r>
              <a:rPr lang="en-US" altLang="zh-CN" sz="3600" dirty="0" smtClean="0">
                <a:latin typeface="Times New Roman" panose="02020603050405020304" pitchFamily="18" charset="0"/>
                <a:ea typeface="宋体" panose="02010600030101010101" pitchFamily="2" charset="-122"/>
                <a:cs typeface="Times New Roman" panose="02020603050405020304" pitchFamily="18" charset="0"/>
              </a:rPr>
              <a:t>7</a:t>
            </a:r>
            <a:r>
              <a:rPr lang="zh-CN" altLang="en-US" sz="3600" dirty="0" smtClean="0">
                <a:latin typeface="Times New Roman" panose="02020603050405020304" pitchFamily="18" charset="0"/>
                <a:ea typeface="宋体" panose="02010600030101010101" pitchFamily="2" charset="-122"/>
                <a:cs typeface="Times New Roman" panose="02020603050405020304" pitchFamily="18" charset="0"/>
              </a:rPr>
              <a:t>章</a:t>
            </a:r>
            <a:r>
              <a:rPr lang="en-US" altLang="zh-CN" sz="3600" dirty="0" smtClean="0">
                <a:latin typeface="+mj-lt"/>
                <a:ea typeface="宋体" panose="02010600030101010101" pitchFamily="2" charset="-122"/>
                <a:cs typeface="+mj-cs"/>
              </a:rPr>
              <a:t> </a:t>
            </a:r>
            <a:r>
              <a:rPr lang="zh-CN" altLang="en-US" sz="3600" dirty="0" smtClean="0">
                <a:latin typeface="+mj-lt"/>
                <a:ea typeface="宋体" panose="02010600030101010101" pitchFamily="2" charset="-122"/>
                <a:cs typeface="+mj-cs"/>
              </a:rPr>
              <a:t>半导体器件</a:t>
            </a:r>
            <a:endParaRPr lang="zh-CN" altLang="en-US" sz="3600" dirty="0">
              <a:latin typeface="+mj-lt"/>
              <a:ea typeface="宋体" panose="02010600030101010101" pitchFamily="2" charset="-122"/>
              <a:cs typeface="+mj-cs"/>
            </a:endParaRPr>
          </a:p>
        </p:txBody>
      </p:sp>
      <p:sp>
        <p:nvSpPr>
          <p:cNvPr id="156677" name="文本框 156676"/>
          <p:cNvSpPr txBox="1"/>
          <p:nvPr>
            <p:custDataLst>
              <p:tags r:id="rId1"/>
            </p:custDataLst>
          </p:nvPr>
        </p:nvSpPr>
        <p:spPr>
          <a:xfrm>
            <a:off x="2195830" y="3957955"/>
            <a:ext cx="5603240" cy="1017270"/>
          </a:xfrm>
          <a:prstGeom prst="rect">
            <a:avLst/>
          </a:prstGeom>
          <a:noFill/>
          <a:ln w="9525">
            <a:noFill/>
          </a:ln>
        </p:spPr>
        <p:txBody>
          <a:bodyPr>
            <a:noAutofit/>
          </a:bodyPr>
          <a:lstStyle/>
          <a:p>
            <a:pPr>
              <a:lnSpc>
                <a:spcPct val="230000"/>
              </a:lnSpc>
            </a:pPr>
            <a:r>
              <a:rPr lang="zh-CN" sz="3200" b="1" dirty="0">
                <a:solidFill>
                  <a:srgbClr val="FF0000"/>
                </a:solidFill>
                <a:latin typeface="楷体" panose="02010609060101010101" charset="-122"/>
                <a:ea typeface="楷体" panose="02010609060101010101" charset="-122"/>
                <a:cs typeface="Times New Roman" panose="02020603050405020304" pitchFamily="18" charset="0"/>
              </a:rPr>
              <a:t>研究对象</a:t>
            </a:r>
            <a:r>
              <a:rPr lang="zh-CN" sz="3200" b="1" dirty="0" smtClean="0">
                <a:solidFill>
                  <a:srgbClr val="FF0000"/>
                </a:solidFill>
                <a:latin typeface="楷体" panose="02010609060101010101" charset="-122"/>
                <a:ea typeface="楷体" panose="02010609060101010101" charset="-122"/>
                <a:cs typeface="Times New Roman" panose="02020603050405020304" pitchFamily="18" charset="0"/>
              </a:rPr>
              <a:t>：</a:t>
            </a:r>
            <a:r>
              <a:rPr lang="zh-CN" altLang="en-US" sz="3200" b="1" dirty="0" smtClean="0">
                <a:solidFill>
                  <a:srgbClr val="FF0000"/>
                </a:solidFill>
                <a:latin typeface="楷体" panose="02010609060101010101" charset="-122"/>
                <a:ea typeface="楷体" panose="02010609060101010101" charset="-122"/>
                <a:cs typeface="Times New Roman" panose="02020603050405020304" pitchFamily="18" charset="0"/>
              </a:rPr>
              <a:t>二极管和三极管</a:t>
            </a:r>
            <a:endParaRPr lang="zh-CN" sz="3200" b="1" dirty="0">
              <a:solidFill>
                <a:srgbClr val="FF0000"/>
              </a:solidFill>
              <a:latin typeface="楷体" panose="02010609060101010101" charset="-122"/>
              <a:ea typeface="楷体" panose="02010609060101010101" charset="-122"/>
              <a:cs typeface="Times New Roman" panose="02020603050405020304" pitchFamily="18" charset="0"/>
            </a:endParaRPr>
          </a:p>
        </p:txBody>
      </p:sp>
      <p:sp>
        <p:nvSpPr>
          <p:cNvPr id="5" name="页脚占位符 4"/>
          <p:cNvSpPr txBox="1">
            <a:spLocks noGrp="1"/>
          </p:cNvSpPr>
          <p:nvPr>
            <p:ph type="ftr" sz="quarter" idx="11"/>
            <p:custDataLst>
              <p:tags r:id="rId2"/>
            </p:custDataLst>
          </p:nvPr>
        </p:nvSpPr>
        <p:spPr bwMode="auto">
          <a:xfrm>
            <a:off x="3358515" y="6417945"/>
            <a:ext cx="2895600" cy="2762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sz="2000" b="0" dirty="0" smtClean="0">
                <a:solidFill>
                  <a:srgbClr val="0000FF"/>
                </a:solidFill>
                <a:latin typeface="华文楷体" pitchFamily="2" charset="-122"/>
                <a:ea typeface="华文楷体" pitchFamily="2" charset="-122"/>
              </a:rPr>
              <a:t>                                          </a:t>
            </a:r>
            <a:endParaRPr kumimoji="0" lang="zh-CN" altLang="en-US" sz="2000" b="0" i="0" u="none" strike="noStrike" kern="1200" cap="none" spc="0" normalizeH="0" baseline="0" noProof="0" dirty="0" smtClean="0">
              <a:ln>
                <a:noFill/>
              </a:ln>
              <a:solidFill>
                <a:srgbClr val="0000FF"/>
              </a:solidFill>
              <a:effectLst/>
              <a:uLnTx/>
              <a:uFillTx/>
              <a:latin typeface="华文楷体" pitchFamily="2" charset="-122"/>
              <a:ea typeface="华文楷体" pitchFamily="2" charset="-122"/>
            </a:endParaRPr>
          </a:p>
        </p:txBody>
      </p:sp>
      <p:sp>
        <p:nvSpPr>
          <p:cNvPr id="3" name="矩形 2"/>
          <p:cNvSpPr/>
          <p:nvPr/>
        </p:nvSpPr>
        <p:spPr>
          <a:xfrm>
            <a:off x="2856626" y="5576761"/>
            <a:ext cx="3430747" cy="523220"/>
          </a:xfrm>
          <a:prstGeom prst="rect">
            <a:avLst/>
          </a:prstGeom>
        </p:spPr>
        <p:txBody>
          <a:bodyPr wrap="none">
            <a:spAutoFit/>
          </a:bodyPr>
          <a:lstStyle/>
          <a:p>
            <a:r>
              <a:rPr lang="zh-CN" altLang="en-US" dirty="0">
                <a:solidFill>
                  <a:srgbClr val="0000FF"/>
                </a:solidFill>
                <a:latin typeface="华文楷体" pitchFamily="2" charset="-122"/>
                <a:ea typeface="华文楷体" pitchFamily="2" charset="-122"/>
              </a:rPr>
              <a:t>电子科技大学出版社</a:t>
            </a:r>
            <a:endParaRPr lang="zh-CN" altLang="en-US" dirty="0">
              <a:solidFill>
                <a:srgbClr val="0000FF"/>
              </a:solidFill>
              <a:latin typeface="华文楷体" pitchFamily="2" charset="-122"/>
              <a:ea typeface="华文楷体" pitchFamily="2" charset="-122"/>
            </a:endParaRPr>
          </a:p>
        </p:txBody>
      </p:sp>
      <p:sp>
        <p:nvSpPr>
          <p:cNvPr id="7"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5363" name="Picture 10" descr="未标题-1 拷贝"/>
          <p:cNvPicPr>
            <a:picLocks noChangeAspect="1"/>
          </p:cNvPicPr>
          <p:nvPr/>
        </p:nvPicPr>
        <p:blipFill>
          <a:blip r:embed="rId1"/>
          <a:stretch>
            <a:fillRect/>
          </a:stretch>
        </p:blipFill>
        <p:spPr>
          <a:xfrm>
            <a:off x="4195763" y="788988"/>
            <a:ext cx="4876800" cy="3340100"/>
          </a:xfrm>
          <a:prstGeom prst="rect">
            <a:avLst/>
          </a:prstGeom>
          <a:noFill/>
          <a:ln w="9525">
            <a:noFill/>
          </a:ln>
        </p:spPr>
      </p:pic>
      <p:sp>
        <p:nvSpPr>
          <p:cNvPr id="15364" name="Rectangle 2"/>
          <p:cNvSpPr/>
          <p:nvPr/>
        </p:nvSpPr>
        <p:spPr>
          <a:xfrm>
            <a:off x="743585" y="488950"/>
            <a:ext cx="2762250" cy="645160"/>
          </a:xfrm>
          <a:prstGeom prst="rect">
            <a:avLst/>
          </a:prstGeom>
          <a:noFill/>
          <a:ln w="12700">
            <a:noFill/>
          </a:ln>
        </p:spPr>
        <p:txBody>
          <a:bodyPr wrap="square">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buClr>
                <a:srgbClr val="0000FF"/>
              </a:buClr>
              <a:buSzPct val="85000"/>
              <a:buFont typeface="Monotype Sorts"/>
              <a:buNone/>
            </a:pPr>
            <a:r>
              <a:rPr lang="en-US" altLang="zh-CN" sz="2800" b="1" dirty="0">
                <a:solidFill>
                  <a:srgbClr val="000000"/>
                </a:solidFill>
                <a:latin typeface="楷体_GB2312"/>
                <a:ea typeface="楷体_GB2312"/>
              </a:rPr>
              <a:t> </a:t>
            </a:r>
            <a:r>
              <a:rPr lang="en-US" altLang="zh-CN" sz="3600" b="1" dirty="0">
                <a:solidFill>
                  <a:srgbClr val="FF0000"/>
                </a:solidFill>
                <a:latin typeface="楷体_GB2312"/>
                <a:ea typeface="楷体_GB2312"/>
              </a:rPr>
              <a:t>N</a:t>
            </a:r>
            <a:r>
              <a:rPr lang="zh-CN" altLang="en-US" sz="3600" b="1" dirty="0">
                <a:solidFill>
                  <a:srgbClr val="FF0000"/>
                </a:solidFill>
                <a:latin typeface="楷体_GB2312"/>
                <a:ea typeface="楷体_GB2312"/>
              </a:rPr>
              <a:t>型半导体</a:t>
            </a:r>
            <a:endParaRPr lang="zh-CN" altLang="en-US" sz="3600" b="1" dirty="0">
              <a:solidFill>
                <a:srgbClr val="FF0000"/>
              </a:solidFill>
              <a:latin typeface="楷体_GB2312"/>
              <a:ea typeface="楷体_GB2312"/>
            </a:endParaRPr>
          </a:p>
        </p:txBody>
      </p:sp>
      <p:sp>
        <p:nvSpPr>
          <p:cNvPr id="10" name="Text Box 3"/>
          <p:cNvSpPr txBox="1"/>
          <p:nvPr/>
        </p:nvSpPr>
        <p:spPr>
          <a:xfrm>
            <a:off x="576263" y="1220788"/>
            <a:ext cx="3563937" cy="2720975"/>
          </a:xfrm>
          <a:prstGeom prst="rect">
            <a:avLst/>
          </a:prstGeom>
          <a:noFill/>
          <a:ln w="9525">
            <a:noFill/>
          </a:ln>
        </p:spPr>
        <p:txBody>
          <a:bodyPr anchor="ctr" anchorCtr="0">
            <a:spAutoFit/>
          </a:bodyPr>
          <a:p>
            <a:pPr>
              <a:lnSpc>
                <a:spcPct val="120000"/>
              </a:lnSpc>
            </a:pPr>
            <a:r>
              <a:rPr lang="en-US" altLang="zh-CN" sz="2400" b="1" dirty="0">
                <a:solidFill>
                  <a:srgbClr val="000000"/>
                </a:solidFill>
                <a:latin typeface="楷体_GB2312"/>
                <a:ea typeface="楷体_GB2312"/>
              </a:rPr>
              <a:t>    </a:t>
            </a:r>
            <a:r>
              <a:rPr lang="zh-CN" altLang="en-US" sz="2400" b="1" dirty="0">
                <a:solidFill>
                  <a:srgbClr val="000000"/>
                </a:solidFill>
                <a:latin typeface="楷体_GB2312"/>
                <a:ea typeface="楷体_GB2312"/>
              </a:rPr>
              <a:t>因五价杂质原子中只有四个价电子能与周围四个半导体原子中的价电子形成共价键，而多余的一个价电子因无共价键束缚而很容易形成自由电子。</a:t>
            </a:r>
            <a:endParaRPr lang="zh-CN" altLang="en-US" sz="2400" b="1" dirty="0">
              <a:solidFill>
                <a:srgbClr val="000000"/>
              </a:solidFill>
              <a:latin typeface="楷体_GB2312"/>
              <a:ea typeface="楷体_GB2312"/>
            </a:endParaRPr>
          </a:p>
        </p:txBody>
      </p:sp>
      <p:sp>
        <p:nvSpPr>
          <p:cNvPr id="11" name="Text Box 4"/>
          <p:cNvSpPr txBox="1"/>
          <p:nvPr/>
        </p:nvSpPr>
        <p:spPr>
          <a:xfrm>
            <a:off x="333375" y="4029075"/>
            <a:ext cx="8415338" cy="968375"/>
          </a:xfrm>
          <a:prstGeom prst="rect">
            <a:avLst/>
          </a:prstGeom>
          <a:noFill/>
          <a:ln w="9525">
            <a:noFill/>
          </a:ln>
        </p:spPr>
        <p:txBody>
          <a:bodyPr anchor="ctr" anchorCtr="0">
            <a:spAutoFit/>
          </a:bodyPr>
          <a:p>
            <a:pPr>
              <a:lnSpc>
                <a:spcPct val="120000"/>
              </a:lnSpc>
            </a:pPr>
            <a:r>
              <a:rPr lang="en-US" altLang="zh-CN" sz="2400" b="1" dirty="0">
                <a:solidFill>
                  <a:srgbClr val="000000"/>
                </a:solidFill>
                <a:latin typeface="楷体_GB2312"/>
                <a:ea typeface="楷体_GB2312"/>
              </a:rPr>
              <a:t>    </a:t>
            </a:r>
            <a:r>
              <a:rPr lang="zh-CN" altLang="en-US" sz="2400" b="1" dirty="0">
                <a:solidFill>
                  <a:srgbClr val="000000"/>
                </a:solidFill>
                <a:latin typeface="楷体_GB2312"/>
                <a:ea typeface="楷体_GB2312"/>
              </a:rPr>
              <a:t>在</a:t>
            </a:r>
            <a:r>
              <a:rPr lang="en-US" altLang="zh-CN" sz="2400" b="1" dirty="0">
                <a:solidFill>
                  <a:srgbClr val="000000"/>
                </a:solidFill>
                <a:latin typeface="楷体_GB2312"/>
                <a:ea typeface="楷体_GB2312"/>
              </a:rPr>
              <a:t>N</a:t>
            </a:r>
            <a:r>
              <a:rPr lang="zh-CN" altLang="en-US" sz="2400" b="1" dirty="0">
                <a:solidFill>
                  <a:srgbClr val="000000"/>
                </a:solidFill>
                <a:latin typeface="楷体_GB2312"/>
                <a:ea typeface="楷体_GB2312"/>
              </a:rPr>
              <a:t>型半导体中</a:t>
            </a:r>
            <a:r>
              <a:rPr lang="zh-CN" altLang="en-US" sz="2400" b="1" dirty="0">
                <a:solidFill>
                  <a:srgbClr val="FF3300"/>
                </a:solidFill>
                <a:latin typeface="楷体_GB2312"/>
                <a:ea typeface="楷体_GB2312"/>
              </a:rPr>
              <a:t>自由</a:t>
            </a:r>
            <a:r>
              <a:rPr lang="zh-CN" altLang="en-US" sz="2400" b="1" dirty="0">
                <a:solidFill>
                  <a:srgbClr val="FF0000"/>
                </a:solidFill>
                <a:latin typeface="楷体_GB2312"/>
                <a:ea typeface="楷体_GB2312"/>
              </a:rPr>
              <a:t>电子是多数载流子，</a:t>
            </a:r>
            <a:r>
              <a:rPr lang="zh-CN" altLang="en-US" sz="2400" b="1" dirty="0">
                <a:solidFill>
                  <a:srgbClr val="000000"/>
                </a:solidFill>
                <a:latin typeface="楷体_GB2312"/>
                <a:ea typeface="楷体_GB2312"/>
              </a:rPr>
              <a:t>它主要由杂质原子提供；</a:t>
            </a:r>
            <a:r>
              <a:rPr lang="zh-CN" altLang="en-US" sz="2400" b="1" dirty="0">
                <a:solidFill>
                  <a:srgbClr val="FF0000"/>
                </a:solidFill>
                <a:latin typeface="楷体_GB2312"/>
                <a:ea typeface="楷体_GB2312"/>
              </a:rPr>
              <a:t>空穴是少数载流子</a:t>
            </a:r>
            <a:r>
              <a:rPr lang="en-US" altLang="zh-CN" sz="2400" b="1" dirty="0">
                <a:solidFill>
                  <a:srgbClr val="FF0000"/>
                </a:solidFill>
                <a:latin typeface="楷体_GB2312"/>
                <a:ea typeface="楷体_GB2312"/>
              </a:rPr>
              <a:t>, </a:t>
            </a:r>
            <a:r>
              <a:rPr lang="zh-CN" altLang="en-US" sz="2400" b="1" dirty="0">
                <a:solidFill>
                  <a:srgbClr val="000000"/>
                </a:solidFill>
                <a:latin typeface="楷体_GB2312"/>
                <a:ea typeface="楷体_GB2312"/>
              </a:rPr>
              <a:t>由热激发形成。</a:t>
            </a:r>
            <a:endParaRPr lang="zh-CN" altLang="en-US" sz="2400" b="1" dirty="0">
              <a:solidFill>
                <a:srgbClr val="000000"/>
              </a:solidFill>
              <a:latin typeface="楷体_GB2312"/>
              <a:ea typeface="楷体_GB2312"/>
            </a:endParaRPr>
          </a:p>
        </p:txBody>
      </p:sp>
      <p:sp>
        <p:nvSpPr>
          <p:cNvPr id="12" name="Text Box 5"/>
          <p:cNvSpPr txBox="1"/>
          <p:nvPr/>
        </p:nvSpPr>
        <p:spPr>
          <a:xfrm>
            <a:off x="333375" y="5016500"/>
            <a:ext cx="8599488" cy="968375"/>
          </a:xfrm>
          <a:prstGeom prst="rect">
            <a:avLst/>
          </a:prstGeom>
          <a:noFill/>
          <a:ln w="9525">
            <a:noFill/>
          </a:ln>
        </p:spPr>
        <p:txBody>
          <a:bodyPr anchor="ctr" anchorCtr="0">
            <a:spAutoFit/>
          </a:bodyPr>
          <a:p>
            <a:pPr>
              <a:lnSpc>
                <a:spcPct val="120000"/>
              </a:lnSpc>
            </a:pPr>
            <a:r>
              <a:rPr lang="en-US" altLang="zh-CN" sz="2400" b="1" dirty="0">
                <a:solidFill>
                  <a:srgbClr val="000000"/>
                </a:solidFill>
                <a:latin typeface="楷体_GB2312"/>
                <a:ea typeface="楷体_GB2312"/>
              </a:rPr>
              <a:t>    </a:t>
            </a:r>
            <a:r>
              <a:rPr lang="zh-CN" altLang="en-US" sz="2400" b="1" dirty="0">
                <a:solidFill>
                  <a:srgbClr val="000000"/>
                </a:solidFill>
                <a:latin typeface="楷体_GB2312"/>
                <a:ea typeface="楷体_GB2312"/>
              </a:rPr>
              <a:t>提供自由电子的五价杂质原子因带正电荷而成为</a:t>
            </a:r>
            <a:r>
              <a:rPr lang="zh-CN" altLang="en-US" sz="2400" b="1" dirty="0">
                <a:solidFill>
                  <a:srgbClr val="FF0000"/>
                </a:solidFill>
                <a:latin typeface="楷体_GB2312"/>
                <a:ea typeface="楷体_GB2312"/>
              </a:rPr>
              <a:t>正离子</a:t>
            </a:r>
            <a:r>
              <a:rPr lang="zh-CN" altLang="en-US" sz="2400" b="1" dirty="0">
                <a:solidFill>
                  <a:srgbClr val="000000"/>
                </a:solidFill>
                <a:latin typeface="楷体_GB2312"/>
                <a:ea typeface="楷体_GB2312"/>
              </a:rPr>
              <a:t>，因此五价杂质原子也称为</a:t>
            </a:r>
            <a:r>
              <a:rPr lang="zh-CN" altLang="en-US" sz="2400" b="1" dirty="0">
                <a:solidFill>
                  <a:srgbClr val="FF0000"/>
                </a:solidFill>
                <a:latin typeface="楷体_GB2312"/>
                <a:ea typeface="楷体_GB2312"/>
              </a:rPr>
              <a:t>施主杂质</a:t>
            </a:r>
            <a:r>
              <a:rPr lang="zh-CN" altLang="en-US" sz="2400" b="1" dirty="0">
                <a:solidFill>
                  <a:srgbClr val="000000"/>
                </a:solidFill>
                <a:latin typeface="楷体_GB2312"/>
                <a:ea typeface="楷体_GB2312"/>
              </a:rPr>
              <a:t>。</a:t>
            </a:r>
            <a:endParaRPr lang="zh-CN" altLang="en-US" sz="2400" b="1" dirty="0">
              <a:solidFill>
                <a:srgbClr val="000000"/>
              </a:solidFill>
              <a:latin typeface="楷体_GB2312"/>
              <a:ea typeface="楷体_GB2312"/>
            </a:endParaRPr>
          </a:p>
        </p:txBody>
      </p:sp>
      <p:sp>
        <p:nvSpPr>
          <p:cNvPr id="7" name="页脚占位符 4"/>
          <p:cNvSpPr txBox="1">
            <a:spLocks noGrp="1"/>
          </p:cNvSpPr>
          <p:nvPr>
            <p:ph type="ftr" sz="quarter" idx="4294967295"/>
            <p:custDataLst>
              <p:tags r:id="rId2"/>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0114" name="Rectangle 2"/>
          <p:cNvSpPr/>
          <p:nvPr/>
        </p:nvSpPr>
        <p:spPr>
          <a:xfrm>
            <a:off x="1668145" y="176530"/>
            <a:ext cx="5646738" cy="583565"/>
          </a:xfrm>
          <a:prstGeom prst="rect">
            <a:avLst/>
          </a:prstGeom>
          <a:noFill/>
          <a:ln w="9525">
            <a:noFill/>
          </a:ln>
        </p:spPr>
        <p:txBody>
          <a:bodyPr>
            <a:spAutoFit/>
          </a:bodyPr>
          <a:p>
            <a:pPr algn="ctr"/>
            <a:r>
              <a:rPr lang="en-US" altLang="zh-CN" sz="3200" b="1" dirty="0">
                <a:solidFill>
                  <a:srgbClr val="FF5050"/>
                </a:solidFill>
                <a:latin typeface="Times New Roman" panose="02020603050405020304" pitchFamily="18" charset="0"/>
                <a:ea typeface="隶书" pitchFamily="49" charset="-122"/>
              </a:rPr>
              <a:t>2 .</a:t>
            </a:r>
            <a:r>
              <a:rPr lang="en-US" altLang="zh-CN" sz="3200" b="1" dirty="0">
                <a:solidFill>
                  <a:srgbClr val="FF5050"/>
                </a:solidFill>
                <a:latin typeface="Times New Roman" panose="02020603050405020304" pitchFamily="18" charset="0"/>
              </a:rPr>
              <a:t> </a:t>
            </a:r>
            <a:r>
              <a:rPr lang="zh-CN" altLang="en-US" sz="3200" b="1" dirty="0">
                <a:solidFill>
                  <a:srgbClr val="FF5050"/>
                </a:solidFill>
                <a:latin typeface="Times New Roman" panose="02020603050405020304" pitchFamily="18" charset="0"/>
                <a:ea typeface="隶书" pitchFamily="49" charset="-122"/>
              </a:rPr>
              <a:t>半导体器件的命名方式</a:t>
            </a:r>
            <a:endParaRPr lang="zh-CN" altLang="en-US" sz="3200" b="1" dirty="0">
              <a:solidFill>
                <a:srgbClr val="FF5050"/>
              </a:solidFill>
              <a:latin typeface="Times New Roman" panose="02020603050405020304" pitchFamily="18" charset="0"/>
              <a:ea typeface="隶书" pitchFamily="49" charset="-122"/>
            </a:endParaRPr>
          </a:p>
        </p:txBody>
      </p:sp>
      <p:sp>
        <p:nvSpPr>
          <p:cNvPr id="90115" name="Rectangle 3"/>
          <p:cNvSpPr/>
          <p:nvPr/>
        </p:nvSpPr>
        <p:spPr>
          <a:xfrm>
            <a:off x="336550" y="827405"/>
            <a:ext cx="1416050" cy="457200"/>
          </a:xfrm>
          <a:prstGeom prst="rect">
            <a:avLst/>
          </a:prstGeom>
          <a:noFill/>
          <a:ln w="9525">
            <a:noFill/>
          </a:ln>
        </p:spPr>
        <p:txBody>
          <a:bodyPr wrap="none">
            <a:spAutoFit/>
          </a:bodyPr>
          <a:p>
            <a:r>
              <a:rPr lang="zh-CN" altLang="en-US" b="1" dirty="0">
                <a:latin typeface="Times New Roman" panose="02020603050405020304" pitchFamily="18" charset="0"/>
                <a:ea typeface="隶书" pitchFamily="49" charset="-122"/>
              </a:rPr>
              <a:t>第一部分</a:t>
            </a:r>
            <a:endParaRPr lang="zh-CN" altLang="en-US" b="1" dirty="0">
              <a:latin typeface="Times New Roman" panose="02020603050405020304" pitchFamily="18" charset="0"/>
              <a:ea typeface="隶书" pitchFamily="49" charset="-122"/>
            </a:endParaRPr>
          </a:p>
        </p:txBody>
      </p:sp>
      <p:sp>
        <p:nvSpPr>
          <p:cNvPr id="90116" name="Rectangle 4"/>
          <p:cNvSpPr/>
          <p:nvPr/>
        </p:nvSpPr>
        <p:spPr>
          <a:xfrm>
            <a:off x="647700" y="1371600"/>
            <a:ext cx="800100" cy="457200"/>
          </a:xfrm>
          <a:prstGeom prst="rect">
            <a:avLst/>
          </a:prstGeom>
          <a:noFill/>
          <a:ln w="9525">
            <a:noFill/>
          </a:ln>
        </p:spPr>
        <p:txBody>
          <a:bodyPr wrap="none">
            <a:spAutoFit/>
          </a:bodyPr>
          <a:p>
            <a:r>
              <a:rPr lang="zh-CN" altLang="en-US" b="1" dirty="0">
                <a:solidFill>
                  <a:srgbClr val="FF0066"/>
                </a:solidFill>
                <a:latin typeface="Times New Roman" panose="02020603050405020304" pitchFamily="18" charset="0"/>
              </a:rPr>
              <a:t>数字</a:t>
            </a:r>
            <a:endParaRPr lang="zh-CN" altLang="en-US" b="1" dirty="0">
              <a:solidFill>
                <a:srgbClr val="FF0066"/>
              </a:solidFill>
              <a:latin typeface="Times New Roman" panose="02020603050405020304" pitchFamily="18" charset="0"/>
            </a:endParaRPr>
          </a:p>
        </p:txBody>
      </p:sp>
      <p:sp>
        <p:nvSpPr>
          <p:cNvPr id="90117" name="Rectangle 5"/>
          <p:cNvSpPr/>
          <p:nvPr/>
        </p:nvSpPr>
        <p:spPr>
          <a:xfrm>
            <a:off x="496888" y="1752600"/>
            <a:ext cx="1255712" cy="457200"/>
          </a:xfrm>
          <a:prstGeom prst="rect">
            <a:avLst/>
          </a:prstGeom>
          <a:noFill/>
          <a:ln w="9525">
            <a:noFill/>
          </a:ln>
        </p:spPr>
        <p:txBody>
          <a:bodyPr>
            <a:spAutoFit/>
          </a:bodyPr>
          <a:p>
            <a:r>
              <a:rPr lang="zh-CN" altLang="en-US" b="1" dirty="0">
                <a:solidFill>
                  <a:srgbClr val="0033CC"/>
                </a:solidFill>
                <a:latin typeface="Times New Roman" panose="02020603050405020304" pitchFamily="18" charset="0"/>
              </a:rPr>
              <a:t>电极数</a:t>
            </a:r>
            <a:endParaRPr lang="zh-CN" altLang="en-US" b="1" dirty="0">
              <a:solidFill>
                <a:srgbClr val="0033CC"/>
              </a:solidFill>
              <a:latin typeface="Times New Roman" panose="02020603050405020304" pitchFamily="18" charset="0"/>
            </a:endParaRPr>
          </a:p>
        </p:txBody>
      </p:sp>
      <p:sp>
        <p:nvSpPr>
          <p:cNvPr id="90118" name="Rectangle 6"/>
          <p:cNvSpPr/>
          <p:nvPr/>
        </p:nvSpPr>
        <p:spPr>
          <a:xfrm>
            <a:off x="323850" y="2289175"/>
            <a:ext cx="1903413" cy="822325"/>
          </a:xfrm>
          <a:prstGeom prst="rect">
            <a:avLst/>
          </a:prstGeom>
          <a:noFill/>
          <a:ln w="9525">
            <a:noFill/>
          </a:ln>
        </p:spPr>
        <p:txBody>
          <a:bodyPr>
            <a:spAutoFit/>
          </a:bodyPr>
          <a:p>
            <a:r>
              <a:rPr lang="en-US" altLang="zh-CN" b="1" dirty="0">
                <a:solidFill>
                  <a:srgbClr val="FF0066"/>
                </a:solidFill>
                <a:latin typeface="Times New Roman" panose="02020603050405020304" pitchFamily="18" charset="0"/>
              </a:rPr>
              <a:t>2 — </a:t>
            </a:r>
            <a:endParaRPr lang="en-US" altLang="zh-CN" b="1" dirty="0">
              <a:solidFill>
                <a:srgbClr val="FF0066"/>
              </a:solidFill>
              <a:latin typeface="Times New Roman" panose="02020603050405020304" pitchFamily="18" charset="0"/>
            </a:endParaRPr>
          </a:p>
          <a:p>
            <a:r>
              <a:rPr lang="zh-CN" altLang="en-US" b="1" dirty="0">
                <a:solidFill>
                  <a:srgbClr val="0033CC"/>
                </a:solidFill>
                <a:latin typeface="Times New Roman" panose="02020603050405020304" pitchFamily="18" charset="0"/>
              </a:rPr>
              <a:t>二极管</a:t>
            </a:r>
            <a:endParaRPr lang="zh-CN" altLang="en-US" b="1" dirty="0">
              <a:solidFill>
                <a:srgbClr val="0033CC"/>
              </a:solidFill>
              <a:latin typeface="Times New Roman" panose="02020603050405020304" pitchFamily="18" charset="0"/>
            </a:endParaRPr>
          </a:p>
        </p:txBody>
      </p:sp>
      <p:sp>
        <p:nvSpPr>
          <p:cNvPr id="90119" name="Rectangle 7"/>
          <p:cNvSpPr/>
          <p:nvPr/>
        </p:nvSpPr>
        <p:spPr>
          <a:xfrm>
            <a:off x="323850" y="4024313"/>
            <a:ext cx="1827213" cy="822325"/>
          </a:xfrm>
          <a:prstGeom prst="rect">
            <a:avLst/>
          </a:prstGeom>
          <a:noFill/>
          <a:ln w="9525">
            <a:noFill/>
          </a:ln>
        </p:spPr>
        <p:txBody>
          <a:bodyPr>
            <a:spAutoFit/>
          </a:bodyPr>
          <a:p>
            <a:r>
              <a:rPr lang="en-US" altLang="zh-CN" b="1" dirty="0">
                <a:solidFill>
                  <a:srgbClr val="FF0066"/>
                </a:solidFill>
                <a:latin typeface="Times New Roman" panose="02020603050405020304" pitchFamily="18" charset="0"/>
              </a:rPr>
              <a:t>3 —</a:t>
            </a:r>
            <a:endParaRPr lang="en-US" altLang="zh-CN" b="1" dirty="0">
              <a:solidFill>
                <a:srgbClr val="FF0066"/>
              </a:solidFill>
              <a:latin typeface="Times New Roman" panose="02020603050405020304" pitchFamily="18" charset="0"/>
            </a:endParaRPr>
          </a:p>
          <a:p>
            <a:r>
              <a:rPr lang="en-US" altLang="zh-CN" b="1" dirty="0">
                <a:solidFill>
                  <a:srgbClr val="FF0066"/>
                </a:solidFill>
                <a:latin typeface="Times New Roman" panose="02020603050405020304" pitchFamily="18" charset="0"/>
              </a:rPr>
              <a:t> </a:t>
            </a:r>
            <a:r>
              <a:rPr lang="zh-CN" altLang="en-US" b="1" dirty="0">
                <a:solidFill>
                  <a:srgbClr val="0033CC"/>
                </a:solidFill>
                <a:latin typeface="Times New Roman" panose="02020603050405020304" pitchFamily="18" charset="0"/>
              </a:rPr>
              <a:t>三极管</a:t>
            </a:r>
            <a:endParaRPr lang="zh-CN" altLang="en-US" b="1" dirty="0">
              <a:solidFill>
                <a:srgbClr val="0033CC"/>
              </a:solidFill>
              <a:latin typeface="Times New Roman" panose="02020603050405020304" pitchFamily="18" charset="0"/>
            </a:endParaRPr>
          </a:p>
        </p:txBody>
      </p:sp>
      <p:sp>
        <p:nvSpPr>
          <p:cNvPr id="90120" name="Rectangle 8"/>
          <p:cNvSpPr/>
          <p:nvPr/>
        </p:nvSpPr>
        <p:spPr>
          <a:xfrm>
            <a:off x="2089150" y="797243"/>
            <a:ext cx="1409700" cy="457200"/>
          </a:xfrm>
          <a:prstGeom prst="rect">
            <a:avLst/>
          </a:prstGeom>
          <a:noFill/>
          <a:ln w="9525">
            <a:noFill/>
          </a:ln>
        </p:spPr>
        <p:txBody>
          <a:bodyPr wrap="none">
            <a:spAutoFit/>
          </a:bodyPr>
          <a:p>
            <a:r>
              <a:rPr lang="zh-CN" altLang="en-US" b="1" dirty="0">
                <a:latin typeface="Times New Roman" panose="02020603050405020304" pitchFamily="18" charset="0"/>
                <a:ea typeface="隶书" pitchFamily="49" charset="-122"/>
              </a:rPr>
              <a:t>第二部分</a:t>
            </a:r>
            <a:endParaRPr lang="zh-CN" altLang="en-US" b="1" dirty="0">
              <a:latin typeface="Times New Roman" panose="02020603050405020304" pitchFamily="18" charset="0"/>
              <a:ea typeface="隶书" pitchFamily="49" charset="-122"/>
            </a:endParaRPr>
          </a:p>
        </p:txBody>
      </p:sp>
      <p:sp>
        <p:nvSpPr>
          <p:cNvPr id="90121" name="Rectangle 9"/>
          <p:cNvSpPr/>
          <p:nvPr/>
        </p:nvSpPr>
        <p:spPr>
          <a:xfrm>
            <a:off x="4191000" y="827405"/>
            <a:ext cx="2055813" cy="457200"/>
          </a:xfrm>
          <a:prstGeom prst="rect">
            <a:avLst/>
          </a:prstGeom>
          <a:noFill/>
          <a:ln w="9525">
            <a:noFill/>
          </a:ln>
        </p:spPr>
        <p:txBody>
          <a:bodyPr>
            <a:spAutoFit/>
          </a:bodyPr>
          <a:p>
            <a:r>
              <a:rPr lang="zh-CN" altLang="en-US" b="1" dirty="0">
                <a:latin typeface="Times New Roman" panose="02020603050405020304" pitchFamily="18" charset="0"/>
                <a:ea typeface="隶书" pitchFamily="49" charset="-122"/>
              </a:rPr>
              <a:t>第三部分</a:t>
            </a:r>
            <a:endParaRPr lang="zh-CN" altLang="en-US" b="1" dirty="0">
              <a:latin typeface="Times New Roman" panose="02020603050405020304" pitchFamily="18" charset="0"/>
              <a:ea typeface="隶书" pitchFamily="49" charset="-122"/>
            </a:endParaRPr>
          </a:p>
        </p:txBody>
      </p:sp>
      <p:sp>
        <p:nvSpPr>
          <p:cNvPr id="90122" name="Rectangle 10"/>
          <p:cNvSpPr/>
          <p:nvPr/>
        </p:nvSpPr>
        <p:spPr>
          <a:xfrm>
            <a:off x="1930400" y="1384300"/>
            <a:ext cx="1727200" cy="457200"/>
          </a:xfrm>
          <a:prstGeom prst="rect">
            <a:avLst/>
          </a:prstGeom>
          <a:noFill/>
          <a:ln w="9525">
            <a:noFill/>
          </a:ln>
        </p:spPr>
        <p:txBody>
          <a:bodyPr wrap="none">
            <a:spAutoFit/>
          </a:bodyPr>
          <a:p>
            <a:r>
              <a:rPr lang="zh-CN" altLang="en-US" b="1" dirty="0">
                <a:solidFill>
                  <a:srgbClr val="FF0066"/>
                </a:solidFill>
                <a:latin typeface="Times New Roman" panose="02020603050405020304" pitchFamily="18" charset="0"/>
              </a:rPr>
              <a:t>字母</a:t>
            </a:r>
            <a:r>
              <a:rPr lang="en-US" altLang="zh-CN" b="1" dirty="0">
                <a:solidFill>
                  <a:srgbClr val="FF0066"/>
                </a:solidFill>
                <a:latin typeface="宋体" panose="02010600030101010101" pitchFamily="2" charset="-122"/>
              </a:rPr>
              <a:t>(</a:t>
            </a:r>
            <a:r>
              <a:rPr lang="zh-CN" altLang="en-US" b="1" dirty="0">
                <a:solidFill>
                  <a:srgbClr val="FF0066"/>
                </a:solidFill>
                <a:latin typeface="宋体" panose="02010600030101010101" pitchFamily="2" charset="-122"/>
              </a:rPr>
              <a:t>汉拼</a:t>
            </a:r>
            <a:r>
              <a:rPr lang="en-US" altLang="zh-CN" b="1" dirty="0">
                <a:solidFill>
                  <a:srgbClr val="FF0066"/>
                </a:solidFill>
                <a:latin typeface="宋体" panose="02010600030101010101" pitchFamily="2" charset="-122"/>
              </a:rPr>
              <a:t>)</a:t>
            </a:r>
            <a:endParaRPr lang="en-US" altLang="zh-CN" b="1" dirty="0">
              <a:solidFill>
                <a:srgbClr val="FF0066"/>
              </a:solidFill>
              <a:latin typeface="宋体" panose="02010600030101010101" pitchFamily="2" charset="-122"/>
            </a:endParaRPr>
          </a:p>
        </p:txBody>
      </p:sp>
      <p:sp>
        <p:nvSpPr>
          <p:cNvPr id="90123" name="Rectangle 11"/>
          <p:cNvSpPr/>
          <p:nvPr/>
        </p:nvSpPr>
        <p:spPr>
          <a:xfrm>
            <a:off x="1933575" y="1747838"/>
            <a:ext cx="1724025" cy="457200"/>
          </a:xfrm>
          <a:prstGeom prst="rect">
            <a:avLst/>
          </a:prstGeom>
          <a:noFill/>
          <a:ln w="9525">
            <a:noFill/>
          </a:ln>
        </p:spPr>
        <p:txBody>
          <a:bodyPr wrap="none">
            <a:spAutoFit/>
          </a:bodyPr>
          <a:p>
            <a:r>
              <a:rPr lang="zh-CN" altLang="en-US" b="1" dirty="0">
                <a:solidFill>
                  <a:srgbClr val="0033CC"/>
                </a:solidFill>
                <a:latin typeface="Times New Roman" panose="02020603050405020304" pitchFamily="18" charset="0"/>
              </a:rPr>
              <a:t>材料和极性</a:t>
            </a:r>
            <a:endParaRPr lang="zh-CN" altLang="en-US" b="1" dirty="0">
              <a:solidFill>
                <a:srgbClr val="0033CC"/>
              </a:solidFill>
              <a:latin typeface="Times New Roman" panose="02020603050405020304" pitchFamily="18" charset="0"/>
            </a:endParaRPr>
          </a:p>
        </p:txBody>
      </p:sp>
      <p:sp>
        <p:nvSpPr>
          <p:cNvPr id="90124" name="Rectangle 12"/>
          <p:cNvSpPr/>
          <p:nvPr/>
        </p:nvSpPr>
        <p:spPr>
          <a:xfrm>
            <a:off x="1600200" y="2211388"/>
            <a:ext cx="3206750" cy="457200"/>
          </a:xfrm>
          <a:prstGeom prst="rect">
            <a:avLst/>
          </a:prstGeom>
          <a:noFill/>
          <a:ln w="9525">
            <a:noFill/>
          </a:ln>
        </p:spPr>
        <p:txBody>
          <a:bodyPr>
            <a:spAutoFit/>
          </a:bodyPr>
          <a:p>
            <a:r>
              <a:rPr lang="en-US" altLang="zh-CN" b="1" dirty="0">
                <a:latin typeface="Times New Roman" panose="02020603050405020304" pitchFamily="18" charset="0"/>
              </a:rPr>
              <a:t>A — </a:t>
            </a:r>
            <a:r>
              <a:rPr lang="zh-CN" altLang="en-US" b="1" dirty="0">
                <a:latin typeface="Times New Roman" panose="02020603050405020304" pitchFamily="18" charset="0"/>
              </a:rPr>
              <a:t>锗材料 </a:t>
            </a:r>
            <a:r>
              <a:rPr lang="en-US" altLang="zh-CN" b="1" dirty="0">
                <a:latin typeface="Times New Roman" panose="02020603050405020304" pitchFamily="18" charset="0"/>
              </a:rPr>
              <a:t>N </a:t>
            </a:r>
            <a:r>
              <a:rPr lang="zh-CN" altLang="en-US" b="1" dirty="0">
                <a:latin typeface="Times New Roman" panose="02020603050405020304" pitchFamily="18" charset="0"/>
              </a:rPr>
              <a:t>型</a:t>
            </a:r>
            <a:endParaRPr lang="zh-CN" altLang="en-US" b="1" dirty="0">
              <a:latin typeface="Times New Roman" panose="02020603050405020304" pitchFamily="18" charset="0"/>
            </a:endParaRPr>
          </a:p>
        </p:txBody>
      </p:sp>
      <p:sp>
        <p:nvSpPr>
          <p:cNvPr id="90125" name="Rectangle 13"/>
          <p:cNvSpPr/>
          <p:nvPr/>
        </p:nvSpPr>
        <p:spPr>
          <a:xfrm>
            <a:off x="1600200" y="2613025"/>
            <a:ext cx="2803525" cy="457200"/>
          </a:xfrm>
          <a:prstGeom prst="rect">
            <a:avLst/>
          </a:prstGeom>
          <a:noFill/>
          <a:ln w="9525">
            <a:noFill/>
          </a:ln>
        </p:spPr>
        <p:txBody>
          <a:bodyPr>
            <a:spAutoFit/>
          </a:bodyPr>
          <a:p>
            <a:r>
              <a:rPr lang="en-US" altLang="zh-CN" b="1" dirty="0">
                <a:latin typeface="Times New Roman" panose="02020603050405020304" pitchFamily="18" charset="0"/>
              </a:rPr>
              <a:t>B — </a:t>
            </a:r>
            <a:r>
              <a:rPr lang="zh-CN" altLang="en-US" b="1" dirty="0">
                <a:latin typeface="Times New Roman" panose="02020603050405020304" pitchFamily="18" charset="0"/>
              </a:rPr>
              <a:t>锗材料 </a:t>
            </a:r>
            <a:r>
              <a:rPr lang="en-US" altLang="zh-CN" b="1" dirty="0">
                <a:latin typeface="Times New Roman" panose="02020603050405020304" pitchFamily="18" charset="0"/>
              </a:rPr>
              <a:t>P </a:t>
            </a:r>
            <a:r>
              <a:rPr lang="zh-CN" altLang="en-US" b="1" dirty="0">
                <a:latin typeface="Times New Roman" panose="02020603050405020304" pitchFamily="18" charset="0"/>
              </a:rPr>
              <a:t>型</a:t>
            </a:r>
            <a:endParaRPr lang="zh-CN" altLang="en-US" b="1" dirty="0">
              <a:latin typeface="Times New Roman" panose="02020603050405020304" pitchFamily="18" charset="0"/>
            </a:endParaRPr>
          </a:p>
        </p:txBody>
      </p:sp>
      <p:sp>
        <p:nvSpPr>
          <p:cNvPr id="90126" name="Rectangle 14"/>
          <p:cNvSpPr/>
          <p:nvPr/>
        </p:nvSpPr>
        <p:spPr>
          <a:xfrm>
            <a:off x="1600200" y="3014663"/>
            <a:ext cx="2882900" cy="457200"/>
          </a:xfrm>
          <a:prstGeom prst="rect">
            <a:avLst/>
          </a:prstGeom>
          <a:noFill/>
          <a:ln w="9525">
            <a:noFill/>
          </a:ln>
        </p:spPr>
        <p:txBody>
          <a:bodyPr>
            <a:spAutoFit/>
          </a:bodyPr>
          <a:p>
            <a:r>
              <a:rPr lang="en-US" altLang="zh-CN" b="1" dirty="0">
                <a:latin typeface="Times New Roman" panose="02020603050405020304" pitchFamily="18" charset="0"/>
              </a:rPr>
              <a:t>C — </a:t>
            </a:r>
            <a:r>
              <a:rPr lang="zh-CN" altLang="en-US" b="1" dirty="0">
                <a:latin typeface="Times New Roman" panose="02020603050405020304" pitchFamily="18" charset="0"/>
              </a:rPr>
              <a:t>硅材料 </a:t>
            </a:r>
            <a:r>
              <a:rPr lang="en-US" altLang="zh-CN" b="1" dirty="0">
                <a:latin typeface="Times New Roman" panose="02020603050405020304" pitchFamily="18" charset="0"/>
              </a:rPr>
              <a:t>N </a:t>
            </a:r>
            <a:r>
              <a:rPr lang="zh-CN" altLang="en-US" b="1" dirty="0">
                <a:latin typeface="Times New Roman" panose="02020603050405020304" pitchFamily="18" charset="0"/>
              </a:rPr>
              <a:t>型</a:t>
            </a:r>
            <a:endParaRPr lang="zh-CN" altLang="en-US" b="1" dirty="0">
              <a:latin typeface="Times New Roman" panose="02020603050405020304" pitchFamily="18" charset="0"/>
            </a:endParaRPr>
          </a:p>
        </p:txBody>
      </p:sp>
      <p:sp>
        <p:nvSpPr>
          <p:cNvPr id="90127" name="Rectangle 15"/>
          <p:cNvSpPr/>
          <p:nvPr/>
        </p:nvSpPr>
        <p:spPr>
          <a:xfrm>
            <a:off x="1600200" y="3416300"/>
            <a:ext cx="2882900" cy="521970"/>
          </a:xfrm>
          <a:prstGeom prst="rect">
            <a:avLst/>
          </a:prstGeom>
          <a:noFill/>
          <a:ln w="9525">
            <a:noFill/>
          </a:ln>
        </p:spPr>
        <p:txBody>
          <a:bodyPr wrap="square">
            <a:spAutoFit/>
          </a:bodyPr>
          <a:p>
            <a:r>
              <a:rPr lang="en-US" altLang="zh-CN" b="1" dirty="0">
                <a:latin typeface="Times New Roman" panose="02020603050405020304" pitchFamily="18" charset="0"/>
              </a:rPr>
              <a:t>D — </a:t>
            </a:r>
            <a:r>
              <a:rPr lang="zh-CN" altLang="en-US" b="1" dirty="0">
                <a:latin typeface="Times New Roman" panose="02020603050405020304" pitchFamily="18" charset="0"/>
              </a:rPr>
              <a:t>硅材料 </a:t>
            </a:r>
            <a:r>
              <a:rPr lang="en-US" altLang="zh-CN" b="1" dirty="0">
                <a:latin typeface="Times New Roman" panose="02020603050405020304" pitchFamily="18" charset="0"/>
              </a:rPr>
              <a:t>P </a:t>
            </a:r>
            <a:r>
              <a:rPr lang="zh-CN" altLang="en-US" b="1" dirty="0">
                <a:latin typeface="Times New Roman" panose="02020603050405020304" pitchFamily="18" charset="0"/>
              </a:rPr>
              <a:t>型</a:t>
            </a:r>
            <a:endParaRPr lang="zh-CN" altLang="en-US" b="1" dirty="0">
              <a:latin typeface="Times New Roman" panose="02020603050405020304" pitchFamily="18" charset="0"/>
            </a:endParaRPr>
          </a:p>
        </p:txBody>
      </p:sp>
      <p:sp>
        <p:nvSpPr>
          <p:cNvPr id="90128" name="Rectangle 16"/>
          <p:cNvSpPr/>
          <p:nvPr/>
        </p:nvSpPr>
        <p:spPr>
          <a:xfrm>
            <a:off x="1559560" y="3844925"/>
            <a:ext cx="2827338" cy="457200"/>
          </a:xfrm>
          <a:prstGeom prst="rect">
            <a:avLst/>
          </a:prstGeom>
          <a:noFill/>
          <a:ln w="9525">
            <a:noFill/>
          </a:ln>
        </p:spPr>
        <p:txBody>
          <a:bodyPr>
            <a:spAutoFit/>
          </a:bodyPr>
          <a:p>
            <a:r>
              <a:rPr lang="en-US" altLang="zh-CN" b="1" dirty="0">
                <a:latin typeface="Times New Roman" panose="02020603050405020304" pitchFamily="18" charset="0"/>
              </a:rPr>
              <a:t>A — </a:t>
            </a:r>
            <a:r>
              <a:rPr lang="zh-CN" altLang="en-US" b="1" dirty="0">
                <a:latin typeface="Times New Roman" panose="02020603050405020304" pitchFamily="18" charset="0"/>
              </a:rPr>
              <a:t>锗材料 </a:t>
            </a:r>
            <a:r>
              <a:rPr lang="en-US" altLang="zh-CN" b="1" dirty="0">
                <a:latin typeface="Times New Roman" panose="02020603050405020304" pitchFamily="18" charset="0"/>
              </a:rPr>
              <a:t>PNP</a:t>
            </a:r>
            <a:endParaRPr lang="en-US" altLang="zh-CN" b="1" dirty="0">
              <a:latin typeface="Times New Roman" panose="02020603050405020304" pitchFamily="18" charset="0"/>
            </a:endParaRPr>
          </a:p>
        </p:txBody>
      </p:sp>
      <p:sp>
        <p:nvSpPr>
          <p:cNvPr id="90129" name="Rectangle 17"/>
          <p:cNvSpPr/>
          <p:nvPr/>
        </p:nvSpPr>
        <p:spPr>
          <a:xfrm>
            <a:off x="1600200" y="4300538"/>
            <a:ext cx="2960688" cy="457200"/>
          </a:xfrm>
          <a:prstGeom prst="rect">
            <a:avLst/>
          </a:prstGeom>
          <a:noFill/>
          <a:ln w="9525">
            <a:noFill/>
          </a:ln>
        </p:spPr>
        <p:txBody>
          <a:bodyPr>
            <a:spAutoFit/>
          </a:bodyPr>
          <a:p>
            <a:r>
              <a:rPr lang="en-US" altLang="zh-CN" b="1" dirty="0">
                <a:latin typeface="Times New Roman" panose="02020603050405020304" pitchFamily="18" charset="0"/>
              </a:rPr>
              <a:t>B — </a:t>
            </a:r>
            <a:r>
              <a:rPr lang="zh-CN" altLang="en-US" b="1" dirty="0">
                <a:latin typeface="Times New Roman" panose="02020603050405020304" pitchFamily="18" charset="0"/>
              </a:rPr>
              <a:t>锗材料 </a:t>
            </a:r>
            <a:r>
              <a:rPr lang="en-US" altLang="zh-CN" b="1" dirty="0">
                <a:latin typeface="Times New Roman" panose="02020603050405020304" pitchFamily="18" charset="0"/>
              </a:rPr>
              <a:t>NPN</a:t>
            </a:r>
            <a:endParaRPr lang="en-US" altLang="zh-CN" b="1" dirty="0">
              <a:latin typeface="Times New Roman" panose="02020603050405020304" pitchFamily="18" charset="0"/>
            </a:endParaRPr>
          </a:p>
        </p:txBody>
      </p:sp>
      <p:sp>
        <p:nvSpPr>
          <p:cNvPr id="90130" name="Rectangle 18"/>
          <p:cNvSpPr/>
          <p:nvPr/>
        </p:nvSpPr>
        <p:spPr>
          <a:xfrm>
            <a:off x="1600200" y="4676775"/>
            <a:ext cx="2936875" cy="457200"/>
          </a:xfrm>
          <a:prstGeom prst="rect">
            <a:avLst/>
          </a:prstGeom>
          <a:noFill/>
          <a:ln w="9525">
            <a:noFill/>
          </a:ln>
        </p:spPr>
        <p:txBody>
          <a:bodyPr>
            <a:spAutoFit/>
          </a:bodyPr>
          <a:p>
            <a:r>
              <a:rPr lang="en-US" altLang="zh-CN" b="1" dirty="0">
                <a:latin typeface="Times New Roman" panose="02020603050405020304" pitchFamily="18" charset="0"/>
              </a:rPr>
              <a:t>C — </a:t>
            </a:r>
            <a:r>
              <a:rPr lang="zh-CN" altLang="en-US" b="1" dirty="0">
                <a:latin typeface="Times New Roman" panose="02020603050405020304" pitchFamily="18" charset="0"/>
              </a:rPr>
              <a:t>硅材料 </a:t>
            </a:r>
            <a:r>
              <a:rPr lang="en-US" altLang="zh-CN" b="1" dirty="0">
                <a:latin typeface="Times New Roman" panose="02020603050405020304" pitchFamily="18" charset="0"/>
              </a:rPr>
              <a:t>PNP</a:t>
            </a:r>
            <a:endParaRPr lang="en-US" altLang="zh-CN" b="1" dirty="0">
              <a:latin typeface="Times New Roman" panose="02020603050405020304" pitchFamily="18" charset="0"/>
            </a:endParaRPr>
          </a:p>
        </p:txBody>
      </p:sp>
      <p:sp>
        <p:nvSpPr>
          <p:cNvPr id="90131" name="Rectangle 19"/>
          <p:cNvSpPr/>
          <p:nvPr/>
        </p:nvSpPr>
        <p:spPr>
          <a:xfrm>
            <a:off x="1600200" y="5053013"/>
            <a:ext cx="3190875" cy="457200"/>
          </a:xfrm>
          <a:prstGeom prst="rect">
            <a:avLst/>
          </a:prstGeom>
          <a:noFill/>
          <a:ln w="9525">
            <a:noFill/>
          </a:ln>
        </p:spPr>
        <p:txBody>
          <a:bodyPr>
            <a:spAutoFit/>
          </a:bodyPr>
          <a:p>
            <a:r>
              <a:rPr lang="en-US" altLang="zh-CN" b="1" dirty="0">
                <a:latin typeface="Times New Roman" panose="02020603050405020304" pitchFamily="18" charset="0"/>
              </a:rPr>
              <a:t>D — </a:t>
            </a:r>
            <a:r>
              <a:rPr lang="zh-CN" altLang="en-US" b="1" dirty="0">
                <a:latin typeface="Times New Roman" panose="02020603050405020304" pitchFamily="18" charset="0"/>
              </a:rPr>
              <a:t>硅材料 </a:t>
            </a:r>
            <a:r>
              <a:rPr lang="en-US" altLang="zh-CN" b="1" dirty="0">
                <a:latin typeface="Times New Roman" panose="02020603050405020304" pitchFamily="18" charset="0"/>
              </a:rPr>
              <a:t>NPN</a:t>
            </a:r>
            <a:endParaRPr lang="en-US" altLang="zh-CN" b="1" dirty="0">
              <a:latin typeface="Times New Roman" panose="02020603050405020304" pitchFamily="18" charset="0"/>
            </a:endParaRPr>
          </a:p>
        </p:txBody>
      </p:sp>
      <p:sp>
        <p:nvSpPr>
          <p:cNvPr id="90132" name="Text Box 20"/>
          <p:cNvSpPr txBox="1"/>
          <p:nvPr/>
        </p:nvSpPr>
        <p:spPr>
          <a:xfrm>
            <a:off x="4149725" y="1371600"/>
            <a:ext cx="1717675" cy="457200"/>
          </a:xfrm>
          <a:prstGeom prst="rect">
            <a:avLst/>
          </a:prstGeom>
          <a:noFill/>
          <a:ln w="9525">
            <a:noFill/>
          </a:ln>
        </p:spPr>
        <p:txBody>
          <a:bodyPr wrap="none">
            <a:spAutoFit/>
          </a:bodyPr>
          <a:p>
            <a:r>
              <a:rPr lang="zh-CN" altLang="en-US" b="1" dirty="0">
                <a:solidFill>
                  <a:srgbClr val="FF0066"/>
                </a:solidFill>
                <a:latin typeface="Times New Roman" panose="02020603050405020304" pitchFamily="18" charset="0"/>
              </a:rPr>
              <a:t>字母</a:t>
            </a:r>
            <a:r>
              <a:rPr lang="en-US" altLang="zh-CN" b="1" dirty="0">
                <a:solidFill>
                  <a:srgbClr val="FF0066"/>
                </a:solidFill>
                <a:latin typeface="宋体" panose="02010600030101010101" pitchFamily="2" charset="-122"/>
              </a:rPr>
              <a:t>(</a:t>
            </a:r>
            <a:r>
              <a:rPr lang="zh-CN" altLang="en-US" b="1" dirty="0">
                <a:solidFill>
                  <a:srgbClr val="FF0066"/>
                </a:solidFill>
                <a:latin typeface="宋体" panose="02010600030101010101" pitchFamily="2" charset="-122"/>
              </a:rPr>
              <a:t>汉拼</a:t>
            </a:r>
            <a:r>
              <a:rPr lang="en-US" altLang="zh-CN" b="1" dirty="0">
                <a:solidFill>
                  <a:srgbClr val="FF0066"/>
                </a:solidFill>
                <a:latin typeface="宋体" panose="02010600030101010101" pitchFamily="2" charset="-122"/>
              </a:rPr>
              <a:t>)</a:t>
            </a:r>
            <a:endParaRPr lang="en-US" altLang="zh-CN" b="1" dirty="0">
              <a:solidFill>
                <a:srgbClr val="FF0066"/>
              </a:solidFill>
              <a:latin typeface="宋体" panose="02010600030101010101" pitchFamily="2" charset="-122"/>
            </a:endParaRPr>
          </a:p>
        </p:txBody>
      </p:sp>
      <p:sp>
        <p:nvSpPr>
          <p:cNvPr id="90133" name="Rectangle 21"/>
          <p:cNvSpPr/>
          <p:nvPr/>
        </p:nvSpPr>
        <p:spPr>
          <a:xfrm>
            <a:off x="4194175" y="1747838"/>
            <a:ext cx="1409700" cy="457200"/>
          </a:xfrm>
          <a:prstGeom prst="rect">
            <a:avLst/>
          </a:prstGeom>
          <a:noFill/>
          <a:ln w="9525">
            <a:noFill/>
          </a:ln>
        </p:spPr>
        <p:txBody>
          <a:bodyPr wrap="none">
            <a:spAutoFit/>
          </a:bodyPr>
          <a:p>
            <a:r>
              <a:rPr lang="zh-CN" altLang="en-US" b="1" dirty="0">
                <a:solidFill>
                  <a:srgbClr val="0033CC"/>
                </a:solidFill>
                <a:latin typeface="Times New Roman" panose="02020603050405020304" pitchFamily="18" charset="0"/>
              </a:rPr>
              <a:t>器件类型</a:t>
            </a:r>
            <a:endParaRPr lang="zh-CN" altLang="en-US" b="1" dirty="0">
              <a:solidFill>
                <a:srgbClr val="0033CC"/>
              </a:solidFill>
              <a:latin typeface="Times New Roman" panose="02020603050405020304" pitchFamily="18" charset="0"/>
            </a:endParaRPr>
          </a:p>
        </p:txBody>
      </p:sp>
      <p:sp>
        <p:nvSpPr>
          <p:cNvPr id="90134" name="Text Box 22"/>
          <p:cNvSpPr txBox="1"/>
          <p:nvPr/>
        </p:nvSpPr>
        <p:spPr>
          <a:xfrm>
            <a:off x="4318000" y="2209800"/>
            <a:ext cx="3028950" cy="457200"/>
          </a:xfrm>
          <a:prstGeom prst="rect">
            <a:avLst/>
          </a:prstGeom>
          <a:noFill/>
          <a:ln w="9525">
            <a:noFill/>
          </a:ln>
        </p:spPr>
        <p:txBody>
          <a:bodyPr>
            <a:spAutoFit/>
          </a:bodyPr>
          <a:p>
            <a:r>
              <a:rPr lang="en-US" altLang="zh-CN" b="1" dirty="0">
                <a:latin typeface="Times New Roman" panose="02020603050405020304" pitchFamily="18" charset="0"/>
              </a:rPr>
              <a:t>P — </a:t>
            </a:r>
            <a:r>
              <a:rPr lang="zh-CN" altLang="en-US" b="1" dirty="0">
                <a:latin typeface="Times New Roman" panose="02020603050405020304" pitchFamily="18" charset="0"/>
              </a:rPr>
              <a:t>普通管</a:t>
            </a:r>
            <a:endParaRPr lang="zh-CN" altLang="en-US" b="1" dirty="0">
              <a:latin typeface="Times New Roman" panose="02020603050405020304" pitchFamily="18" charset="0"/>
            </a:endParaRPr>
          </a:p>
        </p:txBody>
      </p:sp>
      <p:sp>
        <p:nvSpPr>
          <p:cNvPr id="90135" name="Rectangle 23"/>
          <p:cNvSpPr/>
          <p:nvPr/>
        </p:nvSpPr>
        <p:spPr>
          <a:xfrm>
            <a:off x="4318000" y="2566988"/>
            <a:ext cx="2747963" cy="457200"/>
          </a:xfrm>
          <a:prstGeom prst="rect">
            <a:avLst/>
          </a:prstGeom>
          <a:noFill/>
          <a:ln w="9525">
            <a:noFill/>
          </a:ln>
        </p:spPr>
        <p:txBody>
          <a:bodyPr>
            <a:spAutoFit/>
          </a:bodyPr>
          <a:p>
            <a:r>
              <a:rPr lang="en-US" altLang="zh-CN" b="1" dirty="0">
                <a:latin typeface="Times New Roman" panose="02020603050405020304" pitchFamily="18" charset="0"/>
              </a:rPr>
              <a:t>W — </a:t>
            </a:r>
            <a:r>
              <a:rPr lang="zh-CN" altLang="en-US" b="1" dirty="0">
                <a:latin typeface="Times New Roman" panose="02020603050405020304" pitchFamily="18" charset="0"/>
              </a:rPr>
              <a:t>稳压管</a:t>
            </a:r>
            <a:endParaRPr lang="zh-CN" altLang="en-US" b="1" dirty="0">
              <a:latin typeface="Times New Roman" panose="02020603050405020304" pitchFamily="18" charset="0"/>
            </a:endParaRPr>
          </a:p>
        </p:txBody>
      </p:sp>
      <p:sp>
        <p:nvSpPr>
          <p:cNvPr id="90136" name="Rectangle 24"/>
          <p:cNvSpPr/>
          <p:nvPr/>
        </p:nvSpPr>
        <p:spPr>
          <a:xfrm>
            <a:off x="4318000" y="2922588"/>
            <a:ext cx="2895600" cy="457200"/>
          </a:xfrm>
          <a:prstGeom prst="rect">
            <a:avLst/>
          </a:prstGeom>
          <a:noFill/>
          <a:ln w="9525">
            <a:noFill/>
          </a:ln>
        </p:spPr>
        <p:txBody>
          <a:bodyPr>
            <a:spAutoFit/>
          </a:bodyPr>
          <a:p>
            <a:r>
              <a:rPr lang="en-US" altLang="zh-CN" b="1" dirty="0">
                <a:latin typeface="Times New Roman" panose="02020603050405020304" pitchFamily="18" charset="0"/>
              </a:rPr>
              <a:t>Z — </a:t>
            </a:r>
            <a:r>
              <a:rPr lang="zh-CN" altLang="en-US" b="1" dirty="0">
                <a:latin typeface="Times New Roman" panose="02020603050405020304" pitchFamily="18" charset="0"/>
              </a:rPr>
              <a:t>整流管</a:t>
            </a:r>
            <a:endParaRPr lang="zh-CN" altLang="en-US" b="1" dirty="0">
              <a:latin typeface="Times New Roman" panose="02020603050405020304" pitchFamily="18" charset="0"/>
            </a:endParaRPr>
          </a:p>
        </p:txBody>
      </p:sp>
      <p:sp>
        <p:nvSpPr>
          <p:cNvPr id="90137" name="Rectangle 25"/>
          <p:cNvSpPr/>
          <p:nvPr/>
        </p:nvSpPr>
        <p:spPr>
          <a:xfrm>
            <a:off x="4318000" y="3278188"/>
            <a:ext cx="2592388" cy="457200"/>
          </a:xfrm>
          <a:prstGeom prst="rect">
            <a:avLst/>
          </a:prstGeom>
          <a:noFill/>
          <a:ln w="9525">
            <a:noFill/>
          </a:ln>
        </p:spPr>
        <p:txBody>
          <a:bodyPr>
            <a:spAutoFit/>
          </a:bodyPr>
          <a:p>
            <a:r>
              <a:rPr lang="en-US" altLang="zh-CN" b="1" dirty="0">
                <a:latin typeface="Times New Roman" panose="02020603050405020304" pitchFamily="18" charset="0"/>
              </a:rPr>
              <a:t>K — </a:t>
            </a:r>
            <a:r>
              <a:rPr lang="zh-CN" altLang="en-US" b="1" dirty="0">
                <a:latin typeface="Times New Roman" panose="02020603050405020304" pitchFamily="18" charset="0"/>
              </a:rPr>
              <a:t>开关管</a:t>
            </a:r>
            <a:endParaRPr lang="zh-CN" altLang="en-US" b="1" dirty="0">
              <a:latin typeface="Times New Roman" panose="02020603050405020304" pitchFamily="18" charset="0"/>
            </a:endParaRPr>
          </a:p>
        </p:txBody>
      </p:sp>
      <p:sp>
        <p:nvSpPr>
          <p:cNvPr id="90138" name="Rectangle 26"/>
          <p:cNvSpPr/>
          <p:nvPr/>
        </p:nvSpPr>
        <p:spPr>
          <a:xfrm>
            <a:off x="4318000" y="3634105"/>
            <a:ext cx="3378200" cy="521970"/>
          </a:xfrm>
          <a:prstGeom prst="rect">
            <a:avLst/>
          </a:prstGeom>
          <a:noFill/>
          <a:ln w="9525">
            <a:noFill/>
          </a:ln>
        </p:spPr>
        <p:txBody>
          <a:bodyPr wrap="square">
            <a:spAutoFit/>
          </a:bodyPr>
          <a:p>
            <a:r>
              <a:rPr lang="en-US" altLang="zh-CN" b="1" dirty="0">
                <a:latin typeface="Times New Roman" panose="02020603050405020304" pitchFamily="18" charset="0"/>
              </a:rPr>
              <a:t>U — </a:t>
            </a:r>
            <a:r>
              <a:rPr lang="zh-CN" altLang="en-US" b="1" dirty="0">
                <a:latin typeface="Times New Roman" panose="02020603050405020304" pitchFamily="18" charset="0"/>
              </a:rPr>
              <a:t>光电管</a:t>
            </a:r>
            <a:endParaRPr lang="zh-CN" altLang="en-US" b="1" dirty="0">
              <a:latin typeface="Times New Roman" panose="02020603050405020304" pitchFamily="18" charset="0"/>
            </a:endParaRPr>
          </a:p>
        </p:txBody>
      </p:sp>
      <p:sp>
        <p:nvSpPr>
          <p:cNvPr id="90139" name="Rectangle 27"/>
          <p:cNvSpPr/>
          <p:nvPr/>
        </p:nvSpPr>
        <p:spPr>
          <a:xfrm>
            <a:off x="4318000" y="3989388"/>
            <a:ext cx="3302000" cy="457200"/>
          </a:xfrm>
          <a:prstGeom prst="rect">
            <a:avLst/>
          </a:prstGeom>
          <a:noFill/>
          <a:ln w="9525">
            <a:noFill/>
          </a:ln>
        </p:spPr>
        <p:txBody>
          <a:bodyPr>
            <a:spAutoFit/>
          </a:bodyPr>
          <a:p>
            <a:r>
              <a:rPr lang="en-US" altLang="zh-CN" b="1" dirty="0">
                <a:solidFill>
                  <a:srgbClr val="FF0066"/>
                </a:solidFill>
                <a:latin typeface="Times New Roman" panose="02020603050405020304" pitchFamily="18" charset="0"/>
              </a:rPr>
              <a:t>X — </a:t>
            </a:r>
            <a:r>
              <a:rPr lang="zh-CN" altLang="en-US" b="1" dirty="0">
                <a:solidFill>
                  <a:srgbClr val="FF0066"/>
                </a:solidFill>
                <a:latin typeface="Times New Roman" panose="02020603050405020304" pitchFamily="18" charset="0"/>
              </a:rPr>
              <a:t>低频小功率管</a:t>
            </a:r>
            <a:endParaRPr lang="zh-CN" altLang="en-US" b="1" dirty="0">
              <a:solidFill>
                <a:srgbClr val="FF0066"/>
              </a:solidFill>
              <a:latin typeface="Times New Roman" panose="02020603050405020304" pitchFamily="18" charset="0"/>
            </a:endParaRPr>
          </a:p>
        </p:txBody>
      </p:sp>
      <p:sp>
        <p:nvSpPr>
          <p:cNvPr id="90140" name="Rectangle 28"/>
          <p:cNvSpPr/>
          <p:nvPr/>
        </p:nvSpPr>
        <p:spPr>
          <a:xfrm>
            <a:off x="4318000" y="4345305"/>
            <a:ext cx="3145155" cy="521970"/>
          </a:xfrm>
          <a:prstGeom prst="rect">
            <a:avLst/>
          </a:prstGeom>
          <a:noFill/>
          <a:ln w="9525">
            <a:noFill/>
          </a:ln>
        </p:spPr>
        <p:txBody>
          <a:bodyPr wrap="square">
            <a:spAutoFit/>
          </a:bodyPr>
          <a:p>
            <a:r>
              <a:rPr lang="en-US" altLang="zh-CN" b="1" dirty="0">
                <a:solidFill>
                  <a:srgbClr val="FF0066"/>
                </a:solidFill>
                <a:latin typeface="Times New Roman" panose="02020603050405020304" pitchFamily="18" charset="0"/>
              </a:rPr>
              <a:t>G — </a:t>
            </a:r>
            <a:r>
              <a:rPr lang="zh-CN" altLang="en-US" b="1" dirty="0">
                <a:solidFill>
                  <a:srgbClr val="FF0066"/>
                </a:solidFill>
                <a:latin typeface="Times New Roman" panose="02020603050405020304" pitchFamily="18" charset="0"/>
              </a:rPr>
              <a:t>高频小功率管</a:t>
            </a:r>
            <a:endParaRPr lang="zh-CN" altLang="en-US" b="1" dirty="0">
              <a:solidFill>
                <a:srgbClr val="FF0066"/>
              </a:solidFill>
              <a:latin typeface="Times New Roman" panose="02020603050405020304" pitchFamily="18" charset="0"/>
            </a:endParaRPr>
          </a:p>
        </p:txBody>
      </p:sp>
      <p:sp>
        <p:nvSpPr>
          <p:cNvPr id="90141" name="Rectangle 29"/>
          <p:cNvSpPr/>
          <p:nvPr/>
        </p:nvSpPr>
        <p:spPr>
          <a:xfrm>
            <a:off x="4318000" y="4700588"/>
            <a:ext cx="3340100" cy="457200"/>
          </a:xfrm>
          <a:prstGeom prst="rect">
            <a:avLst/>
          </a:prstGeom>
          <a:noFill/>
          <a:ln w="9525">
            <a:noFill/>
          </a:ln>
        </p:spPr>
        <p:txBody>
          <a:bodyPr>
            <a:spAutoFit/>
          </a:bodyPr>
          <a:p>
            <a:r>
              <a:rPr lang="en-US" altLang="zh-CN" b="1" dirty="0">
                <a:solidFill>
                  <a:srgbClr val="FF0066"/>
                </a:solidFill>
                <a:latin typeface="Times New Roman" panose="02020603050405020304" pitchFamily="18" charset="0"/>
              </a:rPr>
              <a:t>D — </a:t>
            </a:r>
            <a:r>
              <a:rPr lang="zh-CN" altLang="en-US" b="1" dirty="0">
                <a:solidFill>
                  <a:srgbClr val="FF0066"/>
                </a:solidFill>
                <a:latin typeface="Times New Roman" panose="02020603050405020304" pitchFamily="18" charset="0"/>
              </a:rPr>
              <a:t>低频大功率管</a:t>
            </a:r>
            <a:endParaRPr lang="zh-CN" altLang="en-US" b="1" dirty="0">
              <a:solidFill>
                <a:srgbClr val="FF0066"/>
              </a:solidFill>
              <a:latin typeface="Times New Roman" panose="02020603050405020304" pitchFamily="18" charset="0"/>
            </a:endParaRPr>
          </a:p>
        </p:txBody>
      </p:sp>
      <p:sp>
        <p:nvSpPr>
          <p:cNvPr id="90142" name="Rectangle 30"/>
          <p:cNvSpPr/>
          <p:nvPr/>
        </p:nvSpPr>
        <p:spPr>
          <a:xfrm>
            <a:off x="4318000" y="5056188"/>
            <a:ext cx="3378200" cy="457200"/>
          </a:xfrm>
          <a:prstGeom prst="rect">
            <a:avLst/>
          </a:prstGeom>
          <a:noFill/>
          <a:ln w="9525">
            <a:noFill/>
          </a:ln>
        </p:spPr>
        <p:txBody>
          <a:bodyPr>
            <a:spAutoFit/>
          </a:bodyPr>
          <a:p>
            <a:r>
              <a:rPr lang="en-US" altLang="zh-CN" b="1" dirty="0">
                <a:solidFill>
                  <a:srgbClr val="FF0066"/>
                </a:solidFill>
                <a:latin typeface="Times New Roman" panose="02020603050405020304" pitchFamily="18" charset="0"/>
              </a:rPr>
              <a:t>A — </a:t>
            </a:r>
            <a:r>
              <a:rPr lang="zh-CN" altLang="en-US" b="1" dirty="0">
                <a:solidFill>
                  <a:srgbClr val="FF0066"/>
                </a:solidFill>
                <a:latin typeface="Times New Roman" panose="02020603050405020304" pitchFamily="18" charset="0"/>
              </a:rPr>
              <a:t>高频大功率管</a:t>
            </a:r>
            <a:endParaRPr lang="zh-CN" altLang="en-US" b="1" dirty="0">
              <a:solidFill>
                <a:srgbClr val="FF0066"/>
              </a:solidFill>
              <a:latin typeface="Times New Roman" panose="02020603050405020304" pitchFamily="18" charset="0"/>
            </a:endParaRPr>
          </a:p>
        </p:txBody>
      </p:sp>
      <p:sp>
        <p:nvSpPr>
          <p:cNvPr id="90143" name="Rectangle 31"/>
          <p:cNvSpPr/>
          <p:nvPr/>
        </p:nvSpPr>
        <p:spPr>
          <a:xfrm>
            <a:off x="5905500" y="827405"/>
            <a:ext cx="1409700" cy="457200"/>
          </a:xfrm>
          <a:prstGeom prst="rect">
            <a:avLst/>
          </a:prstGeom>
          <a:noFill/>
          <a:ln w="9525">
            <a:noFill/>
          </a:ln>
        </p:spPr>
        <p:txBody>
          <a:bodyPr wrap="none">
            <a:spAutoFit/>
          </a:bodyPr>
          <a:p>
            <a:r>
              <a:rPr lang="zh-CN" altLang="en-US" b="1" dirty="0">
                <a:latin typeface="Times New Roman" panose="02020603050405020304" pitchFamily="18" charset="0"/>
                <a:ea typeface="隶书" pitchFamily="49" charset="-122"/>
              </a:rPr>
              <a:t>第四部分</a:t>
            </a:r>
            <a:endParaRPr lang="zh-CN" altLang="en-US" b="1" dirty="0">
              <a:latin typeface="Times New Roman" panose="02020603050405020304" pitchFamily="18" charset="0"/>
              <a:ea typeface="隶书" pitchFamily="49" charset="-122"/>
            </a:endParaRPr>
          </a:p>
        </p:txBody>
      </p:sp>
      <p:sp>
        <p:nvSpPr>
          <p:cNvPr id="90144" name="Rectangle 32"/>
          <p:cNvSpPr/>
          <p:nvPr/>
        </p:nvSpPr>
        <p:spPr>
          <a:xfrm>
            <a:off x="7391400" y="827405"/>
            <a:ext cx="1409700" cy="457200"/>
          </a:xfrm>
          <a:prstGeom prst="rect">
            <a:avLst/>
          </a:prstGeom>
          <a:noFill/>
          <a:ln w="9525">
            <a:noFill/>
          </a:ln>
        </p:spPr>
        <p:txBody>
          <a:bodyPr wrap="none">
            <a:spAutoFit/>
          </a:bodyPr>
          <a:p>
            <a:r>
              <a:rPr lang="zh-CN" altLang="en-US" b="1" dirty="0">
                <a:latin typeface="Times New Roman" panose="02020603050405020304" pitchFamily="18" charset="0"/>
                <a:ea typeface="隶书" pitchFamily="49" charset="-122"/>
              </a:rPr>
              <a:t>第五部分</a:t>
            </a:r>
            <a:endParaRPr lang="zh-CN" altLang="en-US" b="1" dirty="0">
              <a:latin typeface="Times New Roman" panose="02020603050405020304" pitchFamily="18" charset="0"/>
              <a:ea typeface="隶书" pitchFamily="49" charset="-122"/>
            </a:endParaRPr>
          </a:p>
        </p:txBody>
      </p:sp>
      <p:sp>
        <p:nvSpPr>
          <p:cNvPr id="90145" name="Rectangle 33"/>
          <p:cNvSpPr/>
          <p:nvPr/>
        </p:nvSpPr>
        <p:spPr>
          <a:xfrm>
            <a:off x="6164580" y="1435100"/>
            <a:ext cx="1138555" cy="521970"/>
          </a:xfrm>
          <a:prstGeom prst="rect">
            <a:avLst/>
          </a:prstGeom>
          <a:noFill/>
          <a:ln w="9525">
            <a:noFill/>
          </a:ln>
        </p:spPr>
        <p:txBody>
          <a:bodyPr wrap="square">
            <a:spAutoFit/>
          </a:bodyPr>
          <a:p>
            <a:r>
              <a:rPr lang="zh-CN" altLang="en-US" b="1" dirty="0">
                <a:solidFill>
                  <a:srgbClr val="FF0066"/>
                </a:solidFill>
                <a:latin typeface="Times New Roman" panose="02020603050405020304" pitchFamily="18" charset="0"/>
              </a:rPr>
              <a:t>数字</a:t>
            </a:r>
            <a:endParaRPr lang="zh-CN" altLang="en-US" b="1" dirty="0">
              <a:solidFill>
                <a:srgbClr val="FF0066"/>
              </a:solidFill>
              <a:latin typeface="Times New Roman" panose="02020603050405020304" pitchFamily="18" charset="0"/>
            </a:endParaRPr>
          </a:p>
        </p:txBody>
      </p:sp>
      <p:sp>
        <p:nvSpPr>
          <p:cNvPr id="90146" name="Text Box 34"/>
          <p:cNvSpPr txBox="1"/>
          <p:nvPr/>
        </p:nvSpPr>
        <p:spPr>
          <a:xfrm>
            <a:off x="6145213" y="1782763"/>
            <a:ext cx="914400" cy="457200"/>
          </a:xfrm>
          <a:prstGeom prst="rect">
            <a:avLst/>
          </a:prstGeom>
          <a:noFill/>
          <a:ln w="9525">
            <a:noFill/>
          </a:ln>
        </p:spPr>
        <p:txBody>
          <a:bodyPr>
            <a:spAutoFit/>
          </a:bodyPr>
          <a:p>
            <a:r>
              <a:rPr lang="zh-CN" altLang="en-US" b="1" dirty="0">
                <a:solidFill>
                  <a:srgbClr val="0033CC"/>
                </a:solidFill>
                <a:latin typeface="Times New Roman" panose="02020603050405020304" pitchFamily="18" charset="0"/>
              </a:rPr>
              <a:t>序号</a:t>
            </a:r>
            <a:endParaRPr lang="zh-CN" altLang="en-US" b="1" dirty="0">
              <a:solidFill>
                <a:srgbClr val="0033CC"/>
              </a:solidFill>
              <a:latin typeface="Times New Roman" panose="02020603050405020304" pitchFamily="18" charset="0"/>
            </a:endParaRPr>
          </a:p>
        </p:txBody>
      </p:sp>
      <p:sp>
        <p:nvSpPr>
          <p:cNvPr id="90147" name="Text Box 35"/>
          <p:cNvSpPr txBox="1"/>
          <p:nvPr/>
        </p:nvSpPr>
        <p:spPr>
          <a:xfrm>
            <a:off x="7397750" y="1447800"/>
            <a:ext cx="1717675" cy="457200"/>
          </a:xfrm>
          <a:prstGeom prst="rect">
            <a:avLst/>
          </a:prstGeom>
          <a:noFill/>
          <a:ln w="9525">
            <a:noFill/>
          </a:ln>
        </p:spPr>
        <p:txBody>
          <a:bodyPr wrap="none">
            <a:spAutoFit/>
          </a:bodyPr>
          <a:p>
            <a:r>
              <a:rPr lang="zh-CN" altLang="en-US" b="1" dirty="0">
                <a:solidFill>
                  <a:srgbClr val="FF0066"/>
                </a:solidFill>
                <a:latin typeface="Times New Roman" panose="02020603050405020304" pitchFamily="18" charset="0"/>
              </a:rPr>
              <a:t>字母</a:t>
            </a:r>
            <a:r>
              <a:rPr lang="en-US" altLang="zh-CN" b="1" dirty="0">
                <a:solidFill>
                  <a:srgbClr val="FF0066"/>
                </a:solidFill>
                <a:latin typeface="宋体" panose="02010600030101010101" pitchFamily="2" charset="-122"/>
              </a:rPr>
              <a:t>(</a:t>
            </a:r>
            <a:r>
              <a:rPr lang="zh-CN" altLang="en-US" b="1" dirty="0">
                <a:solidFill>
                  <a:srgbClr val="FF0066"/>
                </a:solidFill>
                <a:latin typeface="宋体" panose="02010600030101010101" pitchFamily="2" charset="-122"/>
              </a:rPr>
              <a:t>汉拼</a:t>
            </a:r>
            <a:r>
              <a:rPr lang="en-US" altLang="zh-CN" b="1" dirty="0">
                <a:solidFill>
                  <a:srgbClr val="FF0066"/>
                </a:solidFill>
                <a:latin typeface="宋体" panose="02010600030101010101" pitchFamily="2" charset="-122"/>
              </a:rPr>
              <a:t>)</a:t>
            </a:r>
            <a:endParaRPr lang="en-US" altLang="zh-CN" b="1" dirty="0">
              <a:solidFill>
                <a:srgbClr val="FF0066"/>
              </a:solidFill>
              <a:latin typeface="宋体" panose="02010600030101010101" pitchFamily="2" charset="-122"/>
            </a:endParaRPr>
          </a:p>
        </p:txBody>
      </p:sp>
      <p:sp>
        <p:nvSpPr>
          <p:cNvPr id="90148" name="Rectangle 36"/>
          <p:cNvSpPr/>
          <p:nvPr/>
        </p:nvSpPr>
        <p:spPr>
          <a:xfrm>
            <a:off x="7591425" y="1828800"/>
            <a:ext cx="1295400" cy="457200"/>
          </a:xfrm>
          <a:prstGeom prst="rect">
            <a:avLst/>
          </a:prstGeom>
          <a:noFill/>
          <a:ln w="9525">
            <a:noFill/>
          </a:ln>
        </p:spPr>
        <p:txBody>
          <a:bodyPr>
            <a:spAutoFit/>
          </a:bodyPr>
          <a:p>
            <a:r>
              <a:rPr lang="zh-CN" altLang="en-US" b="1" dirty="0">
                <a:solidFill>
                  <a:srgbClr val="0033CC"/>
                </a:solidFill>
                <a:latin typeface="Times New Roman" panose="02020603050405020304" pitchFamily="18" charset="0"/>
              </a:rPr>
              <a:t>规格号</a:t>
            </a:r>
            <a:endParaRPr lang="zh-CN" altLang="en-US" b="1" dirty="0">
              <a:solidFill>
                <a:srgbClr val="0033CC"/>
              </a:solidFill>
              <a:latin typeface="Times New Roman" panose="02020603050405020304" pitchFamily="18" charset="0"/>
            </a:endParaRPr>
          </a:p>
        </p:txBody>
      </p:sp>
      <p:sp>
        <p:nvSpPr>
          <p:cNvPr id="90149" name="Text Box 37"/>
          <p:cNvSpPr txBox="1"/>
          <p:nvPr/>
        </p:nvSpPr>
        <p:spPr>
          <a:xfrm>
            <a:off x="266700" y="5456238"/>
            <a:ext cx="1589088" cy="457200"/>
          </a:xfrm>
          <a:prstGeom prst="rect">
            <a:avLst/>
          </a:prstGeom>
          <a:noFill/>
          <a:ln w="9525">
            <a:noFill/>
          </a:ln>
        </p:spPr>
        <p:txBody>
          <a:bodyPr>
            <a:spAutoFit/>
          </a:bodyPr>
          <a:p>
            <a:r>
              <a:rPr lang="zh-CN" altLang="en-US" b="1" dirty="0">
                <a:latin typeface="Times New Roman" panose="02020603050405020304" pitchFamily="18" charset="0"/>
              </a:rPr>
              <a:t>例如：</a:t>
            </a:r>
            <a:endParaRPr lang="zh-CN" altLang="en-US" b="1" dirty="0">
              <a:latin typeface="Times New Roman" panose="02020603050405020304" pitchFamily="18" charset="0"/>
            </a:endParaRPr>
          </a:p>
        </p:txBody>
      </p:sp>
      <p:sp>
        <p:nvSpPr>
          <p:cNvPr id="90150" name="Rectangle 38"/>
          <p:cNvSpPr/>
          <p:nvPr/>
        </p:nvSpPr>
        <p:spPr>
          <a:xfrm>
            <a:off x="1216025" y="5416550"/>
            <a:ext cx="4849813" cy="457200"/>
          </a:xfrm>
          <a:prstGeom prst="rect">
            <a:avLst/>
          </a:prstGeom>
          <a:noFill/>
          <a:ln w="9525">
            <a:noFill/>
          </a:ln>
        </p:spPr>
        <p:txBody>
          <a:bodyPr>
            <a:spAutoFit/>
          </a:bodyPr>
          <a:p>
            <a:r>
              <a:rPr lang="en-US" altLang="zh-CN" b="1" dirty="0">
                <a:latin typeface="Times New Roman" panose="02020603050405020304" pitchFamily="18" charset="0"/>
              </a:rPr>
              <a:t>2CP    2AP   2CZ   2CW</a:t>
            </a:r>
            <a:endParaRPr lang="en-US" altLang="zh-CN" b="1" dirty="0">
              <a:latin typeface="Times New Roman" panose="02020603050405020304" pitchFamily="18" charset="0"/>
            </a:endParaRPr>
          </a:p>
        </p:txBody>
      </p:sp>
      <p:sp>
        <p:nvSpPr>
          <p:cNvPr id="90151" name="Rectangle 39"/>
          <p:cNvSpPr/>
          <p:nvPr/>
        </p:nvSpPr>
        <p:spPr>
          <a:xfrm>
            <a:off x="298450" y="5794375"/>
            <a:ext cx="8845550" cy="457200"/>
          </a:xfrm>
          <a:prstGeom prst="rect">
            <a:avLst/>
          </a:prstGeom>
          <a:noFill/>
          <a:ln w="9525">
            <a:noFill/>
          </a:ln>
        </p:spPr>
        <p:txBody>
          <a:bodyPr>
            <a:spAutoFit/>
          </a:bodyPr>
          <a:p>
            <a:pPr algn="ctr"/>
            <a:r>
              <a:rPr lang="en-US" altLang="zh-CN" b="1" dirty="0">
                <a:latin typeface="Times New Roman" panose="02020603050405020304" pitchFamily="18" charset="0"/>
              </a:rPr>
              <a:t>3AX31   3DG12B     3DD6    3CG    3DA     3AD   3DK</a:t>
            </a:r>
            <a:endParaRPr lang="en-US" altLang="zh-CN" b="1" dirty="0">
              <a:latin typeface="Times New Roman" panose="02020603050405020304" pitchFamily="18" charset="0"/>
            </a:endParaRPr>
          </a:p>
        </p:txBody>
      </p:sp>
      <p:sp>
        <p:nvSpPr>
          <p:cNvPr id="90152" name="Text Box 40"/>
          <p:cNvSpPr txBox="1"/>
          <p:nvPr/>
        </p:nvSpPr>
        <p:spPr>
          <a:xfrm>
            <a:off x="628650" y="6203950"/>
            <a:ext cx="4460875" cy="457200"/>
          </a:xfrm>
          <a:prstGeom prst="rect">
            <a:avLst/>
          </a:prstGeom>
          <a:noFill/>
          <a:ln w="9525">
            <a:noFill/>
          </a:ln>
        </p:spPr>
        <p:txBody>
          <a:bodyPr>
            <a:spAutoFit/>
          </a:bodyPr>
          <a:p>
            <a:r>
              <a:rPr lang="zh-CN" altLang="en-US" b="1" dirty="0">
                <a:latin typeface="Times New Roman" panose="02020603050405020304" pitchFamily="18" charset="0"/>
              </a:rPr>
              <a:t>常用小功率进口三极管</a:t>
            </a:r>
            <a:endParaRPr lang="zh-CN" altLang="en-US" b="1" dirty="0">
              <a:latin typeface="Times New Roman" panose="02020603050405020304" pitchFamily="18" charset="0"/>
            </a:endParaRPr>
          </a:p>
        </p:txBody>
      </p:sp>
      <p:sp>
        <p:nvSpPr>
          <p:cNvPr id="90153" name="Rectangle 41"/>
          <p:cNvSpPr/>
          <p:nvPr/>
        </p:nvSpPr>
        <p:spPr>
          <a:xfrm>
            <a:off x="4526280" y="6210300"/>
            <a:ext cx="2800350" cy="457200"/>
          </a:xfrm>
          <a:prstGeom prst="rect">
            <a:avLst/>
          </a:prstGeom>
          <a:noFill/>
          <a:ln w="9525">
            <a:noFill/>
          </a:ln>
        </p:spPr>
        <p:txBody>
          <a:bodyPr>
            <a:spAutoFit/>
          </a:bodyPr>
          <a:p>
            <a:r>
              <a:rPr lang="en-US" altLang="zh-CN" b="1" dirty="0">
                <a:solidFill>
                  <a:srgbClr val="FF0066"/>
                </a:solidFill>
                <a:latin typeface="Times New Roman" panose="02020603050405020304" pitchFamily="18" charset="0"/>
              </a:rPr>
              <a:t>9011 </a:t>
            </a:r>
            <a:r>
              <a:rPr lang="en-US" altLang="zh-CN" b="1" dirty="0">
                <a:solidFill>
                  <a:srgbClr val="FF0066"/>
                </a:solidFill>
                <a:latin typeface="Times New Roman" panose="02020603050405020304" pitchFamily="18" charset="0"/>
                <a:sym typeface="Symbol" panose="05050102010706020507" pitchFamily="18" charset="2"/>
              </a:rPr>
              <a:t> </a:t>
            </a:r>
            <a:r>
              <a:rPr lang="en-US" altLang="zh-CN" b="1" dirty="0">
                <a:solidFill>
                  <a:srgbClr val="FF0066"/>
                </a:solidFill>
                <a:latin typeface="Times New Roman" panose="02020603050405020304" pitchFamily="18" charset="0"/>
              </a:rPr>
              <a:t>9018</a:t>
            </a:r>
            <a:endParaRPr lang="en-US" altLang="zh-CN" b="1" dirty="0">
              <a:solidFill>
                <a:srgbClr val="FF0066"/>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0114">
                                            <p:txEl>
                                              <p:charRg st="0" end="18"/>
                                            </p:txEl>
                                          </p:spTgt>
                                        </p:tgtEl>
                                        <p:attrNameLst>
                                          <p:attrName>style.visibility</p:attrName>
                                        </p:attrNameLst>
                                      </p:cBhvr>
                                      <p:to>
                                        <p:strVal val="visible"/>
                                      </p:to>
                                    </p:set>
                                    <p:animEffect transition="in" filter="wipe(left)">
                                      <p:cBhvr>
                                        <p:cTn id="7" dur="500"/>
                                        <p:tgtEl>
                                          <p:spTgt spid="90114">
                                            <p:txEl>
                                              <p:charRg st="0" end="1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0115">
                                            <p:txEl>
                                              <p:charRg st="0" end="5"/>
                                            </p:txEl>
                                          </p:spTgt>
                                        </p:tgtEl>
                                        <p:attrNameLst>
                                          <p:attrName>style.visibility</p:attrName>
                                        </p:attrNameLst>
                                      </p:cBhvr>
                                      <p:to>
                                        <p:strVal val="visible"/>
                                      </p:to>
                                    </p:set>
                                    <p:animEffect transition="in" filter="wipe(left)">
                                      <p:cBhvr>
                                        <p:cTn id="12" dur="500"/>
                                        <p:tgtEl>
                                          <p:spTgt spid="90115">
                                            <p:txEl>
                                              <p:charRg st="0" end="5"/>
                                            </p:txEl>
                                          </p:spTgt>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90116">
                                            <p:txEl>
                                              <p:charRg st="0" end="3"/>
                                            </p:txEl>
                                          </p:spTgt>
                                        </p:tgtEl>
                                        <p:attrNameLst>
                                          <p:attrName>style.visibility</p:attrName>
                                        </p:attrNameLst>
                                      </p:cBhvr>
                                      <p:to>
                                        <p:strVal val="visible"/>
                                      </p:to>
                                    </p:set>
                                    <p:animEffect transition="in" filter="wipe(left)">
                                      <p:cBhvr>
                                        <p:cTn id="16" dur="500"/>
                                        <p:tgtEl>
                                          <p:spTgt spid="90116">
                                            <p:txEl>
                                              <p:charRg st="0" end="3"/>
                                            </p:txEl>
                                          </p:spTgt>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90117">
                                            <p:txEl>
                                              <p:charRg st="0" end="4"/>
                                            </p:txEl>
                                          </p:spTgt>
                                        </p:tgtEl>
                                        <p:attrNameLst>
                                          <p:attrName>style.visibility</p:attrName>
                                        </p:attrNameLst>
                                      </p:cBhvr>
                                      <p:to>
                                        <p:strVal val="visible"/>
                                      </p:to>
                                    </p:set>
                                    <p:animEffect transition="in" filter="wipe(left)">
                                      <p:cBhvr>
                                        <p:cTn id="20" dur="500"/>
                                        <p:tgtEl>
                                          <p:spTgt spid="90117">
                                            <p:txEl>
                                              <p:charRg st="0"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90118"/>
                                        </p:tgtEl>
                                        <p:attrNameLst>
                                          <p:attrName>style.visibility</p:attrName>
                                        </p:attrNameLst>
                                      </p:cBhvr>
                                      <p:to>
                                        <p:strVal val="visible"/>
                                      </p:to>
                                    </p:set>
                                    <p:animEffect transition="in" filter="wipe(left)">
                                      <p:cBhvr>
                                        <p:cTn id="25" dur="500"/>
                                        <p:tgtEl>
                                          <p:spTgt spid="9011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90119"/>
                                        </p:tgtEl>
                                        <p:attrNameLst>
                                          <p:attrName>style.visibility</p:attrName>
                                        </p:attrNameLst>
                                      </p:cBhvr>
                                      <p:to>
                                        <p:strVal val="visible"/>
                                      </p:to>
                                    </p:set>
                                    <p:animEffect transition="in" filter="wipe(left)">
                                      <p:cBhvr>
                                        <p:cTn id="30" dur="500"/>
                                        <p:tgtEl>
                                          <p:spTgt spid="9011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90120">
                                            <p:txEl>
                                              <p:charRg st="0" end="5"/>
                                            </p:txEl>
                                          </p:spTgt>
                                        </p:tgtEl>
                                        <p:attrNameLst>
                                          <p:attrName>style.visibility</p:attrName>
                                        </p:attrNameLst>
                                      </p:cBhvr>
                                      <p:to>
                                        <p:strVal val="visible"/>
                                      </p:to>
                                    </p:set>
                                    <p:animEffect transition="in" filter="wipe(left)">
                                      <p:cBhvr>
                                        <p:cTn id="35" dur="500"/>
                                        <p:tgtEl>
                                          <p:spTgt spid="90120">
                                            <p:txEl>
                                              <p:charRg st="0" end="5"/>
                                            </p:txEl>
                                          </p:spTgt>
                                        </p:tgtEl>
                                      </p:cBhvr>
                                    </p:animEffect>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90121">
                                            <p:txEl>
                                              <p:charRg st="0" end="5"/>
                                            </p:txEl>
                                          </p:spTgt>
                                        </p:tgtEl>
                                        <p:attrNameLst>
                                          <p:attrName>style.visibility</p:attrName>
                                        </p:attrNameLst>
                                      </p:cBhvr>
                                      <p:to>
                                        <p:strVal val="visible"/>
                                      </p:to>
                                    </p:set>
                                    <p:animEffect transition="in" filter="wipe(left)">
                                      <p:cBhvr>
                                        <p:cTn id="39" dur="500"/>
                                        <p:tgtEl>
                                          <p:spTgt spid="90121">
                                            <p:txEl>
                                              <p:charRg st="0" end="5"/>
                                            </p:txEl>
                                          </p:spTgt>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90143">
                                            <p:txEl>
                                              <p:charRg st="0" end="5"/>
                                            </p:txEl>
                                          </p:spTgt>
                                        </p:tgtEl>
                                        <p:attrNameLst>
                                          <p:attrName>style.visibility</p:attrName>
                                        </p:attrNameLst>
                                      </p:cBhvr>
                                      <p:to>
                                        <p:strVal val="visible"/>
                                      </p:to>
                                    </p:set>
                                    <p:animEffect transition="in" filter="wipe(left)">
                                      <p:cBhvr>
                                        <p:cTn id="43" dur="500"/>
                                        <p:tgtEl>
                                          <p:spTgt spid="90143">
                                            <p:txEl>
                                              <p:charRg st="0" end="5"/>
                                            </p:txEl>
                                          </p:spTgt>
                                        </p:tgtEl>
                                      </p:cBhvr>
                                    </p:animEffect>
                                  </p:childTnLst>
                                </p:cTn>
                              </p:par>
                            </p:childTnLst>
                          </p:cTn>
                        </p:par>
                        <p:par>
                          <p:cTn id="44" fill="hold">
                            <p:stCondLst>
                              <p:cond delay="1500"/>
                            </p:stCondLst>
                            <p:childTnLst>
                              <p:par>
                                <p:cTn id="45" presetID="22" presetClass="entr" presetSubtype="8" fill="hold" grpId="0" nodeType="afterEffect">
                                  <p:stCondLst>
                                    <p:cond delay="0"/>
                                  </p:stCondLst>
                                  <p:childTnLst>
                                    <p:set>
                                      <p:cBhvr>
                                        <p:cTn id="46" dur="1" fill="hold">
                                          <p:stCondLst>
                                            <p:cond delay="0"/>
                                          </p:stCondLst>
                                        </p:cTn>
                                        <p:tgtEl>
                                          <p:spTgt spid="90144">
                                            <p:txEl>
                                              <p:charRg st="0" end="5"/>
                                            </p:txEl>
                                          </p:spTgt>
                                        </p:tgtEl>
                                        <p:attrNameLst>
                                          <p:attrName>style.visibility</p:attrName>
                                        </p:attrNameLst>
                                      </p:cBhvr>
                                      <p:to>
                                        <p:strVal val="visible"/>
                                      </p:to>
                                    </p:set>
                                    <p:animEffect transition="in" filter="wipe(left)">
                                      <p:cBhvr>
                                        <p:cTn id="47" dur="500"/>
                                        <p:tgtEl>
                                          <p:spTgt spid="90144">
                                            <p:txEl>
                                              <p:charRg st="0"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0122">
                                            <p:txEl>
                                              <p:charRg st="0" end="7"/>
                                            </p:txEl>
                                          </p:spTgt>
                                        </p:tgtEl>
                                        <p:attrNameLst>
                                          <p:attrName>style.visibility</p:attrName>
                                        </p:attrNameLst>
                                      </p:cBhvr>
                                      <p:to>
                                        <p:strVal val="visible"/>
                                      </p:to>
                                    </p:set>
                                    <p:animEffect transition="in" filter="wipe(left)">
                                      <p:cBhvr>
                                        <p:cTn id="52" dur="500"/>
                                        <p:tgtEl>
                                          <p:spTgt spid="90122">
                                            <p:txEl>
                                              <p:charRg st="0"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90123">
                                            <p:txEl>
                                              <p:charRg st="0" end="6"/>
                                            </p:txEl>
                                          </p:spTgt>
                                        </p:tgtEl>
                                        <p:attrNameLst>
                                          <p:attrName>style.visibility</p:attrName>
                                        </p:attrNameLst>
                                      </p:cBhvr>
                                      <p:to>
                                        <p:strVal val="visible"/>
                                      </p:to>
                                    </p:set>
                                    <p:animEffect transition="in" filter="wipe(left)">
                                      <p:cBhvr>
                                        <p:cTn id="57" dur="500"/>
                                        <p:tgtEl>
                                          <p:spTgt spid="90123">
                                            <p:txEl>
                                              <p:charRg st="0" end="6"/>
                                            </p:txEl>
                                          </p:spTgt>
                                        </p:tgtEl>
                                      </p:cBhvr>
                                    </p:animEffect>
                                  </p:childTnLst>
                                </p:cTn>
                              </p:par>
                            </p:childTnLst>
                          </p:cTn>
                        </p:par>
                        <p:par>
                          <p:cTn id="58" fill="hold">
                            <p:stCondLst>
                              <p:cond delay="500"/>
                            </p:stCondLst>
                            <p:childTnLst>
                              <p:par>
                                <p:cTn id="59" presetID="22" presetClass="entr" presetSubtype="8" fill="hold" grpId="0" nodeType="afterEffect">
                                  <p:stCondLst>
                                    <p:cond delay="2000"/>
                                  </p:stCondLst>
                                  <p:childTnLst>
                                    <p:set>
                                      <p:cBhvr>
                                        <p:cTn id="60" dur="1" fill="hold">
                                          <p:stCondLst>
                                            <p:cond delay="0"/>
                                          </p:stCondLst>
                                        </p:cTn>
                                        <p:tgtEl>
                                          <p:spTgt spid="90124">
                                            <p:txEl>
                                              <p:charRg st="0" end="12"/>
                                            </p:txEl>
                                          </p:spTgt>
                                        </p:tgtEl>
                                        <p:attrNameLst>
                                          <p:attrName>style.visibility</p:attrName>
                                        </p:attrNameLst>
                                      </p:cBhvr>
                                      <p:to>
                                        <p:strVal val="visible"/>
                                      </p:to>
                                    </p:set>
                                    <p:animEffect transition="in" filter="wipe(left)">
                                      <p:cBhvr>
                                        <p:cTn id="61" dur="500"/>
                                        <p:tgtEl>
                                          <p:spTgt spid="90124">
                                            <p:txEl>
                                              <p:charRg st="0" end="12"/>
                                            </p:txEl>
                                          </p:spTgt>
                                        </p:tgtEl>
                                      </p:cBhvr>
                                    </p:animEffect>
                                  </p:childTnLst>
                                </p:cTn>
                              </p:par>
                            </p:childTnLst>
                          </p:cTn>
                        </p:par>
                        <p:par>
                          <p:cTn id="62" fill="hold">
                            <p:stCondLst>
                              <p:cond delay="3000"/>
                            </p:stCondLst>
                            <p:childTnLst>
                              <p:par>
                                <p:cTn id="63" presetID="22" presetClass="entr" presetSubtype="8" fill="hold" grpId="0" nodeType="afterEffect">
                                  <p:stCondLst>
                                    <p:cond delay="2000"/>
                                  </p:stCondLst>
                                  <p:childTnLst>
                                    <p:set>
                                      <p:cBhvr>
                                        <p:cTn id="64" dur="1" fill="hold">
                                          <p:stCondLst>
                                            <p:cond delay="0"/>
                                          </p:stCondLst>
                                        </p:cTn>
                                        <p:tgtEl>
                                          <p:spTgt spid="90125">
                                            <p:txEl>
                                              <p:charRg st="0" end="12"/>
                                            </p:txEl>
                                          </p:spTgt>
                                        </p:tgtEl>
                                        <p:attrNameLst>
                                          <p:attrName>style.visibility</p:attrName>
                                        </p:attrNameLst>
                                      </p:cBhvr>
                                      <p:to>
                                        <p:strVal val="visible"/>
                                      </p:to>
                                    </p:set>
                                    <p:animEffect transition="in" filter="wipe(left)">
                                      <p:cBhvr>
                                        <p:cTn id="65" dur="500"/>
                                        <p:tgtEl>
                                          <p:spTgt spid="90125">
                                            <p:txEl>
                                              <p:charRg st="0" end="12"/>
                                            </p:txEl>
                                          </p:spTgt>
                                        </p:tgtEl>
                                      </p:cBhvr>
                                    </p:animEffect>
                                  </p:childTnLst>
                                </p:cTn>
                              </p:par>
                            </p:childTnLst>
                          </p:cTn>
                        </p:par>
                        <p:par>
                          <p:cTn id="66" fill="hold">
                            <p:stCondLst>
                              <p:cond delay="5500"/>
                            </p:stCondLst>
                            <p:childTnLst>
                              <p:par>
                                <p:cTn id="67" presetID="22" presetClass="entr" presetSubtype="8" fill="hold" grpId="0" nodeType="afterEffect">
                                  <p:stCondLst>
                                    <p:cond delay="2000"/>
                                  </p:stCondLst>
                                  <p:childTnLst>
                                    <p:set>
                                      <p:cBhvr>
                                        <p:cTn id="68" dur="1" fill="hold">
                                          <p:stCondLst>
                                            <p:cond delay="0"/>
                                          </p:stCondLst>
                                        </p:cTn>
                                        <p:tgtEl>
                                          <p:spTgt spid="90126">
                                            <p:txEl>
                                              <p:charRg st="0" end="12"/>
                                            </p:txEl>
                                          </p:spTgt>
                                        </p:tgtEl>
                                        <p:attrNameLst>
                                          <p:attrName>style.visibility</p:attrName>
                                        </p:attrNameLst>
                                      </p:cBhvr>
                                      <p:to>
                                        <p:strVal val="visible"/>
                                      </p:to>
                                    </p:set>
                                    <p:animEffect transition="in" filter="wipe(left)">
                                      <p:cBhvr>
                                        <p:cTn id="69" dur="500"/>
                                        <p:tgtEl>
                                          <p:spTgt spid="90126">
                                            <p:txEl>
                                              <p:charRg st="0" end="12"/>
                                            </p:txEl>
                                          </p:spTgt>
                                        </p:tgtEl>
                                      </p:cBhvr>
                                    </p:animEffect>
                                  </p:childTnLst>
                                </p:cTn>
                              </p:par>
                            </p:childTnLst>
                          </p:cTn>
                        </p:par>
                        <p:par>
                          <p:cTn id="70" fill="hold">
                            <p:stCondLst>
                              <p:cond delay="8000"/>
                            </p:stCondLst>
                            <p:childTnLst>
                              <p:par>
                                <p:cTn id="71" presetID="22" presetClass="entr" presetSubtype="8" fill="hold" grpId="0" nodeType="afterEffect">
                                  <p:stCondLst>
                                    <p:cond delay="2000"/>
                                  </p:stCondLst>
                                  <p:childTnLst>
                                    <p:set>
                                      <p:cBhvr>
                                        <p:cTn id="72" dur="1" fill="hold">
                                          <p:stCondLst>
                                            <p:cond delay="0"/>
                                          </p:stCondLst>
                                        </p:cTn>
                                        <p:tgtEl>
                                          <p:spTgt spid="90127">
                                            <p:txEl>
                                              <p:charRg st="0" end="12"/>
                                            </p:txEl>
                                          </p:spTgt>
                                        </p:tgtEl>
                                        <p:attrNameLst>
                                          <p:attrName>style.visibility</p:attrName>
                                        </p:attrNameLst>
                                      </p:cBhvr>
                                      <p:to>
                                        <p:strVal val="visible"/>
                                      </p:to>
                                    </p:set>
                                    <p:animEffect transition="in" filter="wipe(left)">
                                      <p:cBhvr>
                                        <p:cTn id="73" dur="500"/>
                                        <p:tgtEl>
                                          <p:spTgt spid="90127">
                                            <p:txEl>
                                              <p:charRg st="0" end="12"/>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90128">
                                            <p:txEl>
                                              <p:charRg st="0" end="12"/>
                                            </p:txEl>
                                          </p:spTgt>
                                        </p:tgtEl>
                                        <p:attrNameLst>
                                          <p:attrName>style.visibility</p:attrName>
                                        </p:attrNameLst>
                                      </p:cBhvr>
                                      <p:to>
                                        <p:strVal val="visible"/>
                                      </p:to>
                                    </p:set>
                                    <p:animEffect transition="in" filter="wipe(left)">
                                      <p:cBhvr>
                                        <p:cTn id="78" dur="500"/>
                                        <p:tgtEl>
                                          <p:spTgt spid="90128">
                                            <p:txEl>
                                              <p:charRg st="0" end="12"/>
                                            </p:txEl>
                                          </p:spTgt>
                                        </p:tgtEl>
                                      </p:cBhvr>
                                    </p:animEffect>
                                  </p:childTnLst>
                                </p:cTn>
                              </p:par>
                            </p:childTnLst>
                          </p:cTn>
                        </p:par>
                        <p:par>
                          <p:cTn id="79" fill="hold">
                            <p:stCondLst>
                              <p:cond delay="500"/>
                            </p:stCondLst>
                            <p:childTnLst>
                              <p:par>
                                <p:cTn id="80" presetID="22" presetClass="entr" presetSubtype="8" fill="hold" grpId="0" nodeType="afterEffect">
                                  <p:stCondLst>
                                    <p:cond delay="2000"/>
                                  </p:stCondLst>
                                  <p:childTnLst>
                                    <p:set>
                                      <p:cBhvr>
                                        <p:cTn id="81" dur="1" fill="hold">
                                          <p:stCondLst>
                                            <p:cond delay="0"/>
                                          </p:stCondLst>
                                        </p:cTn>
                                        <p:tgtEl>
                                          <p:spTgt spid="90129">
                                            <p:txEl>
                                              <p:charRg st="0" end="12"/>
                                            </p:txEl>
                                          </p:spTgt>
                                        </p:tgtEl>
                                        <p:attrNameLst>
                                          <p:attrName>style.visibility</p:attrName>
                                        </p:attrNameLst>
                                      </p:cBhvr>
                                      <p:to>
                                        <p:strVal val="visible"/>
                                      </p:to>
                                    </p:set>
                                    <p:animEffect transition="in" filter="wipe(left)">
                                      <p:cBhvr>
                                        <p:cTn id="82" dur="500"/>
                                        <p:tgtEl>
                                          <p:spTgt spid="90129">
                                            <p:txEl>
                                              <p:charRg st="0" end="12"/>
                                            </p:txEl>
                                          </p:spTgt>
                                        </p:tgtEl>
                                      </p:cBhvr>
                                    </p:animEffect>
                                  </p:childTnLst>
                                </p:cTn>
                              </p:par>
                            </p:childTnLst>
                          </p:cTn>
                        </p:par>
                        <p:par>
                          <p:cTn id="83" fill="hold">
                            <p:stCondLst>
                              <p:cond delay="3000"/>
                            </p:stCondLst>
                            <p:childTnLst>
                              <p:par>
                                <p:cTn id="84" presetID="22" presetClass="entr" presetSubtype="8" fill="hold" grpId="0" nodeType="afterEffect">
                                  <p:stCondLst>
                                    <p:cond delay="2000"/>
                                  </p:stCondLst>
                                  <p:childTnLst>
                                    <p:set>
                                      <p:cBhvr>
                                        <p:cTn id="85" dur="1" fill="hold">
                                          <p:stCondLst>
                                            <p:cond delay="0"/>
                                          </p:stCondLst>
                                        </p:cTn>
                                        <p:tgtEl>
                                          <p:spTgt spid="90130">
                                            <p:txEl>
                                              <p:charRg st="0" end="12"/>
                                            </p:txEl>
                                          </p:spTgt>
                                        </p:tgtEl>
                                        <p:attrNameLst>
                                          <p:attrName>style.visibility</p:attrName>
                                        </p:attrNameLst>
                                      </p:cBhvr>
                                      <p:to>
                                        <p:strVal val="visible"/>
                                      </p:to>
                                    </p:set>
                                    <p:animEffect transition="in" filter="wipe(left)">
                                      <p:cBhvr>
                                        <p:cTn id="86" dur="500"/>
                                        <p:tgtEl>
                                          <p:spTgt spid="90130">
                                            <p:txEl>
                                              <p:charRg st="0" end="12"/>
                                            </p:txEl>
                                          </p:spTgt>
                                        </p:tgtEl>
                                      </p:cBhvr>
                                    </p:animEffect>
                                  </p:childTnLst>
                                </p:cTn>
                              </p:par>
                            </p:childTnLst>
                          </p:cTn>
                        </p:par>
                        <p:par>
                          <p:cTn id="87" fill="hold">
                            <p:stCondLst>
                              <p:cond delay="5500"/>
                            </p:stCondLst>
                            <p:childTnLst>
                              <p:par>
                                <p:cTn id="88" presetID="22" presetClass="entr" presetSubtype="8" fill="hold" grpId="0" nodeType="afterEffect">
                                  <p:stCondLst>
                                    <p:cond delay="2000"/>
                                  </p:stCondLst>
                                  <p:childTnLst>
                                    <p:set>
                                      <p:cBhvr>
                                        <p:cTn id="89" dur="1" fill="hold">
                                          <p:stCondLst>
                                            <p:cond delay="0"/>
                                          </p:stCondLst>
                                        </p:cTn>
                                        <p:tgtEl>
                                          <p:spTgt spid="90131">
                                            <p:txEl>
                                              <p:charRg st="0" end="12"/>
                                            </p:txEl>
                                          </p:spTgt>
                                        </p:tgtEl>
                                        <p:attrNameLst>
                                          <p:attrName>style.visibility</p:attrName>
                                        </p:attrNameLst>
                                      </p:cBhvr>
                                      <p:to>
                                        <p:strVal val="visible"/>
                                      </p:to>
                                    </p:set>
                                    <p:animEffect transition="in" filter="wipe(left)">
                                      <p:cBhvr>
                                        <p:cTn id="90" dur="500"/>
                                        <p:tgtEl>
                                          <p:spTgt spid="90131">
                                            <p:txEl>
                                              <p:charRg st="0" end="12"/>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90132">
                                            <p:txEl>
                                              <p:charRg st="0" end="7"/>
                                            </p:txEl>
                                          </p:spTgt>
                                        </p:tgtEl>
                                        <p:attrNameLst>
                                          <p:attrName>style.visibility</p:attrName>
                                        </p:attrNameLst>
                                      </p:cBhvr>
                                      <p:to>
                                        <p:strVal val="visible"/>
                                      </p:to>
                                    </p:set>
                                    <p:animEffect transition="in" filter="wipe(left)">
                                      <p:cBhvr>
                                        <p:cTn id="95" dur="500"/>
                                        <p:tgtEl>
                                          <p:spTgt spid="90132">
                                            <p:txEl>
                                              <p:charRg st="0" end="7"/>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90133">
                                            <p:txEl>
                                              <p:charRg st="0" end="5"/>
                                            </p:txEl>
                                          </p:spTgt>
                                        </p:tgtEl>
                                        <p:attrNameLst>
                                          <p:attrName>style.visibility</p:attrName>
                                        </p:attrNameLst>
                                      </p:cBhvr>
                                      <p:to>
                                        <p:strVal val="visible"/>
                                      </p:to>
                                    </p:set>
                                    <p:animEffect transition="in" filter="wipe(left)">
                                      <p:cBhvr>
                                        <p:cTn id="100" dur="500"/>
                                        <p:tgtEl>
                                          <p:spTgt spid="90133">
                                            <p:txEl>
                                              <p:charRg st="0" end="5"/>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90134">
                                            <p:txEl>
                                              <p:charRg st="0" end="8"/>
                                            </p:txEl>
                                          </p:spTgt>
                                        </p:tgtEl>
                                        <p:attrNameLst>
                                          <p:attrName>style.visibility</p:attrName>
                                        </p:attrNameLst>
                                      </p:cBhvr>
                                      <p:to>
                                        <p:strVal val="visible"/>
                                      </p:to>
                                    </p:set>
                                    <p:animEffect transition="in" filter="wipe(left)">
                                      <p:cBhvr>
                                        <p:cTn id="105" dur="500"/>
                                        <p:tgtEl>
                                          <p:spTgt spid="90134">
                                            <p:txEl>
                                              <p:charRg st="0" end="8"/>
                                            </p:txEl>
                                          </p:spTgt>
                                        </p:tgtEl>
                                      </p:cBhvr>
                                    </p:animEffect>
                                  </p:childTnLst>
                                </p:cTn>
                              </p:par>
                            </p:childTnLst>
                          </p:cTn>
                        </p:par>
                        <p:par>
                          <p:cTn id="106" fill="hold">
                            <p:stCondLst>
                              <p:cond delay="500"/>
                            </p:stCondLst>
                            <p:childTnLst>
                              <p:par>
                                <p:cTn id="107" presetID="22" presetClass="entr" presetSubtype="8" fill="hold" grpId="0" nodeType="afterEffect">
                                  <p:stCondLst>
                                    <p:cond delay="0"/>
                                  </p:stCondLst>
                                  <p:childTnLst>
                                    <p:set>
                                      <p:cBhvr>
                                        <p:cTn id="108" dur="1" fill="hold">
                                          <p:stCondLst>
                                            <p:cond delay="0"/>
                                          </p:stCondLst>
                                        </p:cTn>
                                        <p:tgtEl>
                                          <p:spTgt spid="90135">
                                            <p:txEl>
                                              <p:charRg st="0" end="8"/>
                                            </p:txEl>
                                          </p:spTgt>
                                        </p:tgtEl>
                                        <p:attrNameLst>
                                          <p:attrName>style.visibility</p:attrName>
                                        </p:attrNameLst>
                                      </p:cBhvr>
                                      <p:to>
                                        <p:strVal val="visible"/>
                                      </p:to>
                                    </p:set>
                                    <p:animEffect transition="in" filter="wipe(left)">
                                      <p:cBhvr>
                                        <p:cTn id="109" dur="500"/>
                                        <p:tgtEl>
                                          <p:spTgt spid="90135">
                                            <p:txEl>
                                              <p:charRg st="0" end="8"/>
                                            </p:txEl>
                                          </p:spTgt>
                                        </p:tgtEl>
                                      </p:cBhvr>
                                    </p:animEffect>
                                  </p:childTnLst>
                                </p:cTn>
                              </p:par>
                            </p:childTnLst>
                          </p:cTn>
                        </p:par>
                        <p:par>
                          <p:cTn id="110" fill="hold">
                            <p:stCondLst>
                              <p:cond delay="1000"/>
                            </p:stCondLst>
                            <p:childTnLst>
                              <p:par>
                                <p:cTn id="111" presetID="22" presetClass="entr" presetSubtype="8" fill="hold" grpId="0" nodeType="afterEffect">
                                  <p:stCondLst>
                                    <p:cond delay="0"/>
                                  </p:stCondLst>
                                  <p:childTnLst>
                                    <p:set>
                                      <p:cBhvr>
                                        <p:cTn id="112" dur="1" fill="hold">
                                          <p:stCondLst>
                                            <p:cond delay="0"/>
                                          </p:stCondLst>
                                        </p:cTn>
                                        <p:tgtEl>
                                          <p:spTgt spid="90136">
                                            <p:txEl>
                                              <p:charRg st="0" end="8"/>
                                            </p:txEl>
                                          </p:spTgt>
                                        </p:tgtEl>
                                        <p:attrNameLst>
                                          <p:attrName>style.visibility</p:attrName>
                                        </p:attrNameLst>
                                      </p:cBhvr>
                                      <p:to>
                                        <p:strVal val="visible"/>
                                      </p:to>
                                    </p:set>
                                    <p:animEffect transition="in" filter="wipe(left)">
                                      <p:cBhvr>
                                        <p:cTn id="113" dur="500"/>
                                        <p:tgtEl>
                                          <p:spTgt spid="90136">
                                            <p:txEl>
                                              <p:charRg st="0" end="8"/>
                                            </p:txEl>
                                          </p:spTgt>
                                        </p:tgtEl>
                                      </p:cBhvr>
                                    </p:animEffect>
                                  </p:childTnLst>
                                </p:cTn>
                              </p:par>
                            </p:childTnLst>
                          </p:cTn>
                        </p:par>
                        <p:par>
                          <p:cTn id="114" fill="hold">
                            <p:stCondLst>
                              <p:cond delay="1500"/>
                            </p:stCondLst>
                            <p:childTnLst>
                              <p:par>
                                <p:cTn id="115" presetID="22" presetClass="entr" presetSubtype="8" fill="hold" grpId="0" nodeType="afterEffect">
                                  <p:stCondLst>
                                    <p:cond delay="0"/>
                                  </p:stCondLst>
                                  <p:childTnLst>
                                    <p:set>
                                      <p:cBhvr>
                                        <p:cTn id="116" dur="1" fill="hold">
                                          <p:stCondLst>
                                            <p:cond delay="0"/>
                                          </p:stCondLst>
                                        </p:cTn>
                                        <p:tgtEl>
                                          <p:spTgt spid="90137">
                                            <p:txEl>
                                              <p:charRg st="0" end="8"/>
                                            </p:txEl>
                                          </p:spTgt>
                                        </p:tgtEl>
                                        <p:attrNameLst>
                                          <p:attrName>style.visibility</p:attrName>
                                        </p:attrNameLst>
                                      </p:cBhvr>
                                      <p:to>
                                        <p:strVal val="visible"/>
                                      </p:to>
                                    </p:set>
                                    <p:animEffect transition="in" filter="wipe(left)">
                                      <p:cBhvr>
                                        <p:cTn id="117" dur="500"/>
                                        <p:tgtEl>
                                          <p:spTgt spid="90137">
                                            <p:txEl>
                                              <p:charRg st="0" end="8"/>
                                            </p:txEl>
                                          </p:spTgt>
                                        </p:tgtEl>
                                      </p:cBhvr>
                                    </p:animEffect>
                                  </p:childTnLst>
                                </p:cTn>
                              </p:par>
                            </p:childTnLst>
                          </p:cTn>
                        </p:par>
                        <p:par>
                          <p:cTn id="118" fill="hold">
                            <p:stCondLst>
                              <p:cond delay="2000"/>
                            </p:stCondLst>
                            <p:childTnLst>
                              <p:par>
                                <p:cTn id="119" presetID="22" presetClass="entr" presetSubtype="8" fill="hold" grpId="0" nodeType="afterEffect">
                                  <p:stCondLst>
                                    <p:cond delay="0"/>
                                  </p:stCondLst>
                                  <p:childTnLst>
                                    <p:set>
                                      <p:cBhvr>
                                        <p:cTn id="120" dur="1" fill="hold">
                                          <p:stCondLst>
                                            <p:cond delay="0"/>
                                          </p:stCondLst>
                                        </p:cTn>
                                        <p:tgtEl>
                                          <p:spTgt spid="90138">
                                            <p:txEl>
                                              <p:charRg st="0" end="8"/>
                                            </p:txEl>
                                          </p:spTgt>
                                        </p:tgtEl>
                                        <p:attrNameLst>
                                          <p:attrName>style.visibility</p:attrName>
                                        </p:attrNameLst>
                                      </p:cBhvr>
                                      <p:to>
                                        <p:strVal val="visible"/>
                                      </p:to>
                                    </p:set>
                                    <p:animEffect transition="in" filter="wipe(left)">
                                      <p:cBhvr>
                                        <p:cTn id="121" dur="500"/>
                                        <p:tgtEl>
                                          <p:spTgt spid="90138">
                                            <p:txEl>
                                              <p:charRg st="0" end="8"/>
                                            </p:txEl>
                                          </p:spTgt>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grpId="0" nodeType="clickEffect">
                                  <p:stCondLst>
                                    <p:cond delay="0"/>
                                  </p:stCondLst>
                                  <p:childTnLst>
                                    <p:set>
                                      <p:cBhvr>
                                        <p:cTn id="125" dur="1" fill="hold">
                                          <p:stCondLst>
                                            <p:cond delay="0"/>
                                          </p:stCondLst>
                                        </p:cTn>
                                        <p:tgtEl>
                                          <p:spTgt spid="90139">
                                            <p:txEl>
                                              <p:charRg st="0" end="11"/>
                                            </p:txEl>
                                          </p:spTgt>
                                        </p:tgtEl>
                                        <p:attrNameLst>
                                          <p:attrName>style.visibility</p:attrName>
                                        </p:attrNameLst>
                                      </p:cBhvr>
                                      <p:to>
                                        <p:strVal val="visible"/>
                                      </p:to>
                                    </p:set>
                                    <p:animEffect transition="in" filter="wipe(left)">
                                      <p:cBhvr>
                                        <p:cTn id="126" dur="500"/>
                                        <p:tgtEl>
                                          <p:spTgt spid="90139">
                                            <p:txEl>
                                              <p:charRg st="0" end="11"/>
                                            </p:txEl>
                                          </p:spTgt>
                                        </p:tgtEl>
                                      </p:cBhvr>
                                    </p:animEffect>
                                  </p:childTnLst>
                                </p:cTn>
                              </p:par>
                            </p:childTnLst>
                          </p:cTn>
                        </p:par>
                        <p:par>
                          <p:cTn id="127" fill="hold">
                            <p:stCondLst>
                              <p:cond delay="500"/>
                            </p:stCondLst>
                            <p:childTnLst>
                              <p:par>
                                <p:cTn id="128" presetID="22" presetClass="entr" presetSubtype="8" fill="hold" grpId="0" nodeType="afterEffect">
                                  <p:stCondLst>
                                    <p:cond delay="2000"/>
                                  </p:stCondLst>
                                  <p:childTnLst>
                                    <p:set>
                                      <p:cBhvr>
                                        <p:cTn id="129" dur="1" fill="hold">
                                          <p:stCondLst>
                                            <p:cond delay="0"/>
                                          </p:stCondLst>
                                        </p:cTn>
                                        <p:tgtEl>
                                          <p:spTgt spid="90140">
                                            <p:txEl>
                                              <p:charRg st="0" end="11"/>
                                            </p:txEl>
                                          </p:spTgt>
                                        </p:tgtEl>
                                        <p:attrNameLst>
                                          <p:attrName>style.visibility</p:attrName>
                                        </p:attrNameLst>
                                      </p:cBhvr>
                                      <p:to>
                                        <p:strVal val="visible"/>
                                      </p:to>
                                    </p:set>
                                    <p:animEffect transition="in" filter="wipe(left)">
                                      <p:cBhvr>
                                        <p:cTn id="130" dur="500"/>
                                        <p:tgtEl>
                                          <p:spTgt spid="90140">
                                            <p:txEl>
                                              <p:charRg st="0" end="11"/>
                                            </p:txEl>
                                          </p:spTgt>
                                        </p:tgtEl>
                                      </p:cBhvr>
                                    </p:animEffect>
                                  </p:childTnLst>
                                </p:cTn>
                              </p:par>
                            </p:childTnLst>
                          </p:cTn>
                        </p:par>
                        <p:par>
                          <p:cTn id="131" fill="hold">
                            <p:stCondLst>
                              <p:cond delay="3000"/>
                            </p:stCondLst>
                            <p:childTnLst>
                              <p:par>
                                <p:cTn id="132" presetID="22" presetClass="entr" presetSubtype="8" fill="hold" grpId="0" nodeType="afterEffect">
                                  <p:stCondLst>
                                    <p:cond delay="2000"/>
                                  </p:stCondLst>
                                  <p:childTnLst>
                                    <p:set>
                                      <p:cBhvr>
                                        <p:cTn id="133" dur="1" fill="hold">
                                          <p:stCondLst>
                                            <p:cond delay="0"/>
                                          </p:stCondLst>
                                        </p:cTn>
                                        <p:tgtEl>
                                          <p:spTgt spid="90141">
                                            <p:txEl>
                                              <p:charRg st="0" end="11"/>
                                            </p:txEl>
                                          </p:spTgt>
                                        </p:tgtEl>
                                        <p:attrNameLst>
                                          <p:attrName>style.visibility</p:attrName>
                                        </p:attrNameLst>
                                      </p:cBhvr>
                                      <p:to>
                                        <p:strVal val="visible"/>
                                      </p:to>
                                    </p:set>
                                    <p:animEffect transition="in" filter="wipe(left)">
                                      <p:cBhvr>
                                        <p:cTn id="134" dur="500"/>
                                        <p:tgtEl>
                                          <p:spTgt spid="90141">
                                            <p:txEl>
                                              <p:charRg st="0" end="11"/>
                                            </p:txEl>
                                          </p:spTgt>
                                        </p:tgtEl>
                                      </p:cBhvr>
                                    </p:animEffect>
                                  </p:childTnLst>
                                </p:cTn>
                              </p:par>
                            </p:childTnLst>
                          </p:cTn>
                        </p:par>
                        <p:par>
                          <p:cTn id="135" fill="hold">
                            <p:stCondLst>
                              <p:cond delay="5500"/>
                            </p:stCondLst>
                            <p:childTnLst>
                              <p:par>
                                <p:cTn id="136" presetID="22" presetClass="entr" presetSubtype="8" fill="hold" grpId="0" nodeType="afterEffect">
                                  <p:stCondLst>
                                    <p:cond delay="2000"/>
                                  </p:stCondLst>
                                  <p:childTnLst>
                                    <p:set>
                                      <p:cBhvr>
                                        <p:cTn id="137" dur="1" fill="hold">
                                          <p:stCondLst>
                                            <p:cond delay="0"/>
                                          </p:stCondLst>
                                        </p:cTn>
                                        <p:tgtEl>
                                          <p:spTgt spid="90142">
                                            <p:txEl>
                                              <p:charRg st="0" end="11"/>
                                            </p:txEl>
                                          </p:spTgt>
                                        </p:tgtEl>
                                        <p:attrNameLst>
                                          <p:attrName>style.visibility</p:attrName>
                                        </p:attrNameLst>
                                      </p:cBhvr>
                                      <p:to>
                                        <p:strVal val="visible"/>
                                      </p:to>
                                    </p:set>
                                    <p:animEffect transition="in" filter="wipe(left)">
                                      <p:cBhvr>
                                        <p:cTn id="138" dur="500"/>
                                        <p:tgtEl>
                                          <p:spTgt spid="90142">
                                            <p:txEl>
                                              <p:charRg st="0" end="11"/>
                                            </p:txEl>
                                          </p:spTgt>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8" fill="hold" grpId="0" nodeType="clickEffect">
                                  <p:stCondLst>
                                    <p:cond delay="0"/>
                                  </p:stCondLst>
                                  <p:childTnLst>
                                    <p:set>
                                      <p:cBhvr>
                                        <p:cTn id="142" dur="1" fill="hold">
                                          <p:stCondLst>
                                            <p:cond delay="0"/>
                                          </p:stCondLst>
                                        </p:cTn>
                                        <p:tgtEl>
                                          <p:spTgt spid="90145">
                                            <p:txEl>
                                              <p:charRg st="0" end="3"/>
                                            </p:txEl>
                                          </p:spTgt>
                                        </p:tgtEl>
                                        <p:attrNameLst>
                                          <p:attrName>style.visibility</p:attrName>
                                        </p:attrNameLst>
                                      </p:cBhvr>
                                      <p:to>
                                        <p:strVal val="visible"/>
                                      </p:to>
                                    </p:set>
                                    <p:animEffect transition="in" filter="wipe(left)">
                                      <p:cBhvr>
                                        <p:cTn id="143" dur="500"/>
                                        <p:tgtEl>
                                          <p:spTgt spid="90145">
                                            <p:txEl>
                                              <p:charRg st="0" end="3"/>
                                            </p:txEl>
                                          </p:spTgt>
                                        </p:tgtEl>
                                      </p:cBhvr>
                                    </p:animEffect>
                                  </p:childTnLst>
                                </p:cTn>
                              </p:par>
                            </p:childTnLst>
                          </p:cTn>
                        </p:par>
                        <p:par>
                          <p:cTn id="144" fill="hold">
                            <p:stCondLst>
                              <p:cond delay="500"/>
                            </p:stCondLst>
                            <p:childTnLst>
                              <p:par>
                                <p:cTn id="145" presetID="22" presetClass="entr" presetSubtype="8" fill="hold" grpId="0" nodeType="afterEffect">
                                  <p:stCondLst>
                                    <p:cond delay="0"/>
                                  </p:stCondLst>
                                  <p:childTnLst>
                                    <p:set>
                                      <p:cBhvr>
                                        <p:cTn id="146" dur="1" fill="hold">
                                          <p:stCondLst>
                                            <p:cond delay="0"/>
                                          </p:stCondLst>
                                        </p:cTn>
                                        <p:tgtEl>
                                          <p:spTgt spid="90146">
                                            <p:txEl>
                                              <p:charRg st="0" end="3"/>
                                            </p:txEl>
                                          </p:spTgt>
                                        </p:tgtEl>
                                        <p:attrNameLst>
                                          <p:attrName>style.visibility</p:attrName>
                                        </p:attrNameLst>
                                      </p:cBhvr>
                                      <p:to>
                                        <p:strVal val="visible"/>
                                      </p:to>
                                    </p:set>
                                    <p:animEffect transition="in" filter="wipe(left)">
                                      <p:cBhvr>
                                        <p:cTn id="147" dur="500"/>
                                        <p:tgtEl>
                                          <p:spTgt spid="90146">
                                            <p:txEl>
                                              <p:charRg st="0" end="3"/>
                                            </p:txEl>
                                          </p:spTgt>
                                        </p:tgtEl>
                                      </p:cBhvr>
                                    </p:animEffect>
                                  </p:childTnLst>
                                </p:cTn>
                              </p:par>
                            </p:childTnLst>
                          </p:cTn>
                        </p:par>
                        <p:par>
                          <p:cTn id="148" fill="hold">
                            <p:stCondLst>
                              <p:cond delay="1000"/>
                            </p:stCondLst>
                            <p:childTnLst>
                              <p:par>
                                <p:cTn id="149" presetID="22" presetClass="entr" presetSubtype="8" fill="hold" grpId="0" nodeType="afterEffect">
                                  <p:stCondLst>
                                    <p:cond delay="0"/>
                                  </p:stCondLst>
                                  <p:childTnLst>
                                    <p:set>
                                      <p:cBhvr>
                                        <p:cTn id="150" dur="1" fill="hold">
                                          <p:stCondLst>
                                            <p:cond delay="0"/>
                                          </p:stCondLst>
                                        </p:cTn>
                                        <p:tgtEl>
                                          <p:spTgt spid="90147">
                                            <p:txEl>
                                              <p:charRg st="0" end="7"/>
                                            </p:txEl>
                                          </p:spTgt>
                                        </p:tgtEl>
                                        <p:attrNameLst>
                                          <p:attrName>style.visibility</p:attrName>
                                        </p:attrNameLst>
                                      </p:cBhvr>
                                      <p:to>
                                        <p:strVal val="visible"/>
                                      </p:to>
                                    </p:set>
                                    <p:animEffect transition="in" filter="wipe(left)">
                                      <p:cBhvr>
                                        <p:cTn id="151" dur="500"/>
                                        <p:tgtEl>
                                          <p:spTgt spid="90147">
                                            <p:txEl>
                                              <p:charRg st="0" end="7"/>
                                            </p:txEl>
                                          </p:spTgt>
                                        </p:tgtEl>
                                      </p:cBhvr>
                                    </p:animEffect>
                                  </p:childTnLst>
                                </p:cTn>
                              </p:par>
                            </p:childTnLst>
                          </p:cTn>
                        </p:par>
                        <p:par>
                          <p:cTn id="152" fill="hold">
                            <p:stCondLst>
                              <p:cond delay="1500"/>
                            </p:stCondLst>
                            <p:childTnLst>
                              <p:par>
                                <p:cTn id="153" presetID="22" presetClass="entr" presetSubtype="8" fill="hold" grpId="0" nodeType="afterEffect">
                                  <p:stCondLst>
                                    <p:cond delay="0"/>
                                  </p:stCondLst>
                                  <p:childTnLst>
                                    <p:set>
                                      <p:cBhvr>
                                        <p:cTn id="154" dur="1" fill="hold">
                                          <p:stCondLst>
                                            <p:cond delay="0"/>
                                          </p:stCondLst>
                                        </p:cTn>
                                        <p:tgtEl>
                                          <p:spTgt spid="90148">
                                            <p:txEl>
                                              <p:charRg st="0" end="4"/>
                                            </p:txEl>
                                          </p:spTgt>
                                        </p:tgtEl>
                                        <p:attrNameLst>
                                          <p:attrName>style.visibility</p:attrName>
                                        </p:attrNameLst>
                                      </p:cBhvr>
                                      <p:to>
                                        <p:strVal val="visible"/>
                                      </p:to>
                                    </p:set>
                                    <p:animEffect transition="in" filter="wipe(left)">
                                      <p:cBhvr>
                                        <p:cTn id="155" dur="500"/>
                                        <p:tgtEl>
                                          <p:spTgt spid="90148">
                                            <p:txEl>
                                              <p:charRg st="0" end="4"/>
                                            </p:txEl>
                                          </p:spTgt>
                                        </p:tgtEl>
                                      </p:cBhvr>
                                    </p:animEffect>
                                  </p:childTnLst>
                                </p:cTn>
                              </p:par>
                            </p:childTnLst>
                          </p:cTn>
                        </p:par>
                      </p:childTnLst>
                    </p:cTn>
                  </p:par>
                  <p:par>
                    <p:cTn id="156" fill="hold">
                      <p:stCondLst>
                        <p:cond delay="indefinite"/>
                      </p:stCondLst>
                      <p:childTnLst>
                        <p:par>
                          <p:cTn id="157" fill="hold">
                            <p:stCondLst>
                              <p:cond delay="0"/>
                            </p:stCondLst>
                            <p:childTnLst>
                              <p:par>
                                <p:cTn id="158" presetID="22" presetClass="entr" presetSubtype="8" fill="hold" grpId="0" nodeType="clickEffect">
                                  <p:stCondLst>
                                    <p:cond delay="0"/>
                                  </p:stCondLst>
                                  <p:childTnLst>
                                    <p:set>
                                      <p:cBhvr>
                                        <p:cTn id="159" dur="1" fill="hold">
                                          <p:stCondLst>
                                            <p:cond delay="0"/>
                                          </p:stCondLst>
                                        </p:cTn>
                                        <p:tgtEl>
                                          <p:spTgt spid="90149">
                                            <p:txEl>
                                              <p:charRg st="0" end="4"/>
                                            </p:txEl>
                                          </p:spTgt>
                                        </p:tgtEl>
                                        <p:attrNameLst>
                                          <p:attrName>style.visibility</p:attrName>
                                        </p:attrNameLst>
                                      </p:cBhvr>
                                      <p:to>
                                        <p:strVal val="visible"/>
                                      </p:to>
                                    </p:set>
                                    <p:animEffect transition="in" filter="wipe(left)">
                                      <p:cBhvr>
                                        <p:cTn id="160" dur="500"/>
                                        <p:tgtEl>
                                          <p:spTgt spid="90149">
                                            <p:txEl>
                                              <p:charRg st="0" end="4"/>
                                            </p:txEl>
                                          </p:spTgt>
                                        </p:tgtEl>
                                      </p:cBhvr>
                                    </p:animEffect>
                                  </p:childTnLst>
                                </p:cTn>
                              </p:par>
                            </p:childTnLst>
                          </p:cTn>
                        </p:par>
                      </p:childTnLst>
                    </p:cTn>
                  </p:par>
                  <p:par>
                    <p:cTn id="161" fill="hold">
                      <p:stCondLst>
                        <p:cond delay="indefinite"/>
                      </p:stCondLst>
                      <p:childTnLst>
                        <p:par>
                          <p:cTn id="162" fill="hold">
                            <p:stCondLst>
                              <p:cond delay="0"/>
                            </p:stCondLst>
                            <p:childTnLst>
                              <p:par>
                                <p:cTn id="163" presetID="22" presetClass="entr" presetSubtype="8" fill="hold" grpId="0" nodeType="clickEffect">
                                  <p:stCondLst>
                                    <p:cond delay="0"/>
                                  </p:stCondLst>
                                  <p:childTnLst>
                                    <p:set>
                                      <p:cBhvr>
                                        <p:cTn id="164" dur="1" fill="hold">
                                          <p:stCondLst>
                                            <p:cond delay="0"/>
                                          </p:stCondLst>
                                        </p:cTn>
                                        <p:tgtEl>
                                          <p:spTgt spid="90150">
                                            <p:txEl>
                                              <p:charRg st="0" end="23"/>
                                            </p:txEl>
                                          </p:spTgt>
                                        </p:tgtEl>
                                        <p:attrNameLst>
                                          <p:attrName>style.visibility</p:attrName>
                                        </p:attrNameLst>
                                      </p:cBhvr>
                                      <p:to>
                                        <p:strVal val="visible"/>
                                      </p:to>
                                    </p:set>
                                    <p:animEffect transition="in" filter="wipe(left)">
                                      <p:cBhvr>
                                        <p:cTn id="165" dur="500"/>
                                        <p:tgtEl>
                                          <p:spTgt spid="90150">
                                            <p:txEl>
                                              <p:charRg st="0" end="23"/>
                                            </p:txEl>
                                          </p:spTgt>
                                        </p:tgtEl>
                                      </p:cBhvr>
                                    </p:animEffect>
                                  </p:childTnLst>
                                </p:cTn>
                              </p:par>
                            </p:childTnLst>
                          </p:cTn>
                        </p:par>
                      </p:childTnLst>
                    </p:cTn>
                  </p:par>
                  <p:par>
                    <p:cTn id="166" fill="hold">
                      <p:stCondLst>
                        <p:cond delay="indefinite"/>
                      </p:stCondLst>
                      <p:childTnLst>
                        <p:par>
                          <p:cTn id="167" fill="hold">
                            <p:stCondLst>
                              <p:cond delay="0"/>
                            </p:stCondLst>
                            <p:childTnLst>
                              <p:par>
                                <p:cTn id="168" presetID="22" presetClass="entr" presetSubtype="8" fill="hold" grpId="0" nodeType="clickEffect">
                                  <p:stCondLst>
                                    <p:cond delay="0"/>
                                  </p:stCondLst>
                                  <p:childTnLst>
                                    <p:set>
                                      <p:cBhvr>
                                        <p:cTn id="169" dur="1" fill="hold">
                                          <p:stCondLst>
                                            <p:cond delay="0"/>
                                          </p:stCondLst>
                                        </p:cTn>
                                        <p:tgtEl>
                                          <p:spTgt spid="90151">
                                            <p:txEl>
                                              <p:charRg st="0" end="52"/>
                                            </p:txEl>
                                          </p:spTgt>
                                        </p:tgtEl>
                                        <p:attrNameLst>
                                          <p:attrName>style.visibility</p:attrName>
                                        </p:attrNameLst>
                                      </p:cBhvr>
                                      <p:to>
                                        <p:strVal val="visible"/>
                                      </p:to>
                                    </p:set>
                                    <p:animEffect transition="in" filter="wipe(left)">
                                      <p:cBhvr>
                                        <p:cTn id="170" dur="500"/>
                                        <p:tgtEl>
                                          <p:spTgt spid="90151">
                                            <p:txEl>
                                              <p:charRg st="0" end="52"/>
                                            </p:txEl>
                                          </p:spTgt>
                                        </p:tgtEl>
                                      </p:cBhvr>
                                    </p:animEffect>
                                  </p:childTnLst>
                                </p:cTn>
                              </p:par>
                            </p:childTnLst>
                          </p:cTn>
                        </p:par>
                      </p:childTnLst>
                    </p:cTn>
                  </p:par>
                  <p:par>
                    <p:cTn id="171" fill="hold">
                      <p:stCondLst>
                        <p:cond delay="indefinite"/>
                      </p:stCondLst>
                      <p:childTnLst>
                        <p:par>
                          <p:cTn id="172" fill="hold">
                            <p:stCondLst>
                              <p:cond delay="0"/>
                            </p:stCondLst>
                            <p:childTnLst>
                              <p:par>
                                <p:cTn id="173" presetID="22" presetClass="entr" presetSubtype="8" fill="hold" grpId="0" nodeType="clickEffect">
                                  <p:stCondLst>
                                    <p:cond delay="0"/>
                                  </p:stCondLst>
                                  <p:childTnLst>
                                    <p:set>
                                      <p:cBhvr>
                                        <p:cTn id="174" dur="1" fill="hold">
                                          <p:stCondLst>
                                            <p:cond delay="0"/>
                                          </p:stCondLst>
                                        </p:cTn>
                                        <p:tgtEl>
                                          <p:spTgt spid="90152">
                                            <p:txEl>
                                              <p:charRg st="0" end="11"/>
                                            </p:txEl>
                                          </p:spTgt>
                                        </p:tgtEl>
                                        <p:attrNameLst>
                                          <p:attrName>style.visibility</p:attrName>
                                        </p:attrNameLst>
                                      </p:cBhvr>
                                      <p:to>
                                        <p:strVal val="visible"/>
                                      </p:to>
                                    </p:set>
                                    <p:animEffect transition="in" filter="wipe(left)">
                                      <p:cBhvr>
                                        <p:cTn id="175" dur="500"/>
                                        <p:tgtEl>
                                          <p:spTgt spid="90152">
                                            <p:txEl>
                                              <p:charRg st="0" end="11"/>
                                            </p:txEl>
                                          </p:spTgt>
                                        </p:tgtEl>
                                      </p:cBhvr>
                                    </p:animEffect>
                                  </p:childTnLst>
                                </p:cTn>
                              </p:par>
                            </p:childTnLst>
                          </p:cTn>
                        </p:par>
                        <p:par>
                          <p:cTn id="176" fill="hold">
                            <p:stCondLst>
                              <p:cond delay="500"/>
                            </p:stCondLst>
                            <p:childTnLst>
                              <p:par>
                                <p:cTn id="177" presetID="22" presetClass="entr" presetSubtype="8" fill="hold" grpId="0" nodeType="afterEffect">
                                  <p:stCondLst>
                                    <p:cond delay="0"/>
                                  </p:stCondLst>
                                  <p:childTnLst>
                                    <p:set>
                                      <p:cBhvr>
                                        <p:cTn id="178" dur="1" fill="hold">
                                          <p:stCondLst>
                                            <p:cond delay="0"/>
                                          </p:stCondLst>
                                        </p:cTn>
                                        <p:tgtEl>
                                          <p:spTgt spid="90153">
                                            <p:txEl>
                                              <p:charRg st="0" end="12"/>
                                            </p:txEl>
                                          </p:spTgt>
                                        </p:tgtEl>
                                        <p:attrNameLst>
                                          <p:attrName>style.visibility</p:attrName>
                                        </p:attrNameLst>
                                      </p:cBhvr>
                                      <p:to>
                                        <p:strVal val="visible"/>
                                      </p:to>
                                    </p:set>
                                    <p:animEffect transition="in" filter="wipe(left)">
                                      <p:cBhvr>
                                        <p:cTn id="179" dur="500"/>
                                        <p:tgtEl>
                                          <p:spTgt spid="90153">
                                            <p:txEl>
                                              <p:charRg st="0"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build="p"/>
      <p:bldP spid="90115" grpId="0" build="p"/>
      <p:bldP spid="90116" grpId="0" advAuto="1000" build="p"/>
      <p:bldP spid="90117" grpId="0" advAuto="1000" build="p"/>
      <p:bldP spid="90118" grpId="0"/>
      <p:bldP spid="90119" grpId="0"/>
      <p:bldP spid="90120" grpId="0" build="p"/>
      <p:bldP spid="90121" grpId="0" advAuto="1000" build="p"/>
      <p:bldP spid="90122" grpId="0" build="p"/>
      <p:bldP spid="90123" grpId="0" build="p"/>
      <p:bldP spid="90124" grpId="0" advAuto="1000" build="p"/>
      <p:bldP spid="90125" grpId="0" advAuto="1000" build="p"/>
      <p:bldP spid="90126" grpId="0" advAuto="1000" build="p"/>
      <p:bldP spid="90127" grpId="0" advAuto="1000" build="p"/>
      <p:bldP spid="90128" grpId="0" build="p"/>
      <p:bldP spid="90129" grpId="0" advAuto="1000" build="p"/>
      <p:bldP spid="90130" grpId="0" advAuto="1000" build="p"/>
      <p:bldP spid="90131" grpId="0" advAuto="1000" build="p"/>
      <p:bldP spid="90132" grpId="0" build="p"/>
      <p:bldP spid="90133" grpId="0" build="p"/>
      <p:bldP spid="90134" grpId="0" build="p"/>
      <p:bldP spid="90135" grpId="0" advAuto="1000" build="p"/>
      <p:bldP spid="90136" grpId="0" advAuto="1000" build="p"/>
      <p:bldP spid="90137" grpId="0" advAuto="1000" build="p"/>
      <p:bldP spid="90138" grpId="0" advAuto="1000" build="p"/>
      <p:bldP spid="90139" grpId="0" build="p"/>
      <p:bldP spid="90140" grpId="0" advAuto="1000" build="p"/>
      <p:bldP spid="90141" grpId="0" advAuto="1000" build="p"/>
      <p:bldP spid="90142" grpId="0" advAuto="1000" build="p"/>
      <p:bldP spid="90143" grpId="0" advAuto="1000" build="p"/>
      <p:bldP spid="90144" grpId="0" advAuto="1000" build="p"/>
      <p:bldP spid="90145" grpId="0" build="p"/>
      <p:bldP spid="90146" grpId="0" advAuto="1000" build="p"/>
      <p:bldP spid="90147" grpId="0" advAuto="1000" build="p"/>
      <p:bldP spid="90148" grpId="0" advAuto="1000" build="p"/>
      <p:bldP spid="90149" grpId="0" build="p"/>
      <p:bldP spid="90150" grpId="0" build="p"/>
      <p:bldP spid="90151" grpId="0" build="p"/>
      <p:bldP spid="90152" grpId="0" build="p"/>
      <p:bldP spid="90153" grpId="0" advAuto="1000"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1" name="AutoShape 3">
            <a:hlinkClick r:id="" action="ppaction://noaction"/>
          </p:cNvPr>
          <p:cNvSpPr>
            <a:spLocks noChangeArrowheads="1"/>
          </p:cNvSpPr>
          <p:nvPr/>
        </p:nvSpPr>
        <p:spPr bwMode="auto">
          <a:xfrm>
            <a:off x="437515" y="1661160"/>
            <a:ext cx="8070850" cy="720810"/>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7.4.1  N</a:t>
            </a: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沟道</a:t>
            </a:r>
            <a:r>
              <a:rPr kumimoji="1" lang="en-US" altLang="zh-CN"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MOSFET</a:t>
            </a: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结构与工作原理</a:t>
            </a:r>
            <a:endPar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58372" name="AutoShape 4">
            <a:hlinkClick r:id="" action="ppaction://noaction"/>
          </p:cNvPr>
          <p:cNvSpPr>
            <a:spLocks noChangeArrowheads="1"/>
          </p:cNvSpPr>
          <p:nvPr/>
        </p:nvSpPr>
        <p:spPr bwMode="auto">
          <a:xfrm>
            <a:off x="465138" y="2483803"/>
            <a:ext cx="6623050" cy="714962"/>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7.4.2  </a:t>
            </a:r>
            <a:r>
              <a:rPr lang="en-US" altLang="zh-CN" sz="3600">
                <a:latin typeface="Arial Narrow" pitchFamily="34" charset="0"/>
                <a:ea typeface="黑体" panose="02010609060101010101" pitchFamily="2" charset="-122"/>
                <a:cs typeface="+mj-cs"/>
                <a:sym typeface="+mn-ea"/>
              </a:rPr>
              <a:t> </a:t>
            </a:r>
            <a:r>
              <a:rPr lang="en-US" altLang="zh-CN" sz="3600">
                <a:solidFill>
                  <a:srgbClr val="FF0000"/>
                </a:solidFill>
                <a:latin typeface="Arial Narrow" pitchFamily="34" charset="0"/>
                <a:ea typeface="黑体" panose="02010609060101010101" pitchFamily="2" charset="-122"/>
                <a:cs typeface="+mj-cs"/>
                <a:sym typeface="+mn-ea"/>
              </a:rPr>
              <a:t>N</a:t>
            </a:r>
            <a:r>
              <a:rPr lang="zh-CN" altLang="en-US" sz="3600" dirty="0">
                <a:solidFill>
                  <a:srgbClr val="FF0000"/>
                </a:solidFill>
                <a:latin typeface="Arial Narrow" pitchFamily="34" charset="0"/>
                <a:ea typeface="黑体" panose="02010609060101010101" pitchFamily="2" charset="-122"/>
                <a:cs typeface="+mj-cs"/>
                <a:sym typeface="+mn-ea"/>
              </a:rPr>
              <a:t>沟道耗尽型</a:t>
            </a:r>
            <a:r>
              <a:rPr lang="en-US" altLang="zh-CN" sz="3600">
                <a:solidFill>
                  <a:srgbClr val="FF0000"/>
                </a:solidFill>
                <a:latin typeface="Arial Narrow" pitchFamily="34" charset="0"/>
                <a:ea typeface="黑体" panose="02010609060101010101" pitchFamily="2" charset="-122"/>
                <a:cs typeface="+mj-cs"/>
                <a:sym typeface="+mn-ea"/>
              </a:rPr>
              <a:t>MOSFET</a:t>
            </a:r>
            <a:endParaRPr kumimoji="1" lang="en-US" altLang="zh-CN" sz="36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Arial Narrow" pitchFamily="34" charset="0"/>
              <a:ea typeface="黑体" panose="02010609060101010101" pitchFamily="2" charset="-122"/>
              <a:cs typeface="+mj-cs"/>
              <a:sym typeface="+mn-ea"/>
            </a:endParaRPr>
          </a:p>
        </p:txBody>
      </p:sp>
      <p:sp>
        <p:nvSpPr>
          <p:cNvPr id="58373" name="Text Box 5"/>
          <p:cNvSpPr txBox="1">
            <a:spLocks noChangeArrowheads="1"/>
          </p:cNvSpPr>
          <p:nvPr/>
        </p:nvSpPr>
        <p:spPr bwMode="auto">
          <a:xfrm>
            <a:off x="465455" y="3275965"/>
            <a:ext cx="7315200" cy="645160"/>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en-US" altLang="zh-CN" sz="36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7.4.3   P</a:t>
            </a:r>
            <a:r>
              <a:rPr kumimoji="1" lang="zh-CN" altLang="en-US" sz="36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沟道</a:t>
            </a:r>
            <a:r>
              <a:rPr lang="en-US" altLang="zh-CN" sz="3600">
                <a:solidFill>
                  <a:srgbClr val="FF0000"/>
                </a:solidFill>
                <a:latin typeface="Arial Narrow" pitchFamily="34" charset="0"/>
                <a:ea typeface="黑体" panose="02010609060101010101" pitchFamily="2" charset="-122"/>
                <a:cs typeface="+mj-cs"/>
                <a:sym typeface="+mn-ea"/>
              </a:rPr>
              <a:t>MOSFET</a:t>
            </a:r>
            <a:endParaRPr kumimoji="1" lang="zh-CN" altLang="en-US" sz="36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2" name="文本框 1"/>
          <p:cNvSpPr txBox="1"/>
          <p:nvPr/>
        </p:nvSpPr>
        <p:spPr>
          <a:xfrm>
            <a:off x="2165985" y="474980"/>
            <a:ext cx="5821680" cy="768350"/>
          </a:xfrm>
          <a:prstGeom prst="rect">
            <a:avLst/>
          </a:prstGeom>
          <a:noFill/>
        </p:spPr>
        <p:txBody>
          <a:bodyPr wrap="square" rtlCol="0">
            <a:spAutoFit/>
          </a:bodyPr>
          <a:p>
            <a:r>
              <a:rPr lang="en-US" altLang="zh-CN" sz="4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7.4 </a:t>
            </a:r>
            <a:r>
              <a:rPr lang="en-US" altLang="zh-CN" sz="4400" dirty="0">
                <a:solidFill>
                  <a:schemeClr val="bg1"/>
                </a:solidFill>
                <a:latin typeface="Times New Roman" panose="02020603050405020304" pitchFamily="18" charset="0"/>
                <a:cs typeface="Times New Roman" panose="02020603050405020304" pitchFamily="18" charset="0"/>
                <a:sym typeface="+mn-ea"/>
              </a:rPr>
              <a:t> </a:t>
            </a:r>
            <a:r>
              <a:rPr lang="zh-CN" altLang="en-US" sz="4400" dirty="0">
                <a:solidFill>
                  <a:schemeClr val="bg1"/>
                </a:solidFill>
                <a:latin typeface="Times New Roman" panose="02020603050405020304" pitchFamily="18" charset="0"/>
                <a:cs typeface="Times New Roman" panose="02020603050405020304" pitchFamily="18" charset="0"/>
                <a:sym typeface="+mn-ea"/>
              </a:rPr>
              <a:t>场效应管（</a:t>
            </a:r>
            <a:r>
              <a:rPr lang="en-US" altLang="zh-CN" sz="4400" dirty="0">
                <a:solidFill>
                  <a:schemeClr val="bg1"/>
                </a:solidFill>
                <a:latin typeface="Times New Roman" panose="02020603050405020304" pitchFamily="18" charset="0"/>
                <a:cs typeface="Times New Roman" panose="02020603050405020304" pitchFamily="18" charset="0"/>
                <a:sym typeface="+mn-ea"/>
              </a:rPr>
              <a:t>FE</a:t>
            </a:r>
            <a:r>
              <a:rPr lang="en-US" altLang="zh-CN" sz="4400" dirty="0">
                <a:solidFill>
                  <a:schemeClr val="bg1"/>
                </a:solidFill>
                <a:latin typeface="Times New Roman" panose="02020603050405020304" pitchFamily="18" charset="0"/>
                <a:cs typeface="Times New Roman" panose="02020603050405020304" pitchFamily="18" charset="0"/>
                <a:sym typeface="+mn-ea"/>
              </a:rPr>
              <a:t>T)</a:t>
            </a:r>
            <a:endParaRPr lang="en-US" altLang="zh-CN" sz="4400" dirty="0">
              <a:solidFill>
                <a:schemeClr val="bg1"/>
              </a:solidFill>
              <a:latin typeface="Times New Roman" panose="02020603050405020304" pitchFamily="18" charset="0"/>
              <a:cs typeface="Times New Roman" panose="02020603050405020304" pitchFamily="18" charset="0"/>
              <a:sym typeface="+mn-ea"/>
            </a:endParaRPr>
          </a:p>
        </p:txBody>
      </p:sp>
      <p:sp>
        <p:nvSpPr>
          <p:cNvPr id="3" name="Text Box 5"/>
          <p:cNvSpPr txBox="1">
            <a:spLocks noChangeArrowheads="1"/>
          </p:cNvSpPr>
          <p:nvPr>
            <p:custDataLst>
              <p:tags r:id="rId1"/>
            </p:custDataLst>
          </p:nvPr>
        </p:nvSpPr>
        <p:spPr bwMode="auto">
          <a:xfrm>
            <a:off x="437515" y="3978910"/>
            <a:ext cx="7315200" cy="645160"/>
          </a:xfrm>
          <a:prstGeom prst="rect">
            <a:avLst/>
          </a:prstGeom>
          <a:noFill/>
          <a:ln w="9525">
            <a:noFill/>
            <a:miter lim="800000"/>
          </a:ln>
          <a:effectLst/>
        </p:spPr>
        <p:txBody>
          <a:bodyPr>
            <a:spAutoFit/>
          </a:bodyPr>
          <a:p>
            <a:pPr marR="0" defTabSz="914400">
              <a:spcBef>
                <a:spcPct val="50000"/>
              </a:spcBef>
              <a:buClrTx/>
              <a:buSzTx/>
              <a:buFontTx/>
              <a:buNone/>
              <a:defRPr/>
            </a:pPr>
            <a:r>
              <a:rPr kumimoji="1" lang="en-US" altLang="zh-CN" sz="36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7.4.4  </a:t>
            </a:r>
            <a:r>
              <a:rPr lang="zh-CN" altLang="en-US" sz="3600" dirty="0">
                <a:solidFill>
                  <a:srgbClr val="FF0000"/>
                </a:solidFill>
                <a:latin typeface="Arial Narrow" pitchFamily="34" charset="0"/>
                <a:ea typeface="黑体" panose="02010609060101010101" pitchFamily="2" charset="-122"/>
                <a:cs typeface="+mj-cs"/>
                <a:sym typeface="+mn-ea"/>
              </a:rPr>
              <a:t>沟道长度调制等几种效应</a:t>
            </a:r>
            <a:endParaRPr kumimoji="1" lang="zh-CN" altLang="en-US" sz="3600" b="1" kern="1200" cap="none" spc="0" normalizeH="0" baseline="0" noProof="0" dirty="0" smtClean="0">
              <a:solidFill>
                <a:srgbClr val="FF0000"/>
              </a:solidFill>
              <a:effectLst>
                <a:outerShdw blurRad="38100" dist="38100" dir="2700000" algn="tl">
                  <a:srgbClr val="C0C0C0"/>
                </a:outerShdw>
              </a:effectLst>
              <a:latin typeface="Arial Narrow" pitchFamily="34" charset="0"/>
              <a:ea typeface="黑体" panose="02010609060101010101" pitchFamily="2" charset="-122"/>
              <a:cs typeface="+mj-cs"/>
              <a:sym typeface="+mn-ea"/>
            </a:endParaRPr>
          </a:p>
        </p:txBody>
      </p:sp>
      <p:sp>
        <p:nvSpPr>
          <p:cNvPr id="4" name="Text Box 5"/>
          <p:cNvSpPr txBox="1">
            <a:spLocks noChangeArrowheads="1"/>
          </p:cNvSpPr>
          <p:nvPr>
            <p:custDataLst>
              <p:tags r:id="rId2"/>
            </p:custDataLst>
          </p:nvPr>
        </p:nvSpPr>
        <p:spPr bwMode="auto">
          <a:xfrm>
            <a:off x="448945" y="4698365"/>
            <a:ext cx="7315200" cy="645160"/>
          </a:xfrm>
          <a:prstGeom prst="rect">
            <a:avLst/>
          </a:prstGeom>
          <a:noFill/>
          <a:ln w="9525">
            <a:noFill/>
            <a:miter lim="800000"/>
          </a:ln>
          <a:effectLst/>
        </p:spPr>
        <p:txBody>
          <a:bodyPr>
            <a:spAutoFit/>
          </a:bodyPr>
          <a:p>
            <a:pPr marR="0" defTabSz="914400">
              <a:spcBef>
                <a:spcPct val="50000"/>
              </a:spcBef>
              <a:buClrTx/>
              <a:buSzTx/>
              <a:buFontTx/>
              <a:buNone/>
              <a:defRPr/>
            </a:pPr>
            <a:r>
              <a:rPr kumimoji="1" lang="en-US" altLang="zh-CN" sz="36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7.4.5   </a:t>
            </a:r>
            <a:r>
              <a:rPr lang="en-US" altLang="zh-CN" sz="3600">
                <a:solidFill>
                  <a:srgbClr val="FF0000"/>
                </a:solidFill>
                <a:latin typeface="Arial Narrow" pitchFamily="34" charset="0"/>
                <a:ea typeface="黑体" panose="02010609060101010101" pitchFamily="2" charset="-122"/>
                <a:cs typeface="+mj-cs"/>
                <a:sym typeface="+mn-ea"/>
              </a:rPr>
              <a:t>MOSFET</a:t>
            </a:r>
            <a:r>
              <a:rPr lang="zh-CN" altLang="en-US" sz="3600">
                <a:solidFill>
                  <a:srgbClr val="FF0000"/>
                </a:solidFill>
                <a:latin typeface="Arial Narrow" pitchFamily="34" charset="0"/>
                <a:ea typeface="黑体" panose="02010609060101010101" pitchFamily="2" charset="-122"/>
                <a:cs typeface="+mj-cs"/>
                <a:sym typeface="+mn-ea"/>
              </a:rPr>
              <a:t>的主要参数</a:t>
            </a:r>
            <a:endParaRPr kumimoji="1" lang="zh-CN" altLang="en-US" sz="3600" b="1" kern="1200" cap="none" spc="0" normalizeH="0" baseline="0" noProof="0" smtClean="0">
              <a:solidFill>
                <a:srgbClr val="FF0000"/>
              </a:solidFill>
              <a:effectLst>
                <a:outerShdw blurRad="38100" dist="38100" dir="2700000" algn="tl">
                  <a:srgbClr val="C0C0C0"/>
                </a:outerShdw>
              </a:effectLst>
              <a:latin typeface="Arial Narrow" pitchFamily="34" charset="0"/>
              <a:ea typeface="黑体" panose="02010609060101010101" pitchFamily="2" charset="-122"/>
              <a:cs typeface="+mj-cs"/>
              <a:sym typeface="+mn-ea"/>
            </a:endParaRPr>
          </a:p>
        </p:txBody>
      </p:sp>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371"/>
                                        </p:tgtEl>
                                        <p:attrNameLst>
                                          <p:attrName>style.visibility</p:attrName>
                                        </p:attrNameLst>
                                      </p:cBhvr>
                                      <p:to>
                                        <p:strVal val="visible"/>
                                      </p:to>
                                    </p:set>
                                    <p:animEffect transition="in" filter="wipe(left)">
                                      <p:cBhvr>
                                        <p:cTn id="7" dur="500"/>
                                        <p:tgtEl>
                                          <p:spTgt spid="5837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8372"/>
                                        </p:tgtEl>
                                        <p:attrNameLst>
                                          <p:attrName>style.visibility</p:attrName>
                                        </p:attrNameLst>
                                      </p:cBhvr>
                                      <p:to>
                                        <p:strVal val="visible"/>
                                      </p:to>
                                    </p:set>
                                    <p:animEffect transition="in" filter="wipe(left)">
                                      <p:cBhvr>
                                        <p:cTn id="11" dur="500"/>
                                        <p:tgtEl>
                                          <p:spTgt spid="58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ldLvl="0" animBg="1"/>
      <p:bldP spid="58372" grpId="0" bldLvl="0" animBg="1"/>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314" name="标题 2"/>
          <p:cNvSpPr>
            <a:spLocks noGrp="1"/>
          </p:cNvSpPr>
          <p:nvPr>
            <p:ph type="title"/>
          </p:nvPr>
        </p:nvSpPr>
        <p:spPr>
          <a:xfrm>
            <a:off x="1544955" y="32385"/>
            <a:ext cx="5233035" cy="645795"/>
          </a:xfrm>
        </p:spPr>
        <p:txBody>
          <a:bodyPr vert="horz" wrap="square" lIns="91440" tIns="45720" rIns="91440" bIns="45720" anchor="ctr" anchorCtr="0">
            <a:normAutofit/>
          </a:bodyPr>
          <a:p>
            <a:pPr defTabSz="914400">
              <a:buNone/>
            </a:pPr>
            <a:r>
              <a:rPr lang="en-US" altLang="zh-CN" kern="1200">
                <a:latin typeface="Arial Narrow" pitchFamily="34" charset="0"/>
                <a:ea typeface="黑体" panose="02010609060101010101" pitchFamily="2" charset="-122"/>
                <a:cs typeface="+mj-cs"/>
              </a:rPr>
              <a:t>7.4.1  N</a:t>
            </a:r>
            <a:r>
              <a:rPr lang="zh-CN" altLang="en-US" kern="1200" dirty="0">
                <a:latin typeface="Arial Narrow" pitchFamily="34" charset="0"/>
                <a:ea typeface="黑体" panose="02010609060101010101" pitchFamily="2" charset="-122"/>
                <a:cs typeface="+mj-cs"/>
              </a:rPr>
              <a:t>沟道增强型</a:t>
            </a:r>
            <a:r>
              <a:rPr lang="en-US" altLang="zh-CN" kern="1200">
                <a:latin typeface="Arial Narrow" pitchFamily="34" charset="0"/>
                <a:ea typeface="黑体" panose="02010609060101010101" pitchFamily="2" charset="-122"/>
                <a:cs typeface="+mj-cs"/>
              </a:rPr>
              <a:t>MOSFET</a:t>
            </a:r>
            <a:endParaRPr lang="zh-CN" altLang="en-US" kern="1200" dirty="0">
              <a:latin typeface="Arial Narrow" pitchFamily="34" charset="0"/>
              <a:ea typeface="黑体" panose="02010609060101010101" pitchFamily="2" charset="-122"/>
              <a:cs typeface="+mj-cs"/>
            </a:endParaRPr>
          </a:p>
        </p:txBody>
      </p:sp>
      <p:sp>
        <p:nvSpPr>
          <p:cNvPr id="13315" name="Rectangle 3">
            <a:hlinkClick r:id="rId1" action="ppaction://hlinksldjump"/>
          </p:cNvPr>
          <p:cNvSpPr/>
          <p:nvPr/>
        </p:nvSpPr>
        <p:spPr>
          <a:xfrm>
            <a:off x="457200" y="677863"/>
            <a:ext cx="2601913" cy="519112"/>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1. </a:t>
            </a:r>
            <a:r>
              <a:rPr lang="zh-CN" altLang="en-US" sz="2800" b="1" dirty="0">
                <a:solidFill>
                  <a:srgbClr val="800000"/>
                </a:solidFill>
                <a:latin typeface="楷体_GB2312" pitchFamily="49" charset="-122"/>
                <a:ea typeface="楷体_GB2312" pitchFamily="49" charset="-122"/>
              </a:rPr>
              <a:t>结构</a:t>
            </a:r>
            <a:endParaRPr lang="zh-CN" altLang="en-US" sz="2800" b="1" dirty="0">
              <a:solidFill>
                <a:srgbClr val="000000"/>
              </a:solidFill>
              <a:latin typeface="楷体_GB2312" pitchFamily="49" charset="-122"/>
              <a:ea typeface="楷体_GB2312" pitchFamily="49" charset="-122"/>
            </a:endParaRPr>
          </a:p>
        </p:txBody>
      </p:sp>
      <p:sp>
        <p:nvSpPr>
          <p:cNvPr id="34" name="Text Box 12" descr="羊皮纸"/>
          <p:cNvSpPr txBox="1"/>
          <p:nvPr/>
        </p:nvSpPr>
        <p:spPr>
          <a:xfrm>
            <a:off x="2700338" y="1128395"/>
            <a:ext cx="1905000" cy="473075"/>
          </a:xfrm>
          <a:prstGeom prst="rect">
            <a:avLst/>
          </a:prstGeom>
          <a:noFill/>
          <a:ln w="12700">
            <a:noFill/>
          </a:ln>
        </p:spPr>
        <p:txBody>
          <a:bodyPr>
            <a:spAutoFit/>
          </a:bodyPr>
          <a:p>
            <a:pPr>
              <a:lnSpc>
                <a:spcPct val="125000"/>
              </a:lnSpc>
            </a:pPr>
            <a:r>
              <a:rPr lang="en-US" altLang="zh-CN" sz="2000" b="1" i="1">
                <a:solidFill>
                  <a:srgbClr val="000000"/>
                </a:solidFill>
                <a:latin typeface="Times New Roman" panose="02020603050405020304" pitchFamily="18" charset="0"/>
                <a:ea typeface="楷体_GB2312" pitchFamily="49" charset="-122"/>
              </a:rPr>
              <a:t>L </a:t>
            </a:r>
            <a:r>
              <a:rPr lang="zh-CN" altLang="en-US" sz="2000" b="1" dirty="0">
                <a:solidFill>
                  <a:srgbClr val="000000"/>
                </a:solidFill>
                <a:latin typeface="Times New Roman" panose="02020603050405020304" pitchFamily="18" charset="0"/>
                <a:ea typeface="楷体_GB2312" pitchFamily="49" charset="-122"/>
              </a:rPr>
              <a:t>：沟道长度</a:t>
            </a:r>
            <a:endParaRPr lang="zh-CN" altLang="en-US" sz="2000" b="1" baseline="-25000" dirty="0">
              <a:solidFill>
                <a:srgbClr val="000000"/>
              </a:solidFill>
              <a:latin typeface="Times New Roman" panose="02020603050405020304" pitchFamily="18" charset="0"/>
              <a:ea typeface="楷体_GB2312" pitchFamily="49" charset="-122"/>
            </a:endParaRPr>
          </a:p>
        </p:txBody>
      </p:sp>
      <p:sp>
        <p:nvSpPr>
          <p:cNvPr id="35" name="Text Box 13" descr="羊皮纸"/>
          <p:cNvSpPr txBox="1"/>
          <p:nvPr/>
        </p:nvSpPr>
        <p:spPr>
          <a:xfrm>
            <a:off x="4529138" y="1128395"/>
            <a:ext cx="1905000" cy="473075"/>
          </a:xfrm>
          <a:prstGeom prst="rect">
            <a:avLst/>
          </a:prstGeom>
          <a:noFill/>
          <a:ln w="12700">
            <a:noFill/>
          </a:ln>
        </p:spPr>
        <p:txBody>
          <a:bodyPr>
            <a:spAutoFit/>
          </a:bodyPr>
          <a:p>
            <a:pPr>
              <a:lnSpc>
                <a:spcPct val="125000"/>
              </a:lnSpc>
            </a:pPr>
            <a:r>
              <a:rPr lang="en-US" altLang="zh-CN" sz="2000" b="1" i="1">
                <a:solidFill>
                  <a:srgbClr val="000000"/>
                </a:solidFill>
                <a:latin typeface="Times New Roman" panose="02020603050405020304" pitchFamily="18" charset="0"/>
                <a:ea typeface="楷体_GB2312" pitchFamily="49" charset="-122"/>
              </a:rPr>
              <a:t>W </a:t>
            </a:r>
            <a:r>
              <a:rPr lang="zh-CN" altLang="en-US" sz="2000" b="1" dirty="0">
                <a:solidFill>
                  <a:srgbClr val="000000"/>
                </a:solidFill>
                <a:latin typeface="Times New Roman" panose="02020603050405020304" pitchFamily="18" charset="0"/>
                <a:ea typeface="楷体_GB2312" pitchFamily="49" charset="-122"/>
              </a:rPr>
              <a:t>：沟道宽度</a:t>
            </a:r>
            <a:endParaRPr lang="zh-CN" altLang="en-US" sz="2000" b="1" dirty="0">
              <a:solidFill>
                <a:srgbClr val="000000"/>
              </a:solidFill>
              <a:latin typeface="Times New Roman" panose="02020603050405020304" pitchFamily="18" charset="0"/>
              <a:ea typeface="楷体_GB2312" pitchFamily="49" charset="-122"/>
            </a:endParaRPr>
          </a:p>
        </p:txBody>
      </p:sp>
      <p:sp>
        <p:nvSpPr>
          <p:cNvPr id="36" name="Text Box 14" descr="羊皮纸"/>
          <p:cNvSpPr txBox="1"/>
          <p:nvPr/>
        </p:nvSpPr>
        <p:spPr>
          <a:xfrm>
            <a:off x="6434138" y="1128395"/>
            <a:ext cx="2133600" cy="473075"/>
          </a:xfrm>
          <a:prstGeom prst="rect">
            <a:avLst/>
          </a:prstGeom>
          <a:noFill/>
          <a:ln w="12700">
            <a:noFill/>
          </a:ln>
        </p:spPr>
        <p:txBody>
          <a:bodyPr>
            <a:spAutoFit/>
          </a:bodyPr>
          <a:p>
            <a:pPr>
              <a:lnSpc>
                <a:spcPct val="125000"/>
              </a:lnSpc>
            </a:pPr>
            <a:r>
              <a:rPr lang="en-US" altLang="zh-CN" sz="2000" b="1" i="1" dirty="0" err="1">
                <a:solidFill>
                  <a:srgbClr val="000000"/>
                </a:solidFill>
                <a:latin typeface="Times New Roman" panose="02020603050405020304" pitchFamily="18" charset="0"/>
                <a:ea typeface="楷体_GB2312" pitchFamily="49" charset="-122"/>
              </a:rPr>
              <a:t>t</a:t>
            </a:r>
            <a:r>
              <a:rPr lang="en-US" altLang="zh-CN" sz="2000" b="1" baseline="-25000" dirty="0" err="1">
                <a:solidFill>
                  <a:srgbClr val="000000"/>
                </a:solidFill>
                <a:latin typeface="Times New Roman" panose="02020603050405020304" pitchFamily="18" charset="0"/>
                <a:ea typeface="楷体_GB2312" pitchFamily="49" charset="-122"/>
              </a:rPr>
              <a:t>ox</a:t>
            </a:r>
            <a:r>
              <a:rPr lang="en-US" altLang="zh-CN" sz="2000" b="1" i="1">
                <a:solidFill>
                  <a:srgbClr val="000000"/>
                </a:solidFill>
                <a:latin typeface="Times New Roman" panose="02020603050405020304" pitchFamily="18" charset="0"/>
                <a:ea typeface="楷体_GB2312" pitchFamily="49" charset="-122"/>
              </a:rPr>
              <a:t> </a:t>
            </a:r>
            <a:r>
              <a:rPr lang="zh-CN" altLang="en-US" sz="2000" b="1" dirty="0">
                <a:solidFill>
                  <a:srgbClr val="000000"/>
                </a:solidFill>
                <a:latin typeface="Times New Roman" panose="02020603050405020304" pitchFamily="18" charset="0"/>
                <a:ea typeface="楷体_GB2312" pitchFamily="49" charset="-122"/>
              </a:rPr>
              <a:t>：绝缘层厚度</a:t>
            </a:r>
            <a:endParaRPr lang="zh-CN" altLang="en-US" sz="2000" b="1" dirty="0">
              <a:solidFill>
                <a:srgbClr val="000000"/>
              </a:solidFill>
              <a:latin typeface="Times New Roman" panose="02020603050405020304" pitchFamily="18" charset="0"/>
              <a:ea typeface="楷体_GB2312" pitchFamily="49" charset="-122"/>
            </a:endParaRPr>
          </a:p>
        </p:txBody>
      </p:sp>
      <p:sp>
        <p:nvSpPr>
          <p:cNvPr id="38" name="Text Box 16"/>
          <p:cNvSpPr txBox="1"/>
          <p:nvPr/>
        </p:nvSpPr>
        <p:spPr>
          <a:xfrm>
            <a:off x="6586538" y="1620520"/>
            <a:ext cx="1828800" cy="438150"/>
          </a:xfrm>
          <a:prstGeom prst="rect">
            <a:avLst/>
          </a:prstGeom>
          <a:noFill/>
          <a:ln w="12700">
            <a:noFill/>
          </a:ln>
        </p:spPr>
        <p:txBody>
          <a:bodyPr>
            <a:spAutoFit/>
          </a:bodyPr>
          <a:p>
            <a:pPr>
              <a:lnSpc>
                <a:spcPct val="125000"/>
              </a:lnSpc>
            </a:pPr>
            <a:r>
              <a:rPr lang="zh-CN" altLang="en-US" sz="2000" b="1" dirty="0">
                <a:solidFill>
                  <a:srgbClr val="000000"/>
                </a:solidFill>
                <a:latin typeface="Times New Roman" panose="02020603050405020304" pitchFamily="18" charset="0"/>
                <a:ea typeface="楷体_GB2312" pitchFamily="49" charset="-122"/>
              </a:rPr>
              <a:t>通常 </a:t>
            </a:r>
            <a:r>
              <a:rPr lang="en-US" altLang="zh-CN" sz="2000" b="1" i="1">
                <a:solidFill>
                  <a:srgbClr val="000000"/>
                </a:solidFill>
                <a:latin typeface="Times New Roman" panose="02020603050405020304" pitchFamily="18" charset="0"/>
                <a:ea typeface="楷体_GB2312" pitchFamily="49" charset="-122"/>
              </a:rPr>
              <a:t>W</a:t>
            </a:r>
            <a:r>
              <a:rPr lang="en-US" altLang="zh-CN" sz="2000" b="1">
                <a:solidFill>
                  <a:srgbClr val="000000"/>
                </a:solidFill>
                <a:latin typeface="Times New Roman" panose="02020603050405020304" pitchFamily="18" charset="0"/>
                <a:ea typeface="楷体_GB2312" pitchFamily="49" charset="-122"/>
              </a:rPr>
              <a:t> &gt;</a:t>
            </a:r>
            <a:r>
              <a:rPr lang="en-US" altLang="zh-CN" sz="2000" b="1" i="1">
                <a:solidFill>
                  <a:srgbClr val="000000"/>
                </a:solidFill>
                <a:latin typeface="Times New Roman" panose="02020603050405020304" pitchFamily="18" charset="0"/>
                <a:ea typeface="楷体_GB2312" pitchFamily="49" charset="-122"/>
              </a:rPr>
              <a:t> L </a:t>
            </a:r>
            <a:endParaRPr lang="en-US" altLang="zh-CN" sz="2000" b="1" i="1">
              <a:solidFill>
                <a:srgbClr val="000000"/>
              </a:solidFill>
              <a:latin typeface="Times New Roman" panose="02020603050405020304" pitchFamily="18" charset="0"/>
              <a:ea typeface="楷体_GB2312" pitchFamily="49" charset="-122"/>
            </a:endParaRPr>
          </a:p>
        </p:txBody>
      </p:sp>
      <p:sp>
        <p:nvSpPr>
          <p:cNvPr id="13320" name="Rectangle 382"/>
          <p:cNvSpPr/>
          <p:nvPr/>
        </p:nvSpPr>
        <p:spPr>
          <a:xfrm>
            <a:off x="0" y="0"/>
            <a:ext cx="9144000" cy="0"/>
          </a:xfrm>
          <a:prstGeom prst="rect">
            <a:avLst/>
          </a:prstGeom>
          <a:noFill/>
          <a:ln w="9525">
            <a:noFill/>
          </a:ln>
        </p:spPr>
        <p:txBody>
          <a:bodyPr wrap="none" anchor="ctr" anchorCtr="0">
            <a:spAutoFit/>
          </a:bodyPr>
          <a:p>
            <a:endParaRPr lang="zh-CN" altLang="en-US" dirty="0">
              <a:latin typeface="Calibri" panose="020F0502020204030204" pitchFamily="34" charset="0"/>
            </a:endParaRPr>
          </a:p>
        </p:txBody>
      </p:sp>
      <p:sp>
        <p:nvSpPr>
          <p:cNvPr id="13321" name="Rectangle 384"/>
          <p:cNvSpPr/>
          <p:nvPr/>
        </p:nvSpPr>
        <p:spPr>
          <a:xfrm>
            <a:off x="1544955" y="138430"/>
            <a:ext cx="9144000" cy="0"/>
          </a:xfrm>
          <a:prstGeom prst="rect">
            <a:avLst/>
          </a:prstGeom>
          <a:noFill/>
          <a:ln w="9525">
            <a:noFill/>
          </a:ln>
        </p:spPr>
        <p:txBody>
          <a:bodyPr wrap="none" anchor="ctr" anchorCtr="0">
            <a:spAutoFit/>
          </a:bodyPr>
          <a:p>
            <a:endParaRPr lang="zh-CN" altLang="en-US" dirty="0">
              <a:latin typeface="Calibri" panose="020F0502020204030204" pitchFamily="34" charset="0"/>
            </a:endParaRPr>
          </a:p>
        </p:txBody>
      </p:sp>
      <p:graphicFrame>
        <p:nvGraphicFramePr>
          <p:cNvPr id="13322" name="对象 5"/>
          <p:cNvGraphicFramePr>
            <a:graphicFrameLocks noChangeAspect="1"/>
          </p:cNvGraphicFramePr>
          <p:nvPr/>
        </p:nvGraphicFramePr>
        <p:xfrm>
          <a:off x="774700" y="2136458"/>
          <a:ext cx="6440488" cy="4418012"/>
        </p:xfrm>
        <a:graphic>
          <a:graphicData uri="http://schemas.openxmlformats.org/presentationml/2006/ole">
            <mc:AlternateContent xmlns:mc="http://schemas.openxmlformats.org/markup-compatibility/2006">
              <mc:Choice xmlns:v="urn:schemas-microsoft-com:vml" Requires="v">
                <p:oleObj spid="_x0000_s3078" name="" r:id="rId2" imgW="2927350" imgH="2008505" progId="Word.Picture.8">
                  <p:embed/>
                </p:oleObj>
              </mc:Choice>
              <mc:Fallback>
                <p:oleObj name="" r:id="rId2" imgW="2927350" imgH="2008505" progId="Word.Picture.8">
                  <p:embed/>
                  <p:pic>
                    <p:nvPicPr>
                      <p:cNvPr id="0" name="图片 3077"/>
                      <p:cNvPicPr/>
                      <p:nvPr/>
                    </p:nvPicPr>
                    <p:blipFill>
                      <a:blip r:embed="rId3"/>
                      <a:stretch>
                        <a:fillRect/>
                      </a:stretch>
                    </p:blipFill>
                    <p:spPr>
                      <a:xfrm>
                        <a:off x="774700" y="2136458"/>
                        <a:ext cx="6440488" cy="4418012"/>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4"/>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left)">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left)">
                                      <p:cBhvr>
                                        <p:cTn id="2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8"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4338" name="标题 1"/>
          <p:cNvSpPr>
            <a:spLocks noGrp="1"/>
          </p:cNvSpPr>
          <p:nvPr>
            <p:ph type="title"/>
          </p:nvPr>
        </p:nvSpPr>
        <p:spPr>
          <a:xfrm>
            <a:off x="627380" y="496888"/>
            <a:ext cx="7888288" cy="646112"/>
          </a:xfrm>
        </p:spPr>
        <p:txBody>
          <a:bodyPr vert="horz" wrap="square" lIns="91440" tIns="45720" rIns="91440" bIns="45720" anchor="ctr" anchorCtr="0"/>
          <a:p>
            <a:pPr defTabSz="914400">
              <a:buNone/>
            </a:pPr>
            <a:r>
              <a:rPr lang="zh-CN" altLang="en-US" kern="1200" dirty="0">
                <a:solidFill>
                  <a:srgbClr val="FF0000"/>
                </a:solidFill>
                <a:latin typeface="Arial Narrow" pitchFamily="34" charset="0"/>
                <a:ea typeface="黑体" panose="02010609060101010101" pitchFamily="2" charset="-122"/>
                <a:cs typeface="+mj-cs"/>
              </a:rPr>
              <a:t>7.4   </a:t>
            </a:r>
            <a:r>
              <a:rPr lang="en-US" altLang="zh-CN" kern="1200">
                <a:solidFill>
                  <a:srgbClr val="FF0000"/>
                </a:solidFill>
                <a:latin typeface="Arial Narrow" pitchFamily="34" charset="0"/>
                <a:ea typeface="黑体" panose="02010609060101010101" pitchFamily="2" charset="-122"/>
                <a:cs typeface="+mj-cs"/>
              </a:rPr>
              <a:t>N</a:t>
            </a:r>
            <a:r>
              <a:rPr lang="zh-CN" altLang="en-US" kern="1200" dirty="0">
                <a:solidFill>
                  <a:srgbClr val="FF0000"/>
                </a:solidFill>
                <a:latin typeface="Arial Narrow" pitchFamily="34" charset="0"/>
                <a:ea typeface="黑体" panose="02010609060101010101" pitchFamily="2" charset="-122"/>
                <a:cs typeface="+mj-cs"/>
              </a:rPr>
              <a:t>沟道增强型</a:t>
            </a:r>
            <a:r>
              <a:rPr lang="en-US" altLang="zh-CN" kern="1200">
                <a:solidFill>
                  <a:srgbClr val="FF0000"/>
                </a:solidFill>
                <a:latin typeface="Arial Narrow" pitchFamily="34" charset="0"/>
                <a:ea typeface="黑体" panose="02010609060101010101" pitchFamily="2" charset="-122"/>
                <a:cs typeface="+mj-cs"/>
              </a:rPr>
              <a:t>MOSFET</a:t>
            </a:r>
            <a:endParaRPr lang="en-US" altLang="zh-CN" kern="1200" dirty="0">
              <a:solidFill>
                <a:srgbClr val="FF0000"/>
              </a:solidFill>
              <a:latin typeface="Arial Narrow" pitchFamily="34" charset="0"/>
              <a:ea typeface="黑体" panose="02010609060101010101" pitchFamily="2" charset="-122"/>
              <a:cs typeface="+mj-cs"/>
            </a:endParaRPr>
          </a:p>
        </p:txBody>
      </p:sp>
      <p:sp>
        <p:nvSpPr>
          <p:cNvPr id="14339" name="Text Box 3" descr="羊皮纸"/>
          <p:cNvSpPr txBox="1"/>
          <p:nvPr/>
        </p:nvSpPr>
        <p:spPr>
          <a:xfrm>
            <a:off x="2208213" y="5508943"/>
            <a:ext cx="1371600" cy="549275"/>
          </a:xfrm>
          <a:prstGeom prst="rect">
            <a:avLst/>
          </a:prstGeom>
          <a:noFill/>
          <a:ln w="12700">
            <a:noFill/>
          </a:ln>
        </p:spPr>
        <p:txBody>
          <a:bodyPr>
            <a:spAutoFit/>
          </a:bodyPr>
          <a:p>
            <a:pPr algn="ctr">
              <a:lnSpc>
                <a:spcPct val="125000"/>
              </a:lnSpc>
            </a:pPr>
            <a:r>
              <a:rPr lang="zh-CN" altLang="en-US" sz="2400" b="1" dirty="0">
                <a:solidFill>
                  <a:srgbClr val="000000"/>
                </a:solidFill>
                <a:latin typeface="Times New Roman" panose="02020603050405020304" pitchFamily="18" charset="0"/>
                <a:ea typeface="楷体_GB2312" pitchFamily="49" charset="-122"/>
              </a:rPr>
              <a:t>剖面图</a:t>
            </a:r>
            <a:endParaRPr lang="zh-CN" altLang="en-US" sz="2400" b="1" baseline="-25000" dirty="0">
              <a:solidFill>
                <a:srgbClr val="000000"/>
              </a:solidFill>
              <a:latin typeface="Times New Roman" panose="02020603050405020304" pitchFamily="18" charset="0"/>
              <a:ea typeface="楷体_GB2312" pitchFamily="49" charset="-122"/>
            </a:endParaRPr>
          </a:p>
        </p:txBody>
      </p:sp>
      <p:grpSp>
        <p:nvGrpSpPr>
          <p:cNvPr id="10" name="Group 4"/>
          <p:cNvGrpSpPr/>
          <p:nvPr/>
        </p:nvGrpSpPr>
        <p:grpSpPr>
          <a:xfrm>
            <a:off x="5811838" y="2537143"/>
            <a:ext cx="2720975" cy="3392487"/>
            <a:chOff x="3614" y="1521"/>
            <a:chExt cx="1714" cy="2137"/>
          </a:xfrm>
        </p:grpSpPr>
        <p:graphicFrame>
          <p:nvGraphicFramePr>
            <p:cNvPr id="14343" name="Object 5"/>
            <p:cNvGraphicFramePr>
              <a:graphicFrameLocks noChangeAspect="1"/>
            </p:cNvGraphicFramePr>
            <p:nvPr/>
          </p:nvGraphicFramePr>
          <p:xfrm>
            <a:off x="3614" y="1521"/>
            <a:ext cx="1714" cy="1599"/>
          </p:xfrm>
          <a:graphic>
            <a:graphicData uri="http://schemas.openxmlformats.org/presentationml/2006/ole">
              <mc:AlternateContent xmlns:mc="http://schemas.openxmlformats.org/markup-compatibility/2006">
                <mc:Choice xmlns:v="urn:schemas-microsoft-com:vml" Requires="v">
                  <p:oleObj spid="_x0000_s3077" name="" r:id="rId1" imgW="1134110" imgH="1057910" progId="Word.Picture.8">
                    <p:embed/>
                  </p:oleObj>
                </mc:Choice>
                <mc:Fallback>
                  <p:oleObj name="" r:id="rId1" imgW="1134110" imgH="1057910" progId="Word.Picture.8">
                    <p:embed/>
                    <p:pic>
                      <p:nvPicPr>
                        <p:cNvPr id="0" name="图片 3076"/>
                        <p:cNvPicPr/>
                        <p:nvPr/>
                      </p:nvPicPr>
                      <p:blipFill>
                        <a:blip r:embed="rId2"/>
                        <a:stretch>
                          <a:fillRect/>
                        </a:stretch>
                      </p:blipFill>
                      <p:spPr>
                        <a:xfrm>
                          <a:off x="3614" y="1521"/>
                          <a:ext cx="1714" cy="1599"/>
                        </a:xfrm>
                        <a:prstGeom prst="rect">
                          <a:avLst/>
                        </a:prstGeom>
                        <a:solidFill>
                          <a:srgbClr val="FFFFFF"/>
                        </a:solidFill>
                        <a:ln w="38100">
                          <a:noFill/>
                          <a:miter/>
                        </a:ln>
                      </p:spPr>
                    </p:pic>
                  </p:oleObj>
                </mc:Fallback>
              </mc:AlternateContent>
            </a:graphicData>
          </a:graphic>
        </p:graphicFrame>
        <p:sp>
          <p:nvSpPr>
            <p:cNvPr id="12" name="Text Box 6" descr="羊皮纸"/>
            <p:cNvSpPr txBox="1">
              <a:spLocks noChangeArrowheads="1"/>
            </p:cNvSpPr>
            <p:nvPr/>
          </p:nvSpPr>
          <p:spPr bwMode="auto">
            <a:xfrm>
              <a:off x="4128" y="3312"/>
              <a:ext cx="864" cy="346"/>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R="0" algn="ctr" defTabSz="914400">
                <a:lnSpc>
                  <a:spcPct val="125000"/>
                </a:lnSpc>
                <a:buClrTx/>
                <a:buSzTx/>
                <a:buFontTx/>
                <a:buNone/>
                <a:defRPr/>
              </a:pPr>
              <a:r>
                <a:rPr kumimoji="1" lang="zh-CN" altLang="en-US" sz="2400" b="1" kern="0" cap="none" spc="0" normalizeH="0" baseline="0" noProof="0" smtClean="0">
                  <a:solidFill>
                    <a:srgbClr val="000000"/>
                  </a:solidFill>
                  <a:latin typeface="Times New Roman" panose="02020603050405020304" pitchFamily="18" charset="0"/>
                  <a:ea typeface="楷体_GB2312" pitchFamily="49" charset="-122"/>
                  <a:cs typeface="+mn-cs"/>
                </a:rPr>
                <a:t>符号</a:t>
              </a:r>
              <a:endParaRPr kumimoji="1" lang="zh-CN" altLang="en-US" sz="2400" b="1" kern="0" cap="none" spc="0" normalizeH="0" baseline="-25000" noProof="0" smtClean="0">
                <a:solidFill>
                  <a:srgbClr val="000000"/>
                </a:solidFill>
                <a:latin typeface="Times New Roman" panose="02020603050405020304" pitchFamily="18" charset="0"/>
                <a:ea typeface="楷体_GB2312" pitchFamily="49" charset="-122"/>
                <a:cs typeface="+mn-cs"/>
              </a:endParaRPr>
            </a:p>
          </p:txBody>
        </p:sp>
      </p:grpSp>
      <p:graphicFrame>
        <p:nvGraphicFramePr>
          <p:cNvPr id="14341" name="Object 7"/>
          <p:cNvGraphicFramePr>
            <a:graphicFrameLocks noChangeAspect="1"/>
          </p:cNvGraphicFramePr>
          <p:nvPr/>
        </p:nvGraphicFramePr>
        <p:xfrm>
          <a:off x="515938" y="2200593"/>
          <a:ext cx="4664075" cy="3384550"/>
        </p:xfrm>
        <a:graphic>
          <a:graphicData uri="http://schemas.openxmlformats.org/presentationml/2006/ole">
            <mc:AlternateContent xmlns:mc="http://schemas.openxmlformats.org/markup-compatibility/2006">
              <mc:Choice xmlns:v="urn:schemas-microsoft-com:vml" Requires="v">
                <p:oleObj spid="_x0000_s3076" name="" r:id="rId4" imgW="1943100" imgH="1409700" progId="Word.Picture.8">
                  <p:embed/>
                </p:oleObj>
              </mc:Choice>
              <mc:Fallback>
                <p:oleObj name="" r:id="rId4" imgW="1943100" imgH="1409700" progId="Word.Picture.8">
                  <p:embed/>
                  <p:pic>
                    <p:nvPicPr>
                      <p:cNvPr id="0" name="图片 3075"/>
                      <p:cNvPicPr/>
                      <p:nvPr/>
                    </p:nvPicPr>
                    <p:blipFill>
                      <a:blip r:embed="rId5"/>
                      <a:stretch>
                        <a:fillRect/>
                      </a:stretch>
                    </p:blipFill>
                    <p:spPr>
                      <a:xfrm>
                        <a:off x="515938" y="2200593"/>
                        <a:ext cx="4664075" cy="3384550"/>
                      </a:xfrm>
                      <a:prstGeom prst="rect">
                        <a:avLst/>
                      </a:prstGeom>
                      <a:noFill/>
                      <a:ln w="38100">
                        <a:noFill/>
                        <a:miter/>
                      </a:ln>
                    </p:spPr>
                  </p:pic>
                </p:oleObj>
              </mc:Fallback>
            </mc:AlternateContent>
          </a:graphicData>
        </a:graphic>
      </p:graphicFrame>
      <p:sp>
        <p:nvSpPr>
          <p:cNvPr id="14342" name="Rectangle 10">
            <a:hlinkClick r:id="rId6" action="ppaction://hlinksldjump"/>
          </p:cNvPr>
          <p:cNvSpPr/>
          <p:nvPr/>
        </p:nvSpPr>
        <p:spPr>
          <a:xfrm>
            <a:off x="457200" y="1470343"/>
            <a:ext cx="2601913" cy="519112"/>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1. </a:t>
            </a:r>
            <a:r>
              <a:rPr lang="zh-CN" altLang="en-US" sz="2800" b="1" dirty="0">
                <a:solidFill>
                  <a:srgbClr val="800000"/>
                </a:solidFill>
                <a:latin typeface="楷体_GB2312" pitchFamily="49" charset="-122"/>
                <a:ea typeface="楷体_GB2312" pitchFamily="49" charset="-122"/>
              </a:rPr>
              <a:t>结构</a:t>
            </a:r>
            <a:endParaRPr lang="zh-CN" altLang="en-US" sz="2800" b="1" dirty="0">
              <a:solidFill>
                <a:srgbClr val="000000"/>
              </a:solidFill>
              <a:latin typeface="楷体_GB2312" pitchFamily="49" charset="-122"/>
              <a:ea typeface="楷体_GB2312" pitchFamily="49" charset="-122"/>
            </a:endParaRPr>
          </a:p>
        </p:txBody>
      </p:sp>
      <p:sp>
        <p:nvSpPr>
          <p:cNvPr id="7" name="页脚占位符 4"/>
          <p:cNvSpPr txBox="1">
            <a:spLocks noGrp="1"/>
          </p:cNvSpPr>
          <p:nvPr>
            <p:custDataLst>
              <p:tags r:id="rId7"/>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5362" name="标题 1"/>
          <p:cNvSpPr>
            <a:spLocks noGrp="1"/>
          </p:cNvSpPr>
          <p:nvPr>
            <p:ph type="title"/>
          </p:nvPr>
        </p:nvSpPr>
        <p:spPr>
          <a:xfrm>
            <a:off x="189230" y="19368"/>
            <a:ext cx="7888288" cy="646112"/>
          </a:xfrm>
        </p:spPr>
        <p:txBody>
          <a:bodyPr vert="horz" wrap="square" lIns="91440" tIns="45720" rIns="91440" bIns="45720" anchor="ctr" anchorCtr="0"/>
          <a:p>
            <a:pPr defTabSz="914400">
              <a:buNone/>
            </a:pPr>
            <a:r>
              <a:rPr lang="en-US" altLang="zh-CN" kern="1200">
                <a:latin typeface="Arial Narrow" pitchFamily="34" charset="0"/>
                <a:ea typeface="黑体" panose="02010609060101010101" pitchFamily="2" charset="-122"/>
                <a:cs typeface="+mj-cs"/>
              </a:rPr>
              <a:t>7.4.1 N</a:t>
            </a:r>
            <a:r>
              <a:rPr lang="zh-CN" altLang="en-US" kern="1200" dirty="0">
                <a:latin typeface="Arial Narrow" pitchFamily="34" charset="0"/>
                <a:ea typeface="黑体" panose="02010609060101010101" pitchFamily="2" charset="-122"/>
                <a:cs typeface="+mj-cs"/>
              </a:rPr>
              <a:t>沟道增强型</a:t>
            </a:r>
            <a:r>
              <a:rPr lang="en-US" altLang="zh-CN" kern="1200">
                <a:latin typeface="Arial Narrow" pitchFamily="34" charset="0"/>
                <a:ea typeface="黑体" panose="02010609060101010101" pitchFamily="2" charset="-122"/>
                <a:cs typeface="+mj-cs"/>
              </a:rPr>
              <a:t>MOSFET</a:t>
            </a:r>
            <a:endParaRPr lang="zh-CN" altLang="en-US" kern="1200" dirty="0">
              <a:latin typeface="Arial Narrow" pitchFamily="34" charset="0"/>
              <a:ea typeface="黑体" panose="02010609060101010101" pitchFamily="2" charset="-122"/>
              <a:cs typeface="+mj-cs"/>
            </a:endParaRPr>
          </a:p>
        </p:txBody>
      </p:sp>
      <p:sp>
        <p:nvSpPr>
          <p:cNvPr id="25" name="Rectangle 3"/>
          <p:cNvSpPr>
            <a:spLocks noChangeArrowheads="1"/>
          </p:cNvSpPr>
          <p:nvPr/>
        </p:nvSpPr>
        <p:spPr bwMode="auto">
          <a:xfrm>
            <a:off x="304800" y="1262063"/>
            <a:ext cx="4724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spAutoFit/>
          </a:bodyPr>
          <a:lstStyle>
            <a:lvl1pPr algn="l">
              <a:defRPr sz="3600" b="1">
                <a:solidFill>
                  <a:schemeClr val="tx2"/>
                </a:solidFill>
                <a:latin typeface="Arial Narrow" pitchFamily="34" charset="0"/>
                <a:ea typeface="楷体_GB2312" pitchFamily="49" charset="-122"/>
              </a:defRPr>
            </a:lvl1pPr>
            <a:lvl2pPr algn="l">
              <a:defRPr sz="3600" b="1">
                <a:solidFill>
                  <a:schemeClr val="tx2"/>
                </a:solidFill>
                <a:latin typeface="Arial Narrow" pitchFamily="34" charset="0"/>
                <a:ea typeface="楷体_GB2312" pitchFamily="49" charset="-122"/>
              </a:defRPr>
            </a:lvl2pPr>
            <a:lvl3pPr algn="l">
              <a:defRPr sz="3600" b="1">
                <a:solidFill>
                  <a:schemeClr val="tx2"/>
                </a:solidFill>
                <a:latin typeface="Arial Narrow" pitchFamily="34" charset="0"/>
                <a:ea typeface="楷体_GB2312" pitchFamily="49" charset="-122"/>
              </a:defRPr>
            </a:lvl3pPr>
            <a:lvl4pPr algn="l">
              <a:defRPr sz="3600" b="1">
                <a:solidFill>
                  <a:schemeClr val="tx2"/>
                </a:solidFill>
                <a:latin typeface="Arial Narrow" pitchFamily="34" charset="0"/>
                <a:ea typeface="楷体_GB2312" pitchFamily="49" charset="-122"/>
              </a:defRPr>
            </a:lvl4pPr>
            <a:lvl5pPr algn="l">
              <a:defRPr sz="3600" b="1">
                <a:solidFill>
                  <a:schemeClr val="tx2"/>
                </a:solidFill>
                <a:latin typeface="Arial Narrow" pitchFamily="34" charset="0"/>
                <a:ea typeface="楷体_GB2312" pitchFamily="49" charset="-122"/>
              </a:defRPr>
            </a:lvl5pPr>
            <a:lvl6pPr marL="457200" fontAlgn="base">
              <a:spcBef>
                <a:spcPct val="0"/>
              </a:spcBef>
              <a:spcAft>
                <a:spcPct val="0"/>
              </a:spcAft>
              <a:defRPr sz="3600" b="1">
                <a:solidFill>
                  <a:schemeClr val="tx2"/>
                </a:solidFill>
                <a:latin typeface="Arial Narrow" pitchFamily="34" charset="0"/>
                <a:ea typeface="楷体_GB2312" pitchFamily="49" charset="-122"/>
              </a:defRPr>
            </a:lvl6pPr>
            <a:lvl7pPr marL="914400" fontAlgn="base">
              <a:spcBef>
                <a:spcPct val="0"/>
              </a:spcBef>
              <a:spcAft>
                <a:spcPct val="0"/>
              </a:spcAft>
              <a:defRPr sz="3600" b="1">
                <a:solidFill>
                  <a:schemeClr val="tx2"/>
                </a:solidFill>
                <a:latin typeface="Arial Narrow" pitchFamily="34" charset="0"/>
                <a:ea typeface="楷体_GB2312" pitchFamily="49" charset="-122"/>
              </a:defRPr>
            </a:lvl7pPr>
            <a:lvl8pPr marL="1371600" fontAlgn="base">
              <a:spcBef>
                <a:spcPct val="0"/>
              </a:spcBef>
              <a:spcAft>
                <a:spcPct val="0"/>
              </a:spcAft>
              <a:defRPr sz="3600" b="1">
                <a:solidFill>
                  <a:schemeClr val="tx2"/>
                </a:solidFill>
                <a:latin typeface="Arial Narrow" pitchFamily="34" charset="0"/>
                <a:ea typeface="楷体_GB2312" pitchFamily="49" charset="-122"/>
              </a:defRPr>
            </a:lvl8pPr>
            <a:lvl9pPr marL="1828800" fontAlgn="base">
              <a:spcBef>
                <a:spcPct val="0"/>
              </a:spcBef>
              <a:spcAft>
                <a:spcPct val="0"/>
              </a:spcAft>
              <a:defRPr sz="3600" b="1">
                <a:solidFill>
                  <a:schemeClr val="tx2"/>
                </a:solidFill>
                <a:latin typeface="Arial Narrow" pitchFamily="34" charset="0"/>
                <a:ea typeface="楷体_GB2312"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sym typeface="Wingdings" panose="05000000000000000000" pitchFamily="2" charset="2"/>
              </a:rPr>
              <a:t>（</a:t>
            </a:r>
            <a:r>
              <a:rPr kumimoji="0" lang="en-US" altLang="zh-CN" sz="24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sym typeface="Wingdings" panose="05000000000000000000" pitchFamily="2" charset="2"/>
              </a:rPr>
              <a:t>1</a:t>
            </a:r>
            <a:r>
              <a:rPr kumimoji="0" lang="zh-CN" altLang="en-US" sz="24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sym typeface="Wingdings" panose="05000000000000000000" pitchFamily="2" charset="2"/>
              </a:rPr>
              <a:t>）</a:t>
            </a:r>
            <a:r>
              <a:rPr kumimoji="0" lang="en-US" altLang="zh-CN" sz="2400" b="1" i="1"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rPr>
              <a:t>V</a:t>
            </a:r>
            <a:r>
              <a:rPr kumimoji="0" lang="en-US" altLang="zh-CN" sz="2400" b="1" i="0" u="none" strike="noStrike" kern="0" cap="none" spc="0" normalizeH="0" baseline="-25000" noProof="0" smtClean="0">
                <a:ln>
                  <a:noFill/>
                </a:ln>
                <a:solidFill>
                  <a:srgbClr val="FF0000"/>
                </a:solidFill>
                <a:effectLst/>
                <a:uLnTx/>
                <a:uFillTx/>
                <a:latin typeface="Arial Narrow" pitchFamily="34" charset="0"/>
                <a:ea typeface="楷体_GB2312" pitchFamily="49" charset="-122"/>
                <a:cs typeface="+mn-cs"/>
              </a:rPr>
              <a:t>GS</a:t>
            </a:r>
            <a:r>
              <a:rPr kumimoji="0" lang="zh-CN" altLang="en-US" sz="2400" b="1" i="0" u="none" strike="noStrike" kern="0" cap="none" spc="0" normalizeH="0" baseline="0" noProof="0" smtClean="0">
                <a:ln>
                  <a:noFill/>
                </a:ln>
                <a:solidFill>
                  <a:srgbClr val="FF0000"/>
                </a:solidFill>
                <a:effectLst/>
                <a:uLnTx/>
                <a:uFillTx/>
                <a:latin typeface="Arial Narrow" pitchFamily="34" charset="0"/>
                <a:ea typeface="黑体" panose="02010609060101010101" pitchFamily="2" charset="-122"/>
                <a:cs typeface="+mn-cs"/>
              </a:rPr>
              <a:t>对沟道的控制作用</a:t>
            </a:r>
            <a:endParaRPr kumimoji="0" lang="zh-CN" altLang="en-US" sz="2400" b="1" i="0" u="none" strike="noStrike" kern="0" cap="none" spc="0" normalizeH="0" baseline="0" noProof="0" smtClean="0">
              <a:ln>
                <a:noFill/>
              </a:ln>
              <a:solidFill>
                <a:srgbClr val="FF0000"/>
              </a:solidFill>
              <a:effectLst/>
              <a:uLnTx/>
              <a:uFillTx/>
              <a:latin typeface="Arial Narrow" pitchFamily="34" charset="0"/>
              <a:ea typeface="黑体" panose="02010609060101010101" pitchFamily="2" charset="-122"/>
              <a:cs typeface="+mn-cs"/>
            </a:endParaRPr>
          </a:p>
        </p:txBody>
      </p:sp>
      <p:sp>
        <p:nvSpPr>
          <p:cNvPr id="26" name="Rectangle 4"/>
          <p:cNvSpPr/>
          <p:nvPr/>
        </p:nvSpPr>
        <p:spPr>
          <a:xfrm>
            <a:off x="368300" y="1762125"/>
            <a:ext cx="3048000" cy="549275"/>
          </a:xfrm>
          <a:prstGeom prst="rect">
            <a:avLst/>
          </a:prstGeom>
          <a:noFill/>
          <a:ln w="9525">
            <a:noFill/>
          </a:ln>
        </p:spPr>
        <p:txBody>
          <a:bodyPr lIns="92075" tIns="46038" rIns="92075" bIns="46038">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lnSpc>
                <a:spcPct val="125000"/>
              </a:lnSpc>
              <a:buClr>
                <a:srgbClr val="CC0000"/>
              </a:buClr>
              <a:buFont typeface="Wingdings" panose="05000000000000000000" pitchFamily="2" charset="2"/>
              <a:buNone/>
            </a:pPr>
            <a:r>
              <a:rPr lang="zh-CN" altLang="en-US" sz="2400" b="1" dirty="0">
                <a:solidFill>
                  <a:srgbClr val="000000"/>
                </a:solidFill>
                <a:latin typeface="楷体_GB2312" pitchFamily="49" charset="-122"/>
                <a:ea typeface="楷体_GB2312" pitchFamily="49" charset="-122"/>
              </a:rPr>
              <a:t>当</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GS</a:t>
            </a:r>
            <a:r>
              <a:rPr lang="en-US" altLang="zh-CN" sz="2400" b="1">
                <a:solidFill>
                  <a:srgbClr val="000000"/>
                </a:solidFill>
                <a:latin typeface="楷体_GB2312" pitchFamily="49" charset="-122"/>
                <a:ea typeface="楷体_GB2312" pitchFamily="49" charset="-122"/>
              </a:rPr>
              <a:t>≤0</a:t>
            </a:r>
            <a:r>
              <a:rPr lang="zh-CN" altLang="en-US" sz="2400" b="1" dirty="0">
                <a:solidFill>
                  <a:srgbClr val="000000"/>
                </a:solidFill>
                <a:latin typeface="楷体_GB2312" pitchFamily="49" charset="-122"/>
                <a:ea typeface="楷体_GB2312" pitchFamily="49" charset="-122"/>
              </a:rPr>
              <a:t>时</a:t>
            </a:r>
            <a:endParaRPr lang="zh-CN" altLang="en-US" sz="2400" b="1" dirty="0">
              <a:solidFill>
                <a:srgbClr val="3333CC"/>
              </a:solidFill>
              <a:latin typeface="楷体_GB2312" pitchFamily="49" charset="-122"/>
              <a:ea typeface="楷体_GB2312" pitchFamily="49" charset="-122"/>
            </a:endParaRPr>
          </a:p>
        </p:txBody>
      </p:sp>
      <p:sp>
        <p:nvSpPr>
          <p:cNvPr id="27" name="Rectangle 5"/>
          <p:cNvSpPr>
            <a:spLocks noChangeArrowheads="1"/>
          </p:cNvSpPr>
          <p:nvPr/>
        </p:nvSpPr>
        <p:spPr bwMode="auto">
          <a:xfrm>
            <a:off x="596900" y="2290763"/>
            <a:ext cx="39624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spAutoFit/>
          </a:bodyPr>
          <a:lstStyle>
            <a:lvl1pPr algn="l">
              <a:spcBef>
                <a:spcPct val="20000"/>
              </a:spcBef>
              <a:buClr>
                <a:schemeClr val="accent2"/>
              </a:buClr>
              <a:buFont typeface="Wingdings" panose="05000000000000000000" pitchFamily="2" charset="2"/>
              <a:buChar char="o"/>
              <a:defRPr sz="3000" b="1">
                <a:solidFill>
                  <a:schemeClr val="tx1"/>
                </a:solidFill>
                <a:latin typeface="Arial Narrow" pitchFamily="34" charset="0"/>
                <a:ea typeface="楷体_GB2312" pitchFamily="49" charset="-122"/>
              </a:defRPr>
            </a:lvl1pPr>
            <a:lvl2pPr marL="762000" indent="-285750" algn="l">
              <a:spcBef>
                <a:spcPct val="20000"/>
              </a:spcBef>
              <a:buClr>
                <a:schemeClr val="accent2"/>
              </a:buClr>
              <a:buFont typeface="Wingdings" panose="05000000000000000000" pitchFamily="2" charset="2"/>
              <a:buChar char="n"/>
              <a:defRPr sz="3000" b="1">
                <a:solidFill>
                  <a:schemeClr val="tx1"/>
                </a:solidFill>
                <a:latin typeface="Arial Narrow" pitchFamily="34" charset="0"/>
                <a:ea typeface="楷体_GB2312" pitchFamily="49" charset="-122"/>
              </a:defRPr>
            </a:lvl2pPr>
            <a:lvl3pPr marL="1181100" indent="-228600" algn="l">
              <a:spcBef>
                <a:spcPct val="20000"/>
              </a:spcBef>
              <a:buClr>
                <a:schemeClr val="accent2"/>
              </a:buClr>
              <a:buFont typeface="Wingdings" panose="05000000000000000000" pitchFamily="2" charset="2"/>
              <a:buChar char="o"/>
              <a:defRPr sz="2800" b="1">
                <a:solidFill>
                  <a:schemeClr val="tx1"/>
                </a:solidFill>
                <a:latin typeface="Arial Narrow" pitchFamily="34" charset="0"/>
                <a:ea typeface="楷体_GB2312" pitchFamily="49" charset="-122"/>
              </a:defRPr>
            </a:lvl3pPr>
            <a:lvl4pPr marL="1600200" indent="-228600" algn="l">
              <a:spcBef>
                <a:spcPct val="20000"/>
              </a:spcBef>
              <a:buClr>
                <a:schemeClr val="accent2"/>
              </a:buClr>
              <a:buFont typeface="Wingdings" panose="05000000000000000000" pitchFamily="2" charset="2"/>
              <a:buChar char="n"/>
              <a:defRPr sz="2400" b="1">
                <a:solidFill>
                  <a:schemeClr val="tx1"/>
                </a:solidFill>
                <a:latin typeface="Arial Narrow" pitchFamily="34" charset="0"/>
                <a:ea typeface="楷体_GB2312" pitchFamily="49" charset="-122"/>
              </a:defRPr>
            </a:lvl4pPr>
            <a:lvl5pPr marL="2057400" indent="-228600" algn="l">
              <a:spcBef>
                <a:spcPct val="25000"/>
              </a:spcBef>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5pPr>
            <a:lvl6pPr marL="25146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6pPr>
            <a:lvl7pPr marL="29718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7pPr>
            <a:lvl8pPr marL="34290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8pPr>
            <a:lvl9pPr marL="38862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
                <a:srgbClr val="CC0000"/>
              </a:buClr>
              <a:buSzTx/>
              <a:buFont typeface="Wingdings" panose="05000000000000000000" pitchFamily="2" charset="2"/>
              <a:buNone/>
              <a:defRPr/>
            </a:pPr>
            <a:r>
              <a:rPr kumimoji="0" lang="en-US" altLang="zh-CN"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        </a:t>
            </a:r>
            <a:r>
              <a:rPr kumimoji="0" lang="zh-CN" altLang="en-US"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无导电沟道， </a:t>
            </a:r>
            <a:r>
              <a:rPr kumimoji="0" lang="en-US" altLang="zh-CN"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d</a:t>
            </a:r>
            <a:r>
              <a:rPr kumimoji="0" lang="zh-CN" altLang="en-US"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a:t>
            </a:r>
            <a:r>
              <a:rPr kumimoji="0" lang="en-US" altLang="zh-CN"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s</a:t>
            </a:r>
            <a:r>
              <a:rPr kumimoji="0" lang="zh-CN" altLang="en-US"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间加电压时，也无电流产生。</a:t>
            </a:r>
            <a:endParaRPr kumimoji="0" lang="zh-CN" altLang="en-US"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endParaRPr>
          </a:p>
        </p:txBody>
      </p:sp>
      <p:graphicFrame>
        <p:nvGraphicFramePr>
          <p:cNvPr id="15366" name="Object 6"/>
          <p:cNvGraphicFramePr>
            <a:graphicFrameLocks noChangeAspect="1"/>
          </p:cNvGraphicFramePr>
          <p:nvPr/>
        </p:nvGraphicFramePr>
        <p:xfrm>
          <a:off x="4718050" y="225425"/>
          <a:ext cx="4197350" cy="2859088"/>
        </p:xfrm>
        <a:graphic>
          <a:graphicData uri="http://schemas.openxmlformats.org/presentationml/2006/ole">
            <mc:AlternateContent xmlns:mc="http://schemas.openxmlformats.org/markup-compatibility/2006">
              <mc:Choice xmlns:v="urn:schemas-microsoft-com:vml" Requires="v">
                <p:oleObj spid="_x0000_s3082" name="" r:id="rId1" imgW="1951990" imgH="1429385" progId="Word.Picture.8">
                  <p:embed/>
                </p:oleObj>
              </mc:Choice>
              <mc:Fallback>
                <p:oleObj name="" r:id="rId1" imgW="1951990" imgH="1429385" progId="Word.Picture.8">
                  <p:embed/>
                  <p:pic>
                    <p:nvPicPr>
                      <p:cNvPr id="0" name="图片 3081"/>
                      <p:cNvPicPr/>
                      <p:nvPr/>
                    </p:nvPicPr>
                    <p:blipFill>
                      <a:blip r:embed="rId2"/>
                      <a:srcRect l="-3688" r="-3688"/>
                      <a:stretch>
                        <a:fillRect/>
                      </a:stretch>
                    </p:blipFill>
                    <p:spPr>
                      <a:xfrm>
                        <a:off x="4718050" y="225425"/>
                        <a:ext cx="4197350" cy="2859088"/>
                      </a:xfrm>
                      <a:prstGeom prst="rect">
                        <a:avLst/>
                      </a:prstGeom>
                      <a:solidFill>
                        <a:srgbClr val="FFFFFF"/>
                      </a:solidFill>
                      <a:ln w="38100">
                        <a:noFill/>
                        <a:miter/>
                      </a:ln>
                    </p:spPr>
                  </p:pic>
                </p:oleObj>
              </mc:Fallback>
            </mc:AlternateContent>
          </a:graphicData>
        </a:graphic>
      </p:graphicFrame>
      <p:sp>
        <p:nvSpPr>
          <p:cNvPr id="29" name="Rectangle 7"/>
          <p:cNvSpPr/>
          <p:nvPr/>
        </p:nvSpPr>
        <p:spPr>
          <a:xfrm>
            <a:off x="368300" y="3357563"/>
            <a:ext cx="3048000" cy="549275"/>
          </a:xfrm>
          <a:prstGeom prst="rect">
            <a:avLst/>
          </a:prstGeom>
          <a:noFill/>
          <a:ln w="9525">
            <a:noFill/>
          </a:ln>
        </p:spPr>
        <p:txBody>
          <a:bodyPr lIns="92075" tIns="46038" rIns="92075" bIns="46038">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lnSpc>
                <a:spcPct val="125000"/>
              </a:lnSpc>
              <a:buClr>
                <a:srgbClr val="CC0000"/>
              </a:buClr>
              <a:buFont typeface="Wingdings" panose="05000000000000000000" pitchFamily="2" charset="2"/>
              <a:buNone/>
            </a:pPr>
            <a:r>
              <a:rPr lang="zh-CN" altLang="en-US" sz="2400" b="1" dirty="0">
                <a:solidFill>
                  <a:srgbClr val="000000"/>
                </a:solidFill>
                <a:latin typeface="楷体_GB2312" pitchFamily="49" charset="-122"/>
                <a:ea typeface="楷体_GB2312" pitchFamily="49" charset="-122"/>
              </a:rPr>
              <a:t>当</a:t>
            </a:r>
            <a:r>
              <a:rPr lang="en-US" altLang="zh-CN" sz="2400" b="1">
                <a:solidFill>
                  <a:srgbClr val="000000"/>
                </a:solidFill>
                <a:latin typeface="楷体_GB2312" pitchFamily="49" charset="-122"/>
                <a:ea typeface="楷体_GB2312" pitchFamily="49" charset="-122"/>
              </a:rPr>
              <a:t>0</a:t>
            </a:r>
            <a:r>
              <a:rPr lang="en-US" altLang="zh-CN" sz="2400" b="1" baseline="-25000">
                <a:solidFill>
                  <a:srgbClr val="000000"/>
                </a:solidFill>
                <a:latin typeface="楷体_GB2312" pitchFamily="49" charset="-122"/>
                <a:ea typeface="楷体_GB2312" pitchFamily="49" charset="-122"/>
              </a:rPr>
              <a:t> </a:t>
            </a:r>
            <a:r>
              <a:rPr lang="en-US" altLang="zh-CN" sz="2400" b="1">
                <a:solidFill>
                  <a:srgbClr val="000000"/>
                </a:solidFill>
                <a:latin typeface="楷体_GB2312" pitchFamily="49" charset="-122"/>
                <a:ea typeface="楷体_GB2312" pitchFamily="49" charset="-122"/>
              </a:rPr>
              <a:t>&lt;</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GS </a:t>
            </a:r>
            <a:r>
              <a:rPr lang="en-US" altLang="zh-CN" sz="2400" b="1">
                <a:solidFill>
                  <a:srgbClr val="000000"/>
                </a:solidFill>
                <a:latin typeface="楷体_GB2312" pitchFamily="49" charset="-122"/>
                <a:ea typeface="楷体_GB2312" pitchFamily="49" charset="-122"/>
              </a:rPr>
              <a:t>&lt;</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TN </a:t>
            </a:r>
            <a:r>
              <a:rPr lang="zh-CN" altLang="en-US" sz="2400" b="1" dirty="0">
                <a:solidFill>
                  <a:srgbClr val="000000"/>
                </a:solidFill>
                <a:latin typeface="楷体_GB2312" pitchFamily="49" charset="-122"/>
                <a:ea typeface="楷体_GB2312" pitchFamily="49" charset="-122"/>
              </a:rPr>
              <a:t>时</a:t>
            </a:r>
            <a:endParaRPr lang="zh-CN" altLang="en-US" sz="2400" b="1" dirty="0">
              <a:solidFill>
                <a:srgbClr val="000000"/>
              </a:solidFill>
              <a:latin typeface="楷体_GB2312" pitchFamily="49" charset="-122"/>
              <a:ea typeface="楷体_GB2312" pitchFamily="49" charset="-122"/>
            </a:endParaRPr>
          </a:p>
        </p:txBody>
      </p:sp>
      <p:sp>
        <p:nvSpPr>
          <p:cNvPr id="30" name="Rectangle 8"/>
          <p:cNvSpPr>
            <a:spLocks noChangeArrowheads="1"/>
          </p:cNvSpPr>
          <p:nvPr/>
        </p:nvSpPr>
        <p:spPr bwMode="auto">
          <a:xfrm>
            <a:off x="520700" y="3962400"/>
            <a:ext cx="4267200"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spAutoFit/>
          </a:bodyPr>
          <a:lstStyle>
            <a:lvl1pPr algn="l">
              <a:spcBef>
                <a:spcPct val="20000"/>
              </a:spcBef>
              <a:buClr>
                <a:schemeClr val="accent2"/>
              </a:buClr>
              <a:buFont typeface="Wingdings" panose="05000000000000000000" pitchFamily="2" charset="2"/>
              <a:buChar char="o"/>
              <a:defRPr sz="3000" b="1">
                <a:solidFill>
                  <a:schemeClr val="tx1"/>
                </a:solidFill>
                <a:latin typeface="Arial Narrow" pitchFamily="34" charset="0"/>
                <a:ea typeface="楷体_GB2312" pitchFamily="49" charset="-122"/>
              </a:defRPr>
            </a:lvl1pPr>
            <a:lvl2pPr marL="762000" indent="-285750" algn="l">
              <a:spcBef>
                <a:spcPct val="20000"/>
              </a:spcBef>
              <a:buClr>
                <a:schemeClr val="accent2"/>
              </a:buClr>
              <a:buFont typeface="Wingdings" panose="05000000000000000000" pitchFamily="2" charset="2"/>
              <a:buChar char="n"/>
              <a:defRPr sz="3000" b="1">
                <a:solidFill>
                  <a:schemeClr val="tx1"/>
                </a:solidFill>
                <a:latin typeface="Arial Narrow" pitchFamily="34" charset="0"/>
                <a:ea typeface="楷体_GB2312" pitchFamily="49" charset="-122"/>
              </a:defRPr>
            </a:lvl2pPr>
            <a:lvl3pPr marL="1181100" indent="-228600" algn="l">
              <a:spcBef>
                <a:spcPct val="20000"/>
              </a:spcBef>
              <a:buClr>
                <a:schemeClr val="accent2"/>
              </a:buClr>
              <a:buFont typeface="Wingdings" panose="05000000000000000000" pitchFamily="2" charset="2"/>
              <a:buChar char="o"/>
              <a:defRPr sz="2800" b="1">
                <a:solidFill>
                  <a:schemeClr val="tx1"/>
                </a:solidFill>
                <a:latin typeface="Arial Narrow" pitchFamily="34" charset="0"/>
                <a:ea typeface="楷体_GB2312" pitchFamily="49" charset="-122"/>
              </a:defRPr>
            </a:lvl3pPr>
            <a:lvl4pPr marL="1600200" indent="-228600" algn="l">
              <a:spcBef>
                <a:spcPct val="20000"/>
              </a:spcBef>
              <a:buClr>
                <a:schemeClr val="accent2"/>
              </a:buClr>
              <a:buFont typeface="Wingdings" panose="05000000000000000000" pitchFamily="2" charset="2"/>
              <a:buChar char="n"/>
              <a:defRPr sz="2400" b="1">
                <a:solidFill>
                  <a:schemeClr val="tx1"/>
                </a:solidFill>
                <a:latin typeface="Arial Narrow" pitchFamily="34" charset="0"/>
                <a:ea typeface="楷体_GB2312" pitchFamily="49" charset="-122"/>
              </a:defRPr>
            </a:lvl4pPr>
            <a:lvl5pPr marL="2057400" indent="-228600" algn="l">
              <a:spcBef>
                <a:spcPct val="25000"/>
              </a:spcBef>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5pPr>
            <a:lvl6pPr marL="25146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6pPr>
            <a:lvl7pPr marL="29718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7pPr>
            <a:lvl8pPr marL="34290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8pPr>
            <a:lvl9pPr marL="38862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
                <a:srgbClr val="CC0000"/>
              </a:buClr>
              <a:buSzTx/>
              <a:buFont typeface="Wingdings" panose="05000000000000000000" pitchFamily="2" charset="2"/>
              <a:buNone/>
              <a:defRPr/>
            </a:pPr>
            <a:r>
              <a:rPr kumimoji="0" lang="en-US" altLang="zh-CN"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        </a:t>
            </a:r>
            <a:r>
              <a:rPr kumimoji="0" lang="zh-CN" altLang="en-US"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产生电场，但未形成导电沟道（反型层），</a:t>
            </a:r>
            <a:r>
              <a:rPr kumimoji="0" lang="en-US" altLang="zh-CN"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d</a:t>
            </a:r>
            <a:r>
              <a:rPr kumimoji="0" lang="zh-CN" altLang="en-US"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a:t>
            </a:r>
            <a:r>
              <a:rPr kumimoji="0" lang="en-US" altLang="zh-CN"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s</a:t>
            </a:r>
            <a:r>
              <a:rPr kumimoji="0" lang="zh-CN" altLang="en-US"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间加电压后，没有电流产生。</a:t>
            </a:r>
            <a:endParaRPr kumimoji="0" lang="zh-CN" altLang="en-US"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endParaRPr>
          </a:p>
        </p:txBody>
      </p:sp>
      <p:graphicFrame>
        <p:nvGraphicFramePr>
          <p:cNvPr id="31" name="Object 9"/>
          <p:cNvGraphicFramePr>
            <a:graphicFrameLocks noChangeAspect="1"/>
          </p:cNvGraphicFramePr>
          <p:nvPr/>
        </p:nvGraphicFramePr>
        <p:xfrm>
          <a:off x="4718050" y="3116263"/>
          <a:ext cx="4197350" cy="2859087"/>
        </p:xfrm>
        <a:graphic>
          <a:graphicData uri="http://schemas.openxmlformats.org/presentationml/2006/ole">
            <mc:AlternateContent xmlns:mc="http://schemas.openxmlformats.org/markup-compatibility/2006">
              <mc:Choice xmlns:v="urn:schemas-microsoft-com:vml" Requires="v">
                <p:oleObj spid="_x0000_s3083" name="" r:id="rId3" imgW="1951990" imgH="1429385" progId="Word.Picture.8">
                  <p:embed/>
                </p:oleObj>
              </mc:Choice>
              <mc:Fallback>
                <p:oleObj name="" r:id="rId3" imgW="1951990" imgH="1429385" progId="Word.Picture.8">
                  <p:embed/>
                  <p:pic>
                    <p:nvPicPr>
                      <p:cNvPr id="0" name="图片 3082"/>
                      <p:cNvPicPr/>
                      <p:nvPr/>
                    </p:nvPicPr>
                    <p:blipFill>
                      <a:blip r:embed="rId4"/>
                      <a:srcRect l="-3688" r="-3688"/>
                      <a:stretch>
                        <a:fillRect/>
                      </a:stretch>
                    </p:blipFill>
                    <p:spPr>
                      <a:xfrm>
                        <a:off x="4718050" y="3116263"/>
                        <a:ext cx="4197350" cy="2859087"/>
                      </a:xfrm>
                      <a:prstGeom prst="rect">
                        <a:avLst/>
                      </a:prstGeom>
                      <a:solidFill>
                        <a:srgbClr val="FFFFFF"/>
                      </a:solidFill>
                      <a:ln w="38100">
                        <a:noFill/>
                        <a:miter/>
                      </a:ln>
                    </p:spPr>
                  </p:pic>
                </p:oleObj>
              </mc:Fallback>
            </mc:AlternateContent>
          </a:graphicData>
        </a:graphic>
      </p:graphicFrame>
      <p:sp>
        <p:nvSpPr>
          <p:cNvPr id="15370" name="Rectangle 12">
            <a:hlinkClick r:id="rId5" action="ppaction://hlinksldjump"/>
          </p:cNvPr>
          <p:cNvSpPr/>
          <p:nvPr/>
        </p:nvSpPr>
        <p:spPr>
          <a:xfrm>
            <a:off x="457200" y="677863"/>
            <a:ext cx="2601913" cy="519112"/>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2. </a:t>
            </a:r>
            <a:r>
              <a:rPr lang="zh-CN" altLang="en-US" sz="2800" b="1" dirty="0">
                <a:solidFill>
                  <a:srgbClr val="800000"/>
                </a:solidFill>
                <a:latin typeface="楷体_GB2312" pitchFamily="49" charset="-122"/>
                <a:ea typeface="楷体_GB2312" pitchFamily="49" charset="-122"/>
              </a:rPr>
              <a:t>工作原理</a:t>
            </a:r>
            <a:endParaRPr lang="zh-CN" altLang="en-US" sz="2800" b="1" dirty="0">
              <a:solidFill>
                <a:srgbClr val="800000"/>
              </a:solidFill>
              <a:latin typeface="楷体_GB2312" pitchFamily="49" charset="-122"/>
              <a:ea typeface="楷体_GB2312" pitchFamily="49" charset="-122"/>
            </a:endParaRPr>
          </a:p>
        </p:txBody>
      </p:sp>
      <p:sp>
        <p:nvSpPr>
          <p:cNvPr id="7" name="页脚占位符 4"/>
          <p:cNvSpPr txBox="1">
            <a:spLocks noGrp="1"/>
          </p:cNvSpPr>
          <p:nvPr>
            <p:custDataLst>
              <p:tags r:id="rId6"/>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strips(downRight)">
                                      <p:cBhvr>
                                        <p:cTn id="13" dur="500"/>
                                        <p:tgtEl>
                                          <p:spTgt spid="26"/>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6" fill="hold" grpId="0"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strips(downRight)">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6"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strips(downRight)">
                                      <p:cBhvr>
                                        <p:cTn id="23" dur="500"/>
                                        <p:tgtEl>
                                          <p:spTgt spid="29"/>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6" fill="hold" grpId="0"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strips(downRight)">
                                      <p:cBhvr>
                                        <p:cTn id="28" dur="500"/>
                                        <p:tgtEl>
                                          <p:spTgt spid="30"/>
                                        </p:tgtEl>
                                      </p:cBhvr>
                                    </p:animEffect>
                                  </p:childTnLst>
                                </p:cTn>
                              </p:par>
                            </p:childTnLst>
                          </p:cTn>
                        </p:par>
                        <p:par>
                          <p:cTn id="29" fill="hold">
                            <p:stCondLst>
                              <p:cond delay="50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bldLvl="0" animBg="1"/>
      <p:bldP spid="29" grpId="0"/>
      <p:bldP spid="30" grpId="0" bldLvl="0" animBg="1"/>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6386" name="标题 1"/>
          <p:cNvSpPr>
            <a:spLocks noGrp="1"/>
          </p:cNvSpPr>
          <p:nvPr>
            <p:ph type="title"/>
          </p:nvPr>
        </p:nvSpPr>
        <p:spPr>
          <a:xfrm>
            <a:off x="146050" y="-33337"/>
            <a:ext cx="7888288" cy="646112"/>
          </a:xfrm>
        </p:spPr>
        <p:txBody>
          <a:bodyPr vert="horz" wrap="square" lIns="91440" tIns="45720" rIns="91440" bIns="45720" anchor="ctr" anchorCtr="0"/>
          <a:p>
            <a:pPr defTabSz="914400">
              <a:buNone/>
            </a:pPr>
            <a:r>
              <a:rPr lang="en-US" altLang="zh-CN" kern="1200">
                <a:latin typeface="Arial Narrow" pitchFamily="34" charset="0"/>
                <a:ea typeface="黑体" panose="02010609060101010101" pitchFamily="2" charset="-122"/>
                <a:cs typeface="+mj-cs"/>
              </a:rPr>
              <a:t>7.4.1  N</a:t>
            </a:r>
            <a:r>
              <a:rPr lang="zh-CN" altLang="en-US" kern="1200" dirty="0">
                <a:latin typeface="Arial Narrow" pitchFamily="34" charset="0"/>
                <a:ea typeface="黑体" panose="02010609060101010101" pitchFamily="2" charset="-122"/>
                <a:cs typeface="+mj-cs"/>
              </a:rPr>
              <a:t>沟道增强型</a:t>
            </a:r>
            <a:r>
              <a:rPr lang="en-US" altLang="zh-CN" kern="1200">
                <a:latin typeface="Arial Narrow" pitchFamily="34" charset="0"/>
                <a:ea typeface="黑体" panose="02010609060101010101" pitchFamily="2" charset="-122"/>
                <a:cs typeface="+mj-cs"/>
              </a:rPr>
              <a:t>MOSFET</a:t>
            </a:r>
            <a:endParaRPr lang="zh-CN" altLang="en-US" kern="1200" dirty="0">
              <a:latin typeface="Arial Narrow" pitchFamily="34" charset="0"/>
              <a:ea typeface="黑体" panose="02010609060101010101" pitchFamily="2" charset="-122"/>
              <a:cs typeface="+mj-cs"/>
            </a:endParaRPr>
          </a:p>
        </p:txBody>
      </p:sp>
      <p:graphicFrame>
        <p:nvGraphicFramePr>
          <p:cNvPr id="13" name="Object 2"/>
          <p:cNvGraphicFramePr>
            <a:graphicFrameLocks noChangeAspect="1"/>
          </p:cNvGraphicFramePr>
          <p:nvPr/>
        </p:nvGraphicFramePr>
        <p:xfrm>
          <a:off x="4718050" y="3116263"/>
          <a:ext cx="4197350" cy="2859087"/>
        </p:xfrm>
        <a:graphic>
          <a:graphicData uri="http://schemas.openxmlformats.org/presentationml/2006/ole">
            <mc:AlternateContent xmlns:mc="http://schemas.openxmlformats.org/markup-compatibility/2006">
              <mc:Choice xmlns:v="urn:schemas-microsoft-com:vml" Requires="v">
                <p:oleObj spid="_x0000_s3080" name="" r:id="rId1" imgW="1953895" imgH="1429385" progId="Word.Picture.8">
                  <p:embed/>
                </p:oleObj>
              </mc:Choice>
              <mc:Fallback>
                <p:oleObj name="" r:id="rId1" imgW="1953895" imgH="1429385" progId="Word.Picture.8">
                  <p:embed/>
                  <p:pic>
                    <p:nvPicPr>
                      <p:cNvPr id="0" name="图片 3079"/>
                      <p:cNvPicPr/>
                      <p:nvPr/>
                    </p:nvPicPr>
                    <p:blipFill>
                      <a:blip r:embed="rId2"/>
                      <a:srcRect l="-3688" r="-3688"/>
                      <a:stretch>
                        <a:fillRect/>
                      </a:stretch>
                    </p:blipFill>
                    <p:spPr>
                      <a:xfrm>
                        <a:off x="4718050" y="3116263"/>
                        <a:ext cx="4197350" cy="2859087"/>
                      </a:xfrm>
                      <a:prstGeom prst="rect">
                        <a:avLst/>
                      </a:prstGeom>
                      <a:solidFill>
                        <a:srgbClr val="FFFFFF"/>
                      </a:solidFill>
                      <a:ln w="38100">
                        <a:noFill/>
                        <a:miter/>
                      </a:ln>
                    </p:spPr>
                  </p:pic>
                </p:oleObj>
              </mc:Fallback>
            </mc:AlternateContent>
          </a:graphicData>
        </a:graphic>
      </p:graphicFrame>
      <p:sp>
        <p:nvSpPr>
          <p:cNvPr id="16388" name="Rectangle 3"/>
          <p:cNvSpPr/>
          <p:nvPr/>
        </p:nvSpPr>
        <p:spPr>
          <a:xfrm>
            <a:off x="371475" y="1700213"/>
            <a:ext cx="3048000" cy="549275"/>
          </a:xfrm>
          <a:prstGeom prst="rect">
            <a:avLst/>
          </a:prstGeom>
          <a:noFill/>
          <a:ln w="9525">
            <a:noFill/>
          </a:ln>
        </p:spPr>
        <p:txBody>
          <a:bodyPr lIns="92075" tIns="46038" rIns="92075" bIns="46038">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lnSpc>
                <a:spcPct val="125000"/>
              </a:lnSpc>
              <a:buClr>
                <a:srgbClr val="CC0000"/>
              </a:buClr>
              <a:buFont typeface="Wingdings" panose="05000000000000000000" pitchFamily="2" charset="2"/>
              <a:buNone/>
            </a:pPr>
            <a:r>
              <a:rPr lang="zh-CN" altLang="en-US" sz="2400" b="1" dirty="0">
                <a:solidFill>
                  <a:srgbClr val="000000"/>
                </a:solidFill>
                <a:latin typeface="楷体_GB2312" pitchFamily="49" charset="-122"/>
                <a:ea typeface="楷体_GB2312" pitchFamily="49" charset="-122"/>
              </a:rPr>
              <a:t>当</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GS </a:t>
            </a:r>
            <a:r>
              <a:rPr lang="en-US" altLang="zh-CN" sz="2400" b="1">
                <a:solidFill>
                  <a:srgbClr val="000000"/>
                </a:solidFill>
                <a:latin typeface="楷体_GB2312" pitchFamily="49" charset="-122"/>
                <a:ea typeface="楷体_GB2312" pitchFamily="49" charset="-122"/>
              </a:rPr>
              <a:t>&gt;</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TN </a:t>
            </a:r>
            <a:r>
              <a:rPr lang="zh-CN" altLang="en-US" sz="2400" b="1" dirty="0">
                <a:solidFill>
                  <a:srgbClr val="000000"/>
                </a:solidFill>
                <a:latin typeface="楷体_GB2312" pitchFamily="49" charset="-122"/>
                <a:ea typeface="楷体_GB2312" pitchFamily="49" charset="-122"/>
              </a:rPr>
              <a:t>时</a:t>
            </a:r>
            <a:endParaRPr lang="zh-CN" altLang="en-US" sz="2400" b="1" dirty="0">
              <a:solidFill>
                <a:srgbClr val="000000"/>
              </a:solidFill>
              <a:latin typeface="楷体_GB2312" pitchFamily="49" charset="-122"/>
              <a:ea typeface="楷体_GB2312" pitchFamily="49" charset="-122"/>
            </a:endParaRPr>
          </a:p>
        </p:txBody>
      </p:sp>
      <p:sp>
        <p:nvSpPr>
          <p:cNvPr id="15" name="Rectangle 4"/>
          <p:cNvSpPr>
            <a:spLocks noChangeArrowheads="1"/>
          </p:cNvSpPr>
          <p:nvPr/>
        </p:nvSpPr>
        <p:spPr bwMode="auto">
          <a:xfrm>
            <a:off x="533400" y="2311400"/>
            <a:ext cx="4114800"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spAutoFit/>
          </a:bodyPr>
          <a:lstStyle>
            <a:lvl1pPr algn="l">
              <a:spcBef>
                <a:spcPct val="20000"/>
              </a:spcBef>
              <a:buClr>
                <a:schemeClr val="accent2"/>
              </a:buClr>
              <a:buFont typeface="Wingdings" panose="05000000000000000000" pitchFamily="2" charset="2"/>
              <a:buChar char="o"/>
              <a:defRPr sz="3000" b="1">
                <a:solidFill>
                  <a:schemeClr val="tx1"/>
                </a:solidFill>
                <a:latin typeface="Arial Narrow" pitchFamily="34" charset="0"/>
                <a:ea typeface="楷体_GB2312" pitchFamily="49" charset="-122"/>
              </a:defRPr>
            </a:lvl1pPr>
            <a:lvl2pPr marL="762000" indent="-285750" algn="l">
              <a:spcBef>
                <a:spcPct val="20000"/>
              </a:spcBef>
              <a:buClr>
                <a:schemeClr val="accent2"/>
              </a:buClr>
              <a:buFont typeface="Wingdings" panose="05000000000000000000" pitchFamily="2" charset="2"/>
              <a:buChar char="n"/>
              <a:defRPr sz="3000" b="1">
                <a:solidFill>
                  <a:schemeClr val="tx1"/>
                </a:solidFill>
                <a:latin typeface="Arial Narrow" pitchFamily="34" charset="0"/>
                <a:ea typeface="楷体_GB2312" pitchFamily="49" charset="-122"/>
              </a:defRPr>
            </a:lvl2pPr>
            <a:lvl3pPr marL="1181100" indent="-228600" algn="l">
              <a:spcBef>
                <a:spcPct val="20000"/>
              </a:spcBef>
              <a:buClr>
                <a:schemeClr val="accent2"/>
              </a:buClr>
              <a:buFont typeface="Wingdings" panose="05000000000000000000" pitchFamily="2" charset="2"/>
              <a:buChar char="o"/>
              <a:defRPr sz="2800" b="1">
                <a:solidFill>
                  <a:schemeClr val="tx1"/>
                </a:solidFill>
                <a:latin typeface="Arial Narrow" pitchFamily="34" charset="0"/>
                <a:ea typeface="楷体_GB2312" pitchFamily="49" charset="-122"/>
              </a:defRPr>
            </a:lvl3pPr>
            <a:lvl4pPr marL="1600200" indent="-228600" algn="l">
              <a:spcBef>
                <a:spcPct val="20000"/>
              </a:spcBef>
              <a:buClr>
                <a:schemeClr val="accent2"/>
              </a:buClr>
              <a:buFont typeface="Wingdings" panose="05000000000000000000" pitchFamily="2" charset="2"/>
              <a:buChar char="n"/>
              <a:defRPr sz="2400" b="1">
                <a:solidFill>
                  <a:schemeClr val="tx1"/>
                </a:solidFill>
                <a:latin typeface="Arial Narrow" pitchFamily="34" charset="0"/>
                <a:ea typeface="楷体_GB2312" pitchFamily="49" charset="-122"/>
              </a:defRPr>
            </a:lvl4pPr>
            <a:lvl5pPr marL="2057400" indent="-228600" algn="l">
              <a:spcBef>
                <a:spcPct val="25000"/>
              </a:spcBef>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5pPr>
            <a:lvl6pPr marL="25146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6pPr>
            <a:lvl7pPr marL="29718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7pPr>
            <a:lvl8pPr marL="34290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8pPr>
            <a:lvl9pPr marL="38862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
                <a:srgbClr val="CC0000"/>
              </a:buClr>
              <a:buSzTx/>
              <a:buFont typeface="Wingdings" panose="05000000000000000000" pitchFamily="2" charset="2"/>
              <a:buNone/>
              <a:defRPr/>
            </a:pPr>
            <a:r>
              <a:rPr kumimoji="0" lang="en-US" altLang="zh-CN"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        </a:t>
            </a:r>
            <a:r>
              <a:rPr kumimoji="0" lang="zh-CN" altLang="en-US"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在电场作用下产生导电沟道，</a:t>
            </a:r>
            <a:r>
              <a:rPr kumimoji="0" lang="en-US" altLang="zh-CN"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d</a:t>
            </a:r>
            <a:r>
              <a:rPr kumimoji="0" lang="zh-CN" altLang="en-US"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a:t>
            </a:r>
            <a:r>
              <a:rPr kumimoji="0" lang="en-US" altLang="zh-CN"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s</a:t>
            </a:r>
            <a:r>
              <a:rPr kumimoji="0" lang="zh-CN" altLang="en-US"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间加电压后，将有电流产生。</a:t>
            </a:r>
            <a:endParaRPr kumimoji="0" lang="zh-CN" altLang="en-US"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endParaRPr>
          </a:p>
        </p:txBody>
      </p:sp>
      <p:graphicFrame>
        <p:nvGraphicFramePr>
          <p:cNvPr id="16390" name="Object 5"/>
          <p:cNvGraphicFramePr>
            <a:graphicFrameLocks noChangeAspect="1"/>
          </p:cNvGraphicFramePr>
          <p:nvPr/>
        </p:nvGraphicFramePr>
        <p:xfrm>
          <a:off x="4718050" y="225425"/>
          <a:ext cx="4197350" cy="2859088"/>
        </p:xfrm>
        <a:graphic>
          <a:graphicData uri="http://schemas.openxmlformats.org/presentationml/2006/ole">
            <mc:AlternateContent xmlns:mc="http://schemas.openxmlformats.org/markup-compatibility/2006">
              <mc:Choice xmlns:v="urn:schemas-microsoft-com:vml" Requires="v">
                <p:oleObj spid="_x0000_s3079" name="" r:id="rId3" imgW="1951990" imgH="1429385" progId="Word.Picture.8">
                  <p:embed/>
                </p:oleObj>
              </mc:Choice>
              <mc:Fallback>
                <p:oleObj name="" r:id="rId3" imgW="1951990" imgH="1429385" progId="Word.Picture.8">
                  <p:embed/>
                  <p:pic>
                    <p:nvPicPr>
                      <p:cNvPr id="0" name="图片 3078"/>
                      <p:cNvPicPr/>
                      <p:nvPr/>
                    </p:nvPicPr>
                    <p:blipFill>
                      <a:blip r:embed="rId4"/>
                      <a:srcRect l="-3688" r="-3688"/>
                      <a:stretch>
                        <a:fillRect/>
                      </a:stretch>
                    </p:blipFill>
                    <p:spPr>
                      <a:xfrm>
                        <a:off x="4718050" y="225425"/>
                        <a:ext cx="4197350" cy="2859088"/>
                      </a:xfrm>
                      <a:prstGeom prst="rect">
                        <a:avLst/>
                      </a:prstGeom>
                      <a:solidFill>
                        <a:srgbClr val="FFFFFF"/>
                      </a:solidFill>
                      <a:ln w="38100">
                        <a:noFill/>
                        <a:miter/>
                      </a:ln>
                    </p:spPr>
                  </p:pic>
                </p:oleObj>
              </mc:Fallback>
            </mc:AlternateContent>
          </a:graphicData>
        </a:graphic>
      </p:graphicFrame>
      <p:sp>
        <p:nvSpPr>
          <p:cNvPr id="17" name="Rectangle 6"/>
          <p:cNvSpPr>
            <a:spLocks noChangeArrowheads="1"/>
          </p:cNvSpPr>
          <p:nvPr/>
        </p:nvSpPr>
        <p:spPr bwMode="auto">
          <a:xfrm>
            <a:off x="533400" y="3789363"/>
            <a:ext cx="411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spAutoFit/>
          </a:bodyPr>
          <a:lstStyle>
            <a:lvl1pPr algn="l">
              <a:spcBef>
                <a:spcPct val="20000"/>
              </a:spcBef>
              <a:buClr>
                <a:schemeClr val="accent2"/>
              </a:buClr>
              <a:buFont typeface="Wingdings" panose="05000000000000000000" pitchFamily="2" charset="2"/>
              <a:buChar char="o"/>
              <a:defRPr sz="3000" b="1">
                <a:solidFill>
                  <a:schemeClr val="tx1"/>
                </a:solidFill>
                <a:latin typeface="Arial Narrow" pitchFamily="34" charset="0"/>
                <a:ea typeface="楷体_GB2312" pitchFamily="49" charset="-122"/>
              </a:defRPr>
            </a:lvl1pPr>
            <a:lvl2pPr marL="762000" indent="-285750" algn="l">
              <a:spcBef>
                <a:spcPct val="20000"/>
              </a:spcBef>
              <a:buClr>
                <a:schemeClr val="accent2"/>
              </a:buClr>
              <a:buFont typeface="Wingdings" panose="05000000000000000000" pitchFamily="2" charset="2"/>
              <a:buChar char="n"/>
              <a:defRPr sz="3000" b="1">
                <a:solidFill>
                  <a:schemeClr val="tx1"/>
                </a:solidFill>
                <a:latin typeface="Arial Narrow" pitchFamily="34" charset="0"/>
                <a:ea typeface="楷体_GB2312" pitchFamily="49" charset="-122"/>
              </a:defRPr>
            </a:lvl2pPr>
            <a:lvl3pPr marL="1181100" indent="-228600" algn="l">
              <a:spcBef>
                <a:spcPct val="20000"/>
              </a:spcBef>
              <a:buClr>
                <a:schemeClr val="accent2"/>
              </a:buClr>
              <a:buFont typeface="Wingdings" panose="05000000000000000000" pitchFamily="2" charset="2"/>
              <a:buChar char="o"/>
              <a:defRPr sz="2800" b="1">
                <a:solidFill>
                  <a:schemeClr val="tx1"/>
                </a:solidFill>
                <a:latin typeface="Arial Narrow" pitchFamily="34" charset="0"/>
                <a:ea typeface="楷体_GB2312" pitchFamily="49" charset="-122"/>
              </a:defRPr>
            </a:lvl3pPr>
            <a:lvl4pPr marL="1600200" indent="-228600" algn="l">
              <a:spcBef>
                <a:spcPct val="20000"/>
              </a:spcBef>
              <a:buClr>
                <a:schemeClr val="accent2"/>
              </a:buClr>
              <a:buFont typeface="Wingdings" panose="05000000000000000000" pitchFamily="2" charset="2"/>
              <a:buChar char="n"/>
              <a:defRPr sz="2400" b="1">
                <a:solidFill>
                  <a:schemeClr val="tx1"/>
                </a:solidFill>
                <a:latin typeface="Arial Narrow" pitchFamily="34" charset="0"/>
                <a:ea typeface="楷体_GB2312" pitchFamily="49" charset="-122"/>
              </a:defRPr>
            </a:lvl4pPr>
            <a:lvl5pPr marL="2057400" indent="-228600" algn="l">
              <a:spcBef>
                <a:spcPct val="25000"/>
              </a:spcBef>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5pPr>
            <a:lvl6pPr marL="25146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6pPr>
            <a:lvl7pPr marL="29718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7pPr>
            <a:lvl8pPr marL="34290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8pPr>
            <a:lvl9pPr marL="38862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9pPr>
          </a:lstStyle>
          <a:p>
            <a:pPr marL="0" marR="0" lvl="0" indent="0" algn="l" defTabSz="914400" rtl="0" eaLnBrk="1" fontAlgn="base" latinLnBrk="0" hangingPunct="1">
              <a:lnSpc>
                <a:spcPct val="105000"/>
              </a:lnSpc>
              <a:spcBef>
                <a:spcPct val="20000"/>
              </a:spcBef>
              <a:spcAft>
                <a:spcPct val="0"/>
              </a:spcAft>
              <a:buClr>
                <a:srgbClr val="CC0000"/>
              </a:buClr>
              <a:buSzTx/>
              <a:buFont typeface="Wingdings" panose="05000000000000000000" pitchFamily="2" charset="2"/>
              <a:buNone/>
              <a:defRPr/>
            </a:pPr>
            <a:r>
              <a:rPr kumimoji="0" lang="en-US" altLang="zh-CN"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      </a:t>
            </a:r>
            <a:r>
              <a:rPr kumimoji="0" lang="en-US" altLang="zh-CN" sz="2400" b="1" i="1"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V</a:t>
            </a:r>
            <a:r>
              <a:rPr kumimoji="0" lang="en-US" altLang="zh-CN" sz="2400" b="1" i="0" u="none" strike="noStrike" kern="0" cap="none" spc="0" normalizeH="0" baseline="-25000" noProof="0" smtClean="0">
                <a:ln>
                  <a:noFill/>
                </a:ln>
                <a:solidFill>
                  <a:srgbClr val="000000"/>
                </a:solidFill>
                <a:effectLst/>
                <a:uLnTx/>
                <a:uFillTx/>
                <a:latin typeface="楷体_GB2312" pitchFamily="49" charset="-122"/>
                <a:ea typeface="楷体_GB2312" pitchFamily="49" charset="-122"/>
                <a:cs typeface="+mn-cs"/>
              </a:rPr>
              <a:t>GS</a:t>
            </a:r>
            <a:r>
              <a:rPr kumimoji="0" lang="zh-CN" altLang="en-US"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越大，导电沟道越厚</a:t>
            </a:r>
            <a:endParaRPr kumimoji="0" lang="zh-CN" altLang="en-US" sz="24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endParaRPr>
          </a:p>
        </p:txBody>
      </p:sp>
      <p:graphicFrame>
        <p:nvGraphicFramePr>
          <p:cNvPr id="18" name="Object 7"/>
          <p:cNvGraphicFramePr>
            <a:graphicFrameLocks noChangeAspect="1"/>
          </p:cNvGraphicFramePr>
          <p:nvPr/>
        </p:nvGraphicFramePr>
        <p:xfrm>
          <a:off x="4718050" y="225425"/>
          <a:ext cx="4197350" cy="2859088"/>
        </p:xfrm>
        <a:graphic>
          <a:graphicData uri="http://schemas.openxmlformats.org/presentationml/2006/ole">
            <mc:AlternateContent xmlns:mc="http://schemas.openxmlformats.org/markup-compatibility/2006">
              <mc:Choice xmlns:v="urn:schemas-microsoft-com:vml" Requires="v">
                <p:oleObj spid="_x0000_s3081" name="" r:id="rId5" imgW="1951990" imgH="1429385" progId="Word.Picture.8">
                  <p:embed/>
                </p:oleObj>
              </mc:Choice>
              <mc:Fallback>
                <p:oleObj name="" r:id="rId5" imgW="1951990" imgH="1429385" progId="Word.Picture.8">
                  <p:embed/>
                  <p:pic>
                    <p:nvPicPr>
                      <p:cNvPr id="0" name="图片 3080"/>
                      <p:cNvPicPr/>
                      <p:nvPr/>
                    </p:nvPicPr>
                    <p:blipFill>
                      <a:blip r:embed="rId6"/>
                      <a:srcRect l="-3688" r="-3688"/>
                      <a:stretch>
                        <a:fillRect/>
                      </a:stretch>
                    </p:blipFill>
                    <p:spPr>
                      <a:xfrm>
                        <a:off x="4718050" y="225425"/>
                        <a:ext cx="4197350" cy="2859088"/>
                      </a:xfrm>
                      <a:prstGeom prst="rect">
                        <a:avLst/>
                      </a:prstGeom>
                      <a:solidFill>
                        <a:srgbClr val="FFFFFF"/>
                      </a:solidFill>
                      <a:ln w="38100">
                        <a:noFill/>
                        <a:miter/>
                      </a:ln>
                    </p:spPr>
                  </p:pic>
                </p:oleObj>
              </mc:Fallback>
            </mc:AlternateContent>
          </a:graphicData>
        </a:graphic>
      </p:graphicFrame>
      <p:sp>
        <p:nvSpPr>
          <p:cNvPr id="19" name="Rectangle 8"/>
          <p:cNvSpPr>
            <a:spLocks noChangeArrowheads="1"/>
          </p:cNvSpPr>
          <p:nvPr/>
        </p:nvSpPr>
        <p:spPr bwMode="auto">
          <a:xfrm>
            <a:off x="684213" y="4219575"/>
            <a:ext cx="3462338" cy="104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spAutoFit/>
          </a:bodyPr>
          <a:lstStyle>
            <a:lvl1pPr algn="l">
              <a:spcBef>
                <a:spcPct val="20000"/>
              </a:spcBef>
              <a:buClr>
                <a:schemeClr val="accent2"/>
              </a:buClr>
              <a:buFont typeface="Wingdings" panose="05000000000000000000" pitchFamily="2" charset="2"/>
              <a:buChar char="o"/>
              <a:defRPr sz="3000" b="1">
                <a:solidFill>
                  <a:schemeClr val="tx1"/>
                </a:solidFill>
                <a:latin typeface="Arial Narrow" pitchFamily="34" charset="0"/>
                <a:ea typeface="楷体_GB2312" pitchFamily="49" charset="-122"/>
              </a:defRPr>
            </a:lvl1pPr>
            <a:lvl2pPr marL="762000" indent="-285750" algn="l">
              <a:spcBef>
                <a:spcPct val="20000"/>
              </a:spcBef>
              <a:buClr>
                <a:schemeClr val="accent2"/>
              </a:buClr>
              <a:buFont typeface="Wingdings" panose="05000000000000000000" pitchFamily="2" charset="2"/>
              <a:buChar char="n"/>
              <a:defRPr sz="3000" b="1">
                <a:solidFill>
                  <a:schemeClr val="tx1"/>
                </a:solidFill>
                <a:latin typeface="Arial Narrow" pitchFamily="34" charset="0"/>
                <a:ea typeface="楷体_GB2312" pitchFamily="49" charset="-122"/>
              </a:defRPr>
            </a:lvl2pPr>
            <a:lvl3pPr marL="1181100" indent="-228600" algn="l">
              <a:spcBef>
                <a:spcPct val="20000"/>
              </a:spcBef>
              <a:buClr>
                <a:schemeClr val="accent2"/>
              </a:buClr>
              <a:buFont typeface="Wingdings" panose="05000000000000000000" pitchFamily="2" charset="2"/>
              <a:buChar char="o"/>
              <a:defRPr sz="2800" b="1">
                <a:solidFill>
                  <a:schemeClr val="tx1"/>
                </a:solidFill>
                <a:latin typeface="Arial Narrow" pitchFamily="34" charset="0"/>
                <a:ea typeface="楷体_GB2312" pitchFamily="49" charset="-122"/>
              </a:defRPr>
            </a:lvl3pPr>
            <a:lvl4pPr marL="1600200" indent="-228600" algn="l">
              <a:spcBef>
                <a:spcPct val="20000"/>
              </a:spcBef>
              <a:buClr>
                <a:schemeClr val="accent2"/>
              </a:buClr>
              <a:buFont typeface="Wingdings" panose="05000000000000000000" pitchFamily="2" charset="2"/>
              <a:buChar char="n"/>
              <a:defRPr sz="2400" b="1">
                <a:solidFill>
                  <a:schemeClr val="tx1"/>
                </a:solidFill>
                <a:latin typeface="Arial Narrow" pitchFamily="34" charset="0"/>
                <a:ea typeface="楷体_GB2312" pitchFamily="49" charset="-122"/>
              </a:defRPr>
            </a:lvl4pPr>
            <a:lvl5pPr marL="2057400" indent="-228600" algn="l">
              <a:spcBef>
                <a:spcPct val="25000"/>
              </a:spcBef>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5pPr>
            <a:lvl6pPr marL="25146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6pPr>
            <a:lvl7pPr marL="29718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7pPr>
            <a:lvl8pPr marL="34290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8pPr>
            <a:lvl9pPr marL="38862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9pPr>
          </a:lstStyle>
          <a:p>
            <a:pPr marL="0" marR="0" lvl="0" indent="0" algn="l" defTabSz="914400" rtl="0" eaLnBrk="1" fontAlgn="base" latinLnBrk="0" hangingPunct="1">
              <a:lnSpc>
                <a:spcPct val="130000"/>
              </a:lnSpc>
              <a:spcBef>
                <a:spcPct val="0"/>
              </a:spcBef>
              <a:spcAft>
                <a:spcPct val="0"/>
              </a:spcAft>
              <a:buClr>
                <a:srgbClr val="CC0000"/>
              </a:buClr>
              <a:buSzTx/>
              <a:buFont typeface="Wingdings" panose="05000000000000000000" pitchFamily="2" charset="2"/>
              <a:buNone/>
              <a:defRPr/>
            </a:pPr>
            <a:r>
              <a:rPr kumimoji="0" lang="en-US" altLang="zh-CN" sz="2400" b="1" i="1" u="none" strike="noStrike" kern="1200" cap="none" spc="0" normalizeH="0" baseline="0" noProof="0" smtClean="0">
                <a:ln>
                  <a:noFill/>
                </a:ln>
                <a:solidFill>
                  <a:srgbClr val="0000CC"/>
                </a:solidFill>
                <a:effectLst>
                  <a:outerShdw blurRad="38100" dist="38100" dir="2700000" algn="tl">
                    <a:srgbClr val="C0C0C0"/>
                  </a:outerShdw>
                </a:effectLst>
                <a:uLnTx/>
                <a:uFillTx/>
                <a:latin typeface="楷体_GB2312" pitchFamily="49" charset="-122"/>
                <a:ea typeface="楷体_GB2312" pitchFamily="49" charset="-122"/>
                <a:cs typeface="+mn-cs"/>
              </a:rPr>
              <a:t>   V</a:t>
            </a:r>
            <a:r>
              <a:rPr kumimoji="0" lang="en-US" altLang="zh-CN" sz="2400" b="1" i="0" u="none" strike="noStrike" kern="1200" cap="none" spc="0" normalizeH="0" baseline="-25000" noProof="0" smtClean="0">
                <a:ln>
                  <a:noFill/>
                </a:ln>
                <a:solidFill>
                  <a:srgbClr val="0000CC"/>
                </a:solidFill>
                <a:effectLst>
                  <a:outerShdw blurRad="38100" dist="38100" dir="2700000" algn="tl">
                    <a:srgbClr val="C0C0C0"/>
                  </a:outerShdw>
                </a:effectLst>
                <a:uLnTx/>
                <a:uFillTx/>
                <a:latin typeface="楷体_GB2312" pitchFamily="49" charset="-122"/>
                <a:ea typeface="楷体_GB2312" pitchFamily="49" charset="-122"/>
                <a:cs typeface="+mn-cs"/>
              </a:rPr>
              <a:t>TN </a:t>
            </a:r>
            <a:r>
              <a:rPr kumimoji="0" lang="zh-CN" altLang="en-US" sz="24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楷体_GB2312" pitchFamily="49" charset="-122"/>
                <a:ea typeface="楷体_GB2312" pitchFamily="49" charset="-122"/>
                <a:cs typeface="+mn-cs"/>
              </a:rPr>
              <a:t>称为</a:t>
            </a:r>
            <a:r>
              <a:rPr kumimoji="0" lang="en-US" altLang="zh-CN" sz="24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楷体_GB2312" pitchFamily="49" charset="-122"/>
                <a:ea typeface="楷体_GB2312" pitchFamily="49" charset="-122"/>
                <a:cs typeface="+mn-cs"/>
              </a:rPr>
              <a:t>N</a:t>
            </a:r>
            <a:r>
              <a:rPr kumimoji="0" lang="zh-CN" altLang="en-US" sz="24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楷体_GB2312" pitchFamily="49" charset="-122"/>
                <a:ea typeface="楷体_GB2312" pitchFamily="49" charset="-122"/>
                <a:cs typeface="+mn-cs"/>
              </a:rPr>
              <a:t>沟道增强型</a:t>
            </a:r>
            <a:r>
              <a:rPr kumimoji="0" lang="en-US" altLang="zh-CN" sz="24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楷体_GB2312" pitchFamily="49" charset="-122"/>
                <a:ea typeface="楷体_GB2312" pitchFamily="49" charset="-122"/>
                <a:cs typeface="+mn-cs"/>
              </a:rPr>
              <a:t>MOSFET</a:t>
            </a:r>
            <a:r>
              <a:rPr kumimoji="0" lang="zh-CN" altLang="en-US" sz="24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楷体_GB2312" pitchFamily="49" charset="-122"/>
                <a:ea typeface="楷体_GB2312" pitchFamily="49" charset="-122"/>
                <a:cs typeface="+mn-cs"/>
              </a:rPr>
              <a:t>开启电压</a:t>
            </a:r>
            <a:endParaRPr kumimoji="0" lang="zh-CN" altLang="en-US" sz="24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20" name="Rectangle 12"/>
          <p:cNvSpPr>
            <a:spLocks noChangeArrowheads="1"/>
          </p:cNvSpPr>
          <p:nvPr/>
        </p:nvSpPr>
        <p:spPr bwMode="auto">
          <a:xfrm>
            <a:off x="304800" y="1262063"/>
            <a:ext cx="4724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spAutoFit/>
          </a:bodyPr>
          <a:lstStyle>
            <a:lvl1pPr algn="l">
              <a:defRPr sz="3600" b="1">
                <a:solidFill>
                  <a:schemeClr val="tx2"/>
                </a:solidFill>
                <a:latin typeface="Arial Narrow" pitchFamily="34" charset="0"/>
                <a:ea typeface="楷体_GB2312" pitchFamily="49" charset="-122"/>
              </a:defRPr>
            </a:lvl1pPr>
            <a:lvl2pPr algn="l">
              <a:defRPr sz="3600" b="1">
                <a:solidFill>
                  <a:schemeClr val="tx2"/>
                </a:solidFill>
                <a:latin typeface="Arial Narrow" pitchFamily="34" charset="0"/>
                <a:ea typeface="楷体_GB2312" pitchFamily="49" charset="-122"/>
              </a:defRPr>
            </a:lvl2pPr>
            <a:lvl3pPr algn="l">
              <a:defRPr sz="3600" b="1">
                <a:solidFill>
                  <a:schemeClr val="tx2"/>
                </a:solidFill>
                <a:latin typeface="Arial Narrow" pitchFamily="34" charset="0"/>
                <a:ea typeface="楷体_GB2312" pitchFamily="49" charset="-122"/>
              </a:defRPr>
            </a:lvl3pPr>
            <a:lvl4pPr algn="l">
              <a:defRPr sz="3600" b="1">
                <a:solidFill>
                  <a:schemeClr val="tx2"/>
                </a:solidFill>
                <a:latin typeface="Arial Narrow" pitchFamily="34" charset="0"/>
                <a:ea typeface="楷体_GB2312" pitchFamily="49" charset="-122"/>
              </a:defRPr>
            </a:lvl4pPr>
            <a:lvl5pPr algn="l">
              <a:defRPr sz="3600" b="1">
                <a:solidFill>
                  <a:schemeClr val="tx2"/>
                </a:solidFill>
                <a:latin typeface="Arial Narrow" pitchFamily="34" charset="0"/>
                <a:ea typeface="楷体_GB2312" pitchFamily="49" charset="-122"/>
              </a:defRPr>
            </a:lvl5pPr>
            <a:lvl6pPr marL="457200" fontAlgn="base">
              <a:spcBef>
                <a:spcPct val="0"/>
              </a:spcBef>
              <a:spcAft>
                <a:spcPct val="0"/>
              </a:spcAft>
              <a:defRPr sz="3600" b="1">
                <a:solidFill>
                  <a:schemeClr val="tx2"/>
                </a:solidFill>
                <a:latin typeface="Arial Narrow" pitchFamily="34" charset="0"/>
                <a:ea typeface="楷体_GB2312" pitchFamily="49" charset="-122"/>
              </a:defRPr>
            </a:lvl6pPr>
            <a:lvl7pPr marL="914400" fontAlgn="base">
              <a:spcBef>
                <a:spcPct val="0"/>
              </a:spcBef>
              <a:spcAft>
                <a:spcPct val="0"/>
              </a:spcAft>
              <a:defRPr sz="3600" b="1">
                <a:solidFill>
                  <a:schemeClr val="tx2"/>
                </a:solidFill>
                <a:latin typeface="Arial Narrow" pitchFamily="34" charset="0"/>
                <a:ea typeface="楷体_GB2312" pitchFamily="49" charset="-122"/>
              </a:defRPr>
            </a:lvl7pPr>
            <a:lvl8pPr marL="1371600" fontAlgn="base">
              <a:spcBef>
                <a:spcPct val="0"/>
              </a:spcBef>
              <a:spcAft>
                <a:spcPct val="0"/>
              </a:spcAft>
              <a:defRPr sz="3600" b="1">
                <a:solidFill>
                  <a:schemeClr val="tx2"/>
                </a:solidFill>
                <a:latin typeface="Arial Narrow" pitchFamily="34" charset="0"/>
                <a:ea typeface="楷体_GB2312" pitchFamily="49" charset="-122"/>
              </a:defRPr>
            </a:lvl8pPr>
            <a:lvl9pPr marL="1828800" fontAlgn="base">
              <a:spcBef>
                <a:spcPct val="0"/>
              </a:spcBef>
              <a:spcAft>
                <a:spcPct val="0"/>
              </a:spcAft>
              <a:defRPr sz="3600" b="1">
                <a:solidFill>
                  <a:schemeClr val="tx2"/>
                </a:solidFill>
                <a:latin typeface="Arial Narrow" pitchFamily="34" charset="0"/>
                <a:ea typeface="楷体_GB2312"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sym typeface="Wingdings" panose="05000000000000000000" pitchFamily="2" charset="2"/>
              </a:rPr>
              <a:t>（</a:t>
            </a:r>
            <a:r>
              <a:rPr kumimoji="0" lang="en-US" altLang="zh-CN" sz="24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sym typeface="Wingdings" panose="05000000000000000000" pitchFamily="2" charset="2"/>
              </a:rPr>
              <a:t>1</a:t>
            </a:r>
            <a:r>
              <a:rPr kumimoji="0" lang="zh-CN" altLang="en-US" sz="24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sym typeface="Wingdings" panose="05000000000000000000" pitchFamily="2" charset="2"/>
              </a:rPr>
              <a:t>）</a:t>
            </a:r>
            <a:r>
              <a:rPr kumimoji="0" lang="en-US" altLang="zh-CN" sz="2400" b="1" i="1"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rPr>
              <a:t>V</a:t>
            </a:r>
            <a:r>
              <a:rPr kumimoji="0" lang="en-US" altLang="zh-CN" sz="2400" b="1" i="0" u="none" strike="noStrike" kern="0" cap="none" spc="0" normalizeH="0" baseline="-25000" noProof="0" smtClean="0">
                <a:ln>
                  <a:noFill/>
                </a:ln>
                <a:solidFill>
                  <a:srgbClr val="FF0000"/>
                </a:solidFill>
                <a:effectLst/>
                <a:uLnTx/>
                <a:uFillTx/>
                <a:latin typeface="Arial Narrow" pitchFamily="34" charset="0"/>
                <a:ea typeface="楷体_GB2312" pitchFamily="49" charset="-122"/>
                <a:cs typeface="+mn-cs"/>
              </a:rPr>
              <a:t>GS</a:t>
            </a:r>
            <a:r>
              <a:rPr kumimoji="0" lang="zh-CN" altLang="en-US" sz="2400" b="1" i="0" u="none" strike="noStrike" kern="0" cap="none" spc="0" normalizeH="0" baseline="0" noProof="0" smtClean="0">
                <a:ln>
                  <a:noFill/>
                </a:ln>
                <a:solidFill>
                  <a:srgbClr val="FF0000"/>
                </a:solidFill>
                <a:effectLst/>
                <a:uLnTx/>
                <a:uFillTx/>
                <a:latin typeface="Arial Narrow" pitchFamily="34" charset="0"/>
                <a:ea typeface="黑体" panose="02010609060101010101" pitchFamily="2" charset="-122"/>
                <a:cs typeface="+mn-cs"/>
              </a:rPr>
              <a:t>对沟道的控制作用</a:t>
            </a:r>
            <a:endParaRPr kumimoji="0" lang="zh-CN" altLang="en-US" sz="2400" b="1" i="0" u="none" strike="noStrike" kern="0" cap="none" spc="0" normalizeH="0" baseline="0" noProof="0" smtClean="0">
              <a:ln>
                <a:noFill/>
              </a:ln>
              <a:solidFill>
                <a:srgbClr val="FF0000"/>
              </a:solidFill>
              <a:effectLst/>
              <a:uLnTx/>
              <a:uFillTx/>
              <a:latin typeface="Arial Narrow" pitchFamily="34" charset="0"/>
              <a:ea typeface="黑体" panose="02010609060101010101" pitchFamily="2" charset="-122"/>
              <a:cs typeface="+mn-cs"/>
            </a:endParaRPr>
          </a:p>
        </p:txBody>
      </p:sp>
      <p:sp>
        <p:nvSpPr>
          <p:cNvPr id="16395" name="Rectangle 14">
            <a:hlinkClick r:id="rId7" action="ppaction://hlinksldjump"/>
          </p:cNvPr>
          <p:cNvSpPr/>
          <p:nvPr/>
        </p:nvSpPr>
        <p:spPr>
          <a:xfrm>
            <a:off x="457200" y="677863"/>
            <a:ext cx="2601913" cy="519112"/>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2. </a:t>
            </a:r>
            <a:r>
              <a:rPr lang="zh-CN" altLang="en-US" sz="2800" b="1" dirty="0">
                <a:solidFill>
                  <a:srgbClr val="800000"/>
                </a:solidFill>
                <a:latin typeface="楷体_GB2312" pitchFamily="49" charset="-122"/>
                <a:ea typeface="楷体_GB2312" pitchFamily="49" charset="-122"/>
              </a:rPr>
              <a:t>工作原理</a:t>
            </a:r>
            <a:endParaRPr lang="zh-CN" altLang="en-US" sz="2800" b="1" dirty="0">
              <a:solidFill>
                <a:srgbClr val="800000"/>
              </a:solidFill>
              <a:latin typeface="楷体_GB2312" pitchFamily="49" charset="-122"/>
              <a:ea typeface="楷体_GB2312" pitchFamily="49" charset="-122"/>
            </a:endParaRPr>
          </a:p>
        </p:txBody>
      </p:sp>
      <p:sp>
        <p:nvSpPr>
          <p:cNvPr id="22" name="Rectangle 15">
            <a:hlinkClick r:id="rId7" action="ppaction://hlinksldjump"/>
          </p:cNvPr>
          <p:cNvSpPr/>
          <p:nvPr/>
        </p:nvSpPr>
        <p:spPr>
          <a:xfrm>
            <a:off x="468313" y="5332413"/>
            <a:ext cx="4248150" cy="863600"/>
          </a:xfrm>
          <a:prstGeom prst="rect">
            <a:avLst/>
          </a:prstGeom>
          <a:solidFill>
            <a:srgbClr val="CCFFFF"/>
          </a:solidFill>
          <a:ln w="9525" cap="flat" cmpd="sng">
            <a:solidFill>
              <a:srgbClr val="FF6600"/>
            </a:solidFill>
            <a:prstDash val="solid"/>
            <a:miter/>
            <a:headEnd type="none" w="med" len="med"/>
            <a:tailEnd type="none" w="med" len="med"/>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lnSpc>
                <a:spcPct val="125000"/>
              </a:lnSpc>
              <a:spcBef>
                <a:spcPct val="0"/>
              </a:spcBef>
              <a:buFontTx/>
              <a:buNone/>
            </a:pPr>
            <a:r>
              <a:rPr lang="en-US" altLang="zh-CN" sz="2000" b="1">
                <a:solidFill>
                  <a:srgbClr val="000000"/>
                </a:solidFill>
                <a:latin typeface="Times New Roman" panose="02020603050405020304" pitchFamily="18" charset="0"/>
                <a:ea typeface="楷体_GB2312" pitchFamily="49" charset="-122"/>
              </a:rPr>
              <a:t>  </a:t>
            </a:r>
            <a:r>
              <a:rPr lang="zh-CN" altLang="en-US" sz="2000" b="1" dirty="0">
                <a:solidFill>
                  <a:srgbClr val="000000"/>
                </a:solidFill>
                <a:latin typeface="Times New Roman" panose="02020603050405020304" pitchFamily="18" charset="0"/>
                <a:ea typeface="楷体_GB2312" pitchFamily="49" charset="-122"/>
              </a:rPr>
              <a:t>必须依靠栅极外加电压才能产生反型层的</a:t>
            </a:r>
            <a:r>
              <a:rPr lang="en-US" altLang="zh-CN" sz="2000" b="1">
                <a:solidFill>
                  <a:srgbClr val="000000"/>
                </a:solidFill>
                <a:latin typeface="Times New Roman" panose="02020603050405020304" pitchFamily="18" charset="0"/>
                <a:ea typeface="楷体_GB2312" pitchFamily="49" charset="-122"/>
              </a:rPr>
              <a:t>MOSFET</a:t>
            </a:r>
            <a:r>
              <a:rPr lang="zh-CN" altLang="en-US" sz="2000" b="1" dirty="0">
                <a:solidFill>
                  <a:srgbClr val="000000"/>
                </a:solidFill>
                <a:latin typeface="Times New Roman" panose="02020603050405020304" pitchFamily="18" charset="0"/>
                <a:ea typeface="楷体_GB2312" pitchFamily="49" charset="-122"/>
              </a:rPr>
              <a:t>称为增强型器件</a:t>
            </a:r>
            <a:endParaRPr lang="zh-CN" altLang="en-US" sz="2000" b="1" dirty="0">
              <a:solidFill>
                <a:srgbClr val="000000"/>
              </a:solidFill>
              <a:latin typeface="Times New Roman" panose="02020603050405020304" pitchFamily="18" charset="0"/>
              <a:ea typeface="楷体_GB2312" pitchFamily="49" charset="-122"/>
            </a:endParaRPr>
          </a:p>
        </p:txBody>
      </p:sp>
      <p:sp>
        <p:nvSpPr>
          <p:cNvPr id="7" name="页脚占位符 4"/>
          <p:cNvSpPr txBox="1">
            <a:spLocks noGrp="1"/>
          </p:cNvSpPr>
          <p:nvPr>
            <p:custDataLst>
              <p:tags r:id="rId8"/>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Right)">
                                      <p:cBhvr>
                                        <p:cTn id="7" dur="500"/>
                                        <p:tgtEl>
                                          <p:spTgt spid="1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6"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strips(downRight)">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6"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strips(downRight)">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ox(in)">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bldLvl="0" animBg="1"/>
      <p:bldP spid="19" grpId="0" bldLvl="0" animBg="1"/>
      <p:bldP spid="22" grpId="0" bldLvl="0" animBg="1"/>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10" name="Rectangle 18">
            <a:hlinkClick r:id="rId1" action="ppaction://hlinksldjump"/>
          </p:cNvPr>
          <p:cNvSpPr/>
          <p:nvPr/>
        </p:nvSpPr>
        <p:spPr>
          <a:xfrm>
            <a:off x="746125" y="115888"/>
            <a:ext cx="2601913" cy="519112"/>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2. </a:t>
            </a:r>
            <a:r>
              <a:rPr lang="zh-CN" altLang="en-US" sz="2800" b="1" dirty="0">
                <a:solidFill>
                  <a:srgbClr val="800000"/>
                </a:solidFill>
                <a:latin typeface="楷体_GB2312" pitchFamily="49" charset="-122"/>
                <a:ea typeface="楷体_GB2312" pitchFamily="49" charset="-122"/>
              </a:rPr>
              <a:t>工作原理</a:t>
            </a:r>
            <a:endParaRPr lang="zh-CN" altLang="en-US" sz="2800" b="1" dirty="0">
              <a:solidFill>
                <a:srgbClr val="800000"/>
              </a:solidFill>
              <a:latin typeface="楷体_GB2312" pitchFamily="49" charset="-122"/>
              <a:ea typeface="楷体_GB2312" pitchFamily="49" charset="-122"/>
            </a:endParaRPr>
          </a:p>
        </p:txBody>
      </p:sp>
      <p:sp>
        <p:nvSpPr>
          <p:cNvPr id="18" name="Rectangle 5"/>
          <p:cNvSpPr>
            <a:spLocks noChangeArrowheads="1"/>
          </p:cNvSpPr>
          <p:nvPr/>
        </p:nvSpPr>
        <p:spPr bwMode="auto">
          <a:xfrm>
            <a:off x="457200" y="758825"/>
            <a:ext cx="4495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spAutoFit/>
          </a:bodyPr>
          <a:lstStyle>
            <a:lvl1pPr algn="l">
              <a:defRPr sz="3600" b="1">
                <a:solidFill>
                  <a:schemeClr val="tx2"/>
                </a:solidFill>
                <a:latin typeface="Arial Narrow" pitchFamily="34" charset="0"/>
                <a:ea typeface="楷体_GB2312" pitchFamily="49" charset="-122"/>
              </a:defRPr>
            </a:lvl1pPr>
            <a:lvl2pPr algn="l">
              <a:defRPr sz="3600" b="1">
                <a:solidFill>
                  <a:schemeClr val="tx2"/>
                </a:solidFill>
                <a:latin typeface="Arial Narrow" pitchFamily="34" charset="0"/>
                <a:ea typeface="楷体_GB2312" pitchFamily="49" charset="-122"/>
              </a:defRPr>
            </a:lvl2pPr>
            <a:lvl3pPr algn="l">
              <a:defRPr sz="3600" b="1">
                <a:solidFill>
                  <a:schemeClr val="tx2"/>
                </a:solidFill>
                <a:latin typeface="Arial Narrow" pitchFamily="34" charset="0"/>
                <a:ea typeface="楷体_GB2312" pitchFamily="49" charset="-122"/>
              </a:defRPr>
            </a:lvl3pPr>
            <a:lvl4pPr algn="l">
              <a:defRPr sz="3600" b="1">
                <a:solidFill>
                  <a:schemeClr val="tx2"/>
                </a:solidFill>
                <a:latin typeface="Arial Narrow" pitchFamily="34" charset="0"/>
                <a:ea typeface="楷体_GB2312" pitchFamily="49" charset="-122"/>
              </a:defRPr>
            </a:lvl4pPr>
            <a:lvl5pPr algn="l">
              <a:defRPr sz="3600" b="1">
                <a:solidFill>
                  <a:schemeClr val="tx2"/>
                </a:solidFill>
                <a:latin typeface="Arial Narrow" pitchFamily="34" charset="0"/>
                <a:ea typeface="楷体_GB2312" pitchFamily="49" charset="-122"/>
              </a:defRPr>
            </a:lvl5pPr>
            <a:lvl6pPr marL="457200" fontAlgn="base">
              <a:spcBef>
                <a:spcPct val="0"/>
              </a:spcBef>
              <a:spcAft>
                <a:spcPct val="0"/>
              </a:spcAft>
              <a:defRPr sz="3600" b="1">
                <a:solidFill>
                  <a:schemeClr val="tx2"/>
                </a:solidFill>
                <a:latin typeface="Arial Narrow" pitchFamily="34" charset="0"/>
                <a:ea typeface="楷体_GB2312" pitchFamily="49" charset="-122"/>
              </a:defRPr>
            </a:lvl6pPr>
            <a:lvl7pPr marL="914400" fontAlgn="base">
              <a:spcBef>
                <a:spcPct val="0"/>
              </a:spcBef>
              <a:spcAft>
                <a:spcPct val="0"/>
              </a:spcAft>
              <a:defRPr sz="3600" b="1">
                <a:solidFill>
                  <a:schemeClr val="tx2"/>
                </a:solidFill>
                <a:latin typeface="Arial Narrow" pitchFamily="34" charset="0"/>
                <a:ea typeface="楷体_GB2312" pitchFamily="49" charset="-122"/>
              </a:defRPr>
            </a:lvl7pPr>
            <a:lvl8pPr marL="1371600" fontAlgn="base">
              <a:spcBef>
                <a:spcPct val="0"/>
              </a:spcBef>
              <a:spcAft>
                <a:spcPct val="0"/>
              </a:spcAft>
              <a:defRPr sz="3600" b="1">
                <a:solidFill>
                  <a:schemeClr val="tx2"/>
                </a:solidFill>
                <a:latin typeface="Arial Narrow" pitchFamily="34" charset="0"/>
                <a:ea typeface="楷体_GB2312" pitchFamily="49" charset="-122"/>
              </a:defRPr>
            </a:lvl8pPr>
            <a:lvl9pPr marL="1828800" fontAlgn="base">
              <a:spcBef>
                <a:spcPct val="0"/>
              </a:spcBef>
              <a:spcAft>
                <a:spcPct val="0"/>
              </a:spcAft>
              <a:defRPr sz="3600" b="1">
                <a:solidFill>
                  <a:schemeClr val="tx2"/>
                </a:solidFill>
                <a:latin typeface="Arial Narrow" pitchFamily="34" charset="0"/>
                <a:ea typeface="楷体_GB2312"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sym typeface="Wingdings" panose="05000000000000000000" pitchFamily="2" charset="2"/>
              </a:rPr>
              <a:t>（</a:t>
            </a:r>
            <a:r>
              <a:rPr kumimoji="0" lang="en-US" altLang="zh-CN" sz="24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sym typeface="Wingdings" panose="05000000000000000000" pitchFamily="2" charset="2"/>
              </a:rPr>
              <a:t>2</a:t>
            </a:r>
            <a:r>
              <a:rPr kumimoji="0" lang="zh-CN" altLang="en-US" sz="24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sym typeface="Wingdings" panose="05000000000000000000" pitchFamily="2" charset="2"/>
              </a:rPr>
              <a:t>）</a:t>
            </a:r>
            <a:r>
              <a:rPr kumimoji="0" lang="en-US" altLang="zh-CN" sz="2400" b="1" i="1"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rPr>
              <a:t>V</a:t>
            </a:r>
            <a:r>
              <a:rPr kumimoji="0" lang="en-US" altLang="zh-CN" sz="2400" b="1" i="0" u="none" strike="noStrike" kern="0" cap="none" spc="0" normalizeH="0" baseline="-25000" noProof="0" smtClean="0">
                <a:ln>
                  <a:noFill/>
                </a:ln>
                <a:solidFill>
                  <a:srgbClr val="FF0000"/>
                </a:solidFill>
                <a:effectLst/>
                <a:uLnTx/>
                <a:uFillTx/>
                <a:latin typeface="Arial Narrow" pitchFamily="34" charset="0"/>
                <a:ea typeface="楷体_GB2312" pitchFamily="49" charset="-122"/>
                <a:cs typeface="+mn-cs"/>
              </a:rPr>
              <a:t>DS</a:t>
            </a:r>
            <a:r>
              <a:rPr kumimoji="0" lang="zh-CN" altLang="en-US" sz="2400" b="1" i="0" u="none" strike="noStrike" kern="0" cap="none" spc="0" normalizeH="0" baseline="0" noProof="0" smtClean="0">
                <a:ln>
                  <a:noFill/>
                </a:ln>
                <a:solidFill>
                  <a:srgbClr val="FF0000"/>
                </a:solidFill>
                <a:effectLst/>
                <a:uLnTx/>
                <a:uFillTx/>
                <a:latin typeface="Arial Narrow" pitchFamily="34" charset="0"/>
                <a:ea typeface="黑体" panose="02010609060101010101" pitchFamily="2" charset="-122"/>
                <a:cs typeface="+mn-cs"/>
              </a:rPr>
              <a:t>对沟道的控制作用</a:t>
            </a:r>
            <a:endParaRPr kumimoji="0" lang="zh-CN" altLang="en-US" sz="2400" b="1" i="0" u="none" strike="noStrike" kern="0" cap="none" spc="0" normalizeH="0" baseline="0" noProof="0" smtClean="0">
              <a:ln>
                <a:noFill/>
              </a:ln>
              <a:solidFill>
                <a:srgbClr val="FF0000"/>
              </a:solidFill>
              <a:effectLst/>
              <a:uLnTx/>
              <a:uFillTx/>
              <a:latin typeface="Arial Narrow" pitchFamily="34" charset="0"/>
              <a:ea typeface="黑体" panose="02010609060101010101" pitchFamily="2" charset="-122"/>
              <a:cs typeface="+mn-cs"/>
            </a:endParaRPr>
          </a:p>
        </p:txBody>
      </p:sp>
      <p:sp>
        <p:nvSpPr>
          <p:cNvPr id="19" name="Text Box 6"/>
          <p:cNvSpPr txBox="1"/>
          <p:nvPr/>
        </p:nvSpPr>
        <p:spPr>
          <a:xfrm>
            <a:off x="381000" y="2206625"/>
            <a:ext cx="4267200" cy="512763"/>
          </a:xfrm>
          <a:prstGeom prst="rect">
            <a:avLst/>
          </a:prstGeom>
          <a:noFill/>
          <a:ln w="9525">
            <a:noFill/>
          </a:ln>
        </p:spPr>
        <p:txBody>
          <a:bodyPr>
            <a:spAutoFit/>
          </a:bodyPr>
          <a:p>
            <a:pPr>
              <a:lnSpc>
                <a:spcPct val="115000"/>
              </a:lnSpc>
            </a:pPr>
            <a:r>
              <a:rPr lang="en-US" altLang="zh-CN" sz="2400">
                <a:solidFill>
                  <a:srgbClr val="000000"/>
                </a:solidFill>
                <a:latin typeface="Times New Roman" panose="02020603050405020304" pitchFamily="18" charset="0"/>
                <a:sym typeface="Symbol" panose="05050102010706020507" pitchFamily="18" charset="2"/>
              </a:rPr>
              <a:t></a:t>
            </a:r>
            <a:r>
              <a:rPr lang="zh-CN" altLang="en-US" sz="2400" b="1" dirty="0">
                <a:solidFill>
                  <a:srgbClr val="000000"/>
                </a:solidFill>
                <a:latin typeface="楷体_GB2312" pitchFamily="49" charset="-122"/>
                <a:ea typeface="楷体_GB2312" pitchFamily="49" charset="-122"/>
              </a:rPr>
              <a:t>靠近漏极</a:t>
            </a:r>
            <a:r>
              <a:rPr lang="en-US" altLang="zh-CN" sz="2400" b="1">
                <a:solidFill>
                  <a:srgbClr val="000000"/>
                </a:solidFill>
                <a:latin typeface="楷体_GB2312" pitchFamily="49" charset="-122"/>
                <a:ea typeface="楷体_GB2312" pitchFamily="49" charset="-122"/>
              </a:rPr>
              <a:t>d</a:t>
            </a:r>
            <a:r>
              <a:rPr lang="zh-CN" altLang="en-US" sz="2400" b="1" dirty="0">
                <a:solidFill>
                  <a:srgbClr val="000000"/>
                </a:solidFill>
                <a:latin typeface="楷体_GB2312" pitchFamily="49" charset="-122"/>
                <a:ea typeface="楷体_GB2312" pitchFamily="49" charset="-122"/>
              </a:rPr>
              <a:t>处的电位升高</a:t>
            </a:r>
            <a:endParaRPr lang="zh-CN" altLang="en-US" sz="2400" b="1" dirty="0">
              <a:solidFill>
                <a:srgbClr val="000000"/>
              </a:solidFill>
              <a:latin typeface="楷体_GB2312" pitchFamily="49" charset="-122"/>
              <a:ea typeface="楷体_GB2312" pitchFamily="49" charset="-122"/>
            </a:endParaRPr>
          </a:p>
        </p:txBody>
      </p:sp>
      <p:graphicFrame>
        <p:nvGraphicFramePr>
          <p:cNvPr id="20" name="Object 7"/>
          <p:cNvGraphicFramePr>
            <a:graphicFrameLocks noChangeAspect="1"/>
          </p:cNvGraphicFramePr>
          <p:nvPr/>
        </p:nvGraphicFramePr>
        <p:xfrm>
          <a:off x="4735513" y="2940050"/>
          <a:ext cx="4179887" cy="2852738"/>
        </p:xfrm>
        <a:graphic>
          <a:graphicData uri="http://schemas.openxmlformats.org/presentationml/2006/ole">
            <mc:AlternateContent xmlns:mc="http://schemas.openxmlformats.org/markup-compatibility/2006">
              <mc:Choice xmlns:v="urn:schemas-microsoft-com:vml" Requires="v">
                <p:oleObj spid="_x0000_s3085" name="" r:id="rId2" imgW="1951990" imgH="1429385" progId="Word.Picture.8">
                  <p:embed/>
                </p:oleObj>
              </mc:Choice>
              <mc:Fallback>
                <p:oleObj name="" r:id="rId2" imgW="1951990" imgH="1429385" progId="Word.Picture.8">
                  <p:embed/>
                  <p:pic>
                    <p:nvPicPr>
                      <p:cNvPr id="0" name="图片 3084"/>
                      <p:cNvPicPr/>
                      <p:nvPr/>
                    </p:nvPicPr>
                    <p:blipFill>
                      <a:blip r:embed="rId3"/>
                      <a:srcRect l="-3688" r="-3688"/>
                      <a:stretch>
                        <a:fillRect/>
                      </a:stretch>
                    </p:blipFill>
                    <p:spPr>
                      <a:xfrm>
                        <a:off x="4735513" y="2940050"/>
                        <a:ext cx="4179887" cy="2852738"/>
                      </a:xfrm>
                      <a:prstGeom prst="rect">
                        <a:avLst/>
                      </a:prstGeom>
                      <a:solidFill>
                        <a:srgbClr val="FFFFFF"/>
                      </a:solidFill>
                      <a:ln w="38100">
                        <a:noFill/>
                        <a:miter/>
                      </a:ln>
                    </p:spPr>
                  </p:pic>
                </p:oleObj>
              </mc:Fallback>
            </mc:AlternateContent>
          </a:graphicData>
        </a:graphic>
      </p:graphicFrame>
      <p:graphicFrame>
        <p:nvGraphicFramePr>
          <p:cNvPr id="17414" name="Object 8"/>
          <p:cNvGraphicFramePr>
            <a:graphicFrameLocks noChangeAspect="1"/>
          </p:cNvGraphicFramePr>
          <p:nvPr/>
        </p:nvGraphicFramePr>
        <p:xfrm>
          <a:off x="4710113" y="44450"/>
          <a:ext cx="4197350" cy="2859088"/>
        </p:xfrm>
        <a:graphic>
          <a:graphicData uri="http://schemas.openxmlformats.org/presentationml/2006/ole">
            <mc:AlternateContent xmlns:mc="http://schemas.openxmlformats.org/markup-compatibility/2006">
              <mc:Choice xmlns:v="urn:schemas-microsoft-com:vml" Requires="v">
                <p:oleObj spid="_x0000_s3084" name="" r:id="rId4" imgW="1950720" imgH="1430020" progId="Word.Picture.8">
                  <p:embed/>
                </p:oleObj>
              </mc:Choice>
              <mc:Fallback>
                <p:oleObj name="" r:id="rId4" imgW="1950720" imgH="1430020" progId="Word.Picture.8">
                  <p:embed/>
                  <p:pic>
                    <p:nvPicPr>
                      <p:cNvPr id="0" name="图片 3083"/>
                      <p:cNvPicPr/>
                      <p:nvPr/>
                    </p:nvPicPr>
                    <p:blipFill>
                      <a:blip r:embed="rId5"/>
                      <a:srcRect l="-3688" r="-3688"/>
                      <a:stretch>
                        <a:fillRect/>
                      </a:stretch>
                    </p:blipFill>
                    <p:spPr>
                      <a:xfrm>
                        <a:off x="4710113" y="44450"/>
                        <a:ext cx="4197350" cy="2859088"/>
                      </a:xfrm>
                      <a:prstGeom prst="rect">
                        <a:avLst/>
                      </a:prstGeom>
                      <a:solidFill>
                        <a:srgbClr val="FFFFFF"/>
                      </a:solidFill>
                      <a:ln w="38100">
                        <a:noFill/>
                        <a:miter/>
                      </a:ln>
                    </p:spPr>
                  </p:pic>
                </p:oleObj>
              </mc:Fallback>
            </mc:AlternateContent>
          </a:graphicData>
        </a:graphic>
      </p:graphicFrame>
      <p:sp>
        <p:nvSpPr>
          <p:cNvPr id="22" name="Text Box 9"/>
          <p:cNvSpPr txBox="1"/>
          <p:nvPr/>
        </p:nvSpPr>
        <p:spPr>
          <a:xfrm>
            <a:off x="381000" y="2655888"/>
            <a:ext cx="4267200" cy="512762"/>
          </a:xfrm>
          <a:prstGeom prst="rect">
            <a:avLst/>
          </a:prstGeom>
          <a:noFill/>
          <a:ln w="9525">
            <a:noFill/>
          </a:ln>
        </p:spPr>
        <p:txBody>
          <a:bodyPr>
            <a:spAutoFit/>
          </a:bodyPr>
          <a:p>
            <a:pPr>
              <a:lnSpc>
                <a:spcPct val="115000"/>
              </a:lnSpc>
            </a:pPr>
            <a:r>
              <a:rPr lang="en-US" altLang="zh-CN" sz="2400">
                <a:solidFill>
                  <a:srgbClr val="000000"/>
                </a:solidFill>
                <a:latin typeface="Times New Roman" panose="02020603050405020304" pitchFamily="18" charset="0"/>
                <a:sym typeface="Symbol" panose="05050102010706020507" pitchFamily="18" charset="2"/>
              </a:rPr>
              <a:t></a:t>
            </a:r>
            <a:r>
              <a:rPr lang="zh-CN" altLang="en-US" sz="2400" b="1" dirty="0">
                <a:solidFill>
                  <a:srgbClr val="000000"/>
                </a:solidFill>
                <a:latin typeface="楷体_GB2312" pitchFamily="49" charset="-122"/>
                <a:ea typeface="楷体_GB2312" pitchFamily="49" charset="-122"/>
              </a:rPr>
              <a:t>电场强度减小</a:t>
            </a:r>
            <a:endParaRPr lang="zh-CN" altLang="en-US" sz="2400" b="1" dirty="0">
              <a:solidFill>
                <a:srgbClr val="000000"/>
              </a:solidFill>
              <a:latin typeface="楷体_GB2312" pitchFamily="49" charset="-122"/>
              <a:ea typeface="楷体_GB2312" pitchFamily="49" charset="-122"/>
            </a:endParaRPr>
          </a:p>
        </p:txBody>
      </p:sp>
      <p:sp>
        <p:nvSpPr>
          <p:cNvPr id="23" name="Text Box 10"/>
          <p:cNvSpPr txBox="1"/>
          <p:nvPr/>
        </p:nvSpPr>
        <p:spPr>
          <a:xfrm>
            <a:off x="2590800" y="2655888"/>
            <a:ext cx="2133600" cy="512762"/>
          </a:xfrm>
          <a:prstGeom prst="rect">
            <a:avLst/>
          </a:prstGeom>
          <a:noFill/>
          <a:ln w="9525">
            <a:noFill/>
          </a:ln>
        </p:spPr>
        <p:txBody>
          <a:bodyPr>
            <a:spAutoFit/>
          </a:bodyPr>
          <a:p>
            <a:pPr>
              <a:lnSpc>
                <a:spcPct val="115000"/>
              </a:lnSpc>
            </a:pPr>
            <a:r>
              <a:rPr lang="en-US" altLang="zh-CN" sz="2400">
                <a:solidFill>
                  <a:srgbClr val="000000"/>
                </a:solidFill>
                <a:latin typeface="Times New Roman" panose="02020603050405020304" pitchFamily="18" charset="0"/>
                <a:sym typeface="Symbol" panose="05050102010706020507" pitchFamily="18" charset="2"/>
              </a:rPr>
              <a:t></a:t>
            </a:r>
            <a:r>
              <a:rPr lang="zh-CN" altLang="en-US" sz="2400" b="1" dirty="0">
                <a:solidFill>
                  <a:srgbClr val="000000"/>
                </a:solidFill>
                <a:latin typeface="楷体_GB2312" pitchFamily="49" charset="-122"/>
                <a:ea typeface="楷体_GB2312" pitchFamily="49" charset="-122"/>
              </a:rPr>
              <a:t>沟道变薄</a:t>
            </a:r>
            <a:endParaRPr lang="zh-CN" altLang="en-US" sz="2400" b="1" dirty="0">
              <a:solidFill>
                <a:srgbClr val="000000"/>
              </a:solidFill>
              <a:latin typeface="楷体_GB2312" pitchFamily="49" charset="-122"/>
              <a:ea typeface="楷体_GB2312" pitchFamily="49" charset="-122"/>
            </a:endParaRPr>
          </a:p>
        </p:txBody>
      </p:sp>
      <p:sp>
        <p:nvSpPr>
          <p:cNvPr id="24" name="Text Box 11"/>
          <p:cNvSpPr txBox="1"/>
          <p:nvPr/>
        </p:nvSpPr>
        <p:spPr>
          <a:xfrm>
            <a:off x="457200" y="1208088"/>
            <a:ext cx="4078288" cy="476250"/>
          </a:xfrm>
          <a:prstGeom prst="rect">
            <a:avLst/>
          </a:prstGeom>
          <a:noFill/>
          <a:ln w="9525">
            <a:noFill/>
          </a:ln>
        </p:spPr>
        <p:txBody>
          <a:bodyPr>
            <a:spAutoFit/>
          </a:bodyPr>
          <a:p>
            <a:pPr>
              <a:lnSpc>
                <a:spcPct val="105000"/>
              </a:lnSpc>
            </a:pPr>
            <a:r>
              <a:rPr lang="zh-CN" altLang="en-US" sz="2400" b="1" dirty="0">
                <a:solidFill>
                  <a:srgbClr val="000000"/>
                </a:solidFill>
                <a:latin typeface="楷体_GB2312" pitchFamily="49" charset="-122"/>
                <a:ea typeface="楷体_GB2312" pitchFamily="49" charset="-122"/>
              </a:rPr>
              <a:t>当</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GS</a:t>
            </a:r>
            <a:r>
              <a:rPr lang="zh-CN" altLang="en-US" sz="2400" b="1" dirty="0">
                <a:solidFill>
                  <a:srgbClr val="000000"/>
                </a:solidFill>
                <a:latin typeface="楷体_GB2312" pitchFamily="49" charset="-122"/>
                <a:ea typeface="楷体_GB2312" pitchFamily="49" charset="-122"/>
              </a:rPr>
              <a:t>一定（</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GS </a:t>
            </a:r>
            <a:r>
              <a:rPr lang="en-US" altLang="zh-CN" sz="2400" b="1">
                <a:solidFill>
                  <a:srgbClr val="000000"/>
                </a:solidFill>
                <a:latin typeface="楷体_GB2312" pitchFamily="49" charset="-122"/>
                <a:ea typeface="楷体_GB2312" pitchFamily="49" charset="-122"/>
              </a:rPr>
              <a:t>&gt;</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TN </a:t>
            </a:r>
            <a:r>
              <a:rPr lang="zh-CN" altLang="en-US" sz="2400" b="1" dirty="0">
                <a:solidFill>
                  <a:srgbClr val="000000"/>
                </a:solidFill>
                <a:latin typeface="楷体_GB2312" pitchFamily="49" charset="-122"/>
                <a:ea typeface="楷体_GB2312" pitchFamily="49" charset="-122"/>
              </a:rPr>
              <a:t>）时，</a:t>
            </a:r>
            <a:endParaRPr lang="zh-CN" altLang="en-US" sz="2400" b="1" dirty="0">
              <a:solidFill>
                <a:srgbClr val="000000"/>
              </a:solidFill>
              <a:latin typeface="楷体_GB2312" pitchFamily="49" charset="-122"/>
              <a:ea typeface="楷体_GB2312" pitchFamily="49" charset="-122"/>
            </a:endParaRPr>
          </a:p>
        </p:txBody>
      </p:sp>
      <p:sp>
        <p:nvSpPr>
          <p:cNvPr id="25" name="Text Box 12"/>
          <p:cNvSpPr txBox="1"/>
          <p:nvPr/>
        </p:nvSpPr>
        <p:spPr>
          <a:xfrm>
            <a:off x="457200" y="1744663"/>
            <a:ext cx="1066800" cy="476250"/>
          </a:xfrm>
          <a:prstGeom prst="rect">
            <a:avLst/>
          </a:prstGeom>
          <a:noFill/>
          <a:ln w="9525">
            <a:noFill/>
          </a:ln>
        </p:spPr>
        <p:txBody>
          <a:bodyPr>
            <a:spAutoFit/>
          </a:bodyPr>
          <a:p>
            <a:pPr>
              <a:lnSpc>
                <a:spcPct val="105000"/>
              </a:lnSpc>
            </a:pP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DS</a:t>
            </a:r>
            <a:r>
              <a:rPr lang="en-US" altLang="zh-CN" sz="2400" b="1">
                <a:solidFill>
                  <a:srgbClr val="000000"/>
                </a:solidFill>
                <a:latin typeface="楷体_GB2312" pitchFamily="49" charset="-122"/>
                <a:ea typeface="楷体_GB2312" pitchFamily="49" charset="-122"/>
                <a:sym typeface="Symbol" panose="05050102010706020507" pitchFamily="18" charset="2"/>
              </a:rPr>
              <a:t></a:t>
            </a:r>
            <a:endParaRPr lang="en-US" altLang="zh-CN" sz="2400">
              <a:solidFill>
                <a:srgbClr val="000000"/>
              </a:solidFill>
              <a:latin typeface="楷体_GB2312" pitchFamily="49" charset="-122"/>
              <a:ea typeface="楷体_GB2312" pitchFamily="49" charset="-122"/>
            </a:endParaRPr>
          </a:p>
        </p:txBody>
      </p:sp>
      <p:sp>
        <p:nvSpPr>
          <p:cNvPr id="26" name="Text Box 13"/>
          <p:cNvSpPr txBox="1"/>
          <p:nvPr/>
        </p:nvSpPr>
        <p:spPr>
          <a:xfrm>
            <a:off x="1066800" y="1744663"/>
            <a:ext cx="1371600" cy="476250"/>
          </a:xfrm>
          <a:prstGeom prst="rect">
            <a:avLst/>
          </a:prstGeom>
          <a:noFill/>
          <a:ln w="9525">
            <a:noFill/>
          </a:ln>
        </p:spPr>
        <p:txBody>
          <a:bodyPr>
            <a:spAutoFit/>
          </a:bodyPr>
          <a:p>
            <a:pPr>
              <a:lnSpc>
                <a:spcPct val="105000"/>
              </a:lnSpc>
            </a:pPr>
            <a:r>
              <a:rPr lang="en-US" altLang="zh-CN" sz="2400">
                <a:solidFill>
                  <a:srgbClr val="000000"/>
                </a:solidFill>
                <a:latin typeface="Times New Roman" panose="02020603050405020304" pitchFamily="18" charset="0"/>
                <a:sym typeface="Symbol" panose="05050102010706020507" pitchFamily="18" charset="2"/>
              </a:rPr>
              <a:t></a:t>
            </a:r>
            <a:r>
              <a:rPr lang="en-US" altLang="zh-CN" sz="2400" b="1" i="1">
                <a:solidFill>
                  <a:srgbClr val="000000"/>
                </a:solidFill>
                <a:latin typeface="楷体_GB2312" pitchFamily="49" charset="-122"/>
                <a:ea typeface="楷体_GB2312" pitchFamily="49" charset="-122"/>
              </a:rPr>
              <a:t>I</a:t>
            </a:r>
            <a:r>
              <a:rPr lang="en-US" altLang="zh-CN" sz="2400" b="1" baseline="-25000">
                <a:solidFill>
                  <a:srgbClr val="000000"/>
                </a:solidFill>
                <a:latin typeface="楷体_GB2312" pitchFamily="49" charset="-122"/>
                <a:ea typeface="楷体_GB2312" pitchFamily="49" charset="-122"/>
              </a:rPr>
              <a:t>D</a:t>
            </a:r>
            <a:r>
              <a:rPr lang="en-US" altLang="zh-CN" sz="2400" b="1">
                <a:solidFill>
                  <a:srgbClr val="000000"/>
                </a:solidFill>
                <a:latin typeface="楷体_GB2312" pitchFamily="49" charset="-122"/>
                <a:ea typeface="楷体_GB2312" pitchFamily="49" charset="-122"/>
                <a:sym typeface="Symbol" panose="05050102010706020507" pitchFamily="18" charset="2"/>
              </a:rPr>
              <a:t></a:t>
            </a:r>
            <a:endParaRPr lang="en-US" altLang="zh-CN" sz="2400" b="1">
              <a:solidFill>
                <a:srgbClr val="000000"/>
              </a:solidFill>
              <a:latin typeface="楷体_GB2312" pitchFamily="49" charset="-122"/>
              <a:ea typeface="楷体_GB2312" pitchFamily="49" charset="-122"/>
              <a:sym typeface="Symbol" panose="05050102010706020507" pitchFamily="18" charset="2"/>
            </a:endParaRPr>
          </a:p>
        </p:txBody>
      </p:sp>
      <p:sp>
        <p:nvSpPr>
          <p:cNvPr id="27" name="Text Box 14"/>
          <p:cNvSpPr txBox="1"/>
          <p:nvPr/>
        </p:nvSpPr>
        <p:spPr>
          <a:xfrm>
            <a:off x="1905000" y="1725613"/>
            <a:ext cx="2514600" cy="512762"/>
          </a:xfrm>
          <a:prstGeom prst="rect">
            <a:avLst/>
          </a:prstGeom>
          <a:noFill/>
          <a:ln w="9525">
            <a:noFill/>
          </a:ln>
        </p:spPr>
        <p:txBody>
          <a:bodyPr>
            <a:spAutoFit/>
          </a:bodyPr>
          <a:p>
            <a:pPr>
              <a:lnSpc>
                <a:spcPct val="115000"/>
              </a:lnSpc>
            </a:pPr>
            <a:r>
              <a:rPr lang="en-US" altLang="zh-CN" sz="2400">
                <a:solidFill>
                  <a:srgbClr val="000000"/>
                </a:solidFill>
                <a:latin typeface="Times New Roman" panose="02020603050405020304" pitchFamily="18" charset="0"/>
                <a:sym typeface="Symbol" panose="05050102010706020507" pitchFamily="18" charset="2"/>
              </a:rPr>
              <a:t></a:t>
            </a:r>
            <a:r>
              <a:rPr lang="zh-CN" altLang="en-US" sz="2400" b="1" dirty="0">
                <a:solidFill>
                  <a:srgbClr val="000000"/>
                </a:solidFill>
                <a:latin typeface="楷体_GB2312" pitchFamily="49" charset="-122"/>
                <a:ea typeface="楷体_GB2312" pitchFamily="49" charset="-122"/>
              </a:rPr>
              <a:t>沟道电位梯度</a:t>
            </a:r>
            <a:r>
              <a:rPr lang="zh-CN" altLang="en-US" sz="2400" b="1" dirty="0">
                <a:solidFill>
                  <a:srgbClr val="000000"/>
                </a:solidFill>
                <a:latin typeface="楷体_GB2312" pitchFamily="49" charset="-122"/>
                <a:ea typeface="楷体_GB2312" pitchFamily="49" charset="-122"/>
                <a:sym typeface="Symbol" panose="05050102010706020507" pitchFamily="18" charset="2"/>
              </a:rPr>
              <a:t></a:t>
            </a:r>
            <a:endParaRPr lang="zh-CN" altLang="en-US" sz="2400" b="1" dirty="0">
              <a:solidFill>
                <a:srgbClr val="000000"/>
              </a:solidFill>
              <a:latin typeface="楷体_GB2312" pitchFamily="49" charset="-122"/>
              <a:ea typeface="楷体_GB2312" pitchFamily="49" charset="-122"/>
              <a:sym typeface="Symbol" panose="05050102010706020507" pitchFamily="18" charset="2"/>
            </a:endParaRPr>
          </a:p>
        </p:txBody>
      </p:sp>
      <p:graphicFrame>
        <p:nvGraphicFramePr>
          <p:cNvPr id="28" name="Object 15"/>
          <p:cNvGraphicFramePr>
            <a:graphicFrameLocks noChangeAspect="1"/>
          </p:cNvGraphicFramePr>
          <p:nvPr/>
        </p:nvGraphicFramePr>
        <p:xfrm>
          <a:off x="666750" y="3284538"/>
          <a:ext cx="3829050" cy="2943225"/>
        </p:xfrm>
        <a:graphic>
          <a:graphicData uri="http://schemas.openxmlformats.org/presentationml/2006/ole">
            <mc:AlternateContent xmlns:mc="http://schemas.openxmlformats.org/markup-compatibility/2006">
              <mc:Choice xmlns:v="urn:schemas-microsoft-com:vml" Requires="v">
                <p:oleObj spid="_x0000_s3086" name="" r:id="rId6" imgW="2552700" imgH="1962785" progId="Word.Picture.8">
                  <p:embed/>
                </p:oleObj>
              </mc:Choice>
              <mc:Fallback>
                <p:oleObj name="" r:id="rId6" imgW="2552700" imgH="1962785" progId="Word.Picture.8">
                  <p:embed/>
                  <p:pic>
                    <p:nvPicPr>
                      <p:cNvPr id="0" name="图片 3085"/>
                      <p:cNvPicPr/>
                      <p:nvPr/>
                    </p:nvPicPr>
                    <p:blipFill>
                      <a:blip r:embed="rId7"/>
                      <a:stretch>
                        <a:fillRect/>
                      </a:stretch>
                    </p:blipFill>
                    <p:spPr>
                      <a:xfrm>
                        <a:off x="666750" y="3284538"/>
                        <a:ext cx="3829050" cy="2943225"/>
                      </a:xfrm>
                      <a:prstGeom prst="rect">
                        <a:avLst/>
                      </a:prstGeom>
                      <a:solidFill>
                        <a:srgbClr val="FFFFFF"/>
                      </a:solidFill>
                      <a:ln w="38100">
                        <a:noFill/>
                        <a:miter/>
                      </a:ln>
                    </p:spPr>
                  </p:pic>
                </p:oleObj>
              </mc:Fallback>
            </mc:AlternateContent>
          </a:graphicData>
        </a:graphic>
      </p:graphicFrame>
      <p:sp>
        <p:nvSpPr>
          <p:cNvPr id="29" name="Text Box 16"/>
          <p:cNvSpPr txBox="1"/>
          <p:nvPr/>
        </p:nvSpPr>
        <p:spPr>
          <a:xfrm>
            <a:off x="5334000" y="5759450"/>
            <a:ext cx="3048000" cy="512763"/>
          </a:xfrm>
          <a:prstGeom prst="rect">
            <a:avLst/>
          </a:prstGeom>
          <a:noFill/>
          <a:ln w="9525">
            <a:noFill/>
          </a:ln>
        </p:spPr>
        <p:txBody>
          <a:bodyPr>
            <a:spAutoFit/>
          </a:bodyPr>
          <a:p>
            <a:pPr>
              <a:lnSpc>
                <a:spcPct val="115000"/>
              </a:lnSpc>
            </a:pPr>
            <a:r>
              <a:rPr lang="zh-CN" altLang="en-US" sz="2400" b="1" dirty="0">
                <a:solidFill>
                  <a:srgbClr val="000000"/>
                </a:solidFill>
                <a:latin typeface="楷体_GB2312" pitchFamily="49" charset="-122"/>
                <a:ea typeface="楷体_GB2312" pitchFamily="49" charset="-122"/>
              </a:rPr>
              <a:t>整个沟道呈</a:t>
            </a:r>
            <a:r>
              <a:rPr lang="zh-CN" altLang="en-US" sz="2400" b="1" dirty="0">
                <a:solidFill>
                  <a:srgbClr val="000000"/>
                </a:solidFill>
                <a:latin typeface="Times New Roman" panose="02020603050405020304" pitchFamily="18" charset="0"/>
                <a:ea typeface="楷体_GB2312" pitchFamily="49" charset="-122"/>
              </a:rPr>
              <a:t>楔形分布</a:t>
            </a:r>
            <a:endParaRPr lang="zh-CN" altLang="en-US" sz="2400" b="1" dirty="0">
              <a:solidFill>
                <a:srgbClr val="000000"/>
              </a:solidFill>
              <a:latin typeface="Times New Roman" panose="02020603050405020304" pitchFamily="18" charset="0"/>
              <a:ea typeface="楷体_GB2312" pitchFamily="49" charset="-122"/>
            </a:endParaRPr>
          </a:p>
        </p:txBody>
      </p:sp>
      <p:graphicFrame>
        <p:nvGraphicFramePr>
          <p:cNvPr id="17423" name="Object 17"/>
          <p:cNvGraphicFramePr>
            <a:graphicFrameLocks noChangeAspect="1"/>
          </p:cNvGraphicFramePr>
          <p:nvPr/>
        </p:nvGraphicFramePr>
        <p:xfrm>
          <a:off x="6515100" y="47625"/>
          <a:ext cx="798513" cy="609600"/>
        </p:xfrm>
        <a:graphic>
          <a:graphicData uri="http://schemas.openxmlformats.org/presentationml/2006/ole">
            <mc:AlternateContent xmlns:mc="http://schemas.openxmlformats.org/markup-compatibility/2006">
              <mc:Choice xmlns:v="urn:schemas-microsoft-com:vml" Requires="v">
                <p:oleObj spid="_x0000_s3087" name="" r:id="rId8" imgW="371475" imgH="304800" progId="Word.Picture.8">
                  <p:embed/>
                </p:oleObj>
              </mc:Choice>
              <mc:Fallback>
                <p:oleObj name="" r:id="rId8" imgW="371475" imgH="304800" progId="Word.Picture.8">
                  <p:embed/>
                  <p:pic>
                    <p:nvPicPr>
                      <p:cNvPr id="0" name="图片 3086"/>
                      <p:cNvPicPr/>
                      <p:nvPr/>
                    </p:nvPicPr>
                    <p:blipFill>
                      <a:blip r:embed="rId9"/>
                      <a:srcRect l="-3876" r="-3876"/>
                      <a:stretch>
                        <a:fillRect/>
                      </a:stretch>
                    </p:blipFill>
                    <p:spPr>
                      <a:xfrm>
                        <a:off x="6515100" y="47625"/>
                        <a:ext cx="798513" cy="609600"/>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10"/>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trips(downRigh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strips(downRight)">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strips(downRight)">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strips(downRight)">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strips(downRight)">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strips(downRight)">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strips(downRight)">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ox(in)">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6"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strips(downRight)">
                                      <p:cBhvr>
                                        <p:cTn id="47" dur="5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3" fill="hold"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strips(upRight)">
                                      <p:cBhvr>
                                        <p:cTn id="5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23" grpId="0"/>
      <p:bldP spid="24" grpId="0"/>
      <p:bldP spid="25" grpId="0"/>
      <p:bldP spid="26" grpId="0"/>
      <p:bldP spid="27" grpId="0"/>
      <p:bldP spid="29"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18434" name="Object 6"/>
          <p:cNvGraphicFramePr>
            <a:graphicFrameLocks noChangeAspect="1"/>
          </p:cNvGraphicFramePr>
          <p:nvPr/>
        </p:nvGraphicFramePr>
        <p:xfrm>
          <a:off x="4724400" y="44450"/>
          <a:ext cx="4179888" cy="2852738"/>
        </p:xfrm>
        <a:graphic>
          <a:graphicData uri="http://schemas.openxmlformats.org/presentationml/2006/ole">
            <mc:AlternateContent xmlns:mc="http://schemas.openxmlformats.org/markup-compatibility/2006">
              <mc:Choice xmlns:v="urn:schemas-microsoft-com:vml" Requires="v">
                <p:oleObj spid="_x0000_s3105" name="" r:id="rId1" imgW="1951990" imgH="1429385" progId="Word.Picture.8">
                  <p:embed/>
                </p:oleObj>
              </mc:Choice>
              <mc:Fallback>
                <p:oleObj name="" r:id="rId1" imgW="1951990" imgH="1429385" progId="Word.Picture.8">
                  <p:embed/>
                  <p:pic>
                    <p:nvPicPr>
                      <p:cNvPr id="0" name="图片 3104"/>
                      <p:cNvPicPr/>
                      <p:nvPr/>
                    </p:nvPicPr>
                    <p:blipFill>
                      <a:blip r:embed="rId2"/>
                      <a:srcRect l="-3688" r="-3688"/>
                      <a:stretch>
                        <a:fillRect/>
                      </a:stretch>
                    </p:blipFill>
                    <p:spPr>
                      <a:xfrm>
                        <a:off x="4724400" y="44450"/>
                        <a:ext cx="4179888" cy="2852738"/>
                      </a:xfrm>
                      <a:prstGeom prst="rect">
                        <a:avLst/>
                      </a:prstGeom>
                      <a:solidFill>
                        <a:srgbClr val="FFFFFF"/>
                      </a:solidFill>
                      <a:ln w="38100">
                        <a:noFill/>
                        <a:miter/>
                      </a:ln>
                    </p:spPr>
                  </p:pic>
                </p:oleObj>
              </mc:Fallback>
            </mc:AlternateContent>
          </a:graphicData>
        </a:graphic>
      </p:graphicFrame>
      <p:graphicFrame>
        <p:nvGraphicFramePr>
          <p:cNvPr id="15" name="Object 8"/>
          <p:cNvGraphicFramePr>
            <a:graphicFrameLocks noChangeAspect="1"/>
          </p:cNvGraphicFramePr>
          <p:nvPr/>
        </p:nvGraphicFramePr>
        <p:xfrm>
          <a:off x="4724400" y="2940050"/>
          <a:ext cx="4197350" cy="2859088"/>
        </p:xfrm>
        <a:graphic>
          <a:graphicData uri="http://schemas.openxmlformats.org/presentationml/2006/ole">
            <mc:AlternateContent xmlns:mc="http://schemas.openxmlformats.org/markup-compatibility/2006">
              <mc:Choice xmlns:v="urn:schemas-microsoft-com:vml" Requires="v">
                <p:oleObj spid="_x0000_s3106" name="" r:id="rId3" imgW="1951990" imgH="1429385" progId="Word.Picture.8">
                  <p:embed/>
                </p:oleObj>
              </mc:Choice>
              <mc:Fallback>
                <p:oleObj name="" r:id="rId3" imgW="1951990" imgH="1429385" progId="Word.Picture.8">
                  <p:embed/>
                  <p:pic>
                    <p:nvPicPr>
                      <p:cNvPr id="0" name="图片 3105"/>
                      <p:cNvPicPr/>
                      <p:nvPr/>
                    </p:nvPicPr>
                    <p:blipFill>
                      <a:blip r:embed="rId4"/>
                      <a:srcRect l="-3688" r="-3688"/>
                      <a:stretch>
                        <a:fillRect/>
                      </a:stretch>
                    </p:blipFill>
                    <p:spPr>
                      <a:xfrm>
                        <a:off x="4724400" y="2940050"/>
                        <a:ext cx="4197350" cy="2859088"/>
                      </a:xfrm>
                      <a:prstGeom prst="rect">
                        <a:avLst/>
                      </a:prstGeom>
                      <a:solidFill>
                        <a:srgbClr val="FFFFFF"/>
                      </a:solidFill>
                      <a:ln w="38100">
                        <a:noFill/>
                        <a:miter/>
                      </a:ln>
                    </p:spPr>
                  </p:pic>
                </p:oleObj>
              </mc:Fallback>
            </mc:AlternateContent>
          </a:graphicData>
        </a:graphic>
      </p:graphicFrame>
      <p:sp>
        <p:nvSpPr>
          <p:cNvPr id="16" name="Rectangle 9"/>
          <p:cNvSpPr/>
          <p:nvPr/>
        </p:nvSpPr>
        <p:spPr>
          <a:xfrm>
            <a:off x="304800" y="2209800"/>
            <a:ext cx="4338638" cy="1006475"/>
          </a:xfrm>
          <a:prstGeom prst="rect">
            <a:avLst/>
          </a:prstGeom>
          <a:noFill/>
          <a:ln w="9525">
            <a:noFill/>
          </a:ln>
        </p:spPr>
        <p:txBody>
          <a:bodyPr lIns="92075" tIns="46038" rIns="92075" bIns="46038">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lnSpc>
                <a:spcPct val="125000"/>
              </a:lnSpc>
              <a:spcBef>
                <a:spcPct val="0"/>
              </a:spcBef>
              <a:buClr>
                <a:srgbClr val="CC0000"/>
              </a:buClr>
              <a:buFont typeface="Wingdings" panose="05000000000000000000" pitchFamily="2" charset="2"/>
              <a:buNone/>
            </a:pPr>
            <a:r>
              <a:rPr lang="en-US" altLang="zh-CN" sz="2400" b="1">
                <a:solidFill>
                  <a:srgbClr val="000000"/>
                </a:solidFill>
                <a:latin typeface="楷体_GB2312" pitchFamily="49" charset="-122"/>
                <a:ea typeface="楷体_GB2312" pitchFamily="49" charset="-122"/>
              </a:rPr>
              <a:t>    </a:t>
            </a:r>
            <a:r>
              <a:rPr lang="zh-CN" altLang="en-US" sz="2400" b="1" dirty="0">
                <a:solidFill>
                  <a:srgbClr val="000000"/>
                </a:solidFill>
                <a:latin typeface="楷体_GB2312" pitchFamily="49" charset="-122"/>
                <a:ea typeface="楷体_GB2312" pitchFamily="49" charset="-122"/>
              </a:rPr>
              <a:t>当</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DS</a:t>
            </a:r>
            <a:r>
              <a:rPr lang="zh-CN" altLang="en-US" sz="2400" b="1" dirty="0">
                <a:solidFill>
                  <a:srgbClr val="000000"/>
                </a:solidFill>
                <a:latin typeface="楷体_GB2312" pitchFamily="49" charset="-122"/>
                <a:ea typeface="楷体_GB2312" pitchFamily="49" charset="-122"/>
              </a:rPr>
              <a:t>增加到使</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GD</a:t>
            </a:r>
            <a:r>
              <a:rPr lang="en-US" altLang="zh-CN" sz="2400" b="1">
                <a:solidFill>
                  <a:srgbClr val="000000"/>
                </a:solidFill>
                <a:latin typeface="楷体_GB2312" pitchFamily="49" charset="-122"/>
                <a:ea typeface="楷体_GB2312" pitchFamily="49" charset="-122"/>
              </a:rPr>
              <a:t>=</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TN </a:t>
            </a:r>
            <a:r>
              <a:rPr lang="zh-CN" altLang="en-US" sz="2400" b="1" dirty="0">
                <a:solidFill>
                  <a:srgbClr val="000000"/>
                </a:solidFill>
                <a:latin typeface="楷体_GB2312" pitchFamily="49" charset="-122"/>
                <a:ea typeface="楷体_GB2312" pitchFamily="49" charset="-122"/>
              </a:rPr>
              <a:t>时，在紧靠漏极处出现预夹断。</a:t>
            </a:r>
            <a:endParaRPr lang="zh-CN" altLang="en-US" sz="2400" b="1" dirty="0">
              <a:solidFill>
                <a:srgbClr val="000000"/>
              </a:solidFill>
              <a:latin typeface="楷体_GB2312" pitchFamily="49" charset="-122"/>
              <a:ea typeface="楷体_GB2312" pitchFamily="49" charset="-122"/>
            </a:endParaRPr>
          </a:p>
        </p:txBody>
      </p:sp>
      <p:graphicFrame>
        <p:nvGraphicFramePr>
          <p:cNvPr id="18437" name="Object 10"/>
          <p:cNvGraphicFramePr>
            <a:graphicFrameLocks noChangeAspect="1"/>
          </p:cNvGraphicFramePr>
          <p:nvPr/>
        </p:nvGraphicFramePr>
        <p:xfrm>
          <a:off x="666750" y="3276600"/>
          <a:ext cx="3829050" cy="2943225"/>
        </p:xfrm>
        <a:graphic>
          <a:graphicData uri="http://schemas.openxmlformats.org/presentationml/2006/ole">
            <mc:AlternateContent xmlns:mc="http://schemas.openxmlformats.org/markup-compatibility/2006">
              <mc:Choice xmlns:v="urn:schemas-microsoft-com:vml" Requires="v">
                <p:oleObj spid="_x0000_s3107" name="" r:id="rId5" imgW="2552700" imgH="1962785" progId="Word.Picture.8">
                  <p:embed/>
                </p:oleObj>
              </mc:Choice>
              <mc:Fallback>
                <p:oleObj name="" r:id="rId5" imgW="2552700" imgH="1962785" progId="Word.Picture.8">
                  <p:embed/>
                  <p:pic>
                    <p:nvPicPr>
                      <p:cNvPr id="0" name="图片 3106"/>
                      <p:cNvPicPr/>
                      <p:nvPr/>
                    </p:nvPicPr>
                    <p:blipFill>
                      <a:blip r:embed="rId6"/>
                      <a:stretch>
                        <a:fillRect/>
                      </a:stretch>
                    </p:blipFill>
                    <p:spPr>
                      <a:xfrm>
                        <a:off x="666750" y="3276600"/>
                        <a:ext cx="3829050" cy="2943225"/>
                      </a:xfrm>
                      <a:prstGeom prst="rect">
                        <a:avLst/>
                      </a:prstGeom>
                      <a:solidFill>
                        <a:srgbClr val="FFFFFF"/>
                      </a:solidFill>
                      <a:ln w="38100">
                        <a:noFill/>
                        <a:miter/>
                      </a:ln>
                    </p:spPr>
                  </p:pic>
                </p:oleObj>
              </mc:Fallback>
            </mc:AlternateContent>
          </a:graphicData>
        </a:graphic>
      </p:graphicFrame>
      <p:graphicFrame>
        <p:nvGraphicFramePr>
          <p:cNvPr id="18" name="Object 11"/>
          <p:cNvGraphicFramePr>
            <a:graphicFrameLocks noChangeAspect="1"/>
          </p:cNvGraphicFramePr>
          <p:nvPr/>
        </p:nvGraphicFramePr>
        <p:xfrm>
          <a:off x="666750" y="3276600"/>
          <a:ext cx="3829050" cy="2943225"/>
        </p:xfrm>
        <a:graphic>
          <a:graphicData uri="http://schemas.openxmlformats.org/presentationml/2006/ole">
            <mc:AlternateContent xmlns:mc="http://schemas.openxmlformats.org/markup-compatibility/2006">
              <mc:Choice xmlns:v="urn:schemas-microsoft-com:vml" Requires="v">
                <p:oleObj spid="_x0000_s3108" name="" r:id="rId7" imgW="2552700" imgH="1962785" progId="Word.Picture.8">
                  <p:embed/>
                </p:oleObj>
              </mc:Choice>
              <mc:Fallback>
                <p:oleObj name="" r:id="rId7" imgW="2552700" imgH="1962785" progId="Word.Picture.8">
                  <p:embed/>
                  <p:pic>
                    <p:nvPicPr>
                      <p:cNvPr id="0" name="图片 3107"/>
                      <p:cNvPicPr/>
                      <p:nvPr/>
                    </p:nvPicPr>
                    <p:blipFill>
                      <a:blip r:embed="rId8"/>
                      <a:stretch>
                        <a:fillRect/>
                      </a:stretch>
                    </p:blipFill>
                    <p:spPr>
                      <a:xfrm>
                        <a:off x="666750" y="3276600"/>
                        <a:ext cx="3829050" cy="2943225"/>
                      </a:xfrm>
                      <a:prstGeom prst="rect">
                        <a:avLst/>
                      </a:prstGeom>
                      <a:noFill/>
                      <a:ln w="38100">
                        <a:noFill/>
                        <a:miter/>
                      </a:ln>
                    </p:spPr>
                  </p:pic>
                </p:oleObj>
              </mc:Fallback>
            </mc:AlternateContent>
          </a:graphicData>
        </a:graphic>
      </p:graphicFrame>
      <p:sp>
        <p:nvSpPr>
          <p:cNvPr id="19" name="Rectangle 15"/>
          <p:cNvSpPr/>
          <p:nvPr/>
        </p:nvSpPr>
        <p:spPr>
          <a:xfrm>
            <a:off x="4724400" y="5683250"/>
            <a:ext cx="4343400" cy="549275"/>
          </a:xfrm>
          <a:prstGeom prst="rect">
            <a:avLst/>
          </a:prstGeom>
          <a:noFill/>
          <a:ln w="9525">
            <a:noFill/>
          </a:ln>
        </p:spPr>
        <p:txBody>
          <a:bodyPr lIns="92075" tIns="46038" rIns="92075" bIns="46038">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lnSpc>
                <a:spcPct val="125000"/>
              </a:lnSpc>
              <a:buClr>
                <a:srgbClr val="CC0000"/>
              </a:buClr>
              <a:buFont typeface="Wingdings" panose="05000000000000000000" pitchFamily="2" charset="2"/>
              <a:buNone/>
            </a:pPr>
            <a:r>
              <a:rPr lang="zh-CN" altLang="en-US" sz="2400" b="1" dirty="0">
                <a:solidFill>
                  <a:srgbClr val="000000"/>
                </a:solidFill>
                <a:latin typeface="楷体_GB2312" pitchFamily="49" charset="-122"/>
                <a:ea typeface="楷体_GB2312" pitchFamily="49" charset="-122"/>
              </a:rPr>
              <a:t>在预夹断处：</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GD</a:t>
            </a:r>
            <a:r>
              <a:rPr lang="en-US" altLang="zh-CN" sz="2400" b="1">
                <a:solidFill>
                  <a:srgbClr val="000000"/>
                </a:solidFill>
                <a:latin typeface="楷体_GB2312" pitchFamily="49" charset="-122"/>
                <a:ea typeface="楷体_GB2312" pitchFamily="49" charset="-122"/>
              </a:rPr>
              <a:t>=</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GS</a:t>
            </a:r>
            <a:r>
              <a:rPr lang="en-US" altLang="zh-CN" sz="2400" b="1">
                <a:solidFill>
                  <a:srgbClr val="000000"/>
                </a:solidFill>
                <a:latin typeface="楷体_GB2312" pitchFamily="49" charset="-122"/>
                <a:ea typeface="楷体_GB2312" pitchFamily="49" charset="-122"/>
              </a:rPr>
              <a:t>-</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DS </a:t>
            </a:r>
            <a:r>
              <a:rPr lang="en-US" altLang="zh-CN" sz="2400" b="1">
                <a:solidFill>
                  <a:srgbClr val="000000"/>
                </a:solidFill>
                <a:latin typeface="楷体_GB2312" pitchFamily="49" charset="-122"/>
                <a:ea typeface="楷体_GB2312" pitchFamily="49" charset="-122"/>
              </a:rPr>
              <a:t>=</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TN</a:t>
            </a:r>
            <a:endParaRPr lang="en-US" altLang="zh-CN" sz="2400" b="1" baseline="-25000">
              <a:solidFill>
                <a:srgbClr val="000000"/>
              </a:solidFill>
              <a:latin typeface="楷体_GB2312" pitchFamily="49" charset="-122"/>
              <a:ea typeface="楷体_GB2312" pitchFamily="49" charset="-122"/>
            </a:endParaRPr>
          </a:p>
        </p:txBody>
      </p:sp>
      <p:sp>
        <p:nvSpPr>
          <p:cNvPr id="20" name="Rectangle 17"/>
          <p:cNvSpPr>
            <a:spLocks noChangeArrowheads="1"/>
          </p:cNvSpPr>
          <p:nvPr/>
        </p:nvSpPr>
        <p:spPr bwMode="auto">
          <a:xfrm>
            <a:off x="457200" y="758825"/>
            <a:ext cx="4495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spAutoFit/>
          </a:bodyPr>
          <a:lstStyle>
            <a:lvl1pPr algn="l">
              <a:defRPr sz="3600" b="1">
                <a:solidFill>
                  <a:schemeClr val="tx2"/>
                </a:solidFill>
                <a:latin typeface="Arial Narrow" pitchFamily="34" charset="0"/>
                <a:ea typeface="楷体_GB2312" pitchFamily="49" charset="-122"/>
              </a:defRPr>
            </a:lvl1pPr>
            <a:lvl2pPr algn="l">
              <a:defRPr sz="3600" b="1">
                <a:solidFill>
                  <a:schemeClr val="tx2"/>
                </a:solidFill>
                <a:latin typeface="Arial Narrow" pitchFamily="34" charset="0"/>
                <a:ea typeface="楷体_GB2312" pitchFamily="49" charset="-122"/>
              </a:defRPr>
            </a:lvl2pPr>
            <a:lvl3pPr algn="l">
              <a:defRPr sz="3600" b="1">
                <a:solidFill>
                  <a:schemeClr val="tx2"/>
                </a:solidFill>
                <a:latin typeface="Arial Narrow" pitchFamily="34" charset="0"/>
                <a:ea typeface="楷体_GB2312" pitchFamily="49" charset="-122"/>
              </a:defRPr>
            </a:lvl3pPr>
            <a:lvl4pPr algn="l">
              <a:defRPr sz="3600" b="1">
                <a:solidFill>
                  <a:schemeClr val="tx2"/>
                </a:solidFill>
                <a:latin typeface="Arial Narrow" pitchFamily="34" charset="0"/>
                <a:ea typeface="楷体_GB2312" pitchFamily="49" charset="-122"/>
              </a:defRPr>
            </a:lvl4pPr>
            <a:lvl5pPr algn="l">
              <a:defRPr sz="3600" b="1">
                <a:solidFill>
                  <a:schemeClr val="tx2"/>
                </a:solidFill>
                <a:latin typeface="Arial Narrow" pitchFamily="34" charset="0"/>
                <a:ea typeface="楷体_GB2312" pitchFamily="49" charset="-122"/>
              </a:defRPr>
            </a:lvl5pPr>
            <a:lvl6pPr marL="457200" fontAlgn="base">
              <a:spcBef>
                <a:spcPct val="0"/>
              </a:spcBef>
              <a:spcAft>
                <a:spcPct val="0"/>
              </a:spcAft>
              <a:defRPr sz="3600" b="1">
                <a:solidFill>
                  <a:schemeClr val="tx2"/>
                </a:solidFill>
                <a:latin typeface="Arial Narrow" pitchFamily="34" charset="0"/>
                <a:ea typeface="楷体_GB2312" pitchFamily="49" charset="-122"/>
              </a:defRPr>
            </a:lvl6pPr>
            <a:lvl7pPr marL="914400" fontAlgn="base">
              <a:spcBef>
                <a:spcPct val="0"/>
              </a:spcBef>
              <a:spcAft>
                <a:spcPct val="0"/>
              </a:spcAft>
              <a:defRPr sz="3600" b="1">
                <a:solidFill>
                  <a:schemeClr val="tx2"/>
                </a:solidFill>
                <a:latin typeface="Arial Narrow" pitchFamily="34" charset="0"/>
                <a:ea typeface="楷体_GB2312" pitchFamily="49" charset="-122"/>
              </a:defRPr>
            </a:lvl7pPr>
            <a:lvl8pPr marL="1371600" fontAlgn="base">
              <a:spcBef>
                <a:spcPct val="0"/>
              </a:spcBef>
              <a:spcAft>
                <a:spcPct val="0"/>
              </a:spcAft>
              <a:defRPr sz="3600" b="1">
                <a:solidFill>
                  <a:schemeClr val="tx2"/>
                </a:solidFill>
                <a:latin typeface="Arial Narrow" pitchFamily="34" charset="0"/>
                <a:ea typeface="楷体_GB2312" pitchFamily="49" charset="-122"/>
              </a:defRPr>
            </a:lvl8pPr>
            <a:lvl9pPr marL="1828800" fontAlgn="base">
              <a:spcBef>
                <a:spcPct val="0"/>
              </a:spcBef>
              <a:spcAft>
                <a:spcPct val="0"/>
              </a:spcAft>
              <a:defRPr sz="3600" b="1">
                <a:solidFill>
                  <a:schemeClr val="tx2"/>
                </a:solidFill>
                <a:latin typeface="Arial Narrow" pitchFamily="34" charset="0"/>
                <a:ea typeface="楷体_GB2312"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sym typeface="Wingdings" panose="05000000000000000000" pitchFamily="2" charset="2"/>
              </a:rPr>
              <a:t>（</a:t>
            </a:r>
            <a:r>
              <a:rPr kumimoji="0" lang="en-US" altLang="zh-CN" sz="24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sym typeface="Wingdings" panose="05000000000000000000" pitchFamily="2" charset="2"/>
              </a:rPr>
              <a:t>2</a:t>
            </a:r>
            <a:r>
              <a:rPr kumimoji="0" lang="zh-CN" altLang="en-US" sz="24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sym typeface="Wingdings" panose="05000000000000000000" pitchFamily="2" charset="2"/>
              </a:rPr>
              <a:t>）</a:t>
            </a:r>
            <a:r>
              <a:rPr kumimoji="0" lang="en-US" altLang="zh-CN" sz="2400" b="1" i="1"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rPr>
              <a:t>V</a:t>
            </a:r>
            <a:r>
              <a:rPr kumimoji="0" lang="en-US" altLang="zh-CN" sz="2400" b="1" i="0" u="none" strike="noStrike" kern="0" cap="none" spc="0" normalizeH="0" baseline="-25000" noProof="0" smtClean="0">
                <a:ln>
                  <a:noFill/>
                </a:ln>
                <a:solidFill>
                  <a:srgbClr val="FF0000"/>
                </a:solidFill>
                <a:effectLst/>
                <a:uLnTx/>
                <a:uFillTx/>
                <a:latin typeface="Arial Narrow" pitchFamily="34" charset="0"/>
                <a:ea typeface="楷体_GB2312" pitchFamily="49" charset="-122"/>
                <a:cs typeface="+mn-cs"/>
              </a:rPr>
              <a:t>DS</a:t>
            </a:r>
            <a:r>
              <a:rPr kumimoji="0" lang="zh-CN" altLang="en-US" sz="2400" b="1" i="0" u="none" strike="noStrike" kern="0" cap="none" spc="0" normalizeH="0" baseline="0" noProof="0" smtClean="0">
                <a:ln>
                  <a:noFill/>
                </a:ln>
                <a:solidFill>
                  <a:srgbClr val="FF0000"/>
                </a:solidFill>
                <a:effectLst/>
                <a:uLnTx/>
                <a:uFillTx/>
                <a:latin typeface="Arial Narrow" pitchFamily="34" charset="0"/>
                <a:ea typeface="黑体" panose="02010609060101010101" pitchFamily="2" charset="-122"/>
                <a:cs typeface="+mn-cs"/>
              </a:rPr>
              <a:t>对沟道的控制作用</a:t>
            </a:r>
            <a:endParaRPr kumimoji="0" lang="zh-CN" altLang="en-US" sz="2400" b="1" i="0" u="none" strike="noStrike" kern="0" cap="none" spc="0" normalizeH="0" baseline="0" noProof="0" smtClean="0">
              <a:ln>
                <a:noFill/>
              </a:ln>
              <a:solidFill>
                <a:srgbClr val="FF0000"/>
              </a:solidFill>
              <a:effectLst/>
              <a:uLnTx/>
              <a:uFillTx/>
              <a:latin typeface="Arial Narrow" pitchFamily="34" charset="0"/>
              <a:ea typeface="黑体" panose="02010609060101010101" pitchFamily="2" charset="-122"/>
              <a:cs typeface="+mn-cs"/>
            </a:endParaRPr>
          </a:p>
        </p:txBody>
      </p:sp>
      <p:sp>
        <p:nvSpPr>
          <p:cNvPr id="18441" name="Text Box 18"/>
          <p:cNvSpPr txBox="1"/>
          <p:nvPr/>
        </p:nvSpPr>
        <p:spPr>
          <a:xfrm>
            <a:off x="457200" y="1208088"/>
            <a:ext cx="4078288" cy="476250"/>
          </a:xfrm>
          <a:prstGeom prst="rect">
            <a:avLst/>
          </a:prstGeom>
          <a:noFill/>
          <a:ln w="9525">
            <a:noFill/>
          </a:ln>
        </p:spPr>
        <p:txBody>
          <a:bodyPr>
            <a:spAutoFit/>
          </a:bodyPr>
          <a:p>
            <a:pPr>
              <a:lnSpc>
                <a:spcPct val="105000"/>
              </a:lnSpc>
            </a:pPr>
            <a:r>
              <a:rPr lang="zh-CN" altLang="en-US" sz="2400" b="1" dirty="0">
                <a:solidFill>
                  <a:srgbClr val="000000"/>
                </a:solidFill>
                <a:latin typeface="楷体_GB2312" pitchFamily="49" charset="-122"/>
                <a:ea typeface="楷体_GB2312" pitchFamily="49" charset="-122"/>
              </a:rPr>
              <a:t>当</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GS</a:t>
            </a:r>
            <a:r>
              <a:rPr lang="zh-CN" altLang="en-US" sz="2400" b="1" dirty="0">
                <a:solidFill>
                  <a:srgbClr val="000000"/>
                </a:solidFill>
                <a:latin typeface="楷体_GB2312" pitchFamily="49" charset="-122"/>
                <a:ea typeface="楷体_GB2312" pitchFamily="49" charset="-122"/>
              </a:rPr>
              <a:t>一定（</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GS </a:t>
            </a:r>
            <a:r>
              <a:rPr lang="en-US" altLang="zh-CN" sz="2400" b="1">
                <a:solidFill>
                  <a:srgbClr val="000000"/>
                </a:solidFill>
                <a:latin typeface="楷体_GB2312" pitchFamily="49" charset="-122"/>
                <a:ea typeface="楷体_GB2312" pitchFamily="49" charset="-122"/>
              </a:rPr>
              <a:t>&gt;</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TN </a:t>
            </a:r>
            <a:r>
              <a:rPr lang="zh-CN" altLang="en-US" sz="2400" b="1" dirty="0">
                <a:solidFill>
                  <a:srgbClr val="000000"/>
                </a:solidFill>
                <a:latin typeface="楷体_GB2312" pitchFamily="49" charset="-122"/>
                <a:ea typeface="楷体_GB2312" pitchFamily="49" charset="-122"/>
              </a:rPr>
              <a:t>）时，</a:t>
            </a:r>
            <a:endParaRPr lang="zh-CN" altLang="en-US" sz="2400" b="1" dirty="0">
              <a:solidFill>
                <a:srgbClr val="000000"/>
              </a:solidFill>
              <a:latin typeface="楷体_GB2312" pitchFamily="49" charset="-122"/>
              <a:ea typeface="楷体_GB2312" pitchFamily="49" charset="-122"/>
            </a:endParaRPr>
          </a:p>
        </p:txBody>
      </p:sp>
      <p:sp>
        <p:nvSpPr>
          <p:cNvPr id="18442" name="Text Box 19"/>
          <p:cNvSpPr txBox="1"/>
          <p:nvPr/>
        </p:nvSpPr>
        <p:spPr>
          <a:xfrm>
            <a:off x="457200" y="1744663"/>
            <a:ext cx="1066800" cy="476250"/>
          </a:xfrm>
          <a:prstGeom prst="rect">
            <a:avLst/>
          </a:prstGeom>
          <a:noFill/>
          <a:ln w="9525">
            <a:noFill/>
          </a:ln>
        </p:spPr>
        <p:txBody>
          <a:bodyPr>
            <a:spAutoFit/>
          </a:bodyPr>
          <a:p>
            <a:pPr>
              <a:lnSpc>
                <a:spcPct val="105000"/>
              </a:lnSpc>
            </a:pP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DS</a:t>
            </a:r>
            <a:r>
              <a:rPr lang="en-US" altLang="zh-CN" sz="2400" b="1">
                <a:solidFill>
                  <a:srgbClr val="000000"/>
                </a:solidFill>
                <a:latin typeface="楷体_GB2312" pitchFamily="49" charset="-122"/>
                <a:ea typeface="楷体_GB2312" pitchFamily="49" charset="-122"/>
                <a:sym typeface="Symbol" panose="05050102010706020507" pitchFamily="18" charset="2"/>
              </a:rPr>
              <a:t></a:t>
            </a:r>
            <a:endParaRPr lang="en-US" altLang="zh-CN" sz="2400">
              <a:solidFill>
                <a:srgbClr val="000000"/>
              </a:solidFill>
              <a:latin typeface="楷体_GB2312" pitchFamily="49" charset="-122"/>
              <a:ea typeface="楷体_GB2312" pitchFamily="49" charset="-122"/>
            </a:endParaRPr>
          </a:p>
        </p:txBody>
      </p:sp>
      <p:sp>
        <p:nvSpPr>
          <p:cNvPr id="18443" name="Text Box 20"/>
          <p:cNvSpPr txBox="1"/>
          <p:nvPr/>
        </p:nvSpPr>
        <p:spPr>
          <a:xfrm>
            <a:off x="1066800" y="1744663"/>
            <a:ext cx="1371600" cy="476250"/>
          </a:xfrm>
          <a:prstGeom prst="rect">
            <a:avLst/>
          </a:prstGeom>
          <a:noFill/>
          <a:ln w="9525">
            <a:noFill/>
          </a:ln>
        </p:spPr>
        <p:txBody>
          <a:bodyPr>
            <a:spAutoFit/>
          </a:bodyPr>
          <a:p>
            <a:pPr>
              <a:lnSpc>
                <a:spcPct val="105000"/>
              </a:lnSpc>
            </a:pPr>
            <a:r>
              <a:rPr lang="en-US" altLang="zh-CN" sz="2400">
                <a:solidFill>
                  <a:srgbClr val="000000"/>
                </a:solidFill>
                <a:latin typeface="Times New Roman" panose="02020603050405020304" pitchFamily="18" charset="0"/>
                <a:sym typeface="Symbol" panose="05050102010706020507" pitchFamily="18" charset="2"/>
              </a:rPr>
              <a:t></a:t>
            </a:r>
            <a:r>
              <a:rPr lang="en-US" altLang="zh-CN" sz="2400" b="1" i="1">
                <a:solidFill>
                  <a:srgbClr val="000000"/>
                </a:solidFill>
                <a:latin typeface="楷体_GB2312" pitchFamily="49" charset="-122"/>
                <a:ea typeface="楷体_GB2312" pitchFamily="49" charset="-122"/>
              </a:rPr>
              <a:t>I</a:t>
            </a:r>
            <a:r>
              <a:rPr lang="en-US" altLang="zh-CN" sz="2400" b="1" baseline="-25000">
                <a:solidFill>
                  <a:srgbClr val="000000"/>
                </a:solidFill>
                <a:latin typeface="楷体_GB2312" pitchFamily="49" charset="-122"/>
                <a:ea typeface="楷体_GB2312" pitchFamily="49" charset="-122"/>
              </a:rPr>
              <a:t>D</a:t>
            </a:r>
            <a:r>
              <a:rPr lang="en-US" altLang="zh-CN" sz="2400" b="1">
                <a:solidFill>
                  <a:srgbClr val="000000"/>
                </a:solidFill>
                <a:latin typeface="楷体_GB2312" pitchFamily="49" charset="-122"/>
                <a:ea typeface="楷体_GB2312" pitchFamily="49" charset="-122"/>
                <a:sym typeface="Symbol" panose="05050102010706020507" pitchFamily="18" charset="2"/>
              </a:rPr>
              <a:t></a:t>
            </a:r>
            <a:endParaRPr lang="en-US" altLang="zh-CN" sz="2400" b="1">
              <a:solidFill>
                <a:srgbClr val="000000"/>
              </a:solidFill>
              <a:latin typeface="楷体_GB2312" pitchFamily="49" charset="-122"/>
              <a:ea typeface="楷体_GB2312" pitchFamily="49" charset="-122"/>
              <a:sym typeface="Symbol" panose="05050102010706020507" pitchFamily="18" charset="2"/>
            </a:endParaRPr>
          </a:p>
        </p:txBody>
      </p:sp>
      <p:sp>
        <p:nvSpPr>
          <p:cNvPr id="18444" name="Text Box 21"/>
          <p:cNvSpPr txBox="1"/>
          <p:nvPr/>
        </p:nvSpPr>
        <p:spPr>
          <a:xfrm>
            <a:off x="1905000" y="1725613"/>
            <a:ext cx="2514600" cy="512762"/>
          </a:xfrm>
          <a:prstGeom prst="rect">
            <a:avLst/>
          </a:prstGeom>
          <a:noFill/>
          <a:ln w="9525">
            <a:noFill/>
          </a:ln>
        </p:spPr>
        <p:txBody>
          <a:bodyPr>
            <a:spAutoFit/>
          </a:bodyPr>
          <a:p>
            <a:pPr>
              <a:lnSpc>
                <a:spcPct val="115000"/>
              </a:lnSpc>
            </a:pPr>
            <a:r>
              <a:rPr lang="en-US" altLang="zh-CN" sz="2400">
                <a:solidFill>
                  <a:srgbClr val="000000"/>
                </a:solidFill>
                <a:latin typeface="Times New Roman" panose="02020603050405020304" pitchFamily="18" charset="0"/>
                <a:sym typeface="Symbol" panose="05050102010706020507" pitchFamily="18" charset="2"/>
              </a:rPr>
              <a:t></a:t>
            </a:r>
            <a:r>
              <a:rPr lang="zh-CN" altLang="en-US" sz="2400" b="1" dirty="0">
                <a:solidFill>
                  <a:srgbClr val="000000"/>
                </a:solidFill>
                <a:latin typeface="楷体_GB2312" pitchFamily="49" charset="-122"/>
                <a:ea typeface="楷体_GB2312" pitchFamily="49" charset="-122"/>
              </a:rPr>
              <a:t>沟道电位梯度</a:t>
            </a:r>
            <a:r>
              <a:rPr lang="zh-CN" altLang="en-US" sz="2400" b="1" dirty="0">
                <a:solidFill>
                  <a:srgbClr val="000000"/>
                </a:solidFill>
                <a:latin typeface="楷体_GB2312" pitchFamily="49" charset="-122"/>
                <a:ea typeface="楷体_GB2312" pitchFamily="49" charset="-122"/>
                <a:sym typeface="Symbol" panose="05050102010706020507" pitchFamily="18" charset="2"/>
              </a:rPr>
              <a:t></a:t>
            </a:r>
            <a:endParaRPr lang="zh-CN" altLang="en-US" sz="2400" b="1" dirty="0">
              <a:solidFill>
                <a:srgbClr val="000000"/>
              </a:solidFill>
              <a:latin typeface="楷体_GB2312" pitchFamily="49" charset="-122"/>
              <a:ea typeface="楷体_GB2312" pitchFamily="49" charset="-122"/>
              <a:sym typeface="Symbol" panose="05050102010706020507" pitchFamily="18" charset="2"/>
            </a:endParaRPr>
          </a:p>
        </p:txBody>
      </p:sp>
      <p:sp>
        <p:nvSpPr>
          <p:cNvPr id="18445" name="Rectangle 18">
            <a:hlinkClick r:id="rId9" action="ppaction://hlinksldjump"/>
          </p:cNvPr>
          <p:cNvSpPr/>
          <p:nvPr/>
        </p:nvSpPr>
        <p:spPr>
          <a:xfrm>
            <a:off x="746125" y="115888"/>
            <a:ext cx="2601913" cy="519112"/>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2. </a:t>
            </a:r>
            <a:r>
              <a:rPr lang="zh-CN" altLang="en-US" sz="2800" b="1" dirty="0">
                <a:solidFill>
                  <a:srgbClr val="800000"/>
                </a:solidFill>
                <a:latin typeface="楷体_GB2312" pitchFamily="49" charset="-122"/>
                <a:ea typeface="楷体_GB2312" pitchFamily="49" charset="-122"/>
              </a:rPr>
              <a:t>工作原理</a:t>
            </a:r>
            <a:endParaRPr lang="zh-CN" altLang="en-US" sz="2800" b="1" dirty="0">
              <a:solidFill>
                <a:srgbClr val="800000"/>
              </a:solidFill>
              <a:latin typeface="楷体_GB2312" pitchFamily="49" charset="-122"/>
              <a:ea typeface="楷体_GB2312" pitchFamily="49" charset="-122"/>
            </a:endParaRPr>
          </a:p>
        </p:txBody>
      </p:sp>
      <p:sp>
        <p:nvSpPr>
          <p:cNvPr id="7" name="页脚占位符 4"/>
          <p:cNvSpPr txBox="1">
            <a:spLocks noGrp="1"/>
          </p:cNvSpPr>
          <p:nvPr>
            <p:custDataLst>
              <p:tags r:id="rId10"/>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Righ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ox(ou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3"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strips(upRight)">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strips(downRight)">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4" name="对象 3"/>
          <p:cNvGraphicFramePr>
            <a:graphicFrameLocks noChangeAspect="1"/>
          </p:cNvGraphicFramePr>
          <p:nvPr/>
        </p:nvGraphicFramePr>
        <p:xfrm>
          <a:off x="395288" y="2924175"/>
          <a:ext cx="4083050" cy="3138488"/>
        </p:xfrm>
        <a:graphic>
          <a:graphicData uri="http://schemas.openxmlformats.org/presentationml/2006/ole">
            <mc:AlternateContent xmlns:mc="http://schemas.openxmlformats.org/markup-compatibility/2006">
              <mc:Choice xmlns:v="urn:schemas-microsoft-com:vml" Requires="v">
                <p:oleObj spid="_x0000_s3102" name="" r:id="rId1" imgW="2551430" imgH="1960880" progId="Word.Picture.8">
                  <p:embed/>
                </p:oleObj>
              </mc:Choice>
              <mc:Fallback>
                <p:oleObj name="" r:id="rId1" imgW="2551430" imgH="1960880" progId="Word.Picture.8">
                  <p:embed/>
                  <p:pic>
                    <p:nvPicPr>
                      <p:cNvPr id="0" name="图片 3101"/>
                      <p:cNvPicPr/>
                      <p:nvPr/>
                    </p:nvPicPr>
                    <p:blipFill>
                      <a:blip r:embed="rId2"/>
                      <a:stretch>
                        <a:fillRect/>
                      </a:stretch>
                    </p:blipFill>
                    <p:spPr>
                      <a:xfrm>
                        <a:off x="395288" y="2924175"/>
                        <a:ext cx="4083050" cy="3138488"/>
                      </a:xfrm>
                      <a:prstGeom prst="rect">
                        <a:avLst/>
                      </a:prstGeom>
                      <a:noFill/>
                      <a:ln w="38100">
                        <a:noFill/>
                        <a:miter/>
                      </a:ln>
                    </p:spPr>
                  </p:pic>
                </p:oleObj>
              </mc:Fallback>
            </mc:AlternateContent>
          </a:graphicData>
        </a:graphic>
      </p:graphicFrame>
      <p:sp>
        <p:nvSpPr>
          <p:cNvPr id="14" name="Rectangle 3"/>
          <p:cNvSpPr/>
          <p:nvPr/>
        </p:nvSpPr>
        <p:spPr>
          <a:xfrm>
            <a:off x="381000" y="1539875"/>
            <a:ext cx="3429000" cy="512763"/>
          </a:xfrm>
          <a:prstGeom prst="rect">
            <a:avLst/>
          </a:prstGeom>
          <a:noFill/>
          <a:ln w="9525">
            <a:noFill/>
          </a:ln>
        </p:spPr>
        <p:txBody>
          <a:bodyPr lIns="92075" tIns="46038" rIns="92075" bIns="46038">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lnSpc>
                <a:spcPct val="115000"/>
              </a:lnSpc>
              <a:buClr>
                <a:srgbClr val="CC0000"/>
              </a:buClr>
              <a:buFont typeface="Wingdings" panose="05000000000000000000" pitchFamily="2" charset="2"/>
              <a:buNone/>
            </a:pPr>
            <a:r>
              <a:rPr lang="zh-CN" altLang="en-US" sz="2400" b="1" dirty="0">
                <a:solidFill>
                  <a:srgbClr val="000000"/>
                </a:solidFill>
                <a:latin typeface="楷体_GB2312" pitchFamily="49" charset="-122"/>
                <a:ea typeface="楷体_GB2312" pitchFamily="49" charset="-122"/>
              </a:rPr>
              <a:t>预夹断后，</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DS</a:t>
            </a:r>
            <a:r>
              <a:rPr lang="en-US" altLang="zh-CN" sz="2400" b="1">
                <a:solidFill>
                  <a:srgbClr val="000000"/>
                </a:solidFill>
                <a:latin typeface="楷体_GB2312" pitchFamily="49" charset="-122"/>
                <a:ea typeface="楷体_GB2312" pitchFamily="49" charset="-122"/>
                <a:sym typeface="Symbol" panose="05050102010706020507" pitchFamily="18" charset="2"/>
              </a:rPr>
              <a:t></a:t>
            </a:r>
            <a:endParaRPr lang="en-US" altLang="zh-CN" sz="2400" b="1">
              <a:solidFill>
                <a:srgbClr val="000000"/>
              </a:solidFill>
              <a:latin typeface="楷体_GB2312" pitchFamily="49" charset="-122"/>
              <a:ea typeface="楷体_GB2312" pitchFamily="49" charset="-122"/>
            </a:endParaRPr>
          </a:p>
        </p:txBody>
      </p:sp>
      <p:sp>
        <p:nvSpPr>
          <p:cNvPr id="15" name="Rectangle 4"/>
          <p:cNvSpPr/>
          <p:nvPr/>
        </p:nvSpPr>
        <p:spPr>
          <a:xfrm>
            <a:off x="2590800" y="1519238"/>
            <a:ext cx="2286000" cy="512762"/>
          </a:xfrm>
          <a:prstGeom prst="rect">
            <a:avLst/>
          </a:prstGeom>
          <a:noFill/>
          <a:ln w="9525">
            <a:noFill/>
          </a:ln>
        </p:spPr>
        <p:txBody>
          <a:bodyPr lIns="92075" tIns="46038" rIns="92075" bIns="46038">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lnSpc>
                <a:spcPct val="115000"/>
              </a:lnSpc>
              <a:buClr>
                <a:srgbClr val="CC0000"/>
              </a:buClr>
              <a:buFont typeface="Wingdings" panose="05000000000000000000" pitchFamily="2" charset="2"/>
              <a:buNone/>
            </a:pPr>
            <a:r>
              <a:rPr lang="en-US" altLang="zh-CN" sz="2400" b="1">
                <a:solidFill>
                  <a:srgbClr val="000000"/>
                </a:solidFill>
                <a:latin typeface="楷体_GB2312" pitchFamily="49" charset="-122"/>
                <a:ea typeface="楷体_GB2312" pitchFamily="49" charset="-122"/>
                <a:sym typeface="Symbol" panose="05050102010706020507" pitchFamily="18" charset="2"/>
              </a:rPr>
              <a:t></a:t>
            </a:r>
            <a:r>
              <a:rPr lang="zh-CN" altLang="en-US" sz="2400" b="1" dirty="0">
                <a:solidFill>
                  <a:srgbClr val="000000"/>
                </a:solidFill>
                <a:latin typeface="楷体_GB2312" pitchFamily="49" charset="-122"/>
                <a:ea typeface="楷体_GB2312" pitchFamily="49" charset="-122"/>
              </a:rPr>
              <a:t>夹断区延长</a:t>
            </a:r>
            <a:endParaRPr lang="zh-CN" altLang="en-US" sz="2400" b="1" dirty="0">
              <a:solidFill>
                <a:srgbClr val="000000"/>
              </a:solidFill>
              <a:latin typeface="楷体_GB2312" pitchFamily="49" charset="-122"/>
              <a:ea typeface="楷体_GB2312" pitchFamily="49" charset="-122"/>
            </a:endParaRPr>
          </a:p>
        </p:txBody>
      </p:sp>
      <p:sp>
        <p:nvSpPr>
          <p:cNvPr id="16" name="Rectangle 5"/>
          <p:cNvSpPr/>
          <p:nvPr/>
        </p:nvSpPr>
        <p:spPr>
          <a:xfrm>
            <a:off x="381000" y="2052638"/>
            <a:ext cx="2133600" cy="512762"/>
          </a:xfrm>
          <a:prstGeom prst="rect">
            <a:avLst/>
          </a:prstGeom>
          <a:noFill/>
          <a:ln w="9525">
            <a:noFill/>
          </a:ln>
        </p:spPr>
        <p:txBody>
          <a:bodyPr lIns="92075" tIns="46038" rIns="92075" bIns="46038">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lnSpc>
                <a:spcPct val="115000"/>
              </a:lnSpc>
              <a:buClr>
                <a:srgbClr val="CC0000"/>
              </a:buClr>
              <a:buFont typeface="Wingdings" panose="05000000000000000000" pitchFamily="2" charset="2"/>
              <a:buNone/>
            </a:pPr>
            <a:r>
              <a:rPr lang="en-US" altLang="zh-CN" sz="2400" b="1">
                <a:solidFill>
                  <a:srgbClr val="000000"/>
                </a:solidFill>
                <a:latin typeface="楷体_GB2312" pitchFamily="49" charset="-122"/>
                <a:ea typeface="楷体_GB2312" pitchFamily="49" charset="-122"/>
                <a:sym typeface="Symbol" panose="05050102010706020507" pitchFamily="18" charset="2"/>
              </a:rPr>
              <a:t></a:t>
            </a:r>
            <a:r>
              <a:rPr lang="zh-CN" altLang="en-US" sz="2400" b="1" dirty="0">
                <a:solidFill>
                  <a:srgbClr val="000000"/>
                </a:solidFill>
                <a:latin typeface="楷体_GB2312" pitchFamily="49" charset="-122"/>
                <a:ea typeface="楷体_GB2312" pitchFamily="49" charset="-122"/>
              </a:rPr>
              <a:t>沟道电阻</a:t>
            </a:r>
            <a:r>
              <a:rPr lang="zh-CN" altLang="en-US" sz="2400" b="1" dirty="0">
                <a:solidFill>
                  <a:srgbClr val="000000"/>
                </a:solidFill>
                <a:latin typeface="楷体_GB2312" pitchFamily="49" charset="-122"/>
                <a:ea typeface="楷体_GB2312" pitchFamily="49" charset="-122"/>
                <a:sym typeface="Symbol" panose="05050102010706020507" pitchFamily="18" charset="2"/>
              </a:rPr>
              <a:t></a:t>
            </a:r>
            <a:endParaRPr lang="zh-CN" altLang="en-US" sz="2400" b="1" dirty="0">
              <a:solidFill>
                <a:srgbClr val="000000"/>
              </a:solidFill>
              <a:latin typeface="楷体_GB2312" pitchFamily="49" charset="-122"/>
              <a:ea typeface="楷体_GB2312" pitchFamily="49" charset="-122"/>
              <a:sym typeface="Symbol" panose="05050102010706020507" pitchFamily="18" charset="2"/>
            </a:endParaRPr>
          </a:p>
        </p:txBody>
      </p:sp>
      <p:sp>
        <p:nvSpPr>
          <p:cNvPr id="17" name="Rectangle 6"/>
          <p:cNvSpPr/>
          <p:nvPr/>
        </p:nvSpPr>
        <p:spPr>
          <a:xfrm>
            <a:off x="2209800" y="2052638"/>
            <a:ext cx="2209800" cy="512762"/>
          </a:xfrm>
          <a:prstGeom prst="rect">
            <a:avLst/>
          </a:prstGeom>
          <a:noFill/>
          <a:ln w="9525">
            <a:noFill/>
          </a:ln>
        </p:spPr>
        <p:txBody>
          <a:bodyPr lIns="92075" tIns="46038" rIns="92075" bIns="46038">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lnSpc>
                <a:spcPct val="115000"/>
              </a:lnSpc>
              <a:buClr>
                <a:srgbClr val="CC0000"/>
              </a:buClr>
              <a:buFont typeface="Wingdings" panose="05000000000000000000" pitchFamily="2" charset="2"/>
              <a:buNone/>
            </a:pPr>
            <a:r>
              <a:rPr lang="en-US" altLang="zh-CN" sz="2400" b="1">
                <a:solidFill>
                  <a:srgbClr val="000000"/>
                </a:solidFill>
                <a:latin typeface="楷体_GB2312" pitchFamily="49" charset="-122"/>
                <a:ea typeface="楷体_GB2312" pitchFamily="49" charset="-122"/>
                <a:sym typeface="Symbol" panose="05050102010706020507" pitchFamily="18" charset="2"/>
              </a:rPr>
              <a:t></a:t>
            </a:r>
            <a:r>
              <a:rPr lang="en-US" altLang="zh-CN" sz="2400" b="1" i="1">
                <a:solidFill>
                  <a:srgbClr val="000000"/>
                </a:solidFill>
                <a:latin typeface="楷体_GB2312" pitchFamily="49" charset="-122"/>
                <a:ea typeface="楷体_GB2312" pitchFamily="49" charset="-122"/>
              </a:rPr>
              <a:t>I</a:t>
            </a:r>
            <a:r>
              <a:rPr lang="en-US" altLang="zh-CN" sz="2400" b="1" baseline="-25000">
                <a:solidFill>
                  <a:srgbClr val="000000"/>
                </a:solidFill>
                <a:latin typeface="楷体_GB2312" pitchFamily="49" charset="-122"/>
                <a:ea typeface="楷体_GB2312" pitchFamily="49" charset="-122"/>
              </a:rPr>
              <a:t>D</a:t>
            </a:r>
            <a:r>
              <a:rPr lang="zh-CN" altLang="en-US" sz="2400" b="1" dirty="0">
                <a:solidFill>
                  <a:srgbClr val="000000"/>
                </a:solidFill>
                <a:latin typeface="楷体_GB2312" pitchFamily="49" charset="-122"/>
                <a:ea typeface="楷体_GB2312" pitchFamily="49" charset="-122"/>
              </a:rPr>
              <a:t>基本不变</a:t>
            </a:r>
            <a:endParaRPr lang="zh-CN" altLang="en-US" sz="2400" b="1" dirty="0">
              <a:solidFill>
                <a:srgbClr val="000000"/>
              </a:solidFill>
              <a:latin typeface="楷体_GB2312" pitchFamily="49" charset="-122"/>
              <a:ea typeface="楷体_GB2312" pitchFamily="49" charset="-122"/>
            </a:endParaRPr>
          </a:p>
        </p:txBody>
      </p:sp>
      <p:graphicFrame>
        <p:nvGraphicFramePr>
          <p:cNvPr id="18" name="Object 7"/>
          <p:cNvGraphicFramePr>
            <a:graphicFrameLocks noChangeAspect="1"/>
          </p:cNvGraphicFramePr>
          <p:nvPr/>
        </p:nvGraphicFramePr>
        <p:xfrm>
          <a:off x="4718050" y="44450"/>
          <a:ext cx="4197350" cy="2859088"/>
        </p:xfrm>
        <a:graphic>
          <a:graphicData uri="http://schemas.openxmlformats.org/presentationml/2006/ole">
            <mc:AlternateContent xmlns:mc="http://schemas.openxmlformats.org/markup-compatibility/2006">
              <mc:Choice xmlns:v="urn:schemas-microsoft-com:vml" Requires="v">
                <p:oleObj spid="_x0000_s3101" name="" r:id="rId3" imgW="1951990" imgH="1429385" progId="Word.Picture.8">
                  <p:embed/>
                </p:oleObj>
              </mc:Choice>
              <mc:Fallback>
                <p:oleObj name="" r:id="rId3" imgW="1951990" imgH="1429385" progId="Word.Picture.8">
                  <p:embed/>
                  <p:pic>
                    <p:nvPicPr>
                      <p:cNvPr id="0" name="图片 3100"/>
                      <p:cNvPicPr/>
                      <p:nvPr/>
                    </p:nvPicPr>
                    <p:blipFill>
                      <a:blip r:embed="rId4"/>
                      <a:srcRect l="-3688" r="-3688"/>
                      <a:stretch>
                        <a:fillRect/>
                      </a:stretch>
                    </p:blipFill>
                    <p:spPr>
                      <a:xfrm>
                        <a:off x="4718050" y="44450"/>
                        <a:ext cx="4197350" cy="2859088"/>
                      </a:xfrm>
                      <a:prstGeom prst="rect">
                        <a:avLst/>
                      </a:prstGeom>
                      <a:solidFill>
                        <a:srgbClr val="FFFFFF"/>
                      </a:solidFill>
                      <a:ln w="38100">
                        <a:noFill/>
                        <a:miter/>
                      </a:ln>
                    </p:spPr>
                  </p:pic>
                </p:oleObj>
              </mc:Fallback>
            </mc:AlternateContent>
          </a:graphicData>
        </a:graphic>
      </p:graphicFrame>
      <p:graphicFrame>
        <p:nvGraphicFramePr>
          <p:cNvPr id="19464" name="Object 8"/>
          <p:cNvGraphicFramePr>
            <a:graphicFrameLocks noChangeAspect="1"/>
          </p:cNvGraphicFramePr>
          <p:nvPr/>
        </p:nvGraphicFramePr>
        <p:xfrm>
          <a:off x="4724400" y="2940050"/>
          <a:ext cx="4197350" cy="2859088"/>
        </p:xfrm>
        <a:graphic>
          <a:graphicData uri="http://schemas.openxmlformats.org/presentationml/2006/ole">
            <mc:AlternateContent xmlns:mc="http://schemas.openxmlformats.org/markup-compatibility/2006">
              <mc:Choice xmlns:v="urn:schemas-microsoft-com:vml" Requires="v">
                <p:oleObj spid="_x0000_s3104" name="" r:id="rId5" imgW="1951990" imgH="1429385" progId="Word.Picture.8">
                  <p:embed/>
                </p:oleObj>
              </mc:Choice>
              <mc:Fallback>
                <p:oleObj name="" r:id="rId5" imgW="1951990" imgH="1429385" progId="Word.Picture.8">
                  <p:embed/>
                  <p:pic>
                    <p:nvPicPr>
                      <p:cNvPr id="0" name="图片 3103"/>
                      <p:cNvPicPr/>
                      <p:nvPr/>
                    </p:nvPicPr>
                    <p:blipFill>
                      <a:blip r:embed="rId6"/>
                      <a:srcRect l="-3688" r="-3688"/>
                      <a:stretch>
                        <a:fillRect/>
                      </a:stretch>
                    </p:blipFill>
                    <p:spPr>
                      <a:xfrm>
                        <a:off x="4724400" y="2940050"/>
                        <a:ext cx="4197350" cy="2859088"/>
                      </a:xfrm>
                      <a:prstGeom prst="rect">
                        <a:avLst/>
                      </a:prstGeom>
                      <a:solidFill>
                        <a:srgbClr val="FFFFFF"/>
                      </a:solidFill>
                      <a:ln w="38100">
                        <a:noFill/>
                        <a:miter/>
                      </a:ln>
                    </p:spPr>
                  </p:pic>
                </p:oleObj>
              </mc:Fallback>
            </mc:AlternateContent>
          </a:graphicData>
        </a:graphic>
      </p:graphicFrame>
      <p:sp>
        <p:nvSpPr>
          <p:cNvPr id="24" name="Rectangle 17"/>
          <p:cNvSpPr>
            <a:spLocks noChangeArrowheads="1"/>
          </p:cNvSpPr>
          <p:nvPr/>
        </p:nvSpPr>
        <p:spPr bwMode="auto">
          <a:xfrm>
            <a:off x="457200" y="758825"/>
            <a:ext cx="4495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spAutoFit/>
          </a:bodyPr>
          <a:lstStyle>
            <a:lvl1pPr algn="l">
              <a:defRPr sz="3600" b="1">
                <a:solidFill>
                  <a:schemeClr val="tx2"/>
                </a:solidFill>
                <a:latin typeface="Arial Narrow" pitchFamily="34" charset="0"/>
                <a:ea typeface="楷体_GB2312" pitchFamily="49" charset="-122"/>
              </a:defRPr>
            </a:lvl1pPr>
            <a:lvl2pPr algn="l">
              <a:defRPr sz="3600" b="1">
                <a:solidFill>
                  <a:schemeClr val="tx2"/>
                </a:solidFill>
                <a:latin typeface="Arial Narrow" pitchFamily="34" charset="0"/>
                <a:ea typeface="楷体_GB2312" pitchFamily="49" charset="-122"/>
              </a:defRPr>
            </a:lvl2pPr>
            <a:lvl3pPr algn="l">
              <a:defRPr sz="3600" b="1">
                <a:solidFill>
                  <a:schemeClr val="tx2"/>
                </a:solidFill>
                <a:latin typeface="Arial Narrow" pitchFamily="34" charset="0"/>
                <a:ea typeface="楷体_GB2312" pitchFamily="49" charset="-122"/>
              </a:defRPr>
            </a:lvl3pPr>
            <a:lvl4pPr algn="l">
              <a:defRPr sz="3600" b="1">
                <a:solidFill>
                  <a:schemeClr val="tx2"/>
                </a:solidFill>
                <a:latin typeface="Arial Narrow" pitchFamily="34" charset="0"/>
                <a:ea typeface="楷体_GB2312" pitchFamily="49" charset="-122"/>
              </a:defRPr>
            </a:lvl4pPr>
            <a:lvl5pPr algn="l">
              <a:defRPr sz="3600" b="1">
                <a:solidFill>
                  <a:schemeClr val="tx2"/>
                </a:solidFill>
                <a:latin typeface="Arial Narrow" pitchFamily="34" charset="0"/>
                <a:ea typeface="楷体_GB2312" pitchFamily="49" charset="-122"/>
              </a:defRPr>
            </a:lvl5pPr>
            <a:lvl6pPr marL="457200" fontAlgn="base">
              <a:spcBef>
                <a:spcPct val="0"/>
              </a:spcBef>
              <a:spcAft>
                <a:spcPct val="0"/>
              </a:spcAft>
              <a:defRPr sz="3600" b="1">
                <a:solidFill>
                  <a:schemeClr val="tx2"/>
                </a:solidFill>
                <a:latin typeface="Arial Narrow" pitchFamily="34" charset="0"/>
                <a:ea typeface="楷体_GB2312" pitchFamily="49" charset="-122"/>
              </a:defRPr>
            </a:lvl6pPr>
            <a:lvl7pPr marL="914400" fontAlgn="base">
              <a:spcBef>
                <a:spcPct val="0"/>
              </a:spcBef>
              <a:spcAft>
                <a:spcPct val="0"/>
              </a:spcAft>
              <a:defRPr sz="3600" b="1">
                <a:solidFill>
                  <a:schemeClr val="tx2"/>
                </a:solidFill>
                <a:latin typeface="Arial Narrow" pitchFamily="34" charset="0"/>
                <a:ea typeface="楷体_GB2312" pitchFamily="49" charset="-122"/>
              </a:defRPr>
            </a:lvl7pPr>
            <a:lvl8pPr marL="1371600" fontAlgn="base">
              <a:spcBef>
                <a:spcPct val="0"/>
              </a:spcBef>
              <a:spcAft>
                <a:spcPct val="0"/>
              </a:spcAft>
              <a:defRPr sz="3600" b="1">
                <a:solidFill>
                  <a:schemeClr val="tx2"/>
                </a:solidFill>
                <a:latin typeface="Arial Narrow" pitchFamily="34" charset="0"/>
                <a:ea typeface="楷体_GB2312" pitchFamily="49" charset="-122"/>
              </a:defRPr>
            </a:lvl8pPr>
            <a:lvl9pPr marL="1828800" fontAlgn="base">
              <a:spcBef>
                <a:spcPct val="0"/>
              </a:spcBef>
              <a:spcAft>
                <a:spcPct val="0"/>
              </a:spcAft>
              <a:defRPr sz="3600" b="1">
                <a:solidFill>
                  <a:schemeClr val="tx2"/>
                </a:solidFill>
                <a:latin typeface="Arial Narrow" pitchFamily="34" charset="0"/>
                <a:ea typeface="楷体_GB2312"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sym typeface="Wingdings" panose="05000000000000000000" pitchFamily="2" charset="2"/>
              </a:rPr>
              <a:t>（</a:t>
            </a:r>
            <a:r>
              <a:rPr kumimoji="0" lang="en-US" altLang="zh-CN" sz="24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sym typeface="Wingdings" panose="05000000000000000000" pitchFamily="2" charset="2"/>
              </a:rPr>
              <a:t>2</a:t>
            </a:r>
            <a:r>
              <a:rPr kumimoji="0" lang="zh-CN" altLang="en-US" sz="24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sym typeface="Wingdings" panose="05000000000000000000" pitchFamily="2" charset="2"/>
              </a:rPr>
              <a:t>）</a:t>
            </a:r>
            <a:r>
              <a:rPr kumimoji="0" lang="en-US" altLang="zh-CN" sz="2400" b="1" i="1"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rPr>
              <a:t>V</a:t>
            </a:r>
            <a:r>
              <a:rPr kumimoji="0" lang="en-US" altLang="zh-CN" sz="2400" b="1" i="0" u="none" strike="noStrike" kern="0" cap="none" spc="0" normalizeH="0" baseline="-25000" noProof="0" smtClean="0">
                <a:ln>
                  <a:noFill/>
                </a:ln>
                <a:solidFill>
                  <a:srgbClr val="FF0000"/>
                </a:solidFill>
                <a:effectLst/>
                <a:uLnTx/>
                <a:uFillTx/>
                <a:latin typeface="Arial Narrow" pitchFamily="34" charset="0"/>
                <a:ea typeface="楷体_GB2312" pitchFamily="49" charset="-122"/>
                <a:cs typeface="+mn-cs"/>
              </a:rPr>
              <a:t>DS</a:t>
            </a:r>
            <a:r>
              <a:rPr kumimoji="0" lang="zh-CN" altLang="en-US" sz="2400" b="1" i="0" u="none" strike="noStrike" kern="0" cap="none" spc="0" normalizeH="0" baseline="0" noProof="0" smtClean="0">
                <a:ln>
                  <a:noFill/>
                </a:ln>
                <a:solidFill>
                  <a:srgbClr val="FF0000"/>
                </a:solidFill>
                <a:effectLst/>
                <a:uLnTx/>
                <a:uFillTx/>
                <a:latin typeface="Arial Narrow" pitchFamily="34" charset="0"/>
                <a:ea typeface="黑体" panose="02010609060101010101" pitchFamily="2" charset="-122"/>
                <a:cs typeface="+mn-cs"/>
              </a:rPr>
              <a:t>对沟道的控制作用</a:t>
            </a:r>
            <a:endParaRPr kumimoji="0" lang="zh-CN" altLang="en-US" sz="2400" b="1" i="0" u="none" strike="noStrike" kern="0" cap="none" spc="0" normalizeH="0" baseline="0" noProof="0" smtClean="0">
              <a:ln>
                <a:noFill/>
              </a:ln>
              <a:solidFill>
                <a:srgbClr val="FF0000"/>
              </a:solidFill>
              <a:effectLst/>
              <a:uLnTx/>
              <a:uFillTx/>
              <a:latin typeface="Arial Narrow" pitchFamily="34" charset="0"/>
              <a:ea typeface="黑体" panose="02010609060101010101" pitchFamily="2" charset="-122"/>
              <a:cs typeface="+mn-cs"/>
            </a:endParaRPr>
          </a:p>
        </p:txBody>
      </p:sp>
      <p:sp>
        <p:nvSpPr>
          <p:cNvPr id="19466" name="Rectangle 18">
            <a:hlinkClick r:id="rId7" action="ppaction://hlinksldjump"/>
          </p:cNvPr>
          <p:cNvSpPr/>
          <p:nvPr/>
        </p:nvSpPr>
        <p:spPr>
          <a:xfrm>
            <a:off x="746125" y="115888"/>
            <a:ext cx="2601913" cy="519112"/>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2. </a:t>
            </a:r>
            <a:r>
              <a:rPr lang="zh-CN" altLang="en-US" sz="2800" b="1" dirty="0">
                <a:solidFill>
                  <a:srgbClr val="800000"/>
                </a:solidFill>
                <a:latin typeface="楷体_GB2312" pitchFamily="49" charset="-122"/>
                <a:ea typeface="楷体_GB2312" pitchFamily="49" charset="-122"/>
              </a:rPr>
              <a:t>工作原理</a:t>
            </a:r>
            <a:endParaRPr lang="zh-CN" altLang="en-US" sz="2800" b="1" dirty="0">
              <a:solidFill>
                <a:srgbClr val="800000"/>
              </a:solidFill>
              <a:latin typeface="楷体_GB2312" pitchFamily="49" charset="-122"/>
              <a:ea typeface="楷体_GB2312" pitchFamily="49" charset="-122"/>
            </a:endParaRPr>
          </a:p>
        </p:txBody>
      </p:sp>
      <p:sp>
        <p:nvSpPr>
          <p:cNvPr id="19467" name="Rectangle 196"/>
          <p:cNvSpPr/>
          <p:nvPr/>
        </p:nvSpPr>
        <p:spPr>
          <a:xfrm>
            <a:off x="0" y="0"/>
            <a:ext cx="9144000" cy="0"/>
          </a:xfrm>
          <a:prstGeom prst="rect">
            <a:avLst/>
          </a:prstGeom>
          <a:noFill/>
          <a:ln w="9525">
            <a:noFill/>
          </a:ln>
        </p:spPr>
        <p:txBody>
          <a:bodyPr wrap="none" anchor="ctr" anchorCtr="0">
            <a:spAutoFit/>
          </a:bodyPr>
          <a:p>
            <a:endParaRPr lang="zh-CN" altLang="en-US" dirty="0">
              <a:latin typeface="Calibri" panose="020F0502020204030204" pitchFamily="34" charset="0"/>
            </a:endParaRPr>
          </a:p>
        </p:txBody>
      </p:sp>
      <p:sp>
        <p:nvSpPr>
          <p:cNvPr id="7" name="页脚占位符 4"/>
          <p:cNvSpPr txBox="1">
            <a:spLocks noGrp="1"/>
          </p:cNvSpPr>
          <p:nvPr>
            <p:custDataLst>
              <p:tags r:id="rId8"/>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strips(downRigh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ox(in)">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strips(downRigh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strips(downRigh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0482" name="Picture 194"/>
          <p:cNvPicPr>
            <a:picLocks noChangeAspect="1"/>
          </p:cNvPicPr>
          <p:nvPr/>
        </p:nvPicPr>
        <p:blipFill>
          <a:blip r:embed="rId1"/>
          <a:stretch>
            <a:fillRect/>
          </a:stretch>
        </p:blipFill>
        <p:spPr>
          <a:xfrm>
            <a:off x="533400" y="2892425"/>
            <a:ext cx="3841750" cy="2984500"/>
          </a:xfrm>
          <a:prstGeom prst="rect">
            <a:avLst/>
          </a:prstGeom>
          <a:noFill/>
          <a:ln w="9525">
            <a:noFill/>
          </a:ln>
        </p:spPr>
      </p:pic>
      <p:sp>
        <p:nvSpPr>
          <p:cNvPr id="12" name="Rectangle 15"/>
          <p:cNvSpPr>
            <a:spLocks noChangeArrowheads="1"/>
          </p:cNvSpPr>
          <p:nvPr/>
        </p:nvSpPr>
        <p:spPr bwMode="auto">
          <a:xfrm>
            <a:off x="457200" y="758825"/>
            <a:ext cx="4495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spAutoFit/>
          </a:bodyPr>
          <a:lstStyle>
            <a:lvl1pPr algn="l">
              <a:defRPr sz="3600" b="1">
                <a:solidFill>
                  <a:schemeClr val="tx2"/>
                </a:solidFill>
                <a:latin typeface="Arial Narrow" pitchFamily="34" charset="0"/>
                <a:ea typeface="楷体_GB2312" pitchFamily="49" charset="-122"/>
              </a:defRPr>
            </a:lvl1pPr>
            <a:lvl2pPr algn="l">
              <a:defRPr sz="3600" b="1">
                <a:solidFill>
                  <a:schemeClr val="tx2"/>
                </a:solidFill>
                <a:latin typeface="Arial Narrow" pitchFamily="34" charset="0"/>
                <a:ea typeface="楷体_GB2312" pitchFamily="49" charset="-122"/>
              </a:defRPr>
            </a:lvl2pPr>
            <a:lvl3pPr algn="l">
              <a:defRPr sz="3600" b="1">
                <a:solidFill>
                  <a:schemeClr val="tx2"/>
                </a:solidFill>
                <a:latin typeface="Arial Narrow" pitchFamily="34" charset="0"/>
                <a:ea typeface="楷体_GB2312" pitchFamily="49" charset="-122"/>
              </a:defRPr>
            </a:lvl3pPr>
            <a:lvl4pPr algn="l">
              <a:defRPr sz="3600" b="1">
                <a:solidFill>
                  <a:schemeClr val="tx2"/>
                </a:solidFill>
                <a:latin typeface="Arial Narrow" pitchFamily="34" charset="0"/>
                <a:ea typeface="楷体_GB2312" pitchFamily="49" charset="-122"/>
              </a:defRPr>
            </a:lvl4pPr>
            <a:lvl5pPr algn="l">
              <a:defRPr sz="3600" b="1">
                <a:solidFill>
                  <a:schemeClr val="tx2"/>
                </a:solidFill>
                <a:latin typeface="Arial Narrow" pitchFamily="34" charset="0"/>
                <a:ea typeface="楷体_GB2312" pitchFamily="49" charset="-122"/>
              </a:defRPr>
            </a:lvl5pPr>
            <a:lvl6pPr marL="457200" fontAlgn="base">
              <a:spcBef>
                <a:spcPct val="0"/>
              </a:spcBef>
              <a:spcAft>
                <a:spcPct val="0"/>
              </a:spcAft>
              <a:defRPr sz="3600" b="1">
                <a:solidFill>
                  <a:schemeClr val="tx2"/>
                </a:solidFill>
                <a:latin typeface="Arial Narrow" pitchFamily="34" charset="0"/>
                <a:ea typeface="楷体_GB2312" pitchFamily="49" charset="-122"/>
              </a:defRPr>
            </a:lvl6pPr>
            <a:lvl7pPr marL="914400" fontAlgn="base">
              <a:spcBef>
                <a:spcPct val="0"/>
              </a:spcBef>
              <a:spcAft>
                <a:spcPct val="0"/>
              </a:spcAft>
              <a:defRPr sz="3600" b="1">
                <a:solidFill>
                  <a:schemeClr val="tx2"/>
                </a:solidFill>
                <a:latin typeface="Arial Narrow" pitchFamily="34" charset="0"/>
                <a:ea typeface="楷体_GB2312" pitchFamily="49" charset="-122"/>
              </a:defRPr>
            </a:lvl7pPr>
            <a:lvl8pPr marL="1371600" fontAlgn="base">
              <a:spcBef>
                <a:spcPct val="0"/>
              </a:spcBef>
              <a:spcAft>
                <a:spcPct val="0"/>
              </a:spcAft>
              <a:defRPr sz="3600" b="1">
                <a:solidFill>
                  <a:schemeClr val="tx2"/>
                </a:solidFill>
                <a:latin typeface="Arial Narrow" pitchFamily="34" charset="0"/>
                <a:ea typeface="楷体_GB2312" pitchFamily="49" charset="-122"/>
              </a:defRPr>
            </a:lvl8pPr>
            <a:lvl9pPr marL="1828800" fontAlgn="base">
              <a:spcBef>
                <a:spcPct val="0"/>
              </a:spcBef>
              <a:spcAft>
                <a:spcPct val="0"/>
              </a:spcAft>
              <a:defRPr sz="3600" b="1">
                <a:solidFill>
                  <a:schemeClr val="tx2"/>
                </a:solidFill>
                <a:latin typeface="Arial Narrow" pitchFamily="34" charset="0"/>
                <a:ea typeface="楷体_GB2312"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sym typeface="Wingdings" panose="05000000000000000000" pitchFamily="2" charset="2"/>
              </a:rPr>
              <a:t>（</a:t>
            </a:r>
            <a:r>
              <a:rPr kumimoji="0" lang="en-US" altLang="zh-CN" sz="24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sym typeface="Wingdings" panose="05000000000000000000" pitchFamily="2" charset="2"/>
              </a:rPr>
              <a:t>3</a:t>
            </a:r>
            <a:r>
              <a:rPr kumimoji="0" lang="zh-CN" altLang="en-US" sz="24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sym typeface="Wingdings" panose="05000000000000000000" pitchFamily="2" charset="2"/>
              </a:rPr>
              <a:t>）</a:t>
            </a:r>
            <a:r>
              <a:rPr kumimoji="0" lang="en-US" altLang="zh-CN" sz="2400" b="1" i="1"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rPr>
              <a:t>V</a:t>
            </a:r>
            <a:r>
              <a:rPr kumimoji="0" lang="en-US" altLang="zh-CN" sz="2400" b="1" i="0" u="none" strike="noStrike" kern="0" cap="none" spc="0" normalizeH="0" baseline="-25000" noProof="0" smtClean="0">
                <a:ln>
                  <a:noFill/>
                </a:ln>
                <a:solidFill>
                  <a:srgbClr val="FF0000"/>
                </a:solidFill>
                <a:effectLst/>
                <a:uLnTx/>
                <a:uFillTx/>
                <a:latin typeface="Arial Narrow" pitchFamily="34" charset="0"/>
                <a:ea typeface="楷体_GB2312" pitchFamily="49" charset="-122"/>
                <a:cs typeface="+mn-cs"/>
              </a:rPr>
              <a:t>DS</a:t>
            </a:r>
            <a:r>
              <a:rPr kumimoji="0" lang="zh-CN" altLang="en-US" sz="2400" b="1" i="0" u="none" strike="noStrike" kern="0" cap="none" spc="0" normalizeH="0" baseline="0" noProof="0" smtClean="0">
                <a:ln>
                  <a:noFill/>
                </a:ln>
                <a:solidFill>
                  <a:srgbClr val="FF0000"/>
                </a:solidFill>
                <a:effectLst/>
                <a:uLnTx/>
                <a:uFillTx/>
                <a:latin typeface="Arial Narrow" pitchFamily="34" charset="0"/>
                <a:ea typeface="黑体" panose="02010609060101010101" pitchFamily="2" charset="-122"/>
                <a:cs typeface="+mn-cs"/>
              </a:rPr>
              <a:t>和</a:t>
            </a:r>
            <a:r>
              <a:rPr kumimoji="0" lang="en-US" altLang="zh-CN" sz="2400" b="1" i="1"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rPr>
              <a:t>V</a:t>
            </a:r>
            <a:r>
              <a:rPr kumimoji="0" lang="en-US" altLang="zh-CN" sz="2400" b="1" i="0" u="none" strike="noStrike" kern="0" cap="none" spc="0" normalizeH="0" baseline="-25000" noProof="0" smtClean="0">
                <a:ln>
                  <a:noFill/>
                </a:ln>
                <a:solidFill>
                  <a:srgbClr val="FF0000"/>
                </a:solidFill>
                <a:effectLst/>
                <a:uLnTx/>
                <a:uFillTx/>
                <a:latin typeface="Arial Narrow" pitchFamily="34" charset="0"/>
                <a:ea typeface="楷体_GB2312" pitchFamily="49" charset="-122"/>
                <a:cs typeface="+mn-cs"/>
              </a:rPr>
              <a:t>GS</a:t>
            </a:r>
            <a:r>
              <a:rPr kumimoji="0" lang="zh-CN" altLang="en-US" sz="2400" b="1" i="0" u="none" strike="noStrike" kern="0" cap="none" spc="0" normalizeH="0" baseline="0" noProof="0" smtClean="0">
                <a:ln>
                  <a:noFill/>
                </a:ln>
                <a:solidFill>
                  <a:srgbClr val="FF0000"/>
                </a:solidFill>
                <a:effectLst/>
                <a:uLnTx/>
                <a:uFillTx/>
                <a:latin typeface="Arial Narrow" pitchFamily="34" charset="0"/>
                <a:ea typeface="黑体" panose="02010609060101010101" pitchFamily="2" charset="-122"/>
                <a:cs typeface="+mn-cs"/>
              </a:rPr>
              <a:t>同时作用时</a:t>
            </a:r>
            <a:endParaRPr kumimoji="0" lang="zh-CN" altLang="en-US" sz="2400" b="1" i="0" u="none" strike="noStrike" kern="0" cap="none" spc="0" normalizeH="0" baseline="0" noProof="0" smtClean="0">
              <a:ln>
                <a:noFill/>
              </a:ln>
              <a:solidFill>
                <a:srgbClr val="FF0000"/>
              </a:solidFill>
              <a:effectLst/>
              <a:uLnTx/>
              <a:uFillTx/>
              <a:latin typeface="Arial Narrow" pitchFamily="34" charset="0"/>
              <a:ea typeface="黑体" panose="02010609060101010101" pitchFamily="2" charset="-122"/>
              <a:cs typeface="+mn-cs"/>
            </a:endParaRPr>
          </a:p>
        </p:txBody>
      </p:sp>
      <p:sp>
        <p:nvSpPr>
          <p:cNvPr id="13" name="Rectangle 6"/>
          <p:cNvSpPr/>
          <p:nvPr/>
        </p:nvSpPr>
        <p:spPr>
          <a:xfrm>
            <a:off x="533400" y="1295400"/>
            <a:ext cx="3657600" cy="512763"/>
          </a:xfrm>
          <a:prstGeom prst="rect">
            <a:avLst/>
          </a:prstGeom>
          <a:noFill/>
          <a:ln w="9525">
            <a:noFill/>
          </a:ln>
        </p:spPr>
        <p:txBody>
          <a:bodyPr lIns="92075" tIns="46038" rIns="92075" bIns="46038">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lgn="ctr">
              <a:lnSpc>
                <a:spcPct val="115000"/>
              </a:lnSpc>
              <a:buClr>
                <a:srgbClr val="CC0000"/>
              </a:buClr>
              <a:buFont typeface="Wingdings" panose="05000000000000000000" pitchFamily="2" charset="2"/>
              <a:buNone/>
            </a:pPr>
            <a:r>
              <a:rPr lang="en-US" altLang="zh-CN" sz="2400" b="1">
                <a:solidFill>
                  <a:srgbClr val="000000"/>
                </a:solidFill>
                <a:latin typeface="楷体_GB2312" pitchFamily="49" charset="-122"/>
                <a:ea typeface="楷体_GB2312" pitchFamily="49" charset="-122"/>
              </a:rPr>
              <a:t> </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DS</a:t>
            </a:r>
            <a:r>
              <a:rPr lang="zh-CN" altLang="en-US" sz="2400" b="1" dirty="0">
                <a:solidFill>
                  <a:srgbClr val="000000"/>
                </a:solidFill>
                <a:latin typeface="楷体_GB2312" pitchFamily="49" charset="-122"/>
                <a:ea typeface="楷体_GB2312" pitchFamily="49" charset="-122"/>
              </a:rPr>
              <a:t>一定，</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GS</a:t>
            </a:r>
            <a:r>
              <a:rPr lang="zh-CN" altLang="en-US" sz="2400" b="1" dirty="0">
                <a:solidFill>
                  <a:srgbClr val="000000"/>
                </a:solidFill>
                <a:latin typeface="楷体_GB2312" pitchFamily="49" charset="-122"/>
                <a:ea typeface="楷体_GB2312" pitchFamily="49" charset="-122"/>
              </a:rPr>
              <a:t>变化时</a:t>
            </a:r>
            <a:endParaRPr lang="zh-CN" altLang="en-US" sz="2400" b="1" dirty="0">
              <a:solidFill>
                <a:srgbClr val="000000"/>
              </a:solidFill>
              <a:latin typeface="楷体_GB2312" pitchFamily="49" charset="-122"/>
              <a:ea typeface="楷体_GB2312" pitchFamily="49" charset="-122"/>
            </a:endParaRPr>
          </a:p>
        </p:txBody>
      </p:sp>
      <p:graphicFrame>
        <p:nvGraphicFramePr>
          <p:cNvPr id="14" name="Object 7"/>
          <p:cNvGraphicFramePr>
            <a:graphicFrameLocks noChangeAspect="1"/>
          </p:cNvGraphicFramePr>
          <p:nvPr/>
        </p:nvGraphicFramePr>
        <p:xfrm>
          <a:off x="4794250" y="47625"/>
          <a:ext cx="4197350" cy="2859088"/>
        </p:xfrm>
        <a:graphic>
          <a:graphicData uri="http://schemas.openxmlformats.org/presentationml/2006/ole">
            <mc:AlternateContent xmlns:mc="http://schemas.openxmlformats.org/markup-compatibility/2006">
              <mc:Choice xmlns:v="urn:schemas-microsoft-com:vml" Requires="v">
                <p:oleObj spid="_x0000_s3076" name="" r:id="rId2" imgW="1951990" imgH="1429385" progId="Word.Picture.8">
                  <p:embed/>
                </p:oleObj>
              </mc:Choice>
              <mc:Fallback>
                <p:oleObj name="" r:id="rId2" imgW="1951990" imgH="1429385" progId="Word.Picture.8">
                  <p:embed/>
                  <p:pic>
                    <p:nvPicPr>
                      <p:cNvPr id="0" name="图片 3075"/>
                      <p:cNvPicPr/>
                      <p:nvPr/>
                    </p:nvPicPr>
                    <p:blipFill>
                      <a:blip r:embed="rId3"/>
                      <a:srcRect l="-3688" r="-3688"/>
                      <a:stretch>
                        <a:fillRect/>
                      </a:stretch>
                    </p:blipFill>
                    <p:spPr>
                      <a:xfrm>
                        <a:off x="4794250" y="47625"/>
                        <a:ext cx="4197350" cy="2859088"/>
                      </a:xfrm>
                      <a:prstGeom prst="rect">
                        <a:avLst/>
                      </a:prstGeom>
                      <a:solidFill>
                        <a:srgbClr val="FFFFFF"/>
                      </a:solidFill>
                      <a:ln w="38100">
                        <a:noFill/>
                        <a:miter/>
                      </a:ln>
                    </p:spPr>
                  </p:pic>
                </p:oleObj>
              </mc:Fallback>
            </mc:AlternateContent>
          </a:graphicData>
        </a:graphic>
      </p:graphicFrame>
      <p:graphicFrame>
        <p:nvGraphicFramePr>
          <p:cNvPr id="15" name="Object 8"/>
          <p:cNvGraphicFramePr>
            <a:graphicFrameLocks noChangeAspect="1"/>
          </p:cNvGraphicFramePr>
          <p:nvPr/>
        </p:nvGraphicFramePr>
        <p:xfrm>
          <a:off x="4794250" y="3017838"/>
          <a:ext cx="4197350" cy="2859087"/>
        </p:xfrm>
        <a:graphic>
          <a:graphicData uri="http://schemas.openxmlformats.org/presentationml/2006/ole">
            <mc:AlternateContent xmlns:mc="http://schemas.openxmlformats.org/markup-compatibility/2006">
              <mc:Choice xmlns:v="urn:schemas-microsoft-com:vml" Requires="v">
                <p:oleObj spid="_x0000_s3077" name="" r:id="rId4" imgW="1951990" imgH="1429385" progId="Word.Picture.8">
                  <p:embed/>
                </p:oleObj>
              </mc:Choice>
              <mc:Fallback>
                <p:oleObj name="" r:id="rId4" imgW="1951990" imgH="1429385" progId="Word.Picture.8">
                  <p:embed/>
                  <p:pic>
                    <p:nvPicPr>
                      <p:cNvPr id="0" name="图片 3076"/>
                      <p:cNvPicPr/>
                      <p:nvPr/>
                    </p:nvPicPr>
                    <p:blipFill>
                      <a:blip r:embed="rId5"/>
                      <a:srcRect l="-3688" r="-3688"/>
                      <a:stretch>
                        <a:fillRect/>
                      </a:stretch>
                    </p:blipFill>
                    <p:spPr>
                      <a:xfrm>
                        <a:off x="4794250" y="3017838"/>
                        <a:ext cx="4197350" cy="2859087"/>
                      </a:xfrm>
                      <a:prstGeom prst="rect">
                        <a:avLst/>
                      </a:prstGeom>
                      <a:solidFill>
                        <a:srgbClr val="FFFFFF"/>
                      </a:solidFill>
                      <a:ln w="38100">
                        <a:noFill/>
                        <a:miter/>
                      </a:ln>
                    </p:spPr>
                  </p:pic>
                </p:oleObj>
              </mc:Fallback>
            </mc:AlternateContent>
          </a:graphicData>
        </a:graphic>
      </p:graphicFrame>
      <p:sp>
        <p:nvSpPr>
          <p:cNvPr id="16" name="Rectangle 13"/>
          <p:cNvSpPr>
            <a:spLocks noChangeArrowheads="1"/>
          </p:cNvSpPr>
          <p:nvPr/>
        </p:nvSpPr>
        <p:spPr bwMode="auto">
          <a:xfrm>
            <a:off x="457200" y="1828800"/>
            <a:ext cx="396240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spAutoFit/>
          </a:bodyPr>
          <a:lstStyle>
            <a:lvl1pPr algn="l">
              <a:spcBef>
                <a:spcPct val="20000"/>
              </a:spcBef>
              <a:buClr>
                <a:schemeClr val="accent2"/>
              </a:buClr>
              <a:buFont typeface="Wingdings" panose="05000000000000000000" pitchFamily="2" charset="2"/>
              <a:buChar char="o"/>
              <a:defRPr sz="3000" b="1">
                <a:solidFill>
                  <a:schemeClr val="tx1"/>
                </a:solidFill>
                <a:latin typeface="Arial Narrow" pitchFamily="34" charset="0"/>
                <a:ea typeface="楷体_GB2312" pitchFamily="49" charset="-122"/>
              </a:defRPr>
            </a:lvl1pPr>
            <a:lvl2pPr marL="762000" indent="-285750" algn="l">
              <a:spcBef>
                <a:spcPct val="20000"/>
              </a:spcBef>
              <a:buClr>
                <a:schemeClr val="accent2"/>
              </a:buClr>
              <a:buFont typeface="Wingdings" panose="05000000000000000000" pitchFamily="2" charset="2"/>
              <a:buChar char="n"/>
              <a:defRPr sz="3000" b="1">
                <a:solidFill>
                  <a:schemeClr val="tx1"/>
                </a:solidFill>
                <a:latin typeface="Arial Narrow" pitchFamily="34" charset="0"/>
                <a:ea typeface="楷体_GB2312" pitchFamily="49" charset="-122"/>
              </a:defRPr>
            </a:lvl2pPr>
            <a:lvl3pPr marL="1181100" indent="-228600" algn="l">
              <a:spcBef>
                <a:spcPct val="20000"/>
              </a:spcBef>
              <a:buClr>
                <a:schemeClr val="accent2"/>
              </a:buClr>
              <a:buFont typeface="Wingdings" panose="05000000000000000000" pitchFamily="2" charset="2"/>
              <a:buChar char="o"/>
              <a:defRPr sz="2800" b="1">
                <a:solidFill>
                  <a:schemeClr val="tx1"/>
                </a:solidFill>
                <a:latin typeface="Arial Narrow" pitchFamily="34" charset="0"/>
                <a:ea typeface="楷体_GB2312" pitchFamily="49" charset="-122"/>
              </a:defRPr>
            </a:lvl3pPr>
            <a:lvl4pPr marL="1600200" indent="-228600" algn="l">
              <a:spcBef>
                <a:spcPct val="20000"/>
              </a:spcBef>
              <a:buClr>
                <a:schemeClr val="accent2"/>
              </a:buClr>
              <a:buFont typeface="Wingdings" panose="05000000000000000000" pitchFamily="2" charset="2"/>
              <a:buChar char="n"/>
              <a:defRPr sz="2400" b="1">
                <a:solidFill>
                  <a:schemeClr val="tx1"/>
                </a:solidFill>
                <a:latin typeface="Arial Narrow" pitchFamily="34" charset="0"/>
                <a:ea typeface="楷体_GB2312" pitchFamily="49" charset="-122"/>
              </a:defRPr>
            </a:lvl4pPr>
            <a:lvl5pPr marL="2057400" indent="-228600" algn="l">
              <a:spcBef>
                <a:spcPct val="25000"/>
              </a:spcBef>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5pPr>
            <a:lvl6pPr marL="25146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6pPr>
            <a:lvl7pPr marL="29718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7pPr>
            <a:lvl8pPr marL="34290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8pPr>
            <a:lvl9pPr marL="38862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9pPr>
          </a:lstStyle>
          <a:p>
            <a:pPr marL="0" marR="0" lvl="0" indent="0" algn="l" defTabSz="914400" rtl="0" eaLnBrk="1" fontAlgn="base" latinLnBrk="0" hangingPunct="1">
              <a:lnSpc>
                <a:spcPct val="115000"/>
              </a:lnSpc>
              <a:spcBef>
                <a:spcPct val="20000"/>
              </a:spcBef>
              <a:spcAft>
                <a:spcPct val="0"/>
              </a:spcAft>
              <a:buClr>
                <a:srgbClr val="CC0000"/>
              </a:buClr>
              <a:buSzTx/>
              <a:buFont typeface="Wingdings" panose="05000000000000000000" pitchFamily="2" charset="2"/>
              <a:buNone/>
              <a:defRPr/>
            </a:pPr>
            <a:r>
              <a:rPr kumimoji="0" lang="en-US" altLang="zh-CN"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    </a:t>
            </a:r>
            <a:r>
              <a:rPr kumimoji="0" lang="zh-CN" altLang="en-US"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给定一个</a:t>
            </a:r>
            <a:r>
              <a:rPr kumimoji="0" lang="en-US" altLang="zh-CN" sz="2400" b="1" i="1" u="none" strike="noStrike" kern="0" cap="none" spc="0" normalizeH="0" baseline="0" noProof="0" smtClean="0">
                <a:ln>
                  <a:noFill/>
                </a:ln>
                <a:solidFill>
                  <a:srgbClr val="000000"/>
                </a:solidFill>
                <a:effectLst/>
                <a:uLnTx/>
                <a:uFillTx/>
                <a:latin typeface="Book Antiqua" pitchFamily="18" charset="0"/>
                <a:ea typeface="楷体_GB2312" pitchFamily="49" charset="-122"/>
                <a:cs typeface="+mn-cs"/>
              </a:rPr>
              <a:t>v</a:t>
            </a:r>
            <a:r>
              <a:rPr kumimoji="0" lang="en-US" altLang="zh-CN" sz="2400" b="1" i="0" u="none" strike="noStrike" kern="0" cap="none" spc="0" normalizeH="0" baseline="-25000" noProof="0" smtClean="0">
                <a:ln>
                  <a:noFill/>
                </a:ln>
                <a:solidFill>
                  <a:srgbClr val="000000"/>
                </a:solidFill>
                <a:effectLst/>
                <a:uLnTx/>
                <a:uFillTx/>
                <a:latin typeface="楷体_GB2312" pitchFamily="49" charset="-122"/>
                <a:ea typeface="楷体_GB2312" pitchFamily="49" charset="-122"/>
                <a:cs typeface="+mn-cs"/>
              </a:rPr>
              <a:t>GS </a:t>
            </a:r>
            <a:r>
              <a:rPr kumimoji="0" lang="zh-CN" altLang="en-US"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，就有一条不同的 </a:t>
            </a:r>
            <a:r>
              <a:rPr kumimoji="0" lang="en-US" altLang="zh-CN" sz="2400" b="1" i="1"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i</a:t>
            </a:r>
            <a:r>
              <a:rPr kumimoji="0" lang="en-US" altLang="zh-CN" sz="2400" b="1" i="0" u="none" strike="noStrike" kern="0" cap="none" spc="0" normalizeH="0" baseline="-25000" noProof="0" smtClean="0">
                <a:ln>
                  <a:noFill/>
                </a:ln>
                <a:solidFill>
                  <a:srgbClr val="000000"/>
                </a:solidFill>
                <a:effectLst/>
                <a:uLnTx/>
                <a:uFillTx/>
                <a:latin typeface="楷体_GB2312" pitchFamily="49" charset="-122"/>
                <a:ea typeface="楷体_GB2312" pitchFamily="49" charset="-122"/>
                <a:cs typeface="+mn-cs"/>
              </a:rPr>
              <a:t>D </a:t>
            </a:r>
            <a:r>
              <a:rPr kumimoji="0" lang="en-US" altLang="zh-CN" sz="2400" b="1" i="0" u="none" strike="noStrike" kern="0" cap="none" spc="0" normalizeH="0" baseline="0" noProof="0" smtClean="0">
                <a:ln>
                  <a:noFill/>
                </a:ln>
                <a:solidFill>
                  <a:srgbClr val="000000"/>
                </a:solidFill>
                <a:effectLst/>
                <a:uLnTx/>
                <a:uFillTx/>
                <a:latin typeface="Arial Narrow"/>
                <a:ea typeface="楷体_GB2312" pitchFamily="49" charset="-122"/>
                <a:cs typeface="+mn-cs"/>
                <a:sym typeface="Symbol" panose="05050102010706020507" pitchFamily="18" charset="2"/>
              </a:rPr>
              <a:t>–</a:t>
            </a:r>
            <a:r>
              <a:rPr kumimoji="0" lang="en-US" altLang="zh-CN"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sym typeface="Symbol" panose="05050102010706020507" pitchFamily="18" charset="2"/>
              </a:rPr>
              <a:t> </a:t>
            </a:r>
            <a:r>
              <a:rPr kumimoji="0" lang="en-US" altLang="zh-CN" sz="2400" b="1" i="1" u="none" strike="noStrike" kern="0" cap="none" spc="0" normalizeH="0" baseline="0" noProof="0" smtClean="0">
                <a:ln>
                  <a:noFill/>
                </a:ln>
                <a:solidFill>
                  <a:srgbClr val="000000"/>
                </a:solidFill>
                <a:effectLst/>
                <a:uLnTx/>
                <a:uFillTx/>
                <a:latin typeface="Book Antiqua" pitchFamily="18" charset="0"/>
                <a:ea typeface="楷体_GB2312" pitchFamily="49" charset="-122"/>
                <a:cs typeface="+mn-cs"/>
              </a:rPr>
              <a:t>v</a:t>
            </a:r>
            <a:r>
              <a:rPr kumimoji="0" lang="en-US" altLang="zh-CN" sz="2400" b="1" i="0" u="none" strike="noStrike" kern="0" cap="none" spc="0" normalizeH="0" baseline="-25000" noProof="0" smtClean="0">
                <a:ln>
                  <a:noFill/>
                </a:ln>
                <a:solidFill>
                  <a:srgbClr val="000000"/>
                </a:solidFill>
                <a:effectLst/>
                <a:uLnTx/>
                <a:uFillTx/>
                <a:latin typeface="楷体_GB2312" pitchFamily="49" charset="-122"/>
                <a:ea typeface="楷体_GB2312" pitchFamily="49" charset="-122"/>
                <a:cs typeface="+mn-cs"/>
              </a:rPr>
              <a:t>DS </a:t>
            </a:r>
            <a:r>
              <a:rPr kumimoji="0" lang="zh-CN" altLang="en-US"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曲线。</a:t>
            </a:r>
            <a:endParaRPr kumimoji="0" lang="zh-CN" altLang="en-US"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endParaRPr>
          </a:p>
        </p:txBody>
      </p:sp>
      <p:sp>
        <p:nvSpPr>
          <p:cNvPr id="20488" name="Rectangle 18">
            <a:hlinkClick r:id="rId6" action="ppaction://hlinksldjump"/>
          </p:cNvPr>
          <p:cNvSpPr/>
          <p:nvPr/>
        </p:nvSpPr>
        <p:spPr>
          <a:xfrm>
            <a:off x="746125" y="115888"/>
            <a:ext cx="2601913" cy="519112"/>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2. </a:t>
            </a:r>
            <a:r>
              <a:rPr lang="zh-CN" altLang="en-US" sz="2800" b="1" dirty="0">
                <a:solidFill>
                  <a:srgbClr val="800000"/>
                </a:solidFill>
                <a:latin typeface="楷体_GB2312" pitchFamily="49" charset="-122"/>
                <a:ea typeface="楷体_GB2312" pitchFamily="49" charset="-122"/>
              </a:rPr>
              <a:t>工作原理</a:t>
            </a:r>
            <a:endParaRPr lang="zh-CN" altLang="en-US" sz="2800" b="1" dirty="0">
              <a:solidFill>
                <a:srgbClr val="800000"/>
              </a:solidFill>
              <a:latin typeface="楷体_GB2312" pitchFamily="49" charset="-122"/>
              <a:ea typeface="楷体_GB2312" pitchFamily="49" charset="-122"/>
            </a:endParaRPr>
          </a:p>
        </p:txBody>
      </p:sp>
      <p:sp>
        <p:nvSpPr>
          <p:cNvPr id="7" name="页脚占位符 4"/>
          <p:cNvSpPr txBox="1">
            <a:spLocks noGrp="1"/>
          </p:cNvSpPr>
          <p:nvPr>
            <p:custDataLst>
              <p:tags r:id="rId7"/>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ox(i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ox(i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strips(downRigh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0482"/>
                                        </p:tgtEl>
                                        <p:attrNameLst>
                                          <p:attrName>style.visibility</p:attrName>
                                        </p:attrNameLst>
                                      </p:cBhvr>
                                      <p:to>
                                        <p:strVal val="visible"/>
                                      </p:to>
                                    </p:set>
                                    <p:animEffect transition="in" filter="wipe(left)">
                                      <p:cBhvr>
                                        <p:cTn id="27"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16387" name="Object 10"/>
          <p:cNvGraphicFramePr>
            <a:graphicFrameLocks noChangeAspect="1"/>
          </p:cNvGraphicFramePr>
          <p:nvPr/>
        </p:nvGraphicFramePr>
        <p:xfrm>
          <a:off x="3419475" y="800100"/>
          <a:ext cx="5541963" cy="2803525"/>
        </p:xfrm>
        <a:graphic>
          <a:graphicData uri="http://schemas.openxmlformats.org/presentationml/2006/ole">
            <mc:AlternateContent xmlns:mc="http://schemas.openxmlformats.org/markup-compatibility/2006">
              <mc:Choice xmlns:v="urn:schemas-microsoft-com:vml" Requires="v">
                <p:oleObj spid="_x0000_s3076" name="" r:id="rId1" imgW="3277870" imgH="1905000" progId="Word.Picture.8">
                  <p:embed/>
                </p:oleObj>
              </mc:Choice>
              <mc:Fallback>
                <p:oleObj name="" r:id="rId1" imgW="3277870" imgH="1905000" progId="Word.Picture.8">
                  <p:embed/>
                  <p:pic>
                    <p:nvPicPr>
                      <p:cNvPr id="0" name="图片 3075"/>
                      <p:cNvPicPr/>
                      <p:nvPr/>
                    </p:nvPicPr>
                    <p:blipFill>
                      <a:blip r:embed="rId2"/>
                      <a:srcRect t="5672" b="7564"/>
                      <a:stretch>
                        <a:fillRect/>
                      </a:stretch>
                    </p:blipFill>
                    <p:spPr>
                      <a:xfrm>
                        <a:off x="3419475" y="800100"/>
                        <a:ext cx="5541963" cy="2803525"/>
                      </a:xfrm>
                      <a:prstGeom prst="rect">
                        <a:avLst/>
                      </a:prstGeom>
                      <a:noFill/>
                      <a:ln w="38100">
                        <a:noFill/>
                        <a:miter/>
                      </a:ln>
                    </p:spPr>
                  </p:pic>
                </p:oleObj>
              </mc:Fallback>
            </mc:AlternateContent>
          </a:graphicData>
        </a:graphic>
      </p:graphicFrame>
      <p:sp>
        <p:nvSpPr>
          <p:cNvPr id="16388" name="Rectangle 3"/>
          <p:cNvSpPr/>
          <p:nvPr/>
        </p:nvSpPr>
        <p:spPr>
          <a:xfrm>
            <a:off x="520700" y="567055"/>
            <a:ext cx="3200400" cy="645160"/>
          </a:xfrm>
          <a:prstGeom prst="rect">
            <a:avLst/>
          </a:prstGeom>
          <a:noFill/>
          <a:ln w="12700">
            <a:noFill/>
          </a:ln>
        </p:spPr>
        <p:txBody>
          <a:bodyPr wrap="square">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buClr>
                <a:srgbClr val="0000FF"/>
              </a:buClr>
              <a:buSzPct val="85000"/>
              <a:buFont typeface="Monotype Sorts"/>
              <a:buNone/>
            </a:pPr>
            <a:r>
              <a:rPr lang="en-US" altLang="zh-CN" sz="2800" b="1" dirty="0">
                <a:solidFill>
                  <a:srgbClr val="FF0000"/>
                </a:solidFill>
                <a:latin typeface="楷体_GB2312"/>
                <a:ea typeface="楷体_GB2312"/>
              </a:rPr>
              <a:t> </a:t>
            </a:r>
            <a:r>
              <a:rPr lang="en-US" altLang="zh-CN" sz="3600" b="1" dirty="0">
                <a:solidFill>
                  <a:srgbClr val="FF0000"/>
                </a:solidFill>
                <a:latin typeface="楷体_GB2312"/>
                <a:ea typeface="楷体_GB2312"/>
              </a:rPr>
              <a:t> P</a:t>
            </a:r>
            <a:r>
              <a:rPr lang="zh-CN" altLang="en-US" sz="3600" b="1" dirty="0">
                <a:solidFill>
                  <a:srgbClr val="FF0000"/>
                </a:solidFill>
                <a:latin typeface="楷体_GB2312"/>
                <a:ea typeface="楷体_GB2312"/>
              </a:rPr>
              <a:t>型半导体</a:t>
            </a:r>
            <a:endParaRPr lang="zh-CN" altLang="en-US" sz="3600" b="1" dirty="0">
              <a:solidFill>
                <a:srgbClr val="FF0000"/>
              </a:solidFill>
              <a:latin typeface="楷体_GB2312"/>
              <a:ea typeface="楷体_GB2312"/>
            </a:endParaRPr>
          </a:p>
        </p:txBody>
      </p:sp>
      <p:sp>
        <p:nvSpPr>
          <p:cNvPr id="10" name="Text Box 5"/>
          <p:cNvSpPr txBox="1"/>
          <p:nvPr/>
        </p:nvSpPr>
        <p:spPr>
          <a:xfrm>
            <a:off x="461963" y="1179513"/>
            <a:ext cx="3019425" cy="2465387"/>
          </a:xfrm>
          <a:prstGeom prst="rect">
            <a:avLst/>
          </a:prstGeom>
          <a:noFill/>
          <a:ln w="9525">
            <a:noFill/>
          </a:ln>
        </p:spPr>
        <p:txBody>
          <a:bodyPr anchor="ctr" anchorCtr="0">
            <a:spAutoFit/>
          </a:bodyPr>
          <a:p>
            <a:pPr>
              <a:lnSpc>
                <a:spcPct val="130000"/>
              </a:lnSpc>
            </a:pPr>
            <a:r>
              <a:rPr lang="en-US" altLang="zh-CN" sz="2400" b="1" dirty="0">
                <a:solidFill>
                  <a:srgbClr val="000000"/>
                </a:solidFill>
                <a:latin typeface="楷体_GB2312"/>
                <a:ea typeface="楷体_GB2312"/>
              </a:rPr>
              <a:t>    </a:t>
            </a:r>
            <a:r>
              <a:rPr lang="zh-CN" altLang="en-US" sz="2400" b="1" dirty="0">
                <a:solidFill>
                  <a:srgbClr val="000000"/>
                </a:solidFill>
                <a:latin typeface="楷体_GB2312"/>
                <a:ea typeface="楷体_GB2312"/>
              </a:rPr>
              <a:t>因三价杂质原子在与硅原子形成共价键时，缺少一个价电子而在共价键中留下一个空穴。</a:t>
            </a:r>
            <a:endParaRPr lang="zh-CN" altLang="en-US" sz="2400" b="1" dirty="0">
              <a:solidFill>
                <a:srgbClr val="000000"/>
              </a:solidFill>
              <a:latin typeface="楷体_GB2312"/>
              <a:ea typeface="楷体_GB2312"/>
            </a:endParaRPr>
          </a:p>
        </p:txBody>
      </p:sp>
      <p:sp>
        <p:nvSpPr>
          <p:cNvPr id="11" name="Text Box 6"/>
          <p:cNvSpPr txBox="1"/>
          <p:nvPr/>
        </p:nvSpPr>
        <p:spPr>
          <a:xfrm>
            <a:off x="401638" y="3644900"/>
            <a:ext cx="8418512" cy="949325"/>
          </a:xfrm>
          <a:prstGeom prst="rect">
            <a:avLst/>
          </a:prstGeom>
          <a:noFill/>
          <a:ln w="9525">
            <a:noFill/>
          </a:ln>
        </p:spPr>
        <p:txBody>
          <a:bodyPr tIns="0" bIns="0" anchor="ctr" anchorCtr="0">
            <a:spAutoFit/>
          </a:bodyPr>
          <a:p>
            <a:pPr>
              <a:lnSpc>
                <a:spcPct val="130000"/>
              </a:lnSpc>
            </a:pPr>
            <a:r>
              <a:rPr lang="en-US" altLang="zh-CN" sz="2400" b="1" dirty="0">
                <a:solidFill>
                  <a:srgbClr val="000000"/>
                </a:solidFill>
                <a:latin typeface="楷体_GB2312"/>
                <a:ea typeface="楷体_GB2312"/>
              </a:rPr>
              <a:t>    </a:t>
            </a:r>
            <a:r>
              <a:rPr lang="zh-CN" altLang="en-US" sz="2400" b="1" dirty="0">
                <a:solidFill>
                  <a:srgbClr val="000000"/>
                </a:solidFill>
                <a:latin typeface="楷体_GB2312"/>
                <a:ea typeface="楷体_GB2312"/>
              </a:rPr>
              <a:t>在</a:t>
            </a:r>
            <a:r>
              <a:rPr lang="en-US" altLang="zh-CN" sz="2400" b="1" dirty="0">
                <a:solidFill>
                  <a:srgbClr val="000000"/>
                </a:solidFill>
                <a:latin typeface="楷体_GB2312"/>
                <a:ea typeface="楷体_GB2312"/>
              </a:rPr>
              <a:t>P</a:t>
            </a:r>
            <a:r>
              <a:rPr lang="zh-CN" altLang="en-US" sz="2400" b="1" dirty="0">
                <a:solidFill>
                  <a:srgbClr val="000000"/>
                </a:solidFill>
                <a:latin typeface="楷体_GB2312"/>
                <a:ea typeface="楷体_GB2312"/>
              </a:rPr>
              <a:t>型半导体中</a:t>
            </a:r>
            <a:r>
              <a:rPr lang="zh-CN" altLang="en-US" sz="2400" b="1" dirty="0">
                <a:solidFill>
                  <a:srgbClr val="FF0000"/>
                </a:solidFill>
                <a:latin typeface="楷体_GB2312"/>
                <a:ea typeface="楷体_GB2312"/>
              </a:rPr>
              <a:t>空穴是多数载流子，</a:t>
            </a:r>
            <a:r>
              <a:rPr lang="zh-CN" altLang="en-US" sz="2400" b="1" dirty="0">
                <a:solidFill>
                  <a:srgbClr val="000000"/>
                </a:solidFill>
                <a:latin typeface="楷体_GB2312"/>
                <a:ea typeface="楷体_GB2312"/>
              </a:rPr>
              <a:t>它主要由掺杂形成；</a:t>
            </a:r>
            <a:r>
              <a:rPr lang="zh-CN" altLang="en-US" sz="2400" b="1" dirty="0">
                <a:solidFill>
                  <a:srgbClr val="FF3300"/>
                </a:solidFill>
                <a:latin typeface="楷体_GB2312"/>
                <a:ea typeface="楷体_GB2312"/>
              </a:rPr>
              <a:t>自由</a:t>
            </a:r>
            <a:r>
              <a:rPr lang="zh-CN" altLang="en-US" sz="2400" b="1" dirty="0">
                <a:solidFill>
                  <a:srgbClr val="FF0000"/>
                </a:solidFill>
                <a:latin typeface="楷体_GB2312"/>
                <a:ea typeface="楷体_GB2312"/>
              </a:rPr>
              <a:t>电子是少数载流子， </a:t>
            </a:r>
            <a:r>
              <a:rPr lang="zh-CN" altLang="en-US" sz="2400" b="1" dirty="0">
                <a:solidFill>
                  <a:srgbClr val="000000"/>
                </a:solidFill>
                <a:latin typeface="楷体_GB2312"/>
                <a:ea typeface="楷体_GB2312"/>
              </a:rPr>
              <a:t>由热激发形成。</a:t>
            </a:r>
            <a:endParaRPr lang="zh-CN" altLang="en-US" sz="2400" b="1" dirty="0">
              <a:solidFill>
                <a:srgbClr val="000000"/>
              </a:solidFill>
              <a:latin typeface="楷体_GB2312"/>
              <a:ea typeface="楷体_GB2312"/>
            </a:endParaRPr>
          </a:p>
        </p:txBody>
      </p:sp>
      <p:sp>
        <p:nvSpPr>
          <p:cNvPr id="12" name="Text Box 7"/>
          <p:cNvSpPr txBox="1"/>
          <p:nvPr/>
        </p:nvSpPr>
        <p:spPr>
          <a:xfrm>
            <a:off x="401638" y="4619625"/>
            <a:ext cx="8274050" cy="1041400"/>
          </a:xfrm>
          <a:prstGeom prst="rect">
            <a:avLst/>
          </a:prstGeom>
          <a:noFill/>
          <a:ln w="9525">
            <a:noFill/>
          </a:ln>
        </p:spPr>
        <p:txBody>
          <a:bodyPr anchor="ctr" anchorCtr="0">
            <a:spAutoFit/>
          </a:bodyPr>
          <a:p>
            <a:pPr>
              <a:lnSpc>
                <a:spcPct val="130000"/>
              </a:lnSpc>
            </a:pPr>
            <a:r>
              <a:rPr lang="en-US" altLang="zh-CN" sz="2400" b="1" dirty="0">
                <a:solidFill>
                  <a:srgbClr val="000000"/>
                </a:solidFill>
                <a:latin typeface="楷体_GB2312"/>
                <a:ea typeface="楷体_GB2312"/>
              </a:rPr>
              <a:t>    </a:t>
            </a:r>
            <a:r>
              <a:rPr lang="zh-CN" altLang="en-US" sz="2400" b="1" dirty="0">
                <a:solidFill>
                  <a:srgbClr val="000000"/>
                </a:solidFill>
                <a:latin typeface="楷体_GB2312"/>
                <a:ea typeface="楷体_GB2312"/>
              </a:rPr>
              <a:t>空穴很容易俘获电子，使杂质原子成为</a:t>
            </a:r>
            <a:r>
              <a:rPr lang="zh-CN" altLang="en-US" sz="2400" b="1" dirty="0">
                <a:solidFill>
                  <a:srgbClr val="FF0000"/>
                </a:solidFill>
                <a:latin typeface="楷体_GB2312"/>
                <a:ea typeface="楷体_GB2312"/>
              </a:rPr>
              <a:t>负离子</a:t>
            </a:r>
            <a:r>
              <a:rPr lang="zh-CN" altLang="en-US" sz="2400" b="1" dirty="0">
                <a:solidFill>
                  <a:srgbClr val="000000"/>
                </a:solidFill>
                <a:latin typeface="楷体_GB2312"/>
                <a:ea typeface="楷体_GB2312"/>
              </a:rPr>
              <a:t>。三价杂质因而也称为</a:t>
            </a:r>
            <a:r>
              <a:rPr lang="zh-CN" altLang="en-US" sz="2400" b="1" dirty="0">
                <a:solidFill>
                  <a:srgbClr val="FF0000"/>
                </a:solidFill>
                <a:latin typeface="楷体_GB2312"/>
                <a:ea typeface="楷体_GB2312"/>
              </a:rPr>
              <a:t>受主杂质</a:t>
            </a:r>
            <a:r>
              <a:rPr lang="zh-CN" altLang="en-US" sz="2400" b="1" dirty="0">
                <a:solidFill>
                  <a:srgbClr val="000000"/>
                </a:solidFill>
                <a:latin typeface="楷体_GB2312"/>
                <a:ea typeface="楷体_GB2312"/>
              </a:rPr>
              <a:t>。</a:t>
            </a:r>
            <a:endParaRPr lang="zh-CN" altLang="en-US" sz="2400" b="1" dirty="0">
              <a:solidFill>
                <a:srgbClr val="000000"/>
              </a:solidFill>
              <a:latin typeface="楷体_GB2312"/>
              <a:ea typeface="楷体_GB2312"/>
            </a:endParaRPr>
          </a:p>
        </p:txBody>
      </p:sp>
      <p:sp>
        <p:nvSpPr>
          <p:cNvPr id="7" name="页脚占位符 4"/>
          <p:cNvSpPr txBox="1">
            <a:spLocks noGrp="1"/>
          </p:cNvSpPr>
          <p:nvPr>
            <p:ph type="ftr" sz="quarter" idx="4294967295"/>
            <p:custDataLst>
              <p:tags r:id="rId3"/>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506" name="Rectangle 2"/>
          <p:cNvSpPr/>
          <p:nvPr/>
        </p:nvSpPr>
        <p:spPr>
          <a:xfrm>
            <a:off x="795338" y="115888"/>
            <a:ext cx="3200400" cy="519112"/>
          </a:xfrm>
          <a:prstGeom prst="rect">
            <a:avLst/>
          </a:prstGeom>
          <a:noFill/>
          <a:ln w="9525">
            <a:noFill/>
          </a:ln>
        </p:spPr>
        <p:txBody>
          <a:bodyPr lIns="92075" tIns="46038" rIns="92075" bIns="46038" anchor="ctr"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800" b="1" dirty="0">
                <a:solidFill>
                  <a:srgbClr val="D60093"/>
                </a:solidFill>
                <a:latin typeface="黑体" panose="02010609060101010101" pitchFamily="2" charset="-122"/>
                <a:ea typeface="黑体" panose="02010609060101010101" pitchFamily="2" charset="-122"/>
              </a:rPr>
              <a:t>以上分析可知</a:t>
            </a:r>
            <a:endParaRPr lang="zh-CN" altLang="en-US" sz="2800" b="1" dirty="0">
              <a:solidFill>
                <a:srgbClr val="D60093"/>
              </a:solidFill>
              <a:latin typeface="黑体" panose="02010609060101010101" pitchFamily="2" charset="-122"/>
              <a:ea typeface="黑体" panose="02010609060101010101" pitchFamily="2" charset="-122"/>
            </a:endParaRPr>
          </a:p>
        </p:txBody>
      </p:sp>
      <p:sp>
        <p:nvSpPr>
          <p:cNvPr id="11" name="Rectangle 3"/>
          <p:cNvSpPr/>
          <p:nvPr/>
        </p:nvSpPr>
        <p:spPr>
          <a:xfrm>
            <a:off x="381000" y="1143000"/>
            <a:ext cx="8458200" cy="968375"/>
          </a:xfrm>
          <a:prstGeom prst="rect">
            <a:avLst/>
          </a:prstGeom>
          <a:noFill/>
          <a:ln w="9525">
            <a:noFill/>
          </a:ln>
        </p:spPr>
        <p:txBody>
          <a:bodyPr lIns="92075" tIns="46038" rIns="92075" bIns="46038" anchor="ctr"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285750" lvl="0" indent="-285750">
              <a:lnSpc>
                <a:spcPct val="120000"/>
              </a:lnSpc>
              <a:spcBef>
                <a:spcPct val="0"/>
              </a:spcBef>
              <a:buClr>
                <a:srgbClr val="FF0000"/>
              </a:buClr>
              <a:buFont typeface="Wingdings" panose="05000000000000000000" pitchFamily="2" charset="2"/>
              <a:buChar char="§"/>
            </a:pPr>
            <a:r>
              <a:rPr lang="zh-CN" altLang="en-US" sz="2400" b="1" dirty="0">
                <a:solidFill>
                  <a:srgbClr val="000000"/>
                </a:solidFill>
                <a:latin typeface="Times New Roman" panose="02020603050405020304" pitchFamily="18" charset="0"/>
                <a:ea typeface="楷体_GB2312" pitchFamily="49" charset="-122"/>
              </a:rPr>
              <a:t>沟道中只有一种类型的载流子参与导电，所以场效应管也称为单极型三极管</a:t>
            </a:r>
            <a:r>
              <a:rPr lang="zh-CN" altLang="en-US" sz="2400" b="1" dirty="0">
                <a:solidFill>
                  <a:srgbClr val="000000"/>
                </a:solidFill>
                <a:latin typeface="Times New Roman" panose="02020603050405020304" pitchFamily="18" charset="0"/>
                <a:ea typeface="楷体_GB2312" pitchFamily="49" charset="-122"/>
                <a:sym typeface="Symbol" panose="05050102010706020507" pitchFamily="18" charset="2"/>
              </a:rPr>
              <a:t>。</a:t>
            </a:r>
            <a:endParaRPr lang="zh-CN" altLang="en-US" sz="2400" b="1" dirty="0">
              <a:solidFill>
                <a:srgbClr val="000000"/>
              </a:solidFill>
              <a:latin typeface="Times New Roman" panose="02020603050405020304" pitchFamily="18" charset="0"/>
              <a:ea typeface="楷体_GB2312" pitchFamily="49" charset="-122"/>
              <a:sym typeface="Symbol" panose="05050102010706020507" pitchFamily="18" charset="2"/>
            </a:endParaRPr>
          </a:p>
        </p:txBody>
      </p:sp>
      <p:sp>
        <p:nvSpPr>
          <p:cNvPr id="12" name="Rectangle 4"/>
          <p:cNvSpPr/>
          <p:nvPr/>
        </p:nvSpPr>
        <p:spPr>
          <a:xfrm>
            <a:off x="381000" y="2963863"/>
            <a:ext cx="8534400" cy="457200"/>
          </a:xfrm>
          <a:prstGeom prst="rect">
            <a:avLst/>
          </a:prstGeom>
          <a:noFill/>
          <a:ln w="9525">
            <a:noFill/>
          </a:ln>
        </p:spPr>
        <p:txBody>
          <a:bodyPr lIns="92075" tIns="46038" rIns="92075" bIns="46038" anchor="ctr"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285750" lvl="0" indent="-285750">
              <a:spcBef>
                <a:spcPct val="0"/>
              </a:spcBef>
              <a:buClr>
                <a:srgbClr val="FF0000"/>
              </a:buClr>
              <a:buFont typeface="Wingdings" panose="05000000000000000000" pitchFamily="2" charset="2"/>
              <a:buChar char="§"/>
            </a:pPr>
            <a:r>
              <a:rPr lang="en-US" altLang="zh-CN" sz="2400" b="1">
                <a:solidFill>
                  <a:srgbClr val="000000"/>
                </a:solidFill>
                <a:latin typeface="Times New Roman" panose="02020603050405020304" pitchFamily="18" charset="0"/>
                <a:ea typeface="楷体_GB2312" pitchFamily="49" charset="-122"/>
              </a:rPr>
              <a:t>MOSFET</a:t>
            </a:r>
            <a:r>
              <a:rPr lang="zh-CN" altLang="en-US" sz="2400" b="1" dirty="0">
                <a:solidFill>
                  <a:srgbClr val="000000"/>
                </a:solidFill>
                <a:latin typeface="Times New Roman" panose="02020603050405020304" pitchFamily="18" charset="0"/>
                <a:ea typeface="楷体_GB2312" pitchFamily="49" charset="-122"/>
              </a:rPr>
              <a:t>是电压控制电流器件（</a:t>
            </a:r>
            <a:r>
              <a:rPr lang="en-US" altLang="zh-CN" sz="2400" b="1">
                <a:solidFill>
                  <a:srgbClr val="000000"/>
                </a:solidFill>
                <a:latin typeface="Times New Roman" panose="02020603050405020304" pitchFamily="18" charset="0"/>
                <a:ea typeface="楷体_GB2312" pitchFamily="49" charset="-122"/>
              </a:rPr>
              <a:t>VCCS</a:t>
            </a:r>
            <a:r>
              <a:rPr lang="zh-CN" altLang="en-US" sz="2400" b="1" dirty="0">
                <a:solidFill>
                  <a:srgbClr val="000000"/>
                </a:solidFill>
                <a:latin typeface="Times New Roman" panose="02020603050405020304" pitchFamily="18" charset="0"/>
                <a:ea typeface="楷体_GB2312" pitchFamily="49" charset="-122"/>
              </a:rPr>
              <a:t>），</a:t>
            </a:r>
            <a:r>
              <a:rPr lang="en-US" altLang="zh-CN" sz="2400" b="1" i="1" dirty="0" err="1">
                <a:solidFill>
                  <a:srgbClr val="000000"/>
                </a:solidFill>
                <a:latin typeface="Times New Roman" panose="02020603050405020304" pitchFamily="18" charset="0"/>
                <a:ea typeface="楷体_GB2312" pitchFamily="49" charset="-122"/>
              </a:rPr>
              <a:t>i</a:t>
            </a:r>
            <a:r>
              <a:rPr lang="en-US" altLang="zh-CN" sz="2400" b="1" baseline="-25000" dirty="0" err="1">
                <a:solidFill>
                  <a:srgbClr val="000000"/>
                </a:solidFill>
                <a:latin typeface="Times New Roman" panose="02020603050405020304" pitchFamily="18" charset="0"/>
                <a:ea typeface="楷体_GB2312" pitchFamily="49" charset="-122"/>
              </a:rPr>
              <a:t>D</a:t>
            </a:r>
            <a:r>
              <a:rPr lang="zh-CN" altLang="en-US" sz="2400" b="1" dirty="0">
                <a:solidFill>
                  <a:srgbClr val="000000"/>
                </a:solidFill>
                <a:latin typeface="Times New Roman" panose="02020603050405020304" pitchFamily="18" charset="0"/>
                <a:ea typeface="楷体_GB2312" pitchFamily="49" charset="-122"/>
              </a:rPr>
              <a:t>受</a:t>
            </a:r>
            <a:r>
              <a:rPr lang="en-US" altLang="zh-CN" sz="2400" b="1" i="1" dirty="0" err="1">
                <a:solidFill>
                  <a:srgbClr val="000000"/>
                </a:solidFill>
                <a:latin typeface="Book Antiqua" pitchFamily="18" charset="0"/>
                <a:ea typeface="楷体_GB2312" pitchFamily="49" charset="-122"/>
              </a:rPr>
              <a:t>v</a:t>
            </a:r>
            <a:r>
              <a:rPr lang="en-US" altLang="zh-CN" sz="2400" b="1" baseline="-25000" dirty="0" err="1">
                <a:solidFill>
                  <a:srgbClr val="000000"/>
                </a:solidFill>
                <a:latin typeface="Times New Roman" panose="02020603050405020304" pitchFamily="18" charset="0"/>
                <a:ea typeface="楷体_GB2312" pitchFamily="49" charset="-122"/>
              </a:rPr>
              <a:t>GS</a:t>
            </a:r>
            <a:r>
              <a:rPr lang="zh-CN" altLang="en-US" sz="2400" b="1" dirty="0">
                <a:solidFill>
                  <a:srgbClr val="000000"/>
                </a:solidFill>
                <a:latin typeface="Times New Roman" panose="02020603050405020304" pitchFamily="18" charset="0"/>
                <a:ea typeface="楷体_GB2312" pitchFamily="49" charset="-122"/>
              </a:rPr>
              <a:t>控制。</a:t>
            </a:r>
            <a:endParaRPr lang="zh-CN" altLang="en-US" sz="2400" b="1" dirty="0">
              <a:solidFill>
                <a:srgbClr val="000000"/>
              </a:solidFill>
              <a:latin typeface="Times New Roman" panose="02020603050405020304" pitchFamily="18" charset="0"/>
              <a:ea typeface="楷体_GB2312" pitchFamily="49" charset="-122"/>
            </a:endParaRPr>
          </a:p>
        </p:txBody>
      </p:sp>
      <p:sp>
        <p:nvSpPr>
          <p:cNvPr id="13" name="Rectangle 5"/>
          <p:cNvSpPr/>
          <p:nvPr/>
        </p:nvSpPr>
        <p:spPr>
          <a:xfrm>
            <a:off x="381000" y="4170363"/>
            <a:ext cx="8382000" cy="530225"/>
          </a:xfrm>
          <a:prstGeom prst="rect">
            <a:avLst/>
          </a:prstGeom>
          <a:noFill/>
          <a:ln w="9525">
            <a:noFill/>
          </a:ln>
        </p:spPr>
        <p:txBody>
          <a:bodyPr lIns="92075" tIns="46038" rIns="92075" bIns="46038" anchor="ctr"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285750" lvl="0" indent="-285750">
              <a:lnSpc>
                <a:spcPct val="120000"/>
              </a:lnSpc>
              <a:spcBef>
                <a:spcPct val="0"/>
              </a:spcBef>
              <a:buClr>
                <a:srgbClr val="FF0000"/>
              </a:buClr>
              <a:buFont typeface="Wingdings" panose="05000000000000000000" pitchFamily="2" charset="2"/>
              <a:buChar char="§"/>
            </a:pPr>
            <a:r>
              <a:rPr lang="zh-CN" altLang="en-US" sz="2400" b="1" dirty="0">
                <a:solidFill>
                  <a:srgbClr val="000000"/>
                </a:solidFill>
                <a:latin typeface="Times New Roman" panose="02020603050405020304" pitchFamily="18" charset="0"/>
                <a:ea typeface="楷体_GB2312" pitchFamily="49" charset="-122"/>
              </a:rPr>
              <a:t>预夹断前</a:t>
            </a:r>
            <a:r>
              <a:rPr lang="en-US" altLang="zh-CN" sz="2400" b="1" i="1" dirty="0" err="1">
                <a:solidFill>
                  <a:srgbClr val="000000"/>
                </a:solidFill>
                <a:latin typeface="Times New Roman" panose="02020603050405020304" pitchFamily="18" charset="0"/>
                <a:ea typeface="楷体_GB2312" pitchFamily="49" charset="-122"/>
              </a:rPr>
              <a:t>i</a:t>
            </a:r>
            <a:r>
              <a:rPr lang="en-US" altLang="zh-CN" sz="2400" b="1" baseline="-25000" dirty="0" err="1">
                <a:solidFill>
                  <a:srgbClr val="000000"/>
                </a:solidFill>
                <a:latin typeface="Times New Roman" panose="02020603050405020304" pitchFamily="18" charset="0"/>
                <a:ea typeface="楷体_GB2312" pitchFamily="49" charset="-122"/>
              </a:rPr>
              <a:t>D</a:t>
            </a:r>
            <a:r>
              <a:rPr lang="zh-CN" altLang="en-US" sz="2400" b="1" dirty="0">
                <a:solidFill>
                  <a:srgbClr val="000000"/>
                </a:solidFill>
                <a:latin typeface="Times New Roman" panose="02020603050405020304" pitchFamily="18" charset="0"/>
                <a:ea typeface="楷体_GB2312" pitchFamily="49" charset="-122"/>
              </a:rPr>
              <a:t>与</a:t>
            </a:r>
            <a:r>
              <a:rPr lang="en-US" altLang="zh-CN" sz="2400" b="1" i="1" dirty="0" err="1">
                <a:solidFill>
                  <a:srgbClr val="000000"/>
                </a:solidFill>
                <a:latin typeface="Book Antiqua" pitchFamily="18" charset="0"/>
                <a:ea typeface="楷体_GB2312" pitchFamily="49" charset="-122"/>
              </a:rPr>
              <a:t>v</a:t>
            </a:r>
            <a:r>
              <a:rPr lang="en-US" altLang="zh-CN" sz="2400" b="1" baseline="-25000" dirty="0" err="1">
                <a:solidFill>
                  <a:srgbClr val="000000"/>
                </a:solidFill>
                <a:latin typeface="Times New Roman" panose="02020603050405020304" pitchFamily="18" charset="0"/>
                <a:ea typeface="楷体_GB2312" pitchFamily="49" charset="-122"/>
              </a:rPr>
              <a:t>DS</a:t>
            </a:r>
            <a:r>
              <a:rPr lang="zh-CN" altLang="en-US" sz="2400" b="1" dirty="0">
                <a:solidFill>
                  <a:srgbClr val="000000"/>
                </a:solidFill>
                <a:latin typeface="Times New Roman" panose="02020603050405020304" pitchFamily="18" charset="0"/>
                <a:ea typeface="楷体_GB2312" pitchFamily="49" charset="-122"/>
              </a:rPr>
              <a:t>呈近似线性关系；预夹断后，</a:t>
            </a:r>
            <a:r>
              <a:rPr lang="en-US" altLang="zh-CN" sz="2400" b="1" i="1" dirty="0" err="1">
                <a:solidFill>
                  <a:srgbClr val="000000"/>
                </a:solidFill>
                <a:latin typeface="Times New Roman" panose="02020603050405020304" pitchFamily="18" charset="0"/>
                <a:ea typeface="楷体_GB2312" pitchFamily="49" charset="-122"/>
              </a:rPr>
              <a:t>i</a:t>
            </a:r>
            <a:r>
              <a:rPr lang="en-US" altLang="zh-CN" sz="2400" b="1" baseline="-25000" dirty="0" err="1">
                <a:solidFill>
                  <a:srgbClr val="000000"/>
                </a:solidFill>
                <a:latin typeface="Times New Roman" panose="02020603050405020304" pitchFamily="18" charset="0"/>
                <a:ea typeface="楷体_GB2312" pitchFamily="49" charset="-122"/>
              </a:rPr>
              <a:t>D</a:t>
            </a:r>
            <a:r>
              <a:rPr lang="zh-CN" altLang="en-US" sz="2400" b="1" dirty="0">
                <a:solidFill>
                  <a:srgbClr val="000000"/>
                </a:solidFill>
                <a:latin typeface="Times New Roman" panose="02020603050405020304" pitchFamily="18" charset="0"/>
                <a:ea typeface="楷体_GB2312" pitchFamily="49" charset="-122"/>
              </a:rPr>
              <a:t>趋于饱和。</a:t>
            </a:r>
            <a:endParaRPr lang="zh-CN" altLang="en-US" sz="2400" b="1" dirty="0">
              <a:solidFill>
                <a:srgbClr val="000000"/>
              </a:solidFill>
              <a:latin typeface="Times New Roman" panose="02020603050405020304" pitchFamily="18" charset="0"/>
              <a:ea typeface="楷体_GB2312" pitchFamily="49" charset="-122"/>
            </a:endParaRPr>
          </a:p>
        </p:txBody>
      </p:sp>
      <p:sp>
        <p:nvSpPr>
          <p:cNvPr id="15" name="Rectangle 7"/>
          <p:cNvSpPr/>
          <p:nvPr/>
        </p:nvSpPr>
        <p:spPr>
          <a:xfrm>
            <a:off x="381000" y="2225675"/>
            <a:ext cx="8534400" cy="530225"/>
          </a:xfrm>
          <a:prstGeom prst="rect">
            <a:avLst/>
          </a:prstGeom>
          <a:noFill/>
          <a:ln w="9525">
            <a:noFill/>
          </a:ln>
        </p:spPr>
        <p:txBody>
          <a:bodyPr lIns="92075" tIns="46038" rIns="92075" bIns="46038" anchor="ctr"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lnSpc>
                <a:spcPct val="120000"/>
              </a:lnSpc>
              <a:spcBef>
                <a:spcPct val="0"/>
              </a:spcBef>
              <a:buClr>
                <a:srgbClr val="FF0000"/>
              </a:buClr>
              <a:buFont typeface="Wingdings" panose="05000000000000000000" pitchFamily="2" charset="2"/>
              <a:buChar char="§"/>
            </a:pPr>
            <a:r>
              <a:rPr lang="en-US" altLang="zh-CN" sz="2400" b="1">
                <a:solidFill>
                  <a:srgbClr val="000000"/>
                </a:solidFill>
                <a:latin typeface="Times New Roman" panose="02020603050405020304" pitchFamily="18" charset="0"/>
                <a:ea typeface="楷体_GB2312" pitchFamily="49" charset="-122"/>
              </a:rPr>
              <a:t> MOSFET</a:t>
            </a:r>
            <a:r>
              <a:rPr lang="zh-CN" altLang="en-US" sz="2400" b="1" dirty="0">
                <a:solidFill>
                  <a:srgbClr val="000000"/>
                </a:solidFill>
                <a:latin typeface="Times New Roman" panose="02020603050405020304" pitchFamily="18" charset="0"/>
                <a:ea typeface="楷体_GB2312" pitchFamily="49" charset="-122"/>
              </a:rPr>
              <a:t>的栅极是绝缘的，所以</a:t>
            </a:r>
            <a:r>
              <a:rPr lang="en-US" altLang="zh-CN" sz="2400" b="1" i="1">
                <a:solidFill>
                  <a:srgbClr val="000000"/>
                </a:solidFill>
                <a:latin typeface="Times New Roman" panose="02020603050405020304" pitchFamily="18" charset="0"/>
                <a:ea typeface="楷体_GB2312" pitchFamily="49" charset="-122"/>
              </a:rPr>
              <a:t>i</a:t>
            </a:r>
            <a:r>
              <a:rPr lang="en-US" altLang="zh-CN" sz="2400" b="1" baseline="-25000">
                <a:solidFill>
                  <a:srgbClr val="000000"/>
                </a:solidFill>
                <a:latin typeface="Times New Roman" panose="02020603050405020304" pitchFamily="18" charset="0"/>
                <a:ea typeface="楷体_GB2312" pitchFamily="49" charset="-122"/>
              </a:rPr>
              <a:t>G</a:t>
            </a:r>
            <a:r>
              <a:rPr lang="en-US" altLang="zh-CN" sz="2400" b="1">
                <a:solidFill>
                  <a:srgbClr val="000000"/>
                </a:solidFill>
                <a:latin typeface="Times New Roman" panose="02020603050405020304" pitchFamily="18" charset="0"/>
                <a:ea typeface="楷体_GB2312" pitchFamily="49" charset="-122"/>
                <a:sym typeface="Symbol" panose="05050102010706020507" pitchFamily="18" charset="2"/>
              </a:rPr>
              <a:t>0</a:t>
            </a:r>
            <a:r>
              <a:rPr lang="zh-CN" altLang="en-US" sz="2400" b="1" dirty="0">
                <a:solidFill>
                  <a:srgbClr val="000000"/>
                </a:solidFill>
                <a:latin typeface="Times New Roman" panose="02020603050405020304" pitchFamily="18" charset="0"/>
                <a:ea typeface="楷体_GB2312" pitchFamily="49" charset="-122"/>
                <a:sym typeface="Symbol" panose="05050102010706020507" pitchFamily="18" charset="2"/>
              </a:rPr>
              <a:t>，输入电阻很高。</a:t>
            </a:r>
            <a:endParaRPr lang="zh-CN" altLang="en-US" sz="2400" b="1" dirty="0">
              <a:solidFill>
                <a:srgbClr val="000000"/>
              </a:solidFill>
              <a:latin typeface="Times New Roman" panose="02020603050405020304" pitchFamily="18" charset="0"/>
              <a:ea typeface="楷体_GB2312" pitchFamily="49" charset="-122"/>
              <a:sym typeface="Symbol" panose="05050102010706020507" pitchFamily="18" charset="2"/>
            </a:endParaRPr>
          </a:p>
        </p:txBody>
      </p:sp>
      <p:sp>
        <p:nvSpPr>
          <p:cNvPr id="16" name="Rectangle 8"/>
          <p:cNvSpPr/>
          <p:nvPr/>
        </p:nvSpPr>
        <p:spPr>
          <a:xfrm>
            <a:off x="381000" y="3594100"/>
            <a:ext cx="8534400" cy="457200"/>
          </a:xfrm>
          <a:prstGeom prst="rect">
            <a:avLst/>
          </a:prstGeom>
          <a:noFill/>
          <a:ln w="9525">
            <a:noFill/>
          </a:ln>
        </p:spPr>
        <p:txBody>
          <a:bodyPr lIns="92075" tIns="46038" rIns="92075" bIns="46038" anchor="ctr"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285750" lvl="0" indent="-285750">
              <a:spcBef>
                <a:spcPct val="0"/>
              </a:spcBef>
              <a:buClr>
                <a:srgbClr val="FF0000"/>
              </a:buClr>
              <a:buFont typeface="Wingdings" panose="05000000000000000000" pitchFamily="2" charset="2"/>
              <a:buChar char="§"/>
            </a:pPr>
            <a:r>
              <a:rPr lang="zh-CN" altLang="en-US" sz="2400" b="1" dirty="0">
                <a:solidFill>
                  <a:srgbClr val="000000"/>
                </a:solidFill>
                <a:latin typeface="Times New Roman" panose="02020603050405020304" pitchFamily="18" charset="0"/>
                <a:ea typeface="楷体_GB2312" pitchFamily="49" charset="-122"/>
              </a:rPr>
              <a:t>只有当</a:t>
            </a:r>
            <a:r>
              <a:rPr lang="en-US" altLang="zh-CN" sz="2400" b="1" i="1" dirty="0" err="1">
                <a:solidFill>
                  <a:srgbClr val="000000"/>
                </a:solidFill>
                <a:latin typeface="Book Antiqua" pitchFamily="18" charset="0"/>
                <a:ea typeface="楷体_GB2312" pitchFamily="49" charset="-122"/>
              </a:rPr>
              <a:t>v</a:t>
            </a:r>
            <a:r>
              <a:rPr lang="en-US" altLang="zh-CN" sz="2400" b="1" baseline="-25000" dirty="0" err="1">
                <a:solidFill>
                  <a:srgbClr val="000000"/>
                </a:solidFill>
                <a:latin typeface="Times New Roman" panose="02020603050405020304" pitchFamily="18" charset="0"/>
                <a:ea typeface="楷体_GB2312" pitchFamily="49" charset="-122"/>
              </a:rPr>
              <a:t>GS</a:t>
            </a:r>
            <a:r>
              <a:rPr lang="en-US" altLang="zh-CN" sz="2400" b="1">
                <a:solidFill>
                  <a:srgbClr val="000000"/>
                </a:solidFill>
                <a:latin typeface="Times New Roman" panose="02020603050405020304" pitchFamily="18" charset="0"/>
                <a:ea typeface="楷体_GB2312" pitchFamily="49" charset="-122"/>
              </a:rPr>
              <a:t>&gt;</a:t>
            </a:r>
            <a:r>
              <a:rPr lang="en-US" altLang="zh-CN" sz="2400" b="1" i="1">
                <a:solidFill>
                  <a:srgbClr val="000000"/>
                </a:solidFill>
                <a:latin typeface="Times New Roman" panose="02020603050405020304" pitchFamily="18" charset="0"/>
                <a:ea typeface="楷体_GB2312" pitchFamily="49" charset="-122"/>
              </a:rPr>
              <a:t>V</a:t>
            </a:r>
            <a:r>
              <a:rPr lang="en-US" altLang="zh-CN" sz="2400" b="1" baseline="-25000">
                <a:solidFill>
                  <a:srgbClr val="000000"/>
                </a:solidFill>
                <a:latin typeface="Times New Roman" panose="02020603050405020304" pitchFamily="18" charset="0"/>
                <a:ea typeface="楷体_GB2312" pitchFamily="49" charset="-122"/>
              </a:rPr>
              <a:t>TN</a:t>
            </a:r>
            <a:r>
              <a:rPr lang="zh-CN" altLang="en-US" sz="2400" b="1" dirty="0">
                <a:solidFill>
                  <a:srgbClr val="000000"/>
                </a:solidFill>
                <a:latin typeface="Times New Roman" panose="02020603050405020304" pitchFamily="18" charset="0"/>
                <a:ea typeface="楷体_GB2312" pitchFamily="49" charset="-122"/>
              </a:rPr>
              <a:t>时，增强型</a:t>
            </a:r>
            <a:r>
              <a:rPr lang="en-US" altLang="zh-CN" sz="2400" b="1">
                <a:solidFill>
                  <a:srgbClr val="000000"/>
                </a:solidFill>
                <a:latin typeface="Times New Roman" panose="02020603050405020304" pitchFamily="18" charset="0"/>
                <a:ea typeface="楷体_GB2312" pitchFamily="49" charset="-122"/>
              </a:rPr>
              <a:t>MOSFET</a:t>
            </a:r>
            <a:r>
              <a:rPr lang="zh-CN" altLang="en-US" sz="2400" b="1" dirty="0">
                <a:solidFill>
                  <a:srgbClr val="000000"/>
                </a:solidFill>
                <a:latin typeface="Times New Roman" panose="02020603050405020304" pitchFamily="18" charset="0"/>
                <a:ea typeface="楷体_GB2312" pitchFamily="49" charset="-122"/>
              </a:rPr>
              <a:t>的</a:t>
            </a:r>
            <a:r>
              <a:rPr lang="en-US" altLang="zh-CN" sz="2400" b="1">
                <a:solidFill>
                  <a:srgbClr val="000000"/>
                </a:solidFill>
                <a:latin typeface="Times New Roman" panose="02020603050405020304" pitchFamily="18" charset="0"/>
                <a:ea typeface="楷体_GB2312" pitchFamily="49" charset="-122"/>
              </a:rPr>
              <a:t>d</a:t>
            </a:r>
            <a:r>
              <a:rPr lang="zh-CN" altLang="en-US" sz="2400" b="1" dirty="0">
                <a:solidFill>
                  <a:srgbClr val="000000"/>
                </a:solidFill>
                <a:latin typeface="Times New Roman" panose="02020603050405020304" pitchFamily="18" charset="0"/>
                <a:ea typeface="楷体_GB2312" pitchFamily="49" charset="-122"/>
              </a:rPr>
              <a:t>、</a:t>
            </a:r>
            <a:r>
              <a:rPr lang="en-US" altLang="zh-CN" sz="2400" b="1">
                <a:solidFill>
                  <a:srgbClr val="000000"/>
                </a:solidFill>
                <a:latin typeface="Times New Roman" panose="02020603050405020304" pitchFamily="18" charset="0"/>
                <a:ea typeface="楷体_GB2312" pitchFamily="49" charset="-122"/>
              </a:rPr>
              <a:t>s</a:t>
            </a:r>
            <a:r>
              <a:rPr lang="zh-CN" altLang="en-US" sz="2400" b="1" dirty="0">
                <a:solidFill>
                  <a:srgbClr val="000000"/>
                </a:solidFill>
                <a:latin typeface="Times New Roman" panose="02020603050405020304" pitchFamily="18" charset="0"/>
                <a:ea typeface="楷体_GB2312" pitchFamily="49" charset="-122"/>
              </a:rPr>
              <a:t>间才能导通。</a:t>
            </a:r>
            <a:endParaRPr lang="zh-CN" altLang="en-US" sz="2400" b="1" dirty="0">
              <a:solidFill>
                <a:srgbClr val="000000"/>
              </a:solidFill>
              <a:latin typeface="Times New Roman" panose="02020603050405020304" pitchFamily="18" charset="0"/>
              <a:ea typeface="楷体_GB2312" pitchFamily="49" charset="-122"/>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strips(downRigh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trips(downRigh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strips(downRigh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Right)">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6"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22530" name="Object 16"/>
          <p:cNvGraphicFramePr>
            <a:graphicFrameLocks noChangeAspect="1"/>
          </p:cNvGraphicFramePr>
          <p:nvPr/>
        </p:nvGraphicFramePr>
        <p:xfrm>
          <a:off x="4175125" y="1196975"/>
          <a:ext cx="4681538" cy="3694113"/>
        </p:xfrm>
        <a:graphic>
          <a:graphicData uri="http://schemas.openxmlformats.org/presentationml/2006/ole">
            <mc:AlternateContent xmlns:mc="http://schemas.openxmlformats.org/markup-compatibility/2006">
              <mc:Choice xmlns:v="urn:schemas-microsoft-com:vml" Requires="v">
                <p:oleObj spid="_x0000_s3078" name="" r:id="rId1" imgW="2753995" imgH="2177415" progId="Word.Picture.8">
                  <p:embed/>
                </p:oleObj>
              </mc:Choice>
              <mc:Fallback>
                <p:oleObj name="" r:id="rId1" imgW="2753995" imgH="2177415" progId="Word.Picture.8">
                  <p:embed/>
                  <p:pic>
                    <p:nvPicPr>
                      <p:cNvPr id="0" name="图片 3077"/>
                      <p:cNvPicPr/>
                      <p:nvPr/>
                    </p:nvPicPr>
                    <p:blipFill>
                      <a:blip r:embed="rId2"/>
                      <a:stretch>
                        <a:fillRect/>
                      </a:stretch>
                    </p:blipFill>
                    <p:spPr>
                      <a:xfrm>
                        <a:off x="4175125" y="1196975"/>
                        <a:ext cx="4681538" cy="3694113"/>
                      </a:xfrm>
                      <a:prstGeom prst="rect">
                        <a:avLst/>
                      </a:prstGeom>
                      <a:noFill/>
                      <a:ln w="38100">
                        <a:noFill/>
                        <a:miter/>
                      </a:ln>
                    </p:spPr>
                  </p:pic>
                </p:oleObj>
              </mc:Fallback>
            </mc:AlternateContent>
          </a:graphicData>
        </a:graphic>
      </p:graphicFrame>
      <p:sp>
        <p:nvSpPr>
          <p:cNvPr id="22531" name="Rectangle 9">
            <a:hlinkClick r:id="rId3" action="ppaction://hlinksldjump"/>
          </p:cNvPr>
          <p:cNvSpPr/>
          <p:nvPr/>
        </p:nvSpPr>
        <p:spPr>
          <a:xfrm>
            <a:off x="744538" y="115888"/>
            <a:ext cx="6419850" cy="519112"/>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3. </a:t>
            </a:r>
            <a:r>
              <a:rPr lang="en-US" altLang="zh-CN" sz="2800" b="1" i="1">
                <a:solidFill>
                  <a:srgbClr val="800000"/>
                </a:solidFill>
                <a:latin typeface="楷体_GB2312" pitchFamily="49" charset="-122"/>
                <a:ea typeface="楷体_GB2312" pitchFamily="49" charset="-122"/>
              </a:rPr>
              <a:t>I-V</a:t>
            </a:r>
            <a:r>
              <a:rPr lang="en-US" altLang="zh-CN" sz="2800" b="1">
                <a:solidFill>
                  <a:srgbClr val="800000"/>
                </a:solidFill>
                <a:latin typeface="楷体_GB2312" pitchFamily="49" charset="-122"/>
                <a:ea typeface="楷体_GB2312" pitchFamily="49" charset="-122"/>
              </a:rPr>
              <a:t> </a:t>
            </a:r>
            <a:r>
              <a:rPr lang="zh-CN" altLang="en-US" sz="2800" b="1" dirty="0">
                <a:solidFill>
                  <a:srgbClr val="800000"/>
                </a:solidFill>
                <a:latin typeface="楷体_GB2312" pitchFamily="49" charset="-122"/>
                <a:ea typeface="楷体_GB2312" pitchFamily="49" charset="-122"/>
              </a:rPr>
              <a:t>特性曲线及大信号特性方程</a:t>
            </a:r>
            <a:endParaRPr lang="zh-CN" altLang="en-US" sz="2800" b="1" dirty="0">
              <a:solidFill>
                <a:srgbClr val="800000"/>
              </a:solidFill>
              <a:latin typeface="楷体_GB2312" pitchFamily="49" charset="-122"/>
              <a:ea typeface="楷体_GB2312" pitchFamily="49" charset="-122"/>
            </a:endParaRPr>
          </a:p>
        </p:txBody>
      </p:sp>
      <p:sp>
        <p:nvSpPr>
          <p:cNvPr id="22532" name="Rectangle 5"/>
          <p:cNvSpPr/>
          <p:nvPr/>
        </p:nvSpPr>
        <p:spPr>
          <a:xfrm>
            <a:off x="358775" y="765175"/>
            <a:ext cx="5029200" cy="457200"/>
          </a:xfrm>
          <a:prstGeom prst="rect">
            <a:avLst/>
          </a:prstGeom>
          <a:noFill/>
          <a:ln w="9525">
            <a:noFill/>
          </a:ln>
        </p:spPr>
        <p:txBody>
          <a:bodyPr lIns="92075" tIns="46038" rIns="92075" bIns="46038" anchor="ctr"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400" b="1" dirty="0">
                <a:solidFill>
                  <a:srgbClr val="FF0000"/>
                </a:solidFill>
                <a:latin typeface="Arial Narrow" pitchFamily="34" charset="0"/>
                <a:ea typeface="黑体" panose="02010609060101010101" pitchFamily="2" charset="-122"/>
              </a:rPr>
              <a:t>（</a:t>
            </a:r>
            <a:r>
              <a:rPr lang="en-US" altLang="zh-CN" sz="2400" b="1">
                <a:solidFill>
                  <a:srgbClr val="FF0000"/>
                </a:solidFill>
                <a:latin typeface="Arial Narrow" pitchFamily="34" charset="0"/>
                <a:ea typeface="黑体" panose="02010609060101010101" pitchFamily="2" charset="-122"/>
              </a:rPr>
              <a:t>1</a:t>
            </a:r>
            <a:r>
              <a:rPr lang="zh-CN" altLang="en-US" sz="2400" b="1" dirty="0">
                <a:solidFill>
                  <a:srgbClr val="FF0000"/>
                </a:solidFill>
                <a:latin typeface="Arial Narrow" pitchFamily="34" charset="0"/>
                <a:ea typeface="黑体" panose="02010609060101010101" pitchFamily="2" charset="-122"/>
              </a:rPr>
              <a:t>）输出特性及大信号特性方程</a:t>
            </a:r>
            <a:endParaRPr lang="zh-CN" altLang="en-US" sz="2400" b="1" dirty="0">
              <a:solidFill>
                <a:srgbClr val="FF0000"/>
              </a:solidFill>
              <a:latin typeface="Arial Narrow" pitchFamily="34" charset="0"/>
              <a:ea typeface="黑体" panose="02010609060101010101" pitchFamily="2" charset="-122"/>
            </a:endParaRPr>
          </a:p>
        </p:txBody>
      </p:sp>
      <p:graphicFrame>
        <p:nvGraphicFramePr>
          <p:cNvPr id="11" name="Object 6"/>
          <p:cNvGraphicFramePr>
            <a:graphicFrameLocks noChangeAspect="1"/>
          </p:cNvGraphicFramePr>
          <p:nvPr/>
        </p:nvGraphicFramePr>
        <p:xfrm>
          <a:off x="671513" y="1341438"/>
          <a:ext cx="2757487" cy="641350"/>
        </p:xfrm>
        <a:graphic>
          <a:graphicData uri="http://schemas.openxmlformats.org/presentationml/2006/ole">
            <mc:AlternateContent xmlns:mc="http://schemas.openxmlformats.org/markup-compatibility/2006">
              <mc:Choice xmlns:v="urn:schemas-microsoft-com:vml" Requires="v">
                <p:oleObj spid="_x0000_s3083" name="" r:id="rId4" imgW="1193800" imgH="279400" progId="Equation.3">
                  <p:embed/>
                </p:oleObj>
              </mc:Choice>
              <mc:Fallback>
                <p:oleObj name="" r:id="rId4" imgW="1193800" imgH="279400" progId="Equation.3">
                  <p:embed/>
                  <p:pic>
                    <p:nvPicPr>
                      <p:cNvPr id="0" name="图片 3082"/>
                      <p:cNvPicPr/>
                      <p:nvPr/>
                    </p:nvPicPr>
                    <p:blipFill>
                      <a:blip r:embed="rId5"/>
                      <a:stretch>
                        <a:fillRect/>
                      </a:stretch>
                    </p:blipFill>
                    <p:spPr>
                      <a:xfrm>
                        <a:off x="671513" y="1341438"/>
                        <a:ext cx="2757487" cy="641350"/>
                      </a:xfrm>
                      <a:prstGeom prst="rect">
                        <a:avLst/>
                      </a:prstGeom>
                      <a:noFill/>
                      <a:ln w="38100">
                        <a:noFill/>
                        <a:miter/>
                      </a:ln>
                    </p:spPr>
                  </p:pic>
                </p:oleObj>
              </mc:Fallback>
            </mc:AlternateContent>
          </a:graphicData>
        </a:graphic>
      </p:graphicFrame>
      <p:sp>
        <p:nvSpPr>
          <p:cNvPr id="12" name="Rectangle 8"/>
          <p:cNvSpPr/>
          <p:nvPr/>
        </p:nvSpPr>
        <p:spPr>
          <a:xfrm>
            <a:off x="503238" y="2124075"/>
            <a:ext cx="3594100" cy="1990725"/>
          </a:xfrm>
          <a:prstGeom prst="rect">
            <a:avLst/>
          </a:prstGeom>
          <a:noFill/>
          <a:ln w="9525">
            <a:noFill/>
          </a:ln>
        </p:spPr>
        <p:txBody>
          <a:bodyPr>
            <a:spAutoFit/>
          </a:bodyPr>
          <a:p>
            <a:pPr algn="just">
              <a:lnSpc>
                <a:spcPct val="130000"/>
              </a:lnSpc>
            </a:pPr>
            <a:r>
              <a:rPr lang="en-US" altLang="zh-CN" sz="2400" b="1">
                <a:solidFill>
                  <a:srgbClr val="000000"/>
                </a:solidFill>
                <a:latin typeface="Times New Roman" panose="02020603050405020304" pitchFamily="18" charset="0"/>
                <a:ea typeface="楷体_GB2312" pitchFamily="49" charset="-122"/>
              </a:rPr>
              <a:t>① </a:t>
            </a:r>
            <a:r>
              <a:rPr lang="zh-CN" altLang="en-US" sz="2400" b="1" dirty="0">
                <a:solidFill>
                  <a:srgbClr val="000000"/>
                </a:solidFill>
                <a:latin typeface="Times New Roman" panose="02020603050405020304" pitchFamily="18" charset="0"/>
                <a:ea typeface="楷体_GB2312" pitchFamily="49" charset="-122"/>
              </a:rPr>
              <a:t>截止区</a:t>
            </a:r>
            <a:endParaRPr lang="zh-CN" altLang="en-US" sz="2400" b="1" dirty="0">
              <a:solidFill>
                <a:srgbClr val="000000"/>
              </a:solidFill>
              <a:latin typeface="Times New Roman" panose="02020603050405020304" pitchFamily="18" charset="0"/>
              <a:ea typeface="楷体_GB2312" pitchFamily="49" charset="-122"/>
            </a:endParaRPr>
          </a:p>
          <a:p>
            <a:pPr algn="just" eaLnBrk="0" hangingPunct="0">
              <a:lnSpc>
                <a:spcPct val="130000"/>
              </a:lnSpc>
            </a:pPr>
            <a:r>
              <a:rPr lang="zh-CN" altLang="en-US" sz="2400" b="1" dirty="0">
                <a:solidFill>
                  <a:srgbClr val="000000"/>
                </a:solidFill>
                <a:latin typeface="Times New Roman" panose="02020603050405020304" pitchFamily="18" charset="0"/>
                <a:ea typeface="楷体_GB2312" pitchFamily="49" charset="-122"/>
              </a:rPr>
              <a:t>当</a:t>
            </a:r>
            <a:r>
              <a:rPr lang="en-US" altLang="zh-CN" sz="2400" b="1" i="1" dirty="0" err="1">
                <a:solidFill>
                  <a:srgbClr val="000000"/>
                </a:solidFill>
                <a:latin typeface="Book Antiqua" pitchFamily="18" charset="0"/>
                <a:ea typeface="楷体_GB2312" pitchFamily="49" charset="-122"/>
              </a:rPr>
              <a:t>v</a:t>
            </a:r>
            <a:r>
              <a:rPr lang="en-US" altLang="zh-CN" sz="2400" b="1" baseline="-30000" dirty="0" err="1">
                <a:solidFill>
                  <a:srgbClr val="000000"/>
                </a:solidFill>
                <a:latin typeface="Times New Roman" panose="02020603050405020304" pitchFamily="18" charset="0"/>
                <a:ea typeface="楷体_GB2312" pitchFamily="49" charset="-122"/>
              </a:rPr>
              <a:t>GS</a:t>
            </a:r>
            <a:r>
              <a:rPr lang="zh-CN" altLang="en-US" sz="2400" b="1" dirty="0">
                <a:solidFill>
                  <a:srgbClr val="000000"/>
                </a:solidFill>
                <a:latin typeface="Times New Roman" panose="02020603050405020304" pitchFamily="18" charset="0"/>
                <a:ea typeface="楷体_GB2312" pitchFamily="49" charset="-122"/>
              </a:rPr>
              <a:t>＜</a:t>
            </a:r>
            <a:r>
              <a:rPr lang="en-US" altLang="zh-CN" sz="2400" b="1" i="1">
                <a:solidFill>
                  <a:srgbClr val="000000"/>
                </a:solidFill>
                <a:latin typeface="Times New Roman" panose="02020603050405020304" pitchFamily="18" charset="0"/>
                <a:ea typeface="楷体_GB2312" pitchFamily="49" charset="-122"/>
              </a:rPr>
              <a:t>V</a:t>
            </a:r>
            <a:r>
              <a:rPr lang="en-US" altLang="zh-CN" sz="2400" b="1" baseline="-30000">
                <a:solidFill>
                  <a:srgbClr val="000000"/>
                </a:solidFill>
                <a:latin typeface="Times New Roman" panose="02020603050405020304" pitchFamily="18" charset="0"/>
                <a:ea typeface="楷体_GB2312" pitchFamily="49" charset="-122"/>
              </a:rPr>
              <a:t>TN</a:t>
            </a:r>
            <a:r>
              <a:rPr lang="zh-CN" altLang="en-US" sz="2400" b="1" dirty="0">
                <a:solidFill>
                  <a:srgbClr val="000000"/>
                </a:solidFill>
                <a:latin typeface="Times New Roman" panose="02020603050405020304" pitchFamily="18" charset="0"/>
                <a:ea typeface="楷体_GB2312" pitchFamily="49" charset="-122"/>
              </a:rPr>
              <a:t>时，导电沟道尚未形成，</a:t>
            </a:r>
            <a:r>
              <a:rPr lang="en-US" altLang="zh-CN" sz="2400" b="1" i="1" dirty="0" err="1">
                <a:solidFill>
                  <a:srgbClr val="000000"/>
                </a:solidFill>
                <a:latin typeface="Times New Roman" panose="02020603050405020304" pitchFamily="18" charset="0"/>
                <a:ea typeface="楷体_GB2312" pitchFamily="49" charset="-122"/>
              </a:rPr>
              <a:t>i</a:t>
            </a:r>
            <a:r>
              <a:rPr lang="en-US" altLang="zh-CN" sz="2400" b="1" baseline="-30000" dirty="0" err="1">
                <a:solidFill>
                  <a:srgbClr val="000000"/>
                </a:solidFill>
                <a:latin typeface="Times New Roman" panose="02020603050405020304" pitchFamily="18" charset="0"/>
                <a:ea typeface="楷体_GB2312" pitchFamily="49" charset="-122"/>
              </a:rPr>
              <a:t>D</a:t>
            </a:r>
            <a:r>
              <a:rPr lang="zh-CN" altLang="en-US" sz="2400" b="1" dirty="0">
                <a:solidFill>
                  <a:srgbClr val="000000"/>
                </a:solidFill>
                <a:latin typeface="Times New Roman" panose="02020603050405020304" pitchFamily="18" charset="0"/>
                <a:ea typeface="楷体_GB2312" pitchFamily="49" charset="-122"/>
              </a:rPr>
              <a:t>＝</a:t>
            </a:r>
            <a:r>
              <a:rPr lang="en-US" altLang="zh-CN" sz="2400" b="1">
                <a:solidFill>
                  <a:srgbClr val="000000"/>
                </a:solidFill>
                <a:latin typeface="Times New Roman" panose="02020603050405020304" pitchFamily="18" charset="0"/>
                <a:ea typeface="楷体_GB2312" pitchFamily="49" charset="-122"/>
              </a:rPr>
              <a:t>0</a:t>
            </a:r>
            <a:r>
              <a:rPr lang="zh-CN" altLang="en-US" sz="2400" b="1" dirty="0">
                <a:solidFill>
                  <a:srgbClr val="000000"/>
                </a:solidFill>
                <a:latin typeface="Times New Roman" panose="02020603050405020304" pitchFamily="18" charset="0"/>
                <a:ea typeface="楷体_GB2312" pitchFamily="49" charset="-122"/>
              </a:rPr>
              <a:t>，为截止工作状态。</a:t>
            </a:r>
            <a:endParaRPr lang="zh-CN" altLang="en-US" sz="2400" b="1" dirty="0">
              <a:solidFill>
                <a:srgbClr val="000000"/>
              </a:solidFill>
              <a:latin typeface="Times New Roman" panose="02020603050405020304" pitchFamily="18" charset="0"/>
              <a:ea typeface="楷体_GB2312" pitchFamily="49" charset="-122"/>
            </a:endParaRPr>
          </a:p>
        </p:txBody>
      </p:sp>
      <p:sp>
        <p:nvSpPr>
          <p:cNvPr id="7" name="页脚占位符 4"/>
          <p:cNvSpPr txBox="1">
            <a:spLocks noGrp="1"/>
          </p:cNvSpPr>
          <p:nvPr>
            <p:custDataLst>
              <p:tags r:id="rId6"/>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strips(downRigh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554" name="Rectangle 7"/>
          <p:cNvSpPr/>
          <p:nvPr/>
        </p:nvSpPr>
        <p:spPr>
          <a:xfrm>
            <a:off x="330200" y="1916113"/>
            <a:ext cx="3810000" cy="1041400"/>
          </a:xfrm>
          <a:prstGeom prst="rect">
            <a:avLst/>
          </a:prstGeom>
          <a:noFill/>
          <a:ln w="9525">
            <a:noFill/>
          </a:ln>
        </p:spPr>
        <p:txBody>
          <a:bodyPr>
            <a:spAutoFit/>
          </a:bodyPr>
          <a:p>
            <a:pPr algn="just">
              <a:lnSpc>
                <a:spcPct val="130000"/>
              </a:lnSpc>
            </a:pPr>
            <a:r>
              <a:rPr lang="en-US" altLang="zh-CN" sz="2400" b="1">
                <a:solidFill>
                  <a:srgbClr val="000000"/>
                </a:solidFill>
                <a:latin typeface="Times New Roman" panose="02020603050405020304" pitchFamily="18" charset="0"/>
                <a:ea typeface="楷体_GB2312" pitchFamily="49" charset="-122"/>
              </a:rPr>
              <a:t>② </a:t>
            </a:r>
            <a:r>
              <a:rPr lang="zh-CN" altLang="en-US" sz="2400" b="1" dirty="0">
                <a:solidFill>
                  <a:srgbClr val="000000"/>
                </a:solidFill>
                <a:latin typeface="Times New Roman" panose="02020603050405020304" pitchFamily="18" charset="0"/>
                <a:ea typeface="楷体_GB2312" pitchFamily="49" charset="-122"/>
              </a:rPr>
              <a:t>可变电阻区</a:t>
            </a:r>
            <a:endParaRPr lang="zh-CN" altLang="en-US" sz="2400" b="1" dirty="0">
              <a:solidFill>
                <a:srgbClr val="000000"/>
              </a:solidFill>
              <a:latin typeface="Times New Roman" panose="02020603050405020304" pitchFamily="18" charset="0"/>
              <a:ea typeface="楷体_GB2312" pitchFamily="49" charset="-122"/>
            </a:endParaRPr>
          </a:p>
          <a:p>
            <a:pPr algn="just" eaLnBrk="0" hangingPunct="0">
              <a:lnSpc>
                <a:spcPct val="130000"/>
              </a:lnSpc>
            </a:pPr>
            <a:r>
              <a:rPr lang="zh-CN" altLang="en-US" sz="2400" b="1" i="1" dirty="0">
                <a:solidFill>
                  <a:srgbClr val="000000"/>
                </a:solidFill>
                <a:latin typeface="Book Antiqua" pitchFamily="18" charset="0"/>
                <a:ea typeface="华康简宋"/>
              </a:rPr>
              <a:t>      </a:t>
            </a:r>
            <a:r>
              <a:rPr lang="en-US" altLang="zh-CN" sz="2400" b="1" i="1" dirty="0" err="1">
                <a:solidFill>
                  <a:srgbClr val="000000"/>
                </a:solidFill>
                <a:latin typeface="Book Antiqua" pitchFamily="18" charset="0"/>
                <a:ea typeface="华康简宋"/>
              </a:rPr>
              <a:t>v</a:t>
            </a:r>
            <a:r>
              <a:rPr lang="en-US" altLang="zh-CN" sz="2400" b="1" baseline="-30000" dirty="0" err="1">
                <a:solidFill>
                  <a:srgbClr val="000000"/>
                </a:solidFill>
                <a:latin typeface="Times New Roman" panose="02020603050405020304" pitchFamily="18" charset="0"/>
                <a:ea typeface="华康简宋"/>
              </a:rPr>
              <a:t>DS</a:t>
            </a:r>
            <a:r>
              <a:rPr lang="en-US" altLang="zh-CN" sz="2400" b="1" baseline="-30000">
                <a:solidFill>
                  <a:srgbClr val="000000"/>
                </a:solidFill>
                <a:latin typeface="Times New Roman" panose="02020603050405020304" pitchFamily="18" charset="0"/>
                <a:ea typeface="华康简宋"/>
              </a:rPr>
              <a:t> </a:t>
            </a:r>
            <a:r>
              <a:rPr lang="en-US" altLang="zh-CN" sz="2400" b="1">
                <a:solidFill>
                  <a:srgbClr val="000000"/>
                </a:solidFill>
                <a:latin typeface="Times New Roman" panose="02020603050405020304" pitchFamily="18" charset="0"/>
                <a:ea typeface="华康简宋"/>
              </a:rPr>
              <a:t>&lt;</a:t>
            </a:r>
            <a:r>
              <a:rPr lang="zh-CN" altLang="en-US" sz="2400" b="1" dirty="0">
                <a:solidFill>
                  <a:srgbClr val="000000"/>
                </a:solidFill>
                <a:latin typeface="Times New Roman" panose="02020603050405020304" pitchFamily="18" charset="0"/>
                <a:ea typeface="华康简宋"/>
              </a:rPr>
              <a:t>（</a:t>
            </a:r>
            <a:r>
              <a:rPr lang="en-US" altLang="zh-CN" sz="2400" b="1" i="1" dirty="0" err="1">
                <a:solidFill>
                  <a:srgbClr val="000000"/>
                </a:solidFill>
                <a:latin typeface="Book Antiqua" pitchFamily="18" charset="0"/>
                <a:ea typeface="华康简宋"/>
              </a:rPr>
              <a:t>v</a:t>
            </a:r>
            <a:r>
              <a:rPr lang="en-US" altLang="zh-CN" sz="2400" b="1" baseline="-30000" dirty="0" err="1">
                <a:solidFill>
                  <a:srgbClr val="000000"/>
                </a:solidFill>
                <a:latin typeface="Times New Roman" panose="02020603050405020304" pitchFamily="18" charset="0"/>
                <a:ea typeface="华康简宋"/>
              </a:rPr>
              <a:t>GS</a:t>
            </a:r>
            <a:r>
              <a:rPr lang="zh-CN" altLang="en-US" sz="2400" b="1" dirty="0">
                <a:solidFill>
                  <a:srgbClr val="000000"/>
                </a:solidFill>
                <a:latin typeface="Times New Roman" panose="02020603050405020304" pitchFamily="18" charset="0"/>
                <a:ea typeface="华康简宋"/>
              </a:rPr>
              <a:t>－</a:t>
            </a:r>
            <a:r>
              <a:rPr lang="en-US" altLang="zh-CN" sz="2400" b="1" i="1">
                <a:solidFill>
                  <a:srgbClr val="000000"/>
                </a:solidFill>
                <a:latin typeface="Times New Roman" panose="02020603050405020304" pitchFamily="18" charset="0"/>
                <a:ea typeface="华康简宋"/>
              </a:rPr>
              <a:t>V</a:t>
            </a:r>
            <a:r>
              <a:rPr lang="en-US" altLang="zh-CN" sz="2400" b="1" baseline="-30000">
                <a:solidFill>
                  <a:srgbClr val="000000"/>
                </a:solidFill>
                <a:latin typeface="Times New Roman" panose="02020603050405020304" pitchFamily="18" charset="0"/>
                <a:ea typeface="华康简宋"/>
              </a:rPr>
              <a:t>TN</a:t>
            </a:r>
            <a:r>
              <a:rPr lang="zh-CN" altLang="en-US" sz="2400" b="1" dirty="0">
                <a:solidFill>
                  <a:srgbClr val="000000"/>
                </a:solidFill>
                <a:latin typeface="Times New Roman" panose="02020603050405020304" pitchFamily="18" charset="0"/>
                <a:ea typeface="华康简宋"/>
              </a:rPr>
              <a:t>）</a:t>
            </a:r>
            <a:endParaRPr lang="zh-CN" altLang="en-US" sz="2400" b="1" dirty="0">
              <a:solidFill>
                <a:srgbClr val="000000"/>
              </a:solidFill>
              <a:latin typeface="Times New Roman" panose="02020603050405020304" pitchFamily="18" charset="0"/>
              <a:ea typeface="楷体_GB2312" pitchFamily="49" charset="-122"/>
            </a:endParaRPr>
          </a:p>
        </p:txBody>
      </p:sp>
      <p:graphicFrame>
        <p:nvGraphicFramePr>
          <p:cNvPr id="14" name="Object 8"/>
          <p:cNvGraphicFramePr>
            <a:graphicFrameLocks noChangeAspect="1"/>
          </p:cNvGraphicFramePr>
          <p:nvPr/>
        </p:nvGraphicFramePr>
        <p:xfrm>
          <a:off x="282575" y="3068638"/>
          <a:ext cx="3927475" cy="481012"/>
        </p:xfrm>
        <a:graphic>
          <a:graphicData uri="http://schemas.openxmlformats.org/presentationml/2006/ole">
            <mc:AlternateContent xmlns:mc="http://schemas.openxmlformats.org/markup-compatibility/2006">
              <mc:Choice xmlns:v="urn:schemas-microsoft-com:vml" Requires="v">
                <p:oleObj spid="_x0000_s3079" name="" r:id="rId1" imgW="1993900" imgH="241300" progId="Equation.3">
                  <p:embed/>
                </p:oleObj>
              </mc:Choice>
              <mc:Fallback>
                <p:oleObj name="" r:id="rId1" imgW="1993900" imgH="241300" progId="Equation.3">
                  <p:embed/>
                  <p:pic>
                    <p:nvPicPr>
                      <p:cNvPr id="0" name="图片 3078"/>
                      <p:cNvPicPr/>
                      <p:nvPr/>
                    </p:nvPicPr>
                    <p:blipFill>
                      <a:blip r:embed="rId2"/>
                      <a:stretch>
                        <a:fillRect/>
                      </a:stretch>
                    </p:blipFill>
                    <p:spPr>
                      <a:xfrm>
                        <a:off x="282575" y="3068638"/>
                        <a:ext cx="3927475" cy="481012"/>
                      </a:xfrm>
                      <a:prstGeom prst="rect">
                        <a:avLst/>
                      </a:prstGeom>
                      <a:noFill/>
                      <a:ln w="38100">
                        <a:noFill/>
                        <a:miter/>
                      </a:ln>
                    </p:spPr>
                  </p:pic>
                </p:oleObj>
              </mc:Fallback>
            </mc:AlternateContent>
          </a:graphicData>
        </a:graphic>
      </p:graphicFrame>
      <p:sp>
        <p:nvSpPr>
          <p:cNvPr id="15" name="Text Box 9"/>
          <p:cNvSpPr txBox="1"/>
          <p:nvPr/>
        </p:nvSpPr>
        <p:spPr>
          <a:xfrm>
            <a:off x="330200" y="3733800"/>
            <a:ext cx="3657600" cy="457200"/>
          </a:xfrm>
          <a:prstGeom prst="rect">
            <a:avLst/>
          </a:prstGeom>
          <a:noFill/>
          <a:ln w="9525">
            <a:noFill/>
          </a:ln>
        </p:spPr>
        <p:txBody>
          <a:bodyPr>
            <a:spAutoFit/>
          </a:bodyPr>
          <a:p>
            <a:pPr>
              <a:spcBef>
                <a:spcPct val="50000"/>
              </a:spcBef>
            </a:pPr>
            <a:r>
              <a:rPr lang="zh-CN" altLang="en-US" sz="2400" b="1" dirty="0">
                <a:solidFill>
                  <a:srgbClr val="000000"/>
                </a:solidFill>
                <a:latin typeface="Times New Roman" panose="02020603050405020304" pitchFamily="18" charset="0"/>
                <a:ea typeface="楷体_GB2312" pitchFamily="49" charset="-122"/>
              </a:rPr>
              <a:t>由于</a:t>
            </a:r>
            <a:r>
              <a:rPr lang="en-US" altLang="zh-CN" sz="2400" b="1" i="1" dirty="0" err="1">
                <a:solidFill>
                  <a:srgbClr val="000000"/>
                </a:solidFill>
                <a:latin typeface="Book Antiqua" pitchFamily="18" charset="0"/>
                <a:ea typeface="华康简宋"/>
              </a:rPr>
              <a:t>v</a:t>
            </a:r>
            <a:r>
              <a:rPr lang="en-US" altLang="zh-CN" sz="2400" b="1" baseline="-30000" dirty="0" err="1">
                <a:solidFill>
                  <a:srgbClr val="000000"/>
                </a:solidFill>
                <a:latin typeface="Times New Roman" panose="02020603050405020304" pitchFamily="18" charset="0"/>
                <a:ea typeface="华康简宋"/>
              </a:rPr>
              <a:t>DS</a:t>
            </a:r>
            <a:r>
              <a:rPr lang="zh-CN" altLang="en-US" sz="2400" b="1" dirty="0">
                <a:solidFill>
                  <a:srgbClr val="000000"/>
                </a:solidFill>
                <a:latin typeface="Times New Roman" panose="02020603050405020304" pitchFamily="18" charset="0"/>
                <a:ea typeface="楷体_GB2312" pitchFamily="49" charset="-122"/>
              </a:rPr>
              <a:t>较小，可近似为</a:t>
            </a:r>
            <a:endParaRPr lang="zh-CN" altLang="en-US" sz="2400" b="1" dirty="0">
              <a:solidFill>
                <a:srgbClr val="000000"/>
              </a:solidFill>
              <a:latin typeface="Times New Roman" panose="02020603050405020304" pitchFamily="18" charset="0"/>
              <a:ea typeface="楷体_GB2312" pitchFamily="49" charset="-122"/>
            </a:endParaRPr>
          </a:p>
        </p:txBody>
      </p:sp>
      <p:graphicFrame>
        <p:nvGraphicFramePr>
          <p:cNvPr id="16" name="Object 10"/>
          <p:cNvGraphicFramePr>
            <a:graphicFrameLocks noChangeAspect="1"/>
          </p:cNvGraphicFramePr>
          <p:nvPr/>
        </p:nvGraphicFramePr>
        <p:xfrm>
          <a:off x="446088" y="4370388"/>
          <a:ext cx="2976562" cy="455612"/>
        </p:xfrm>
        <a:graphic>
          <a:graphicData uri="http://schemas.openxmlformats.org/presentationml/2006/ole">
            <mc:AlternateContent xmlns:mc="http://schemas.openxmlformats.org/markup-compatibility/2006">
              <mc:Choice xmlns:v="urn:schemas-microsoft-com:vml" Requires="v">
                <p:oleObj spid="_x0000_s3085" name="" r:id="rId3" imgW="1511300" imgH="228600" progId="Equation.3">
                  <p:embed/>
                </p:oleObj>
              </mc:Choice>
              <mc:Fallback>
                <p:oleObj name="" r:id="rId3" imgW="1511300" imgH="228600" progId="Equation.3">
                  <p:embed/>
                  <p:pic>
                    <p:nvPicPr>
                      <p:cNvPr id="0" name="图片 3084"/>
                      <p:cNvPicPr/>
                      <p:nvPr/>
                    </p:nvPicPr>
                    <p:blipFill>
                      <a:blip r:embed="rId4"/>
                      <a:stretch>
                        <a:fillRect/>
                      </a:stretch>
                    </p:blipFill>
                    <p:spPr>
                      <a:xfrm>
                        <a:off x="446088" y="4370388"/>
                        <a:ext cx="2976562" cy="455612"/>
                      </a:xfrm>
                      <a:prstGeom prst="rect">
                        <a:avLst/>
                      </a:prstGeom>
                      <a:noFill/>
                      <a:ln w="38100">
                        <a:noFill/>
                        <a:miter/>
                      </a:ln>
                    </p:spPr>
                  </p:pic>
                </p:oleObj>
              </mc:Fallback>
            </mc:AlternateContent>
          </a:graphicData>
        </a:graphic>
      </p:graphicFrame>
      <p:graphicFrame>
        <p:nvGraphicFramePr>
          <p:cNvPr id="17" name="Object 11"/>
          <p:cNvGraphicFramePr>
            <a:graphicFrameLocks noChangeAspect="1"/>
          </p:cNvGraphicFramePr>
          <p:nvPr/>
        </p:nvGraphicFramePr>
        <p:xfrm>
          <a:off x="488950" y="5003800"/>
          <a:ext cx="2203450" cy="939800"/>
        </p:xfrm>
        <a:graphic>
          <a:graphicData uri="http://schemas.openxmlformats.org/presentationml/2006/ole">
            <mc:AlternateContent xmlns:mc="http://schemas.openxmlformats.org/markup-compatibility/2006">
              <mc:Choice xmlns:v="urn:schemas-microsoft-com:vml" Requires="v">
                <p:oleObj spid="_x0000_s3080" name="" r:id="rId5" imgW="1104900" imgH="469900" progId="Equation.3">
                  <p:embed/>
                </p:oleObj>
              </mc:Choice>
              <mc:Fallback>
                <p:oleObj name="" r:id="rId5" imgW="1104900" imgH="469900" progId="Equation.3">
                  <p:embed/>
                  <p:pic>
                    <p:nvPicPr>
                      <p:cNvPr id="0" name="图片 3079"/>
                      <p:cNvPicPr/>
                      <p:nvPr/>
                    </p:nvPicPr>
                    <p:blipFill>
                      <a:blip r:embed="rId6"/>
                      <a:stretch>
                        <a:fillRect/>
                      </a:stretch>
                    </p:blipFill>
                    <p:spPr>
                      <a:xfrm>
                        <a:off x="488950" y="5003800"/>
                        <a:ext cx="2203450" cy="939800"/>
                      </a:xfrm>
                      <a:prstGeom prst="rect">
                        <a:avLst/>
                      </a:prstGeom>
                      <a:noFill/>
                      <a:ln w="38100">
                        <a:noFill/>
                        <a:miter/>
                      </a:ln>
                    </p:spPr>
                  </p:pic>
                </p:oleObj>
              </mc:Fallback>
            </mc:AlternateContent>
          </a:graphicData>
        </a:graphic>
      </p:graphicFrame>
      <p:graphicFrame>
        <p:nvGraphicFramePr>
          <p:cNvPr id="18" name="Object 12"/>
          <p:cNvGraphicFramePr>
            <a:graphicFrameLocks noChangeAspect="1"/>
          </p:cNvGraphicFramePr>
          <p:nvPr/>
        </p:nvGraphicFramePr>
        <p:xfrm>
          <a:off x="2519363" y="4987925"/>
          <a:ext cx="2319337" cy="889000"/>
        </p:xfrm>
        <a:graphic>
          <a:graphicData uri="http://schemas.openxmlformats.org/presentationml/2006/ole">
            <mc:AlternateContent xmlns:mc="http://schemas.openxmlformats.org/markup-compatibility/2006">
              <mc:Choice xmlns:v="urn:schemas-microsoft-com:vml" Requires="v">
                <p:oleObj spid="_x0000_s3088" name="" r:id="rId7" imgW="1155065" imgH="444500" progId="Equation.3">
                  <p:embed/>
                </p:oleObj>
              </mc:Choice>
              <mc:Fallback>
                <p:oleObj name="" r:id="rId7" imgW="1155065" imgH="444500" progId="Equation.3">
                  <p:embed/>
                  <p:pic>
                    <p:nvPicPr>
                      <p:cNvPr id="0" name="图片 3087"/>
                      <p:cNvPicPr/>
                      <p:nvPr/>
                    </p:nvPicPr>
                    <p:blipFill>
                      <a:blip r:embed="rId8"/>
                      <a:stretch>
                        <a:fillRect/>
                      </a:stretch>
                    </p:blipFill>
                    <p:spPr>
                      <a:xfrm>
                        <a:off x="2519363" y="4987925"/>
                        <a:ext cx="2319337" cy="889000"/>
                      </a:xfrm>
                      <a:prstGeom prst="rect">
                        <a:avLst/>
                      </a:prstGeom>
                      <a:noFill/>
                      <a:ln w="38100">
                        <a:noFill/>
                        <a:miter/>
                      </a:ln>
                    </p:spPr>
                  </p:pic>
                </p:oleObj>
              </mc:Fallback>
            </mc:AlternateContent>
          </a:graphicData>
        </a:graphic>
      </p:graphicFrame>
      <p:sp>
        <p:nvSpPr>
          <p:cNvPr id="19" name="Text Box 13"/>
          <p:cNvSpPr txBox="1"/>
          <p:nvPr/>
        </p:nvSpPr>
        <p:spPr>
          <a:xfrm>
            <a:off x="5292725" y="4941888"/>
            <a:ext cx="2808288" cy="1041400"/>
          </a:xfrm>
          <a:prstGeom prst="rect">
            <a:avLst/>
          </a:prstGeom>
          <a:noFill/>
          <a:ln w="9525">
            <a:noFill/>
          </a:ln>
        </p:spPr>
        <p:txBody>
          <a:bodyPr>
            <a:spAutoFit/>
          </a:bodyPr>
          <a:p>
            <a:pPr>
              <a:lnSpc>
                <a:spcPct val="130000"/>
              </a:lnSpc>
            </a:pPr>
            <a:r>
              <a:rPr lang="en-US" altLang="zh-CN" sz="2400" b="1" i="1" dirty="0" err="1">
                <a:solidFill>
                  <a:srgbClr val="000000"/>
                </a:solidFill>
                <a:latin typeface="Times New Roman" panose="02020603050405020304" pitchFamily="18" charset="0"/>
                <a:ea typeface="华康简宋"/>
              </a:rPr>
              <a:t>r</a:t>
            </a:r>
            <a:r>
              <a:rPr lang="en-US" altLang="zh-CN" sz="2400" b="1" baseline="-30000" dirty="0" err="1">
                <a:solidFill>
                  <a:srgbClr val="000000"/>
                </a:solidFill>
                <a:latin typeface="Times New Roman" panose="02020603050405020304" pitchFamily="18" charset="0"/>
                <a:ea typeface="华康简宋"/>
              </a:rPr>
              <a:t>dso</a:t>
            </a:r>
            <a:r>
              <a:rPr lang="zh-CN" altLang="en-US" sz="2400" b="1" dirty="0">
                <a:solidFill>
                  <a:srgbClr val="000000"/>
                </a:solidFill>
                <a:latin typeface="楷体_GB2312" pitchFamily="49" charset="-122"/>
                <a:ea typeface="楷体_GB2312" pitchFamily="49" charset="-122"/>
              </a:rPr>
              <a:t>是一个受</a:t>
            </a:r>
            <a:r>
              <a:rPr lang="en-US" altLang="zh-CN" sz="2400" b="1" i="1" dirty="0" err="1">
                <a:solidFill>
                  <a:srgbClr val="000000"/>
                </a:solidFill>
                <a:latin typeface="Book Antiqua" pitchFamily="18" charset="0"/>
                <a:ea typeface="华康简宋"/>
              </a:rPr>
              <a:t>v</a:t>
            </a:r>
            <a:r>
              <a:rPr lang="en-US" altLang="zh-CN" sz="2400" b="1" baseline="-30000" dirty="0" err="1">
                <a:solidFill>
                  <a:srgbClr val="000000"/>
                </a:solidFill>
                <a:latin typeface="Times New Roman" panose="02020603050405020304" pitchFamily="18" charset="0"/>
                <a:ea typeface="华康简宋"/>
              </a:rPr>
              <a:t>GS</a:t>
            </a:r>
            <a:r>
              <a:rPr lang="zh-CN" altLang="en-US" sz="2400" b="1" dirty="0">
                <a:solidFill>
                  <a:srgbClr val="000000"/>
                </a:solidFill>
                <a:latin typeface="楷体_GB2312" pitchFamily="49" charset="-122"/>
                <a:ea typeface="楷体_GB2312" pitchFamily="49" charset="-122"/>
              </a:rPr>
              <a:t>控制的可变电阻 </a:t>
            </a:r>
            <a:endParaRPr lang="zh-CN" altLang="en-US" sz="2400" b="1" dirty="0">
              <a:solidFill>
                <a:srgbClr val="000000"/>
              </a:solidFill>
              <a:latin typeface="楷体_GB2312" pitchFamily="49" charset="-122"/>
              <a:ea typeface="楷体_GB2312" pitchFamily="49" charset="-122"/>
            </a:endParaRPr>
          </a:p>
        </p:txBody>
      </p:sp>
      <p:graphicFrame>
        <p:nvGraphicFramePr>
          <p:cNvPr id="23561" name="Object 17"/>
          <p:cNvGraphicFramePr>
            <a:graphicFrameLocks noChangeAspect="1"/>
          </p:cNvGraphicFramePr>
          <p:nvPr/>
        </p:nvGraphicFramePr>
        <p:xfrm>
          <a:off x="671513" y="1304925"/>
          <a:ext cx="2757487" cy="641350"/>
        </p:xfrm>
        <a:graphic>
          <a:graphicData uri="http://schemas.openxmlformats.org/presentationml/2006/ole">
            <mc:AlternateContent xmlns:mc="http://schemas.openxmlformats.org/markup-compatibility/2006">
              <mc:Choice xmlns:v="urn:schemas-microsoft-com:vml" Requires="v">
                <p:oleObj spid="_x0000_s3086" name="" r:id="rId9" imgW="1193800" imgH="279400" progId="Equation.3">
                  <p:embed/>
                </p:oleObj>
              </mc:Choice>
              <mc:Fallback>
                <p:oleObj name="" r:id="rId9" imgW="1193800" imgH="279400" progId="Equation.3">
                  <p:embed/>
                  <p:pic>
                    <p:nvPicPr>
                      <p:cNvPr id="0" name="图片 3085"/>
                      <p:cNvPicPr/>
                      <p:nvPr/>
                    </p:nvPicPr>
                    <p:blipFill>
                      <a:blip r:embed="rId10"/>
                      <a:stretch>
                        <a:fillRect/>
                      </a:stretch>
                    </p:blipFill>
                    <p:spPr>
                      <a:xfrm>
                        <a:off x="671513" y="1304925"/>
                        <a:ext cx="2757487" cy="641350"/>
                      </a:xfrm>
                      <a:prstGeom prst="rect">
                        <a:avLst/>
                      </a:prstGeom>
                      <a:noFill/>
                      <a:ln w="38100">
                        <a:noFill/>
                        <a:miter/>
                      </a:ln>
                    </p:spPr>
                  </p:pic>
                </p:oleObj>
              </mc:Fallback>
            </mc:AlternateContent>
          </a:graphicData>
        </a:graphic>
      </p:graphicFrame>
      <p:sp>
        <p:nvSpPr>
          <p:cNvPr id="23562" name="Rectangle 21"/>
          <p:cNvSpPr/>
          <p:nvPr/>
        </p:nvSpPr>
        <p:spPr>
          <a:xfrm>
            <a:off x="358775" y="765175"/>
            <a:ext cx="5029200" cy="457200"/>
          </a:xfrm>
          <a:prstGeom prst="rect">
            <a:avLst/>
          </a:prstGeom>
          <a:noFill/>
          <a:ln w="9525">
            <a:noFill/>
          </a:ln>
        </p:spPr>
        <p:txBody>
          <a:bodyPr lIns="92075" tIns="46038" rIns="92075" bIns="46038" anchor="ctr"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400" b="1" dirty="0">
                <a:solidFill>
                  <a:srgbClr val="FF0000"/>
                </a:solidFill>
                <a:latin typeface="Arial Narrow" pitchFamily="34" charset="0"/>
                <a:ea typeface="黑体" panose="02010609060101010101" pitchFamily="2" charset="-122"/>
              </a:rPr>
              <a:t>（</a:t>
            </a:r>
            <a:r>
              <a:rPr lang="en-US" altLang="zh-CN" sz="2400" b="1">
                <a:solidFill>
                  <a:srgbClr val="FF0000"/>
                </a:solidFill>
                <a:latin typeface="Arial Narrow" pitchFamily="34" charset="0"/>
                <a:ea typeface="黑体" panose="02010609060101010101" pitchFamily="2" charset="-122"/>
              </a:rPr>
              <a:t>1</a:t>
            </a:r>
            <a:r>
              <a:rPr lang="zh-CN" altLang="en-US" sz="2400" b="1" dirty="0">
                <a:solidFill>
                  <a:srgbClr val="FF0000"/>
                </a:solidFill>
                <a:latin typeface="Arial Narrow" pitchFamily="34" charset="0"/>
                <a:ea typeface="黑体" panose="02010609060101010101" pitchFamily="2" charset="-122"/>
              </a:rPr>
              <a:t>）输出特性及大信号特性方程</a:t>
            </a:r>
            <a:endParaRPr lang="zh-CN" altLang="en-US" sz="2400" b="1" dirty="0">
              <a:solidFill>
                <a:srgbClr val="FF0000"/>
              </a:solidFill>
              <a:latin typeface="Arial Narrow" pitchFamily="34" charset="0"/>
              <a:ea typeface="黑体" panose="02010609060101010101" pitchFamily="2" charset="-122"/>
            </a:endParaRPr>
          </a:p>
        </p:txBody>
      </p:sp>
      <p:graphicFrame>
        <p:nvGraphicFramePr>
          <p:cNvPr id="23563" name="Object 24"/>
          <p:cNvGraphicFramePr>
            <a:graphicFrameLocks noChangeAspect="1"/>
          </p:cNvGraphicFramePr>
          <p:nvPr/>
        </p:nvGraphicFramePr>
        <p:xfrm>
          <a:off x="4175125" y="1196975"/>
          <a:ext cx="4681538" cy="3694113"/>
        </p:xfrm>
        <a:graphic>
          <a:graphicData uri="http://schemas.openxmlformats.org/presentationml/2006/ole">
            <mc:AlternateContent xmlns:mc="http://schemas.openxmlformats.org/markup-compatibility/2006">
              <mc:Choice xmlns:v="urn:schemas-microsoft-com:vml" Requires="v">
                <p:oleObj spid="_x0000_s3081" name="" r:id="rId11" imgW="2753995" imgH="2177415" progId="Word.Picture.8">
                  <p:embed/>
                </p:oleObj>
              </mc:Choice>
              <mc:Fallback>
                <p:oleObj name="" r:id="rId11" imgW="2753995" imgH="2177415" progId="Word.Picture.8">
                  <p:embed/>
                  <p:pic>
                    <p:nvPicPr>
                      <p:cNvPr id="0" name="图片 3080"/>
                      <p:cNvPicPr/>
                      <p:nvPr/>
                    </p:nvPicPr>
                    <p:blipFill>
                      <a:blip r:embed="rId12"/>
                      <a:stretch>
                        <a:fillRect/>
                      </a:stretch>
                    </p:blipFill>
                    <p:spPr>
                      <a:xfrm>
                        <a:off x="4175125" y="1196975"/>
                        <a:ext cx="4681538" cy="3694113"/>
                      </a:xfrm>
                      <a:prstGeom prst="rect">
                        <a:avLst/>
                      </a:prstGeom>
                      <a:noFill/>
                      <a:ln w="38100">
                        <a:noFill/>
                        <a:miter/>
                      </a:ln>
                    </p:spPr>
                  </p:pic>
                </p:oleObj>
              </mc:Fallback>
            </mc:AlternateContent>
          </a:graphicData>
        </a:graphic>
      </p:graphicFrame>
      <p:sp>
        <p:nvSpPr>
          <p:cNvPr id="23564" name="Rectangle 9">
            <a:hlinkClick r:id="rId13" action="ppaction://hlinksldjump"/>
          </p:cNvPr>
          <p:cNvSpPr/>
          <p:nvPr/>
        </p:nvSpPr>
        <p:spPr>
          <a:xfrm>
            <a:off x="744538" y="115888"/>
            <a:ext cx="6419850" cy="519112"/>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3. </a:t>
            </a:r>
            <a:r>
              <a:rPr lang="en-US" altLang="zh-CN" sz="2800" b="1" i="1">
                <a:solidFill>
                  <a:srgbClr val="800000"/>
                </a:solidFill>
                <a:latin typeface="楷体_GB2312" pitchFamily="49" charset="-122"/>
                <a:ea typeface="楷体_GB2312" pitchFamily="49" charset="-122"/>
              </a:rPr>
              <a:t>I-V</a:t>
            </a:r>
            <a:r>
              <a:rPr lang="en-US" altLang="zh-CN" sz="2800" b="1">
                <a:solidFill>
                  <a:srgbClr val="800000"/>
                </a:solidFill>
                <a:latin typeface="楷体_GB2312" pitchFamily="49" charset="-122"/>
                <a:ea typeface="楷体_GB2312" pitchFamily="49" charset="-122"/>
              </a:rPr>
              <a:t> </a:t>
            </a:r>
            <a:r>
              <a:rPr lang="zh-CN" altLang="en-US" sz="2800" b="1" dirty="0">
                <a:solidFill>
                  <a:srgbClr val="800000"/>
                </a:solidFill>
                <a:latin typeface="楷体_GB2312" pitchFamily="49" charset="-122"/>
                <a:ea typeface="楷体_GB2312" pitchFamily="49" charset="-122"/>
              </a:rPr>
              <a:t>特性曲线及大信号特性方程</a:t>
            </a:r>
            <a:endParaRPr lang="zh-CN" altLang="en-US" sz="2800" b="1" dirty="0">
              <a:solidFill>
                <a:srgbClr val="800000"/>
              </a:solidFill>
              <a:latin typeface="楷体_GB2312" pitchFamily="49" charset="-122"/>
              <a:ea typeface="楷体_GB2312" pitchFamily="49" charset="-122"/>
            </a:endParaRPr>
          </a:p>
        </p:txBody>
      </p:sp>
      <p:sp>
        <p:nvSpPr>
          <p:cNvPr id="7" name="页脚占位符 4"/>
          <p:cNvSpPr txBox="1">
            <a:spLocks noGrp="1"/>
          </p:cNvSpPr>
          <p:nvPr>
            <p:custDataLst>
              <p:tags r:id="rId14"/>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strips(downRigh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strips(downRigh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strips(downRigh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strips(downRigh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strips(downRight)">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4578" name="Rectangle 6"/>
          <p:cNvSpPr/>
          <p:nvPr/>
        </p:nvSpPr>
        <p:spPr>
          <a:xfrm>
            <a:off x="293688" y="1233488"/>
            <a:ext cx="3810000" cy="566737"/>
          </a:xfrm>
          <a:prstGeom prst="rect">
            <a:avLst/>
          </a:prstGeom>
          <a:noFill/>
          <a:ln w="9525">
            <a:noFill/>
          </a:ln>
        </p:spPr>
        <p:txBody>
          <a:bodyPr>
            <a:spAutoFit/>
          </a:bodyPr>
          <a:p>
            <a:pPr algn="just">
              <a:lnSpc>
                <a:spcPct val="130000"/>
              </a:lnSpc>
            </a:pPr>
            <a:r>
              <a:rPr lang="en-US" altLang="zh-CN" sz="2400" b="1">
                <a:solidFill>
                  <a:srgbClr val="000000"/>
                </a:solidFill>
                <a:latin typeface="Times New Roman" panose="02020603050405020304" pitchFamily="18" charset="0"/>
                <a:ea typeface="楷体_GB2312" pitchFamily="49" charset="-122"/>
              </a:rPr>
              <a:t>② </a:t>
            </a:r>
            <a:r>
              <a:rPr lang="zh-CN" altLang="en-US" sz="2400" b="1" dirty="0">
                <a:solidFill>
                  <a:srgbClr val="000000"/>
                </a:solidFill>
                <a:latin typeface="Times New Roman" panose="02020603050405020304" pitchFamily="18" charset="0"/>
                <a:ea typeface="楷体_GB2312" pitchFamily="49" charset="-122"/>
              </a:rPr>
              <a:t>可变电阻区</a:t>
            </a:r>
            <a:r>
              <a:rPr lang="zh-CN" altLang="en-US" sz="2400" b="1" i="1" dirty="0">
                <a:solidFill>
                  <a:srgbClr val="000000"/>
                </a:solidFill>
                <a:latin typeface="Book Antiqua" pitchFamily="18" charset="0"/>
                <a:ea typeface="华康简宋"/>
              </a:rPr>
              <a:t>      </a:t>
            </a:r>
            <a:endParaRPr lang="zh-CN" altLang="en-US" sz="2400" b="1" dirty="0">
              <a:solidFill>
                <a:srgbClr val="000000"/>
              </a:solidFill>
              <a:latin typeface="Times New Roman" panose="02020603050405020304" pitchFamily="18" charset="0"/>
              <a:ea typeface="楷体_GB2312" pitchFamily="49" charset="-122"/>
            </a:endParaRPr>
          </a:p>
        </p:txBody>
      </p:sp>
      <p:graphicFrame>
        <p:nvGraphicFramePr>
          <p:cNvPr id="24579" name="Object 7"/>
          <p:cNvGraphicFramePr>
            <a:graphicFrameLocks noChangeAspect="1"/>
          </p:cNvGraphicFramePr>
          <p:nvPr/>
        </p:nvGraphicFramePr>
        <p:xfrm>
          <a:off x="782638" y="1881188"/>
          <a:ext cx="2976562" cy="455612"/>
        </p:xfrm>
        <a:graphic>
          <a:graphicData uri="http://schemas.openxmlformats.org/presentationml/2006/ole">
            <mc:AlternateContent xmlns:mc="http://schemas.openxmlformats.org/markup-compatibility/2006">
              <mc:Choice xmlns:v="urn:schemas-microsoft-com:vml" Requires="v">
                <p:oleObj spid="_x0000_s3082" name="" r:id="rId1" imgW="1511300" imgH="228600" progId="Equation.3">
                  <p:embed/>
                </p:oleObj>
              </mc:Choice>
              <mc:Fallback>
                <p:oleObj name="" r:id="rId1" imgW="1511300" imgH="228600" progId="Equation.3">
                  <p:embed/>
                  <p:pic>
                    <p:nvPicPr>
                      <p:cNvPr id="0" name="图片 3081"/>
                      <p:cNvPicPr/>
                      <p:nvPr/>
                    </p:nvPicPr>
                    <p:blipFill>
                      <a:blip r:embed="rId2"/>
                      <a:stretch>
                        <a:fillRect/>
                      </a:stretch>
                    </p:blipFill>
                    <p:spPr>
                      <a:xfrm>
                        <a:off x="782638" y="1881188"/>
                        <a:ext cx="2976562" cy="455612"/>
                      </a:xfrm>
                      <a:prstGeom prst="rect">
                        <a:avLst/>
                      </a:prstGeom>
                      <a:noFill/>
                      <a:ln w="38100">
                        <a:noFill/>
                        <a:miter/>
                      </a:ln>
                    </p:spPr>
                  </p:pic>
                </p:oleObj>
              </mc:Fallback>
            </mc:AlternateContent>
          </a:graphicData>
        </a:graphic>
      </p:graphicFrame>
      <p:graphicFrame>
        <p:nvGraphicFramePr>
          <p:cNvPr id="24580" name="Object 8"/>
          <p:cNvGraphicFramePr>
            <a:graphicFrameLocks noChangeAspect="1"/>
          </p:cNvGraphicFramePr>
          <p:nvPr/>
        </p:nvGraphicFramePr>
        <p:xfrm>
          <a:off x="760413" y="2287588"/>
          <a:ext cx="2778125" cy="889000"/>
        </p:xfrm>
        <a:graphic>
          <a:graphicData uri="http://schemas.openxmlformats.org/presentationml/2006/ole">
            <mc:AlternateContent xmlns:mc="http://schemas.openxmlformats.org/markup-compatibility/2006">
              <mc:Choice xmlns:v="urn:schemas-microsoft-com:vml" Requires="v">
                <p:oleObj spid="_x0000_s3084" name="" r:id="rId3" imgW="1384300" imgH="444500" progId="Equation.3">
                  <p:embed/>
                </p:oleObj>
              </mc:Choice>
              <mc:Fallback>
                <p:oleObj name="" r:id="rId3" imgW="1384300" imgH="444500" progId="Equation.3">
                  <p:embed/>
                  <p:pic>
                    <p:nvPicPr>
                      <p:cNvPr id="0" name="图片 3083"/>
                      <p:cNvPicPr/>
                      <p:nvPr/>
                    </p:nvPicPr>
                    <p:blipFill>
                      <a:blip r:embed="rId4"/>
                      <a:stretch>
                        <a:fillRect/>
                      </a:stretch>
                    </p:blipFill>
                    <p:spPr>
                      <a:xfrm>
                        <a:off x="760413" y="2287588"/>
                        <a:ext cx="2778125" cy="889000"/>
                      </a:xfrm>
                      <a:prstGeom prst="rect">
                        <a:avLst/>
                      </a:prstGeom>
                      <a:noFill/>
                      <a:ln w="38100">
                        <a:noFill/>
                        <a:miter/>
                      </a:ln>
                    </p:spPr>
                  </p:pic>
                </p:oleObj>
              </mc:Fallback>
            </mc:AlternateContent>
          </a:graphicData>
        </a:graphic>
      </p:graphicFrame>
      <p:sp>
        <p:nvSpPr>
          <p:cNvPr id="18" name="Rectangle 9"/>
          <p:cNvSpPr/>
          <p:nvPr/>
        </p:nvSpPr>
        <p:spPr>
          <a:xfrm>
            <a:off x="392113" y="4427538"/>
            <a:ext cx="3711575" cy="1573212"/>
          </a:xfrm>
          <a:prstGeom prst="rect">
            <a:avLst/>
          </a:prstGeom>
          <a:noFill/>
          <a:ln w="9525">
            <a:noFill/>
          </a:ln>
        </p:spPr>
        <p:txBody>
          <a:bodyPr>
            <a:spAutoFit/>
          </a:bodyPr>
          <a:p>
            <a:pPr algn="just">
              <a:lnSpc>
                <a:spcPct val="135000"/>
              </a:lnSpc>
            </a:pPr>
            <a:r>
              <a:rPr lang="en-US" altLang="zh-CN" sz="2400" b="1" i="1">
                <a:solidFill>
                  <a:srgbClr val="000000"/>
                </a:solidFill>
                <a:latin typeface="楷体_GB2312" pitchFamily="49" charset="-122"/>
                <a:ea typeface="楷体_GB2312" pitchFamily="49" charset="-122"/>
                <a:sym typeface="Symbol" panose="05050102010706020507" pitchFamily="18" charset="2"/>
              </a:rPr>
              <a:t></a:t>
            </a:r>
            <a:r>
              <a:rPr lang="en-US" altLang="zh-CN" sz="2400" b="1" baseline="-25000">
                <a:solidFill>
                  <a:srgbClr val="000000"/>
                </a:solidFill>
                <a:latin typeface="Times New Roman" panose="02020603050405020304" pitchFamily="18" charset="0"/>
                <a:ea typeface="楷体_GB2312" pitchFamily="49" charset="-122"/>
                <a:sym typeface="Symbol" panose="05050102010706020507" pitchFamily="18" charset="2"/>
              </a:rPr>
              <a:t>n </a:t>
            </a:r>
            <a:r>
              <a:rPr lang="zh-CN" altLang="en-US" sz="2400" b="1" dirty="0">
                <a:solidFill>
                  <a:srgbClr val="000000"/>
                </a:solidFill>
                <a:latin typeface="楷体_GB2312" pitchFamily="49" charset="-122"/>
                <a:ea typeface="楷体_GB2312" pitchFamily="49" charset="-122"/>
              </a:rPr>
              <a:t>：反型层中电子迁移率</a:t>
            </a:r>
            <a:endParaRPr lang="zh-CN" altLang="en-US" sz="2400" b="1" dirty="0">
              <a:solidFill>
                <a:srgbClr val="000000"/>
              </a:solidFill>
              <a:latin typeface="楷体_GB2312" pitchFamily="49" charset="-122"/>
              <a:ea typeface="楷体_GB2312" pitchFamily="49" charset="-122"/>
            </a:endParaRPr>
          </a:p>
          <a:p>
            <a:pPr algn="just">
              <a:lnSpc>
                <a:spcPct val="135000"/>
              </a:lnSpc>
            </a:pPr>
            <a:r>
              <a:rPr lang="en-US" altLang="zh-CN" sz="2400" b="1">
                <a:solidFill>
                  <a:srgbClr val="000000"/>
                </a:solidFill>
                <a:latin typeface="Times New Roman" panose="02020603050405020304" pitchFamily="18" charset="0"/>
                <a:ea typeface="楷体_GB2312" pitchFamily="49" charset="-122"/>
              </a:rPr>
              <a:t>C</a:t>
            </a:r>
            <a:r>
              <a:rPr lang="en-US" altLang="zh-CN" sz="2400" b="1" baseline="-30000">
                <a:solidFill>
                  <a:srgbClr val="000000"/>
                </a:solidFill>
                <a:latin typeface="Times New Roman" panose="02020603050405020304" pitchFamily="18" charset="0"/>
                <a:ea typeface="楷体_GB2312" pitchFamily="49" charset="-122"/>
              </a:rPr>
              <a:t>ox </a:t>
            </a:r>
            <a:r>
              <a:rPr lang="zh-CN" altLang="en-US" sz="2400" b="1" dirty="0">
                <a:solidFill>
                  <a:srgbClr val="000000"/>
                </a:solidFill>
                <a:latin typeface="楷体_GB2312" pitchFamily="49" charset="-122"/>
                <a:ea typeface="楷体_GB2312" pitchFamily="49" charset="-122"/>
              </a:rPr>
              <a:t>：栅极（与衬底间）氧化层单位面积电容</a:t>
            </a:r>
            <a:endParaRPr lang="zh-CN" altLang="en-US" sz="2400" b="1" dirty="0">
              <a:solidFill>
                <a:srgbClr val="000000"/>
              </a:solidFill>
              <a:latin typeface="楷体_GB2312" pitchFamily="49" charset="-122"/>
              <a:ea typeface="楷体_GB2312" pitchFamily="49" charset="-122"/>
            </a:endParaRPr>
          </a:p>
        </p:txBody>
      </p:sp>
      <p:grpSp>
        <p:nvGrpSpPr>
          <p:cNvPr id="19" name="Group 10"/>
          <p:cNvGrpSpPr/>
          <p:nvPr/>
        </p:nvGrpSpPr>
        <p:grpSpPr>
          <a:xfrm>
            <a:off x="4235450" y="4941888"/>
            <a:ext cx="4603750" cy="566737"/>
            <a:chOff x="2668" y="3312"/>
            <a:chExt cx="2900" cy="357"/>
          </a:xfrm>
        </p:grpSpPr>
        <p:sp>
          <p:nvSpPr>
            <p:cNvPr id="20" name="Rectangle 11"/>
            <p:cNvSpPr>
              <a:spLocks noChangeArrowheads="1"/>
            </p:cNvSpPr>
            <p:nvPr/>
          </p:nvSpPr>
          <p:spPr bwMode="auto">
            <a:xfrm>
              <a:off x="3600" y="3312"/>
              <a:ext cx="1968"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just" defTabSz="914400" rtl="0" eaLnBrk="1" fontAlgn="base" latinLnBrk="0" hangingPunct="1">
                <a:lnSpc>
                  <a:spcPct val="130000"/>
                </a:lnSpc>
                <a:spcBef>
                  <a:spcPct val="0"/>
                </a:spcBef>
                <a:spcAft>
                  <a:spcPct val="0"/>
                </a:spcAft>
                <a:buClrTx/>
                <a:buSzTx/>
                <a:buFontTx/>
                <a:buNone/>
                <a:defRPr/>
              </a:pPr>
              <a:r>
                <a:rPr kumimoji="1" lang="zh-CN" altLang="en-US"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本征电导因子</a:t>
              </a:r>
              <a:endParaRPr kumimoji="1" lang="zh-CN" altLang="en-US"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endParaRPr>
            </a:p>
          </p:txBody>
        </p:sp>
        <p:graphicFrame>
          <p:nvGraphicFramePr>
            <p:cNvPr id="24590" name="Object 12"/>
            <p:cNvGraphicFramePr>
              <a:graphicFrameLocks noChangeAspect="1"/>
            </p:cNvGraphicFramePr>
            <p:nvPr/>
          </p:nvGraphicFramePr>
          <p:xfrm>
            <a:off x="2668" y="3360"/>
            <a:ext cx="884" cy="288"/>
          </p:xfrm>
          <a:graphic>
            <a:graphicData uri="http://schemas.openxmlformats.org/presentationml/2006/ole">
              <mc:AlternateContent xmlns:mc="http://schemas.openxmlformats.org/markup-compatibility/2006">
                <mc:Choice xmlns:v="urn:schemas-microsoft-com:vml" Requires="v">
                  <p:oleObj spid="_x0000_s3087" name="" r:id="rId5" imgW="711200" imgH="228600" progId="Equation.3">
                    <p:embed/>
                  </p:oleObj>
                </mc:Choice>
                <mc:Fallback>
                  <p:oleObj name="" r:id="rId5" imgW="711200" imgH="228600" progId="Equation.3">
                    <p:embed/>
                    <p:pic>
                      <p:nvPicPr>
                        <p:cNvPr id="0" name="图片 3086"/>
                        <p:cNvPicPr/>
                        <p:nvPr/>
                      </p:nvPicPr>
                      <p:blipFill>
                        <a:blip r:embed="rId6"/>
                        <a:stretch>
                          <a:fillRect/>
                        </a:stretch>
                      </p:blipFill>
                      <p:spPr>
                        <a:xfrm>
                          <a:off x="2668" y="3360"/>
                          <a:ext cx="884" cy="288"/>
                        </a:xfrm>
                        <a:prstGeom prst="rect">
                          <a:avLst/>
                        </a:prstGeom>
                        <a:noFill/>
                        <a:ln w="38100">
                          <a:noFill/>
                          <a:miter/>
                        </a:ln>
                      </p:spPr>
                    </p:pic>
                  </p:oleObj>
                </mc:Fallback>
              </mc:AlternateContent>
            </a:graphicData>
          </a:graphic>
        </p:graphicFrame>
      </p:grpSp>
      <p:graphicFrame>
        <p:nvGraphicFramePr>
          <p:cNvPr id="22" name="Object 13"/>
          <p:cNvGraphicFramePr>
            <a:graphicFrameLocks noChangeAspect="1"/>
          </p:cNvGraphicFramePr>
          <p:nvPr/>
        </p:nvGraphicFramePr>
        <p:xfrm>
          <a:off x="542925" y="3581400"/>
          <a:ext cx="3484563" cy="863600"/>
        </p:xfrm>
        <a:graphic>
          <a:graphicData uri="http://schemas.openxmlformats.org/presentationml/2006/ole">
            <mc:AlternateContent xmlns:mc="http://schemas.openxmlformats.org/markup-compatibility/2006">
              <mc:Choice xmlns:v="urn:schemas-microsoft-com:vml" Requires="v">
                <p:oleObj spid="_x0000_s3093" name="" r:id="rId7" imgW="1727200" imgH="431800" progId="Equation.3">
                  <p:embed/>
                </p:oleObj>
              </mc:Choice>
              <mc:Fallback>
                <p:oleObj name="" r:id="rId7" imgW="1727200" imgH="431800" progId="Equation.3">
                  <p:embed/>
                  <p:pic>
                    <p:nvPicPr>
                      <p:cNvPr id="0" name="图片 3092"/>
                      <p:cNvPicPr/>
                      <p:nvPr/>
                    </p:nvPicPr>
                    <p:blipFill>
                      <a:blip r:embed="rId8"/>
                      <a:stretch>
                        <a:fillRect/>
                      </a:stretch>
                    </p:blipFill>
                    <p:spPr>
                      <a:xfrm>
                        <a:off x="542925" y="3581400"/>
                        <a:ext cx="3484563" cy="863600"/>
                      </a:xfrm>
                      <a:prstGeom prst="rect">
                        <a:avLst/>
                      </a:prstGeom>
                      <a:noFill/>
                      <a:ln w="38100">
                        <a:noFill/>
                        <a:miter/>
                      </a:ln>
                    </p:spPr>
                  </p:pic>
                </p:oleObj>
              </mc:Fallback>
            </mc:AlternateContent>
          </a:graphicData>
        </a:graphic>
      </p:graphicFrame>
      <p:sp>
        <p:nvSpPr>
          <p:cNvPr id="23" name="Text Box 14"/>
          <p:cNvSpPr txBox="1"/>
          <p:nvPr/>
        </p:nvSpPr>
        <p:spPr>
          <a:xfrm>
            <a:off x="293688" y="3200400"/>
            <a:ext cx="1219200" cy="457200"/>
          </a:xfrm>
          <a:prstGeom prst="rect">
            <a:avLst/>
          </a:prstGeom>
          <a:noFill/>
          <a:ln w="9525">
            <a:noFill/>
          </a:ln>
        </p:spPr>
        <p:txBody>
          <a:bodyPr>
            <a:spAutoFit/>
          </a:bodyPr>
          <a:p>
            <a:pPr>
              <a:spcBef>
                <a:spcPct val="50000"/>
              </a:spcBef>
            </a:pPr>
            <a:r>
              <a:rPr lang="zh-CN" altLang="en-US" sz="2400" b="1" dirty="0">
                <a:solidFill>
                  <a:srgbClr val="000000"/>
                </a:solidFill>
                <a:latin typeface="Times New Roman" panose="02020603050405020304" pitchFamily="18" charset="0"/>
                <a:ea typeface="楷体_GB2312" pitchFamily="49" charset="-122"/>
              </a:rPr>
              <a:t>其中</a:t>
            </a:r>
            <a:endParaRPr lang="zh-CN" altLang="en-US" sz="2400" b="1" dirty="0">
              <a:solidFill>
                <a:srgbClr val="000000"/>
              </a:solidFill>
              <a:latin typeface="Times New Roman" panose="02020603050405020304" pitchFamily="18" charset="0"/>
              <a:ea typeface="楷体_GB2312" pitchFamily="49" charset="-122"/>
            </a:endParaRPr>
          </a:p>
        </p:txBody>
      </p:sp>
      <p:sp>
        <p:nvSpPr>
          <p:cNvPr id="24" name="Rectangle 15"/>
          <p:cNvSpPr/>
          <p:nvPr/>
        </p:nvSpPr>
        <p:spPr>
          <a:xfrm>
            <a:off x="4191000" y="5475288"/>
            <a:ext cx="4800600" cy="566737"/>
          </a:xfrm>
          <a:prstGeom prst="rect">
            <a:avLst/>
          </a:prstGeom>
          <a:noFill/>
          <a:ln w="9525">
            <a:noFill/>
          </a:ln>
        </p:spPr>
        <p:txBody>
          <a:bodyPr>
            <a:spAutoFit/>
          </a:bodyPr>
          <a:p>
            <a:pPr algn="just">
              <a:lnSpc>
                <a:spcPct val="130000"/>
              </a:lnSpc>
            </a:pPr>
            <a:r>
              <a:rPr lang="en-US" altLang="zh-CN" sz="2400" b="1" i="1" dirty="0" err="1">
                <a:solidFill>
                  <a:srgbClr val="000000"/>
                </a:solidFill>
                <a:latin typeface="Times New Roman" panose="02020603050405020304" pitchFamily="18" charset="0"/>
                <a:ea typeface="楷体_GB2312" pitchFamily="49" charset="-122"/>
              </a:rPr>
              <a:t>K</a:t>
            </a:r>
            <a:r>
              <a:rPr lang="en-US" altLang="zh-CN" sz="2400" b="1" baseline="-25000" dirty="0" err="1">
                <a:solidFill>
                  <a:srgbClr val="000000"/>
                </a:solidFill>
                <a:latin typeface="Times New Roman" panose="02020603050405020304" pitchFamily="18" charset="0"/>
                <a:ea typeface="楷体_GB2312" pitchFamily="49" charset="-122"/>
              </a:rPr>
              <a:t>n</a:t>
            </a:r>
            <a:r>
              <a:rPr lang="zh-CN" altLang="en-US" sz="2400" b="1" dirty="0">
                <a:solidFill>
                  <a:srgbClr val="000000"/>
                </a:solidFill>
                <a:latin typeface="楷体_GB2312" pitchFamily="49" charset="-122"/>
                <a:ea typeface="楷体_GB2312" pitchFamily="49" charset="-122"/>
              </a:rPr>
              <a:t>为电导常数，单位：</a:t>
            </a:r>
            <a:r>
              <a:rPr lang="en-US" altLang="zh-CN" sz="2400" b="1">
                <a:solidFill>
                  <a:srgbClr val="000000"/>
                </a:solidFill>
                <a:latin typeface="楷体_GB2312" pitchFamily="49" charset="-122"/>
                <a:ea typeface="楷体_GB2312" pitchFamily="49" charset="-122"/>
              </a:rPr>
              <a:t>mA/V</a:t>
            </a:r>
            <a:r>
              <a:rPr lang="en-US" altLang="zh-CN" sz="2400" b="1" baseline="30000">
                <a:solidFill>
                  <a:srgbClr val="000000"/>
                </a:solidFill>
                <a:latin typeface="楷体_GB2312" pitchFamily="49" charset="-122"/>
                <a:ea typeface="楷体_GB2312" pitchFamily="49" charset="-122"/>
              </a:rPr>
              <a:t>2</a:t>
            </a:r>
            <a:endParaRPr lang="en-US" altLang="zh-CN" sz="2400" b="1" baseline="30000">
              <a:solidFill>
                <a:srgbClr val="000000"/>
              </a:solidFill>
              <a:latin typeface="楷体_GB2312" pitchFamily="49" charset="-122"/>
              <a:ea typeface="楷体_GB2312" pitchFamily="49" charset="-122"/>
            </a:endParaRPr>
          </a:p>
        </p:txBody>
      </p:sp>
      <p:sp>
        <p:nvSpPr>
          <p:cNvPr id="24586" name="Rectangle 20"/>
          <p:cNvSpPr/>
          <p:nvPr/>
        </p:nvSpPr>
        <p:spPr>
          <a:xfrm>
            <a:off x="358775" y="765175"/>
            <a:ext cx="5029200" cy="457200"/>
          </a:xfrm>
          <a:prstGeom prst="rect">
            <a:avLst/>
          </a:prstGeom>
          <a:noFill/>
          <a:ln w="9525">
            <a:noFill/>
          </a:ln>
        </p:spPr>
        <p:txBody>
          <a:bodyPr lIns="92075" tIns="46038" rIns="92075" bIns="46038" anchor="ctr"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400" b="1" dirty="0">
                <a:solidFill>
                  <a:srgbClr val="FF0000"/>
                </a:solidFill>
                <a:latin typeface="Arial Narrow" pitchFamily="34" charset="0"/>
                <a:ea typeface="黑体" panose="02010609060101010101" pitchFamily="2" charset="-122"/>
              </a:rPr>
              <a:t>（</a:t>
            </a:r>
            <a:r>
              <a:rPr lang="en-US" altLang="zh-CN" sz="2400" b="1">
                <a:solidFill>
                  <a:srgbClr val="FF0000"/>
                </a:solidFill>
                <a:latin typeface="Arial Narrow" pitchFamily="34" charset="0"/>
                <a:ea typeface="黑体" panose="02010609060101010101" pitchFamily="2" charset="-122"/>
              </a:rPr>
              <a:t>1</a:t>
            </a:r>
            <a:r>
              <a:rPr lang="zh-CN" altLang="en-US" sz="2400" b="1" dirty="0">
                <a:solidFill>
                  <a:srgbClr val="FF0000"/>
                </a:solidFill>
                <a:latin typeface="Arial Narrow" pitchFamily="34" charset="0"/>
                <a:ea typeface="黑体" panose="02010609060101010101" pitchFamily="2" charset="-122"/>
              </a:rPr>
              <a:t>）输出特性及大信号特性方程</a:t>
            </a:r>
            <a:endParaRPr lang="zh-CN" altLang="en-US" sz="2400" b="1" dirty="0">
              <a:solidFill>
                <a:srgbClr val="FF0000"/>
              </a:solidFill>
              <a:latin typeface="Arial Narrow" pitchFamily="34" charset="0"/>
              <a:ea typeface="黑体" panose="02010609060101010101" pitchFamily="2" charset="-122"/>
            </a:endParaRPr>
          </a:p>
        </p:txBody>
      </p:sp>
      <p:graphicFrame>
        <p:nvGraphicFramePr>
          <p:cNvPr id="24587" name="Object 23"/>
          <p:cNvGraphicFramePr>
            <a:graphicFrameLocks noChangeAspect="1"/>
          </p:cNvGraphicFramePr>
          <p:nvPr/>
        </p:nvGraphicFramePr>
        <p:xfrm>
          <a:off x="4175125" y="1196975"/>
          <a:ext cx="4681538" cy="3694113"/>
        </p:xfrm>
        <a:graphic>
          <a:graphicData uri="http://schemas.openxmlformats.org/presentationml/2006/ole">
            <mc:AlternateContent xmlns:mc="http://schemas.openxmlformats.org/markup-compatibility/2006">
              <mc:Choice xmlns:v="urn:schemas-microsoft-com:vml" Requires="v">
                <p:oleObj spid="_x0000_s3089" name="" r:id="rId9" imgW="2753995" imgH="2177415" progId="Word.Picture.8">
                  <p:embed/>
                </p:oleObj>
              </mc:Choice>
              <mc:Fallback>
                <p:oleObj name="" r:id="rId9" imgW="2753995" imgH="2177415" progId="Word.Picture.8">
                  <p:embed/>
                  <p:pic>
                    <p:nvPicPr>
                      <p:cNvPr id="0" name="图片 3088"/>
                      <p:cNvPicPr/>
                      <p:nvPr/>
                    </p:nvPicPr>
                    <p:blipFill>
                      <a:blip r:embed="rId10"/>
                      <a:stretch>
                        <a:fillRect/>
                      </a:stretch>
                    </p:blipFill>
                    <p:spPr>
                      <a:xfrm>
                        <a:off x="4175125" y="1196975"/>
                        <a:ext cx="4681538" cy="3694113"/>
                      </a:xfrm>
                      <a:prstGeom prst="rect">
                        <a:avLst/>
                      </a:prstGeom>
                      <a:noFill/>
                      <a:ln w="38100">
                        <a:noFill/>
                        <a:miter/>
                      </a:ln>
                    </p:spPr>
                  </p:pic>
                </p:oleObj>
              </mc:Fallback>
            </mc:AlternateContent>
          </a:graphicData>
        </a:graphic>
      </p:graphicFrame>
      <p:sp>
        <p:nvSpPr>
          <p:cNvPr id="24588" name="Rectangle 9">
            <a:hlinkClick r:id="rId11" action="ppaction://hlinksldjump"/>
          </p:cNvPr>
          <p:cNvSpPr/>
          <p:nvPr/>
        </p:nvSpPr>
        <p:spPr>
          <a:xfrm>
            <a:off x="744538" y="115888"/>
            <a:ext cx="6419850" cy="519112"/>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3. </a:t>
            </a:r>
            <a:r>
              <a:rPr lang="en-US" altLang="zh-CN" sz="2800" b="1" i="1">
                <a:solidFill>
                  <a:srgbClr val="800000"/>
                </a:solidFill>
                <a:latin typeface="楷体_GB2312" pitchFamily="49" charset="-122"/>
                <a:ea typeface="楷体_GB2312" pitchFamily="49" charset="-122"/>
              </a:rPr>
              <a:t>I-V</a:t>
            </a:r>
            <a:r>
              <a:rPr lang="en-US" altLang="zh-CN" sz="2800" b="1">
                <a:solidFill>
                  <a:srgbClr val="800000"/>
                </a:solidFill>
                <a:latin typeface="楷体_GB2312" pitchFamily="49" charset="-122"/>
                <a:ea typeface="楷体_GB2312" pitchFamily="49" charset="-122"/>
              </a:rPr>
              <a:t> </a:t>
            </a:r>
            <a:r>
              <a:rPr lang="zh-CN" altLang="en-US" sz="2800" b="1" dirty="0">
                <a:solidFill>
                  <a:srgbClr val="800000"/>
                </a:solidFill>
                <a:latin typeface="楷体_GB2312" pitchFamily="49" charset="-122"/>
                <a:ea typeface="楷体_GB2312" pitchFamily="49" charset="-122"/>
              </a:rPr>
              <a:t>特性曲线及大信号特性方程</a:t>
            </a:r>
            <a:endParaRPr lang="zh-CN" altLang="en-US" sz="2800" b="1" dirty="0">
              <a:solidFill>
                <a:srgbClr val="800000"/>
              </a:solidFill>
              <a:latin typeface="楷体_GB2312" pitchFamily="49" charset="-122"/>
              <a:ea typeface="楷体_GB2312" pitchFamily="49" charset="-122"/>
            </a:endParaRPr>
          </a:p>
        </p:txBody>
      </p:sp>
      <p:sp>
        <p:nvSpPr>
          <p:cNvPr id="7" name="页脚占位符 4"/>
          <p:cNvSpPr txBox="1">
            <a:spLocks noGrp="1"/>
          </p:cNvSpPr>
          <p:nvPr>
            <p:custDataLst>
              <p:tags r:id="rId1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Righ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strips(downRigh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strips(downRight)">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strips(downRight)">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strips(downRight)">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p:bldP spid="24"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5602" name="Rectangle 6"/>
          <p:cNvSpPr/>
          <p:nvPr/>
        </p:nvSpPr>
        <p:spPr>
          <a:xfrm>
            <a:off x="303213" y="1196975"/>
            <a:ext cx="4114800" cy="1041400"/>
          </a:xfrm>
          <a:prstGeom prst="rect">
            <a:avLst/>
          </a:prstGeom>
          <a:noFill/>
          <a:ln w="9525">
            <a:noFill/>
          </a:ln>
        </p:spPr>
        <p:txBody>
          <a:bodyPr>
            <a:spAutoFit/>
          </a:bodyPr>
          <a:p>
            <a:pPr algn="just">
              <a:lnSpc>
                <a:spcPct val="130000"/>
              </a:lnSpc>
            </a:pPr>
            <a:r>
              <a:rPr lang="en-US" altLang="zh-CN" sz="2400" b="1">
                <a:solidFill>
                  <a:srgbClr val="000000"/>
                </a:solidFill>
                <a:latin typeface="楷体_GB2312" pitchFamily="49" charset="-122"/>
                <a:ea typeface="楷体_GB2312" pitchFamily="49" charset="-122"/>
              </a:rPr>
              <a:t>③ </a:t>
            </a:r>
            <a:r>
              <a:rPr lang="zh-CN" altLang="en-US" sz="2400" b="1" dirty="0">
                <a:solidFill>
                  <a:srgbClr val="000000"/>
                </a:solidFill>
                <a:latin typeface="楷体_GB2312" pitchFamily="49" charset="-122"/>
                <a:ea typeface="楷体_GB2312" pitchFamily="49" charset="-122"/>
              </a:rPr>
              <a:t>饱和区</a:t>
            </a:r>
            <a:endParaRPr lang="zh-CN" altLang="en-US" sz="2400" b="1" dirty="0">
              <a:solidFill>
                <a:srgbClr val="000000"/>
              </a:solidFill>
              <a:latin typeface="楷体_GB2312" pitchFamily="49" charset="-122"/>
              <a:ea typeface="楷体_GB2312" pitchFamily="49" charset="-122"/>
            </a:endParaRPr>
          </a:p>
          <a:p>
            <a:pPr algn="just">
              <a:lnSpc>
                <a:spcPct val="130000"/>
              </a:lnSpc>
            </a:pPr>
            <a:r>
              <a:rPr lang="zh-CN" altLang="en-US" sz="2400" b="1" dirty="0">
                <a:solidFill>
                  <a:srgbClr val="000000"/>
                </a:solidFill>
                <a:latin typeface="楷体_GB2312" pitchFamily="49" charset="-122"/>
                <a:ea typeface="楷体_GB2312" pitchFamily="49" charset="-122"/>
              </a:rPr>
              <a:t>（恒流区又称放大区）</a:t>
            </a:r>
            <a:endParaRPr lang="zh-CN" altLang="en-US" sz="2400" b="1" i="1" dirty="0">
              <a:solidFill>
                <a:srgbClr val="000000"/>
              </a:solidFill>
              <a:latin typeface="楷体_GB2312" pitchFamily="49" charset="-122"/>
              <a:ea typeface="楷体_GB2312" pitchFamily="49" charset="-122"/>
            </a:endParaRPr>
          </a:p>
        </p:txBody>
      </p:sp>
      <p:sp>
        <p:nvSpPr>
          <p:cNvPr id="16" name="Text Box 7"/>
          <p:cNvSpPr txBox="1"/>
          <p:nvPr/>
        </p:nvSpPr>
        <p:spPr>
          <a:xfrm>
            <a:off x="227013" y="2263775"/>
            <a:ext cx="4191000" cy="457200"/>
          </a:xfrm>
          <a:prstGeom prst="rect">
            <a:avLst/>
          </a:prstGeom>
          <a:noFill/>
          <a:ln w="9525">
            <a:noFill/>
          </a:ln>
        </p:spPr>
        <p:txBody>
          <a:bodyPr>
            <a:spAutoFit/>
          </a:bodyPr>
          <a:p>
            <a:pPr algn="ctr">
              <a:spcBef>
                <a:spcPct val="50000"/>
              </a:spcBef>
            </a:pPr>
            <a:r>
              <a:rPr lang="en-US" altLang="zh-CN" sz="2400" b="1" i="1" dirty="0" err="1">
                <a:solidFill>
                  <a:srgbClr val="000000"/>
                </a:solidFill>
                <a:latin typeface="Book Antiqua" pitchFamily="18" charset="0"/>
                <a:ea typeface="楷体_GB2312" pitchFamily="49" charset="-122"/>
              </a:rPr>
              <a:t>v</a:t>
            </a:r>
            <a:r>
              <a:rPr lang="en-US" altLang="zh-CN" sz="2400" b="1" baseline="-30000" dirty="0" err="1">
                <a:solidFill>
                  <a:srgbClr val="000000"/>
                </a:solidFill>
                <a:latin typeface="楷体_GB2312" pitchFamily="49" charset="-122"/>
                <a:ea typeface="楷体_GB2312" pitchFamily="49" charset="-122"/>
              </a:rPr>
              <a:t>GS</a:t>
            </a:r>
            <a:r>
              <a:rPr lang="en-US" altLang="zh-CN" sz="2400" b="1" baseline="-30000">
                <a:solidFill>
                  <a:srgbClr val="000000"/>
                </a:solidFill>
                <a:latin typeface="楷体_GB2312" pitchFamily="49" charset="-122"/>
                <a:ea typeface="楷体_GB2312" pitchFamily="49" charset="-122"/>
              </a:rPr>
              <a:t> </a:t>
            </a:r>
            <a:r>
              <a:rPr lang="en-US" altLang="zh-CN" sz="2400" b="1">
                <a:solidFill>
                  <a:srgbClr val="000000"/>
                </a:solidFill>
                <a:latin typeface="楷体_GB2312" pitchFamily="49" charset="-122"/>
                <a:ea typeface="楷体_GB2312" pitchFamily="49" charset="-122"/>
              </a:rPr>
              <a:t>&gt;</a:t>
            </a:r>
            <a:r>
              <a:rPr lang="en-US" altLang="zh-CN" sz="2400" b="1" i="1">
                <a:solidFill>
                  <a:srgbClr val="000000"/>
                </a:solidFill>
                <a:latin typeface="楷体_GB2312" pitchFamily="49" charset="-122"/>
                <a:ea typeface="楷体_GB2312" pitchFamily="49" charset="-122"/>
              </a:rPr>
              <a:t>V</a:t>
            </a:r>
            <a:r>
              <a:rPr lang="en-US" altLang="zh-CN" sz="2400" b="1" baseline="-25000">
                <a:solidFill>
                  <a:srgbClr val="000000"/>
                </a:solidFill>
                <a:latin typeface="楷体_GB2312" pitchFamily="49" charset="-122"/>
                <a:ea typeface="楷体_GB2312" pitchFamily="49" charset="-122"/>
              </a:rPr>
              <a:t>TN</a:t>
            </a:r>
            <a:r>
              <a:rPr lang="en-US" altLang="zh-CN" sz="2400" b="1" baseline="-30000">
                <a:solidFill>
                  <a:srgbClr val="000000"/>
                </a:solidFill>
                <a:latin typeface="楷体_GB2312" pitchFamily="49" charset="-122"/>
                <a:ea typeface="楷体_GB2312" pitchFamily="49" charset="-122"/>
              </a:rPr>
              <a:t> </a:t>
            </a:r>
            <a:r>
              <a:rPr lang="zh-CN" altLang="en-US" sz="2400" b="1" dirty="0">
                <a:solidFill>
                  <a:srgbClr val="000000"/>
                </a:solidFill>
                <a:latin typeface="楷体_GB2312" pitchFamily="49" charset="-122"/>
                <a:ea typeface="楷体_GB2312" pitchFamily="49" charset="-122"/>
              </a:rPr>
              <a:t>，且</a:t>
            </a:r>
            <a:r>
              <a:rPr lang="en-US" altLang="zh-CN" sz="2400" b="1" i="1" dirty="0" err="1">
                <a:solidFill>
                  <a:srgbClr val="000000"/>
                </a:solidFill>
                <a:latin typeface="Book Antiqua" pitchFamily="18" charset="0"/>
                <a:ea typeface="楷体_GB2312" pitchFamily="49" charset="-122"/>
              </a:rPr>
              <a:t>v</a:t>
            </a:r>
            <a:r>
              <a:rPr lang="en-US" altLang="zh-CN" sz="2400" b="1" baseline="-30000" dirty="0" err="1">
                <a:solidFill>
                  <a:srgbClr val="000000"/>
                </a:solidFill>
                <a:latin typeface="楷体_GB2312" pitchFamily="49" charset="-122"/>
                <a:ea typeface="楷体_GB2312" pitchFamily="49" charset="-122"/>
              </a:rPr>
              <a:t>DS</a:t>
            </a:r>
            <a:r>
              <a:rPr lang="en-US" altLang="zh-CN" sz="2400" b="1">
                <a:solidFill>
                  <a:srgbClr val="000000"/>
                </a:solidFill>
                <a:latin typeface="楷体_GB2312" pitchFamily="49" charset="-122"/>
                <a:ea typeface="楷体_GB2312" pitchFamily="49" charset="-122"/>
              </a:rPr>
              <a:t>≥</a:t>
            </a:r>
            <a:r>
              <a:rPr lang="zh-CN" altLang="en-US" sz="2400" b="1" dirty="0">
                <a:solidFill>
                  <a:srgbClr val="000000"/>
                </a:solidFill>
                <a:latin typeface="楷体_GB2312" pitchFamily="49" charset="-122"/>
                <a:ea typeface="楷体_GB2312" pitchFamily="49" charset="-122"/>
              </a:rPr>
              <a:t>（</a:t>
            </a:r>
            <a:r>
              <a:rPr lang="en-US" altLang="zh-CN" sz="2400" b="1" i="1" dirty="0" err="1">
                <a:solidFill>
                  <a:srgbClr val="000000"/>
                </a:solidFill>
                <a:latin typeface="Book Antiqua" pitchFamily="18" charset="0"/>
                <a:ea typeface="楷体_GB2312" pitchFamily="49" charset="-122"/>
              </a:rPr>
              <a:t>v</a:t>
            </a:r>
            <a:r>
              <a:rPr lang="en-US" altLang="zh-CN" sz="2400" b="1" baseline="-30000" dirty="0" err="1">
                <a:solidFill>
                  <a:srgbClr val="000000"/>
                </a:solidFill>
                <a:latin typeface="楷体_GB2312" pitchFamily="49" charset="-122"/>
                <a:ea typeface="楷体_GB2312" pitchFamily="49" charset="-122"/>
              </a:rPr>
              <a:t>GS</a:t>
            </a:r>
            <a:r>
              <a:rPr lang="zh-CN" altLang="en-US" sz="2400" b="1" dirty="0">
                <a:solidFill>
                  <a:srgbClr val="000000"/>
                </a:solidFill>
                <a:latin typeface="楷体_GB2312" pitchFamily="49" charset="-122"/>
                <a:ea typeface="楷体_GB2312" pitchFamily="49" charset="-122"/>
              </a:rPr>
              <a:t>－</a:t>
            </a:r>
            <a:r>
              <a:rPr lang="en-US" altLang="zh-CN" sz="2400" b="1" i="1">
                <a:solidFill>
                  <a:srgbClr val="000000"/>
                </a:solidFill>
                <a:latin typeface="楷体_GB2312" pitchFamily="49" charset="-122"/>
                <a:ea typeface="楷体_GB2312" pitchFamily="49" charset="-122"/>
              </a:rPr>
              <a:t>V</a:t>
            </a:r>
            <a:r>
              <a:rPr lang="en-US" altLang="zh-CN" sz="2400" b="1" baseline="-30000">
                <a:solidFill>
                  <a:srgbClr val="000000"/>
                </a:solidFill>
                <a:latin typeface="楷体_GB2312" pitchFamily="49" charset="-122"/>
                <a:ea typeface="楷体_GB2312" pitchFamily="49" charset="-122"/>
              </a:rPr>
              <a:t>TN</a:t>
            </a:r>
            <a:r>
              <a:rPr lang="zh-CN" altLang="en-US" sz="2400" b="1" dirty="0">
                <a:solidFill>
                  <a:srgbClr val="000000"/>
                </a:solidFill>
                <a:latin typeface="楷体_GB2312" pitchFamily="49" charset="-122"/>
                <a:ea typeface="楷体_GB2312" pitchFamily="49" charset="-122"/>
              </a:rPr>
              <a:t>）</a:t>
            </a:r>
            <a:endParaRPr lang="zh-CN" altLang="en-US" sz="2400" b="1" dirty="0">
              <a:solidFill>
                <a:srgbClr val="000000"/>
              </a:solidFill>
              <a:latin typeface="楷体_GB2312" pitchFamily="49" charset="-122"/>
              <a:ea typeface="楷体_GB2312" pitchFamily="49" charset="-122"/>
            </a:endParaRPr>
          </a:p>
        </p:txBody>
      </p:sp>
      <p:graphicFrame>
        <p:nvGraphicFramePr>
          <p:cNvPr id="17" name="Object 10"/>
          <p:cNvGraphicFramePr>
            <a:graphicFrameLocks noChangeAspect="1"/>
          </p:cNvGraphicFramePr>
          <p:nvPr/>
        </p:nvGraphicFramePr>
        <p:xfrm>
          <a:off x="963613" y="3241675"/>
          <a:ext cx="2513012" cy="482600"/>
        </p:xfrm>
        <a:graphic>
          <a:graphicData uri="http://schemas.openxmlformats.org/presentationml/2006/ole">
            <mc:AlternateContent xmlns:mc="http://schemas.openxmlformats.org/markup-compatibility/2006">
              <mc:Choice xmlns:v="urn:schemas-microsoft-com:vml" Requires="v">
                <p:oleObj spid="_x0000_s3090" name="" r:id="rId1" imgW="1257300" imgH="241300" progId="Equation.3">
                  <p:embed/>
                </p:oleObj>
              </mc:Choice>
              <mc:Fallback>
                <p:oleObj name="" r:id="rId1" imgW="1257300" imgH="241300" progId="Equation.3">
                  <p:embed/>
                  <p:pic>
                    <p:nvPicPr>
                      <p:cNvPr id="0" name="图片 3089"/>
                      <p:cNvPicPr/>
                      <p:nvPr/>
                    </p:nvPicPr>
                    <p:blipFill>
                      <a:blip r:embed="rId2"/>
                      <a:stretch>
                        <a:fillRect/>
                      </a:stretch>
                    </p:blipFill>
                    <p:spPr>
                      <a:xfrm>
                        <a:off x="963613" y="3241675"/>
                        <a:ext cx="2513012" cy="482600"/>
                      </a:xfrm>
                      <a:prstGeom prst="rect">
                        <a:avLst/>
                      </a:prstGeom>
                      <a:noFill/>
                      <a:ln w="38100">
                        <a:noFill/>
                        <a:miter/>
                      </a:ln>
                    </p:spPr>
                  </p:pic>
                </p:oleObj>
              </mc:Fallback>
            </mc:AlternateContent>
          </a:graphicData>
        </a:graphic>
      </p:graphicFrame>
      <p:graphicFrame>
        <p:nvGraphicFramePr>
          <p:cNvPr id="18" name="Object 11"/>
          <p:cNvGraphicFramePr>
            <a:graphicFrameLocks noChangeAspect="1"/>
          </p:cNvGraphicFramePr>
          <p:nvPr/>
        </p:nvGraphicFramePr>
        <p:xfrm>
          <a:off x="1243013" y="3749675"/>
          <a:ext cx="2387600" cy="889000"/>
        </p:xfrm>
        <a:graphic>
          <a:graphicData uri="http://schemas.openxmlformats.org/presentationml/2006/ole">
            <mc:AlternateContent xmlns:mc="http://schemas.openxmlformats.org/markup-compatibility/2006">
              <mc:Choice xmlns:v="urn:schemas-microsoft-com:vml" Requires="v">
                <p:oleObj spid="_x0000_s3091" name="" r:id="rId3" imgW="1193800" imgH="444500" progId="Equation.3">
                  <p:embed/>
                </p:oleObj>
              </mc:Choice>
              <mc:Fallback>
                <p:oleObj name="" r:id="rId3" imgW="1193800" imgH="444500" progId="Equation.3">
                  <p:embed/>
                  <p:pic>
                    <p:nvPicPr>
                      <p:cNvPr id="0" name="图片 3090"/>
                      <p:cNvPicPr/>
                      <p:nvPr/>
                    </p:nvPicPr>
                    <p:blipFill>
                      <a:blip r:embed="rId4"/>
                      <a:stretch>
                        <a:fillRect/>
                      </a:stretch>
                    </p:blipFill>
                    <p:spPr>
                      <a:xfrm>
                        <a:off x="1243013" y="3749675"/>
                        <a:ext cx="2387600" cy="889000"/>
                      </a:xfrm>
                      <a:prstGeom prst="rect">
                        <a:avLst/>
                      </a:prstGeom>
                      <a:noFill/>
                      <a:ln w="38100">
                        <a:noFill/>
                        <a:miter/>
                      </a:ln>
                    </p:spPr>
                  </p:pic>
                </p:oleObj>
              </mc:Fallback>
            </mc:AlternateContent>
          </a:graphicData>
        </a:graphic>
      </p:graphicFrame>
      <p:graphicFrame>
        <p:nvGraphicFramePr>
          <p:cNvPr id="19" name="Object 12"/>
          <p:cNvGraphicFramePr>
            <a:graphicFrameLocks noChangeAspect="1"/>
          </p:cNvGraphicFramePr>
          <p:nvPr/>
        </p:nvGraphicFramePr>
        <p:xfrm>
          <a:off x="1293813" y="4460875"/>
          <a:ext cx="2030412" cy="889000"/>
        </p:xfrm>
        <a:graphic>
          <a:graphicData uri="http://schemas.openxmlformats.org/presentationml/2006/ole">
            <mc:AlternateContent xmlns:mc="http://schemas.openxmlformats.org/markup-compatibility/2006">
              <mc:Choice xmlns:v="urn:schemas-microsoft-com:vml" Requires="v">
                <p:oleObj spid="_x0000_s3092" name="" r:id="rId5" imgW="1015365" imgH="444500" progId="Equation.3">
                  <p:embed/>
                </p:oleObj>
              </mc:Choice>
              <mc:Fallback>
                <p:oleObj name="" r:id="rId5" imgW="1015365" imgH="444500" progId="Equation.3">
                  <p:embed/>
                  <p:pic>
                    <p:nvPicPr>
                      <p:cNvPr id="0" name="图片 3091"/>
                      <p:cNvPicPr/>
                      <p:nvPr/>
                    </p:nvPicPr>
                    <p:blipFill>
                      <a:blip r:embed="rId6"/>
                      <a:stretch>
                        <a:fillRect/>
                      </a:stretch>
                    </p:blipFill>
                    <p:spPr>
                      <a:xfrm>
                        <a:off x="1293813" y="4460875"/>
                        <a:ext cx="2030412" cy="889000"/>
                      </a:xfrm>
                      <a:prstGeom prst="rect">
                        <a:avLst/>
                      </a:prstGeom>
                      <a:noFill/>
                      <a:ln w="38100">
                        <a:noFill/>
                        <a:miter/>
                      </a:ln>
                    </p:spPr>
                  </p:pic>
                </p:oleObj>
              </mc:Fallback>
            </mc:AlternateContent>
          </a:graphicData>
        </a:graphic>
      </p:graphicFrame>
      <p:grpSp>
        <p:nvGrpSpPr>
          <p:cNvPr id="20" name="Group 13"/>
          <p:cNvGrpSpPr/>
          <p:nvPr/>
        </p:nvGrpSpPr>
        <p:grpSpPr>
          <a:xfrm>
            <a:off x="595313" y="5446713"/>
            <a:ext cx="4660900" cy="482600"/>
            <a:chOff x="280" y="3448"/>
            <a:chExt cx="2936" cy="304"/>
          </a:xfrm>
        </p:grpSpPr>
        <p:graphicFrame>
          <p:nvGraphicFramePr>
            <p:cNvPr id="25613" name="Object 14"/>
            <p:cNvGraphicFramePr>
              <a:graphicFrameLocks noChangeAspect="1"/>
            </p:cNvGraphicFramePr>
            <p:nvPr/>
          </p:nvGraphicFramePr>
          <p:xfrm>
            <a:off x="280" y="3448"/>
            <a:ext cx="1039" cy="304"/>
          </p:xfrm>
          <a:graphic>
            <a:graphicData uri="http://schemas.openxmlformats.org/presentationml/2006/ole">
              <mc:AlternateContent xmlns:mc="http://schemas.openxmlformats.org/markup-compatibility/2006">
                <mc:Choice xmlns:v="urn:schemas-microsoft-com:vml" Requires="v">
                  <p:oleObj spid="_x0000_s3094" name="" r:id="rId7" imgW="825500" imgH="241300" progId="Equation.3">
                    <p:embed/>
                  </p:oleObj>
                </mc:Choice>
                <mc:Fallback>
                  <p:oleObj name="" r:id="rId7" imgW="825500" imgH="241300" progId="Equation.3">
                    <p:embed/>
                    <p:pic>
                      <p:nvPicPr>
                        <p:cNvPr id="0" name="图片 3093"/>
                        <p:cNvPicPr/>
                        <p:nvPr/>
                      </p:nvPicPr>
                      <p:blipFill>
                        <a:blip r:embed="rId8"/>
                        <a:stretch>
                          <a:fillRect/>
                        </a:stretch>
                      </p:blipFill>
                      <p:spPr>
                        <a:xfrm>
                          <a:off x="280" y="3448"/>
                          <a:ext cx="1039" cy="304"/>
                        </a:xfrm>
                        <a:prstGeom prst="rect">
                          <a:avLst/>
                        </a:prstGeom>
                        <a:noFill/>
                        <a:ln w="38100">
                          <a:noFill/>
                          <a:miter/>
                        </a:ln>
                      </p:spPr>
                    </p:pic>
                  </p:oleObj>
                </mc:Fallback>
              </mc:AlternateContent>
            </a:graphicData>
          </a:graphic>
        </p:graphicFrame>
        <p:sp>
          <p:nvSpPr>
            <p:cNvPr id="22" name="Rectangle 15"/>
            <p:cNvSpPr>
              <a:spLocks noChangeArrowheads="1"/>
            </p:cNvSpPr>
            <p:nvPr/>
          </p:nvSpPr>
          <p:spPr bwMode="auto">
            <a:xfrm>
              <a:off x="1296" y="3456"/>
              <a:ext cx="192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是</a:t>
              </a:r>
              <a:r>
                <a:rPr kumimoji="1" lang="en-US" altLang="zh-CN" sz="2400" b="1" i="1" u="none" strike="noStrike" kern="0" cap="none" spc="0" normalizeH="0" baseline="0" noProof="0" smtClean="0">
                  <a:ln>
                    <a:noFill/>
                  </a:ln>
                  <a:solidFill>
                    <a:srgbClr val="000000"/>
                  </a:solidFill>
                  <a:effectLst/>
                  <a:uLnTx/>
                  <a:uFillTx/>
                  <a:latin typeface="Book Antiqua" pitchFamily="18" charset="0"/>
                  <a:ea typeface="楷体_GB2312" pitchFamily="49" charset="-122"/>
                  <a:cs typeface="+mn-cs"/>
                </a:rPr>
                <a:t>v</a:t>
              </a:r>
              <a:r>
                <a:rPr kumimoji="1" lang="en-US" altLang="zh-CN" sz="2400" b="1" i="0" u="none" strike="noStrike" kern="0" cap="none" spc="0" normalizeH="0" baseline="-30000" noProof="0" smtClean="0">
                  <a:ln>
                    <a:noFill/>
                  </a:ln>
                  <a:solidFill>
                    <a:srgbClr val="000000"/>
                  </a:solidFill>
                  <a:effectLst/>
                  <a:uLnTx/>
                  <a:uFillTx/>
                  <a:latin typeface="楷体_GB2312" pitchFamily="49" charset="-122"/>
                  <a:ea typeface="楷体_GB2312" pitchFamily="49" charset="-122"/>
                  <a:cs typeface="+mn-cs"/>
                </a:rPr>
                <a:t>GS</a:t>
              </a:r>
              <a:r>
                <a:rPr kumimoji="1" lang="zh-CN" altLang="en-US"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a:t>
              </a:r>
              <a:r>
                <a:rPr kumimoji="1" lang="en-US" altLang="zh-CN"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2</a:t>
              </a:r>
              <a:r>
                <a:rPr kumimoji="1" lang="en-US" altLang="zh-CN" sz="2400" b="1" i="1"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V</a:t>
              </a:r>
              <a:r>
                <a:rPr kumimoji="1" lang="en-US" altLang="zh-CN" sz="2400" b="1" i="0" u="none" strike="noStrike" kern="0" cap="none" spc="0" normalizeH="0" baseline="-25000" noProof="0" smtClean="0">
                  <a:ln>
                    <a:noFill/>
                  </a:ln>
                  <a:solidFill>
                    <a:srgbClr val="000000"/>
                  </a:solidFill>
                  <a:effectLst/>
                  <a:uLnTx/>
                  <a:uFillTx/>
                  <a:latin typeface="楷体_GB2312" pitchFamily="49" charset="-122"/>
                  <a:ea typeface="楷体_GB2312" pitchFamily="49" charset="-122"/>
                  <a:cs typeface="+mn-cs"/>
                </a:rPr>
                <a:t>TN</a:t>
              </a:r>
              <a:r>
                <a:rPr kumimoji="1" lang="zh-CN" altLang="en-US"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时的</a:t>
              </a:r>
              <a:r>
                <a:rPr kumimoji="1" lang="en-US" altLang="zh-CN" sz="2400" b="1" i="1"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i</a:t>
              </a:r>
              <a:r>
                <a:rPr kumimoji="1" lang="en-US" altLang="zh-CN" sz="2400" b="1" i="0" u="none" strike="noStrike" kern="0" cap="none" spc="0" normalizeH="0" baseline="-30000" noProof="0" smtClean="0">
                  <a:ln>
                    <a:noFill/>
                  </a:ln>
                  <a:solidFill>
                    <a:srgbClr val="000000"/>
                  </a:solidFill>
                  <a:effectLst/>
                  <a:uLnTx/>
                  <a:uFillTx/>
                  <a:latin typeface="楷体_GB2312" pitchFamily="49" charset="-122"/>
                  <a:ea typeface="楷体_GB2312" pitchFamily="49" charset="-122"/>
                  <a:cs typeface="+mn-cs"/>
                </a:rPr>
                <a:t>D </a:t>
              </a:r>
              <a:endParaRPr kumimoji="1" lang="en-US" altLang="zh-CN" sz="2400" b="1" i="0" u="none" strike="noStrike" kern="0" cap="none" spc="0" normalizeH="0" baseline="-30000" noProof="0" smtClean="0">
                <a:ln>
                  <a:noFill/>
                </a:ln>
                <a:solidFill>
                  <a:srgbClr val="000000"/>
                </a:solidFill>
                <a:effectLst/>
                <a:uLnTx/>
                <a:uFillTx/>
                <a:latin typeface="楷体_GB2312" pitchFamily="49" charset="-122"/>
                <a:ea typeface="楷体_GB2312" pitchFamily="49" charset="-122"/>
                <a:cs typeface="+mn-cs"/>
              </a:endParaRPr>
            </a:p>
          </p:txBody>
        </p:sp>
      </p:grpSp>
      <p:sp>
        <p:nvSpPr>
          <p:cNvPr id="23" name="Rectangle 16">
            <a:hlinkClick r:id="rId9" action="ppaction://hlinksldjump"/>
          </p:cNvPr>
          <p:cNvSpPr/>
          <p:nvPr/>
        </p:nvSpPr>
        <p:spPr>
          <a:xfrm>
            <a:off x="455613" y="2811463"/>
            <a:ext cx="2438400" cy="442912"/>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300" b="1" i="1">
                <a:solidFill>
                  <a:srgbClr val="000000"/>
                </a:solidFill>
                <a:latin typeface="楷体_GB2312" pitchFamily="49" charset="-122"/>
                <a:ea typeface="楷体_GB2312" pitchFamily="49" charset="-122"/>
              </a:rPr>
              <a:t>I</a:t>
            </a:r>
            <a:r>
              <a:rPr lang="en-US" altLang="zh-CN" sz="2300" b="1">
                <a:solidFill>
                  <a:srgbClr val="000000"/>
                </a:solidFill>
                <a:latin typeface="楷体_GB2312" pitchFamily="49" charset="-122"/>
                <a:ea typeface="楷体_GB2312" pitchFamily="49" charset="-122"/>
              </a:rPr>
              <a:t>-</a:t>
            </a:r>
            <a:r>
              <a:rPr lang="en-US" altLang="zh-CN" sz="2300" b="1" i="1">
                <a:solidFill>
                  <a:srgbClr val="000000"/>
                </a:solidFill>
                <a:latin typeface="楷体_GB2312" pitchFamily="49" charset="-122"/>
                <a:ea typeface="楷体_GB2312" pitchFamily="49" charset="-122"/>
              </a:rPr>
              <a:t>V </a:t>
            </a:r>
            <a:r>
              <a:rPr lang="zh-CN" altLang="en-US" sz="2300" b="1" dirty="0">
                <a:solidFill>
                  <a:srgbClr val="000000"/>
                </a:solidFill>
                <a:latin typeface="楷体_GB2312" pitchFamily="49" charset="-122"/>
                <a:ea typeface="楷体_GB2312" pitchFamily="49" charset="-122"/>
              </a:rPr>
              <a:t>特性：</a:t>
            </a:r>
            <a:endParaRPr lang="zh-CN" altLang="en-US" sz="2300" b="1" dirty="0">
              <a:solidFill>
                <a:srgbClr val="000000"/>
              </a:solidFill>
              <a:latin typeface="楷体_GB2312" pitchFamily="49" charset="-122"/>
              <a:ea typeface="楷体_GB2312" pitchFamily="49" charset="-122"/>
            </a:endParaRPr>
          </a:p>
        </p:txBody>
      </p:sp>
      <p:sp>
        <p:nvSpPr>
          <p:cNvPr id="25609" name="Rectangle 21"/>
          <p:cNvSpPr/>
          <p:nvPr/>
        </p:nvSpPr>
        <p:spPr>
          <a:xfrm>
            <a:off x="358775" y="765175"/>
            <a:ext cx="5029200" cy="457200"/>
          </a:xfrm>
          <a:prstGeom prst="rect">
            <a:avLst/>
          </a:prstGeom>
          <a:noFill/>
          <a:ln w="9525">
            <a:noFill/>
          </a:ln>
        </p:spPr>
        <p:txBody>
          <a:bodyPr lIns="92075" tIns="46038" rIns="92075" bIns="46038" anchor="ctr"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400" b="1" dirty="0">
                <a:solidFill>
                  <a:srgbClr val="FF0000"/>
                </a:solidFill>
                <a:latin typeface="Arial Narrow" pitchFamily="34" charset="0"/>
                <a:ea typeface="黑体" panose="02010609060101010101" pitchFamily="2" charset="-122"/>
              </a:rPr>
              <a:t>（</a:t>
            </a:r>
            <a:r>
              <a:rPr lang="en-US" altLang="zh-CN" sz="2400" b="1">
                <a:solidFill>
                  <a:srgbClr val="FF0000"/>
                </a:solidFill>
                <a:latin typeface="Arial Narrow" pitchFamily="34" charset="0"/>
                <a:ea typeface="黑体" panose="02010609060101010101" pitchFamily="2" charset="-122"/>
              </a:rPr>
              <a:t>1</a:t>
            </a:r>
            <a:r>
              <a:rPr lang="zh-CN" altLang="en-US" sz="2400" b="1" dirty="0">
                <a:solidFill>
                  <a:srgbClr val="FF0000"/>
                </a:solidFill>
                <a:latin typeface="Arial Narrow" pitchFamily="34" charset="0"/>
                <a:ea typeface="黑体" panose="02010609060101010101" pitchFamily="2" charset="-122"/>
              </a:rPr>
              <a:t>）输出特性及大信号特性方程</a:t>
            </a:r>
            <a:endParaRPr lang="zh-CN" altLang="en-US" sz="2400" b="1" dirty="0">
              <a:solidFill>
                <a:srgbClr val="FF0000"/>
              </a:solidFill>
              <a:latin typeface="Arial Narrow" pitchFamily="34" charset="0"/>
              <a:ea typeface="黑体" panose="02010609060101010101" pitchFamily="2" charset="-122"/>
            </a:endParaRPr>
          </a:p>
        </p:txBody>
      </p:sp>
      <p:graphicFrame>
        <p:nvGraphicFramePr>
          <p:cNvPr id="25610" name="Object 24"/>
          <p:cNvGraphicFramePr>
            <a:graphicFrameLocks noChangeAspect="1"/>
          </p:cNvGraphicFramePr>
          <p:nvPr/>
        </p:nvGraphicFramePr>
        <p:xfrm>
          <a:off x="4175125" y="1196975"/>
          <a:ext cx="4681538" cy="3694113"/>
        </p:xfrm>
        <a:graphic>
          <a:graphicData uri="http://schemas.openxmlformats.org/presentationml/2006/ole">
            <mc:AlternateContent xmlns:mc="http://schemas.openxmlformats.org/markup-compatibility/2006">
              <mc:Choice xmlns:v="urn:schemas-microsoft-com:vml" Requires="v">
                <p:oleObj spid="_x0000_s3095" name="" r:id="rId10" imgW="2753995" imgH="2177415" progId="Word.Picture.8">
                  <p:embed/>
                </p:oleObj>
              </mc:Choice>
              <mc:Fallback>
                <p:oleObj name="" r:id="rId10" imgW="2753995" imgH="2177415" progId="Word.Picture.8">
                  <p:embed/>
                  <p:pic>
                    <p:nvPicPr>
                      <p:cNvPr id="0" name="图片 3094"/>
                      <p:cNvPicPr/>
                      <p:nvPr/>
                    </p:nvPicPr>
                    <p:blipFill>
                      <a:blip r:embed="rId11"/>
                      <a:stretch>
                        <a:fillRect/>
                      </a:stretch>
                    </p:blipFill>
                    <p:spPr>
                      <a:xfrm>
                        <a:off x="4175125" y="1196975"/>
                        <a:ext cx="4681538" cy="3694113"/>
                      </a:xfrm>
                      <a:prstGeom prst="rect">
                        <a:avLst/>
                      </a:prstGeom>
                      <a:noFill/>
                      <a:ln w="38100">
                        <a:noFill/>
                        <a:miter/>
                      </a:ln>
                    </p:spPr>
                  </p:pic>
                </p:oleObj>
              </mc:Fallback>
            </mc:AlternateContent>
          </a:graphicData>
        </a:graphic>
      </p:graphicFrame>
      <p:sp>
        <p:nvSpPr>
          <p:cNvPr id="26" name="Rectangle 25"/>
          <p:cNvSpPr/>
          <p:nvPr/>
        </p:nvSpPr>
        <p:spPr>
          <a:xfrm>
            <a:off x="4824413" y="5013325"/>
            <a:ext cx="4114800" cy="1050925"/>
          </a:xfrm>
          <a:prstGeom prst="rect">
            <a:avLst/>
          </a:prstGeom>
          <a:solidFill>
            <a:srgbClr val="CCFFFF"/>
          </a:solidFill>
          <a:ln w="9525" cap="flat" cmpd="sng">
            <a:solidFill>
              <a:srgbClr val="FF6600"/>
            </a:solidFill>
            <a:prstDash val="solid"/>
            <a:miter/>
            <a:headEnd type="none" w="med" len="med"/>
            <a:tailEnd type="none" w="med" len="med"/>
          </a:ln>
        </p:spPr>
        <p:txBody>
          <a:bodyPr>
            <a:spAutoFit/>
          </a:bodyPr>
          <a:p>
            <a:pPr algn="just">
              <a:lnSpc>
                <a:spcPct val="130000"/>
              </a:lnSpc>
            </a:pPr>
            <a:r>
              <a:rPr lang="en-US" altLang="zh-CN" sz="2400" b="1">
                <a:solidFill>
                  <a:srgbClr val="000000"/>
                </a:solidFill>
                <a:latin typeface="Times New Roman" panose="02020603050405020304" pitchFamily="18" charset="0"/>
                <a:ea typeface="楷体_GB2312" pitchFamily="49" charset="-122"/>
              </a:rPr>
              <a:t>    </a:t>
            </a:r>
            <a:r>
              <a:rPr lang="zh-CN" altLang="en-US" sz="2400" b="1" dirty="0">
                <a:solidFill>
                  <a:srgbClr val="000000"/>
                </a:solidFill>
                <a:latin typeface="Times New Roman" panose="02020603050405020304" pitchFamily="18" charset="0"/>
                <a:ea typeface="楷体_GB2312" pitchFamily="49" charset="-122"/>
              </a:rPr>
              <a:t>必须让</a:t>
            </a:r>
            <a:r>
              <a:rPr lang="en-US" altLang="zh-CN" sz="2400" b="1">
                <a:solidFill>
                  <a:srgbClr val="000000"/>
                </a:solidFill>
                <a:latin typeface="Times New Roman" panose="02020603050405020304" pitchFamily="18" charset="0"/>
                <a:ea typeface="楷体_GB2312" pitchFamily="49" charset="-122"/>
              </a:rPr>
              <a:t>FET</a:t>
            </a:r>
            <a:r>
              <a:rPr lang="zh-CN" altLang="en-US" sz="2400" b="1" dirty="0">
                <a:solidFill>
                  <a:srgbClr val="000000"/>
                </a:solidFill>
                <a:latin typeface="Times New Roman" panose="02020603050405020304" pitchFamily="18" charset="0"/>
                <a:ea typeface="楷体_GB2312" pitchFamily="49" charset="-122"/>
              </a:rPr>
              <a:t>工作在饱和区（放大区）才有放大作用。</a:t>
            </a:r>
            <a:endParaRPr lang="zh-CN" altLang="en-US" sz="2400" b="1" i="1" dirty="0">
              <a:solidFill>
                <a:srgbClr val="000000"/>
              </a:solidFill>
              <a:latin typeface="Times New Roman" panose="02020603050405020304" pitchFamily="18" charset="0"/>
              <a:ea typeface="楷体_GB2312" pitchFamily="49" charset="-122"/>
            </a:endParaRPr>
          </a:p>
        </p:txBody>
      </p:sp>
      <p:sp>
        <p:nvSpPr>
          <p:cNvPr id="25612" name="Rectangle 9">
            <a:hlinkClick r:id="rId9" action="ppaction://hlinksldjump"/>
          </p:cNvPr>
          <p:cNvSpPr/>
          <p:nvPr/>
        </p:nvSpPr>
        <p:spPr>
          <a:xfrm>
            <a:off x="744538" y="115888"/>
            <a:ext cx="6419850" cy="519112"/>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3. </a:t>
            </a:r>
            <a:r>
              <a:rPr lang="en-US" altLang="zh-CN" sz="2800" b="1" i="1">
                <a:solidFill>
                  <a:srgbClr val="800000"/>
                </a:solidFill>
                <a:latin typeface="楷体_GB2312" pitchFamily="49" charset="-122"/>
                <a:ea typeface="楷体_GB2312" pitchFamily="49" charset="-122"/>
              </a:rPr>
              <a:t>I-V</a:t>
            </a:r>
            <a:r>
              <a:rPr lang="en-US" altLang="zh-CN" sz="2800" b="1">
                <a:solidFill>
                  <a:srgbClr val="800000"/>
                </a:solidFill>
                <a:latin typeface="楷体_GB2312" pitchFamily="49" charset="-122"/>
                <a:ea typeface="楷体_GB2312" pitchFamily="49" charset="-122"/>
              </a:rPr>
              <a:t> </a:t>
            </a:r>
            <a:r>
              <a:rPr lang="zh-CN" altLang="en-US" sz="2800" b="1" dirty="0">
                <a:solidFill>
                  <a:srgbClr val="800000"/>
                </a:solidFill>
                <a:latin typeface="楷体_GB2312" pitchFamily="49" charset="-122"/>
                <a:ea typeface="楷体_GB2312" pitchFamily="49" charset="-122"/>
              </a:rPr>
              <a:t>特性曲线及大信号特性方程</a:t>
            </a:r>
            <a:endParaRPr lang="zh-CN" altLang="en-US" sz="2800" b="1" dirty="0">
              <a:solidFill>
                <a:srgbClr val="800000"/>
              </a:solidFill>
              <a:latin typeface="楷体_GB2312" pitchFamily="49" charset="-122"/>
              <a:ea typeface="楷体_GB2312" pitchFamily="49" charset="-122"/>
            </a:endParaRPr>
          </a:p>
        </p:txBody>
      </p:sp>
      <p:sp>
        <p:nvSpPr>
          <p:cNvPr id="7" name="页脚占位符 4"/>
          <p:cNvSpPr txBox="1">
            <a:spLocks noGrp="1"/>
          </p:cNvSpPr>
          <p:nvPr>
            <p:custDataLst>
              <p:tags r:id="rId1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Righ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strips(downRight)">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strips(downRigh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strips(downRigh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strips(downRight)">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strips(downRight)">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strips(downRight)">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3" grpId="0"/>
      <p:bldP spid="26" grpId="0" bldLvl="0" animBg="1"/>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16" name="Object 23"/>
          <p:cNvGraphicFramePr>
            <a:graphicFrameLocks noChangeAspect="1"/>
          </p:cNvGraphicFramePr>
          <p:nvPr/>
        </p:nvGraphicFramePr>
        <p:xfrm>
          <a:off x="558800" y="2852738"/>
          <a:ext cx="3473450" cy="3260725"/>
        </p:xfrm>
        <a:graphic>
          <a:graphicData uri="http://schemas.openxmlformats.org/presentationml/2006/ole">
            <mc:AlternateContent xmlns:mc="http://schemas.openxmlformats.org/markup-compatibility/2006">
              <mc:Choice xmlns:v="urn:schemas-microsoft-com:vml" Requires="v">
                <p:oleObj spid="_x0000_s3099" name="" r:id="rId1" imgW="2172970" imgH="2042795" progId="Word.Picture.8">
                  <p:embed/>
                </p:oleObj>
              </mc:Choice>
              <mc:Fallback>
                <p:oleObj name="" r:id="rId1" imgW="2172970" imgH="2042795" progId="Word.Picture.8">
                  <p:embed/>
                  <p:pic>
                    <p:nvPicPr>
                      <p:cNvPr id="0" name="图片 3098"/>
                      <p:cNvPicPr/>
                      <p:nvPr/>
                    </p:nvPicPr>
                    <p:blipFill>
                      <a:blip r:embed="rId2"/>
                      <a:stretch>
                        <a:fillRect/>
                      </a:stretch>
                    </p:blipFill>
                    <p:spPr>
                      <a:xfrm>
                        <a:off x="558800" y="2852738"/>
                        <a:ext cx="3473450" cy="3260725"/>
                      </a:xfrm>
                      <a:prstGeom prst="rect">
                        <a:avLst/>
                      </a:prstGeom>
                      <a:noFill/>
                      <a:ln w="38100">
                        <a:noFill/>
                        <a:miter/>
                      </a:ln>
                    </p:spPr>
                  </p:pic>
                </p:oleObj>
              </mc:Fallback>
            </mc:AlternateContent>
          </a:graphicData>
        </a:graphic>
      </p:graphicFrame>
      <p:sp>
        <p:nvSpPr>
          <p:cNvPr id="26627" name="Rectangle 5"/>
          <p:cNvSpPr/>
          <p:nvPr/>
        </p:nvSpPr>
        <p:spPr>
          <a:xfrm>
            <a:off x="358775" y="776288"/>
            <a:ext cx="5029200" cy="457200"/>
          </a:xfrm>
          <a:prstGeom prst="rect">
            <a:avLst/>
          </a:prstGeom>
          <a:noFill/>
          <a:ln w="9525">
            <a:noFill/>
          </a:ln>
        </p:spPr>
        <p:txBody>
          <a:bodyPr lIns="92075" tIns="46038" rIns="92075" bIns="46038" anchor="ctr"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400" b="1" dirty="0">
                <a:solidFill>
                  <a:srgbClr val="FF0000"/>
                </a:solidFill>
                <a:latin typeface="Arial Narrow" pitchFamily="34" charset="0"/>
                <a:ea typeface="黑体" panose="02010609060101010101" pitchFamily="2" charset="-122"/>
              </a:rPr>
              <a:t>（</a:t>
            </a:r>
            <a:r>
              <a:rPr lang="en-US" altLang="zh-CN" sz="2400" b="1">
                <a:solidFill>
                  <a:srgbClr val="FF0000"/>
                </a:solidFill>
                <a:latin typeface="Arial Narrow" pitchFamily="34" charset="0"/>
                <a:ea typeface="黑体" panose="02010609060101010101" pitchFamily="2" charset="-122"/>
              </a:rPr>
              <a:t>2</a:t>
            </a:r>
            <a:r>
              <a:rPr lang="zh-CN" altLang="en-US" sz="2400" b="1" dirty="0">
                <a:solidFill>
                  <a:srgbClr val="FF0000"/>
                </a:solidFill>
                <a:latin typeface="Arial Narrow" pitchFamily="34" charset="0"/>
                <a:ea typeface="黑体" panose="02010609060101010101" pitchFamily="2" charset="-122"/>
              </a:rPr>
              <a:t>）转移特性</a:t>
            </a:r>
            <a:endParaRPr lang="zh-CN" altLang="en-US" sz="2400" b="1" dirty="0">
              <a:solidFill>
                <a:srgbClr val="FF0000"/>
              </a:solidFill>
              <a:latin typeface="Arial Narrow" pitchFamily="34" charset="0"/>
              <a:ea typeface="黑体" panose="02010609060101010101" pitchFamily="2" charset="-122"/>
            </a:endParaRPr>
          </a:p>
        </p:txBody>
      </p:sp>
      <p:graphicFrame>
        <p:nvGraphicFramePr>
          <p:cNvPr id="18" name="Object 6"/>
          <p:cNvGraphicFramePr>
            <a:graphicFrameLocks noChangeAspect="1"/>
          </p:cNvGraphicFramePr>
          <p:nvPr/>
        </p:nvGraphicFramePr>
        <p:xfrm>
          <a:off x="950913" y="1371600"/>
          <a:ext cx="2755900" cy="642938"/>
        </p:xfrm>
        <a:graphic>
          <a:graphicData uri="http://schemas.openxmlformats.org/presentationml/2006/ole">
            <mc:AlternateContent xmlns:mc="http://schemas.openxmlformats.org/markup-compatibility/2006">
              <mc:Choice xmlns:v="urn:schemas-microsoft-com:vml" Requires="v">
                <p:oleObj spid="_x0000_s3096" name="" r:id="rId3" imgW="1193800" imgH="279400" progId="Equation.3">
                  <p:embed/>
                </p:oleObj>
              </mc:Choice>
              <mc:Fallback>
                <p:oleObj name="" r:id="rId3" imgW="1193800" imgH="279400" progId="Equation.3">
                  <p:embed/>
                  <p:pic>
                    <p:nvPicPr>
                      <p:cNvPr id="0" name="图片 3095"/>
                      <p:cNvPicPr/>
                      <p:nvPr/>
                    </p:nvPicPr>
                    <p:blipFill>
                      <a:blip r:embed="rId4"/>
                      <a:stretch>
                        <a:fillRect/>
                      </a:stretch>
                    </p:blipFill>
                    <p:spPr>
                      <a:xfrm>
                        <a:off x="950913" y="1371600"/>
                        <a:ext cx="2755900" cy="642938"/>
                      </a:xfrm>
                      <a:prstGeom prst="rect">
                        <a:avLst/>
                      </a:prstGeom>
                      <a:noFill/>
                      <a:ln w="38100">
                        <a:noFill/>
                        <a:miter/>
                      </a:ln>
                    </p:spPr>
                  </p:pic>
                </p:oleObj>
              </mc:Fallback>
            </mc:AlternateContent>
          </a:graphicData>
        </a:graphic>
      </p:graphicFrame>
      <p:graphicFrame>
        <p:nvGraphicFramePr>
          <p:cNvPr id="19" name="Object 7"/>
          <p:cNvGraphicFramePr>
            <a:graphicFrameLocks noChangeAspect="1"/>
          </p:cNvGraphicFramePr>
          <p:nvPr/>
        </p:nvGraphicFramePr>
        <p:xfrm>
          <a:off x="838200" y="2019300"/>
          <a:ext cx="2335213" cy="889000"/>
        </p:xfrm>
        <a:graphic>
          <a:graphicData uri="http://schemas.openxmlformats.org/presentationml/2006/ole">
            <mc:AlternateContent xmlns:mc="http://schemas.openxmlformats.org/markup-compatibility/2006">
              <mc:Choice xmlns:v="urn:schemas-microsoft-com:vml" Requires="v">
                <p:oleObj spid="_x0000_s3098" name="" r:id="rId5" imgW="1167765" imgH="444500" progId="Equation.3">
                  <p:embed/>
                </p:oleObj>
              </mc:Choice>
              <mc:Fallback>
                <p:oleObj name="" r:id="rId5" imgW="1167765" imgH="444500" progId="Equation.3">
                  <p:embed/>
                  <p:pic>
                    <p:nvPicPr>
                      <p:cNvPr id="0" name="图片 3097"/>
                      <p:cNvPicPr/>
                      <p:nvPr/>
                    </p:nvPicPr>
                    <p:blipFill>
                      <a:blip r:embed="rId6"/>
                      <a:stretch>
                        <a:fillRect/>
                      </a:stretch>
                    </p:blipFill>
                    <p:spPr>
                      <a:xfrm>
                        <a:off x="838200" y="2019300"/>
                        <a:ext cx="2335213" cy="889000"/>
                      </a:xfrm>
                      <a:prstGeom prst="rect">
                        <a:avLst/>
                      </a:prstGeom>
                      <a:noFill/>
                      <a:ln w="38100">
                        <a:noFill/>
                        <a:miter/>
                      </a:ln>
                    </p:spPr>
                  </p:pic>
                </p:oleObj>
              </mc:Fallback>
            </mc:AlternateContent>
          </a:graphicData>
        </a:graphic>
      </p:graphicFrame>
      <p:sp>
        <p:nvSpPr>
          <p:cNvPr id="20" name="Text Box 9"/>
          <p:cNvSpPr txBox="1"/>
          <p:nvPr/>
        </p:nvSpPr>
        <p:spPr>
          <a:xfrm>
            <a:off x="4546600" y="5057775"/>
            <a:ext cx="3733800" cy="566738"/>
          </a:xfrm>
          <a:prstGeom prst="rect">
            <a:avLst/>
          </a:prstGeom>
          <a:noFill/>
          <a:ln w="9525">
            <a:noFill/>
          </a:ln>
        </p:spPr>
        <p:txBody>
          <a:bodyPr anchor="ctr" anchorCtr="0">
            <a:spAutoFit/>
          </a:bodyPr>
          <a:p>
            <a:pPr>
              <a:lnSpc>
                <a:spcPct val="130000"/>
              </a:lnSpc>
            </a:pPr>
            <a:r>
              <a:rPr lang="en-US" altLang="zh-CN" sz="2400" b="1">
                <a:solidFill>
                  <a:srgbClr val="800000"/>
                </a:solidFill>
                <a:latin typeface="Times New Roman" panose="02020603050405020304" pitchFamily="18" charset="0"/>
                <a:ea typeface="楷体_GB2312" pitchFamily="49" charset="-122"/>
              </a:rPr>
              <a:t>#</a:t>
            </a:r>
            <a:r>
              <a:rPr lang="en-US" altLang="zh-CN" sz="2400" b="1">
                <a:solidFill>
                  <a:srgbClr val="0000CC"/>
                </a:solidFill>
                <a:latin typeface="Times New Roman" panose="02020603050405020304" pitchFamily="18" charset="0"/>
                <a:ea typeface="楷体_GB2312" pitchFamily="49" charset="-122"/>
              </a:rPr>
              <a:t> </a:t>
            </a:r>
            <a:r>
              <a:rPr lang="zh-CN" altLang="en-US" sz="2400" b="1" dirty="0">
                <a:solidFill>
                  <a:srgbClr val="0000CC"/>
                </a:solidFill>
                <a:latin typeface="Times New Roman" panose="02020603050405020304" pitchFamily="18" charset="0"/>
                <a:ea typeface="楷体_GB2312" pitchFamily="49" charset="-122"/>
              </a:rPr>
              <a:t>为什么不谈输入特性？</a:t>
            </a:r>
            <a:endParaRPr lang="zh-CN" altLang="en-US" sz="2400" b="1" dirty="0">
              <a:solidFill>
                <a:srgbClr val="0000CC"/>
              </a:solidFill>
              <a:latin typeface="Times New Roman" panose="02020603050405020304" pitchFamily="18" charset="0"/>
              <a:ea typeface="楷体_GB2312" pitchFamily="49" charset="-122"/>
            </a:endParaRPr>
          </a:p>
        </p:txBody>
      </p:sp>
      <p:graphicFrame>
        <p:nvGraphicFramePr>
          <p:cNvPr id="26631" name="Object 27"/>
          <p:cNvGraphicFramePr>
            <a:graphicFrameLocks noChangeAspect="1"/>
          </p:cNvGraphicFramePr>
          <p:nvPr/>
        </p:nvGraphicFramePr>
        <p:xfrm>
          <a:off x="4175125" y="800100"/>
          <a:ext cx="4681538" cy="3694113"/>
        </p:xfrm>
        <a:graphic>
          <a:graphicData uri="http://schemas.openxmlformats.org/presentationml/2006/ole">
            <mc:AlternateContent xmlns:mc="http://schemas.openxmlformats.org/markup-compatibility/2006">
              <mc:Choice xmlns:v="urn:schemas-microsoft-com:vml" Requires="v">
                <p:oleObj spid="_x0000_s3097" name="" r:id="rId7" imgW="2753995" imgH="2177415" progId="Word.Picture.8">
                  <p:embed/>
                </p:oleObj>
              </mc:Choice>
              <mc:Fallback>
                <p:oleObj name="" r:id="rId7" imgW="2753995" imgH="2177415" progId="Word.Picture.8">
                  <p:embed/>
                  <p:pic>
                    <p:nvPicPr>
                      <p:cNvPr id="0" name="图片 3096"/>
                      <p:cNvPicPr/>
                      <p:nvPr/>
                    </p:nvPicPr>
                    <p:blipFill>
                      <a:blip r:embed="rId8"/>
                      <a:stretch>
                        <a:fillRect/>
                      </a:stretch>
                    </p:blipFill>
                    <p:spPr>
                      <a:xfrm>
                        <a:off x="4175125" y="800100"/>
                        <a:ext cx="4681538" cy="3694113"/>
                      </a:xfrm>
                      <a:prstGeom prst="rect">
                        <a:avLst/>
                      </a:prstGeom>
                      <a:noFill/>
                      <a:ln w="38100">
                        <a:noFill/>
                        <a:miter/>
                      </a:ln>
                    </p:spPr>
                  </p:pic>
                </p:oleObj>
              </mc:Fallback>
            </mc:AlternateContent>
          </a:graphicData>
        </a:graphic>
      </p:graphicFrame>
      <p:grpSp>
        <p:nvGrpSpPr>
          <p:cNvPr id="22" name="Group 33"/>
          <p:cNvGrpSpPr/>
          <p:nvPr/>
        </p:nvGrpSpPr>
        <p:grpSpPr>
          <a:xfrm>
            <a:off x="6011863" y="1519238"/>
            <a:ext cx="288925" cy="2665412"/>
            <a:chOff x="3787" y="1207"/>
            <a:chExt cx="182" cy="1679"/>
          </a:xfrm>
        </p:grpSpPr>
        <p:sp>
          <p:nvSpPr>
            <p:cNvPr id="26635" name="Line 28"/>
            <p:cNvSpPr/>
            <p:nvPr/>
          </p:nvSpPr>
          <p:spPr>
            <a:xfrm flipV="1">
              <a:off x="3787" y="1207"/>
              <a:ext cx="0" cy="1679"/>
            </a:xfrm>
            <a:prstGeom prst="line">
              <a:avLst/>
            </a:prstGeom>
            <a:ln w="19050" cap="flat" cmpd="sng">
              <a:solidFill>
                <a:srgbClr val="FF0000"/>
              </a:solidFill>
              <a:prstDash val="dash"/>
              <a:headEnd type="none" w="med" len="med"/>
              <a:tailEnd type="none" w="med" len="med"/>
            </a:ln>
          </p:spPr>
        </p:sp>
        <p:sp>
          <p:nvSpPr>
            <p:cNvPr id="26636" name="Rectangle 29"/>
            <p:cNvSpPr/>
            <p:nvPr/>
          </p:nvSpPr>
          <p:spPr>
            <a:xfrm>
              <a:off x="3810" y="1207"/>
              <a:ext cx="159" cy="173"/>
            </a:xfrm>
            <a:prstGeom prst="rect">
              <a:avLst/>
            </a:prstGeom>
            <a:noFill/>
            <a:ln w="9525">
              <a:noFill/>
            </a:ln>
          </p:spPr>
          <p:txBody>
            <a:bodyPr lIns="0" tIns="0" rIns="0" bIns="0">
              <a:spAutoFit/>
            </a:bodyPr>
            <a:p>
              <a:r>
                <a:rPr lang="en-US" altLang="zh-CN" b="1">
                  <a:solidFill>
                    <a:srgbClr val="000000"/>
                  </a:solidFill>
                  <a:latin typeface="Times New Roman" panose="02020603050405020304" pitchFamily="18" charset="0"/>
                  <a:ea typeface="楷体_GB2312" pitchFamily="49" charset="-122"/>
                </a:rPr>
                <a:t>A</a:t>
              </a:r>
              <a:endParaRPr lang="en-US" altLang="zh-CN" b="1">
                <a:solidFill>
                  <a:srgbClr val="000000"/>
                </a:solidFill>
                <a:latin typeface="Times New Roman" panose="02020603050405020304" pitchFamily="18" charset="0"/>
                <a:ea typeface="楷体_GB2312" pitchFamily="49" charset="-122"/>
              </a:endParaRPr>
            </a:p>
          </p:txBody>
        </p:sp>
        <p:sp>
          <p:nvSpPr>
            <p:cNvPr id="26637" name="Rectangle 30"/>
            <p:cNvSpPr/>
            <p:nvPr/>
          </p:nvSpPr>
          <p:spPr>
            <a:xfrm>
              <a:off x="3810" y="1797"/>
              <a:ext cx="159" cy="173"/>
            </a:xfrm>
            <a:prstGeom prst="rect">
              <a:avLst/>
            </a:prstGeom>
            <a:noFill/>
            <a:ln w="9525">
              <a:noFill/>
            </a:ln>
          </p:spPr>
          <p:txBody>
            <a:bodyPr lIns="0" tIns="0" rIns="0" bIns="0">
              <a:spAutoFit/>
            </a:bodyPr>
            <a:p>
              <a:r>
                <a:rPr lang="en-US" altLang="zh-CN" b="1">
                  <a:solidFill>
                    <a:srgbClr val="000000"/>
                  </a:solidFill>
                  <a:latin typeface="Times New Roman" panose="02020603050405020304" pitchFamily="18" charset="0"/>
                  <a:ea typeface="楷体_GB2312" pitchFamily="49" charset="-122"/>
                </a:rPr>
                <a:t>B</a:t>
              </a:r>
              <a:endParaRPr lang="en-US" altLang="zh-CN" b="1">
                <a:solidFill>
                  <a:srgbClr val="000000"/>
                </a:solidFill>
                <a:latin typeface="Times New Roman" panose="02020603050405020304" pitchFamily="18" charset="0"/>
                <a:ea typeface="楷体_GB2312" pitchFamily="49" charset="-122"/>
              </a:endParaRPr>
            </a:p>
          </p:txBody>
        </p:sp>
        <p:sp>
          <p:nvSpPr>
            <p:cNvPr id="26638" name="Rectangle 31"/>
            <p:cNvSpPr/>
            <p:nvPr/>
          </p:nvSpPr>
          <p:spPr>
            <a:xfrm>
              <a:off x="3810" y="2273"/>
              <a:ext cx="159" cy="173"/>
            </a:xfrm>
            <a:prstGeom prst="rect">
              <a:avLst/>
            </a:prstGeom>
            <a:noFill/>
            <a:ln w="9525">
              <a:noFill/>
            </a:ln>
          </p:spPr>
          <p:txBody>
            <a:bodyPr lIns="0" tIns="0" rIns="0" bIns="0">
              <a:spAutoFit/>
            </a:bodyPr>
            <a:p>
              <a:r>
                <a:rPr lang="en-US" altLang="zh-CN" b="1">
                  <a:solidFill>
                    <a:srgbClr val="000000"/>
                  </a:solidFill>
                  <a:latin typeface="Times New Roman" panose="02020603050405020304" pitchFamily="18" charset="0"/>
                  <a:ea typeface="楷体_GB2312" pitchFamily="49" charset="-122"/>
                </a:rPr>
                <a:t>C</a:t>
              </a:r>
              <a:endParaRPr lang="en-US" altLang="zh-CN" b="1">
                <a:solidFill>
                  <a:srgbClr val="000000"/>
                </a:solidFill>
                <a:latin typeface="Times New Roman" panose="02020603050405020304" pitchFamily="18" charset="0"/>
                <a:ea typeface="楷体_GB2312" pitchFamily="49" charset="-122"/>
              </a:endParaRPr>
            </a:p>
          </p:txBody>
        </p:sp>
        <p:sp>
          <p:nvSpPr>
            <p:cNvPr id="26639" name="Rectangle 32"/>
            <p:cNvSpPr/>
            <p:nvPr/>
          </p:nvSpPr>
          <p:spPr>
            <a:xfrm>
              <a:off x="3810" y="2523"/>
              <a:ext cx="159" cy="173"/>
            </a:xfrm>
            <a:prstGeom prst="rect">
              <a:avLst/>
            </a:prstGeom>
            <a:noFill/>
            <a:ln w="9525">
              <a:noFill/>
            </a:ln>
          </p:spPr>
          <p:txBody>
            <a:bodyPr lIns="0" tIns="0" rIns="0" bIns="0">
              <a:spAutoFit/>
            </a:bodyPr>
            <a:p>
              <a:r>
                <a:rPr lang="en-US" altLang="zh-CN" b="1">
                  <a:solidFill>
                    <a:srgbClr val="000000"/>
                  </a:solidFill>
                  <a:latin typeface="Times New Roman" panose="02020603050405020304" pitchFamily="18" charset="0"/>
                  <a:ea typeface="楷体_GB2312" pitchFamily="49" charset="-122"/>
                </a:rPr>
                <a:t>D</a:t>
              </a:r>
              <a:endParaRPr lang="en-US" altLang="zh-CN" b="1">
                <a:solidFill>
                  <a:srgbClr val="000000"/>
                </a:solidFill>
                <a:latin typeface="Times New Roman" panose="02020603050405020304" pitchFamily="18" charset="0"/>
                <a:ea typeface="楷体_GB2312" pitchFamily="49" charset="-122"/>
              </a:endParaRPr>
            </a:p>
          </p:txBody>
        </p:sp>
      </p:grpSp>
      <p:sp>
        <p:nvSpPr>
          <p:cNvPr id="28" name="Rectangle 34"/>
          <p:cNvSpPr/>
          <p:nvPr/>
        </p:nvSpPr>
        <p:spPr>
          <a:xfrm>
            <a:off x="4572000" y="4616450"/>
            <a:ext cx="3348038" cy="442913"/>
          </a:xfrm>
          <a:prstGeom prst="rect">
            <a:avLst/>
          </a:prstGeom>
          <a:noFill/>
          <a:ln w="9525">
            <a:noFill/>
          </a:ln>
        </p:spPr>
        <p:txBody>
          <a:bodyPr lIns="92075" tIns="46038" rIns="92075" bIns="46038" anchor="ctr"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285750" lvl="0" indent="-285750">
              <a:spcBef>
                <a:spcPct val="0"/>
              </a:spcBef>
              <a:buClr>
                <a:srgbClr val="FF0000"/>
              </a:buClr>
              <a:buFont typeface="Wingdings" panose="05000000000000000000" pitchFamily="2" charset="2"/>
              <a:buNone/>
            </a:pPr>
            <a:r>
              <a:rPr lang="zh-CN" altLang="en-US" sz="2300" b="1" dirty="0">
                <a:solidFill>
                  <a:srgbClr val="000000"/>
                </a:solidFill>
                <a:latin typeface="Times New Roman" panose="02020603050405020304" pitchFamily="18" charset="0"/>
                <a:ea typeface="楷体_GB2312" pitchFamily="49" charset="-122"/>
              </a:rPr>
              <a:t>在饱和区，</a:t>
            </a:r>
            <a:r>
              <a:rPr lang="en-US" altLang="zh-CN" sz="2300" b="1" i="1" dirty="0" err="1">
                <a:solidFill>
                  <a:srgbClr val="000000"/>
                </a:solidFill>
                <a:latin typeface="Times New Roman" panose="02020603050405020304" pitchFamily="18" charset="0"/>
                <a:ea typeface="楷体_GB2312" pitchFamily="49" charset="-122"/>
              </a:rPr>
              <a:t>i</a:t>
            </a:r>
            <a:r>
              <a:rPr lang="en-US" altLang="zh-CN" sz="2300" b="1" baseline="-25000" dirty="0" err="1">
                <a:solidFill>
                  <a:srgbClr val="000000"/>
                </a:solidFill>
                <a:latin typeface="Times New Roman" panose="02020603050405020304" pitchFamily="18" charset="0"/>
                <a:ea typeface="楷体_GB2312" pitchFamily="49" charset="-122"/>
              </a:rPr>
              <a:t>D</a:t>
            </a:r>
            <a:r>
              <a:rPr lang="zh-CN" altLang="en-US" sz="2300" b="1" dirty="0">
                <a:solidFill>
                  <a:srgbClr val="000000"/>
                </a:solidFill>
                <a:latin typeface="Times New Roman" panose="02020603050405020304" pitchFamily="18" charset="0"/>
                <a:ea typeface="楷体_GB2312" pitchFamily="49" charset="-122"/>
              </a:rPr>
              <a:t>受</a:t>
            </a:r>
            <a:r>
              <a:rPr lang="en-US" altLang="zh-CN" sz="2300" b="1" i="1" dirty="0" err="1">
                <a:solidFill>
                  <a:srgbClr val="000000"/>
                </a:solidFill>
                <a:latin typeface="Book Antiqua" pitchFamily="18" charset="0"/>
                <a:ea typeface="楷体_GB2312" pitchFamily="49" charset="-122"/>
              </a:rPr>
              <a:t>v</a:t>
            </a:r>
            <a:r>
              <a:rPr lang="en-US" altLang="zh-CN" sz="2300" b="1" baseline="-25000" dirty="0" err="1">
                <a:solidFill>
                  <a:srgbClr val="000000"/>
                </a:solidFill>
                <a:latin typeface="Times New Roman" panose="02020603050405020304" pitchFamily="18" charset="0"/>
                <a:ea typeface="楷体_GB2312" pitchFamily="49" charset="-122"/>
              </a:rPr>
              <a:t>GS</a:t>
            </a:r>
            <a:r>
              <a:rPr lang="zh-CN" altLang="en-US" sz="2300" b="1" dirty="0">
                <a:solidFill>
                  <a:srgbClr val="000000"/>
                </a:solidFill>
                <a:latin typeface="Times New Roman" panose="02020603050405020304" pitchFamily="18" charset="0"/>
                <a:ea typeface="楷体_GB2312" pitchFamily="49" charset="-122"/>
              </a:rPr>
              <a:t>控制</a:t>
            </a:r>
            <a:endParaRPr lang="zh-CN" altLang="en-US" sz="2300" b="1" dirty="0">
              <a:solidFill>
                <a:srgbClr val="000000"/>
              </a:solidFill>
              <a:latin typeface="Times New Roman" panose="02020603050405020304" pitchFamily="18" charset="0"/>
              <a:ea typeface="楷体_GB2312" pitchFamily="49" charset="-122"/>
            </a:endParaRPr>
          </a:p>
        </p:txBody>
      </p:sp>
      <p:sp>
        <p:nvSpPr>
          <p:cNvPr id="26634" name="Rectangle 9">
            <a:hlinkClick r:id="rId9" action="ppaction://hlinksldjump"/>
          </p:cNvPr>
          <p:cNvSpPr/>
          <p:nvPr/>
        </p:nvSpPr>
        <p:spPr>
          <a:xfrm>
            <a:off x="744538" y="115888"/>
            <a:ext cx="6419850" cy="519112"/>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3. </a:t>
            </a:r>
            <a:r>
              <a:rPr lang="en-US" altLang="zh-CN" sz="2800" b="1" i="1">
                <a:solidFill>
                  <a:srgbClr val="800000"/>
                </a:solidFill>
                <a:latin typeface="楷体_GB2312" pitchFamily="49" charset="-122"/>
                <a:ea typeface="楷体_GB2312" pitchFamily="49" charset="-122"/>
              </a:rPr>
              <a:t>I-V</a:t>
            </a:r>
            <a:r>
              <a:rPr lang="en-US" altLang="zh-CN" sz="2800" b="1">
                <a:solidFill>
                  <a:srgbClr val="800000"/>
                </a:solidFill>
                <a:latin typeface="楷体_GB2312" pitchFamily="49" charset="-122"/>
                <a:ea typeface="楷体_GB2312" pitchFamily="49" charset="-122"/>
              </a:rPr>
              <a:t> </a:t>
            </a:r>
            <a:r>
              <a:rPr lang="zh-CN" altLang="en-US" sz="2800" b="1" dirty="0">
                <a:solidFill>
                  <a:srgbClr val="800000"/>
                </a:solidFill>
                <a:latin typeface="楷体_GB2312" pitchFamily="49" charset="-122"/>
                <a:ea typeface="楷体_GB2312" pitchFamily="49" charset="-122"/>
              </a:rPr>
              <a:t>特性曲线及大信号特性方程</a:t>
            </a:r>
            <a:endParaRPr lang="zh-CN" altLang="en-US" sz="2800" b="1" dirty="0">
              <a:solidFill>
                <a:srgbClr val="800000"/>
              </a:solidFill>
              <a:latin typeface="楷体_GB2312" pitchFamily="49" charset="-122"/>
              <a:ea typeface="楷体_GB2312" pitchFamily="49" charset="-122"/>
            </a:endParaRPr>
          </a:p>
        </p:txBody>
      </p:sp>
      <p:sp>
        <p:nvSpPr>
          <p:cNvPr id="7" name="页脚占位符 4"/>
          <p:cNvSpPr txBox="1">
            <a:spLocks noGrp="1"/>
          </p:cNvSpPr>
          <p:nvPr>
            <p:custDataLst>
              <p:tags r:id="rId10"/>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strips(downRight)">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up)">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6"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strips(downRight)">
                                      <p:cBhvr>
                                        <p:cTn id="28" dur="500"/>
                                        <p:tgtEl>
                                          <p:spTgt spid="28"/>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6"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strips(downRight)">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7650"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a:latin typeface="Arial Narrow" pitchFamily="34" charset="0"/>
                <a:ea typeface="黑体" panose="02010609060101010101" pitchFamily="2" charset="-122"/>
                <a:cs typeface="+mj-cs"/>
              </a:rPr>
              <a:t>7.4.2  N</a:t>
            </a:r>
            <a:r>
              <a:rPr lang="zh-CN" altLang="en-US" kern="1200" dirty="0">
                <a:latin typeface="Arial Narrow" pitchFamily="34" charset="0"/>
                <a:ea typeface="黑体" panose="02010609060101010101" pitchFamily="2" charset="-122"/>
                <a:cs typeface="+mj-cs"/>
              </a:rPr>
              <a:t>沟道耗尽型</a:t>
            </a:r>
            <a:r>
              <a:rPr lang="en-US" altLang="zh-CN" kern="1200">
                <a:latin typeface="Arial Narrow" pitchFamily="34" charset="0"/>
                <a:ea typeface="黑体" panose="02010609060101010101" pitchFamily="2" charset="-122"/>
                <a:cs typeface="+mj-cs"/>
              </a:rPr>
              <a:t>MOSFET</a:t>
            </a:r>
            <a:endParaRPr lang="zh-CN" altLang="en-US" kern="1200" dirty="0">
              <a:latin typeface="Arial Narrow" pitchFamily="34" charset="0"/>
              <a:ea typeface="黑体" panose="02010609060101010101" pitchFamily="2" charset="-122"/>
              <a:cs typeface="+mj-cs"/>
            </a:endParaRPr>
          </a:p>
        </p:txBody>
      </p:sp>
      <p:sp>
        <p:nvSpPr>
          <p:cNvPr id="27651" name="Rectangle 3">
            <a:hlinkClick r:id="rId1" action="ppaction://hlinksldjump"/>
          </p:cNvPr>
          <p:cNvSpPr/>
          <p:nvPr/>
        </p:nvSpPr>
        <p:spPr>
          <a:xfrm>
            <a:off x="457200" y="709613"/>
            <a:ext cx="4572000" cy="519112"/>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1. </a:t>
            </a:r>
            <a:r>
              <a:rPr lang="zh-CN" altLang="en-US" sz="2800" b="1" dirty="0">
                <a:solidFill>
                  <a:srgbClr val="800000"/>
                </a:solidFill>
                <a:latin typeface="楷体_GB2312" pitchFamily="49" charset="-122"/>
                <a:ea typeface="楷体_GB2312" pitchFamily="49" charset="-122"/>
              </a:rPr>
              <a:t>结构和工作原理</a:t>
            </a:r>
            <a:endParaRPr lang="zh-CN" altLang="en-US" sz="2800" b="1" dirty="0">
              <a:solidFill>
                <a:srgbClr val="000000"/>
              </a:solidFill>
              <a:latin typeface="楷体_GB2312" pitchFamily="49" charset="-122"/>
              <a:ea typeface="楷体_GB2312" pitchFamily="49" charset="-122"/>
            </a:endParaRPr>
          </a:p>
        </p:txBody>
      </p:sp>
      <p:graphicFrame>
        <p:nvGraphicFramePr>
          <p:cNvPr id="9" name="Object 4"/>
          <p:cNvGraphicFramePr>
            <a:graphicFrameLocks noChangeAspect="1"/>
          </p:cNvGraphicFramePr>
          <p:nvPr/>
        </p:nvGraphicFramePr>
        <p:xfrm>
          <a:off x="606425" y="2322513"/>
          <a:ext cx="4498975" cy="3338512"/>
        </p:xfrm>
        <a:graphic>
          <a:graphicData uri="http://schemas.openxmlformats.org/presentationml/2006/ole">
            <mc:AlternateContent xmlns:mc="http://schemas.openxmlformats.org/markup-compatibility/2006">
              <mc:Choice xmlns:v="urn:schemas-microsoft-com:vml" Requires="v">
                <p:oleObj spid="_x0000_s3100" name="" r:id="rId2" imgW="2180590" imgH="1676400" progId="Word.Picture.8">
                  <p:embed/>
                </p:oleObj>
              </mc:Choice>
              <mc:Fallback>
                <p:oleObj name="" r:id="rId2" imgW="2180590" imgH="1676400" progId="Word.Picture.8">
                  <p:embed/>
                  <p:pic>
                    <p:nvPicPr>
                      <p:cNvPr id="0" name="图片 3099"/>
                      <p:cNvPicPr/>
                      <p:nvPr/>
                    </p:nvPicPr>
                    <p:blipFill>
                      <a:blip r:embed="rId3"/>
                      <a:srcRect l="-3302"/>
                      <a:stretch>
                        <a:fillRect/>
                      </a:stretch>
                    </p:blipFill>
                    <p:spPr>
                      <a:xfrm>
                        <a:off x="606425" y="2322513"/>
                        <a:ext cx="4498975" cy="3338512"/>
                      </a:xfrm>
                      <a:prstGeom prst="rect">
                        <a:avLst/>
                      </a:prstGeom>
                      <a:solidFill>
                        <a:srgbClr val="FFFFFF"/>
                      </a:solidFill>
                      <a:ln w="38100">
                        <a:noFill/>
                        <a:miter/>
                      </a:ln>
                    </p:spPr>
                  </p:pic>
                </p:oleObj>
              </mc:Fallback>
            </mc:AlternateContent>
          </a:graphicData>
        </a:graphic>
      </p:graphicFrame>
      <p:graphicFrame>
        <p:nvGraphicFramePr>
          <p:cNvPr id="10" name="Object 5"/>
          <p:cNvGraphicFramePr>
            <a:graphicFrameLocks noChangeAspect="1"/>
          </p:cNvGraphicFramePr>
          <p:nvPr/>
        </p:nvGraphicFramePr>
        <p:xfrm>
          <a:off x="5867400" y="2592388"/>
          <a:ext cx="2266950" cy="2114550"/>
        </p:xfrm>
        <a:graphic>
          <a:graphicData uri="http://schemas.openxmlformats.org/presentationml/2006/ole">
            <mc:AlternateContent xmlns:mc="http://schemas.openxmlformats.org/markup-compatibility/2006">
              <mc:Choice xmlns:v="urn:schemas-microsoft-com:vml" Requires="v">
                <p:oleObj spid="_x0000_s3103" name="" r:id="rId4" imgW="1134110" imgH="1057910" progId="Word.Picture.8">
                  <p:embed/>
                </p:oleObj>
              </mc:Choice>
              <mc:Fallback>
                <p:oleObj name="" r:id="rId4" imgW="1134110" imgH="1057910" progId="Word.Picture.8">
                  <p:embed/>
                  <p:pic>
                    <p:nvPicPr>
                      <p:cNvPr id="0" name="图片 3102"/>
                      <p:cNvPicPr/>
                      <p:nvPr/>
                    </p:nvPicPr>
                    <p:blipFill>
                      <a:blip r:embed="rId5"/>
                      <a:stretch>
                        <a:fillRect/>
                      </a:stretch>
                    </p:blipFill>
                    <p:spPr>
                      <a:xfrm>
                        <a:off x="5867400" y="2592388"/>
                        <a:ext cx="2266950" cy="2114550"/>
                      </a:xfrm>
                      <a:prstGeom prst="rect">
                        <a:avLst/>
                      </a:prstGeom>
                      <a:solidFill>
                        <a:srgbClr val="FFFFFF"/>
                      </a:solidFill>
                      <a:ln w="38100">
                        <a:noFill/>
                        <a:miter/>
                      </a:ln>
                    </p:spPr>
                  </p:pic>
                </p:oleObj>
              </mc:Fallback>
            </mc:AlternateContent>
          </a:graphicData>
        </a:graphic>
      </p:graphicFrame>
      <p:sp>
        <p:nvSpPr>
          <p:cNvPr id="11" name="Rectangle 6"/>
          <p:cNvSpPr/>
          <p:nvPr/>
        </p:nvSpPr>
        <p:spPr>
          <a:xfrm>
            <a:off x="900113" y="1304925"/>
            <a:ext cx="7848600" cy="457200"/>
          </a:xfrm>
          <a:prstGeom prst="rect">
            <a:avLst/>
          </a:prstGeom>
          <a:noFill/>
          <a:ln w="9525">
            <a:noFill/>
          </a:ln>
        </p:spPr>
        <p:txBody>
          <a:bodyPr>
            <a:spAutoFit/>
          </a:bodyPr>
          <a:p>
            <a:r>
              <a:rPr lang="zh-CN" altLang="en-US" sz="2400" b="1" dirty="0">
                <a:solidFill>
                  <a:srgbClr val="000000"/>
                </a:solidFill>
                <a:latin typeface="楷体_GB2312" pitchFamily="49" charset="-122"/>
                <a:ea typeface="楷体_GB2312" pitchFamily="49" charset="-122"/>
              </a:rPr>
              <a:t>二氧化硅绝缘层中掺有大量的正离子，已存在导电沟道 </a:t>
            </a:r>
            <a:endParaRPr lang="zh-CN" altLang="en-US" sz="2400" b="1" dirty="0">
              <a:solidFill>
                <a:srgbClr val="000000"/>
              </a:solidFill>
              <a:latin typeface="楷体_GB2312" pitchFamily="49" charset="-122"/>
              <a:ea typeface="楷体_GB2312" pitchFamily="49" charset="-122"/>
            </a:endParaRPr>
          </a:p>
        </p:txBody>
      </p:sp>
      <p:sp>
        <p:nvSpPr>
          <p:cNvPr id="12" name="Rectangle 7"/>
          <p:cNvSpPr/>
          <p:nvPr/>
        </p:nvSpPr>
        <p:spPr>
          <a:xfrm>
            <a:off x="914400" y="1773238"/>
            <a:ext cx="7772400" cy="457200"/>
          </a:xfrm>
          <a:prstGeom prst="rect">
            <a:avLst/>
          </a:prstGeom>
          <a:noFill/>
          <a:ln w="9525">
            <a:noFill/>
          </a:ln>
        </p:spPr>
        <p:txBody>
          <a:bodyPr>
            <a:spAutoFit/>
          </a:bodyPr>
          <a:p>
            <a:r>
              <a:rPr lang="zh-CN" altLang="en-US" sz="2400" b="1" dirty="0">
                <a:solidFill>
                  <a:srgbClr val="000000"/>
                </a:solidFill>
                <a:latin typeface="楷体_GB2312" pitchFamily="49" charset="-122"/>
                <a:ea typeface="楷体_GB2312" pitchFamily="49" charset="-122"/>
              </a:rPr>
              <a:t>可以在正或负的栅源电压下工作，而且基本上无栅流</a:t>
            </a:r>
            <a:endParaRPr lang="zh-CN" altLang="en-US" sz="2400" b="1" dirty="0">
              <a:solidFill>
                <a:srgbClr val="000000"/>
              </a:solidFill>
              <a:latin typeface="楷体_GB2312" pitchFamily="49" charset="-122"/>
              <a:ea typeface="楷体_GB2312" pitchFamily="49" charset="-122"/>
            </a:endParaRPr>
          </a:p>
        </p:txBody>
      </p:sp>
      <p:sp>
        <p:nvSpPr>
          <p:cNvPr id="7" name="页脚占位符 4"/>
          <p:cNvSpPr txBox="1">
            <a:spLocks noGrp="1"/>
          </p:cNvSpPr>
          <p:nvPr>
            <p:custDataLst>
              <p:tags r:id="rId6"/>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Righ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trips(downRigh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strips(downRight)">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8674"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a:latin typeface="Arial Narrow" pitchFamily="34" charset="0"/>
                <a:ea typeface="黑体" panose="02010609060101010101" pitchFamily="2" charset="-122"/>
                <a:cs typeface="+mj-cs"/>
              </a:rPr>
              <a:t>7.4.2  N</a:t>
            </a:r>
            <a:r>
              <a:rPr lang="zh-CN" altLang="en-US" kern="1200" dirty="0">
                <a:latin typeface="Arial Narrow" pitchFamily="34" charset="0"/>
                <a:ea typeface="黑体" panose="02010609060101010101" pitchFamily="2" charset="-122"/>
                <a:cs typeface="+mj-cs"/>
              </a:rPr>
              <a:t>沟道耗尽型</a:t>
            </a:r>
            <a:r>
              <a:rPr lang="en-US" altLang="zh-CN" kern="1200">
                <a:latin typeface="Arial Narrow" pitchFamily="34" charset="0"/>
                <a:ea typeface="黑体" panose="02010609060101010101" pitchFamily="2" charset="-122"/>
                <a:cs typeface="+mj-cs"/>
              </a:rPr>
              <a:t>MOSFET</a:t>
            </a:r>
            <a:endParaRPr lang="zh-CN" altLang="en-US" kern="1200" dirty="0">
              <a:latin typeface="Arial Narrow" pitchFamily="34" charset="0"/>
              <a:ea typeface="黑体" panose="02010609060101010101" pitchFamily="2" charset="-122"/>
              <a:cs typeface="+mj-cs"/>
            </a:endParaRPr>
          </a:p>
        </p:txBody>
      </p:sp>
      <p:graphicFrame>
        <p:nvGraphicFramePr>
          <p:cNvPr id="13" name="Object 19"/>
          <p:cNvGraphicFramePr>
            <a:graphicFrameLocks noChangeAspect="1"/>
          </p:cNvGraphicFramePr>
          <p:nvPr/>
        </p:nvGraphicFramePr>
        <p:xfrm>
          <a:off x="4500563" y="2132013"/>
          <a:ext cx="4473575" cy="3616325"/>
        </p:xfrm>
        <a:graphic>
          <a:graphicData uri="http://schemas.openxmlformats.org/presentationml/2006/ole">
            <mc:AlternateContent xmlns:mc="http://schemas.openxmlformats.org/markup-compatibility/2006">
              <mc:Choice xmlns:v="urn:schemas-microsoft-com:vml" Requires="v">
                <p:oleObj spid="_x0000_s3115" name="" r:id="rId1" imgW="2487930" imgH="2014855" progId="Word.Picture.8">
                  <p:embed/>
                </p:oleObj>
              </mc:Choice>
              <mc:Fallback>
                <p:oleObj name="" r:id="rId1" imgW="2487930" imgH="2014855" progId="Word.Picture.8">
                  <p:embed/>
                  <p:pic>
                    <p:nvPicPr>
                      <p:cNvPr id="0" name="图片 3114"/>
                      <p:cNvPicPr/>
                      <p:nvPr/>
                    </p:nvPicPr>
                    <p:blipFill>
                      <a:blip r:embed="rId2"/>
                      <a:stretch>
                        <a:fillRect/>
                      </a:stretch>
                    </p:blipFill>
                    <p:spPr>
                      <a:xfrm>
                        <a:off x="4500563" y="2132013"/>
                        <a:ext cx="4473575" cy="3616325"/>
                      </a:xfrm>
                      <a:prstGeom prst="rect">
                        <a:avLst/>
                      </a:prstGeom>
                      <a:noFill/>
                      <a:ln w="38100">
                        <a:noFill/>
                        <a:miter/>
                      </a:ln>
                    </p:spPr>
                  </p:pic>
                </p:oleObj>
              </mc:Fallback>
            </mc:AlternateContent>
          </a:graphicData>
        </a:graphic>
      </p:graphicFrame>
      <p:graphicFrame>
        <p:nvGraphicFramePr>
          <p:cNvPr id="28676" name="Object 17"/>
          <p:cNvGraphicFramePr>
            <a:graphicFrameLocks noChangeAspect="1"/>
          </p:cNvGraphicFramePr>
          <p:nvPr/>
        </p:nvGraphicFramePr>
        <p:xfrm>
          <a:off x="171450" y="2189163"/>
          <a:ext cx="4113213" cy="3616325"/>
        </p:xfrm>
        <a:graphic>
          <a:graphicData uri="http://schemas.openxmlformats.org/presentationml/2006/ole">
            <mc:AlternateContent xmlns:mc="http://schemas.openxmlformats.org/markup-compatibility/2006">
              <mc:Choice xmlns:v="urn:schemas-microsoft-com:vml" Requires="v">
                <p:oleObj spid="_x0000_s3112" name="" r:id="rId3" imgW="2287270" imgH="2014855" progId="Word.Picture.8">
                  <p:embed/>
                </p:oleObj>
              </mc:Choice>
              <mc:Fallback>
                <p:oleObj name="" r:id="rId3" imgW="2287270" imgH="2014855" progId="Word.Picture.8">
                  <p:embed/>
                  <p:pic>
                    <p:nvPicPr>
                      <p:cNvPr id="0" name="图片 3111"/>
                      <p:cNvPicPr/>
                      <p:nvPr/>
                    </p:nvPicPr>
                    <p:blipFill>
                      <a:blip r:embed="rId4"/>
                      <a:stretch>
                        <a:fillRect/>
                      </a:stretch>
                    </p:blipFill>
                    <p:spPr>
                      <a:xfrm>
                        <a:off x="171450" y="2189163"/>
                        <a:ext cx="4113213" cy="3616325"/>
                      </a:xfrm>
                      <a:prstGeom prst="rect">
                        <a:avLst/>
                      </a:prstGeom>
                      <a:noFill/>
                      <a:ln w="38100">
                        <a:noFill/>
                        <a:miter/>
                      </a:ln>
                    </p:spPr>
                  </p:pic>
                </p:oleObj>
              </mc:Fallback>
            </mc:AlternateContent>
          </a:graphicData>
        </a:graphic>
      </p:graphicFrame>
      <p:graphicFrame>
        <p:nvGraphicFramePr>
          <p:cNvPr id="15" name="Object 7"/>
          <p:cNvGraphicFramePr>
            <a:graphicFrameLocks noChangeAspect="1"/>
          </p:cNvGraphicFramePr>
          <p:nvPr/>
        </p:nvGraphicFramePr>
        <p:xfrm>
          <a:off x="1123950" y="1268413"/>
          <a:ext cx="2373313" cy="887412"/>
        </p:xfrm>
        <a:graphic>
          <a:graphicData uri="http://schemas.openxmlformats.org/presentationml/2006/ole">
            <mc:AlternateContent xmlns:mc="http://schemas.openxmlformats.org/markup-compatibility/2006">
              <mc:Choice xmlns:v="urn:schemas-microsoft-com:vml" Requires="v">
                <p:oleObj spid="_x0000_s3109" name="" r:id="rId5" imgW="1193800" imgH="444500" progId="Equation.3">
                  <p:embed/>
                </p:oleObj>
              </mc:Choice>
              <mc:Fallback>
                <p:oleObj name="" r:id="rId5" imgW="1193800" imgH="444500" progId="Equation.3">
                  <p:embed/>
                  <p:pic>
                    <p:nvPicPr>
                      <p:cNvPr id="0" name="图片 3108"/>
                      <p:cNvPicPr/>
                      <p:nvPr/>
                    </p:nvPicPr>
                    <p:blipFill>
                      <a:blip r:embed="rId6"/>
                      <a:stretch>
                        <a:fillRect/>
                      </a:stretch>
                    </p:blipFill>
                    <p:spPr>
                      <a:xfrm>
                        <a:off x="1123950" y="1268413"/>
                        <a:ext cx="2373313" cy="887412"/>
                      </a:xfrm>
                      <a:prstGeom prst="rect">
                        <a:avLst/>
                      </a:prstGeom>
                      <a:noFill/>
                      <a:ln w="38100">
                        <a:noFill/>
                        <a:miter/>
                      </a:ln>
                    </p:spPr>
                  </p:pic>
                </p:oleObj>
              </mc:Fallback>
            </mc:AlternateContent>
          </a:graphicData>
        </a:graphic>
      </p:graphicFrame>
      <p:grpSp>
        <p:nvGrpSpPr>
          <p:cNvPr id="16" name="Group 8"/>
          <p:cNvGrpSpPr/>
          <p:nvPr/>
        </p:nvGrpSpPr>
        <p:grpSpPr>
          <a:xfrm>
            <a:off x="4064000" y="1266825"/>
            <a:ext cx="5029200" cy="889000"/>
            <a:chOff x="2544" y="3192"/>
            <a:chExt cx="3168" cy="560"/>
          </a:xfrm>
        </p:grpSpPr>
        <p:graphicFrame>
          <p:nvGraphicFramePr>
            <p:cNvPr id="28683" name="Object 9"/>
            <p:cNvGraphicFramePr>
              <a:graphicFrameLocks noChangeAspect="1"/>
            </p:cNvGraphicFramePr>
            <p:nvPr/>
          </p:nvGraphicFramePr>
          <p:xfrm>
            <a:off x="2544" y="3192"/>
            <a:ext cx="1471" cy="560"/>
          </p:xfrm>
          <a:graphic>
            <a:graphicData uri="http://schemas.openxmlformats.org/presentationml/2006/ole">
              <mc:AlternateContent xmlns:mc="http://schemas.openxmlformats.org/markup-compatibility/2006">
                <mc:Choice xmlns:v="urn:schemas-microsoft-com:vml" Requires="v">
                  <p:oleObj spid="_x0000_s3111" name="" r:id="rId7" imgW="1167765" imgH="444500" progId="Equation.3">
                    <p:embed/>
                  </p:oleObj>
                </mc:Choice>
                <mc:Fallback>
                  <p:oleObj name="" r:id="rId7" imgW="1167765" imgH="444500" progId="Equation.3">
                    <p:embed/>
                    <p:pic>
                      <p:nvPicPr>
                        <p:cNvPr id="0" name="图片 3110"/>
                        <p:cNvPicPr/>
                        <p:nvPr/>
                      </p:nvPicPr>
                      <p:blipFill>
                        <a:blip r:embed="rId8"/>
                        <a:stretch>
                          <a:fillRect/>
                        </a:stretch>
                      </p:blipFill>
                      <p:spPr>
                        <a:xfrm>
                          <a:off x="2544" y="3192"/>
                          <a:ext cx="1471" cy="560"/>
                        </a:xfrm>
                        <a:prstGeom prst="rect">
                          <a:avLst/>
                        </a:prstGeom>
                        <a:noFill/>
                        <a:ln w="38100">
                          <a:noFill/>
                          <a:miter/>
                        </a:ln>
                      </p:spPr>
                    </p:pic>
                  </p:oleObj>
                </mc:Fallback>
              </mc:AlternateContent>
            </a:graphicData>
          </a:graphic>
        </p:graphicFrame>
        <p:sp>
          <p:nvSpPr>
            <p:cNvPr id="18" name="Rectangle 10">
              <a:hlinkClick r:id="rId9" action="ppaction://hlinksldjump"/>
            </p:cNvPr>
            <p:cNvSpPr>
              <a:spLocks noChangeArrowheads="1"/>
            </p:cNvSpPr>
            <p:nvPr/>
          </p:nvSpPr>
          <p:spPr bwMode="auto">
            <a:xfrm>
              <a:off x="3984" y="3312"/>
              <a:ext cx="17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sz="3600" b="1">
                  <a:solidFill>
                    <a:schemeClr val="tx2"/>
                  </a:solidFill>
                  <a:latin typeface="Arial Narrow" pitchFamily="34" charset="0"/>
                  <a:ea typeface="楷体_GB2312" pitchFamily="49" charset="-122"/>
                </a:defRPr>
              </a:lvl1pPr>
              <a:lvl2pPr algn="l">
                <a:defRPr sz="3600" b="1">
                  <a:solidFill>
                    <a:schemeClr val="tx2"/>
                  </a:solidFill>
                  <a:latin typeface="Arial Narrow" pitchFamily="34" charset="0"/>
                  <a:ea typeface="楷体_GB2312" pitchFamily="49" charset="-122"/>
                </a:defRPr>
              </a:lvl2pPr>
              <a:lvl3pPr algn="l">
                <a:defRPr sz="3600" b="1">
                  <a:solidFill>
                    <a:schemeClr val="tx2"/>
                  </a:solidFill>
                  <a:latin typeface="Arial Narrow" pitchFamily="34" charset="0"/>
                  <a:ea typeface="楷体_GB2312" pitchFamily="49" charset="-122"/>
                </a:defRPr>
              </a:lvl3pPr>
              <a:lvl4pPr algn="l">
                <a:defRPr sz="3600" b="1">
                  <a:solidFill>
                    <a:schemeClr val="tx2"/>
                  </a:solidFill>
                  <a:latin typeface="Arial Narrow" pitchFamily="34" charset="0"/>
                  <a:ea typeface="楷体_GB2312" pitchFamily="49" charset="-122"/>
                </a:defRPr>
              </a:lvl4pPr>
              <a:lvl5pPr algn="l">
                <a:defRPr sz="3600" b="1">
                  <a:solidFill>
                    <a:schemeClr val="tx2"/>
                  </a:solidFill>
                  <a:latin typeface="Arial Narrow" pitchFamily="34" charset="0"/>
                  <a:ea typeface="楷体_GB2312" pitchFamily="49" charset="-122"/>
                </a:defRPr>
              </a:lvl5pPr>
              <a:lvl6pPr marL="457200" fontAlgn="base">
                <a:spcBef>
                  <a:spcPct val="0"/>
                </a:spcBef>
                <a:spcAft>
                  <a:spcPct val="0"/>
                </a:spcAft>
                <a:defRPr sz="3600" b="1">
                  <a:solidFill>
                    <a:schemeClr val="tx2"/>
                  </a:solidFill>
                  <a:latin typeface="Arial Narrow" pitchFamily="34" charset="0"/>
                  <a:ea typeface="楷体_GB2312" pitchFamily="49" charset="-122"/>
                </a:defRPr>
              </a:lvl6pPr>
              <a:lvl7pPr marL="914400" fontAlgn="base">
                <a:spcBef>
                  <a:spcPct val="0"/>
                </a:spcBef>
                <a:spcAft>
                  <a:spcPct val="0"/>
                </a:spcAft>
                <a:defRPr sz="3600" b="1">
                  <a:solidFill>
                    <a:schemeClr val="tx2"/>
                  </a:solidFill>
                  <a:latin typeface="Arial Narrow" pitchFamily="34" charset="0"/>
                  <a:ea typeface="楷体_GB2312" pitchFamily="49" charset="-122"/>
                </a:defRPr>
              </a:lvl7pPr>
              <a:lvl8pPr marL="1371600" fontAlgn="base">
                <a:spcBef>
                  <a:spcPct val="0"/>
                </a:spcBef>
                <a:spcAft>
                  <a:spcPct val="0"/>
                </a:spcAft>
                <a:defRPr sz="3600" b="1">
                  <a:solidFill>
                    <a:schemeClr val="tx2"/>
                  </a:solidFill>
                  <a:latin typeface="Arial Narrow" pitchFamily="34" charset="0"/>
                  <a:ea typeface="楷体_GB2312" pitchFamily="49" charset="-122"/>
                </a:defRPr>
              </a:lvl8pPr>
              <a:lvl9pPr marL="1828800" fontAlgn="base">
                <a:spcBef>
                  <a:spcPct val="0"/>
                </a:spcBef>
                <a:spcAft>
                  <a:spcPct val="0"/>
                </a:spcAft>
                <a:defRPr sz="3600" b="1">
                  <a:solidFill>
                    <a:schemeClr val="tx2"/>
                  </a:solidFill>
                  <a:latin typeface="Arial Narrow" pitchFamily="34" charset="0"/>
                  <a:ea typeface="楷体_GB2312"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a:t>
              </a:r>
              <a:r>
                <a:rPr kumimoji="0" lang="en-US" altLang="zh-CN" sz="18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N</a:t>
              </a:r>
              <a:r>
                <a:rPr kumimoji="0" lang="zh-CN" altLang="en-US" sz="18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沟道增强型）</a:t>
              </a:r>
              <a:endParaRPr kumimoji="0" lang="zh-CN" altLang="en-US" sz="18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endParaRPr>
            </a:p>
          </p:txBody>
        </p:sp>
      </p:grpSp>
      <p:grpSp>
        <p:nvGrpSpPr>
          <p:cNvPr id="19" name="Group 12"/>
          <p:cNvGrpSpPr/>
          <p:nvPr/>
        </p:nvGrpSpPr>
        <p:grpSpPr>
          <a:xfrm>
            <a:off x="107950" y="4106863"/>
            <a:ext cx="2520950" cy="366712"/>
            <a:chOff x="113" y="2205"/>
            <a:chExt cx="1588" cy="231"/>
          </a:xfrm>
        </p:grpSpPr>
        <p:sp>
          <p:nvSpPr>
            <p:cNvPr id="28681" name="Line 13"/>
            <p:cNvSpPr/>
            <p:nvPr/>
          </p:nvSpPr>
          <p:spPr>
            <a:xfrm flipH="1">
              <a:off x="476" y="2317"/>
              <a:ext cx="1225" cy="0"/>
            </a:xfrm>
            <a:prstGeom prst="line">
              <a:avLst/>
            </a:prstGeom>
            <a:ln w="28575" cap="flat" cmpd="sng">
              <a:solidFill>
                <a:srgbClr val="FF0000"/>
              </a:solidFill>
              <a:prstDash val="dash"/>
              <a:headEnd type="none" w="med" len="med"/>
              <a:tailEnd type="none" w="med" len="med"/>
            </a:ln>
          </p:spPr>
        </p:sp>
        <p:sp>
          <p:nvSpPr>
            <p:cNvPr id="28682" name="Rectangle 14"/>
            <p:cNvSpPr/>
            <p:nvPr/>
          </p:nvSpPr>
          <p:spPr>
            <a:xfrm>
              <a:off x="113" y="2205"/>
              <a:ext cx="431" cy="231"/>
            </a:xfrm>
            <a:prstGeom prst="rect">
              <a:avLst/>
            </a:prstGeom>
            <a:noFill/>
            <a:ln w="9525">
              <a:noFill/>
            </a:ln>
          </p:spPr>
          <p:txBody>
            <a:bodyPr>
              <a:spAutoFit/>
            </a:bodyPr>
            <a:p>
              <a:r>
                <a:rPr lang="en-US" altLang="zh-CN" b="1" i="1">
                  <a:solidFill>
                    <a:srgbClr val="000000"/>
                  </a:solidFill>
                  <a:latin typeface="Times New Roman" panose="02020603050405020304" pitchFamily="18" charset="0"/>
                  <a:ea typeface="楷体_GB2312" pitchFamily="49" charset="-122"/>
                </a:rPr>
                <a:t>I</a:t>
              </a:r>
              <a:r>
                <a:rPr lang="en-US" altLang="zh-CN" b="1" baseline="-25000">
                  <a:solidFill>
                    <a:srgbClr val="000000"/>
                  </a:solidFill>
                  <a:latin typeface="Times New Roman" panose="02020603050405020304" pitchFamily="18" charset="0"/>
                  <a:ea typeface="楷体_GB2312" pitchFamily="49" charset="-122"/>
                </a:rPr>
                <a:t>DSS</a:t>
              </a:r>
              <a:r>
                <a:rPr lang="en-US" altLang="zh-CN" b="1">
                  <a:solidFill>
                    <a:srgbClr val="000000"/>
                  </a:solidFill>
                  <a:latin typeface="Times New Roman" panose="02020603050405020304" pitchFamily="18" charset="0"/>
                  <a:ea typeface="楷体_GB2312" pitchFamily="49" charset="-122"/>
                </a:rPr>
                <a:t> </a:t>
              </a:r>
              <a:endParaRPr lang="en-US" altLang="zh-CN" b="1">
                <a:solidFill>
                  <a:srgbClr val="000000"/>
                </a:solidFill>
                <a:latin typeface="Times New Roman" panose="02020603050405020304" pitchFamily="18" charset="0"/>
                <a:ea typeface="楷体_GB2312" pitchFamily="49" charset="-122"/>
              </a:endParaRPr>
            </a:p>
          </p:txBody>
        </p:sp>
      </p:grpSp>
      <p:sp>
        <p:nvSpPr>
          <p:cNvPr id="28680" name="Rectangle 16">
            <a:hlinkClick r:id="rId9" action="ppaction://hlinksldjump"/>
          </p:cNvPr>
          <p:cNvSpPr/>
          <p:nvPr/>
        </p:nvSpPr>
        <p:spPr>
          <a:xfrm>
            <a:off x="457200" y="709613"/>
            <a:ext cx="6383338" cy="519112"/>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2. </a:t>
            </a:r>
            <a:r>
              <a:rPr lang="en-US" altLang="zh-CN" sz="2800" b="1" i="1">
                <a:solidFill>
                  <a:srgbClr val="800000"/>
                </a:solidFill>
                <a:latin typeface="楷体_GB2312" pitchFamily="49" charset="-122"/>
                <a:ea typeface="楷体_GB2312" pitchFamily="49" charset="-122"/>
              </a:rPr>
              <a:t>I-V</a:t>
            </a:r>
            <a:r>
              <a:rPr lang="en-US" altLang="zh-CN" sz="2800" b="1">
                <a:solidFill>
                  <a:srgbClr val="800000"/>
                </a:solidFill>
                <a:latin typeface="楷体_GB2312" pitchFamily="49" charset="-122"/>
                <a:ea typeface="楷体_GB2312" pitchFamily="49" charset="-122"/>
              </a:rPr>
              <a:t> </a:t>
            </a:r>
            <a:r>
              <a:rPr lang="zh-CN" altLang="en-US" sz="2800" b="1" dirty="0">
                <a:solidFill>
                  <a:srgbClr val="800000"/>
                </a:solidFill>
                <a:latin typeface="楷体_GB2312" pitchFamily="49" charset="-122"/>
                <a:ea typeface="楷体_GB2312" pitchFamily="49" charset="-122"/>
              </a:rPr>
              <a:t>特性曲线及大信号特性方程</a:t>
            </a:r>
            <a:endParaRPr lang="zh-CN" altLang="en-US" sz="2800" b="1" dirty="0">
              <a:solidFill>
                <a:srgbClr val="800000"/>
              </a:solidFill>
              <a:latin typeface="楷体_GB2312" pitchFamily="49" charset="-122"/>
              <a:ea typeface="楷体_GB2312" pitchFamily="49" charset="-122"/>
            </a:endParaRPr>
          </a:p>
        </p:txBody>
      </p:sp>
      <p:sp>
        <p:nvSpPr>
          <p:cNvPr id="7" name="页脚占位符 4"/>
          <p:cNvSpPr txBox="1">
            <a:spLocks noGrp="1"/>
          </p:cNvSpPr>
          <p:nvPr>
            <p:custDataLst>
              <p:tags r:id="rId10"/>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ox(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strips(downRigh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righ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strips(downRigh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9698"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a:latin typeface="Times New Roman" panose="02020603050405020304" pitchFamily="18" charset="0"/>
                <a:ea typeface="黑体" panose="02010609060101010101" pitchFamily="2" charset="-122"/>
                <a:cs typeface="Times New Roman" panose="02020603050405020304" pitchFamily="18" charset="0"/>
              </a:rPr>
              <a:t>7.4.3</a:t>
            </a:r>
            <a:r>
              <a:rPr lang="en-US" altLang="zh-CN" kern="1200">
                <a:latin typeface="Arial Narrow" pitchFamily="34" charset="0"/>
                <a:ea typeface="黑体" panose="02010609060101010101" pitchFamily="2" charset="-122"/>
                <a:cs typeface="+mj-cs"/>
              </a:rPr>
              <a:t>  P</a:t>
            </a:r>
            <a:r>
              <a:rPr lang="zh-CN" altLang="en-US" kern="1200" dirty="0">
                <a:latin typeface="Arial Narrow" pitchFamily="34" charset="0"/>
                <a:ea typeface="黑体" panose="02010609060101010101" pitchFamily="2" charset="-122"/>
                <a:cs typeface="+mj-cs"/>
              </a:rPr>
              <a:t>沟道</a:t>
            </a:r>
            <a:r>
              <a:rPr lang="en-US" altLang="zh-CN" kern="1200">
                <a:latin typeface="Arial Narrow" pitchFamily="34" charset="0"/>
                <a:ea typeface="黑体" panose="02010609060101010101" pitchFamily="2" charset="-122"/>
                <a:cs typeface="+mj-cs"/>
              </a:rPr>
              <a:t>MOSFET</a:t>
            </a:r>
            <a:endParaRPr lang="zh-CN" altLang="en-US" kern="1200" dirty="0">
              <a:latin typeface="Arial Narrow" pitchFamily="34" charset="0"/>
              <a:ea typeface="黑体" panose="02010609060101010101" pitchFamily="2" charset="-122"/>
              <a:cs typeface="+mj-cs"/>
            </a:endParaRPr>
          </a:p>
        </p:txBody>
      </p:sp>
      <p:graphicFrame>
        <p:nvGraphicFramePr>
          <p:cNvPr id="29699" name="Object 4"/>
          <p:cNvGraphicFramePr>
            <a:graphicFrameLocks noChangeAspect="1"/>
          </p:cNvGraphicFramePr>
          <p:nvPr/>
        </p:nvGraphicFramePr>
        <p:xfrm>
          <a:off x="1447800" y="944563"/>
          <a:ext cx="2663825" cy="2640012"/>
        </p:xfrm>
        <a:graphic>
          <a:graphicData uri="http://schemas.openxmlformats.org/presentationml/2006/ole">
            <mc:AlternateContent xmlns:mc="http://schemas.openxmlformats.org/markup-compatibility/2006">
              <mc:Choice xmlns:v="urn:schemas-microsoft-com:vml" Requires="v">
                <p:oleObj spid="_x0000_s3110" name="" r:id="rId1" imgW="1066800" imgH="1057910" progId="Word.Picture.8">
                  <p:embed/>
                </p:oleObj>
              </mc:Choice>
              <mc:Fallback>
                <p:oleObj name="" r:id="rId1" imgW="1066800" imgH="1057910" progId="Word.Picture.8">
                  <p:embed/>
                  <p:pic>
                    <p:nvPicPr>
                      <p:cNvPr id="0" name="图片 3109"/>
                      <p:cNvPicPr/>
                      <p:nvPr/>
                    </p:nvPicPr>
                    <p:blipFill>
                      <a:blip r:embed="rId2"/>
                      <a:stretch>
                        <a:fillRect/>
                      </a:stretch>
                    </p:blipFill>
                    <p:spPr>
                      <a:xfrm>
                        <a:off x="1447800" y="944563"/>
                        <a:ext cx="2663825" cy="2640012"/>
                      </a:xfrm>
                      <a:prstGeom prst="rect">
                        <a:avLst/>
                      </a:prstGeom>
                      <a:solidFill>
                        <a:srgbClr val="FFFFFF"/>
                      </a:solidFill>
                      <a:ln w="38100">
                        <a:noFill/>
                        <a:miter/>
                      </a:ln>
                    </p:spPr>
                  </p:pic>
                </p:oleObj>
              </mc:Fallback>
            </mc:AlternateContent>
          </a:graphicData>
        </a:graphic>
      </p:graphicFrame>
      <p:graphicFrame>
        <p:nvGraphicFramePr>
          <p:cNvPr id="29700" name="Object 5"/>
          <p:cNvGraphicFramePr>
            <a:graphicFrameLocks noChangeAspect="1"/>
          </p:cNvGraphicFramePr>
          <p:nvPr/>
        </p:nvGraphicFramePr>
        <p:xfrm>
          <a:off x="5260975" y="944563"/>
          <a:ext cx="2663825" cy="2640012"/>
        </p:xfrm>
        <a:graphic>
          <a:graphicData uri="http://schemas.openxmlformats.org/presentationml/2006/ole">
            <mc:AlternateContent xmlns:mc="http://schemas.openxmlformats.org/markup-compatibility/2006">
              <mc:Choice xmlns:v="urn:schemas-microsoft-com:vml" Requires="v">
                <p:oleObj spid="_x0000_s3113" name="" r:id="rId3" imgW="1066800" imgH="1057910" progId="Word.Picture.8">
                  <p:embed/>
                </p:oleObj>
              </mc:Choice>
              <mc:Fallback>
                <p:oleObj name="" r:id="rId3" imgW="1066800" imgH="1057910" progId="Word.Picture.8">
                  <p:embed/>
                  <p:pic>
                    <p:nvPicPr>
                      <p:cNvPr id="0" name="图片 3112"/>
                      <p:cNvPicPr/>
                      <p:nvPr/>
                    </p:nvPicPr>
                    <p:blipFill>
                      <a:blip r:embed="rId4"/>
                      <a:stretch>
                        <a:fillRect/>
                      </a:stretch>
                    </p:blipFill>
                    <p:spPr>
                      <a:xfrm>
                        <a:off x="5260975" y="944563"/>
                        <a:ext cx="2663825" cy="2640012"/>
                      </a:xfrm>
                      <a:prstGeom prst="rect">
                        <a:avLst/>
                      </a:prstGeom>
                      <a:solidFill>
                        <a:srgbClr val="FFFFFF"/>
                      </a:solidFill>
                      <a:ln w="38100">
                        <a:noFill/>
                        <a:miter/>
                      </a:ln>
                    </p:spPr>
                  </p:pic>
                </p:oleObj>
              </mc:Fallback>
            </mc:AlternateContent>
          </a:graphicData>
        </a:graphic>
      </p:graphicFrame>
      <p:sp>
        <p:nvSpPr>
          <p:cNvPr id="10" name="Text Box 6"/>
          <p:cNvSpPr txBox="1"/>
          <p:nvPr/>
        </p:nvSpPr>
        <p:spPr>
          <a:xfrm>
            <a:off x="457200" y="3687763"/>
            <a:ext cx="7543800" cy="566737"/>
          </a:xfrm>
          <a:prstGeom prst="rect">
            <a:avLst/>
          </a:prstGeom>
          <a:noFill/>
          <a:ln w="9525">
            <a:noFill/>
          </a:ln>
        </p:spPr>
        <p:txBody>
          <a:bodyPr anchor="ctr" anchorCtr="0">
            <a:spAutoFit/>
          </a:bodyPr>
          <a:p>
            <a:pPr>
              <a:lnSpc>
                <a:spcPct val="130000"/>
              </a:lnSpc>
            </a:pPr>
            <a:r>
              <a:rPr lang="en-US" altLang="zh-CN" sz="2400" b="1">
                <a:solidFill>
                  <a:srgbClr val="800000"/>
                </a:solidFill>
                <a:latin typeface="Times New Roman" panose="02020603050405020304" pitchFamily="18" charset="0"/>
                <a:ea typeface="楷体_GB2312" pitchFamily="49" charset="-122"/>
              </a:rPr>
              <a:t>#</a:t>
            </a:r>
            <a:r>
              <a:rPr lang="en-US" altLang="zh-CN" sz="2400" b="1">
                <a:solidFill>
                  <a:srgbClr val="0000CC"/>
                </a:solidFill>
                <a:latin typeface="Times New Roman" panose="02020603050405020304" pitchFamily="18" charset="0"/>
                <a:ea typeface="楷体_GB2312" pitchFamily="49" charset="-122"/>
              </a:rPr>
              <a:t> </a:t>
            </a:r>
            <a:r>
              <a:rPr lang="zh-CN" altLang="en-US" sz="2400" b="1" dirty="0">
                <a:solidFill>
                  <a:srgbClr val="0000CC"/>
                </a:solidFill>
                <a:latin typeface="Times New Roman" panose="02020603050405020304" pitchFamily="18" charset="0"/>
                <a:ea typeface="楷体_GB2312" pitchFamily="49" charset="-122"/>
              </a:rPr>
              <a:t>衬底是什么类型的半导体材料？</a:t>
            </a:r>
            <a:endParaRPr lang="zh-CN" altLang="en-US" sz="2400" b="1" dirty="0">
              <a:solidFill>
                <a:srgbClr val="0000CC"/>
              </a:solidFill>
              <a:latin typeface="Times New Roman" panose="02020603050405020304" pitchFamily="18" charset="0"/>
              <a:ea typeface="楷体_GB2312" pitchFamily="49" charset="-122"/>
            </a:endParaRPr>
          </a:p>
        </p:txBody>
      </p:sp>
      <p:sp>
        <p:nvSpPr>
          <p:cNvPr id="11" name="Text Box 7"/>
          <p:cNvSpPr txBox="1"/>
          <p:nvPr/>
        </p:nvSpPr>
        <p:spPr>
          <a:xfrm>
            <a:off x="457200" y="4233863"/>
            <a:ext cx="7543800" cy="566737"/>
          </a:xfrm>
          <a:prstGeom prst="rect">
            <a:avLst/>
          </a:prstGeom>
          <a:noFill/>
          <a:ln w="9525">
            <a:noFill/>
          </a:ln>
        </p:spPr>
        <p:txBody>
          <a:bodyPr anchor="ctr" anchorCtr="0">
            <a:spAutoFit/>
          </a:bodyPr>
          <a:p>
            <a:pPr>
              <a:lnSpc>
                <a:spcPct val="130000"/>
              </a:lnSpc>
            </a:pPr>
            <a:r>
              <a:rPr lang="en-US" altLang="zh-CN" sz="2400" b="1">
                <a:solidFill>
                  <a:srgbClr val="800000"/>
                </a:solidFill>
                <a:latin typeface="Times New Roman" panose="02020603050405020304" pitchFamily="18" charset="0"/>
                <a:ea typeface="楷体_GB2312" pitchFamily="49" charset="-122"/>
              </a:rPr>
              <a:t>#</a:t>
            </a:r>
            <a:r>
              <a:rPr lang="en-US" altLang="zh-CN" sz="2400" b="1">
                <a:solidFill>
                  <a:srgbClr val="0000CC"/>
                </a:solidFill>
                <a:latin typeface="Times New Roman" panose="02020603050405020304" pitchFamily="18" charset="0"/>
                <a:ea typeface="楷体_GB2312" pitchFamily="49" charset="-122"/>
              </a:rPr>
              <a:t> </a:t>
            </a:r>
            <a:r>
              <a:rPr lang="zh-CN" altLang="en-US" sz="2400" b="1" dirty="0">
                <a:solidFill>
                  <a:srgbClr val="0000CC"/>
                </a:solidFill>
                <a:latin typeface="Times New Roman" panose="02020603050405020304" pitchFamily="18" charset="0"/>
                <a:ea typeface="楷体_GB2312" pitchFamily="49" charset="-122"/>
              </a:rPr>
              <a:t>哪个符号是增强型的？</a:t>
            </a:r>
            <a:endParaRPr lang="zh-CN" altLang="en-US" sz="2400" b="1" dirty="0">
              <a:solidFill>
                <a:srgbClr val="0000CC"/>
              </a:solidFill>
              <a:latin typeface="Times New Roman" panose="02020603050405020304" pitchFamily="18" charset="0"/>
              <a:ea typeface="楷体_GB2312" pitchFamily="49" charset="-122"/>
            </a:endParaRPr>
          </a:p>
        </p:txBody>
      </p:sp>
      <p:sp>
        <p:nvSpPr>
          <p:cNvPr id="12" name="Text Box 8"/>
          <p:cNvSpPr txBox="1"/>
          <p:nvPr/>
        </p:nvSpPr>
        <p:spPr>
          <a:xfrm>
            <a:off x="457200" y="4779963"/>
            <a:ext cx="8229600" cy="1041400"/>
          </a:xfrm>
          <a:prstGeom prst="rect">
            <a:avLst/>
          </a:prstGeom>
          <a:noFill/>
          <a:ln w="9525">
            <a:noFill/>
          </a:ln>
        </p:spPr>
        <p:txBody>
          <a:bodyPr anchor="ctr" anchorCtr="0">
            <a:spAutoFit/>
          </a:bodyPr>
          <a:p>
            <a:pPr>
              <a:lnSpc>
                <a:spcPct val="130000"/>
              </a:lnSpc>
            </a:pPr>
            <a:r>
              <a:rPr lang="en-US" altLang="zh-CN" sz="2400" b="1">
                <a:solidFill>
                  <a:srgbClr val="800000"/>
                </a:solidFill>
                <a:latin typeface="Times New Roman" panose="02020603050405020304" pitchFamily="18" charset="0"/>
                <a:ea typeface="楷体_GB2312" pitchFamily="49" charset="-122"/>
              </a:rPr>
              <a:t>#</a:t>
            </a:r>
            <a:r>
              <a:rPr lang="en-US" altLang="zh-CN" sz="2400" b="1">
                <a:solidFill>
                  <a:srgbClr val="0000CC"/>
                </a:solidFill>
                <a:latin typeface="Times New Roman" panose="02020603050405020304" pitchFamily="18" charset="0"/>
                <a:ea typeface="楷体_GB2312" pitchFamily="49" charset="-122"/>
              </a:rPr>
              <a:t> </a:t>
            </a:r>
            <a:r>
              <a:rPr lang="zh-CN" altLang="en-US" sz="2400" b="1" dirty="0">
                <a:solidFill>
                  <a:srgbClr val="0000CC"/>
                </a:solidFill>
                <a:latin typeface="Times New Roman" panose="02020603050405020304" pitchFamily="18" charset="0"/>
                <a:ea typeface="楷体_GB2312" pitchFamily="49" charset="-122"/>
              </a:rPr>
              <a:t>在增强型的</a:t>
            </a:r>
            <a:r>
              <a:rPr lang="en-US" altLang="zh-CN" sz="2400" b="1">
                <a:solidFill>
                  <a:srgbClr val="0000CC"/>
                </a:solidFill>
                <a:latin typeface="Times New Roman" panose="02020603050405020304" pitchFamily="18" charset="0"/>
                <a:ea typeface="楷体_GB2312" pitchFamily="49" charset="-122"/>
              </a:rPr>
              <a:t>P</a:t>
            </a:r>
            <a:r>
              <a:rPr lang="zh-CN" altLang="en-US" sz="2400" b="1" dirty="0">
                <a:solidFill>
                  <a:srgbClr val="0000CC"/>
                </a:solidFill>
                <a:latin typeface="Times New Roman" panose="02020603050405020304" pitchFamily="18" charset="0"/>
                <a:ea typeface="楷体_GB2312" pitchFamily="49" charset="-122"/>
              </a:rPr>
              <a:t>沟道</a:t>
            </a:r>
            <a:r>
              <a:rPr lang="en-US" altLang="zh-CN" sz="2400" b="1">
                <a:solidFill>
                  <a:srgbClr val="0000CC"/>
                </a:solidFill>
                <a:latin typeface="Times New Roman" panose="02020603050405020304" pitchFamily="18" charset="0"/>
                <a:ea typeface="楷体_GB2312" pitchFamily="49" charset="-122"/>
              </a:rPr>
              <a:t>MOSFET </a:t>
            </a:r>
            <a:r>
              <a:rPr lang="zh-CN" altLang="en-US" sz="2400" b="1" dirty="0">
                <a:solidFill>
                  <a:srgbClr val="0000CC"/>
                </a:solidFill>
                <a:latin typeface="Times New Roman" panose="02020603050405020304" pitchFamily="18" charset="0"/>
                <a:ea typeface="楷体_GB2312" pitchFamily="49" charset="-122"/>
              </a:rPr>
              <a:t>中，</a:t>
            </a:r>
            <a:r>
              <a:rPr lang="en-US" altLang="zh-CN" sz="2400" b="1" i="1" dirty="0" err="1">
                <a:solidFill>
                  <a:srgbClr val="0000CC"/>
                </a:solidFill>
                <a:latin typeface="Book Antiqua" pitchFamily="18" charset="0"/>
                <a:ea typeface="楷体_GB2312" pitchFamily="49" charset="-122"/>
              </a:rPr>
              <a:t>v</a:t>
            </a:r>
            <a:r>
              <a:rPr lang="en-US" altLang="zh-CN" sz="2400" b="1" baseline="-25000" dirty="0" err="1">
                <a:solidFill>
                  <a:srgbClr val="0000CC"/>
                </a:solidFill>
                <a:latin typeface="Times New Roman" panose="02020603050405020304" pitchFamily="18" charset="0"/>
                <a:ea typeface="楷体_GB2312" pitchFamily="49" charset="-122"/>
              </a:rPr>
              <a:t>GS</a:t>
            </a:r>
            <a:r>
              <a:rPr lang="zh-CN" altLang="en-US" sz="2400" b="1" dirty="0">
                <a:solidFill>
                  <a:srgbClr val="0000CC"/>
                </a:solidFill>
                <a:latin typeface="Times New Roman" panose="02020603050405020304" pitchFamily="18" charset="0"/>
                <a:ea typeface="楷体_GB2312" pitchFamily="49" charset="-122"/>
              </a:rPr>
              <a:t>应加什么极性的电压才能工作在饱和区（线性放大区）？</a:t>
            </a:r>
            <a:endParaRPr lang="zh-CN" altLang="en-US" sz="2400" b="1" dirty="0">
              <a:solidFill>
                <a:srgbClr val="0000CC"/>
              </a:solidFill>
              <a:latin typeface="Times New Roman" panose="02020603050405020304" pitchFamily="18" charset="0"/>
              <a:ea typeface="楷体_GB2312" pitchFamily="49" charset="-122"/>
            </a:endParaRPr>
          </a:p>
        </p:txBody>
      </p:sp>
      <p:sp>
        <p:nvSpPr>
          <p:cNvPr id="7" name="页脚占位符 4"/>
          <p:cNvSpPr txBox="1">
            <a:spLocks noGrp="1"/>
          </p:cNvSpPr>
          <p:nvPr>
            <p:custDataLst>
              <p:tags r:id="rId5"/>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vertic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0722"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a:latin typeface="Times New Roman" panose="02020603050405020304" pitchFamily="18" charset="0"/>
                <a:ea typeface="黑体" panose="02010609060101010101" pitchFamily="2" charset="-122"/>
                <a:cs typeface="Times New Roman" panose="02020603050405020304" pitchFamily="18" charset="0"/>
              </a:rPr>
              <a:t>7.4.3</a:t>
            </a:r>
            <a:r>
              <a:rPr lang="en-US" altLang="zh-CN" kern="1200">
                <a:latin typeface="Arial Narrow" pitchFamily="34" charset="0"/>
                <a:ea typeface="黑体" panose="02010609060101010101" pitchFamily="2" charset="-122"/>
                <a:cs typeface="+mj-cs"/>
              </a:rPr>
              <a:t>  P</a:t>
            </a:r>
            <a:r>
              <a:rPr lang="zh-CN" altLang="en-US" kern="1200" dirty="0">
                <a:latin typeface="Arial Narrow" pitchFamily="34" charset="0"/>
                <a:ea typeface="黑体" panose="02010609060101010101" pitchFamily="2" charset="-122"/>
                <a:cs typeface="+mj-cs"/>
              </a:rPr>
              <a:t>沟道</a:t>
            </a:r>
            <a:r>
              <a:rPr lang="en-US" altLang="zh-CN" kern="1200">
                <a:latin typeface="Arial Narrow" pitchFamily="34" charset="0"/>
                <a:ea typeface="黑体" panose="02010609060101010101" pitchFamily="2" charset="-122"/>
                <a:cs typeface="+mj-cs"/>
              </a:rPr>
              <a:t>MOSFET</a:t>
            </a:r>
            <a:endParaRPr lang="zh-CN" altLang="en-US" kern="1200" dirty="0">
              <a:latin typeface="Arial Narrow" pitchFamily="34" charset="0"/>
              <a:ea typeface="黑体" panose="02010609060101010101" pitchFamily="2" charset="-122"/>
              <a:cs typeface="+mj-cs"/>
            </a:endParaRPr>
          </a:p>
        </p:txBody>
      </p:sp>
      <p:sp>
        <p:nvSpPr>
          <p:cNvPr id="7" name="Text Box 8"/>
          <p:cNvSpPr txBox="1"/>
          <p:nvPr/>
        </p:nvSpPr>
        <p:spPr>
          <a:xfrm>
            <a:off x="468313" y="4543425"/>
            <a:ext cx="7543800" cy="566738"/>
          </a:xfrm>
          <a:prstGeom prst="rect">
            <a:avLst/>
          </a:prstGeom>
          <a:noFill/>
          <a:ln w="9525">
            <a:noFill/>
          </a:ln>
        </p:spPr>
        <p:txBody>
          <a:bodyPr anchor="ctr" anchorCtr="0">
            <a:spAutoFit/>
          </a:bodyPr>
          <a:p>
            <a:pPr>
              <a:lnSpc>
                <a:spcPct val="130000"/>
              </a:lnSpc>
            </a:pPr>
            <a:r>
              <a:rPr lang="en-US" altLang="zh-CN" sz="2400" b="1">
                <a:solidFill>
                  <a:srgbClr val="800000"/>
                </a:solidFill>
                <a:latin typeface="Times New Roman" panose="02020603050405020304" pitchFamily="18" charset="0"/>
                <a:ea typeface="楷体_GB2312" pitchFamily="49" charset="-122"/>
              </a:rPr>
              <a:t>#</a:t>
            </a:r>
            <a:r>
              <a:rPr lang="en-US" altLang="zh-CN" sz="2400" b="1">
                <a:solidFill>
                  <a:srgbClr val="0000CC"/>
                </a:solidFill>
                <a:latin typeface="Times New Roman" panose="02020603050405020304" pitchFamily="18" charset="0"/>
                <a:ea typeface="楷体_GB2312" pitchFamily="49" charset="-122"/>
              </a:rPr>
              <a:t> </a:t>
            </a:r>
            <a:r>
              <a:rPr lang="zh-CN" altLang="en-US" sz="2400" b="1" dirty="0">
                <a:solidFill>
                  <a:srgbClr val="0000CC"/>
                </a:solidFill>
                <a:latin typeface="Times New Roman" panose="02020603050405020304" pitchFamily="18" charset="0"/>
                <a:ea typeface="楷体_GB2312" pitchFamily="49" charset="-122"/>
              </a:rPr>
              <a:t>是增强型还是耗尽型特性曲线？</a:t>
            </a:r>
            <a:endParaRPr lang="zh-CN" altLang="en-US" sz="2400" b="1" dirty="0">
              <a:solidFill>
                <a:srgbClr val="0000CC"/>
              </a:solidFill>
              <a:latin typeface="Times New Roman" panose="02020603050405020304" pitchFamily="18" charset="0"/>
              <a:ea typeface="楷体_GB2312" pitchFamily="49" charset="-122"/>
            </a:endParaRPr>
          </a:p>
        </p:txBody>
      </p:sp>
      <p:sp>
        <p:nvSpPr>
          <p:cNvPr id="8" name="Text Box 10"/>
          <p:cNvSpPr txBox="1"/>
          <p:nvPr/>
        </p:nvSpPr>
        <p:spPr>
          <a:xfrm>
            <a:off x="457200" y="5084763"/>
            <a:ext cx="8229600" cy="1041400"/>
          </a:xfrm>
          <a:prstGeom prst="rect">
            <a:avLst/>
          </a:prstGeom>
          <a:noFill/>
          <a:ln w="9525">
            <a:noFill/>
          </a:ln>
        </p:spPr>
        <p:txBody>
          <a:bodyPr anchor="ctr" anchorCtr="0">
            <a:spAutoFit/>
          </a:bodyPr>
          <a:p>
            <a:pPr>
              <a:lnSpc>
                <a:spcPct val="130000"/>
              </a:lnSpc>
            </a:pPr>
            <a:r>
              <a:rPr lang="en-US" altLang="zh-CN" sz="2400" b="1">
                <a:solidFill>
                  <a:srgbClr val="800000"/>
                </a:solidFill>
                <a:latin typeface="Times New Roman" panose="02020603050405020304" pitchFamily="18" charset="0"/>
                <a:ea typeface="楷体_GB2312" pitchFamily="49" charset="-122"/>
              </a:rPr>
              <a:t>#</a:t>
            </a:r>
            <a:r>
              <a:rPr lang="en-US" altLang="zh-CN" sz="2400" b="1">
                <a:solidFill>
                  <a:srgbClr val="0000CC"/>
                </a:solidFill>
                <a:latin typeface="Times New Roman" panose="02020603050405020304" pitchFamily="18" charset="0"/>
                <a:ea typeface="楷体_GB2312" pitchFamily="49" charset="-122"/>
              </a:rPr>
              <a:t> </a:t>
            </a:r>
            <a:r>
              <a:rPr lang="zh-CN" altLang="en-US" sz="2400" b="1" dirty="0">
                <a:solidFill>
                  <a:srgbClr val="0000CC"/>
                </a:solidFill>
                <a:latin typeface="Times New Roman" panose="02020603050405020304" pitchFamily="18" charset="0"/>
                <a:ea typeface="楷体_GB2312" pitchFamily="49" charset="-122"/>
              </a:rPr>
              <a:t>耗尽型特性曲线是怎样的？</a:t>
            </a:r>
            <a:r>
              <a:rPr lang="en-US" altLang="zh-CN" sz="2400" b="1" i="1" dirty="0" err="1">
                <a:solidFill>
                  <a:srgbClr val="0000CC"/>
                </a:solidFill>
                <a:latin typeface="Book Antiqua" pitchFamily="18" charset="0"/>
                <a:ea typeface="楷体_GB2312" pitchFamily="49" charset="-122"/>
              </a:rPr>
              <a:t>v</a:t>
            </a:r>
            <a:r>
              <a:rPr lang="en-US" altLang="zh-CN" sz="2400" b="1" baseline="-25000" dirty="0" err="1">
                <a:solidFill>
                  <a:srgbClr val="0000CC"/>
                </a:solidFill>
                <a:latin typeface="Times New Roman" panose="02020603050405020304" pitchFamily="18" charset="0"/>
                <a:ea typeface="楷体_GB2312" pitchFamily="49" charset="-122"/>
              </a:rPr>
              <a:t>GS</a:t>
            </a:r>
            <a:r>
              <a:rPr lang="zh-CN" altLang="en-US" sz="2400" b="1" dirty="0">
                <a:solidFill>
                  <a:srgbClr val="0000CC"/>
                </a:solidFill>
                <a:latin typeface="Times New Roman" panose="02020603050405020304" pitchFamily="18" charset="0"/>
                <a:ea typeface="楷体_GB2312" pitchFamily="49" charset="-122"/>
              </a:rPr>
              <a:t>加什么极性的电压能使管子工作在饱和区（线性放大区）？</a:t>
            </a:r>
            <a:endParaRPr lang="zh-CN" altLang="en-US" sz="2400" b="1" dirty="0">
              <a:solidFill>
                <a:srgbClr val="0000CC"/>
              </a:solidFill>
              <a:latin typeface="Times New Roman" panose="02020603050405020304" pitchFamily="18" charset="0"/>
              <a:ea typeface="楷体_GB2312" pitchFamily="49" charset="-122"/>
            </a:endParaRPr>
          </a:p>
        </p:txBody>
      </p:sp>
      <p:pic>
        <p:nvPicPr>
          <p:cNvPr id="30725" name="Picture 11" descr="未命名-2"/>
          <p:cNvPicPr>
            <a:picLocks noChangeAspect="1"/>
          </p:cNvPicPr>
          <p:nvPr/>
        </p:nvPicPr>
        <p:blipFill>
          <a:blip r:embed="rId1"/>
          <a:stretch>
            <a:fillRect/>
          </a:stretch>
        </p:blipFill>
        <p:spPr>
          <a:xfrm>
            <a:off x="719138" y="728663"/>
            <a:ext cx="7902575" cy="3408362"/>
          </a:xfrm>
          <a:prstGeom prst="rect">
            <a:avLst/>
          </a:prstGeom>
          <a:noFill/>
          <a:ln w="9525">
            <a:noFill/>
          </a:ln>
        </p:spPr>
      </p:pic>
      <p:sp>
        <p:nvSpPr>
          <p:cNvPr id="30726" name="Rectangle 12"/>
          <p:cNvSpPr/>
          <p:nvPr/>
        </p:nvSpPr>
        <p:spPr>
          <a:xfrm>
            <a:off x="1295400" y="4076700"/>
            <a:ext cx="6948488" cy="427038"/>
          </a:xfrm>
          <a:prstGeom prst="rect">
            <a:avLst/>
          </a:prstGeom>
          <a:noFill/>
          <a:ln w="9525">
            <a:noFill/>
          </a:ln>
        </p:spPr>
        <p:txBody>
          <a:bodyPr>
            <a:spAutoFit/>
          </a:bodyPr>
          <a:p>
            <a:pPr algn="ctr"/>
            <a:r>
              <a:rPr lang="zh-CN" altLang="en-US" sz="2200" b="1" dirty="0">
                <a:solidFill>
                  <a:srgbClr val="CC0000"/>
                </a:solidFill>
                <a:latin typeface="黑体" panose="02010609060101010101" pitchFamily="2" charset="-122"/>
                <a:ea typeface="黑体" panose="02010609060101010101" pitchFamily="2" charset="-122"/>
              </a:rPr>
              <a:t>电流均以流入漏极的方向为正！</a:t>
            </a:r>
            <a:endParaRPr lang="zh-CN" altLang="en-US" sz="2200" b="1" dirty="0">
              <a:solidFill>
                <a:srgbClr val="CC0000"/>
              </a:solidFill>
              <a:latin typeface="黑体" panose="02010609060101010101" pitchFamily="2" charset="-122"/>
              <a:ea typeface="黑体" panose="02010609060101010101" pitchFamily="2" charset="-122"/>
            </a:endParaRPr>
          </a:p>
        </p:txBody>
      </p:sp>
      <p:sp>
        <p:nvSpPr>
          <p:cNvPr id="2" name="页脚占位符 4"/>
          <p:cNvSpPr txBox="1">
            <a:spLocks noGrp="1"/>
          </p:cNvSpPr>
          <p:nvPr>
            <p:custDataLst>
              <p:tags r:id="rId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6" name="Rectangle 2"/>
          <p:cNvSpPr>
            <a:spLocks noChangeArrowheads="1"/>
          </p:cNvSpPr>
          <p:nvPr/>
        </p:nvSpPr>
        <p:spPr bwMode="auto">
          <a:xfrm>
            <a:off x="1412875" y="396875"/>
            <a:ext cx="6089650"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spcBef>
                <a:spcPct val="20000"/>
              </a:spcBef>
              <a:buClr>
                <a:schemeClr val="accent2"/>
              </a:buClr>
              <a:buFont typeface="Wingdings" panose="05000000000000000000" pitchFamily="2" charset="2"/>
              <a:buChar char="o"/>
              <a:defRPr sz="3000" b="1">
                <a:solidFill>
                  <a:schemeClr val="tx1"/>
                </a:solidFill>
                <a:latin typeface="Arial Narrow" pitchFamily="34" charset="0"/>
                <a:ea typeface="楷体_GB2312" pitchFamily="49" charset="-122"/>
              </a:defRPr>
            </a:lvl1pPr>
            <a:lvl2pPr marL="762000" indent="-285750" algn="l">
              <a:spcBef>
                <a:spcPct val="20000"/>
              </a:spcBef>
              <a:buClr>
                <a:schemeClr val="accent2"/>
              </a:buClr>
              <a:buFont typeface="Wingdings" panose="05000000000000000000" pitchFamily="2" charset="2"/>
              <a:buChar char="n"/>
              <a:defRPr sz="3000" b="1">
                <a:solidFill>
                  <a:schemeClr val="tx1"/>
                </a:solidFill>
                <a:latin typeface="Arial Narrow" pitchFamily="34" charset="0"/>
                <a:ea typeface="楷体_GB2312" pitchFamily="49" charset="-122"/>
              </a:defRPr>
            </a:lvl2pPr>
            <a:lvl3pPr marL="1181100" indent="-228600" algn="l">
              <a:spcBef>
                <a:spcPct val="20000"/>
              </a:spcBef>
              <a:buClr>
                <a:schemeClr val="accent2"/>
              </a:buClr>
              <a:buFont typeface="Wingdings" panose="05000000000000000000" pitchFamily="2" charset="2"/>
              <a:buChar char="o"/>
              <a:defRPr sz="2800" b="1">
                <a:solidFill>
                  <a:schemeClr val="tx1"/>
                </a:solidFill>
                <a:latin typeface="Arial Narrow" pitchFamily="34" charset="0"/>
                <a:ea typeface="楷体_GB2312" pitchFamily="49" charset="-122"/>
              </a:defRPr>
            </a:lvl3pPr>
            <a:lvl4pPr marL="1600200" indent="-228600" algn="l">
              <a:spcBef>
                <a:spcPct val="20000"/>
              </a:spcBef>
              <a:buClr>
                <a:schemeClr val="accent2"/>
              </a:buClr>
              <a:buFont typeface="Wingdings" panose="05000000000000000000" pitchFamily="2" charset="2"/>
              <a:buChar char="n"/>
              <a:defRPr sz="2400" b="1">
                <a:solidFill>
                  <a:schemeClr val="tx1"/>
                </a:solidFill>
                <a:latin typeface="Arial Narrow" pitchFamily="34" charset="0"/>
                <a:ea typeface="楷体_GB2312" pitchFamily="49" charset="-122"/>
              </a:defRPr>
            </a:lvl4pPr>
            <a:lvl5pPr marL="2057400" indent="-228600" algn="l">
              <a:spcBef>
                <a:spcPct val="25000"/>
              </a:spcBef>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5pPr>
            <a:lvl6pPr marL="25146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6pPr>
            <a:lvl7pPr marL="29718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7pPr>
            <a:lvl8pPr marL="34290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8pPr>
            <a:lvl9pPr marL="3886200" indent="-228600" fontAlgn="base">
              <a:spcBef>
                <a:spcPct val="25000"/>
              </a:spcBef>
              <a:spcAft>
                <a:spcPct val="0"/>
              </a:spcAft>
              <a:buClr>
                <a:schemeClr val="accent2"/>
              </a:buClr>
              <a:buFont typeface="Wingdings" panose="05000000000000000000" pitchFamily="2" charset="2"/>
              <a:buChar char="§"/>
              <a:defRPr sz="2400" b="1">
                <a:solidFill>
                  <a:schemeClr val="tx1"/>
                </a:solidFill>
                <a:latin typeface="Arial Narrow" pitchFamily="34" charset="0"/>
                <a:ea typeface="楷体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0000FF"/>
              </a:buClr>
              <a:buSzPct val="85000"/>
              <a:buFont typeface="Monotype Sorts" pitchFamily="2" charset="2"/>
              <a:buNone/>
              <a:defRPr/>
            </a:pPr>
            <a:r>
              <a:rPr kumimoji="0" lang="en-US" altLang="zh-CN" sz="28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rPr>
              <a:t> </a:t>
            </a:r>
            <a:r>
              <a:rPr kumimoji="0" lang="zh-CN" altLang="en-US" sz="36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rPr>
              <a:t>杂质对半导体导电性的影响</a:t>
            </a:r>
            <a:endParaRPr kumimoji="0" lang="zh-CN" altLang="en-US" sz="36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endParaRPr>
          </a:p>
        </p:txBody>
      </p:sp>
      <p:sp>
        <p:nvSpPr>
          <p:cNvPr id="17412" name="Text Box 3"/>
          <p:cNvSpPr txBox="1"/>
          <p:nvPr/>
        </p:nvSpPr>
        <p:spPr>
          <a:xfrm>
            <a:off x="685800" y="1225550"/>
            <a:ext cx="8001000" cy="1117600"/>
          </a:xfrm>
          <a:prstGeom prst="rect">
            <a:avLst/>
          </a:prstGeom>
          <a:noFill/>
          <a:ln w="9525">
            <a:noFill/>
          </a:ln>
        </p:spPr>
        <p:txBody>
          <a:bodyPr>
            <a:spAutoFit/>
          </a:bodyPr>
          <a:p>
            <a:pPr>
              <a:lnSpc>
                <a:spcPct val="120000"/>
              </a:lnSpc>
            </a:pPr>
            <a:r>
              <a:rPr lang="en-US" altLang="zh-CN" sz="2800" b="1" dirty="0">
                <a:solidFill>
                  <a:srgbClr val="000000"/>
                </a:solidFill>
                <a:latin typeface="楷体_GB2312"/>
                <a:ea typeface="楷体_GB2312"/>
              </a:rPr>
              <a:t>    </a:t>
            </a:r>
            <a:r>
              <a:rPr lang="zh-CN" altLang="en-US" sz="2800" b="1" dirty="0">
                <a:solidFill>
                  <a:srgbClr val="000000"/>
                </a:solidFill>
                <a:latin typeface="楷体_GB2312"/>
                <a:ea typeface="楷体_GB2312"/>
              </a:rPr>
              <a:t>掺入杂质对本征半导体的导电性有很大的影响，一些典型的数据如下</a:t>
            </a:r>
            <a:r>
              <a:rPr lang="en-US" altLang="zh-CN" sz="2800" b="1" dirty="0">
                <a:solidFill>
                  <a:srgbClr val="000000"/>
                </a:solidFill>
                <a:latin typeface="楷体_GB2312"/>
                <a:ea typeface="楷体_GB2312"/>
              </a:rPr>
              <a:t>:</a:t>
            </a:r>
            <a:endParaRPr lang="en-US" altLang="zh-CN" sz="2800" b="1" dirty="0">
              <a:solidFill>
                <a:srgbClr val="000000"/>
              </a:solidFill>
              <a:latin typeface="楷体_GB2312"/>
              <a:ea typeface="楷体_GB2312"/>
            </a:endParaRPr>
          </a:p>
        </p:txBody>
      </p:sp>
      <p:grpSp>
        <p:nvGrpSpPr>
          <p:cNvPr id="18" name="Group 4"/>
          <p:cNvGrpSpPr/>
          <p:nvPr/>
        </p:nvGrpSpPr>
        <p:grpSpPr>
          <a:xfrm>
            <a:off x="609600" y="2444750"/>
            <a:ext cx="7696200" cy="946150"/>
            <a:chOff x="912" y="1795"/>
            <a:chExt cx="4560" cy="596"/>
          </a:xfrm>
        </p:grpSpPr>
        <p:sp>
          <p:nvSpPr>
            <p:cNvPr id="17422" name="Text Box 5"/>
            <p:cNvSpPr txBox="1"/>
            <p:nvPr/>
          </p:nvSpPr>
          <p:spPr>
            <a:xfrm>
              <a:off x="912" y="1795"/>
              <a:ext cx="4560" cy="596"/>
            </a:xfrm>
            <a:prstGeom prst="rect">
              <a:avLst/>
            </a:prstGeom>
            <a:noFill/>
            <a:ln w="9525">
              <a:noFill/>
            </a:ln>
          </p:spPr>
          <p:txBody>
            <a:bodyPr>
              <a:spAutoFit/>
            </a:bodyPr>
            <a:p>
              <a:r>
                <a:rPr lang="en-US" altLang="zh-CN" sz="2800" b="1" i="1" dirty="0">
                  <a:solidFill>
                    <a:srgbClr val="003300"/>
                  </a:solidFill>
                  <a:latin typeface="Times New Roman" panose="02020603050405020304" pitchFamily="18" charset="0"/>
                  <a:ea typeface="楷体_GB2312"/>
                </a:rPr>
                <a:t>      T</a:t>
              </a:r>
              <a:r>
                <a:rPr lang="en-US" altLang="zh-CN" sz="2800" b="1" dirty="0">
                  <a:solidFill>
                    <a:srgbClr val="003300"/>
                  </a:solidFill>
                  <a:latin typeface="Times New Roman" panose="02020603050405020304" pitchFamily="18" charset="0"/>
                  <a:ea typeface="楷体_GB2312"/>
                </a:rPr>
                <a:t>=300 K</a:t>
              </a:r>
              <a:r>
                <a:rPr lang="zh-CN" altLang="en-US" sz="2800" b="1" dirty="0">
                  <a:solidFill>
                    <a:srgbClr val="003300"/>
                  </a:solidFill>
                  <a:latin typeface="Times New Roman" panose="02020603050405020304" pitchFamily="18" charset="0"/>
                  <a:ea typeface="楷体_GB2312"/>
                </a:rPr>
                <a:t>室温下</a:t>
              </a:r>
              <a:r>
                <a:rPr lang="en-US" altLang="zh-CN" sz="2800" b="1" dirty="0">
                  <a:solidFill>
                    <a:srgbClr val="003300"/>
                  </a:solidFill>
                  <a:latin typeface="Times New Roman" panose="02020603050405020304" pitchFamily="18" charset="0"/>
                  <a:ea typeface="楷体_GB2312"/>
                </a:rPr>
                <a:t>,</a:t>
              </a:r>
              <a:r>
                <a:rPr lang="zh-CN" altLang="en-US" sz="2800" b="1" dirty="0">
                  <a:solidFill>
                    <a:srgbClr val="003300"/>
                  </a:solidFill>
                  <a:latin typeface="Times New Roman" panose="02020603050405020304" pitchFamily="18" charset="0"/>
                  <a:ea typeface="楷体_GB2312"/>
                </a:rPr>
                <a:t>本征硅的电子和空穴浓度</a:t>
              </a:r>
              <a:r>
                <a:rPr lang="en-US" altLang="zh-CN" sz="2800" b="1" dirty="0">
                  <a:solidFill>
                    <a:srgbClr val="003300"/>
                  </a:solidFill>
                  <a:latin typeface="Times New Roman" panose="02020603050405020304" pitchFamily="18" charset="0"/>
                  <a:ea typeface="楷体_GB2312"/>
                </a:rPr>
                <a:t>:</a:t>
              </a:r>
              <a:endParaRPr lang="en-US" altLang="zh-CN" sz="2400" b="1" dirty="0">
                <a:solidFill>
                  <a:srgbClr val="003300"/>
                </a:solidFill>
                <a:latin typeface="Times New Roman" panose="02020603050405020304" pitchFamily="18" charset="0"/>
                <a:ea typeface="楷体_GB2312"/>
              </a:endParaRPr>
            </a:p>
            <a:p>
              <a:r>
                <a:rPr lang="en-US" altLang="zh-CN" sz="2400" b="1" dirty="0">
                  <a:solidFill>
                    <a:srgbClr val="003300"/>
                  </a:solidFill>
                  <a:latin typeface="Times New Roman" panose="02020603050405020304" pitchFamily="18" charset="0"/>
                  <a:ea typeface="楷体_GB2312"/>
                </a:rPr>
                <a:t>                                                 </a:t>
              </a:r>
              <a:r>
                <a:rPr lang="en-US" altLang="zh-CN" sz="2800" b="1" i="1" dirty="0">
                  <a:solidFill>
                    <a:srgbClr val="FF3300"/>
                  </a:solidFill>
                  <a:latin typeface="Times New Roman" panose="02020603050405020304" pitchFamily="18" charset="0"/>
                  <a:ea typeface="楷体_GB2312"/>
                </a:rPr>
                <a:t>n </a:t>
              </a:r>
              <a:r>
                <a:rPr lang="en-US" altLang="zh-CN" sz="2800" b="1" dirty="0">
                  <a:solidFill>
                    <a:srgbClr val="FF3300"/>
                  </a:solidFill>
                  <a:latin typeface="Times New Roman" panose="02020603050405020304" pitchFamily="18" charset="0"/>
                  <a:ea typeface="楷体_GB2312"/>
                </a:rPr>
                <a:t>= </a:t>
              </a:r>
              <a:r>
                <a:rPr lang="en-US" altLang="zh-CN" sz="2800" b="1" i="1" dirty="0">
                  <a:solidFill>
                    <a:srgbClr val="FF3300"/>
                  </a:solidFill>
                  <a:latin typeface="Times New Roman" panose="02020603050405020304" pitchFamily="18" charset="0"/>
                  <a:ea typeface="楷体_GB2312"/>
                </a:rPr>
                <a:t>p </a:t>
              </a:r>
              <a:r>
                <a:rPr lang="en-US" altLang="zh-CN" sz="2800" b="1" dirty="0">
                  <a:solidFill>
                    <a:srgbClr val="FF3300"/>
                  </a:solidFill>
                  <a:latin typeface="Times New Roman" panose="02020603050405020304" pitchFamily="18" charset="0"/>
                  <a:ea typeface="楷体_GB2312"/>
                </a:rPr>
                <a:t>=1.4×10</a:t>
              </a:r>
              <a:r>
                <a:rPr lang="en-US" altLang="zh-CN" sz="2800" b="1" baseline="30000" dirty="0">
                  <a:solidFill>
                    <a:srgbClr val="FF3300"/>
                  </a:solidFill>
                  <a:latin typeface="Times New Roman" panose="02020603050405020304" pitchFamily="18" charset="0"/>
                  <a:ea typeface="楷体_GB2312"/>
                </a:rPr>
                <a:t>10</a:t>
              </a:r>
              <a:r>
                <a:rPr lang="en-US" altLang="zh-CN" sz="2800" b="1" dirty="0">
                  <a:solidFill>
                    <a:srgbClr val="FF3300"/>
                  </a:solidFill>
                  <a:latin typeface="Times New Roman" panose="02020603050405020304" pitchFamily="18" charset="0"/>
                  <a:ea typeface="楷体_GB2312"/>
                </a:rPr>
                <a:t>/cm</a:t>
              </a:r>
              <a:r>
                <a:rPr lang="en-US" altLang="zh-CN" sz="2800" b="1" baseline="30000" dirty="0">
                  <a:solidFill>
                    <a:srgbClr val="FF3300"/>
                  </a:solidFill>
                  <a:latin typeface="Times New Roman" panose="02020603050405020304" pitchFamily="18" charset="0"/>
                  <a:ea typeface="楷体_GB2312"/>
                </a:rPr>
                <a:t>3</a:t>
              </a:r>
              <a:endParaRPr lang="en-US" altLang="zh-CN" sz="2800" b="1" dirty="0">
                <a:solidFill>
                  <a:srgbClr val="003300"/>
                </a:solidFill>
                <a:latin typeface="Times New Roman" panose="02020603050405020304" pitchFamily="18" charset="0"/>
                <a:ea typeface="楷体_GB2312"/>
              </a:endParaRPr>
            </a:p>
          </p:txBody>
        </p:sp>
        <p:sp>
          <p:nvSpPr>
            <p:cNvPr id="17423" name="Oval 6"/>
            <p:cNvSpPr/>
            <p:nvPr/>
          </p:nvSpPr>
          <p:spPr>
            <a:xfrm>
              <a:off x="960" y="1824"/>
              <a:ext cx="240" cy="240"/>
            </a:xfrm>
            <a:prstGeom prst="ellipse">
              <a:avLst/>
            </a:prstGeom>
            <a:noFill/>
            <a:ln w="28575" cap="flat" cmpd="sng">
              <a:solidFill>
                <a:srgbClr val="0000FF"/>
              </a:solidFill>
              <a:prstDash val="solid"/>
              <a:headEnd type="none" w="med" len="med"/>
              <a:tailEnd type="none" w="med" len="med"/>
            </a:ln>
          </p:spPr>
          <p:txBody>
            <a:bodyPr wrap="none" anchor="ctr" anchorCtr="0"/>
            <a:p>
              <a:pPr algn="ctr"/>
              <a:r>
                <a:rPr lang="en-US" altLang="zh-CN" sz="2400" b="1" dirty="0">
                  <a:solidFill>
                    <a:srgbClr val="FF3300"/>
                  </a:solidFill>
                  <a:latin typeface="Times New Roman" panose="02020603050405020304" pitchFamily="18" charset="0"/>
                  <a:ea typeface="楷体_GB2312"/>
                </a:rPr>
                <a:t>1</a:t>
              </a:r>
              <a:endParaRPr lang="en-US" altLang="zh-CN" sz="2400" b="1" dirty="0">
                <a:solidFill>
                  <a:srgbClr val="000000"/>
                </a:solidFill>
                <a:latin typeface="Times New Roman" panose="02020603050405020304" pitchFamily="18" charset="0"/>
                <a:ea typeface="楷体_GB2312"/>
              </a:endParaRPr>
            </a:p>
          </p:txBody>
        </p:sp>
      </p:grpSp>
      <p:grpSp>
        <p:nvGrpSpPr>
          <p:cNvPr id="21" name="Group 7"/>
          <p:cNvGrpSpPr/>
          <p:nvPr/>
        </p:nvGrpSpPr>
        <p:grpSpPr>
          <a:xfrm>
            <a:off x="609600" y="4487863"/>
            <a:ext cx="7315200" cy="519112"/>
            <a:chOff x="912" y="2899"/>
            <a:chExt cx="4608" cy="327"/>
          </a:xfrm>
        </p:grpSpPr>
        <p:sp>
          <p:nvSpPr>
            <p:cNvPr id="17420" name="Text Box 8"/>
            <p:cNvSpPr txBox="1"/>
            <p:nvPr/>
          </p:nvSpPr>
          <p:spPr>
            <a:xfrm>
              <a:off x="912" y="2899"/>
              <a:ext cx="4608" cy="327"/>
            </a:xfrm>
            <a:prstGeom prst="rect">
              <a:avLst/>
            </a:prstGeom>
            <a:noFill/>
            <a:ln w="9525">
              <a:noFill/>
            </a:ln>
          </p:spPr>
          <p:txBody>
            <a:bodyPr>
              <a:spAutoFit/>
            </a:bodyPr>
            <a:p>
              <a:r>
                <a:rPr lang="en-US" altLang="zh-CN" sz="2800" b="1" dirty="0">
                  <a:solidFill>
                    <a:srgbClr val="003300"/>
                  </a:solidFill>
                  <a:latin typeface="Times New Roman" panose="02020603050405020304" pitchFamily="18" charset="0"/>
                  <a:ea typeface="楷体_GB2312"/>
                </a:rPr>
                <a:t>     </a:t>
              </a:r>
              <a:r>
                <a:rPr lang="zh-CN" altLang="en-US" sz="2800" b="1" dirty="0">
                  <a:solidFill>
                    <a:srgbClr val="003300"/>
                  </a:solidFill>
                  <a:latin typeface="Times New Roman" panose="02020603050405020304" pitchFamily="18" charset="0"/>
                  <a:ea typeface="楷体_GB2312"/>
                </a:rPr>
                <a:t>本征硅的原子浓度</a:t>
              </a:r>
              <a:r>
                <a:rPr lang="en-US" altLang="zh-CN" sz="2800" b="1" dirty="0">
                  <a:solidFill>
                    <a:srgbClr val="003300"/>
                  </a:solidFill>
                  <a:latin typeface="Times New Roman" panose="02020603050405020304" pitchFamily="18" charset="0"/>
                  <a:ea typeface="楷体_GB2312"/>
                </a:rPr>
                <a:t>: </a:t>
              </a:r>
              <a:r>
                <a:rPr lang="en-US" altLang="zh-CN" sz="2800" b="1" dirty="0">
                  <a:solidFill>
                    <a:srgbClr val="0000FF"/>
                  </a:solidFill>
                  <a:latin typeface="Times New Roman" panose="02020603050405020304" pitchFamily="18" charset="0"/>
                  <a:ea typeface="楷体_GB2312"/>
                </a:rPr>
                <a:t>4.96×10</a:t>
              </a:r>
              <a:r>
                <a:rPr lang="en-US" altLang="zh-CN" sz="2800" b="1" baseline="30000" dirty="0">
                  <a:solidFill>
                    <a:srgbClr val="0000FF"/>
                  </a:solidFill>
                  <a:latin typeface="Times New Roman" panose="02020603050405020304" pitchFamily="18" charset="0"/>
                  <a:ea typeface="楷体_GB2312"/>
                </a:rPr>
                <a:t>22</a:t>
              </a:r>
              <a:r>
                <a:rPr lang="en-US" altLang="zh-CN" sz="2800" b="1" dirty="0">
                  <a:solidFill>
                    <a:srgbClr val="0000FF"/>
                  </a:solidFill>
                  <a:latin typeface="Times New Roman" panose="02020603050405020304" pitchFamily="18" charset="0"/>
                  <a:ea typeface="楷体_GB2312"/>
                </a:rPr>
                <a:t>/cm</a:t>
              </a:r>
              <a:r>
                <a:rPr lang="en-US" altLang="zh-CN" sz="2800" b="1" baseline="30000" dirty="0">
                  <a:solidFill>
                    <a:srgbClr val="0000FF"/>
                  </a:solidFill>
                  <a:latin typeface="Times New Roman" panose="02020603050405020304" pitchFamily="18" charset="0"/>
                  <a:ea typeface="楷体_GB2312"/>
                </a:rPr>
                <a:t>3</a:t>
              </a:r>
              <a:r>
                <a:rPr lang="en-US" altLang="zh-CN" sz="2400" b="1" dirty="0">
                  <a:solidFill>
                    <a:srgbClr val="003300"/>
                  </a:solidFill>
                  <a:latin typeface="Times New Roman" panose="02020603050405020304" pitchFamily="18" charset="0"/>
                  <a:ea typeface="楷体_GB2312"/>
                </a:rPr>
                <a:t> </a:t>
              </a:r>
              <a:endParaRPr lang="en-US" altLang="zh-CN" sz="2400" b="1" dirty="0">
                <a:solidFill>
                  <a:srgbClr val="003300"/>
                </a:solidFill>
                <a:latin typeface="Times New Roman" panose="02020603050405020304" pitchFamily="18" charset="0"/>
                <a:ea typeface="楷体_GB2312"/>
              </a:endParaRPr>
            </a:p>
          </p:txBody>
        </p:sp>
        <p:sp>
          <p:nvSpPr>
            <p:cNvPr id="17421" name="Oval 9"/>
            <p:cNvSpPr/>
            <p:nvPr/>
          </p:nvSpPr>
          <p:spPr>
            <a:xfrm>
              <a:off x="972" y="2947"/>
              <a:ext cx="228" cy="221"/>
            </a:xfrm>
            <a:prstGeom prst="ellipse">
              <a:avLst/>
            </a:prstGeom>
            <a:noFill/>
            <a:ln w="28575" cap="flat" cmpd="sng">
              <a:solidFill>
                <a:srgbClr val="0000FF"/>
              </a:solidFill>
              <a:prstDash val="solid"/>
              <a:headEnd type="none" w="med" len="med"/>
              <a:tailEnd type="none" w="med" len="med"/>
            </a:ln>
          </p:spPr>
          <p:txBody>
            <a:bodyPr wrap="none" anchor="ctr" anchorCtr="0"/>
            <a:p>
              <a:pPr algn="ctr"/>
              <a:r>
                <a:rPr lang="en-US" altLang="zh-CN" sz="2400" b="1" dirty="0">
                  <a:solidFill>
                    <a:srgbClr val="FF3300"/>
                  </a:solidFill>
                  <a:latin typeface="Times New Roman" panose="02020603050405020304" pitchFamily="18" charset="0"/>
                  <a:ea typeface="楷体_GB2312"/>
                </a:rPr>
                <a:t>3</a:t>
              </a:r>
              <a:endParaRPr lang="en-US" altLang="zh-CN" sz="2400" b="1" dirty="0">
                <a:solidFill>
                  <a:srgbClr val="000000"/>
                </a:solidFill>
                <a:latin typeface="Times New Roman" panose="02020603050405020304" pitchFamily="18" charset="0"/>
                <a:ea typeface="楷体_GB2312"/>
              </a:endParaRPr>
            </a:p>
          </p:txBody>
        </p:sp>
      </p:grpSp>
      <p:sp>
        <p:nvSpPr>
          <p:cNvPr id="24" name="Text Box 10"/>
          <p:cNvSpPr txBox="1"/>
          <p:nvPr/>
        </p:nvSpPr>
        <p:spPr>
          <a:xfrm>
            <a:off x="990600" y="5121275"/>
            <a:ext cx="7315200" cy="519113"/>
          </a:xfrm>
          <a:prstGeom prst="rect">
            <a:avLst/>
          </a:prstGeom>
          <a:noFill/>
          <a:ln w="9525">
            <a:noFill/>
          </a:ln>
        </p:spPr>
        <p:txBody>
          <a:bodyPr>
            <a:spAutoFit/>
          </a:bodyPr>
          <a:p>
            <a:r>
              <a:rPr lang="zh-CN" altLang="en-US" sz="2800" b="1" dirty="0">
                <a:solidFill>
                  <a:srgbClr val="000000"/>
                </a:solidFill>
                <a:latin typeface="Times New Roman" panose="02020603050405020304" pitchFamily="18" charset="0"/>
                <a:ea typeface="楷体_GB2312"/>
              </a:rPr>
              <a:t>以上三个浓度基本上依次相差</a:t>
            </a:r>
            <a:r>
              <a:rPr lang="en-US" altLang="zh-CN" sz="2800" b="1" dirty="0">
                <a:solidFill>
                  <a:srgbClr val="000000"/>
                </a:solidFill>
                <a:latin typeface="Times New Roman" panose="02020603050405020304" pitchFamily="18" charset="0"/>
                <a:ea typeface="楷体_GB2312"/>
              </a:rPr>
              <a:t>10</a:t>
            </a:r>
            <a:r>
              <a:rPr lang="en-US" altLang="zh-CN" sz="2800" b="1" baseline="30000" dirty="0">
                <a:solidFill>
                  <a:srgbClr val="000000"/>
                </a:solidFill>
                <a:latin typeface="Times New Roman" panose="02020603050405020304" pitchFamily="18" charset="0"/>
                <a:ea typeface="楷体_GB2312"/>
              </a:rPr>
              <a:t>6</a:t>
            </a:r>
            <a:r>
              <a:rPr lang="en-US" altLang="zh-CN" sz="2800" b="1" dirty="0">
                <a:solidFill>
                  <a:srgbClr val="000000"/>
                </a:solidFill>
                <a:latin typeface="Times New Roman" panose="02020603050405020304" pitchFamily="18" charset="0"/>
                <a:ea typeface="楷体_GB2312"/>
              </a:rPr>
              <a:t>/cm</a:t>
            </a:r>
            <a:r>
              <a:rPr lang="en-US" altLang="zh-CN" sz="2800" b="1" baseline="30000" dirty="0">
                <a:solidFill>
                  <a:srgbClr val="000000"/>
                </a:solidFill>
                <a:latin typeface="Times New Roman" panose="02020603050405020304" pitchFamily="18" charset="0"/>
                <a:ea typeface="楷体_GB2312"/>
              </a:rPr>
              <a:t>3</a:t>
            </a:r>
            <a:r>
              <a:rPr lang="en-US" altLang="zh-CN" sz="2800" b="1" dirty="0">
                <a:solidFill>
                  <a:srgbClr val="000000"/>
                </a:solidFill>
                <a:latin typeface="Times New Roman" panose="02020603050405020304" pitchFamily="18" charset="0"/>
                <a:ea typeface="楷体_GB2312"/>
              </a:rPr>
              <a:t> </a:t>
            </a:r>
            <a:r>
              <a:rPr lang="zh-CN" altLang="en-US" sz="2800" b="1" dirty="0">
                <a:solidFill>
                  <a:srgbClr val="000000"/>
                </a:solidFill>
                <a:latin typeface="Times New Roman" panose="02020603050405020304" pitchFamily="18" charset="0"/>
                <a:ea typeface="楷体_GB2312"/>
              </a:rPr>
              <a:t>。</a:t>
            </a:r>
            <a:endParaRPr lang="zh-CN" altLang="en-US" sz="2800" b="1" dirty="0">
              <a:solidFill>
                <a:srgbClr val="FF00FF"/>
              </a:solidFill>
              <a:latin typeface="Times New Roman" panose="02020603050405020304" pitchFamily="18" charset="0"/>
              <a:ea typeface="楷体_GB2312"/>
            </a:endParaRPr>
          </a:p>
        </p:txBody>
      </p:sp>
      <p:grpSp>
        <p:nvGrpSpPr>
          <p:cNvPr id="25" name="Group 11"/>
          <p:cNvGrpSpPr/>
          <p:nvPr/>
        </p:nvGrpSpPr>
        <p:grpSpPr>
          <a:xfrm>
            <a:off x="685800" y="3497263"/>
            <a:ext cx="6858000" cy="946150"/>
            <a:chOff x="816" y="2332"/>
            <a:chExt cx="4320" cy="596"/>
          </a:xfrm>
        </p:grpSpPr>
        <p:sp>
          <p:nvSpPr>
            <p:cNvPr id="17417" name="Text Box 12"/>
            <p:cNvSpPr txBox="1"/>
            <p:nvPr/>
          </p:nvSpPr>
          <p:spPr>
            <a:xfrm>
              <a:off x="816" y="2371"/>
              <a:ext cx="4320" cy="288"/>
            </a:xfrm>
            <a:prstGeom prst="rect">
              <a:avLst/>
            </a:prstGeom>
            <a:noFill/>
            <a:ln w="9525">
              <a:noFill/>
            </a:ln>
          </p:spPr>
          <p:txBody>
            <a:bodyPr>
              <a:spAutoFit/>
            </a:bodyPr>
            <a:p>
              <a:r>
                <a:rPr lang="en-US" altLang="zh-CN" sz="2400" b="1" dirty="0">
                  <a:solidFill>
                    <a:srgbClr val="003300"/>
                  </a:solidFill>
                  <a:latin typeface="Times New Roman" panose="02020603050405020304" pitchFamily="18" charset="0"/>
                  <a:ea typeface="楷体_GB2312"/>
                </a:rPr>
                <a:t>                                   </a:t>
              </a:r>
              <a:endParaRPr lang="en-US" altLang="zh-CN" sz="2400" b="1" dirty="0">
                <a:solidFill>
                  <a:srgbClr val="003300"/>
                </a:solidFill>
                <a:latin typeface="Times New Roman" panose="02020603050405020304" pitchFamily="18" charset="0"/>
                <a:ea typeface="楷体_GB2312"/>
              </a:endParaRPr>
            </a:p>
          </p:txBody>
        </p:sp>
        <p:sp>
          <p:nvSpPr>
            <p:cNvPr id="17418" name="Oval 13"/>
            <p:cNvSpPr/>
            <p:nvPr/>
          </p:nvSpPr>
          <p:spPr>
            <a:xfrm>
              <a:off x="816" y="2352"/>
              <a:ext cx="263" cy="240"/>
            </a:xfrm>
            <a:prstGeom prst="ellipse">
              <a:avLst/>
            </a:prstGeom>
            <a:noFill/>
            <a:ln w="28575" cap="flat" cmpd="sng">
              <a:solidFill>
                <a:srgbClr val="0000FF"/>
              </a:solidFill>
              <a:prstDash val="solid"/>
              <a:headEnd type="none" w="med" len="med"/>
              <a:tailEnd type="none" w="med" len="med"/>
            </a:ln>
          </p:spPr>
          <p:txBody>
            <a:bodyPr wrap="none" anchor="ctr" anchorCtr="0"/>
            <a:p>
              <a:pPr algn="ctr"/>
              <a:r>
                <a:rPr lang="en-US" altLang="zh-CN" sz="2400" b="1" dirty="0">
                  <a:solidFill>
                    <a:srgbClr val="FF3300"/>
                  </a:solidFill>
                  <a:latin typeface="Times New Roman" panose="02020603050405020304" pitchFamily="18" charset="0"/>
                  <a:ea typeface="楷体_GB2312"/>
                </a:rPr>
                <a:t>2</a:t>
              </a:r>
              <a:endParaRPr lang="en-US" altLang="zh-CN" sz="2400" b="1" dirty="0">
                <a:solidFill>
                  <a:srgbClr val="000000"/>
                </a:solidFill>
                <a:latin typeface="Times New Roman" panose="02020603050405020304" pitchFamily="18" charset="0"/>
                <a:ea typeface="楷体_GB2312"/>
              </a:endParaRPr>
            </a:p>
          </p:txBody>
        </p:sp>
        <p:sp>
          <p:nvSpPr>
            <p:cNvPr id="17419" name="Text Box 14"/>
            <p:cNvSpPr txBox="1"/>
            <p:nvPr/>
          </p:nvSpPr>
          <p:spPr>
            <a:xfrm>
              <a:off x="1084" y="2332"/>
              <a:ext cx="3956" cy="596"/>
            </a:xfrm>
            <a:prstGeom prst="rect">
              <a:avLst/>
            </a:prstGeom>
            <a:noFill/>
            <a:ln w="9525">
              <a:noFill/>
            </a:ln>
          </p:spPr>
          <p:txBody>
            <a:bodyPr>
              <a:spAutoFit/>
            </a:bodyPr>
            <a:p>
              <a:r>
                <a:rPr lang="zh-CN" altLang="en-US" sz="2800" b="1" dirty="0">
                  <a:solidFill>
                    <a:srgbClr val="003300"/>
                  </a:solidFill>
                  <a:latin typeface="Times New Roman" panose="02020603050405020304" pitchFamily="18" charset="0"/>
                  <a:ea typeface="楷体_GB2312"/>
                </a:rPr>
                <a:t>掺杂后 </a:t>
              </a:r>
              <a:r>
                <a:rPr lang="en-US" altLang="zh-CN" sz="2800" b="1" dirty="0">
                  <a:solidFill>
                    <a:srgbClr val="003300"/>
                  </a:solidFill>
                  <a:latin typeface="Times New Roman" panose="02020603050405020304" pitchFamily="18" charset="0"/>
                  <a:ea typeface="楷体_GB2312"/>
                </a:rPr>
                <a:t>N </a:t>
              </a:r>
              <a:r>
                <a:rPr lang="zh-CN" altLang="en-US" sz="2800" b="1" dirty="0">
                  <a:solidFill>
                    <a:srgbClr val="003300"/>
                  </a:solidFill>
                  <a:latin typeface="Times New Roman" panose="02020603050405020304" pitchFamily="18" charset="0"/>
                  <a:ea typeface="楷体_GB2312"/>
                </a:rPr>
                <a:t>型半导体中的自由电子浓度</a:t>
              </a:r>
              <a:r>
                <a:rPr lang="en-US" altLang="zh-CN" sz="2800" b="1" dirty="0">
                  <a:solidFill>
                    <a:srgbClr val="003300"/>
                  </a:solidFill>
                  <a:latin typeface="Times New Roman" panose="02020603050405020304" pitchFamily="18" charset="0"/>
                  <a:ea typeface="楷体_GB2312"/>
                </a:rPr>
                <a:t>:</a:t>
              </a:r>
              <a:r>
                <a:rPr lang="en-US" altLang="zh-CN" sz="2400" b="1" dirty="0">
                  <a:solidFill>
                    <a:srgbClr val="003300"/>
                  </a:solidFill>
                  <a:latin typeface="Times New Roman" panose="02020603050405020304" pitchFamily="18" charset="0"/>
                  <a:ea typeface="楷体_GB2312"/>
                </a:rPr>
                <a:t> </a:t>
              </a:r>
              <a:endParaRPr lang="en-US" altLang="zh-CN" sz="2400" b="1" dirty="0">
                <a:solidFill>
                  <a:srgbClr val="003300"/>
                </a:solidFill>
                <a:latin typeface="Times New Roman" panose="02020603050405020304" pitchFamily="18" charset="0"/>
                <a:ea typeface="楷体_GB2312"/>
              </a:endParaRPr>
            </a:p>
            <a:p>
              <a:r>
                <a:rPr lang="en-US" altLang="zh-CN" sz="2400" b="1" dirty="0">
                  <a:solidFill>
                    <a:srgbClr val="003300"/>
                  </a:solidFill>
                  <a:latin typeface="Times New Roman" panose="02020603050405020304" pitchFamily="18" charset="0"/>
                  <a:ea typeface="楷体_GB2312"/>
                </a:rPr>
                <a:t>                                          </a:t>
              </a:r>
              <a:r>
                <a:rPr lang="en-US" altLang="zh-CN" sz="2800" b="1" i="1" dirty="0">
                  <a:solidFill>
                    <a:srgbClr val="FF00FF"/>
                  </a:solidFill>
                  <a:latin typeface="Times New Roman" panose="02020603050405020304" pitchFamily="18" charset="0"/>
                  <a:ea typeface="楷体_GB2312"/>
                </a:rPr>
                <a:t>n=</a:t>
              </a:r>
              <a:r>
                <a:rPr lang="en-US" altLang="zh-CN" sz="2800" b="1" dirty="0">
                  <a:solidFill>
                    <a:srgbClr val="FF00FF"/>
                  </a:solidFill>
                  <a:latin typeface="Times New Roman" panose="02020603050405020304" pitchFamily="18" charset="0"/>
                  <a:ea typeface="楷体_GB2312"/>
                </a:rPr>
                <a:t>5×10</a:t>
              </a:r>
              <a:r>
                <a:rPr lang="en-US" altLang="zh-CN" sz="2800" b="1" baseline="30000" dirty="0">
                  <a:solidFill>
                    <a:srgbClr val="FF00FF"/>
                  </a:solidFill>
                  <a:latin typeface="Times New Roman" panose="02020603050405020304" pitchFamily="18" charset="0"/>
                  <a:ea typeface="楷体_GB2312"/>
                </a:rPr>
                <a:t>16</a:t>
              </a:r>
              <a:r>
                <a:rPr lang="en-US" altLang="zh-CN" sz="2800" b="1" dirty="0">
                  <a:solidFill>
                    <a:srgbClr val="FF00FF"/>
                  </a:solidFill>
                  <a:latin typeface="Times New Roman" panose="02020603050405020304" pitchFamily="18" charset="0"/>
                  <a:ea typeface="楷体_GB2312"/>
                </a:rPr>
                <a:t>/cm</a:t>
              </a:r>
              <a:r>
                <a:rPr lang="en-US" altLang="zh-CN" sz="2800" b="1" baseline="30000" dirty="0">
                  <a:solidFill>
                    <a:srgbClr val="FF00FF"/>
                  </a:solidFill>
                  <a:latin typeface="Times New Roman" panose="02020603050405020304" pitchFamily="18" charset="0"/>
                  <a:ea typeface="楷体_GB2312"/>
                </a:rPr>
                <a:t>3</a:t>
              </a:r>
              <a:endParaRPr lang="en-US" altLang="zh-CN" sz="2800" b="1" baseline="30000" dirty="0">
                <a:solidFill>
                  <a:srgbClr val="FF00FF"/>
                </a:solidFill>
                <a:latin typeface="Times New Roman" panose="02020603050405020304" pitchFamily="18" charset="0"/>
                <a:ea typeface="楷体_GB2312"/>
              </a:endParaRPr>
            </a:p>
          </p:txBody>
        </p:sp>
      </p:grpSp>
      <p:sp>
        <p:nvSpPr>
          <p:cNvPr id="7" name="页脚占位符 4"/>
          <p:cNvSpPr txBox="1">
            <a:spLocks noGrp="1"/>
          </p:cNvSpPr>
          <p:nvPr>
            <p:ph type="ftr" sz="quarter" idx="4294967295"/>
            <p:custDataLst>
              <p:tags r:id="rId1"/>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91303" name="Picture 167" descr="41015"/>
          <p:cNvPicPr>
            <a:picLocks noChangeAspect="1"/>
          </p:cNvPicPr>
          <p:nvPr/>
        </p:nvPicPr>
        <p:blipFill>
          <a:blip r:embed="rId1"/>
          <a:stretch>
            <a:fillRect/>
          </a:stretch>
        </p:blipFill>
        <p:spPr>
          <a:xfrm>
            <a:off x="827088" y="2924175"/>
            <a:ext cx="7523162" cy="2733675"/>
          </a:xfrm>
          <a:prstGeom prst="rect">
            <a:avLst/>
          </a:prstGeom>
          <a:noFill/>
          <a:ln w="9525">
            <a:noFill/>
          </a:ln>
        </p:spPr>
      </p:pic>
      <p:sp>
        <p:nvSpPr>
          <p:cNvPr id="31747"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a:latin typeface="Times New Roman" panose="02020603050405020304" pitchFamily="18" charset="0"/>
                <a:ea typeface="黑体" panose="02010609060101010101" pitchFamily="2" charset="-122"/>
                <a:cs typeface="Times New Roman" panose="02020603050405020304" pitchFamily="18" charset="0"/>
              </a:rPr>
              <a:t>7.4.4</a:t>
            </a:r>
            <a:r>
              <a:rPr lang="en-US" altLang="zh-CN" kern="1200">
                <a:latin typeface="Arial Narrow" pitchFamily="34" charset="0"/>
                <a:ea typeface="黑体" panose="02010609060101010101" pitchFamily="2" charset="-122"/>
                <a:cs typeface="+mj-cs"/>
              </a:rPr>
              <a:t>  </a:t>
            </a:r>
            <a:r>
              <a:rPr lang="zh-CN" altLang="en-US" kern="1200" dirty="0">
                <a:latin typeface="Arial Narrow" pitchFamily="34" charset="0"/>
                <a:ea typeface="黑体" panose="02010609060101010101" pitchFamily="2" charset="-122"/>
                <a:cs typeface="+mj-cs"/>
              </a:rPr>
              <a:t>沟道长度调制等几种效应</a:t>
            </a:r>
            <a:endParaRPr lang="zh-CN" altLang="en-US" kern="1200" dirty="0">
              <a:latin typeface="Arial Narrow" pitchFamily="34" charset="0"/>
              <a:ea typeface="黑体" panose="02010609060101010101" pitchFamily="2" charset="-122"/>
              <a:cs typeface="+mj-cs"/>
            </a:endParaRPr>
          </a:p>
        </p:txBody>
      </p:sp>
      <p:sp>
        <p:nvSpPr>
          <p:cNvPr id="15" name="Rectangle 6"/>
          <p:cNvSpPr/>
          <p:nvPr/>
        </p:nvSpPr>
        <p:spPr>
          <a:xfrm>
            <a:off x="609600" y="1230313"/>
            <a:ext cx="6734175" cy="427037"/>
          </a:xfrm>
          <a:prstGeom prst="rect">
            <a:avLst/>
          </a:prstGeom>
          <a:noFill/>
          <a:ln w="9525">
            <a:noFill/>
          </a:ln>
        </p:spPr>
        <p:txBody>
          <a:bodyPr>
            <a:spAutoFit/>
          </a:bodyPr>
          <a:p>
            <a:r>
              <a:rPr lang="zh-CN" altLang="en-US" sz="2200" b="1" dirty="0">
                <a:solidFill>
                  <a:srgbClr val="000000"/>
                </a:solidFill>
                <a:latin typeface="楷体_GB2312" pitchFamily="49" charset="-122"/>
                <a:ea typeface="楷体_GB2312" pitchFamily="49" charset="-122"/>
              </a:rPr>
              <a:t>实际上饱和区的曲线并不是平坦的（</a:t>
            </a:r>
            <a:r>
              <a:rPr lang="en-US" altLang="zh-CN" sz="2200" b="1">
                <a:solidFill>
                  <a:srgbClr val="000000"/>
                </a:solidFill>
                <a:latin typeface="楷体_GB2312" pitchFamily="49" charset="-122"/>
                <a:ea typeface="楷体_GB2312" pitchFamily="49" charset="-122"/>
              </a:rPr>
              <a:t>N</a:t>
            </a:r>
            <a:r>
              <a:rPr lang="zh-CN" altLang="en-US" sz="2200" b="1" dirty="0">
                <a:solidFill>
                  <a:srgbClr val="000000"/>
                </a:solidFill>
                <a:latin typeface="楷体_GB2312" pitchFamily="49" charset="-122"/>
                <a:ea typeface="楷体_GB2312" pitchFamily="49" charset="-122"/>
              </a:rPr>
              <a:t>沟道为例）</a:t>
            </a:r>
            <a:endParaRPr lang="zh-CN" altLang="en-US" sz="2200" b="1" dirty="0">
              <a:solidFill>
                <a:srgbClr val="000000"/>
              </a:solidFill>
              <a:latin typeface="楷体_GB2312" pitchFamily="49" charset="-122"/>
              <a:ea typeface="楷体_GB2312" pitchFamily="49" charset="-122"/>
            </a:endParaRPr>
          </a:p>
        </p:txBody>
      </p:sp>
      <p:graphicFrame>
        <p:nvGraphicFramePr>
          <p:cNvPr id="16" name="Object 7"/>
          <p:cNvGraphicFramePr>
            <a:graphicFrameLocks noChangeAspect="1"/>
          </p:cNvGraphicFramePr>
          <p:nvPr/>
        </p:nvGraphicFramePr>
        <p:xfrm>
          <a:off x="1595438" y="1751013"/>
          <a:ext cx="3360737" cy="431800"/>
        </p:xfrm>
        <a:graphic>
          <a:graphicData uri="http://schemas.openxmlformats.org/presentationml/2006/ole">
            <mc:AlternateContent xmlns:mc="http://schemas.openxmlformats.org/markup-compatibility/2006">
              <mc:Choice xmlns:v="urn:schemas-microsoft-com:vml" Requires="v">
                <p:oleObj spid="_x0000_s3116" name="" r:id="rId2" imgW="1879600" imgH="241300" progId="Equation.3">
                  <p:embed/>
                </p:oleObj>
              </mc:Choice>
              <mc:Fallback>
                <p:oleObj name="" r:id="rId2" imgW="1879600" imgH="241300" progId="Equation.3">
                  <p:embed/>
                  <p:pic>
                    <p:nvPicPr>
                      <p:cNvPr id="0" name="图片 3115"/>
                      <p:cNvPicPr/>
                      <p:nvPr/>
                    </p:nvPicPr>
                    <p:blipFill>
                      <a:blip r:embed="rId3"/>
                      <a:stretch>
                        <a:fillRect/>
                      </a:stretch>
                    </p:blipFill>
                    <p:spPr>
                      <a:xfrm>
                        <a:off x="1595438" y="1751013"/>
                        <a:ext cx="3360737" cy="431800"/>
                      </a:xfrm>
                      <a:prstGeom prst="rect">
                        <a:avLst/>
                      </a:prstGeom>
                      <a:noFill/>
                      <a:ln w="38100">
                        <a:noFill/>
                        <a:miter/>
                      </a:ln>
                    </p:spPr>
                  </p:pic>
                </p:oleObj>
              </mc:Fallback>
            </mc:AlternateContent>
          </a:graphicData>
        </a:graphic>
      </p:graphicFrame>
      <p:graphicFrame>
        <p:nvGraphicFramePr>
          <p:cNvPr id="17" name="Object 8"/>
          <p:cNvGraphicFramePr>
            <a:graphicFrameLocks noChangeAspect="1"/>
          </p:cNvGraphicFramePr>
          <p:nvPr/>
        </p:nvGraphicFramePr>
        <p:xfrm>
          <a:off x="5005388" y="1573213"/>
          <a:ext cx="2951162" cy="801687"/>
        </p:xfrm>
        <a:graphic>
          <a:graphicData uri="http://schemas.openxmlformats.org/presentationml/2006/ole">
            <mc:AlternateContent xmlns:mc="http://schemas.openxmlformats.org/markup-compatibility/2006">
              <mc:Choice xmlns:v="urn:schemas-microsoft-com:vml" Requires="v">
                <p:oleObj spid="_x0000_s3117" name="" r:id="rId4" imgW="1637665" imgH="444500" progId="Equation.3">
                  <p:embed/>
                </p:oleObj>
              </mc:Choice>
              <mc:Fallback>
                <p:oleObj name="" r:id="rId4" imgW="1637665" imgH="444500" progId="Equation.3">
                  <p:embed/>
                  <p:pic>
                    <p:nvPicPr>
                      <p:cNvPr id="0" name="图片 3116"/>
                      <p:cNvPicPr/>
                      <p:nvPr/>
                    </p:nvPicPr>
                    <p:blipFill>
                      <a:blip r:embed="rId5"/>
                      <a:stretch>
                        <a:fillRect/>
                      </a:stretch>
                    </p:blipFill>
                    <p:spPr>
                      <a:xfrm>
                        <a:off x="5005388" y="1573213"/>
                        <a:ext cx="2951162" cy="801687"/>
                      </a:xfrm>
                      <a:prstGeom prst="rect">
                        <a:avLst/>
                      </a:prstGeom>
                      <a:noFill/>
                      <a:ln w="38100">
                        <a:noFill/>
                        <a:miter/>
                      </a:ln>
                    </p:spPr>
                  </p:pic>
                </p:oleObj>
              </mc:Fallback>
            </mc:AlternateContent>
          </a:graphicData>
        </a:graphic>
      </p:graphicFrame>
      <p:sp>
        <p:nvSpPr>
          <p:cNvPr id="18" name="Rectangle 9"/>
          <p:cNvSpPr/>
          <p:nvPr/>
        </p:nvSpPr>
        <p:spPr>
          <a:xfrm>
            <a:off x="3059113" y="2338388"/>
            <a:ext cx="2209800" cy="396875"/>
          </a:xfrm>
          <a:prstGeom prst="rect">
            <a:avLst/>
          </a:prstGeom>
          <a:noFill/>
          <a:ln w="9525">
            <a:noFill/>
          </a:ln>
        </p:spPr>
        <p:txBody>
          <a:bodyPr>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lgn="just" defTabSz="914400">
              <a:spcBef>
                <a:spcPct val="0"/>
              </a:spcBef>
              <a:buFontTx/>
              <a:buNone/>
              <a:tabLst>
                <a:tab pos="3060700" algn="ctr"/>
              </a:tabLst>
            </a:pPr>
            <a:r>
              <a:rPr lang="en-US" altLang="zh-CN" sz="2000" b="1" i="1">
                <a:solidFill>
                  <a:srgbClr val="000000"/>
                </a:solidFill>
                <a:latin typeface="Times New Roman" panose="02020603050405020304" pitchFamily="18" charset="0"/>
                <a:ea typeface="楷体_GB2312" pitchFamily="49" charset="-122"/>
              </a:rPr>
              <a:t>L</a:t>
            </a:r>
            <a:r>
              <a:rPr lang="zh-CN" altLang="en-US" sz="2000" b="1" dirty="0">
                <a:solidFill>
                  <a:srgbClr val="000000"/>
                </a:solidFill>
                <a:latin typeface="Times New Roman" panose="02020603050405020304" pitchFamily="18" charset="0"/>
                <a:ea typeface="楷体_GB2312" pitchFamily="49" charset="-122"/>
              </a:rPr>
              <a:t>的单位为</a:t>
            </a:r>
            <a:r>
              <a:rPr lang="zh-CN" altLang="en-US" sz="2000" b="1" dirty="0">
                <a:solidFill>
                  <a:srgbClr val="000000"/>
                </a:solidFill>
                <a:latin typeface="Times New Roman" panose="02020603050405020304" pitchFamily="18" charset="0"/>
                <a:ea typeface="楷体_GB2312" pitchFamily="49" charset="-122"/>
                <a:sym typeface="Symbol" panose="05050102010706020507" pitchFamily="18" charset="2"/>
              </a:rPr>
              <a:t></a:t>
            </a:r>
            <a:r>
              <a:rPr lang="en-US" altLang="zh-CN" sz="2000" b="1">
                <a:solidFill>
                  <a:srgbClr val="000000"/>
                </a:solidFill>
                <a:latin typeface="Times New Roman" panose="02020603050405020304" pitchFamily="18" charset="0"/>
                <a:ea typeface="楷体_GB2312" pitchFamily="49" charset="-122"/>
              </a:rPr>
              <a:t>m</a:t>
            </a:r>
            <a:endParaRPr lang="en-US" altLang="zh-CN" sz="2000" b="1">
              <a:solidFill>
                <a:srgbClr val="000000"/>
              </a:solidFill>
              <a:latin typeface="Times New Roman" panose="02020603050405020304" pitchFamily="18" charset="0"/>
              <a:ea typeface="楷体_GB2312" pitchFamily="49" charset="-122"/>
              <a:sym typeface="Symbol" panose="05050102010706020507" pitchFamily="18" charset="2"/>
            </a:endParaRPr>
          </a:p>
        </p:txBody>
      </p:sp>
      <p:graphicFrame>
        <p:nvGraphicFramePr>
          <p:cNvPr id="19" name="Object 10"/>
          <p:cNvGraphicFramePr>
            <a:graphicFrameLocks noChangeAspect="1"/>
          </p:cNvGraphicFramePr>
          <p:nvPr/>
        </p:nvGraphicFramePr>
        <p:xfrm>
          <a:off x="1506538" y="2263775"/>
          <a:ext cx="1309687" cy="660400"/>
        </p:xfrm>
        <a:graphic>
          <a:graphicData uri="http://schemas.openxmlformats.org/presentationml/2006/ole">
            <mc:AlternateContent xmlns:mc="http://schemas.openxmlformats.org/markup-compatibility/2006">
              <mc:Choice xmlns:v="urn:schemas-microsoft-com:vml" Requires="v">
                <p:oleObj spid="_x0000_s3118" name="" r:id="rId6" imgW="723900" imgH="368300" progId="Equation.3">
                  <p:embed/>
                </p:oleObj>
              </mc:Choice>
              <mc:Fallback>
                <p:oleObj name="" r:id="rId6" imgW="723900" imgH="368300" progId="Equation.3">
                  <p:embed/>
                  <p:pic>
                    <p:nvPicPr>
                      <p:cNvPr id="0" name="图片 3117"/>
                      <p:cNvPicPr/>
                      <p:nvPr/>
                    </p:nvPicPr>
                    <p:blipFill>
                      <a:blip r:embed="rId7"/>
                      <a:stretch>
                        <a:fillRect/>
                      </a:stretch>
                    </p:blipFill>
                    <p:spPr>
                      <a:xfrm>
                        <a:off x="1506538" y="2263775"/>
                        <a:ext cx="1309687" cy="660400"/>
                      </a:xfrm>
                      <a:prstGeom prst="rect">
                        <a:avLst/>
                      </a:prstGeom>
                      <a:noFill/>
                      <a:ln w="38100">
                        <a:noFill/>
                        <a:miter/>
                      </a:ln>
                    </p:spPr>
                  </p:pic>
                </p:oleObj>
              </mc:Fallback>
            </mc:AlternateContent>
          </a:graphicData>
        </a:graphic>
      </p:graphicFrame>
      <p:sp>
        <p:nvSpPr>
          <p:cNvPr id="20" name="Rectangle 12"/>
          <p:cNvSpPr/>
          <p:nvPr/>
        </p:nvSpPr>
        <p:spPr>
          <a:xfrm>
            <a:off x="1404938" y="5661025"/>
            <a:ext cx="7162800" cy="427038"/>
          </a:xfrm>
          <a:prstGeom prst="rect">
            <a:avLst/>
          </a:prstGeom>
          <a:noFill/>
          <a:ln w="9525">
            <a:noFill/>
          </a:ln>
        </p:spPr>
        <p:txBody>
          <a:bodyPr>
            <a:spAutoFit/>
          </a:bodyPr>
          <a:p>
            <a:r>
              <a:rPr lang="zh-CN" altLang="en-US" sz="2200" b="1" dirty="0">
                <a:solidFill>
                  <a:srgbClr val="000000"/>
                </a:solidFill>
                <a:latin typeface="楷体_GB2312" pitchFamily="49" charset="-122"/>
                <a:ea typeface="楷体_GB2312" pitchFamily="49" charset="-122"/>
              </a:rPr>
              <a:t>当不考虑沟道调制效应时，</a:t>
            </a:r>
            <a:r>
              <a:rPr lang="zh-CN" altLang="en-US" sz="2200" b="1" i="1" dirty="0">
                <a:solidFill>
                  <a:srgbClr val="000000"/>
                </a:solidFill>
                <a:latin typeface="楷体_GB2312" pitchFamily="49" charset="-122"/>
                <a:ea typeface="楷体_GB2312" pitchFamily="49" charset="-122"/>
                <a:sym typeface="Symbol" panose="05050102010706020507" pitchFamily="18" charset="2"/>
              </a:rPr>
              <a:t></a:t>
            </a:r>
            <a:r>
              <a:rPr lang="zh-CN" altLang="en-US" sz="2200" b="1" dirty="0">
                <a:solidFill>
                  <a:srgbClr val="000000"/>
                </a:solidFill>
                <a:latin typeface="楷体_GB2312" pitchFamily="49" charset="-122"/>
                <a:ea typeface="楷体_GB2312" pitchFamily="49" charset="-122"/>
                <a:sym typeface="Symbol" panose="05050102010706020507" pitchFamily="18" charset="2"/>
              </a:rPr>
              <a:t>＝</a:t>
            </a:r>
            <a:r>
              <a:rPr lang="en-US" altLang="zh-CN" sz="2200" b="1">
                <a:solidFill>
                  <a:srgbClr val="000000"/>
                </a:solidFill>
                <a:latin typeface="楷体_GB2312" pitchFamily="49" charset="-122"/>
                <a:ea typeface="楷体_GB2312" pitchFamily="49" charset="-122"/>
                <a:sym typeface="Symbol" panose="05050102010706020507" pitchFamily="18" charset="2"/>
              </a:rPr>
              <a:t>0</a:t>
            </a:r>
            <a:r>
              <a:rPr lang="zh-CN" altLang="en-US" sz="2200" b="1" dirty="0">
                <a:solidFill>
                  <a:srgbClr val="000000"/>
                </a:solidFill>
                <a:latin typeface="楷体_GB2312" pitchFamily="49" charset="-122"/>
                <a:ea typeface="楷体_GB2312" pitchFamily="49" charset="-122"/>
                <a:sym typeface="Symbol" panose="05050102010706020507" pitchFamily="18" charset="2"/>
              </a:rPr>
              <a:t>，曲线是平坦的。</a:t>
            </a:r>
            <a:r>
              <a:rPr lang="zh-CN" altLang="en-US" sz="2200" b="1" dirty="0">
                <a:solidFill>
                  <a:srgbClr val="000000"/>
                </a:solidFill>
                <a:latin typeface="楷体_GB2312" pitchFamily="49" charset="-122"/>
                <a:ea typeface="楷体_GB2312" pitchFamily="49" charset="-122"/>
              </a:rPr>
              <a:t> </a:t>
            </a:r>
            <a:endParaRPr lang="zh-CN" altLang="en-US" sz="2200" b="1" dirty="0">
              <a:solidFill>
                <a:srgbClr val="000000"/>
              </a:solidFill>
              <a:latin typeface="楷体_GB2312" pitchFamily="49" charset="-122"/>
              <a:ea typeface="楷体_GB2312" pitchFamily="49" charset="-122"/>
            </a:endParaRPr>
          </a:p>
        </p:txBody>
      </p:sp>
      <p:sp>
        <p:nvSpPr>
          <p:cNvPr id="21" name="Rectangle 13"/>
          <p:cNvSpPr/>
          <p:nvPr/>
        </p:nvSpPr>
        <p:spPr>
          <a:xfrm>
            <a:off x="533400" y="1736725"/>
            <a:ext cx="1447800" cy="427038"/>
          </a:xfrm>
          <a:prstGeom prst="rect">
            <a:avLst/>
          </a:prstGeom>
          <a:noFill/>
          <a:ln w="9525">
            <a:noFill/>
          </a:ln>
        </p:spPr>
        <p:txBody>
          <a:bodyPr>
            <a:spAutoFit/>
          </a:bodyPr>
          <a:p>
            <a:r>
              <a:rPr lang="zh-CN" altLang="en-US" sz="2200" b="1" dirty="0">
                <a:solidFill>
                  <a:srgbClr val="000000"/>
                </a:solidFill>
                <a:latin typeface="楷体_GB2312" pitchFamily="49" charset="-122"/>
                <a:ea typeface="楷体_GB2312" pitchFamily="49" charset="-122"/>
              </a:rPr>
              <a:t>修正后</a:t>
            </a:r>
            <a:endParaRPr lang="zh-CN" altLang="en-US" sz="2200" b="1" dirty="0">
              <a:solidFill>
                <a:srgbClr val="000000"/>
              </a:solidFill>
              <a:latin typeface="楷体_GB2312" pitchFamily="49" charset="-122"/>
              <a:ea typeface="楷体_GB2312" pitchFamily="49" charset="-122"/>
            </a:endParaRPr>
          </a:p>
        </p:txBody>
      </p:sp>
      <p:sp>
        <p:nvSpPr>
          <p:cNvPr id="23" name="Rectangle 15"/>
          <p:cNvSpPr/>
          <p:nvPr/>
        </p:nvSpPr>
        <p:spPr>
          <a:xfrm>
            <a:off x="5070475" y="2339975"/>
            <a:ext cx="3276600" cy="396875"/>
          </a:xfrm>
          <a:prstGeom prst="rect">
            <a:avLst/>
          </a:prstGeom>
          <a:noFill/>
          <a:ln w="9525">
            <a:noFill/>
          </a:ln>
        </p:spPr>
        <p:txBody>
          <a:bodyPr>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lgn="just" defTabSz="914400">
              <a:spcBef>
                <a:spcPct val="0"/>
              </a:spcBef>
              <a:buFontTx/>
              <a:buNone/>
              <a:tabLst>
                <a:tab pos="3060700" algn="ctr"/>
              </a:tabLst>
            </a:pPr>
            <a:r>
              <a:rPr lang="en-US" altLang="zh-CN" sz="2000" b="1" i="1">
                <a:solidFill>
                  <a:srgbClr val="000000"/>
                </a:solidFill>
                <a:latin typeface="Times New Roman" panose="02020603050405020304" pitchFamily="18" charset="0"/>
                <a:ea typeface="楷体_GB2312" pitchFamily="49" charset="-122"/>
              </a:rPr>
              <a:t>V</a:t>
            </a:r>
            <a:r>
              <a:rPr lang="en-US" altLang="zh-CN" sz="2000" b="1" baseline="-25000">
                <a:solidFill>
                  <a:srgbClr val="000000"/>
                </a:solidFill>
                <a:latin typeface="Times New Roman" panose="02020603050405020304" pitchFamily="18" charset="0"/>
                <a:ea typeface="楷体_GB2312" pitchFamily="49" charset="-122"/>
              </a:rPr>
              <a:t>A</a:t>
            </a:r>
            <a:r>
              <a:rPr lang="zh-CN" altLang="en-US" sz="2000" b="1" dirty="0">
                <a:solidFill>
                  <a:srgbClr val="000000"/>
                </a:solidFill>
                <a:latin typeface="Times New Roman" panose="02020603050405020304" pitchFamily="18" charset="0"/>
                <a:ea typeface="楷体_GB2312" pitchFamily="49" charset="-122"/>
              </a:rPr>
              <a:t>称为厄雷（</a:t>
            </a:r>
            <a:r>
              <a:rPr lang="en-US" altLang="zh-CN" sz="2000" b="1">
                <a:solidFill>
                  <a:srgbClr val="000000"/>
                </a:solidFill>
                <a:latin typeface="Times New Roman" panose="02020603050405020304" pitchFamily="18" charset="0"/>
                <a:ea typeface="楷体_GB2312" pitchFamily="49" charset="-122"/>
              </a:rPr>
              <a:t>Early</a:t>
            </a:r>
            <a:r>
              <a:rPr lang="zh-CN" altLang="en-US" sz="2000" b="1" dirty="0">
                <a:solidFill>
                  <a:srgbClr val="000000"/>
                </a:solidFill>
                <a:latin typeface="Times New Roman" panose="02020603050405020304" pitchFamily="18" charset="0"/>
                <a:ea typeface="楷体_GB2312" pitchFamily="49" charset="-122"/>
              </a:rPr>
              <a:t>）电压</a:t>
            </a:r>
            <a:endParaRPr lang="zh-CN" altLang="en-US" sz="2000" b="1" dirty="0">
              <a:solidFill>
                <a:srgbClr val="000000"/>
              </a:solidFill>
              <a:latin typeface="Times New Roman" panose="02020603050405020304" pitchFamily="18" charset="0"/>
              <a:ea typeface="楷体_GB2312" pitchFamily="49" charset="-122"/>
            </a:endParaRPr>
          </a:p>
        </p:txBody>
      </p:sp>
      <p:sp>
        <p:nvSpPr>
          <p:cNvPr id="31756" name="Rectangle 20">
            <a:hlinkClick r:id="rId8" action="ppaction://hlinksldjump"/>
          </p:cNvPr>
          <p:cNvSpPr/>
          <p:nvPr/>
        </p:nvSpPr>
        <p:spPr>
          <a:xfrm>
            <a:off x="457200" y="692150"/>
            <a:ext cx="6383338" cy="519113"/>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1. </a:t>
            </a:r>
            <a:r>
              <a:rPr lang="zh-CN" altLang="en-US" sz="2800" b="1" dirty="0">
                <a:solidFill>
                  <a:srgbClr val="800000"/>
                </a:solidFill>
                <a:latin typeface="楷体_GB2312" pitchFamily="49" charset="-122"/>
                <a:ea typeface="楷体_GB2312" pitchFamily="49" charset="-122"/>
              </a:rPr>
              <a:t>沟道长度调制效应</a:t>
            </a:r>
            <a:endParaRPr lang="zh-CN" altLang="en-US" sz="2800" b="1" dirty="0">
              <a:solidFill>
                <a:srgbClr val="800000"/>
              </a:solidFill>
              <a:latin typeface="楷体_GB2312" pitchFamily="49" charset="-122"/>
              <a:ea typeface="楷体_GB2312" pitchFamily="49" charset="-122"/>
            </a:endParaRPr>
          </a:p>
        </p:txBody>
      </p:sp>
      <p:sp>
        <p:nvSpPr>
          <p:cNvPr id="7" name="页脚占位符 4"/>
          <p:cNvSpPr txBox="1">
            <a:spLocks noGrp="1"/>
          </p:cNvSpPr>
          <p:nvPr>
            <p:custDataLst>
              <p:tags r:id="rId9"/>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Righ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91303"/>
                                        </p:tgtEl>
                                        <p:attrNameLst>
                                          <p:attrName>style.visibility</p:attrName>
                                        </p:attrNameLst>
                                      </p:cBhvr>
                                      <p:to>
                                        <p:strVal val="visible"/>
                                      </p:to>
                                    </p:set>
                                    <p:animEffect transition="in" filter="wipe(right)">
                                      <p:cBhvr>
                                        <p:cTn id="12" dur="500"/>
                                        <p:tgtEl>
                                          <p:spTgt spid="9130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strips(downRight)">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strips(downRigh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strips(downRigh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strips(downRight)">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strips(downRight)">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strips(downRight)">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6"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strips(downRight)">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20" grpId="0"/>
      <p:bldP spid="21" grpId="0"/>
      <p:bldP spid="23"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2770"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a:latin typeface="Times New Roman" panose="02020603050405020304" pitchFamily="18" charset="0"/>
                <a:ea typeface="黑体" panose="02010609060101010101" pitchFamily="2" charset="-122"/>
                <a:cs typeface="Times New Roman" panose="02020603050405020304" pitchFamily="18" charset="0"/>
              </a:rPr>
              <a:t>7.4.4</a:t>
            </a:r>
            <a:r>
              <a:rPr lang="en-US" altLang="zh-CN" kern="1200">
                <a:latin typeface="Arial Narrow" pitchFamily="34" charset="0"/>
                <a:ea typeface="黑体" panose="02010609060101010101" pitchFamily="2" charset="-122"/>
                <a:cs typeface="+mj-cs"/>
              </a:rPr>
              <a:t>  </a:t>
            </a:r>
            <a:r>
              <a:rPr lang="zh-CN" altLang="en-US" kern="1200" dirty="0">
                <a:latin typeface="Arial Narrow" pitchFamily="34" charset="0"/>
                <a:ea typeface="黑体" panose="02010609060101010101" pitchFamily="2" charset="-122"/>
                <a:cs typeface="+mj-cs"/>
              </a:rPr>
              <a:t>沟道长度调制等几种效应</a:t>
            </a:r>
            <a:endParaRPr lang="zh-CN" altLang="en-US" kern="1200" dirty="0">
              <a:latin typeface="Arial Narrow" pitchFamily="34" charset="0"/>
              <a:ea typeface="黑体" panose="02010609060101010101" pitchFamily="2" charset="-122"/>
              <a:cs typeface="+mj-cs"/>
            </a:endParaRPr>
          </a:p>
        </p:txBody>
      </p:sp>
      <p:graphicFrame>
        <p:nvGraphicFramePr>
          <p:cNvPr id="11" name="Object 26"/>
          <p:cNvGraphicFramePr>
            <a:graphicFrameLocks noChangeAspect="1"/>
          </p:cNvGraphicFramePr>
          <p:nvPr/>
        </p:nvGraphicFramePr>
        <p:xfrm>
          <a:off x="447675" y="2133600"/>
          <a:ext cx="4268788" cy="2859088"/>
        </p:xfrm>
        <a:graphic>
          <a:graphicData uri="http://schemas.openxmlformats.org/presentationml/2006/ole">
            <mc:AlternateContent xmlns:mc="http://schemas.openxmlformats.org/markup-compatibility/2006">
              <mc:Choice xmlns:v="urn:schemas-microsoft-com:vml" Requires="v">
                <p:oleObj spid="_x0000_s3119" name="" r:id="rId1" imgW="2134870" imgH="1431925" progId="Word.Picture.8">
                  <p:embed/>
                </p:oleObj>
              </mc:Choice>
              <mc:Fallback>
                <p:oleObj name="" r:id="rId1" imgW="2134870" imgH="1431925" progId="Word.Picture.8">
                  <p:embed/>
                  <p:pic>
                    <p:nvPicPr>
                      <p:cNvPr id="0" name="图片 3118"/>
                      <p:cNvPicPr/>
                      <p:nvPr/>
                    </p:nvPicPr>
                    <p:blipFill>
                      <a:blip r:embed="rId2"/>
                      <a:stretch>
                        <a:fillRect/>
                      </a:stretch>
                    </p:blipFill>
                    <p:spPr>
                      <a:xfrm>
                        <a:off x="447675" y="2133600"/>
                        <a:ext cx="4268788" cy="2859088"/>
                      </a:xfrm>
                      <a:prstGeom prst="rect">
                        <a:avLst/>
                      </a:prstGeom>
                      <a:noFill/>
                      <a:ln w="38100">
                        <a:noFill/>
                        <a:miter/>
                      </a:ln>
                    </p:spPr>
                  </p:pic>
                </p:oleObj>
              </mc:Fallback>
            </mc:AlternateContent>
          </a:graphicData>
        </a:graphic>
      </p:graphicFrame>
      <p:sp>
        <p:nvSpPr>
          <p:cNvPr id="12" name="Rectangle 6"/>
          <p:cNvSpPr/>
          <p:nvPr/>
        </p:nvSpPr>
        <p:spPr>
          <a:xfrm>
            <a:off x="609600" y="1230313"/>
            <a:ext cx="7886700" cy="822325"/>
          </a:xfrm>
          <a:prstGeom prst="rect">
            <a:avLst/>
          </a:prstGeom>
          <a:noFill/>
          <a:ln w="9525">
            <a:noFill/>
          </a:ln>
        </p:spPr>
        <p:txBody>
          <a:bodyPr>
            <a:spAutoFit/>
          </a:bodyPr>
          <a:p>
            <a:pPr>
              <a:lnSpc>
                <a:spcPct val="120000"/>
              </a:lnSpc>
            </a:pPr>
            <a:r>
              <a:rPr lang="en-US" altLang="zh-CN" sz="2000" b="1">
                <a:solidFill>
                  <a:srgbClr val="000000"/>
                </a:solidFill>
                <a:latin typeface="楷体_GB2312" pitchFamily="49" charset="-122"/>
                <a:ea typeface="楷体_GB2312" pitchFamily="49" charset="-122"/>
              </a:rPr>
              <a:t>    </a:t>
            </a:r>
            <a:r>
              <a:rPr lang="zh-CN" altLang="en-US" sz="2000" b="1" dirty="0">
                <a:solidFill>
                  <a:srgbClr val="000000"/>
                </a:solidFill>
                <a:latin typeface="楷体_GB2312" pitchFamily="49" charset="-122"/>
                <a:ea typeface="楷体_GB2312" pitchFamily="49" charset="-122"/>
              </a:rPr>
              <a:t>衬底未与源极并接时，衬底与源极间的偏压</a:t>
            </a:r>
            <a:r>
              <a:rPr lang="en-US" altLang="zh-CN" sz="2000" b="1" i="1" dirty="0" err="1">
                <a:solidFill>
                  <a:srgbClr val="000000"/>
                </a:solidFill>
                <a:latin typeface="Book Antiqua" pitchFamily="18" charset="0"/>
                <a:ea typeface="楷体_GB2312" pitchFamily="49" charset="-122"/>
              </a:rPr>
              <a:t>v</a:t>
            </a:r>
            <a:r>
              <a:rPr lang="en-US" altLang="zh-CN" sz="2000" b="1" baseline="-25000" dirty="0" err="1">
                <a:solidFill>
                  <a:srgbClr val="000000"/>
                </a:solidFill>
                <a:latin typeface="Times New Roman" panose="02020603050405020304" pitchFamily="18" charset="0"/>
                <a:ea typeface="楷体_GB2312" pitchFamily="49" charset="-122"/>
              </a:rPr>
              <a:t>BS</a:t>
            </a:r>
            <a:r>
              <a:rPr lang="zh-CN" altLang="en-US" sz="2000" b="1" dirty="0">
                <a:solidFill>
                  <a:srgbClr val="000000"/>
                </a:solidFill>
                <a:latin typeface="楷体_GB2312" pitchFamily="49" charset="-122"/>
                <a:ea typeface="楷体_GB2312" pitchFamily="49" charset="-122"/>
              </a:rPr>
              <a:t>将影响实际的开启（夹断）电压和转移特性。</a:t>
            </a:r>
            <a:endParaRPr lang="zh-CN" altLang="en-US" sz="2000" b="1" dirty="0">
              <a:solidFill>
                <a:srgbClr val="000000"/>
              </a:solidFill>
              <a:latin typeface="楷体_GB2312" pitchFamily="49" charset="-122"/>
              <a:ea typeface="楷体_GB2312" pitchFamily="49" charset="-122"/>
            </a:endParaRPr>
          </a:p>
        </p:txBody>
      </p:sp>
      <p:sp>
        <p:nvSpPr>
          <p:cNvPr id="13" name="Rectangle 11"/>
          <p:cNvSpPr/>
          <p:nvPr/>
        </p:nvSpPr>
        <p:spPr>
          <a:xfrm>
            <a:off x="5327650" y="5192713"/>
            <a:ext cx="3600450" cy="396875"/>
          </a:xfrm>
          <a:prstGeom prst="rect">
            <a:avLst/>
          </a:prstGeom>
          <a:noFill/>
          <a:ln w="9525">
            <a:noFill/>
          </a:ln>
        </p:spPr>
        <p:txBody>
          <a:bodyPr>
            <a:spAutoFit/>
          </a:bodyPr>
          <a:p>
            <a:r>
              <a:rPr lang="en-US" altLang="zh-CN" sz="2000" b="1" i="1">
                <a:solidFill>
                  <a:srgbClr val="000000"/>
                </a:solidFill>
                <a:latin typeface="Times New Roman" panose="02020603050405020304" pitchFamily="18" charset="0"/>
                <a:ea typeface="楷体_GB2312" pitchFamily="49" charset="-122"/>
              </a:rPr>
              <a:t>V</a:t>
            </a:r>
            <a:r>
              <a:rPr lang="en-US" altLang="zh-CN" sz="2000" b="1" baseline="-25000">
                <a:solidFill>
                  <a:srgbClr val="000000"/>
                </a:solidFill>
                <a:latin typeface="Times New Roman" panose="02020603050405020304" pitchFamily="18" charset="0"/>
                <a:ea typeface="楷体_GB2312" pitchFamily="49" charset="-122"/>
              </a:rPr>
              <a:t>TNO</a:t>
            </a:r>
            <a:r>
              <a:rPr lang="zh-CN" altLang="en-US" sz="2000" b="1" dirty="0">
                <a:solidFill>
                  <a:srgbClr val="000000"/>
                </a:solidFill>
                <a:latin typeface="楷体_GB2312" pitchFamily="49" charset="-122"/>
                <a:ea typeface="楷体_GB2312" pitchFamily="49" charset="-122"/>
              </a:rPr>
              <a:t>表示</a:t>
            </a:r>
            <a:r>
              <a:rPr lang="en-US" altLang="zh-CN" sz="2000" b="1" i="1" dirty="0" err="1">
                <a:solidFill>
                  <a:srgbClr val="000000"/>
                </a:solidFill>
                <a:latin typeface="Book Antiqua" pitchFamily="18" charset="0"/>
                <a:ea typeface="楷体_GB2312" pitchFamily="49" charset="-122"/>
              </a:rPr>
              <a:t>v</a:t>
            </a:r>
            <a:r>
              <a:rPr lang="en-US" altLang="zh-CN" sz="2000" b="1" baseline="-25000" dirty="0" err="1">
                <a:solidFill>
                  <a:srgbClr val="000000"/>
                </a:solidFill>
                <a:latin typeface="Times New Roman" panose="02020603050405020304" pitchFamily="18" charset="0"/>
                <a:ea typeface="楷体_GB2312" pitchFamily="49" charset="-122"/>
              </a:rPr>
              <a:t>BS</a:t>
            </a:r>
            <a:r>
              <a:rPr lang="en-US" altLang="zh-CN" sz="2000" b="1">
                <a:solidFill>
                  <a:srgbClr val="000000"/>
                </a:solidFill>
                <a:latin typeface="Arial Narrow" pitchFamily="34" charset="0"/>
              </a:rPr>
              <a:t> </a:t>
            </a:r>
            <a:r>
              <a:rPr lang="en-US" altLang="zh-CN" sz="2000" b="1">
                <a:solidFill>
                  <a:srgbClr val="000000"/>
                </a:solidFill>
                <a:latin typeface="Times New Roman" panose="02020603050405020304" pitchFamily="18" charset="0"/>
                <a:ea typeface="楷体_GB2312" pitchFamily="49" charset="-122"/>
              </a:rPr>
              <a:t>= 0</a:t>
            </a:r>
            <a:r>
              <a:rPr lang="zh-CN" altLang="en-US" sz="2000" b="1" dirty="0">
                <a:solidFill>
                  <a:srgbClr val="000000"/>
                </a:solidFill>
                <a:latin typeface="Times New Roman" panose="02020603050405020304" pitchFamily="18" charset="0"/>
                <a:ea typeface="楷体_GB2312" pitchFamily="49" charset="-122"/>
              </a:rPr>
              <a:t>时</a:t>
            </a:r>
            <a:r>
              <a:rPr lang="zh-CN" altLang="en-US" sz="2000" b="1" dirty="0">
                <a:solidFill>
                  <a:srgbClr val="000000"/>
                </a:solidFill>
                <a:latin typeface="楷体_GB2312" pitchFamily="49" charset="-122"/>
                <a:ea typeface="楷体_GB2312" pitchFamily="49" charset="-122"/>
              </a:rPr>
              <a:t>的开启电压</a:t>
            </a:r>
            <a:endParaRPr lang="zh-CN" altLang="en-US" sz="2000" b="1" dirty="0">
              <a:solidFill>
                <a:srgbClr val="000000"/>
              </a:solidFill>
              <a:latin typeface="楷体_GB2312" pitchFamily="49" charset="-122"/>
              <a:ea typeface="楷体_GB2312" pitchFamily="49" charset="-122"/>
            </a:endParaRPr>
          </a:p>
        </p:txBody>
      </p:sp>
      <p:sp>
        <p:nvSpPr>
          <p:cNvPr id="32774" name="Rectangle 15">
            <a:hlinkClick r:id="rId3" action="ppaction://hlinksldjump"/>
          </p:cNvPr>
          <p:cNvSpPr/>
          <p:nvPr/>
        </p:nvSpPr>
        <p:spPr>
          <a:xfrm>
            <a:off x="457200" y="692150"/>
            <a:ext cx="6383338" cy="519113"/>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2. </a:t>
            </a:r>
            <a:r>
              <a:rPr lang="zh-CN" altLang="en-US" sz="2800" b="1" dirty="0">
                <a:solidFill>
                  <a:srgbClr val="800000"/>
                </a:solidFill>
                <a:latin typeface="楷体_GB2312" pitchFamily="49" charset="-122"/>
                <a:ea typeface="楷体_GB2312" pitchFamily="49" charset="-122"/>
              </a:rPr>
              <a:t>衬底调制效应（体效应）</a:t>
            </a:r>
            <a:endParaRPr lang="zh-CN" altLang="en-US" sz="2800" b="1" dirty="0">
              <a:solidFill>
                <a:srgbClr val="800000"/>
              </a:solidFill>
              <a:latin typeface="楷体_GB2312" pitchFamily="49" charset="-122"/>
              <a:ea typeface="楷体_GB2312" pitchFamily="49" charset="-122"/>
            </a:endParaRPr>
          </a:p>
        </p:txBody>
      </p:sp>
      <p:grpSp>
        <p:nvGrpSpPr>
          <p:cNvPr id="15" name="Group 18"/>
          <p:cNvGrpSpPr/>
          <p:nvPr/>
        </p:nvGrpSpPr>
        <p:grpSpPr>
          <a:xfrm>
            <a:off x="4932363" y="1773238"/>
            <a:ext cx="4005262" cy="3352800"/>
            <a:chOff x="3079" y="1389"/>
            <a:chExt cx="2523" cy="2112"/>
          </a:xfrm>
        </p:grpSpPr>
        <p:pic>
          <p:nvPicPr>
            <p:cNvPr id="32777" name="Picture 16" descr="41016"/>
            <p:cNvPicPr>
              <a:picLocks noChangeAspect="1"/>
            </p:cNvPicPr>
            <p:nvPr/>
          </p:nvPicPr>
          <p:blipFill>
            <a:blip r:embed="rId4"/>
            <a:stretch>
              <a:fillRect/>
            </a:stretch>
          </p:blipFill>
          <p:spPr>
            <a:xfrm>
              <a:off x="3079" y="1412"/>
              <a:ext cx="2523" cy="2089"/>
            </a:xfrm>
            <a:prstGeom prst="rect">
              <a:avLst/>
            </a:prstGeom>
            <a:noFill/>
            <a:ln w="9525">
              <a:noFill/>
            </a:ln>
          </p:spPr>
        </p:pic>
        <p:sp>
          <p:nvSpPr>
            <p:cNvPr id="32778" name="Rectangle 17"/>
            <p:cNvSpPr/>
            <p:nvPr/>
          </p:nvSpPr>
          <p:spPr>
            <a:xfrm>
              <a:off x="3810" y="1389"/>
              <a:ext cx="1520" cy="298"/>
            </a:xfrm>
            <a:prstGeom prst="rect">
              <a:avLst/>
            </a:prstGeom>
            <a:noFill/>
            <a:ln w="9525">
              <a:noFill/>
            </a:ln>
          </p:spPr>
          <p:txBody>
            <a:bodyPr>
              <a:spAutoFit/>
            </a:bodyPr>
            <a:p>
              <a:pPr>
                <a:lnSpc>
                  <a:spcPct val="125000"/>
                </a:lnSpc>
              </a:pPr>
              <a:r>
                <a:rPr lang="en-US" altLang="zh-CN" sz="2000" b="1">
                  <a:solidFill>
                    <a:srgbClr val="000000"/>
                  </a:solidFill>
                  <a:latin typeface="楷体_GB2312" pitchFamily="49" charset="-122"/>
                  <a:ea typeface="楷体_GB2312" pitchFamily="49" charset="-122"/>
                </a:rPr>
                <a:t>N</a:t>
              </a:r>
              <a:r>
                <a:rPr lang="zh-CN" altLang="en-US" sz="2000" b="1" dirty="0">
                  <a:solidFill>
                    <a:srgbClr val="000000"/>
                  </a:solidFill>
                  <a:latin typeface="楷体_GB2312" pitchFamily="49" charset="-122"/>
                  <a:ea typeface="楷体_GB2312" pitchFamily="49" charset="-122"/>
                </a:rPr>
                <a:t>沟道增强型</a:t>
              </a:r>
              <a:endParaRPr lang="zh-CN" altLang="en-US" sz="2000" b="1" dirty="0">
                <a:solidFill>
                  <a:srgbClr val="000000"/>
                </a:solidFill>
                <a:latin typeface="楷体_GB2312" pitchFamily="49" charset="-122"/>
                <a:ea typeface="楷体_GB2312" pitchFamily="49" charset="-122"/>
              </a:endParaRPr>
            </a:p>
          </p:txBody>
        </p:sp>
      </p:grpSp>
      <p:sp>
        <p:nvSpPr>
          <p:cNvPr id="18" name="Rectangle 24"/>
          <p:cNvSpPr/>
          <p:nvPr/>
        </p:nvSpPr>
        <p:spPr>
          <a:xfrm>
            <a:off x="539750" y="5157788"/>
            <a:ext cx="4752975" cy="457200"/>
          </a:xfrm>
          <a:prstGeom prst="rect">
            <a:avLst/>
          </a:prstGeom>
          <a:noFill/>
          <a:ln w="9525">
            <a:noFill/>
          </a:ln>
        </p:spPr>
        <p:txBody>
          <a:bodyPr>
            <a:spAutoFit/>
          </a:bodyPr>
          <a:p>
            <a:pPr>
              <a:lnSpc>
                <a:spcPct val="120000"/>
              </a:lnSpc>
            </a:pPr>
            <a:r>
              <a:rPr lang="zh-CN" altLang="en-US" sz="2000" b="1" dirty="0">
                <a:solidFill>
                  <a:srgbClr val="000000"/>
                </a:solidFill>
                <a:latin typeface="Times New Roman" panose="02020603050405020304" pitchFamily="18" charset="0"/>
                <a:ea typeface="楷体_GB2312" pitchFamily="49" charset="-122"/>
              </a:rPr>
              <a:t>对耗尽型器件的夹断电压有类似的影响</a:t>
            </a:r>
            <a:endParaRPr lang="zh-CN" altLang="en-US" sz="2000" b="1" dirty="0">
              <a:solidFill>
                <a:srgbClr val="000000"/>
              </a:solidFill>
              <a:latin typeface="Times New Roman" panose="02020603050405020304" pitchFamily="18" charset="0"/>
              <a:ea typeface="楷体_GB2312" pitchFamily="49" charset="-122"/>
            </a:endParaRPr>
          </a:p>
        </p:txBody>
      </p:sp>
      <p:sp>
        <p:nvSpPr>
          <p:cNvPr id="7" name="页脚占位符 4"/>
          <p:cNvSpPr txBox="1">
            <a:spLocks noGrp="1"/>
          </p:cNvSpPr>
          <p:nvPr>
            <p:custDataLst>
              <p:tags r:id="rId5"/>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downRigh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ox(i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trips(downRigh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strips(downRight)">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8"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3794"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a:latin typeface="Arial Narrow" pitchFamily="34" charset="0"/>
                <a:ea typeface="黑体" panose="02010609060101010101" pitchFamily="2" charset="-122"/>
                <a:cs typeface="+mj-cs"/>
              </a:rPr>
              <a:t>7.4.4  </a:t>
            </a:r>
            <a:r>
              <a:rPr lang="zh-CN" altLang="en-US" kern="1200" dirty="0">
                <a:latin typeface="Arial Narrow" pitchFamily="34" charset="0"/>
                <a:ea typeface="黑体" panose="02010609060101010101" pitchFamily="2" charset="-122"/>
                <a:cs typeface="+mj-cs"/>
              </a:rPr>
              <a:t>沟道长度调制等几种效应</a:t>
            </a:r>
            <a:endParaRPr lang="zh-CN" altLang="en-US" kern="1200" dirty="0">
              <a:latin typeface="Arial Narrow" pitchFamily="34" charset="0"/>
              <a:ea typeface="黑体" panose="02010609060101010101" pitchFamily="2" charset="-122"/>
              <a:cs typeface="+mj-cs"/>
            </a:endParaRPr>
          </a:p>
        </p:txBody>
      </p:sp>
      <p:sp>
        <p:nvSpPr>
          <p:cNvPr id="33795" name="Rectangle 7">
            <a:hlinkClick r:id="rId1" action="ppaction://hlinksldjump"/>
          </p:cNvPr>
          <p:cNvSpPr/>
          <p:nvPr/>
        </p:nvSpPr>
        <p:spPr>
          <a:xfrm>
            <a:off x="457200" y="692150"/>
            <a:ext cx="6383338" cy="519113"/>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2. </a:t>
            </a:r>
            <a:r>
              <a:rPr lang="zh-CN" altLang="en-US" sz="2800" b="1" dirty="0">
                <a:solidFill>
                  <a:srgbClr val="800000"/>
                </a:solidFill>
                <a:latin typeface="楷体_GB2312" pitchFamily="49" charset="-122"/>
                <a:ea typeface="楷体_GB2312" pitchFamily="49" charset="-122"/>
              </a:rPr>
              <a:t>衬底调制效应（体效应）</a:t>
            </a:r>
            <a:endParaRPr lang="zh-CN" altLang="en-US" sz="2800" b="1" dirty="0">
              <a:solidFill>
                <a:srgbClr val="800000"/>
              </a:solidFill>
              <a:latin typeface="楷体_GB2312" pitchFamily="49" charset="-122"/>
              <a:ea typeface="楷体_GB2312" pitchFamily="49" charset="-122"/>
            </a:endParaRPr>
          </a:p>
        </p:txBody>
      </p:sp>
      <p:sp>
        <p:nvSpPr>
          <p:cNvPr id="8" name="Rectangle 11"/>
          <p:cNvSpPr/>
          <p:nvPr/>
        </p:nvSpPr>
        <p:spPr>
          <a:xfrm>
            <a:off x="468313" y="4221163"/>
            <a:ext cx="8102600" cy="930275"/>
          </a:xfrm>
          <a:prstGeom prst="rect">
            <a:avLst/>
          </a:prstGeom>
          <a:noFill/>
          <a:ln w="9525">
            <a:noFill/>
          </a:ln>
        </p:spPr>
        <p:txBody>
          <a:bodyPr>
            <a:spAutoFit/>
          </a:bodyPr>
          <a:p>
            <a:pPr>
              <a:lnSpc>
                <a:spcPct val="125000"/>
              </a:lnSpc>
            </a:pPr>
            <a:r>
              <a:rPr lang="en-US" altLang="zh-CN" sz="2200" b="1">
                <a:solidFill>
                  <a:srgbClr val="000000"/>
                </a:solidFill>
                <a:latin typeface="Times New Roman" panose="02020603050405020304" pitchFamily="18" charset="0"/>
                <a:ea typeface="楷体_GB2312" pitchFamily="49" charset="-122"/>
              </a:rPr>
              <a:t>        </a:t>
            </a:r>
            <a:r>
              <a:rPr lang="zh-CN" altLang="en-US" sz="2200" b="1" dirty="0">
                <a:solidFill>
                  <a:srgbClr val="000000"/>
                </a:solidFill>
                <a:latin typeface="Times New Roman" panose="02020603050405020304" pitchFamily="18" charset="0"/>
                <a:ea typeface="楷体_GB2312" pitchFamily="49" charset="-122"/>
              </a:rPr>
              <a:t>通常，</a:t>
            </a:r>
            <a:r>
              <a:rPr lang="en-US" altLang="zh-CN" sz="2200" b="1">
                <a:solidFill>
                  <a:srgbClr val="000000"/>
                </a:solidFill>
                <a:latin typeface="Times New Roman" panose="02020603050405020304" pitchFamily="18" charset="0"/>
                <a:ea typeface="楷体_GB2312" pitchFamily="49" charset="-122"/>
              </a:rPr>
              <a:t>N</a:t>
            </a:r>
            <a:r>
              <a:rPr lang="zh-CN" altLang="en-US" sz="2200" b="1" dirty="0">
                <a:solidFill>
                  <a:srgbClr val="000000"/>
                </a:solidFill>
                <a:latin typeface="Times New Roman" panose="02020603050405020304" pitchFamily="18" charset="0"/>
                <a:ea typeface="楷体_GB2312" pitchFamily="49" charset="-122"/>
              </a:rPr>
              <a:t>沟道器件的衬底接电路的最低电位，</a:t>
            </a:r>
            <a:r>
              <a:rPr lang="en-US" altLang="zh-CN" sz="2200" b="1">
                <a:solidFill>
                  <a:srgbClr val="000000"/>
                </a:solidFill>
                <a:latin typeface="Times New Roman" panose="02020603050405020304" pitchFamily="18" charset="0"/>
                <a:ea typeface="楷体_GB2312" pitchFamily="49" charset="-122"/>
              </a:rPr>
              <a:t>P</a:t>
            </a:r>
            <a:r>
              <a:rPr lang="zh-CN" altLang="en-US" sz="2200" b="1" dirty="0">
                <a:solidFill>
                  <a:srgbClr val="000000"/>
                </a:solidFill>
                <a:latin typeface="Times New Roman" panose="02020603050405020304" pitchFamily="18" charset="0"/>
                <a:ea typeface="楷体_GB2312" pitchFamily="49" charset="-122"/>
              </a:rPr>
              <a:t>沟道器件的衬底接电路的最高电位。</a:t>
            </a:r>
            <a:endParaRPr lang="zh-CN" altLang="en-US" sz="2200" b="1" dirty="0">
              <a:solidFill>
                <a:srgbClr val="000000"/>
              </a:solidFill>
              <a:latin typeface="Times New Roman" panose="02020603050405020304" pitchFamily="18" charset="0"/>
              <a:ea typeface="楷体_GB2312" pitchFamily="49" charset="-122"/>
            </a:endParaRPr>
          </a:p>
        </p:txBody>
      </p:sp>
      <p:sp>
        <p:nvSpPr>
          <p:cNvPr id="33797" name="Rectangle 12"/>
          <p:cNvSpPr/>
          <p:nvPr/>
        </p:nvSpPr>
        <p:spPr>
          <a:xfrm>
            <a:off x="395288" y="1412875"/>
            <a:ext cx="4067175" cy="1831975"/>
          </a:xfrm>
          <a:prstGeom prst="rect">
            <a:avLst/>
          </a:prstGeom>
          <a:noFill/>
          <a:ln w="9525">
            <a:noFill/>
          </a:ln>
        </p:spPr>
        <p:txBody>
          <a:bodyPr>
            <a:spAutoFit/>
          </a:bodyPr>
          <a:p>
            <a:pPr>
              <a:lnSpc>
                <a:spcPct val="130000"/>
              </a:lnSpc>
            </a:pPr>
            <a:r>
              <a:rPr lang="en-US" altLang="zh-CN" sz="2200" b="1">
                <a:solidFill>
                  <a:srgbClr val="000000"/>
                </a:solidFill>
                <a:latin typeface="Times New Roman" panose="02020603050405020304" pitchFamily="18" charset="0"/>
                <a:ea typeface="楷体_GB2312" pitchFamily="49" charset="-122"/>
              </a:rPr>
              <a:t>        </a:t>
            </a:r>
            <a:r>
              <a:rPr lang="zh-CN" altLang="en-US" sz="2200" b="1" dirty="0">
                <a:solidFill>
                  <a:srgbClr val="000000"/>
                </a:solidFill>
                <a:latin typeface="Times New Roman" panose="02020603050405020304" pitchFamily="18" charset="0"/>
                <a:ea typeface="楷体_GB2312" pitchFamily="49" charset="-122"/>
              </a:rPr>
              <a:t>为保证</a:t>
            </a:r>
            <a:r>
              <a:rPr lang="zh-CN" altLang="zh-CN" sz="2200" b="1" dirty="0">
                <a:solidFill>
                  <a:srgbClr val="000000"/>
                </a:solidFill>
                <a:latin typeface="Times New Roman" panose="02020603050405020304" pitchFamily="18" charset="0"/>
                <a:ea typeface="楷体_GB2312" pitchFamily="49" charset="-122"/>
              </a:rPr>
              <a:t>导电沟道与衬底之间的PN结反</a:t>
            </a:r>
            <a:r>
              <a:rPr lang="zh-CN" altLang="en-US" sz="2200" b="1" dirty="0">
                <a:solidFill>
                  <a:srgbClr val="000000"/>
                </a:solidFill>
                <a:latin typeface="Times New Roman" panose="02020603050405020304" pitchFamily="18" charset="0"/>
                <a:ea typeface="楷体_GB2312" pitchFamily="49" charset="-122"/>
              </a:rPr>
              <a:t>偏</a:t>
            </a:r>
            <a:r>
              <a:rPr lang="zh-CN" altLang="zh-CN" sz="2200" b="1" dirty="0">
                <a:solidFill>
                  <a:srgbClr val="000000"/>
                </a:solidFill>
                <a:latin typeface="Times New Roman" panose="02020603050405020304" pitchFamily="18" charset="0"/>
                <a:ea typeface="楷体_GB2312" pitchFamily="49" charset="-122"/>
              </a:rPr>
              <a:t>，</a:t>
            </a:r>
            <a:r>
              <a:rPr lang="zh-CN" altLang="en-US" sz="2200" b="1" dirty="0">
                <a:solidFill>
                  <a:srgbClr val="000000"/>
                </a:solidFill>
                <a:latin typeface="Times New Roman" panose="02020603050405020304" pitchFamily="18" charset="0"/>
                <a:ea typeface="楷体_GB2312" pitchFamily="49" charset="-122"/>
              </a:rPr>
              <a:t>要求：</a:t>
            </a:r>
            <a:endParaRPr lang="zh-CN" altLang="en-US" sz="2200" b="1" dirty="0">
              <a:solidFill>
                <a:srgbClr val="000000"/>
              </a:solidFill>
              <a:latin typeface="Times New Roman" panose="02020603050405020304" pitchFamily="18" charset="0"/>
              <a:ea typeface="楷体_GB2312" pitchFamily="49" charset="-122"/>
            </a:endParaRPr>
          </a:p>
          <a:p>
            <a:pPr>
              <a:lnSpc>
                <a:spcPct val="130000"/>
              </a:lnSpc>
            </a:pPr>
            <a:r>
              <a:rPr lang="zh-CN" altLang="en-US" sz="2200" b="1" dirty="0">
                <a:solidFill>
                  <a:srgbClr val="000000"/>
                </a:solidFill>
                <a:latin typeface="Times New Roman" panose="02020603050405020304" pitchFamily="18" charset="0"/>
                <a:ea typeface="楷体_GB2312" pitchFamily="49" charset="-122"/>
              </a:rPr>
              <a:t>        </a:t>
            </a:r>
            <a:r>
              <a:rPr lang="en-US" altLang="zh-CN" sz="2200" b="1">
                <a:solidFill>
                  <a:srgbClr val="000000"/>
                </a:solidFill>
                <a:latin typeface="Times New Roman" panose="02020603050405020304" pitchFamily="18" charset="0"/>
                <a:ea typeface="楷体_GB2312" pitchFamily="49" charset="-122"/>
              </a:rPr>
              <a:t>N</a:t>
            </a:r>
            <a:r>
              <a:rPr lang="zh-CN" altLang="en-US" sz="2200" b="1" dirty="0">
                <a:solidFill>
                  <a:srgbClr val="000000"/>
                </a:solidFill>
                <a:latin typeface="楷体_GB2312" pitchFamily="49" charset="-122"/>
                <a:ea typeface="楷体_GB2312" pitchFamily="49" charset="-122"/>
              </a:rPr>
              <a:t>沟道</a:t>
            </a:r>
            <a:r>
              <a:rPr lang="en-US" altLang="zh-CN" sz="2200" b="1">
                <a:solidFill>
                  <a:srgbClr val="000000"/>
                </a:solidFill>
                <a:latin typeface="楷体_GB2312" pitchFamily="49" charset="-122"/>
                <a:ea typeface="楷体_GB2312" pitchFamily="49" charset="-122"/>
              </a:rPr>
              <a:t>: </a:t>
            </a:r>
            <a:r>
              <a:rPr lang="en-US" altLang="zh-CN" sz="2200" b="1" i="1" dirty="0" err="1">
                <a:solidFill>
                  <a:srgbClr val="000000"/>
                </a:solidFill>
                <a:latin typeface="Book Antiqua" pitchFamily="18" charset="0"/>
                <a:ea typeface="楷体_GB2312" pitchFamily="49" charset="-122"/>
              </a:rPr>
              <a:t>v</a:t>
            </a:r>
            <a:r>
              <a:rPr lang="en-US" altLang="zh-CN" sz="2200" b="1" baseline="-25000" dirty="0" err="1">
                <a:solidFill>
                  <a:srgbClr val="000000"/>
                </a:solidFill>
                <a:latin typeface="Times New Roman" panose="02020603050405020304" pitchFamily="18" charset="0"/>
                <a:ea typeface="楷体_GB2312" pitchFamily="49" charset="-122"/>
              </a:rPr>
              <a:t>BS</a:t>
            </a:r>
            <a:r>
              <a:rPr lang="en-US" altLang="zh-CN" sz="2200" b="1" baseline="-25000">
                <a:solidFill>
                  <a:srgbClr val="000000"/>
                </a:solidFill>
                <a:latin typeface="Times New Roman" panose="02020603050405020304" pitchFamily="18" charset="0"/>
                <a:ea typeface="楷体_GB2312" pitchFamily="49" charset="-122"/>
              </a:rPr>
              <a:t> </a:t>
            </a:r>
            <a:r>
              <a:rPr lang="en-US" altLang="zh-CN" sz="2200" b="1">
                <a:solidFill>
                  <a:srgbClr val="000000"/>
                </a:solidFill>
                <a:latin typeface="Times New Roman" panose="02020603050405020304" pitchFamily="18" charset="0"/>
                <a:ea typeface="楷体_GB2312" pitchFamily="49" charset="-122"/>
                <a:sym typeface="Symbol" panose="05050102010706020507" pitchFamily="18" charset="2"/>
              </a:rPr>
              <a:t></a:t>
            </a:r>
            <a:r>
              <a:rPr lang="en-US" altLang="zh-CN" sz="2200" b="1">
                <a:solidFill>
                  <a:srgbClr val="000000"/>
                </a:solidFill>
                <a:latin typeface="Times New Roman" panose="02020603050405020304" pitchFamily="18" charset="0"/>
                <a:ea typeface="楷体_GB2312" pitchFamily="49" charset="-122"/>
              </a:rPr>
              <a:t> 0</a:t>
            </a:r>
            <a:endParaRPr lang="en-US" altLang="zh-CN" sz="2200" b="1">
              <a:solidFill>
                <a:srgbClr val="000000"/>
              </a:solidFill>
              <a:latin typeface="Times New Roman" panose="02020603050405020304" pitchFamily="18" charset="0"/>
              <a:ea typeface="楷体_GB2312" pitchFamily="49" charset="-122"/>
            </a:endParaRPr>
          </a:p>
          <a:p>
            <a:pPr>
              <a:lnSpc>
                <a:spcPct val="130000"/>
              </a:lnSpc>
            </a:pPr>
            <a:r>
              <a:rPr lang="en-US" altLang="zh-CN" sz="2200" b="1">
                <a:solidFill>
                  <a:srgbClr val="000000"/>
                </a:solidFill>
                <a:latin typeface="Times New Roman" panose="02020603050405020304" pitchFamily="18" charset="0"/>
                <a:ea typeface="楷体_GB2312" pitchFamily="49" charset="-122"/>
              </a:rPr>
              <a:t>        P</a:t>
            </a:r>
            <a:r>
              <a:rPr lang="zh-CN" altLang="en-US" sz="2200" b="1" dirty="0">
                <a:solidFill>
                  <a:srgbClr val="000000"/>
                </a:solidFill>
                <a:latin typeface="楷体_GB2312" pitchFamily="49" charset="-122"/>
                <a:ea typeface="楷体_GB2312" pitchFamily="49" charset="-122"/>
              </a:rPr>
              <a:t>沟道</a:t>
            </a:r>
            <a:r>
              <a:rPr lang="en-US" altLang="zh-CN" sz="2200" b="1">
                <a:solidFill>
                  <a:srgbClr val="000000"/>
                </a:solidFill>
                <a:latin typeface="楷体_GB2312" pitchFamily="49" charset="-122"/>
                <a:ea typeface="楷体_GB2312" pitchFamily="49" charset="-122"/>
              </a:rPr>
              <a:t>: </a:t>
            </a:r>
            <a:r>
              <a:rPr lang="en-US" altLang="zh-CN" sz="2200" b="1" i="1" dirty="0" err="1">
                <a:solidFill>
                  <a:srgbClr val="000000"/>
                </a:solidFill>
                <a:latin typeface="Book Antiqua" pitchFamily="18" charset="0"/>
                <a:ea typeface="楷体_GB2312" pitchFamily="49" charset="-122"/>
              </a:rPr>
              <a:t>v</a:t>
            </a:r>
            <a:r>
              <a:rPr lang="en-US" altLang="zh-CN" sz="2200" b="1" baseline="-25000" dirty="0" err="1">
                <a:solidFill>
                  <a:srgbClr val="000000"/>
                </a:solidFill>
                <a:latin typeface="Times New Roman" panose="02020603050405020304" pitchFamily="18" charset="0"/>
                <a:ea typeface="楷体_GB2312" pitchFamily="49" charset="-122"/>
              </a:rPr>
              <a:t>BS</a:t>
            </a:r>
            <a:r>
              <a:rPr lang="en-US" altLang="zh-CN" sz="2200" b="1" baseline="-25000">
                <a:solidFill>
                  <a:srgbClr val="000000"/>
                </a:solidFill>
                <a:latin typeface="Times New Roman" panose="02020603050405020304" pitchFamily="18" charset="0"/>
                <a:ea typeface="楷体_GB2312" pitchFamily="49" charset="-122"/>
              </a:rPr>
              <a:t> </a:t>
            </a:r>
            <a:r>
              <a:rPr lang="en-US" altLang="zh-CN" sz="2200" b="1">
                <a:solidFill>
                  <a:srgbClr val="000000"/>
                </a:solidFill>
                <a:latin typeface="Times New Roman" panose="02020603050405020304" pitchFamily="18" charset="0"/>
                <a:ea typeface="楷体_GB2312" pitchFamily="49" charset="-122"/>
                <a:sym typeface="Symbol" panose="05050102010706020507" pitchFamily="18" charset="2"/>
              </a:rPr>
              <a:t></a:t>
            </a:r>
            <a:r>
              <a:rPr lang="en-US" altLang="zh-CN" sz="2200" b="1">
                <a:solidFill>
                  <a:srgbClr val="000000"/>
                </a:solidFill>
                <a:latin typeface="Times New Roman" panose="02020603050405020304" pitchFamily="18" charset="0"/>
                <a:ea typeface="楷体_GB2312" pitchFamily="49" charset="-122"/>
              </a:rPr>
              <a:t> 0</a:t>
            </a:r>
            <a:endParaRPr lang="en-US" altLang="zh-CN" sz="2200" b="1">
              <a:solidFill>
                <a:srgbClr val="000000"/>
              </a:solidFill>
              <a:latin typeface="Times New Roman" panose="02020603050405020304" pitchFamily="18" charset="0"/>
              <a:ea typeface="楷体_GB2312" pitchFamily="49" charset="-122"/>
            </a:endParaRPr>
          </a:p>
        </p:txBody>
      </p:sp>
      <p:graphicFrame>
        <p:nvGraphicFramePr>
          <p:cNvPr id="33798" name="Object 15"/>
          <p:cNvGraphicFramePr>
            <a:graphicFrameLocks noChangeAspect="1"/>
          </p:cNvGraphicFramePr>
          <p:nvPr/>
        </p:nvGraphicFramePr>
        <p:xfrm>
          <a:off x="4587875" y="1160463"/>
          <a:ext cx="4268788" cy="2859087"/>
        </p:xfrm>
        <a:graphic>
          <a:graphicData uri="http://schemas.openxmlformats.org/presentationml/2006/ole">
            <mc:AlternateContent xmlns:mc="http://schemas.openxmlformats.org/markup-compatibility/2006">
              <mc:Choice xmlns:v="urn:schemas-microsoft-com:vml" Requires="v">
                <p:oleObj spid="_x0000_s3130" name="" r:id="rId2" imgW="2134870" imgH="1431925" progId="Word.Picture.8">
                  <p:embed/>
                </p:oleObj>
              </mc:Choice>
              <mc:Fallback>
                <p:oleObj name="" r:id="rId2" imgW="2134870" imgH="1431925" progId="Word.Picture.8">
                  <p:embed/>
                  <p:pic>
                    <p:nvPicPr>
                      <p:cNvPr id="0" name="图片 3129"/>
                      <p:cNvPicPr/>
                      <p:nvPr/>
                    </p:nvPicPr>
                    <p:blipFill>
                      <a:blip r:embed="rId3"/>
                      <a:stretch>
                        <a:fillRect/>
                      </a:stretch>
                    </p:blipFill>
                    <p:spPr>
                      <a:xfrm>
                        <a:off x="4587875" y="1160463"/>
                        <a:ext cx="4268788" cy="2859087"/>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4"/>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Righ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4818"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a:latin typeface="Arial Narrow" pitchFamily="34" charset="0"/>
                <a:ea typeface="黑体" panose="02010609060101010101" pitchFamily="2" charset="-122"/>
                <a:cs typeface="+mj-cs"/>
              </a:rPr>
              <a:t>7.4.4  </a:t>
            </a:r>
            <a:r>
              <a:rPr lang="zh-CN" altLang="en-US" kern="1200" dirty="0">
                <a:latin typeface="Arial Narrow" pitchFamily="34" charset="0"/>
                <a:ea typeface="黑体" panose="02010609060101010101" pitchFamily="2" charset="-122"/>
                <a:cs typeface="+mj-cs"/>
              </a:rPr>
              <a:t>沟道长度调制等几种效应</a:t>
            </a:r>
            <a:endParaRPr lang="zh-CN" altLang="en-US" kern="1200" dirty="0">
              <a:latin typeface="Arial Narrow" pitchFamily="34" charset="0"/>
              <a:ea typeface="黑体" panose="02010609060101010101" pitchFamily="2" charset="-122"/>
              <a:cs typeface="+mj-cs"/>
            </a:endParaRPr>
          </a:p>
        </p:txBody>
      </p:sp>
      <p:sp>
        <p:nvSpPr>
          <p:cNvPr id="34819" name="Rectangle 5">
            <a:hlinkClick r:id="rId1" action="ppaction://hlinksldjump"/>
          </p:cNvPr>
          <p:cNvSpPr/>
          <p:nvPr/>
        </p:nvSpPr>
        <p:spPr>
          <a:xfrm>
            <a:off x="457200" y="692150"/>
            <a:ext cx="6383338" cy="519113"/>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3. </a:t>
            </a:r>
            <a:r>
              <a:rPr lang="zh-CN" altLang="en-US" sz="2800" b="1" dirty="0">
                <a:solidFill>
                  <a:srgbClr val="800000"/>
                </a:solidFill>
                <a:latin typeface="楷体_GB2312" pitchFamily="49" charset="-122"/>
                <a:ea typeface="楷体_GB2312" pitchFamily="49" charset="-122"/>
              </a:rPr>
              <a:t>温度效应</a:t>
            </a:r>
            <a:endParaRPr lang="zh-CN" altLang="en-US" sz="2800" b="1" dirty="0">
              <a:solidFill>
                <a:srgbClr val="800000"/>
              </a:solidFill>
              <a:latin typeface="楷体_GB2312" pitchFamily="49" charset="-122"/>
              <a:ea typeface="楷体_GB2312" pitchFamily="49" charset="-122"/>
            </a:endParaRPr>
          </a:p>
        </p:txBody>
      </p:sp>
      <p:sp>
        <p:nvSpPr>
          <p:cNvPr id="13" name="Rectangle 6"/>
          <p:cNvSpPr/>
          <p:nvPr/>
        </p:nvSpPr>
        <p:spPr>
          <a:xfrm>
            <a:off x="719138" y="1268413"/>
            <a:ext cx="7956550" cy="1114425"/>
          </a:xfrm>
          <a:prstGeom prst="rect">
            <a:avLst/>
          </a:prstGeom>
          <a:noFill/>
          <a:ln w="9525">
            <a:noFill/>
          </a:ln>
        </p:spPr>
        <p:txBody>
          <a:bodyPr>
            <a:spAutoFit/>
          </a:bodyPr>
          <a:p>
            <a:pPr>
              <a:lnSpc>
                <a:spcPct val="140000"/>
              </a:lnSpc>
              <a:buNone/>
            </a:pPr>
            <a:r>
              <a:rPr lang="en-US" altLang="zh-CN" sz="2400" b="1" i="1">
                <a:solidFill>
                  <a:srgbClr val="000000"/>
                </a:solidFill>
                <a:latin typeface="Times New Roman" panose="02020603050405020304" pitchFamily="18" charset="0"/>
                <a:ea typeface="楷体_GB2312" pitchFamily="49" charset="-122"/>
              </a:rPr>
              <a:t>         V</a:t>
            </a:r>
            <a:r>
              <a:rPr lang="en-US" altLang="zh-CN" sz="2400" b="1" baseline="-25000">
                <a:solidFill>
                  <a:srgbClr val="000000"/>
                </a:solidFill>
                <a:latin typeface="Times New Roman" panose="02020603050405020304" pitchFamily="18" charset="0"/>
                <a:ea typeface="楷体_GB2312" pitchFamily="49" charset="-122"/>
              </a:rPr>
              <a:t>TN</a:t>
            </a:r>
            <a:r>
              <a:rPr lang="zh-CN" altLang="en-US" sz="2400" b="1" dirty="0">
                <a:solidFill>
                  <a:srgbClr val="000000"/>
                </a:solidFill>
                <a:latin typeface="楷体_GB2312" pitchFamily="49" charset="-122"/>
                <a:ea typeface="楷体_GB2312" pitchFamily="49" charset="-122"/>
              </a:rPr>
              <a:t>和电导常数</a:t>
            </a:r>
            <a:r>
              <a:rPr lang="en-US" altLang="zh-CN" sz="2400" b="1" i="1" dirty="0" err="1">
                <a:solidFill>
                  <a:srgbClr val="000000"/>
                </a:solidFill>
                <a:latin typeface="Times New Roman" panose="02020603050405020304" pitchFamily="18" charset="0"/>
                <a:ea typeface="楷体_GB2312" pitchFamily="49" charset="-122"/>
              </a:rPr>
              <a:t>K</a:t>
            </a:r>
            <a:r>
              <a:rPr lang="en-US" altLang="zh-CN" sz="2400" b="1" baseline="-25000" dirty="0" err="1">
                <a:solidFill>
                  <a:srgbClr val="000000"/>
                </a:solidFill>
                <a:latin typeface="Times New Roman" panose="02020603050405020304" pitchFamily="18" charset="0"/>
                <a:ea typeface="楷体_GB2312" pitchFamily="49" charset="-122"/>
              </a:rPr>
              <a:t>n</a:t>
            </a:r>
            <a:r>
              <a:rPr lang="zh-CN" altLang="en-US" sz="2400" b="1" dirty="0">
                <a:solidFill>
                  <a:srgbClr val="000000"/>
                </a:solidFill>
                <a:latin typeface="楷体_GB2312" pitchFamily="49" charset="-122"/>
                <a:ea typeface="楷体_GB2312" pitchFamily="49" charset="-122"/>
              </a:rPr>
              <a:t>随温度升高而下降，且</a:t>
            </a:r>
            <a:r>
              <a:rPr lang="en-US" altLang="zh-CN" sz="2400" b="1" i="1" dirty="0" err="1">
                <a:solidFill>
                  <a:srgbClr val="000000"/>
                </a:solidFill>
                <a:latin typeface="Times New Roman" panose="02020603050405020304" pitchFamily="18" charset="0"/>
                <a:ea typeface="楷体_GB2312" pitchFamily="49" charset="-122"/>
              </a:rPr>
              <a:t>K</a:t>
            </a:r>
            <a:r>
              <a:rPr lang="en-US" altLang="zh-CN" sz="2400" b="1" baseline="-25000" dirty="0" err="1">
                <a:solidFill>
                  <a:srgbClr val="000000"/>
                </a:solidFill>
                <a:latin typeface="Times New Roman" panose="02020603050405020304" pitchFamily="18" charset="0"/>
                <a:ea typeface="楷体_GB2312" pitchFamily="49" charset="-122"/>
              </a:rPr>
              <a:t>n</a:t>
            </a:r>
            <a:r>
              <a:rPr lang="zh-CN" altLang="zh-CN" sz="2400" b="1" dirty="0">
                <a:solidFill>
                  <a:srgbClr val="000000"/>
                </a:solidFill>
                <a:latin typeface="楷体_GB2312" pitchFamily="49" charset="-122"/>
                <a:ea typeface="楷体_GB2312" pitchFamily="49" charset="-122"/>
              </a:rPr>
              <a:t>受温度的影响大于</a:t>
            </a:r>
            <a:r>
              <a:rPr lang="en-US" altLang="zh-CN" sz="2400" b="1" i="1">
                <a:solidFill>
                  <a:srgbClr val="000000"/>
                </a:solidFill>
                <a:latin typeface="Times New Roman" panose="02020603050405020304" pitchFamily="18" charset="0"/>
                <a:ea typeface="楷体_GB2312" pitchFamily="49" charset="-122"/>
              </a:rPr>
              <a:t>V</a:t>
            </a:r>
            <a:r>
              <a:rPr lang="en-US" altLang="zh-CN" sz="2400" b="1" baseline="-25000">
                <a:solidFill>
                  <a:srgbClr val="000000"/>
                </a:solidFill>
                <a:latin typeface="Times New Roman" panose="02020603050405020304" pitchFamily="18" charset="0"/>
                <a:ea typeface="楷体_GB2312" pitchFamily="49" charset="-122"/>
              </a:rPr>
              <a:t>TN</a:t>
            </a:r>
            <a:r>
              <a:rPr lang="zh-CN" altLang="zh-CN" sz="2400" b="1" dirty="0">
                <a:solidFill>
                  <a:srgbClr val="000000"/>
                </a:solidFill>
                <a:latin typeface="楷体_GB2312" pitchFamily="49" charset="-122"/>
                <a:ea typeface="楷体_GB2312" pitchFamily="49" charset="-122"/>
              </a:rPr>
              <a:t>受温度的影响</a:t>
            </a:r>
            <a:r>
              <a:rPr lang="zh-CN" altLang="en-US" sz="2400" b="1" dirty="0">
                <a:solidFill>
                  <a:srgbClr val="000000"/>
                </a:solidFill>
                <a:latin typeface="楷体_GB2312" pitchFamily="49" charset="-122"/>
                <a:ea typeface="楷体_GB2312" pitchFamily="49" charset="-122"/>
              </a:rPr>
              <a:t>。 </a:t>
            </a:r>
            <a:endParaRPr lang="zh-CN" altLang="en-US" sz="2400" b="1" dirty="0">
              <a:solidFill>
                <a:srgbClr val="000000"/>
              </a:solidFill>
              <a:latin typeface="楷体_GB2312" pitchFamily="49" charset="-122"/>
              <a:ea typeface="楷体_GB2312" pitchFamily="49" charset="-122"/>
            </a:endParaRPr>
          </a:p>
        </p:txBody>
      </p:sp>
      <p:sp>
        <p:nvSpPr>
          <p:cNvPr id="14" name="Rectangle 7"/>
          <p:cNvSpPr/>
          <p:nvPr/>
        </p:nvSpPr>
        <p:spPr>
          <a:xfrm>
            <a:off x="647700" y="4005263"/>
            <a:ext cx="7956550" cy="1041400"/>
          </a:xfrm>
          <a:prstGeom prst="rect">
            <a:avLst/>
          </a:prstGeom>
          <a:noFill/>
          <a:ln w="9525">
            <a:noFill/>
          </a:ln>
        </p:spPr>
        <p:txBody>
          <a:bodyPr>
            <a:spAutoFit/>
          </a:bodyPr>
          <a:p>
            <a:pPr>
              <a:lnSpc>
                <a:spcPct val="130000"/>
              </a:lnSpc>
              <a:buNone/>
            </a:pPr>
            <a:r>
              <a:rPr lang="en-US" altLang="zh-CN" sz="2400" b="1">
                <a:solidFill>
                  <a:srgbClr val="000000"/>
                </a:solidFill>
                <a:latin typeface="楷体_GB2312" pitchFamily="49" charset="-122"/>
                <a:ea typeface="楷体_GB2312" pitchFamily="49" charset="-122"/>
              </a:rPr>
              <a:t>    </a:t>
            </a:r>
            <a:r>
              <a:rPr lang="zh-CN" altLang="en-US" sz="2400" b="1" dirty="0">
                <a:solidFill>
                  <a:srgbClr val="000000"/>
                </a:solidFill>
                <a:latin typeface="楷体_GB2312" pitchFamily="49" charset="-122"/>
                <a:ea typeface="楷体_GB2312" pitchFamily="49" charset="-122"/>
              </a:rPr>
              <a:t>当温度升高时，对于给定的</a:t>
            </a:r>
            <a:r>
              <a:rPr lang="en-US" altLang="zh-CN" sz="2400" b="1" i="1">
                <a:solidFill>
                  <a:srgbClr val="000000"/>
                </a:solidFill>
                <a:latin typeface="Times New Roman" panose="02020603050405020304" pitchFamily="18" charset="0"/>
                <a:ea typeface="楷体_GB2312" pitchFamily="49" charset="-122"/>
              </a:rPr>
              <a:t>V</a:t>
            </a:r>
            <a:r>
              <a:rPr lang="en-US" altLang="zh-CN" sz="2400" b="1" baseline="-25000">
                <a:solidFill>
                  <a:srgbClr val="000000"/>
                </a:solidFill>
                <a:latin typeface="Times New Roman" panose="02020603050405020304" pitchFamily="18" charset="0"/>
                <a:ea typeface="楷体_GB2312" pitchFamily="49" charset="-122"/>
              </a:rPr>
              <a:t>GS</a:t>
            </a:r>
            <a:r>
              <a:rPr lang="zh-CN" altLang="en-US" sz="2400" b="1" dirty="0">
                <a:solidFill>
                  <a:srgbClr val="000000"/>
                </a:solidFill>
                <a:latin typeface="楷体_GB2312" pitchFamily="49" charset="-122"/>
                <a:ea typeface="楷体_GB2312" pitchFamily="49" charset="-122"/>
              </a:rPr>
              <a:t>，总的效果是漏极电流减小。</a:t>
            </a:r>
            <a:endParaRPr lang="zh-CN" altLang="en-US" sz="2400" b="1" dirty="0">
              <a:solidFill>
                <a:srgbClr val="000000"/>
              </a:solidFill>
              <a:latin typeface="楷体_GB2312" pitchFamily="49" charset="-122"/>
              <a:ea typeface="楷体_GB2312" pitchFamily="49" charset="-122"/>
            </a:endParaRPr>
          </a:p>
        </p:txBody>
      </p:sp>
      <p:grpSp>
        <p:nvGrpSpPr>
          <p:cNvPr id="15" name="Group 12"/>
          <p:cNvGrpSpPr/>
          <p:nvPr/>
        </p:nvGrpSpPr>
        <p:grpSpPr>
          <a:xfrm>
            <a:off x="935038" y="2501900"/>
            <a:ext cx="5835650" cy="566738"/>
            <a:chOff x="589" y="1576"/>
            <a:chExt cx="3676" cy="357"/>
          </a:xfrm>
        </p:grpSpPr>
        <p:graphicFrame>
          <p:nvGraphicFramePr>
            <p:cNvPr id="34826" name="Object 8"/>
            <p:cNvGraphicFramePr>
              <a:graphicFrameLocks noChangeAspect="1"/>
            </p:cNvGraphicFramePr>
            <p:nvPr/>
          </p:nvGraphicFramePr>
          <p:xfrm>
            <a:off x="1791" y="1613"/>
            <a:ext cx="2474" cy="303"/>
          </p:xfrm>
          <a:graphic>
            <a:graphicData uri="http://schemas.openxmlformats.org/presentationml/2006/ole">
              <mc:AlternateContent xmlns:mc="http://schemas.openxmlformats.org/markup-compatibility/2006">
                <mc:Choice xmlns:v="urn:schemas-microsoft-com:vml" Requires="v">
                  <p:oleObj spid="_x0000_s3131" name="" r:id="rId2" imgW="1993900" imgH="241300" progId="Equation.3">
                    <p:embed/>
                  </p:oleObj>
                </mc:Choice>
                <mc:Fallback>
                  <p:oleObj name="" r:id="rId2" imgW="1993900" imgH="241300" progId="Equation.3">
                    <p:embed/>
                    <p:pic>
                      <p:nvPicPr>
                        <p:cNvPr id="0" name="图片 3130"/>
                        <p:cNvPicPr/>
                        <p:nvPr/>
                      </p:nvPicPr>
                      <p:blipFill>
                        <a:blip r:embed="rId3"/>
                        <a:stretch>
                          <a:fillRect/>
                        </a:stretch>
                      </p:blipFill>
                      <p:spPr>
                        <a:xfrm>
                          <a:off x="1791" y="1613"/>
                          <a:ext cx="2474" cy="303"/>
                        </a:xfrm>
                        <a:prstGeom prst="rect">
                          <a:avLst/>
                        </a:prstGeom>
                        <a:noFill/>
                        <a:ln w="38100">
                          <a:noFill/>
                          <a:miter/>
                        </a:ln>
                      </p:spPr>
                    </p:pic>
                  </p:oleObj>
                </mc:Fallback>
              </mc:AlternateContent>
            </a:graphicData>
          </a:graphic>
        </p:graphicFrame>
        <p:sp>
          <p:nvSpPr>
            <p:cNvPr id="17" name="Rectangle 10"/>
            <p:cNvSpPr>
              <a:spLocks noChangeArrowheads="1"/>
            </p:cNvSpPr>
            <p:nvPr/>
          </p:nvSpPr>
          <p:spPr bwMode="auto">
            <a:xfrm>
              <a:off x="589" y="1576"/>
              <a:ext cx="1221"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just" defTabSz="914400" rtl="0" eaLnBrk="1" fontAlgn="base" latinLnBrk="0" hangingPunct="1">
                <a:lnSpc>
                  <a:spcPct val="130000"/>
                </a:lnSpc>
                <a:spcBef>
                  <a:spcPct val="0"/>
                </a:spcBef>
                <a:spcAft>
                  <a:spcPct val="0"/>
                </a:spcAft>
                <a:buClrTx/>
                <a:buSzTx/>
                <a:buFontTx/>
                <a:buNone/>
                <a:defRPr/>
              </a:pPr>
              <a:r>
                <a:rPr kumimoji="1" lang="zh-CN" altLang="en-US" sz="24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可变电阻区</a:t>
              </a:r>
              <a:r>
                <a:rPr kumimoji="1" lang="zh-CN" altLang="en-US" sz="2400" b="1" i="1" u="none" strike="noStrike" kern="0" cap="none" spc="0" normalizeH="0" baseline="0" noProof="0" smtClean="0">
                  <a:ln>
                    <a:noFill/>
                  </a:ln>
                  <a:solidFill>
                    <a:srgbClr val="000000"/>
                  </a:solidFill>
                  <a:effectLst/>
                  <a:uLnTx/>
                  <a:uFillTx/>
                  <a:latin typeface="Book Antiqua" pitchFamily="18" charset="0"/>
                  <a:ea typeface="华康简宋" charset="-122"/>
                  <a:cs typeface="+mn-cs"/>
                </a:rPr>
                <a:t>      </a:t>
              </a:r>
              <a:endParaRPr kumimoji="1" lang="zh-CN" altLang="en-US" sz="24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endParaRPr>
            </a:p>
          </p:txBody>
        </p:sp>
      </p:grpSp>
      <p:grpSp>
        <p:nvGrpSpPr>
          <p:cNvPr id="18" name="Group 13"/>
          <p:cNvGrpSpPr/>
          <p:nvPr/>
        </p:nvGrpSpPr>
        <p:grpSpPr>
          <a:xfrm>
            <a:off x="971550" y="3125788"/>
            <a:ext cx="4429125" cy="590550"/>
            <a:chOff x="612" y="1969"/>
            <a:chExt cx="2790" cy="372"/>
          </a:xfrm>
        </p:grpSpPr>
        <p:graphicFrame>
          <p:nvGraphicFramePr>
            <p:cNvPr id="34824" name="Object 9"/>
            <p:cNvGraphicFramePr>
              <a:graphicFrameLocks noChangeAspect="1"/>
            </p:cNvGraphicFramePr>
            <p:nvPr/>
          </p:nvGraphicFramePr>
          <p:xfrm>
            <a:off x="1819" y="2037"/>
            <a:ext cx="1583" cy="304"/>
          </p:xfrm>
          <a:graphic>
            <a:graphicData uri="http://schemas.openxmlformats.org/presentationml/2006/ole">
              <mc:AlternateContent xmlns:mc="http://schemas.openxmlformats.org/markup-compatibility/2006">
                <mc:Choice xmlns:v="urn:schemas-microsoft-com:vml" Requires="v">
                  <p:oleObj spid="_x0000_s3132" name="" r:id="rId4" imgW="1257300" imgH="241300" progId="Equation.3">
                    <p:embed/>
                  </p:oleObj>
                </mc:Choice>
                <mc:Fallback>
                  <p:oleObj name="" r:id="rId4" imgW="1257300" imgH="241300" progId="Equation.3">
                    <p:embed/>
                    <p:pic>
                      <p:nvPicPr>
                        <p:cNvPr id="0" name="图片 3131"/>
                        <p:cNvPicPr/>
                        <p:nvPr/>
                      </p:nvPicPr>
                      <p:blipFill>
                        <a:blip r:embed="rId5"/>
                        <a:stretch>
                          <a:fillRect/>
                        </a:stretch>
                      </p:blipFill>
                      <p:spPr>
                        <a:xfrm>
                          <a:off x="1819" y="2037"/>
                          <a:ext cx="1583" cy="304"/>
                        </a:xfrm>
                        <a:prstGeom prst="rect">
                          <a:avLst/>
                        </a:prstGeom>
                        <a:noFill/>
                        <a:ln w="38100">
                          <a:noFill/>
                          <a:miter/>
                        </a:ln>
                      </p:spPr>
                    </p:pic>
                  </p:oleObj>
                </mc:Fallback>
              </mc:AlternateContent>
            </a:graphicData>
          </a:graphic>
        </p:graphicFrame>
        <p:sp>
          <p:nvSpPr>
            <p:cNvPr id="20" name="Rectangle 11"/>
            <p:cNvSpPr>
              <a:spLocks noChangeArrowheads="1"/>
            </p:cNvSpPr>
            <p:nvPr/>
          </p:nvSpPr>
          <p:spPr bwMode="auto">
            <a:xfrm>
              <a:off x="612" y="1969"/>
              <a:ext cx="998"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just" defTabSz="914400" rtl="0" eaLnBrk="1" fontAlgn="base" latinLnBrk="0" hangingPunct="1">
                <a:lnSpc>
                  <a:spcPct val="130000"/>
                </a:lnSpc>
                <a:spcBef>
                  <a:spcPct val="0"/>
                </a:spcBef>
                <a:spcAft>
                  <a:spcPct val="0"/>
                </a:spcAft>
                <a:buClrTx/>
                <a:buSzTx/>
                <a:buFontTx/>
                <a:buNone/>
                <a:defRPr/>
              </a:pPr>
              <a:r>
                <a:rPr kumimoji="1" lang="zh-CN" altLang="en-US"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饱和区</a:t>
              </a:r>
              <a:endParaRPr kumimoji="1" lang="zh-CN" altLang="en-US"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endParaRPr>
            </a:p>
          </p:txBody>
        </p:sp>
      </p:grpSp>
      <p:sp>
        <p:nvSpPr>
          <p:cNvPr id="7" name="页脚占位符 4"/>
          <p:cNvSpPr txBox="1">
            <a:spLocks noGrp="1"/>
          </p:cNvSpPr>
          <p:nvPr>
            <p:custDataLst>
              <p:tags r:id="rId6"/>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strips(downRigh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strips(downRight)">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Right)">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5842"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a:latin typeface="Arial Narrow" pitchFamily="34" charset="0"/>
                <a:ea typeface="黑体" panose="02010609060101010101" pitchFamily="2" charset="-122"/>
                <a:cs typeface="+mj-cs"/>
              </a:rPr>
              <a:t>7.4.4  </a:t>
            </a:r>
            <a:r>
              <a:rPr lang="zh-CN" altLang="en-US" kern="1200" dirty="0">
                <a:latin typeface="Arial Narrow" pitchFamily="34" charset="0"/>
                <a:ea typeface="黑体" panose="02010609060101010101" pitchFamily="2" charset="-122"/>
                <a:cs typeface="+mj-cs"/>
              </a:rPr>
              <a:t>沟道长度调制等几种效应</a:t>
            </a:r>
            <a:endParaRPr lang="zh-CN" altLang="en-US" kern="1200" dirty="0">
              <a:latin typeface="Arial Narrow" pitchFamily="34" charset="0"/>
              <a:ea typeface="黑体" panose="02010609060101010101" pitchFamily="2" charset="-122"/>
              <a:cs typeface="+mj-cs"/>
            </a:endParaRPr>
          </a:p>
        </p:txBody>
      </p:sp>
      <p:sp>
        <p:nvSpPr>
          <p:cNvPr id="35843" name="Rectangle 5">
            <a:hlinkClick r:id="rId1" action="ppaction://hlinksldjump"/>
          </p:cNvPr>
          <p:cNvSpPr/>
          <p:nvPr/>
        </p:nvSpPr>
        <p:spPr>
          <a:xfrm>
            <a:off x="457200" y="692150"/>
            <a:ext cx="6383338" cy="519113"/>
          </a:xfrm>
          <a:prstGeom prst="rect">
            <a:avLst/>
          </a:prstGeom>
          <a:noFill/>
          <a:ln w="9525">
            <a:noFill/>
          </a:ln>
        </p:spPr>
        <p:txBody>
          <a:bodyPr lIns="92075" tIns="46038" rIns="92075" bIns="46038"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800" b="1">
                <a:solidFill>
                  <a:srgbClr val="800000"/>
                </a:solidFill>
                <a:latin typeface="楷体_GB2312" pitchFamily="49" charset="-122"/>
                <a:ea typeface="楷体_GB2312" pitchFamily="49" charset="-122"/>
              </a:rPr>
              <a:t>4. </a:t>
            </a:r>
            <a:r>
              <a:rPr lang="zh-CN" altLang="en-US" sz="2800" b="1" dirty="0">
                <a:solidFill>
                  <a:srgbClr val="800000"/>
                </a:solidFill>
                <a:latin typeface="楷体_GB2312" pitchFamily="49" charset="-122"/>
                <a:ea typeface="楷体_GB2312" pitchFamily="49" charset="-122"/>
              </a:rPr>
              <a:t>击穿效应</a:t>
            </a:r>
            <a:endParaRPr lang="zh-CN" altLang="en-US" sz="2800" b="1" dirty="0">
              <a:solidFill>
                <a:srgbClr val="800000"/>
              </a:solidFill>
              <a:latin typeface="楷体_GB2312" pitchFamily="49" charset="-122"/>
              <a:ea typeface="楷体_GB2312" pitchFamily="49" charset="-122"/>
            </a:endParaRPr>
          </a:p>
        </p:txBody>
      </p:sp>
      <p:sp>
        <p:nvSpPr>
          <p:cNvPr id="10" name="Rectangle 6"/>
          <p:cNvSpPr/>
          <p:nvPr/>
        </p:nvSpPr>
        <p:spPr>
          <a:xfrm>
            <a:off x="576263" y="1196975"/>
            <a:ext cx="4068762" cy="1497013"/>
          </a:xfrm>
          <a:prstGeom prst="rect">
            <a:avLst/>
          </a:prstGeom>
          <a:noFill/>
          <a:ln w="9525">
            <a:noFill/>
          </a:ln>
        </p:spPr>
        <p:txBody>
          <a:bodyPr>
            <a:spAutoFit/>
          </a:bodyPr>
          <a:p>
            <a:pPr>
              <a:lnSpc>
                <a:spcPct val="140000"/>
              </a:lnSpc>
            </a:pPr>
            <a:r>
              <a:rPr lang="zh-CN" altLang="en-US" sz="2200" b="1" dirty="0">
                <a:solidFill>
                  <a:srgbClr val="000000"/>
                </a:solidFill>
                <a:latin typeface="Times New Roman" panose="02020603050405020304" pitchFamily="18" charset="0"/>
                <a:ea typeface="楷体_GB2312" pitchFamily="49" charset="-122"/>
              </a:rPr>
              <a:t>（</a:t>
            </a:r>
            <a:r>
              <a:rPr lang="en-US" altLang="zh-CN" sz="2200" b="1">
                <a:solidFill>
                  <a:srgbClr val="000000"/>
                </a:solidFill>
                <a:latin typeface="Times New Roman" panose="02020603050405020304" pitchFamily="18" charset="0"/>
                <a:ea typeface="楷体_GB2312" pitchFamily="49" charset="-122"/>
              </a:rPr>
              <a:t>1</a:t>
            </a:r>
            <a:r>
              <a:rPr lang="zh-CN" altLang="en-US" sz="2200" b="1" dirty="0">
                <a:solidFill>
                  <a:srgbClr val="000000"/>
                </a:solidFill>
                <a:latin typeface="Times New Roman" panose="02020603050405020304" pitchFamily="18" charset="0"/>
                <a:ea typeface="楷体_GB2312" pitchFamily="49" charset="-122"/>
              </a:rPr>
              <a:t>）漏衬击穿</a:t>
            </a:r>
            <a:endParaRPr lang="zh-CN" altLang="en-US" sz="2200" b="1" dirty="0">
              <a:solidFill>
                <a:srgbClr val="000000"/>
              </a:solidFill>
              <a:latin typeface="Times New Roman" panose="02020603050405020304" pitchFamily="18" charset="0"/>
              <a:ea typeface="楷体_GB2312" pitchFamily="49" charset="-122"/>
            </a:endParaRPr>
          </a:p>
          <a:p>
            <a:pPr>
              <a:lnSpc>
                <a:spcPct val="140000"/>
              </a:lnSpc>
            </a:pPr>
            <a:r>
              <a:rPr lang="zh-CN" altLang="en-US" sz="2200" b="1" dirty="0">
                <a:solidFill>
                  <a:srgbClr val="000000"/>
                </a:solidFill>
                <a:latin typeface="Times New Roman" panose="02020603050405020304" pitchFamily="18" charset="0"/>
                <a:ea typeface="楷体_GB2312" pitchFamily="49" charset="-122"/>
              </a:rPr>
              <a:t>        外加的漏源电压过高，将导致漏极到衬底的</a:t>
            </a:r>
            <a:r>
              <a:rPr lang="en-US" altLang="zh-CN" sz="2200" b="1">
                <a:solidFill>
                  <a:srgbClr val="000000"/>
                </a:solidFill>
                <a:latin typeface="Times New Roman" panose="02020603050405020304" pitchFamily="18" charset="0"/>
                <a:ea typeface="楷体_GB2312" pitchFamily="49" charset="-122"/>
              </a:rPr>
              <a:t>PN</a:t>
            </a:r>
            <a:r>
              <a:rPr lang="zh-CN" altLang="en-US" sz="2200" b="1" dirty="0">
                <a:solidFill>
                  <a:srgbClr val="000000"/>
                </a:solidFill>
                <a:latin typeface="Times New Roman" panose="02020603050405020304" pitchFamily="18" charset="0"/>
                <a:ea typeface="楷体_GB2312" pitchFamily="49" charset="-122"/>
              </a:rPr>
              <a:t>结击穿。 </a:t>
            </a:r>
            <a:endParaRPr lang="zh-CN" altLang="en-US" sz="2200" b="1" dirty="0">
              <a:solidFill>
                <a:srgbClr val="000000"/>
              </a:solidFill>
              <a:latin typeface="Times New Roman" panose="02020603050405020304" pitchFamily="18" charset="0"/>
              <a:ea typeface="楷体_GB2312" pitchFamily="49" charset="-122"/>
            </a:endParaRPr>
          </a:p>
        </p:txBody>
      </p:sp>
      <p:sp>
        <p:nvSpPr>
          <p:cNvPr id="11" name="Rectangle 7"/>
          <p:cNvSpPr/>
          <p:nvPr/>
        </p:nvSpPr>
        <p:spPr>
          <a:xfrm>
            <a:off x="684213" y="3249613"/>
            <a:ext cx="3889375" cy="2266950"/>
          </a:xfrm>
          <a:prstGeom prst="rect">
            <a:avLst/>
          </a:prstGeom>
          <a:noFill/>
          <a:ln w="9525">
            <a:noFill/>
          </a:ln>
        </p:spPr>
        <p:txBody>
          <a:bodyPr>
            <a:spAutoFit/>
          </a:bodyPr>
          <a:p>
            <a:pPr>
              <a:lnSpc>
                <a:spcPct val="130000"/>
              </a:lnSpc>
            </a:pPr>
            <a:r>
              <a:rPr lang="en-US" altLang="zh-CN" sz="2200" b="1">
                <a:solidFill>
                  <a:srgbClr val="000000"/>
                </a:solidFill>
                <a:latin typeface="楷体_GB2312" pitchFamily="49" charset="-122"/>
                <a:ea typeface="楷体_GB2312" pitchFamily="49" charset="-122"/>
              </a:rPr>
              <a:t>    </a:t>
            </a:r>
            <a:r>
              <a:rPr lang="zh-CN" altLang="en-US" sz="2200" b="1" dirty="0">
                <a:solidFill>
                  <a:srgbClr val="000000"/>
                </a:solidFill>
                <a:latin typeface="楷体_GB2312" pitchFamily="49" charset="-122"/>
                <a:ea typeface="楷体_GB2312" pitchFamily="49" charset="-122"/>
              </a:rPr>
              <a:t>若绝缘层厚度</a:t>
            </a:r>
            <a:r>
              <a:rPr lang="en-US" altLang="zh-CN" sz="2200" b="1" i="1" dirty="0" err="1">
                <a:solidFill>
                  <a:srgbClr val="000000"/>
                </a:solidFill>
                <a:latin typeface="Times New Roman" panose="02020603050405020304" pitchFamily="18" charset="0"/>
                <a:ea typeface="楷体_GB2312" pitchFamily="49" charset="-122"/>
              </a:rPr>
              <a:t>t</a:t>
            </a:r>
            <a:r>
              <a:rPr lang="en-US" altLang="zh-CN" sz="2200" b="1" baseline="-25000" dirty="0" err="1">
                <a:solidFill>
                  <a:srgbClr val="000000"/>
                </a:solidFill>
                <a:latin typeface="Times New Roman" panose="02020603050405020304" pitchFamily="18" charset="0"/>
                <a:ea typeface="楷体_GB2312" pitchFamily="49" charset="-122"/>
              </a:rPr>
              <a:t>ox</a:t>
            </a:r>
            <a:r>
              <a:rPr lang="en-US" altLang="zh-CN" sz="2200" b="1">
                <a:solidFill>
                  <a:srgbClr val="000000"/>
                </a:solidFill>
                <a:latin typeface="Times New Roman" panose="02020603050405020304" pitchFamily="18" charset="0"/>
                <a:ea typeface="楷体_GB2312" pitchFamily="49" charset="-122"/>
              </a:rPr>
              <a:t>= 50 </a:t>
            </a:r>
            <a:r>
              <a:rPr lang="zh-CN" altLang="zh-CN" sz="2200" b="1" dirty="0">
                <a:solidFill>
                  <a:srgbClr val="000000"/>
                </a:solidFill>
                <a:latin typeface="Times New Roman" panose="02020603050405020304" pitchFamily="18" charset="0"/>
                <a:ea typeface="楷体_GB2312" pitchFamily="49" charset="-122"/>
              </a:rPr>
              <a:t>纳米</a:t>
            </a:r>
            <a:r>
              <a:rPr lang="zh-CN" altLang="en-US" sz="2200" b="1" dirty="0">
                <a:solidFill>
                  <a:srgbClr val="000000"/>
                </a:solidFill>
                <a:latin typeface="Times New Roman" panose="02020603050405020304" pitchFamily="18" charset="0"/>
                <a:ea typeface="楷体_GB2312" pitchFamily="49" charset="-122"/>
              </a:rPr>
              <a:t>时，</a:t>
            </a:r>
            <a:r>
              <a:rPr lang="zh-CN" altLang="zh-CN" sz="2200" b="1" dirty="0">
                <a:solidFill>
                  <a:srgbClr val="000000"/>
                </a:solidFill>
                <a:latin typeface="Times New Roman" panose="02020603050405020304" pitchFamily="18" charset="0"/>
                <a:ea typeface="楷体_GB2312" pitchFamily="49" charset="-122"/>
              </a:rPr>
              <a:t>只要约30V的栅极电压就可将</a:t>
            </a:r>
            <a:r>
              <a:rPr lang="zh-CN" altLang="en-US" sz="2200" b="1" dirty="0">
                <a:solidFill>
                  <a:srgbClr val="000000"/>
                </a:solidFill>
                <a:latin typeface="楷体_GB2312" pitchFamily="49" charset="-122"/>
                <a:ea typeface="楷体_GB2312" pitchFamily="49" charset="-122"/>
              </a:rPr>
              <a:t>绝缘层</a:t>
            </a:r>
            <a:r>
              <a:rPr lang="zh-CN" altLang="zh-CN" sz="2200" b="1" dirty="0">
                <a:solidFill>
                  <a:srgbClr val="000000"/>
                </a:solidFill>
                <a:latin typeface="Times New Roman" panose="02020603050405020304" pitchFamily="18" charset="0"/>
                <a:ea typeface="楷体_GB2312" pitchFamily="49" charset="-122"/>
              </a:rPr>
              <a:t>击穿，若取安全系数为3，则最大栅极安全电压只有10V。</a:t>
            </a:r>
            <a:endParaRPr lang="zh-CN" altLang="en-US" sz="2200" b="1" dirty="0">
              <a:solidFill>
                <a:srgbClr val="000000"/>
              </a:solidFill>
              <a:latin typeface="Arial Narrow" pitchFamily="34" charset="0"/>
            </a:endParaRPr>
          </a:p>
        </p:txBody>
      </p:sp>
      <p:graphicFrame>
        <p:nvGraphicFramePr>
          <p:cNvPr id="35846" name="Object 14"/>
          <p:cNvGraphicFramePr>
            <a:graphicFrameLocks noChangeAspect="1"/>
          </p:cNvGraphicFramePr>
          <p:nvPr/>
        </p:nvGraphicFramePr>
        <p:xfrm>
          <a:off x="4824413" y="714375"/>
          <a:ext cx="4197350" cy="2859088"/>
        </p:xfrm>
        <a:graphic>
          <a:graphicData uri="http://schemas.openxmlformats.org/presentationml/2006/ole">
            <mc:AlternateContent xmlns:mc="http://schemas.openxmlformats.org/markup-compatibility/2006">
              <mc:Choice xmlns:v="urn:schemas-microsoft-com:vml" Requires="v">
                <p:oleObj spid="_x0000_s3133" name="" r:id="rId2" imgW="1951990" imgH="1429385" progId="Word.Picture.8">
                  <p:embed/>
                </p:oleObj>
              </mc:Choice>
              <mc:Fallback>
                <p:oleObj name="" r:id="rId2" imgW="1951990" imgH="1429385" progId="Word.Picture.8">
                  <p:embed/>
                  <p:pic>
                    <p:nvPicPr>
                      <p:cNvPr id="0" name="图片 3132"/>
                      <p:cNvPicPr/>
                      <p:nvPr/>
                    </p:nvPicPr>
                    <p:blipFill>
                      <a:blip r:embed="rId3"/>
                      <a:srcRect l="-3688" r="-3688"/>
                      <a:stretch>
                        <a:fillRect/>
                      </a:stretch>
                    </p:blipFill>
                    <p:spPr>
                      <a:xfrm>
                        <a:off x="4824413" y="714375"/>
                        <a:ext cx="4197350" cy="2859088"/>
                      </a:xfrm>
                      <a:prstGeom prst="rect">
                        <a:avLst/>
                      </a:prstGeom>
                      <a:solidFill>
                        <a:srgbClr val="FFFFFF"/>
                      </a:solidFill>
                      <a:ln w="38100">
                        <a:noFill/>
                        <a:miter/>
                      </a:ln>
                    </p:spPr>
                  </p:pic>
                </p:oleObj>
              </mc:Fallback>
            </mc:AlternateContent>
          </a:graphicData>
        </a:graphic>
      </p:graphicFrame>
      <p:sp>
        <p:nvSpPr>
          <p:cNvPr id="13" name="Rectangle 15"/>
          <p:cNvSpPr/>
          <p:nvPr/>
        </p:nvSpPr>
        <p:spPr>
          <a:xfrm>
            <a:off x="576263" y="2636838"/>
            <a:ext cx="3779837" cy="560387"/>
          </a:xfrm>
          <a:prstGeom prst="rect">
            <a:avLst/>
          </a:prstGeom>
          <a:noFill/>
          <a:ln w="9525">
            <a:noFill/>
          </a:ln>
        </p:spPr>
        <p:txBody>
          <a:bodyPr>
            <a:spAutoFit/>
          </a:bodyPr>
          <a:p>
            <a:pPr>
              <a:lnSpc>
                <a:spcPct val="140000"/>
              </a:lnSpc>
            </a:pPr>
            <a:r>
              <a:rPr lang="zh-CN" altLang="en-US" sz="2200" b="1" dirty="0">
                <a:solidFill>
                  <a:srgbClr val="000000"/>
                </a:solidFill>
                <a:latin typeface="楷体_GB2312" pitchFamily="49" charset="-122"/>
                <a:ea typeface="楷体_GB2312" pitchFamily="49" charset="-122"/>
              </a:rPr>
              <a:t>（</a:t>
            </a:r>
            <a:r>
              <a:rPr lang="en-US" altLang="zh-CN" sz="2200" b="1">
                <a:solidFill>
                  <a:srgbClr val="000000"/>
                </a:solidFill>
                <a:latin typeface="楷体_GB2312" pitchFamily="49" charset="-122"/>
                <a:ea typeface="楷体_GB2312" pitchFamily="49" charset="-122"/>
              </a:rPr>
              <a:t>2</a:t>
            </a:r>
            <a:r>
              <a:rPr lang="zh-CN" altLang="en-US" sz="2200" b="1" dirty="0">
                <a:solidFill>
                  <a:srgbClr val="000000"/>
                </a:solidFill>
                <a:latin typeface="楷体_GB2312" pitchFamily="49" charset="-122"/>
                <a:ea typeface="楷体_GB2312" pitchFamily="49" charset="-122"/>
              </a:rPr>
              <a:t>）栅极击穿</a:t>
            </a:r>
            <a:endParaRPr lang="zh-CN" altLang="en-US" sz="2200" b="1" dirty="0">
              <a:solidFill>
                <a:srgbClr val="000000"/>
              </a:solidFill>
              <a:latin typeface="楷体_GB2312" pitchFamily="49" charset="-122"/>
              <a:ea typeface="楷体_GB2312" pitchFamily="49" charset="-122"/>
            </a:endParaRPr>
          </a:p>
        </p:txBody>
      </p:sp>
      <p:sp>
        <p:nvSpPr>
          <p:cNvPr id="14" name="Rectangle 16"/>
          <p:cNvSpPr/>
          <p:nvPr/>
        </p:nvSpPr>
        <p:spPr>
          <a:xfrm>
            <a:off x="4824413" y="3824288"/>
            <a:ext cx="4068762" cy="1497012"/>
          </a:xfrm>
          <a:prstGeom prst="rect">
            <a:avLst/>
          </a:prstGeom>
          <a:noFill/>
          <a:ln w="9525">
            <a:noFill/>
          </a:ln>
        </p:spPr>
        <p:txBody>
          <a:bodyPr>
            <a:spAutoFit/>
          </a:bodyPr>
          <a:p>
            <a:pPr>
              <a:lnSpc>
                <a:spcPct val="140000"/>
              </a:lnSpc>
            </a:pPr>
            <a:r>
              <a:rPr lang="en-US" altLang="zh-CN" sz="2200" b="1">
                <a:solidFill>
                  <a:srgbClr val="CC0000"/>
                </a:solidFill>
                <a:latin typeface="Times New Roman" panose="02020603050405020304" pitchFamily="18" charset="0"/>
                <a:ea typeface="楷体_GB2312" pitchFamily="49" charset="-122"/>
              </a:rPr>
              <a:t>        </a:t>
            </a:r>
            <a:r>
              <a:rPr lang="zh-CN" altLang="zh-CN" sz="2200" b="1" dirty="0">
                <a:solidFill>
                  <a:srgbClr val="CC0000"/>
                </a:solidFill>
                <a:latin typeface="Times New Roman" panose="02020603050405020304" pitchFamily="18" charset="0"/>
                <a:ea typeface="楷体_GB2312" pitchFamily="49" charset="-122"/>
              </a:rPr>
              <a:t>通常在MOS</a:t>
            </a:r>
            <a:r>
              <a:rPr lang="zh-CN" altLang="en-US" sz="2200" b="1" dirty="0">
                <a:solidFill>
                  <a:srgbClr val="CC0000"/>
                </a:solidFill>
                <a:latin typeface="Times New Roman" panose="02020603050405020304" pitchFamily="18" charset="0"/>
                <a:ea typeface="楷体_GB2312" pitchFamily="49" charset="-122"/>
              </a:rPr>
              <a:t>管的栅源间接入双向稳压管</a:t>
            </a:r>
            <a:r>
              <a:rPr lang="zh-CN" altLang="zh-CN" sz="2200" b="1" dirty="0">
                <a:solidFill>
                  <a:srgbClr val="CC0000"/>
                </a:solidFill>
                <a:latin typeface="Times New Roman" panose="02020603050405020304" pitchFamily="18" charset="0"/>
                <a:ea typeface="楷体_GB2312" pitchFamily="49" charset="-122"/>
              </a:rPr>
              <a:t>，</a:t>
            </a:r>
            <a:r>
              <a:rPr lang="zh-CN" altLang="en-US" sz="2200" b="1" dirty="0">
                <a:solidFill>
                  <a:srgbClr val="CC0000"/>
                </a:solidFill>
                <a:latin typeface="Times New Roman" panose="02020603050405020304" pitchFamily="18" charset="0"/>
                <a:ea typeface="楷体_GB2312" pitchFamily="49" charset="-122"/>
              </a:rPr>
              <a:t>限制栅极电压</a:t>
            </a:r>
            <a:r>
              <a:rPr lang="zh-CN" altLang="zh-CN" sz="2200" b="1" dirty="0">
                <a:solidFill>
                  <a:srgbClr val="CC0000"/>
                </a:solidFill>
                <a:latin typeface="Times New Roman" panose="02020603050405020304" pitchFamily="18" charset="0"/>
                <a:ea typeface="楷体_GB2312" pitchFamily="49" charset="-122"/>
              </a:rPr>
              <a:t>以保护器件。</a:t>
            </a:r>
            <a:endParaRPr lang="zh-CN" altLang="en-US" sz="2200" b="1" dirty="0">
              <a:solidFill>
                <a:srgbClr val="CC0000"/>
              </a:solidFill>
              <a:latin typeface="Times New Roman" panose="02020603050405020304" pitchFamily="18" charset="0"/>
              <a:ea typeface="楷体_GB2312" pitchFamily="49" charset="-122"/>
            </a:endParaRPr>
          </a:p>
        </p:txBody>
      </p:sp>
      <p:sp>
        <p:nvSpPr>
          <p:cNvPr id="7" name="页脚占位符 4"/>
          <p:cNvSpPr txBox="1">
            <a:spLocks noGrp="1"/>
          </p:cNvSpPr>
          <p:nvPr>
            <p:custDataLst>
              <p:tags r:id="rId4"/>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Righ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strips(downRigh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trips(downRigh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Right)">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6866"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a:latin typeface="Arial Narrow" pitchFamily="34" charset="0"/>
                <a:ea typeface="黑体" panose="02010609060101010101" pitchFamily="2" charset="-122"/>
                <a:cs typeface="+mj-cs"/>
              </a:rPr>
              <a:t>7.4.5  MOSFET</a:t>
            </a:r>
            <a:r>
              <a:rPr lang="zh-CN" altLang="en-US" kern="1200" dirty="0">
                <a:latin typeface="Arial Narrow" pitchFamily="34" charset="0"/>
                <a:ea typeface="黑体" panose="02010609060101010101" pitchFamily="2" charset="-122"/>
                <a:cs typeface="+mj-cs"/>
              </a:rPr>
              <a:t>的主要参数</a:t>
            </a:r>
            <a:endParaRPr lang="zh-CN" altLang="en-US" kern="1200" dirty="0">
              <a:latin typeface="Arial Narrow" pitchFamily="34" charset="0"/>
              <a:ea typeface="黑体" panose="02010609060101010101" pitchFamily="2" charset="-122"/>
              <a:cs typeface="+mj-cs"/>
            </a:endParaRPr>
          </a:p>
        </p:txBody>
      </p:sp>
      <p:sp>
        <p:nvSpPr>
          <p:cNvPr id="36867" name="Rectangle 6"/>
          <p:cNvSpPr/>
          <p:nvPr/>
        </p:nvSpPr>
        <p:spPr>
          <a:xfrm>
            <a:off x="609600" y="838200"/>
            <a:ext cx="3200400" cy="457200"/>
          </a:xfrm>
          <a:prstGeom prst="rect">
            <a:avLst/>
          </a:prstGeom>
          <a:noFill/>
          <a:ln w="9525">
            <a:noFill/>
          </a:ln>
        </p:spPr>
        <p:txBody>
          <a:bodyPr>
            <a:spAutoFit/>
          </a:bodyPr>
          <a:p>
            <a:r>
              <a:rPr lang="zh-CN" altLang="en-US" sz="2400" b="1" dirty="0">
                <a:solidFill>
                  <a:srgbClr val="800000"/>
                </a:solidFill>
                <a:latin typeface="黑体" panose="02010609060101010101" pitchFamily="2" charset="-122"/>
                <a:ea typeface="黑体" panose="02010609060101010101" pitchFamily="2" charset="-122"/>
              </a:rPr>
              <a:t>一、直流参数</a:t>
            </a:r>
            <a:endParaRPr lang="zh-CN" altLang="en-US" sz="2400" b="1" dirty="0">
              <a:solidFill>
                <a:srgbClr val="800000"/>
              </a:solidFill>
              <a:latin typeface="黑体" panose="02010609060101010101" pitchFamily="2" charset="-122"/>
              <a:ea typeface="黑体" panose="02010609060101010101" pitchFamily="2" charset="-122"/>
            </a:endParaRPr>
          </a:p>
        </p:txBody>
      </p:sp>
      <p:sp>
        <p:nvSpPr>
          <p:cNvPr id="9" name="Rectangle 8"/>
          <p:cNvSpPr/>
          <p:nvPr/>
        </p:nvSpPr>
        <p:spPr>
          <a:xfrm>
            <a:off x="685800" y="1371600"/>
            <a:ext cx="2517775" cy="1041400"/>
          </a:xfrm>
          <a:prstGeom prst="rect">
            <a:avLst/>
          </a:prstGeom>
          <a:noFill/>
          <a:ln w="9525">
            <a:noFill/>
          </a:ln>
        </p:spPr>
        <p:txBody>
          <a:bodyPr>
            <a:spAutoFit/>
          </a:bodyPr>
          <a:p>
            <a:pPr>
              <a:lnSpc>
                <a:spcPct val="130000"/>
              </a:lnSpc>
            </a:pPr>
            <a:r>
              <a:rPr lang="en-US" altLang="zh-CN" sz="2400" b="1">
                <a:solidFill>
                  <a:srgbClr val="000000"/>
                </a:solidFill>
                <a:latin typeface="Times New Roman" panose="02020603050405020304" pitchFamily="18" charset="0"/>
                <a:ea typeface="楷体_GB2312" pitchFamily="49" charset="-122"/>
              </a:rPr>
              <a:t>1. </a:t>
            </a:r>
            <a:r>
              <a:rPr lang="zh-CN" altLang="en-US" sz="2400" b="1" dirty="0">
                <a:solidFill>
                  <a:srgbClr val="000000"/>
                </a:solidFill>
                <a:latin typeface="Times New Roman" panose="02020603050405020304" pitchFamily="18" charset="0"/>
                <a:ea typeface="楷体_GB2312" pitchFamily="49" charset="-122"/>
              </a:rPr>
              <a:t>开启电压</a:t>
            </a:r>
            <a:r>
              <a:rPr lang="en-US" altLang="zh-CN" sz="2400" b="1" i="1">
                <a:solidFill>
                  <a:srgbClr val="000000"/>
                </a:solidFill>
                <a:latin typeface="Times New Roman" panose="02020603050405020304" pitchFamily="18" charset="0"/>
                <a:ea typeface="楷体_GB2312" pitchFamily="49" charset="-122"/>
              </a:rPr>
              <a:t>V</a:t>
            </a:r>
            <a:r>
              <a:rPr lang="en-US" altLang="zh-CN" sz="2400" b="1" baseline="-30000">
                <a:solidFill>
                  <a:srgbClr val="000000"/>
                </a:solidFill>
                <a:latin typeface="Times New Roman" panose="02020603050405020304" pitchFamily="18" charset="0"/>
                <a:ea typeface="楷体_GB2312" pitchFamily="49" charset="-122"/>
              </a:rPr>
              <a:t>T</a:t>
            </a:r>
            <a:r>
              <a:rPr lang="en-US" altLang="zh-CN" sz="2400" b="1">
                <a:solidFill>
                  <a:srgbClr val="000000"/>
                </a:solidFill>
                <a:latin typeface="Times New Roman" panose="02020603050405020304" pitchFamily="18" charset="0"/>
                <a:ea typeface="楷体_GB2312" pitchFamily="49" charset="-122"/>
              </a:rPr>
              <a:t> </a:t>
            </a:r>
            <a:r>
              <a:rPr lang="zh-CN" altLang="en-US" sz="2400" b="1" dirty="0">
                <a:solidFill>
                  <a:srgbClr val="000000"/>
                </a:solidFill>
                <a:latin typeface="Times New Roman" panose="02020603050405020304" pitchFamily="18" charset="0"/>
                <a:ea typeface="楷体_GB2312" pitchFamily="49" charset="-122"/>
              </a:rPr>
              <a:t>（增强型参数）</a:t>
            </a:r>
            <a:endParaRPr lang="zh-CN" altLang="en-US" sz="2400" b="1" dirty="0">
              <a:solidFill>
                <a:srgbClr val="000000"/>
              </a:solidFill>
              <a:latin typeface="Times New Roman" panose="02020603050405020304" pitchFamily="18" charset="0"/>
              <a:ea typeface="楷体_GB2312" pitchFamily="49" charset="-122"/>
            </a:endParaRPr>
          </a:p>
        </p:txBody>
      </p:sp>
      <p:sp>
        <p:nvSpPr>
          <p:cNvPr id="10" name="Rectangle 9"/>
          <p:cNvSpPr/>
          <p:nvPr/>
        </p:nvSpPr>
        <p:spPr>
          <a:xfrm>
            <a:off x="685800" y="3860800"/>
            <a:ext cx="2409825" cy="1041400"/>
          </a:xfrm>
          <a:prstGeom prst="rect">
            <a:avLst/>
          </a:prstGeom>
          <a:noFill/>
          <a:ln w="9525">
            <a:noFill/>
          </a:ln>
        </p:spPr>
        <p:txBody>
          <a:bodyPr>
            <a:spAutoFit/>
          </a:bodyPr>
          <a:p>
            <a:pPr>
              <a:lnSpc>
                <a:spcPct val="130000"/>
              </a:lnSpc>
            </a:pPr>
            <a:r>
              <a:rPr lang="en-US" altLang="zh-CN" sz="2400" b="1">
                <a:solidFill>
                  <a:srgbClr val="000000"/>
                </a:solidFill>
                <a:latin typeface="Times New Roman" panose="02020603050405020304" pitchFamily="18" charset="0"/>
                <a:ea typeface="楷体_GB2312" pitchFamily="49" charset="-122"/>
              </a:rPr>
              <a:t>2. </a:t>
            </a:r>
            <a:r>
              <a:rPr lang="zh-CN" altLang="en-US" sz="2400" b="1" dirty="0">
                <a:solidFill>
                  <a:srgbClr val="000000"/>
                </a:solidFill>
                <a:latin typeface="Times New Roman" panose="02020603050405020304" pitchFamily="18" charset="0"/>
                <a:ea typeface="楷体_GB2312" pitchFamily="49" charset="-122"/>
              </a:rPr>
              <a:t>夹断电压</a:t>
            </a:r>
            <a:r>
              <a:rPr lang="en-US" altLang="zh-CN" sz="2400" b="1" i="1">
                <a:solidFill>
                  <a:srgbClr val="000000"/>
                </a:solidFill>
                <a:latin typeface="Times New Roman" panose="02020603050405020304" pitchFamily="18" charset="0"/>
                <a:ea typeface="楷体_GB2312" pitchFamily="49" charset="-122"/>
              </a:rPr>
              <a:t>V</a:t>
            </a:r>
            <a:r>
              <a:rPr lang="en-US" altLang="zh-CN" sz="2400" b="1" baseline="-30000">
                <a:solidFill>
                  <a:srgbClr val="000000"/>
                </a:solidFill>
                <a:latin typeface="Times New Roman" panose="02020603050405020304" pitchFamily="18" charset="0"/>
                <a:ea typeface="楷体_GB2312" pitchFamily="49" charset="-122"/>
              </a:rPr>
              <a:t>P</a:t>
            </a:r>
            <a:r>
              <a:rPr lang="en-US" altLang="zh-CN" sz="2400" b="1">
                <a:solidFill>
                  <a:srgbClr val="000000"/>
                </a:solidFill>
                <a:latin typeface="Times New Roman" panose="02020603050405020304" pitchFamily="18" charset="0"/>
                <a:ea typeface="楷体_GB2312" pitchFamily="49" charset="-122"/>
              </a:rPr>
              <a:t> </a:t>
            </a:r>
            <a:r>
              <a:rPr lang="zh-CN" altLang="en-US" sz="2400" b="1" dirty="0">
                <a:solidFill>
                  <a:srgbClr val="000000"/>
                </a:solidFill>
                <a:latin typeface="Times New Roman" panose="02020603050405020304" pitchFamily="18" charset="0"/>
                <a:ea typeface="楷体_GB2312" pitchFamily="49" charset="-122"/>
              </a:rPr>
              <a:t>（耗尽型参数）</a:t>
            </a:r>
            <a:endParaRPr lang="zh-CN" altLang="en-US" sz="2400" b="1" dirty="0">
              <a:solidFill>
                <a:srgbClr val="000000"/>
              </a:solidFill>
              <a:latin typeface="Times New Roman" panose="02020603050405020304" pitchFamily="18" charset="0"/>
              <a:ea typeface="楷体_GB2312" pitchFamily="49" charset="-122"/>
            </a:endParaRPr>
          </a:p>
        </p:txBody>
      </p:sp>
      <p:graphicFrame>
        <p:nvGraphicFramePr>
          <p:cNvPr id="11" name="Object 17"/>
          <p:cNvGraphicFramePr>
            <a:graphicFrameLocks noChangeAspect="1"/>
          </p:cNvGraphicFramePr>
          <p:nvPr/>
        </p:nvGraphicFramePr>
        <p:xfrm>
          <a:off x="3563938" y="944563"/>
          <a:ext cx="4160837" cy="2073275"/>
        </p:xfrm>
        <a:graphic>
          <a:graphicData uri="http://schemas.openxmlformats.org/presentationml/2006/ole">
            <mc:AlternateContent xmlns:mc="http://schemas.openxmlformats.org/markup-compatibility/2006">
              <mc:Choice xmlns:v="urn:schemas-microsoft-com:vml" Requires="v">
                <p:oleObj spid="_x0000_s3137" name="" r:id="rId1" imgW="2601595" imgH="1298575" progId="Word.Picture.8">
                  <p:embed/>
                </p:oleObj>
              </mc:Choice>
              <mc:Fallback>
                <p:oleObj name="" r:id="rId1" imgW="2601595" imgH="1298575" progId="Word.Picture.8">
                  <p:embed/>
                  <p:pic>
                    <p:nvPicPr>
                      <p:cNvPr id="0" name="图片 3136"/>
                      <p:cNvPicPr/>
                      <p:nvPr/>
                    </p:nvPicPr>
                    <p:blipFill>
                      <a:blip r:embed="rId2"/>
                      <a:stretch>
                        <a:fillRect/>
                      </a:stretch>
                    </p:blipFill>
                    <p:spPr>
                      <a:xfrm>
                        <a:off x="3563938" y="944563"/>
                        <a:ext cx="4160837" cy="2073275"/>
                      </a:xfrm>
                      <a:prstGeom prst="rect">
                        <a:avLst/>
                      </a:prstGeom>
                      <a:noFill/>
                      <a:ln w="38100">
                        <a:noFill/>
                        <a:miter/>
                      </a:ln>
                    </p:spPr>
                  </p:pic>
                </p:oleObj>
              </mc:Fallback>
            </mc:AlternateContent>
          </a:graphicData>
        </a:graphic>
      </p:graphicFrame>
      <p:graphicFrame>
        <p:nvGraphicFramePr>
          <p:cNvPr id="12" name="Object 19"/>
          <p:cNvGraphicFramePr>
            <a:graphicFrameLocks noChangeAspect="1"/>
          </p:cNvGraphicFramePr>
          <p:nvPr/>
        </p:nvGraphicFramePr>
        <p:xfrm>
          <a:off x="3671888" y="3465513"/>
          <a:ext cx="4160837" cy="2073275"/>
        </p:xfrm>
        <a:graphic>
          <a:graphicData uri="http://schemas.openxmlformats.org/presentationml/2006/ole">
            <mc:AlternateContent xmlns:mc="http://schemas.openxmlformats.org/markup-compatibility/2006">
              <mc:Choice xmlns:v="urn:schemas-microsoft-com:vml" Requires="v">
                <p:oleObj spid="_x0000_s3136" name="" r:id="rId3" imgW="2601595" imgH="1298575" progId="Word.Picture.8">
                  <p:embed/>
                </p:oleObj>
              </mc:Choice>
              <mc:Fallback>
                <p:oleObj name="" r:id="rId3" imgW="2601595" imgH="1298575" progId="Word.Picture.8">
                  <p:embed/>
                  <p:pic>
                    <p:nvPicPr>
                      <p:cNvPr id="0" name="图片 3135"/>
                      <p:cNvPicPr/>
                      <p:nvPr/>
                    </p:nvPicPr>
                    <p:blipFill>
                      <a:blip r:embed="rId4"/>
                      <a:stretch>
                        <a:fillRect/>
                      </a:stretch>
                    </p:blipFill>
                    <p:spPr>
                      <a:xfrm>
                        <a:off x="3671888" y="3465513"/>
                        <a:ext cx="4160837" cy="2073275"/>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5"/>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500"/>
                                        <p:tgtEl>
                                          <p:spTgt spid="9"/>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ox(in)">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6"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strips(downRight)">
                                      <p:cBhvr>
                                        <p:cTn id="16" dur="500"/>
                                        <p:tgtEl>
                                          <p:spTgt spid="10"/>
                                        </p:tgtEl>
                                      </p:cBhvr>
                                    </p:animEffect>
                                  </p:childTnLst>
                                </p:cTn>
                              </p:par>
                            </p:childTnLst>
                          </p:cTn>
                        </p:par>
                        <p:par>
                          <p:cTn id="17" fill="hold">
                            <p:stCondLst>
                              <p:cond delay="500"/>
                            </p:stCondLst>
                            <p:childTnLst>
                              <p:par>
                                <p:cTn id="18" presetID="4" presetClass="entr" presetSubtype="32"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ox(out)">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7890"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a:latin typeface="Arial Narrow" pitchFamily="34" charset="0"/>
                <a:ea typeface="黑体" panose="02010609060101010101" pitchFamily="2" charset="-122"/>
                <a:cs typeface="+mj-cs"/>
              </a:rPr>
              <a:t>7.4.5  MOSFET</a:t>
            </a:r>
            <a:r>
              <a:rPr lang="zh-CN" altLang="en-US" kern="1200" dirty="0">
                <a:latin typeface="Arial Narrow" pitchFamily="34" charset="0"/>
                <a:ea typeface="黑体" panose="02010609060101010101" pitchFamily="2" charset="-122"/>
                <a:cs typeface="+mj-cs"/>
              </a:rPr>
              <a:t>的主要参数</a:t>
            </a:r>
            <a:endParaRPr lang="zh-CN" altLang="en-US" kern="1200" dirty="0">
              <a:latin typeface="Arial Narrow" pitchFamily="34" charset="0"/>
              <a:ea typeface="黑体" panose="02010609060101010101" pitchFamily="2" charset="-122"/>
              <a:cs typeface="+mj-cs"/>
            </a:endParaRPr>
          </a:p>
        </p:txBody>
      </p:sp>
      <p:sp>
        <p:nvSpPr>
          <p:cNvPr id="37891" name="Rectangle 6"/>
          <p:cNvSpPr/>
          <p:nvPr/>
        </p:nvSpPr>
        <p:spPr>
          <a:xfrm>
            <a:off x="609600" y="838200"/>
            <a:ext cx="3200400" cy="457200"/>
          </a:xfrm>
          <a:prstGeom prst="rect">
            <a:avLst/>
          </a:prstGeom>
          <a:noFill/>
          <a:ln w="9525">
            <a:noFill/>
          </a:ln>
        </p:spPr>
        <p:txBody>
          <a:bodyPr>
            <a:spAutoFit/>
          </a:bodyPr>
          <a:p>
            <a:r>
              <a:rPr lang="zh-CN" altLang="en-US" sz="2400" b="1" dirty="0">
                <a:solidFill>
                  <a:srgbClr val="800000"/>
                </a:solidFill>
                <a:latin typeface="黑体" panose="02010609060101010101" pitchFamily="2" charset="-122"/>
                <a:ea typeface="黑体" panose="02010609060101010101" pitchFamily="2" charset="-122"/>
              </a:rPr>
              <a:t>一、直流参数</a:t>
            </a:r>
            <a:endParaRPr lang="zh-CN" altLang="en-US" sz="2400" b="1" dirty="0">
              <a:solidFill>
                <a:srgbClr val="800000"/>
              </a:solidFill>
              <a:latin typeface="黑体" panose="02010609060101010101" pitchFamily="2" charset="-122"/>
              <a:ea typeface="黑体" panose="02010609060101010101" pitchFamily="2" charset="-122"/>
            </a:endParaRPr>
          </a:p>
        </p:txBody>
      </p:sp>
      <p:sp>
        <p:nvSpPr>
          <p:cNvPr id="8" name="Rectangle 10"/>
          <p:cNvSpPr/>
          <p:nvPr/>
        </p:nvSpPr>
        <p:spPr>
          <a:xfrm>
            <a:off x="685800" y="1376363"/>
            <a:ext cx="6400800" cy="457200"/>
          </a:xfrm>
          <a:prstGeom prst="rect">
            <a:avLst/>
          </a:prstGeom>
          <a:noFill/>
          <a:ln w="9525">
            <a:noFill/>
          </a:ln>
        </p:spPr>
        <p:txBody>
          <a:bodyPr>
            <a:spAutoFit/>
          </a:bodyPr>
          <a:p>
            <a:r>
              <a:rPr lang="en-US" altLang="zh-CN" sz="2400" b="1">
                <a:solidFill>
                  <a:srgbClr val="000000"/>
                </a:solidFill>
                <a:latin typeface="Times New Roman" panose="02020603050405020304" pitchFamily="18" charset="0"/>
                <a:ea typeface="楷体_GB2312" pitchFamily="49" charset="-122"/>
              </a:rPr>
              <a:t>3. </a:t>
            </a:r>
            <a:r>
              <a:rPr lang="zh-CN" altLang="en-US" sz="2400" b="1" dirty="0">
                <a:solidFill>
                  <a:srgbClr val="000000"/>
                </a:solidFill>
                <a:latin typeface="Times New Roman" panose="02020603050405020304" pitchFamily="18" charset="0"/>
                <a:ea typeface="楷体_GB2312" pitchFamily="49" charset="-122"/>
              </a:rPr>
              <a:t>饱和漏电流</a:t>
            </a:r>
            <a:r>
              <a:rPr lang="en-US" altLang="zh-CN" sz="2400" b="1" i="1">
                <a:solidFill>
                  <a:srgbClr val="000000"/>
                </a:solidFill>
                <a:latin typeface="Times New Roman" panose="02020603050405020304" pitchFamily="18" charset="0"/>
                <a:ea typeface="楷体_GB2312" pitchFamily="49" charset="-122"/>
              </a:rPr>
              <a:t>I</a:t>
            </a:r>
            <a:r>
              <a:rPr lang="en-US" altLang="zh-CN" sz="2400" b="1" baseline="-30000">
                <a:solidFill>
                  <a:srgbClr val="000000"/>
                </a:solidFill>
                <a:latin typeface="Times New Roman" panose="02020603050405020304" pitchFamily="18" charset="0"/>
                <a:ea typeface="楷体_GB2312" pitchFamily="49" charset="-122"/>
              </a:rPr>
              <a:t>DSS</a:t>
            </a:r>
            <a:r>
              <a:rPr lang="en-US" altLang="zh-CN" sz="2400" b="1">
                <a:solidFill>
                  <a:srgbClr val="000000"/>
                </a:solidFill>
                <a:latin typeface="Times New Roman" panose="02020603050405020304" pitchFamily="18" charset="0"/>
                <a:ea typeface="楷体_GB2312" pitchFamily="49" charset="-122"/>
              </a:rPr>
              <a:t> </a:t>
            </a:r>
            <a:r>
              <a:rPr lang="zh-CN" altLang="en-US" sz="2400" b="1" dirty="0">
                <a:solidFill>
                  <a:srgbClr val="000000"/>
                </a:solidFill>
                <a:latin typeface="Times New Roman" panose="02020603050405020304" pitchFamily="18" charset="0"/>
                <a:ea typeface="楷体_GB2312" pitchFamily="49" charset="-122"/>
              </a:rPr>
              <a:t>（耗尽型参数）</a:t>
            </a:r>
            <a:endParaRPr lang="zh-CN" altLang="en-US" sz="2400" b="1" dirty="0">
              <a:solidFill>
                <a:srgbClr val="000000"/>
              </a:solidFill>
              <a:latin typeface="Times New Roman" panose="02020603050405020304" pitchFamily="18" charset="0"/>
              <a:ea typeface="楷体_GB2312" pitchFamily="49" charset="-122"/>
            </a:endParaRPr>
          </a:p>
        </p:txBody>
      </p:sp>
      <p:sp>
        <p:nvSpPr>
          <p:cNvPr id="9" name="Rectangle 11"/>
          <p:cNvSpPr/>
          <p:nvPr/>
        </p:nvSpPr>
        <p:spPr>
          <a:xfrm>
            <a:off x="685800" y="4689475"/>
            <a:ext cx="6400800" cy="457200"/>
          </a:xfrm>
          <a:prstGeom prst="rect">
            <a:avLst/>
          </a:prstGeom>
          <a:noFill/>
          <a:ln w="9525">
            <a:noFill/>
          </a:ln>
        </p:spPr>
        <p:txBody>
          <a:bodyPr>
            <a:spAutoFit/>
          </a:bodyPr>
          <a:p>
            <a:r>
              <a:rPr lang="en-US" altLang="zh-CN" sz="2400" b="1">
                <a:solidFill>
                  <a:srgbClr val="000000"/>
                </a:solidFill>
                <a:latin typeface="Times New Roman" panose="02020603050405020304" pitchFamily="18" charset="0"/>
                <a:ea typeface="楷体_GB2312" pitchFamily="49" charset="-122"/>
              </a:rPr>
              <a:t>4. </a:t>
            </a:r>
            <a:r>
              <a:rPr lang="zh-CN" altLang="en-US" sz="2400" b="1" dirty="0">
                <a:solidFill>
                  <a:srgbClr val="000000"/>
                </a:solidFill>
                <a:latin typeface="Times New Roman" panose="02020603050405020304" pitchFamily="18" charset="0"/>
                <a:ea typeface="楷体_GB2312" pitchFamily="49" charset="-122"/>
              </a:rPr>
              <a:t>直流输入电阻</a:t>
            </a:r>
            <a:r>
              <a:rPr lang="en-US" altLang="zh-CN" sz="2400" b="1" i="1">
                <a:solidFill>
                  <a:srgbClr val="000000"/>
                </a:solidFill>
                <a:latin typeface="Times New Roman" panose="02020603050405020304" pitchFamily="18" charset="0"/>
                <a:ea typeface="楷体_GB2312" pitchFamily="49" charset="-122"/>
              </a:rPr>
              <a:t>R</a:t>
            </a:r>
            <a:r>
              <a:rPr lang="en-US" altLang="zh-CN" sz="2400" b="1" baseline="-30000">
                <a:solidFill>
                  <a:srgbClr val="000000"/>
                </a:solidFill>
                <a:latin typeface="Times New Roman" panose="02020603050405020304" pitchFamily="18" charset="0"/>
                <a:ea typeface="楷体_GB2312" pitchFamily="49" charset="-122"/>
              </a:rPr>
              <a:t>GS</a:t>
            </a:r>
            <a:r>
              <a:rPr lang="en-US" altLang="zh-CN" sz="2400" b="1">
                <a:solidFill>
                  <a:srgbClr val="000000"/>
                </a:solidFill>
                <a:latin typeface="Times New Roman" panose="02020603050405020304" pitchFamily="18" charset="0"/>
                <a:ea typeface="楷体_GB2312" pitchFamily="49" charset="-122"/>
              </a:rPr>
              <a:t> </a:t>
            </a:r>
            <a:r>
              <a:rPr lang="zh-CN" altLang="en-US" sz="2400" b="1" dirty="0">
                <a:solidFill>
                  <a:srgbClr val="000000"/>
                </a:solidFill>
                <a:latin typeface="Times New Roman" panose="02020603050405020304" pitchFamily="18" charset="0"/>
                <a:ea typeface="楷体_GB2312" pitchFamily="49" charset="-122"/>
              </a:rPr>
              <a:t>（</a:t>
            </a:r>
            <a:r>
              <a:rPr lang="en-US" altLang="zh-CN" sz="2400" b="1">
                <a:solidFill>
                  <a:srgbClr val="000000"/>
                </a:solidFill>
                <a:latin typeface="Times New Roman" panose="02020603050405020304" pitchFamily="18" charset="0"/>
                <a:ea typeface="华康简宋"/>
              </a:rPr>
              <a:t>10</a:t>
            </a:r>
            <a:r>
              <a:rPr lang="en-US" altLang="zh-CN" sz="2400" b="1" baseline="30000">
                <a:solidFill>
                  <a:srgbClr val="000000"/>
                </a:solidFill>
                <a:latin typeface="Times New Roman" panose="02020603050405020304" pitchFamily="18" charset="0"/>
                <a:ea typeface="华康简宋"/>
              </a:rPr>
              <a:t>9</a:t>
            </a:r>
            <a:r>
              <a:rPr lang="en-US" altLang="zh-CN" sz="2400" b="1">
                <a:solidFill>
                  <a:srgbClr val="000000"/>
                </a:solidFill>
                <a:latin typeface="Times New Roman" panose="02020603050405020304" pitchFamily="18" charset="0"/>
                <a:ea typeface="华康简宋"/>
              </a:rPr>
              <a:t>Ω</a:t>
            </a:r>
            <a:r>
              <a:rPr lang="zh-CN" altLang="en-US" sz="2400" b="1" dirty="0">
                <a:solidFill>
                  <a:srgbClr val="000000"/>
                </a:solidFill>
                <a:latin typeface="Times New Roman" panose="02020603050405020304" pitchFamily="18" charset="0"/>
                <a:ea typeface="华康简宋"/>
              </a:rPr>
              <a:t>～</a:t>
            </a:r>
            <a:r>
              <a:rPr lang="en-US" altLang="zh-CN" sz="2400" b="1">
                <a:solidFill>
                  <a:srgbClr val="000000"/>
                </a:solidFill>
                <a:latin typeface="Times New Roman" panose="02020603050405020304" pitchFamily="18" charset="0"/>
                <a:ea typeface="华康简宋"/>
              </a:rPr>
              <a:t>10</a:t>
            </a:r>
            <a:r>
              <a:rPr lang="en-US" altLang="zh-CN" sz="2400" b="1" baseline="30000">
                <a:solidFill>
                  <a:srgbClr val="000000"/>
                </a:solidFill>
                <a:latin typeface="Times New Roman" panose="02020603050405020304" pitchFamily="18" charset="0"/>
                <a:ea typeface="华康简宋"/>
              </a:rPr>
              <a:t>15</a:t>
            </a:r>
            <a:r>
              <a:rPr lang="en-US" altLang="zh-CN" sz="2400" b="1">
                <a:solidFill>
                  <a:srgbClr val="000000"/>
                </a:solidFill>
                <a:latin typeface="Times New Roman" panose="02020603050405020304" pitchFamily="18" charset="0"/>
                <a:ea typeface="华康简宋"/>
              </a:rPr>
              <a:t>Ω</a:t>
            </a:r>
            <a:r>
              <a:rPr lang="en-US" altLang="zh-CN" sz="2400" b="1">
                <a:solidFill>
                  <a:srgbClr val="000000"/>
                </a:solidFill>
                <a:latin typeface="Times New Roman" panose="02020603050405020304" pitchFamily="18" charset="0"/>
                <a:ea typeface="楷体_GB2312" pitchFamily="49" charset="-122"/>
              </a:rPr>
              <a:t> </a:t>
            </a:r>
            <a:r>
              <a:rPr lang="zh-CN" altLang="en-US" sz="2400" b="1" dirty="0">
                <a:solidFill>
                  <a:srgbClr val="000000"/>
                </a:solidFill>
                <a:latin typeface="Times New Roman" panose="02020603050405020304" pitchFamily="18" charset="0"/>
                <a:ea typeface="楷体_GB2312" pitchFamily="49" charset="-122"/>
              </a:rPr>
              <a:t>）</a:t>
            </a:r>
            <a:endParaRPr lang="zh-CN" altLang="en-US" sz="2400" b="1" dirty="0">
              <a:solidFill>
                <a:srgbClr val="000000"/>
              </a:solidFill>
              <a:latin typeface="Times New Roman" panose="02020603050405020304" pitchFamily="18" charset="0"/>
              <a:ea typeface="楷体_GB2312" pitchFamily="49" charset="-122"/>
            </a:endParaRPr>
          </a:p>
        </p:txBody>
      </p:sp>
      <p:graphicFrame>
        <p:nvGraphicFramePr>
          <p:cNvPr id="10" name="Object 17"/>
          <p:cNvGraphicFramePr>
            <a:graphicFrameLocks noChangeAspect="1"/>
          </p:cNvGraphicFramePr>
          <p:nvPr/>
        </p:nvGraphicFramePr>
        <p:xfrm>
          <a:off x="3311525" y="2060575"/>
          <a:ext cx="3155950" cy="2333625"/>
        </p:xfrm>
        <a:graphic>
          <a:graphicData uri="http://schemas.openxmlformats.org/presentationml/2006/ole">
            <mc:AlternateContent xmlns:mc="http://schemas.openxmlformats.org/markup-compatibility/2006">
              <mc:Choice xmlns:v="urn:schemas-microsoft-com:vml" Requires="v">
                <p:oleObj spid="_x0000_s3138" name="" r:id="rId1" imgW="1753235" imgH="1298575" progId="Word.Picture.8">
                  <p:embed/>
                </p:oleObj>
              </mc:Choice>
              <mc:Fallback>
                <p:oleObj name="" r:id="rId1" imgW="1753235" imgH="1298575" progId="Word.Picture.8">
                  <p:embed/>
                  <p:pic>
                    <p:nvPicPr>
                      <p:cNvPr id="0" name="图片 3137"/>
                      <p:cNvPicPr/>
                      <p:nvPr/>
                    </p:nvPicPr>
                    <p:blipFill>
                      <a:blip r:embed="rId2"/>
                      <a:stretch>
                        <a:fillRect/>
                      </a:stretch>
                    </p:blipFill>
                    <p:spPr>
                      <a:xfrm>
                        <a:off x="3311525" y="2060575"/>
                        <a:ext cx="3155950" cy="2333625"/>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Right)">
                                      <p:cBhvr>
                                        <p:cTn id="7" dur="500"/>
                                        <p:tgtEl>
                                          <p:spTgt spid="8"/>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ox(in)">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6"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strips(downRight)">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8914"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a:latin typeface="Times New Roman" panose="02020603050405020304" pitchFamily="18" charset="0"/>
                <a:ea typeface="黑体" panose="02010609060101010101" pitchFamily="2" charset="-122"/>
                <a:cs typeface="Times New Roman" panose="02020603050405020304" pitchFamily="18" charset="0"/>
              </a:rPr>
              <a:t>7.4.5</a:t>
            </a:r>
            <a:r>
              <a:rPr lang="en-US" altLang="zh-CN" kern="1200">
                <a:latin typeface="Arial Narrow" pitchFamily="34" charset="0"/>
                <a:ea typeface="黑体" panose="02010609060101010101" pitchFamily="2" charset="-122"/>
                <a:cs typeface="+mj-cs"/>
              </a:rPr>
              <a:t>  MOSFET</a:t>
            </a:r>
            <a:r>
              <a:rPr lang="zh-CN" altLang="en-US" kern="1200" dirty="0">
                <a:latin typeface="Arial Narrow" pitchFamily="34" charset="0"/>
                <a:ea typeface="黑体" panose="02010609060101010101" pitchFamily="2" charset="-122"/>
                <a:cs typeface="+mj-cs"/>
              </a:rPr>
              <a:t>的主要参数</a:t>
            </a:r>
            <a:endParaRPr lang="zh-CN" altLang="en-US" kern="1200" dirty="0">
              <a:latin typeface="Arial Narrow" pitchFamily="34" charset="0"/>
              <a:ea typeface="黑体" panose="02010609060101010101" pitchFamily="2" charset="-122"/>
              <a:cs typeface="+mj-cs"/>
            </a:endParaRPr>
          </a:p>
        </p:txBody>
      </p:sp>
      <p:sp>
        <p:nvSpPr>
          <p:cNvPr id="14" name="Rectangle 7"/>
          <p:cNvSpPr/>
          <p:nvPr/>
        </p:nvSpPr>
        <p:spPr>
          <a:xfrm>
            <a:off x="1081088" y="3656013"/>
            <a:ext cx="1366837" cy="457200"/>
          </a:xfrm>
          <a:prstGeom prst="rect">
            <a:avLst/>
          </a:prstGeom>
          <a:noFill/>
          <a:ln w="9525">
            <a:noFill/>
          </a:ln>
        </p:spPr>
        <p:txBody>
          <a:bodyPr>
            <a:spAutoFit/>
          </a:bodyPr>
          <a:p>
            <a:r>
              <a:rPr lang="zh-CN" altLang="en-US" sz="2400" b="1" dirty="0">
                <a:solidFill>
                  <a:srgbClr val="000000"/>
                </a:solidFill>
                <a:latin typeface="楷体_GB2312" pitchFamily="49" charset="-122"/>
                <a:ea typeface="楷体_GB2312" pitchFamily="49" charset="-122"/>
              </a:rPr>
              <a:t>所以</a:t>
            </a:r>
            <a:endParaRPr lang="zh-CN" altLang="en-US" sz="2400" b="1" dirty="0">
              <a:solidFill>
                <a:srgbClr val="000000"/>
              </a:solidFill>
              <a:latin typeface="楷体_GB2312" pitchFamily="49" charset="-122"/>
              <a:ea typeface="楷体_GB2312" pitchFamily="49" charset="-122"/>
            </a:endParaRPr>
          </a:p>
        </p:txBody>
      </p:sp>
      <p:sp>
        <p:nvSpPr>
          <p:cNvPr id="15" name="Rectangle 13"/>
          <p:cNvSpPr/>
          <p:nvPr/>
        </p:nvSpPr>
        <p:spPr>
          <a:xfrm>
            <a:off x="717550" y="1427163"/>
            <a:ext cx="6400800" cy="457200"/>
          </a:xfrm>
          <a:prstGeom prst="rect">
            <a:avLst/>
          </a:prstGeom>
          <a:noFill/>
          <a:ln w="9525">
            <a:noFill/>
          </a:ln>
        </p:spPr>
        <p:txBody>
          <a:bodyPr>
            <a:spAutoFit/>
          </a:bodyPr>
          <a:p>
            <a:r>
              <a:rPr lang="en-US" altLang="zh-CN" sz="2400" b="1">
                <a:solidFill>
                  <a:srgbClr val="000000"/>
                </a:solidFill>
                <a:latin typeface="Times New Roman" panose="02020603050405020304" pitchFamily="18" charset="0"/>
                <a:ea typeface="楷体_GB2312" pitchFamily="49" charset="-122"/>
              </a:rPr>
              <a:t>1. </a:t>
            </a:r>
            <a:r>
              <a:rPr lang="zh-CN" altLang="en-US" sz="2400" b="1" dirty="0">
                <a:solidFill>
                  <a:srgbClr val="000000"/>
                </a:solidFill>
                <a:latin typeface="Times New Roman" panose="02020603050405020304" pitchFamily="18" charset="0"/>
                <a:ea typeface="楷体_GB2312" pitchFamily="49" charset="-122"/>
              </a:rPr>
              <a:t>输出电阻</a:t>
            </a:r>
            <a:r>
              <a:rPr lang="en-US" altLang="zh-CN" sz="2400" b="1" i="1" dirty="0" err="1">
                <a:solidFill>
                  <a:srgbClr val="000000"/>
                </a:solidFill>
                <a:latin typeface="Times New Roman" panose="02020603050405020304" pitchFamily="18" charset="0"/>
                <a:ea typeface="楷体_GB2312" pitchFamily="49" charset="-122"/>
              </a:rPr>
              <a:t>r</a:t>
            </a:r>
            <a:r>
              <a:rPr lang="en-US" altLang="zh-CN" sz="2400" b="1" baseline="-30000" dirty="0" err="1">
                <a:solidFill>
                  <a:srgbClr val="000000"/>
                </a:solidFill>
                <a:latin typeface="Times New Roman" panose="02020603050405020304" pitchFamily="18" charset="0"/>
                <a:ea typeface="楷体_GB2312" pitchFamily="49" charset="-122"/>
              </a:rPr>
              <a:t>ds</a:t>
            </a:r>
            <a:r>
              <a:rPr lang="en-US" altLang="zh-CN" sz="2400" b="1">
                <a:solidFill>
                  <a:srgbClr val="000000"/>
                </a:solidFill>
                <a:latin typeface="Times New Roman" panose="02020603050405020304" pitchFamily="18" charset="0"/>
                <a:ea typeface="楷体_GB2312" pitchFamily="49" charset="-122"/>
              </a:rPr>
              <a:t> </a:t>
            </a:r>
            <a:endParaRPr lang="en-US" altLang="zh-CN" sz="2400" b="1">
              <a:solidFill>
                <a:srgbClr val="000000"/>
              </a:solidFill>
              <a:latin typeface="Times New Roman" panose="02020603050405020304" pitchFamily="18" charset="0"/>
              <a:ea typeface="楷体_GB2312" pitchFamily="49" charset="-122"/>
            </a:endParaRPr>
          </a:p>
        </p:txBody>
      </p:sp>
      <p:graphicFrame>
        <p:nvGraphicFramePr>
          <p:cNvPr id="16" name="Object 14"/>
          <p:cNvGraphicFramePr>
            <a:graphicFrameLocks noChangeAspect="1"/>
          </p:cNvGraphicFramePr>
          <p:nvPr/>
        </p:nvGraphicFramePr>
        <p:xfrm>
          <a:off x="3600450" y="1171575"/>
          <a:ext cx="1765300" cy="990600"/>
        </p:xfrm>
        <a:graphic>
          <a:graphicData uri="http://schemas.openxmlformats.org/presentationml/2006/ole">
            <mc:AlternateContent xmlns:mc="http://schemas.openxmlformats.org/markup-compatibility/2006">
              <mc:Choice xmlns:v="urn:schemas-microsoft-com:vml" Requires="v">
                <p:oleObj spid="_x0000_s3134" name="" r:id="rId1" imgW="888365" imgH="495300" progId="Equation.3">
                  <p:embed/>
                </p:oleObj>
              </mc:Choice>
              <mc:Fallback>
                <p:oleObj name="" r:id="rId1" imgW="888365" imgH="495300" progId="Equation.3">
                  <p:embed/>
                  <p:pic>
                    <p:nvPicPr>
                      <p:cNvPr id="0" name="图片 3133"/>
                      <p:cNvPicPr/>
                      <p:nvPr/>
                    </p:nvPicPr>
                    <p:blipFill>
                      <a:blip r:embed="rId2"/>
                      <a:stretch>
                        <a:fillRect/>
                      </a:stretch>
                    </p:blipFill>
                    <p:spPr>
                      <a:xfrm>
                        <a:off x="3600450" y="1171575"/>
                        <a:ext cx="1765300" cy="990600"/>
                      </a:xfrm>
                      <a:prstGeom prst="rect">
                        <a:avLst/>
                      </a:prstGeom>
                      <a:noFill/>
                      <a:ln w="38100">
                        <a:noFill/>
                        <a:miter/>
                      </a:ln>
                    </p:spPr>
                  </p:pic>
                </p:oleObj>
              </mc:Fallback>
            </mc:AlternateContent>
          </a:graphicData>
        </a:graphic>
      </p:graphicFrame>
      <p:graphicFrame>
        <p:nvGraphicFramePr>
          <p:cNvPr id="17" name="Object 15"/>
          <p:cNvGraphicFramePr>
            <a:graphicFrameLocks noChangeAspect="1"/>
          </p:cNvGraphicFramePr>
          <p:nvPr/>
        </p:nvGraphicFramePr>
        <p:xfrm>
          <a:off x="2268538" y="3473450"/>
          <a:ext cx="4637087" cy="892175"/>
        </p:xfrm>
        <a:graphic>
          <a:graphicData uri="http://schemas.openxmlformats.org/presentationml/2006/ole">
            <mc:AlternateContent xmlns:mc="http://schemas.openxmlformats.org/markup-compatibility/2006">
              <mc:Choice xmlns:v="urn:schemas-microsoft-com:vml" Requires="v">
                <p:oleObj spid="_x0000_s3135" name="" r:id="rId3" imgW="2311400" imgH="444500" progId="Equation.3">
                  <p:embed/>
                </p:oleObj>
              </mc:Choice>
              <mc:Fallback>
                <p:oleObj name="" r:id="rId3" imgW="2311400" imgH="444500" progId="Equation.3">
                  <p:embed/>
                  <p:pic>
                    <p:nvPicPr>
                      <p:cNvPr id="0" name="图片 3134"/>
                      <p:cNvPicPr/>
                      <p:nvPr/>
                    </p:nvPicPr>
                    <p:blipFill>
                      <a:blip r:embed="rId4"/>
                      <a:stretch>
                        <a:fillRect/>
                      </a:stretch>
                    </p:blipFill>
                    <p:spPr>
                      <a:xfrm>
                        <a:off x="2268538" y="3473450"/>
                        <a:ext cx="4637087" cy="892175"/>
                      </a:xfrm>
                      <a:prstGeom prst="rect">
                        <a:avLst/>
                      </a:prstGeom>
                      <a:noFill/>
                      <a:ln w="38100">
                        <a:noFill/>
                        <a:miter/>
                      </a:ln>
                    </p:spPr>
                  </p:pic>
                </p:oleObj>
              </mc:Fallback>
            </mc:AlternateContent>
          </a:graphicData>
        </a:graphic>
      </p:graphicFrame>
      <p:sp>
        <p:nvSpPr>
          <p:cNvPr id="18" name="Rectangle 16"/>
          <p:cNvSpPr/>
          <p:nvPr/>
        </p:nvSpPr>
        <p:spPr>
          <a:xfrm>
            <a:off x="1117600" y="4435475"/>
            <a:ext cx="7162800" cy="457200"/>
          </a:xfrm>
          <a:prstGeom prst="rect">
            <a:avLst/>
          </a:prstGeom>
          <a:noFill/>
          <a:ln w="9525">
            <a:noFill/>
          </a:ln>
        </p:spPr>
        <p:txBody>
          <a:bodyPr>
            <a:spAutoFit/>
          </a:bodyPr>
          <a:p>
            <a:r>
              <a:rPr lang="zh-CN" altLang="en-US" sz="2400" b="1" dirty="0">
                <a:solidFill>
                  <a:srgbClr val="000000"/>
                </a:solidFill>
                <a:latin typeface="楷体_GB2312" pitchFamily="49" charset="-122"/>
                <a:ea typeface="楷体_GB2312" pitchFamily="49" charset="-122"/>
              </a:rPr>
              <a:t>当不考虑沟道调制效应时，</a:t>
            </a:r>
            <a:r>
              <a:rPr lang="zh-CN" altLang="en-US" sz="2400" b="1" i="1" dirty="0">
                <a:solidFill>
                  <a:srgbClr val="000000"/>
                </a:solidFill>
                <a:latin typeface="楷体_GB2312" pitchFamily="49" charset="-122"/>
                <a:ea typeface="楷体_GB2312" pitchFamily="49" charset="-122"/>
                <a:sym typeface="Symbol" panose="05050102010706020507" pitchFamily="18" charset="2"/>
              </a:rPr>
              <a:t></a:t>
            </a:r>
            <a:r>
              <a:rPr lang="zh-CN" altLang="en-US" sz="2400" b="1" dirty="0">
                <a:solidFill>
                  <a:srgbClr val="000000"/>
                </a:solidFill>
                <a:latin typeface="楷体_GB2312" pitchFamily="49" charset="-122"/>
                <a:ea typeface="楷体_GB2312" pitchFamily="49" charset="-122"/>
                <a:sym typeface="Symbol" panose="05050102010706020507" pitchFamily="18" charset="2"/>
              </a:rPr>
              <a:t>＝</a:t>
            </a:r>
            <a:r>
              <a:rPr lang="en-US" altLang="zh-CN" sz="2400" b="1">
                <a:solidFill>
                  <a:srgbClr val="000000"/>
                </a:solidFill>
                <a:latin typeface="楷体_GB2312" pitchFamily="49" charset="-122"/>
                <a:ea typeface="楷体_GB2312" pitchFamily="49" charset="-122"/>
                <a:sym typeface="Symbol" panose="05050102010706020507" pitchFamily="18" charset="2"/>
              </a:rPr>
              <a:t>0</a:t>
            </a:r>
            <a:r>
              <a:rPr lang="zh-CN" altLang="en-US" sz="2400" b="1" dirty="0">
                <a:solidFill>
                  <a:srgbClr val="000000"/>
                </a:solidFill>
                <a:latin typeface="楷体_GB2312" pitchFamily="49" charset="-122"/>
                <a:ea typeface="楷体_GB2312" pitchFamily="49" charset="-122"/>
                <a:sym typeface="Symbol" panose="05050102010706020507" pitchFamily="18" charset="2"/>
              </a:rPr>
              <a:t>，</a:t>
            </a:r>
            <a:r>
              <a:rPr lang="en-US" altLang="zh-CN" sz="2400" b="1" i="1" dirty="0" err="1">
                <a:solidFill>
                  <a:srgbClr val="000000"/>
                </a:solidFill>
                <a:latin typeface="Times New Roman" panose="02020603050405020304" pitchFamily="18" charset="0"/>
                <a:ea typeface="华康简宋"/>
              </a:rPr>
              <a:t>r</a:t>
            </a:r>
            <a:r>
              <a:rPr lang="en-US" altLang="zh-CN" sz="2400" b="1" baseline="-30000" dirty="0" err="1">
                <a:solidFill>
                  <a:srgbClr val="000000"/>
                </a:solidFill>
                <a:latin typeface="楷体_GB2312" pitchFamily="49" charset="-122"/>
                <a:ea typeface="华康简宋"/>
              </a:rPr>
              <a:t>ds</a:t>
            </a:r>
            <a:r>
              <a:rPr lang="en-US" altLang="zh-CN" sz="2400" b="1">
                <a:solidFill>
                  <a:srgbClr val="000000"/>
                </a:solidFill>
                <a:latin typeface="宋体" panose="02010600030101010101" pitchFamily="2" charset="-122"/>
              </a:rPr>
              <a:t>→∞</a:t>
            </a:r>
            <a:r>
              <a:rPr lang="en-US" altLang="zh-CN" sz="2400" b="1">
                <a:solidFill>
                  <a:srgbClr val="000000"/>
                </a:solidFill>
                <a:latin typeface="楷体_GB2312" pitchFamily="49" charset="-122"/>
                <a:ea typeface="楷体_GB2312" pitchFamily="49" charset="-122"/>
              </a:rPr>
              <a:t>  </a:t>
            </a:r>
            <a:endParaRPr lang="en-US" altLang="zh-CN" sz="2400" b="1">
              <a:solidFill>
                <a:srgbClr val="000000"/>
              </a:solidFill>
              <a:latin typeface="楷体_GB2312" pitchFamily="49" charset="-122"/>
              <a:ea typeface="楷体_GB2312" pitchFamily="49" charset="-122"/>
            </a:endParaRPr>
          </a:p>
        </p:txBody>
      </p:sp>
      <p:sp>
        <p:nvSpPr>
          <p:cNvPr id="19" name="Rectangle 17"/>
          <p:cNvSpPr/>
          <p:nvPr/>
        </p:nvSpPr>
        <p:spPr>
          <a:xfrm>
            <a:off x="1117600" y="5084763"/>
            <a:ext cx="7162800" cy="512762"/>
          </a:xfrm>
          <a:prstGeom prst="rect">
            <a:avLst/>
          </a:prstGeom>
          <a:noFill/>
          <a:ln w="9525">
            <a:noFill/>
          </a:ln>
        </p:spPr>
        <p:txBody>
          <a:bodyPr>
            <a:spAutoFit/>
          </a:bodyPr>
          <a:p>
            <a:pPr>
              <a:lnSpc>
                <a:spcPct val="115000"/>
              </a:lnSpc>
            </a:pPr>
            <a:r>
              <a:rPr lang="zh-CN" altLang="en-US" sz="2400" b="1" dirty="0">
                <a:solidFill>
                  <a:srgbClr val="000000"/>
                </a:solidFill>
                <a:latin typeface="楷体_GB2312" pitchFamily="49" charset="-122"/>
                <a:ea typeface="楷体_GB2312" pitchFamily="49" charset="-122"/>
              </a:rPr>
              <a:t>实际中</a:t>
            </a:r>
            <a:r>
              <a:rPr lang="zh-CN" altLang="zh-CN" sz="2400" b="1" dirty="0">
                <a:solidFill>
                  <a:srgbClr val="000000"/>
                </a:solidFill>
                <a:latin typeface="楷体_GB2312" pitchFamily="49" charset="-122"/>
                <a:ea typeface="楷体_GB2312" pitchFamily="49" charset="-122"/>
              </a:rPr>
              <a:t>，</a:t>
            </a:r>
            <a:r>
              <a:rPr lang="en-US" altLang="zh-CN" sz="2400" b="1" i="1" dirty="0" err="1">
                <a:solidFill>
                  <a:srgbClr val="000000"/>
                </a:solidFill>
                <a:latin typeface="Times New Roman" panose="02020603050405020304" pitchFamily="18" charset="0"/>
                <a:ea typeface="华康简宋"/>
              </a:rPr>
              <a:t>r</a:t>
            </a:r>
            <a:r>
              <a:rPr lang="en-US" altLang="zh-CN" sz="2400" b="1" baseline="-30000" dirty="0" err="1">
                <a:solidFill>
                  <a:srgbClr val="000000"/>
                </a:solidFill>
                <a:latin typeface="Times New Roman" panose="02020603050405020304" pitchFamily="18" charset="0"/>
                <a:ea typeface="华康简宋"/>
              </a:rPr>
              <a:t>ds</a:t>
            </a:r>
            <a:r>
              <a:rPr lang="zh-CN" altLang="zh-CN" sz="2400" b="1" dirty="0">
                <a:solidFill>
                  <a:srgbClr val="000000"/>
                </a:solidFill>
                <a:latin typeface="楷体_GB2312" pitchFamily="49" charset="-122"/>
                <a:ea typeface="楷体_GB2312" pitchFamily="49" charset="-122"/>
              </a:rPr>
              <a:t>一般在几十千欧到几百千欧之间</a:t>
            </a:r>
            <a:r>
              <a:rPr lang="zh-CN" altLang="en-US" sz="2400" b="1" dirty="0">
                <a:solidFill>
                  <a:srgbClr val="000000"/>
                </a:solidFill>
                <a:latin typeface="楷体_GB2312" pitchFamily="49" charset="-122"/>
                <a:ea typeface="楷体_GB2312" pitchFamily="49" charset="-122"/>
              </a:rPr>
              <a:t>。</a:t>
            </a:r>
            <a:endParaRPr lang="zh-CN" altLang="en-US" sz="2400" b="1" dirty="0">
              <a:solidFill>
                <a:srgbClr val="000000"/>
              </a:solidFill>
              <a:latin typeface="楷体_GB2312" pitchFamily="49" charset="-122"/>
              <a:ea typeface="楷体_GB2312" pitchFamily="49" charset="-122"/>
            </a:endParaRPr>
          </a:p>
        </p:txBody>
      </p:sp>
      <p:sp>
        <p:nvSpPr>
          <p:cNvPr id="38921" name="Rectangle 18"/>
          <p:cNvSpPr/>
          <p:nvPr/>
        </p:nvSpPr>
        <p:spPr>
          <a:xfrm>
            <a:off x="560388" y="838200"/>
            <a:ext cx="3200400" cy="457200"/>
          </a:xfrm>
          <a:prstGeom prst="rect">
            <a:avLst/>
          </a:prstGeom>
          <a:noFill/>
          <a:ln w="9525">
            <a:noFill/>
          </a:ln>
        </p:spPr>
        <p:txBody>
          <a:bodyPr>
            <a:spAutoFit/>
          </a:bodyPr>
          <a:p>
            <a:r>
              <a:rPr lang="zh-CN" altLang="en-US" sz="2400" b="1" dirty="0">
                <a:solidFill>
                  <a:srgbClr val="800000"/>
                </a:solidFill>
                <a:latin typeface="黑体" panose="02010609060101010101" pitchFamily="2" charset="-122"/>
                <a:ea typeface="黑体" panose="02010609060101010101" pitchFamily="2" charset="-122"/>
              </a:rPr>
              <a:t>二、交流参数 </a:t>
            </a:r>
            <a:endParaRPr lang="zh-CN" altLang="en-US" sz="2400" b="1" dirty="0">
              <a:solidFill>
                <a:srgbClr val="800000"/>
              </a:solidFill>
              <a:latin typeface="黑体" panose="02010609060101010101" pitchFamily="2" charset="-122"/>
              <a:ea typeface="黑体" panose="02010609060101010101" pitchFamily="2" charset="-122"/>
            </a:endParaRPr>
          </a:p>
        </p:txBody>
      </p:sp>
      <p:graphicFrame>
        <p:nvGraphicFramePr>
          <p:cNvPr id="21" name="Object 20"/>
          <p:cNvGraphicFramePr>
            <a:graphicFrameLocks noChangeAspect="1"/>
          </p:cNvGraphicFramePr>
          <p:nvPr/>
        </p:nvGraphicFramePr>
        <p:xfrm>
          <a:off x="3900488" y="2205038"/>
          <a:ext cx="3382962" cy="431800"/>
        </p:xfrm>
        <a:graphic>
          <a:graphicData uri="http://schemas.openxmlformats.org/presentationml/2006/ole">
            <mc:AlternateContent xmlns:mc="http://schemas.openxmlformats.org/markup-compatibility/2006">
              <mc:Choice xmlns:v="urn:schemas-microsoft-com:vml" Requires="v">
                <p:oleObj spid="_x0000_s3144" name="" r:id="rId5" imgW="1892300" imgH="241300" progId="Equation.3">
                  <p:embed/>
                </p:oleObj>
              </mc:Choice>
              <mc:Fallback>
                <p:oleObj name="" r:id="rId5" imgW="1892300" imgH="241300" progId="Equation.3">
                  <p:embed/>
                  <p:pic>
                    <p:nvPicPr>
                      <p:cNvPr id="0" name="图片 3143"/>
                      <p:cNvPicPr/>
                      <p:nvPr/>
                    </p:nvPicPr>
                    <p:blipFill>
                      <a:blip r:embed="rId6"/>
                      <a:stretch>
                        <a:fillRect/>
                      </a:stretch>
                    </p:blipFill>
                    <p:spPr>
                      <a:xfrm>
                        <a:off x="3900488" y="2205038"/>
                        <a:ext cx="3382962" cy="431800"/>
                      </a:xfrm>
                      <a:prstGeom prst="rect">
                        <a:avLst/>
                      </a:prstGeom>
                      <a:noFill/>
                      <a:ln w="38100">
                        <a:noFill/>
                        <a:miter/>
                      </a:ln>
                    </p:spPr>
                  </p:pic>
                </p:oleObj>
              </mc:Fallback>
            </mc:AlternateContent>
          </a:graphicData>
        </a:graphic>
      </p:graphicFrame>
      <p:sp>
        <p:nvSpPr>
          <p:cNvPr id="22" name="Rectangle 21"/>
          <p:cNvSpPr/>
          <p:nvPr/>
        </p:nvSpPr>
        <p:spPr>
          <a:xfrm>
            <a:off x="971550" y="2168525"/>
            <a:ext cx="3132138" cy="457200"/>
          </a:xfrm>
          <a:prstGeom prst="rect">
            <a:avLst/>
          </a:prstGeom>
          <a:noFill/>
          <a:ln w="9525">
            <a:noFill/>
          </a:ln>
        </p:spPr>
        <p:txBody>
          <a:bodyPr>
            <a:spAutoFit/>
          </a:bodyPr>
          <a:p>
            <a:r>
              <a:rPr lang="zh-CN" altLang="en-US" sz="2400" b="1" dirty="0">
                <a:solidFill>
                  <a:srgbClr val="000000"/>
                </a:solidFill>
                <a:latin typeface="楷体_GB2312" pitchFamily="49" charset="-122"/>
                <a:ea typeface="楷体_GB2312" pitchFamily="49" charset="-122"/>
              </a:rPr>
              <a:t>对于增强型</a:t>
            </a:r>
            <a:r>
              <a:rPr lang="en-US" altLang="zh-CN" sz="2400" b="1">
                <a:solidFill>
                  <a:srgbClr val="000000"/>
                </a:solidFill>
                <a:latin typeface="Arial Narrow" pitchFamily="34" charset="0"/>
                <a:ea typeface="楷体_GB2312" pitchFamily="49" charset="-122"/>
              </a:rPr>
              <a:t>NMOS</a:t>
            </a:r>
            <a:r>
              <a:rPr lang="zh-CN" altLang="en-US" sz="2400" b="1" dirty="0">
                <a:solidFill>
                  <a:srgbClr val="000000"/>
                </a:solidFill>
                <a:latin typeface="Arial Narrow" pitchFamily="34" charset="0"/>
                <a:ea typeface="楷体_GB2312" pitchFamily="49" charset="-122"/>
              </a:rPr>
              <a:t>管</a:t>
            </a:r>
            <a:endParaRPr lang="zh-CN" altLang="en-US" sz="2400" b="1" dirty="0">
              <a:solidFill>
                <a:srgbClr val="000000"/>
              </a:solidFill>
              <a:latin typeface="Arial Narrow" pitchFamily="34" charset="0"/>
              <a:ea typeface="楷体_GB2312" pitchFamily="49" charset="-122"/>
            </a:endParaRPr>
          </a:p>
        </p:txBody>
      </p:sp>
      <p:graphicFrame>
        <p:nvGraphicFramePr>
          <p:cNvPr id="23" name="Object 22"/>
          <p:cNvGraphicFramePr>
            <a:graphicFrameLocks noChangeAspect="1"/>
          </p:cNvGraphicFramePr>
          <p:nvPr/>
        </p:nvGraphicFramePr>
        <p:xfrm>
          <a:off x="1709738" y="2673350"/>
          <a:ext cx="3109912" cy="795338"/>
        </p:xfrm>
        <a:graphic>
          <a:graphicData uri="http://schemas.openxmlformats.org/presentationml/2006/ole">
            <mc:AlternateContent xmlns:mc="http://schemas.openxmlformats.org/markup-compatibility/2006">
              <mc:Choice xmlns:v="urn:schemas-microsoft-com:vml" Requires="v">
                <p:oleObj spid="_x0000_s3146" name="" r:id="rId7" imgW="1739900" imgH="444500" progId="Equation.3">
                  <p:embed/>
                </p:oleObj>
              </mc:Choice>
              <mc:Fallback>
                <p:oleObj name="" r:id="rId7" imgW="1739900" imgH="444500" progId="Equation.3">
                  <p:embed/>
                  <p:pic>
                    <p:nvPicPr>
                      <p:cNvPr id="0" name="图片 3145"/>
                      <p:cNvPicPr/>
                      <p:nvPr/>
                    </p:nvPicPr>
                    <p:blipFill>
                      <a:blip r:embed="rId8"/>
                      <a:stretch>
                        <a:fillRect/>
                      </a:stretch>
                    </p:blipFill>
                    <p:spPr>
                      <a:xfrm>
                        <a:off x="1709738" y="2673350"/>
                        <a:ext cx="3109912" cy="795338"/>
                      </a:xfrm>
                      <a:prstGeom prst="rect">
                        <a:avLst/>
                      </a:prstGeom>
                      <a:noFill/>
                      <a:ln w="38100">
                        <a:noFill/>
                        <a:miter/>
                      </a:ln>
                    </p:spPr>
                  </p:pic>
                </p:oleObj>
              </mc:Fallback>
            </mc:AlternateContent>
          </a:graphicData>
        </a:graphic>
      </p:graphicFrame>
      <p:sp>
        <p:nvSpPr>
          <p:cNvPr id="24" name="Rectangle 23"/>
          <p:cNvSpPr/>
          <p:nvPr/>
        </p:nvSpPr>
        <p:spPr>
          <a:xfrm>
            <a:off x="936625" y="2852738"/>
            <a:ext cx="576263" cy="457200"/>
          </a:xfrm>
          <a:prstGeom prst="rect">
            <a:avLst/>
          </a:prstGeom>
          <a:noFill/>
          <a:ln w="9525">
            <a:noFill/>
          </a:ln>
        </p:spPr>
        <p:txBody>
          <a:bodyPr>
            <a:spAutoFit/>
          </a:bodyPr>
          <a:p>
            <a:r>
              <a:rPr lang="zh-CN" altLang="en-US" sz="2400" b="1" dirty="0">
                <a:solidFill>
                  <a:srgbClr val="000000"/>
                </a:solidFill>
                <a:latin typeface="楷体_GB2312" pitchFamily="49" charset="-122"/>
                <a:ea typeface="楷体_GB2312" pitchFamily="49" charset="-122"/>
              </a:rPr>
              <a:t>有</a:t>
            </a:r>
            <a:endParaRPr lang="zh-CN" altLang="en-US" sz="2400" b="1" dirty="0">
              <a:solidFill>
                <a:srgbClr val="000000"/>
              </a:solidFill>
              <a:latin typeface="楷体_GB2312" pitchFamily="49" charset="-122"/>
              <a:ea typeface="楷体_GB2312" pitchFamily="49" charset="-122"/>
            </a:endParaRPr>
          </a:p>
        </p:txBody>
      </p:sp>
      <p:sp>
        <p:nvSpPr>
          <p:cNvPr id="7" name="页脚占位符 4"/>
          <p:cNvSpPr txBox="1">
            <a:spLocks noGrp="1"/>
          </p:cNvSpPr>
          <p:nvPr>
            <p:custDataLst>
              <p:tags r:id="rId9"/>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Righ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trips(downRigh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strips(downRight)">
                                      <p:cBhvr>
                                        <p:cTn id="17" dur="500"/>
                                        <p:tgtEl>
                                          <p:spTgt spid="22"/>
                                        </p:tgtEl>
                                      </p:cBhvr>
                                    </p:animEffect>
                                  </p:childTnLst>
                                </p:cTn>
                              </p:par>
                            </p:childTnLst>
                          </p:cTn>
                        </p:par>
                        <p:par>
                          <p:cTn id="18" fill="hold">
                            <p:stCondLst>
                              <p:cond delay="500"/>
                            </p:stCondLst>
                            <p:childTnLst>
                              <p:par>
                                <p:cTn id="19" presetID="18" presetClass="entr" presetSubtype="6"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strips(downRight)">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6"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strips(downRight)">
                                      <p:cBhvr>
                                        <p:cTn id="26" dur="500"/>
                                        <p:tgtEl>
                                          <p:spTgt spid="24"/>
                                        </p:tgtEl>
                                      </p:cBhvr>
                                    </p:animEffect>
                                  </p:childTnLst>
                                </p:cTn>
                              </p:par>
                            </p:childTnLst>
                          </p:cTn>
                        </p:par>
                        <p:par>
                          <p:cTn id="27" fill="hold">
                            <p:stCondLst>
                              <p:cond delay="500"/>
                            </p:stCondLst>
                            <p:childTnLst>
                              <p:par>
                                <p:cTn id="28" presetID="18" presetClass="entr" presetSubtype="6"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strips(downRight)">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6"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strips(downRight)">
                                      <p:cBhvr>
                                        <p:cTn id="35" dur="500"/>
                                        <p:tgtEl>
                                          <p:spTgt spid="14"/>
                                        </p:tgtEl>
                                      </p:cBhvr>
                                    </p:animEffect>
                                  </p:childTnLst>
                                </p:cTn>
                              </p:par>
                            </p:childTnLst>
                          </p:cTn>
                        </p:par>
                        <p:par>
                          <p:cTn id="36" fill="hold">
                            <p:stCondLst>
                              <p:cond delay="500"/>
                            </p:stCondLst>
                            <p:childTnLst>
                              <p:par>
                                <p:cTn id="37" presetID="18" presetClass="entr" presetSubtype="6"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strips(downRight)">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6"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strips(downRight)">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18" presetClass="entr" presetSubtype="6"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strips(downRight)">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19" grpId="0"/>
      <p:bldP spid="22" grpId="0"/>
      <p:bldP spid="24" grpId="0"/>
    </p:bld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9938"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a:latin typeface="Arial Narrow" pitchFamily="34" charset="0"/>
                <a:ea typeface="黑体" panose="02010609060101010101" pitchFamily="2" charset="-122"/>
                <a:cs typeface="+mj-cs"/>
              </a:rPr>
              <a:t>7.4.5  MOSFET</a:t>
            </a:r>
            <a:r>
              <a:rPr lang="zh-CN" altLang="en-US" kern="1200" dirty="0">
                <a:latin typeface="Arial Narrow" pitchFamily="34" charset="0"/>
                <a:ea typeface="黑体" panose="02010609060101010101" pitchFamily="2" charset="-122"/>
                <a:cs typeface="+mj-cs"/>
              </a:rPr>
              <a:t>的主要参数</a:t>
            </a:r>
            <a:endParaRPr lang="zh-CN" altLang="en-US" kern="1200" dirty="0">
              <a:latin typeface="Arial Narrow" pitchFamily="34" charset="0"/>
              <a:ea typeface="黑体" panose="02010609060101010101" pitchFamily="2" charset="-122"/>
              <a:cs typeface="+mj-cs"/>
            </a:endParaRPr>
          </a:p>
        </p:txBody>
      </p:sp>
      <p:sp>
        <p:nvSpPr>
          <p:cNvPr id="26" name="Rectangle 3" descr="羊皮纸"/>
          <p:cNvSpPr/>
          <p:nvPr/>
        </p:nvSpPr>
        <p:spPr>
          <a:xfrm>
            <a:off x="2108200" y="4649788"/>
            <a:ext cx="4321175" cy="503237"/>
          </a:xfrm>
          <a:prstGeom prst="rect">
            <a:avLst/>
          </a:prstGeom>
          <a:blipFill rotWithShape="0">
            <a:blip r:embed="rId1"/>
          </a:blipFill>
          <a:ln w="9525">
            <a:noFill/>
          </a:ln>
        </p:spPr>
        <p:txBody>
          <a:bodyPr wrap="none" anchor="ctr" anchorCtr="0"/>
          <a:p>
            <a:pPr algn="ctr"/>
            <a:endParaRPr lang="zh-CN" altLang="en-US" b="1" dirty="0">
              <a:solidFill>
                <a:srgbClr val="000000"/>
              </a:solidFill>
              <a:latin typeface="Arial Narrow" pitchFamily="34" charset="0"/>
            </a:endParaRPr>
          </a:p>
        </p:txBody>
      </p:sp>
      <p:graphicFrame>
        <p:nvGraphicFramePr>
          <p:cNvPr id="27" name="Object 4"/>
          <p:cNvGraphicFramePr>
            <a:graphicFrameLocks noChangeAspect="1"/>
          </p:cNvGraphicFramePr>
          <p:nvPr/>
        </p:nvGraphicFramePr>
        <p:xfrm>
          <a:off x="3522663" y="1169988"/>
          <a:ext cx="1919287" cy="989012"/>
        </p:xfrm>
        <a:graphic>
          <a:graphicData uri="http://schemas.openxmlformats.org/presentationml/2006/ole">
            <mc:AlternateContent xmlns:mc="http://schemas.openxmlformats.org/markup-compatibility/2006">
              <mc:Choice xmlns:v="urn:schemas-microsoft-com:vml" Requires="v">
                <p:oleObj spid="_x0000_s3147" name="" r:id="rId2" imgW="964565" imgH="495300" progId="Equation.3">
                  <p:embed/>
                </p:oleObj>
              </mc:Choice>
              <mc:Fallback>
                <p:oleObj name="" r:id="rId2" imgW="964565" imgH="495300" progId="Equation.3">
                  <p:embed/>
                  <p:pic>
                    <p:nvPicPr>
                      <p:cNvPr id="0" name="图片 3146"/>
                      <p:cNvPicPr/>
                      <p:nvPr/>
                    </p:nvPicPr>
                    <p:blipFill>
                      <a:blip r:embed="rId3"/>
                      <a:stretch>
                        <a:fillRect/>
                      </a:stretch>
                    </p:blipFill>
                    <p:spPr>
                      <a:xfrm>
                        <a:off x="3522663" y="1169988"/>
                        <a:ext cx="1919287" cy="989012"/>
                      </a:xfrm>
                      <a:prstGeom prst="rect">
                        <a:avLst/>
                      </a:prstGeom>
                      <a:noFill/>
                      <a:ln w="38100">
                        <a:noFill/>
                        <a:miter/>
                      </a:ln>
                    </p:spPr>
                  </p:pic>
                </p:oleObj>
              </mc:Fallback>
            </mc:AlternateContent>
          </a:graphicData>
        </a:graphic>
      </p:graphicFrame>
      <p:sp>
        <p:nvSpPr>
          <p:cNvPr id="39941" name="Rectangle 5"/>
          <p:cNvSpPr/>
          <p:nvPr/>
        </p:nvSpPr>
        <p:spPr>
          <a:xfrm>
            <a:off x="755650" y="1423988"/>
            <a:ext cx="3962400" cy="457200"/>
          </a:xfrm>
          <a:prstGeom prst="rect">
            <a:avLst/>
          </a:prstGeom>
          <a:noFill/>
          <a:ln w="9525">
            <a:noFill/>
          </a:ln>
        </p:spPr>
        <p:txBody>
          <a:bodyPr>
            <a:spAutoFit/>
          </a:bodyPr>
          <a:p>
            <a:r>
              <a:rPr lang="en-US" altLang="zh-CN" sz="2400" b="1">
                <a:solidFill>
                  <a:srgbClr val="000000"/>
                </a:solidFill>
                <a:latin typeface="楷体_GB2312" pitchFamily="49" charset="-122"/>
                <a:ea typeface="楷体_GB2312" pitchFamily="49" charset="-122"/>
              </a:rPr>
              <a:t>2. </a:t>
            </a:r>
            <a:r>
              <a:rPr lang="zh-CN" altLang="en-US" sz="2400" b="1" dirty="0">
                <a:solidFill>
                  <a:srgbClr val="000000"/>
                </a:solidFill>
                <a:latin typeface="楷体_GB2312" pitchFamily="49" charset="-122"/>
                <a:ea typeface="楷体_GB2312" pitchFamily="49" charset="-122"/>
              </a:rPr>
              <a:t>低频互导</a:t>
            </a:r>
            <a:r>
              <a:rPr lang="en-US" altLang="zh-CN" sz="2400" b="1" i="1">
                <a:solidFill>
                  <a:srgbClr val="000000"/>
                </a:solidFill>
                <a:latin typeface="Times New Roman" panose="02020603050405020304" pitchFamily="18" charset="0"/>
                <a:ea typeface="楷体_GB2312" pitchFamily="49" charset="-122"/>
              </a:rPr>
              <a:t>g</a:t>
            </a:r>
            <a:r>
              <a:rPr lang="en-US" altLang="zh-CN" sz="2400" b="1" baseline="-30000">
                <a:solidFill>
                  <a:srgbClr val="000000"/>
                </a:solidFill>
                <a:latin typeface="Times New Roman" panose="02020603050405020304" pitchFamily="18" charset="0"/>
                <a:ea typeface="楷体_GB2312" pitchFamily="49" charset="-122"/>
              </a:rPr>
              <a:t>m</a:t>
            </a:r>
            <a:r>
              <a:rPr lang="en-US" altLang="zh-CN" sz="2400" b="1">
                <a:solidFill>
                  <a:srgbClr val="000000"/>
                </a:solidFill>
                <a:latin typeface="Times New Roman" panose="02020603050405020304" pitchFamily="18" charset="0"/>
                <a:ea typeface="楷体_GB2312" pitchFamily="49" charset="-122"/>
              </a:rPr>
              <a:t> </a:t>
            </a:r>
            <a:endParaRPr lang="en-US" altLang="zh-CN" sz="2400" b="1">
              <a:solidFill>
                <a:srgbClr val="000000"/>
              </a:solidFill>
              <a:latin typeface="Times New Roman" panose="02020603050405020304" pitchFamily="18" charset="0"/>
              <a:ea typeface="楷体_GB2312" pitchFamily="49" charset="-122"/>
            </a:endParaRPr>
          </a:p>
        </p:txBody>
      </p:sp>
      <p:sp>
        <p:nvSpPr>
          <p:cNvPr id="39942" name="Rectangle 6"/>
          <p:cNvSpPr/>
          <p:nvPr/>
        </p:nvSpPr>
        <p:spPr>
          <a:xfrm>
            <a:off x="560388" y="838200"/>
            <a:ext cx="3200400" cy="457200"/>
          </a:xfrm>
          <a:prstGeom prst="rect">
            <a:avLst/>
          </a:prstGeom>
          <a:noFill/>
          <a:ln w="9525">
            <a:noFill/>
          </a:ln>
        </p:spPr>
        <p:txBody>
          <a:bodyPr>
            <a:spAutoFit/>
          </a:bodyPr>
          <a:p>
            <a:r>
              <a:rPr lang="zh-CN" altLang="en-US" sz="2400" b="1" dirty="0">
                <a:solidFill>
                  <a:srgbClr val="800000"/>
                </a:solidFill>
                <a:latin typeface="黑体" panose="02010609060101010101" pitchFamily="2" charset="-122"/>
                <a:ea typeface="黑体" panose="02010609060101010101" pitchFamily="2" charset="-122"/>
              </a:rPr>
              <a:t>二、交流参数 </a:t>
            </a:r>
            <a:endParaRPr lang="zh-CN" altLang="en-US" sz="2400" b="1" dirty="0">
              <a:solidFill>
                <a:srgbClr val="800000"/>
              </a:solidFill>
              <a:latin typeface="黑体" panose="02010609060101010101" pitchFamily="2" charset="-122"/>
              <a:ea typeface="黑体" panose="02010609060101010101" pitchFamily="2" charset="-122"/>
            </a:endParaRPr>
          </a:p>
        </p:txBody>
      </p:sp>
      <p:graphicFrame>
        <p:nvGraphicFramePr>
          <p:cNvPr id="30" name="Object 9"/>
          <p:cNvGraphicFramePr>
            <a:graphicFrameLocks noChangeAspect="1"/>
          </p:cNvGraphicFramePr>
          <p:nvPr/>
        </p:nvGraphicFramePr>
        <p:xfrm>
          <a:off x="2887663" y="2189163"/>
          <a:ext cx="2349500" cy="457200"/>
        </p:xfrm>
        <a:graphic>
          <a:graphicData uri="http://schemas.openxmlformats.org/presentationml/2006/ole">
            <mc:AlternateContent xmlns:mc="http://schemas.openxmlformats.org/markup-compatibility/2006">
              <mc:Choice xmlns:v="urn:schemas-microsoft-com:vml" Requires="v">
                <p:oleObj spid="_x0000_s3139" name="" r:id="rId4" imgW="1257300" imgH="241300" progId="Equation.3">
                  <p:embed/>
                </p:oleObj>
              </mc:Choice>
              <mc:Fallback>
                <p:oleObj name="" r:id="rId4" imgW="1257300" imgH="241300" progId="Equation.3">
                  <p:embed/>
                  <p:pic>
                    <p:nvPicPr>
                      <p:cNvPr id="0" name="图片 3138"/>
                      <p:cNvPicPr/>
                      <p:nvPr/>
                    </p:nvPicPr>
                    <p:blipFill>
                      <a:blip r:embed="rId5"/>
                      <a:stretch>
                        <a:fillRect/>
                      </a:stretch>
                    </p:blipFill>
                    <p:spPr>
                      <a:xfrm>
                        <a:off x="2887663" y="2189163"/>
                        <a:ext cx="2349500" cy="457200"/>
                      </a:xfrm>
                      <a:prstGeom prst="rect">
                        <a:avLst/>
                      </a:prstGeom>
                      <a:noFill/>
                      <a:ln w="38100">
                        <a:noFill/>
                        <a:miter/>
                      </a:ln>
                    </p:spPr>
                  </p:pic>
                </p:oleObj>
              </mc:Fallback>
            </mc:AlternateContent>
          </a:graphicData>
        </a:graphic>
      </p:graphicFrame>
      <p:grpSp>
        <p:nvGrpSpPr>
          <p:cNvPr id="31" name="Group 10"/>
          <p:cNvGrpSpPr/>
          <p:nvPr/>
        </p:nvGrpSpPr>
        <p:grpSpPr>
          <a:xfrm>
            <a:off x="957263" y="2751138"/>
            <a:ext cx="5346700" cy="990600"/>
            <a:chOff x="624" y="1888"/>
            <a:chExt cx="3368" cy="624"/>
          </a:xfrm>
        </p:grpSpPr>
        <p:sp>
          <p:nvSpPr>
            <p:cNvPr id="32" name="Rectangle 11"/>
            <p:cNvSpPr>
              <a:spLocks noChangeArrowheads="1"/>
            </p:cNvSpPr>
            <p:nvPr/>
          </p:nvSpPr>
          <p:spPr bwMode="auto">
            <a:xfrm>
              <a:off x="624" y="2056"/>
              <a:ext cx="76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则</a:t>
              </a:r>
              <a:endParaRPr kumimoji="1" lang="zh-CN" altLang="en-US"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endParaRPr>
            </a:p>
          </p:txBody>
        </p:sp>
        <p:graphicFrame>
          <p:nvGraphicFramePr>
            <p:cNvPr id="39961" name="Object 12"/>
            <p:cNvGraphicFramePr>
              <a:graphicFrameLocks noChangeAspect="1"/>
            </p:cNvGraphicFramePr>
            <p:nvPr/>
          </p:nvGraphicFramePr>
          <p:xfrm>
            <a:off x="921" y="1888"/>
            <a:ext cx="3071" cy="624"/>
          </p:xfrm>
          <a:graphic>
            <a:graphicData uri="http://schemas.openxmlformats.org/presentationml/2006/ole">
              <mc:AlternateContent xmlns:mc="http://schemas.openxmlformats.org/markup-compatibility/2006">
                <mc:Choice xmlns:v="urn:schemas-microsoft-com:vml" Requires="v">
                  <p:oleObj spid="_x0000_s3143" name="" r:id="rId6" imgW="2438400" imgH="495300" progId="Equation.3">
                    <p:embed/>
                  </p:oleObj>
                </mc:Choice>
                <mc:Fallback>
                  <p:oleObj name="" r:id="rId6" imgW="2438400" imgH="495300" progId="Equation.3">
                    <p:embed/>
                    <p:pic>
                      <p:nvPicPr>
                        <p:cNvPr id="0" name="图片 3142"/>
                        <p:cNvPicPr/>
                        <p:nvPr/>
                      </p:nvPicPr>
                      <p:blipFill>
                        <a:blip r:embed="rId7"/>
                        <a:stretch>
                          <a:fillRect/>
                        </a:stretch>
                      </p:blipFill>
                      <p:spPr>
                        <a:xfrm>
                          <a:off x="921" y="1888"/>
                          <a:ext cx="3071" cy="624"/>
                        </a:xfrm>
                        <a:prstGeom prst="rect">
                          <a:avLst/>
                        </a:prstGeom>
                        <a:noFill/>
                        <a:ln w="38100">
                          <a:noFill/>
                          <a:miter/>
                        </a:ln>
                      </p:spPr>
                    </p:pic>
                  </p:oleObj>
                </mc:Fallback>
              </mc:AlternateContent>
            </a:graphicData>
          </a:graphic>
        </p:graphicFrame>
      </p:grpSp>
      <p:graphicFrame>
        <p:nvGraphicFramePr>
          <p:cNvPr id="34" name="Object 13"/>
          <p:cNvGraphicFramePr>
            <a:graphicFrameLocks noChangeAspect="1"/>
          </p:cNvGraphicFramePr>
          <p:nvPr/>
        </p:nvGraphicFramePr>
        <p:xfrm>
          <a:off x="6027738" y="3013075"/>
          <a:ext cx="2259012" cy="457200"/>
        </p:xfrm>
        <a:graphic>
          <a:graphicData uri="http://schemas.openxmlformats.org/presentationml/2006/ole">
            <mc:AlternateContent xmlns:mc="http://schemas.openxmlformats.org/markup-compatibility/2006">
              <mc:Choice xmlns:v="urn:schemas-microsoft-com:vml" Requires="v">
                <p:oleObj spid="_x0000_s3141" name="" r:id="rId8" imgW="1130300" imgH="228600" progId="Equation.3">
                  <p:embed/>
                </p:oleObj>
              </mc:Choice>
              <mc:Fallback>
                <p:oleObj name="" r:id="rId8" imgW="1130300" imgH="228600" progId="Equation.3">
                  <p:embed/>
                  <p:pic>
                    <p:nvPicPr>
                      <p:cNvPr id="0" name="图片 3140"/>
                      <p:cNvPicPr/>
                      <p:nvPr/>
                    </p:nvPicPr>
                    <p:blipFill>
                      <a:blip r:embed="rId9"/>
                      <a:stretch>
                        <a:fillRect/>
                      </a:stretch>
                    </p:blipFill>
                    <p:spPr>
                      <a:xfrm>
                        <a:off x="6027738" y="3013075"/>
                        <a:ext cx="2259012" cy="457200"/>
                      </a:xfrm>
                      <a:prstGeom prst="rect">
                        <a:avLst/>
                      </a:prstGeom>
                      <a:noFill/>
                      <a:ln w="38100">
                        <a:noFill/>
                        <a:miter/>
                      </a:ln>
                    </p:spPr>
                  </p:pic>
                </p:oleObj>
              </mc:Fallback>
            </mc:AlternateContent>
          </a:graphicData>
        </a:graphic>
      </p:graphicFrame>
      <p:graphicFrame>
        <p:nvGraphicFramePr>
          <p:cNvPr id="35" name="Object 14"/>
          <p:cNvGraphicFramePr>
            <a:graphicFrameLocks noChangeAspect="1"/>
          </p:cNvGraphicFramePr>
          <p:nvPr/>
        </p:nvGraphicFramePr>
        <p:xfrm>
          <a:off x="4918075" y="4635500"/>
          <a:ext cx="1343025" cy="508000"/>
        </p:xfrm>
        <a:graphic>
          <a:graphicData uri="http://schemas.openxmlformats.org/presentationml/2006/ole">
            <mc:AlternateContent xmlns:mc="http://schemas.openxmlformats.org/markup-compatibility/2006">
              <mc:Choice xmlns:v="urn:schemas-microsoft-com:vml" Requires="v">
                <p:oleObj spid="_x0000_s3140" name="" r:id="rId10" imgW="673100" imgH="254000" progId="Equation.3">
                  <p:embed/>
                </p:oleObj>
              </mc:Choice>
              <mc:Fallback>
                <p:oleObj name="" r:id="rId10" imgW="673100" imgH="254000" progId="Equation.3">
                  <p:embed/>
                  <p:pic>
                    <p:nvPicPr>
                      <p:cNvPr id="0" name="图片 3139"/>
                      <p:cNvPicPr/>
                      <p:nvPr/>
                    </p:nvPicPr>
                    <p:blipFill>
                      <a:blip r:embed="rId11"/>
                      <a:stretch>
                        <a:fillRect/>
                      </a:stretch>
                    </p:blipFill>
                    <p:spPr>
                      <a:xfrm>
                        <a:off x="4918075" y="4635500"/>
                        <a:ext cx="1343025" cy="508000"/>
                      </a:xfrm>
                      <a:prstGeom prst="rect">
                        <a:avLst/>
                      </a:prstGeom>
                      <a:noFill/>
                      <a:ln w="38100">
                        <a:noFill/>
                        <a:miter/>
                      </a:ln>
                    </p:spPr>
                  </p:pic>
                </p:oleObj>
              </mc:Fallback>
            </mc:AlternateContent>
          </a:graphicData>
        </a:graphic>
      </p:graphicFrame>
      <p:grpSp>
        <p:nvGrpSpPr>
          <p:cNvPr id="36" name="Group 15"/>
          <p:cNvGrpSpPr/>
          <p:nvPr/>
        </p:nvGrpSpPr>
        <p:grpSpPr>
          <a:xfrm>
            <a:off x="1244600" y="5319713"/>
            <a:ext cx="3009900" cy="809625"/>
            <a:chOff x="624" y="3145"/>
            <a:chExt cx="1896" cy="510"/>
          </a:xfrm>
        </p:grpSpPr>
        <p:graphicFrame>
          <p:nvGraphicFramePr>
            <p:cNvPr id="39958" name="Object 16"/>
            <p:cNvGraphicFramePr>
              <a:graphicFrameLocks noChangeAspect="1"/>
            </p:cNvGraphicFramePr>
            <p:nvPr/>
          </p:nvGraphicFramePr>
          <p:xfrm>
            <a:off x="1221" y="3145"/>
            <a:ext cx="1299" cy="510"/>
          </p:xfrm>
          <a:graphic>
            <a:graphicData uri="http://schemas.openxmlformats.org/presentationml/2006/ole">
              <mc:AlternateContent xmlns:mc="http://schemas.openxmlformats.org/markup-compatibility/2006">
                <mc:Choice xmlns:v="urn:schemas-microsoft-com:vml" Requires="v">
                  <p:oleObj spid="_x0000_s3142" name="" r:id="rId12" imgW="1040765" imgH="406400" progId="Equation.3">
                    <p:embed/>
                  </p:oleObj>
                </mc:Choice>
                <mc:Fallback>
                  <p:oleObj name="" r:id="rId12" imgW="1040765" imgH="406400" progId="Equation.3">
                    <p:embed/>
                    <p:pic>
                      <p:nvPicPr>
                        <p:cNvPr id="0" name="图片 3141"/>
                        <p:cNvPicPr/>
                        <p:nvPr/>
                      </p:nvPicPr>
                      <p:blipFill>
                        <a:blip r:embed="rId13"/>
                        <a:stretch>
                          <a:fillRect/>
                        </a:stretch>
                      </p:blipFill>
                      <p:spPr>
                        <a:xfrm>
                          <a:off x="1221" y="3145"/>
                          <a:ext cx="1299" cy="510"/>
                        </a:xfrm>
                        <a:prstGeom prst="rect">
                          <a:avLst/>
                        </a:prstGeom>
                        <a:noFill/>
                        <a:ln w="38100">
                          <a:noFill/>
                          <a:miter/>
                        </a:ln>
                      </p:spPr>
                    </p:pic>
                  </p:oleObj>
                </mc:Fallback>
              </mc:AlternateContent>
            </a:graphicData>
          </a:graphic>
        </p:graphicFrame>
        <p:sp>
          <p:nvSpPr>
            <p:cNvPr id="38" name="Rectangle 17"/>
            <p:cNvSpPr>
              <a:spLocks noChangeArrowheads="1"/>
            </p:cNvSpPr>
            <p:nvPr/>
          </p:nvSpPr>
          <p:spPr bwMode="auto">
            <a:xfrm>
              <a:off x="624" y="3216"/>
              <a:ext cx="76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其中</a:t>
              </a:r>
              <a:endParaRPr kumimoji="1" lang="zh-CN" altLang="en-US"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endParaRPr>
            </a:p>
          </p:txBody>
        </p:sp>
      </p:grpSp>
      <p:grpSp>
        <p:nvGrpSpPr>
          <p:cNvPr id="39" name="Group 20"/>
          <p:cNvGrpSpPr/>
          <p:nvPr/>
        </p:nvGrpSpPr>
        <p:grpSpPr>
          <a:xfrm>
            <a:off x="1371600" y="3914775"/>
            <a:ext cx="3602038" cy="482600"/>
            <a:chOff x="576" y="1480"/>
            <a:chExt cx="2269" cy="304"/>
          </a:xfrm>
        </p:grpSpPr>
        <p:sp>
          <p:nvSpPr>
            <p:cNvPr id="40" name="Rectangle 21"/>
            <p:cNvSpPr>
              <a:spLocks noChangeArrowheads="1"/>
            </p:cNvSpPr>
            <p:nvPr/>
          </p:nvSpPr>
          <p:spPr bwMode="auto">
            <a:xfrm>
              <a:off x="576" y="1488"/>
              <a:ext cx="120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又因为 </a:t>
              </a:r>
              <a:endParaRPr kumimoji="1" lang="zh-CN" altLang="en-US"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endParaRPr>
            </a:p>
          </p:txBody>
        </p:sp>
        <p:graphicFrame>
          <p:nvGraphicFramePr>
            <p:cNvPr id="39957" name="Object 22"/>
            <p:cNvGraphicFramePr>
              <a:graphicFrameLocks noChangeAspect="1"/>
            </p:cNvGraphicFramePr>
            <p:nvPr/>
          </p:nvGraphicFramePr>
          <p:xfrm>
            <a:off x="1281" y="1480"/>
            <a:ext cx="1564" cy="304"/>
          </p:xfrm>
          <a:graphic>
            <a:graphicData uri="http://schemas.openxmlformats.org/presentationml/2006/ole">
              <mc:AlternateContent xmlns:mc="http://schemas.openxmlformats.org/markup-compatibility/2006">
                <mc:Choice xmlns:v="urn:schemas-microsoft-com:vml" Requires="v">
                  <p:oleObj spid="_x0000_s3145" name="" r:id="rId14" imgW="1257300" imgH="241300" progId="Equation.3">
                    <p:embed/>
                  </p:oleObj>
                </mc:Choice>
                <mc:Fallback>
                  <p:oleObj name="" r:id="rId14" imgW="1257300" imgH="241300" progId="Equation.3">
                    <p:embed/>
                    <p:pic>
                      <p:nvPicPr>
                        <p:cNvPr id="0" name="图片 3144"/>
                        <p:cNvPicPr/>
                        <p:nvPr/>
                      </p:nvPicPr>
                      <p:blipFill>
                        <a:blip r:embed="rId15"/>
                        <a:stretch>
                          <a:fillRect/>
                        </a:stretch>
                      </p:blipFill>
                      <p:spPr>
                        <a:xfrm>
                          <a:off x="1281" y="1480"/>
                          <a:ext cx="1564" cy="304"/>
                        </a:xfrm>
                        <a:prstGeom prst="rect">
                          <a:avLst/>
                        </a:prstGeom>
                        <a:noFill/>
                        <a:ln w="38100">
                          <a:noFill/>
                          <a:miter/>
                        </a:ln>
                      </p:spPr>
                    </p:pic>
                  </p:oleObj>
                </mc:Fallback>
              </mc:AlternateContent>
            </a:graphicData>
          </a:graphic>
        </p:graphicFrame>
      </p:grpSp>
      <p:grpSp>
        <p:nvGrpSpPr>
          <p:cNvPr id="42" name="Group 23"/>
          <p:cNvGrpSpPr/>
          <p:nvPr/>
        </p:nvGrpSpPr>
        <p:grpSpPr>
          <a:xfrm>
            <a:off x="5040313" y="3673475"/>
            <a:ext cx="2800350" cy="965200"/>
            <a:chOff x="2976" y="1328"/>
            <a:chExt cx="1764" cy="608"/>
          </a:xfrm>
        </p:grpSpPr>
        <p:graphicFrame>
          <p:nvGraphicFramePr>
            <p:cNvPr id="39954" name="Object 24"/>
            <p:cNvGraphicFramePr>
              <a:graphicFrameLocks noChangeAspect="1"/>
            </p:cNvGraphicFramePr>
            <p:nvPr/>
          </p:nvGraphicFramePr>
          <p:xfrm>
            <a:off x="3225" y="1328"/>
            <a:ext cx="1515" cy="608"/>
          </p:xfrm>
          <a:graphic>
            <a:graphicData uri="http://schemas.openxmlformats.org/presentationml/2006/ole">
              <mc:AlternateContent xmlns:mc="http://schemas.openxmlformats.org/markup-compatibility/2006">
                <mc:Choice xmlns:v="urn:schemas-microsoft-com:vml" Requires="v">
                  <p:oleObj spid="_x0000_s3150" name="" r:id="rId16" imgW="1218565" imgH="482600" progId="Equation.3">
                    <p:embed/>
                  </p:oleObj>
                </mc:Choice>
                <mc:Fallback>
                  <p:oleObj name="" r:id="rId16" imgW="1218565" imgH="482600" progId="Equation.3">
                    <p:embed/>
                    <p:pic>
                      <p:nvPicPr>
                        <p:cNvPr id="0" name="图片 3149"/>
                        <p:cNvPicPr/>
                        <p:nvPr/>
                      </p:nvPicPr>
                      <p:blipFill>
                        <a:blip r:embed="rId17"/>
                        <a:stretch>
                          <a:fillRect/>
                        </a:stretch>
                      </p:blipFill>
                      <p:spPr>
                        <a:xfrm>
                          <a:off x="3225" y="1328"/>
                          <a:ext cx="1515" cy="608"/>
                        </a:xfrm>
                        <a:prstGeom prst="rect">
                          <a:avLst/>
                        </a:prstGeom>
                        <a:noFill/>
                        <a:ln w="38100">
                          <a:noFill/>
                          <a:miter/>
                        </a:ln>
                      </p:spPr>
                    </p:pic>
                  </p:oleObj>
                </mc:Fallback>
              </mc:AlternateContent>
            </a:graphicData>
          </a:graphic>
        </p:graphicFrame>
        <p:sp>
          <p:nvSpPr>
            <p:cNvPr id="44" name="AutoShape 25"/>
            <p:cNvSpPr>
              <a:spLocks noChangeArrowheads="1"/>
            </p:cNvSpPr>
            <p:nvPr/>
          </p:nvSpPr>
          <p:spPr bwMode="auto">
            <a:xfrm>
              <a:off x="2976" y="1584"/>
              <a:ext cx="192" cy="96"/>
            </a:xfrm>
            <a:prstGeom prst="rightArrow">
              <a:avLst>
                <a:gd name="adj1" fmla="val 50000"/>
                <a:gd name="adj2" fmla="val 50000"/>
              </a:avLst>
            </a:prstGeom>
            <a:solidFill>
              <a:srgbClr val="A3B2C1"/>
            </a:solidFill>
            <a:ln w="9525">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smtClean="0">
                <a:ln>
                  <a:noFill/>
                </a:ln>
                <a:solidFill>
                  <a:srgbClr val="000000"/>
                </a:solidFill>
                <a:effectLst/>
                <a:uLnTx/>
                <a:uFillTx/>
                <a:latin typeface="Arial Narrow" pitchFamily="34" charset="0"/>
                <a:ea typeface="+mn-ea"/>
                <a:cs typeface="+mn-cs"/>
              </a:endParaRPr>
            </a:p>
          </p:txBody>
        </p:sp>
      </p:grpSp>
      <p:grpSp>
        <p:nvGrpSpPr>
          <p:cNvPr id="45" name="Group 26"/>
          <p:cNvGrpSpPr/>
          <p:nvPr/>
        </p:nvGrpSpPr>
        <p:grpSpPr>
          <a:xfrm>
            <a:off x="1173163" y="4640263"/>
            <a:ext cx="3692525" cy="477837"/>
            <a:chOff x="748" y="3022"/>
            <a:chExt cx="2326" cy="301"/>
          </a:xfrm>
        </p:grpSpPr>
        <p:sp>
          <p:nvSpPr>
            <p:cNvPr id="46" name="Rectangle 27"/>
            <p:cNvSpPr>
              <a:spLocks noChangeArrowheads="1"/>
            </p:cNvSpPr>
            <p:nvPr/>
          </p:nvSpPr>
          <p:spPr bwMode="auto">
            <a:xfrm>
              <a:off x="748" y="3022"/>
              <a:ext cx="59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所以 </a:t>
              </a:r>
              <a:endParaRPr kumimoji="1" lang="zh-CN" altLang="en-US" sz="24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endParaRPr>
            </a:p>
          </p:txBody>
        </p:sp>
        <p:graphicFrame>
          <p:nvGraphicFramePr>
            <p:cNvPr id="39953" name="Object 28"/>
            <p:cNvGraphicFramePr>
              <a:graphicFrameLocks noChangeAspect="1"/>
            </p:cNvGraphicFramePr>
            <p:nvPr/>
          </p:nvGraphicFramePr>
          <p:xfrm>
            <a:off x="1380" y="3035"/>
            <a:ext cx="1694" cy="288"/>
          </p:xfrm>
          <a:graphic>
            <a:graphicData uri="http://schemas.openxmlformats.org/presentationml/2006/ole">
              <mc:AlternateContent xmlns:mc="http://schemas.openxmlformats.org/markup-compatibility/2006">
                <mc:Choice xmlns:v="urn:schemas-microsoft-com:vml" Requires="v">
                  <p:oleObj spid="_x0000_s3149" name="" r:id="rId18" imgW="1346200" imgH="228600" progId="Equation.3">
                    <p:embed/>
                  </p:oleObj>
                </mc:Choice>
                <mc:Fallback>
                  <p:oleObj name="" r:id="rId18" imgW="1346200" imgH="228600" progId="Equation.3">
                    <p:embed/>
                    <p:pic>
                      <p:nvPicPr>
                        <p:cNvPr id="0" name="图片 3148"/>
                        <p:cNvPicPr/>
                        <p:nvPr/>
                      </p:nvPicPr>
                      <p:blipFill>
                        <a:blip r:embed="rId19"/>
                        <a:stretch>
                          <a:fillRect/>
                        </a:stretch>
                      </p:blipFill>
                      <p:spPr>
                        <a:xfrm>
                          <a:off x="1380" y="3035"/>
                          <a:ext cx="1694" cy="288"/>
                        </a:xfrm>
                        <a:prstGeom prst="rect">
                          <a:avLst/>
                        </a:prstGeom>
                        <a:noFill/>
                        <a:ln w="38100">
                          <a:noFill/>
                          <a:miter/>
                        </a:ln>
                      </p:spPr>
                    </p:pic>
                  </p:oleObj>
                </mc:Fallback>
              </mc:AlternateContent>
            </a:graphicData>
          </a:graphic>
        </p:graphicFrame>
      </p:grpSp>
      <p:sp>
        <p:nvSpPr>
          <p:cNvPr id="48" name="Rectangle 29"/>
          <p:cNvSpPr/>
          <p:nvPr/>
        </p:nvSpPr>
        <p:spPr>
          <a:xfrm>
            <a:off x="1008063" y="2201863"/>
            <a:ext cx="1908175" cy="457200"/>
          </a:xfrm>
          <a:prstGeom prst="rect">
            <a:avLst/>
          </a:prstGeom>
          <a:noFill/>
          <a:ln w="9525">
            <a:noFill/>
          </a:ln>
        </p:spPr>
        <p:txBody>
          <a:bodyPr>
            <a:spAutoFit/>
          </a:bodyPr>
          <a:p>
            <a:r>
              <a:rPr lang="en-US" altLang="zh-CN" sz="2400" b="1">
                <a:solidFill>
                  <a:srgbClr val="000000"/>
                </a:solidFill>
                <a:latin typeface="楷体_GB2312" pitchFamily="49" charset="-122"/>
                <a:ea typeface="楷体_GB2312" pitchFamily="49" charset="-122"/>
              </a:rPr>
              <a:t>NMOS</a:t>
            </a:r>
            <a:r>
              <a:rPr lang="zh-CN" altLang="en-US" sz="2400" b="1" dirty="0">
                <a:solidFill>
                  <a:srgbClr val="000000"/>
                </a:solidFill>
                <a:latin typeface="楷体_GB2312" pitchFamily="49" charset="-122"/>
                <a:ea typeface="楷体_GB2312" pitchFamily="49" charset="-122"/>
              </a:rPr>
              <a:t>增强型</a:t>
            </a:r>
            <a:endParaRPr lang="zh-CN" altLang="en-US" sz="2400" b="1" dirty="0">
              <a:solidFill>
                <a:srgbClr val="000000"/>
              </a:solidFill>
              <a:latin typeface="楷体_GB2312" pitchFamily="49" charset="-122"/>
              <a:ea typeface="楷体_GB2312" pitchFamily="49" charset="-122"/>
            </a:endParaRPr>
          </a:p>
        </p:txBody>
      </p:sp>
      <p:sp>
        <p:nvSpPr>
          <p:cNvPr id="7" name="页脚占位符 4"/>
          <p:cNvSpPr txBox="1">
            <a:spLocks noGrp="1"/>
          </p:cNvSpPr>
          <p:nvPr>
            <p:custDataLst>
              <p:tags r:id="rId20"/>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strips(downRigh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strips(downRight)">
                                      <p:cBhvr>
                                        <p:cTn id="12" dur="500"/>
                                        <p:tgtEl>
                                          <p:spTgt spid="48"/>
                                        </p:tgtEl>
                                      </p:cBhvr>
                                    </p:animEffect>
                                  </p:childTnLst>
                                </p:cTn>
                              </p:par>
                            </p:childTnLst>
                          </p:cTn>
                        </p:par>
                        <p:par>
                          <p:cTn id="13" fill="hold">
                            <p:stCondLst>
                              <p:cond delay="500"/>
                            </p:stCondLst>
                            <p:childTnLst>
                              <p:par>
                                <p:cTn id="14" presetID="18" presetClass="entr" presetSubtype="6"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strips(downRight)">
                                      <p:cBhvr>
                                        <p:cTn id="16" dur="500"/>
                                        <p:tgtEl>
                                          <p:spTgt spid="30"/>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6" fill="hold"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strips(downRight)">
                                      <p:cBhvr>
                                        <p:cTn id="21" dur="500"/>
                                        <p:tgtEl>
                                          <p:spTgt spid="31"/>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6" fill="hold" nodeType="click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strips(downRight)">
                                      <p:cBhvr>
                                        <p:cTn id="26" dur="500"/>
                                        <p:tgtEl>
                                          <p:spTgt spid="34"/>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6"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strips(downRight)">
                                      <p:cBhvr>
                                        <p:cTn id="31" dur="500"/>
                                        <p:tgtEl>
                                          <p:spTgt spid="39"/>
                                        </p:tgtEl>
                                      </p:cBhvr>
                                    </p:animEffect>
                                  </p:childTnLst>
                                </p:cTn>
                              </p:par>
                            </p:childTnLst>
                          </p:cTn>
                        </p:par>
                      </p:childTnLst>
                    </p:cTn>
                  </p:par>
                  <p:par>
                    <p:cTn id="32" fill="hold">
                      <p:stCondLst>
                        <p:cond delay="indefinite"/>
                      </p:stCondLst>
                      <p:childTnLst>
                        <p:par>
                          <p:cTn id="33" fill="hold">
                            <p:stCondLst>
                              <p:cond delay="0"/>
                            </p:stCondLst>
                            <p:childTnLst>
                              <p:par>
                                <p:cTn id="34" presetID="18" presetClass="entr" presetSubtype="6" fill="hold" nodeType="click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strips(downRight)">
                                      <p:cBhvr>
                                        <p:cTn id="36" dur="500"/>
                                        <p:tgtEl>
                                          <p:spTgt spid="42"/>
                                        </p:tgtEl>
                                      </p:cBhvr>
                                    </p:animEffect>
                                  </p:childTnLst>
                                </p:cTn>
                              </p:par>
                            </p:childTnLst>
                          </p:cTn>
                        </p:par>
                      </p:childTnLst>
                    </p:cTn>
                  </p:par>
                  <p:par>
                    <p:cTn id="37" fill="hold">
                      <p:stCondLst>
                        <p:cond delay="indefinite"/>
                      </p:stCondLst>
                      <p:childTnLst>
                        <p:par>
                          <p:cTn id="38" fill="hold">
                            <p:stCondLst>
                              <p:cond delay="0"/>
                            </p:stCondLst>
                            <p:childTnLst>
                              <p:par>
                                <p:cTn id="39" presetID="18" presetClass="entr" presetSubtype="6" fill="hold" nodeType="click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strips(downRight)">
                                      <p:cBhvr>
                                        <p:cTn id="41" dur="500"/>
                                        <p:tgtEl>
                                          <p:spTgt spid="45"/>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18" presetClass="entr" presetSubtype="6" fill="hold" nodeType="click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strips(downRight)">
                                      <p:cBhvr>
                                        <p:cTn id="49" dur="500"/>
                                        <p:tgtEl>
                                          <p:spTgt spid="35"/>
                                        </p:tgtEl>
                                      </p:cBhvr>
                                    </p:animEffect>
                                  </p:childTnLst>
                                </p:cTn>
                              </p:par>
                            </p:childTnLst>
                          </p:cTn>
                        </p:par>
                      </p:childTnLst>
                    </p:cTn>
                  </p:par>
                  <p:par>
                    <p:cTn id="50" fill="hold">
                      <p:stCondLst>
                        <p:cond delay="indefinite"/>
                      </p:stCondLst>
                      <p:childTnLst>
                        <p:par>
                          <p:cTn id="51" fill="hold">
                            <p:stCondLst>
                              <p:cond delay="0"/>
                            </p:stCondLst>
                            <p:childTnLst>
                              <p:par>
                                <p:cTn id="52" presetID="18" presetClass="entr" presetSubtype="6" fill="hold" nodeType="click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strips(downRight)">
                                      <p:cBhvr>
                                        <p:cTn id="5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48" grpId="0"/>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62"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a:latin typeface="Arial Narrow" pitchFamily="34" charset="0"/>
                <a:ea typeface="黑体" panose="02010609060101010101" pitchFamily="2" charset="-122"/>
                <a:cs typeface="+mj-cs"/>
              </a:rPr>
              <a:t>7.4.5  MOSFET</a:t>
            </a:r>
            <a:r>
              <a:rPr lang="zh-CN" altLang="en-US" kern="1200" dirty="0">
                <a:latin typeface="Arial Narrow" pitchFamily="34" charset="0"/>
                <a:ea typeface="黑体" panose="02010609060101010101" pitchFamily="2" charset="-122"/>
                <a:cs typeface="+mj-cs"/>
              </a:rPr>
              <a:t>的主要参数</a:t>
            </a:r>
            <a:endParaRPr lang="zh-CN" altLang="en-US" kern="1200" dirty="0">
              <a:latin typeface="Arial Narrow" pitchFamily="34" charset="0"/>
              <a:ea typeface="黑体" panose="02010609060101010101" pitchFamily="2" charset="-122"/>
              <a:cs typeface="+mj-cs"/>
            </a:endParaRPr>
          </a:p>
        </p:txBody>
      </p:sp>
      <p:sp>
        <p:nvSpPr>
          <p:cNvPr id="40963" name="Rectangle 4"/>
          <p:cNvSpPr/>
          <p:nvPr/>
        </p:nvSpPr>
        <p:spPr>
          <a:xfrm>
            <a:off x="539750" y="801688"/>
            <a:ext cx="3200400" cy="457200"/>
          </a:xfrm>
          <a:prstGeom prst="rect">
            <a:avLst/>
          </a:prstGeom>
          <a:noFill/>
          <a:ln w="9525">
            <a:noFill/>
          </a:ln>
        </p:spPr>
        <p:txBody>
          <a:bodyPr>
            <a:spAutoFit/>
          </a:bodyPr>
          <a:p>
            <a:r>
              <a:rPr lang="zh-CN" altLang="en-US" sz="2400" b="1" dirty="0">
                <a:solidFill>
                  <a:srgbClr val="800000"/>
                </a:solidFill>
                <a:latin typeface="黑体" panose="02010609060101010101" pitchFamily="2" charset="-122"/>
                <a:ea typeface="黑体" panose="02010609060101010101" pitchFamily="2" charset="-122"/>
              </a:rPr>
              <a:t>三、极限参数 </a:t>
            </a:r>
            <a:endParaRPr lang="zh-CN" altLang="en-US" sz="2400" b="1" dirty="0">
              <a:solidFill>
                <a:srgbClr val="800000"/>
              </a:solidFill>
              <a:latin typeface="黑体" panose="02010609060101010101" pitchFamily="2" charset="-122"/>
              <a:ea typeface="黑体" panose="02010609060101010101" pitchFamily="2" charset="-122"/>
            </a:endParaRPr>
          </a:p>
        </p:txBody>
      </p:sp>
      <p:sp>
        <p:nvSpPr>
          <p:cNvPr id="10" name="Rectangle 5"/>
          <p:cNvSpPr/>
          <p:nvPr/>
        </p:nvSpPr>
        <p:spPr>
          <a:xfrm>
            <a:off x="920750" y="1335088"/>
            <a:ext cx="3074988" cy="457200"/>
          </a:xfrm>
          <a:prstGeom prst="rect">
            <a:avLst/>
          </a:prstGeom>
          <a:noFill/>
          <a:ln w="9525">
            <a:noFill/>
          </a:ln>
        </p:spPr>
        <p:txBody>
          <a:bodyPr>
            <a:spAutoFit/>
          </a:bodyPr>
          <a:p>
            <a:r>
              <a:rPr lang="en-US" altLang="zh-CN" sz="2400" b="1">
                <a:solidFill>
                  <a:srgbClr val="000000"/>
                </a:solidFill>
                <a:latin typeface="Times New Roman" panose="02020603050405020304" pitchFamily="18" charset="0"/>
                <a:ea typeface="楷体_GB2312" pitchFamily="49" charset="-122"/>
              </a:rPr>
              <a:t>1. </a:t>
            </a:r>
            <a:r>
              <a:rPr lang="zh-CN" altLang="en-US" sz="2400" b="1" dirty="0">
                <a:solidFill>
                  <a:srgbClr val="000000"/>
                </a:solidFill>
                <a:latin typeface="Times New Roman" panose="02020603050405020304" pitchFamily="18" charset="0"/>
                <a:ea typeface="楷体_GB2312" pitchFamily="49" charset="-122"/>
              </a:rPr>
              <a:t>最大漏极电流</a:t>
            </a:r>
            <a:r>
              <a:rPr lang="en-US" altLang="zh-CN" sz="2400" b="1" i="1">
                <a:solidFill>
                  <a:srgbClr val="000000"/>
                </a:solidFill>
                <a:latin typeface="Times New Roman" panose="02020603050405020304" pitchFamily="18" charset="0"/>
                <a:ea typeface="楷体_GB2312" pitchFamily="49" charset="-122"/>
              </a:rPr>
              <a:t>I</a:t>
            </a:r>
            <a:r>
              <a:rPr lang="en-US" altLang="zh-CN" sz="2400" b="1" baseline="-30000">
                <a:solidFill>
                  <a:srgbClr val="000000"/>
                </a:solidFill>
                <a:latin typeface="Times New Roman" panose="02020603050405020304" pitchFamily="18" charset="0"/>
                <a:ea typeface="楷体_GB2312" pitchFamily="49" charset="-122"/>
              </a:rPr>
              <a:t>DM</a:t>
            </a:r>
            <a:r>
              <a:rPr lang="en-US" altLang="zh-CN" sz="2400" b="1">
                <a:solidFill>
                  <a:srgbClr val="000000"/>
                </a:solidFill>
                <a:latin typeface="Times New Roman" panose="02020603050405020304" pitchFamily="18" charset="0"/>
                <a:ea typeface="楷体_GB2312" pitchFamily="49" charset="-122"/>
              </a:rPr>
              <a:t> </a:t>
            </a:r>
            <a:endParaRPr lang="en-US" altLang="zh-CN" sz="2400" b="1">
              <a:solidFill>
                <a:srgbClr val="000000"/>
              </a:solidFill>
              <a:latin typeface="Times New Roman" panose="02020603050405020304" pitchFamily="18" charset="0"/>
              <a:ea typeface="楷体_GB2312" pitchFamily="49" charset="-122"/>
            </a:endParaRPr>
          </a:p>
        </p:txBody>
      </p:sp>
      <p:sp>
        <p:nvSpPr>
          <p:cNvPr id="11" name="Rectangle 6"/>
          <p:cNvSpPr/>
          <p:nvPr/>
        </p:nvSpPr>
        <p:spPr>
          <a:xfrm>
            <a:off x="920750" y="1927225"/>
            <a:ext cx="3290888" cy="457200"/>
          </a:xfrm>
          <a:prstGeom prst="rect">
            <a:avLst/>
          </a:prstGeom>
          <a:noFill/>
          <a:ln w="9525">
            <a:noFill/>
          </a:ln>
        </p:spPr>
        <p:txBody>
          <a:bodyPr>
            <a:spAutoFit/>
          </a:bodyPr>
          <a:p>
            <a:r>
              <a:rPr lang="en-US" altLang="zh-CN" sz="2400" b="1">
                <a:solidFill>
                  <a:srgbClr val="000000"/>
                </a:solidFill>
                <a:latin typeface="Times New Roman" panose="02020603050405020304" pitchFamily="18" charset="0"/>
                <a:ea typeface="楷体_GB2312" pitchFamily="49" charset="-122"/>
              </a:rPr>
              <a:t>2. </a:t>
            </a:r>
            <a:r>
              <a:rPr lang="zh-CN" altLang="en-US" sz="2400" b="1" dirty="0">
                <a:solidFill>
                  <a:srgbClr val="000000"/>
                </a:solidFill>
                <a:latin typeface="Times New Roman" panose="02020603050405020304" pitchFamily="18" charset="0"/>
                <a:ea typeface="楷体_GB2312" pitchFamily="49" charset="-122"/>
              </a:rPr>
              <a:t>最大耗散功率</a:t>
            </a:r>
            <a:r>
              <a:rPr lang="en-US" altLang="zh-CN" sz="2400" b="1" i="1">
                <a:solidFill>
                  <a:srgbClr val="000000"/>
                </a:solidFill>
                <a:latin typeface="Times New Roman" panose="02020603050405020304" pitchFamily="18" charset="0"/>
                <a:ea typeface="楷体_GB2312" pitchFamily="49" charset="-122"/>
              </a:rPr>
              <a:t>P</a:t>
            </a:r>
            <a:r>
              <a:rPr lang="en-US" altLang="zh-CN" sz="2400" b="1" baseline="-30000">
                <a:solidFill>
                  <a:srgbClr val="000000"/>
                </a:solidFill>
                <a:latin typeface="Times New Roman" panose="02020603050405020304" pitchFamily="18" charset="0"/>
                <a:ea typeface="楷体_GB2312" pitchFamily="49" charset="-122"/>
              </a:rPr>
              <a:t>DM</a:t>
            </a:r>
            <a:r>
              <a:rPr lang="en-US" altLang="zh-CN" sz="2400" b="1">
                <a:solidFill>
                  <a:srgbClr val="000000"/>
                </a:solidFill>
                <a:latin typeface="Times New Roman" panose="02020603050405020304" pitchFamily="18" charset="0"/>
                <a:ea typeface="楷体_GB2312" pitchFamily="49" charset="-122"/>
              </a:rPr>
              <a:t> </a:t>
            </a:r>
            <a:endParaRPr lang="en-US" altLang="zh-CN" sz="2400" b="1">
              <a:solidFill>
                <a:srgbClr val="000000"/>
              </a:solidFill>
              <a:latin typeface="Times New Roman" panose="02020603050405020304" pitchFamily="18" charset="0"/>
              <a:ea typeface="楷体_GB2312" pitchFamily="49" charset="-122"/>
            </a:endParaRPr>
          </a:p>
        </p:txBody>
      </p:sp>
      <p:sp>
        <p:nvSpPr>
          <p:cNvPr id="12" name="Rectangle 7"/>
          <p:cNvSpPr/>
          <p:nvPr/>
        </p:nvSpPr>
        <p:spPr>
          <a:xfrm>
            <a:off x="920750" y="2492375"/>
            <a:ext cx="4083050" cy="457200"/>
          </a:xfrm>
          <a:prstGeom prst="rect">
            <a:avLst/>
          </a:prstGeom>
          <a:noFill/>
          <a:ln w="9525">
            <a:noFill/>
          </a:ln>
        </p:spPr>
        <p:txBody>
          <a:bodyPr>
            <a:spAutoFit/>
          </a:bodyPr>
          <a:p>
            <a:r>
              <a:rPr lang="en-US" altLang="zh-CN" sz="2400" b="1">
                <a:solidFill>
                  <a:srgbClr val="000000"/>
                </a:solidFill>
                <a:latin typeface="Times New Roman" panose="02020603050405020304" pitchFamily="18" charset="0"/>
                <a:ea typeface="楷体_GB2312" pitchFamily="49" charset="-122"/>
              </a:rPr>
              <a:t>3. </a:t>
            </a:r>
            <a:r>
              <a:rPr lang="zh-CN" altLang="en-US" sz="2400" b="1" dirty="0">
                <a:solidFill>
                  <a:srgbClr val="000000"/>
                </a:solidFill>
                <a:latin typeface="Times New Roman" panose="02020603050405020304" pitchFamily="18" charset="0"/>
                <a:ea typeface="楷体_GB2312" pitchFamily="49" charset="-122"/>
              </a:rPr>
              <a:t>最大漏源电压</a:t>
            </a:r>
            <a:r>
              <a:rPr lang="en-US" altLang="zh-CN" sz="2400" b="1" i="1">
                <a:solidFill>
                  <a:srgbClr val="000000"/>
                </a:solidFill>
                <a:latin typeface="Times New Roman" panose="02020603050405020304" pitchFamily="18" charset="0"/>
                <a:ea typeface="楷体_GB2312" pitchFamily="49" charset="-122"/>
              </a:rPr>
              <a:t>V</a:t>
            </a:r>
            <a:r>
              <a:rPr lang="zh-CN" altLang="en-US" sz="2400" b="1" baseline="-30000" dirty="0">
                <a:solidFill>
                  <a:srgbClr val="000000"/>
                </a:solidFill>
                <a:latin typeface="Times New Roman" panose="02020603050405020304" pitchFamily="18" charset="0"/>
                <a:ea typeface="楷体_GB2312" pitchFamily="49" charset="-122"/>
              </a:rPr>
              <a:t>（</a:t>
            </a:r>
            <a:r>
              <a:rPr lang="en-US" altLang="zh-CN" sz="2400" b="1" baseline="-30000">
                <a:solidFill>
                  <a:srgbClr val="000000"/>
                </a:solidFill>
                <a:latin typeface="Times New Roman" panose="02020603050405020304" pitchFamily="18" charset="0"/>
                <a:ea typeface="楷体_GB2312" pitchFamily="49" charset="-122"/>
              </a:rPr>
              <a:t>BR</a:t>
            </a:r>
            <a:r>
              <a:rPr lang="zh-CN" altLang="en-US" sz="2400" b="1" baseline="-30000" dirty="0">
                <a:solidFill>
                  <a:srgbClr val="000000"/>
                </a:solidFill>
                <a:latin typeface="Times New Roman" panose="02020603050405020304" pitchFamily="18" charset="0"/>
                <a:ea typeface="楷体_GB2312" pitchFamily="49" charset="-122"/>
              </a:rPr>
              <a:t>）</a:t>
            </a:r>
            <a:r>
              <a:rPr lang="en-US" altLang="zh-CN" sz="2400" b="1" baseline="-30000">
                <a:solidFill>
                  <a:srgbClr val="000000"/>
                </a:solidFill>
                <a:latin typeface="Times New Roman" panose="02020603050405020304" pitchFamily="18" charset="0"/>
                <a:ea typeface="楷体_GB2312" pitchFamily="49" charset="-122"/>
              </a:rPr>
              <a:t>DS</a:t>
            </a:r>
            <a:r>
              <a:rPr lang="en-US" altLang="zh-CN" sz="2400" b="1">
                <a:solidFill>
                  <a:srgbClr val="000000"/>
                </a:solidFill>
                <a:latin typeface="Times New Roman" panose="02020603050405020304" pitchFamily="18" charset="0"/>
                <a:ea typeface="楷体_GB2312" pitchFamily="49" charset="-122"/>
              </a:rPr>
              <a:t> </a:t>
            </a:r>
            <a:endParaRPr lang="en-US" altLang="zh-CN" sz="2400" b="1">
              <a:solidFill>
                <a:srgbClr val="000000"/>
              </a:solidFill>
              <a:latin typeface="Times New Roman" panose="02020603050405020304" pitchFamily="18" charset="0"/>
              <a:ea typeface="楷体_GB2312" pitchFamily="49" charset="-122"/>
            </a:endParaRPr>
          </a:p>
        </p:txBody>
      </p:sp>
      <p:sp>
        <p:nvSpPr>
          <p:cNvPr id="13" name="Rectangle 8"/>
          <p:cNvSpPr/>
          <p:nvPr/>
        </p:nvSpPr>
        <p:spPr>
          <a:xfrm>
            <a:off x="920750" y="3043238"/>
            <a:ext cx="4083050" cy="457200"/>
          </a:xfrm>
          <a:prstGeom prst="rect">
            <a:avLst/>
          </a:prstGeom>
          <a:noFill/>
          <a:ln w="9525">
            <a:noFill/>
          </a:ln>
        </p:spPr>
        <p:txBody>
          <a:bodyPr>
            <a:spAutoFit/>
          </a:bodyPr>
          <a:p>
            <a:r>
              <a:rPr lang="en-US" altLang="zh-CN" sz="2400" b="1">
                <a:solidFill>
                  <a:srgbClr val="000000"/>
                </a:solidFill>
                <a:latin typeface="Times New Roman" panose="02020603050405020304" pitchFamily="18" charset="0"/>
                <a:ea typeface="楷体_GB2312" pitchFamily="49" charset="-122"/>
              </a:rPr>
              <a:t>4. </a:t>
            </a:r>
            <a:r>
              <a:rPr lang="zh-CN" altLang="en-US" sz="2400" b="1" dirty="0">
                <a:solidFill>
                  <a:srgbClr val="000000"/>
                </a:solidFill>
                <a:latin typeface="Times New Roman" panose="02020603050405020304" pitchFamily="18" charset="0"/>
                <a:ea typeface="楷体_GB2312" pitchFamily="49" charset="-122"/>
              </a:rPr>
              <a:t>最大栅源电压</a:t>
            </a:r>
            <a:r>
              <a:rPr lang="en-US" altLang="zh-CN" sz="2400" b="1" i="1">
                <a:solidFill>
                  <a:srgbClr val="000000"/>
                </a:solidFill>
                <a:latin typeface="Times New Roman" panose="02020603050405020304" pitchFamily="18" charset="0"/>
                <a:ea typeface="楷体_GB2312" pitchFamily="49" charset="-122"/>
              </a:rPr>
              <a:t>V</a:t>
            </a:r>
            <a:r>
              <a:rPr lang="zh-CN" altLang="en-US" sz="2400" b="1" baseline="-30000" dirty="0">
                <a:solidFill>
                  <a:srgbClr val="000000"/>
                </a:solidFill>
                <a:latin typeface="Times New Roman" panose="02020603050405020304" pitchFamily="18" charset="0"/>
                <a:ea typeface="楷体_GB2312" pitchFamily="49" charset="-122"/>
              </a:rPr>
              <a:t>（</a:t>
            </a:r>
            <a:r>
              <a:rPr lang="en-US" altLang="zh-CN" sz="2400" b="1" baseline="-30000">
                <a:solidFill>
                  <a:srgbClr val="000000"/>
                </a:solidFill>
                <a:latin typeface="Times New Roman" panose="02020603050405020304" pitchFamily="18" charset="0"/>
                <a:ea typeface="楷体_GB2312" pitchFamily="49" charset="-122"/>
              </a:rPr>
              <a:t>BR</a:t>
            </a:r>
            <a:r>
              <a:rPr lang="zh-CN" altLang="en-US" sz="2400" b="1" baseline="-30000" dirty="0">
                <a:solidFill>
                  <a:srgbClr val="000000"/>
                </a:solidFill>
                <a:latin typeface="Times New Roman" panose="02020603050405020304" pitchFamily="18" charset="0"/>
                <a:ea typeface="楷体_GB2312" pitchFamily="49" charset="-122"/>
              </a:rPr>
              <a:t>）</a:t>
            </a:r>
            <a:r>
              <a:rPr lang="en-US" altLang="zh-CN" sz="2400" b="1" baseline="-30000">
                <a:solidFill>
                  <a:srgbClr val="000000"/>
                </a:solidFill>
                <a:latin typeface="Times New Roman" panose="02020603050405020304" pitchFamily="18" charset="0"/>
                <a:ea typeface="楷体_GB2312" pitchFamily="49" charset="-122"/>
              </a:rPr>
              <a:t>GS</a:t>
            </a:r>
            <a:r>
              <a:rPr lang="en-US" altLang="zh-CN" sz="2400" b="1">
                <a:solidFill>
                  <a:srgbClr val="000000"/>
                </a:solidFill>
                <a:latin typeface="Times New Roman" panose="02020603050405020304" pitchFamily="18" charset="0"/>
                <a:ea typeface="楷体_GB2312" pitchFamily="49" charset="-122"/>
              </a:rPr>
              <a:t> </a:t>
            </a:r>
            <a:endParaRPr lang="en-US" altLang="zh-CN" sz="2400" b="1">
              <a:solidFill>
                <a:srgbClr val="000000"/>
              </a:solidFill>
              <a:latin typeface="Times New Roman" panose="02020603050405020304" pitchFamily="18" charset="0"/>
              <a:ea typeface="楷体_GB2312" pitchFamily="49" charset="-122"/>
            </a:endParaRPr>
          </a:p>
        </p:txBody>
      </p:sp>
      <p:graphicFrame>
        <p:nvGraphicFramePr>
          <p:cNvPr id="40968" name="Object 10"/>
          <p:cNvGraphicFramePr>
            <a:graphicFrameLocks noChangeAspect="1"/>
          </p:cNvGraphicFramePr>
          <p:nvPr/>
        </p:nvGraphicFramePr>
        <p:xfrm>
          <a:off x="4206875" y="944563"/>
          <a:ext cx="4757738" cy="3933825"/>
        </p:xfrm>
        <a:graphic>
          <a:graphicData uri="http://schemas.openxmlformats.org/presentationml/2006/ole">
            <mc:AlternateContent xmlns:mc="http://schemas.openxmlformats.org/markup-compatibility/2006">
              <mc:Choice xmlns:v="urn:schemas-microsoft-com:vml" Requires="v">
                <p:oleObj spid="_x0000_s3148" name="" r:id="rId1" imgW="2971800" imgH="2459990" progId="Word.Picture.8">
                  <p:embed/>
                </p:oleObj>
              </mc:Choice>
              <mc:Fallback>
                <p:oleObj name="" r:id="rId1" imgW="2971800" imgH="2459990" progId="Word.Picture.8">
                  <p:embed/>
                  <p:pic>
                    <p:nvPicPr>
                      <p:cNvPr id="0" name="图片 3147"/>
                      <p:cNvPicPr/>
                      <p:nvPr/>
                    </p:nvPicPr>
                    <p:blipFill>
                      <a:blip r:embed="rId2"/>
                      <a:stretch>
                        <a:fillRect/>
                      </a:stretch>
                    </p:blipFill>
                    <p:spPr>
                      <a:xfrm>
                        <a:off x="4206875" y="944563"/>
                        <a:ext cx="4757738" cy="3933825"/>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Righ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Righ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trips(downRigh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trips(downRight)">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ChangeArrowheads="1"/>
          </p:cNvSpPr>
          <p:nvPr/>
        </p:nvSpPr>
        <p:spPr bwMode="auto">
          <a:xfrm>
            <a:off x="1293495" y="497205"/>
            <a:ext cx="6294438" cy="6451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Times New Roman" panose="02020603050405020304" pitchFamily="18" charset="0"/>
              </a:rPr>
              <a:t>7.1.2</a:t>
            </a: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 PN</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结及其单向导电性</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32771" name="Text Box 3"/>
          <p:cNvSpPr txBox="1"/>
          <p:nvPr/>
        </p:nvSpPr>
        <p:spPr>
          <a:xfrm>
            <a:off x="425450" y="1076960"/>
            <a:ext cx="3257550" cy="519113"/>
          </a:xfrm>
          <a:prstGeom prst="rect">
            <a:avLst/>
          </a:prstGeom>
          <a:noFill/>
          <a:ln w="9525">
            <a:noFill/>
          </a:ln>
        </p:spPr>
        <p:txBody>
          <a:bodyPr>
            <a:spAutoFit/>
          </a:bodyPr>
          <a:p>
            <a:pPr>
              <a:spcBef>
                <a:spcPct val="20000"/>
              </a:spcBef>
            </a:pPr>
            <a:r>
              <a:rPr lang="zh-CN" altLang="en-US" sz="2800" b="1" dirty="0">
                <a:solidFill>
                  <a:srgbClr val="0033CC"/>
                </a:solidFill>
                <a:latin typeface="Times New Roman" panose="02020603050405020304" pitchFamily="18" charset="0"/>
              </a:rPr>
              <a:t>一、</a:t>
            </a:r>
            <a:r>
              <a:rPr lang="en-US" altLang="zh-CN" sz="2800" b="1" dirty="0">
                <a:solidFill>
                  <a:srgbClr val="0033CC"/>
                </a:solidFill>
                <a:latin typeface="Times New Roman" panose="02020603050405020304" pitchFamily="18" charset="0"/>
              </a:rPr>
              <a:t>PN</a:t>
            </a:r>
            <a:r>
              <a:rPr lang="zh-CN" altLang="en-US" sz="2800" b="1" dirty="0">
                <a:solidFill>
                  <a:srgbClr val="0033CC"/>
                </a:solidFill>
                <a:latin typeface="Times New Roman" panose="02020603050405020304" pitchFamily="18" charset="0"/>
              </a:rPr>
              <a:t>结的形成</a:t>
            </a:r>
            <a:endParaRPr lang="zh-CN" altLang="en-US" sz="2800" b="1" dirty="0">
              <a:solidFill>
                <a:srgbClr val="0033CC"/>
              </a:solidFill>
              <a:latin typeface="Times New Roman" panose="02020603050405020304" pitchFamily="18" charset="0"/>
            </a:endParaRPr>
          </a:p>
        </p:txBody>
      </p:sp>
      <p:grpSp>
        <p:nvGrpSpPr>
          <p:cNvPr id="2" name="Group 146"/>
          <p:cNvGrpSpPr/>
          <p:nvPr/>
        </p:nvGrpSpPr>
        <p:grpSpPr>
          <a:xfrm>
            <a:off x="4522788" y="3107373"/>
            <a:ext cx="2743200" cy="1219200"/>
            <a:chOff x="2317" y="1344"/>
            <a:chExt cx="1728" cy="768"/>
          </a:xfrm>
        </p:grpSpPr>
        <p:sp>
          <p:nvSpPr>
            <p:cNvPr id="376837" name="Rectangle 147"/>
            <p:cNvSpPr/>
            <p:nvPr/>
          </p:nvSpPr>
          <p:spPr>
            <a:xfrm>
              <a:off x="2317" y="1344"/>
              <a:ext cx="1728" cy="768"/>
            </a:xfrm>
            <a:prstGeom prst="rect">
              <a:avLst/>
            </a:prstGeom>
            <a:solidFill>
              <a:srgbClr val="CCFFFF"/>
            </a:solidFill>
            <a:ln w="28575" cap="flat" cmpd="sng">
              <a:solidFill>
                <a:srgbClr val="0033CC"/>
              </a:solidFill>
              <a:prstDash val="solid"/>
              <a:miter/>
              <a:headEnd type="none" w="med" len="med"/>
              <a:tailEnd type="none" w="med" len="med"/>
            </a:ln>
          </p:spPr>
          <p:txBody>
            <a:bodyPr wrap="none" lIns="0" tIns="0" rIns="0" bIns="0" anchor="ctr" anchorCtr="0"/>
            <a:p>
              <a:pPr algn="ctr" eaLnBrk="0" hangingPunct="0">
                <a:spcBef>
                  <a:spcPct val="20000"/>
                </a:spcBef>
              </a:pPr>
              <a:endParaRPr lang="zh-CN" altLang="zh-CN" sz="3200" b="1" dirty="0">
                <a:solidFill>
                  <a:srgbClr val="0033CC"/>
                </a:solidFill>
                <a:latin typeface="Times New Roman" panose="02020603050405020304" pitchFamily="18" charset="0"/>
                <a:ea typeface="隶书" pitchFamily="49" charset="-122"/>
              </a:endParaRPr>
            </a:p>
          </p:txBody>
        </p:sp>
        <p:grpSp>
          <p:nvGrpSpPr>
            <p:cNvPr id="376838" name="Group 148"/>
            <p:cNvGrpSpPr/>
            <p:nvPr/>
          </p:nvGrpSpPr>
          <p:grpSpPr>
            <a:xfrm flipH="1">
              <a:off x="2461" y="1440"/>
              <a:ext cx="240" cy="240"/>
              <a:chOff x="2640" y="3264"/>
              <a:chExt cx="288" cy="288"/>
            </a:xfrm>
          </p:grpSpPr>
          <p:sp>
            <p:nvSpPr>
              <p:cNvPr id="376839" name="Oval 149"/>
              <p:cNvSpPr/>
              <p:nvPr/>
            </p:nvSpPr>
            <p:spPr>
              <a:xfrm>
                <a:off x="2640" y="3264"/>
                <a:ext cx="288" cy="288"/>
              </a:xfrm>
              <a:prstGeom prst="ellipse">
                <a:avLst/>
              </a:prstGeom>
              <a:no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840" name="Line 150"/>
              <p:cNvSpPr/>
              <p:nvPr/>
            </p:nvSpPr>
            <p:spPr>
              <a:xfrm>
                <a:off x="2688" y="3408"/>
                <a:ext cx="192" cy="0"/>
              </a:xfrm>
              <a:prstGeom prst="line">
                <a:avLst/>
              </a:prstGeom>
              <a:ln w="28575" cap="flat" cmpd="sng">
                <a:solidFill>
                  <a:srgbClr val="FF0066"/>
                </a:solidFill>
                <a:prstDash val="solid"/>
                <a:headEnd type="none" w="med" len="med"/>
                <a:tailEnd type="none" w="med" len="med"/>
              </a:ln>
            </p:spPr>
          </p:sp>
          <p:sp>
            <p:nvSpPr>
              <p:cNvPr id="376841" name="Line 151"/>
              <p:cNvSpPr/>
              <p:nvPr/>
            </p:nvSpPr>
            <p:spPr>
              <a:xfrm rot="-5400000">
                <a:off x="2688" y="3408"/>
                <a:ext cx="192" cy="0"/>
              </a:xfrm>
              <a:prstGeom prst="line">
                <a:avLst/>
              </a:prstGeom>
              <a:ln w="28575" cap="flat" cmpd="sng">
                <a:solidFill>
                  <a:srgbClr val="FF0066"/>
                </a:solidFill>
                <a:prstDash val="solid"/>
                <a:headEnd type="none" w="med" len="med"/>
                <a:tailEnd type="none" w="med" len="med"/>
              </a:ln>
            </p:spPr>
          </p:sp>
        </p:grpSp>
        <p:sp>
          <p:nvSpPr>
            <p:cNvPr id="376842" name="Oval 152"/>
            <p:cNvSpPr/>
            <p:nvPr/>
          </p:nvSpPr>
          <p:spPr>
            <a:xfrm flipH="1">
              <a:off x="2703" y="1440"/>
              <a:ext cx="46" cy="45"/>
            </a:xfrm>
            <a:prstGeom prst="ellipse">
              <a:avLst/>
            </a:prstGeom>
            <a:solidFill>
              <a:srgbClr val="0033CC"/>
            </a:solidFill>
            <a:ln w="12700"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grpSp>
          <p:nvGrpSpPr>
            <p:cNvPr id="376843" name="Group 153"/>
            <p:cNvGrpSpPr/>
            <p:nvPr/>
          </p:nvGrpSpPr>
          <p:grpSpPr>
            <a:xfrm flipH="1">
              <a:off x="2861" y="1440"/>
              <a:ext cx="240" cy="240"/>
              <a:chOff x="2640" y="3264"/>
              <a:chExt cx="288" cy="288"/>
            </a:xfrm>
          </p:grpSpPr>
          <p:sp>
            <p:nvSpPr>
              <p:cNvPr id="376844" name="Oval 154"/>
              <p:cNvSpPr/>
              <p:nvPr/>
            </p:nvSpPr>
            <p:spPr>
              <a:xfrm>
                <a:off x="2640" y="3264"/>
                <a:ext cx="288" cy="288"/>
              </a:xfrm>
              <a:prstGeom prst="ellipse">
                <a:avLst/>
              </a:prstGeom>
              <a:no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845" name="Line 155"/>
              <p:cNvSpPr/>
              <p:nvPr/>
            </p:nvSpPr>
            <p:spPr>
              <a:xfrm>
                <a:off x="2688" y="3408"/>
                <a:ext cx="192" cy="0"/>
              </a:xfrm>
              <a:prstGeom prst="line">
                <a:avLst/>
              </a:prstGeom>
              <a:ln w="28575" cap="flat" cmpd="sng">
                <a:solidFill>
                  <a:srgbClr val="FF0066"/>
                </a:solidFill>
                <a:prstDash val="solid"/>
                <a:headEnd type="none" w="med" len="med"/>
                <a:tailEnd type="none" w="med" len="med"/>
              </a:ln>
            </p:spPr>
          </p:sp>
          <p:sp>
            <p:nvSpPr>
              <p:cNvPr id="376846" name="Line 156"/>
              <p:cNvSpPr/>
              <p:nvPr/>
            </p:nvSpPr>
            <p:spPr>
              <a:xfrm rot="-5400000">
                <a:off x="2688" y="3408"/>
                <a:ext cx="192" cy="0"/>
              </a:xfrm>
              <a:prstGeom prst="line">
                <a:avLst/>
              </a:prstGeom>
              <a:ln w="28575" cap="flat" cmpd="sng">
                <a:solidFill>
                  <a:srgbClr val="FF0066"/>
                </a:solidFill>
                <a:prstDash val="solid"/>
                <a:headEnd type="none" w="med" len="med"/>
                <a:tailEnd type="none" w="med" len="med"/>
              </a:ln>
            </p:spPr>
          </p:sp>
        </p:grpSp>
        <p:sp>
          <p:nvSpPr>
            <p:cNvPr id="376847" name="Oval 157"/>
            <p:cNvSpPr/>
            <p:nvPr/>
          </p:nvSpPr>
          <p:spPr>
            <a:xfrm flipH="1">
              <a:off x="3103" y="1440"/>
              <a:ext cx="46" cy="45"/>
            </a:xfrm>
            <a:prstGeom prst="ellipse">
              <a:avLst/>
            </a:prstGeom>
            <a:solidFill>
              <a:srgbClr val="0033CC"/>
            </a:solidFill>
            <a:ln w="12700"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grpSp>
          <p:nvGrpSpPr>
            <p:cNvPr id="376848" name="Group 158"/>
            <p:cNvGrpSpPr/>
            <p:nvPr/>
          </p:nvGrpSpPr>
          <p:grpSpPr>
            <a:xfrm flipH="1">
              <a:off x="3261" y="1440"/>
              <a:ext cx="240" cy="240"/>
              <a:chOff x="2640" y="3264"/>
              <a:chExt cx="288" cy="288"/>
            </a:xfrm>
          </p:grpSpPr>
          <p:sp>
            <p:nvSpPr>
              <p:cNvPr id="376849" name="Oval 159"/>
              <p:cNvSpPr/>
              <p:nvPr/>
            </p:nvSpPr>
            <p:spPr>
              <a:xfrm>
                <a:off x="2640" y="3264"/>
                <a:ext cx="288" cy="288"/>
              </a:xfrm>
              <a:prstGeom prst="ellipse">
                <a:avLst/>
              </a:prstGeom>
              <a:no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850" name="Line 160"/>
              <p:cNvSpPr/>
              <p:nvPr/>
            </p:nvSpPr>
            <p:spPr>
              <a:xfrm>
                <a:off x="2688" y="3408"/>
                <a:ext cx="192" cy="0"/>
              </a:xfrm>
              <a:prstGeom prst="line">
                <a:avLst/>
              </a:prstGeom>
              <a:ln w="28575" cap="flat" cmpd="sng">
                <a:solidFill>
                  <a:srgbClr val="FF0066"/>
                </a:solidFill>
                <a:prstDash val="solid"/>
                <a:headEnd type="none" w="med" len="med"/>
                <a:tailEnd type="none" w="med" len="med"/>
              </a:ln>
            </p:spPr>
          </p:sp>
          <p:sp>
            <p:nvSpPr>
              <p:cNvPr id="376851" name="Line 161"/>
              <p:cNvSpPr/>
              <p:nvPr/>
            </p:nvSpPr>
            <p:spPr>
              <a:xfrm rot="-5400000">
                <a:off x="2688" y="3408"/>
                <a:ext cx="192" cy="0"/>
              </a:xfrm>
              <a:prstGeom prst="line">
                <a:avLst/>
              </a:prstGeom>
              <a:ln w="28575" cap="flat" cmpd="sng">
                <a:solidFill>
                  <a:srgbClr val="FF0066"/>
                </a:solidFill>
                <a:prstDash val="solid"/>
                <a:headEnd type="none" w="med" len="med"/>
                <a:tailEnd type="none" w="med" len="med"/>
              </a:ln>
            </p:spPr>
          </p:sp>
        </p:grpSp>
        <p:sp>
          <p:nvSpPr>
            <p:cNvPr id="376852" name="Oval 162"/>
            <p:cNvSpPr/>
            <p:nvPr/>
          </p:nvSpPr>
          <p:spPr>
            <a:xfrm flipH="1">
              <a:off x="3503" y="1440"/>
              <a:ext cx="46" cy="45"/>
            </a:xfrm>
            <a:prstGeom prst="ellipse">
              <a:avLst/>
            </a:prstGeom>
            <a:solidFill>
              <a:srgbClr val="0033CC"/>
            </a:solidFill>
            <a:ln w="28575"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grpSp>
          <p:nvGrpSpPr>
            <p:cNvPr id="376853" name="Group 163"/>
            <p:cNvGrpSpPr/>
            <p:nvPr/>
          </p:nvGrpSpPr>
          <p:grpSpPr>
            <a:xfrm flipH="1">
              <a:off x="3661" y="1440"/>
              <a:ext cx="240" cy="240"/>
              <a:chOff x="2640" y="3264"/>
              <a:chExt cx="288" cy="288"/>
            </a:xfrm>
          </p:grpSpPr>
          <p:sp>
            <p:nvSpPr>
              <p:cNvPr id="376854" name="Oval 164"/>
              <p:cNvSpPr/>
              <p:nvPr/>
            </p:nvSpPr>
            <p:spPr>
              <a:xfrm>
                <a:off x="2640" y="3264"/>
                <a:ext cx="288" cy="288"/>
              </a:xfrm>
              <a:prstGeom prst="ellipse">
                <a:avLst/>
              </a:prstGeom>
              <a:no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855" name="Line 165"/>
              <p:cNvSpPr/>
              <p:nvPr/>
            </p:nvSpPr>
            <p:spPr>
              <a:xfrm>
                <a:off x="2688" y="3408"/>
                <a:ext cx="192" cy="0"/>
              </a:xfrm>
              <a:prstGeom prst="line">
                <a:avLst/>
              </a:prstGeom>
              <a:ln w="28575" cap="flat" cmpd="sng">
                <a:solidFill>
                  <a:srgbClr val="FF0066"/>
                </a:solidFill>
                <a:prstDash val="solid"/>
                <a:headEnd type="none" w="med" len="med"/>
                <a:tailEnd type="none" w="med" len="med"/>
              </a:ln>
            </p:spPr>
          </p:sp>
          <p:sp>
            <p:nvSpPr>
              <p:cNvPr id="376856" name="Line 166"/>
              <p:cNvSpPr/>
              <p:nvPr/>
            </p:nvSpPr>
            <p:spPr>
              <a:xfrm rot="-5400000">
                <a:off x="2688" y="3408"/>
                <a:ext cx="192" cy="0"/>
              </a:xfrm>
              <a:prstGeom prst="line">
                <a:avLst/>
              </a:prstGeom>
              <a:ln w="28575" cap="flat" cmpd="sng">
                <a:solidFill>
                  <a:srgbClr val="FF0066"/>
                </a:solidFill>
                <a:prstDash val="solid"/>
                <a:headEnd type="none" w="med" len="med"/>
                <a:tailEnd type="none" w="med" len="med"/>
              </a:ln>
            </p:spPr>
          </p:sp>
        </p:grpSp>
        <p:sp>
          <p:nvSpPr>
            <p:cNvPr id="376857" name="Oval 167"/>
            <p:cNvSpPr/>
            <p:nvPr/>
          </p:nvSpPr>
          <p:spPr>
            <a:xfrm flipH="1">
              <a:off x="3903" y="1440"/>
              <a:ext cx="46" cy="45"/>
            </a:xfrm>
            <a:prstGeom prst="ellipse">
              <a:avLst/>
            </a:prstGeom>
            <a:solidFill>
              <a:srgbClr val="0033CC"/>
            </a:solidFill>
            <a:ln w="12700"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grpSp>
          <p:nvGrpSpPr>
            <p:cNvPr id="376858" name="Group 168"/>
            <p:cNvGrpSpPr/>
            <p:nvPr/>
          </p:nvGrpSpPr>
          <p:grpSpPr>
            <a:xfrm flipH="1">
              <a:off x="2461" y="1776"/>
              <a:ext cx="240" cy="240"/>
              <a:chOff x="2640" y="3264"/>
              <a:chExt cx="288" cy="288"/>
            </a:xfrm>
          </p:grpSpPr>
          <p:sp>
            <p:nvSpPr>
              <p:cNvPr id="376859" name="Oval 169"/>
              <p:cNvSpPr/>
              <p:nvPr/>
            </p:nvSpPr>
            <p:spPr>
              <a:xfrm>
                <a:off x="2640" y="3264"/>
                <a:ext cx="288" cy="288"/>
              </a:xfrm>
              <a:prstGeom prst="ellipse">
                <a:avLst/>
              </a:prstGeom>
              <a:no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860" name="Line 170"/>
              <p:cNvSpPr/>
              <p:nvPr/>
            </p:nvSpPr>
            <p:spPr>
              <a:xfrm>
                <a:off x="2688" y="3408"/>
                <a:ext cx="192" cy="0"/>
              </a:xfrm>
              <a:prstGeom prst="line">
                <a:avLst/>
              </a:prstGeom>
              <a:ln w="28575" cap="flat" cmpd="sng">
                <a:solidFill>
                  <a:srgbClr val="FF0066"/>
                </a:solidFill>
                <a:prstDash val="solid"/>
                <a:headEnd type="none" w="med" len="med"/>
                <a:tailEnd type="none" w="med" len="med"/>
              </a:ln>
            </p:spPr>
          </p:sp>
          <p:sp>
            <p:nvSpPr>
              <p:cNvPr id="376861" name="Line 171"/>
              <p:cNvSpPr/>
              <p:nvPr/>
            </p:nvSpPr>
            <p:spPr>
              <a:xfrm rot="-5400000">
                <a:off x="2688" y="3408"/>
                <a:ext cx="192" cy="0"/>
              </a:xfrm>
              <a:prstGeom prst="line">
                <a:avLst/>
              </a:prstGeom>
              <a:ln w="28575" cap="flat" cmpd="sng">
                <a:solidFill>
                  <a:srgbClr val="FF0066"/>
                </a:solidFill>
                <a:prstDash val="solid"/>
                <a:headEnd type="none" w="med" len="med"/>
                <a:tailEnd type="none" w="med" len="med"/>
              </a:ln>
            </p:spPr>
          </p:sp>
        </p:grpSp>
        <p:grpSp>
          <p:nvGrpSpPr>
            <p:cNvPr id="376862" name="Group 172"/>
            <p:cNvGrpSpPr/>
            <p:nvPr/>
          </p:nvGrpSpPr>
          <p:grpSpPr>
            <a:xfrm flipH="1">
              <a:off x="2861" y="1776"/>
              <a:ext cx="240" cy="240"/>
              <a:chOff x="2640" y="3264"/>
              <a:chExt cx="288" cy="288"/>
            </a:xfrm>
          </p:grpSpPr>
          <p:sp>
            <p:nvSpPr>
              <p:cNvPr id="376863" name="Oval 173"/>
              <p:cNvSpPr/>
              <p:nvPr/>
            </p:nvSpPr>
            <p:spPr>
              <a:xfrm>
                <a:off x="2640" y="3264"/>
                <a:ext cx="288" cy="288"/>
              </a:xfrm>
              <a:prstGeom prst="ellipse">
                <a:avLst/>
              </a:prstGeom>
              <a:no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864" name="Line 174"/>
              <p:cNvSpPr/>
              <p:nvPr/>
            </p:nvSpPr>
            <p:spPr>
              <a:xfrm>
                <a:off x="2688" y="3408"/>
                <a:ext cx="192" cy="0"/>
              </a:xfrm>
              <a:prstGeom prst="line">
                <a:avLst/>
              </a:prstGeom>
              <a:ln w="28575" cap="flat" cmpd="sng">
                <a:solidFill>
                  <a:srgbClr val="FF0066"/>
                </a:solidFill>
                <a:prstDash val="solid"/>
                <a:headEnd type="none" w="med" len="med"/>
                <a:tailEnd type="none" w="med" len="med"/>
              </a:ln>
            </p:spPr>
          </p:sp>
          <p:sp>
            <p:nvSpPr>
              <p:cNvPr id="376865" name="Line 175"/>
              <p:cNvSpPr/>
              <p:nvPr/>
            </p:nvSpPr>
            <p:spPr>
              <a:xfrm rot="-5400000">
                <a:off x="2688" y="3408"/>
                <a:ext cx="192" cy="0"/>
              </a:xfrm>
              <a:prstGeom prst="line">
                <a:avLst/>
              </a:prstGeom>
              <a:ln w="28575" cap="flat" cmpd="sng">
                <a:solidFill>
                  <a:srgbClr val="FF0066"/>
                </a:solidFill>
                <a:prstDash val="solid"/>
                <a:headEnd type="none" w="med" len="med"/>
                <a:tailEnd type="none" w="med" len="med"/>
              </a:ln>
            </p:spPr>
          </p:sp>
        </p:grpSp>
        <p:grpSp>
          <p:nvGrpSpPr>
            <p:cNvPr id="376866" name="Group 176"/>
            <p:cNvGrpSpPr/>
            <p:nvPr/>
          </p:nvGrpSpPr>
          <p:grpSpPr>
            <a:xfrm flipH="1">
              <a:off x="3261" y="1776"/>
              <a:ext cx="240" cy="240"/>
              <a:chOff x="2640" y="3264"/>
              <a:chExt cx="288" cy="288"/>
            </a:xfrm>
          </p:grpSpPr>
          <p:sp>
            <p:nvSpPr>
              <p:cNvPr id="376867" name="Oval 177"/>
              <p:cNvSpPr/>
              <p:nvPr/>
            </p:nvSpPr>
            <p:spPr>
              <a:xfrm>
                <a:off x="2640" y="3264"/>
                <a:ext cx="288" cy="288"/>
              </a:xfrm>
              <a:prstGeom prst="ellipse">
                <a:avLst/>
              </a:prstGeom>
              <a:no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868" name="Line 178"/>
              <p:cNvSpPr/>
              <p:nvPr/>
            </p:nvSpPr>
            <p:spPr>
              <a:xfrm>
                <a:off x="2688" y="3408"/>
                <a:ext cx="192" cy="0"/>
              </a:xfrm>
              <a:prstGeom prst="line">
                <a:avLst/>
              </a:prstGeom>
              <a:ln w="28575" cap="flat" cmpd="sng">
                <a:solidFill>
                  <a:srgbClr val="FF0066"/>
                </a:solidFill>
                <a:prstDash val="solid"/>
                <a:headEnd type="none" w="med" len="med"/>
                <a:tailEnd type="none" w="med" len="med"/>
              </a:ln>
            </p:spPr>
          </p:sp>
          <p:sp>
            <p:nvSpPr>
              <p:cNvPr id="376869" name="Line 179"/>
              <p:cNvSpPr/>
              <p:nvPr/>
            </p:nvSpPr>
            <p:spPr>
              <a:xfrm rot="-5400000">
                <a:off x="2688" y="3408"/>
                <a:ext cx="192" cy="0"/>
              </a:xfrm>
              <a:prstGeom prst="line">
                <a:avLst/>
              </a:prstGeom>
              <a:ln w="28575" cap="flat" cmpd="sng">
                <a:solidFill>
                  <a:srgbClr val="FF0066"/>
                </a:solidFill>
                <a:prstDash val="solid"/>
                <a:headEnd type="none" w="med" len="med"/>
                <a:tailEnd type="none" w="med" len="med"/>
              </a:ln>
            </p:spPr>
          </p:sp>
        </p:grpSp>
        <p:sp>
          <p:nvSpPr>
            <p:cNvPr id="376870" name="Oval 180"/>
            <p:cNvSpPr/>
            <p:nvPr/>
          </p:nvSpPr>
          <p:spPr>
            <a:xfrm flipH="1">
              <a:off x="3503" y="1776"/>
              <a:ext cx="46" cy="45"/>
            </a:xfrm>
            <a:prstGeom prst="ellipse">
              <a:avLst/>
            </a:prstGeom>
            <a:solidFill>
              <a:srgbClr val="0033CC"/>
            </a:solidFill>
            <a:ln w="28575"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grpSp>
          <p:nvGrpSpPr>
            <p:cNvPr id="376871" name="Group 181"/>
            <p:cNvGrpSpPr/>
            <p:nvPr/>
          </p:nvGrpSpPr>
          <p:grpSpPr>
            <a:xfrm flipH="1">
              <a:off x="3661" y="1776"/>
              <a:ext cx="240" cy="240"/>
              <a:chOff x="2640" y="3264"/>
              <a:chExt cx="288" cy="288"/>
            </a:xfrm>
          </p:grpSpPr>
          <p:sp>
            <p:nvSpPr>
              <p:cNvPr id="376872" name="Oval 182"/>
              <p:cNvSpPr/>
              <p:nvPr/>
            </p:nvSpPr>
            <p:spPr>
              <a:xfrm>
                <a:off x="2640" y="3264"/>
                <a:ext cx="288" cy="288"/>
              </a:xfrm>
              <a:prstGeom prst="ellipse">
                <a:avLst/>
              </a:prstGeom>
              <a:no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873" name="Line 183"/>
              <p:cNvSpPr/>
              <p:nvPr/>
            </p:nvSpPr>
            <p:spPr>
              <a:xfrm>
                <a:off x="2688" y="3408"/>
                <a:ext cx="192" cy="0"/>
              </a:xfrm>
              <a:prstGeom prst="line">
                <a:avLst/>
              </a:prstGeom>
              <a:ln w="28575" cap="flat" cmpd="sng">
                <a:solidFill>
                  <a:srgbClr val="FF0066"/>
                </a:solidFill>
                <a:prstDash val="solid"/>
                <a:headEnd type="none" w="med" len="med"/>
                <a:tailEnd type="none" w="med" len="med"/>
              </a:ln>
            </p:spPr>
          </p:sp>
          <p:sp>
            <p:nvSpPr>
              <p:cNvPr id="376874" name="Line 184"/>
              <p:cNvSpPr/>
              <p:nvPr/>
            </p:nvSpPr>
            <p:spPr>
              <a:xfrm rot="-5400000">
                <a:off x="2688" y="3408"/>
                <a:ext cx="192" cy="0"/>
              </a:xfrm>
              <a:prstGeom prst="line">
                <a:avLst/>
              </a:prstGeom>
              <a:ln w="28575" cap="flat" cmpd="sng">
                <a:solidFill>
                  <a:srgbClr val="FF0066"/>
                </a:solidFill>
                <a:prstDash val="solid"/>
                <a:headEnd type="none" w="med" len="med"/>
                <a:tailEnd type="none" w="med" len="med"/>
              </a:ln>
            </p:spPr>
          </p:sp>
        </p:grpSp>
        <p:sp>
          <p:nvSpPr>
            <p:cNvPr id="376875" name="Oval 185"/>
            <p:cNvSpPr/>
            <p:nvPr/>
          </p:nvSpPr>
          <p:spPr>
            <a:xfrm flipH="1">
              <a:off x="3903" y="1776"/>
              <a:ext cx="46" cy="45"/>
            </a:xfrm>
            <a:prstGeom prst="ellipse">
              <a:avLst/>
            </a:prstGeom>
            <a:solidFill>
              <a:srgbClr val="0033CC"/>
            </a:solidFill>
            <a:ln w="12700"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876" name="Oval 186"/>
            <p:cNvSpPr/>
            <p:nvPr/>
          </p:nvSpPr>
          <p:spPr>
            <a:xfrm>
              <a:off x="3544" y="1968"/>
              <a:ext cx="57" cy="57"/>
            </a:xfrm>
            <a:prstGeom prst="ellipse">
              <a:avLst/>
            </a:prstGeom>
            <a:solidFill>
              <a:schemeClr val="tx1"/>
            </a:solid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877" name="Oval 187"/>
            <p:cNvSpPr/>
            <p:nvPr/>
          </p:nvSpPr>
          <p:spPr>
            <a:xfrm>
              <a:off x="3160" y="1968"/>
              <a:ext cx="55" cy="51"/>
            </a:xfrm>
            <a:prstGeom prst="ellipse">
              <a:avLst/>
            </a:prstGeom>
            <a:solidFill>
              <a:srgbClr val="0033CC"/>
            </a:solidFill>
            <a:ln w="12700"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grpSp>
          <p:nvGrpSpPr>
            <p:cNvPr id="376878" name="Group 188"/>
            <p:cNvGrpSpPr/>
            <p:nvPr/>
          </p:nvGrpSpPr>
          <p:grpSpPr>
            <a:xfrm>
              <a:off x="2749" y="1776"/>
              <a:ext cx="480" cy="48"/>
              <a:chOff x="2592" y="1824"/>
              <a:chExt cx="478" cy="45"/>
            </a:xfrm>
          </p:grpSpPr>
          <p:sp>
            <p:nvSpPr>
              <p:cNvPr id="376879" name="Oval 189"/>
              <p:cNvSpPr/>
              <p:nvPr/>
            </p:nvSpPr>
            <p:spPr>
              <a:xfrm flipH="1">
                <a:off x="2592" y="1824"/>
                <a:ext cx="46" cy="45"/>
              </a:xfrm>
              <a:prstGeom prst="ellipse">
                <a:avLst/>
              </a:prstGeom>
              <a:solidFill>
                <a:srgbClr val="0033CC"/>
              </a:solidFill>
              <a:ln w="12700"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880" name="Oval 190"/>
              <p:cNvSpPr/>
              <p:nvPr/>
            </p:nvSpPr>
            <p:spPr>
              <a:xfrm flipH="1">
                <a:off x="3024" y="1824"/>
                <a:ext cx="46" cy="45"/>
              </a:xfrm>
              <a:prstGeom prst="ellipse">
                <a:avLst/>
              </a:prstGeom>
              <a:solidFill>
                <a:srgbClr val="0033CC"/>
              </a:solidFill>
              <a:ln w="12700"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grpSp>
      </p:grpSp>
      <p:grpSp>
        <p:nvGrpSpPr>
          <p:cNvPr id="12" name="Group 191"/>
          <p:cNvGrpSpPr/>
          <p:nvPr/>
        </p:nvGrpSpPr>
        <p:grpSpPr>
          <a:xfrm>
            <a:off x="1779588" y="3107373"/>
            <a:ext cx="2743200" cy="1219200"/>
            <a:chOff x="589" y="1344"/>
            <a:chExt cx="1728" cy="768"/>
          </a:xfrm>
        </p:grpSpPr>
        <p:sp>
          <p:nvSpPr>
            <p:cNvPr id="376882" name="Rectangle 192"/>
            <p:cNvSpPr/>
            <p:nvPr/>
          </p:nvSpPr>
          <p:spPr>
            <a:xfrm>
              <a:off x="589" y="1344"/>
              <a:ext cx="1728" cy="768"/>
            </a:xfrm>
            <a:prstGeom prst="rect">
              <a:avLst/>
            </a:prstGeom>
            <a:solidFill>
              <a:srgbClr val="CCFFFF"/>
            </a:solidFill>
            <a:ln w="28575" cap="flat" cmpd="sng">
              <a:solidFill>
                <a:srgbClr val="0033CC"/>
              </a:solidFill>
              <a:prstDash val="solid"/>
              <a:miter/>
              <a:headEnd type="none" w="med" len="med"/>
              <a:tailEnd type="none" w="med" len="med"/>
            </a:ln>
          </p:spPr>
          <p:txBody>
            <a:bodyPr wrap="none" lIns="0" tIns="0" rIns="0" bIns="0" anchor="ctr" anchorCtr="0"/>
            <a:p>
              <a:pPr algn="ctr" eaLnBrk="0" hangingPunct="0">
                <a:spcBef>
                  <a:spcPct val="20000"/>
                </a:spcBef>
              </a:pPr>
              <a:endParaRPr lang="zh-CN" altLang="zh-CN" sz="3200" b="1" dirty="0">
                <a:solidFill>
                  <a:srgbClr val="0033CC"/>
                </a:solidFill>
                <a:latin typeface="Times New Roman" panose="02020603050405020304" pitchFamily="18" charset="0"/>
                <a:ea typeface="隶书" pitchFamily="49" charset="-122"/>
              </a:endParaRPr>
            </a:p>
          </p:txBody>
        </p:sp>
        <p:sp>
          <p:nvSpPr>
            <p:cNvPr id="376883" name="Oval 193"/>
            <p:cNvSpPr/>
            <p:nvPr/>
          </p:nvSpPr>
          <p:spPr>
            <a:xfrm flipV="1">
              <a:off x="733" y="1440"/>
              <a:ext cx="242" cy="240"/>
            </a:xfrm>
            <a:prstGeom prst="ellipse">
              <a:avLst/>
            </a:prstGeom>
            <a:noFill/>
            <a:ln w="28575"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884" name="Line 194"/>
            <p:cNvSpPr/>
            <p:nvPr/>
          </p:nvSpPr>
          <p:spPr>
            <a:xfrm flipV="1">
              <a:off x="773" y="1560"/>
              <a:ext cx="162" cy="0"/>
            </a:xfrm>
            <a:prstGeom prst="line">
              <a:avLst/>
            </a:prstGeom>
            <a:ln w="28575" cap="flat" cmpd="sng">
              <a:solidFill>
                <a:srgbClr val="0033CC"/>
              </a:solidFill>
              <a:prstDash val="solid"/>
              <a:headEnd type="none" w="med" len="med"/>
              <a:tailEnd type="none" w="med" len="med"/>
            </a:ln>
          </p:spPr>
        </p:sp>
        <p:sp>
          <p:nvSpPr>
            <p:cNvPr id="376885" name="Oval 195"/>
            <p:cNvSpPr/>
            <p:nvPr/>
          </p:nvSpPr>
          <p:spPr>
            <a:xfrm flipV="1">
              <a:off x="975" y="1638"/>
              <a:ext cx="57" cy="57"/>
            </a:xfrm>
            <a:prstGeom prst="ellipse">
              <a:avLst/>
            </a:prstGeom>
            <a:solidFill>
              <a:schemeClr val="tx1"/>
            </a:solid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grpSp>
          <p:nvGrpSpPr>
            <p:cNvPr id="376886" name="Group 196"/>
            <p:cNvGrpSpPr/>
            <p:nvPr/>
          </p:nvGrpSpPr>
          <p:grpSpPr>
            <a:xfrm flipV="1">
              <a:off x="1133" y="1440"/>
              <a:ext cx="242" cy="240"/>
              <a:chOff x="4944" y="3168"/>
              <a:chExt cx="288" cy="288"/>
            </a:xfrm>
          </p:grpSpPr>
          <p:sp>
            <p:nvSpPr>
              <p:cNvPr id="376887" name="Oval 197"/>
              <p:cNvSpPr/>
              <p:nvPr/>
            </p:nvSpPr>
            <p:spPr>
              <a:xfrm>
                <a:off x="4944" y="3168"/>
                <a:ext cx="288" cy="288"/>
              </a:xfrm>
              <a:prstGeom prst="ellipse">
                <a:avLst/>
              </a:prstGeom>
              <a:noFill/>
              <a:ln w="28575"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888" name="Line 198"/>
              <p:cNvSpPr/>
              <p:nvPr/>
            </p:nvSpPr>
            <p:spPr>
              <a:xfrm>
                <a:off x="4992" y="3312"/>
                <a:ext cx="192" cy="0"/>
              </a:xfrm>
              <a:prstGeom prst="line">
                <a:avLst/>
              </a:prstGeom>
              <a:ln w="28575" cap="flat" cmpd="sng">
                <a:solidFill>
                  <a:srgbClr val="0033CC"/>
                </a:solidFill>
                <a:prstDash val="solid"/>
                <a:headEnd type="none" w="med" len="med"/>
                <a:tailEnd type="none" w="med" len="med"/>
              </a:ln>
            </p:spPr>
          </p:sp>
        </p:grpSp>
        <p:sp>
          <p:nvSpPr>
            <p:cNvPr id="376889" name="Oval 199"/>
            <p:cNvSpPr/>
            <p:nvPr/>
          </p:nvSpPr>
          <p:spPr>
            <a:xfrm flipV="1">
              <a:off x="1375" y="1638"/>
              <a:ext cx="57" cy="57"/>
            </a:xfrm>
            <a:prstGeom prst="ellipse">
              <a:avLst/>
            </a:prstGeom>
            <a:solidFill>
              <a:schemeClr val="tx1"/>
            </a:solid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grpSp>
          <p:nvGrpSpPr>
            <p:cNvPr id="376890" name="Group 200"/>
            <p:cNvGrpSpPr/>
            <p:nvPr/>
          </p:nvGrpSpPr>
          <p:grpSpPr>
            <a:xfrm flipV="1">
              <a:off x="1533" y="1440"/>
              <a:ext cx="242" cy="240"/>
              <a:chOff x="4944" y="3168"/>
              <a:chExt cx="288" cy="288"/>
            </a:xfrm>
          </p:grpSpPr>
          <p:sp>
            <p:nvSpPr>
              <p:cNvPr id="376891" name="Oval 201"/>
              <p:cNvSpPr/>
              <p:nvPr/>
            </p:nvSpPr>
            <p:spPr>
              <a:xfrm>
                <a:off x="4944" y="3168"/>
                <a:ext cx="288" cy="288"/>
              </a:xfrm>
              <a:prstGeom prst="ellipse">
                <a:avLst/>
              </a:prstGeom>
              <a:noFill/>
              <a:ln w="28575"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892" name="Line 202"/>
              <p:cNvSpPr/>
              <p:nvPr/>
            </p:nvSpPr>
            <p:spPr>
              <a:xfrm>
                <a:off x="4992" y="3312"/>
                <a:ext cx="192" cy="0"/>
              </a:xfrm>
              <a:prstGeom prst="line">
                <a:avLst/>
              </a:prstGeom>
              <a:ln w="28575" cap="flat" cmpd="sng">
                <a:solidFill>
                  <a:srgbClr val="0033CC"/>
                </a:solidFill>
                <a:prstDash val="solid"/>
                <a:headEnd type="none" w="med" len="med"/>
                <a:tailEnd type="none" w="med" len="med"/>
              </a:ln>
            </p:spPr>
          </p:sp>
        </p:grpSp>
        <p:grpSp>
          <p:nvGrpSpPr>
            <p:cNvPr id="376893" name="Group 203"/>
            <p:cNvGrpSpPr/>
            <p:nvPr/>
          </p:nvGrpSpPr>
          <p:grpSpPr>
            <a:xfrm flipV="1">
              <a:off x="1933" y="1440"/>
              <a:ext cx="242" cy="240"/>
              <a:chOff x="4944" y="3168"/>
              <a:chExt cx="288" cy="288"/>
            </a:xfrm>
          </p:grpSpPr>
          <p:sp>
            <p:nvSpPr>
              <p:cNvPr id="376894" name="Oval 204"/>
              <p:cNvSpPr/>
              <p:nvPr/>
            </p:nvSpPr>
            <p:spPr>
              <a:xfrm>
                <a:off x="4944" y="3168"/>
                <a:ext cx="288" cy="288"/>
              </a:xfrm>
              <a:prstGeom prst="ellipse">
                <a:avLst/>
              </a:prstGeom>
              <a:noFill/>
              <a:ln w="28575"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895" name="Line 205"/>
              <p:cNvSpPr/>
              <p:nvPr/>
            </p:nvSpPr>
            <p:spPr>
              <a:xfrm>
                <a:off x="4992" y="3312"/>
                <a:ext cx="192" cy="0"/>
              </a:xfrm>
              <a:prstGeom prst="line">
                <a:avLst/>
              </a:prstGeom>
              <a:ln w="28575" cap="flat" cmpd="sng">
                <a:solidFill>
                  <a:srgbClr val="0033CC"/>
                </a:solidFill>
                <a:prstDash val="solid"/>
                <a:headEnd type="none" w="med" len="med"/>
                <a:tailEnd type="none" w="med" len="med"/>
              </a:ln>
            </p:spPr>
          </p:sp>
        </p:grpSp>
        <p:grpSp>
          <p:nvGrpSpPr>
            <p:cNvPr id="376896" name="Group 206"/>
            <p:cNvGrpSpPr/>
            <p:nvPr/>
          </p:nvGrpSpPr>
          <p:grpSpPr>
            <a:xfrm flipV="1">
              <a:off x="733" y="1776"/>
              <a:ext cx="242" cy="240"/>
              <a:chOff x="4944" y="3168"/>
              <a:chExt cx="288" cy="288"/>
            </a:xfrm>
          </p:grpSpPr>
          <p:sp>
            <p:nvSpPr>
              <p:cNvPr id="376897" name="Oval 207"/>
              <p:cNvSpPr/>
              <p:nvPr/>
            </p:nvSpPr>
            <p:spPr>
              <a:xfrm>
                <a:off x="4944" y="3168"/>
                <a:ext cx="288" cy="288"/>
              </a:xfrm>
              <a:prstGeom prst="ellipse">
                <a:avLst/>
              </a:prstGeom>
              <a:noFill/>
              <a:ln w="28575"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898" name="Line 208"/>
              <p:cNvSpPr/>
              <p:nvPr/>
            </p:nvSpPr>
            <p:spPr>
              <a:xfrm>
                <a:off x="4992" y="3312"/>
                <a:ext cx="192" cy="0"/>
              </a:xfrm>
              <a:prstGeom prst="line">
                <a:avLst/>
              </a:prstGeom>
              <a:ln w="28575" cap="flat" cmpd="sng">
                <a:solidFill>
                  <a:srgbClr val="0033CC"/>
                </a:solidFill>
                <a:prstDash val="solid"/>
                <a:headEnd type="none" w="med" len="med"/>
                <a:tailEnd type="none" w="med" len="med"/>
              </a:ln>
            </p:spPr>
          </p:sp>
        </p:grpSp>
        <p:sp>
          <p:nvSpPr>
            <p:cNvPr id="376899" name="Oval 209"/>
            <p:cNvSpPr/>
            <p:nvPr/>
          </p:nvSpPr>
          <p:spPr>
            <a:xfrm flipV="1">
              <a:off x="975" y="1974"/>
              <a:ext cx="57" cy="57"/>
            </a:xfrm>
            <a:prstGeom prst="ellipse">
              <a:avLst/>
            </a:prstGeom>
            <a:solidFill>
              <a:schemeClr val="tx1"/>
            </a:solid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grpSp>
          <p:nvGrpSpPr>
            <p:cNvPr id="376900" name="Group 210"/>
            <p:cNvGrpSpPr/>
            <p:nvPr/>
          </p:nvGrpSpPr>
          <p:grpSpPr>
            <a:xfrm flipV="1">
              <a:off x="1133" y="1776"/>
              <a:ext cx="242" cy="240"/>
              <a:chOff x="4944" y="3168"/>
              <a:chExt cx="288" cy="288"/>
            </a:xfrm>
          </p:grpSpPr>
          <p:sp>
            <p:nvSpPr>
              <p:cNvPr id="376901" name="Oval 211"/>
              <p:cNvSpPr/>
              <p:nvPr/>
            </p:nvSpPr>
            <p:spPr>
              <a:xfrm>
                <a:off x="4944" y="3168"/>
                <a:ext cx="288" cy="288"/>
              </a:xfrm>
              <a:prstGeom prst="ellipse">
                <a:avLst/>
              </a:prstGeom>
              <a:noFill/>
              <a:ln w="28575"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902" name="Line 212"/>
              <p:cNvSpPr/>
              <p:nvPr/>
            </p:nvSpPr>
            <p:spPr>
              <a:xfrm>
                <a:off x="4992" y="3312"/>
                <a:ext cx="192" cy="0"/>
              </a:xfrm>
              <a:prstGeom prst="line">
                <a:avLst/>
              </a:prstGeom>
              <a:ln w="28575" cap="flat" cmpd="sng">
                <a:solidFill>
                  <a:srgbClr val="0033CC"/>
                </a:solidFill>
                <a:prstDash val="solid"/>
                <a:headEnd type="none" w="med" len="med"/>
                <a:tailEnd type="none" w="med" len="med"/>
              </a:ln>
            </p:spPr>
          </p:sp>
        </p:grpSp>
        <p:sp>
          <p:nvSpPr>
            <p:cNvPr id="376903" name="Oval 213"/>
            <p:cNvSpPr/>
            <p:nvPr/>
          </p:nvSpPr>
          <p:spPr>
            <a:xfrm flipV="1">
              <a:off x="1375" y="1974"/>
              <a:ext cx="46" cy="57"/>
            </a:xfrm>
            <a:prstGeom prst="ellipse">
              <a:avLst/>
            </a:prstGeom>
            <a:solidFill>
              <a:schemeClr val="tx1"/>
            </a:solid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grpSp>
          <p:nvGrpSpPr>
            <p:cNvPr id="376904" name="Group 214"/>
            <p:cNvGrpSpPr/>
            <p:nvPr/>
          </p:nvGrpSpPr>
          <p:grpSpPr>
            <a:xfrm flipV="1">
              <a:off x="1533" y="1776"/>
              <a:ext cx="242" cy="240"/>
              <a:chOff x="4944" y="3168"/>
              <a:chExt cx="288" cy="288"/>
            </a:xfrm>
          </p:grpSpPr>
          <p:sp>
            <p:nvSpPr>
              <p:cNvPr id="376905" name="Oval 215"/>
              <p:cNvSpPr/>
              <p:nvPr/>
            </p:nvSpPr>
            <p:spPr>
              <a:xfrm>
                <a:off x="4944" y="3168"/>
                <a:ext cx="288" cy="288"/>
              </a:xfrm>
              <a:prstGeom prst="ellipse">
                <a:avLst/>
              </a:prstGeom>
              <a:noFill/>
              <a:ln w="28575"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906" name="Line 216"/>
              <p:cNvSpPr/>
              <p:nvPr/>
            </p:nvSpPr>
            <p:spPr>
              <a:xfrm>
                <a:off x="4992" y="3312"/>
                <a:ext cx="192" cy="0"/>
              </a:xfrm>
              <a:prstGeom prst="line">
                <a:avLst/>
              </a:prstGeom>
              <a:ln w="28575" cap="flat" cmpd="sng">
                <a:solidFill>
                  <a:srgbClr val="0033CC"/>
                </a:solidFill>
                <a:prstDash val="solid"/>
                <a:headEnd type="none" w="med" len="med"/>
                <a:tailEnd type="none" w="med" len="med"/>
              </a:ln>
            </p:spPr>
          </p:sp>
        </p:grpSp>
        <p:sp>
          <p:nvSpPr>
            <p:cNvPr id="376907" name="Oval 217"/>
            <p:cNvSpPr/>
            <p:nvPr/>
          </p:nvSpPr>
          <p:spPr>
            <a:xfrm flipV="1">
              <a:off x="1775" y="1974"/>
              <a:ext cx="57" cy="57"/>
            </a:xfrm>
            <a:prstGeom prst="ellipse">
              <a:avLst/>
            </a:prstGeom>
            <a:solidFill>
              <a:schemeClr val="tx1"/>
            </a:solid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grpSp>
          <p:nvGrpSpPr>
            <p:cNvPr id="376908" name="Group 218"/>
            <p:cNvGrpSpPr/>
            <p:nvPr/>
          </p:nvGrpSpPr>
          <p:grpSpPr>
            <a:xfrm flipV="1">
              <a:off x="1933" y="1776"/>
              <a:ext cx="242" cy="240"/>
              <a:chOff x="4944" y="3168"/>
              <a:chExt cx="288" cy="288"/>
            </a:xfrm>
          </p:grpSpPr>
          <p:sp>
            <p:nvSpPr>
              <p:cNvPr id="376909" name="Oval 219"/>
              <p:cNvSpPr/>
              <p:nvPr/>
            </p:nvSpPr>
            <p:spPr>
              <a:xfrm>
                <a:off x="4944" y="3168"/>
                <a:ext cx="288" cy="288"/>
              </a:xfrm>
              <a:prstGeom prst="ellipse">
                <a:avLst/>
              </a:prstGeom>
              <a:noFill/>
              <a:ln w="28575"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910" name="Line 220"/>
              <p:cNvSpPr/>
              <p:nvPr/>
            </p:nvSpPr>
            <p:spPr>
              <a:xfrm>
                <a:off x="4992" y="3312"/>
                <a:ext cx="192" cy="0"/>
              </a:xfrm>
              <a:prstGeom prst="line">
                <a:avLst/>
              </a:prstGeom>
              <a:ln w="28575" cap="flat" cmpd="sng">
                <a:solidFill>
                  <a:srgbClr val="0033CC"/>
                </a:solidFill>
                <a:prstDash val="solid"/>
                <a:headEnd type="none" w="med" len="med"/>
                <a:tailEnd type="none" w="med" len="med"/>
              </a:ln>
            </p:spPr>
          </p:sp>
        </p:grpSp>
        <p:sp>
          <p:nvSpPr>
            <p:cNvPr id="376911" name="Oval 221"/>
            <p:cNvSpPr/>
            <p:nvPr/>
          </p:nvSpPr>
          <p:spPr>
            <a:xfrm flipV="1">
              <a:off x="2175" y="1974"/>
              <a:ext cx="57" cy="57"/>
            </a:xfrm>
            <a:prstGeom prst="ellipse">
              <a:avLst/>
            </a:prstGeom>
            <a:solidFill>
              <a:schemeClr val="tx1"/>
            </a:solid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912" name="Oval 222"/>
            <p:cNvSpPr/>
            <p:nvPr/>
          </p:nvSpPr>
          <p:spPr>
            <a:xfrm>
              <a:off x="1405" y="1824"/>
              <a:ext cx="57" cy="57"/>
            </a:xfrm>
            <a:prstGeom prst="ellipse">
              <a:avLst/>
            </a:prstGeom>
            <a:solidFill>
              <a:schemeClr val="tx1"/>
            </a:solid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913" name="Oval 223"/>
            <p:cNvSpPr/>
            <p:nvPr/>
          </p:nvSpPr>
          <p:spPr>
            <a:xfrm>
              <a:off x="1008" y="1776"/>
              <a:ext cx="57" cy="57"/>
            </a:xfrm>
            <a:prstGeom prst="ellipse">
              <a:avLst/>
            </a:prstGeom>
            <a:solidFill>
              <a:srgbClr val="0033CC"/>
            </a:solidFill>
            <a:ln w="12700"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grpSp>
          <p:nvGrpSpPr>
            <p:cNvPr id="376914" name="Group 224"/>
            <p:cNvGrpSpPr/>
            <p:nvPr/>
          </p:nvGrpSpPr>
          <p:grpSpPr>
            <a:xfrm>
              <a:off x="1789" y="1632"/>
              <a:ext cx="441" cy="57"/>
              <a:chOff x="1680" y="1680"/>
              <a:chExt cx="441" cy="57"/>
            </a:xfrm>
          </p:grpSpPr>
          <p:sp>
            <p:nvSpPr>
              <p:cNvPr id="376915" name="Oval 225"/>
              <p:cNvSpPr/>
              <p:nvPr/>
            </p:nvSpPr>
            <p:spPr>
              <a:xfrm flipV="1">
                <a:off x="1680" y="1680"/>
                <a:ext cx="57" cy="57"/>
              </a:xfrm>
              <a:prstGeom prst="ellipse">
                <a:avLst/>
              </a:prstGeom>
              <a:solidFill>
                <a:schemeClr val="tx1"/>
              </a:solid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916" name="Oval 226"/>
              <p:cNvSpPr/>
              <p:nvPr/>
            </p:nvSpPr>
            <p:spPr>
              <a:xfrm flipV="1">
                <a:off x="2064" y="1680"/>
                <a:ext cx="57" cy="57"/>
              </a:xfrm>
              <a:prstGeom prst="ellipse">
                <a:avLst/>
              </a:prstGeom>
              <a:solidFill>
                <a:schemeClr val="tx1"/>
              </a:solid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grpSp>
      </p:grpSp>
      <p:sp>
        <p:nvSpPr>
          <p:cNvPr id="32995" name="Text Box 227"/>
          <p:cNvSpPr txBox="1"/>
          <p:nvPr/>
        </p:nvSpPr>
        <p:spPr>
          <a:xfrm>
            <a:off x="901700" y="2600960"/>
            <a:ext cx="7010400" cy="365125"/>
          </a:xfrm>
          <a:prstGeom prst="rect">
            <a:avLst/>
          </a:prstGeom>
          <a:noFill/>
          <a:ln w="9525">
            <a:noFill/>
          </a:ln>
        </p:spPr>
        <p:txBody>
          <a:bodyPr lIns="0" tIns="0" rIns="0" bIns="0">
            <a:spAutoFit/>
          </a:bodyPr>
          <a:p>
            <a:pPr>
              <a:spcBef>
                <a:spcPct val="20000"/>
              </a:spcBef>
            </a:pPr>
            <a:r>
              <a:rPr lang="en-US" altLang="zh-CN" b="1" dirty="0">
                <a:solidFill>
                  <a:srgbClr val="3333CC"/>
                </a:solidFill>
                <a:latin typeface="Times New Roman" panose="02020603050405020304" pitchFamily="18" charset="0"/>
              </a:rPr>
              <a:t>1.</a:t>
            </a:r>
            <a:r>
              <a:rPr lang="zh-CN" altLang="en-US" b="1" dirty="0">
                <a:solidFill>
                  <a:srgbClr val="3333CC"/>
                </a:solidFill>
                <a:latin typeface="Times New Roman" panose="02020603050405020304" pitchFamily="18" charset="0"/>
              </a:rPr>
              <a:t>载流子的浓度差引起多子的扩散</a:t>
            </a:r>
            <a:endParaRPr lang="zh-CN" altLang="en-US" b="1" dirty="0">
              <a:solidFill>
                <a:srgbClr val="3333CC"/>
              </a:solidFill>
              <a:latin typeface="Times New Roman" panose="02020603050405020304" pitchFamily="18" charset="0"/>
            </a:endParaRPr>
          </a:p>
        </p:txBody>
      </p:sp>
      <p:grpSp>
        <p:nvGrpSpPr>
          <p:cNvPr id="21" name="Group 228"/>
          <p:cNvGrpSpPr/>
          <p:nvPr/>
        </p:nvGrpSpPr>
        <p:grpSpPr>
          <a:xfrm>
            <a:off x="3651250" y="3540760"/>
            <a:ext cx="771525" cy="161925"/>
            <a:chOff x="1872" y="2208"/>
            <a:chExt cx="486" cy="102"/>
          </a:xfrm>
        </p:grpSpPr>
        <p:sp>
          <p:nvSpPr>
            <p:cNvPr id="376919" name="Oval 229"/>
            <p:cNvSpPr/>
            <p:nvPr/>
          </p:nvSpPr>
          <p:spPr>
            <a:xfrm flipH="1">
              <a:off x="1872" y="2208"/>
              <a:ext cx="91" cy="102"/>
            </a:xfrm>
            <a:prstGeom prst="ellipse">
              <a:avLst/>
            </a:prstGeom>
            <a:solidFill>
              <a:srgbClr val="CCFFFF"/>
            </a:solidFill>
            <a:ln w="12700">
              <a:noFill/>
            </a:ln>
          </p:spPr>
          <p:txBody>
            <a:bodyPr wrap="none" lIns="0" tIns="0" rIns="0" bIns="0" anchor="ctr" anchorCtr="0"/>
            <a:p>
              <a:endParaRPr lang="zh-CN" altLang="en-US" dirty="0">
                <a:latin typeface="Times New Roman" panose="02020603050405020304" pitchFamily="18" charset="0"/>
              </a:endParaRPr>
            </a:p>
          </p:txBody>
        </p:sp>
        <p:sp>
          <p:nvSpPr>
            <p:cNvPr id="376920" name="Oval 230"/>
            <p:cNvSpPr/>
            <p:nvPr/>
          </p:nvSpPr>
          <p:spPr>
            <a:xfrm flipH="1">
              <a:off x="2267" y="2208"/>
              <a:ext cx="91" cy="102"/>
            </a:xfrm>
            <a:prstGeom prst="ellipse">
              <a:avLst/>
            </a:prstGeom>
            <a:solidFill>
              <a:srgbClr val="CCFFFF"/>
            </a:solidFill>
            <a:ln w="12700">
              <a:noFill/>
            </a:ln>
          </p:spPr>
          <p:txBody>
            <a:bodyPr wrap="none" lIns="0" tIns="0" rIns="0" bIns="0" anchor="ctr" anchorCtr="0"/>
            <a:p>
              <a:endParaRPr lang="zh-CN" altLang="en-US" dirty="0">
                <a:latin typeface="Times New Roman" panose="02020603050405020304" pitchFamily="18" charset="0"/>
              </a:endParaRPr>
            </a:p>
          </p:txBody>
        </p:sp>
      </p:grpSp>
      <p:grpSp>
        <p:nvGrpSpPr>
          <p:cNvPr id="22" name="Group 231"/>
          <p:cNvGrpSpPr/>
          <p:nvPr/>
        </p:nvGrpSpPr>
        <p:grpSpPr>
          <a:xfrm>
            <a:off x="4121150" y="3183573"/>
            <a:ext cx="700088" cy="90487"/>
            <a:chOff x="1680" y="1680"/>
            <a:chExt cx="441" cy="57"/>
          </a:xfrm>
        </p:grpSpPr>
        <p:sp>
          <p:nvSpPr>
            <p:cNvPr id="376922" name="Oval 232"/>
            <p:cNvSpPr/>
            <p:nvPr/>
          </p:nvSpPr>
          <p:spPr>
            <a:xfrm flipV="1">
              <a:off x="1680" y="1680"/>
              <a:ext cx="57" cy="57"/>
            </a:xfrm>
            <a:prstGeom prst="ellipse">
              <a:avLst/>
            </a:prstGeom>
            <a:solidFill>
              <a:schemeClr val="tx1"/>
            </a:solid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923" name="Oval 233"/>
            <p:cNvSpPr/>
            <p:nvPr/>
          </p:nvSpPr>
          <p:spPr>
            <a:xfrm flipV="1">
              <a:off x="2064" y="1680"/>
              <a:ext cx="57" cy="57"/>
            </a:xfrm>
            <a:prstGeom prst="ellipse">
              <a:avLst/>
            </a:prstGeom>
            <a:solidFill>
              <a:schemeClr val="tx1"/>
            </a:solid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grpSp>
      <p:grpSp>
        <p:nvGrpSpPr>
          <p:cNvPr id="23" name="Group 234"/>
          <p:cNvGrpSpPr/>
          <p:nvPr/>
        </p:nvGrpSpPr>
        <p:grpSpPr>
          <a:xfrm>
            <a:off x="5091113" y="3183573"/>
            <a:ext cx="771525" cy="161925"/>
            <a:chOff x="1872" y="2208"/>
            <a:chExt cx="486" cy="102"/>
          </a:xfrm>
        </p:grpSpPr>
        <p:sp>
          <p:nvSpPr>
            <p:cNvPr id="376925" name="Oval 235"/>
            <p:cNvSpPr/>
            <p:nvPr/>
          </p:nvSpPr>
          <p:spPr>
            <a:xfrm flipH="1">
              <a:off x="1872" y="2208"/>
              <a:ext cx="91" cy="102"/>
            </a:xfrm>
            <a:prstGeom prst="ellipse">
              <a:avLst/>
            </a:prstGeom>
            <a:solidFill>
              <a:srgbClr val="CCFFFF"/>
            </a:solidFill>
            <a:ln w="12700">
              <a:noFill/>
            </a:ln>
          </p:spPr>
          <p:txBody>
            <a:bodyPr wrap="none" lIns="0" tIns="0" rIns="0" bIns="0" anchor="ctr" anchorCtr="0"/>
            <a:p>
              <a:endParaRPr lang="zh-CN" altLang="en-US" dirty="0">
                <a:latin typeface="Times New Roman" panose="02020603050405020304" pitchFamily="18" charset="0"/>
              </a:endParaRPr>
            </a:p>
          </p:txBody>
        </p:sp>
        <p:sp>
          <p:nvSpPr>
            <p:cNvPr id="376926" name="Oval 236"/>
            <p:cNvSpPr/>
            <p:nvPr/>
          </p:nvSpPr>
          <p:spPr>
            <a:xfrm flipH="1">
              <a:off x="2267" y="2208"/>
              <a:ext cx="91" cy="102"/>
            </a:xfrm>
            <a:prstGeom prst="ellipse">
              <a:avLst/>
            </a:prstGeom>
            <a:solidFill>
              <a:srgbClr val="CCFFFF"/>
            </a:solidFill>
            <a:ln w="12700">
              <a:noFill/>
            </a:ln>
          </p:spPr>
          <p:txBody>
            <a:bodyPr wrap="none" lIns="0" tIns="0" rIns="0" bIns="0" anchor="ctr" anchorCtr="0"/>
            <a:p>
              <a:endParaRPr lang="zh-CN" altLang="en-US" dirty="0">
                <a:latin typeface="Times New Roman" panose="02020603050405020304" pitchFamily="18" charset="0"/>
              </a:endParaRPr>
            </a:p>
          </p:txBody>
        </p:sp>
      </p:grpSp>
      <p:grpSp>
        <p:nvGrpSpPr>
          <p:cNvPr id="24" name="Group 237"/>
          <p:cNvGrpSpPr/>
          <p:nvPr/>
        </p:nvGrpSpPr>
        <p:grpSpPr>
          <a:xfrm>
            <a:off x="4121150" y="3716973"/>
            <a:ext cx="758825" cy="71437"/>
            <a:chOff x="2688" y="1920"/>
            <a:chExt cx="478" cy="45"/>
          </a:xfrm>
        </p:grpSpPr>
        <p:sp>
          <p:nvSpPr>
            <p:cNvPr id="376928" name="Oval 238"/>
            <p:cNvSpPr/>
            <p:nvPr/>
          </p:nvSpPr>
          <p:spPr>
            <a:xfrm flipH="1">
              <a:off x="2688" y="1920"/>
              <a:ext cx="46" cy="45"/>
            </a:xfrm>
            <a:prstGeom prst="ellipse">
              <a:avLst/>
            </a:prstGeom>
            <a:solidFill>
              <a:srgbClr val="0033CC"/>
            </a:solidFill>
            <a:ln w="12700"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929" name="Oval 239"/>
            <p:cNvSpPr/>
            <p:nvPr/>
          </p:nvSpPr>
          <p:spPr>
            <a:xfrm flipH="1">
              <a:off x="3120" y="1920"/>
              <a:ext cx="46" cy="45"/>
            </a:xfrm>
            <a:prstGeom prst="ellipse">
              <a:avLst/>
            </a:prstGeom>
            <a:solidFill>
              <a:srgbClr val="0033CC"/>
            </a:solidFill>
            <a:ln w="12700"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grpSp>
      <p:grpSp>
        <p:nvGrpSpPr>
          <p:cNvPr id="25" name="Group 240"/>
          <p:cNvGrpSpPr/>
          <p:nvPr/>
        </p:nvGrpSpPr>
        <p:grpSpPr>
          <a:xfrm>
            <a:off x="3614738" y="4021773"/>
            <a:ext cx="914400" cy="228600"/>
            <a:chOff x="4080" y="432"/>
            <a:chExt cx="576" cy="144"/>
          </a:xfrm>
        </p:grpSpPr>
        <p:sp>
          <p:nvSpPr>
            <p:cNvPr id="376931" name="Oval 241"/>
            <p:cNvSpPr/>
            <p:nvPr/>
          </p:nvSpPr>
          <p:spPr>
            <a:xfrm flipH="1">
              <a:off x="4080" y="432"/>
              <a:ext cx="144" cy="144"/>
            </a:xfrm>
            <a:prstGeom prst="ellipse">
              <a:avLst/>
            </a:prstGeom>
            <a:solidFill>
              <a:srgbClr val="CCFFFF"/>
            </a:solidFill>
            <a:ln w="76200">
              <a:noFill/>
            </a:ln>
          </p:spPr>
          <p:txBody>
            <a:bodyPr wrap="none" lIns="0" tIns="0" rIns="0" bIns="0" anchor="ctr" anchorCtr="0"/>
            <a:p>
              <a:endParaRPr lang="zh-CN" altLang="en-US" dirty="0">
                <a:latin typeface="Times New Roman" panose="02020603050405020304" pitchFamily="18" charset="0"/>
              </a:endParaRPr>
            </a:p>
          </p:txBody>
        </p:sp>
        <p:sp>
          <p:nvSpPr>
            <p:cNvPr id="376932" name="Oval 242"/>
            <p:cNvSpPr/>
            <p:nvPr/>
          </p:nvSpPr>
          <p:spPr>
            <a:xfrm flipH="1">
              <a:off x="4512" y="432"/>
              <a:ext cx="144" cy="144"/>
            </a:xfrm>
            <a:prstGeom prst="ellipse">
              <a:avLst/>
            </a:prstGeom>
            <a:solidFill>
              <a:srgbClr val="CCFFFF"/>
            </a:solidFill>
            <a:ln w="19050">
              <a:noFill/>
            </a:ln>
          </p:spPr>
          <p:txBody>
            <a:bodyPr wrap="none" lIns="0" tIns="0" rIns="0" bIns="0" anchor="ctr" anchorCtr="0"/>
            <a:p>
              <a:endParaRPr lang="zh-CN" altLang="en-US" dirty="0">
                <a:latin typeface="Times New Roman" panose="02020603050405020304" pitchFamily="18" charset="0"/>
              </a:endParaRPr>
            </a:p>
          </p:txBody>
        </p:sp>
      </p:grpSp>
      <p:sp>
        <p:nvSpPr>
          <p:cNvPr id="33011" name="Text Box 243"/>
          <p:cNvSpPr txBox="1"/>
          <p:nvPr/>
        </p:nvSpPr>
        <p:spPr>
          <a:xfrm>
            <a:off x="863600" y="4671060"/>
            <a:ext cx="6496050" cy="365125"/>
          </a:xfrm>
          <a:prstGeom prst="rect">
            <a:avLst/>
          </a:prstGeom>
          <a:noFill/>
          <a:ln w="9525">
            <a:noFill/>
          </a:ln>
        </p:spPr>
        <p:txBody>
          <a:bodyPr lIns="0" tIns="0" rIns="0" bIns="0">
            <a:spAutoFit/>
          </a:bodyPr>
          <a:p>
            <a:pPr>
              <a:spcBef>
                <a:spcPct val="20000"/>
              </a:spcBef>
            </a:pPr>
            <a:r>
              <a:rPr lang="en-US" altLang="zh-CN" b="1" dirty="0">
                <a:solidFill>
                  <a:srgbClr val="3333CC"/>
                </a:solidFill>
                <a:latin typeface="Times New Roman" panose="02020603050405020304" pitchFamily="18" charset="0"/>
              </a:rPr>
              <a:t>2. </a:t>
            </a:r>
            <a:r>
              <a:rPr lang="zh-CN" altLang="en-US" b="1" dirty="0">
                <a:solidFill>
                  <a:srgbClr val="3333CC"/>
                </a:solidFill>
                <a:latin typeface="Times New Roman" panose="02020603050405020304" pitchFamily="18" charset="0"/>
              </a:rPr>
              <a:t>复合使交界面形成空间电荷区</a:t>
            </a:r>
            <a:endParaRPr lang="zh-CN" altLang="en-US" b="1" dirty="0">
              <a:solidFill>
                <a:srgbClr val="3333CC"/>
              </a:solidFill>
              <a:latin typeface="Times New Roman" panose="02020603050405020304" pitchFamily="18" charset="0"/>
            </a:endParaRPr>
          </a:p>
        </p:txBody>
      </p:sp>
      <p:sp>
        <p:nvSpPr>
          <p:cNvPr id="33012" name="Text Box 244"/>
          <p:cNvSpPr txBox="1">
            <a:spLocks noChangeArrowheads="1"/>
          </p:cNvSpPr>
          <p:nvPr/>
        </p:nvSpPr>
        <p:spPr bwMode="auto">
          <a:xfrm>
            <a:off x="484505" y="5253990"/>
            <a:ext cx="3429000" cy="365125"/>
          </a:xfrm>
          <a:prstGeom prst="rect">
            <a:avLst/>
          </a:prstGeom>
          <a:noFill/>
          <a:ln w="9525">
            <a:noFill/>
            <a:miter lim="800000"/>
          </a:ln>
        </p:spPr>
        <p:txBody>
          <a:bodyPr lIns="0" tIns="0" rIns="0" bIns="0">
            <a:spAutoFit/>
          </a:bodyPr>
          <a:lstStyle/>
          <a:p>
            <a:pPr marR="0" defTabSz="914400">
              <a:spcBef>
                <a:spcPct val="20000"/>
              </a:spcBef>
              <a:buClrTx/>
              <a:buSzTx/>
              <a:buFontTx/>
              <a:buNone/>
              <a:defRPr/>
            </a:pPr>
            <a:r>
              <a:rPr kumimoji="1" lang="en-US" altLang="zh-CN"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空间电荷区特点</a:t>
            </a:r>
            <a:r>
              <a:rPr kumimoji="1" lang="en-US" altLang="zh-CN"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endParaRPr kumimoji="1" lang="en-US" altLang="zh-CN" b="1" kern="1200" cap="none" spc="0" normalizeH="0" baseline="0" noProof="0" smtClean="0">
              <a:solidFill>
                <a:srgbClr val="D60093"/>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33013" name="Rectangle 245"/>
          <p:cNvSpPr/>
          <p:nvPr/>
        </p:nvSpPr>
        <p:spPr>
          <a:xfrm>
            <a:off x="3416300" y="5153660"/>
            <a:ext cx="5408295" cy="861695"/>
          </a:xfrm>
          <a:prstGeom prst="rect">
            <a:avLst/>
          </a:prstGeom>
          <a:noFill/>
          <a:ln w="9525">
            <a:noFill/>
          </a:ln>
        </p:spPr>
        <p:txBody>
          <a:bodyPr wrap="square" lIns="0" tIns="0" rIns="0" bIns="0">
            <a:spAutoFit/>
          </a:bodyPr>
          <a:p>
            <a:pPr>
              <a:spcBef>
                <a:spcPct val="20000"/>
              </a:spcBef>
            </a:pPr>
            <a:r>
              <a:rPr lang="zh-CN" altLang="en-US" b="1" dirty="0">
                <a:solidFill>
                  <a:srgbClr val="FF0000"/>
                </a:solidFill>
                <a:latin typeface="Times New Roman" panose="02020603050405020304" pitchFamily="18" charset="0"/>
              </a:rPr>
              <a:t>无载流子、阻止扩散进行、利于少子的漂移。</a:t>
            </a:r>
            <a:endParaRPr lang="zh-CN" altLang="en-US" b="1" dirty="0">
              <a:solidFill>
                <a:srgbClr val="FF0000"/>
              </a:solidFill>
              <a:latin typeface="Times New Roman" panose="02020603050405020304" pitchFamily="18" charset="0"/>
            </a:endParaRPr>
          </a:p>
        </p:txBody>
      </p:sp>
      <p:sp>
        <p:nvSpPr>
          <p:cNvPr id="33016" name="Rectangle 248"/>
          <p:cNvSpPr/>
          <p:nvPr/>
        </p:nvSpPr>
        <p:spPr>
          <a:xfrm>
            <a:off x="876300" y="5941060"/>
            <a:ext cx="6153150" cy="365125"/>
          </a:xfrm>
          <a:prstGeom prst="rect">
            <a:avLst/>
          </a:prstGeom>
          <a:noFill/>
          <a:ln w="9525">
            <a:noFill/>
          </a:ln>
        </p:spPr>
        <p:txBody>
          <a:bodyPr lIns="0" tIns="0" rIns="0" bIns="0">
            <a:spAutoFit/>
          </a:bodyPr>
          <a:p>
            <a:pPr>
              <a:spcBef>
                <a:spcPct val="20000"/>
              </a:spcBef>
            </a:pPr>
            <a:r>
              <a:rPr lang="en-US" altLang="zh-CN" b="1" dirty="0">
                <a:solidFill>
                  <a:srgbClr val="3333CC"/>
                </a:solidFill>
                <a:latin typeface="Times New Roman" panose="02020603050405020304" pitchFamily="18" charset="0"/>
              </a:rPr>
              <a:t>3. </a:t>
            </a:r>
            <a:r>
              <a:rPr lang="zh-CN" altLang="en-US" b="1" dirty="0">
                <a:solidFill>
                  <a:srgbClr val="3333CC"/>
                </a:solidFill>
                <a:latin typeface="Times New Roman" panose="02020603050405020304" pitchFamily="18" charset="0"/>
              </a:rPr>
              <a:t>扩散和漂移达到动态平衡</a:t>
            </a:r>
            <a:endParaRPr lang="zh-CN" altLang="en-US" b="1" dirty="0">
              <a:solidFill>
                <a:srgbClr val="3333CC"/>
              </a:solidFill>
              <a:latin typeface="Times New Roman" panose="02020603050405020304" pitchFamily="18" charset="0"/>
            </a:endParaRPr>
          </a:p>
        </p:txBody>
      </p:sp>
      <p:sp>
        <p:nvSpPr>
          <p:cNvPr id="33017" name="Rectangle 249"/>
          <p:cNvSpPr/>
          <p:nvPr/>
        </p:nvSpPr>
        <p:spPr>
          <a:xfrm>
            <a:off x="863600" y="6410960"/>
            <a:ext cx="6366510" cy="430530"/>
          </a:xfrm>
          <a:prstGeom prst="rect">
            <a:avLst/>
          </a:prstGeom>
          <a:noFill/>
          <a:ln w="9525">
            <a:noFill/>
          </a:ln>
        </p:spPr>
        <p:txBody>
          <a:bodyPr wrap="square" lIns="0" tIns="0" rIns="0" bIns="0">
            <a:spAutoFit/>
          </a:bodyPr>
          <a:p>
            <a:pPr>
              <a:spcBef>
                <a:spcPct val="20000"/>
              </a:spcBef>
            </a:pPr>
            <a:r>
              <a:rPr lang="zh-CN" altLang="en-US" b="1" dirty="0">
                <a:solidFill>
                  <a:srgbClr val="FF0000"/>
                </a:solidFill>
                <a:latin typeface="Times New Roman" panose="02020603050405020304" pitchFamily="18" charset="0"/>
              </a:rPr>
              <a:t>扩散电流 等于漂移电流， </a:t>
            </a:r>
            <a:r>
              <a:rPr lang="zh-CN" altLang="en-US" dirty="0">
                <a:solidFill>
                  <a:srgbClr val="FF0000"/>
                </a:solidFill>
                <a:latin typeface="Times New Roman" panose="02020603050405020304" pitchFamily="18" charset="0"/>
              </a:rPr>
              <a:t> </a:t>
            </a:r>
            <a:r>
              <a:rPr lang="zh-CN" altLang="en-US" b="1" dirty="0">
                <a:solidFill>
                  <a:srgbClr val="FF0000"/>
                </a:solidFill>
                <a:latin typeface="Times New Roman" panose="02020603050405020304" pitchFamily="18" charset="0"/>
              </a:rPr>
              <a:t>总电流 </a:t>
            </a:r>
            <a:r>
              <a:rPr lang="zh-CN" altLang="en-US" b="1" dirty="0">
                <a:solidFill>
                  <a:schemeClr val="bg2"/>
                </a:solidFill>
                <a:latin typeface="Times New Roman" panose="02020603050405020304" pitchFamily="18" charset="0"/>
              </a:rPr>
              <a:t> </a:t>
            </a:r>
            <a:r>
              <a:rPr lang="en-US" altLang="zh-CN" b="1" i="1" dirty="0">
                <a:solidFill>
                  <a:srgbClr val="FF0066"/>
                </a:solidFill>
                <a:latin typeface="Times New Roman" panose="02020603050405020304" pitchFamily="18" charset="0"/>
              </a:rPr>
              <a:t>I</a:t>
            </a:r>
            <a:r>
              <a:rPr lang="en-US" altLang="zh-CN" b="1" dirty="0">
                <a:solidFill>
                  <a:srgbClr val="FF0066"/>
                </a:solidFill>
                <a:latin typeface="Times New Roman" panose="02020603050405020304" pitchFamily="18" charset="0"/>
              </a:rPr>
              <a:t> = 0</a:t>
            </a:r>
            <a:r>
              <a:rPr lang="zh-CN" altLang="en-US" b="1" dirty="0">
                <a:solidFill>
                  <a:schemeClr val="bg2"/>
                </a:solidFill>
                <a:latin typeface="Times New Roman" panose="02020603050405020304" pitchFamily="18" charset="0"/>
              </a:rPr>
              <a:t>。</a:t>
            </a:r>
            <a:endParaRPr lang="zh-CN" altLang="en-US" b="1" dirty="0">
              <a:solidFill>
                <a:schemeClr val="bg2"/>
              </a:solidFill>
              <a:latin typeface="Times New Roman" panose="02020603050405020304" pitchFamily="18" charset="0"/>
            </a:endParaRPr>
          </a:p>
        </p:txBody>
      </p:sp>
      <p:grpSp>
        <p:nvGrpSpPr>
          <p:cNvPr id="26" name="Group 251"/>
          <p:cNvGrpSpPr/>
          <p:nvPr/>
        </p:nvGrpSpPr>
        <p:grpSpPr>
          <a:xfrm>
            <a:off x="5187950" y="3716973"/>
            <a:ext cx="862013" cy="161925"/>
            <a:chOff x="2784" y="1450"/>
            <a:chExt cx="543" cy="102"/>
          </a:xfrm>
        </p:grpSpPr>
        <p:sp>
          <p:nvSpPr>
            <p:cNvPr id="376939" name="Oval 252"/>
            <p:cNvSpPr/>
            <p:nvPr/>
          </p:nvSpPr>
          <p:spPr>
            <a:xfrm flipV="1">
              <a:off x="2784" y="1450"/>
              <a:ext cx="102" cy="102"/>
            </a:xfrm>
            <a:prstGeom prst="ellipse">
              <a:avLst/>
            </a:prstGeom>
            <a:solidFill>
              <a:srgbClr val="CCFFFF"/>
            </a:solidFill>
            <a:ln w="28575">
              <a:noFill/>
            </a:ln>
          </p:spPr>
          <p:txBody>
            <a:bodyPr wrap="none" lIns="0" tIns="0" rIns="0" bIns="0" anchor="ctr" anchorCtr="0"/>
            <a:p>
              <a:endParaRPr lang="zh-CN" altLang="en-US" dirty="0">
                <a:latin typeface="Times New Roman" panose="02020603050405020304" pitchFamily="18" charset="0"/>
              </a:endParaRPr>
            </a:p>
          </p:txBody>
        </p:sp>
        <p:sp>
          <p:nvSpPr>
            <p:cNvPr id="376940" name="Oval 253"/>
            <p:cNvSpPr/>
            <p:nvPr/>
          </p:nvSpPr>
          <p:spPr>
            <a:xfrm flipV="1">
              <a:off x="3225" y="1450"/>
              <a:ext cx="102" cy="102"/>
            </a:xfrm>
            <a:prstGeom prst="ellipse">
              <a:avLst/>
            </a:prstGeom>
            <a:solidFill>
              <a:srgbClr val="CCFFFF"/>
            </a:solidFill>
            <a:ln w="28575">
              <a:noFill/>
            </a:ln>
          </p:spPr>
          <p:txBody>
            <a:bodyPr wrap="none" lIns="0" tIns="0" rIns="0" bIns="0" anchor="ctr" anchorCtr="0"/>
            <a:p>
              <a:endParaRPr lang="zh-CN" altLang="en-US" dirty="0">
                <a:latin typeface="Times New Roman" panose="02020603050405020304" pitchFamily="18" charset="0"/>
              </a:endParaRPr>
            </a:p>
          </p:txBody>
        </p:sp>
      </p:grpSp>
      <p:grpSp>
        <p:nvGrpSpPr>
          <p:cNvPr id="27" name="Group 254"/>
          <p:cNvGrpSpPr/>
          <p:nvPr/>
        </p:nvGrpSpPr>
        <p:grpSpPr>
          <a:xfrm>
            <a:off x="3219450" y="3107373"/>
            <a:ext cx="2590800" cy="1219200"/>
            <a:chOff x="1440" y="1296"/>
            <a:chExt cx="1632" cy="768"/>
          </a:xfrm>
        </p:grpSpPr>
        <p:sp>
          <p:nvSpPr>
            <p:cNvPr id="376942" name="Rectangle 255"/>
            <p:cNvSpPr/>
            <p:nvPr/>
          </p:nvSpPr>
          <p:spPr>
            <a:xfrm>
              <a:off x="1440" y="1296"/>
              <a:ext cx="1632" cy="768"/>
            </a:xfrm>
            <a:prstGeom prst="rect">
              <a:avLst/>
            </a:prstGeom>
            <a:solidFill>
              <a:schemeClr val="tx2">
                <a:alpha val="50195"/>
              </a:schemeClr>
            </a:solidFill>
            <a:ln w="9525" cap="flat" cmpd="sng">
              <a:solidFill>
                <a:srgbClr val="0033CC"/>
              </a:solidFill>
              <a:prstDash val="solid"/>
              <a:miter/>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grpSp>
          <p:nvGrpSpPr>
            <p:cNvPr id="376943" name="Group 256"/>
            <p:cNvGrpSpPr/>
            <p:nvPr/>
          </p:nvGrpSpPr>
          <p:grpSpPr>
            <a:xfrm flipV="1">
              <a:off x="1472" y="1392"/>
              <a:ext cx="242" cy="240"/>
              <a:chOff x="4944" y="3168"/>
              <a:chExt cx="288" cy="288"/>
            </a:xfrm>
          </p:grpSpPr>
          <p:sp>
            <p:nvSpPr>
              <p:cNvPr id="376944" name="Oval 257"/>
              <p:cNvSpPr/>
              <p:nvPr/>
            </p:nvSpPr>
            <p:spPr>
              <a:xfrm>
                <a:off x="4944" y="3168"/>
                <a:ext cx="288" cy="288"/>
              </a:xfrm>
              <a:prstGeom prst="ellipse">
                <a:avLst/>
              </a:prstGeom>
              <a:noFill/>
              <a:ln w="28575"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945" name="Line 258"/>
              <p:cNvSpPr/>
              <p:nvPr/>
            </p:nvSpPr>
            <p:spPr>
              <a:xfrm>
                <a:off x="4992" y="3312"/>
                <a:ext cx="192" cy="0"/>
              </a:xfrm>
              <a:prstGeom prst="line">
                <a:avLst/>
              </a:prstGeom>
              <a:ln w="28575" cap="flat" cmpd="sng">
                <a:solidFill>
                  <a:srgbClr val="0033CC"/>
                </a:solidFill>
                <a:prstDash val="solid"/>
                <a:headEnd type="none" w="med" len="med"/>
                <a:tailEnd type="none" w="med" len="med"/>
              </a:ln>
            </p:spPr>
          </p:sp>
        </p:grpSp>
        <p:grpSp>
          <p:nvGrpSpPr>
            <p:cNvPr id="376946" name="Group 259"/>
            <p:cNvGrpSpPr/>
            <p:nvPr/>
          </p:nvGrpSpPr>
          <p:grpSpPr>
            <a:xfrm flipV="1">
              <a:off x="1872" y="1392"/>
              <a:ext cx="242" cy="240"/>
              <a:chOff x="4944" y="3168"/>
              <a:chExt cx="288" cy="288"/>
            </a:xfrm>
          </p:grpSpPr>
          <p:sp>
            <p:nvSpPr>
              <p:cNvPr id="376947" name="Oval 260"/>
              <p:cNvSpPr/>
              <p:nvPr/>
            </p:nvSpPr>
            <p:spPr>
              <a:xfrm>
                <a:off x="4944" y="3168"/>
                <a:ext cx="288" cy="288"/>
              </a:xfrm>
              <a:prstGeom prst="ellipse">
                <a:avLst/>
              </a:prstGeom>
              <a:noFill/>
              <a:ln w="28575"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948" name="Line 261"/>
              <p:cNvSpPr/>
              <p:nvPr/>
            </p:nvSpPr>
            <p:spPr>
              <a:xfrm>
                <a:off x="4992" y="3312"/>
                <a:ext cx="192" cy="0"/>
              </a:xfrm>
              <a:prstGeom prst="line">
                <a:avLst/>
              </a:prstGeom>
              <a:ln w="28575" cap="flat" cmpd="sng">
                <a:solidFill>
                  <a:srgbClr val="0033CC"/>
                </a:solidFill>
                <a:prstDash val="solid"/>
                <a:headEnd type="none" w="med" len="med"/>
                <a:tailEnd type="none" w="med" len="med"/>
              </a:ln>
            </p:spPr>
          </p:sp>
        </p:grpSp>
        <p:grpSp>
          <p:nvGrpSpPr>
            <p:cNvPr id="376949" name="Group 262"/>
            <p:cNvGrpSpPr/>
            <p:nvPr/>
          </p:nvGrpSpPr>
          <p:grpSpPr>
            <a:xfrm flipV="1">
              <a:off x="1472" y="1728"/>
              <a:ext cx="242" cy="240"/>
              <a:chOff x="4944" y="3168"/>
              <a:chExt cx="288" cy="288"/>
            </a:xfrm>
          </p:grpSpPr>
          <p:sp>
            <p:nvSpPr>
              <p:cNvPr id="376950" name="Oval 263"/>
              <p:cNvSpPr/>
              <p:nvPr/>
            </p:nvSpPr>
            <p:spPr>
              <a:xfrm>
                <a:off x="4944" y="3168"/>
                <a:ext cx="288" cy="288"/>
              </a:xfrm>
              <a:prstGeom prst="ellipse">
                <a:avLst/>
              </a:prstGeom>
              <a:noFill/>
              <a:ln w="28575"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951" name="Line 264"/>
              <p:cNvSpPr/>
              <p:nvPr/>
            </p:nvSpPr>
            <p:spPr>
              <a:xfrm>
                <a:off x="4992" y="3312"/>
                <a:ext cx="192" cy="0"/>
              </a:xfrm>
              <a:prstGeom prst="line">
                <a:avLst/>
              </a:prstGeom>
              <a:ln w="28575" cap="flat" cmpd="sng">
                <a:solidFill>
                  <a:srgbClr val="0033CC"/>
                </a:solidFill>
                <a:prstDash val="solid"/>
                <a:headEnd type="none" w="med" len="med"/>
                <a:tailEnd type="none" w="med" len="med"/>
              </a:ln>
            </p:spPr>
          </p:sp>
        </p:grpSp>
        <p:grpSp>
          <p:nvGrpSpPr>
            <p:cNvPr id="376952" name="Group 265"/>
            <p:cNvGrpSpPr/>
            <p:nvPr/>
          </p:nvGrpSpPr>
          <p:grpSpPr>
            <a:xfrm flipV="1">
              <a:off x="1872" y="1728"/>
              <a:ext cx="242" cy="240"/>
              <a:chOff x="4944" y="3168"/>
              <a:chExt cx="288" cy="288"/>
            </a:xfrm>
          </p:grpSpPr>
          <p:sp>
            <p:nvSpPr>
              <p:cNvPr id="376953" name="Oval 266"/>
              <p:cNvSpPr/>
              <p:nvPr/>
            </p:nvSpPr>
            <p:spPr>
              <a:xfrm>
                <a:off x="4944" y="3168"/>
                <a:ext cx="288" cy="288"/>
              </a:xfrm>
              <a:prstGeom prst="ellipse">
                <a:avLst/>
              </a:prstGeom>
              <a:noFill/>
              <a:ln w="28575" cap="flat" cmpd="sng">
                <a:solidFill>
                  <a:srgbClr val="0033CC"/>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954" name="Line 267"/>
              <p:cNvSpPr/>
              <p:nvPr/>
            </p:nvSpPr>
            <p:spPr>
              <a:xfrm>
                <a:off x="4992" y="3312"/>
                <a:ext cx="192" cy="0"/>
              </a:xfrm>
              <a:prstGeom prst="line">
                <a:avLst/>
              </a:prstGeom>
              <a:ln w="28575" cap="flat" cmpd="sng">
                <a:solidFill>
                  <a:srgbClr val="0033CC"/>
                </a:solidFill>
                <a:prstDash val="solid"/>
                <a:headEnd type="none" w="med" len="med"/>
                <a:tailEnd type="none" w="med" len="med"/>
              </a:ln>
            </p:spPr>
          </p:sp>
        </p:grpSp>
        <p:grpSp>
          <p:nvGrpSpPr>
            <p:cNvPr id="376955" name="Group 268"/>
            <p:cNvGrpSpPr/>
            <p:nvPr/>
          </p:nvGrpSpPr>
          <p:grpSpPr>
            <a:xfrm flipH="1">
              <a:off x="2400" y="1392"/>
              <a:ext cx="240" cy="240"/>
              <a:chOff x="2640" y="3264"/>
              <a:chExt cx="288" cy="288"/>
            </a:xfrm>
          </p:grpSpPr>
          <p:sp>
            <p:nvSpPr>
              <p:cNvPr id="376956" name="Oval 269"/>
              <p:cNvSpPr/>
              <p:nvPr/>
            </p:nvSpPr>
            <p:spPr>
              <a:xfrm>
                <a:off x="2640" y="3264"/>
                <a:ext cx="288" cy="288"/>
              </a:xfrm>
              <a:prstGeom prst="ellipse">
                <a:avLst/>
              </a:prstGeom>
              <a:no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957" name="Line 270"/>
              <p:cNvSpPr/>
              <p:nvPr/>
            </p:nvSpPr>
            <p:spPr>
              <a:xfrm>
                <a:off x="2688" y="3408"/>
                <a:ext cx="192" cy="0"/>
              </a:xfrm>
              <a:prstGeom prst="line">
                <a:avLst/>
              </a:prstGeom>
              <a:ln w="28575" cap="flat" cmpd="sng">
                <a:solidFill>
                  <a:srgbClr val="FF0066"/>
                </a:solidFill>
                <a:prstDash val="solid"/>
                <a:headEnd type="none" w="med" len="med"/>
                <a:tailEnd type="none" w="med" len="med"/>
              </a:ln>
            </p:spPr>
          </p:sp>
          <p:sp>
            <p:nvSpPr>
              <p:cNvPr id="376958" name="Line 271"/>
              <p:cNvSpPr/>
              <p:nvPr/>
            </p:nvSpPr>
            <p:spPr>
              <a:xfrm rot="-5400000">
                <a:off x="2688" y="3408"/>
                <a:ext cx="192" cy="0"/>
              </a:xfrm>
              <a:prstGeom prst="line">
                <a:avLst/>
              </a:prstGeom>
              <a:ln w="28575" cap="flat" cmpd="sng">
                <a:solidFill>
                  <a:srgbClr val="FF0066"/>
                </a:solidFill>
                <a:prstDash val="solid"/>
                <a:headEnd type="none" w="med" len="med"/>
                <a:tailEnd type="none" w="med" len="med"/>
              </a:ln>
            </p:spPr>
          </p:sp>
        </p:grpSp>
        <p:grpSp>
          <p:nvGrpSpPr>
            <p:cNvPr id="376959" name="Group 272"/>
            <p:cNvGrpSpPr/>
            <p:nvPr/>
          </p:nvGrpSpPr>
          <p:grpSpPr>
            <a:xfrm flipH="1">
              <a:off x="2800" y="1392"/>
              <a:ext cx="240" cy="240"/>
              <a:chOff x="2640" y="3264"/>
              <a:chExt cx="288" cy="288"/>
            </a:xfrm>
          </p:grpSpPr>
          <p:sp>
            <p:nvSpPr>
              <p:cNvPr id="376960" name="Oval 273"/>
              <p:cNvSpPr/>
              <p:nvPr/>
            </p:nvSpPr>
            <p:spPr>
              <a:xfrm>
                <a:off x="2640" y="3264"/>
                <a:ext cx="288" cy="288"/>
              </a:xfrm>
              <a:prstGeom prst="ellipse">
                <a:avLst/>
              </a:prstGeom>
              <a:no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961" name="Line 274"/>
              <p:cNvSpPr/>
              <p:nvPr/>
            </p:nvSpPr>
            <p:spPr>
              <a:xfrm>
                <a:off x="2688" y="3408"/>
                <a:ext cx="192" cy="0"/>
              </a:xfrm>
              <a:prstGeom prst="line">
                <a:avLst/>
              </a:prstGeom>
              <a:ln w="28575" cap="flat" cmpd="sng">
                <a:solidFill>
                  <a:srgbClr val="FF0066"/>
                </a:solidFill>
                <a:prstDash val="solid"/>
                <a:headEnd type="none" w="med" len="med"/>
                <a:tailEnd type="none" w="med" len="med"/>
              </a:ln>
            </p:spPr>
          </p:sp>
          <p:sp>
            <p:nvSpPr>
              <p:cNvPr id="376962" name="Line 275"/>
              <p:cNvSpPr/>
              <p:nvPr/>
            </p:nvSpPr>
            <p:spPr>
              <a:xfrm rot="-5400000">
                <a:off x="2688" y="3408"/>
                <a:ext cx="192" cy="0"/>
              </a:xfrm>
              <a:prstGeom prst="line">
                <a:avLst/>
              </a:prstGeom>
              <a:ln w="28575" cap="flat" cmpd="sng">
                <a:solidFill>
                  <a:srgbClr val="FF0066"/>
                </a:solidFill>
                <a:prstDash val="solid"/>
                <a:headEnd type="none" w="med" len="med"/>
                <a:tailEnd type="none" w="med" len="med"/>
              </a:ln>
            </p:spPr>
          </p:sp>
        </p:grpSp>
        <p:grpSp>
          <p:nvGrpSpPr>
            <p:cNvPr id="376963" name="Group 276"/>
            <p:cNvGrpSpPr/>
            <p:nvPr/>
          </p:nvGrpSpPr>
          <p:grpSpPr>
            <a:xfrm flipH="1">
              <a:off x="2400" y="1728"/>
              <a:ext cx="240" cy="240"/>
              <a:chOff x="2640" y="3264"/>
              <a:chExt cx="288" cy="288"/>
            </a:xfrm>
          </p:grpSpPr>
          <p:sp>
            <p:nvSpPr>
              <p:cNvPr id="376964" name="Oval 277"/>
              <p:cNvSpPr/>
              <p:nvPr/>
            </p:nvSpPr>
            <p:spPr>
              <a:xfrm>
                <a:off x="2640" y="3264"/>
                <a:ext cx="288" cy="288"/>
              </a:xfrm>
              <a:prstGeom prst="ellipse">
                <a:avLst/>
              </a:prstGeom>
              <a:no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965" name="Line 278"/>
              <p:cNvSpPr/>
              <p:nvPr/>
            </p:nvSpPr>
            <p:spPr>
              <a:xfrm>
                <a:off x="2688" y="3408"/>
                <a:ext cx="192" cy="0"/>
              </a:xfrm>
              <a:prstGeom prst="line">
                <a:avLst/>
              </a:prstGeom>
              <a:ln w="28575" cap="flat" cmpd="sng">
                <a:solidFill>
                  <a:srgbClr val="FF0066"/>
                </a:solidFill>
                <a:prstDash val="solid"/>
                <a:headEnd type="none" w="med" len="med"/>
                <a:tailEnd type="none" w="med" len="med"/>
              </a:ln>
            </p:spPr>
          </p:sp>
          <p:sp>
            <p:nvSpPr>
              <p:cNvPr id="376966" name="Line 279"/>
              <p:cNvSpPr/>
              <p:nvPr/>
            </p:nvSpPr>
            <p:spPr>
              <a:xfrm rot="-5400000">
                <a:off x="2688" y="3408"/>
                <a:ext cx="192" cy="0"/>
              </a:xfrm>
              <a:prstGeom prst="line">
                <a:avLst/>
              </a:prstGeom>
              <a:ln w="28575" cap="flat" cmpd="sng">
                <a:solidFill>
                  <a:srgbClr val="FF0066"/>
                </a:solidFill>
                <a:prstDash val="solid"/>
                <a:headEnd type="none" w="med" len="med"/>
                <a:tailEnd type="none" w="med" len="med"/>
              </a:ln>
            </p:spPr>
          </p:sp>
        </p:grpSp>
        <p:grpSp>
          <p:nvGrpSpPr>
            <p:cNvPr id="376967" name="Group 280"/>
            <p:cNvGrpSpPr/>
            <p:nvPr/>
          </p:nvGrpSpPr>
          <p:grpSpPr>
            <a:xfrm flipH="1">
              <a:off x="2800" y="1728"/>
              <a:ext cx="240" cy="240"/>
              <a:chOff x="2640" y="3264"/>
              <a:chExt cx="288" cy="288"/>
            </a:xfrm>
          </p:grpSpPr>
          <p:sp>
            <p:nvSpPr>
              <p:cNvPr id="376968" name="Oval 281"/>
              <p:cNvSpPr/>
              <p:nvPr/>
            </p:nvSpPr>
            <p:spPr>
              <a:xfrm>
                <a:off x="2640" y="3264"/>
                <a:ext cx="288" cy="288"/>
              </a:xfrm>
              <a:prstGeom prst="ellipse">
                <a:avLst/>
              </a:prstGeom>
              <a:noFill/>
              <a:ln w="28575" cap="flat" cmpd="sng">
                <a:solidFill>
                  <a:srgbClr val="FF0066"/>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76969" name="Line 282"/>
              <p:cNvSpPr/>
              <p:nvPr/>
            </p:nvSpPr>
            <p:spPr>
              <a:xfrm>
                <a:off x="2688" y="3408"/>
                <a:ext cx="192" cy="0"/>
              </a:xfrm>
              <a:prstGeom prst="line">
                <a:avLst/>
              </a:prstGeom>
              <a:ln w="28575" cap="flat" cmpd="sng">
                <a:solidFill>
                  <a:srgbClr val="FF0066"/>
                </a:solidFill>
                <a:prstDash val="solid"/>
                <a:headEnd type="none" w="med" len="med"/>
                <a:tailEnd type="none" w="med" len="med"/>
              </a:ln>
            </p:spPr>
          </p:sp>
          <p:sp>
            <p:nvSpPr>
              <p:cNvPr id="376970" name="Line 283"/>
              <p:cNvSpPr/>
              <p:nvPr/>
            </p:nvSpPr>
            <p:spPr>
              <a:xfrm rot="-5400000">
                <a:off x="2688" y="3408"/>
                <a:ext cx="192" cy="0"/>
              </a:xfrm>
              <a:prstGeom prst="line">
                <a:avLst/>
              </a:prstGeom>
              <a:ln w="28575" cap="flat" cmpd="sng">
                <a:solidFill>
                  <a:srgbClr val="FF0066"/>
                </a:solidFill>
                <a:prstDash val="solid"/>
                <a:headEnd type="none" w="med" len="med"/>
                <a:tailEnd type="none" w="med" len="med"/>
              </a:ln>
            </p:spPr>
          </p:sp>
        </p:grpSp>
        <p:sp>
          <p:nvSpPr>
            <p:cNvPr id="376971" name="Line 284"/>
            <p:cNvSpPr/>
            <p:nvPr/>
          </p:nvSpPr>
          <p:spPr>
            <a:xfrm>
              <a:off x="2256" y="1296"/>
              <a:ext cx="0" cy="768"/>
            </a:xfrm>
            <a:prstGeom prst="line">
              <a:avLst/>
            </a:prstGeom>
            <a:ln w="9525" cap="flat" cmpd="sng">
              <a:solidFill>
                <a:srgbClr val="0033CC"/>
              </a:solidFill>
              <a:prstDash val="solid"/>
              <a:headEnd type="none" w="med" len="med"/>
              <a:tailEnd type="none" w="med" len="med"/>
            </a:ln>
          </p:spPr>
        </p:sp>
      </p:grpSp>
      <p:sp>
        <p:nvSpPr>
          <p:cNvPr id="33053" name="Line 285"/>
          <p:cNvSpPr/>
          <p:nvPr/>
        </p:nvSpPr>
        <p:spPr>
          <a:xfrm flipH="1">
            <a:off x="3854450" y="4517073"/>
            <a:ext cx="1524000" cy="0"/>
          </a:xfrm>
          <a:prstGeom prst="line">
            <a:avLst/>
          </a:prstGeom>
          <a:ln w="38100" cap="flat" cmpd="sng">
            <a:solidFill>
              <a:srgbClr val="FF0066"/>
            </a:solidFill>
            <a:prstDash val="solid"/>
            <a:headEnd type="none" w="med" len="med"/>
            <a:tailEnd type="stealth" w="med" len="lg"/>
          </a:ln>
        </p:spPr>
      </p:sp>
      <p:sp>
        <p:nvSpPr>
          <p:cNvPr id="33054" name="Text Box 286"/>
          <p:cNvSpPr txBox="1"/>
          <p:nvPr/>
        </p:nvSpPr>
        <p:spPr>
          <a:xfrm>
            <a:off x="5454650" y="4231323"/>
            <a:ext cx="2133600" cy="427037"/>
          </a:xfrm>
          <a:prstGeom prst="rect">
            <a:avLst/>
          </a:prstGeom>
          <a:noFill/>
          <a:ln w="9525">
            <a:noFill/>
          </a:ln>
        </p:spPr>
        <p:txBody>
          <a:bodyPr lIns="0" tIns="0" rIns="0" bIns="0">
            <a:spAutoFit/>
          </a:bodyPr>
          <a:p>
            <a:pPr>
              <a:spcBef>
                <a:spcPct val="20000"/>
              </a:spcBef>
            </a:pPr>
            <a:r>
              <a:rPr lang="zh-CN" altLang="en-US" sz="2800" b="1" dirty="0">
                <a:solidFill>
                  <a:srgbClr val="FF0066"/>
                </a:solidFill>
                <a:latin typeface="Times New Roman" panose="02020603050405020304" pitchFamily="18" charset="0"/>
                <a:ea typeface="隶书" pitchFamily="49" charset="-122"/>
              </a:rPr>
              <a:t>内电场</a:t>
            </a:r>
            <a:endParaRPr lang="zh-CN" altLang="en-US" sz="2800" b="1" dirty="0">
              <a:solidFill>
                <a:srgbClr val="0033CC"/>
              </a:solidFill>
              <a:latin typeface="Times New Roman" panose="02020603050405020304" pitchFamily="18" charset="0"/>
              <a:ea typeface="隶书" pitchFamily="49" charset="-122"/>
            </a:endParaRPr>
          </a:p>
        </p:txBody>
      </p:sp>
      <p:sp>
        <p:nvSpPr>
          <p:cNvPr id="33055" name="Rectangle 287"/>
          <p:cNvSpPr>
            <a:spLocks noChangeArrowheads="1"/>
          </p:cNvSpPr>
          <p:nvPr/>
        </p:nvSpPr>
        <p:spPr bwMode="auto">
          <a:xfrm>
            <a:off x="901700" y="1572260"/>
            <a:ext cx="2209800" cy="365125"/>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zh-CN" altLang="en-US" sz="2400" b="1" i="0" u="none" strike="noStrike" kern="1200" cap="none" spc="0" normalizeH="0" baseline="0" noProof="0" smtClean="0">
                <a:ln>
                  <a:noFill/>
                </a:ln>
                <a:solidFill>
                  <a:srgbClr val="66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扩散运动：</a:t>
            </a:r>
            <a:endParaRPr kumimoji="1" lang="zh-CN" altLang="en-US" sz="2400" b="1" i="0" u="none" strike="noStrike" kern="1200" cap="none" spc="0" normalizeH="0" baseline="0" noProof="0" smtClean="0">
              <a:ln>
                <a:noFill/>
              </a:ln>
              <a:solidFill>
                <a:srgbClr val="66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33056" name="Rectangle 288"/>
          <p:cNvSpPr>
            <a:spLocks noChangeArrowheads="1"/>
          </p:cNvSpPr>
          <p:nvPr/>
        </p:nvSpPr>
        <p:spPr bwMode="auto">
          <a:xfrm>
            <a:off x="901700" y="2118360"/>
            <a:ext cx="2438400" cy="365125"/>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smtClean="0">
                <a:ln>
                  <a:noFill/>
                </a:ln>
                <a:solidFill>
                  <a:srgbClr val="D60093"/>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漂移运动：</a:t>
            </a:r>
            <a:endParaRPr kumimoji="1" lang="zh-CN" altLang="en-US" sz="2400" b="1" i="0" u="none" strike="noStrike" kern="1200" cap="none" spc="0" normalizeH="0" baseline="0" noProof="0" smtClean="0">
              <a:ln>
                <a:noFill/>
              </a:ln>
              <a:solidFill>
                <a:srgbClr val="D60093"/>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33057" name="Rectangle 289"/>
          <p:cNvSpPr/>
          <p:nvPr/>
        </p:nvSpPr>
        <p:spPr>
          <a:xfrm>
            <a:off x="2514600" y="1584960"/>
            <a:ext cx="5410200" cy="365125"/>
          </a:xfrm>
          <a:prstGeom prst="rect">
            <a:avLst/>
          </a:prstGeom>
          <a:noFill/>
          <a:ln w="9525">
            <a:noFill/>
          </a:ln>
        </p:spPr>
        <p:txBody>
          <a:bodyPr lIns="0" tIns="0" rIns="0" bIns="0">
            <a:spAutoFit/>
          </a:bodyPr>
          <a:p>
            <a:pPr>
              <a:spcBef>
                <a:spcPct val="20000"/>
              </a:spcBef>
            </a:pPr>
            <a:r>
              <a:rPr lang="zh-CN" altLang="en-US" b="1" dirty="0">
                <a:solidFill>
                  <a:srgbClr val="663300"/>
                </a:solidFill>
                <a:latin typeface="Times New Roman" panose="02020603050405020304" pitchFamily="18" charset="0"/>
              </a:rPr>
              <a:t>由浓度差引起的载流子运动。</a:t>
            </a:r>
            <a:endParaRPr lang="zh-CN" altLang="en-US" b="1" dirty="0">
              <a:solidFill>
                <a:srgbClr val="663300"/>
              </a:solidFill>
              <a:latin typeface="Times New Roman" panose="02020603050405020304" pitchFamily="18" charset="0"/>
            </a:endParaRPr>
          </a:p>
        </p:txBody>
      </p:sp>
      <p:sp>
        <p:nvSpPr>
          <p:cNvPr id="33058" name="Rectangle 290"/>
          <p:cNvSpPr/>
          <p:nvPr/>
        </p:nvSpPr>
        <p:spPr>
          <a:xfrm>
            <a:off x="2514600" y="2118360"/>
            <a:ext cx="6096000" cy="365125"/>
          </a:xfrm>
          <a:prstGeom prst="rect">
            <a:avLst/>
          </a:prstGeom>
          <a:noFill/>
          <a:ln w="9525">
            <a:noFill/>
          </a:ln>
        </p:spPr>
        <p:txBody>
          <a:bodyPr lIns="0" tIns="0" rIns="0" bIns="0">
            <a:spAutoFit/>
          </a:bodyPr>
          <a:p>
            <a:pPr>
              <a:spcBef>
                <a:spcPct val="20000"/>
              </a:spcBef>
            </a:pPr>
            <a:r>
              <a:rPr lang="zh-CN" altLang="en-US" b="1" dirty="0">
                <a:solidFill>
                  <a:srgbClr val="D60093"/>
                </a:solidFill>
                <a:latin typeface="Times New Roman" panose="02020603050405020304" pitchFamily="18" charset="0"/>
              </a:rPr>
              <a:t>载流子在电场力作用下引起的运动。</a:t>
            </a:r>
            <a:endParaRPr lang="zh-CN" altLang="en-US" b="1" dirty="0">
              <a:solidFill>
                <a:srgbClr val="D60093"/>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771">
                                            <p:txEl>
                                              <p:charRg st="0" end="9"/>
                                            </p:txEl>
                                          </p:spTgt>
                                        </p:tgtEl>
                                        <p:attrNameLst>
                                          <p:attrName>style.visibility</p:attrName>
                                        </p:attrNameLst>
                                      </p:cBhvr>
                                      <p:to>
                                        <p:strVal val="visible"/>
                                      </p:to>
                                    </p:set>
                                    <p:animEffect transition="in" filter="wipe(left)">
                                      <p:cBhvr>
                                        <p:cTn id="7" dur="500"/>
                                        <p:tgtEl>
                                          <p:spTgt spid="32771">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055">
                                            <p:txEl>
                                              <p:charRg st="4294967295" end="4294967295"/>
                                            </p:txEl>
                                          </p:spTgt>
                                        </p:tgtEl>
                                        <p:attrNameLst>
                                          <p:attrName>style.visibility</p:attrName>
                                        </p:attrNameLst>
                                      </p:cBhvr>
                                      <p:to>
                                        <p:strVal val="visible"/>
                                      </p:to>
                                    </p:set>
                                    <p:animEffect transition="in" filter="wipe(left)">
                                      <p:cBhvr>
                                        <p:cTn id="12" dur="500"/>
                                        <p:tgtEl>
                                          <p:spTgt spid="33055">
                                            <p:txEl>
                                              <p:charRg st="4294967295" end="42949672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3055">
                                            <p:txEl>
                                              <p:charRg st="0" end="6"/>
                                            </p:txEl>
                                          </p:spTgt>
                                        </p:tgtEl>
                                        <p:attrNameLst>
                                          <p:attrName>style.visibility</p:attrName>
                                        </p:attrNameLst>
                                      </p:cBhvr>
                                      <p:to>
                                        <p:strVal val="visible"/>
                                      </p:to>
                                    </p:set>
                                    <p:animEffect transition="in" filter="wipe(left)">
                                      <p:cBhvr>
                                        <p:cTn id="17" dur="500"/>
                                        <p:tgtEl>
                                          <p:spTgt spid="33055">
                                            <p:txEl>
                                              <p:charRg st="0"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3057">
                                            <p:txEl>
                                              <p:charRg st="0" end="14"/>
                                            </p:txEl>
                                          </p:spTgt>
                                        </p:tgtEl>
                                        <p:attrNameLst>
                                          <p:attrName>style.visibility</p:attrName>
                                        </p:attrNameLst>
                                      </p:cBhvr>
                                      <p:to>
                                        <p:strVal val="visible"/>
                                      </p:to>
                                    </p:set>
                                    <p:animEffect transition="in" filter="wipe(left)">
                                      <p:cBhvr>
                                        <p:cTn id="22" dur="300"/>
                                        <p:tgtEl>
                                          <p:spTgt spid="33057">
                                            <p:txEl>
                                              <p:charRg st="0" end="1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3056">
                                            <p:txEl>
                                              <p:charRg st="4294967295" end="4294967295"/>
                                            </p:txEl>
                                          </p:spTgt>
                                        </p:tgtEl>
                                        <p:attrNameLst>
                                          <p:attrName>style.visibility</p:attrName>
                                        </p:attrNameLst>
                                      </p:cBhvr>
                                      <p:to>
                                        <p:strVal val="visible"/>
                                      </p:to>
                                    </p:set>
                                    <p:animEffect transition="in" filter="wipe(left)">
                                      <p:cBhvr>
                                        <p:cTn id="27" dur="500"/>
                                        <p:tgtEl>
                                          <p:spTgt spid="33056">
                                            <p:txEl>
                                              <p:charRg st="4294967295" end="429496729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3056">
                                            <p:txEl>
                                              <p:charRg st="0" end="6"/>
                                            </p:txEl>
                                          </p:spTgt>
                                        </p:tgtEl>
                                        <p:attrNameLst>
                                          <p:attrName>style.visibility</p:attrName>
                                        </p:attrNameLst>
                                      </p:cBhvr>
                                      <p:to>
                                        <p:strVal val="visible"/>
                                      </p:to>
                                    </p:set>
                                    <p:animEffect transition="in" filter="wipe(left)">
                                      <p:cBhvr>
                                        <p:cTn id="32" dur="500"/>
                                        <p:tgtEl>
                                          <p:spTgt spid="33056">
                                            <p:txEl>
                                              <p:charRg st="0"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33058">
                                            <p:txEl>
                                              <p:charRg st="0" end="17"/>
                                            </p:txEl>
                                          </p:spTgt>
                                        </p:tgtEl>
                                        <p:attrNameLst>
                                          <p:attrName>style.visibility</p:attrName>
                                        </p:attrNameLst>
                                      </p:cBhvr>
                                      <p:to>
                                        <p:strVal val="visible"/>
                                      </p:to>
                                    </p:set>
                                    <p:animEffect transition="in" filter="wipe(left)">
                                      <p:cBhvr>
                                        <p:cTn id="37" dur="300"/>
                                        <p:tgtEl>
                                          <p:spTgt spid="33058">
                                            <p:txEl>
                                              <p:charRg st="0" end="1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slide(fromLeft)">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32995"/>
                                        </p:tgtEl>
                                        <p:attrNameLst>
                                          <p:attrName>style.visibility</p:attrName>
                                        </p:attrNameLst>
                                      </p:cBhvr>
                                      <p:to>
                                        <p:strVal val="visible"/>
                                      </p:to>
                                    </p:set>
                                    <p:animEffect transition="in" filter="wipe(left)">
                                      <p:cBhvr>
                                        <p:cTn id="52" dur="300"/>
                                        <p:tgtEl>
                                          <p:spTgt spid="32995"/>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499"/>
                                          </p:stCondLst>
                                        </p:cTn>
                                        <p:tgtEl>
                                          <p:spTgt spid="21"/>
                                        </p:tgtEl>
                                        <p:attrNameLst>
                                          <p:attrName>style.visibility</p:attrName>
                                        </p:attrNameLst>
                                      </p:cBhvr>
                                      <p:to>
                                        <p:strVal val="visible"/>
                                      </p:to>
                                    </p:set>
                                  </p:childTnLst>
                                </p:cTn>
                              </p:par>
                            </p:childTnLst>
                          </p:cTn>
                        </p:par>
                        <p:par>
                          <p:cTn id="57" fill="hold">
                            <p:stCondLst>
                              <p:cond delay="500"/>
                            </p:stCondLst>
                            <p:childTnLst>
                              <p:par>
                                <p:cTn id="58" presetID="1" presetClass="entr" presetSubtype="0" fill="hold" nodeType="afterEffect">
                                  <p:stCondLst>
                                    <p:cond delay="1000"/>
                                  </p:stCondLst>
                                  <p:childTnLst>
                                    <p:set>
                                      <p:cBhvr>
                                        <p:cTn id="59" dur="1" fill="hold">
                                          <p:stCondLst>
                                            <p:cond delay="499"/>
                                          </p:stCondLst>
                                        </p:cTn>
                                        <p:tgtEl>
                                          <p:spTgt spid="22"/>
                                        </p:tgtEl>
                                        <p:attrNameLst>
                                          <p:attrName>style.visibility</p:attrName>
                                        </p:attrNameLst>
                                      </p:cBhvr>
                                      <p:to>
                                        <p:strVal val="visible"/>
                                      </p:to>
                                    </p:set>
                                  </p:childTnLst>
                                  <p:subTnLst>
                                    <p:set>
                                      <p:cBhvr override="childStyle">
                                        <p:cTn dur="1" fill="hold" display="0" masterRel="sameClick" afterEffect="1">
                                          <p:stCondLst>
                                            <p:cond evt="end" delay="0">
                                              <p:tn val="58"/>
                                            </p:cond>
                                          </p:stCondLst>
                                        </p:cTn>
                                        <p:tgtEl>
                                          <p:spTgt spid="22"/>
                                        </p:tgtEl>
                                        <p:attrNameLst>
                                          <p:attrName>style.visibility</p:attrName>
                                        </p:attrNameLst>
                                      </p:cBhvr>
                                      <p:to>
                                        <p:strVal val="hidden"/>
                                      </p:to>
                                    </p:set>
                                  </p:subTnLst>
                                </p:cTn>
                              </p:par>
                            </p:childTnLst>
                          </p:cTn>
                        </p:par>
                        <p:par>
                          <p:cTn id="60" fill="hold">
                            <p:stCondLst>
                              <p:cond delay="2000"/>
                            </p:stCondLst>
                            <p:childTnLst>
                              <p:par>
                                <p:cTn id="61" presetID="1" presetClass="entr" presetSubtype="0" fill="hold" nodeType="afterEffect">
                                  <p:stCondLst>
                                    <p:cond delay="1000"/>
                                  </p:stCondLst>
                                  <p:childTnLst>
                                    <p:set>
                                      <p:cBhvr>
                                        <p:cTn id="62" dur="1" fill="hold">
                                          <p:stCondLst>
                                            <p:cond delay="499"/>
                                          </p:stCondLst>
                                        </p:cTn>
                                        <p:tgtEl>
                                          <p:spTgt spid="2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499"/>
                                          </p:stCondLst>
                                        </p:cTn>
                                        <p:tgtEl>
                                          <p:spTgt spid="26"/>
                                        </p:tgtEl>
                                        <p:attrNameLst>
                                          <p:attrName>style.visibility</p:attrName>
                                        </p:attrNameLst>
                                      </p:cBhvr>
                                      <p:to>
                                        <p:strVal val="visible"/>
                                      </p:to>
                                    </p:set>
                                  </p:childTnLst>
                                </p:cTn>
                              </p:par>
                            </p:childTnLst>
                          </p:cTn>
                        </p:par>
                        <p:par>
                          <p:cTn id="67" fill="hold">
                            <p:stCondLst>
                              <p:cond delay="500"/>
                            </p:stCondLst>
                            <p:childTnLst>
                              <p:par>
                                <p:cTn id="68" presetID="1" presetClass="entr" presetSubtype="0" fill="hold" nodeType="afterEffect">
                                  <p:stCondLst>
                                    <p:cond delay="1000"/>
                                  </p:stCondLst>
                                  <p:childTnLst>
                                    <p:set>
                                      <p:cBhvr>
                                        <p:cTn id="69" dur="1" fill="hold">
                                          <p:stCondLst>
                                            <p:cond delay="499"/>
                                          </p:stCondLst>
                                        </p:cTn>
                                        <p:tgtEl>
                                          <p:spTgt spid="24"/>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4"/>
                                        </p:tgtEl>
                                        <p:attrNameLst>
                                          <p:attrName>style.visibility</p:attrName>
                                        </p:attrNameLst>
                                      </p:cBhvr>
                                      <p:to>
                                        <p:strVal val="hidden"/>
                                      </p:to>
                                    </p:set>
                                  </p:subTnLst>
                                </p:cTn>
                              </p:par>
                            </p:childTnLst>
                          </p:cTn>
                        </p:par>
                        <p:par>
                          <p:cTn id="70" fill="hold">
                            <p:stCondLst>
                              <p:cond delay="2000"/>
                            </p:stCondLst>
                            <p:childTnLst>
                              <p:par>
                                <p:cTn id="71" presetID="1" presetClass="entr" presetSubtype="0" fill="hold" nodeType="afterEffect">
                                  <p:stCondLst>
                                    <p:cond delay="1000"/>
                                  </p:stCondLst>
                                  <p:childTnLst>
                                    <p:set>
                                      <p:cBhvr>
                                        <p:cTn id="72" dur="1" fill="hold">
                                          <p:stCondLst>
                                            <p:cond delay="499"/>
                                          </p:stCondLst>
                                        </p:cTn>
                                        <p:tgtEl>
                                          <p:spTgt spid="25"/>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iterate type="wd">
                                    <p:tmPct val="100000"/>
                                  </p:iterate>
                                  <p:childTnLst>
                                    <p:set>
                                      <p:cBhvr>
                                        <p:cTn id="76" dur="1" fill="hold">
                                          <p:stCondLst>
                                            <p:cond delay="0"/>
                                          </p:stCondLst>
                                        </p:cTn>
                                        <p:tgtEl>
                                          <p:spTgt spid="33011"/>
                                        </p:tgtEl>
                                        <p:attrNameLst>
                                          <p:attrName>style.visibility</p:attrName>
                                        </p:attrNameLst>
                                      </p:cBhvr>
                                      <p:to>
                                        <p:strVal val="visible"/>
                                      </p:to>
                                    </p:set>
                                    <p:animEffect transition="in" filter="wipe(left)">
                                      <p:cBhvr>
                                        <p:cTn id="77" dur="300"/>
                                        <p:tgtEl>
                                          <p:spTgt spid="33011"/>
                                        </p:tgtEl>
                                      </p:cBhvr>
                                    </p:animEffect>
                                  </p:childTnLst>
                                </p:cTn>
                              </p:par>
                            </p:childTnLst>
                          </p:cTn>
                        </p:par>
                        <p:par>
                          <p:cTn id="78" fill="hold">
                            <p:stCondLst>
                              <p:cond delay="4800"/>
                            </p:stCondLst>
                            <p:childTnLst>
                              <p:par>
                                <p:cTn id="79" presetID="16" presetClass="entr" presetSubtype="37" fill="hold" nodeType="after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barn(outVertical)">
                                      <p:cBhvr>
                                        <p:cTn id="81" dur="500"/>
                                        <p:tgtEl>
                                          <p:spTgt spid="27"/>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2" fill="hold" nodeType="clickEffect">
                                  <p:stCondLst>
                                    <p:cond delay="0"/>
                                  </p:stCondLst>
                                  <p:childTnLst>
                                    <p:set>
                                      <p:cBhvr>
                                        <p:cTn id="85" dur="1" fill="hold">
                                          <p:stCondLst>
                                            <p:cond delay="0"/>
                                          </p:stCondLst>
                                        </p:cTn>
                                        <p:tgtEl>
                                          <p:spTgt spid="33053"/>
                                        </p:tgtEl>
                                        <p:attrNameLst>
                                          <p:attrName>style.visibility</p:attrName>
                                        </p:attrNameLst>
                                      </p:cBhvr>
                                      <p:to>
                                        <p:strVal val="visible"/>
                                      </p:to>
                                    </p:set>
                                    <p:animEffect transition="in" filter="wipe(right)">
                                      <p:cBhvr>
                                        <p:cTn id="86" dur="500"/>
                                        <p:tgtEl>
                                          <p:spTgt spid="33053"/>
                                        </p:tgtEl>
                                      </p:cBhvr>
                                    </p:animEffect>
                                  </p:childTnLst>
                                </p:cTn>
                              </p:par>
                            </p:childTnLst>
                          </p:cTn>
                        </p:par>
                        <p:par>
                          <p:cTn id="87" fill="hold">
                            <p:stCondLst>
                              <p:cond delay="500"/>
                            </p:stCondLst>
                            <p:childTnLst>
                              <p:par>
                                <p:cTn id="88" presetID="22" presetClass="entr" presetSubtype="8" fill="hold" grpId="0" nodeType="afterEffect">
                                  <p:stCondLst>
                                    <p:cond delay="0"/>
                                  </p:stCondLst>
                                  <p:iterate type="wd">
                                    <p:tmPct val="100000"/>
                                  </p:iterate>
                                  <p:childTnLst>
                                    <p:set>
                                      <p:cBhvr>
                                        <p:cTn id="89" dur="1" fill="hold">
                                          <p:stCondLst>
                                            <p:cond delay="0"/>
                                          </p:stCondLst>
                                        </p:cTn>
                                        <p:tgtEl>
                                          <p:spTgt spid="33054"/>
                                        </p:tgtEl>
                                        <p:attrNameLst>
                                          <p:attrName>style.visibility</p:attrName>
                                        </p:attrNameLst>
                                      </p:cBhvr>
                                      <p:to>
                                        <p:strVal val="visible"/>
                                      </p:to>
                                    </p:set>
                                    <p:animEffect transition="in" filter="wipe(left)">
                                      <p:cBhvr>
                                        <p:cTn id="90" dur="300"/>
                                        <p:tgtEl>
                                          <p:spTgt spid="33054"/>
                                        </p:tgtEl>
                                      </p:cBhvr>
                                    </p:animEffect>
                                  </p:childTnLst>
                                </p:cTn>
                              </p:par>
                            </p:childTnLst>
                          </p:cTn>
                        </p:par>
                        <p:par>
                          <p:cTn id="91" fill="hold">
                            <p:stCondLst>
                              <p:cond delay="1400"/>
                            </p:stCondLst>
                            <p:childTnLst>
                              <p:par>
                                <p:cTn id="92" presetID="22" presetClass="entr" presetSubtype="8" fill="hold" grpId="0" nodeType="afterEffect">
                                  <p:stCondLst>
                                    <p:cond delay="0"/>
                                  </p:stCondLst>
                                  <p:iterate type="wd">
                                    <p:tmPct val="100000"/>
                                  </p:iterate>
                                  <p:childTnLst>
                                    <p:set>
                                      <p:cBhvr>
                                        <p:cTn id="93" dur="1" fill="hold">
                                          <p:stCondLst>
                                            <p:cond delay="0"/>
                                          </p:stCondLst>
                                        </p:cTn>
                                        <p:tgtEl>
                                          <p:spTgt spid="33012"/>
                                        </p:tgtEl>
                                        <p:attrNameLst>
                                          <p:attrName>style.visibility</p:attrName>
                                        </p:attrNameLst>
                                      </p:cBhvr>
                                      <p:to>
                                        <p:strVal val="visible"/>
                                      </p:to>
                                    </p:set>
                                    <p:animEffect transition="in" filter="wipe(left)">
                                      <p:cBhvr>
                                        <p:cTn id="94" dur="300"/>
                                        <p:tgtEl>
                                          <p:spTgt spid="33012"/>
                                        </p:tgtEl>
                                      </p:cBhvr>
                                    </p:animEffect>
                                  </p:childTnLst>
                                </p:cTn>
                              </p:par>
                            </p:childTnLst>
                          </p:cTn>
                        </p:par>
                        <p:par>
                          <p:cTn id="95" fill="hold">
                            <p:stCondLst>
                              <p:cond delay="4100"/>
                            </p:stCondLst>
                            <p:childTnLst>
                              <p:par>
                                <p:cTn id="96" presetID="22" presetClass="entr" presetSubtype="8" fill="hold" grpId="0" nodeType="afterEffect">
                                  <p:stCondLst>
                                    <p:cond delay="0"/>
                                  </p:stCondLst>
                                  <p:iterate type="wd">
                                    <p:tmPct val="100000"/>
                                  </p:iterate>
                                  <p:childTnLst>
                                    <p:set>
                                      <p:cBhvr>
                                        <p:cTn id="97" dur="1" fill="hold">
                                          <p:stCondLst>
                                            <p:cond delay="0"/>
                                          </p:stCondLst>
                                        </p:cTn>
                                        <p:tgtEl>
                                          <p:spTgt spid="33013"/>
                                        </p:tgtEl>
                                        <p:attrNameLst>
                                          <p:attrName>style.visibility</p:attrName>
                                        </p:attrNameLst>
                                      </p:cBhvr>
                                      <p:to>
                                        <p:strVal val="visible"/>
                                      </p:to>
                                    </p:set>
                                    <p:animEffect transition="in" filter="wipe(left)">
                                      <p:cBhvr>
                                        <p:cTn id="98" dur="300"/>
                                        <p:tgtEl>
                                          <p:spTgt spid="33013"/>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iterate type="wd">
                                    <p:tmPct val="100000"/>
                                  </p:iterate>
                                  <p:childTnLst>
                                    <p:set>
                                      <p:cBhvr>
                                        <p:cTn id="102" dur="1" fill="hold">
                                          <p:stCondLst>
                                            <p:cond delay="0"/>
                                          </p:stCondLst>
                                        </p:cTn>
                                        <p:tgtEl>
                                          <p:spTgt spid="33016">
                                            <p:txEl>
                                              <p:charRg st="0" end="15"/>
                                            </p:txEl>
                                          </p:spTgt>
                                        </p:tgtEl>
                                        <p:attrNameLst>
                                          <p:attrName>style.visibility</p:attrName>
                                        </p:attrNameLst>
                                      </p:cBhvr>
                                      <p:to>
                                        <p:strVal val="visible"/>
                                      </p:to>
                                    </p:set>
                                    <p:animEffect transition="in" filter="wipe(left)">
                                      <p:cBhvr>
                                        <p:cTn id="103" dur="300"/>
                                        <p:tgtEl>
                                          <p:spTgt spid="33016">
                                            <p:txEl>
                                              <p:charRg st="0" end="15"/>
                                            </p:txEl>
                                          </p:spTgt>
                                        </p:tgtEl>
                                      </p:cBhvr>
                                    </p:animEffect>
                                  </p:childTnLst>
                                </p:cTn>
                              </p:par>
                            </p:childTnLst>
                          </p:cTn>
                        </p:par>
                        <p:par>
                          <p:cTn id="104" fill="hold">
                            <p:stCondLst>
                              <p:cond delay="4200"/>
                            </p:stCondLst>
                            <p:childTnLst>
                              <p:par>
                                <p:cTn id="105" presetID="22" presetClass="entr" presetSubtype="8" fill="hold" grpId="0" nodeType="afterEffect">
                                  <p:stCondLst>
                                    <p:cond delay="0"/>
                                  </p:stCondLst>
                                  <p:iterate type="wd">
                                    <p:tmPct val="100000"/>
                                  </p:iterate>
                                  <p:childTnLst>
                                    <p:set>
                                      <p:cBhvr>
                                        <p:cTn id="106" dur="1" fill="hold">
                                          <p:stCondLst>
                                            <p:cond delay="0"/>
                                          </p:stCondLst>
                                        </p:cTn>
                                        <p:tgtEl>
                                          <p:spTgt spid="33017">
                                            <p:txEl>
                                              <p:charRg st="0" end="26"/>
                                            </p:txEl>
                                          </p:spTgt>
                                        </p:tgtEl>
                                        <p:attrNameLst>
                                          <p:attrName>style.visibility</p:attrName>
                                        </p:attrNameLst>
                                      </p:cBhvr>
                                      <p:to>
                                        <p:strVal val="visible"/>
                                      </p:to>
                                    </p:set>
                                    <p:animEffect transition="in" filter="wipe(left)">
                                      <p:cBhvr>
                                        <p:cTn id="107" dur="300"/>
                                        <p:tgtEl>
                                          <p:spTgt spid="33017">
                                            <p:txEl>
                                              <p:charRg st="0" end="2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P spid="32995" grpId="0"/>
      <p:bldP spid="33011" grpId="0"/>
      <p:bldP spid="33012" grpId="0"/>
      <p:bldP spid="33013" grpId="0"/>
      <p:bldP spid="33016" grpId="0" build="p"/>
      <p:bldP spid="33017" grpId="0" advAuto="1000" build="p"/>
      <p:bldP spid="33054" grpId="0"/>
      <p:bldP spid="33055" grpId="0" build="p"/>
      <p:bldP spid="33056" grpId="0" build="p"/>
      <p:bldP spid="33057" grpId="0" build="p"/>
      <p:bldP spid="33058"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574675" y="225425"/>
            <a:ext cx="6830695" cy="6507480"/>
          </a:xfrm>
          <a:prstGeom prst="rect">
            <a:avLst/>
          </a:prstGeom>
        </p:spPr>
      </p:pic>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71120" y="3063240"/>
            <a:ext cx="8625840" cy="1383665"/>
          </a:xfrm>
          <a:prstGeom prst="rect">
            <a:avLst/>
          </a:prstGeom>
          <a:noFill/>
        </p:spPr>
        <p:txBody>
          <a:bodyPr wrap="square" rtlCol="0" anchor="t">
            <a:spAutoFit/>
          </a:bodyPr>
          <a:p>
            <a:r>
              <a:rPr lang="en-US" altLang="zh-CN">
                <a:solidFill>
                  <a:srgbClr val="000204"/>
                </a:solidFill>
              </a:rPr>
              <a:t>2.</a:t>
            </a:r>
            <a:r>
              <a:rPr lang="zh-CN" altLang="en-US">
                <a:solidFill>
                  <a:srgbClr val="000204"/>
                </a:solidFill>
              </a:rPr>
              <a:t>电路如下图 所示, 其中管子 T 的输出特性曲线如图 所示。 试分析</a:t>
            </a:r>
            <a:r>
              <a:rPr lang="zh-CN" altLang="en-US">
                <a:solidFill>
                  <a:srgbClr val="000204"/>
                </a:solidFill>
                <a:sym typeface="+mn-ea"/>
              </a:rPr>
              <a:t>v</a:t>
            </a:r>
            <a:r>
              <a:rPr lang="zh-CN" altLang="en-US" baseline="-25000">
                <a:solidFill>
                  <a:srgbClr val="000204"/>
                </a:solidFill>
              </a:rPr>
              <a:t>i</a:t>
            </a:r>
            <a:r>
              <a:rPr lang="zh-CN" altLang="en-US">
                <a:solidFill>
                  <a:srgbClr val="000204"/>
                </a:solidFill>
              </a:rPr>
              <a:t> 为 0V、 8V 两种情况下 v</a:t>
            </a:r>
            <a:r>
              <a:rPr lang="zh-CN" altLang="en-US" baseline="-25000">
                <a:solidFill>
                  <a:srgbClr val="000204"/>
                </a:solidFill>
              </a:rPr>
              <a:t>o</a:t>
            </a:r>
            <a:r>
              <a:rPr lang="zh-CN" altLang="en-US">
                <a:solidFill>
                  <a:srgbClr val="000204"/>
                </a:solidFill>
              </a:rPr>
              <a:t> 分别为多少伏。</a:t>
            </a:r>
            <a:endParaRPr lang="zh-CN" altLang="en-US">
              <a:solidFill>
                <a:srgbClr val="000204"/>
              </a:solidFill>
            </a:endParaRPr>
          </a:p>
        </p:txBody>
      </p:sp>
      <p:sp>
        <p:nvSpPr>
          <p:cNvPr id="4" name="文本框 3"/>
          <p:cNvSpPr txBox="1"/>
          <p:nvPr/>
        </p:nvSpPr>
        <p:spPr>
          <a:xfrm>
            <a:off x="123190" y="33020"/>
            <a:ext cx="8739505" cy="1383665"/>
          </a:xfrm>
          <a:prstGeom prst="rect">
            <a:avLst/>
          </a:prstGeom>
          <a:noFill/>
        </p:spPr>
        <p:txBody>
          <a:bodyPr wrap="square" rtlCol="0" anchor="t">
            <a:spAutoFit/>
          </a:bodyPr>
          <a:p>
            <a:r>
              <a:rPr lang="en-US" altLang="zh-CN">
                <a:solidFill>
                  <a:srgbClr val="000204"/>
                </a:solidFill>
              </a:rPr>
              <a:t>1.</a:t>
            </a:r>
            <a:r>
              <a:rPr lang="zh-CN" altLang="en-US">
                <a:solidFill>
                  <a:srgbClr val="000204"/>
                </a:solidFill>
              </a:rPr>
              <a:t>已知某管子的输出特性曲线如下图  所示。 试分析该管是什么类型的场效应管 </a:t>
            </a:r>
            <a:r>
              <a:rPr lang="zh-CN" altLang="en-US">
                <a:solidFill>
                  <a:srgbClr val="000204"/>
                </a:solidFill>
                <a:latin typeface="Times New Roman" panose="02020603050405020304" pitchFamily="18" charset="0"/>
                <a:cs typeface="Times New Roman" panose="02020603050405020304" pitchFamily="18" charset="0"/>
              </a:rPr>
              <a:t>(绝缘栅型、 N 沟道、 P 沟道、 增强型、 耗尽型)。</a:t>
            </a:r>
            <a:endParaRPr lang="zh-CN" altLang="en-US">
              <a:solidFill>
                <a:srgbClr val="000204"/>
              </a:solidFill>
              <a:latin typeface="Times New Roman" panose="02020603050405020304" pitchFamily="18" charset="0"/>
              <a:cs typeface="Times New Roman" panose="02020603050405020304" pitchFamily="18" charset="0"/>
            </a:endParaRPr>
          </a:p>
        </p:txBody>
      </p:sp>
      <p:pic>
        <p:nvPicPr>
          <p:cNvPr id="5" name="图片 4"/>
          <p:cNvPicPr>
            <a:picLocks noChangeAspect="1"/>
          </p:cNvPicPr>
          <p:nvPr>
            <p:custDataLst>
              <p:tags r:id="rId1"/>
            </p:custDataLst>
          </p:nvPr>
        </p:nvPicPr>
        <p:blipFill>
          <a:blip r:embed="rId2"/>
          <a:stretch>
            <a:fillRect/>
          </a:stretch>
        </p:blipFill>
        <p:spPr>
          <a:xfrm>
            <a:off x="6242685" y="1004570"/>
            <a:ext cx="2237105" cy="1962785"/>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1552575" y="4204335"/>
            <a:ext cx="1960245" cy="2348230"/>
          </a:xfrm>
          <a:prstGeom prst="rect">
            <a:avLst/>
          </a:prstGeom>
        </p:spPr>
      </p:pic>
      <p:sp>
        <p:nvSpPr>
          <p:cNvPr id="7" name="文本框 6"/>
          <p:cNvSpPr txBox="1"/>
          <p:nvPr/>
        </p:nvSpPr>
        <p:spPr>
          <a:xfrm>
            <a:off x="3787775" y="5853430"/>
            <a:ext cx="4572000" cy="398780"/>
          </a:xfrm>
          <a:prstGeom prst="rect">
            <a:avLst/>
          </a:prstGeom>
          <a:noFill/>
        </p:spPr>
        <p:txBody>
          <a:bodyPr wrap="square" rtlCol="0" anchor="t">
            <a:spAutoFit/>
          </a:bodyPr>
          <a:p>
            <a:r>
              <a:rPr lang="zh-CN" altLang="en-US" sz="2000"/>
              <a:t>vo= v</a:t>
            </a:r>
            <a:r>
              <a:rPr lang="zh-CN" altLang="en-US" sz="2000" baseline="-25000"/>
              <a:t>DS</a:t>
            </a:r>
            <a:r>
              <a:rPr lang="zh-CN" altLang="en-US" sz="2000"/>
              <a:t>= V</a:t>
            </a:r>
            <a:r>
              <a:rPr lang="zh-CN" altLang="en-US" sz="2000" baseline="-25000"/>
              <a:t>DD</a:t>
            </a:r>
            <a:r>
              <a:rPr lang="zh-CN" altLang="en-US" sz="2000"/>
              <a:t>-i</a:t>
            </a:r>
            <a:r>
              <a:rPr lang="zh-CN" altLang="en-US" sz="2000" baseline="-25000"/>
              <a:t>D</a:t>
            </a:r>
            <a:r>
              <a:rPr lang="zh-CN" altLang="en-US" sz="2000"/>
              <a:t>R</a:t>
            </a:r>
            <a:r>
              <a:rPr lang="zh-CN" altLang="en-US" sz="2000" baseline="-25000"/>
              <a:t>d</a:t>
            </a:r>
            <a:r>
              <a:rPr lang="zh-CN" altLang="en-US" sz="2000"/>
              <a:t>= (15-1×5)V = 10V</a:t>
            </a:r>
            <a:endParaRPr lang="zh-CN" altLang="en-US" sz="2000"/>
          </a:p>
        </p:txBody>
      </p:sp>
      <p:sp>
        <p:nvSpPr>
          <p:cNvPr id="8" name="文本框 7"/>
          <p:cNvSpPr txBox="1"/>
          <p:nvPr/>
        </p:nvSpPr>
        <p:spPr>
          <a:xfrm>
            <a:off x="3614420" y="5213985"/>
            <a:ext cx="4572000" cy="398780"/>
          </a:xfrm>
          <a:prstGeom prst="rect">
            <a:avLst/>
          </a:prstGeom>
          <a:noFill/>
        </p:spPr>
        <p:txBody>
          <a:bodyPr wrap="square" rtlCol="0" anchor="t">
            <a:spAutoFit/>
          </a:bodyPr>
          <a:p>
            <a:r>
              <a:rPr lang="zh-CN" altLang="en-US" sz="2000"/>
              <a:t>当 v</a:t>
            </a:r>
            <a:r>
              <a:rPr lang="zh-CN" altLang="en-US" sz="2000" baseline="-25000"/>
              <a:t>i</a:t>
            </a:r>
            <a:r>
              <a:rPr lang="zh-CN" altLang="en-US" sz="2000"/>
              <a:t>= V</a:t>
            </a:r>
            <a:r>
              <a:rPr lang="zh-CN" altLang="en-US" sz="2000" baseline="-25000"/>
              <a:t>GS</a:t>
            </a:r>
            <a:r>
              <a:rPr lang="zh-CN" altLang="en-US" sz="2000"/>
              <a:t>= 8V 时</a:t>
            </a:r>
            <a:endParaRPr lang="zh-CN" altLang="en-US" sz="2000"/>
          </a:p>
        </p:txBody>
      </p:sp>
      <p:sp>
        <p:nvSpPr>
          <p:cNvPr id="9" name="文本框 8"/>
          <p:cNvSpPr txBox="1"/>
          <p:nvPr/>
        </p:nvSpPr>
        <p:spPr>
          <a:xfrm>
            <a:off x="3614420" y="4047490"/>
            <a:ext cx="4572000" cy="398780"/>
          </a:xfrm>
          <a:prstGeom prst="rect">
            <a:avLst/>
          </a:prstGeom>
          <a:noFill/>
        </p:spPr>
        <p:txBody>
          <a:bodyPr wrap="square" rtlCol="0" anchor="t">
            <a:spAutoFit/>
          </a:bodyPr>
          <a:p>
            <a:r>
              <a:rPr lang="zh-CN" altLang="en-US" sz="2000"/>
              <a:t>解：当 v</a:t>
            </a:r>
            <a:r>
              <a:rPr lang="zh-CN" altLang="en-US" sz="2000" baseline="-25000"/>
              <a:t>i</a:t>
            </a:r>
            <a:r>
              <a:rPr lang="zh-CN" altLang="en-US" sz="2000"/>
              <a:t>= V</a:t>
            </a:r>
            <a:r>
              <a:rPr lang="zh-CN" altLang="en-US" sz="2000" baseline="-25000"/>
              <a:t>GS</a:t>
            </a:r>
            <a:r>
              <a:rPr lang="zh-CN" altLang="en-US" sz="2000"/>
              <a:t>= 0V 时</a:t>
            </a:r>
            <a:r>
              <a:rPr lang="en-US" altLang="zh-CN" sz="2000"/>
              <a:t>,</a:t>
            </a:r>
            <a:endParaRPr lang="en-US" altLang="zh-CN" sz="2000"/>
          </a:p>
        </p:txBody>
      </p:sp>
      <p:sp>
        <p:nvSpPr>
          <p:cNvPr id="10" name="文本框 9"/>
          <p:cNvSpPr txBox="1"/>
          <p:nvPr/>
        </p:nvSpPr>
        <p:spPr>
          <a:xfrm>
            <a:off x="6001385" y="4047490"/>
            <a:ext cx="1751330" cy="398780"/>
          </a:xfrm>
          <a:prstGeom prst="rect">
            <a:avLst/>
          </a:prstGeom>
          <a:noFill/>
        </p:spPr>
        <p:txBody>
          <a:bodyPr wrap="square" rtlCol="0" anchor="t">
            <a:spAutoFit/>
          </a:bodyPr>
          <a:p>
            <a:r>
              <a:rPr lang="zh-CN" altLang="en-US" sz="2000"/>
              <a:t>而 i</a:t>
            </a:r>
            <a:r>
              <a:rPr lang="zh-CN" altLang="en-US" sz="2000" baseline="-25000"/>
              <a:t>D</a:t>
            </a:r>
            <a:r>
              <a:rPr lang="zh-CN" altLang="en-US" sz="2000"/>
              <a:t>= 0</a:t>
            </a:r>
            <a:endParaRPr lang="zh-CN" altLang="en-US" sz="2000"/>
          </a:p>
        </p:txBody>
      </p:sp>
      <p:sp>
        <p:nvSpPr>
          <p:cNvPr id="11" name="文本框 10"/>
          <p:cNvSpPr txBox="1"/>
          <p:nvPr/>
        </p:nvSpPr>
        <p:spPr>
          <a:xfrm>
            <a:off x="3729990" y="4617720"/>
            <a:ext cx="3739515" cy="398780"/>
          </a:xfrm>
          <a:prstGeom prst="rect">
            <a:avLst/>
          </a:prstGeom>
          <a:noFill/>
        </p:spPr>
        <p:txBody>
          <a:bodyPr wrap="square" rtlCol="0" anchor="t">
            <a:spAutoFit/>
          </a:bodyPr>
          <a:p>
            <a:r>
              <a:rPr lang="zh-CN" altLang="en-US" sz="2000"/>
              <a:t>v</a:t>
            </a:r>
            <a:r>
              <a:rPr lang="zh-CN" altLang="en-US" sz="2000" baseline="-25000"/>
              <a:t>o</a:t>
            </a:r>
            <a:r>
              <a:rPr lang="zh-CN" altLang="en-US" sz="2000"/>
              <a:t>= v</a:t>
            </a:r>
            <a:r>
              <a:rPr lang="zh-CN" altLang="en-US" sz="2000" baseline="-25000"/>
              <a:t>DS</a:t>
            </a:r>
            <a:r>
              <a:rPr lang="zh-CN" altLang="en-US" sz="2000"/>
              <a:t>= V</a:t>
            </a:r>
            <a:r>
              <a:rPr lang="zh-CN" altLang="en-US" sz="2000" baseline="-25000"/>
              <a:t>DD</a:t>
            </a:r>
            <a:r>
              <a:rPr lang="zh-CN" altLang="en-US" sz="2000"/>
              <a:t>-i</a:t>
            </a:r>
            <a:r>
              <a:rPr lang="zh-CN" altLang="en-US" sz="2000" baseline="-25000"/>
              <a:t>D</a:t>
            </a:r>
            <a:r>
              <a:rPr lang="zh-CN" altLang="en-US" sz="2000"/>
              <a:t>R</a:t>
            </a:r>
            <a:r>
              <a:rPr lang="zh-CN" altLang="en-US" sz="2000" baseline="-25000"/>
              <a:t>d</a:t>
            </a:r>
            <a:r>
              <a:rPr lang="zh-CN" altLang="en-US" sz="2000"/>
              <a:t>= V</a:t>
            </a:r>
            <a:r>
              <a:rPr lang="zh-CN" altLang="en-US" sz="2000" baseline="-25000"/>
              <a:t>DD</a:t>
            </a:r>
            <a:r>
              <a:rPr lang="zh-CN" altLang="en-US" sz="2000"/>
              <a:t>= 15V</a:t>
            </a:r>
            <a:endParaRPr lang="zh-CN" altLang="en-US" sz="2000"/>
          </a:p>
        </p:txBody>
      </p:sp>
      <p:sp>
        <p:nvSpPr>
          <p:cNvPr id="12" name="页脚占位符 4"/>
          <p:cNvSpPr txBox="1">
            <a:spLocks noGrp="1"/>
          </p:cNvSpPr>
          <p:nvPr>
            <p:custDataLst>
              <p:tags r:id="rId5"/>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
        <p:nvSpPr>
          <p:cNvPr id="14" name="文本框 13"/>
          <p:cNvSpPr txBox="1"/>
          <p:nvPr/>
        </p:nvSpPr>
        <p:spPr>
          <a:xfrm>
            <a:off x="322580" y="1416685"/>
            <a:ext cx="5525770" cy="1322070"/>
          </a:xfrm>
          <a:prstGeom prst="rect">
            <a:avLst/>
          </a:prstGeom>
          <a:noFill/>
        </p:spPr>
        <p:txBody>
          <a:bodyPr wrap="square" rtlCol="0">
            <a:spAutoFit/>
          </a:bodyPr>
          <a:p>
            <a:r>
              <a:rPr lang="zh-CN" altLang="en-US" sz="2000">
                <a:sym typeface="+mn-ea"/>
              </a:rPr>
              <a:t>解: 从 i</a:t>
            </a:r>
            <a:r>
              <a:rPr lang="zh-CN" altLang="en-US" sz="2000" baseline="-25000">
                <a:sym typeface="+mn-ea"/>
              </a:rPr>
              <a:t>D</a:t>
            </a:r>
            <a:r>
              <a:rPr lang="zh-CN" altLang="en-US" sz="2000">
                <a:sym typeface="+mn-ea"/>
              </a:rPr>
              <a:t> 的方向以及 V</a:t>
            </a:r>
            <a:r>
              <a:rPr lang="zh-CN" altLang="en-US" sz="2000" baseline="-25000">
                <a:sym typeface="+mn-ea"/>
              </a:rPr>
              <a:t>DS</a:t>
            </a:r>
            <a:r>
              <a:rPr lang="zh-CN" altLang="en-US" sz="2000">
                <a:sym typeface="+mn-ea"/>
              </a:rPr>
              <a:t>和 V</a:t>
            </a:r>
            <a:r>
              <a:rPr lang="zh-CN" altLang="en-US" sz="2000" baseline="-25000">
                <a:sym typeface="+mn-ea"/>
              </a:rPr>
              <a:t>GS</a:t>
            </a:r>
            <a:r>
              <a:rPr lang="zh-CN" altLang="en-US" sz="2000">
                <a:sym typeface="+mn-ea"/>
              </a:rPr>
              <a:t>极性可知, 该管为 N 沟道管; 从输出特性曲线可知, 开启电压 V</a:t>
            </a:r>
            <a:r>
              <a:rPr lang="zh-CN" altLang="en-US" sz="2000" baseline="-25000">
                <a:sym typeface="+mn-ea"/>
              </a:rPr>
              <a:t>GS(th)</a:t>
            </a:r>
            <a:r>
              <a:rPr lang="zh-CN" altLang="en-US" sz="2000">
                <a:sym typeface="+mn-ea"/>
              </a:rPr>
              <a:t>= 4V&gt;0, 说明该管为增强型 MOS 管; 所以, 该管为 N 沟道增强型 MOS 管。</a:t>
            </a:r>
            <a:endParaRPr lang="zh-CN" altLang="en-US" sz="2000"/>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2131" name="Rectangle 5"/>
          <p:cNvSpPr/>
          <p:nvPr/>
        </p:nvSpPr>
        <p:spPr>
          <a:xfrm>
            <a:off x="1630363" y="1938020"/>
            <a:ext cx="2447925" cy="762000"/>
          </a:xfrm>
          <a:prstGeom prst="rect">
            <a:avLst/>
          </a:prstGeom>
          <a:noFill/>
          <a:ln w="9525">
            <a:noFill/>
          </a:ln>
        </p:spPr>
        <p:txBody>
          <a:bodyPr>
            <a:spAutoFit/>
          </a:bodyPr>
          <a:p>
            <a:pPr eaLnBrk="0" hangingPunct="0"/>
            <a:r>
              <a:rPr lang="zh-CN" altLang="en-US" sz="2000" b="1" dirty="0">
                <a:solidFill>
                  <a:schemeClr val="bg1"/>
                </a:solidFill>
                <a:latin typeface="Times New Roman" panose="02020603050405020304" pitchFamily="18" charset="0"/>
              </a:rPr>
              <a:t>三极管放大作用的实质是什么？</a:t>
            </a:r>
            <a:r>
              <a:rPr lang="zh-CN" altLang="en-US" dirty="0">
                <a:solidFill>
                  <a:schemeClr val="bg1"/>
                </a:solidFill>
                <a:latin typeface="Times New Roman" panose="02020603050405020304" pitchFamily="18" charset="0"/>
              </a:rPr>
              <a:t> </a:t>
            </a:r>
            <a:endParaRPr lang="zh-CN" altLang="en-US" dirty="0">
              <a:solidFill>
                <a:schemeClr val="bg1"/>
              </a:solidFill>
              <a:latin typeface="Times New Roman" panose="02020603050405020304" pitchFamily="18" charset="0"/>
            </a:endParaRPr>
          </a:p>
        </p:txBody>
      </p:sp>
      <p:sp>
        <p:nvSpPr>
          <p:cNvPr id="432132" name="AutoShape 7"/>
          <p:cNvSpPr/>
          <p:nvPr/>
        </p:nvSpPr>
        <p:spPr>
          <a:xfrm>
            <a:off x="4491038" y="4254500"/>
            <a:ext cx="4106862" cy="1839913"/>
          </a:xfrm>
          <a:prstGeom prst="cloudCallout">
            <a:avLst>
              <a:gd name="adj1" fmla="val -34579"/>
              <a:gd name="adj2" fmla="val -96593"/>
            </a:avLst>
          </a:prstGeom>
          <a:solidFill>
            <a:srgbClr val="FFCC99"/>
          </a:solidFill>
          <a:ln w="9525" cap="flat" cmpd="sng">
            <a:solidFill>
              <a:srgbClr val="993300"/>
            </a:solidFill>
            <a:prstDash val="solid"/>
            <a:headEnd type="none" w="med" len="med"/>
            <a:tailEnd type="none" w="med" len="med"/>
          </a:ln>
        </p:spPr>
        <p:txBody>
          <a:bodyPr/>
          <a:p>
            <a:pPr eaLnBrk="0" hangingPunct="0"/>
            <a:endParaRPr lang="zh-CN" altLang="zh-CN" sz="1600" b="1" dirty="0">
              <a:latin typeface="Times New Roman" panose="02020603050405020304" pitchFamily="18" charset="0"/>
              <a:ea typeface="楷体_GB2312" pitchFamily="49" charset="-122"/>
            </a:endParaRPr>
          </a:p>
        </p:txBody>
      </p:sp>
      <p:sp>
        <p:nvSpPr>
          <p:cNvPr id="432133" name="Rectangle 8"/>
          <p:cNvSpPr/>
          <p:nvPr/>
        </p:nvSpPr>
        <p:spPr>
          <a:xfrm>
            <a:off x="5052695" y="4505960"/>
            <a:ext cx="3443288" cy="1476375"/>
          </a:xfrm>
          <a:prstGeom prst="rect">
            <a:avLst/>
          </a:prstGeom>
          <a:noFill/>
          <a:ln w="9525">
            <a:noFill/>
          </a:ln>
        </p:spPr>
        <p:txBody>
          <a:bodyPr>
            <a:spAutoFit/>
          </a:bodyPr>
          <a:p>
            <a:pPr eaLnBrk="0" hangingPunct="0"/>
            <a:r>
              <a:rPr lang="zh-CN" altLang="en-US" sz="1800" b="1" dirty="0">
                <a:latin typeface="Times New Roman" panose="02020603050405020304" pitchFamily="18" charset="0"/>
              </a:rPr>
              <a:t>有两个晶体管，一个的＝</a:t>
            </a:r>
            <a:r>
              <a:rPr lang="en-US" altLang="zh-CN" sz="1800" b="1" dirty="0">
                <a:latin typeface="Times New Roman" panose="02020603050405020304" pitchFamily="18" charset="0"/>
              </a:rPr>
              <a:t>200</a:t>
            </a:r>
            <a:r>
              <a:rPr lang="zh-CN" altLang="en-US" sz="1800" b="1" dirty="0">
                <a:latin typeface="Times New Roman" panose="02020603050405020304" pitchFamily="18" charset="0"/>
              </a:rPr>
              <a:t>，</a:t>
            </a:r>
            <a:r>
              <a:rPr lang="en-US" altLang="zh-CN" sz="1800" b="1" i="1" dirty="0">
                <a:latin typeface="Times New Roman" panose="02020603050405020304" pitchFamily="18" charset="0"/>
              </a:rPr>
              <a:t>I</a:t>
            </a:r>
            <a:r>
              <a:rPr lang="en-US" altLang="zh-CN" sz="1800" b="1" baseline="-25000" dirty="0">
                <a:latin typeface="Times New Roman" panose="02020603050405020304" pitchFamily="18" charset="0"/>
              </a:rPr>
              <a:t>CEO</a:t>
            </a:r>
            <a:r>
              <a:rPr lang="zh-CN" altLang="en-US" sz="1800" b="1" dirty="0">
                <a:latin typeface="Times New Roman" panose="02020603050405020304" pitchFamily="18" charset="0"/>
              </a:rPr>
              <a:t>＝</a:t>
            </a:r>
            <a:r>
              <a:rPr lang="en-US" altLang="zh-CN" sz="1800" b="1" dirty="0">
                <a:latin typeface="Times New Roman" panose="02020603050405020304" pitchFamily="18" charset="0"/>
              </a:rPr>
              <a:t>200A</a:t>
            </a:r>
            <a:r>
              <a:rPr lang="zh-CN" altLang="en-US" sz="1800" b="1" dirty="0">
                <a:latin typeface="Times New Roman" panose="02020603050405020304" pitchFamily="18" charset="0"/>
              </a:rPr>
              <a:t>；另一个的＝</a:t>
            </a:r>
            <a:r>
              <a:rPr lang="en-US" altLang="zh-CN" sz="1800" b="1" dirty="0">
                <a:latin typeface="Times New Roman" panose="02020603050405020304" pitchFamily="18" charset="0"/>
              </a:rPr>
              <a:t>100</a:t>
            </a:r>
            <a:r>
              <a:rPr lang="zh-CN" altLang="en-US" sz="1800" b="1" dirty="0">
                <a:latin typeface="Times New Roman" panose="02020603050405020304" pitchFamily="18" charset="0"/>
              </a:rPr>
              <a:t>，</a:t>
            </a:r>
            <a:r>
              <a:rPr lang="en-US" altLang="zh-CN" sz="1800" b="1" i="1" dirty="0">
                <a:latin typeface="Times New Roman" panose="02020603050405020304" pitchFamily="18" charset="0"/>
              </a:rPr>
              <a:t>I</a:t>
            </a:r>
            <a:r>
              <a:rPr lang="en-US" altLang="zh-CN" sz="1800" b="1" baseline="-25000" dirty="0">
                <a:latin typeface="Times New Roman" panose="02020603050405020304" pitchFamily="18" charset="0"/>
              </a:rPr>
              <a:t>CEO</a:t>
            </a:r>
            <a:r>
              <a:rPr lang="zh-CN" altLang="en-US" sz="1800" b="1" dirty="0">
                <a:latin typeface="Times New Roman" panose="02020603050405020304" pitchFamily="18" charset="0"/>
              </a:rPr>
              <a:t>＝</a:t>
            </a:r>
            <a:r>
              <a:rPr lang="en-US" altLang="zh-CN" sz="1800" b="1" dirty="0">
                <a:latin typeface="Times New Roman" panose="02020603050405020304" pitchFamily="18" charset="0"/>
              </a:rPr>
              <a:t>10A</a:t>
            </a:r>
            <a:r>
              <a:rPr lang="zh-CN" altLang="en-US" sz="1800" b="1" dirty="0">
                <a:latin typeface="Times New Roman" panose="02020603050405020304" pitchFamily="18" charset="0"/>
              </a:rPr>
              <a:t>，其他参数大致相同。你认为应选用哪个管子？为什么？</a:t>
            </a:r>
            <a:r>
              <a:rPr lang="zh-CN" altLang="en-US" sz="1800" dirty="0">
                <a:latin typeface="Times New Roman" panose="02020603050405020304" pitchFamily="18" charset="0"/>
              </a:rPr>
              <a:t> </a:t>
            </a:r>
            <a:endParaRPr lang="zh-CN" altLang="en-US" sz="1800" dirty="0">
              <a:latin typeface="Times New Roman" panose="02020603050405020304" pitchFamily="18" charset="0"/>
            </a:endParaRPr>
          </a:p>
        </p:txBody>
      </p:sp>
      <p:sp>
        <p:nvSpPr>
          <p:cNvPr id="432134" name="AutoShape 10"/>
          <p:cNvSpPr/>
          <p:nvPr/>
        </p:nvSpPr>
        <p:spPr>
          <a:xfrm>
            <a:off x="6406515" y="2335213"/>
            <a:ext cx="2773363" cy="939800"/>
          </a:xfrm>
          <a:prstGeom prst="cloudCallout">
            <a:avLst>
              <a:gd name="adj1" fmla="val -81023"/>
              <a:gd name="adj2" fmla="val 77366"/>
            </a:avLst>
          </a:prstGeom>
          <a:solidFill>
            <a:srgbClr val="FFCCFF">
              <a:alpha val="18823"/>
            </a:srgbClr>
          </a:solidFill>
          <a:ln w="9525" cap="flat" cmpd="sng">
            <a:solidFill>
              <a:srgbClr val="CC0000"/>
            </a:solidFill>
            <a:prstDash val="solid"/>
            <a:headEnd type="none" w="med" len="med"/>
            <a:tailEnd type="none" w="med" len="med"/>
          </a:ln>
        </p:spPr>
        <p:txBody>
          <a:bodyPr/>
          <a:p>
            <a:pPr algn="ctr" eaLnBrk="0" hangingPunct="0"/>
            <a:endParaRPr lang="zh-CN" altLang="zh-CN" dirty="0">
              <a:latin typeface="Times New Roman" panose="02020603050405020304" pitchFamily="18" charset="0"/>
            </a:endParaRPr>
          </a:p>
        </p:txBody>
      </p:sp>
      <p:sp>
        <p:nvSpPr>
          <p:cNvPr id="432135" name="Rectangle 11"/>
          <p:cNvSpPr/>
          <p:nvPr/>
        </p:nvSpPr>
        <p:spPr>
          <a:xfrm>
            <a:off x="6588125" y="2395220"/>
            <a:ext cx="2555875" cy="701675"/>
          </a:xfrm>
          <a:prstGeom prst="rect">
            <a:avLst/>
          </a:prstGeom>
          <a:noFill/>
          <a:ln w="9525">
            <a:noFill/>
          </a:ln>
        </p:spPr>
        <p:txBody>
          <a:bodyPr>
            <a:spAutoFit/>
          </a:bodyPr>
          <a:p>
            <a:pPr eaLnBrk="0" hangingPunct="0"/>
            <a:r>
              <a:rPr lang="zh-CN" altLang="en-US" sz="2000" b="1" dirty="0">
                <a:latin typeface="Times New Roman" panose="02020603050405020304" pitchFamily="18" charset="0"/>
              </a:rPr>
              <a:t>怎样用万用表判别三极管的管脚？</a:t>
            </a:r>
            <a:r>
              <a:rPr lang="zh-CN" altLang="en-US" sz="2000" dirty="0">
                <a:latin typeface="Times New Roman" panose="02020603050405020304" pitchFamily="18" charset="0"/>
              </a:rPr>
              <a:t> </a:t>
            </a:r>
            <a:endParaRPr lang="zh-CN" altLang="en-US" sz="2000" dirty="0">
              <a:latin typeface="Times New Roman" panose="02020603050405020304" pitchFamily="18" charset="0"/>
            </a:endParaRPr>
          </a:p>
        </p:txBody>
      </p:sp>
      <p:grpSp>
        <p:nvGrpSpPr>
          <p:cNvPr id="432136" name="Group 14"/>
          <p:cNvGrpSpPr/>
          <p:nvPr/>
        </p:nvGrpSpPr>
        <p:grpSpPr>
          <a:xfrm>
            <a:off x="1042035" y="5145088"/>
            <a:ext cx="2417763" cy="1063625"/>
            <a:chOff x="642" y="671"/>
            <a:chExt cx="1523" cy="670"/>
          </a:xfrm>
        </p:grpSpPr>
        <p:graphicFrame>
          <p:nvGraphicFramePr>
            <p:cNvPr id="432137" name="Object 15"/>
            <p:cNvGraphicFramePr/>
            <p:nvPr/>
          </p:nvGraphicFramePr>
          <p:xfrm>
            <a:off x="642" y="671"/>
            <a:ext cx="1102" cy="670"/>
          </p:xfrm>
          <a:graphic>
            <a:graphicData uri="http://schemas.openxmlformats.org/presentationml/2006/ole">
              <mc:AlternateContent xmlns:mc="http://schemas.openxmlformats.org/markup-compatibility/2006">
                <mc:Choice xmlns:v="urn:schemas-microsoft-com:vml" Requires="v">
                  <p:oleObj spid="_x0000_s4183" name="" r:id="rId1" imgW="1027430" imgH="625475" progId="MS_ClipArt_Gallery.2">
                    <p:embed/>
                  </p:oleObj>
                </mc:Choice>
                <mc:Fallback>
                  <p:oleObj name="" r:id="rId1" imgW="1027430" imgH="625475" progId="MS_ClipArt_Gallery.2">
                    <p:embed/>
                    <p:pic>
                      <p:nvPicPr>
                        <p:cNvPr id="0" name="图片 4182"/>
                        <p:cNvPicPr/>
                        <p:nvPr/>
                      </p:nvPicPr>
                      <p:blipFill>
                        <a:blip r:embed="rId2"/>
                        <a:stretch>
                          <a:fillRect/>
                        </a:stretch>
                      </p:blipFill>
                      <p:spPr>
                        <a:xfrm>
                          <a:off x="642" y="671"/>
                          <a:ext cx="1102" cy="670"/>
                        </a:xfrm>
                        <a:prstGeom prst="rect">
                          <a:avLst/>
                        </a:prstGeom>
                        <a:noFill/>
                        <a:ln w="38100">
                          <a:noFill/>
                          <a:miter/>
                        </a:ln>
                      </p:spPr>
                    </p:pic>
                  </p:oleObj>
                </mc:Fallback>
              </mc:AlternateContent>
            </a:graphicData>
          </a:graphic>
        </p:graphicFrame>
        <p:sp>
          <p:nvSpPr>
            <p:cNvPr id="82960" name="Text Box 16"/>
            <p:cNvSpPr txBox="1">
              <a:spLocks noChangeArrowheads="1"/>
            </p:cNvSpPr>
            <p:nvPr/>
          </p:nvSpPr>
          <p:spPr bwMode="auto">
            <a:xfrm>
              <a:off x="642" y="922"/>
              <a:ext cx="1523" cy="329"/>
            </a:xfrm>
            <a:prstGeom prst="rect">
              <a:avLst/>
            </a:prstGeom>
            <a:noFill/>
            <a:ln w="9525">
              <a:noFill/>
              <a:miter lim="800000"/>
            </a:ln>
            <a:effectLst/>
          </p:spPr>
          <p:txBody>
            <a:bodyPr wrap="square">
              <a:spAutoFit/>
            </a:bodyPr>
            <a:lstStyle/>
            <a:p>
              <a:pPr marR="0" defTabSz="914400" eaLnBrk="0" hangingPunct="0">
                <a:spcBef>
                  <a:spcPct val="50000"/>
                </a:spcBef>
                <a:buClrTx/>
                <a:buSzTx/>
                <a:buFontTx/>
                <a:buNone/>
                <a:defRPr/>
              </a:pPr>
              <a:r>
                <a:rPr kumimoji="0" lang="zh-CN" altLang="en-US" b="1" kern="1200" cap="none" spc="0" normalizeH="0" baseline="0" noProof="0" smtClean="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问题讨论</a:t>
              </a:r>
              <a:endParaRPr kumimoji="0" lang="zh-CN" altLang="en-US" b="1" kern="1200" cap="none" spc="0" normalizeH="0" baseline="0" noProof="0" smtClean="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pSp>
      <p:pic>
        <p:nvPicPr>
          <p:cNvPr id="432139" name="Picture 17" descr="sleep"/>
          <p:cNvPicPr>
            <a:picLocks noChangeAspect="1"/>
          </p:cNvPicPr>
          <p:nvPr/>
        </p:nvPicPr>
        <p:blipFill>
          <a:blip r:embed="rId3"/>
          <a:stretch>
            <a:fillRect/>
          </a:stretch>
        </p:blipFill>
        <p:spPr>
          <a:xfrm>
            <a:off x="4930458" y="2669858"/>
            <a:ext cx="1368425" cy="1584325"/>
          </a:xfrm>
          <a:prstGeom prst="rect">
            <a:avLst/>
          </a:prstGeom>
          <a:noFill/>
          <a:ln w="9525">
            <a:noFill/>
          </a:ln>
        </p:spPr>
      </p:pic>
      <p:sp>
        <p:nvSpPr>
          <p:cNvPr id="82964" name="Text Box 20"/>
          <p:cNvSpPr txBox="1">
            <a:spLocks noChangeArrowheads="1"/>
          </p:cNvSpPr>
          <p:nvPr/>
        </p:nvSpPr>
        <p:spPr bwMode="auto">
          <a:xfrm>
            <a:off x="3516313" y="558800"/>
            <a:ext cx="2484438" cy="519113"/>
          </a:xfrm>
          <a:prstGeom prst="rect">
            <a:avLst/>
          </a:prstGeom>
          <a:solidFill>
            <a:schemeClr val="accent1"/>
          </a:solidFill>
          <a:ln w="9525">
            <a:noFill/>
            <a:miter lim="800000"/>
          </a:ln>
          <a:effectLst/>
        </p:spPr>
        <p:txBody>
          <a:bodyPr>
            <a:spAutoFit/>
          </a:bodyPr>
          <a:lstStyle/>
          <a:p>
            <a:pPr marR="0" algn="ctr" defTabSz="914400" eaLnBrk="0" hangingPunct="0">
              <a:spcBef>
                <a:spcPct val="50000"/>
              </a:spcBef>
              <a:buClrTx/>
              <a:buSzTx/>
              <a:buFontTx/>
              <a:buNone/>
              <a:defRPr/>
            </a:pPr>
            <a:r>
              <a:rPr kumimoji="1" lang="zh-CN" altLang="en-US" sz="2800" b="1" kern="1200" cap="none" spc="0" normalizeH="0" baseline="0" noProof="0" smtClean="0">
                <a:solidFill>
                  <a:schemeClr val="bg1"/>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检验学习结果</a:t>
            </a:r>
            <a:endParaRPr kumimoji="1" lang="zh-CN" altLang="en-US" sz="2800" b="1" kern="1200" cap="none" spc="0" normalizeH="0" baseline="0" noProof="0" smtClean="0">
              <a:solidFill>
                <a:schemeClr val="bg1"/>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endParaRPr>
          </a:p>
        </p:txBody>
      </p:sp>
      <p:grpSp>
        <p:nvGrpSpPr>
          <p:cNvPr id="407563" name="Group 20"/>
          <p:cNvGrpSpPr/>
          <p:nvPr/>
        </p:nvGrpSpPr>
        <p:grpSpPr>
          <a:xfrm>
            <a:off x="1098233" y="3096578"/>
            <a:ext cx="2836862" cy="1857375"/>
            <a:chOff x="355" y="1421"/>
            <a:chExt cx="1787" cy="1170"/>
          </a:xfrm>
        </p:grpSpPr>
        <p:sp>
          <p:nvSpPr>
            <p:cNvPr id="407564" name="AutoShape 12"/>
            <p:cNvSpPr/>
            <p:nvPr>
              <p:custDataLst>
                <p:tags r:id="rId4"/>
              </p:custDataLst>
            </p:nvPr>
          </p:nvSpPr>
          <p:spPr>
            <a:xfrm>
              <a:off x="355" y="1421"/>
              <a:ext cx="1787" cy="996"/>
            </a:xfrm>
            <a:prstGeom prst="cloudCallout">
              <a:avLst>
                <a:gd name="adj1" fmla="val 74676"/>
                <a:gd name="adj2" fmla="val 5421"/>
              </a:avLst>
            </a:prstGeom>
            <a:solidFill>
              <a:srgbClr val="CCFF99"/>
            </a:solidFill>
            <a:ln w="9525" cap="flat" cmpd="sng">
              <a:solidFill>
                <a:srgbClr val="006600"/>
              </a:solidFill>
              <a:prstDash val="solid"/>
              <a:headEnd type="none" w="med" len="med"/>
              <a:tailEnd type="none" w="med" len="med"/>
            </a:ln>
          </p:spPr>
          <p:txBody>
            <a:bodyPr/>
            <a:p>
              <a:pPr eaLnBrk="0" hangingPunct="0"/>
              <a:endParaRPr lang="zh-CN" altLang="zh-CN" sz="1600" b="1" dirty="0">
                <a:latin typeface="Times New Roman" panose="02020603050405020304" pitchFamily="18" charset="0"/>
                <a:ea typeface="楷体_GB2312" pitchFamily="49" charset="-122"/>
              </a:endParaRPr>
            </a:p>
          </p:txBody>
        </p:sp>
        <p:sp>
          <p:nvSpPr>
            <p:cNvPr id="407566" name="AutoShape 14"/>
            <p:cNvSpPr/>
            <p:nvPr>
              <p:custDataLst>
                <p:tags r:id="rId5"/>
              </p:custDataLst>
            </p:nvPr>
          </p:nvSpPr>
          <p:spPr>
            <a:xfrm rot="4797647">
              <a:off x="279" y="2228"/>
              <a:ext cx="567" cy="159"/>
            </a:xfrm>
            <a:prstGeom prst="curvedUpArrow">
              <a:avLst>
                <a:gd name="adj1" fmla="val 71320"/>
                <a:gd name="adj2" fmla="val 142641"/>
                <a:gd name="adj3" fmla="val 33333"/>
              </a:avLst>
            </a:prstGeom>
            <a:solidFill>
              <a:srgbClr val="CCFF99"/>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3" name="AutoShape 3"/>
          <p:cNvSpPr/>
          <p:nvPr>
            <p:custDataLst>
              <p:tags r:id="rId6"/>
            </p:custDataLst>
          </p:nvPr>
        </p:nvSpPr>
        <p:spPr>
          <a:xfrm>
            <a:off x="989330" y="1395730"/>
            <a:ext cx="3400425" cy="1663700"/>
          </a:xfrm>
          <a:prstGeom prst="cloudCallout">
            <a:avLst>
              <a:gd name="adj1" fmla="val 69009"/>
              <a:gd name="adj2" fmla="val 74468"/>
            </a:avLst>
          </a:prstGeom>
          <a:solidFill>
            <a:schemeClr val="accent1"/>
          </a:solidFill>
          <a:ln w="9525" cap="flat" cmpd="sng">
            <a:solidFill>
              <a:schemeClr val="tx1"/>
            </a:solidFill>
            <a:prstDash val="solid"/>
            <a:headEnd type="none" w="med" len="med"/>
            <a:tailEnd type="none" w="med" len="med"/>
          </a:ln>
        </p:spPr>
        <p:txBody>
          <a:bodyPr/>
          <a:p>
            <a:pPr eaLnBrk="0" hangingPunct="0"/>
            <a:r>
              <a:rPr lang="zh-CN" altLang="en-US" sz="1800" b="1" dirty="0">
                <a:solidFill>
                  <a:schemeClr val="bg1"/>
                </a:solidFill>
                <a:latin typeface="Times New Roman" panose="02020603050405020304" pitchFamily="18" charset="0"/>
              </a:rPr>
              <a:t>三极管的放大作用是什么？</a:t>
            </a:r>
            <a:r>
              <a:rPr lang="zh-CN" altLang="en-US" dirty="0">
                <a:solidFill>
                  <a:schemeClr val="bg1"/>
                </a:solidFill>
                <a:latin typeface="Times New Roman" panose="02020603050405020304" pitchFamily="18" charset="0"/>
              </a:rPr>
              <a:t> </a:t>
            </a:r>
            <a:endParaRPr lang="zh-CN" altLang="en-US" sz="1800" b="1" dirty="0">
              <a:solidFill>
                <a:schemeClr val="bg1"/>
              </a:solidFill>
              <a:latin typeface="Times New Roman" panose="02020603050405020304" pitchFamily="18" charset="0"/>
            </a:endParaRPr>
          </a:p>
        </p:txBody>
      </p:sp>
      <p:sp>
        <p:nvSpPr>
          <p:cNvPr id="4" name="Rectangle 11"/>
          <p:cNvSpPr/>
          <p:nvPr>
            <p:custDataLst>
              <p:tags r:id="rId7"/>
            </p:custDataLst>
          </p:nvPr>
        </p:nvSpPr>
        <p:spPr>
          <a:xfrm>
            <a:off x="1315720" y="3616325"/>
            <a:ext cx="2555875" cy="706755"/>
          </a:xfrm>
          <a:prstGeom prst="rect">
            <a:avLst/>
          </a:prstGeom>
          <a:noFill/>
          <a:ln w="9525">
            <a:noFill/>
          </a:ln>
        </p:spPr>
        <p:txBody>
          <a:bodyPr>
            <a:spAutoFit/>
          </a:bodyPr>
          <a:p>
            <a:pPr eaLnBrk="0" hangingPunct="0"/>
            <a:r>
              <a:rPr lang="en-US" altLang="zh-CN" sz="2000" b="1" dirty="0">
                <a:latin typeface="Times New Roman" panose="02020603050405020304" pitchFamily="18" charset="0"/>
              </a:rPr>
              <a:t>BJT</a:t>
            </a:r>
            <a:r>
              <a:rPr lang="zh-CN" altLang="en-US" sz="2000" b="1" dirty="0">
                <a:latin typeface="Times New Roman" panose="02020603050405020304" pitchFamily="18" charset="0"/>
              </a:rPr>
              <a:t>与</a:t>
            </a:r>
            <a:r>
              <a:rPr lang="en-US" altLang="zh-CN" sz="2000" b="1" dirty="0">
                <a:latin typeface="Times New Roman" panose="02020603050405020304" pitchFamily="18" charset="0"/>
              </a:rPr>
              <a:t>FET</a:t>
            </a:r>
            <a:r>
              <a:rPr lang="zh-CN" altLang="en-US" sz="2000" b="1" dirty="0">
                <a:latin typeface="Times New Roman" panose="02020603050405020304" pitchFamily="18" charset="0"/>
                <a:ea typeface="宋体" panose="02010600030101010101" pitchFamily="2" charset="-122"/>
              </a:rPr>
              <a:t>在结构和功能上有什么区别</a:t>
            </a:r>
            <a:r>
              <a:rPr lang="zh-CN" altLang="en-US" sz="2000" b="1" dirty="0">
                <a:latin typeface="Times New Roman" panose="02020603050405020304" pitchFamily="18" charset="0"/>
              </a:rPr>
              <a:t>？</a:t>
            </a:r>
            <a:r>
              <a:rPr lang="zh-CN" altLang="en-US" sz="2000" dirty="0">
                <a:latin typeface="Times New Roman" panose="02020603050405020304" pitchFamily="18" charset="0"/>
              </a:rPr>
              <a:t> </a:t>
            </a:r>
            <a:endParaRPr lang="zh-CN" altLang="en-US" sz="2000"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2964"/>
                                        </p:tgtEl>
                                        <p:attrNameLst>
                                          <p:attrName>style.visibility</p:attrName>
                                        </p:attrNameLst>
                                      </p:cBhvr>
                                      <p:to>
                                        <p:strVal val="visible"/>
                                      </p:to>
                                    </p:set>
                                    <p:animEffect transition="in" filter="fade">
                                      <p:cBhvr>
                                        <p:cTn id="7" dur="1000"/>
                                        <p:tgtEl>
                                          <p:spTgt spid="82964"/>
                                        </p:tgtEl>
                                      </p:cBhvr>
                                    </p:animEffect>
                                  </p:childTnLst>
                                </p:cTn>
                              </p:par>
                            </p:childTnLst>
                          </p:cTn>
                        </p:par>
                        <p:par>
                          <p:cTn id="8" fill="hold">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heckerboard(across)">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64" grpId="0" bldLvl="0" animBg="1"/>
      <p:bldP spid="3" grpId="0" bldLvl="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
        <p:nvSpPr>
          <p:cNvPr id="117762" name="Text Box 2"/>
          <p:cNvSpPr txBox="1">
            <a:spLocks noChangeArrowheads="1"/>
          </p:cNvSpPr>
          <p:nvPr>
            <p:custDataLst>
              <p:tags r:id="rId2"/>
            </p:custDataLst>
          </p:nvPr>
        </p:nvSpPr>
        <p:spPr bwMode="auto">
          <a:xfrm>
            <a:off x="2626678" y="518478"/>
            <a:ext cx="3960813" cy="650875"/>
          </a:xfrm>
          <a:prstGeom prst="rect">
            <a:avLst/>
          </a:prstGeom>
          <a:gradFill rotWithShape="1">
            <a:gsLst>
              <a:gs pos="0">
                <a:srgbClr val="CCFF99"/>
              </a:gs>
              <a:gs pos="100000">
                <a:srgbClr val="CCFF99">
                  <a:gamma/>
                  <a:shade val="60392"/>
                  <a:invGamma/>
                </a:srgbClr>
              </a:gs>
            </a:gsLst>
            <a:path path="shape">
              <a:fillToRect l="50000" t="50000" r="50000" b="50000"/>
            </a:path>
          </a:gradFill>
          <a:ln w="9525">
            <a:solidFill>
              <a:srgbClr val="008000"/>
            </a:solidFill>
            <a:miter lim="800000"/>
          </a:ln>
          <a:effectLst/>
        </p:spPr>
        <p:txBody>
          <a:bodyPr>
            <a:spAutoFit/>
          </a:bodyPr>
          <a:lstStyle/>
          <a:p>
            <a:pPr marR="0" defTabSz="914400" eaLnBrk="0" hangingPunct="0">
              <a:spcBef>
                <a:spcPct val="50000"/>
              </a:spcBef>
              <a:buClrTx/>
              <a:buSzTx/>
              <a:buFontTx/>
              <a:buNone/>
              <a:defRPr/>
            </a:pPr>
            <a:r>
              <a:rPr kumimoji="1" lang="zh-CN" altLang="en-US" sz="3600" b="1" u="sng" kern="1200" cap="none" spc="0" normalizeH="0" baseline="0" noProof="0">
                <a:solidFill>
                  <a:srgbClr val="006600"/>
                </a:solidFill>
                <a:effectLst>
                  <a:outerShdw blurRad="38100" dist="38100" dir="2700000" algn="tl">
                    <a:srgbClr val="000000"/>
                  </a:outerShdw>
                </a:effectLst>
                <a:latin typeface="Times New Roman" panose="02020603050405020304" pitchFamily="18" charset="0"/>
                <a:ea typeface="隶书" pitchFamily="49" charset="-122"/>
                <a:cs typeface="+mn-cs"/>
              </a:rPr>
              <a:t>检 验 学 习 结 果</a:t>
            </a:r>
            <a:endParaRPr kumimoji="1" lang="zh-CN" altLang="en-US" sz="3600" b="1" u="sng" kern="1200" cap="none" spc="0" normalizeH="0" baseline="0" noProof="0">
              <a:solidFill>
                <a:srgbClr val="006600"/>
              </a:solidFill>
              <a:effectLst>
                <a:outerShdw blurRad="38100" dist="38100" dir="2700000" algn="tl">
                  <a:srgbClr val="000000"/>
                </a:outerShdw>
              </a:effectLst>
              <a:latin typeface="Times New Roman" panose="02020603050405020304" pitchFamily="18" charset="0"/>
              <a:ea typeface="隶书" pitchFamily="49" charset="-122"/>
              <a:cs typeface="+mn-cs"/>
            </a:endParaRPr>
          </a:p>
        </p:txBody>
      </p:sp>
      <p:sp>
        <p:nvSpPr>
          <p:cNvPr id="4" name="Text Box 14"/>
          <p:cNvSpPr txBox="1"/>
          <p:nvPr>
            <p:custDataLst>
              <p:tags r:id="rId3"/>
            </p:custDataLst>
          </p:nvPr>
        </p:nvSpPr>
        <p:spPr>
          <a:xfrm>
            <a:off x="2626678" y="1791968"/>
            <a:ext cx="3900306" cy="646331"/>
          </a:xfrm>
          <a:prstGeom prst="rect">
            <a:avLst/>
          </a:prstGeom>
          <a:noFill/>
          <a:ln w="9525">
            <a:noFill/>
          </a:ln>
        </p:spPr>
        <p:txBody>
          <a:bodyPr wrap="square">
            <a:spAutoFit/>
          </a:bodyPr>
          <a:lstStyle/>
          <a:p>
            <a:pPr algn="ctr">
              <a:spcBef>
                <a:spcPct val="50000"/>
              </a:spcBef>
            </a:pPr>
            <a:r>
              <a:rPr lang="zh-CN" altLang="en-US" sz="3600" b="1" dirty="0">
                <a:solidFill>
                  <a:srgbClr val="FF0000"/>
                </a:solidFill>
                <a:latin typeface="Arial" panose="020B0604020202020204" pitchFamily="34" charset="0"/>
              </a:rPr>
              <a:t>扫码即测即评！</a:t>
            </a:r>
            <a:endParaRPr lang="zh-CN" altLang="en-US" sz="3600" b="1" dirty="0">
              <a:solidFill>
                <a:srgbClr val="FF0000"/>
              </a:solidFill>
              <a:latin typeface="Arial" panose="020B0604020202020204" pitchFamily="34" charset="0"/>
            </a:endParaRPr>
          </a:p>
        </p:txBody>
      </p:sp>
      <p:pic>
        <p:nvPicPr>
          <p:cNvPr id="2" name="图片 1"/>
          <p:cNvPicPr>
            <a:picLocks noChangeAspect="1"/>
          </p:cNvPicPr>
          <p:nvPr>
            <p:custDataLst>
              <p:tags r:id="rId4"/>
            </p:custDataLst>
          </p:nvPr>
        </p:nvPicPr>
        <p:blipFill>
          <a:blip r:embed="rId5"/>
          <a:stretch>
            <a:fillRect/>
          </a:stretch>
        </p:blipFill>
        <p:spPr>
          <a:xfrm>
            <a:off x="2741930" y="2763520"/>
            <a:ext cx="3418840" cy="1625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checkerboard(across)">
                                      <p:cBhvr>
                                        <p:cTn id="7" dur="1000"/>
                                        <p:tgtEl>
                                          <p:spTgt spid="11776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bldLvl="0"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7858" name="Picture 2" descr="jiantou_shang">
            <a:hlinkClick r:id="" action="ppaction://hlinkshowjump?jump=previousslide"/>
          </p:cNvPr>
          <p:cNvPicPr>
            <a:picLocks noChangeAspect="1"/>
          </p:cNvPicPr>
          <p:nvPr/>
        </p:nvPicPr>
        <p:blipFill>
          <a:blip r:embed="rId1"/>
          <a:stretch>
            <a:fillRect/>
          </a:stretch>
        </p:blipFill>
        <p:spPr>
          <a:xfrm>
            <a:off x="8859838" y="5486400"/>
            <a:ext cx="284162" cy="384175"/>
          </a:xfrm>
          <a:prstGeom prst="rect">
            <a:avLst/>
          </a:prstGeom>
          <a:noFill/>
          <a:ln w="9525">
            <a:noFill/>
          </a:ln>
        </p:spPr>
      </p:pic>
      <p:pic>
        <p:nvPicPr>
          <p:cNvPr id="377859" name="Picture 3" descr="jiantou_xia">
            <a:hlinkClick r:id="" action="ppaction://hlinkshowjump?jump=nextslide"/>
          </p:cNvPr>
          <p:cNvPicPr>
            <a:picLocks noChangeAspect="1"/>
          </p:cNvPicPr>
          <p:nvPr/>
        </p:nvPicPr>
        <p:blipFill>
          <a:blip r:embed="rId2"/>
          <a:stretch>
            <a:fillRect/>
          </a:stretch>
        </p:blipFill>
        <p:spPr>
          <a:xfrm>
            <a:off x="8874125" y="5867400"/>
            <a:ext cx="269875" cy="522288"/>
          </a:xfrm>
          <a:prstGeom prst="rect">
            <a:avLst/>
          </a:prstGeom>
          <a:noFill/>
          <a:ln w="9525">
            <a:noFill/>
          </a:ln>
        </p:spPr>
      </p:pic>
      <p:pic>
        <p:nvPicPr>
          <p:cNvPr id="377860" name="Picture 4" descr="jiantou_shang">
            <a:hlinkClick r:id="" action="ppaction://hlinkshowjump?jump=previousslide"/>
          </p:cNvPr>
          <p:cNvPicPr>
            <a:picLocks noChangeAspect="1"/>
          </p:cNvPicPr>
          <p:nvPr/>
        </p:nvPicPr>
        <p:blipFill>
          <a:blip r:embed="rId1"/>
          <a:stretch>
            <a:fillRect/>
          </a:stretch>
        </p:blipFill>
        <p:spPr>
          <a:xfrm>
            <a:off x="8839200" y="5486400"/>
            <a:ext cx="284163" cy="384175"/>
          </a:xfrm>
          <a:prstGeom prst="rect">
            <a:avLst/>
          </a:prstGeom>
          <a:noFill/>
          <a:ln w="9525">
            <a:noFill/>
          </a:ln>
        </p:spPr>
      </p:pic>
      <p:pic>
        <p:nvPicPr>
          <p:cNvPr id="377861" name="Picture 5" descr="第一页">
            <a:hlinkClick r:id="" action="ppaction://hlinkshowjump?jump=firstslide"/>
          </p:cNvPr>
          <p:cNvPicPr>
            <a:picLocks noChangeAspect="1"/>
          </p:cNvPicPr>
          <p:nvPr/>
        </p:nvPicPr>
        <p:blipFill>
          <a:blip r:embed="rId3"/>
          <a:stretch>
            <a:fillRect/>
          </a:stretch>
        </p:blipFill>
        <p:spPr>
          <a:xfrm>
            <a:off x="8842375" y="3505200"/>
            <a:ext cx="301625" cy="1524000"/>
          </a:xfrm>
          <a:prstGeom prst="rect">
            <a:avLst/>
          </a:prstGeom>
          <a:noFill/>
          <a:ln w="9525">
            <a:noFill/>
          </a:ln>
        </p:spPr>
      </p:pic>
      <p:sp>
        <p:nvSpPr>
          <p:cNvPr id="377862" name="Rectangle 6"/>
          <p:cNvSpPr/>
          <p:nvPr/>
        </p:nvSpPr>
        <p:spPr>
          <a:xfrm>
            <a:off x="8839200" y="3505200"/>
            <a:ext cx="304800" cy="685800"/>
          </a:xfrm>
          <a:prstGeom prst="rect">
            <a:avLst/>
          </a:prstGeom>
          <a:noFill/>
          <a:ln w="9525">
            <a:noFill/>
          </a:ln>
        </p:spPr>
        <p:txBody>
          <a:bodyPr wrap="none" anchor="ctr" anchorCtr="0"/>
          <a:p>
            <a:endParaRPr lang="zh-CN" altLang="en-US" dirty="0">
              <a:latin typeface="Times New Roman" panose="02020603050405020304" pitchFamily="18" charset="0"/>
            </a:endParaRPr>
          </a:p>
        </p:txBody>
      </p:sp>
      <p:sp>
        <p:nvSpPr>
          <p:cNvPr id="377863" name="Rectangle 7">
            <a:hlinkClick r:id="" action="ppaction://hlinkshowjump?jump=lastslide"/>
          </p:cNvPr>
          <p:cNvSpPr/>
          <p:nvPr/>
        </p:nvSpPr>
        <p:spPr>
          <a:xfrm>
            <a:off x="8839200" y="4343400"/>
            <a:ext cx="304800" cy="609600"/>
          </a:xfrm>
          <a:prstGeom prst="rect">
            <a:avLst/>
          </a:prstGeom>
          <a:noFill/>
          <a:ln w="9525">
            <a:noFill/>
          </a:ln>
        </p:spPr>
        <p:txBody>
          <a:bodyPr wrap="none" anchor="ctr" anchorCtr="0"/>
          <a:p>
            <a:endParaRPr lang="zh-CN" altLang="en-US" dirty="0">
              <a:latin typeface="Times New Roman" panose="02020603050405020304" pitchFamily="18" charset="0"/>
            </a:endParaRPr>
          </a:p>
        </p:txBody>
      </p:sp>
      <p:pic>
        <p:nvPicPr>
          <p:cNvPr id="377864" name="Picture 8" descr="jiantou_xia">
            <a:hlinkClick r:id="" action="ppaction://hlinkshowjump?jump=nextslide"/>
          </p:cNvPr>
          <p:cNvPicPr>
            <a:picLocks noChangeAspect="1"/>
          </p:cNvPicPr>
          <p:nvPr/>
        </p:nvPicPr>
        <p:blipFill>
          <a:blip r:embed="rId4"/>
          <a:stretch>
            <a:fillRect/>
          </a:stretch>
        </p:blipFill>
        <p:spPr>
          <a:xfrm>
            <a:off x="8848725" y="5867400"/>
            <a:ext cx="274638" cy="533400"/>
          </a:xfrm>
          <a:prstGeom prst="rect">
            <a:avLst/>
          </a:prstGeom>
          <a:noFill/>
          <a:ln w="9525">
            <a:noFill/>
          </a:ln>
        </p:spPr>
      </p:pic>
      <p:sp>
        <p:nvSpPr>
          <p:cNvPr id="34825" name="Rectangle 9"/>
          <p:cNvSpPr/>
          <p:nvPr/>
        </p:nvSpPr>
        <p:spPr>
          <a:xfrm>
            <a:off x="361950" y="511810"/>
            <a:ext cx="5715000" cy="645160"/>
          </a:xfrm>
          <a:prstGeom prst="rect">
            <a:avLst/>
          </a:prstGeom>
          <a:noFill/>
          <a:ln w="9525">
            <a:noFill/>
          </a:ln>
        </p:spPr>
        <p:txBody>
          <a:bodyPr>
            <a:spAutoFit/>
          </a:bodyPr>
          <a:p>
            <a:pPr>
              <a:spcBef>
                <a:spcPct val="20000"/>
              </a:spcBef>
            </a:pPr>
            <a:r>
              <a:rPr lang="zh-CN" altLang="en-US" sz="3600" b="1" dirty="0">
                <a:solidFill>
                  <a:schemeClr val="bg1"/>
                </a:solidFill>
                <a:latin typeface="Times New Roman" panose="02020603050405020304" pitchFamily="18" charset="0"/>
              </a:rPr>
              <a:t>二、</a:t>
            </a:r>
            <a:r>
              <a:rPr lang="en-US" altLang="zh-CN" sz="3600" b="1" dirty="0">
                <a:solidFill>
                  <a:schemeClr val="bg1"/>
                </a:solidFill>
                <a:latin typeface="Times New Roman" panose="02020603050405020304" pitchFamily="18" charset="0"/>
              </a:rPr>
              <a:t>PN </a:t>
            </a:r>
            <a:r>
              <a:rPr lang="zh-CN" altLang="en-US" sz="3600" b="1" dirty="0">
                <a:solidFill>
                  <a:schemeClr val="bg1"/>
                </a:solidFill>
                <a:latin typeface="Times New Roman" panose="02020603050405020304" pitchFamily="18" charset="0"/>
              </a:rPr>
              <a:t>结的单向导电性</a:t>
            </a:r>
            <a:endParaRPr lang="zh-CN" altLang="en-US" sz="3600" b="1" dirty="0">
              <a:solidFill>
                <a:schemeClr val="bg1"/>
              </a:solidFill>
              <a:latin typeface="Times New Roman" panose="02020603050405020304" pitchFamily="18" charset="0"/>
            </a:endParaRPr>
          </a:p>
        </p:txBody>
      </p:sp>
      <p:sp>
        <p:nvSpPr>
          <p:cNvPr id="34826" name="Rectangle 10"/>
          <p:cNvSpPr/>
          <p:nvPr/>
        </p:nvSpPr>
        <p:spPr>
          <a:xfrm>
            <a:off x="400050" y="1073150"/>
            <a:ext cx="6019800" cy="519113"/>
          </a:xfrm>
          <a:prstGeom prst="rect">
            <a:avLst/>
          </a:prstGeom>
          <a:noFill/>
          <a:ln w="9525">
            <a:noFill/>
          </a:ln>
        </p:spPr>
        <p:txBody>
          <a:bodyPr>
            <a:spAutoFit/>
          </a:bodyPr>
          <a:p>
            <a:pPr>
              <a:spcBef>
                <a:spcPct val="20000"/>
              </a:spcBef>
            </a:pPr>
            <a:r>
              <a:rPr lang="en-US" altLang="zh-CN" sz="2800" b="1" dirty="0">
                <a:solidFill>
                  <a:srgbClr val="FF0000"/>
                </a:solidFill>
                <a:latin typeface="Times New Roman" panose="02020603050405020304" pitchFamily="18" charset="0"/>
              </a:rPr>
              <a:t>1. </a:t>
            </a:r>
            <a:r>
              <a:rPr lang="zh-CN" altLang="en-US" sz="2800" b="1" dirty="0">
                <a:solidFill>
                  <a:srgbClr val="FF0000"/>
                </a:solidFill>
                <a:latin typeface="Times New Roman" panose="02020603050405020304" pitchFamily="18" charset="0"/>
              </a:rPr>
              <a:t>外加正向电压</a:t>
            </a:r>
            <a:r>
              <a:rPr lang="en-US" altLang="zh-CN" sz="2800" b="1" dirty="0">
                <a:solidFill>
                  <a:srgbClr val="FF0000"/>
                </a:solidFill>
                <a:latin typeface="宋体" panose="02010600030101010101" pitchFamily="2" charset="-122"/>
              </a:rPr>
              <a:t>(</a:t>
            </a:r>
            <a:r>
              <a:rPr lang="zh-CN" altLang="en-US" sz="2800" b="1" dirty="0">
                <a:solidFill>
                  <a:srgbClr val="FF0000"/>
                </a:solidFill>
                <a:latin typeface="Times New Roman" panose="02020603050405020304" pitchFamily="18" charset="0"/>
              </a:rPr>
              <a:t>正向偏置</a:t>
            </a:r>
            <a:r>
              <a:rPr lang="en-US" altLang="zh-CN" sz="2800" b="1" dirty="0">
                <a:solidFill>
                  <a:srgbClr val="FF0000"/>
                </a:solidFill>
                <a:latin typeface="宋体" panose="02010600030101010101" pitchFamily="2" charset="-122"/>
              </a:rPr>
              <a:t>)</a:t>
            </a:r>
            <a:endParaRPr lang="en-US" altLang="zh-CN" sz="2800" b="1" dirty="0">
              <a:solidFill>
                <a:srgbClr val="FF0000"/>
              </a:solidFill>
              <a:latin typeface="宋体" panose="02010600030101010101" pitchFamily="2" charset="-122"/>
            </a:endParaRPr>
          </a:p>
        </p:txBody>
      </p:sp>
      <p:sp>
        <p:nvSpPr>
          <p:cNvPr id="34827" name="Rectangle 11"/>
          <p:cNvSpPr/>
          <p:nvPr/>
        </p:nvSpPr>
        <p:spPr>
          <a:xfrm>
            <a:off x="4800600" y="990600"/>
            <a:ext cx="3276600" cy="519113"/>
          </a:xfrm>
          <a:prstGeom prst="rect">
            <a:avLst/>
          </a:prstGeom>
          <a:noFill/>
          <a:ln w="9525">
            <a:noFill/>
          </a:ln>
        </p:spPr>
        <p:txBody>
          <a:bodyPr>
            <a:spAutoFit/>
          </a:bodyPr>
          <a:p>
            <a:pPr>
              <a:spcBef>
                <a:spcPct val="20000"/>
              </a:spcBef>
            </a:pPr>
            <a:r>
              <a:rPr lang="en-US" altLang="zh-CN" sz="2800" b="1" dirty="0">
                <a:solidFill>
                  <a:srgbClr val="FF0000"/>
                </a:solidFill>
                <a:latin typeface="Times New Roman" panose="02020603050405020304" pitchFamily="18" charset="0"/>
              </a:rPr>
              <a:t>— forward   bias</a:t>
            </a:r>
            <a:endParaRPr lang="en-US" altLang="zh-CN" sz="2800" b="1" dirty="0">
              <a:solidFill>
                <a:srgbClr val="FF0000"/>
              </a:solidFill>
              <a:latin typeface="Times New Roman" panose="02020603050405020304" pitchFamily="18" charset="0"/>
            </a:endParaRPr>
          </a:p>
        </p:txBody>
      </p:sp>
      <p:grpSp>
        <p:nvGrpSpPr>
          <p:cNvPr id="2" name="Group 12"/>
          <p:cNvGrpSpPr/>
          <p:nvPr/>
        </p:nvGrpSpPr>
        <p:grpSpPr>
          <a:xfrm>
            <a:off x="1028700" y="1604963"/>
            <a:ext cx="2895600" cy="714375"/>
            <a:chOff x="648" y="1011"/>
            <a:chExt cx="1824" cy="450"/>
          </a:xfrm>
        </p:grpSpPr>
        <p:sp>
          <p:nvSpPr>
            <p:cNvPr id="377869" name="Rectangle 13"/>
            <p:cNvSpPr/>
            <p:nvPr/>
          </p:nvSpPr>
          <p:spPr>
            <a:xfrm>
              <a:off x="648" y="1011"/>
              <a:ext cx="1699" cy="449"/>
            </a:xfrm>
            <a:prstGeom prst="rect">
              <a:avLst/>
            </a:prstGeom>
            <a:solidFill>
              <a:srgbClr val="CCFFFF"/>
            </a:solidFill>
            <a:ln w="38100" cap="flat" cmpd="sng">
              <a:solidFill>
                <a:schemeClr val="bg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7870" name="Group 14"/>
            <p:cNvGrpSpPr/>
            <p:nvPr/>
          </p:nvGrpSpPr>
          <p:grpSpPr>
            <a:xfrm>
              <a:off x="1204" y="1021"/>
              <a:ext cx="663" cy="440"/>
              <a:chOff x="1204" y="1021"/>
              <a:chExt cx="663" cy="440"/>
            </a:xfrm>
          </p:grpSpPr>
          <p:sp>
            <p:nvSpPr>
              <p:cNvPr id="377871" name="Line 15"/>
              <p:cNvSpPr/>
              <p:nvPr/>
            </p:nvSpPr>
            <p:spPr>
              <a:xfrm>
                <a:off x="1516" y="1029"/>
                <a:ext cx="0" cy="432"/>
              </a:xfrm>
              <a:prstGeom prst="line">
                <a:avLst/>
              </a:prstGeom>
              <a:ln w="28575" cap="flat" cmpd="sng">
                <a:solidFill>
                  <a:srgbClr val="111111"/>
                </a:solidFill>
                <a:prstDash val="solid"/>
                <a:headEnd type="none" w="med" len="med"/>
                <a:tailEnd type="none" w="med" len="med"/>
              </a:ln>
            </p:spPr>
          </p:sp>
          <p:sp>
            <p:nvSpPr>
              <p:cNvPr id="377872" name="Rectangle 16"/>
              <p:cNvSpPr/>
              <p:nvPr/>
            </p:nvSpPr>
            <p:spPr>
              <a:xfrm>
                <a:off x="1204" y="1021"/>
                <a:ext cx="663" cy="429"/>
              </a:xfrm>
              <a:prstGeom prst="rect">
                <a:avLst/>
              </a:prstGeom>
              <a:solidFill>
                <a:srgbClr val="FFFFCC"/>
              </a:solidFill>
              <a:ln w="9525" cap="flat" cmpd="sng">
                <a:solidFill>
                  <a:srgbClr val="11111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7873" name="Group 17"/>
              <p:cNvGrpSpPr/>
              <p:nvPr/>
            </p:nvGrpSpPr>
            <p:grpSpPr>
              <a:xfrm>
                <a:off x="1565" y="1029"/>
                <a:ext cx="142" cy="137"/>
                <a:chOff x="2112" y="2496"/>
                <a:chExt cx="144" cy="144"/>
              </a:xfrm>
            </p:grpSpPr>
            <p:sp>
              <p:nvSpPr>
                <p:cNvPr id="377874" name="Oval 18"/>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875" name="Line 19"/>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7876" name="Line 20"/>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7877" name="Group 21"/>
              <p:cNvGrpSpPr/>
              <p:nvPr/>
            </p:nvGrpSpPr>
            <p:grpSpPr>
              <a:xfrm>
                <a:off x="1376" y="1029"/>
                <a:ext cx="142" cy="137"/>
                <a:chOff x="1872" y="3120"/>
                <a:chExt cx="144" cy="144"/>
              </a:xfrm>
            </p:grpSpPr>
            <p:sp>
              <p:nvSpPr>
                <p:cNvPr id="377878" name="Oval 22"/>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879" name="Line 23"/>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7880" name="Group 24"/>
              <p:cNvGrpSpPr/>
              <p:nvPr/>
            </p:nvGrpSpPr>
            <p:grpSpPr>
              <a:xfrm>
                <a:off x="1376" y="1166"/>
                <a:ext cx="142" cy="137"/>
                <a:chOff x="1872" y="3120"/>
                <a:chExt cx="144" cy="144"/>
              </a:xfrm>
            </p:grpSpPr>
            <p:sp>
              <p:nvSpPr>
                <p:cNvPr id="377881" name="Oval 25"/>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882" name="Line 26"/>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7883" name="Group 27"/>
              <p:cNvGrpSpPr/>
              <p:nvPr/>
            </p:nvGrpSpPr>
            <p:grpSpPr>
              <a:xfrm>
                <a:off x="1376" y="1303"/>
                <a:ext cx="142" cy="137"/>
                <a:chOff x="1872" y="3120"/>
                <a:chExt cx="144" cy="144"/>
              </a:xfrm>
            </p:grpSpPr>
            <p:sp>
              <p:nvSpPr>
                <p:cNvPr id="377884" name="Oval 28"/>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885" name="Line 29"/>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7886" name="Group 30"/>
              <p:cNvGrpSpPr/>
              <p:nvPr/>
            </p:nvGrpSpPr>
            <p:grpSpPr>
              <a:xfrm>
                <a:off x="1565" y="1166"/>
                <a:ext cx="142" cy="137"/>
                <a:chOff x="2112" y="2496"/>
                <a:chExt cx="144" cy="144"/>
              </a:xfrm>
            </p:grpSpPr>
            <p:sp>
              <p:nvSpPr>
                <p:cNvPr id="377887" name="Oval 31"/>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888" name="Line 32"/>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7889" name="Line 33"/>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7890" name="Group 34"/>
              <p:cNvGrpSpPr/>
              <p:nvPr/>
            </p:nvGrpSpPr>
            <p:grpSpPr>
              <a:xfrm>
                <a:off x="1565" y="1303"/>
                <a:ext cx="142" cy="137"/>
                <a:chOff x="2112" y="2496"/>
                <a:chExt cx="144" cy="144"/>
              </a:xfrm>
            </p:grpSpPr>
            <p:sp>
              <p:nvSpPr>
                <p:cNvPr id="377891" name="Oval 35"/>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892" name="Line 36"/>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7893" name="Line 37"/>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7894" name="Group 38"/>
              <p:cNvGrpSpPr/>
              <p:nvPr/>
            </p:nvGrpSpPr>
            <p:grpSpPr>
              <a:xfrm>
                <a:off x="1707" y="1029"/>
                <a:ext cx="142" cy="137"/>
                <a:chOff x="2112" y="2496"/>
                <a:chExt cx="144" cy="144"/>
              </a:xfrm>
            </p:grpSpPr>
            <p:sp>
              <p:nvSpPr>
                <p:cNvPr id="377895" name="Oval 39"/>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896" name="Line 40"/>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7897" name="Line 41"/>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7898" name="Group 42"/>
              <p:cNvGrpSpPr/>
              <p:nvPr/>
            </p:nvGrpSpPr>
            <p:grpSpPr>
              <a:xfrm>
                <a:off x="1707" y="1166"/>
                <a:ext cx="142" cy="137"/>
                <a:chOff x="2112" y="2496"/>
                <a:chExt cx="144" cy="144"/>
              </a:xfrm>
            </p:grpSpPr>
            <p:sp>
              <p:nvSpPr>
                <p:cNvPr id="377899" name="Oval 43"/>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00" name="Line 44"/>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7901" name="Line 45"/>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7902" name="Group 46"/>
              <p:cNvGrpSpPr/>
              <p:nvPr/>
            </p:nvGrpSpPr>
            <p:grpSpPr>
              <a:xfrm>
                <a:off x="1707" y="1303"/>
                <a:ext cx="142" cy="137"/>
                <a:chOff x="2112" y="2496"/>
                <a:chExt cx="144" cy="144"/>
              </a:xfrm>
            </p:grpSpPr>
            <p:sp>
              <p:nvSpPr>
                <p:cNvPr id="377903" name="Oval 47"/>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04" name="Line 48"/>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7905" name="Line 49"/>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7906" name="Group 50"/>
              <p:cNvGrpSpPr/>
              <p:nvPr/>
            </p:nvGrpSpPr>
            <p:grpSpPr>
              <a:xfrm>
                <a:off x="1234" y="1029"/>
                <a:ext cx="142" cy="137"/>
                <a:chOff x="1872" y="3120"/>
                <a:chExt cx="144" cy="144"/>
              </a:xfrm>
            </p:grpSpPr>
            <p:sp>
              <p:nvSpPr>
                <p:cNvPr id="377907" name="Oval 51"/>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08" name="Line 52"/>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7909" name="Group 53"/>
              <p:cNvGrpSpPr/>
              <p:nvPr/>
            </p:nvGrpSpPr>
            <p:grpSpPr>
              <a:xfrm>
                <a:off x="1234" y="1166"/>
                <a:ext cx="142" cy="137"/>
                <a:chOff x="1872" y="3120"/>
                <a:chExt cx="144" cy="144"/>
              </a:xfrm>
            </p:grpSpPr>
            <p:sp>
              <p:nvSpPr>
                <p:cNvPr id="377910" name="Oval 54"/>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11" name="Line 55"/>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7912" name="Group 56"/>
              <p:cNvGrpSpPr/>
              <p:nvPr/>
            </p:nvGrpSpPr>
            <p:grpSpPr>
              <a:xfrm>
                <a:off x="1234" y="1303"/>
                <a:ext cx="142" cy="137"/>
                <a:chOff x="1872" y="3120"/>
                <a:chExt cx="144" cy="144"/>
              </a:xfrm>
            </p:grpSpPr>
            <p:sp>
              <p:nvSpPr>
                <p:cNvPr id="377913" name="Oval 57"/>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14" name="Line 58"/>
                <p:cNvSpPr/>
                <p:nvPr/>
              </p:nvSpPr>
              <p:spPr>
                <a:xfrm>
                  <a:off x="1896" y="3192"/>
                  <a:ext cx="96" cy="0"/>
                </a:xfrm>
                <a:prstGeom prst="line">
                  <a:avLst/>
                </a:prstGeom>
                <a:ln w="38100" cap="flat" cmpd="sng">
                  <a:solidFill>
                    <a:srgbClr val="0033CC"/>
                  </a:solidFill>
                  <a:prstDash val="solid"/>
                  <a:headEnd type="none" w="med" len="med"/>
                  <a:tailEnd type="none" w="med" len="med"/>
                </a:ln>
              </p:spPr>
            </p:sp>
          </p:grpSp>
          <p:sp>
            <p:nvSpPr>
              <p:cNvPr id="377915" name="Line 59"/>
              <p:cNvSpPr/>
              <p:nvPr/>
            </p:nvSpPr>
            <p:spPr>
              <a:xfrm>
                <a:off x="1546" y="1025"/>
                <a:ext cx="0" cy="426"/>
              </a:xfrm>
              <a:prstGeom prst="line">
                <a:avLst/>
              </a:prstGeom>
              <a:ln w="9525" cap="flat" cmpd="sng">
                <a:solidFill>
                  <a:srgbClr val="111111"/>
                </a:solidFill>
                <a:prstDash val="solid"/>
                <a:headEnd type="none" w="med" len="med"/>
                <a:tailEnd type="none" w="med" len="med"/>
              </a:ln>
            </p:spPr>
          </p:sp>
        </p:grpSp>
        <p:sp>
          <p:nvSpPr>
            <p:cNvPr id="377916" name="Text Box 60"/>
            <p:cNvSpPr txBox="1"/>
            <p:nvPr/>
          </p:nvSpPr>
          <p:spPr>
            <a:xfrm>
              <a:off x="648" y="1104"/>
              <a:ext cx="634" cy="288"/>
            </a:xfrm>
            <a:prstGeom prst="rect">
              <a:avLst/>
            </a:prstGeom>
            <a:noFill/>
            <a:ln w="9525">
              <a:noFill/>
            </a:ln>
          </p:spPr>
          <p:txBody>
            <a:bodyPr>
              <a:spAutoFit/>
            </a:bodyPr>
            <a:p>
              <a:pPr eaLnBrk="0" hangingPunct="0">
                <a:spcBef>
                  <a:spcPct val="20000"/>
                </a:spcBef>
              </a:pPr>
              <a:r>
                <a:rPr lang="en-US" altLang="zh-CN" b="1" dirty="0">
                  <a:solidFill>
                    <a:srgbClr val="0033CC"/>
                  </a:solidFill>
                  <a:latin typeface="Times New Roman" panose="02020603050405020304" pitchFamily="18" charset="0"/>
                </a:rPr>
                <a:t>P </a:t>
              </a:r>
              <a:r>
                <a:rPr lang="zh-CN" altLang="en-US" b="1" dirty="0">
                  <a:solidFill>
                    <a:srgbClr val="0033CC"/>
                  </a:solidFill>
                  <a:latin typeface="Times New Roman" panose="02020603050405020304" pitchFamily="18" charset="0"/>
                </a:rPr>
                <a:t>区</a:t>
              </a:r>
              <a:endParaRPr lang="zh-CN" altLang="en-US" b="1" dirty="0">
                <a:solidFill>
                  <a:srgbClr val="0033CC"/>
                </a:solidFill>
                <a:latin typeface="Times New Roman" panose="02020603050405020304" pitchFamily="18" charset="0"/>
              </a:endParaRPr>
            </a:p>
          </p:txBody>
        </p:sp>
        <p:sp>
          <p:nvSpPr>
            <p:cNvPr id="377917" name="Text Box 61"/>
            <p:cNvSpPr txBox="1"/>
            <p:nvPr/>
          </p:nvSpPr>
          <p:spPr>
            <a:xfrm>
              <a:off x="1838" y="1104"/>
              <a:ext cx="634" cy="288"/>
            </a:xfrm>
            <a:prstGeom prst="rect">
              <a:avLst/>
            </a:prstGeom>
            <a:noFill/>
            <a:ln w="9525">
              <a:noFill/>
            </a:ln>
          </p:spPr>
          <p:txBody>
            <a:bodyPr>
              <a:spAutoFit/>
            </a:bodyPr>
            <a:p>
              <a:pPr eaLnBrk="0" hangingPunct="0">
                <a:spcBef>
                  <a:spcPct val="50000"/>
                </a:spcBef>
              </a:pPr>
              <a:r>
                <a:rPr lang="en-US" altLang="zh-CN" b="1" dirty="0">
                  <a:solidFill>
                    <a:srgbClr val="0033CC"/>
                  </a:solidFill>
                  <a:latin typeface="Times New Roman" panose="02020603050405020304" pitchFamily="18" charset="0"/>
                </a:rPr>
                <a:t>N </a:t>
              </a:r>
              <a:r>
                <a:rPr lang="zh-CN" altLang="en-US" b="1" dirty="0">
                  <a:solidFill>
                    <a:srgbClr val="0033CC"/>
                  </a:solidFill>
                  <a:latin typeface="Times New Roman" panose="02020603050405020304" pitchFamily="18" charset="0"/>
                </a:rPr>
                <a:t>区</a:t>
              </a:r>
              <a:endParaRPr lang="zh-CN" altLang="en-US" b="1" dirty="0">
                <a:solidFill>
                  <a:srgbClr val="0033CC"/>
                </a:solidFill>
                <a:latin typeface="Times New Roman" panose="02020603050405020304" pitchFamily="18" charset="0"/>
              </a:endParaRPr>
            </a:p>
          </p:txBody>
        </p:sp>
      </p:grpSp>
      <p:sp>
        <p:nvSpPr>
          <p:cNvPr id="34878" name="Line 62"/>
          <p:cNvSpPr/>
          <p:nvPr/>
        </p:nvSpPr>
        <p:spPr>
          <a:xfrm flipH="1">
            <a:off x="1790700" y="2514600"/>
            <a:ext cx="762000" cy="0"/>
          </a:xfrm>
          <a:prstGeom prst="line">
            <a:avLst/>
          </a:prstGeom>
          <a:ln w="38100" cap="flat" cmpd="sng">
            <a:solidFill>
              <a:srgbClr val="FF0066"/>
            </a:solidFill>
            <a:prstDash val="solid"/>
            <a:headEnd type="none" w="med" len="med"/>
            <a:tailEnd type="stealth" w="med" len="med"/>
          </a:ln>
        </p:spPr>
      </p:sp>
      <p:sp>
        <p:nvSpPr>
          <p:cNvPr id="34879" name="Text Box 63"/>
          <p:cNvSpPr txBox="1"/>
          <p:nvPr/>
        </p:nvSpPr>
        <p:spPr>
          <a:xfrm>
            <a:off x="2628900" y="2286000"/>
            <a:ext cx="1616075" cy="457200"/>
          </a:xfrm>
          <a:prstGeom prst="rect">
            <a:avLst/>
          </a:prstGeom>
          <a:noFill/>
          <a:ln w="9525">
            <a:noFill/>
          </a:ln>
        </p:spPr>
        <p:txBody>
          <a:bodyPr>
            <a:spAutoFit/>
          </a:bodyPr>
          <a:p>
            <a:pPr eaLnBrk="0" hangingPunct="0">
              <a:spcBef>
                <a:spcPct val="20000"/>
              </a:spcBef>
            </a:pPr>
            <a:r>
              <a:rPr lang="zh-CN" altLang="en-US" b="1" dirty="0">
                <a:solidFill>
                  <a:srgbClr val="0033CC"/>
                </a:solidFill>
                <a:latin typeface="Times New Roman" panose="02020603050405020304" pitchFamily="18" charset="0"/>
                <a:ea typeface="隶书" pitchFamily="49" charset="-122"/>
              </a:rPr>
              <a:t>内电场</a:t>
            </a:r>
            <a:endParaRPr lang="zh-CN" altLang="en-US" b="1" dirty="0">
              <a:solidFill>
                <a:srgbClr val="0033CC"/>
              </a:solidFill>
              <a:latin typeface="Times New Roman" panose="02020603050405020304" pitchFamily="18" charset="0"/>
              <a:ea typeface="隶书" pitchFamily="49" charset="-122"/>
            </a:endParaRPr>
          </a:p>
        </p:txBody>
      </p:sp>
      <p:grpSp>
        <p:nvGrpSpPr>
          <p:cNvPr id="16" name="Group 64"/>
          <p:cNvGrpSpPr/>
          <p:nvPr/>
        </p:nvGrpSpPr>
        <p:grpSpPr>
          <a:xfrm>
            <a:off x="495300" y="1981200"/>
            <a:ext cx="3733800" cy="1447800"/>
            <a:chOff x="960" y="2448"/>
            <a:chExt cx="2352" cy="912"/>
          </a:xfrm>
        </p:grpSpPr>
        <p:grpSp>
          <p:nvGrpSpPr>
            <p:cNvPr id="377921" name="Group 65"/>
            <p:cNvGrpSpPr/>
            <p:nvPr/>
          </p:nvGrpSpPr>
          <p:grpSpPr>
            <a:xfrm>
              <a:off x="960" y="2448"/>
              <a:ext cx="2352" cy="912"/>
              <a:chOff x="576" y="2352"/>
              <a:chExt cx="2352" cy="912"/>
            </a:xfrm>
          </p:grpSpPr>
          <p:grpSp>
            <p:nvGrpSpPr>
              <p:cNvPr id="377922" name="Group 66"/>
              <p:cNvGrpSpPr/>
              <p:nvPr/>
            </p:nvGrpSpPr>
            <p:grpSpPr>
              <a:xfrm>
                <a:off x="576" y="2352"/>
                <a:ext cx="2352" cy="912"/>
                <a:chOff x="480" y="3024"/>
                <a:chExt cx="2352" cy="912"/>
              </a:xfrm>
            </p:grpSpPr>
            <p:sp>
              <p:nvSpPr>
                <p:cNvPr id="377923" name="Line 67"/>
                <p:cNvSpPr/>
                <p:nvPr/>
              </p:nvSpPr>
              <p:spPr>
                <a:xfrm flipH="1">
                  <a:off x="480" y="3025"/>
                  <a:ext cx="326" cy="1"/>
                </a:xfrm>
                <a:prstGeom prst="line">
                  <a:avLst/>
                </a:prstGeom>
                <a:ln w="28575" cap="flat" cmpd="sng">
                  <a:solidFill>
                    <a:schemeClr val="bg2"/>
                  </a:solidFill>
                  <a:prstDash val="solid"/>
                  <a:headEnd type="none" w="med" len="med"/>
                  <a:tailEnd type="none" w="med" len="med"/>
                </a:ln>
              </p:spPr>
            </p:sp>
            <p:sp>
              <p:nvSpPr>
                <p:cNvPr id="377924" name="Line 68"/>
                <p:cNvSpPr/>
                <p:nvPr/>
              </p:nvSpPr>
              <p:spPr>
                <a:xfrm flipH="1">
                  <a:off x="2505" y="3025"/>
                  <a:ext cx="326" cy="0"/>
                </a:xfrm>
                <a:prstGeom prst="line">
                  <a:avLst/>
                </a:prstGeom>
                <a:ln w="28575" cap="flat" cmpd="sng">
                  <a:solidFill>
                    <a:schemeClr val="bg2"/>
                  </a:solidFill>
                  <a:prstDash val="solid"/>
                  <a:headEnd type="none" w="med" len="med"/>
                  <a:tailEnd type="none" w="med" len="med"/>
                </a:ln>
              </p:spPr>
            </p:sp>
            <p:sp>
              <p:nvSpPr>
                <p:cNvPr id="377925" name="Line 69"/>
                <p:cNvSpPr/>
                <p:nvPr/>
              </p:nvSpPr>
              <p:spPr>
                <a:xfrm>
                  <a:off x="480" y="3028"/>
                  <a:ext cx="0" cy="675"/>
                </a:xfrm>
                <a:prstGeom prst="line">
                  <a:avLst/>
                </a:prstGeom>
                <a:ln w="28575" cap="flat" cmpd="sng">
                  <a:solidFill>
                    <a:schemeClr val="bg2"/>
                  </a:solidFill>
                  <a:prstDash val="solid"/>
                  <a:headEnd type="none" w="med" len="med"/>
                  <a:tailEnd type="none" w="med" len="med"/>
                </a:ln>
              </p:spPr>
            </p:sp>
            <p:sp>
              <p:nvSpPr>
                <p:cNvPr id="377926" name="Line 70"/>
                <p:cNvSpPr/>
                <p:nvPr/>
              </p:nvSpPr>
              <p:spPr>
                <a:xfrm>
                  <a:off x="2831" y="3024"/>
                  <a:ext cx="1" cy="675"/>
                </a:xfrm>
                <a:prstGeom prst="line">
                  <a:avLst/>
                </a:prstGeom>
                <a:ln w="28575" cap="flat" cmpd="sng">
                  <a:solidFill>
                    <a:schemeClr val="bg2"/>
                  </a:solidFill>
                  <a:prstDash val="solid"/>
                  <a:headEnd type="none" w="med" len="med"/>
                  <a:tailEnd type="none" w="med" len="med"/>
                </a:ln>
              </p:spPr>
            </p:sp>
            <p:sp>
              <p:nvSpPr>
                <p:cNvPr id="377927" name="Line 71"/>
                <p:cNvSpPr/>
                <p:nvPr/>
              </p:nvSpPr>
              <p:spPr>
                <a:xfrm flipV="1">
                  <a:off x="480" y="3693"/>
                  <a:ext cx="2352" cy="1"/>
                </a:xfrm>
                <a:prstGeom prst="line">
                  <a:avLst/>
                </a:prstGeom>
                <a:ln w="28575" cap="flat" cmpd="sng">
                  <a:solidFill>
                    <a:schemeClr val="bg2"/>
                  </a:solidFill>
                  <a:prstDash val="solid"/>
                  <a:headEnd type="none" w="med" len="med"/>
                  <a:tailEnd type="none" w="med" len="med"/>
                </a:ln>
              </p:spPr>
            </p:sp>
            <p:sp>
              <p:nvSpPr>
                <p:cNvPr id="377928" name="Oval 72"/>
                <p:cNvSpPr/>
                <p:nvPr/>
              </p:nvSpPr>
              <p:spPr>
                <a:xfrm>
                  <a:off x="1536" y="3589"/>
                  <a:ext cx="227" cy="227"/>
                </a:xfrm>
                <a:prstGeom prst="ellipse">
                  <a:avLst/>
                </a:prstGeom>
                <a:noFill/>
                <a:ln w="28575" cap="flat" cmpd="sng">
                  <a:solidFill>
                    <a:srgbClr val="11111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29" name="Text Box 73"/>
                <p:cNvSpPr txBox="1"/>
                <p:nvPr/>
              </p:nvSpPr>
              <p:spPr>
                <a:xfrm>
                  <a:off x="1344" y="3456"/>
                  <a:ext cx="983" cy="327"/>
                </a:xfrm>
                <a:prstGeom prst="rect">
                  <a:avLst/>
                </a:prstGeom>
                <a:noFill/>
                <a:ln w="9525">
                  <a:noFill/>
                </a:ln>
              </p:spPr>
              <p:txBody>
                <a:bodyPr wrap="none">
                  <a:spAutoFit/>
                </a:bodyPr>
                <a:p>
                  <a:pPr eaLnBrk="0" hangingPunct="0">
                    <a:spcBef>
                      <a:spcPct val="20000"/>
                    </a:spcBef>
                  </a:pPr>
                  <a:r>
                    <a:rPr lang="en-US" altLang="zh-CN" sz="2800" b="1" dirty="0">
                      <a:solidFill>
                        <a:srgbClr val="FF0066"/>
                      </a:solidFill>
                      <a:latin typeface="Times New Roman" panose="02020603050405020304" pitchFamily="18" charset="0"/>
                      <a:ea typeface="隶书" pitchFamily="49" charset="-122"/>
                    </a:rPr>
                    <a:t>+      </a:t>
                  </a:r>
                  <a:r>
                    <a:rPr lang="en-US" altLang="zh-CN" sz="2800" b="1" dirty="0">
                      <a:solidFill>
                        <a:srgbClr val="FF0066"/>
                      </a:solidFill>
                      <a:latin typeface="Times New Roman" panose="02020603050405020304" pitchFamily="18" charset="0"/>
                      <a:ea typeface="隶书" pitchFamily="49" charset="-122"/>
                      <a:sym typeface="Symbol" panose="05050102010706020507" pitchFamily="18" charset="2"/>
                    </a:rPr>
                    <a:t></a:t>
                  </a:r>
                  <a:r>
                    <a:rPr lang="en-US" altLang="zh-CN" sz="2800" b="1" dirty="0">
                      <a:solidFill>
                        <a:srgbClr val="FF0066"/>
                      </a:solidFill>
                      <a:latin typeface="Times New Roman" panose="02020603050405020304" pitchFamily="18" charset="0"/>
                      <a:ea typeface="隶书" pitchFamily="49" charset="-122"/>
                    </a:rPr>
                    <a:t>     </a:t>
                  </a:r>
                  <a:endParaRPr lang="en-US" altLang="zh-CN" sz="2800" b="1" dirty="0">
                    <a:solidFill>
                      <a:srgbClr val="FF0066"/>
                    </a:solidFill>
                    <a:latin typeface="Times New Roman" panose="02020603050405020304" pitchFamily="18" charset="0"/>
                    <a:ea typeface="隶书" pitchFamily="49" charset="-122"/>
                  </a:endParaRPr>
                </a:p>
              </p:txBody>
            </p:sp>
            <p:sp>
              <p:nvSpPr>
                <p:cNvPr id="377930" name="Text Box 74"/>
                <p:cNvSpPr txBox="1"/>
                <p:nvPr/>
              </p:nvSpPr>
              <p:spPr>
                <a:xfrm>
                  <a:off x="1680" y="3648"/>
                  <a:ext cx="278" cy="288"/>
                </a:xfrm>
                <a:prstGeom prst="rect">
                  <a:avLst/>
                </a:prstGeom>
                <a:noFill/>
                <a:ln w="9525">
                  <a:noFill/>
                </a:ln>
              </p:spPr>
              <p:txBody>
                <a:bodyPr>
                  <a:spAutoFit/>
                </a:bodyPr>
                <a:p>
                  <a:pPr eaLnBrk="0" hangingPunct="0">
                    <a:spcBef>
                      <a:spcPct val="20000"/>
                    </a:spcBef>
                  </a:pPr>
                  <a:r>
                    <a:rPr lang="en-US" altLang="zh-CN" b="1" i="1" dirty="0">
                      <a:solidFill>
                        <a:srgbClr val="0033CC"/>
                      </a:solidFill>
                      <a:latin typeface="Times New Roman" panose="02020603050405020304" pitchFamily="18" charset="0"/>
                      <a:ea typeface="隶书" pitchFamily="49" charset="-122"/>
                    </a:rPr>
                    <a:t>U</a:t>
                  </a:r>
                  <a:endParaRPr lang="en-US" altLang="zh-CN" b="1" i="1" dirty="0">
                    <a:solidFill>
                      <a:srgbClr val="0033CC"/>
                    </a:solidFill>
                    <a:latin typeface="Times New Roman" panose="02020603050405020304" pitchFamily="18" charset="0"/>
                    <a:ea typeface="隶书" pitchFamily="49" charset="-122"/>
                  </a:endParaRPr>
                </a:p>
              </p:txBody>
            </p:sp>
          </p:grpSp>
          <p:sp>
            <p:nvSpPr>
              <p:cNvPr id="377931" name="Rectangle 75"/>
              <p:cNvSpPr/>
              <p:nvPr/>
            </p:nvSpPr>
            <p:spPr>
              <a:xfrm>
                <a:off x="2256" y="2976"/>
                <a:ext cx="288" cy="96"/>
              </a:xfrm>
              <a:prstGeom prst="rect">
                <a:avLst/>
              </a:prstGeom>
              <a:solidFill>
                <a:schemeClr val="tx1"/>
              </a:solidFill>
              <a:ln w="28575" cap="flat" cmpd="sng">
                <a:solidFill>
                  <a:schemeClr val="bg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377932" name="Rectangle 76"/>
            <p:cNvSpPr/>
            <p:nvPr/>
          </p:nvSpPr>
          <p:spPr>
            <a:xfrm>
              <a:off x="2880" y="3072"/>
              <a:ext cx="244" cy="288"/>
            </a:xfrm>
            <a:prstGeom prst="rect">
              <a:avLst/>
            </a:prstGeom>
            <a:noFill/>
            <a:ln w="9525">
              <a:noFill/>
            </a:ln>
          </p:spPr>
          <p:txBody>
            <a:bodyPr wrap="none">
              <a:spAutoFit/>
            </a:bodyPr>
            <a:p>
              <a:pPr eaLnBrk="0" hangingPunct="0">
                <a:spcBef>
                  <a:spcPct val="20000"/>
                </a:spcBef>
              </a:pPr>
              <a:r>
                <a:rPr lang="en-US" altLang="zh-CN" b="1" i="1" dirty="0">
                  <a:solidFill>
                    <a:srgbClr val="0033CC"/>
                  </a:solidFill>
                  <a:latin typeface="Times New Roman" panose="02020603050405020304" pitchFamily="18" charset="0"/>
                  <a:ea typeface="隶书" pitchFamily="49" charset="-122"/>
                </a:rPr>
                <a:t>R</a:t>
              </a:r>
              <a:endParaRPr lang="en-US" altLang="zh-CN" b="1" i="1" dirty="0">
                <a:solidFill>
                  <a:srgbClr val="0033CC"/>
                </a:solidFill>
                <a:latin typeface="Times New Roman" panose="02020603050405020304" pitchFamily="18" charset="0"/>
                <a:ea typeface="隶书" pitchFamily="49" charset="-122"/>
              </a:endParaRPr>
            </a:p>
          </p:txBody>
        </p:sp>
      </p:grpSp>
      <p:sp>
        <p:nvSpPr>
          <p:cNvPr id="34893" name="Line 77"/>
          <p:cNvSpPr/>
          <p:nvPr/>
        </p:nvSpPr>
        <p:spPr>
          <a:xfrm>
            <a:off x="1866900" y="2667000"/>
            <a:ext cx="762000" cy="0"/>
          </a:xfrm>
          <a:prstGeom prst="line">
            <a:avLst/>
          </a:prstGeom>
          <a:ln w="38100" cap="flat" cmpd="sng">
            <a:solidFill>
              <a:srgbClr val="FF0066"/>
            </a:solidFill>
            <a:prstDash val="solid"/>
            <a:headEnd type="none" w="med" len="med"/>
            <a:tailEnd type="stealth" w="med" len="med"/>
          </a:ln>
        </p:spPr>
      </p:sp>
      <p:sp>
        <p:nvSpPr>
          <p:cNvPr id="34894" name="Text Box 78"/>
          <p:cNvSpPr txBox="1"/>
          <p:nvPr/>
        </p:nvSpPr>
        <p:spPr>
          <a:xfrm>
            <a:off x="723900" y="2438400"/>
            <a:ext cx="1616075" cy="457200"/>
          </a:xfrm>
          <a:prstGeom prst="rect">
            <a:avLst/>
          </a:prstGeom>
          <a:noFill/>
          <a:ln w="9525">
            <a:noFill/>
          </a:ln>
        </p:spPr>
        <p:txBody>
          <a:bodyPr>
            <a:spAutoFit/>
          </a:bodyPr>
          <a:p>
            <a:pPr eaLnBrk="0" hangingPunct="0">
              <a:spcBef>
                <a:spcPct val="20000"/>
              </a:spcBef>
            </a:pPr>
            <a:r>
              <a:rPr lang="zh-CN" altLang="en-US" b="1" dirty="0">
                <a:solidFill>
                  <a:srgbClr val="0033CC"/>
                </a:solidFill>
                <a:latin typeface="Times New Roman" panose="02020603050405020304" pitchFamily="18" charset="0"/>
                <a:ea typeface="隶书" pitchFamily="49" charset="-122"/>
              </a:rPr>
              <a:t>外电场</a:t>
            </a:r>
            <a:endParaRPr lang="zh-CN" altLang="en-US" b="1" dirty="0">
              <a:solidFill>
                <a:srgbClr val="0033CC"/>
              </a:solidFill>
              <a:latin typeface="Times New Roman" panose="02020603050405020304" pitchFamily="18" charset="0"/>
              <a:ea typeface="隶书" pitchFamily="49" charset="-122"/>
            </a:endParaRPr>
          </a:p>
        </p:txBody>
      </p:sp>
      <p:sp>
        <p:nvSpPr>
          <p:cNvPr id="34895" name="Rectangle 79"/>
          <p:cNvSpPr/>
          <p:nvPr/>
        </p:nvSpPr>
        <p:spPr>
          <a:xfrm>
            <a:off x="4324350" y="1714500"/>
            <a:ext cx="4724400" cy="822325"/>
          </a:xfrm>
          <a:prstGeom prst="rect">
            <a:avLst/>
          </a:prstGeom>
          <a:noFill/>
          <a:ln w="9525">
            <a:noFill/>
          </a:ln>
        </p:spPr>
        <p:txBody>
          <a:bodyPr>
            <a:spAutoFit/>
          </a:bodyPr>
          <a:p>
            <a:r>
              <a:rPr lang="zh-CN" altLang="en-US" b="1" dirty="0">
                <a:solidFill>
                  <a:srgbClr val="FF0000"/>
                </a:solidFill>
                <a:latin typeface="Times New Roman" panose="02020603050405020304" pitchFamily="18" charset="0"/>
              </a:rPr>
              <a:t>外电场使多子向 </a:t>
            </a:r>
            <a:r>
              <a:rPr lang="en-US" altLang="zh-CN" b="1" dirty="0">
                <a:solidFill>
                  <a:srgbClr val="FF0000"/>
                </a:solidFill>
                <a:latin typeface="Times New Roman" panose="02020603050405020304" pitchFamily="18" charset="0"/>
              </a:rPr>
              <a:t>PN </a:t>
            </a:r>
            <a:r>
              <a:rPr lang="zh-CN" altLang="en-US" b="1" dirty="0">
                <a:solidFill>
                  <a:srgbClr val="FF0000"/>
                </a:solidFill>
                <a:latin typeface="Times New Roman" panose="02020603050405020304" pitchFamily="18" charset="0"/>
              </a:rPr>
              <a:t>结移动</a:t>
            </a:r>
            <a:r>
              <a:rPr lang="en-US" altLang="zh-CN" b="1" dirty="0">
                <a:solidFill>
                  <a:srgbClr val="FF0000"/>
                </a:solidFill>
                <a:latin typeface="Times New Roman" panose="02020603050405020304" pitchFamily="18" charset="0"/>
              </a:rPr>
              <a:t>,</a:t>
            </a:r>
            <a:endParaRPr lang="en-US" altLang="zh-CN" b="1" dirty="0">
              <a:solidFill>
                <a:srgbClr val="FF0000"/>
              </a:solidFill>
              <a:latin typeface="Times New Roman" panose="02020603050405020304" pitchFamily="18" charset="0"/>
            </a:endParaRPr>
          </a:p>
          <a:p>
            <a:r>
              <a:rPr lang="zh-CN" altLang="en-US" b="1" dirty="0">
                <a:solidFill>
                  <a:srgbClr val="FF0000"/>
                </a:solidFill>
                <a:latin typeface="Times New Roman" panose="02020603050405020304" pitchFamily="18" charset="0"/>
              </a:rPr>
              <a:t>中和部分离子使空间电荷</a:t>
            </a:r>
            <a:r>
              <a:rPr lang="zh-CN" altLang="en-US" b="1" dirty="0">
                <a:solidFill>
                  <a:srgbClr val="FF0066"/>
                </a:solidFill>
                <a:latin typeface="Times New Roman" panose="02020603050405020304" pitchFamily="18" charset="0"/>
              </a:rPr>
              <a:t>区变窄。                        </a:t>
            </a:r>
            <a:endParaRPr lang="zh-CN" altLang="en-US" b="1" dirty="0">
              <a:solidFill>
                <a:srgbClr val="0033CC"/>
              </a:solidFill>
              <a:latin typeface="Times New Roman" panose="02020603050405020304" pitchFamily="18" charset="0"/>
            </a:endParaRPr>
          </a:p>
        </p:txBody>
      </p:sp>
      <p:grpSp>
        <p:nvGrpSpPr>
          <p:cNvPr id="19" name="Group 80"/>
          <p:cNvGrpSpPr/>
          <p:nvPr/>
        </p:nvGrpSpPr>
        <p:grpSpPr>
          <a:xfrm>
            <a:off x="1790700" y="1609725"/>
            <a:ext cx="1244600" cy="703263"/>
            <a:chOff x="1128" y="1014"/>
            <a:chExt cx="784" cy="443"/>
          </a:xfrm>
        </p:grpSpPr>
        <p:sp>
          <p:nvSpPr>
            <p:cNvPr id="377937" name="Rectangle 81"/>
            <p:cNvSpPr/>
            <p:nvPr/>
          </p:nvSpPr>
          <p:spPr>
            <a:xfrm>
              <a:off x="1128" y="1023"/>
              <a:ext cx="784" cy="426"/>
            </a:xfrm>
            <a:prstGeom prst="rect">
              <a:avLst/>
            </a:prstGeom>
            <a:solidFill>
              <a:srgbClr val="CCFFFF"/>
            </a:solidFill>
            <a:ln w="38100">
              <a:noFill/>
            </a:ln>
          </p:spPr>
          <p:txBody>
            <a:bodyPr wrap="none" anchor="ctr" anchorCtr="0"/>
            <a:p>
              <a:endParaRPr lang="zh-CN" altLang="en-US" dirty="0">
                <a:latin typeface="Times New Roman" panose="02020603050405020304" pitchFamily="18" charset="0"/>
              </a:endParaRPr>
            </a:p>
          </p:txBody>
        </p:sp>
        <p:sp>
          <p:nvSpPr>
            <p:cNvPr id="377938" name="Line 82"/>
            <p:cNvSpPr/>
            <p:nvPr/>
          </p:nvSpPr>
          <p:spPr>
            <a:xfrm>
              <a:off x="1563" y="1014"/>
              <a:ext cx="1" cy="430"/>
            </a:xfrm>
            <a:prstGeom prst="line">
              <a:avLst/>
            </a:prstGeom>
            <a:ln w="28575" cap="flat" cmpd="sng">
              <a:solidFill>
                <a:srgbClr val="111111"/>
              </a:solidFill>
              <a:prstDash val="solid"/>
              <a:headEnd type="none" w="med" len="med"/>
              <a:tailEnd type="none" w="med" len="med"/>
            </a:ln>
          </p:spPr>
        </p:sp>
        <p:sp>
          <p:nvSpPr>
            <p:cNvPr id="377939" name="Rectangle 83"/>
            <p:cNvSpPr/>
            <p:nvPr/>
          </p:nvSpPr>
          <p:spPr>
            <a:xfrm>
              <a:off x="1313" y="1016"/>
              <a:ext cx="480" cy="441"/>
            </a:xfrm>
            <a:prstGeom prst="rect">
              <a:avLst/>
            </a:prstGeom>
            <a:solidFill>
              <a:srgbClr val="FFFFCC"/>
            </a:solidFill>
            <a:ln w="28575" cap="flat" cmpd="sng">
              <a:solidFill>
                <a:srgbClr val="11111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40" name="Line 84"/>
            <p:cNvSpPr/>
            <p:nvPr/>
          </p:nvSpPr>
          <p:spPr>
            <a:xfrm flipH="1">
              <a:off x="1552" y="1016"/>
              <a:ext cx="1" cy="435"/>
            </a:xfrm>
            <a:prstGeom prst="line">
              <a:avLst/>
            </a:prstGeom>
            <a:ln w="28575" cap="flat" cmpd="sng">
              <a:solidFill>
                <a:srgbClr val="111111"/>
              </a:solidFill>
              <a:prstDash val="solid"/>
              <a:headEnd type="none" w="med" len="med"/>
              <a:tailEnd type="none" w="med" len="med"/>
            </a:ln>
          </p:spPr>
        </p:sp>
        <p:grpSp>
          <p:nvGrpSpPr>
            <p:cNvPr id="377941" name="Group 85"/>
            <p:cNvGrpSpPr/>
            <p:nvPr/>
          </p:nvGrpSpPr>
          <p:grpSpPr>
            <a:xfrm>
              <a:off x="1605" y="1032"/>
              <a:ext cx="127" cy="127"/>
              <a:chOff x="2112" y="2496"/>
              <a:chExt cx="144" cy="144"/>
            </a:xfrm>
          </p:grpSpPr>
          <p:sp>
            <p:nvSpPr>
              <p:cNvPr id="377942" name="Oval 86"/>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43" name="Line 87"/>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7944" name="Line 88"/>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7945" name="Group 89"/>
            <p:cNvGrpSpPr/>
            <p:nvPr/>
          </p:nvGrpSpPr>
          <p:grpSpPr>
            <a:xfrm>
              <a:off x="1361" y="1030"/>
              <a:ext cx="127" cy="127"/>
              <a:chOff x="1872" y="3120"/>
              <a:chExt cx="144" cy="144"/>
            </a:xfrm>
          </p:grpSpPr>
          <p:sp>
            <p:nvSpPr>
              <p:cNvPr id="377946" name="Oval 90"/>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47" name="Line 91"/>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7948" name="Group 92"/>
            <p:cNvGrpSpPr/>
            <p:nvPr/>
          </p:nvGrpSpPr>
          <p:grpSpPr>
            <a:xfrm>
              <a:off x="1361" y="1168"/>
              <a:ext cx="127" cy="127"/>
              <a:chOff x="1872" y="3120"/>
              <a:chExt cx="144" cy="144"/>
            </a:xfrm>
          </p:grpSpPr>
          <p:sp>
            <p:nvSpPr>
              <p:cNvPr id="377949" name="Oval 93"/>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50" name="Line 94"/>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7951" name="Group 95"/>
            <p:cNvGrpSpPr/>
            <p:nvPr/>
          </p:nvGrpSpPr>
          <p:grpSpPr>
            <a:xfrm>
              <a:off x="1361" y="1310"/>
              <a:ext cx="127" cy="127"/>
              <a:chOff x="1872" y="3120"/>
              <a:chExt cx="144" cy="144"/>
            </a:xfrm>
          </p:grpSpPr>
          <p:sp>
            <p:nvSpPr>
              <p:cNvPr id="377952" name="Oval 96"/>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53" name="Line 97"/>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7954" name="Group 98"/>
            <p:cNvGrpSpPr/>
            <p:nvPr/>
          </p:nvGrpSpPr>
          <p:grpSpPr>
            <a:xfrm>
              <a:off x="1605" y="1174"/>
              <a:ext cx="127" cy="127"/>
              <a:chOff x="2112" y="2496"/>
              <a:chExt cx="144" cy="144"/>
            </a:xfrm>
          </p:grpSpPr>
          <p:sp>
            <p:nvSpPr>
              <p:cNvPr id="377955" name="Oval 99"/>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56" name="Line 100"/>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7957" name="Line 101"/>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7958" name="Group 102"/>
            <p:cNvGrpSpPr/>
            <p:nvPr/>
          </p:nvGrpSpPr>
          <p:grpSpPr>
            <a:xfrm>
              <a:off x="1605" y="1310"/>
              <a:ext cx="127" cy="127"/>
              <a:chOff x="2112" y="2496"/>
              <a:chExt cx="144" cy="144"/>
            </a:xfrm>
          </p:grpSpPr>
          <p:sp>
            <p:nvSpPr>
              <p:cNvPr id="377959" name="Oval 103"/>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60" name="Line 104"/>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7961" name="Line 105"/>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grpSp>
        <p:nvGrpSpPr>
          <p:cNvPr id="26" name="Group 106"/>
          <p:cNvGrpSpPr/>
          <p:nvPr/>
        </p:nvGrpSpPr>
        <p:grpSpPr>
          <a:xfrm>
            <a:off x="190500" y="1447800"/>
            <a:ext cx="838200" cy="519113"/>
            <a:chOff x="1824" y="2592"/>
            <a:chExt cx="528" cy="327"/>
          </a:xfrm>
        </p:grpSpPr>
        <p:sp>
          <p:nvSpPr>
            <p:cNvPr id="377963" name="Line 107"/>
            <p:cNvSpPr/>
            <p:nvPr/>
          </p:nvSpPr>
          <p:spPr>
            <a:xfrm>
              <a:off x="2064" y="2832"/>
              <a:ext cx="288" cy="0"/>
            </a:xfrm>
            <a:prstGeom prst="line">
              <a:avLst/>
            </a:prstGeom>
            <a:ln w="38100" cap="flat" cmpd="sng">
              <a:solidFill>
                <a:srgbClr val="FF0066"/>
              </a:solidFill>
              <a:prstDash val="solid"/>
              <a:headEnd type="none" w="med" len="med"/>
              <a:tailEnd type="stealth" w="med" len="med"/>
            </a:ln>
          </p:spPr>
        </p:sp>
        <p:sp>
          <p:nvSpPr>
            <p:cNvPr id="377964" name="Text Box 108"/>
            <p:cNvSpPr txBox="1"/>
            <p:nvPr/>
          </p:nvSpPr>
          <p:spPr>
            <a:xfrm>
              <a:off x="1824" y="2592"/>
              <a:ext cx="296" cy="327"/>
            </a:xfrm>
            <a:prstGeom prst="rect">
              <a:avLst/>
            </a:prstGeom>
            <a:noFill/>
            <a:ln w="9525">
              <a:noFill/>
            </a:ln>
          </p:spPr>
          <p:txBody>
            <a:bodyPr wrap="none">
              <a:spAutoFit/>
            </a:bodyPr>
            <a:p>
              <a:pPr eaLnBrk="0" hangingPunct="0">
                <a:spcBef>
                  <a:spcPct val="20000"/>
                </a:spcBef>
              </a:pPr>
              <a:r>
                <a:rPr lang="en-US" altLang="zh-CN" sz="2800" b="1" i="1" dirty="0">
                  <a:solidFill>
                    <a:srgbClr val="FF0066"/>
                  </a:solidFill>
                  <a:latin typeface="Times New Roman" panose="02020603050405020304" pitchFamily="18" charset="0"/>
                  <a:ea typeface="隶书" pitchFamily="49" charset="-122"/>
                </a:rPr>
                <a:t>I</a:t>
              </a:r>
              <a:r>
                <a:rPr lang="en-US" altLang="zh-CN" sz="2800" b="1" baseline="-25000" dirty="0">
                  <a:solidFill>
                    <a:srgbClr val="FF0066"/>
                  </a:solidFill>
                  <a:latin typeface="Times New Roman" panose="02020603050405020304" pitchFamily="18" charset="0"/>
                  <a:ea typeface="隶书" pitchFamily="49" charset="-122"/>
                </a:rPr>
                <a:t>F</a:t>
              </a:r>
              <a:endParaRPr lang="en-US" altLang="zh-CN" sz="2800" b="1" baseline="-25000" dirty="0">
                <a:solidFill>
                  <a:srgbClr val="FF0066"/>
                </a:solidFill>
                <a:latin typeface="Times New Roman" panose="02020603050405020304" pitchFamily="18" charset="0"/>
                <a:ea typeface="隶书" pitchFamily="49" charset="-122"/>
              </a:endParaRPr>
            </a:p>
          </p:txBody>
        </p:sp>
      </p:grpSp>
      <p:grpSp>
        <p:nvGrpSpPr>
          <p:cNvPr id="27" name="Group 109"/>
          <p:cNvGrpSpPr/>
          <p:nvPr/>
        </p:nvGrpSpPr>
        <p:grpSpPr>
          <a:xfrm>
            <a:off x="3848100" y="2971800"/>
            <a:ext cx="2667000" cy="457200"/>
            <a:chOff x="2640" y="1968"/>
            <a:chExt cx="1680" cy="288"/>
          </a:xfrm>
        </p:grpSpPr>
        <p:sp>
          <p:nvSpPr>
            <p:cNvPr id="377966" name="Line 110"/>
            <p:cNvSpPr/>
            <p:nvPr/>
          </p:nvSpPr>
          <p:spPr>
            <a:xfrm>
              <a:off x="2640" y="2064"/>
              <a:ext cx="336" cy="48"/>
            </a:xfrm>
            <a:prstGeom prst="line">
              <a:avLst/>
            </a:prstGeom>
            <a:ln w="19050" cap="flat" cmpd="sng">
              <a:solidFill>
                <a:srgbClr val="800000"/>
              </a:solidFill>
              <a:prstDash val="solid"/>
              <a:headEnd type="none" w="med" len="med"/>
              <a:tailEnd type="none" w="med" len="med"/>
            </a:ln>
          </p:spPr>
        </p:sp>
        <p:sp>
          <p:nvSpPr>
            <p:cNvPr id="377967" name="Text Box 111"/>
            <p:cNvSpPr txBox="1"/>
            <p:nvPr/>
          </p:nvSpPr>
          <p:spPr>
            <a:xfrm>
              <a:off x="2928" y="1968"/>
              <a:ext cx="1392" cy="288"/>
            </a:xfrm>
            <a:prstGeom prst="rect">
              <a:avLst/>
            </a:prstGeom>
            <a:noFill/>
            <a:ln w="9525">
              <a:noFill/>
            </a:ln>
          </p:spPr>
          <p:txBody>
            <a:bodyPr>
              <a:spAutoFit/>
            </a:bodyPr>
            <a:p>
              <a:pPr eaLnBrk="0" hangingPunct="0">
                <a:spcBef>
                  <a:spcPct val="20000"/>
                </a:spcBef>
              </a:pPr>
              <a:r>
                <a:rPr lang="zh-CN" altLang="en-US" b="1" dirty="0">
                  <a:solidFill>
                    <a:srgbClr val="0033CC"/>
                  </a:solidFill>
                  <a:latin typeface="Times New Roman" panose="02020603050405020304" pitchFamily="18" charset="0"/>
                </a:rPr>
                <a:t>限流电阻</a:t>
              </a:r>
              <a:endParaRPr lang="zh-CN" altLang="en-US" b="1" dirty="0">
                <a:solidFill>
                  <a:srgbClr val="0033CC"/>
                </a:solidFill>
                <a:latin typeface="Times New Roman" panose="02020603050405020304" pitchFamily="18" charset="0"/>
              </a:endParaRPr>
            </a:p>
          </p:txBody>
        </p:sp>
      </p:grpSp>
      <p:sp>
        <p:nvSpPr>
          <p:cNvPr id="34928" name="Rectangle 112"/>
          <p:cNvSpPr/>
          <p:nvPr/>
        </p:nvSpPr>
        <p:spPr>
          <a:xfrm>
            <a:off x="4244975" y="1736090"/>
            <a:ext cx="4648200" cy="1096963"/>
          </a:xfrm>
          <a:prstGeom prst="rect">
            <a:avLst/>
          </a:prstGeom>
          <a:noFill/>
          <a:ln w="9525">
            <a:noFill/>
          </a:ln>
        </p:spPr>
        <p:txBody>
          <a:bodyPr>
            <a:spAutoFit/>
          </a:bodyPr>
          <a:p>
            <a:r>
              <a:rPr lang="zh-CN" altLang="en-US" b="1" dirty="0">
                <a:solidFill>
                  <a:srgbClr val="0033CC"/>
                </a:solidFill>
                <a:latin typeface="Times New Roman" panose="02020603050405020304" pitchFamily="18" charset="0"/>
              </a:rPr>
              <a:t>扩散运动加强形成正向电流 </a:t>
            </a:r>
            <a:r>
              <a:rPr lang="en-US" altLang="zh-CN" sz="2800" b="1" i="1" dirty="0">
                <a:solidFill>
                  <a:srgbClr val="FF0066"/>
                </a:solidFill>
                <a:latin typeface="Times New Roman" panose="02020603050405020304" pitchFamily="18" charset="0"/>
              </a:rPr>
              <a:t>I</a:t>
            </a:r>
            <a:r>
              <a:rPr lang="en-US" altLang="zh-CN" sz="2900" b="1" baseline="-25000" dirty="0">
                <a:solidFill>
                  <a:srgbClr val="FF0066"/>
                </a:solidFill>
                <a:latin typeface="Times New Roman" panose="02020603050405020304" pitchFamily="18" charset="0"/>
              </a:rPr>
              <a:t>F </a:t>
            </a:r>
            <a:r>
              <a:rPr lang="zh-CN" altLang="en-US" sz="2900" b="1" baseline="-25000" dirty="0">
                <a:solidFill>
                  <a:srgbClr val="0033CC"/>
                </a:solidFill>
                <a:latin typeface="Times New Roman" panose="02020603050405020304" pitchFamily="18" charset="0"/>
              </a:rPr>
              <a:t>。</a:t>
            </a:r>
            <a:endParaRPr lang="zh-CN" altLang="en-US" sz="2900" b="1" baseline="-25000" dirty="0">
              <a:solidFill>
                <a:srgbClr val="0033CC"/>
              </a:solidFill>
              <a:latin typeface="Times New Roman" panose="02020603050405020304" pitchFamily="18" charset="0"/>
            </a:endParaRPr>
          </a:p>
          <a:p>
            <a:endParaRPr lang="zh-CN" altLang="en-US" sz="2900" b="1" baseline="-25000" dirty="0">
              <a:solidFill>
                <a:srgbClr val="FF0066"/>
              </a:solidFill>
              <a:latin typeface="Times New Roman" panose="02020603050405020304" pitchFamily="18" charset="0"/>
            </a:endParaRPr>
          </a:p>
          <a:p>
            <a:endParaRPr lang="en-US" altLang="zh-CN" sz="2900" b="1" baseline="-25000" dirty="0">
              <a:solidFill>
                <a:srgbClr val="FF0066"/>
              </a:solidFill>
              <a:latin typeface="Times New Roman" panose="02020603050405020304" pitchFamily="18" charset="0"/>
            </a:endParaRPr>
          </a:p>
        </p:txBody>
      </p:sp>
      <p:sp>
        <p:nvSpPr>
          <p:cNvPr id="34929" name="Rectangle 113"/>
          <p:cNvSpPr/>
          <p:nvPr/>
        </p:nvSpPr>
        <p:spPr>
          <a:xfrm>
            <a:off x="5219700" y="2510155"/>
            <a:ext cx="4267200" cy="533400"/>
          </a:xfrm>
          <a:prstGeom prst="rect">
            <a:avLst/>
          </a:prstGeom>
          <a:noFill/>
          <a:ln w="9525">
            <a:noFill/>
          </a:ln>
        </p:spPr>
        <p:txBody>
          <a:bodyPr>
            <a:spAutoFit/>
          </a:bodyPr>
          <a:p>
            <a:pPr>
              <a:spcBef>
                <a:spcPct val="20000"/>
              </a:spcBef>
            </a:pPr>
            <a:r>
              <a:rPr lang="en-US" altLang="zh-CN" sz="2800" b="1" i="1" dirty="0">
                <a:solidFill>
                  <a:srgbClr val="FF0066"/>
                </a:solidFill>
                <a:latin typeface="Times New Roman" panose="02020603050405020304" pitchFamily="18" charset="0"/>
              </a:rPr>
              <a:t>I</a:t>
            </a:r>
            <a:r>
              <a:rPr lang="en-US" altLang="zh-CN" sz="2900" b="1" baseline="-25000" dirty="0">
                <a:solidFill>
                  <a:srgbClr val="FF0066"/>
                </a:solidFill>
                <a:latin typeface="Times New Roman" panose="02020603050405020304" pitchFamily="18" charset="0"/>
              </a:rPr>
              <a:t>F </a:t>
            </a:r>
            <a:r>
              <a:rPr lang="en-US" altLang="zh-CN" sz="2800" b="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I</a:t>
            </a:r>
            <a:r>
              <a:rPr lang="zh-CN" altLang="en-US" sz="2900" b="1" baseline="-25000" dirty="0">
                <a:solidFill>
                  <a:srgbClr val="FF0066"/>
                </a:solidFill>
                <a:latin typeface="Times New Roman" panose="02020603050405020304" pitchFamily="18" charset="0"/>
              </a:rPr>
              <a:t>多子 </a:t>
            </a:r>
            <a:r>
              <a:rPr lang="zh-CN" altLang="en-US" sz="2900" b="1" dirty="0">
                <a:solidFill>
                  <a:srgbClr val="FF0066"/>
                </a:solidFill>
                <a:latin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I</a:t>
            </a:r>
            <a:r>
              <a:rPr lang="zh-CN" altLang="en-US" sz="2900" b="1" baseline="-25000" dirty="0">
                <a:solidFill>
                  <a:srgbClr val="FF0066"/>
                </a:solidFill>
                <a:latin typeface="Times New Roman" panose="02020603050405020304" pitchFamily="18" charset="0"/>
              </a:rPr>
              <a:t>少子</a:t>
            </a:r>
            <a:r>
              <a:rPr lang="zh-CN" altLang="en-US" sz="2800" b="1" dirty="0">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sym typeface="Symbol" panose="05050102010706020507" pitchFamily="18" charset="2"/>
              </a:rPr>
              <a:t></a:t>
            </a:r>
            <a:r>
              <a:rPr lang="zh-CN" altLang="en-US" sz="2800" b="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I</a:t>
            </a:r>
            <a:r>
              <a:rPr lang="zh-CN" altLang="en-US" sz="2900" b="1" baseline="-25000" dirty="0">
                <a:solidFill>
                  <a:srgbClr val="FF0066"/>
                </a:solidFill>
                <a:latin typeface="Times New Roman" panose="02020603050405020304" pitchFamily="18" charset="0"/>
              </a:rPr>
              <a:t>多子</a:t>
            </a:r>
            <a:endParaRPr lang="zh-CN" altLang="en-US" sz="2900" baseline="-25000" dirty="0">
              <a:solidFill>
                <a:srgbClr val="FF0066"/>
              </a:solidFill>
              <a:latin typeface="Times New Roman" panose="02020603050405020304" pitchFamily="18" charset="0"/>
            </a:endParaRPr>
          </a:p>
        </p:txBody>
      </p:sp>
      <p:sp>
        <p:nvSpPr>
          <p:cNvPr id="34930" name="Rectangle 114"/>
          <p:cNvSpPr/>
          <p:nvPr/>
        </p:nvSpPr>
        <p:spPr>
          <a:xfrm>
            <a:off x="342900" y="3429000"/>
            <a:ext cx="4876800" cy="519113"/>
          </a:xfrm>
          <a:prstGeom prst="rect">
            <a:avLst/>
          </a:prstGeom>
          <a:noFill/>
          <a:ln w="9525">
            <a:noFill/>
          </a:ln>
        </p:spPr>
        <p:txBody>
          <a:bodyPr>
            <a:spAutoFit/>
          </a:bodyPr>
          <a:p>
            <a:pPr>
              <a:spcBef>
                <a:spcPct val="20000"/>
              </a:spcBef>
            </a:pPr>
            <a:r>
              <a:rPr lang="en-US" altLang="zh-CN" sz="2800" b="1" dirty="0">
                <a:solidFill>
                  <a:srgbClr val="FF0000"/>
                </a:solidFill>
                <a:latin typeface="Times New Roman" panose="02020603050405020304" pitchFamily="18" charset="0"/>
              </a:rPr>
              <a:t>2. </a:t>
            </a:r>
            <a:r>
              <a:rPr lang="zh-CN" altLang="en-US" sz="2800" b="1" dirty="0">
                <a:solidFill>
                  <a:srgbClr val="FF0000"/>
                </a:solidFill>
                <a:latin typeface="Times New Roman" panose="02020603050405020304" pitchFamily="18" charset="0"/>
              </a:rPr>
              <a:t>外加反向电压</a:t>
            </a:r>
            <a:r>
              <a:rPr lang="en-US" altLang="zh-CN" sz="2800" b="1" dirty="0">
                <a:solidFill>
                  <a:srgbClr val="FF0000"/>
                </a:solidFill>
                <a:latin typeface="宋体" panose="02010600030101010101" pitchFamily="2" charset="-122"/>
              </a:rPr>
              <a:t>(</a:t>
            </a:r>
            <a:r>
              <a:rPr lang="zh-CN" altLang="en-US" sz="2800" b="1" dirty="0">
                <a:solidFill>
                  <a:srgbClr val="FF0000"/>
                </a:solidFill>
                <a:latin typeface="宋体" panose="02010600030101010101" pitchFamily="2" charset="-122"/>
              </a:rPr>
              <a:t>反向偏置</a:t>
            </a:r>
            <a:r>
              <a:rPr lang="en-US" altLang="zh-CN" sz="2800" b="1" dirty="0">
                <a:solidFill>
                  <a:srgbClr val="FF0000"/>
                </a:solidFill>
                <a:latin typeface="宋体" panose="02010600030101010101" pitchFamily="2" charset="-122"/>
              </a:rPr>
              <a:t>)</a:t>
            </a:r>
            <a:endParaRPr lang="en-US" altLang="zh-CN" sz="2800" b="1" dirty="0">
              <a:solidFill>
                <a:srgbClr val="FF0000"/>
              </a:solidFill>
              <a:latin typeface="宋体" panose="02010600030101010101" pitchFamily="2" charset="-122"/>
            </a:endParaRPr>
          </a:p>
        </p:txBody>
      </p:sp>
      <p:sp>
        <p:nvSpPr>
          <p:cNvPr id="34931" name="Rectangle 115"/>
          <p:cNvSpPr/>
          <p:nvPr/>
        </p:nvSpPr>
        <p:spPr>
          <a:xfrm>
            <a:off x="4762500" y="3429000"/>
            <a:ext cx="3657600" cy="519113"/>
          </a:xfrm>
          <a:prstGeom prst="rect">
            <a:avLst/>
          </a:prstGeom>
          <a:noFill/>
          <a:ln w="9525">
            <a:noFill/>
          </a:ln>
        </p:spPr>
        <p:txBody>
          <a:bodyPr>
            <a:spAutoFit/>
          </a:bodyPr>
          <a:p>
            <a:pPr>
              <a:spcBef>
                <a:spcPct val="20000"/>
              </a:spcBef>
            </a:pPr>
            <a:r>
              <a:rPr lang="en-US" altLang="zh-CN" sz="2800" b="1" dirty="0">
                <a:solidFill>
                  <a:schemeClr val="bg2"/>
                </a:solidFill>
                <a:latin typeface="Times New Roman" panose="02020603050405020304" pitchFamily="18" charset="0"/>
              </a:rPr>
              <a:t> </a:t>
            </a:r>
            <a:r>
              <a:rPr lang="en-US" altLang="zh-CN" sz="2800" b="1" dirty="0">
                <a:solidFill>
                  <a:srgbClr val="FF0000"/>
                </a:solidFill>
                <a:latin typeface="Times New Roman" panose="02020603050405020304" pitchFamily="18" charset="0"/>
              </a:rPr>
              <a:t>— reverse bias</a:t>
            </a:r>
            <a:r>
              <a:rPr lang="en-US" altLang="zh-CN" sz="1800" dirty="0">
                <a:solidFill>
                  <a:srgbClr val="FF0000"/>
                </a:solidFill>
                <a:latin typeface="Times New Roman" panose="02020603050405020304" pitchFamily="18" charset="0"/>
              </a:rPr>
              <a:t> </a:t>
            </a:r>
            <a:endParaRPr lang="en-US" altLang="zh-CN" sz="1800" dirty="0">
              <a:solidFill>
                <a:srgbClr val="FF0000"/>
              </a:solidFill>
              <a:latin typeface="Times New Roman" panose="02020603050405020304" pitchFamily="18" charset="0"/>
            </a:endParaRPr>
          </a:p>
        </p:txBody>
      </p:sp>
      <p:grpSp>
        <p:nvGrpSpPr>
          <p:cNvPr id="28" name="Group 116"/>
          <p:cNvGrpSpPr/>
          <p:nvPr/>
        </p:nvGrpSpPr>
        <p:grpSpPr>
          <a:xfrm>
            <a:off x="952500" y="4119563"/>
            <a:ext cx="3048000" cy="712787"/>
            <a:chOff x="600" y="2595"/>
            <a:chExt cx="1920" cy="449"/>
          </a:xfrm>
        </p:grpSpPr>
        <p:grpSp>
          <p:nvGrpSpPr>
            <p:cNvPr id="377973" name="Group 117"/>
            <p:cNvGrpSpPr/>
            <p:nvPr/>
          </p:nvGrpSpPr>
          <p:grpSpPr>
            <a:xfrm>
              <a:off x="600" y="2595"/>
              <a:ext cx="1690" cy="449"/>
              <a:chOff x="600" y="2595"/>
              <a:chExt cx="1690" cy="449"/>
            </a:xfrm>
          </p:grpSpPr>
          <p:sp>
            <p:nvSpPr>
              <p:cNvPr id="377974" name="Rectangle 118"/>
              <p:cNvSpPr/>
              <p:nvPr/>
            </p:nvSpPr>
            <p:spPr>
              <a:xfrm>
                <a:off x="600" y="2595"/>
                <a:ext cx="1690" cy="449"/>
              </a:xfrm>
              <a:prstGeom prst="rect">
                <a:avLst/>
              </a:prstGeom>
              <a:solidFill>
                <a:srgbClr val="CCFFFF"/>
              </a:solidFill>
              <a:ln w="38100" cap="flat" cmpd="sng">
                <a:solidFill>
                  <a:schemeClr val="bg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75" name="Line 119"/>
              <p:cNvSpPr/>
              <p:nvPr/>
            </p:nvSpPr>
            <p:spPr>
              <a:xfrm>
                <a:off x="1467" y="2612"/>
                <a:ext cx="1" cy="432"/>
              </a:xfrm>
              <a:prstGeom prst="line">
                <a:avLst/>
              </a:prstGeom>
              <a:ln w="28575" cap="flat" cmpd="sng">
                <a:solidFill>
                  <a:srgbClr val="111111"/>
                </a:solidFill>
                <a:prstDash val="solid"/>
                <a:headEnd type="none" w="med" len="med"/>
                <a:tailEnd type="none" w="med" len="med"/>
              </a:ln>
            </p:spPr>
          </p:sp>
          <p:sp>
            <p:nvSpPr>
              <p:cNvPr id="377976" name="Rectangle 120"/>
              <p:cNvSpPr/>
              <p:nvPr/>
            </p:nvSpPr>
            <p:spPr>
              <a:xfrm>
                <a:off x="1153" y="2606"/>
                <a:ext cx="668" cy="428"/>
              </a:xfrm>
              <a:prstGeom prst="rect">
                <a:avLst/>
              </a:prstGeom>
              <a:solidFill>
                <a:srgbClr val="FFFFCC"/>
              </a:solidFill>
              <a:ln w="9525" cap="flat" cmpd="sng">
                <a:solidFill>
                  <a:srgbClr val="11111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7977" name="Group 121"/>
              <p:cNvGrpSpPr/>
              <p:nvPr/>
            </p:nvGrpSpPr>
            <p:grpSpPr>
              <a:xfrm>
                <a:off x="1517" y="2610"/>
                <a:ext cx="127" cy="127"/>
                <a:chOff x="2112" y="2496"/>
                <a:chExt cx="144" cy="144"/>
              </a:xfrm>
            </p:grpSpPr>
            <p:sp>
              <p:nvSpPr>
                <p:cNvPr id="377978" name="Oval 122"/>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79" name="Line 123"/>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7980" name="Line 124"/>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7981" name="Group 125"/>
              <p:cNvGrpSpPr/>
              <p:nvPr/>
            </p:nvGrpSpPr>
            <p:grpSpPr>
              <a:xfrm>
                <a:off x="1326" y="2612"/>
                <a:ext cx="128" cy="127"/>
                <a:chOff x="1872" y="3120"/>
                <a:chExt cx="144" cy="144"/>
              </a:xfrm>
            </p:grpSpPr>
            <p:sp>
              <p:nvSpPr>
                <p:cNvPr id="377982" name="Oval 126"/>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83" name="Line 127"/>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7984" name="Group 128"/>
              <p:cNvGrpSpPr/>
              <p:nvPr/>
            </p:nvGrpSpPr>
            <p:grpSpPr>
              <a:xfrm>
                <a:off x="1326" y="2756"/>
                <a:ext cx="128" cy="127"/>
                <a:chOff x="1872" y="3120"/>
                <a:chExt cx="144" cy="144"/>
              </a:xfrm>
            </p:grpSpPr>
            <p:sp>
              <p:nvSpPr>
                <p:cNvPr id="377985" name="Oval 129"/>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86" name="Line 130"/>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7987" name="Group 131"/>
              <p:cNvGrpSpPr/>
              <p:nvPr/>
            </p:nvGrpSpPr>
            <p:grpSpPr>
              <a:xfrm>
                <a:off x="1326" y="2900"/>
                <a:ext cx="128" cy="127"/>
                <a:chOff x="1872" y="3120"/>
                <a:chExt cx="144" cy="144"/>
              </a:xfrm>
            </p:grpSpPr>
            <p:sp>
              <p:nvSpPr>
                <p:cNvPr id="377988" name="Oval 132"/>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89" name="Line 133"/>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7990" name="Group 134"/>
              <p:cNvGrpSpPr/>
              <p:nvPr/>
            </p:nvGrpSpPr>
            <p:grpSpPr>
              <a:xfrm>
                <a:off x="1517" y="2754"/>
                <a:ext cx="127" cy="127"/>
                <a:chOff x="2112" y="2496"/>
                <a:chExt cx="144" cy="144"/>
              </a:xfrm>
            </p:grpSpPr>
            <p:sp>
              <p:nvSpPr>
                <p:cNvPr id="377991" name="Oval 135"/>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92" name="Line 136"/>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7993" name="Line 137"/>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7994" name="Group 138"/>
              <p:cNvGrpSpPr/>
              <p:nvPr/>
            </p:nvGrpSpPr>
            <p:grpSpPr>
              <a:xfrm>
                <a:off x="1517" y="2898"/>
                <a:ext cx="128" cy="127"/>
                <a:chOff x="2112" y="2496"/>
                <a:chExt cx="144" cy="144"/>
              </a:xfrm>
            </p:grpSpPr>
            <p:sp>
              <p:nvSpPr>
                <p:cNvPr id="377995" name="Oval 139"/>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7996" name="Line 140"/>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7997" name="Line 141"/>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7998" name="Group 142"/>
              <p:cNvGrpSpPr/>
              <p:nvPr/>
            </p:nvGrpSpPr>
            <p:grpSpPr>
              <a:xfrm>
                <a:off x="1660" y="2610"/>
                <a:ext cx="127" cy="127"/>
                <a:chOff x="2112" y="2496"/>
                <a:chExt cx="144" cy="144"/>
              </a:xfrm>
            </p:grpSpPr>
            <p:sp>
              <p:nvSpPr>
                <p:cNvPr id="377999" name="Oval 143"/>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00" name="Line 144"/>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8001" name="Line 145"/>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8002" name="Group 146"/>
              <p:cNvGrpSpPr/>
              <p:nvPr/>
            </p:nvGrpSpPr>
            <p:grpSpPr>
              <a:xfrm>
                <a:off x="1660" y="2754"/>
                <a:ext cx="127" cy="127"/>
                <a:chOff x="2112" y="2496"/>
                <a:chExt cx="144" cy="144"/>
              </a:xfrm>
            </p:grpSpPr>
            <p:sp>
              <p:nvSpPr>
                <p:cNvPr id="378003" name="Oval 147"/>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04" name="Line 148"/>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8005" name="Line 149"/>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8006" name="Group 150"/>
              <p:cNvGrpSpPr/>
              <p:nvPr/>
            </p:nvGrpSpPr>
            <p:grpSpPr>
              <a:xfrm>
                <a:off x="1660" y="2898"/>
                <a:ext cx="127" cy="127"/>
                <a:chOff x="2112" y="2496"/>
                <a:chExt cx="144" cy="144"/>
              </a:xfrm>
            </p:grpSpPr>
            <p:sp>
              <p:nvSpPr>
                <p:cNvPr id="378007" name="Oval 151"/>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08" name="Line 152"/>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8009" name="Line 153"/>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8010" name="Group 154"/>
              <p:cNvGrpSpPr/>
              <p:nvPr/>
            </p:nvGrpSpPr>
            <p:grpSpPr>
              <a:xfrm>
                <a:off x="1183" y="2612"/>
                <a:ext cx="128" cy="127"/>
                <a:chOff x="1872" y="3120"/>
                <a:chExt cx="144" cy="144"/>
              </a:xfrm>
            </p:grpSpPr>
            <p:sp>
              <p:nvSpPr>
                <p:cNvPr id="378011" name="Oval 155"/>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12" name="Line 156"/>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8013" name="Group 157"/>
              <p:cNvGrpSpPr/>
              <p:nvPr/>
            </p:nvGrpSpPr>
            <p:grpSpPr>
              <a:xfrm>
                <a:off x="1183" y="2756"/>
                <a:ext cx="128" cy="127"/>
                <a:chOff x="1872" y="3120"/>
                <a:chExt cx="144" cy="144"/>
              </a:xfrm>
            </p:grpSpPr>
            <p:sp>
              <p:nvSpPr>
                <p:cNvPr id="378014" name="Oval 158"/>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15" name="Line 159"/>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8016" name="Group 160"/>
              <p:cNvGrpSpPr/>
              <p:nvPr/>
            </p:nvGrpSpPr>
            <p:grpSpPr>
              <a:xfrm>
                <a:off x="1183" y="2900"/>
                <a:ext cx="128" cy="127"/>
                <a:chOff x="1872" y="3120"/>
                <a:chExt cx="144" cy="144"/>
              </a:xfrm>
            </p:grpSpPr>
            <p:sp>
              <p:nvSpPr>
                <p:cNvPr id="378017" name="Oval 161"/>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18" name="Line 162"/>
                <p:cNvSpPr/>
                <p:nvPr/>
              </p:nvSpPr>
              <p:spPr>
                <a:xfrm>
                  <a:off x="1896" y="3192"/>
                  <a:ext cx="96" cy="0"/>
                </a:xfrm>
                <a:prstGeom prst="line">
                  <a:avLst/>
                </a:prstGeom>
                <a:ln w="38100" cap="flat" cmpd="sng">
                  <a:solidFill>
                    <a:srgbClr val="0033CC"/>
                  </a:solidFill>
                  <a:prstDash val="solid"/>
                  <a:headEnd type="none" w="med" len="med"/>
                  <a:tailEnd type="none" w="med" len="med"/>
                </a:ln>
              </p:spPr>
            </p:sp>
          </p:grpSp>
          <p:sp>
            <p:nvSpPr>
              <p:cNvPr id="378019" name="Line 163"/>
              <p:cNvSpPr/>
              <p:nvPr/>
            </p:nvSpPr>
            <p:spPr>
              <a:xfrm>
                <a:off x="1493" y="2607"/>
                <a:ext cx="1" cy="424"/>
              </a:xfrm>
              <a:prstGeom prst="line">
                <a:avLst/>
              </a:prstGeom>
              <a:ln w="9525" cap="flat" cmpd="sng">
                <a:solidFill>
                  <a:srgbClr val="111111"/>
                </a:solidFill>
                <a:prstDash val="solid"/>
                <a:headEnd type="none" w="med" len="med"/>
                <a:tailEnd type="none" w="med" len="med"/>
              </a:ln>
            </p:spPr>
          </p:sp>
        </p:grpSp>
        <p:sp>
          <p:nvSpPr>
            <p:cNvPr id="378020" name="Text Box 164"/>
            <p:cNvSpPr txBox="1"/>
            <p:nvPr/>
          </p:nvSpPr>
          <p:spPr>
            <a:xfrm>
              <a:off x="600" y="2640"/>
              <a:ext cx="631" cy="288"/>
            </a:xfrm>
            <a:prstGeom prst="rect">
              <a:avLst/>
            </a:prstGeom>
            <a:noFill/>
            <a:ln w="9525">
              <a:noFill/>
            </a:ln>
          </p:spPr>
          <p:txBody>
            <a:bodyPr>
              <a:spAutoFit/>
            </a:bodyPr>
            <a:p>
              <a:pPr eaLnBrk="0" hangingPunct="0">
                <a:spcBef>
                  <a:spcPct val="20000"/>
                </a:spcBef>
              </a:pPr>
              <a:r>
                <a:rPr lang="en-US" altLang="zh-CN" b="1" dirty="0">
                  <a:solidFill>
                    <a:srgbClr val="0033CC"/>
                  </a:solidFill>
                  <a:latin typeface="Times New Roman" panose="02020603050405020304" pitchFamily="18" charset="0"/>
                </a:rPr>
                <a:t>P</a:t>
              </a:r>
              <a:r>
                <a:rPr lang="en-US" altLang="zh-CN" sz="2000" b="1" dirty="0">
                  <a:solidFill>
                    <a:srgbClr val="0033CC"/>
                  </a:solidFill>
                  <a:latin typeface="Times New Roman" panose="02020603050405020304" pitchFamily="18" charset="0"/>
                </a:rPr>
                <a:t> </a:t>
              </a:r>
              <a:r>
                <a:rPr lang="zh-CN" altLang="en-US" b="1" dirty="0">
                  <a:solidFill>
                    <a:srgbClr val="0033CC"/>
                  </a:solidFill>
                  <a:latin typeface="Times New Roman" panose="02020603050405020304" pitchFamily="18" charset="0"/>
                </a:rPr>
                <a:t>区</a:t>
              </a:r>
              <a:endParaRPr lang="zh-CN" altLang="en-US" b="1" dirty="0">
                <a:solidFill>
                  <a:srgbClr val="0033CC"/>
                </a:solidFill>
                <a:latin typeface="Times New Roman" panose="02020603050405020304" pitchFamily="18" charset="0"/>
              </a:endParaRPr>
            </a:p>
          </p:txBody>
        </p:sp>
        <p:sp>
          <p:nvSpPr>
            <p:cNvPr id="378021" name="Text Box 165"/>
            <p:cNvSpPr txBox="1"/>
            <p:nvPr/>
          </p:nvSpPr>
          <p:spPr>
            <a:xfrm>
              <a:off x="1889" y="2640"/>
              <a:ext cx="631" cy="288"/>
            </a:xfrm>
            <a:prstGeom prst="rect">
              <a:avLst/>
            </a:prstGeom>
            <a:noFill/>
            <a:ln w="9525">
              <a:noFill/>
            </a:ln>
          </p:spPr>
          <p:txBody>
            <a:bodyPr>
              <a:spAutoFit/>
            </a:bodyPr>
            <a:p>
              <a:pPr eaLnBrk="0" hangingPunct="0">
                <a:spcBef>
                  <a:spcPct val="20000"/>
                </a:spcBef>
              </a:pPr>
              <a:r>
                <a:rPr lang="en-US" altLang="zh-CN" b="1" dirty="0">
                  <a:solidFill>
                    <a:srgbClr val="0033CC"/>
                  </a:solidFill>
                  <a:latin typeface="Times New Roman" panose="02020603050405020304" pitchFamily="18" charset="0"/>
                </a:rPr>
                <a:t>N</a:t>
              </a:r>
              <a:r>
                <a:rPr lang="en-US" altLang="zh-CN" sz="2000" b="1" dirty="0">
                  <a:solidFill>
                    <a:srgbClr val="0033CC"/>
                  </a:solidFill>
                  <a:latin typeface="Times New Roman" panose="02020603050405020304" pitchFamily="18" charset="0"/>
                </a:rPr>
                <a:t> </a:t>
              </a:r>
              <a:r>
                <a:rPr lang="zh-CN" altLang="en-US" b="1" dirty="0">
                  <a:solidFill>
                    <a:srgbClr val="0033CC"/>
                  </a:solidFill>
                  <a:latin typeface="Times New Roman" panose="02020603050405020304" pitchFamily="18" charset="0"/>
                </a:rPr>
                <a:t>区</a:t>
              </a:r>
              <a:endParaRPr lang="zh-CN" altLang="en-US" b="1" dirty="0">
                <a:solidFill>
                  <a:srgbClr val="0033CC"/>
                </a:solidFill>
                <a:latin typeface="Times New Roman" panose="02020603050405020304" pitchFamily="18" charset="0"/>
              </a:endParaRPr>
            </a:p>
          </p:txBody>
        </p:sp>
      </p:grpSp>
      <p:grpSp>
        <p:nvGrpSpPr>
          <p:cNvPr id="34982" name="Group 166"/>
          <p:cNvGrpSpPr/>
          <p:nvPr/>
        </p:nvGrpSpPr>
        <p:grpSpPr>
          <a:xfrm>
            <a:off x="419100" y="4495800"/>
            <a:ext cx="3733800" cy="1447800"/>
            <a:chOff x="336" y="2832"/>
            <a:chExt cx="2352" cy="912"/>
          </a:xfrm>
        </p:grpSpPr>
        <p:grpSp>
          <p:nvGrpSpPr>
            <p:cNvPr id="378023" name="Group 167"/>
            <p:cNvGrpSpPr/>
            <p:nvPr/>
          </p:nvGrpSpPr>
          <p:grpSpPr>
            <a:xfrm>
              <a:off x="336" y="2832"/>
              <a:ext cx="2352" cy="912"/>
              <a:chOff x="336" y="2832"/>
              <a:chExt cx="2352" cy="912"/>
            </a:xfrm>
          </p:grpSpPr>
          <p:grpSp>
            <p:nvGrpSpPr>
              <p:cNvPr id="378024" name="Group 168"/>
              <p:cNvGrpSpPr/>
              <p:nvPr/>
            </p:nvGrpSpPr>
            <p:grpSpPr>
              <a:xfrm>
                <a:off x="336" y="2832"/>
                <a:ext cx="2352" cy="912"/>
                <a:chOff x="336" y="2832"/>
                <a:chExt cx="2352" cy="912"/>
              </a:xfrm>
            </p:grpSpPr>
            <p:sp>
              <p:nvSpPr>
                <p:cNvPr id="378025" name="Line 169"/>
                <p:cNvSpPr/>
                <p:nvPr/>
              </p:nvSpPr>
              <p:spPr>
                <a:xfrm flipH="1">
                  <a:off x="336" y="2833"/>
                  <a:ext cx="326" cy="1"/>
                </a:xfrm>
                <a:prstGeom prst="line">
                  <a:avLst/>
                </a:prstGeom>
                <a:ln w="28575" cap="flat" cmpd="sng">
                  <a:solidFill>
                    <a:schemeClr val="bg2"/>
                  </a:solidFill>
                  <a:prstDash val="solid"/>
                  <a:headEnd type="none" w="med" len="med"/>
                  <a:tailEnd type="none" w="med" len="med"/>
                </a:ln>
              </p:spPr>
            </p:sp>
            <p:sp>
              <p:nvSpPr>
                <p:cNvPr id="378026" name="Line 170"/>
                <p:cNvSpPr/>
                <p:nvPr/>
              </p:nvSpPr>
              <p:spPr>
                <a:xfrm flipH="1">
                  <a:off x="2361" y="2833"/>
                  <a:ext cx="326" cy="0"/>
                </a:xfrm>
                <a:prstGeom prst="line">
                  <a:avLst/>
                </a:prstGeom>
                <a:ln w="28575" cap="flat" cmpd="sng">
                  <a:solidFill>
                    <a:schemeClr val="bg2"/>
                  </a:solidFill>
                  <a:prstDash val="solid"/>
                  <a:headEnd type="none" w="med" len="med"/>
                  <a:tailEnd type="none" w="med" len="med"/>
                </a:ln>
              </p:spPr>
            </p:sp>
            <p:sp>
              <p:nvSpPr>
                <p:cNvPr id="378027" name="Line 171"/>
                <p:cNvSpPr/>
                <p:nvPr/>
              </p:nvSpPr>
              <p:spPr>
                <a:xfrm>
                  <a:off x="336" y="2836"/>
                  <a:ext cx="0" cy="675"/>
                </a:xfrm>
                <a:prstGeom prst="line">
                  <a:avLst/>
                </a:prstGeom>
                <a:ln w="28575" cap="flat" cmpd="sng">
                  <a:solidFill>
                    <a:schemeClr val="bg2"/>
                  </a:solidFill>
                  <a:prstDash val="solid"/>
                  <a:headEnd type="none" w="med" len="med"/>
                  <a:tailEnd type="none" w="med" len="med"/>
                </a:ln>
              </p:spPr>
            </p:sp>
            <p:sp>
              <p:nvSpPr>
                <p:cNvPr id="378028" name="Line 172"/>
                <p:cNvSpPr/>
                <p:nvPr/>
              </p:nvSpPr>
              <p:spPr>
                <a:xfrm>
                  <a:off x="2687" y="2832"/>
                  <a:ext cx="1" cy="675"/>
                </a:xfrm>
                <a:prstGeom prst="line">
                  <a:avLst/>
                </a:prstGeom>
                <a:ln w="28575" cap="flat" cmpd="sng">
                  <a:solidFill>
                    <a:schemeClr val="bg2"/>
                  </a:solidFill>
                  <a:prstDash val="solid"/>
                  <a:headEnd type="none" w="med" len="med"/>
                  <a:tailEnd type="none" w="med" len="med"/>
                </a:ln>
              </p:spPr>
            </p:sp>
            <p:sp>
              <p:nvSpPr>
                <p:cNvPr id="378029" name="Line 173"/>
                <p:cNvSpPr/>
                <p:nvPr/>
              </p:nvSpPr>
              <p:spPr>
                <a:xfrm flipV="1">
                  <a:off x="336" y="3501"/>
                  <a:ext cx="2352" cy="1"/>
                </a:xfrm>
                <a:prstGeom prst="line">
                  <a:avLst/>
                </a:prstGeom>
                <a:ln w="28575" cap="flat" cmpd="sng">
                  <a:solidFill>
                    <a:schemeClr val="bg2"/>
                  </a:solidFill>
                  <a:prstDash val="solid"/>
                  <a:headEnd type="none" w="med" len="med"/>
                  <a:tailEnd type="none" w="med" len="med"/>
                </a:ln>
              </p:spPr>
            </p:sp>
            <p:sp>
              <p:nvSpPr>
                <p:cNvPr id="378030" name="Oval 174"/>
                <p:cNvSpPr/>
                <p:nvPr/>
              </p:nvSpPr>
              <p:spPr>
                <a:xfrm>
                  <a:off x="1392" y="3397"/>
                  <a:ext cx="227" cy="227"/>
                </a:xfrm>
                <a:prstGeom prst="ellipse">
                  <a:avLst/>
                </a:prstGeom>
                <a:noFill/>
                <a:ln w="28575" cap="flat" cmpd="sng">
                  <a:solidFill>
                    <a:srgbClr val="11111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31" name="Text Box 175"/>
                <p:cNvSpPr txBox="1"/>
                <p:nvPr/>
              </p:nvSpPr>
              <p:spPr>
                <a:xfrm>
                  <a:off x="1104" y="3216"/>
                  <a:ext cx="864" cy="365"/>
                </a:xfrm>
                <a:prstGeom prst="rect">
                  <a:avLst/>
                </a:prstGeom>
                <a:noFill/>
                <a:ln w="9525">
                  <a:noFill/>
                </a:ln>
              </p:spPr>
              <p:txBody>
                <a:bodyPr>
                  <a:spAutoFit/>
                </a:bodyPr>
                <a:p>
                  <a:pPr eaLnBrk="0" hangingPunct="0">
                    <a:spcBef>
                      <a:spcPct val="20000"/>
                    </a:spcBef>
                  </a:pPr>
                  <a:r>
                    <a:rPr lang="en-US" altLang="zh-CN" sz="2800" b="1" dirty="0">
                      <a:solidFill>
                        <a:srgbClr val="FF0066"/>
                      </a:solidFill>
                      <a:latin typeface="Times New Roman" panose="02020603050405020304" pitchFamily="18" charset="0"/>
                      <a:ea typeface="隶书" pitchFamily="49" charset="-122"/>
                    </a:rPr>
                    <a:t> </a:t>
                  </a:r>
                  <a:r>
                    <a:rPr lang="en-US" altLang="zh-CN" sz="3200" b="1" dirty="0">
                      <a:solidFill>
                        <a:srgbClr val="FF0066"/>
                      </a:solidFill>
                      <a:latin typeface="Times New Roman" panose="02020603050405020304" pitchFamily="18" charset="0"/>
                      <a:ea typeface="隶书" pitchFamily="49" charset="-122"/>
                      <a:sym typeface="Symbol" panose="05050102010706020507" pitchFamily="18" charset="2"/>
                    </a:rPr>
                    <a:t></a:t>
                  </a:r>
                  <a:r>
                    <a:rPr lang="en-US" altLang="zh-CN" sz="2800" b="1" dirty="0">
                      <a:solidFill>
                        <a:srgbClr val="FF0066"/>
                      </a:solidFill>
                      <a:latin typeface="Times New Roman" panose="02020603050405020304" pitchFamily="18" charset="0"/>
                      <a:ea typeface="隶书" pitchFamily="49" charset="-122"/>
                      <a:sym typeface="Symbol" panose="05050102010706020507" pitchFamily="18" charset="2"/>
                    </a:rPr>
                    <a:t>     +</a:t>
                  </a:r>
                  <a:endParaRPr lang="en-US" altLang="zh-CN" sz="2800" b="1" dirty="0">
                    <a:solidFill>
                      <a:srgbClr val="FF0066"/>
                    </a:solidFill>
                    <a:latin typeface="Times New Roman" panose="02020603050405020304" pitchFamily="18" charset="0"/>
                    <a:ea typeface="隶书" pitchFamily="49" charset="-122"/>
                    <a:sym typeface="Symbol" panose="05050102010706020507" pitchFamily="18" charset="2"/>
                  </a:endParaRPr>
                </a:p>
              </p:txBody>
            </p:sp>
            <p:sp>
              <p:nvSpPr>
                <p:cNvPr id="378032" name="Text Box 176"/>
                <p:cNvSpPr txBox="1"/>
                <p:nvPr/>
              </p:nvSpPr>
              <p:spPr>
                <a:xfrm>
                  <a:off x="1536" y="3456"/>
                  <a:ext cx="278" cy="288"/>
                </a:xfrm>
                <a:prstGeom prst="rect">
                  <a:avLst/>
                </a:prstGeom>
                <a:noFill/>
                <a:ln w="9525">
                  <a:noFill/>
                </a:ln>
              </p:spPr>
              <p:txBody>
                <a:bodyPr>
                  <a:spAutoFit/>
                </a:bodyPr>
                <a:p>
                  <a:pPr eaLnBrk="0" hangingPunct="0">
                    <a:spcBef>
                      <a:spcPct val="20000"/>
                    </a:spcBef>
                  </a:pPr>
                  <a:r>
                    <a:rPr lang="en-US" altLang="zh-CN" b="1" i="1" dirty="0">
                      <a:solidFill>
                        <a:srgbClr val="0033CC"/>
                      </a:solidFill>
                      <a:latin typeface="Times New Roman" panose="02020603050405020304" pitchFamily="18" charset="0"/>
                      <a:ea typeface="隶书" pitchFamily="49" charset="-122"/>
                    </a:rPr>
                    <a:t>U</a:t>
                  </a:r>
                  <a:endParaRPr lang="en-US" altLang="zh-CN" b="1" i="1" dirty="0">
                    <a:solidFill>
                      <a:srgbClr val="0033CC"/>
                    </a:solidFill>
                    <a:latin typeface="Times New Roman" panose="02020603050405020304" pitchFamily="18" charset="0"/>
                    <a:ea typeface="隶书" pitchFamily="49" charset="-122"/>
                  </a:endParaRPr>
                </a:p>
              </p:txBody>
            </p:sp>
          </p:grpSp>
          <p:sp>
            <p:nvSpPr>
              <p:cNvPr id="378033" name="Rectangle 177"/>
              <p:cNvSpPr/>
              <p:nvPr/>
            </p:nvSpPr>
            <p:spPr>
              <a:xfrm>
                <a:off x="2016" y="3456"/>
                <a:ext cx="288" cy="96"/>
              </a:xfrm>
              <a:prstGeom prst="rect">
                <a:avLst/>
              </a:prstGeom>
              <a:solidFill>
                <a:schemeClr val="tx1"/>
              </a:solidFill>
              <a:ln w="28575" cap="flat" cmpd="sng">
                <a:solidFill>
                  <a:schemeClr val="bg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378034" name="Rectangle 178"/>
            <p:cNvSpPr/>
            <p:nvPr/>
          </p:nvSpPr>
          <p:spPr>
            <a:xfrm>
              <a:off x="2256" y="3456"/>
              <a:ext cx="244" cy="288"/>
            </a:xfrm>
            <a:prstGeom prst="rect">
              <a:avLst/>
            </a:prstGeom>
            <a:noFill/>
            <a:ln w="9525">
              <a:noFill/>
            </a:ln>
          </p:spPr>
          <p:txBody>
            <a:bodyPr wrap="none">
              <a:spAutoFit/>
            </a:bodyPr>
            <a:p>
              <a:pPr eaLnBrk="0" hangingPunct="0">
                <a:spcBef>
                  <a:spcPct val="20000"/>
                </a:spcBef>
              </a:pPr>
              <a:r>
                <a:rPr lang="en-US" altLang="zh-CN" b="1" i="1" dirty="0">
                  <a:solidFill>
                    <a:srgbClr val="0033CC"/>
                  </a:solidFill>
                  <a:latin typeface="Times New Roman" panose="02020603050405020304" pitchFamily="18" charset="0"/>
                  <a:ea typeface="隶书" pitchFamily="49" charset="-122"/>
                </a:rPr>
                <a:t>R</a:t>
              </a:r>
              <a:endParaRPr lang="en-US" altLang="zh-CN" b="1" i="1" dirty="0">
                <a:solidFill>
                  <a:srgbClr val="0033CC"/>
                </a:solidFill>
                <a:latin typeface="Times New Roman" panose="02020603050405020304" pitchFamily="18" charset="0"/>
                <a:ea typeface="隶书" pitchFamily="49" charset="-122"/>
              </a:endParaRPr>
            </a:p>
          </p:txBody>
        </p:sp>
      </p:grpSp>
      <p:grpSp>
        <p:nvGrpSpPr>
          <p:cNvPr id="34995" name="Group 179"/>
          <p:cNvGrpSpPr/>
          <p:nvPr/>
        </p:nvGrpSpPr>
        <p:grpSpPr>
          <a:xfrm>
            <a:off x="1485900" y="4724400"/>
            <a:ext cx="2301875" cy="685800"/>
            <a:chOff x="4464" y="3072"/>
            <a:chExt cx="1450" cy="432"/>
          </a:xfrm>
        </p:grpSpPr>
        <p:sp>
          <p:nvSpPr>
            <p:cNvPr id="378036" name="Line 180"/>
            <p:cNvSpPr/>
            <p:nvPr/>
          </p:nvSpPr>
          <p:spPr>
            <a:xfrm flipH="1">
              <a:off x="4464" y="3264"/>
              <a:ext cx="480" cy="0"/>
            </a:xfrm>
            <a:prstGeom prst="line">
              <a:avLst/>
            </a:prstGeom>
            <a:ln w="38100" cap="flat" cmpd="sng">
              <a:solidFill>
                <a:srgbClr val="FF0066"/>
              </a:solidFill>
              <a:prstDash val="solid"/>
              <a:headEnd type="none" w="med" len="med"/>
              <a:tailEnd type="stealth" w="med" len="med"/>
            </a:ln>
          </p:spPr>
        </p:sp>
        <p:sp>
          <p:nvSpPr>
            <p:cNvPr id="378037" name="Text Box 181"/>
            <p:cNvSpPr txBox="1"/>
            <p:nvPr/>
          </p:nvSpPr>
          <p:spPr>
            <a:xfrm>
              <a:off x="4896" y="3072"/>
              <a:ext cx="1018" cy="288"/>
            </a:xfrm>
            <a:prstGeom prst="rect">
              <a:avLst/>
            </a:prstGeom>
            <a:noFill/>
            <a:ln w="9525">
              <a:noFill/>
            </a:ln>
          </p:spPr>
          <p:txBody>
            <a:bodyPr>
              <a:spAutoFit/>
            </a:bodyPr>
            <a:p>
              <a:pPr eaLnBrk="0" hangingPunct="0">
                <a:spcBef>
                  <a:spcPct val="20000"/>
                </a:spcBef>
              </a:pPr>
              <a:r>
                <a:rPr lang="zh-CN" altLang="en-US" b="1" dirty="0">
                  <a:solidFill>
                    <a:srgbClr val="0033CC"/>
                  </a:solidFill>
                  <a:latin typeface="Times New Roman" panose="02020603050405020304" pitchFamily="18" charset="0"/>
                  <a:ea typeface="隶书" pitchFamily="49" charset="-122"/>
                </a:rPr>
                <a:t>内电场</a:t>
              </a:r>
              <a:endParaRPr lang="zh-CN" altLang="en-US" b="1" dirty="0">
                <a:solidFill>
                  <a:srgbClr val="0033CC"/>
                </a:solidFill>
                <a:latin typeface="Times New Roman" panose="02020603050405020304" pitchFamily="18" charset="0"/>
                <a:ea typeface="隶书" pitchFamily="49" charset="-122"/>
              </a:endParaRPr>
            </a:p>
          </p:txBody>
        </p:sp>
        <p:sp>
          <p:nvSpPr>
            <p:cNvPr id="378038" name="Line 182"/>
            <p:cNvSpPr/>
            <p:nvPr/>
          </p:nvSpPr>
          <p:spPr>
            <a:xfrm flipH="1">
              <a:off x="4464" y="3360"/>
              <a:ext cx="480" cy="0"/>
            </a:xfrm>
            <a:prstGeom prst="line">
              <a:avLst/>
            </a:prstGeom>
            <a:ln w="38100" cap="flat" cmpd="sng">
              <a:solidFill>
                <a:srgbClr val="FF0066"/>
              </a:solidFill>
              <a:prstDash val="solid"/>
              <a:headEnd type="none" w="med" len="med"/>
              <a:tailEnd type="stealth" w="med" len="med"/>
            </a:ln>
          </p:spPr>
        </p:sp>
        <p:sp>
          <p:nvSpPr>
            <p:cNvPr id="378039" name="Text Box 183"/>
            <p:cNvSpPr txBox="1"/>
            <p:nvPr/>
          </p:nvSpPr>
          <p:spPr>
            <a:xfrm>
              <a:off x="4896" y="3216"/>
              <a:ext cx="1018" cy="288"/>
            </a:xfrm>
            <a:prstGeom prst="rect">
              <a:avLst/>
            </a:prstGeom>
            <a:noFill/>
            <a:ln w="9525">
              <a:noFill/>
            </a:ln>
          </p:spPr>
          <p:txBody>
            <a:bodyPr>
              <a:spAutoFit/>
            </a:bodyPr>
            <a:p>
              <a:pPr eaLnBrk="0" hangingPunct="0">
                <a:spcBef>
                  <a:spcPct val="20000"/>
                </a:spcBef>
              </a:pPr>
              <a:r>
                <a:rPr lang="zh-CN" altLang="en-US" b="1" dirty="0">
                  <a:solidFill>
                    <a:srgbClr val="0033CC"/>
                  </a:solidFill>
                  <a:latin typeface="Times New Roman" panose="02020603050405020304" pitchFamily="18" charset="0"/>
                  <a:ea typeface="隶书" pitchFamily="49" charset="-122"/>
                </a:rPr>
                <a:t>外电场</a:t>
              </a:r>
              <a:endParaRPr lang="zh-CN" altLang="en-US" b="1" dirty="0">
                <a:solidFill>
                  <a:srgbClr val="0033CC"/>
                </a:solidFill>
                <a:latin typeface="Times New Roman" panose="02020603050405020304" pitchFamily="18" charset="0"/>
                <a:ea typeface="隶书" pitchFamily="49" charset="-122"/>
              </a:endParaRPr>
            </a:p>
          </p:txBody>
        </p:sp>
      </p:grpSp>
      <p:sp>
        <p:nvSpPr>
          <p:cNvPr id="35000" name="Rectangle 184"/>
          <p:cNvSpPr/>
          <p:nvPr/>
        </p:nvSpPr>
        <p:spPr>
          <a:xfrm>
            <a:off x="4093845" y="4405630"/>
            <a:ext cx="4745355" cy="953135"/>
          </a:xfrm>
          <a:prstGeom prst="rect">
            <a:avLst/>
          </a:prstGeom>
          <a:noFill/>
          <a:ln w="9525">
            <a:noFill/>
          </a:ln>
        </p:spPr>
        <p:txBody>
          <a:bodyPr wrap="square">
            <a:spAutoFit/>
          </a:bodyPr>
          <a:p>
            <a:r>
              <a:rPr lang="zh-CN" altLang="en-US" b="1" dirty="0">
                <a:solidFill>
                  <a:srgbClr val="FF0000"/>
                </a:solidFill>
                <a:latin typeface="Times New Roman" panose="02020603050405020304" pitchFamily="18" charset="0"/>
              </a:rPr>
              <a:t>外电场使少子背离 </a:t>
            </a:r>
            <a:r>
              <a:rPr lang="en-US" altLang="zh-CN" b="1" dirty="0">
                <a:solidFill>
                  <a:srgbClr val="FF0000"/>
                </a:solidFill>
                <a:latin typeface="Times New Roman" panose="02020603050405020304" pitchFamily="18" charset="0"/>
              </a:rPr>
              <a:t>PN </a:t>
            </a:r>
            <a:r>
              <a:rPr lang="zh-CN" altLang="en-US" b="1" dirty="0">
                <a:solidFill>
                  <a:srgbClr val="FF0000"/>
                </a:solidFill>
                <a:latin typeface="Times New Roman" panose="02020603050405020304" pitchFamily="18" charset="0"/>
              </a:rPr>
              <a:t>结移动，</a:t>
            </a:r>
            <a:r>
              <a:rPr lang="zh-CN" altLang="en-US" b="1" dirty="0">
                <a:solidFill>
                  <a:srgbClr val="FF0066"/>
                </a:solidFill>
                <a:latin typeface="Times New Roman" panose="02020603050405020304" pitchFamily="18" charset="0"/>
              </a:rPr>
              <a:t>空间电荷区变宽。</a:t>
            </a:r>
            <a:endParaRPr lang="zh-CN" altLang="en-US" b="1" dirty="0">
              <a:solidFill>
                <a:srgbClr val="0033CC"/>
              </a:solidFill>
              <a:latin typeface="Times New Roman" panose="02020603050405020304" pitchFamily="18" charset="0"/>
            </a:endParaRPr>
          </a:p>
        </p:txBody>
      </p:sp>
      <p:grpSp>
        <p:nvGrpSpPr>
          <p:cNvPr id="35001" name="Group 185"/>
          <p:cNvGrpSpPr/>
          <p:nvPr/>
        </p:nvGrpSpPr>
        <p:grpSpPr>
          <a:xfrm>
            <a:off x="1562100" y="4124325"/>
            <a:ext cx="1524000" cy="701675"/>
            <a:chOff x="1176" y="1690"/>
            <a:chExt cx="960" cy="442"/>
          </a:xfrm>
        </p:grpSpPr>
        <p:sp>
          <p:nvSpPr>
            <p:cNvPr id="378042" name="Rectangle 186"/>
            <p:cNvSpPr/>
            <p:nvPr/>
          </p:nvSpPr>
          <p:spPr>
            <a:xfrm>
              <a:off x="1176" y="1690"/>
              <a:ext cx="960" cy="442"/>
            </a:xfrm>
            <a:prstGeom prst="rect">
              <a:avLst/>
            </a:prstGeom>
            <a:solidFill>
              <a:srgbClr val="FFFFCC"/>
            </a:solidFill>
            <a:ln w="28575" cap="flat" cmpd="sng">
              <a:solidFill>
                <a:srgbClr val="11111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43" name="Line 187"/>
            <p:cNvSpPr/>
            <p:nvPr/>
          </p:nvSpPr>
          <p:spPr>
            <a:xfrm>
              <a:off x="1681" y="1690"/>
              <a:ext cx="0" cy="432"/>
            </a:xfrm>
            <a:prstGeom prst="line">
              <a:avLst/>
            </a:prstGeom>
            <a:ln w="28575" cap="flat" cmpd="sng">
              <a:solidFill>
                <a:srgbClr val="111111"/>
              </a:solidFill>
              <a:prstDash val="solid"/>
              <a:headEnd type="none" w="med" len="med"/>
              <a:tailEnd type="none" w="med" len="med"/>
            </a:ln>
          </p:spPr>
        </p:sp>
        <p:grpSp>
          <p:nvGrpSpPr>
            <p:cNvPr id="378044" name="Group 188"/>
            <p:cNvGrpSpPr/>
            <p:nvPr/>
          </p:nvGrpSpPr>
          <p:grpSpPr>
            <a:xfrm>
              <a:off x="1704" y="1706"/>
              <a:ext cx="127" cy="127"/>
              <a:chOff x="2112" y="2496"/>
              <a:chExt cx="144" cy="144"/>
            </a:xfrm>
          </p:grpSpPr>
          <p:sp>
            <p:nvSpPr>
              <p:cNvPr id="378045" name="Oval 189"/>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46" name="Line 190"/>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8047" name="Line 191"/>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8048" name="Group 192"/>
            <p:cNvGrpSpPr/>
            <p:nvPr/>
          </p:nvGrpSpPr>
          <p:grpSpPr>
            <a:xfrm>
              <a:off x="1511" y="1704"/>
              <a:ext cx="127" cy="127"/>
              <a:chOff x="1872" y="3120"/>
              <a:chExt cx="144" cy="144"/>
            </a:xfrm>
          </p:grpSpPr>
          <p:sp>
            <p:nvSpPr>
              <p:cNvPr id="378049" name="Oval 193"/>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50" name="Line 194"/>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8051" name="Group 195"/>
            <p:cNvGrpSpPr/>
            <p:nvPr/>
          </p:nvGrpSpPr>
          <p:grpSpPr>
            <a:xfrm>
              <a:off x="1511" y="1848"/>
              <a:ext cx="127" cy="127"/>
              <a:chOff x="1872" y="3120"/>
              <a:chExt cx="144" cy="144"/>
            </a:xfrm>
          </p:grpSpPr>
          <p:sp>
            <p:nvSpPr>
              <p:cNvPr id="378052" name="Oval 196"/>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53" name="Line 197"/>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8054" name="Group 198"/>
            <p:cNvGrpSpPr/>
            <p:nvPr/>
          </p:nvGrpSpPr>
          <p:grpSpPr>
            <a:xfrm>
              <a:off x="1511" y="1992"/>
              <a:ext cx="127" cy="127"/>
              <a:chOff x="1872" y="3120"/>
              <a:chExt cx="144" cy="144"/>
            </a:xfrm>
          </p:grpSpPr>
          <p:sp>
            <p:nvSpPr>
              <p:cNvPr id="378055" name="Oval 199"/>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56" name="Line 200"/>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8057" name="Group 201"/>
            <p:cNvGrpSpPr/>
            <p:nvPr/>
          </p:nvGrpSpPr>
          <p:grpSpPr>
            <a:xfrm>
              <a:off x="1704" y="1846"/>
              <a:ext cx="127" cy="127"/>
              <a:chOff x="2112" y="2496"/>
              <a:chExt cx="144" cy="144"/>
            </a:xfrm>
          </p:grpSpPr>
          <p:sp>
            <p:nvSpPr>
              <p:cNvPr id="378058" name="Oval 202"/>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59" name="Line 203"/>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8060" name="Line 204"/>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8061" name="Group 205"/>
            <p:cNvGrpSpPr/>
            <p:nvPr/>
          </p:nvGrpSpPr>
          <p:grpSpPr>
            <a:xfrm>
              <a:off x="1704" y="1986"/>
              <a:ext cx="127" cy="127"/>
              <a:chOff x="2112" y="2496"/>
              <a:chExt cx="144" cy="144"/>
            </a:xfrm>
          </p:grpSpPr>
          <p:sp>
            <p:nvSpPr>
              <p:cNvPr id="378062" name="Oval 206"/>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63" name="Line 207"/>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8064" name="Line 208"/>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8065" name="Group 209"/>
            <p:cNvGrpSpPr/>
            <p:nvPr/>
          </p:nvGrpSpPr>
          <p:grpSpPr>
            <a:xfrm>
              <a:off x="1354" y="1704"/>
              <a:ext cx="127" cy="127"/>
              <a:chOff x="1872" y="3120"/>
              <a:chExt cx="144" cy="144"/>
            </a:xfrm>
          </p:grpSpPr>
          <p:sp>
            <p:nvSpPr>
              <p:cNvPr id="378066" name="Oval 210"/>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67" name="Line 211"/>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8068" name="Group 212"/>
            <p:cNvGrpSpPr/>
            <p:nvPr/>
          </p:nvGrpSpPr>
          <p:grpSpPr>
            <a:xfrm>
              <a:off x="1354" y="1848"/>
              <a:ext cx="127" cy="127"/>
              <a:chOff x="1872" y="3120"/>
              <a:chExt cx="144" cy="144"/>
            </a:xfrm>
          </p:grpSpPr>
          <p:sp>
            <p:nvSpPr>
              <p:cNvPr id="378069" name="Oval 213"/>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70" name="Line 214"/>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8071" name="Group 215"/>
            <p:cNvGrpSpPr/>
            <p:nvPr/>
          </p:nvGrpSpPr>
          <p:grpSpPr>
            <a:xfrm>
              <a:off x="1354" y="1992"/>
              <a:ext cx="127" cy="127"/>
              <a:chOff x="1872" y="3120"/>
              <a:chExt cx="144" cy="144"/>
            </a:xfrm>
          </p:grpSpPr>
          <p:sp>
            <p:nvSpPr>
              <p:cNvPr id="378072" name="Oval 216"/>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73" name="Line 217"/>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8074" name="Group 218"/>
            <p:cNvGrpSpPr/>
            <p:nvPr/>
          </p:nvGrpSpPr>
          <p:grpSpPr>
            <a:xfrm>
              <a:off x="1208" y="1704"/>
              <a:ext cx="127" cy="127"/>
              <a:chOff x="1872" y="3120"/>
              <a:chExt cx="144" cy="144"/>
            </a:xfrm>
          </p:grpSpPr>
          <p:sp>
            <p:nvSpPr>
              <p:cNvPr id="378075" name="Oval 219"/>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76" name="Line 220"/>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8077" name="Group 221"/>
            <p:cNvGrpSpPr/>
            <p:nvPr/>
          </p:nvGrpSpPr>
          <p:grpSpPr>
            <a:xfrm>
              <a:off x="1208" y="1848"/>
              <a:ext cx="127" cy="127"/>
              <a:chOff x="1872" y="3120"/>
              <a:chExt cx="144" cy="144"/>
            </a:xfrm>
          </p:grpSpPr>
          <p:sp>
            <p:nvSpPr>
              <p:cNvPr id="378078" name="Oval 222"/>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79" name="Line 223"/>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8080" name="Group 224"/>
            <p:cNvGrpSpPr/>
            <p:nvPr/>
          </p:nvGrpSpPr>
          <p:grpSpPr>
            <a:xfrm>
              <a:off x="1208" y="1992"/>
              <a:ext cx="127" cy="127"/>
              <a:chOff x="1872" y="3120"/>
              <a:chExt cx="144" cy="144"/>
            </a:xfrm>
          </p:grpSpPr>
          <p:sp>
            <p:nvSpPr>
              <p:cNvPr id="378081" name="Oval 225"/>
              <p:cNvSpPr/>
              <p:nvPr/>
            </p:nvSpPr>
            <p:spPr>
              <a:xfrm>
                <a:off x="1872" y="3120"/>
                <a:ext cx="144" cy="144"/>
              </a:xfrm>
              <a:prstGeom prst="ellipse">
                <a:avLst/>
              </a:prstGeom>
              <a:solidFill>
                <a:schemeClr val="tx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82" name="Line 226"/>
              <p:cNvSpPr/>
              <p:nvPr/>
            </p:nvSpPr>
            <p:spPr>
              <a:xfrm>
                <a:off x="1896" y="3192"/>
                <a:ext cx="96" cy="0"/>
              </a:xfrm>
              <a:prstGeom prst="line">
                <a:avLst/>
              </a:prstGeom>
              <a:ln w="38100" cap="flat" cmpd="sng">
                <a:solidFill>
                  <a:srgbClr val="0033CC"/>
                </a:solidFill>
                <a:prstDash val="solid"/>
                <a:headEnd type="none" w="med" len="med"/>
                <a:tailEnd type="none" w="med" len="med"/>
              </a:ln>
            </p:spPr>
          </p:sp>
        </p:grpSp>
        <p:grpSp>
          <p:nvGrpSpPr>
            <p:cNvPr id="378083" name="Group 227"/>
            <p:cNvGrpSpPr/>
            <p:nvPr/>
          </p:nvGrpSpPr>
          <p:grpSpPr>
            <a:xfrm>
              <a:off x="1848" y="1706"/>
              <a:ext cx="127" cy="127"/>
              <a:chOff x="2112" y="2496"/>
              <a:chExt cx="144" cy="144"/>
            </a:xfrm>
          </p:grpSpPr>
          <p:sp>
            <p:nvSpPr>
              <p:cNvPr id="378084" name="Oval 228"/>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85" name="Line 229"/>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8086" name="Line 230"/>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8087" name="Group 231"/>
            <p:cNvGrpSpPr/>
            <p:nvPr/>
          </p:nvGrpSpPr>
          <p:grpSpPr>
            <a:xfrm>
              <a:off x="1848" y="1846"/>
              <a:ext cx="127" cy="127"/>
              <a:chOff x="2112" y="2496"/>
              <a:chExt cx="144" cy="144"/>
            </a:xfrm>
          </p:grpSpPr>
          <p:sp>
            <p:nvSpPr>
              <p:cNvPr id="378088" name="Oval 232"/>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89" name="Line 233"/>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8090" name="Line 234"/>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8091" name="Group 235"/>
            <p:cNvGrpSpPr/>
            <p:nvPr/>
          </p:nvGrpSpPr>
          <p:grpSpPr>
            <a:xfrm>
              <a:off x="1848" y="1986"/>
              <a:ext cx="127" cy="127"/>
              <a:chOff x="2112" y="2496"/>
              <a:chExt cx="144" cy="144"/>
            </a:xfrm>
          </p:grpSpPr>
          <p:sp>
            <p:nvSpPr>
              <p:cNvPr id="378092" name="Oval 236"/>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93" name="Line 237"/>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8094" name="Line 238"/>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8095" name="Group 239"/>
            <p:cNvGrpSpPr/>
            <p:nvPr/>
          </p:nvGrpSpPr>
          <p:grpSpPr>
            <a:xfrm>
              <a:off x="1992" y="1706"/>
              <a:ext cx="127" cy="127"/>
              <a:chOff x="2112" y="2496"/>
              <a:chExt cx="144" cy="144"/>
            </a:xfrm>
          </p:grpSpPr>
          <p:sp>
            <p:nvSpPr>
              <p:cNvPr id="378096" name="Oval 240"/>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097" name="Line 241"/>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8098" name="Line 242"/>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8099" name="Group 243"/>
            <p:cNvGrpSpPr/>
            <p:nvPr/>
          </p:nvGrpSpPr>
          <p:grpSpPr>
            <a:xfrm>
              <a:off x="1992" y="1846"/>
              <a:ext cx="127" cy="127"/>
              <a:chOff x="2112" y="2496"/>
              <a:chExt cx="144" cy="144"/>
            </a:xfrm>
          </p:grpSpPr>
          <p:sp>
            <p:nvSpPr>
              <p:cNvPr id="378100" name="Oval 244"/>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101" name="Line 245"/>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8102" name="Line 246"/>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nvGrpSpPr>
            <p:cNvPr id="378103" name="Group 247"/>
            <p:cNvGrpSpPr/>
            <p:nvPr/>
          </p:nvGrpSpPr>
          <p:grpSpPr>
            <a:xfrm>
              <a:off x="1992" y="1986"/>
              <a:ext cx="127" cy="127"/>
              <a:chOff x="2112" y="2496"/>
              <a:chExt cx="144" cy="144"/>
            </a:xfrm>
          </p:grpSpPr>
          <p:sp>
            <p:nvSpPr>
              <p:cNvPr id="378104" name="Oval 248"/>
              <p:cNvSpPr/>
              <p:nvPr/>
            </p:nvSpPr>
            <p:spPr>
              <a:xfrm>
                <a:off x="2112" y="2496"/>
                <a:ext cx="144" cy="144"/>
              </a:xfrm>
              <a:prstGeom prst="ellipse">
                <a:avLst/>
              </a:prstGeom>
              <a:solidFill>
                <a:schemeClr val="tx1"/>
              </a:solid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105" name="Line 249"/>
              <p:cNvSpPr/>
              <p:nvPr/>
            </p:nvSpPr>
            <p:spPr>
              <a:xfrm>
                <a:off x="2136" y="2568"/>
                <a:ext cx="96" cy="0"/>
              </a:xfrm>
              <a:prstGeom prst="line">
                <a:avLst/>
              </a:prstGeom>
              <a:ln w="38100" cap="flat" cmpd="sng">
                <a:solidFill>
                  <a:srgbClr val="FF0066"/>
                </a:solidFill>
                <a:prstDash val="solid"/>
                <a:headEnd type="none" w="med" len="med"/>
                <a:tailEnd type="none" w="med" len="med"/>
              </a:ln>
            </p:spPr>
          </p:sp>
          <p:sp>
            <p:nvSpPr>
              <p:cNvPr id="378106" name="Line 250"/>
              <p:cNvSpPr/>
              <p:nvPr/>
            </p:nvSpPr>
            <p:spPr>
              <a:xfrm rot="-5400000">
                <a:off x="2136" y="2568"/>
                <a:ext cx="96" cy="0"/>
              </a:xfrm>
              <a:prstGeom prst="line">
                <a:avLst/>
              </a:prstGeom>
              <a:ln w="38100" cap="flat" cmpd="sng">
                <a:solidFill>
                  <a:srgbClr val="FF0066"/>
                </a:solidFill>
                <a:prstDash val="solid"/>
                <a:headEnd type="none" w="med" len="med"/>
                <a:tailEnd type="none" w="med" len="med"/>
              </a:ln>
            </p:spPr>
          </p:sp>
        </p:grpSp>
      </p:grpSp>
      <p:grpSp>
        <p:nvGrpSpPr>
          <p:cNvPr id="34843" name="Group 251"/>
          <p:cNvGrpSpPr/>
          <p:nvPr/>
        </p:nvGrpSpPr>
        <p:grpSpPr>
          <a:xfrm>
            <a:off x="419100" y="3810000"/>
            <a:ext cx="533400" cy="609600"/>
            <a:chOff x="336" y="2400"/>
            <a:chExt cx="336" cy="384"/>
          </a:xfrm>
        </p:grpSpPr>
        <p:sp>
          <p:nvSpPr>
            <p:cNvPr id="378108" name="Line 252"/>
            <p:cNvSpPr/>
            <p:nvPr/>
          </p:nvSpPr>
          <p:spPr>
            <a:xfrm flipH="1">
              <a:off x="384" y="2784"/>
              <a:ext cx="288" cy="0"/>
            </a:xfrm>
            <a:prstGeom prst="line">
              <a:avLst/>
            </a:prstGeom>
            <a:ln w="38100" cap="flat" cmpd="sng">
              <a:solidFill>
                <a:srgbClr val="0033CC"/>
              </a:solidFill>
              <a:prstDash val="solid"/>
              <a:headEnd type="none" w="med" len="med"/>
              <a:tailEnd type="stealth" w="med" len="med"/>
            </a:ln>
          </p:spPr>
        </p:sp>
        <p:sp>
          <p:nvSpPr>
            <p:cNvPr id="378109" name="Text Box 253"/>
            <p:cNvSpPr txBox="1"/>
            <p:nvPr/>
          </p:nvSpPr>
          <p:spPr>
            <a:xfrm>
              <a:off x="336" y="2400"/>
              <a:ext cx="313" cy="327"/>
            </a:xfrm>
            <a:prstGeom prst="rect">
              <a:avLst/>
            </a:prstGeom>
            <a:noFill/>
            <a:ln w="9525">
              <a:noFill/>
            </a:ln>
          </p:spPr>
          <p:txBody>
            <a:bodyPr wrap="none">
              <a:spAutoFit/>
            </a:bodyPr>
            <a:p>
              <a:pPr eaLnBrk="0" hangingPunct="0">
                <a:spcBef>
                  <a:spcPct val="20000"/>
                </a:spcBef>
              </a:pPr>
              <a:r>
                <a:rPr lang="en-US" altLang="zh-CN" sz="2800" b="1" i="1" dirty="0">
                  <a:solidFill>
                    <a:srgbClr val="0033CC"/>
                  </a:solidFill>
                  <a:latin typeface="Times New Roman" panose="02020603050405020304" pitchFamily="18" charset="0"/>
                  <a:ea typeface="隶书" pitchFamily="49" charset="-122"/>
                </a:rPr>
                <a:t>I</a:t>
              </a:r>
              <a:r>
                <a:rPr lang="en-US" altLang="zh-CN" sz="2800" b="1" baseline="-25000" dirty="0">
                  <a:solidFill>
                    <a:srgbClr val="0033CC"/>
                  </a:solidFill>
                  <a:latin typeface="Times New Roman" panose="02020603050405020304" pitchFamily="18" charset="0"/>
                  <a:ea typeface="隶书" pitchFamily="49" charset="-122"/>
                </a:rPr>
                <a:t>R</a:t>
              </a:r>
              <a:endParaRPr lang="en-US" altLang="zh-CN" sz="2800" b="1" baseline="-25000" dirty="0">
                <a:solidFill>
                  <a:srgbClr val="0033CC"/>
                </a:solidFill>
                <a:latin typeface="Times New Roman" panose="02020603050405020304" pitchFamily="18" charset="0"/>
                <a:ea typeface="隶书" pitchFamily="49" charset="-122"/>
              </a:endParaRPr>
            </a:p>
          </p:txBody>
        </p:sp>
      </p:grpSp>
      <p:sp>
        <p:nvSpPr>
          <p:cNvPr id="35070" name="Rectangle 254"/>
          <p:cNvSpPr/>
          <p:nvPr/>
        </p:nvSpPr>
        <p:spPr>
          <a:xfrm>
            <a:off x="190500" y="5614670"/>
            <a:ext cx="8610600" cy="953135"/>
          </a:xfrm>
          <a:prstGeom prst="rect">
            <a:avLst/>
          </a:prstGeom>
          <a:solidFill>
            <a:srgbClr val="FFFFCC"/>
          </a:solidFill>
          <a:ln w="9525" cap="flat" cmpd="sng">
            <a:solidFill>
              <a:srgbClr val="0033CC"/>
            </a:solidFill>
            <a:prstDash val="solid"/>
            <a:miter/>
            <a:headEnd type="none" w="med" len="med"/>
            <a:tailEnd type="none" w="med" len="med"/>
          </a:ln>
        </p:spPr>
        <p:txBody>
          <a:bodyPr wrap="square">
            <a:spAutoFit/>
          </a:bodyPr>
          <a:p>
            <a:r>
              <a:rPr lang="en-US" altLang="zh-CN" b="1" dirty="0">
                <a:solidFill>
                  <a:srgbClr val="0033CC"/>
                </a:solidFill>
                <a:latin typeface="Times New Roman" panose="02020603050405020304" pitchFamily="18" charset="0"/>
              </a:rPr>
              <a:t>PN </a:t>
            </a:r>
            <a:r>
              <a:rPr lang="zh-CN" altLang="en-US" b="1" dirty="0">
                <a:solidFill>
                  <a:srgbClr val="0033CC"/>
                </a:solidFill>
                <a:latin typeface="Times New Roman" panose="02020603050405020304" pitchFamily="18" charset="0"/>
              </a:rPr>
              <a:t>结的单向导电性：正偏导通，呈小电阻，电流较大</a:t>
            </a:r>
            <a:r>
              <a:rPr lang="en-US" altLang="zh-CN" b="1" dirty="0">
                <a:solidFill>
                  <a:srgbClr val="0033CC"/>
                </a:solidFill>
                <a:latin typeface="Times New Roman" panose="02020603050405020304" pitchFamily="18" charset="0"/>
              </a:rPr>
              <a:t>;</a:t>
            </a:r>
            <a:endParaRPr lang="en-US" altLang="zh-CN" dirty="0">
              <a:solidFill>
                <a:srgbClr val="0033CC"/>
              </a:solidFill>
              <a:latin typeface="Times New Roman" panose="02020603050405020304" pitchFamily="18" charset="0"/>
            </a:endParaRPr>
          </a:p>
          <a:p>
            <a:r>
              <a:rPr lang="en-US" altLang="zh-CN" b="1" dirty="0">
                <a:solidFill>
                  <a:srgbClr val="0033CC"/>
                </a:solidFill>
                <a:latin typeface="Times New Roman" panose="02020603050405020304" pitchFamily="18" charset="0"/>
              </a:rPr>
              <a:t>          </a:t>
            </a:r>
            <a:r>
              <a:rPr lang="zh-CN" altLang="en-US" b="1" dirty="0">
                <a:solidFill>
                  <a:srgbClr val="0033CC"/>
                </a:solidFill>
                <a:latin typeface="Times New Roman" panose="02020603050405020304" pitchFamily="18" charset="0"/>
              </a:rPr>
              <a:t>反偏截止，电阻很大，电流近似为零。</a:t>
            </a:r>
            <a:endParaRPr lang="zh-CN" altLang="en-US" b="1" dirty="0">
              <a:solidFill>
                <a:srgbClr val="FF0066"/>
              </a:solidFill>
              <a:latin typeface="Times New Roman" panose="02020603050405020304" pitchFamily="18" charset="0"/>
            </a:endParaRPr>
          </a:p>
        </p:txBody>
      </p:sp>
      <p:sp>
        <p:nvSpPr>
          <p:cNvPr id="35071" name="Rectangle 255"/>
          <p:cNvSpPr/>
          <p:nvPr/>
        </p:nvSpPr>
        <p:spPr>
          <a:xfrm>
            <a:off x="4026535" y="3931285"/>
            <a:ext cx="5022215" cy="521970"/>
          </a:xfrm>
          <a:prstGeom prst="rect">
            <a:avLst/>
          </a:prstGeom>
          <a:noFill/>
          <a:ln w="9525">
            <a:noFill/>
          </a:ln>
        </p:spPr>
        <p:txBody>
          <a:bodyPr wrap="square">
            <a:spAutoFit/>
          </a:bodyPr>
          <a:p>
            <a:r>
              <a:rPr lang="zh-CN" altLang="en-US" b="1" dirty="0">
                <a:solidFill>
                  <a:srgbClr val="0033CC"/>
                </a:solidFill>
                <a:latin typeface="Times New Roman" panose="02020603050405020304" pitchFamily="18" charset="0"/>
              </a:rPr>
              <a:t>漂移运动加强形成反向电流 </a:t>
            </a:r>
            <a:r>
              <a:rPr lang="en-US" altLang="zh-CN" sz="2800" b="1" i="1" dirty="0">
                <a:solidFill>
                  <a:srgbClr val="FF0066"/>
                </a:solidFill>
                <a:latin typeface="Times New Roman" panose="02020603050405020304" pitchFamily="18" charset="0"/>
              </a:rPr>
              <a:t>I</a:t>
            </a:r>
            <a:r>
              <a:rPr lang="en-US" altLang="zh-CN" sz="2900" b="1" baseline="-25000" dirty="0">
                <a:solidFill>
                  <a:srgbClr val="FF0066"/>
                </a:solidFill>
                <a:latin typeface="Times New Roman" panose="02020603050405020304" pitchFamily="18" charset="0"/>
              </a:rPr>
              <a:t>R</a:t>
            </a:r>
            <a:endParaRPr lang="en-US" altLang="zh-CN" sz="3600" b="1" baseline="-25000" dirty="0">
              <a:solidFill>
                <a:srgbClr val="FF0066"/>
              </a:solidFill>
              <a:latin typeface="Times New Roman" panose="02020603050405020304" pitchFamily="18" charset="0"/>
            </a:endParaRPr>
          </a:p>
        </p:txBody>
      </p:sp>
      <p:sp>
        <p:nvSpPr>
          <p:cNvPr id="35072" name="Rectangle 256"/>
          <p:cNvSpPr/>
          <p:nvPr/>
        </p:nvSpPr>
        <p:spPr>
          <a:xfrm>
            <a:off x="4676775" y="5119370"/>
            <a:ext cx="2895600" cy="519113"/>
          </a:xfrm>
          <a:prstGeom prst="rect">
            <a:avLst/>
          </a:prstGeom>
          <a:noFill/>
          <a:ln w="9525">
            <a:noFill/>
          </a:ln>
        </p:spPr>
        <p:txBody>
          <a:bodyPr>
            <a:spAutoFit/>
          </a:bodyPr>
          <a:p>
            <a:pPr>
              <a:spcBef>
                <a:spcPct val="20000"/>
              </a:spcBef>
            </a:pPr>
            <a:r>
              <a:rPr lang="en-US" altLang="zh-CN" sz="2800" b="1" i="1" dirty="0">
                <a:solidFill>
                  <a:srgbClr val="FF0066"/>
                </a:solidFill>
                <a:latin typeface="Times New Roman" panose="02020603050405020304" pitchFamily="18" charset="0"/>
              </a:rPr>
              <a:t>I</a:t>
            </a:r>
            <a:r>
              <a:rPr lang="en-US" altLang="zh-CN" sz="2900" b="1" baseline="-25000" dirty="0">
                <a:solidFill>
                  <a:srgbClr val="FF0066"/>
                </a:solidFill>
                <a:latin typeface="Times New Roman" panose="02020603050405020304" pitchFamily="18" charset="0"/>
              </a:rPr>
              <a:t>R </a:t>
            </a:r>
            <a:r>
              <a:rPr lang="en-US" altLang="zh-CN" sz="2800" b="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I</a:t>
            </a:r>
            <a:r>
              <a:rPr lang="zh-CN" altLang="en-US" sz="2900" b="1" baseline="-25000" dirty="0">
                <a:solidFill>
                  <a:srgbClr val="FF0066"/>
                </a:solidFill>
                <a:latin typeface="Times New Roman" panose="02020603050405020304" pitchFamily="18" charset="0"/>
              </a:rPr>
              <a:t>少子</a:t>
            </a:r>
            <a:r>
              <a:rPr lang="zh-CN" altLang="en-US" sz="2800" b="1" dirty="0">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sym typeface="Symbol" panose="05050102010706020507" pitchFamily="18" charset="2"/>
              </a:rPr>
              <a:t></a:t>
            </a:r>
            <a:r>
              <a:rPr lang="zh-CN" altLang="en-US" sz="2800" b="1" dirty="0">
                <a:solidFill>
                  <a:srgbClr val="FF0066"/>
                </a:solidFill>
                <a:latin typeface="Times New Roman" panose="02020603050405020304" pitchFamily="18" charset="0"/>
              </a:rPr>
              <a:t> </a:t>
            </a:r>
            <a:r>
              <a:rPr lang="en-US" altLang="zh-CN" sz="2800" b="1" dirty="0">
                <a:solidFill>
                  <a:srgbClr val="FF0066"/>
                </a:solidFill>
                <a:latin typeface="Times New Roman" panose="02020603050405020304" pitchFamily="18" charset="0"/>
              </a:rPr>
              <a:t>0</a:t>
            </a:r>
            <a:endParaRPr lang="en-US" altLang="zh-CN" sz="2800" b="1" dirty="0">
              <a:solidFill>
                <a:srgbClr val="FF0066"/>
              </a:solidFill>
              <a:latin typeface="Times New Roman" panose="02020603050405020304" pitchFamily="18" charset="0"/>
            </a:endParaRPr>
          </a:p>
        </p:txBody>
      </p:sp>
      <p:sp>
        <p:nvSpPr>
          <p:cNvPr id="378113" name="AutoShape 257">
            <a:hlinkClick r:id="rId5"/>
          </p:cNvPr>
          <p:cNvSpPr/>
          <p:nvPr/>
        </p:nvSpPr>
        <p:spPr>
          <a:xfrm>
            <a:off x="6686550" y="590550"/>
            <a:ext cx="1847850" cy="400050"/>
          </a:xfrm>
          <a:prstGeom prst="bevel">
            <a:avLst>
              <a:gd name="adj" fmla="val 12500"/>
            </a:avLst>
          </a:prstGeom>
          <a:solidFill>
            <a:srgbClr val="FF0066"/>
          </a:solidFill>
          <a:ln w="9525" cap="flat" cmpd="sng">
            <a:solidFill>
              <a:schemeClr val="tx1"/>
            </a:solidFill>
            <a:prstDash val="solid"/>
            <a:miter/>
            <a:headEnd type="none" w="med" len="med"/>
            <a:tailEnd type="none" w="med" len="med"/>
          </a:ln>
        </p:spPr>
        <p:txBody>
          <a:bodyPr wrap="none" anchor="ctr" anchorCtr="0"/>
          <a:p>
            <a:pPr algn="ctr" eaLnBrk="0" hangingPunct="0">
              <a:spcBef>
                <a:spcPct val="20000"/>
              </a:spcBef>
            </a:pPr>
            <a:r>
              <a:rPr lang="en-US" altLang="zh-CN" sz="1600" b="1" dirty="0">
                <a:latin typeface="Times New Roman" panose="02020603050405020304" pitchFamily="18" charset="0"/>
              </a:rPr>
              <a:t>PN </a:t>
            </a:r>
            <a:r>
              <a:rPr lang="zh-CN" altLang="en-US" sz="1600" b="1" dirty="0">
                <a:latin typeface="Times New Roman" panose="02020603050405020304" pitchFamily="18" charset="0"/>
              </a:rPr>
              <a:t>结单向导电</a:t>
            </a:r>
            <a:endParaRPr lang="zh-CN" altLang="en-US" sz="1600" b="1" dirty="0">
              <a:latin typeface="Times New Roman" panose="02020603050405020304" pitchFamily="18" charset="0"/>
            </a:endParaRPr>
          </a:p>
        </p:txBody>
      </p:sp>
      <p:sp>
        <p:nvSpPr>
          <p:cNvPr id="7" name="页脚占位符 4"/>
          <p:cNvSpPr txBox="1">
            <a:spLocks noGrp="1"/>
          </p:cNvSpPr>
          <p:nvPr>
            <p:custDataLst>
              <p:tags r:id="rId6"/>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825">
                                            <p:txEl>
                                              <p:charRg st="0" end="13"/>
                                            </p:txEl>
                                          </p:spTgt>
                                        </p:tgtEl>
                                        <p:attrNameLst>
                                          <p:attrName>style.visibility</p:attrName>
                                        </p:attrNameLst>
                                      </p:cBhvr>
                                      <p:to>
                                        <p:strVal val="visible"/>
                                      </p:to>
                                    </p:set>
                                    <p:animEffect transition="in" filter="wipe(left)">
                                      <p:cBhvr>
                                        <p:cTn id="7" dur="500"/>
                                        <p:tgtEl>
                                          <p:spTgt spid="34825">
                                            <p:txEl>
                                              <p:charRg st="0" end="1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4826">
                                            <p:txEl>
                                              <p:charRg st="0" end="16"/>
                                            </p:txEl>
                                          </p:spTgt>
                                        </p:tgtEl>
                                        <p:attrNameLst>
                                          <p:attrName>style.visibility</p:attrName>
                                        </p:attrNameLst>
                                      </p:cBhvr>
                                      <p:to>
                                        <p:strVal val="visible"/>
                                      </p:to>
                                    </p:set>
                                    <p:animEffect transition="in" filter="wipe(left)">
                                      <p:cBhvr>
                                        <p:cTn id="12" dur="500"/>
                                        <p:tgtEl>
                                          <p:spTgt spid="34826">
                                            <p:txEl>
                                              <p:charRg st="0" end="1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lt">
                                    <p:tmPct val="100000"/>
                                  </p:iterate>
                                  <p:childTnLst>
                                    <p:set>
                                      <p:cBhvr>
                                        <p:cTn id="16" dur="1" fill="hold">
                                          <p:stCondLst>
                                            <p:cond delay="0"/>
                                          </p:stCondLst>
                                        </p:cTn>
                                        <p:tgtEl>
                                          <p:spTgt spid="34827"/>
                                        </p:tgtEl>
                                        <p:attrNameLst>
                                          <p:attrName>style.visibility</p:attrName>
                                        </p:attrNameLst>
                                      </p:cBhvr>
                                      <p:to>
                                        <p:strVal val="visible"/>
                                      </p:to>
                                    </p:set>
                                    <p:animEffect transition="in" filter="wipe(left)">
                                      <p:cBhvr>
                                        <p:cTn id="17" dur="75"/>
                                        <p:tgtEl>
                                          <p:spTgt spid="3482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outVertic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34878"/>
                                        </p:tgtEl>
                                        <p:attrNameLst>
                                          <p:attrName>style.visibility</p:attrName>
                                        </p:attrNameLst>
                                      </p:cBhvr>
                                      <p:to>
                                        <p:strVal val="visible"/>
                                      </p:to>
                                    </p:set>
                                    <p:animEffect transition="in" filter="wipe(right)">
                                      <p:cBhvr>
                                        <p:cTn id="27" dur="500"/>
                                        <p:tgtEl>
                                          <p:spTgt spid="34878"/>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34879">
                                            <p:txEl>
                                              <p:charRg st="0" end="4"/>
                                            </p:txEl>
                                          </p:spTgt>
                                        </p:tgtEl>
                                        <p:attrNameLst>
                                          <p:attrName>style.visibility</p:attrName>
                                        </p:attrNameLst>
                                      </p:cBhvr>
                                      <p:to>
                                        <p:strVal val="visible"/>
                                      </p:to>
                                    </p:set>
                                    <p:animEffect transition="in" filter="wipe(left)">
                                      <p:cBhvr>
                                        <p:cTn id="31" dur="500"/>
                                        <p:tgtEl>
                                          <p:spTgt spid="34879">
                                            <p:txEl>
                                              <p:charRg st="0"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down)">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34893"/>
                                        </p:tgtEl>
                                        <p:attrNameLst>
                                          <p:attrName>style.visibility</p:attrName>
                                        </p:attrNameLst>
                                      </p:cBhvr>
                                      <p:to>
                                        <p:strVal val="visible"/>
                                      </p:to>
                                    </p:set>
                                    <p:animEffect transition="in" filter="wipe(left)">
                                      <p:cBhvr>
                                        <p:cTn id="41" dur="500"/>
                                        <p:tgtEl>
                                          <p:spTgt spid="34893"/>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34894">
                                            <p:txEl>
                                              <p:charRg st="0" end="4"/>
                                            </p:txEl>
                                          </p:spTgt>
                                        </p:tgtEl>
                                        <p:attrNameLst>
                                          <p:attrName>style.visibility</p:attrName>
                                        </p:attrNameLst>
                                      </p:cBhvr>
                                      <p:to>
                                        <p:strVal val="visible"/>
                                      </p:to>
                                    </p:set>
                                    <p:animEffect transition="in" filter="wipe(left)">
                                      <p:cBhvr>
                                        <p:cTn id="45" dur="500"/>
                                        <p:tgtEl>
                                          <p:spTgt spid="34894">
                                            <p:txEl>
                                              <p:charRg st="0"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34895"/>
                                        </p:tgtEl>
                                        <p:attrNameLst>
                                          <p:attrName>style.visibility</p:attrName>
                                        </p:attrNameLst>
                                      </p:cBhvr>
                                      <p:to>
                                        <p:strVal val="visible"/>
                                      </p:to>
                                    </p:set>
                                    <p:animEffect transition="in" filter="wipe(left)">
                                      <p:cBhvr>
                                        <p:cTn id="50" dur="500"/>
                                        <p:tgtEl>
                                          <p:spTgt spid="34895"/>
                                        </p:tgtEl>
                                      </p:cBhvr>
                                    </p:animEffect>
                                  </p:childTnLst>
                                  <p:subTnLst>
                                    <p:set>
                                      <p:cBhvr override="childStyle">
                                        <p:cTn dur="1" fill="hold" display="0" masterRel="nextClick" afterEffect="1"/>
                                        <p:tgtEl>
                                          <p:spTgt spid="34895"/>
                                        </p:tgtEl>
                                        <p:attrNameLst>
                                          <p:attrName>style.visibility</p:attrName>
                                        </p:attrNameLst>
                                      </p:cBhvr>
                                      <p:to>
                                        <p:strVal val="hidden"/>
                                      </p:to>
                                    </p:set>
                                  </p:subTnLst>
                                </p:cTn>
                              </p:par>
                            </p:childTnLst>
                          </p:cTn>
                        </p:par>
                      </p:childTnLst>
                    </p:cTn>
                  </p:par>
                  <p:par>
                    <p:cTn id="51" fill="hold">
                      <p:stCondLst>
                        <p:cond delay="indefinite"/>
                      </p:stCondLst>
                      <p:childTnLst>
                        <p:par>
                          <p:cTn id="52" fill="hold">
                            <p:stCondLst>
                              <p:cond delay="0"/>
                            </p:stCondLst>
                            <p:childTnLst>
                              <p:par>
                                <p:cTn id="53" presetID="16" presetClass="entr" presetSubtype="21" fill="hold"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arn(inVertical)">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iterate type="wd">
                                    <p:tmPct val="100000"/>
                                  </p:iterate>
                                  <p:childTnLst>
                                    <p:set>
                                      <p:cBhvr>
                                        <p:cTn id="59" dur="1" fill="hold">
                                          <p:stCondLst>
                                            <p:cond delay="0"/>
                                          </p:stCondLst>
                                        </p:cTn>
                                        <p:tgtEl>
                                          <p:spTgt spid="34928">
                                            <p:txEl>
                                              <p:charRg st="0" end="18"/>
                                            </p:txEl>
                                          </p:spTgt>
                                        </p:tgtEl>
                                        <p:attrNameLst>
                                          <p:attrName>style.visibility</p:attrName>
                                        </p:attrNameLst>
                                      </p:cBhvr>
                                      <p:to>
                                        <p:strVal val="visible"/>
                                      </p:to>
                                    </p:set>
                                    <p:animEffect transition="in" filter="wipe(left)">
                                      <p:cBhvr>
                                        <p:cTn id="60" dur="300"/>
                                        <p:tgtEl>
                                          <p:spTgt spid="34928">
                                            <p:txEl>
                                              <p:charRg st="0" end="18"/>
                                            </p:txEl>
                                          </p:spTgt>
                                        </p:tgtEl>
                                      </p:cBhvr>
                                    </p:animEffect>
                                  </p:childTnLst>
                                </p:cTn>
                              </p:par>
                            </p:childTnLst>
                          </p:cTn>
                        </p:par>
                        <p:par>
                          <p:cTn id="61" fill="hold">
                            <p:stCondLst>
                              <p:cond delay="5100"/>
                            </p:stCondLst>
                            <p:childTnLst>
                              <p:par>
                                <p:cTn id="62" presetID="12" presetClass="entr" presetSubtype="8" fill="hold"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slide(fromLeft)">
                                      <p:cBhvr>
                                        <p:cTn id="64" dur="500"/>
                                        <p:tgtEl>
                                          <p:spTgt spid="26"/>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34929">
                                            <p:txEl>
                                              <p:charRg st="0" end="21"/>
                                            </p:txEl>
                                          </p:spTgt>
                                        </p:tgtEl>
                                        <p:attrNameLst>
                                          <p:attrName>style.visibility</p:attrName>
                                        </p:attrNameLst>
                                      </p:cBhvr>
                                      <p:to>
                                        <p:strVal val="visible"/>
                                      </p:to>
                                    </p:set>
                                    <p:animEffect transition="in" filter="wipe(left)">
                                      <p:cBhvr>
                                        <p:cTn id="69" dur="500"/>
                                        <p:tgtEl>
                                          <p:spTgt spid="34929">
                                            <p:txEl>
                                              <p:charRg st="0" end="21"/>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wipe(left)">
                                      <p:cBhvr>
                                        <p:cTn id="74" dur="500"/>
                                        <p:tgtEl>
                                          <p:spTgt spid="27"/>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34930">
                                            <p:txEl>
                                              <p:charRg st="0" end="16"/>
                                            </p:txEl>
                                          </p:spTgt>
                                        </p:tgtEl>
                                        <p:attrNameLst>
                                          <p:attrName>style.visibility</p:attrName>
                                        </p:attrNameLst>
                                      </p:cBhvr>
                                      <p:to>
                                        <p:strVal val="visible"/>
                                      </p:to>
                                    </p:set>
                                    <p:animEffect transition="in" filter="wipe(left)">
                                      <p:cBhvr>
                                        <p:cTn id="79" dur="500"/>
                                        <p:tgtEl>
                                          <p:spTgt spid="34930">
                                            <p:txEl>
                                              <p:charRg st="0" end="16"/>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iterate type="wd">
                                    <p:tmPct val="100000"/>
                                  </p:iterate>
                                  <p:childTnLst>
                                    <p:set>
                                      <p:cBhvr>
                                        <p:cTn id="83" dur="1" fill="hold">
                                          <p:stCondLst>
                                            <p:cond delay="0"/>
                                          </p:stCondLst>
                                        </p:cTn>
                                        <p:tgtEl>
                                          <p:spTgt spid="34931"/>
                                        </p:tgtEl>
                                        <p:attrNameLst>
                                          <p:attrName>style.visibility</p:attrName>
                                        </p:attrNameLst>
                                      </p:cBhvr>
                                      <p:to>
                                        <p:strVal val="visible"/>
                                      </p:to>
                                    </p:set>
                                    <p:animEffect transition="in" filter="wipe(left)">
                                      <p:cBhvr>
                                        <p:cTn id="84" dur="300"/>
                                        <p:tgtEl>
                                          <p:spTgt spid="34931"/>
                                        </p:tgtEl>
                                      </p:cBhvr>
                                    </p:animEffect>
                                  </p:childTnLst>
                                </p:cTn>
                              </p:par>
                            </p:childTnLst>
                          </p:cTn>
                        </p:par>
                      </p:childTnLst>
                    </p:cTn>
                  </p:par>
                  <p:par>
                    <p:cTn id="85" fill="hold">
                      <p:stCondLst>
                        <p:cond delay="indefinite"/>
                      </p:stCondLst>
                      <p:childTnLst>
                        <p:par>
                          <p:cTn id="86" fill="hold">
                            <p:stCondLst>
                              <p:cond delay="0"/>
                            </p:stCondLst>
                            <p:childTnLst>
                              <p:par>
                                <p:cTn id="87" presetID="12" presetClass="entr" presetSubtype="4" fill="hold" nodeType="click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slide(fromBottom)">
                                      <p:cBhvr>
                                        <p:cTn id="89" dur="500"/>
                                        <p:tgtEl>
                                          <p:spTgt spid="28"/>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1" fill="hold" nodeType="clickEffect">
                                  <p:stCondLst>
                                    <p:cond delay="0"/>
                                  </p:stCondLst>
                                  <p:childTnLst>
                                    <p:set>
                                      <p:cBhvr>
                                        <p:cTn id="93" dur="1" fill="hold">
                                          <p:stCondLst>
                                            <p:cond delay="0"/>
                                          </p:stCondLst>
                                        </p:cTn>
                                        <p:tgtEl>
                                          <p:spTgt spid="34982"/>
                                        </p:tgtEl>
                                        <p:attrNameLst>
                                          <p:attrName>style.visibility</p:attrName>
                                        </p:attrNameLst>
                                      </p:cBhvr>
                                      <p:to>
                                        <p:strVal val="visible"/>
                                      </p:to>
                                    </p:set>
                                    <p:animEffect transition="in" filter="wipe(up)">
                                      <p:cBhvr>
                                        <p:cTn id="94" dur="500"/>
                                        <p:tgtEl>
                                          <p:spTgt spid="34982"/>
                                        </p:tgtEl>
                                      </p:cBhvr>
                                    </p:animEffect>
                                  </p:childTnLst>
                                </p:cTn>
                              </p:par>
                            </p:childTnLst>
                          </p:cTn>
                        </p:par>
                      </p:childTnLst>
                    </p:cTn>
                  </p:par>
                  <p:par>
                    <p:cTn id="95" fill="hold">
                      <p:stCondLst>
                        <p:cond delay="indefinite"/>
                      </p:stCondLst>
                      <p:childTnLst>
                        <p:par>
                          <p:cTn id="96" fill="hold">
                            <p:stCondLst>
                              <p:cond delay="0"/>
                            </p:stCondLst>
                            <p:childTnLst>
                              <p:par>
                                <p:cTn id="97" presetID="12" presetClass="entr" presetSubtype="2" fill="hold" nodeType="clickEffect">
                                  <p:stCondLst>
                                    <p:cond delay="0"/>
                                  </p:stCondLst>
                                  <p:childTnLst>
                                    <p:set>
                                      <p:cBhvr>
                                        <p:cTn id="98" dur="1" fill="hold">
                                          <p:stCondLst>
                                            <p:cond delay="0"/>
                                          </p:stCondLst>
                                        </p:cTn>
                                        <p:tgtEl>
                                          <p:spTgt spid="34995"/>
                                        </p:tgtEl>
                                        <p:attrNameLst>
                                          <p:attrName>style.visibility</p:attrName>
                                        </p:attrNameLst>
                                      </p:cBhvr>
                                      <p:to>
                                        <p:strVal val="visible"/>
                                      </p:to>
                                    </p:set>
                                    <p:animEffect transition="in" filter="slide(fromRight)">
                                      <p:cBhvr>
                                        <p:cTn id="99" dur="500"/>
                                        <p:tgtEl>
                                          <p:spTgt spid="34995"/>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35000"/>
                                        </p:tgtEl>
                                        <p:attrNameLst>
                                          <p:attrName>style.visibility</p:attrName>
                                        </p:attrNameLst>
                                      </p:cBhvr>
                                      <p:to>
                                        <p:strVal val="visible"/>
                                      </p:to>
                                    </p:set>
                                    <p:animEffect transition="in" filter="wipe(left)">
                                      <p:cBhvr>
                                        <p:cTn id="104" dur="500"/>
                                        <p:tgtEl>
                                          <p:spTgt spid="35000"/>
                                        </p:tgtEl>
                                      </p:cBhvr>
                                    </p:animEffect>
                                  </p:childTnLst>
                                  <p:subTnLst>
                                    <p:set>
                                      <p:cBhvr override="childStyle">
                                        <p:cTn dur="1" fill="hold" display="0" masterRel="nextClick" afterEffect="1"/>
                                        <p:tgtEl>
                                          <p:spTgt spid="35000"/>
                                        </p:tgtEl>
                                        <p:attrNameLst>
                                          <p:attrName>style.visibility</p:attrName>
                                        </p:attrNameLst>
                                      </p:cBhvr>
                                      <p:to>
                                        <p:strVal val="hidden"/>
                                      </p:to>
                                    </p:set>
                                  </p:subTnLst>
                                </p:cTn>
                              </p:par>
                            </p:childTnLst>
                          </p:cTn>
                        </p:par>
                      </p:childTnLst>
                    </p:cTn>
                  </p:par>
                  <p:par>
                    <p:cTn id="105" fill="hold">
                      <p:stCondLst>
                        <p:cond delay="indefinite"/>
                      </p:stCondLst>
                      <p:childTnLst>
                        <p:par>
                          <p:cTn id="106" fill="hold">
                            <p:stCondLst>
                              <p:cond delay="0"/>
                            </p:stCondLst>
                            <p:childTnLst>
                              <p:par>
                                <p:cTn id="107" presetID="16" presetClass="entr" presetSubtype="37" fill="hold" nodeType="clickEffect">
                                  <p:stCondLst>
                                    <p:cond delay="0"/>
                                  </p:stCondLst>
                                  <p:childTnLst>
                                    <p:set>
                                      <p:cBhvr>
                                        <p:cTn id="108" dur="1" fill="hold">
                                          <p:stCondLst>
                                            <p:cond delay="0"/>
                                          </p:stCondLst>
                                        </p:cTn>
                                        <p:tgtEl>
                                          <p:spTgt spid="35001"/>
                                        </p:tgtEl>
                                        <p:attrNameLst>
                                          <p:attrName>style.visibility</p:attrName>
                                        </p:attrNameLst>
                                      </p:cBhvr>
                                      <p:to>
                                        <p:strVal val="visible"/>
                                      </p:to>
                                    </p:set>
                                    <p:animEffect transition="in" filter="barn(outVertical)">
                                      <p:cBhvr>
                                        <p:cTn id="109" dur="500"/>
                                        <p:tgtEl>
                                          <p:spTgt spid="35001"/>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35071"/>
                                        </p:tgtEl>
                                        <p:attrNameLst>
                                          <p:attrName>style.visibility</p:attrName>
                                        </p:attrNameLst>
                                      </p:cBhvr>
                                      <p:to>
                                        <p:strVal val="visible"/>
                                      </p:to>
                                    </p:set>
                                    <p:animEffect transition="in" filter="wipe(left)">
                                      <p:cBhvr>
                                        <p:cTn id="114" dur="500"/>
                                        <p:tgtEl>
                                          <p:spTgt spid="35071"/>
                                        </p:tgtEl>
                                      </p:cBhvr>
                                    </p:animEffect>
                                  </p:childTnLst>
                                </p:cTn>
                              </p:par>
                            </p:childTnLst>
                          </p:cTn>
                        </p:par>
                      </p:childTnLst>
                    </p:cTn>
                  </p:par>
                  <p:par>
                    <p:cTn id="115" fill="hold">
                      <p:stCondLst>
                        <p:cond delay="indefinite"/>
                      </p:stCondLst>
                      <p:childTnLst>
                        <p:par>
                          <p:cTn id="116" fill="hold">
                            <p:stCondLst>
                              <p:cond delay="0"/>
                            </p:stCondLst>
                            <p:childTnLst>
                              <p:par>
                                <p:cTn id="117" presetID="12" presetClass="entr" presetSubtype="2" fill="hold" nodeType="clickEffect">
                                  <p:stCondLst>
                                    <p:cond delay="0"/>
                                  </p:stCondLst>
                                  <p:childTnLst>
                                    <p:set>
                                      <p:cBhvr>
                                        <p:cTn id="118" dur="1" fill="hold">
                                          <p:stCondLst>
                                            <p:cond delay="0"/>
                                          </p:stCondLst>
                                        </p:cTn>
                                        <p:tgtEl>
                                          <p:spTgt spid="34843"/>
                                        </p:tgtEl>
                                        <p:attrNameLst>
                                          <p:attrName>style.visibility</p:attrName>
                                        </p:attrNameLst>
                                      </p:cBhvr>
                                      <p:to>
                                        <p:strVal val="visible"/>
                                      </p:to>
                                    </p:set>
                                    <p:animEffect transition="in" filter="slide(fromRight)">
                                      <p:cBhvr>
                                        <p:cTn id="119" dur="500"/>
                                        <p:tgtEl>
                                          <p:spTgt spid="34843"/>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grpId="0" nodeType="clickEffect">
                                  <p:stCondLst>
                                    <p:cond delay="0"/>
                                  </p:stCondLst>
                                  <p:childTnLst>
                                    <p:set>
                                      <p:cBhvr>
                                        <p:cTn id="123" dur="1" fill="hold">
                                          <p:stCondLst>
                                            <p:cond delay="0"/>
                                          </p:stCondLst>
                                        </p:cTn>
                                        <p:tgtEl>
                                          <p:spTgt spid="35072">
                                            <p:txEl>
                                              <p:charRg st="0" end="13"/>
                                            </p:txEl>
                                          </p:spTgt>
                                        </p:tgtEl>
                                        <p:attrNameLst>
                                          <p:attrName>style.visibility</p:attrName>
                                        </p:attrNameLst>
                                      </p:cBhvr>
                                      <p:to>
                                        <p:strVal val="visible"/>
                                      </p:to>
                                    </p:set>
                                    <p:animEffect transition="in" filter="wipe(left)">
                                      <p:cBhvr>
                                        <p:cTn id="124" dur="500"/>
                                        <p:tgtEl>
                                          <p:spTgt spid="35072">
                                            <p:txEl>
                                              <p:charRg st="0" end="13"/>
                                            </p:txEl>
                                          </p:spTgt>
                                        </p:tgtEl>
                                      </p:cBhvr>
                                    </p:animEffect>
                                  </p:childTnLst>
                                </p:cTn>
                              </p:par>
                            </p:childTnLst>
                          </p:cTn>
                        </p:par>
                      </p:childTnLst>
                    </p:cTn>
                  </p:par>
                  <p:par>
                    <p:cTn id="125" fill="hold">
                      <p:stCondLst>
                        <p:cond delay="indefinite"/>
                      </p:stCondLst>
                      <p:childTnLst>
                        <p:par>
                          <p:cTn id="126" fill="hold">
                            <p:stCondLst>
                              <p:cond delay="0"/>
                            </p:stCondLst>
                            <p:childTnLst>
                              <p:par>
                                <p:cTn id="127" presetID="12" presetClass="entr" presetSubtype="4" fill="hold" grpId="0" nodeType="clickEffect">
                                  <p:stCondLst>
                                    <p:cond delay="0"/>
                                  </p:stCondLst>
                                  <p:childTnLst>
                                    <p:set>
                                      <p:cBhvr>
                                        <p:cTn id="128" dur="1" fill="hold">
                                          <p:stCondLst>
                                            <p:cond delay="0"/>
                                          </p:stCondLst>
                                        </p:cTn>
                                        <p:tgtEl>
                                          <p:spTgt spid="35070"/>
                                        </p:tgtEl>
                                        <p:attrNameLst>
                                          <p:attrName>style.visibility</p:attrName>
                                        </p:attrNameLst>
                                      </p:cBhvr>
                                      <p:to>
                                        <p:strVal val="visible"/>
                                      </p:to>
                                    </p:set>
                                    <p:animEffect transition="in" filter="slide(fromBottom)">
                                      <p:cBhvr>
                                        <p:cTn id="129" dur="500"/>
                                        <p:tgtEl>
                                          <p:spTgt spid="350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5" grpId="0" build="p"/>
      <p:bldP spid="34826" grpId="0" build="p"/>
      <p:bldP spid="34827" grpId="0"/>
      <p:bldP spid="34879" grpId="0" advAuto="1000" build="p"/>
      <p:bldP spid="34894" grpId="0" advAuto="1000" build="p"/>
      <p:bldP spid="34895" grpId="0"/>
      <p:bldP spid="34928" grpId="0" build="p"/>
      <p:bldP spid="34929" grpId="0" build="p"/>
      <p:bldP spid="34930" grpId="0" build="p"/>
      <p:bldP spid="34931" grpId="0"/>
      <p:bldP spid="35000" grpId="0"/>
      <p:bldP spid="35070" grpId="0" bldLvl="0" animBg="1"/>
      <p:bldP spid="35071" grpId="0"/>
      <p:bldP spid="3507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626" name="标题 1"/>
          <p:cNvSpPr>
            <a:spLocks noGrp="1"/>
          </p:cNvSpPr>
          <p:nvPr>
            <p:ph type="title"/>
          </p:nvPr>
        </p:nvSpPr>
        <p:spPr>
          <a:xfrm>
            <a:off x="2733040" y="405765"/>
            <a:ext cx="3678555" cy="645795"/>
          </a:xfrm>
        </p:spPr>
        <p:txBody>
          <a:bodyPr vert="horz" wrap="square" lIns="91440" tIns="45720" rIns="91440" bIns="45720" anchor="ctr" anchorCtr="0"/>
          <a:p>
            <a:pPr defTabSz="914400">
              <a:buNone/>
            </a:pPr>
            <a:r>
              <a:rPr lang="en-US" altLang="zh-CN" kern="1200" dirty="0">
                <a:solidFill>
                  <a:srgbClr val="FF0000"/>
                </a:solidFill>
                <a:latin typeface="Arial Narrow" pitchFamily="34" charset="0"/>
                <a:ea typeface="黑体" panose="02010609060101010101" pitchFamily="2" charset="-122"/>
                <a:cs typeface="+mj-cs"/>
              </a:rPr>
              <a:t>PN</a:t>
            </a:r>
            <a:r>
              <a:rPr lang="zh-CN" altLang="en-US" kern="1200" dirty="0">
                <a:solidFill>
                  <a:srgbClr val="FF0000"/>
                </a:solidFill>
                <a:latin typeface="Arial Narrow" pitchFamily="34" charset="0"/>
                <a:ea typeface="黑体" panose="02010609060101010101" pitchFamily="2" charset="-122"/>
                <a:cs typeface="+mj-cs"/>
              </a:rPr>
              <a:t>结的单向导电性</a:t>
            </a:r>
            <a:endParaRPr lang="zh-CN" altLang="en-US" kern="1200" dirty="0">
              <a:solidFill>
                <a:srgbClr val="FF0000"/>
              </a:solidFill>
              <a:latin typeface="Arial Narrow" pitchFamily="34" charset="0"/>
              <a:ea typeface="黑体" panose="02010609060101010101" pitchFamily="2" charset="-122"/>
              <a:cs typeface="+mj-cs"/>
            </a:endParaRPr>
          </a:p>
        </p:txBody>
      </p:sp>
      <p:sp>
        <p:nvSpPr>
          <p:cNvPr id="26627" name="Text Box 2"/>
          <p:cNvSpPr txBox="1"/>
          <p:nvPr/>
        </p:nvSpPr>
        <p:spPr>
          <a:xfrm>
            <a:off x="990600" y="1192213"/>
            <a:ext cx="7086600" cy="3892550"/>
          </a:xfrm>
          <a:prstGeom prst="rect">
            <a:avLst/>
          </a:prstGeom>
          <a:noFill/>
          <a:ln w="9525">
            <a:noFill/>
          </a:ln>
        </p:spPr>
        <p:txBody>
          <a:bodyPr anchor="ctr" anchorCtr="0">
            <a:spAutoFit/>
          </a:bodyPr>
          <a:p>
            <a:pPr>
              <a:lnSpc>
                <a:spcPct val="130000"/>
              </a:lnSpc>
            </a:pPr>
            <a:r>
              <a:rPr lang="en-US" altLang="zh-CN" sz="2800" b="1" dirty="0">
                <a:solidFill>
                  <a:srgbClr val="000000"/>
                </a:solidFill>
                <a:latin typeface="楷体_GB2312"/>
                <a:ea typeface="楷体_GB2312"/>
              </a:rPr>
              <a:t>     </a:t>
            </a:r>
            <a:r>
              <a:rPr lang="en-US" altLang="zh-CN" sz="3200" b="1" dirty="0">
                <a:solidFill>
                  <a:srgbClr val="000000"/>
                </a:solidFill>
                <a:latin typeface="楷体_GB2312"/>
                <a:ea typeface="楷体_GB2312"/>
              </a:rPr>
              <a:t>PN</a:t>
            </a:r>
            <a:r>
              <a:rPr lang="zh-CN" altLang="en-US" sz="3200" b="1" dirty="0">
                <a:solidFill>
                  <a:srgbClr val="000000"/>
                </a:solidFill>
                <a:latin typeface="楷体_GB2312"/>
                <a:ea typeface="楷体_GB2312"/>
              </a:rPr>
              <a:t>结加正向电压时，呈现低电阻，具有较大的正向扩散电流；</a:t>
            </a:r>
            <a:endParaRPr lang="zh-CN" altLang="en-US" sz="3200" b="1" dirty="0">
              <a:solidFill>
                <a:srgbClr val="FF0000"/>
              </a:solidFill>
              <a:latin typeface="楷体_GB2312"/>
              <a:ea typeface="楷体_GB2312"/>
            </a:endParaRPr>
          </a:p>
          <a:p>
            <a:pPr>
              <a:lnSpc>
                <a:spcPct val="130000"/>
              </a:lnSpc>
            </a:pPr>
            <a:r>
              <a:rPr lang="zh-CN" altLang="en-US" sz="3200" b="1" dirty="0">
                <a:solidFill>
                  <a:srgbClr val="000000"/>
                </a:solidFill>
                <a:latin typeface="楷体_GB2312"/>
                <a:ea typeface="楷体_GB2312"/>
              </a:rPr>
              <a:t>    </a:t>
            </a:r>
            <a:r>
              <a:rPr lang="en-US" altLang="zh-CN" sz="3200" b="1" dirty="0">
                <a:solidFill>
                  <a:srgbClr val="000000"/>
                </a:solidFill>
                <a:latin typeface="楷体_GB2312"/>
                <a:ea typeface="楷体_GB2312"/>
              </a:rPr>
              <a:t>PN</a:t>
            </a:r>
            <a:r>
              <a:rPr lang="zh-CN" altLang="en-US" sz="3200" b="1" dirty="0">
                <a:solidFill>
                  <a:srgbClr val="000000"/>
                </a:solidFill>
                <a:latin typeface="楷体_GB2312"/>
                <a:ea typeface="楷体_GB2312"/>
              </a:rPr>
              <a:t>结加反向电压时，呈现高电阻，具有很小的反向漂移电流。</a:t>
            </a:r>
            <a:endParaRPr lang="zh-CN" altLang="en-US" sz="3200" b="1" dirty="0">
              <a:solidFill>
                <a:srgbClr val="0000FF"/>
              </a:solidFill>
              <a:latin typeface="楷体_GB2312"/>
              <a:ea typeface="楷体_GB2312"/>
            </a:endParaRPr>
          </a:p>
          <a:p>
            <a:pPr>
              <a:lnSpc>
                <a:spcPct val="130000"/>
              </a:lnSpc>
            </a:pPr>
            <a:r>
              <a:rPr lang="zh-CN" altLang="en-US" sz="3200" b="1" dirty="0">
                <a:solidFill>
                  <a:srgbClr val="0000FF"/>
                </a:solidFill>
                <a:latin typeface="楷体_GB2312"/>
                <a:ea typeface="楷体_GB2312"/>
              </a:rPr>
              <a:t>    </a:t>
            </a:r>
            <a:r>
              <a:rPr lang="zh-CN" altLang="en-US" sz="3200" b="1" dirty="0">
                <a:solidFill>
                  <a:srgbClr val="000000"/>
                </a:solidFill>
                <a:latin typeface="楷体_GB2312"/>
                <a:ea typeface="楷体_GB2312"/>
              </a:rPr>
              <a:t>由此可以得出结论：</a:t>
            </a:r>
            <a:r>
              <a:rPr lang="en-US" altLang="zh-CN" sz="3200" b="1" dirty="0">
                <a:solidFill>
                  <a:srgbClr val="FF0000"/>
                </a:solidFill>
                <a:latin typeface="楷体_GB2312"/>
                <a:ea typeface="楷体_GB2312"/>
              </a:rPr>
              <a:t>PN</a:t>
            </a:r>
            <a:r>
              <a:rPr lang="zh-CN" altLang="en-US" sz="3200" b="1" dirty="0">
                <a:solidFill>
                  <a:srgbClr val="FF0000"/>
                </a:solidFill>
                <a:latin typeface="楷体_GB2312"/>
                <a:ea typeface="楷体_GB2312"/>
              </a:rPr>
              <a:t>结具有单向导电性。</a:t>
            </a:r>
            <a:endParaRPr lang="zh-CN" altLang="en-US" sz="3200" b="1" dirty="0">
              <a:solidFill>
                <a:srgbClr val="000000"/>
              </a:solidFill>
              <a:latin typeface="楷体_GB2312"/>
              <a:ea typeface="楷体_GB2312"/>
            </a:endParaRPr>
          </a:p>
        </p:txBody>
      </p:sp>
      <p:sp>
        <p:nvSpPr>
          <p:cNvPr id="7" name="页脚占位符 4"/>
          <p:cNvSpPr txBox="1">
            <a:spLocks noGrp="1"/>
          </p:cNvSpPr>
          <p:nvPr>
            <p:ph type="ftr" sz="quarter" idx="4294967295"/>
            <p:custDataLst>
              <p:tags r:id="rId1"/>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7650" name="标题 1"/>
          <p:cNvSpPr>
            <a:spLocks noGrp="1"/>
          </p:cNvSpPr>
          <p:nvPr>
            <p:ph type="title"/>
          </p:nvPr>
        </p:nvSpPr>
        <p:spPr>
          <a:xfrm>
            <a:off x="627380" y="435928"/>
            <a:ext cx="7888288" cy="646112"/>
          </a:xfrm>
        </p:spPr>
        <p:txBody>
          <a:bodyPr vert="horz" wrap="square" lIns="91440" tIns="45720" rIns="91440" bIns="45720" anchor="ctr" anchorCtr="0"/>
          <a:p>
            <a:pPr defTabSz="914400">
              <a:buNone/>
            </a:pPr>
            <a:r>
              <a:rPr lang="en-US" altLang="zh-CN" kern="1200" dirty="0">
                <a:solidFill>
                  <a:schemeClr val="bg1"/>
                </a:solidFill>
                <a:latin typeface="Arial Narrow" pitchFamily="34" charset="0"/>
                <a:ea typeface="黑体" panose="02010609060101010101" pitchFamily="2" charset="-122"/>
                <a:cs typeface="+mj-cs"/>
              </a:rPr>
              <a:t> </a:t>
            </a:r>
            <a:r>
              <a:rPr lang="en-US" altLang="zh-CN" kern="1200" dirty="0">
                <a:solidFill>
                  <a:srgbClr val="FF0000"/>
                </a:solidFill>
                <a:latin typeface="Arial Narrow" pitchFamily="34" charset="0"/>
                <a:ea typeface="黑体" panose="02010609060101010101" pitchFamily="2" charset="-122"/>
                <a:cs typeface="+mj-cs"/>
              </a:rPr>
              <a:t>PN</a:t>
            </a:r>
            <a:r>
              <a:rPr lang="zh-CN" altLang="en-US" kern="1200" dirty="0">
                <a:solidFill>
                  <a:srgbClr val="FF0000"/>
                </a:solidFill>
                <a:latin typeface="Arial Narrow" pitchFamily="34" charset="0"/>
                <a:ea typeface="黑体" panose="02010609060101010101" pitchFamily="2" charset="-122"/>
                <a:cs typeface="+mj-cs"/>
              </a:rPr>
              <a:t>结的单向导电性</a:t>
            </a:r>
            <a:endParaRPr lang="zh-CN" altLang="en-US" kern="1200" dirty="0">
              <a:solidFill>
                <a:srgbClr val="FF0000"/>
              </a:solidFill>
              <a:latin typeface="Arial Narrow" pitchFamily="34" charset="0"/>
              <a:ea typeface="黑体" panose="02010609060101010101" pitchFamily="2" charset="-122"/>
              <a:cs typeface="+mj-cs"/>
            </a:endParaRPr>
          </a:p>
        </p:txBody>
      </p:sp>
      <p:sp>
        <p:nvSpPr>
          <p:cNvPr id="27651" name="Text Box 2"/>
          <p:cNvSpPr txBox="1"/>
          <p:nvPr/>
        </p:nvSpPr>
        <p:spPr>
          <a:xfrm>
            <a:off x="241935" y="1184751"/>
            <a:ext cx="4648200" cy="497205"/>
          </a:xfrm>
          <a:prstGeom prst="rect">
            <a:avLst/>
          </a:prstGeom>
          <a:noFill/>
          <a:ln w="9525">
            <a:noFill/>
          </a:ln>
        </p:spPr>
        <p:txBody>
          <a:bodyPr anchor="ctr" anchorCtr="0">
            <a:spAutoFit/>
          </a:bodyPr>
          <a:p>
            <a:pPr>
              <a:lnSpc>
                <a:spcPct val="110000"/>
              </a:lnSpc>
            </a:pPr>
            <a:r>
              <a:rPr lang="en-US" altLang="zh-CN" sz="2400" b="1" dirty="0">
                <a:solidFill>
                  <a:srgbClr val="000000"/>
                </a:solidFill>
                <a:latin typeface="楷体_GB2312"/>
                <a:ea typeface="楷体_GB2312"/>
              </a:rPr>
              <a:t> </a:t>
            </a:r>
            <a:r>
              <a:rPr lang="en-US" altLang="zh-CN" sz="2400" b="1" dirty="0">
                <a:solidFill>
                  <a:srgbClr val="A50021"/>
                </a:solidFill>
                <a:latin typeface="楷体_GB2312"/>
                <a:ea typeface="楷体_GB2312"/>
              </a:rPr>
              <a:t>(3)</a:t>
            </a:r>
            <a:r>
              <a:rPr lang="en-US" altLang="zh-CN" sz="2400" b="1" dirty="0">
                <a:solidFill>
                  <a:srgbClr val="A50021"/>
                </a:solidFill>
                <a:latin typeface="Times New Roman" panose="02020603050405020304" pitchFamily="18" charset="0"/>
                <a:ea typeface="楷体_GB2312"/>
                <a:cs typeface="Times New Roman" panose="02020603050405020304" pitchFamily="18" charset="0"/>
              </a:rPr>
              <a:t> PN</a:t>
            </a:r>
            <a:r>
              <a:rPr lang="zh-CN" altLang="en-US" sz="2400" b="1" dirty="0">
                <a:solidFill>
                  <a:srgbClr val="A50021"/>
                </a:solidFill>
                <a:latin typeface="Times New Roman" panose="02020603050405020304" pitchFamily="18" charset="0"/>
                <a:ea typeface="楷体_GB2312"/>
                <a:cs typeface="Times New Roman" panose="02020603050405020304" pitchFamily="18" charset="0"/>
              </a:rPr>
              <a:t>结</a:t>
            </a:r>
            <a:r>
              <a:rPr lang="en-US" altLang="zh-CN" sz="2400" b="1" i="1" dirty="0">
                <a:solidFill>
                  <a:srgbClr val="A50021"/>
                </a:solidFill>
                <a:latin typeface="Times New Roman" panose="02020603050405020304" pitchFamily="18" charset="0"/>
                <a:ea typeface="楷体_GB2312"/>
                <a:cs typeface="Times New Roman" panose="02020603050405020304" pitchFamily="18" charset="0"/>
              </a:rPr>
              <a:t>I</a:t>
            </a:r>
            <a:r>
              <a:rPr lang="en-US" altLang="zh-CN" sz="2400" b="1" dirty="0">
                <a:solidFill>
                  <a:srgbClr val="A50021"/>
                </a:solidFill>
                <a:latin typeface="Times New Roman" panose="02020603050405020304" pitchFamily="18" charset="0"/>
                <a:ea typeface="楷体_GB2312"/>
                <a:cs typeface="Times New Roman" panose="02020603050405020304" pitchFamily="18" charset="0"/>
              </a:rPr>
              <a:t>-</a:t>
            </a:r>
            <a:r>
              <a:rPr lang="en-US" altLang="zh-CN" sz="2400" b="1" i="1" dirty="0">
                <a:solidFill>
                  <a:srgbClr val="A50021"/>
                </a:solidFill>
                <a:latin typeface="Times New Roman" panose="02020603050405020304" pitchFamily="18" charset="0"/>
                <a:ea typeface="楷体_GB2312"/>
                <a:cs typeface="Times New Roman" panose="02020603050405020304" pitchFamily="18" charset="0"/>
              </a:rPr>
              <a:t>V </a:t>
            </a:r>
            <a:r>
              <a:rPr lang="zh-CN" altLang="en-US" sz="2400" b="1" dirty="0">
                <a:solidFill>
                  <a:srgbClr val="A50021"/>
                </a:solidFill>
                <a:latin typeface="Times New Roman" panose="02020603050405020304" pitchFamily="18" charset="0"/>
                <a:ea typeface="楷体_GB2312"/>
                <a:cs typeface="Times New Roman" panose="02020603050405020304" pitchFamily="18" charset="0"/>
              </a:rPr>
              <a:t>特性表达式</a:t>
            </a:r>
            <a:endParaRPr lang="zh-CN" altLang="en-US" sz="2400" b="1" dirty="0">
              <a:solidFill>
                <a:srgbClr val="A50021"/>
              </a:solidFill>
              <a:latin typeface="Times New Roman" panose="02020603050405020304" pitchFamily="18" charset="0"/>
              <a:ea typeface="楷体_GB2312"/>
              <a:cs typeface="Times New Roman" panose="02020603050405020304" pitchFamily="18" charset="0"/>
            </a:endParaRPr>
          </a:p>
        </p:txBody>
      </p:sp>
      <p:sp>
        <p:nvSpPr>
          <p:cNvPr id="14" name="Text Box 3"/>
          <p:cNvSpPr txBox="1"/>
          <p:nvPr/>
        </p:nvSpPr>
        <p:spPr>
          <a:xfrm>
            <a:off x="469900" y="2362200"/>
            <a:ext cx="1066800" cy="566738"/>
          </a:xfrm>
          <a:prstGeom prst="rect">
            <a:avLst/>
          </a:prstGeom>
          <a:noFill/>
          <a:ln w="9525">
            <a:noFill/>
          </a:ln>
        </p:spPr>
        <p:txBody>
          <a:bodyPr anchor="ctr" anchorCtr="0">
            <a:spAutoFit/>
          </a:bodyPr>
          <a:p>
            <a:pPr>
              <a:lnSpc>
                <a:spcPct val="130000"/>
              </a:lnSpc>
            </a:pPr>
            <a:r>
              <a:rPr lang="zh-CN" altLang="en-US" sz="2400" b="1" dirty="0">
                <a:solidFill>
                  <a:srgbClr val="000000"/>
                </a:solidFill>
                <a:latin typeface="楷体_GB2312"/>
                <a:ea typeface="楷体_GB2312"/>
              </a:rPr>
              <a:t>其中</a:t>
            </a:r>
            <a:endParaRPr lang="zh-CN" altLang="en-US" sz="2400" b="1" dirty="0">
              <a:solidFill>
                <a:srgbClr val="000000"/>
              </a:solidFill>
              <a:latin typeface="楷体_GB2312"/>
              <a:ea typeface="楷体_GB2312"/>
            </a:endParaRPr>
          </a:p>
        </p:txBody>
      </p:sp>
      <p:graphicFrame>
        <p:nvGraphicFramePr>
          <p:cNvPr id="15" name="Object 10"/>
          <p:cNvGraphicFramePr>
            <a:graphicFrameLocks noChangeAspect="1"/>
          </p:cNvGraphicFramePr>
          <p:nvPr/>
        </p:nvGraphicFramePr>
        <p:xfrm>
          <a:off x="871855" y="1680210"/>
          <a:ext cx="2819400" cy="635000"/>
        </p:xfrm>
        <a:graphic>
          <a:graphicData uri="http://schemas.openxmlformats.org/presentationml/2006/ole">
            <mc:AlternateContent xmlns:mc="http://schemas.openxmlformats.org/markup-compatibility/2006">
              <mc:Choice xmlns:v="urn:schemas-microsoft-com:vml" Requires="v">
                <p:oleObj spid="_x0000_s3079" name="" r:id="rId1" imgW="1116965" imgH="254000" progId="Equation.3">
                  <p:embed/>
                </p:oleObj>
              </mc:Choice>
              <mc:Fallback>
                <p:oleObj name="" r:id="rId1" imgW="1116965" imgH="254000" progId="Equation.3">
                  <p:embed/>
                  <p:pic>
                    <p:nvPicPr>
                      <p:cNvPr id="0" name="图片 3078"/>
                      <p:cNvPicPr/>
                      <p:nvPr/>
                    </p:nvPicPr>
                    <p:blipFill>
                      <a:blip r:embed="rId2"/>
                      <a:stretch>
                        <a:fillRect/>
                      </a:stretch>
                    </p:blipFill>
                    <p:spPr>
                      <a:xfrm>
                        <a:off x="871855" y="1680210"/>
                        <a:ext cx="2819400" cy="635000"/>
                      </a:xfrm>
                      <a:prstGeom prst="rect">
                        <a:avLst/>
                      </a:prstGeom>
                      <a:noFill/>
                      <a:ln w="38100">
                        <a:noFill/>
                        <a:miter/>
                      </a:ln>
                    </p:spPr>
                  </p:pic>
                </p:oleObj>
              </mc:Fallback>
            </mc:AlternateContent>
          </a:graphicData>
        </a:graphic>
      </p:graphicFrame>
      <p:sp>
        <p:nvSpPr>
          <p:cNvPr id="16" name="Text Box 11"/>
          <p:cNvSpPr txBox="1"/>
          <p:nvPr/>
        </p:nvSpPr>
        <p:spPr>
          <a:xfrm>
            <a:off x="774700" y="2803843"/>
            <a:ext cx="3241675" cy="566737"/>
          </a:xfrm>
          <a:prstGeom prst="rect">
            <a:avLst/>
          </a:prstGeom>
          <a:noFill/>
          <a:ln w="9525">
            <a:noFill/>
          </a:ln>
        </p:spPr>
        <p:txBody>
          <a:bodyPr anchor="ctr" anchorCtr="0">
            <a:spAutoFit/>
          </a:bodyPr>
          <a:p>
            <a:pPr>
              <a:lnSpc>
                <a:spcPct val="130000"/>
              </a:lnSpc>
            </a:pPr>
            <a:r>
              <a:rPr lang="en-US" altLang="zh-CN" sz="2400" b="1" i="1" dirty="0">
                <a:solidFill>
                  <a:srgbClr val="000000"/>
                </a:solidFill>
                <a:latin typeface="楷体_GB2312"/>
                <a:ea typeface="楷体_GB2312"/>
              </a:rPr>
              <a:t>I</a:t>
            </a:r>
            <a:r>
              <a:rPr lang="en-US" altLang="zh-CN" sz="2400" b="1" baseline="-25000" dirty="0">
                <a:solidFill>
                  <a:srgbClr val="000000"/>
                </a:solidFill>
                <a:latin typeface="楷体_GB2312"/>
                <a:ea typeface="楷体_GB2312"/>
              </a:rPr>
              <a:t>S </a:t>
            </a:r>
            <a:r>
              <a:rPr lang="en-US" altLang="zh-CN" sz="2400" b="1" dirty="0">
                <a:solidFill>
                  <a:srgbClr val="000000"/>
                </a:solidFill>
                <a:latin typeface="Times New Roman" panose="02020603050405020304" pitchFamily="18" charset="0"/>
                <a:ea typeface="楷体_GB2312"/>
              </a:rPr>
              <a:t>——</a:t>
            </a:r>
            <a:r>
              <a:rPr lang="zh-CN" altLang="en-US" sz="2400" b="1" dirty="0">
                <a:solidFill>
                  <a:srgbClr val="000000"/>
                </a:solidFill>
                <a:latin typeface="楷体_GB2312"/>
                <a:ea typeface="楷体_GB2312"/>
              </a:rPr>
              <a:t>反向饱和电流</a:t>
            </a:r>
            <a:endParaRPr lang="zh-CN" altLang="en-US" sz="2400" b="1" dirty="0">
              <a:solidFill>
                <a:srgbClr val="000000"/>
              </a:solidFill>
              <a:latin typeface="楷体_GB2312"/>
              <a:ea typeface="楷体_GB2312"/>
            </a:endParaRPr>
          </a:p>
        </p:txBody>
      </p:sp>
      <p:sp>
        <p:nvSpPr>
          <p:cNvPr id="17" name="Text Box 12"/>
          <p:cNvSpPr txBox="1"/>
          <p:nvPr/>
        </p:nvSpPr>
        <p:spPr>
          <a:xfrm>
            <a:off x="774700" y="3362008"/>
            <a:ext cx="3505200" cy="566737"/>
          </a:xfrm>
          <a:prstGeom prst="rect">
            <a:avLst/>
          </a:prstGeom>
          <a:noFill/>
          <a:ln w="9525">
            <a:noFill/>
          </a:ln>
        </p:spPr>
        <p:txBody>
          <a:bodyPr anchor="ctr" anchorCtr="0">
            <a:spAutoFit/>
          </a:bodyPr>
          <a:p>
            <a:pPr>
              <a:lnSpc>
                <a:spcPct val="130000"/>
              </a:lnSpc>
            </a:pPr>
            <a:r>
              <a:rPr lang="en-US" altLang="zh-CN" sz="2400" b="1" i="1" dirty="0">
                <a:solidFill>
                  <a:srgbClr val="000000"/>
                </a:solidFill>
                <a:latin typeface="楷体_GB2312"/>
                <a:ea typeface="楷体_GB2312"/>
              </a:rPr>
              <a:t>V</a:t>
            </a:r>
            <a:r>
              <a:rPr lang="en-US" altLang="zh-CN" sz="2400" b="1" i="1" baseline="-25000" dirty="0">
                <a:solidFill>
                  <a:srgbClr val="000000"/>
                </a:solidFill>
                <a:latin typeface="楷体_GB2312"/>
                <a:ea typeface="楷体_GB2312"/>
              </a:rPr>
              <a:t>T</a:t>
            </a:r>
            <a:r>
              <a:rPr lang="en-US" altLang="zh-CN" sz="2400" b="1" baseline="-25000" dirty="0">
                <a:solidFill>
                  <a:srgbClr val="000000"/>
                </a:solidFill>
                <a:latin typeface="楷体_GB2312"/>
                <a:ea typeface="楷体_GB2312"/>
              </a:rPr>
              <a:t> </a:t>
            </a:r>
            <a:r>
              <a:rPr lang="en-US" altLang="zh-CN" sz="2400" b="1" dirty="0">
                <a:solidFill>
                  <a:srgbClr val="000000"/>
                </a:solidFill>
                <a:latin typeface="Times New Roman" panose="02020603050405020304" pitchFamily="18" charset="0"/>
                <a:ea typeface="楷体_GB2312"/>
              </a:rPr>
              <a:t>——</a:t>
            </a:r>
            <a:r>
              <a:rPr lang="zh-CN" altLang="en-US" sz="2400" b="1" dirty="0">
                <a:solidFill>
                  <a:srgbClr val="000000"/>
                </a:solidFill>
                <a:latin typeface="楷体_GB2312"/>
                <a:ea typeface="楷体_GB2312"/>
              </a:rPr>
              <a:t>温度的电压当量</a:t>
            </a:r>
            <a:endParaRPr lang="zh-CN" altLang="en-US" sz="2400" b="1" dirty="0">
              <a:solidFill>
                <a:srgbClr val="000000"/>
              </a:solidFill>
              <a:latin typeface="楷体_GB2312"/>
              <a:ea typeface="楷体_GB2312"/>
            </a:endParaRPr>
          </a:p>
        </p:txBody>
      </p:sp>
      <p:sp>
        <p:nvSpPr>
          <p:cNvPr id="18" name="Text Box 13"/>
          <p:cNvSpPr txBox="1"/>
          <p:nvPr/>
        </p:nvSpPr>
        <p:spPr>
          <a:xfrm>
            <a:off x="774700" y="3960813"/>
            <a:ext cx="3330575" cy="566737"/>
          </a:xfrm>
          <a:prstGeom prst="rect">
            <a:avLst/>
          </a:prstGeom>
          <a:noFill/>
          <a:ln w="9525">
            <a:noFill/>
          </a:ln>
        </p:spPr>
        <p:txBody>
          <a:bodyPr anchor="ctr" anchorCtr="0">
            <a:spAutoFit/>
          </a:bodyPr>
          <a:p>
            <a:pPr>
              <a:lnSpc>
                <a:spcPct val="130000"/>
              </a:lnSpc>
            </a:pPr>
            <a:r>
              <a:rPr lang="zh-CN" altLang="en-US" sz="2400" b="1" dirty="0">
                <a:solidFill>
                  <a:srgbClr val="000000"/>
                </a:solidFill>
                <a:latin typeface="楷体_GB2312"/>
                <a:ea typeface="楷体_GB2312"/>
              </a:rPr>
              <a:t>且在常温下（</a:t>
            </a:r>
            <a:r>
              <a:rPr lang="en-US" altLang="zh-CN" sz="2400" b="1" i="1" dirty="0">
                <a:solidFill>
                  <a:srgbClr val="000000"/>
                </a:solidFill>
                <a:latin typeface="楷体_GB2312"/>
                <a:ea typeface="楷体_GB2312"/>
              </a:rPr>
              <a:t>T</a:t>
            </a:r>
            <a:r>
              <a:rPr lang="en-US" altLang="zh-CN" sz="2400" b="1" dirty="0">
                <a:solidFill>
                  <a:srgbClr val="000000"/>
                </a:solidFill>
                <a:latin typeface="楷体_GB2312"/>
                <a:ea typeface="楷体_GB2312"/>
              </a:rPr>
              <a:t>=300K</a:t>
            </a:r>
            <a:r>
              <a:rPr lang="zh-CN" altLang="en-US" sz="2400" b="1" dirty="0">
                <a:solidFill>
                  <a:srgbClr val="000000"/>
                </a:solidFill>
                <a:latin typeface="楷体_GB2312"/>
                <a:ea typeface="楷体_GB2312"/>
              </a:rPr>
              <a:t>）</a:t>
            </a:r>
            <a:endParaRPr lang="zh-CN" altLang="en-US" sz="2400" b="1" dirty="0">
              <a:solidFill>
                <a:srgbClr val="000000"/>
              </a:solidFill>
              <a:latin typeface="楷体_GB2312"/>
              <a:ea typeface="楷体_GB2312"/>
            </a:endParaRPr>
          </a:p>
        </p:txBody>
      </p:sp>
      <p:graphicFrame>
        <p:nvGraphicFramePr>
          <p:cNvPr id="19" name="Object 14"/>
          <p:cNvGraphicFramePr>
            <a:graphicFrameLocks noChangeAspect="1"/>
          </p:cNvGraphicFramePr>
          <p:nvPr/>
        </p:nvGraphicFramePr>
        <p:xfrm>
          <a:off x="1308100" y="4538663"/>
          <a:ext cx="2516188" cy="901700"/>
        </p:xfrm>
        <a:graphic>
          <a:graphicData uri="http://schemas.openxmlformats.org/presentationml/2006/ole">
            <mc:AlternateContent xmlns:mc="http://schemas.openxmlformats.org/markup-compatibility/2006">
              <mc:Choice xmlns:v="urn:schemas-microsoft-com:vml" Requires="v">
                <p:oleObj spid="_x0000_s3080" name="" r:id="rId3" imgW="1091565" imgH="393700" progId="Equation.3">
                  <p:embed/>
                </p:oleObj>
              </mc:Choice>
              <mc:Fallback>
                <p:oleObj name="" r:id="rId3" imgW="1091565" imgH="393700" progId="Equation.3">
                  <p:embed/>
                  <p:pic>
                    <p:nvPicPr>
                      <p:cNvPr id="0" name="图片 3079"/>
                      <p:cNvPicPr/>
                      <p:nvPr/>
                    </p:nvPicPr>
                    <p:blipFill>
                      <a:blip r:embed="rId4"/>
                      <a:stretch>
                        <a:fillRect/>
                      </a:stretch>
                    </p:blipFill>
                    <p:spPr>
                      <a:xfrm>
                        <a:off x="1308100" y="4538663"/>
                        <a:ext cx="2516188" cy="901700"/>
                      </a:xfrm>
                      <a:prstGeom prst="rect">
                        <a:avLst/>
                      </a:prstGeom>
                      <a:noFill/>
                      <a:ln w="38100">
                        <a:noFill/>
                        <a:miter/>
                      </a:ln>
                    </p:spPr>
                  </p:pic>
                </p:oleObj>
              </mc:Fallback>
            </mc:AlternateContent>
          </a:graphicData>
        </a:graphic>
      </p:graphicFrame>
      <p:graphicFrame>
        <p:nvGraphicFramePr>
          <p:cNvPr id="20" name="Object 15"/>
          <p:cNvGraphicFramePr>
            <a:graphicFrameLocks noChangeAspect="1"/>
          </p:cNvGraphicFramePr>
          <p:nvPr/>
        </p:nvGraphicFramePr>
        <p:xfrm>
          <a:off x="3887788" y="4724400"/>
          <a:ext cx="1374775" cy="411163"/>
        </p:xfrm>
        <a:graphic>
          <a:graphicData uri="http://schemas.openxmlformats.org/presentationml/2006/ole">
            <mc:AlternateContent xmlns:mc="http://schemas.openxmlformats.org/markup-compatibility/2006">
              <mc:Choice xmlns:v="urn:schemas-microsoft-com:vml" Requires="v">
                <p:oleObj spid="_x0000_s3081" name="" r:id="rId5" imgW="545465" imgH="165100" progId="Equation.3">
                  <p:embed/>
                </p:oleObj>
              </mc:Choice>
              <mc:Fallback>
                <p:oleObj name="" r:id="rId5" imgW="545465" imgH="165100" progId="Equation.3">
                  <p:embed/>
                  <p:pic>
                    <p:nvPicPr>
                      <p:cNvPr id="0" name="图片 3080"/>
                      <p:cNvPicPr/>
                      <p:nvPr/>
                    </p:nvPicPr>
                    <p:blipFill>
                      <a:blip r:embed="rId6"/>
                      <a:stretch>
                        <a:fillRect/>
                      </a:stretch>
                    </p:blipFill>
                    <p:spPr>
                      <a:xfrm>
                        <a:off x="3887788" y="4724400"/>
                        <a:ext cx="1374775" cy="411163"/>
                      </a:xfrm>
                      <a:prstGeom prst="rect">
                        <a:avLst/>
                      </a:prstGeom>
                      <a:noFill/>
                      <a:ln w="38100">
                        <a:noFill/>
                        <a:miter/>
                      </a:ln>
                    </p:spPr>
                  </p:pic>
                </p:oleObj>
              </mc:Fallback>
            </mc:AlternateContent>
          </a:graphicData>
        </a:graphic>
      </p:graphicFrame>
      <p:graphicFrame>
        <p:nvGraphicFramePr>
          <p:cNvPr id="27659" name="Object 20"/>
          <p:cNvGraphicFramePr>
            <a:graphicFrameLocks noChangeAspect="1"/>
          </p:cNvGraphicFramePr>
          <p:nvPr/>
        </p:nvGraphicFramePr>
        <p:xfrm>
          <a:off x="4787900" y="1089025"/>
          <a:ext cx="3814763" cy="1960563"/>
        </p:xfrm>
        <a:graphic>
          <a:graphicData uri="http://schemas.openxmlformats.org/presentationml/2006/ole">
            <mc:AlternateContent xmlns:mc="http://schemas.openxmlformats.org/markup-compatibility/2006">
              <mc:Choice xmlns:v="urn:schemas-microsoft-com:vml" Requires="v">
                <p:oleObj spid="_x0000_s3082" name="" r:id="rId7" imgW="2715895" imgH="1400810" progId="Word.Picture.8">
                  <p:embed/>
                </p:oleObj>
              </mc:Choice>
              <mc:Fallback>
                <p:oleObj name="" r:id="rId7" imgW="2715895" imgH="1400810" progId="Word.Picture.8">
                  <p:embed/>
                  <p:pic>
                    <p:nvPicPr>
                      <p:cNvPr id="0" name="图片 3081"/>
                      <p:cNvPicPr/>
                      <p:nvPr/>
                    </p:nvPicPr>
                    <p:blipFill>
                      <a:blip r:embed="rId8"/>
                      <a:stretch>
                        <a:fillRect/>
                      </a:stretch>
                    </p:blipFill>
                    <p:spPr>
                      <a:xfrm>
                        <a:off x="4787900" y="1089025"/>
                        <a:ext cx="3814763" cy="1960563"/>
                      </a:xfrm>
                      <a:prstGeom prst="rect">
                        <a:avLst/>
                      </a:prstGeom>
                      <a:noFill/>
                      <a:ln w="38100">
                        <a:noFill/>
                        <a:miter/>
                      </a:ln>
                    </p:spPr>
                  </p:pic>
                </p:oleObj>
              </mc:Fallback>
            </mc:AlternateContent>
          </a:graphicData>
        </a:graphic>
      </p:graphicFrame>
      <p:sp>
        <p:nvSpPr>
          <p:cNvPr id="27660" name="Text Box 22"/>
          <p:cNvSpPr txBox="1"/>
          <p:nvPr/>
        </p:nvSpPr>
        <p:spPr>
          <a:xfrm>
            <a:off x="5594350" y="3105150"/>
            <a:ext cx="2254250" cy="396875"/>
          </a:xfrm>
          <a:prstGeom prst="rect">
            <a:avLst/>
          </a:prstGeom>
          <a:noFill/>
          <a:ln w="9525">
            <a:noFill/>
          </a:ln>
        </p:spPr>
        <p:txBody>
          <a:bodyPr lIns="0" tIns="0" rIns="0" bIns="0" anchor="ctr" anchorCtr="0">
            <a:spAutoFit/>
          </a:bodyPr>
          <a:p>
            <a:pPr algn="ctr">
              <a:lnSpc>
                <a:spcPct val="130000"/>
              </a:lnSpc>
            </a:pPr>
            <a:r>
              <a:rPr lang="en-US" altLang="zh-CN" sz="2000" b="1" dirty="0">
                <a:solidFill>
                  <a:srgbClr val="000000"/>
                </a:solidFill>
                <a:latin typeface="楷体_GB2312"/>
                <a:ea typeface="楷体_GB2312"/>
              </a:rPr>
              <a:t>PN</a:t>
            </a:r>
            <a:r>
              <a:rPr lang="zh-CN" altLang="en-US" sz="2000" b="1" dirty="0">
                <a:solidFill>
                  <a:srgbClr val="000000"/>
                </a:solidFill>
                <a:latin typeface="楷体_GB2312"/>
                <a:ea typeface="楷体_GB2312"/>
              </a:rPr>
              <a:t>结的</a:t>
            </a:r>
            <a:r>
              <a:rPr lang="en-US" altLang="zh-CN" sz="2000" b="1" i="1" dirty="0">
                <a:solidFill>
                  <a:srgbClr val="000000"/>
                </a:solidFill>
                <a:latin typeface="楷体_GB2312"/>
                <a:ea typeface="楷体_GB2312"/>
              </a:rPr>
              <a:t>I-V</a:t>
            </a:r>
            <a:r>
              <a:rPr lang="en-US" altLang="zh-CN" sz="2000" b="1" dirty="0">
                <a:solidFill>
                  <a:srgbClr val="000000"/>
                </a:solidFill>
                <a:latin typeface="楷体_GB2312"/>
                <a:ea typeface="楷体_GB2312"/>
              </a:rPr>
              <a:t> </a:t>
            </a:r>
            <a:r>
              <a:rPr lang="zh-CN" altLang="en-US" sz="2000" b="1" dirty="0">
                <a:solidFill>
                  <a:srgbClr val="000000"/>
                </a:solidFill>
                <a:latin typeface="楷体_GB2312"/>
                <a:ea typeface="楷体_GB2312"/>
              </a:rPr>
              <a:t>特性</a:t>
            </a:r>
            <a:endParaRPr lang="zh-CN" altLang="en-US" sz="2000" b="1" dirty="0">
              <a:solidFill>
                <a:srgbClr val="000000"/>
              </a:solidFill>
              <a:latin typeface="楷体_GB2312"/>
              <a:ea typeface="楷体_GB2312"/>
            </a:endParaRPr>
          </a:p>
        </p:txBody>
      </p:sp>
      <p:sp>
        <p:nvSpPr>
          <p:cNvPr id="7" name="页脚占位符 4"/>
          <p:cNvSpPr txBox="1">
            <a:spLocks noGrp="1"/>
          </p:cNvSpPr>
          <p:nvPr>
            <p:ph type="ftr" sz="quarter" idx="4294967295"/>
            <p:custDataLst>
              <p:tags r:id="rId9"/>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Righ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strips(downRigh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strips(downRigh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strips(downRigh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strips(downRigh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strips(downRight)">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strips(downRight)">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8674"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dirty="0">
                <a:latin typeface="Arial Narrow" pitchFamily="34" charset="0"/>
                <a:ea typeface="黑体" panose="02010609060101010101" pitchFamily="2" charset="-122"/>
                <a:cs typeface="+mj-cs"/>
              </a:rPr>
              <a:t>PN</a:t>
            </a:r>
            <a:r>
              <a:rPr lang="zh-CN" altLang="en-US" kern="1200" dirty="0">
                <a:latin typeface="Arial Narrow" pitchFamily="34" charset="0"/>
                <a:ea typeface="黑体" panose="02010609060101010101" pitchFamily="2" charset="-122"/>
                <a:cs typeface="+mj-cs"/>
              </a:rPr>
              <a:t>结的反向击穿</a:t>
            </a:r>
            <a:endParaRPr lang="zh-CN" altLang="en-US" kern="1200" dirty="0">
              <a:latin typeface="Arial Narrow" pitchFamily="34" charset="0"/>
              <a:ea typeface="黑体" panose="02010609060101010101" pitchFamily="2" charset="-122"/>
              <a:cs typeface="+mj-cs"/>
            </a:endParaRPr>
          </a:p>
        </p:txBody>
      </p:sp>
      <p:sp>
        <p:nvSpPr>
          <p:cNvPr id="28675" name="Text Box 3"/>
          <p:cNvSpPr txBox="1"/>
          <p:nvPr/>
        </p:nvSpPr>
        <p:spPr>
          <a:xfrm>
            <a:off x="774700" y="633730"/>
            <a:ext cx="3429000" cy="2306320"/>
          </a:xfrm>
          <a:prstGeom prst="rect">
            <a:avLst/>
          </a:prstGeom>
          <a:noFill/>
          <a:ln w="9525">
            <a:noFill/>
          </a:ln>
        </p:spPr>
        <p:txBody>
          <a:bodyPr anchor="ctr" anchorCtr="0">
            <a:spAutoFit/>
          </a:bodyPr>
          <a:p>
            <a:pPr>
              <a:lnSpc>
                <a:spcPct val="120000"/>
              </a:lnSpc>
            </a:pPr>
            <a:r>
              <a:rPr lang="en-US" altLang="zh-CN" sz="2400" b="1" dirty="0">
                <a:solidFill>
                  <a:srgbClr val="000000"/>
                </a:solidFill>
                <a:latin typeface="楷体_GB2312"/>
                <a:ea typeface="楷体_GB2312"/>
              </a:rPr>
              <a:t> </a:t>
            </a:r>
            <a:r>
              <a:rPr lang="zh-CN" altLang="en-US" sz="2400" b="1" dirty="0">
                <a:solidFill>
                  <a:srgbClr val="000000"/>
                </a:solidFill>
                <a:latin typeface="Times New Roman" panose="02020603050405020304" pitchFamily="18" charset="0"/>
                <a:ea typeface="楷体_GB2312"/>
                <a:cs typeface="Times New Roman" panose="02020603050405020304" pitchFamily="18" charset="0"/>
              </a:rPr>
              <a:t>当</a:t>
            </a:r>
            <a:r>
              <a:rPr lang="en-US" altLang="zh-CN" sz="2400" b="1" dirty="0">
                <a:solidFill>
                  <a:srgbClr val="000000"/>
                </a:solidFill>
                <a:latin typeface="Times New Roman" panose="02020603050405020304" pitchFamily="18" charset="0"/>
                <a:ea typeface="楷体_GB2312"/>
                <a:cs typeface="Times New Roman" panose="02020603050405020304" pitchFamily="18" charset="0"/>
              </a:rPr>
              <a:t>PN</a:t>
            </a:r>
            <a:r>
              <a:rPr lang="zh-CN" altLang="en-US" sz="2400" b="1" dirty="0">
                <a:solidFill>
                  <a:srgbClr val="000000"/>
                </a:solidFill>
                <a:latin typeface="Times New Roman" panose="02020603050405020304" pitchFamily="18" charset="0"/>
                <a:ea typeface="楷体_GB2312"/>
                <a:cs typeface="Times New Roman" panose="02020603050405020304" pitchFamily="18" charset="0"/>
              </a:rPr>
              <a:t>结的反向电压增加到一定数值时，反向电流突然快速增加，此现象称为</a:t>
            </a:r>
            <a:r>
              <a:rPr lang="en-US" altLang="zh-CN" sz="2400" b="1" dirty="0">
                <a:solidFill>
                  <a:srgbClr val="000000"/>
                </a:solidFill>
                <a:latin typeface="Times New Roman" panose="02020603050405020304" pitchFamily="18" charset="0"/>
                <a:ea typeface="楷体_GB2312"/>
                <a:cs typeface="Times New Roman" panose="02020603050405020304" pitchFamily="18" charset="0"/>
              </a:rPr>
              <a:t>PN</a:t>
            </a:r>
            <a:r>
              <a:rPr lang="zh-CN" altLang="en-US" sz="2400" b="1" dirty="0">
                <a:solidFill>
                  <a:srgbClr val="000000"/>
                </a:solidFill>
                <a:latin typeface="Times New Roman" panose="02020603050405020304" pitchFamily="18" charset="0"/>
                <a:ea typeface="楷体_GB2312"/>
                <a:cs typeface="Times New Roman" panose="02020603050405020304" pitchFamily="18" charset="0"/>
              </a:rPr>
              <a:t>结的</a:t>
            </a:r>
            <a:r>
              <a:rPr lang="zh-CN" altLang="en-US" sz="2400" b="1" dirty="0">
                <a:solidFill>
                  <a:srgbClr val="FF0000"/>
                </a:solidFill>
                <a:latin typeface="Times New Roman" panose="02020603050405020304" pitchFamily="18" charset="0"/>
                <a:ea typeface="楷体_GB2312"/>
                <a:cs typeface="Times New Roman" panose="02020603050405020304" pitchFamily="18" charset="0"/>
              </a:rPr>
              <a:t>反向击穿。</a:t>
            </a:r>
            <a:endParaRPr lang="zh-CN" altLang="en-US" sz="2400" b="1" dirty="0">
              <a:solidFill>
                <a:srgbClr val="000000"/>
              </a:solidFill>
              <a:latin typeface="Times New Roman" panose="02020603050405020304" pitchFamily="18" charset="0"/>
              <a:ea typeface="楷体_GB2312"/>
              <a:cs typeface="Times New Roman" panose="02020603050405020304" pitchFamily="18" charset="0"/>
            </a:endParaRPr>
          </a:p>
        </p:txBody>
      </p:sp>
      <p:sp>
        <p:nvSpPr>
          <p:cNvPr id="13" name="Text Box 7"/>
          <p:cNvSpPr txBox="1"/>
          <p:nvPr/>
        </p:nvSpPr>
        <p:spPr>
          <a:xfrm>
            <a:off x="774700" y="3119755"/>
            <a:ext cx="2895600" cy="457200"/>
          </a:xfrm>
          <a:prstGeom prst="rect">
            <a:avLst/>
          </a:prstGeom>
          <a:noFill/>
          <a:ln w="9525">
            <a:noFill/>
          </a:ln>
        </p:spPr>
        <p:txBody>
          <a:bodyPr anchor="ctr" anchorCtr="0">
            <a:spAutoFit/>
          </a:bodyPr>
          <a:p>
            <a:r>
              <a:rPr lang="zh-CN" altLang="en-US" sz="2400" b="1" dirty="0">
                <a:solidFill>
                  <a:srgbClr val="000000"/>
                </a:solidFill>
                <a:latin typeface="楷体_GB2312"/>
                <a:ea typeface="楷体_GB2312"/>
              </a:rPr>
              <a:t>热击穿</a:t>
            </a:r>
            <a:r>
              <a:rPr lang="en-US" altLang="zh-CN" sz="2400" b="1" dirty="0">
                <a:solidFill>
                  <a:srgbClr val="000000"/>
                </a:solidFill>
                <a:latin typeface="Times New Roman" panose="02020603050405020304" pitchFamily="18" charset="0"/>
                <a:ea typeface="楷体_GB2312"/>
              </a:rPr>
              <a:t>——</a:t>
            </a:r>
            <a:r>
              <a:rPr lang="zh-CN" altLang="en-US" sz="2400" b="1" dirty="0">
                <a:solidFill>
                  <a:srgbClr val="000000"/>
                </a:solidFill>
                <a:latin typeface="楷体_GB2312"/>
                <a:ea typeface="楷体_GB2312"/>
              </a:rPr>
              <a:t>不可逆</a:t>
            </a:r>
            <a:endParaRPr lang="zh-CN" altLang="en-US" sz="2400" b="1" dirty="0">
              <a:solidFill>
                <a:srgbClr val="000000"/>
              </a:solidFill>
              <a:latin typeface="楷体_GB2312"/>
              <a:ea typeface="楷体_GB2312"/>
            </a:endParaRPr>
          </a:p>
        </p:txBody>
      </p:sp>
      <p:grpSp>
        <p:nvGrpSpPr>
          <p:cNvPr id="14" name="Group 8"/>
          <p:cNvGrpSpPr/>
          <p:nvPr/>
        </p:nvGrpSpPr>
        <p:grpSpPr>
          <a:xfrm>
            <a:off x="701675" y="3608388"/>
            <a:ext cx="1597025" cy="977900"/>
            <a:chOff x="290" y="834"/>
            <a:chExt cx="1006" cy="616"/>
          </a:xfrm>
        </p:grpSpPr>
        <p:sp>
          <p:nvSpPr>
            <p:cNvPr id="28682" name="Text Box 9"/>
            <p:cNvSpPr txBox="1"/>
            <p:nvPr/>
          </p:nvSpPr>
          <p:spPr>
            <a:xfrm>
              <a:off x="336" y="834"/>
              <a:ext cx="960" cy="250"/>
            </a:xfrm>
            <a:prstGeom prst="rect">
              <a:avLst/>
            </a:prstGeom>
            <a:noFill/>
            <a:ln w="9525">
              <a:noFill/>
            </a:ln>
          </p:spPr>
          <p:txBody>
            <a:bodyPr anchor="ctr" anchorCtr="0">
              <a:spAutoFit/>
            </a:bodyPr>
            <a:p>
              <a:r>
                <a:rPr lang="en-US" altLang="zh-CN" sz="2000" b="1" dirty="0">
                  <a:solidFill>
                    <a:srgbClr val="000000"/>
                  </a:solidFill>
                  <a:latin typeface="楷体_GB2312"/>
                  <a:ea typeface="楷体_GB2312"/>
                </a:rPr>
                <a:t> </a:t>
              </a:r>
              <a:r>
                <a:rPr lang="zh-CN" altLang="en-US" sz="2000" b="1" dirty="0">
                  <a:solidFill>
                    <a:srgbClr val="000000"/>
                  </a:solidFill>
                  <a:latin typeface="楷体_GB2312"/>
                  <a:ea typeface="楷体_GB2312"/>
                </a:rPr>
                <a:t>雪崩击穿</a:t>
              </a:r>
              <a:endParaRPr lang="zh-CN" altLang="en-US" sz="2000" b="1" dirty="0">
                <a:solidFill>
                  <a:srgbClr val="000000"/>
                </a:solidFill>
                <a:latin typeface="楷体_GB2312"/>
                <a:ea typeface="楷体_GB2312"/>
              </a:endParaRPr>
            </a:p>
          </p:txBody>
        </p:sp>
        <p:sp>
          <p:nvSpPr>
            <p:cNvPr id="28683" name="Text Box 10"/>
            <p:cNvSpPr txBox="1"/>
            <p:nvPr/>
          </p:nvSpPr>
          <p:spPr>
            <a:xfrm>
              <a:off x="290" y="1200"/>
              <a:ext cx="960" cy="250"/>
            </a:xfrm>
            <a:prstGeom prst="rect">
              <a:avLst/>
            </a:prstGeom>
            <a:noFill/>
            <a:ln w="9525">
              <a:noFill/>
            </a:ln>
          </p:spPr>
          <p:txBody>
            <a:bodyPr anchor="ctr" anchorCtr="0">
              <a:spAutoFit/>
            </a:bodyPr>
            <a:p>
              <a:r>
                <a:rPr lang="en-US" altLang="zh-CN" sz="2000" b="1" dirty="0">
                  <a:solidFill>
                    <a:srgbClr val="000000"/>
                  </a:solidFill>
                  <a:latin typeface="楷体_GB2312"/>
                  <a:ea typeface="楷体_GB2312"/>
                </a:rPr>
                <a:t> </a:t>
              </a:r>
              <a:r>
                <a:rPr lang="zh-CN" altLang="en-US" sz="2000" b="1" dirty="0">
                  <a:solidFill>
                    <a:srgbClr val="000000"/>
                  </a:solidFill>
                  <a:latin typeface="楷体_GB2312"/>
                  <a:ea typeface="楷体_GB2312"/>
                </a:rPr>
                <a:t>齐纳击穿</a:t>
              </a:r>
              <a:endParaRPr lang="zh-CN" altLang="en-US" sz="2000" b="1" dirty="0">
                <a:solidFill>
                  <a:srgbClr val="000000"/>
                </a:solidFill>
                <a:latin typeface="楷体_GB2312"/>
                <a:ea typeface="楷体_GB2312"/>
              </a:endParaRPr>
            </a:p>
          </p:txBody>
        </p:sp>
      </p:grpSp>
      <p:grpSp>
        <p:nvGrpSpPr>
          <p:cNvPr id="17" name="Group 11"/>
          <p:cNvGrpSpPr/>
          <p:nvPr/>
        </p:nvGrpSpPr>
        <p:grpSpPr>
          <a:xfrm>
            <a:off x="2070100" y="3732213"/>
            <a:ext cx="2362200" cy="533400"/>
            <a:chOff x="1104" y="1200"/>
            <a:chExt cx="1488" cy="336"/>
          </a:xfrm>
        </p:grpSpPr>
        <p:sp>
          <p:nvSpPr>
            <p:cNvPr id="18" name="Text Box 12"/>
            <p:cNvSpPr txBox="1">
              <a:spLocks noChangeArrowheads="1"/>
            </p:cNvSpPr>
            <p:nvPr/>
          </p:nvSpPr>
          <p:spPr bwMode="auto">
            <a:xfrm>
              <a:off x="1248" y="1248"/>
              <a:ext cx="1344" cy="250"/>
            </a:xfrm>
            <a:prstGeom prst="rect">
              <a:avLst/>
            </a:prstGeom>
            <a:noFill/>
            <a:ln>
              <a:noFill/>
            </a:ln>
            <a:effectLst/>
            <a:extLst>
              <a:ext uri="{909E8E84-426E-40DD-AFC4-6F175D3DCCD1}">
                <a14:hiddenFill xmlns:a14="http://schemas.microsoft.com/office/drawing/2010/main">
                  <a:gradFill rotWithShape="0">
                    <a:gsLst>
                      <a:gs pos="0">
                        <a:schemeClr val="accent1"/>
                      </a:gs>
                      <a:gs pos="100000">
                        <a:srgbClr val="66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R="0" defTabSz="914400">
                <a:buClrTx/>
                <a:buSzTx/>
                <a:buFontTx/>
                <a:buNone/>
                <a:defRPr/>
              </a:pPr>
              <a:r>
                <a:rPr kumimoji="1" lang="en-US" altLang="zh-CN" sz="2000" b="1" kern="0" cap="none" spc="0" normalizeH="0" baseline="0" noProof="0" smtClean="0">
                  <a:solidFill>
                    <a:srgbClr val="000000"/>
                  </a:solidFill>
                  <a:latin typeface="楷体_GB2312" pitchFamily="49" charset="-122"/>
                  <a:ea typeface="楷体_GB2312" pitchFamily="49" charset="-122"/>
                  <a:cs typeface="+mn-cs"/>
                </a:rPr>
                <a:t> </a:t>
              </a:r>
              <a:r>
                <a:rPr kumimoji="1" lang="zh-CN" altLang="en-US" sz="2000" b="1" kern="0" cap="none" spc="0" normalizeH="0" baseline="0" noProof="0" smtClean="0">
                  <a:solidFill>
                    <a:srgbClr val="000000"/>
                  </a:solidFill>
                  <a:latin typeface="楷体_GB2312" pitchFamily="49" charset="-122"/>
                  <a:ea typeface="楷体_GB2312" pitchFamily="49" charset="-122"/>
                  <a:cs typeface="+mn-cs"/>
                </a:rPr>
                <a:t>电击穿</a:t>
              </a:r>
              <a:r>
                <a:rPr kumimoji="1" lang="en-US" altLang="zh-CN" sz="2000" b="1" kern="0" cap="none" spc="0" normalizeH="0" baseline="0" noProof="0" smtClean="0">
                  <a:solidFill>
                    <a:srgbClr val="000000"/>
                  </a:solidFill>
                  <a:latin typeface="Times New Roman" panose="02020603050405020304"/>
                  <a:ea typeface="楷体_GB2312" pitchFamily="49" charset="-122"/>
                  <a:cs typeface="+mn-cs"/>
                </a:rPr>
                <a:t>——</a:t>
              </a:r>
              <a:r>
                <a:rPr kumimoji="1" lang="zh-CN" altLang="en-US" sz="2000" b="1" kern="0" cap="none" spc="0" normalizeH="0" baseline="0" noProof="0" smtClean="0">
                  <a:solidFill>
                    <a:srgbClr val="000000"/>
                  </a:solidFill>
                  <a:latin typeface="楷体_GB2312" pitchFamily="49" charset="-122"/>
                  <a:ea typeface="楷体_GB2312" pitchFamily="49" charset="-122"/>
                  <a:cs typeface="+mn-cs"/>
                </a:rPr>
                <a:t>可逆</a:t>
              </a:r>
              <a:endParaRPr kumimoji="1" lang="zh-CN" altLang="en-US" sz="2000" b="1" kern="0" cap="none" spc="0" normalizeH="0" baseline="0" noProof="0" smtClean="0">
                <a:solidFill>
                  <a:srgbClr val="000000"/>
                </a:solidFill>
                <a:latin typeface="楷体_GB2312" pitchFamily="49" charset="-122"/>
                <a:ea typeface="楷体_GB2312" pitchFamily="49" charset="-122"/>
                <a:cs typeface="+mn-cs"/>
              </a:endParaRPr>
            </a:p>
          </p:txBody>
        </p:sp>
        <p:sp>
          <p:nvSpPr>
            <p:cNvPr id="19" name="AutoShape 13"/>
            <p:cNvSpPr/>
            <p:nvPr/>
          </p:nvSpPr>
          <p:spPr bwMode="auto">
            <a:xfrm>
              <a:off x="1104" y="1200"/>
              <a:ext cx="144" cy="336"/>
            </a:xfrm>
            <a:prstGeom prst="rightBrace">
              <a:avLst>
                <a:gd name="adj1" fmla="val 19444"/>
                <a:gd name="adj2" fmla="val 50000"/>
              </a:avLst>
            </a:prstGeom>
            <a:noFill/>
            <a:ln w="12700">
              <a:solidFill>
                <a:srgbClr val="000000"/>
              </a:solidFill>
              <a:round/>
            </a:ln>
            <a:effectLst/>
            <a:extLst>
              <a:ext uri="{909E8E84-426E-40DD-AFC4-6F175D3DCCD1}">
                <a14:hiddenFill xmlns:a14="http://schemas.microsoft.com/office/drawing/2010/main">
                  <a:solidFill>
                    <a:srgbClr val="00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smtClean="0">
                <a:ln>
                  <a:noFill/>
                </a:ln>
                <a:solidFill>
                  <a:srgbClr val="000000"/>
                </a:solidFill>
                <a:effectLst/>
                <a:uLnTx/>
                <a:uFillTx/>
                <a:latin typeface="Arial Narrow" pitchFamily="34" charset="0"/>
                <a:ea typeface="+mn-ea"/>
                <a:cs typeface="+mn-cs"/>
              </a:endParaRPr>
            </a:p>
          </p:txBody>
        </p:sp>
      </p:grpSp>
      <p:graphicFrame>
        <p:nvGraphicFramePr>
          <p:cNvPr id="20" name="Object 15"/>
          <p:cNvGraphicFramePr>
            <a:graphicFrameLocks noChangeAspect="1"/>
          </p:cNvGraphicFramePr>
          <p:nvPr/>
        </p:nvGraphicFramePr>
        <p:xfrm>
          <a:off x="4751388" y="1060450"/>
          <a:ext cx="3656012" cy="3376613"/>
        </p:xfrm>
        <a:graphic>
          <a:graphicData uri="http://schemas.openxmlformats.org/presentationml/2006/ole">
            <mc:AlternateContent xmlns:mc="http://schemas.openxmlformats.org/markup-compatibility/2006">
              <mc:Choice xmlns:v="urn:schemas-microsoft-com:vml" Requires="v">
                <p:oleObj spid="_x0000_s3077" name="" r:id="rId1" imgW="2601595" imgH="2409190" progId="Word.Picture.8">
                  <p:embed/>
                </p:oleObj>
              </mc:Choice>
              <mc:Fallback>
                <p:oleObj name="" r:id="rId1" imgW="2601595" imgH="2409190" progId="Word.Picture.8">
                  <p:embed/>
                  <p:pic>
                    <p:nvPicPr>
                      <p:cNvPr id="0" name="图片 3076"/>
                      <p:cNvPicPr/>
                      <p:nvPr/>
                    </p:nvPicPr>
                    <p:blipFill>
                      <a:blip r:embed="rId2"/>
                      <a:stretch>
                        <a:fillRect/>
                      </a:stretch>
                    </p:blipFill>
                    <p:spPr>
                      <a:xfrm>
                        <a:off x="4751388" y="1060450"/>
                        <a:ext cx="3656012" cy="3376613"/>
                      </a:xfrm>
                      <a:prstGeom prst="rect">
                        <a:avLst/>
                      </a:prstGeom>
                      <a:noFill/>
                      <a:ln w="38100">
                        <a:noFill/>
                        <a:miter/>
                      </a:ln>
                    </p:spPr>
                  </p:pic>
                </p:oleObj>
              </mc:Fallback>
            </mc:AlternateContent>
          </a:graphicData>
        </a:graphic>
      </p:graphicFrame>
      <p:sp>
        <p:nvSpPr>
          <p:cNvPr id="2" name="Text Box 9"/>
          <p:cNvSpPr txBox="1"/>
          <p:nvPr>
            <p:custDataLst>
              <p:tags r:id="rId3"/>
            </p:custDataLst>
          </p:nvPr>
        </p:nvSpPr>
        <p:spPr>
          <a:xfrm>
            <a:off x="220980" y="4648200"/>
            <a:ext cx="8368665" cy="1938020"/>
          </a:xfrm>
          <a:prstGeom prst="rect">
            <a:avLst/>
          </a:prstGeom>
          <a:noFill/>
          <a:ln w="9525">
            <a:noFill/>
          </a:ln>
        </p:spPr>
        <p:txBody>
          <a:bodyPr wrap="square" anchor="ctr" anchorCtr="0">
            <a:spAutoFit/>
          </a:bodyPr>
          <a:p>
            <a:r>
              <a:rPr lang="en-US" altLang="zh-CN" sz="2000" b="1" dirty="0">
                <a:solidFill>
                  <a:srgbClr val="000000"/>
                </a:solidFill>
                <a:latin typeface="楷体_GB2312"/>
                <a:ea typeface="楷体_GB2312"/>
              </a:rPr>
              <a:t> </a:t>
            </a:r>
            <a:r>
              <a:rPr lang="zh-CN" altLang="en-US" sz="2000" b="1" dirty="0">
                <a:solidFill>
                  <a:srgbClr val="072CCA"/>
                </a:solidFill>
                <a:latin typeface="楷体_GB2312"/>
                <a:ea typeface="楷体_GB2312"/>
              </a:rPr>
              <a:t>雪崩击穿：</a:t>
            </a:r>
            <a:r>
              <a:rPr lang="zh-CN" altLang="en-US" sz="2000" b="1" dirty="0">
                <a:solidFill>
                  <a:srgbClr val="072CCA"/>
                </a:solidFill>
                <a:latin typeface="Times New Roman" panose="02020603050405020304" pitchFamily="18" charset="0"/>
                <a:ea typeface="楷体_GB2312"/>
                <a:cs typeface="Times New Roman" panose="02020603050405020304" pitchFamily="18" charset="0"/>
              </a:rPr>
              <a:t>“材料</a:t>
            </a:r>
            <a:r>
              <a:rPr lang="zh-CN" altLang="en-US" sz="2000" b="1" dirty="0">
                <a:solidFill>
                  <a:srgbClr val="FF0000"/>
                </a:solidFill>
                <a:latin typeface="Times New Roman" panose="02020603050405020304" pitchFamily="18" charset="0"/>
                <a:ea typeface="楷体_GB2312"/>
                <a:cs typeface="Times New Roman" panose="02020603050405020304" pitchFamily="18" charset="0"/>
              </a:rPr>
              <a:t>掺杂浓度较低</a:t>
            </a:r>
            <a:r>
              <a:rPr lang="zh-CN" altLang="en-US" sz="2000" b="1" dirty="0">
                <a:solidFill>
                  <a:srgbClr val="072CCA"/>
                </a:solidFill>
                <a:latin typeface="Times New Roman" panose="02020603050405020304" pitchFamily="18" charset="0"/>
                <a:ea typeface="楷体_GB2312"/>
                <a:cs typeface="Times New Roman" panose="02020603050405020304" pitchFamily="18" charset="0"/>
              </a:rPr>
              <a:t>的PN结中,当PN结反向电压增加时,空间电荷区中的电场随着增强。在晶体中运行的电子将不断的与晶体原子发生碰撞,通过这样的碰撞可使束缚在共价键中的价电子碰撞出来,产生自由电子和空穴。新产生的自由电子在电场作用下撞出其他价电子,又产生新的自由电子和空穴。如此连锁反应,使得阻挡层中的载流子的数量雪崩式地增加,流过PN结的电流就急剧增大击穿PN结。</a:t>
            </a:r>
            <a:endParaRPr lang="zh-CN" altLang="en-US" sz="2000" b="1" dirty="0">
              <a:solidFill>
                <a:srgbClr val="072CCA"/>
              </a:solidFill>
              <a:latin typeface="Times New Roman" panose="02020603050405020304" pitchFamily="18" charset="0"/>
              <a:ea typeface="楷体_GB2312"/>
              <a:cs typeface="Times New Roman" panose="02020603050405020304" pitchFamily="18" charset="0"/>
            </a:endParaRPr>
          </a:p>
        </p:txBody>
      </p:sp>
      <p:sp>
        <p:nvSpPr>
          <p:cNvPr id="7" name="页脚占位符 4"/>
          <p:cNvSpPr txBox="1">
            <a:spLocks noGrp="1"/>
          </p:cNvSpPr>
          <p:nvPr>
            <p:ph type="ftr" sz="quarter" idx="4294967295"/>
            <p:custDataLst>
              <p:tags r:id="rId4"/>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ox(i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strips(downRigh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trips(downRigh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strips(downRight)">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 name="Text Box 7"/>
          <p:cNvSpPr txBox="1"/>
          <p:nvPr/>
        </p:nvSpPr>
        <p:spPr>
          <a:xfrm>
            <a:off x="253365" y="291465"/>
            <a:ext cx="2895600" cy="457200"/>
          </a:xfrm>
          <a:prstGeom prst="rect">
            <a:avLst/>
          </a:prstGeom>
          <a:noFill/>
          <a:ln w="9525">
            <a:noFill/>
          </a:ln>
        </p:spPr>
        <p:txBody>
          <a:bodyPr anchor="ctr" anchorCtr="0">
            <a:spAutoFit/>
          </a:bodyPr>
          <a:p>
            <a:r>
              <a:rPr lang="zh-CN" altLang="en-US" sz="2400" b="1" dirty="0">
                <a:solidFill>
                  <a:srgbClr val="000000"/>
                </a:solidFill>
                <a:latin typeface="楷体_GB2312"/>
                <a:ea typeface="楷体_GB2312"/>
              </a:rPr>
              <a:t>热击穿</a:t>
            </a:r>
            <a:r>
              <a:rPr lang="en-US" altLang="zh-CN" sz="2400" b="1" dirty="0">
                <a:solidFill>
                  <a:srgbClr val="000000"/>
                </a:solidFill>
                <a:latin typeface="Times New Roman" panose="02020603050405020304" pitchFamily="18" charset="0"/>
                <a:ea typeface="楷体_GB2312"/>
              </a:rPr>
              <a:t>——</a:t>
            </a:r>
            <a:r>
              <a:rPr lang="zh-CN" altLang="en-US" sz="2400" b="1" dirty="0">
                <a:solidFill>
                  <a:srgbClr val="000000"/>
                </a:solidFill>
                <a:latin typeface="楷体_GB2312"/>
                <a:ea typeface="楷体_GB2312"/>
              </a:rPr>
              <a:t>不可逆</a:t>
            </a:r>
            <a:endParaRPr lang="zh-CN" altLang="en-US" sz="2400" b="1" dirty="0">
              <a:solidFill>
                <a:srgbClr val="000000"/>
              </a:solidFill>
              <a:latin typeface="楷体_GB2312"/>
              <a:ea typeface="楷体_GB2312"/>
            </a:endParaRPr>
          </a:p>
        </p:txBody>
      </p:sp>
      <p:sp>
        <p:nvSpPr>
          <p:cNvPr id="2" name="Text Box 9"/>
          <p:cNvSpPr txBox="1"/>
          <p:nvPr>
            <p:custDataLst>
              <p:tags r:id="rId1"/>
            </p:custDataLst>
          </p:nvPr>
        </p:nvSpPr>
        <p:spPr>
          <a:xfrm>
            <a:off x="133350" y="866140"/>
            <a:ext cx="9107170" cy="2676525"/>
          </a:xfrm>
          <a:prstGeom prst="rect">
            <a:avLst/>
          </a:prstGeom>
          <a:noFill/>
          <a:ln w="9525">
            <a:noFill/>
          </a:ln>
        </p:spPr>
        <p:txBody>
          <a:bodyPr wrap="square" anchor="ctr" anchorCtr="0">
            <a:spAutoFit/>
          </a:bodyPr>
          <a:p>
            <a:r>
              <a:rPr lang="zh-CN" altLang="en-US" sz="2400" b="1" dirty="0">
                <a:solidFill>
                  <a:srgbClr val="072CCA"/>
                </a:solidFill>
                <a:latin typeface="楷体_GB2312"/>
                <a:ea typeface="楷体_GB2312"/>
              </a:rPr>
              <a:t>齐纳击穿：</a:t>
            </a:r>
            <a:r>
              <a:rPr lang="zh-CN" altLang="en-US" sz="2400" b="1" dirty="0">
                <a:solidFill>
                  <a:srgbClr val="072CCA"/>
                </a:solidFill>
                <a:latin typeface="Times New Roman" panose="02020603050405020304" pitchFamily="18" charset="0"/>
                <a:ea typeface="楷体_GB2312"/>
                <a:cs typeface="Times New Roman" panose="02020603050405020304" pitchFamily="18" charset="0"/>
              </a:rPr>
              <a:t>“齐纳击穿源于高电场下物质分子离子化的过程。当电场强度达到一定值时,气体分子开始发生碰撞电离,产生自由电子与正离子。这些带电粒子不断地受到电场作用而加速,在与其他分子碰撞后又继续释放出新的电子和离子。这样,就在气体中形成了一个电子连锁反应的过程。在高掺杂下，因耗尽层宽度很窄，不大的反向电压就可以在耗尽层形成很强的电场，从而破坏共价键，产生电子</a:t>
            </a:r>
            <a:r>
              <a:rPr lang="en-US" altLang="zh-CN" sz="2400" b="1" dirty="0">
                <a:solidFill>
                  <a:srgbClr val="072CCA"/>
                </a:solidFill>
                <a:latin typeface="Times New Roman" panose="02020603050405020304" pitchFamily="18" charset="0"/>
                <a:ea typeface="楷体_GB2312"/>
                <a:cs typeface="Times New Roman" panose="02020603050405020304" pitchFamily="18" charset="0"/>
              </a:rPr>
              <a:t>-</a:t>
            </a:r>
            <a:r>
              <a:rPr lang="zh-CN" altLang="en-US" sz="2400" b="1" dirty="0">
                <a:solidFill>
                  <a:srgbClr val="072CCA"/>
                </a:solidFill>
                <a:latin typeface="Times New Roman" panose="02020603050405020304" pitchFamily="18" charset="0"/>
                <a:ea typeface="楷体_GB2312"/>
                <a:cs typeface="Times New Roman" panose="02020603050405020304" pitchFamily="18" charset="0"/>
              </a:rPr>
              <a:t>空穴对，电流急剧增加，产生齐纳击穿。</a:t>
            </a:r>
            <a:endParaRPr lang="zh-CN" altLang="en-US" sz="2400" b="1" dirty="0">
              <a:solidFill>
                <a:srgbClr val="072CCA"/>
              </a:solidFill>
              <a:latin typeface="Times New Roman" panose="02020603050405020304" pitchFamily="18" charset="0"/>
              <a:ea typeface="楷体_GB2312"/>
              <a:cs typeface="Times New Roman" panose="02020603050405020304" pitchFamily="18" charset="0"/>
            </a:endParaRPr>
          </a:p>
        </p:txBody>
      </p:sp>
      <p:sp>
        <p:nvSpPr>
          <p:cNvPr id="4" name="文本框 3"/>
          <p:cNvSpPr txBox="1"/>
          <p:nvPr/>
        </p:nvSpPr>
        <p:spPr>
          <a:xfrm>
            <a:off x="99060" y="4965700"/>
            <a:ext cx="8895080" cy="1198880"/>
          </a:xfrm>
          <a:prstGeom prst="rect">
            <a:avLst/>
          </a:prstGeom>
          <a:noFill/>
        </p:spPr>
        <p:txBody>
          <a:bodyPr wrap="square" rtlCol="0" anchor="t">
            <a:spAutoFit/>
          </a:bodyPr>
          <a:p>
            <a:r>
              <a:rPr lang="zh-CN" altLang="en-US" sz="2400">
                <a:solidFill>
                  <a:srgbClr val="FF0000"/>
                </a:solidFill>
              </a:rPr>
              <a:t>注意：PN结反向击穿有齐纳击穿和雪崩击穿，一般两种击穿同时存在，但在电压低于 5－6V时的击穿以齐纳击穿为主，而电压高于5－6V时的击穿以雪崩击穿为主。</a:t>
            </a:r>
            <a:endParaRPr lang="zh-CN" altLang="en-US" sz="2400">
              <a:solidFill>
                <a:srgbClr val="FF0000"/>
              </a:solidFill>
            </a:endParaRPr>
          </a:p>
        </p:txBody>
      </p:sp>
      <p:sp>
        <p:nvSpPr>
          <p:cNvPr id="9" name="文本框 8"/>
          <p:cNvSpPr txBox="1"/>
          <p:nvPr/>
        </p:nvSpPr>
        <p:spPr>
          <a:xfrm>
            <a:off x="133350" y="3898900"/>
            <a:ext cx="8663305" cy="829945"/>
          </a:xfrm>
          <a:prstGeom prst="rect">
            <a:avLst/>
          </a:prstGeom>
          <a:noFill/>
        </p:spPr>
        <p:txBody>
          <a:bodyPr wrap="square" rtlCol="0" anchor="t">
            <a:spAutoFit/>
          </a:bodyPr>
          <a:p>
            <a:r>
              <a:rPr lang="zh-CN" altLang="en-US" sz="2400">
                <a:solidFill>
                  <a:srgbClr val="FF0000"/>
                </a:solidFill>
                <a:sym typeface="+mn-ea"/>
              </a:rPr>
              <a:t>在低掺杂下，在低电压下，不会产生雪崩击穿；</a:t>
            </a:r>
            <a:r>
              <a:rPr lang="zh-CN" altLang="en-US" sz="2400" dirty="0">
                <a:solidFill>
                  <a:srgbClr val="072CCA"/>
                </a:solidFill>
                <a:latin typeface="Times New Roman" panose="02020603050405020304" pitchFamily="18" charset="0"/>
                <a:ea typeface="楷体_GB2312"/>
                <a:cs typeface="Times New Roman" panose="02020603050405020304" pitchFamily="18" charset="0"/>
                <a:sym typeface="+mn-ea"/>
              </a:rPr>
              <a:t>当PN结反向电压增加时,空间电荷区中的电场随着增强，才会产生</a:t>
            </a:r>
            <a:r>
              <a:rPr lang="zh-CN" altLang="en-US" sz="2400">
                <a:solidFill>
                  <a:srgbClr val="FF0000"/>
                </a:solidFill>
                <a:sym typeface="+mn-ea"/>
              </a:rPr>
              <a:t>雪崩击穿。</a:t>
            </a:r>
            <a:endParaRPr lang="zh-CN" altLang="en-US" sz="2400">
              <a:solidFill>
                <a:srgbClr val="FF0000"/>
              </a:solidFill>
              <a:sym typeface="+mn-ea"/>
            </a:endParaRPr>
          </a:p>
        </p:txBody>
      </p:sp>
      <p:sp>
        <p:nvSpPr>
          <p:cNvPr id="12" name="Text Box 7"/>
          <p:cNvSpPr txBox="1"/>
          <p:nvPr>
            <p:custDataLst>
              <p:tags r:id="rId2"/>
            </p:custDataLst>
          </p:nvPr>
        </p:nvSpPr>
        <p:spPr>
          <a:xfrm>
            <a:off x="3089910" y="287973"/>
            <a:ext cx="2895600" cy="460375"/>
          </a:xfrm>
          <a:prstGeom prst="rect">
            <a:avLst/>
          </a:prstGeom>
          <a:noFill/>
          <a:ln w="9525">
            <a:noFill/>
          </a:ln>
        </p:spPr>
        <p:txBody>
          <a:bodyPr anchor="ctr" anchorCtr="0">
            <a:spAutoFit/>
          </a:bodyPr>
          <a:p>
            <a:r>
              <a:rPr lang="zh-CN" altLang="en-US" sz="2400" b="1" dirty="0">
                <a:solidFill>
                  <a:srgbClr val="000000"/>
                </a:solidFill>
                <a:latin typeface="楷体_GB2312"/>
                <a:ea typeface="楷体_GB2312"/>
              </a:rPr>
              <a:t>电击穿</a:t>
            </a:r>
            <a:r>
              <a:rPr lang="en-US" altLang="zh-CN" sz="2400" b="1" dirty="0">
                <a:solidFill>
                  <a:srgbClr val="000000"/>
                </a:solidFill>
                <a:latin typeface="Times New Roman" panose="02020603050405020304" pitchFamily="18" charset="0"/>
                <a:ea typeface="楷体_GB2312"/>
              </a:rPr>
              <a:t>——</a:t>
            </a:r>
            <a:r>
              <a:rPr lang="zh-CN" altLang="en-US" sz="2400" b="1" dirty="0">
                <a:solidFill>
                  <a:srgbClr val="000000"/>
                </a:solidFill>
                <a:latin typeface="楷体_GB2312"/>
                <a:ea typeface="楷体_GB2312"/>
              </a:rPr>
              <a:t>可逆</a:t>
            </a:r>
            <a:endParaRPr lang="zh-CN" altLang="en-US" sz="2400" b="1" dirty="0">
              <a:solidFill>
                <a:srgbClr val="000000"/>
              </a:solidFill>
              <a:latin typeface="楷体_GB2312"/>
              <a:ea typeface="楷体_GB2312"/>
            </a:endParaRPr>
          </a:p>
        </p:txBody>
      </p:sp>
      <p:sp>
        <p:nvSpPr>
          <p:cNvPr id="15" name="Text Box 7"/>
          <p:cNvSpPr txBox="1"/>
          <p:nvPr>
            <p:custDataLst>
              <p:tags r:id="rId3"/>
            </p:custDataLst>
          </p:nvPr>
        </p:nvSpPr>
        <p:spPr>
          <a:xfrm>
            <a:off x="5509260" y="291465"/>
            <a:ext cx="3164205" cy="460375"/>
          </a:xfrm>
          <a:prstGeom prst="rect">
            <a:avLst/>
          </a:prstGeom>
          <a:noFill/>
          <a:ln w="9525">
            <a:noFill/>
          </a:ln>
        </p:spPr>
        <p:txBody>
          <a:bodyPr wrap="square" anchor="ctr" anchorCtr="0">
            <a:spAutoFit/>
          </a:bodyPr>
          <a:p>
            <a:r>
              <a:rPr lang="zh-CN" altLang="en-US" sz="2400" b="1" dirty="0">
                <a:solidFill>
                  <a:srgbClr val="FF0000"/>
                </a:solidFill>
                <a:latin typeface="楷体_GB2312"/>
                <a:ea typeface="楷体_GB2312"/>
              </a:rPr>
              <a:t>前者避免</a:t>
            </a:r>
            <a:r>
              <a:rPr lang="zh-CN" sz="2400" b="1" dirty="0">
                <a:solidFill>
                  <a:srgbClr val="FF0000"/>
                </a:solidFill>
                <a:latin typeface="Times New Roman" panose="02020603050405020304" pitchFamily="18" charset="0"/>
                <a:ea typeface="楷体_GB2312"/>
              </a:rPr>
              <a:t>，后者利用。</a:t>
            </a:r>
            <a:endParaRPr lang="zh-CN" sz="2400" b="1" dirty="0">
              <a:solidFill>
                <a:srgbClr val="FF0000"/>
              </a:solidFill>
              <a:latin typeface="Times New Roman" panose="02020603050405020304" pitchFamily="18" charset="0"/>
              <a:ea typeface="楷体_GB2312"/>
            </a:endParaRPr>
          </a:p>
        </p:txBody>
      </p:sp>
      <p:sp>
        <p:nvSpPr>
          <p:cNvPr id="7" name="页脚占位符 4"/>
          <p:cNvSpPr txBox="1">
            <a:spLocks noGrp="1"/>
          </p:cNvSpPr>
          <p:nvPr>
            <p:ph type="ftr" sz="quarter" idx="4294967295"/>
            <p:custDataLst>
              <p:tags r:id="rId4"/>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strips(downRigh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strips(downRight)">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9698"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dirty="0">
                <a:latin typeface="Arial Narrow" pitchFamily="34" charset="0"/>
                <a:ea typeface="黑体" panose="02010609060101010101" pitchFamily="2" charset="-122"/>
                <a:cs typeface="+mj-cs"/>
              </a:rPr>
              <a:t> PN</a:t>
            </a:r>
            <a:r>
              <a:rPr lang="zh-CN" altLang="en-US" kern="1200" dirty="0">
                <a:latin typeface="Arial Narrow" pitchFamily="34" charset="0"/>
                <a:ea typeface="黑体" panose="02010609060101010101" pitchFamily="2" charset="-122"/>
                <a:cs typeface="+mj-cs"/>
              </a:rPr>
              <a:t>结的电容效应</a:t>
            </a:r>
            <a:endParaRPr lang="zh-CN" altLang="en-US" kern="1200" dirty="0">
              <a:latin typeface="Arial Narrow" pitchFamily="34" charset="0"/>
              <a:ea typeface="黑体" panose="02010609060101010101" pitchFamily="2" charset="-122"/>
              <a:cs typeface="+mj-cs"/>
            </a:endParaRPr>
          </a:p>
        </p:txBody>
      </p:sp>
      <p:sp>
        <p:nvSpPr>
          <p:cNvPr id="29699" name="Text Box 3"/>
          <p:cNvSpPr txBox="1"/>
          <p:nvPr/>
        </p:nvSpPr>
        <p:spPr>
          <a:xfrm>
            <a:off x="457200" y="836613"/>
            <a:ext cx="3352800" cy="519112"/>
          </a:xfrm>
          <a:prstGeom prst="rect">
            <a:avLst/>
          </a:prstGeom>
          <a:noFill/>
          <a:ln w="9525">
            <a:noFill/>
          </a:ln>
        </p:spPr>
        <p:txBody>
          <a:bodyPr anchor="ctr" anchorCtr="0">
            <a:spAutoFit/>
          </a:bodyPr>
          <a:p>
            <a:r>
              <a:rPr lang="en-US" altLang="zh-CN" sz="2800" b="1" dirty="0">
                <a:solidFill>
                  <a:srgbClr val="000000"/>
                </a:solidFill>
                <a:latin typeface="楷体_GB2312"/>
                <a:ea typeface="楷体_GB2312"/>
              </a:rPr>
              <a:t> </a:t>
            </a:r>
            <a:r>
              <a:rPr lang="en-US" altLang="zh-CN" sz="2800" b="1" dirty="0">
                <a:solidFill>
                  <a:srgbClr val="A50021"/>
                </a:solidFill>
                <a:latin typeface="楷体_GB2312"/>
                <a:ea typeface="楷体_GB2312"/>
              </a:rPr>
              <a:t>(1) </a:t>
            </a:r>
            <a:r>
              <a:rPr lang="zh-CN" altLang="en-US" sz="2800" b="1" dirty="0">
                <a:solidFill>
                  <a:srgbClr val="A50021"/>
                </a:solidFill>
                <a:latin typeface="楷体_GB2312"/>
                <a:ea typeface="楷体_GB2312"/>
              </a:rPr>
              <a:t>势垒电容</a:t>
            </a:r>
            <a:r>
              <a:rPr lang="en-US" altLang="zh-CN" sz="2800" b="1" i="1" dirty="0">
                <a:solidFill>
                  <a:srgbClr val="A50021"/>
                </a:solidFill>
                <a:latin typeface="楷体_GB2312"/>
                <a:ea typeface="楷体_GB2312"/>
              </a:rPr>
              <a:t>C</a:t>
            </a:r>
            <a:r>
              <a:rPr lang="en-US" altLang="zh-CN" sz="2800" b="1" baseline="-25000" dirty="0">
                <a:solidFill>
                  <a:srgbClr val="A50021"/>
                </a:solidFill>
                <a:latin typeface="楷体_GB2312"/>
                <a:ea typeface="楷体_GB2312"/>
              </a:rPr>
              <a:t>B</a:t>
            </a:r>
            <a:endParaRPr lang="en-US" altLang="zh-CN" sz="2800" b="1" dirty="0">
              <a:solidFill>
                <a:srgbClr val="0000FF"/>
              </a:solidFill>
              <a:latin typeface="楷体_GB2312"/>
              <a:ea typeface="楷体_GB2312"/>
            </a:endParaRPr>
          </a:p>
        </p:txBody>
      </p:sp>
      <p:grpSp>
        <p:nvGrpSpPr>
          <p:cNvPr id="15" name="Group 4"/>
          <p:cNvGrpSpPr/>
          <p:nvPr/>
        </p:nvGrpSpPr>
        <p:grpSpPr>
          <a:xfrm>
            <a:off x="254000" y="1484313"/>
            <a:ext cx="8674100" cy="3482975"/>
            <a:chOff x="160" y="1041"/>
            <a:chExt cx="5464" cy="2194"/>
          </a:xfrm>
        </p:grpSpPr>
        <p:sp>
          <p:nvSpPr>
            <p:cNvPr id="16" name="AutoShape 5" descr="羊皮纸"/>
            <p:cNvSpPr>
              <a:spLocks noChangeArrowheads="1"/>
            </p:cNvSpPr>
            <p:nvPr/>
          </p:nvSpPr>
          <p:spPr bwMode="auto">
            <a:xfrm>
              <a:off x="160" y="1041"/>
              <a:ext cx="5464" cy="2194"/>
            </a:xfrm>
            <a:prstGeom prst="roundRect">
              <a:avLst>
                <a:gd name="adj" fmla="val 16667"/>
              </a:avLst>
            </a:prstGeom>
            <a:blipFill dpi="0" rotWithShape="0">
              <a:blip r:embed="rId1"/>
              <a:srcRect/>
              <a:tile tx="0" ty="0" sx="100000" sy="100000" flip="none" algn="tl"/>
            </a:blipFill>
            <a:ln>
              <a:noFill/>
            </a:ln>
            <a:effectLst/>
            <a:extLst>
              <a:ext uri="{91240B29-F687-4F45-9708-019B960494DF}">
                <a14:hiddenLine xmlns:a14="http://schemas.microsoft.com/office/drawing/2010/main" w="12700">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smtClean="0">
                <a:ln>
                  <a:noFill/>
                </a:ln>
                <a:solidFill>
                  <a:srgbClr val="000000"/>
                </a:solidFill>
                <a:effectLst/>
                <a:uLnTx/>
                <a:uFillTx/>
                <a:latin typeface="Arial Narrow" pitchFamily="34" charset="0"/>
                <a:ea typeface="+mn-ea"/>
                <a:cs typeface="+mn-cs"/>
              </a:endParaRPr>
            </a:p>
          </p:txBody>
        </p:sp>
        <p:graphicFrame>
          <p:nvGraphicFramePr>
            <p:cNvPr id="29709" name="Object 6"/>
            <p:cNvGraphicFramePr>
              <a:graphicFrameLocks noChangeAspect="1"/>
            </p:cNvGraphicFramePr>
            <p:nvPr/>
          </p:nvGraphicFramePr>
          <p:xfrm>
            <a:off x="377" y="1259"/>
            <a:ext cx="5083" cy="1820"/>
          </p:xfrm>
          <a:graphic>
            <a:graphicData uri="http://schemas.openxmlformats.org/presentationml/2006/ole">
              <mc:AlternateContent xmlns:mc="http://schemas.openxmlformats.org/markup-compatibility/2006">
                <mc:Choice xmlns:v="urn:schemas-microsoft-com:vml" Requires="v">
                  <p:oleObj spid="_x0000_s3078" name="" r:id="rId2" imgW="6210300" imgH="2238375" progId="Word.Picture.8">
                    <p:embed/>
                  </p:oleObj>
                </mc:Choice>
                <mc:Fallback>
                  <p:oleObj name="" r:id="rId2" imgW="6210300" imgH="2238375" progId="Word.Picture.8">
                    <p:embed/>
                    <p:pic>
                      <p:nvPicPr>
                        <p:cNvPr id="0" name="图片 3077"/>
                        <p:cNvPicPr/>
                        <p:nvPr/>
                      </p:nvPicPr>
                      <p:blipFill>
                        <a:blip r:embed="rId3"/>
                        <a:stretch>
                          <a:fillRect/>
                        </a:stretch>
                      </p:blipFill>
                      <p:spPr>
                        <a:xfrm>
                          <a:off x="377" y="1259"/>
                          <a:ext cx="5083" cy="1820"/>
                        </a:xfrm>
                        <a:prstGeom prst="rect">
                          <a:avLst/>
                        </a:prstGeom>
                        <a:noFill/>
                        <a:ln w="38100">
                          <a:noFill/>
                          <a:miter/>
                        </a:ln>
                      </p:spPr>
                    </p:pic>
                  </p:oleObj>
                </mc:Fallback>
              </mc:AlternateContent>
            </a:graphicData>
          </a:graphic>
        </p:graphicFrame>
      </p:grpSp>
      <p:sp>
        <p:nvSpPr>
          <p:cNvPr id="18" name="Text Box 7"/>
          <p:cNvSpPr txBox="1"/>
          <p:nvPr/>
        </p:nvSpPr>
        <p:spPr>
          <a:xfrm>
            <a:off x="395288" y="5057775"/>
            <a:ext cx="2376487" cy="457200"/>
          </a:xfrm>
          <a:prstGeom prst="rect">
            <a:avLst/>
          </a:prstGeom>
          <a:noFill/>
          <a:ln w="9525">
            <a:noFill/>
          </a:ln>
        </p:spPr>
        <p:txBody>
          <a:bodyPr anchor="ctr" anchorCtr="0">
            <a:spAutoFit/>
          </a:bodyPr>
          <a:p>
            <a:r>
              <a:rPr lang="zh-CN" altLang="en-US" sz="2400" b="1" dirty="0">
                <a:solidFill>
                  <a:srgbClr val="000000"/>
                </a:solidFill>
                <a:latin typeface="楷体_GB2312"/>
                <a:ea typeface="楷体_GB2312"/>
              </a:rPr>
              <a:t>外加电压变化</a:t>
            </a:r>
            <a:endParaRPr lang="zh-CN" altLang="en-US" sz="2400" b="1" dirty="0">
              <a:solidFill>
                <a:srgbClr val="000000"/>
              </a:solidFill>
              <a:latin typeface="楷体_GB2312"/>
              <a:ea typeface="楷体_GB2312"/>
            </a:endParaRPr>
          </a:p>
        </p:txBody>
      </p:sp>
      <p:grpSp>
        <p:nvGrpSpPr>
          <p:cNvPr id="19" name="Group 8"/>
          <p:cNvGrpSpPr/>
          <p:nvPr/>
        </p:nvGrpSpPr>
        <p:grpSpPr>
          <a:xfrm>
            <a:off x="2484438" y="5059363"/>
            <a:ext cx="3249612" cy="457200"/>
            <a:chOff x="1565" y="3433"/>
            <a:chExt cx="2047" cy="288"/>
          </a:xfrm>
        </p:grpSpPr>
        <p:sp>
          <p:nvSpPr>
            <p:cNvPr id="20" name="Text Box 9"/>
            <p:cNvSpPr txBox="1">
              <a:spLocks noChangeArrowheads="1"/>
            </p:cNvSpPr>
            <p:nvPr/>
          </p:nvSpPr>
          <p:spPr bwMode="auto">
            <a:xfrm>
              <a:off x="1973" y="3433"/>
              <a:ext cx="1639" cy="288"/>
            </a:xfrm>
            <a:prstGeom prst="rect">
              <a:avLst/>
            </a:prstGeom>
            <a:noFill/>
            <a:ln>
              <a:noFill/>
            </a:ln>
            <a:effectLst/>
            <a:extLst>
              <a:ext uri="{909E8E84-426E-40DD-AFC4-6F175D3DCCD1}">
                <a14:hiddenFill xmlns:a14="http://schemas.microsoft.com/office/drawing/2010/main">
                  <a:gradFill rotWithShape="0">
                    <a:gsLst>
                      <a:gs pos="0">
                        <a:schemeClr val="accent1"/>
                      </a:gs>
                      <a:gs pos="100000">
                        <a:srgbClr val="66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R="0" defTabSz="914400">
                <a:buClrTx/>
                <a:buSzTx/>
                <a:buFontTx/>
                <a:buNone/>
                <a:defRPr/>
              </a:pPr>
              <a:r>
                <a:rPr kumimoji="1" lang="zh-CN" altLang="en-US" sz="2400" b="1" kern="0" cap="none" spc="0" normalizeH="0" baseline="0" noProof="0" smtClean="0">
                  <a:solidFill>
                    <a:srgbClr val="000000"/>
                  </a:solidFill>
                  <a:latin typeface="楷体_GB2312" pitchFamily="49" charset="-122"/>
                  <a:ea typeface="楷体_GB2312" pitchFamily="49" charset="-122"/>
                  <a:cs typeface="+mn-cs"/>
                </a:rPr>
                <a:t>离子层厚薄变化</a:t>
              </a:r>
              <a:endParaRPr kumimoji="1" lang="zh-CN" altLang="en-US" sz="2400" b="1" kern="0" cap="none" spc="0" normalizeH="0" baseline="0" noProof="0" smtClean="0">
                <a:solidFill>
                  <a:srgbClr val="000000"/>
                </a:solidFill>
                <a:latin typeface="楷体_GB2312" pitchFamily="49" charset="-122"/>
                <a:ea typeface="楷体_GB2312" pitchFamily="49" charset="-122"/>
                <a:cs typeface="+mn-cs"/>
              </a:endParaRPr>
            </a:p>
          </p:txBody>
        </p:sp>
        <p:sp>
          <p:nvSpPr>
            <p:cNvPr id="21" name="Line 10"/>
            <p:cNvSpPr>
              <a:spLocks noChangeShapeType="1"/>
            </p:cNvSpPr>
            <p:nvPr/>
          </p:nvSpPr>
          <p:spPr bwMode="auto">
            <a:xfrm>
              <a:off x="1565" y="3576"/>
              <a:ext cx="362" cy="0"/>
            </a:xfrm>
            <a:prstGeom prst="line">
              <a:avLst/>
            </a:prstGeom>
            <a:noFill/>
            <a:ln w="19050">
              <a:solidFill>
                <a:srgbClr val="000000"/>
              </a:solidFill>
              <a:rou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smtClean="0">
                <a:ln>
                  <a:noFill/>
                </a:ln>
                <a:solidFill>
                  <a:srgbClr val="000000"/>
                </a:solidFill>
                <a:effectLst/>
                <a:uLnTx/>
                <a:uFillTx/>
                <a:latin typeface="Arial Narrow" pitchFamily="34" charset="0"/>
                <a:ea typeface="+mn-ea"/>
                <a:cs typeface="+mn-cs"/>
              </a:endParaRPr>
            </a:p>
          </p:txBody>
        </p:sp>
      </p:grpSp>
      <p:grpSp>
        <p:nvGrpSpPr>
          <p:cNvPr id="22" name="Group 11"/>
          <p:cNvGrpSpPr/>
          <p:nvPr/>
        </p:nvGrpSpPr>
        <p:grpSpPr>
          <a:xfrm>
            <a:off x="5508625" y="5059363"/>
            <a:ext cx="3455988" cy="457200"/>
            <a:chOff x="3470" y="3433"/>
            <a:chExt cx="2177" cy="288"/>
          </a:xfrm>
        </p:grpSpPr>
        <p:sp>
          <p:nvSpPr>
            <p:cNvPr id="23" name="Text Box 12"/>
            <p:cNvSpPr txBox="1">
              <a:spLocks noChangeArrowheads="1"/>
            </p:cNvSpPr>
            <p:nvPr/>
          </p:nvSpPr>
          <p:spPr bwMode="auto">
            <a:xfrm>
              <a:off x="3878" y="3433"/>
              <a:ext cx="1769" cy="288"/>
            </a:xfrm>
            <a:prstGeom prst="rect">
              <a:avLst/>
            </a:prstGeom>
            <a:noFill/>
            <a:ln>
              <a:noFill/>
            </a:ln>
            <a:effectLst/>
            <a:extLst>
              <a:ext uri="{909E8E84-426E-40DD-AFC4-6F175D3DCCD1}">
                <a14:hiddenFill xmlns:a14="http://schemas.microsoft.com/office/drawing/2010/main">
                  <a:gradFill rotWithShape="0">
                    <a:gsLst>
                      <a:gs pos="0">
                        <a:schemeClr val="accent1"/>
                      </a:gs>
                      <a:gs pos="100000">
                        <a:srgbClr val="66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R="0" defTabSz="914400">
                <a:buClrTx/>
                <a:buSzTx/>
                <a:buFontTx/>
                <a:buNone/>
                <a:defRPr/>
              </a:pPr>
              <a:r>
                <a:rPr kumimoji="1" lang="zh-CN" altLang="en-US" sz="2400" b="1" kern="0" cap="none" spc="0" normalizeH="0" baseline="0" noProof="0" smtClean="0">
                  <a:solidFill>
                    <a:srgbClr val="000000"/>
                  </a:solidFill>
                  <a:latin typeface="楷体_GB2312" pitchFamily="49" charset="-122"/>
                  <a:ea typeface="楷体_GB2312" pitchFamily="49" charset="-122"/>
                  <a:cs typeface="+mn-cs"/>
                </a:rPr>
                <a:t>等效于电容充放电</a:t>
              </a:r>
              <a:endParaRPr kumimoji="1" lang="zh-CN" altLang="en-US" sz="2400" b="1" kern="0" cap="none" spc="0" normalizeH="0" baseline="0" noProof="0" smtClean="0">
                <a:solidFill>
                  <a:srgbClr val="000000"/>
                </a:solidFill>
                <a:latin typeface="楷体_GB2312" pitchFamily="49" charset="-122"/>
                <a:ea typeface="楷体_GB2312" pitchFamily="49" charset="-122"/>
                <a:cs typeface="+mn-cs"/>
              </a:endParaRPr>
            </a:p>
          </p:txBody>
        </p:sp>
        <p:sp>
          <p:nvSpPr>
            <p:cNvPr id="24" name="Line 13"/>
            <p:cNvSpPr>
              <a:spLocks noChangeShapeType="1"/>
            </p:cNvSpPr>
            <p:nvPr/>
          </p:nvSpPr>
          <p:spPr bwMode="auto">
            <a:xfrm>
              <a:off x="3470" y="3577"/>
              <a:ext cx="362" cy="0"/>
            </a:xfrm>
            <a:prstGeom prst="line">
              <a:avLst/>
            </a:prstGeom>
            <a:noFill/>
            <a:ln w="19050">
              <a:solidFill>
                <a:srgbClr val="000000"/>
              </a:solidFill>
              <a:rou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smtClean="0">
                <a:ln>
                  <a:noFill/>
                </a:ln>
                <a:solidFill>
                  <a:srgbClr val="000000"/>
                </a:solidFill>
                <a:effectLst/>
                <a:uLnTx/>
                <a:uFillTx/>
                <a:latin typeface="Arial Narrow" pitchFamily="34" charset="0"/>
                <a:ea typeface="+mn-ea"/>
                <a:cs typeface="+mn-cs"/>
              </a:endParaRPr>
            </a:p>
          </p:txBody>
        </p:sp>
      </p:grpSp>
      <p:sp>
        <p:nvSpPr>
          <p:cNvPr id="7" name="页脚占位符 4"/>
          <p:cNvSpPr txBox="1">
            <a:spLocks noGrp="1"/>
          </p:cNvSpPr>
          <p:nvPr>
            <p:ph type="ftr" sz="quarter" idx="4294967295"/>
            <p:custDataLst>
              <p:tags r:id="rId4"/>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strips(downRight)">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strips(downRigh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strips(downRight)">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noGrp="1"/>
          </p:cNvSpPr>
          <p:nvPr>
            <p:ph type="ftr" sz="quarter" idx="11"/>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
        <p:nvSpPr>
          <p:cNvPr id="4099" name="Rectangle 2"/>
          <p:cNvSpPr>
            <a:spLocks noGrp="1"/>
          </p:cNvSpPr>
          <p:nvPr>
            <p:ph type="title"/>
          </p:nvPr>
        </p:nvSpPr>
        <p:spPr>
          <a:xfrm>
            <a:off x="250508" y="387668"/>
            <a:ext cx="7772400" cy="792162"/>
          </a:xfrm>
        </p:spPr>
        <p:txBody>
          <a:bodyPr vert="horz" wrap="square" lIns="91440" tIns="45720" rIns="91440" bIns="45720" anchor="ctr" anchorCtr="0"/>
          <a:lstStyle/>
          <a:p>
            <a:pPr eaLnBrk="1" hangingPunct="1"/>
            <a:r>
              <a:rPr lang="zh-CN" altLang="en-US" sz="3600" dirty="0" smtClean="0">
                <a:solidFill>
                  <a:schemeClr val="bg1"/>
                </a:solidFill>
                <a:latin typeface="楷体" panose="02010609060101010101" charset="-122"/>
                <a:ea typeface="楷体" panose="02010609060101010101" charset="-122"/>
                <a:cs typeface="楷体" panose="02010609060101010101" charset="-122"/>
              </a:rPr>
              <a:t>第</a:t>
            </a:r>
            <a:r>
              <a:rPr lang="en-US" altLang="zh-CN" sz="3600" dirty="0" smtClean="0">
                <a:solidFill>
                  <a:schemeClr val="bg1"/>
                </a:solidFill>
                <a:latin typeface="Times New Roman" panose="02020603050405020304" pitchFamily="18" charset="0"/>
                <a:ea typeface="楷体" panose="02010609060101010101" charset="-122"/>
                <a:cs typeface="Times New Roman" panose="02020603050405020304" pitchFamily="18" charset="0"/>
              </a:rPr>
              <a:t>7</a:t>
            </a:r>
            <a:r>
              <a:rPr lang="zh-CN" altLang="en-US" sz="3600" dirty="0" smtClean="0">
                <a:solidFill>
                  <a:schemeClr val="bg1"/>
                </a:solidFill>
                <a:latin typeface="楷体" panose="02010609060101010101" charset="-122"/>
                <a:ea typeface="楷体" panose="02010609060101010101" charset="-122"/>
                <a:cs typeface="楷体" panose="02010609060101010101" charset="-122"/>
              </a:rPr>
              <a:t>章</a:t>
            </a:r>
            <a:r>
              <a:rPr lang="en-US" altLang="zh-CN" sz="3600" dirty="0" smtClean="0">
                <a:solidFill>
                  <a:schemeClr val="bg1"/>
                </a:solidFill>
                <a:latin typeface="楷体" panose="02010609060101010101" charset="-122"/>
                <a:ea typeface="楷体" panose="02010609060101010101" charset="-122"/>
                <a:cs typeface="楷体" panose="02010609060101010101" charset="-122"/>
              </a:rPr>
              <a:t> </a:t>
            </a:r>
            <a:r>
              <a:rPr lang="zh-CN" altLang="en-US" sz="3600" dirty="0">
                <a:solidFill>
                  <a:schemeClr val="bg1"/>
                </a:solidFill>
                <a:latin typeface="楷体" panose="02010609060101010101" charset="-122"/>
                <a:ea typeface="楷体" panose="02010609060101010101" charset="-122"/>
                <a:cs typeface="楷体" panose="02010609060101010101" charset="-122"/>
              </a:rPr>
              <a:t>主要内容</a:t>
            </a:r>
            <a:endParaRPr lang="zh-CN" altLang="en-US" sz="3600" dirty="0">
              <a:solidFill>
                <a:schemeClr val="bg1"/>
              </a:solidFill>
              <a:latin typeface="楷体" panose="02010609060101010101" charset="-122"/>
              <a:ea typeface="楷体" panose="02010609060101010101" charset="-122"/>
              <a:cs typeface="楷体" panose="02010609060101010101" charset="-122"/>
            </a:endParaRPr>
          </a:p>
        </p:txBody>
      </p:sp>
      <p:sp>
        <p:nvSpPr>
          <p:cNvPr id="149506" name="Rectangle 2">
            <a:hlinkClick r:id="rId1"/>
          </p:cNvPr>
          <p:cNvSpPr>
            <a:spLocks noChangeArrowheads="1"/>
          </p:cNvSpPr>
          <p:nvPr>
            <p:custDataLst>
              <p:tags r:id="rId2"/>
            </p:custDataLst>
          </p:nvPr>
        </p:nvSpPr>
        <p:spPr bwMode="auto">
          <a:xfrm>
            <a:off x="1515110" y="1933575"/>
            <a:ext cx="2425065" cy="583565"/>
          </a:xfrm>
          <a:prstGeom prst="rect">
            <a:avLst/>
          </a:prstGeom>
          <a:noFill/>
          <a:ln w="9525">
            <a:noFill/>
            <a:miter lim="800000"/>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7.1   </a:t>
            </a:r>
            <a:r>
              <a:rPr kumimoji="1" lang="zh-CN" altLang="en-US"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半导体</a:t>
            </a:r>
            <a:endParaRPr kumimoji="1" lang="zh-CN" altLang="en-US"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149507" name="Rectangle 3">
            <a:hlinkClick r:id="rId3"/>
          </p:cNvPr>
          <p:cNvSpPr>
            <a:spLocks noChangeArrowheads="1"/>
          </p:cNvSpPr>
          <p:nvPr>
            <p:custDataLst>
              <p:tags r:id="rId4"/>
            </p:custDataLst>
          </p:nvPr>
        </p:nvSpPr>
        <p:spPr bwMode="auto">
          <a:xfrm>
            <a:off x="1504950" y="2700383"/>
            <a:ext cx="4953000" cy="58356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7.2   </a:t>
            </a:r>
            <a:r>
              <a:rPr kumimoji="1" lang="zh-CN" altLang="en-US"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半导体二极管</a:t>
            </a:r>
            <a:endParaRPr kumimoji="1" lang="zh-CN" altLang="en-US"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149508" name="Rectangle 4">
            <a:hlinkClick r:id="rId5"/>
          </p:cNvPr>
          <p:cNvSpPr>
            <a:spLocks noChangeArrowheads="1"/>
          </p:cNvSpPr>
          <p:nvPr>
            <p:custDataLst>
              <p:tags r:id="rId6"/>
            </p:custDataLst>
          </p:nvPr>
        </p:nvSpPr>
        <p:spPr bwMode="auto">
          <a:xfrm>
            <a:off x="1490345" y="3467735"/>
            <a:ext cx="4301490" cy="583565"/>
          </a:xfrm>
          <a:prstGeom prst="rect">
            <a:avLst/>
          </a:prstGeom>
          <a:noFill/>
          <a:ln w="9525">
            <a:noFill/>
            <a:miter lim="800000"/>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7.3   </a:t>
            </a:r>
            <a:r>
              <a:rPr kumimoji="1" lang="zh-CN" altLang="en-US" sz="3200" dirty="0" smtClean="0">
                <a:solidFill>
                  <a:srgbClr val="0033CC"/>
                </a:solidFill>
                <a:effectLst>
                  <a:outerShdw blurRad="38100" dist="38100" dir="2700000" algn="tl">
                    <a:srgbClr val="C0C0C0"/>
                  </a:outerShdw>
                </a:effectLst>
                <a:latin typeface="Times New Roman" panose="02020603050405020304" pitchFamily="18" charset="0"/>
                <a:ea typeface="宋体" panose="02010600030101010101" pitchFamily="2" charset="-122"/>
              </a:rPr>
              <a:t>晶体三极管 (BJT)</a:t>
            </a:r>
            <a:endParaRPr kumimoji="1" lang="zh-CN" altLang="en-US" sz="3200" dirty="0" smtClean="0">
              <a:solidFill>
                <a:srgbClr val="0033CC"/>
              </a:solidFill>
              <a:effectLst>
                <a:outerShdw blurRad="38100" dist="38100" dir="2700000" algn="tl">
                  <a:srgbClr val="C0C0C0"/>
                </a:outerShdw>
              </a:effectLst>
              <a:latin typeface="Times New Roman" panose="02020603050405020304" pitchFamily="18" charset="0"/>
              <a:ea typeface="宋体" panose="02010600030101010101" pitchFamily="2" charset="-122"/>
            </a:endParaRPr>
          </a:p>
        </p:txBody>
      </p:sp>
      <p:sp>
        <p:nvSpPr>
          <p:cNvPr id="149509" name="Rectangle 5">
            <a:hlinkClick r:id="rId7"/>
          </p:cNvPr>
          <p:cNvSpPr>
            <a:spLocks noChangeArrowheads="1"/>
          </p:cNvSpPr>
          <p:nvPr>
            <p:custDataLst>
              <p:tags r:id="rId8"/>
            </p:custDataLst>
          </p:nvPr>
        </p:nvSpPr>
        <p:spPr bwMode="auto">
          <a:xfrm>
            <a:off x="1548130" y="5137785"/>
            <a:ext cx="4737100" cy="583565"/>
          </a:xfrm>
          <a:prstGeom prst="rect">
            <a:avLst/>
          </a:prstGeom>
          <a:noFill/>
          <a:ln w="9525">
            <a:noFill/>
            <a:miter lim="800000"/>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7.4   </a:t>
            </a:r>
            <a:r>
              <a:rPr kumimoji="1" lang="zh-CN" altLang="en-US"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场效应三极管 (FET)</a:t>
            </a:r>
            <a:endParaRPr kumimoji="1" lang="zh-CN" altLang="en-US"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2" name="文本框 1"/>
          <p:cNvSpPr txBox="1"/>
          <p:nvPr/>
        </p:nvSpPr>
        <p:spPr>
          <a:xfrm>
            <a:off x="2113280" y="4170680"/>
            <a:ext cx="5307965" cy="706755"/>
          </a:xfrm>
          <a:prstGeom prst="rect">
            <a:avLst/>
          </a:prstGeom>
          <a:noFill/>
        </p:spPr>
        <p:txBody>
          <a:bodyPr wrap="square" rtlCol="0" anchor="t">
            <a:spAutoFit/>
          </a:bodyPr>
          <a:p>
            <a:r>
              <a:rPr kumimoji="1" lang="en-US" altLang="zh-CN" sz="4000" noProof="0" dirty="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 </a:t>
            </a:r>
            <a:r>
              <a:rPr kumimoji="1" lang="zh-CN" altLang="en-US" sz="3200" noProof="0" dirty="0" smtClean="0">
                <a:ln>
                  <a:noFill/>
                </a:ln>
                <a:solidFill>
                  <a:srgbClr val="072CCA"/>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半导体三极管的测试与应用</a:t>
            </a:r>
            <a:endParaRPr kumimoji="1" lang="zh-CN" altLang="en-US" sz="3200" noProof="0" dirty="0" smtClean="0">
              <a:ln>
                <a:noFill/>
              </a:ln>
              <a:solidFill>
                <a:srgbClr val="072CCA"/>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9506">
                                            <p:txEl>
                                              <p:pRg st="4294967295" end="4294967295"/>
                                            </p:txEl>
                                          </p:spTgt>
                                        </p:tgtEl>
                                        <p:attrNameLst>
                                          <p:attrName>style.visibility</p:attrName>
                                        </p:attrNameLst>
                                      </p:cBhvr>
                                      <p:to>
                                        <p:strVal val="visible"/>
                                      </p:to>
                                    </p:set>
                                    <p:animEffect transition="in" filter="wipe(left)">
                                      <p:cBhvr>
                                        <p:cTn id="7" dur="500"/>
                                        <p:tgtEl>
                                          <p:spTgt spid="149506">
                                            <p:txEl>
                                              <p:p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9506">
                                            <p:txEl>
                                              <p:pRg st="4294967295" end="4294967295"/>
                                            </p:txEl>
                                          </p:spTgt>
                                        </p:tgtEl>
                                        <p:attrNameLst>
                                          <p:attrName>style.visibility</p:attrName>
                                        </p:attrNameLst>
                                      </p:cBhvr>
                                      <p:to>
                                        <p:strVal val="visible"/>
                                      </p:to>
                                    </p:set>
                                    <p:animEffect transition="in" filter="wipe(left)">
                                      <p:cBhvr>
                                        <p:cTn id="12" dur="500"/>
                                        <p:tgtEl>
                                          <p:spTgt spid="149506">
                                            <p:txEl>
                                              <p:pRg st="4294967295" end="42949672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9506">
                                            <p:txEl>
                                              <p:pRg st="0" end="0"/>
                                            </p:txEl>
                                          </p:spTgt>
                                        </p:tgtEl>
                                        <p:attrNameLst>
                                          <p:attrName>style.visibility</p:attrName>
                                        </p:attrNameLst>
                                      </p:cBhvr>
                                      <p:to>
                                        <p:strVal val="visible"/>
                                      </p:to>
                                    </p:set>
                                    <p:animEffect transition="in" filter="wipe(left)">
                                      <p:cBhvr>
                                        <p:cTn id="17" dur="500"/>
                                        <p:tgtEl>
                                          <p:spTgt spid="149506">
                                            <p:txEl>
                                              <p:pRg st="0" end="0"/>
                                            </p:txEl>
                                          </p:spTgt>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149507">
                                            <p:txEl>
                                              <p:pRg st="4294967295" end="4294967295"/>
                                            </p:txEl>
                                          </p:spTgt>
                                        </p:tgtEl>
                                        <p:attrNameLst>
                                          <p:attrName>style.visibility</p:attrName>
                                        </p:attrNameLst>
                                      </p:cBhvr>
                                      <p:to>
                                        <p:strVal val="visible"/>
                                      </p:to>
                                    </p:set>
                                    <p:animEffect transition="in" filter="wipe(left)">
                                      <p:cBhvr>
                                        <p:cTn id="21" dur="500"/>
                                        <p:tgtEl>
                                          <p:spTgt spid="149507">
                                            <p:txEl>
                                              <p:pRg st="4294967295" end="4294967295"/>
                                            </p:txEl>
                                          </p:spTgt>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149507">
                                            <p:txEl>
                                              <p:pRg st="4294967295" end="4294967295"/>
                                            </p:txEl>
                                          </p:spTgt>
                                        </p:tgtEl>
                                        <p:attrNameLst>
                                          <p:attrName>style.visibility</p:attrName>
                                        </p:attrNameLst>
                                      </p:cBhvr>
                                      <p:to>
                                        <p:strVal val="visible"/>
                                      </p:to>
                                    </p:set>
                                    <p:animEffect transition="in" filter="wipe(left)">
                                      <p:cBhvr>
                                        <p:cTn id="25" dur="500"/>
                                        <p:tgtEl>
                                          <p:spTgt spid="149507">
                                            <p:txEl>
                                              <p:pRg st="4294967295" end="4294967295"/>
                                            </p:txEl>
                                          </p:spTgt>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149507">
                                            <p:txEl>
                                              <p:pRg st="0" end="0"/>
                                            </p:txEl>
                                          </p:spTgt>
                                        </p:tgtEl>
                                        <p:attrNameLst>
                                          <p:attrName>style.visibility</p:attrName>
                                        </p:attrNameLst>
                                      </p:cBhvr>
                                      <p:to>
                                        <p:strVal val="visible"/>
                                      </p:to>
                                    </p:set>
                                    <p:animEffect transition="in" filter="wipe(left)">
                                      <p:cBhvr>
                                        <p:cTn id="29" dur="500"/>
                                        <p:tgtEl>
                                          <p:spTgt spid="149507">
                                            <p:txEl>
                                              <p:pRg st="0" end="0"/>
                                            </p:txEl>
                                          </p:spTgt>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149508">
                                            <p:txEl>
                                              <p:pRg st="4294967295" end="4294967295"/>
                                            </p:txEl>
                                          </p:spTgt>
                                        </p:tgtEl>
                                        <p:attrNameLst>
                                          <p:attrName>style.visibility</p:attrName>
                                        </p:attrNameLst>
                                      </p:cBhvr>
                                      <p:to>
                                        <p:strVal val="visible"/>
                                      </p:to>
                                    </p:set>
                                    <p:animEffect transition="in" filter="wipe(left)">
                                      <p:cBhvr>
                                        <p:cTn id="33" dur="500"/>
                                        <p:tgtEl>
                                          <p:spTgt spid="149508">
                                            <p:txEl>
                                              <p:pRg st="4294967295" end="4294967295"/>
                                            </p:txEl>
                                          </p:spTgt>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49508">
                                            <p:txEl>
                                              <p:pRg st="4294967295" end="4294967295"/>
                                            </p:txEl>
                                          </p:spTgt>
                                        </p:tgtEl>
                                        <p:attrNameLst>
                                          <p:attrName>style.visibility</p:attrName>
                                        </p:attrNameLst>
                                      </p:cBhvr>
                                      <p:to>
                                        <p:strVal val="visible"/>
                                      </p:to>
                                    </p:set>
                                    <p:animEffect transition="in" filter="wipe(left)">
                                      <p:cBhvr>
                                        <p:cTn id="37" dur="500"/>
                                        <p:tgtEl>
                                          <p:spTgt spid="149508">
                                            <p:txEl>
                                              <p:pRg st="4294967295" end="4294967295"/>
                                            </p:txEl>
                                          </p:spTgt>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149508">
                                            <p:txEl>
                                              <p:pRg st="0" end="0"/>
                                            </p:txEl>
                                          </p:spTgt>
                                        </p:tgtEl>
                                        <p:attrNameLst>
                                          <p:attrName>style.visibility</p:attrName>
                                        </p:attrNameLst>
                                      </p:cBhvr>
                                      <p:to>
                                        <p:strVal val="visible"/>
                                      </p:to>
                                    </p:set>
                                    <p:animEffect transition="in" filter="wipe(left)">
                                      <p:cBhvr>
                                        <p:cTn id="41" dur="500"/>
                                        <p:tgtEl>
                                          <p:spTgt spid="149508">
                                            <p:txEl>
                                              <p:pRg st="0" end="0"/>
                                            </p:txEl>
                                          </p:spTgt>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149509">
                                            <p:txEl>
                                              <p:pRg st="4294967295" end="4294967295"/>
                                            </p:txEl>
                                          </p:spTgt>
                                        </p:tgtEl>
                                        <p:attrNameLst>
                                          <p:attrName>style.visibility</p:attrName>
                                        </p:attrNameLst>
                                      </p:cBhvr>
                                      <p:to>
                                        <p:strVal val="visible"/>
                                      </p:to>
                                    </p:set>
                                    <p:animEffect transition="in" filter="wipe(left)">
                                      <p:cBhvr>
                                        <p:cTn id="45" dur="500"/>
                                        <p:tgtEl>
                                          <p:spTgt spid="149509">
                                            <p:txEl>
                                              <p:pRg st="4294967295" end="4294967295"/>
                                            </p:txEl>
                                          </p:spTgt>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149509">
                                            <p:txEl>
                                              <p:pRg st="4294967295" end="4294967295"/>
                                            </p:txEl>
                                          </p:spTgt>
                                        </p:tgtEl>
                                        <p:attrNameLst>
                                          <p:attrName>style.visibility</p:attrName>
                                        </p:attrNameLst>
                                      </p:cBhvr>
                                      <p:to>
                                        <p:strVal val="visible"/>
                                      </p:to>
                                    </p:set>
                                    <p:animEffect transition="in" filter="wipe(left)">
                                      <p:cBhvr>
                                        <p:cTn id="49" dur="500"/>
                                        <p:tgtEl>
                                          <p:spTgt spid="149509">
                                            <p:txEl>
                                              <p:pRg st="4294967295" end="4294967295"/>
                                            </p:txEl>
                                          </p:spTgt>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149509">
                                            <p:txEl>
                                              <p:pRg st="0" end="0"/>
                                            </p:txEl>
                                          </p:spTgt>
                                        </p:tgtEl>
                                        <p:attrNameLst>
                                          <p:attrName>style.visibility</p:attrName>
                                        </p:attrNameLst>
                                      </p:cBhvr>
                                      <p:to>
                                        <p:strVal val="visible"/>
                                      </p:to>
                                    </p:set>
                                    <p:animEffect transition="in" filter="wipe(left)">
                                      <p:cBhvr>
                                        <p:cTn id="53" dur="500"/>
                                        <p:tgtEl>
                                          <p:spTgt spid="1495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6" grpId="0" build="p"/>
      <p:bldP spid="149507" grpId="0" advAuto="1000" build="p"/>
      <p:bldP spid="149508" grpId="0" advAuto="1000" build="p"/>
      <p:bldP spid="149509" grpId="0" advAuto="1000" build="p"/>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0722"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dirty="0">
                <a:latin typeface="Arial Narrow" pitchFamily="34" charset="0"/>
                <a:ea typeface="黑体" panose="02010609060101010101" pitchFamily="2" charset="-122"/>
                <a:cs typeface="+mj-cs"/>
              </a:rPr>
              <a:t>PN</a:t>
            </a:r>
            <a:r>
              <a:rPr lang="zh-CN" altLang="en-US" kern="1200" dirty="0">
                <a:latin typeface="Arial Narrow" pitchFamily="34" charset="0"/>
                <a:ea typeface="黑体" panose="02010609060101010101" pitchFamily="2" charset="-122"/>
                <a:cs typeface="+mj-cs"/>
              </a:rPr>
              <a:t>结的电容效应</a:t>
            </a:r>
            <a:endParaRPr lang="zh-CN" altLang="en-US" kern="1200" dirty="0">
              <a:latin typeface="Arial Narrow" pitchFamily="34" charset="0"/>
              <a:ea typeface="黑体" panose="02010609060101010101" pitchFamily="2" charset="-122"/>
              <a:cs typeface="+mj-cs"/>
            </a:endParaRPr>
          </a:p>
        </p:txBody>
      </p:sp>
      <p:graphicFrame>
        <p:nvGraphicFramePr>
          <p:cNvPr id="30723" name="Object 15"/>
          <p:cNvGraphicFramePr>
            <a:graphicFrameLocks noChangeAspect="1"/>
          </p:cNvGraphicFramePr>
          <p:nvPr/>
        </p:nvGraphicFramePr>
        <p:xfrm>
          <a:off x="4219575" y="1079500"/>
          <a:ext cx="4024313" cy="3970338"/>
        </p:xfrm>
        <a:graphic>
          <a:graphicData uri="http://schemas.openxmlformats.org/presentationml/2006/ole">
            <mc:AlternateContent xmlns:mc="http://schemas.openxmlformats.org/markup-compatibility/2006">
              <mc:Choice xmlns:v="urn:schemas-microsoft-com:vml" Requires="v">
                <p:oleObj spid="_x0000_s3097" name="" r:id="rId1" imgW="2220595" imgH="2200910" progId="Word.Picture.8">
                  <p:embed/>
                </p:oleObj>
              </mc:Choice>
              <mc:Fallback>
                <p:oleObj name="" r:id="rId1" imgW="2220595" imgH="2200910" progId="Word.Picture.8">
                  <p:embed/>
                  <p:pic>
                    <p:nvPicPr>
                      <p:cNvPr id="0" name="图片 3096"/>
                      <p:cNvPicPr/>
                      <p:nvPr/>
                    </p:nvPicPr>
                    <p:blipFill>
                      <a:blip r:embed="rId2"/>
                      <a:stretch>
                        <a:fillRect/>
                      </a:stretch>
                    </p:blipFill>
                    <p:spPr>
                      <a:xfrm>
                        <a:off x="4219575" y="1079500"/>
                        <a:ext cx="4024313" cy="3970338"/>
                      </a:xfrm>
                      <a:prstGeom prst="rect">
                        <a:avLst/>
                      </a:prstGeom>
                      <a:noFill/>
                      <a:ln w="38100">
                        <a:noFill/>
                        <a:miter/>
                      </a:ln>
                    </p:spPr>
                  </p:pic>
                </p:oleObj>
              </mc:Fallback>
            </mc:AlternateContent>
          </a:graphicData>
        </a:graphic>
      </p:graphicFrame>
      <p:sp>
        <p:nvSpPr>
          <p:cNvPr id="30724" name="Text Box 2"/>
          <p:cNvSpPr txBox="1"/>
          <p:nvPr/>
        </p:nvSpPr>
        <p:spPr>
          <a:xfrm>
            <a:off x="576263" y="873125"/>
            <a:ext cx="3276600" cy="519113"/>
          </a:xfrm>
          <a:prstGeom prst="rect">
            <a:avLst/>
          </a:prstGeom>
          <a:noFill/>
          <a:ln w="9525">
            <a:noFill/>
          </a:ln>
        </p:spPr>
        <p:txBody>
          <a:bodyPr anchor="ctr" anchorCtr="0">
            <a:spAutoFit/>
          </a:bodyPr>
          <a:p>
            <a:r>
              <a:rPr lang="en-US" altLang="zh-CN" sz="2800" b="1" dirty="0">
                <a:solidFill>
                  <a:srgbClr val="A50021"/>
                </a:solidFill>
                <a:latin typeface="楷体_GB2312"/>
                <a:ea typeface="楷体_GB2312"/>
              </a:rPr>
              <a:t>(2) </a:t>
            </a:r>
            <a:r>
              <a:rPr lang="zh-CN" altLang="en-US" sz="2800" b="1" dirty="0">
                <a:solidFill>
                  <a:srgbClr val="A50021"/>
                </a:solidFill>
                <a:latin typeface="楷体_GB2312"/>
                <a:ea typeface="楷体_GB2312"/>
              </a:rPr>
              <a:t>扩散电容</a:t>
            </a:r>
            <a:r>
              <a:rPr lang="en-US" altLang="zh-CN" sz="2800" b="1" i="1" dirty="0">
                <a:solidFill>
                  <a:srgbClr val="A50021"/>
                </a:solidFill>
                <a:latin typeface="楷体_GB2312"/>
                <a:ea typeface="楷体_GB2312"/>
              </a:rPr>
              <a:t>C</a:t>
            </a:r>
            <a:r>
              <a:rPr lang="en-US" altLang="zh-CN" sz="2800" b="1" baseline="-25000" dirty="0">
                <a:solidFill>
                  <a:srgbClr val="A50021"/>
                </a:solidFill>
                <a:latin typeface="楷体_GB2312"/>
                <a:ea typeface="楷体_GB2312"/>
              </a:rPr>
              <a:t>D</a:t>
            </a:r>
            <a:endParaRPr lang="en-US" altLang="zh-CN" sz="2800" b="1" dirty="0">
              <a:solidFill>
                <a:srgbClr val="A50021"/>
              </a:solidFill>
              <a:latin typeface="楷体_GB2312"/>
              <a:ea typeface="楷体_GB2312"/>
            </a:endParaRPr>
          </a:p>
        </p:txBody>
      </p:sp>
      <p:sp>
        <p:nvSpPr>
          <p:cNvPr id="30725" name="Text Box 5"/>
          <p:cNvSpPr txBox="1"/>
          <p:nvPr/>
        </p:nvSpPr>
        <p:spPr>
          <a:xfrm>
            <a:off x="4967288" y="5121275"/>
            <a:ext cx="2328862" cy="457200"/>
          </a:xfrm>
          <a:prstGeom prst="rect">
            <a:avLst/>
          </a:prstGeom>
          <a:noFill/>
          <a:ln w="9525">
            <a:noFill/>
          </a:ln>
        </p:spPr>
        <p:txBody>
          <a:bodyPr wrap="none" anchor="ctr" anchorCtr="0">
            <a:spAutoFit/>
          </a:bodyPr>
          <a:p>
            <a:pPr algn="ctr"/>
            <a:r>
              <a:rPr lang="zh-CN" altLang="en-US" sz="2400" b="1" dirty="0">
                <a:solidFill>
                  <a:srgbClr val="FF0066"/>
                </a:solidFill>
                <a:latin typeface="宋体" panose="02010600030101010101" pitchFamily="2" charset="-122"/>
                <a:ea typeface="楷体_GB2312"/>
              </a:rPr>
              <a:t>扩散电容示意图</a:t>
            </a:r>
            <a:endParaRPr lang="zh-CN" altLang="en-US" sz="2000" dirty="0">
              <a:solidFill>
                <a:srgbClr val="000000"/>
              </a:solidFill>
              <a:latin typeface="Times New Roman" panose="02020603050405020304" pitchFamily="18" charset="0"/>
              <a:ea typeface="楷体_GB2312"/>
            </a:endParaRPr>
          </a:p>
        </p:txBody>
      </p:sp>
      <p:sp>
        <p:nvSpPr>
          <p:cNvPr id="16" name="Text Box 7"/>
          <p:cNvSpPr txBox="1"/>
          <p:nvPr/>
        </p:nvSpPr>
        <p:spPr>
          <a:xfrm>
            <a:off x="862013" y="1679575"/>
            <a:ext cx="2592387" cy="457200"/>
          </a:xfrm>
          <a:prstGeom prst="rect">
            <a:avLst/>
          </a:prstGeom>
          <a:noFill/>
          <a:ln w="9525">
            <a:noFill/>
          </a:ln>
        </p:spPr>
        <p:txBody>
          <a:bodyPr anchor="ctr" anchorCtr="0">
            <a:spAutoFit/>
          </a:bodyPr>
          <a:p>
            <a:r>
              <a:rPr lang="zh-CN" altLang="en-US" sz="2400" b="1" dirty="0">
                <a:solidFill>
                  <a:srgbClr val="000000"/>
                </a:solidFill>
                <a:latin typeface="楷体_GB2312"/>
                <a:ea typeface="楷体_GB2312"/>
              </a:rPr>
              <a:t>外加电压变化</a:t>
            </a:r>
            <a:endParaRPr lang="zh-CN" altLang="en-US" sz="2400" b="1" dirty="0">
              <a:solidFill>
                <a:srgbClr val="000000"/>
              </a:solidFill>
              <a:latin typeface="楷体_GB2312"/>
              <a:ea typeface="楷体_GB2312"/>
            </a:endParaRPr>
          </a:p>
        </p:txBody>
      </p:sp>
      <p:grpSp>
        <p:nvGrpSpPr>
          <p:cNvPr id="17" name="Group 8"/>
          <p:cNvGrpSpPr/>
          <p:nvPr/>
        </p:nvGrpSpPr>
        <p:grpSpPr>
          <a:xfrm>
            <a:off x="719138" y="2211388"/>
            <a:ext cx="3249612" cy="1844675"/>
            <a:chOff x="1565" y="2996"/>
            <a:chExt cx="2047" cy="1162"/>
          </a:xfrm>
        </p:grpSpPr>
        <p:sp>
          <p:nvSpPr>
            <p:cNvPr id="18" name="Text Box 9"/>
            <p:cNvSpPr txBox="1">
              <a:spLocks noChangeArrowheads="1"/>
            </p:cNvSpPr>
            <p:nvPr/>
          </p:nvSpPr>
          <p:spPr bwMode="auto">
            <a:xfrm>
              <a:off x="1973" y="2996"/>
              <a:ext cx="1639" cy="1162"/>
            </a:xfrm>
            <a:prstGeom prst="rect">
              <a:avLst/>
            </a:prstGeom>
            <a:noFill/>
            <a:ln>
              <a:noFill/>
            </a:ln>
            <a:effectLst/>
            <a:extLst>
              <a:ext uri="{909E8E84-426E-40DD-AFC4-6F175D3DCCD1}">
                <a14:hiddenFill xmlns:a14="http://schemas.microsoft.com/office/drawing/2010/main">
                  <a:gradFill rotWithShape="0">
                    <a:gsLst>
                      <a:gs pos="0">
                        <a:schemeClr val="accent1"/>
                      </a:gs>
                      <a:gs pos="100000">
                        <a:srgbClr val="66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R="0" defTabSz="914400">
                <a:lnSpc>
                  <a:spcPct val="120000"/>
                </a:lnSpc>
                <a:buClrTx/>
                <a:buSzTx/>
                <a:buFontTx/>
                <a:buNone/>
                <a:defRPr/>
              </a:pPr>
              <a:r>
                <a:rPr kumimoji="1" lang="zh-CN" altLang="en-US" sz="2400" b="1" kern="0" cap="none" spc="0" normalizeH="0" baseline="0" noProof="0" smtClean="0">
                  <a:solidFill>
                    <a:srgbClr val="000000"/>
                  </a:solidFill>
                  <a:latin typeface="楷体_GB2312" pitchFamily="49" charset="-122"/>
                  <a:ea typeface="楷体_GB2312" pitchFamily="49" charset="-122"/>
                  <a:cs typeface="+mn-cs"/>
                </a:rPr>
                <a:t>扩散到对方区域在靠近</a:t>
              </a:r>
              <a:r>
                <a:rPr kumimoji="1" lang="en-US" altLang="zh-CN" sz="2400" b="1" kern="0" cap="none" spc="0" normalizeH="0" baseline="0" noProof="0" smtClean="0">
                  <a:solidFill>
                    <a:srgbClr val="000000"/>
                  </a:solidFill>
                  <a:latin typeface="楷体_GB2312" pitchFamily="49" charset="-122"/>
                  <a:ea typeface="楷体_GB2312" pitchFamily="49" charset="-122"/>
                  <a:cs typeface="+mn-cs"/>
                </a:rPr>
                <a:t>PN</a:t>
              </a:r>
              <a:r>
                <a:rPr kumimoji="1" lang="zh-CN" altLang="en-US" sz="2400" b="1" kern="0" cap="none" spc="0" normalizeH="0" baseline="0" noProof="0" smtClean="0">
                  <a:solidFill>
                    <a:srgbClr val="000000"/>
                  </a:solidFill>
                  <a:latin typeface="楷体_GB2312" pitchFamily="49" charset="-122"/>
                  <a:ea typeface="楷体_GB2312" pitchFamily="49" charset="-122"/>
                  <a:cs typeface="+mn-cs"/>
                </a:rPr>
                <a:t>结附近累积的载流子浓度发生变化</a:t>
              </a:r>
              <a:endParaRPr kumimoji="1" lang="zh-CN" altLang="en-US" sz="2400" b="1" kern="0" cap="none" spc="0" normalizeH="0" baseline="0" noProof="0" smtClean="0">
                <a:solidFill>
                  <a:srgbClr val="000000"/>
                </a:solidFill>
                <a:latin typeface="楷体_GB2312" pitchFamily="49" charset="-122"/>
                <a:ea typeface="楷体_GB2312" pitchFamily="49" charset="-122"/>
                <a:cs typeface="+mn-cs"/>
              </a:endParaRPr>
            </a:p>
          </p:txBody>
        </p:sp>
        <p:sp>
          <p:nvSpPr>
            <p:cNvPr id="19" name="Line 10"/>
            <p:cNvSpPr>
              <a:spLocks noChangeShapeType="1"/>
            </p:cNvSpPr>
            <p:nvPr/>
          </p:nvSpPr>
          <p:spPr bwMode="auto">
            <a:xfrm>
              <a:off x="1565" y="3576"/>
              <a:ext cx="362" cy="0"/>
            </a:xfrm>
            <a:prstGeom prst="line">
              <a:avLst/>
            </a:prstGeom>
            <a:noFill/>
            <a:ln w="19050">
              <a:solidFill>
                <a:srgbClr val="000000"/>
              </a:solidFill>
              <a:rou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smtClean="0">
                <a:ln>
                  <a:noFill/>
                </a:ln>
                <a:solidFill>
                  <a:srgbClr val="000000"/>
                </a:solidFill>
                <a:effectLst/>
                <a:uLnTx/>
                <a:uFillTx/>
                <a:latin typeface="Arial Narrow" pitchFamily="34" charset="0"/>
                <a:ea typeface="+mn-ea"/>
                <a:cs typeface="+mn-cs"/>
              </a:endParaRPr>
            </a:p>
          </p:txBody>
        </p:sp>
      </p:grpSp>
      <p:grpSp>
        <p:nvGrpSpPr>
          <p:cNvPr id="20" name="Group 11"/>
          <p:cNvGrpSpPr/>
          <p:nvPr/>
        </p:nvGrpSpPr>
        <p:grpSpPr>
          <a:xfrm>
            <a:off x="719138" y="4271963"/>
            <a:ext cx="3455987" cy="457200"/>
            <a:chOff x="3470" y="3433"/>
            <a:chExt cx="2177" cy="288"/>
          </a:xfrm>
        </p:grpSpPr>
        <p:sp>
          <p:nvSpPr>
            <p:cNvPr id="21" name="Text Box 12"/>
            <p:cNvSpPr txBox="1">
              <a:spLocks noChangeArrowheads="1"/>
            </p:cNvSpPr>
            <p:nvPr/>
          </p:nvSpPr>
          <p:spPr bwMode="auto">
            <a:xfrm>
              <a:off x="3878" y="3433"/>
              <a:ext cx="1769" cy="288"/>
            </a:xfrm>
            <a:prstGeom prst="rect">
              <a:avLst/>
            </a:prstGeom>
            <a:noFill/>
            <a:ln>
              <a:noFill/>
            </a:ln>
            <a:effectLst/>
            <a:extLst>
              <a:ext uri="{909E8E84-426E-40DD-AFC4-6F175D3DCCD1}">
                <a14:hiddenFill xmlns:a14="http://schemas.microsoft.com/office/drawing/2010/main">
                  <a:gradFill rotWithShape="0">
                    <a:gsLst>
                      <a:gs pos="0">
                        <a:schemeClr val="accent1"/>
                      </a:gs>
                      <a:gs pos="100000">
                        <a:srgbClr val="66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R="0" defTabSz="914400">
                <a:buClrTx/>
                <a:buSzTx/>
                <a:buFontTx/>
                <a:buNone/>
                <a:defRPr/>
              </a:pPr>
              <a:r>
                <a:rPr kumimoji="1" lang="zh-CN" altLang="en-US" sz="2400" b="1" kern="0" cap="none" spc="0" normalizeH="0" baseline="0" noProof="0" smtClean="0">
                  <a:solidFill>
                    <a:srgbClr val="000000"/>
                  </a:solidFill>
                  <a:latin typeface="楷体_GB2312" pitchFamily="49" charset="-122"/>
                  <a:ea typeface="楷体_GB2312" pitchFamily="49" charset="-122"/>
                  <a:cs typeface="+mn-cs"/>
                </a:rPr>
                <a:t>等效于电容充放电</a:t>
              </a:r>
              <a:endParaRPr kumimoji="1" lang="zh-CN" altLang="en-US" sz="2400" b="1" kern="0" cap="none" spc="0" normalizeH="0" baseline="0" noProof="0" smtClean="0">
                <a:solidFill>
                  <a:srgbClr val="000000"/>
                </a:solidFill>
                <a:latin typeface="楷体_GB2312" pitchFamily="49" charset="-122"/>
                <a:ea typeface="楷体_GB2312" pitchFamily="49" charset="-122"/>
                <a:cs typeface="+mn-cs"/>
              </a:endParaRPr>
            </a:p>
          </p:txBody>
        </p:sp>
        <p:sp>
          <p:nvSpPr>
            <p:cNvPr id="22" name="Line 13"/>
            <p:cNvSpPr>
              <a:spLocks noChangeShapeType="1"/>
            </p:cNvSpPr>
            <p:nvPr/>
          </p:nvSpPr>
          <p:spPr bwMode="auto">
            <a:xfrm>
              <a:off x="3470" y="3577"/>
              <a:ext cx="362" cy="0"/>
            </a:xfrm>
            <a:prstGeom prst="line">
              <a:avLst/>
            </a:prstGeom>
            <a:noFill/>
            <a:ln w="19050">
              <a:solidFill>
                <a:srgbClr val="000000"/>
              </a:solidFill>
              <a:rou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smtClean="0">
                <a:ln>
                  <a:noFill/>
                </a:ln>
                <a:solidFill>
                  <a:srgbClr val="000000"/>
                </a:solidFill>
                <a:effectLst/>
                <a:uLnTx/>
                <a:uFillTx/>
                <a:latin typeface="Arial Narrow" pitchFamily="34" charset="0"/>
                <a:ea typeface="+mn-ea"/>
                <a:cs typeface="+mn-cs"/>
              </a:endParaRPr>
            </a:p>
          </p:txBody>
        </p:sp>
      </p:grpSp>
      <p:sp>
        <p:nvSpPr>
          <p:cNvPr id="7" name="页脚占位符 4"/>
          <p:cNvSpPr txBox="1">
            <a:spLocks noGrp="1"/>
          </p:cNvSpPr>
          <p:nvPr>
            <p:ph type="ftr" sz="quarter" idx="4294967295"/>
            <p:custDataLst>
              <p:tags r:id="rId3"/>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Righ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strips(downRigh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strips(downRight)">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AutoShape 1027">
            <a:hlinkClick r:id="" action="ppaction://noaction"/>
          </p:cNvPr>
          <p:cNvSpPr>
            <a:spLocks noChangeArrowheads="1"/>
          </p:cNvSpPr>
          <p:nvPr/>
        </p:nvSpPr>
        <p:spPr bwMode="auto">
          <a:xfrm>
            <a:off x="645795" y="1680845"/>
            <a:ext cx="8218805" cy="4438650"/>
          </a:xfrm>
          <a:prstGeom prst="roundRect">
            <a:avLst>
              <a:gd name="adj" fmla="val 16667"/>
            </a:avLst>
          </a:prstGeom>
          <a:noFill/>
          <a:ln w="9525">
            <a:noFill/>
            <a:round/>
          </a:ln>
          <a:effectLst/>
        </p:spPr>
        <p:txBody>
          <a:bodyPr wrap="square">
            <a:noAutofit/>
          </a:bodyPr>
          <a:lstStyle/>
          <a:p>
            <a:pPr marR="0" lvl="0" algn="l" defTabSz="914400" rtl="0">
              <a:lnSpc>
                <a:spcPct val="150000"/>
              </a:lnSpc>
              <a:spcBef>
                <a:spcPct val="0"/>
              </a:spcBef>
              <a:spcAft>
                <a:spcPct val="0"/>
              </a:spcAft>
              <a:buClrTx/>
              <a:buSzTx/>
              <a:buFontTx/>
              <a:buNone/>
              <a:defRPr/>
            </a:pPr>
            <a:r>
              <a:rPr kumimoji="1" lang="en-US" altLang="zh-CN" sz="3600" b="1"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7.2.1  </a:t>
            </a:r>
            <a:r>
              <a:rPr kumimoji="1" lang="zh-CN" altLang="en-US" sz="3600" b="1"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二极管的结构与类型</a:t>
            </a:r>
            <a:endParaRPr kumimoji="1" lang="zh-CN" altLang="en-US" sz="3600" b="1"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R="0" lvl="0" algn="l" defTabSz="914400" rtl="0">
              <a:lnSpc>
                <a:spcPct val="150000"/>
              </a:lnSpc>
              <a:spcBef>
                <a:spcPct val="0"/>
              </a:spcBef>
              <a:spcAft>
                <a:spcPct val="0"/>
              </a:spcAft>
              <a:buClrTx/>
              <a:buSzTx/>
              <a:buFontTx/>
              <a:buNone/>
              <a:defRPr/>
            </a:pPr>
            <a:r>
              <a:rPr kumimoji="1" lang="en-US" altLang="zh-CN" sz="3600" b="1"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7.2.2  </a:t>
            </a:r>
            <a:r>
              <a:rPr kumimoji="1" lang="zh-CN" altLang="en-US" sz="3600" b="1"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二极管的伏安特性和主要参数</a:t>
            </a:r>
            <a:endParaRPr kumimoji="1" lang="zh-CN" altLang="en-US" sz="3600" b="1"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R="0" lvl="0" algn="l" defTabSz="914400" rtl="0">
              <a:lnSpc>
                <a:spcPct val="150000"/>
              </a:lnSpc>
              <a:spcBef>
                <a:spcPct val="0"/>
              </a:spcBef>
              <a:spcAft>
                <a:spcPct val="0"/>
              </a:spcAft>
              <a:buClrTx/>
              <a:buSzTx/>
              <a:buFontTx/>
              <a:buNone/>
              <a:defRPr/>
            </a:pPr>
            <a:r>
              <a:rPr kumimoji="1" lang="en-US" altLang="zh-CN" sz="360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7.2.3  </a:t>
            </a:r>
            <a:r>
              <a:rPr lang="zh-CN" altLang="en-US" sz="3600" noProof="0" dirty="0" smtClean="0">
                <a:ln>
                  <a:noFill/>
                </a:ln>
                <a:solidFill>
                  <a:srgbClr val="FF0000"/>
                </a:solidFill>
                <a:effectLst/>
                <a:uLnTx/>
                <a:uFillTx/>
                <a:latin typeface="宋体" panose="02010600030101010101" pitchFamily="2" charset="-122"/>
                <a:ea typeface="宋体" panose="02010600030101010101" pitchFamily="2" charset="-122"/>
                <a:cs typeface="Arial" panose="020B0604020202020204" pitchFamily="34" charset="0"/>
                <a:sym typeface="+mn-ea"/>
              </a:rPr>
              <a:t>二极管的基本</a:t>
            </a:r>
            <a:r>
              <a:rPr lang="zh-CN" altLang="en-US" sz="3600" noProof="0" dirty="0">
                <a:ln>
                  <a:noFill/>
                </a:ln>
                <a:solidFill>
                  <a:srgbClr val="FF0000"/>
                </a:solidFill>
                <a:effectLst/>
                <a:uLnTx/>
                <a:uFillTx/>
                <a:latin typeface="宋体" panose="02010600030101010101" pitchFamily="2" charset="-122"/>
                <a:ea typeface="宋体" panose="02010600030101010101" pitchFamily="2" charset="-122"/>
                <a:cs typeface="Arial" panose="020B0604020202020204" pitchFamily="34" charset="0"/>
                <a:sym typeface="+mn-ea"/>
              </a:rPr>
              <a:t>电路及其分析方法</a:t>
            </a:r>
            <a:endParaRPr kumimoji="1" lang="zh-CN" altLang="en-US" sz="36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R="0" lvl="0" algn="l" defTabSz="914400" rtl="0">
              <a:lnSpc>
                <a:spcPct val="150000"/>
              </a:lnSpc>
              <a:spcBef>
                <a:spcPct val="0"/>
              </a:spcBef>
              <a:spcAft>
                <a:spcPct val="0"/>
              </a:spcAft>
              <a:buClrTx/>
              <a:buSzTx/>
              <a:buFontTx/>
              <a:buNone/>
              <a:defRPr/>
            </a:pPr>
            <a:r>
              <a:rPr kumimoji="1" lang="en-US" altLang="zh-CN" sz="3600" b="1"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7.2.4  </a:t>
            </a:r>
            <a:r>
              <a:rPr kumimoji="1" lang="zh-CN" altLang="en-US" sz="3600" b="1"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二极管的应用</a:t>
            </a:r>
            <a:endParaRPr kumimoji="1" lang="zh-CN" altLang="en-US" sz="3600" b="1"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R="0" lvl="0" algn="l" defTabSz="914400" rtl="0">
              <a:lnSpc>
                <a:spcPct val="150000"/>
              </a:lnSpc>
              <a:spcBef>
                <a:spcPct val="0"/>
              </a:spcBef>
              <a:spcAft>
                <a:spcPct val="0"/>
              </a:spcAft>
              <a:buClrTx/>
              <a:buSzTx/>
              <a:buFontTx/>
              <a:buNone/>
              <a:defRPr/>
            </a:pPr>
            <a:r>
              <a:rPr kumimoji="1" lang="en-US" altLang="zh-CN" sz="3600" b="1"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7.2.5  </a:t>
            </a:r>
            <a:r>
              <a:rPr kumimoji="1" lang="zh-CN" altLang="en-US" sz="3600" b="1"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特殊二极管</a:t>
            </a:r>
            <a:endParaRPr kumimoji="1" lang="zh-CN" altLang="en-US" sz="3600" b="1"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3" name="文本框 2"/>
          <p:cNvSpPr txBox="1"/>
          <p:nvPr/>
        </p:nvSpPr>
        <p:spPr>
          <a:xfrm>
            <a:off x="2469515" y="482600"/>
            <a:ext cx="3183255" cy="768350"/>
          </a:xfrm>
          <a:prstGeom prst="rect">
            <a:avLst/>
          </a:prstGeom>
          <a:noFill/>
        </p:spPr>
        <p:txBody>
          <a:bodyPr wrap="square" rtlCol="0" anchor="t">
            <a:spAutoFit/>
          </a:bodyPr>
          <a:p>
            <a:r>
              <a:rPr lang="en-US" altLang="zh-CN" sz="4400" dirty="0">
                <a:solidFill>
                  <a:schemeClr val="bg1"/>
                </a:solidFill>
                <a:latin typeface="Times New Roman" panose="02020603050405020304" pitchFamily="18" charset="0"/>
                <a:sym typeface="+mn-ea"/>
              </a:rPr>
              <a:t>7.2</a:t>
            </a:r>
            <a:r>
              <a:rPr lang="en-US" altLang="zh-CN" sz="4400" dirty="0">
                <a:solidFill>
                  <a:schemeClr val="bg1"/>
                </a:solidFill>
                <a:latin typeface="宋体" panose="02010600030101010101" pitchFamily="2" charset="-122"/>
                <a:sym typeface="+mn-ea"/>
              </a:rPr>
              <a:t> </a:t>
            </a:r>
            <a:r>
              <a:rPr lang="zh-CN" altLang="en-US" sz="4400" dirty="0">
                <a:solidFill>
                  <a:schemeClr val="bg1"/>
                </a:solidFill>
                <a:latin typeface="宋体" panose="02010600030101010101" pitchFamily="2" charset="-122"/>
                <a:sym typeface="+mn-ea"/>
              </a:rPr>
              <a:t>二极管</a:t>
            </a:r>
            <a:endParaRPr lang="zh-CN" altLang="en-US" sz="4400" dirty="0">
              <a:solidFill>
                <a:schemeClr val="bg1"/>
              </a:solidFill>
              <a:latin typeface="宋体" panose="02010600030101010101" pitchFamily="2" charset="-122"/>
              <a:sym typeface="+mn-ea"/>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wipe(left)">
                                      <p:cBhvr>
                                        <p:cTn id="7"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2"/>
          <p:cNvSpPr>
            <a:spLocks noChangeArrowheads="1"/>
          </p:cNvSpPr>
          <p:nvPr/>
        </p:nvSpPr>
        <p:spPr bwMode="auto">
          <a:xfrm>
            <a:off x="975360" y="499428"/>
            <a:ext cx="5276850" cy="553720"/>
          </a:xfrm>
          <a:prstGeom prst="rect">
            <a:avLst/>
          </a:prstGeom>
          <a:noFill/>
          <a:ln w="9525">
            <a:noFill/>
            <a:miter lim="800000"/>
          </a:ln>
          <a:effec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Times New Roman" panose="02020603050405020304" pitchFamily="18" charset="0"/>
              </a:rPr>
              <a:t>7.2.1</a:t>
            </a: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 </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二极管的结构与类型</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44035" name="Rectangle 3"/>
          <p:cNvSpPr/>
          <p:nvPr/>
        </p:nvSpPr>
        <p:spPr>
          <a:xfrm>
            <a:off x="482600" y="1169988"/>
            <a:ext cx="1071563" cy="427037"/>
          </a:xfrm>
          <a:prstGeom prst="rect">
            <a:avLst/>
          </a:prstGeom>
          <a:noFill/>
          <a:ln w="9525">
            <a:noFill/>
          </a:ln>
        </p:spPr>
        <p:txBody>
          <a:bodyPr wrap="none" lIns="0" tIns="0" rIns="0" bIns="0">
            <a:spAutoFit/>
          </a:bodyPr>
          <a:p>
            <a:pPr>
              <a:spcBef>
                <a:spcPct val="20000"/>
              </a:spcBef>
            </a:pPr>
            <a:r>
              <a:rPr lang="zh-CN" altLang="en-US" sz="2800" b="1" dirty="0">
                <a:solidFill>
                  <a:srgbClr val="FF0066"/>
                </a:solidFill>
                <a:latin typeface="楷体_GB2312" pitchFamily="49" charset="-122"/>
              </a:rPr>
              <a:t>构成：</a:t>
            </a:r>
            <a:endParaRPr lang="zh-CN" altLang="en-US" sz="2800" b="1" dirty="0">
              <a:solidFill>
                <a:srgbClr val="FF0066"/>
              </a:solidFill>
              <a:latin typeface="楷体_GB2312" pitchFamily="49" charset="-122"/>
            </a:endParaRPr>
          </a:p>
        </p:txBody>
      </p:sp>
      <p:sp>
        <p:nvSpPr>
          <p:cNvPr id="44036" name="Rectangle 4"/>
          <p:cNvSpPr/>
          <p:nvPr/>
        </p:nvSpPr>
        <p:spPr>
          <a:xfrm>
            <a:off x="1644650" y="1169988"/>
            <a:ext cx="5780088" cy="427037"/>
          </a:xfrm>
          <a:prstGeom prst="rect">
            <a:avLst/>
          </a:prstGeom>
          <a:noFill/>
          <a:ln w="9525">
            <a:noFill/>
          </a:ln>
        </p:spPr>
        <p:txBody>
          <a:bodyPr wrap="none" lIns="0" tIns="0" rIns="0" bIns="0">
            <a:spAutoFit/>
          </a:bodyPr>
          <a:p>
            <a:pPr>
              <a:spcBef>
                <a:spcPct val="20000"/>
              </a:spcBef>
            </a:pPr>
            <a:r>
              <a:rPr lang="en-US" altLang="zh-CN" sz="2800" b="1" dirty="0">
                <a:solidFill>
                  <a:srgbClr val="0033CC"/>
                </a:solidFill>
                <a:latin typeface="Times New Roman" panose="02020603050405020304" pitchFamily="18" charset="0"/>
              </a:rPr>
              <a:t>PN</a:t>
            </a:r>
            <a:r>
              <a:rPr lang="zh-CN" altLang="en-US" sz="2800" b="1" dirty="0">
                <a:solidFill>
                  <a:srgbClr val="0033CC"/>
                </a:solidFill>
                <a:latin typeface="Times New Roman" panose="02020603050405020304" pitchFamily="18" charset="0"/>
              </a:rPr>
              <a:t>结 </a:t>
            </a:r>
            <a:r>
              <a:rPr lang="en-US" altLang="zh-CN" sz="2800" b="1" dirty="0">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引线 </a:t>
            </a:r>
            <a:r>
              <a:rPr lang="en-US" altLang="zh-CN" sz="2800" b="1" dirty="0">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管壳 </a:t>
            </a:r>
            <a:r>
              <a:rPr lang="en-US" altLang="zh-CN" sz="2800" b="1" dirty="0">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二极管 </a:t>
            </a:r>
            <a:r>
              <a:rPr lang="en-US" altLang="zh-CN" sz="2800" b="1" dirty="0">
                <a:solidFill>
                  <a:schemeClr val="tx2"/>
                </a:solidFill>
                <a:latin typeface="Times New Roman" panose="02020603050405020304" pitchFamily="18" charset="0"/>
              </a:rPr>
              <a:t>(Diode)</a:t>
            </a:r>
            <a:endParaRPr lang="en-US" altLang="zh-CN" sz="2800" b="1" dirty="0">
              <a:solidFill>
                <a:schemeClr val="tx2"/>
              </a:solidFill>
              <a:latin typeface="Times New Roman" panose="02020603050405020304" pitchFamily="18" charset="0"/>
            </a:endParaRPr>
          </a:p>
        </p:txBody>
      </p:sp>
      <p:sp>
        <p:nvSpPr>
          <p:cNvPr id="44037" name="Rectangle 5"/>
          <p:cNvSpPr/>
          <p:nvPr/>
        </p:nvSpPr>
        <p:spPr>
          <a:xfrm>
            <a:off x="495300" y="2554288"/>
            <a:ext cx="1071563" cy="427037"/>
          </a:xfrm>
          <a:prstGeom prst="rect">
            <a:avLst/>
          </a:prstGeom>
          <a:noFill/>
          <a:ln w="9525">
            <a:noFill/>
          </a:ln>
        </p:spPr>
        <p:txBody>
          <a:bodyPr wrap="none" lIns="0" tIns="0" rIns="0" bIns="0">
            <a:spAutoFit/>
          </a:bodyPr>
          <a:p>
            <a:pPr>
              <a:spcBef>
                <a:spcPct val="20000"/>
              </a:spcBef>
            </a:pPr>
            <a:r>
              <a:rPr lang="zh-CN" altLang="en-US" sz="2800" b="1" dirty="0">
                <a:solidFill>
                  <a:srgbClr val="FF0066"/>
                </a:solidFill>
                <a:latin typeface="楷体_GB2312" pitchFamily="49" charset="-122"/>
              </a:rPr>
              <a:t>符号：</a:t>
            </a:r>
            <a:endParaRPr lang="zh-CN" altLang="en-US" sz="2800" b="1" dirty="0">
              <a:solidFill>
                <a:srgbClr val="FF0066"/>
              </a:solidFill>
              <a:latin typeface="楷体_GB2312" pitchFamily="49" charset="-122"/>
            </a:endParaRPr>
          </a:p>
        </p:txBody>
      </p:sp>
      <p:grpSp>
        <p:nvGrpSpPr>
          <p:cNvPr id="2" name="Group 6"/>
          <p:cNvGrpSpPr/>
          <p:nvPr/>
        </p:nvGrpSpPr>
        <p:grpSpPr>
          <a:xfrm>
            <a:off x="1905000" y="2662238"/>
            <a:ext cx="1219200" cy="381000"/>
            <a:chOff x="2688" y="1152"/>
            <a:chExt cx="1008" cy="288"/>
          </a:xfrm>
        </p:grpSpPr>
        <p:sp>
          <p:nvSpPr>
            <p:cNvPr id="378887" name="Line 7"/>
            <p:cNvSpPr/>
            <p:nvPr/>
          </p:nvSpPr>
          <p:spPr>
            <a:xfrm>
              <a:off x="2688" y="1296"/>
              <a:ext cx="1008" cy="0"/>
            </a:xfrm>
            <a:prstGeom prst="line">
              <a:avLst/>
            </a:prstGeom>
            <a:ln w="38100" cap="flat" cmpd="sng">
              <a:solidFill>
                <a:schemeClr val="tx2"/>
              </a:solidFill>
              <a:prstDash val="solid"/>
              <a:headEnd type="none" w="med" len="med"/>
              <a:tailEnd type="none" w="med" len="med"/>
            </a:ln>
          </p:spPr>
        </p:sp>
        <p:sp>
          <p:nvSpPr>
            <p:cNvPr id="378888" name="Line 8"/>
            <p:cNvSpPr/>
            <p:nvPr/>
          </p:nvSpPr>
          <p:spPr>
            <a:xfrm>
              <a:off x="3024" y="1152"/>
              <a:ext cx="0" cy="288"/>
            </a:xfrm>
            <a:prstGeom prst="line">
              <a:avLst/>
            </a:prstGeom>
            <a:ln w="38100" cap="flat" cmpd="sng">
              <a:solidFill>
                <a:schemeClr val="tx2"/>
              </a:solidFill>
              <a:prstDash val="solid"/>
              <a:headEnd type="none" w="med" len="med"/>
              <a:tailEnd type="none" w="med" len="med"/>
            </a:ln>
          </p:spPr>
        </p:sp>
        <p:sp>
          <p:nvSpPr>
            <p:cNvPr id="378889" name="Line 9"/>
            <p:cNvSpPr/>
            <p:nvPr/>
          </p:nvSpPr>
          <p:spPr>
            <a:xfrm>
              <a:off x="3024" y="1152"/>
              <a:ext cx="240" cy="144"/>
            </a:xfrm>
            <a:prstGeom prst="line">
              <a:avLst/>
            </a:prstGeom>
            <a:ln w="38100" cap="flat" cmpd="sng">
              <a:solidFill>
                <a:schemeClr val="tx2"/>
              </a:solidFill>
              <a:prstDash val="solid"/>
              <a:headEnd type="none" w="med" len="med"/>
              <a:tailEnd type="none" w="med" len="med"/>
            </a:ln>
          </p:spPr>
        </p:sp>
        <p:sp>
          <p:nvSpPr>
            <p:cNvPr id="378890" name="Line 10"/>
            <p:cNvSpPr/>
            <p:nvPr/>
          </p:nvSpPr>
          <p:spPr>
            <a:xfrm flipV="1">
              <a:off x="3024" y="1296"/>
              <a:ext cx="240" cy="144"/>
            </a:xfrm>
            <a:prstGeom prst="line">
              <a:avLst/>
            </a:prstGeom>
            <a:ln w="38100" cap="flat" cmpd="sng">
              <a:solidFill>
                <a:schemeClr val="tx2"/>
              </a:solidFill>
              <a:prstDash val="solid"/>
              <a:headEnd type="none" w="med" len="med"/>
              <a:tailEnd type="none" w="med" len="med"/>
            </a:ln>
          </p:spPr>
        </p:sp>
        <p:sp>
          <p:nvSpPr>
            <p:cNvPr id="378891" name="Line 11"/>
            <p:cNvSpPr/>
            <p:nvPr/>
          </p:nvSpPr>
          <p:spPr>
            <a:xfrm>
              <a:off x="3264" y="1152"/>
              <a:ext cx="0" cy="288"/>
            </a:xfrm>
            <a:prstGeom prst="line">
              <a:avLst/>
            </a:prstGeom>
            <a:ln w="57150" cap="flat" cmpd="sng">
              <a:solidFill>
                <a:schemeClr val="tx2"/>
              </a:solidFill>
              <a:prstDash val="solid"/>
              <a:headEnd type="none" w="med" len="med"/>
              <a:tailEnd type="none" w="med" len="med"/>
            </a:ln>
          </p:spPr>
        </p:sp>
      </p:grpSp>
      <p:sp>
        <p:nvSpPr>
          <p:cNvPr id="378892" name="Text Box 12"/>
          <p:cNvSpPr txBox="1"/>
          <p:nvPr/>
        </p:nvSpPr>
        <p:spPr>
          <a:xfrm>
            <a:off x="584200" y="3860800"/>
            <a:ext cx="3937000" cy="519113"/>
          </a:xfrm>
          <a:prstGeom prst="rect">
            <a:avLst/>
          </a:prstGeom>
          <a:noFill/>
          <a:ln w="9525">
            <a:noFill/>
          </a:ln>
        </p:spPr>
        <p:txBody>
          <a:bodyPr>
            <a:spAutoFit/>
          </a:bodyPr>
          <a:p>
            <a:pPr>
              <a:spcBef>
                <a:spcPct val="50000"/>
              </a:spcBef>
            </a:pPr>
            <a:r>
              <a:rPr lang="zh-CN" altLang="en-US" sz="2800" dirty="0">
                <a:latin typeface="Times New Roman" panose="02020603050405020304" pitchFamily="18" charset="0"/>
              </a:rPr>
              <a:t>常见的外形如图所示： </a:t>
            </a:r>
            <a:endParaRPr lang="zh-CN" altLang="en-US" sz="2800" dirty="0">
              <a:latin typeface="Times New Roman" panose="02020603050405020304" pitchFamily="18" charset="0"/>
            </a:endParaRPr>
          </a:p>
        </p:txBody>
      </p:sp>
      <p:pic>
        <p:nvPicPr>
          <p:cNvPr id="378893" name="Picture 13" descr="104"/>
          <p:cNvPicPr>
            <a:picLocks noChangeAspect="1"/>
          </p:cNvPicPr>
          <p:nvPr/>
        </p:nvPicPr>
        <p:blipFill>
          <a:blip r:embed="rId1"/>
          <a:srcRect t="5536" b="8167"/>
          <a:stretch>
            <a:fillRect/>
          </a:stretch>
        </p:blipFill>
        <p:spPr>
          <a:xfrm>
            <a:off x="558800" y="4622800"/>
            <a:ext cx="7827963" cy="987425"/>
          </a:xfrm>
          <a:prstGeom prst="rect">
            <a:avLst/>
          </a:prstGeom>
          <a:noFill/>
          <a:ln w="9525">
            <a:noFill/>
          </a:ln>
        </p:spPr>
      </p:pic>
      <p:sp>
        <p:nvSpPr>
          <p:cNvPr id="378894" name="Text Box 14"/>
          <p:cNvSpPr txBox="1"/>
          <p:nvPr/>
        </p:nvSpPr>
        <p:spPr>
          <a:xfrm>
            <a:off x="3098800" y="5803900"/>
            <a:ext cx="3422015" cy="521970"/>
          </a:xfrm>
          <a:prstGeom prst="rect">
            <a:avLst/>
          </a:prstGeom>
          <a:noFill/>
          <a:ln w="9525">
            <a:noFill/>
          </a:ln>
        </p:spPr>
        <p:txBody>
          <a:bodyPr wrap="square">
            <a:spAutoFit/>
          </a:bodyPr>
          <a:p>
            <a:pPr>
              <a:spcBef>
                <a:spcPct val="50000"/>
              </a:spcBef>
            </a:pPr>
            <a:r>
              <a:rPr lang="zh-CN" altLang="en-US" dirty="0">
                <a:latin typeface="Times New Roman" panose="02020603050405020304" pitchFamily="18" charset="0"/>
              </a:rPr>
              <a:t>二极管的几种外形 </a:t>
            </a:r>
            <a:endParaRPr lang="zh-CN" altLang="en-US" dirty="0">
              <a:latin typeface="Times New Roman" panose="02020603050405020304" pitchFamily="18" charset="0"/>
            </a:endParaRPr>
          </a:p>
        </p:txBody>
      </p:sp>
      <p:sp>
        <p:nvSpPr>
          <p:cNvPr id="378895" name="Text Box 15"/>
          <p:cNvSpPr txBox="1"/>
          <p:nvPr/>
        </p:nvSpPr>
        <p:spPr>
          <a:xfrm>
            <a:off x="635000" y="3263900"/>
            <a:ext cx="6261100" cy="457200"/>
          </a:xfrm>
          <a:prstGeom prst="rect">
            <a:avLst/>
          </a:prstGeom>
          <a:noFill/>
          <a:ln w="9525">
            <a:noFill/>
          </a:ln>
        </p:spPr>
        <p:txBody>
          <a:bodyPr>
            <a:spAutoFit/>
          </a:bodyPr>
          <a:p>
            <a:pPr>
              <a:spcBef>
                <a:spcPct val="50000"/>
              </a:spcBef>
            </a:pPr>
            <a:r>
              <a:rPr lang="zh-CN" altLang="en-US" b="1" dirty="0">
                <a:solidFill>
                  <a:srgbClr val="0033CC"/>
                </a:solidFill>
                <a:latin typeface="Times New Roman" panose="02020603050405020304" pitchFamily="18" charset="0"/>
              </a:rPr>
              <a:t>箭头符号表示</a:t>
            </a:r>
            <a:r>
              <a:rPr lang="en-US" altLang="zh-CN" b="1" dirty="0">
                <a:solidFill>
                  <a:srgbClr val="0033CC"/>
                </a:solidFill>
                <a:latin typeface="Times New Roman" panose="02020603050405020304" pitchFamily="18" charset="0"/>
              </a:rPr>
              <a:t>PN</a:t>
            </a:r>
            <a:r>
              <a:rPr lang="zh-CN" altLang="en-US" b="1" dirty="0">
                <a:solidFill>
                  <a:srgbClr val="0033CC"/>
                </a:solidFill>
                <a:latin typeface="Times New Roman" panose="02020603050405020304" pitchFamily="18" charset="0"/>
              </a:rPr>
              <a:t>结正偏时电流的流向</a:t>
            </a:r>
            <a:r>
              <a:rPr lang="zh-CN" altLang="en-US" dirty="0">
                <a:solidFill>
                  <a:srgbClr val="6600FF"/>
                </a:solidFill>
                <a:latin typeface="Times New Roman" panose="02020603050405020304" pitchFamily="18" charset="0"/>
              </a:rPr>
              <a:t> </a:t>
            </a:r>
            <a:endParaRPr lang="zh-CN" altLang="en-US" dirty="0">
              <a:solidFill>
                <a:srgbClr val="6600FF"/>
              </a:solidFill>
              <a:latin typeface="Times New Roman" panose="02020603050405020304" pitchFamily="18" charset="0"/>
            </a:endParaRPr>
          </a:p>
        </p:txBody>
      </p:sp>
      <p:sp>
        <p:nvSpPr>
          <p:cNvPr id="44048" name="Text Box 16"/>
          <p:cNvSpPr txBox="1">
            <a:spLocks noChangeArrowheads="1"/>
          </p:cNvSpPr>
          <p:nvPr/>
        </p:nvSpPr>
        <p:spPr bwMode="auto">
          <a:xfrm>
            <a:off x="339725" y="1828800"/>
            <a:ext cx="7712075" cy="521970"/>
          </a:xfrm>
          <a:prstGeom prst="rect">
            <a:avLst/>
          </a:prstGeom>
          <a:noFill/>
          <a:ln w="9525">
            <a:noFill/>
            <a:miter lim="800000"/>
          </a:ln>
          <a:effectLst/>
        </p:spPr>
        <p:txBody>
          <a:bodyPr wrap="square">
            <a:spAutoFit/>
          </a:bodyPr>
          <a:lstStyle/>
          <a:p>
            <a:pPr marR="0" defTabSz="914400">
              <a:spcBef>
                <a:spcPct val="50000"/>
              </a:spcBef>
              <a:buClrTx/>
              <a:buSzTx/>
              <a:buFontTx/>
              <a:buNone/>
              <a:defRPr/>
            </a:pPr>
            <a:r>
              <a:rPr kumimoji="1" lang="en-US" altLang="zh-CN" kern="1200" cap="none" spc="0" normalizeH="0" baseline="0" noProof="0" smtClean="0">
                <a:latin typeface="Times New Roman" panose="02020603050405020304" pitchFamily="18" charset="0"/>
                <a:ea typeface="宋体" panose="02010600030101010101" pitchFamily="2" charset="-122"/>
                <a:cs typeface="+mn-cs"/>
              </a:rPr>
              <a:t>P</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区的引出线称为</a:t>
            </a:r>
            <a:r>
              <a:rPr kumimoji="1" lang="zh-CN" altLang="en-US" b="1" kern="1200" cap="none" spc="0" normalizeH="0" baseline="0" noProof="0" smtClean="0">
                <a:solidFill>
                  <a:srgbClr val="FF505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阳极</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N</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区的引出线称为</a:t>
            </a:r>
            <a:r>
              <a:rPr kumimoji="1" lang="zh-CN" altLang="en-US" b="1" kern="1200" cap="none" spc="0" normalizeH="0" baseline="0" noProof="0" smtClean="0">
                <a:solidFill>
                  <a:srgbClr val="FF505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阴极</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 </a:t>
            </a:r>
            <a:endParaRPr kumimoji="1" lang="zh-CN" altLang="en-US" kern="1200" cap="none" spc="0" normalizeH="0" baseline="0" noProof="0" smtClean="0">
              <a:latin typeface="Times New Roman" panose="02020603050405020304" pitchFamily="18" charset="0"/>
              <a:ea typeface="宋体" panose="02010600030101010101" pitchFamily="2" charset="-122"/>
              <a:cs typeface="+mn-cs"/>
            </a:endParaRPr>
          </a:p>
        </p:txBody>
      </p:sp>
      <p:sp>
        <p:nvSpPr>
          <p:cNvPr id="7" name="页脚占位符 4"/>
          <p:cNvSpPr txBox="1">
            <a:spLocks noGrp="1"/>
          </p:cNvSpPr>
          <p:nvPr>
            <p:custDataLst>
              <p:tags r:id="rId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100000"/>
                                  </p:iterate>
                                  <p:childTnLst>
                                    <p:set>
                                      <p:cBhvr>
                                        <p:cTn id="6" dur="1" fill="hold">
                                          <p:stCondLst>
                                            <p:cond delay="0"/>
                                          </p:stCondLst>
                                        </p:cTn>
                                        <p:tgtEl>
                                          <p:spTgt spid="44035">
                                            <p:txEl>
                                              <p:charRg st="0" end="4"/>
                                            </p:txEl>
                                          </p:spTgt>
                                        </p:tgtEl>
                                        <p:attrNameLst>
                                          <p:attrName>style.visibility</p:attrName>
                                        </p:attrNameLst>
                                      </p:cBhvr>
                                      <p:to>
                                        <p:strVal val="visible"/>
                                      </p:to>
                                    </p:set>
                                    <p:animEffect transition="in" filter="wipe(up)">
                                      <p:cBhvr>
                                        <p:cTn id="7" dur="75"/>
                                        <p:tgtEl>
                                          <p:spTgt spid="44035">
                                            <p:txEl>
                                              <p:charRg st="0" end="4"/>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100000"/>
                                  </p:iterate>
                                  <p:childTnLst>
                                    <p:set>
                                      <p:cBhvr>
                                        <p:cTn id="11" dur="1" fill="hold">
                                          <p:stCondLst>
                                            <p:cond delay="0"/>
                                          </p:stCondLst>
                                        </p:cTn>
                                        <p:tgtEl>
                                          <p:spTgt spid="44036">
                                            <p:txEl>
                                              <p:charRg st="0" end="29"/>
                                            </p:txEl>
                                          </p:spTgt>
                                        </p:tgtEl>
                                        <p:attrNameLst>
                                          <p:attrName>style.visibility</p:attrName>
                                        </p:attrNameLst>
                                      </p:cBhvr>
                                      <p:to>
                                        <p:strVal val="visible"/>
                                      </p:to>
                                    </p:set>
                                    <p:animEffect transition="in" filter="wipe(up)">
                                      <p:cBhvr>
                                        <p:cTn id="12" dur="75"/>
                                        <p:tgtEl>
                                          <p:spTgt spid="44036">
                                            <p:txEl>
                                              <p:charRg st="0" end="29"/>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iterate type="lt">
                                    <p:tmPct val="100000"/>
                                  </p:iterate>
                                  <p:childTnLst>
                                    <p:set>
                                      <p:cBhvr>
                                        <p:cTn id="16" dur="1" fill="hold">
                                          <p:stCondLst>
                                            <p:cond delay="0"/>
                                          </p:stCondLst>
                                        </p:cTn>
                                        <p:tgtEl>
                                          <p:spTgt spid="44037">
                                            <p:txEl>
                                              <p:charRg st="0" end="4"/>
                                            </p:txEl>
                                          </p:spTgt>
                                        </p:tgtEl>
                                        <p:attrNameLst>
                                          <p:attrName>style.visibility</p:attrName>
                                        </p:attrNameLst>
                                      </p:cBhvr>
                                      <p:to>
                                        <p:strVal val="visible"/>
                                      </p:to>
                                    </p:set>
                                    <p:animEffect transition="in" filter="wipe(up)">
                                      <p:cBhvr>
                                        <p:cTn id="17" dur="75"/>
                                        <p:tgtEl>
                                          <p:spTgt spid="44037">
                                            <p:txEl>
                                              <p:charRg st="0" end="4"/>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TYPE.WAV"/>
                                        </p:tgtEl>
                                      </p:cMediaNode>
                                    </p:audio>
                                  </p:subTnLst>
                                </p:cTn>
                              </p:par>
                            </p:childTnLst>
                          </p:cTn>
                        </p:par>
                      </p:childTnLst>
                    </p:cTn>
                  </p:par>
                  <p:par>
                    <p:cTn id="18" fill="hold">
                      <p:stCondLst>
                        <p:cond delay="indefinite"/>
                      </p:stCondLst>
                      <p:childTnLst>
                        <p:par>
                          <p:cTn id="19" fill="hold">
                            <p:stCondLst>
                              <p:cond delay="0"/>
                            </p:stCondLst>
                            <p:childTnLst>
                              <p:par>
                                <p:cTn id="20" presetID="17"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000000"/>
                                          </p:val>
                                        </p:tav>
                                        <p:tav tm="100000">
                                          <p:val>
                                            <p:strVal val="#ppt_w"/>
                                          </p:val>
                                        </p:tav>
                                      </p:tavLst>
                                    </p:anim>
                                    <p:anim calcmode="lin" valueType="num">
                                      <p:cBhvr>
                                        <p:cTn id="23"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p:bldP spid="44036" grpId="0" build="p"/>
      <p:bldP spid="44037"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52" name="Rectangle 12"/>
          <p:cNvSpPr/>
          <p:nvPr/>
        </p:nvSpPr>
        <p:spPr>
          <a:xfrm>
            <a:off x="355600" y="534035"/>
            <a:ext cx="4911090" cy="553720"/>
          </a:xfrm>
          <a:prstGeom prst="rect">
            <a:avLst/>
          </a:prstGeom>
          <a:noFill/>
          <a:ln w="9525">
            <a:noFill/>
          </a:ln>
        </p:spPr>
        <p:txBody>
          <a:bodyPr wrap="square" lIns="0" tIns="0" rIns="0" bIns="0">
            <a:spAutoFit/>
          </a:bodyPr>
          <a:p>
            <a:pPr>
              <a:spcBef>
                <a:spcPct val="20000"/>
              </a:spcBef>
            </a:pPr>
            <a:r>
              <a:rPr lang="zh-CN" altLang="en-US" sz="3600" b="1" dirty="0">
                <a:solidFill>
                  <a:schemeClr val="bg1"/>
                </a:solidFill>
                <a:latin typeface="楷体_GB2312" pitchFamily="49" charset="-122"/>
              </a:rPr>
              <a:t>二极管结构与分类：</a:t>
            </a:r>
            <a:endParaRPr lang="zh-CN" altLang="en-US" sz="3600" b="1" dirty="0">
              <a:solidFill>
                <a:schemeClr val="bg1"/>
              </a:solidFill>
              <a:latin typeface="楷体_GB2312" pitchFamily="49" charset="-122"/>
            </a:endParaRPr>
          </a:p>
        </p:txBody>
      </p:sp>
      <p:sp>
        <p:nvSpPr>
          <p:cNvPr id="35853" name="Rectangle 13"/>
          <p:cNvSpPr/>
          <p:nvPr/>
        </p:nvSpPr>
        <p:spPr>
          <a:xfrm>
            <a:off x="679450" y="1565910"/>
            <a:ext cx="1428750" cy="427038"/>
          </a:xfrm>
          <a:prstGeom prst="rect">
            <a:avLst/>
          </a:prstGeom>
          <a:noFill/>
          <a:ln w="9525">
            <a:noFill/>
          </a:ln>
        </p:spPr>
        <p:txBody>
          <a:bodyPr wrap="none" lIns="0" tIns="0" rIns="0" bIns="0">
            <a:spAutoFit/>
          </a:bodyPr>
          <a:p>
            <a:pPr>
              <a:spcBef>
                <a:spcPct val="20000"/>
              </a:spcBef>
            </a:pPr>
            <a:r>
              <a:rPr lang="zh-CN" altLang="en-US" sz="2800" b="1" dirty="0">
                <a:solidFill>
                  <a:srgbClr val="0033CC"/>
                </a:solidFill>
                <a:latin typeface="楷体_GB2312" pitchFamily="49" charset="-122"/>
              </a:rPr>
              <a:t>按材料分</a:t>
            </a:r>
            <a:endParaRPr lang="zh-CN" altLang="en-US" sz="2800" dirty="0">
              <a:solidFill>
                <a:srgbClr val="0033CC"/>
              </a:solidFill>
              <a:latin typeface="Times New Roman" panose="02020603050405020304" pitchFamily="18" charset="0"/>
            </a:endParaRPr>
          </a:p>
        </p:txBody>
      </p:sp>
      <p:sp>
        <p:nvSpPr>
          <p:cNvPr id="35854" name="AutoShape 14"/>
          <p:cNvSpPr/>
          <p:nvPr/>
        </p:nvSpPr>
        <p:spPr>
          <a:xfrm>
            <a:off x="2241550" y="1138238"/>
            <a:ext cx="76200" cy="685800"/>
          </a:xfrm>
          <a:prstGeom prst="leftBrace">
            <a:avLst>
              <a:gd name="adj1" fmla="val 75000"/>
              <a:gd name="adj2" fmla="val 50000"/>
            </a:avLst>
          </a:prstGeom>
          <a:noFill/>
          <a:ln w="19050" cap="flat" cmpd="sng">
            <a:solidFill>
              <a:schemeClr val="tx2"/>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5855" name="Rectangle 15"/>
          <p:cNvSpPr/>
          <p:nvPr/>
        </p:nvSpPr>
        <p:spPr>
          <a:xfrm>
            <a:off x="2374900" y="1256348"/>
            <a:ext cx="1752600" cy="427037"/>
          </a:xfrm>
          <a:prstGeom prst="rect">
            <a:avLst/>
          </a:prstGeom>
          <a:noFill/>
          <a:ln w="9525">
            <a:noFill/>
          </a:ln>
        </p:spPr>
        <p:txBody>
          <a:bodyPr lIns="0" tIns="0" rIns="0" bIns="0">
            <a:spAutoFit/>
          </a:bodyPr>
          <a:p>
            <a:pPr>
              <a:spcBef>
                <a:spcPct val="20000"/>
              </a:spcBef>
            </a:pPr>
            <a:r>
              <a:rPr lang="zh-CN" altLang="en-US" sz="2800" b="1" dirty="0">
                <a:solidFill>
                  <a:schemeClr val="tx2"/>
                </a:solidFill>
                <a:latin typeface="楷体_GB2312" pitchFamily="49" charset="-122"/>
              </a:rPr>
              <a:t>硅二极管</a:t>
            </a:r>
            <a:endParaRPr lang="zh-CN" altLang="en-US" sz="2800" dirty="0">
              <a:solidFill>
                <a:schemeClr val="tx2"/>
              </a:solidFill>
              <a:latin typeface="Times New Roman" panose="02020603050405020304" pitchFamily="18" charset="0"/>
            </a:endParaRPr>
          </a:p>
        </p:txBody>
      </p:sp>
      <p:sp>
        <p:nvSpPr>
          <p:cNvPr id="35856" name="Rectangle 16"/>
          <p:cNvSpPr/>
          <p:nvPr/>
        </p:nvSpPr>
        <p:spPr>
          <a:xfrm>
            <a:off x="2355850" y="1846898"/>
            <a:ext cx="1752600" cy="427037"/>
          </a:xfrm>
          <a:prstGeom prst="rect">
            <a:avLst/>
          </a:prstGeom>
          <a:noFill/>
          <a:ln w="9525">
            <a:noFill/>
          </a:ln>
        </p:spPr>
        <p:txBody>
          <a:bodyPr lIns="0" tIns="0" rIns="0" bIns="0">
            <a:spAutoFit/>
          </a:bodyPr>
          <a:p>
            <a:pPr>
              <a:spcBef>
                <a:spcPct val="20000"/>
              </a:spcBef>
            </a:pPr>
            <a:r>
              <a:rPr lang="zh-CN" altLang="en-US" sz="2800" b="1" dirty="0">
                <a:solidFill>
                  <a:schemeClr val="tx2"/>
                </a:solidFill>
                <a:latin typeface="楷体_GB2312" pitchFamily="49" charset="-122"/>
              </a:rPr>
              <a:t>锗二极管</a:t>
            </a:r>
            <a:endParaRPr lang="zh-CN" altLang="en-US" sz="2800" dirty="0">
              <a:solidFill>
                <a:schemeClr val="tx2"/>
              </a:solidFill>
              <a:latin typeface="Times New Roman" panose="02020603050405020304" pitchFamily="18" charset="0"/>
            </a:endParaRPr>
          </a:p>
        </p:txBody>
      </p:sp>
      <p:sp>
        <p:nvSpPr>
          <p:cNvPr id="35857" name="Text Box 17"/>
          <p:cNvSpPr txBox="1"/>
          <p:nvPr/>
        </p:nvSpPr>
        <p:spPr>
          <a:xfrm>
            <a:off x="4419600" y="1772285"/>
            <a:ext cx="1428750" cy="427038"/>
          </a:xfrm>
          <a:prstGeom prst="rect">
            <a:avLst/>
          </a:prstGeom>
          <a:noFill/>
          <a:ln w="9525">
            <a:noFill/>
          </a:ln>
        </p:spPr>
        <p:txBody>
          <a:bodyPr wrap="none" lIns="0" tIns="0" rIns="0" bIns="0">
            <a:spAutoFit/>
          </a:bodyPr>
          <a:p>
            <a:pPr>
              <a:spcBef>
                <a:spcPct val="20000"/>
              </a:spcBef>
            </a:pPr>
            <a:r>
              <a:rPr lang="zh-CN" altLang="en-US" sz="2800" b="1" dirty="0">
                <a:solidFill>
                  <a:srgbClr val="0033CC"/>
                </a:solidFill>
                <a:latin typeface="楷体_GB2312" pitchFamily="49" charset="-122"/>
              </a:rPr>
              <a:t>按结构分</a:t>
            </a:r>
            <a:endParaRPr lang="zh-CN" altLang="en-US" sz="2800" b="1" dirty="0">
              <a:solidFill>
                <a:srgbClr val="0033CC"/>
              </a:solidFill>
              <a:latin typeface="楷体_GB2312" pitchFamily="49" charset="-122"/>
            </a:endParaRPr>
          </a:p>
        </p:txBody>
      </p:sp>
      <p:sp>
        <p:nvSpPr>
          <p:cNvPr id="35858" name="AutoShape 18"/>
          <p:cNvSpPr/>
          <p:nvPr/>
        </p:nvSpPr>
        <p:spPr>
          <a:xfrm>
            <a:off x="6019800" y="1634173"/>
            <a:ext cx="152400" cy="762000"/>
          </a:xfrm>
          <a:prstGeom prst="leftBrace">
            <a:avLst>
              <a:gd name="adj1" fmla="val 41666"/>
              <a:gd name="adj2" fmla="val 50000"/>
            </a:avLst>
          </a:prstGeom>
          <a:noFill/>
          <a:ln w="19050" cap="flat" cmpd="sng">
            <a:solidFill>
              <a:schemeClr val="tx2"/>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5859" name="Text Box 19"/>
          <p:cNvSpPr txBox="1"/>
          <p:nvPr/>
        </p:nvSpPr>
        <p:spPr>
          <a:xfrm>
            <a:off x="6172200" y="1291273"/>
            <a:ext cx="1752600" cy="427037"/>
          </a:xfrm>
          <a:prstGeom prst="rect">
            <a:avLst/>
          </a:prstGeom>
          <a:noFill/>
          <a:ln w="9525">
            <a:noFill/>
          </a:ln>
        </p:spPr>
        <p:txBody>
          <a:bodyPr lIns="0" tIns="0" rIns="0" bIns="0">
            <a:spAutoFit/>
          </a:bodyPr>
          <a:p>
            <a:pPr>
              <a:spcBef>
                <a:spcPct val="20000"/>
              </a:spcBef>
            </a:pPr>
            <a:r>
              <a:rPr lang="zh-CN" altLang="en-US" sz="2800" b="1" dirty="0">
                <a:solidFill>
                  <a:schemeClr val="tx2"/>
                </a:solidFill>
                <a:latin typeface="楷体_GB2312" pitchFamily="49" charset="-122"/>
              </a:rPr>
              <a:t>点接触型</a:t>
            </a:r>
            <a:endParaRPr lang="zh-CN" altLang="en-US" sz="2800" b="1" dirty="0">
              <a:solidFill>
                <a:schemeClr val="tx2"/>
              </a:solidFill>
              <a:latin typeface="楷体_GB2312" pitchFamily="49" charset="-122"/>
            </a:endParaRPr>
          </a:p>
        </p:txBody>
      </p:sp>
      <p:sp>
        <p:nvSpPr>
          <p:cNvPr id="35860" name="Text Box 20"/>
          <p:cNvSpPr txBox="1"/>
          <p:nvPr/>
        </p:nvSpPr>
        <p:spPr>
          <a:xfrm>
            <a:off x="6172200" y="1748473"/>
            <a:ext cx="1752600" cy="427037"/>
          </a:xfrm>
          <a:prstGeom prst="rect">
            <a:avLst/>
          </a:prstGeom>
          <a:noFill/>
          <a:ln w="9525">
            <a:noFill/>
          </a:ln>
        </p:spPr>
        <p:txBody>
          <a:bodyPr lIns="0" tIns="0" rIns="0" bIns="0">
            <a:spAutoFit/>
          </a:bodyPr>
          <a:p>
            <a:pPr>
              <a:spcBef>
                <a:spcPct val="20000"/>
              </a:spcBef>
            </a:pPr>
            <a:r>
              <a:rPr lang="zh-CN" altLang="en-US" sz="2800" b="1" dirty="0">
                <a:solidFill>
                  <a:schemeClr val="tx2"/>
                </a:solidFill>
                <a:latin typeface="楷体_GB2312" pitchFamily="49" charset="-122"/>
              </a:rPr>
              <a:t>面接触型</a:t>
            </a:r>
            <a:endParaRPr lang="zh-CN" altLang="en-US" sz="2800" b="1" dirty="0">
              <a:solidFill>
                <a:schemeClr val="tx2"/>
              </a:solidFill>
              <a:latin typeface="楷体_GB2312" pitchFamily="49" charset="-122"/>
            </a:endParaRPr>
          </a:p>
        </p:txBody>
      </p:sp>
      <p:grpSp>
        <p:nvGrpSpPr>
          <p:cNvPr id="2" name="Group 21"/>
          <p:cNvGrpSpPr/>
          <p:nvPr/>
        </p:nvGrpSpPr>
        <p:grpSpPr>
          <a:xfrm>
            <a:off x="596900" y="2549525"/>
            <a:ext cx="3657600" cy="2346325"/>
            <a:chOff x="288" y="2352"/>
            <a:chExt cx="2304" cy="1478"/>
          </a:xfrm>
        </p:grpSpPr>
        <p:sp>
          <p:nvSpPr>
            <p:cNvPr id="381964" name="Text Box 22"/>
            <p:cNvSpPr txBox="1"/>
            <p:nvPr/>
          </p:nvSpPr>
          <p:spPr>
            <a:xfrm>
              <a:off x="768" y="3600"/>
              <a:ext cx="1152" cy="230"/>
            </a:xfrm>
            <a:prstGeom prst="rect">
              <a:avLst/>
            </a:prstGeom>
            <a:noFill/>
            <a:ln w="9525">
              <a:noFill/>
            </a:ln>
          </p:spPr>
          <p:txBody>
            <a:bodyPr lIns="0" tIns="0" rIns="0" bIns="0">
              <a:spAutoFit/>
            </a:bodyPr>
            <a:p>
              <a:pPr>
                <a:spcBef>
                  <a:spcPct val="20000"/>
                </a:spcBef>
              </a:pPr>
              <a:r>
                <a:rPr lang="zh-CN" altLang="en-US" b="1" dirty="0">
                  <a:solidFill>
                    <a:srgbClr val="FF0066"/>
                  </a:solidFill>
                  <a:latin typeface="Times New Roman" panose="02020603050405020304" pitchFamily="18" charset="0"/>
                </a:rPr>
                <a:t>点接触型</a:t>
              </a:r>
              <a:endParaRPr lang="zh-CN" altLang="en-US" b="1" dirty="0">
                <a:solidFill>
                  <a:srgbClr val="FF0066"/>
                </a:solidFill>
                <a:latin typeface="Times New Roman" panose="02020603050405020304" pitchFamily="18" charset="0"/>
              </a:endParaRPr>
            </a:p>
          </p:txBody>
        </p:sp>
        <p:grpSp>
          <p:nvGrpSpPr>
            <p:cNvPr id="381965" name="Group 23"/>
            <p:cNvGrpSpPr/>
            <p:nvPr/>
          </p:nvGrpSpPr>
          <p:grpSpPr>
            <a:xfrm>
              <a:off x="288" y="2736"/>
              <a:ext cx="1968" cy="432"/>
              <a:chOff x="864" y="2208"/>
              <a:chExt cx="2400" cy="576"/>
            </a:xfrm>
          </p:grpSpPr>
          <p:grpSp>
            <p:nvGrpSpPr>
              <p:cNvPr id="381966" name="Group 24"/>
              <p:cNvGrpSpPr/>
              <p:nvPr/>
            </p:nvGrpSpPr>
            <p:grpSpPr>
              <a:xfrm rot="-5400000" flipH="1">
                <a:off x="1791" y="1808"/>
                <a:ext cx="576" cy="1375"/>
                <a:chOff x="2058" y="1161"/>
                <a:chExt cx="579" cy="1632"/>
              </a:xfrm>
            </p:grpSpPr>
            <p:grpSp>
              <p:nvGrpSpPr>
                <p:cNvPr id="381967" name="Group 25"/>
                <p:cNvGrpSpPr/>
                <p:nvPr/>
              </p:nvGrpSpPr>
              <p:grpSpPr>
                <a:xfrm>
                  <a:off x="2112" y="1209"/>
                  <a:ext cx="469" cy="234"/>
                  <a:chOff x="2136" y="1008"/>
                  <a:chExt cx="1104" cy="576"/>
                </a:xfrm>
              </p:grpSpPr>
              <p:sp>
                <p:nvSpPr>
                  <p:cNvPr id="381968" name="Arc 26"/>
                  <p:cNvSpPr/>
                  <p:nvPr/>
                </p:nvSpPr>
                <p:spPr>
                  <a:xfrm>
                    <a:off x="2664" y="1008"/>
                    <a:ext cx="576" cy="576"/>
                  </a:xfrm>
                  <a:custGeom>
                    <a:avLst/>
                    <a:gdLst>
                      <a:gd name="txL" fmla="*/ 0 w 21600"/>
                      <a:gd name="txT" fmla="*/ 0 h 21600"/>
                      <a:gd name="txR" fmla="*/ 21600 w 21600"/>
                      <a:gd name="txB" fmla="*/ 21600 h 21600"/>
                    </a:gdLst>
                    <a:ahLst/>
                    <a:cxnLst>
                      <a:cxn ang="0">
                        <a:pos x="0" y="0"/>
                      </a:cxn>
                      <a:cxn ang="0">
                        <a:pos x="576" y="576"/>
                      </a:cxn>
                      <a:cxn ang="0">
                        <a:pos x="0" y="57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00"/>
                    </a:solidFill>
                    <a:prstDash val="solid"/>
                    <a:round/>
                    <a:headEnd type="none" w="med" len="med"/>
                    <a:tailEnd type="none" w="sm" len="lg"/>
                  </a:ln>
                </p:spPr>
                <p:txBody>
                  <a:bodyPr wrap="none" lIns="0" tIns="0" rIns="0" bIns="0" anchor="ctr" anchorCtr="0">
                    <a:spAutoFit/>
                  </a:bodyPr>
                  <a:p>
                    <a:endParaRPr lang="zh-CN" altLang="en-US" dirty="0">
                      <a:latin typeface="Times New Roman" panose="02020603050405020304" pitchFamily="18" charset="0"/>
                    </a:endParaRPr>
                  </a:p>
                </p:txBody>
              </p:sp>
              <p:sp>
                <p:nvSpPr>
                  <p:cNvPr id="381969" name="Arc 27"/>
                  <p:cNvSpPr/>
                  <p:nvPr/>
                </p:nvSpPr>
                <p:spPr>
                  <a:xfrm flipH="1">
                    <a:off x="2136" y="1008"/>
                    <a:ext cx="576" cy="576"/>
                  </a:xfrm>
                  <a:custGeom>
                    <a:avLst/>
                    <a:gdLst>
                      <a:gd name="txL" fmla="*/ 0 w 21600"/>
                      <a:gd name="txT" fmla="*/ 0 h 21600"/>
                      <a:gd name="txR" fmla="*/ 21600 w 21600"/>
                      <a:gd name="txB" fmla="*/ 21600 h 21600"/>
                    </a:gdLst>
                    <a:ahLst/>
                    <a:cxnLst>
                      <a:cxn ang="0">
                        <a:pos x="0" y="0"/>
                      </a:cxn>
                      <a:cxn ang="0">
                        <a:pos x="576" y="576"/>
                      </a:cxn>
                      <a:cxn ang="0">
                        <a:pos x="0" y="57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00"/>
                    </a:solidFill>
                    <a:prstDash val="solid"/>
                    <a:round/>
                    <a:headEnd type="none" w="med" len="med"/>
                    <a:tailEnd type="none" w="sm" len="lg"/>
                  </a:ln>
                </p:spPr>
                <p:txBody>
                  <a:bodyPr wrap="none" lIns="0" tIns="0" rIns="0" bIns="0" anchor="ctr" anchorCtr="0">
                    <a:spAutoFit/>
                  </a:bodyPr>
                  <a:p>
                    <a:endParaRPr lang="zh-CN" altLang="en-US" dirty="0">
                      <a:latin typeface="Times New Roman" panose="02020603050405020304" pitchFamily="18" charset="0"/>
                    </a:endParaRPr>
                  </a:p>
                </p:txBody>
              </p:sp>
            </p:grpSp>
            <p:grpSp>
              <p:nvGrpSpPr>
                <p:cNvPr id="381970" name="Group 28"/>
                <p:cNvGrpSpPr/>
                <p:nvPr/>
              </p:nvGrpSpPr>
              <p:grpSpPr>
                <a:xfrm flipV="1">
                  <a:off x="2112" y="2496"/>
                  <a:ext cx="469" cy="234"/>
                  <a:chOff x="2136" y="1008"/>
                  <a:chExt cx="1104" cy="576"/>
                </a:xfrm>
              </p:grpSpPr>
              <p:sp>
                <p:nvSpPr>
                  <p:cNvPr id="381971" name="Arc 29"/>
                  <p:cNvSpPr/>
                  <p:nvPr/>
                </p:nvSpPr>
                <p:spPr>
                  <a:xfrm>
                    <a:off x="2664" y="1008"/>
                    <a:ext cx="576" cy="576"/>
                  </a:xfrm>
                  <a:custGeom>
                    <a:avLst/>
                    <a:gdLst>
                      <a:gd name="txL" fmla="*/ 0 w 21600"/>
                      <a:gd name="txT" fmla="*/ 0 h 21600"/>
                      <a:gd name="txR" fmla="*/ 21600 w 21600"/>
                      <a:gd name="txB" fmla="*/ 21600 h 21600"/>
                    </a:gdLst>
                    <a:ahLst/>
                    <a:cxnLst>
                      <a:cxn ang="0">
                        <a:pos x="0" y="0"/>
                      </a:cxn>
                      <a:cxn ang="0">
                        <a:pos x="576" y="576"/>
                      </a:cxn>
                      <a:cxn ang="0">
                        <a:pos x="0" y="57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00"/>
                    </a:solidFill>
                    <a:prstDash val="solid"/>
                    <a:round/>
                    <a:headEnd type="none" w="med" len="med"/>
                    <a:tailEnd type="none" w="sm" len="lg"/>
                  </a:ln>
                </p:spPr>
                <p:txBody>
                  <a:bodyPr wrap="none" lIns="0" tIns="0" rIns="0" bIns="0" anchor="ctr" anchorCtr="0">
                    <a:spAutoFit/>
                  </a:bodyPr>
                  <a:p>
                    <a:endParaRPr lang="zh-CN" altLang="en-US" dirty="0">
                      <a:latin typeface="Times New Roman" panose="02020603050405020304" pitchFamily="18" charset="0"/>
                    </a:endParaRPr>
                  </a:p>
                </p:txBody>
              </p:sp>
              <p:sp>
                <p:nvSpPr>
                  <p:cNvPr id="381972" name="Arc 30"/>
                  <p:cNvSpPr/>
                  <p:nvPr/>
                </p:nvSpPr>
                <p:spPr>
                  <a:xfrm flipH="1">
                    <a:off x="2136" y="1008"/>
                    <a:ext cx="576" cy="576"/>
                  </a:xfrm>
                  <a:custGeom>
                    <a:avLst/>
                    <a:gdLst>
                      <a:gd name="txL" fmla="*/ 0 w 21600"/>
                      <a:gd name="txT" fmla="*/ 0 h 21600"/>
                      <a:gd name="txR" fmla="*/ 21600 w 21600"/>
                      <a:gd name="txB" fmla="*/ 21600 h 21600"/>
                    </a:gdLst>
                    <a:ahLst/>
                    <a:cxnLst>
                      <a:cxn ang="0">
                        <a:pos x="0" y="0"/>
                      </a:cxn>
                      <a:cxn ang="0">
                        <a:pos x="576" y="576"/>
                      </a:cxn>
                      <a:cxn ang="0">
                        <a:pos x="0" y="57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00"/>
                    </a:solidFill>
                    <a:prstDash val="solid"/>
                    <a:round/>
                    <a:headEnd type="none" w="med" len="med"/>
                    <a:tailEnd type="none" w="sm" len="lg"/>
                  </a:ln>
                </p:spPr>
                <p:txBody>
                  <a:bodyPr wrap="none" lIns="0" tIns="0" rIns="0" bIns="0" anchor="ctr" anchorCtr="0">
                    <a:spAutoFit/>
                  </a:bodyPr>
                  <a:p>
                    <a:endParaRPr lang="zh-CN" altLang="en-US" dirty="0">
                      <a:latin typeface="Times New Roman" panose="02020603050405020304" pitchFamily="18" charset="0"/>
                    </a:endParaRPr>
                  </a:p>
                </p:txBody>
              </p:sp>
            </p:grpSp>
            <p:sp>
              <p:nvSpPr>
                <p:cNvPr id="381973" name="Line 31"/>
                <p:cNvSpPr/>
                <p:nvPr/>
              </p:nvSpPr>
              <p:spPr>
                <a:xfrm>
                  <a:off x="2585" y="1440"/>
                  <a:ext cx="0" cy="1056"/>
                </a:xfrm>
                <a:prstGeom prst="line">
                  <a:avLst/>
                </a:prstGeom>
                <a:ln w="28575" cap="flat" cmpd="sng">
                  <a:solidFill>
                    <a:srgbClr val="000000"/>
                  </a:solidFill>
                  <a:prstDash val="solid"/>
                  <a:headEnd type="none" w="med" len="med"/>
                  <a:tailEnd type="none" w="sm" len="lg"/>
                </a:ln>
              </p:spPr>
            </p:sp>
            <p:sp>
              <p:nvSpPr>
                <p:cNvPr id="381974" name="Line 32"/>
                <p:cNvSpPr/>
                <p:nvPr/>
              </p:nvSpPr>
              <p:spPr>
                <a:xfrm>
                  <a:off x="2112" y="1440"/>
                  <a:ext cx="0" cy="1056"/>
                </a:xfrm>
                <a:prstGeom prst="line">
                  <a:avLst/>
                </a:prstGeom>
                <a:ln w="28575" cap="flat" cmpd="sng">
                  <a:solidFill>
                    <a:srgbClr val="000000"/>
                  </a:solidFill>
                  <a:prstDash val="solid"/>
                  <a:headEnd type="none" w="med" len="med"/>
                  <a:tailEnd type="none" w="sm" len="lg"/>
                </a:ln>
              </p:spPr>
            </p:sp>
            <p:grpSp>
              <p:nvGrpSpPr>
                <p:cNvPr id="381975" name="Group 33"/>
                <p:cNvGrpSpPr/>
                <p:nvPr/>
              </p:nvGrpSpPr>
              <p:grpSpPr>
                <a:xfrm>
                  <a:off x="2058" y="1161"/>
                  <a:ext cx="576" cy="251"/>
                  <a:chOff x="2136" y="1008"/>
                  <a:chExt cx="1104" cy="576"/>
                </a:xfrm>
              </p:grpSpPr>
              <p:sp>
                <p:nvSpPr>
                  <p:cNvPr id="381976" name="Arc 34"/>
                  <p:cNvSpPr/>
                  <p:nvPr/>
                </p:nvSpPr>
                <p:spPr>
                  <a:xfrm>
                    <a:off x="2664" y="1008"/>
                    <a:ext cx="576" cy="576"/>
                  </a:xfrm>
                  <a:custGeom>
                    <a:avLst/>
                    <a:gdLst>
                      <a:gd name="txL" fmla="*/ 0 w 21600"/>
                      <a:gd name="txT" fmla="*/ 0 h 21600"/>
                      <a:gd name="txR" fmla="*/ 21600 w 21600"/>
                      <a:gd name="txB" fmla="*/ 21600 h 21600"/>
                    </a:gdLst>
                    <a:ahLst/>
                    <a:cxnLst>
                      <a:cxn ang="0">
                        <a:pos x="0" y="0"/>
                      </a:cxn>
                      <a:cxn ang="0">
                        <a:pos x="576" y="576"/>
                      </a:cxn>
                      <a:cxn ang="0">
                        <a:pos x="0" y="57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00"/>
                    </a:solidFill>
                    <a:prstDash val="solid"/>
                    <a:round/>
                    <a:headEnd type="none" w="med" len="med"/>
                    <a:tailEnd type="none" w="sm" len="lg"/>
                  </a:ln>
                </p:spPr>
                <p:txBody>
                  <a:bodyPr wrap="none" lIns="0" tIns="0" rIns="0" bIns="0" anchor="ctr" anchorCtr="0">
                    <a:spAutoFit/>
                  </a:bodyPr>
                  <a:p>
                    <a:endParaRPr lang="zh-CN" altLang="en-US" dirty="0">
                      <a:latin typeface="Times New Roman" panose="02020603050405020304" pitchFamily="18" charset="0"/>
                    </a:endParaRPr>
                  </a:p>
                </p:txBody>
              </p:sp>
              <p:sp>
                <p:nvSpPr>
                  <p:cNvPr id="381977" name="Arc 35"/>
                  <p:cNvSpPr/>
                  <p:nvPr/>
                </p:nvSpPr>
                <p:spPr>
                  <a:xfrm flipH="1">
                    <a:off x="2136" y="1008"/>
                    <a:ext cx="576" cy="576"/>
                  </a:xfrm>
                  <a:custGeom>
                    <a:avLst/>
                    <a:gdLst>
                      <a:gd name="txL" fmla="*/ 0 w 21600"/>
                      <a:gd name="txT" fmla="*/ 0 h 21600"/>
                      <a:gd name="txR" fmla="*/ 21600 w 21600"/>
                      <a:gd name="txB" fmla="*/ 21600 h 21600"/>
                    </a:gdLst>
                    <a:ahLst/>
                    <a:cxnLst>
                      <a:cxn ang="0">
                        <a:pos x="0" y="0"/>
                      </a:cxn>
                      <a:cxn ang="0">
                        <a:pos x="576" y="576"/>
                      </a:cxn>
                      <a:cxn ang="0">
                        <a:pos x="0" y="57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00"/>
                    </a:solidFill>
                    <a:prstDash val="solid"/>
                    <a:round/>
                    <a:headEnd type="none" w="med" len="med"/>
                    <a:tailEnd type="none" w="sm" len="lg"/>
                  </a:ln>
                </p:spPr>
                <p:txBody>
                  <a:bodyPr wrap="none" lIns="0" tIns="0" rIns="0" bIns="0" anchor="ctr" anchorCtr="0">
                    <a:spAutoFit/>
                  </a:bodyPr>
                  <a:p>
                    <a:endParaRPr lang="zh-CN" altLang="en-US" dirty="0">
                      <a:latin typeface="Times New Roman" panose="02020603050405020304" pitchFamily="18" charset="0"/>
                    </a:endParaRPr>
                  </a:p>
                </p:txBody>
              </p:sp>
            </p:grpSp>
            <p:grpSp>
              <p:nvGrpSpPr>
                <p:cNvPr id="381978" name="Group 36"/>
                <p:cNvGrpSpPr/>
                <p:nvPr/>
              </p:nvGrpSpPr>
              <p:grpSpPr>
                <a:xfrm flipV="1">
                  <a:off x="2058" y="2542"/>
                  <a:ext cx="576" cy="251"/>
                  <a:chOff x="2136" y="1008"/>
                  <a:chExt cx="1104" cy="576"/>
                </a:xfrm>
              </p:grpSpPr>
              <p:sp>
                <p:nvSpPr>
                  <p:cNvPr id="381979" name="Arc 37"/>
                  <p:cNvSpPr/>
                  <p:nvPr/>
                </p:nvSpPr>
                <p:spPr>
                  <a:xfrm>
                    <a:off x="2664" y="1008"/>
                    <a:ext cx="576" cy="576"/>
                  </a:xfrm>
                  <a:custGeom>
                    <a:avLst/>
                    <a:gdLst>
                      <a:gd name="txL" fmla="*/ 0 w 21600"/>
                      <a:gd name="txT" fmla="*/ 0 h 21600"/>
                      <a:gd name="txR" fmla="*/ 21600 w 21600"/>
                      <a:gd name="txB" fmla="*/ 21600 h 21600"/>
                    </a:gdLst>
                    <a:ahLst/>
                    <a:cxnLst>
                      <a:cxn ang="0">
                        <a:pos x="0" y="0"/>
                      </a:cxn>
                      <a:cxn ang="0">
                        <a:pos x="576" y="576"/>
                      </a:cxn>
                      <a:cxn ang="0">
                        <a:pos x="0" y="57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00"/>
                    </a:solidFill>
                    <a:prstDash val="solid"/>
                    <a:round/>
                    <a:headEnd type="none" w="med" len="med"/>
                    <a:tailEnd type="none" w="sm" len="lg"/>
                  </a:ln>
                </p:spPr>
                <p:txBody>
                  <a:bodyPr wrap="none" lIns="0" tIns="0" rIns="0" bIns="0" anchor="ctr" anchorCtr="0">
                    <a:spAutoFit/>
                  </a:bodyPr>
                  <a:p>
                    <a:endParaRPr lang="zh-CN" altLang="en-US" dirty="0">
                      <a:latin typeface="Times New Roman" panose="02020603050405020304" pitchFamily="18" charset="0"/>
                    </a:endParaRPr>
                  </a:p>
                </p:txBody>
              </p:sp>
              <p:sp>
                <p:nvSpPr>
                  <p:cNvPr id="381980" name="Arc 38"/>
                  <p:cNvSpPr/>
                  <p:nvPr/>
                </p:nvSpPr>
                <p:spPr>
                  <a:xfrm flipH="1">
                    <a:off x="2136" y="1008"/>
                    <a:ext cx="576" cy="576"/>
                  </a:xfrm>
                  <a:custGeom>
                    <a:avLst/>
                    <a:gdLst>
                      <a:gd name="txL" fmla="*/ 0 w 21600"/>
                      <a:gd name="txT" fmla="*/ 0 h 21600"/>
                      <a:gd name="txR" fmla="*/ 21600 w 21600"/>
                      <a:gd name="txB" fmla="*/ 21600 h 21600"/>
                    </a:gdLst>
                    <a:ahLst/>
                    <a:cxnLst>
                      <a:cxn ang="0">
                        <a:pos x="0" y="0"/>
                      </a:cxn>
                      <a:cxn ang="0">
                        <a:pos x="576" y="576"/>
                      </a:cxn>
                      <a:cxn ang="0">
                        <a:pos x="0" y="57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00"/>
                    </a:solidFill>
                    <a:prstDash val="solid"/>
                    <a:round/>
                    <a:headEnd type="none" w="med" len="med"/>
                    <a:tailEnd type="none" w="sm" len="lg"/>
                  </a:ln>
                </p:spPr>
                <p:txBody>
                  <a:bodyPr wrap="none" lIns="0" tIns="0" rIns="0" bIns="0" anchor="ctr" anchorCtr="0">
                    <a:spAutoFit/>
                  </a:bodyPr>
                  <a:p>
                    <a:endParaRPr lang="zh-CN" altLang="en-US" dirty="0">
                      <a:latin typeface="Times New Roman" panose="02020603050405020304" pitchFamily="18" charset="0"/>
                    </a:endParaRPr>
                  </a:p>
                </p:txBody>
              </p:sp>
            </p:grpSp>
            <p:sp>
              <p:nvSpPr>
                <p:cNvPr id="381981" name="Line 39"/>
                <p:cNvSpPr/>
                <p:nvPr/>
              </p:nvSpPr>
              <p:spPr>
                <a:xfrm>
                  <a:off x="2637" y="1409"/>
                  <a:ext cx="0" cy="1133"/>
                </a:xfrm>
                <a:prstGeom prst="line">
                  <a:avLst/>
                </a:prstGeom>
                <a:ln w="28575" cap="flat" cmpd="sng">
                  <a:solidFill>
                    <a:srgbClr val="000000"/>
                  </a:solidFill>
                  <a:prstDash val="solid"/>
                  <a:headEnd type="none" w="med" len="med"/>
                  <a:tailEnd type="none" w="sm" len="lg"/>
                </a:ln>
              </p:spPr>
            </p:sp>
            <p:sp>
              <p:nvSpPr>
                <p:cNvPr id="381982" name="Line 40"/>
                <p:cNvSpPr/>
                <p:nvPr/>
              </p:nvSpPr>
              <p:spPr>
                <a:xfrm>
                  <a:off x="2058" y="1409"/>
                  <a:ext cx="0" cy="1133"/>
                </a:xfrm>
                <a:prstGeom prst="line">
                  <a:avLst/>
                </a:prstGeom>
                <a:ln w="28575" cap="flat" cmpd="sng">
                  <a:solidFill>
                    <a:srgbClr val="000000"/>
                  </a:solidFill>
                  <a:prstDash val="solid"/>
                  <a:headEnd type="none" w="med" len="med"/>
                  <a:tailEnd type="none" w="sm" len="lg"/>
                </a:ln>
              </p:spPr>
            </p:sp>
          </p:grpSp>
          <p:sp>
            <p:nvSpPr>
              <p:cNvPr id="381983" name="Rectangle 41"/>
              <p:cNvSpPr/>
              <p:nvPr/>
            </p:nvSpPr>
            <p:spPr>
              <a:xfrm rot="-5400000" flipH="1">
                <a:off x="2261" y="2478"/>
                <a:ext cx="287" cy="41"/>
              </a:xfrm>
              <a:prstGeom prst="rect">
                <a:avLst/>
              </a:prstGeom>
              <a:noFill/>
              <a:ln w="25400" cap="flat" cmpd="sng">
                <a:solidFill>
                  <a:srgbClr val="000000"/>
                </a:solidFill>
                <a:prstDash val="solid"/>
                <a:miter/>
                <a:headEnd type="none" w="med" len="med"/>
                <a:tailEnd type="none" w="sm" len="lg"/>
              </a:ln>
            </p:spPr>
            <p:txBody>
              <a:bodyPr wrap="none" lIns="0" tIns="0" rIns="0" bIns="0" anchor="ctr" anchorCtr="0">
                <a:spAutoFit/>
              </a:bodyPr>
              <a:p>
                <a:endParaRPr lang="zh-CN" altLang="en-US" dirty="0">
                  <a:latin typeface="Times New Roman" panose="02020603050405020304" pitchFamily="18" charset="0"/>
                </a:endParaRPr>
              </a:p>
            </p:txBody>
          </p:sp>
          <p:sp>
            <p:nvSpPr>
              <p:cNvPr id="381984" name="Rectangle 42"/>
              <p:cNvSpPr/>
              <p:nvPr/>
            </p:nvSpPr>
            <p:spPr>
              <a:xfrm rot="-5400000" flipH="1">
                <a:off x="2248" y="2458"/>
                <a:ext cx="191" cy="81"/>
              </a:xfrm>
              <a:prstGeom prst="rect">
                <a:avLst/>
              </a:prstGeom>
              <a:noFill/>
              <a:ln w="25400" cap="flat" cmpd="sng">
                <a:solidFill>
                  <a:srgbClr val="000000"/>
                </a:solidFill>
                <a:prstDash val="solid"/>
                <a:miter/>
                <a:headEnd type="none" w="med" len="med"/>
                <a:tailEnd type="none" w="sm" len="lg"/>
              </a:ln>
            </p:spPr>
            <p:txBody>
              <a:bodyPr wrap="none" lIns="0" tIns="0" rIns="0" bIns="0" anchor="ctr" anchorCtr="0">
                <a:spAutoFit/>
              </a:bodyPr>
              <a:p>
                <a:endParaRPr lang="zh-CN" altLang="en-US" dirty="0">
                  <a:latin typeface="Times New Roman" panose="02020603050405020304" pitchFamily="18" charset="0"/>
                </a:endParaRPr>
              </a:p>
            </p:txBody>
          </p:sp>
          <p:sp>
            <p:nvSpPr>
              <p:cNvPr id="381985" name="Line 43"/>
              <p:cNvSpPr/>
              <p:nvPr/>
            </p:nvSpPr>
            <p:spPr>
              <a:xfrm rot="-5400000">
                <a:off x="2299" y="2407"/>
                <a:ext cx="48" cy="41"/>
              </a:xfrm>
              <a:prstGeom prst="line">
                <a:avLst/>
              </a:prstGeom>
              <a:ln w="12700" cap="flat" cmpd="sng">
                <a:solidFill>
                  <a:srgbClr val="000000"/>
                </a:solidFill>
                <a:prstDash val="solid"/>
                <a:headEnd type="none" w="med" len="med"/>
                <a:tailEnd type="none" w="sm" len="lg"/>
              </a:ln>
            </p:spPr>
          </p:sp>
          <p:sp>
            <p:nvSpPr>
              <p:cNvPr id="381986" name="Line 44"/>
              <p:cNvSpPr/>
              <p:nvPr/>
            </p:nvSpPr>
            <p:spPr>
              <a:xfrm rot="-5400000">
                <a:off x="2296" y="2410"/>
                <a:ext cx="95" cy="81"/>
              </a:xfrm>
              <a:prstGeom prst="line">
                <a:avLst/>
              </a:prstGeom>
              <a:ln w="12700" cap="flat" cmpd="sng">
                <a:solidFill>
                  <a:srgbClr val="000000"/>
                </a:solidFill>
                <a:prstDash val="solid"/>
                <a:headEnd type="none" w="med" len="med"/>
                <a:tailEnd type="none" w="sm" len="lg"/>
              </a:ln>
            </p:spPr>
          </p:sp>
          <p:sp>
            <p:nvSpPr>
              <p:cNvPr id="381987" name="Line 45"/>
              <p:cNvSpPr/>
              <p:nvPr/>
            </p:nvSpPr>
            <p:spPr>
              <a:xfrm rot="-5400000">
                <a:off x="2303" y="2442"/>
                <a:ext cx="95" cy="81"/>
              </a:xfrm>
              <a:prstGeom prst="line">
                <a:avLst/>
              </a:prstGeom>
              <a:ln w="12700" cap="flat" cmpd="sng">
                <a:solidFill>
                  <a:srgbClr val="000000"/>
                </a:solidFill>
                <a:prstDash val="solid"/>
                <a:headEnd type="none" w="med" len="med"/>
                <a:tailEnd type="none" w="sm" len="lg"/>
              </a:ln>
            </p:spPr>
          </p:sp>
          <p:sp>
            <p:nvSpPr>
              <p:cNvPr id="381988" name="Line 46"/>
              <p:cNvSpPr/>
              <p:nvPr/>
            </p:nvSpPr>
            <p:spPr>
              <a:xfrm rot="-5400000">
                <a:off x="2303" y="2490"/>
                <a:ext cx="95" cy="81"/>
              </a:xfrm>
              <a:prstGeom prst="line">
                <a:avLst/>
              </a:prstGeom>
              <a:ln w="12700" cap="flat" cmpd="sng">
                <a:solidFill>
                  <a:srgbClr val="000000"/>
                </a:solidFill>
                <a:prstDash val="solid"/>
                <a:headEnd type="none" w="med" len="med"/>
                <a:tailEnd type="none" w="sm" len="lg"/>
              </a:ln>
            </p:spPr>
          </p:sp>
          <p:sp>
            <p:nvSpPr>
              <p:cNvPr id="381989" name="Line 47"/>
              <p:cNvSpPr/>
              <p:nvPr/>
            </p:nvSpPr>
            <p:spPr>
              <a:xfrm rot="-5400000">
                <a:off x="2340" y="2535"/>
                <a:ext cx="48" cy="40"/>
              </a:xfrm>
              <a:prstGeom prst="line">
                <a:avLst/>
              </a:prstGeom>
              <a:ln w="12700" cap="flat" cmpd="sng">
                <a:solidFill>
                  <a:srgbClr val="000000"/>
                </a:solidFill>
                <a:prstDash val="solid"/>
                <a:headEnd type="none" w="med" len="med"/>
                <a:tailEnd type="none" w="sm" len="lg"/>
              </a:ln>
            </p:spPr>
          </p:sp>
          <p:grpSp>
            <p:nvGrpSpPr>
              <p:cNvPr id="381990" name="Group 48"/>
              <p:cNvGrpSpPr/>
              <p:nvPr/>
            </p:nvGrpSpPr>
            <p:grpSpPr>
              <a:xfrm>
                <a:off x="1728" y="2400"/>
                <a:ext cx="600" cy="150"/>
                <a:chOff x="1776" y="3172"/>
                <a:chExt cx="504" cy="150"/>
              </a:xfrm>
            </p:grpSpPr>
            <p:sp>
              <p:nvSpPr>
                <p:cNvPr id="381991" name="Line 49"/>
                <p:cNvSpPr/>
                <p:nvPr/>
              </p:nvSpPr>
              <p:spPr>
                <a:xfrm>
                  <a:off x="1776" y="3264"/>
                  <a:ext cx="144" cy="0"/>
                </a:xfrm>
                <a:prstGeom prst="line">
                  <a:avLst/>
                </a:prstGeom>
                <a:ln w="38100" cap="flat" cmpd="sng">
                  <a:solidFill>
                    <a:srgbClr val="FF0066"/>
                  </a:solidFill>
                  <a:prstDash val="solid"/>
                  <a:headEnd type="none" w="med" len="med"/>
                  <a:tailEnd type="none" w="med" len="med"/>
                </a:ln>
              </p:spPr>
            </p:sp>
            <p:sp>
              <p:nvSpPr>
                <p:cNvPr id="381992" name="Freeform 50"/>
                <p:cNvSpPr/>
                <p:nvPr/>
              </p:nvSpPr>
              <p:spPr>
                <a:xfrm>
                  <a:off x="1908" y="3172"/>
                  <a:ext cx="372" cy="150"/>
                </a:xfrm>
                <a:custGeom>
                  <a:avLst/>
                  <a:gdLst>
                    <a:gd name="txL" fmla="*/ 0 w 372"/>
                    <a:gd name="txT" fmla="*/ 0 h 150"/>
                    <a:gd name="txR" fmla="*/ 372 w 372"/>
                    <a:gd name="txB" fmla="*/ 150 h 150"/>
                  </a:gdLst>
                  <a:ahLst/>
                  <a:cxnLst>
                    <a:cxn ang="0">
                      <a:pos x="0" y="92"/>
                    </a:cxn>
                    <a:cxn ang="0">
                      <a:pos x="89" y="6"/>
                    </a:cxn>
                    <a:cxn ang="0">
                      <a:pos x="166" y="129"/>
                    </a:cxn>
                    <a:cxn ang="0">
                      <a:pos x="246" y="134"/>
                    </a:cxn>
                    <a:cxn ang="0">
                      <a:pos x="290" y="72"/>
                    </a:cxn>
                    <a:cxn ang="0">
                      <a:pos x="372" y="74"/>
                    </a:cxn>
                  </a:cxnLst>
                  <a:rect l="txL" t="txT" r="txR" b="txB"/>
                  <a:pathLst>
                    <a:path w="372" h="150">
                      <a:moveTo>
                        <a:pt x="0" y="92"/>
                      </a:moveTo>
                      <a:cubicBezTo>
                        <a:pt x="14" y="79"/>
                        <a:pt x="61" y="0"/>
                        <a:pt x="89" y="6"/>
                      </a:cubicBezTo>
                      <a:cubicBezTo>
                        <a:pt x="117" y="12"/>
                        <a:pt x="140" y="108"/>
                        <a:pt x="166" y="129"/>
                      </a:cubicBezTo>
                      <a:cubicBezTo>
                        <a:pt x="192" y="150"/>
                        <a:pt x="225" y="144"/>
                        <a:pt x="246" y="134"/>
                      </a:cubicBezTo>
                      <a:cubicBezTo>
                        <a:pt x="267" y="124"/>
                        <a:pt x="269" y="82"/>
                        <a:pt x="290" y="72"/>
                      </a:cubicBezTo>
                      <a:cubicBezTo>
                        <a:pt x="311" y="62"/>
                        <a:pt x="355" y="74"/>
                        <a:pt x="372" y="74"/>
                      </a:cubicBezTo>
                    </a:path>
                  </a:pathLst>
                </a:custGeom>
                <a:noFill/>
                <a:ln w="38100" cap="flat" cmpd="sng">
                  <a:solidFill>
                    <a:srgbClr val="FF0066"/>
                  </a:solidFill>
                  <a:prstDash val="solid"/>
                  <a:round/>
                  <a:headEnd type="none" w="med" len="med"/>
                  <a:tailEnd type="none" w="med" len="med"/>
                </a:ln>
              </p:spPr>
              <p:txBody>
                <a:bodyPr lIns="0" tIns="0" rIns="0" bIns="0"/>
                <a:p>
                  <a:endParaRPr lang="zh-CN" altLang="en-US" dirty="0">
                    <a:latin typeface="Times New Roman" panose="02020603050405020304" pitchFamily="18" charset="0"/>
                  </a:endParaRPr>
                </a:p>
              </p:txBody>
            </p:sp>
          </p:grpSp>
          <p:sp>
            <p:nvSpPr>
              <p:cNvPr id="381993" name="AutoShape 51"/>
              <p:cNvSpPr/>
              <p:nvPr/>
            </p:nvSpPr>
            <p:spPr>
              <a:xfrm>
                <a:off x="864" y="2459"/>
                <a:ext cx="864" cy="48"/>
              </a:xfrm>
              <a:prstGeom prst="roundRect">
                <a:avLst>
                  <a:gd name="adj" fmla="val 16667"/>
                </a:avLst>
              </a:prstGeom>
              <a:solidFill>
                <a:srgbClr val="BDE2F7"/>
              </a:solidFill>
              <a:ln w="9525" cap="flat" cmpd="sng">
                <a:solidFill>
                  <a:srgbClr val="000000"/>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81994" name="AutoShape 52"/>
              <p:cNvSpPr/>
              <p:nvPr/>
            </p:nvSpPr>
            <p:spPr>
              <a:xfrm>
                <a:off x="2400" y="2459"/>
                <a:ext cx="864" cy="48"/>
              </a:xfrm>
              <a:prstGeom prst="roundRect">
                <a:avLst>
                  <a:gd name="adj" fmla="val 16667"/>
                </a:avLst>
              </a:prstGeom>
              <a:solidFill>
                <a:srgbClr val="BDE2F7"/>
              </a:solidFill>
              <a:ln w="9525" cap="flat" cmpd="sng">
                <a:solidFill>
                  <a:srgbClr val="000000"/>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grpSp>
        <p:sp>
          <p:nvSpPr>
            <p:cNvPr id="381995" name="Text Box 53"/>
            <p:cNvSpPr txBox="1"/>
            <p:nvPr/>
          </p:nvSpPr>
          <p:spPr>
            <a:xfrm>
              <a:off x="288" y="2371"/>
              <a:ext cx="672" cy="384"/>
            </a:xfrm>
            <a:prstGeom prst="rect">
              <a:avLst/>
            </a:prstGeom>
            <a:noFill/>
            <a:ln w="9525">
              <a:noFill/>
            </a:ln>
          </p:spPr>
          <p:txBody>
            <a:bodyPr lIns="0" tIns="0" rIns="0" bIns="0" anchor="ctr" anchorCtr="0">
              <a:spAutoFit/>
            </a:bodyPr>
            <a:p>
              <a:r>
                <a:rPr lang="zh-CN" altLang="en-US" sz="2000" b="1" dirty="0">
                  <a:solidFill>
                    <a:srgbClr val="0033CC"/>
                  </a:solidFill>
                  <a:latin typeface="Times New Roman" panose="02020603050405020304" pitchFamily="18" charset="0"/>
                </a:rPr>
                <a:t>正极</a:t>
              </a:r>
              <a:endParaRPr lang="zh-CN" altLang="en-US" sz="2000" b="1" dirty="0">
                <a:solidFill>
                  <a:srgbClr val="0033CC"/>
                </a:solidFill>
                <a:latin typeface="Times New Roman" panose="02020603050405020304" pitchFamily="18" charset="0"/>
              </a:endParaRPr>
            </a:p>
            <a:p>
              <a:r>
                <a:rPr lang="zh-CN" altLang="en-US" sz="2000" b="1" dirty="0">
                  <a:solidFill>
                    <a:srgbClr val="0033CC"/>
                  </a:solidFill>
                  <a:latin typeface="Times New Roman" panose="02020603050405020304" pitchFamily="18" charset="0"/>
                </a:rPr>
                <a:t>引线</a:t>
              </a:r>
              <a:endParaRPr lang="zh-CN" altLang="en-US" sz="2000" b="1" dirty="0">
                <a:solidFill>
                  <a:srgbClr val="0033CC"/>
                </a:solidFill>
                <a:latin typeface="Times New Roman" panose="02020603050405020304" pitchFamily="18" charset="0"/>
              </a:endParaRPr>
            </a:p>
          </p:txBody>
        </p:sp>
        <p:sp>
          <p:nvSpPr>
            <p:cNvPr id="381996" name="Line 54"/>
            <p:cNvSpPr/>
            <p:nvPr/>
          </p:nvSpPr>
          <p:spPr>
            <a:xfrm flipH="1" flipV="1">
              <a:off x="480" y="2736"/>
              <a:ext cx="48" cy="192"/>
            </a:xfrm>
            <a:prstGeom prst="line">
              <a:avLst/>
            </a:prstGeom>
            <a:ln w="9525" cap="flat" cmpd="sng">
              <a:solidFill>
                <a:srgbClr val="000000"/>
              </a:solidFill>
              <a:prstDash val="solid"/>
              <a:headEnd type="none" w="med" len="med"/>
              <a:tailEnd type="none" w="sm" len="lg"/>
            </a:ln>
          </p:spPr>
        </p:sp>
        <p:sp>
          <p:nvSpPr>
            <p:cNvPr id="381997" name="Text Box 55"/>
            <p:cNvSpPr txBox="1"/>
            <p:nvPr/>
          </p:nvSpPr>
          <p:spPr>
            <a:xfrm>
              <a:off x="1392" y="3312"/>
              <a:ext cx="672" cy="192"/>
            </a:xfrm>
            <a:prstGeom prst="rect">
              <a:avLst/>
            </a:prstGeom>
            <a:noFill/>
            <a:ln w="9525">
              <a:noFill/>
            </a:ln>
          </p:spPr>
          <p:txBody>
            <a:bodyPr lIns="0" tIns="0" rIns="0" bIns="0" anchor="ctr" anchorCtr="0">
              <a:spAutoFit/>
            </a:bodyPr>
            <a:p>
              <a:pPr algn="ctr"/>
              <a:r>
                <a:rPr lang="zh-CN" altLang="en-US" sz="2000" b="1" dirty="0">
                  <a:solidFill>
                    <a:srgbClr val="0033CC"/>
                  </a:solidFill>
                  <a:latin typeface="Times New Roman" panose="02020603050405020304" pitchFamily="18" charset="0"/>
                </a:rPr>
                <a:t>触丝</a:t>
              </a:r>
              <a:endParaRPr lang="zh-CN" altLang="en-US" sz="2000" dirty="0">
                <a:solidFill>
                  <a:srgbClr val="0033CC"/>
                </a:solidFill>
                <a:latin typeface="Times New Roman" panose="02020603050405020304" pitchFamily="18" charset="0"/>
              </a:endParaRPr>
            </a:p>
          </p:txBody>
        </p:sp>
        <p:sp>
          <p:nvSpPr>
            <p:cNvPr id="381998" name="Line 56"/>
            <p:cNvSpPr/>
            <p:nvPr/>
          </p:nvSpPr>
          <p:spPr>
            <a:xfrm>
              <a:off x="1344" y="2976"/>
              <a:ext cx="240" cy="336"/>
            </a:xfrm>
            <a:prstGeom prst="line">
              <a:avLst/>
            </a:prstGeom>
            <a:ln w="9525" cap="flat" cmpd="sng">
              <a:solidFill>
                <a:schemeClr val="bg2"/>
              </a:solidFill>
              <a:prstDash val="solid"/>
              <a:headEnd type="none" w="med" len="med"/>
              <a:tailEnd type="none" w="sm" len="lg"/>
            </a:ln>
          </p:spPr>
        </p:sp>
        <p:sp>
          <p:nvSpPr>
            <p:cNvPr id="381999" name="Text Box 57"/>
            <p:cNvSpPr txBox="1"/>
            <p:nvPr/>
          </p:nvSpPr>
          <p:spPr>
            <a:xfrm>
              <a:off x="912" y="2352"/>
              <a:ext cx="959" cy="192"/>
            </a:xfrm>
            <a:prstGeom prst="rect">
              <a:avLst/>
            </a:prstGeom>
            <a:noFill/>
            <a:ln w="9525">
              <a:noFill/>
            </a:ln>
          </p:spPr>
          <p:txBody>
            <a:bodyPr lIns="0" tIns="0" rIns="0" bIns="0" anchor="ctr" anchorCtr="0">
              <a:spAutoFit/>
            </a:bodyPr>
            <a:p>
              <a:pPr algn="ctr"/>
              <a:r>
                <a:rPr lang="en-US" altLang="zh-CN" sz="2000" b="1" dirty="0">
                  <a:solidFill>
                    <a:srgbClr val="0033CC"/>
                  </a:solidFill>
                  <a:latin typeface="Times New Roman" panose="02020603050405020304" pitchFamily="18" charset="0"/>
                </a:rPr>
                <a:t>N</a:t>
              </a:r>
              <a:r>
                <a:rPr lang="zh-CN" altLang="en-US" sz="2000" b="1" dirty="0">
                  <a:solidFill>
                    <a:srgbClr val="0033CC"/>
                  </a:solidFill>
                  <a:latin typeface="Times New Roman" panose="02020603050405020304" pitchFamily="18" charset="0"/>
                </a:rPr>
                <a:t>型锗片</a:t>
              </a:r>
              <a:endParaRPr lang="zh-CN" altLang="en-US" sz="2000" dirty="0">
                <a:solidFill>
                  <a:srgbClr val="0033CC"/>
                </a:solidFill>
                <a:latin typeface="Times New Roman" panose="02020603050405020304" pitchFamily="18" charset="0"/>
              </a:endParaRPr>
            </a:p>
          </p:txBody>
        </p:sp>
        <p:sp>
          <p:nvSpPr>
            <p:cNvPr id="382000" name="Line 58"/>
            <p:cNvSpPr/>
            <p:nvPr/>
          </p:nvSpPr>
          <p:spPr>
            <a:xfrm>
              <a:off x="1392" y="2544"/>
              <a:ext cx="192" cy="384"/>
            </a:xfrm>
            <a:prstGeom prst="line">
              <a:avLst/>
            </a:prstGeom>
            <a:ln w="9525" cap="flat" cmpd="sng">
              <a:solidFill>
                <a:schemeClr val="bg2"/>
              </a:solidFill>
              <a:prstDash val="solid"/>
              <a:headEnd type="none" w="med" len="med"/>
              <a:tailEnd type="none" w="sm" len="lg"/>
            </a:ln>
          </p:spPr>
        </p:sp>
        <p:sp>
          <p:nvSpPr>
            <p:cNvPr id="382001" name="Text Box 59"/>
            <p:cNvSpPr txBox="1"/>
            <p:nvPr/>
          </p:nvSpPr>
          <p:spPr>
            <a:xfrm>
              <a:off x="669" y="3315"/>
              <a:ext cx="322" cy="192"/>
            </a:xfrm>
            <a:prstGeom prst="rect">
              <a:avLst/>
            </a:prstGeom>
            <a:noFill/>
            <a:ln w="9525">
              <a:noFill/>
            </a:ln>
          </p:spPr>
          <p:txBody>
            <a:bodyPr wrap="none" lIns="0" tIns="0" rIns="0" bIns="0" anchor="ctr" anchorCtr="0">
              <a:spAutoFit/>
            </a:bodyPr>
            <a:p>
              <a:pPr algn="ctr"/>
              <a:r>
                <a:rPr lang="zh-CN" altLang="en-US" sz="2000" b="1" dirty="0">
                  <a:solidFill>
                    <a:srgbClr val="0033CC"/>
                  </a:solidFill>
                  <a:latin typeface="Times New Roman" panose="02020603050405020304" pitchFamily="18" charset="0"/>
                </a:rPr>
                <a:t>外壳</a:t>
              </a:r>
              <a:endParaRPr lang="zh-CN" altLang="en-US" sz="2000" b="1" dirty="0">
                <a:solidFill>
                  <a:srgbClr val="0033CC"/>
                </a:solidFill>
                <a:latin typeface="Times New Roman" panose="02020603050405020304" pitchFamily="18" charset="0"/>
              </a:endParaRPr>
            </a:p>
          </p:txBody>
        </p:sp>
        <p:sp>
          <p:nvSpPr>
            <p:cNvPr id="382002" name="Line 60"/>
            <p:cNvSpPr/>
            <p:nvPr/>
          </p:nvSpPr>
          <p:spPr>
            <a:xfrm flipH="1">
              <a:off x="816" y="3168"/>
              <a:ext cx="144" cy="144"/>
            </a:xfrm>
            <a:prstGeom prst="line">
              <a:avLst/>
            </a:prstGeom>
            <a:ln w="9525" cap="flat" cmpd="sng">
              <a:solidFill>
                <a:schemeClr val="bg2"/>
              </a:solidFill>
              <a:prstDash val="solid"/>
              <a:headEnd type="none" w="med" len="med"/>
              <a:tailEnd type="none" w="sm" len="lg"/>
            </a:ln>
          </p:spPr>
        </p:sp>
        <p:sp>
          <p:nvSpPr>
            <p:cNvPr id="382003" name="Text Box 61"/>
            <p:cNvSpPr txBox="1"/>
            <p:nvPr/>
          </p:nvSpPr>
          <p:spPr>
            <a:xfrm>
              <a:off x="1920" y="2371"/>
              <a:ext cx="672" cy="384"/>
            </a:xfrm>
            <a:prstGeom prst="rect">
              <a:avLst/>
            </a:prstGeom>
            <a:noFill/>
            <a:ln w="9525">
              <a:noFill/>
            </a:ln>
          </p:spPr>
          <p:txBody>
            <a:bodyPr lIns="0" tIns="0" rIns="0" bIns="0" anchor="ctr" anchorCtr="0">
              <a:spAutoFit/>
            </a:bodyPr>
            <a:p>
              <a:r>
                <a:rPr lang="zh-CN" altLang="en-US" sz="2000" b="1" dirty="0">
                  <a:solidFill>
                    <a:srgbClr val="0033CC"/>
                  </a:solidFill>
                  <a:latin typeface="Times New Roman" panose="02020603050405020304" pitchFamily="18" charset="0"/>
                </a:rPr>
                <a:t>负极</a:t>
              </a:r>
              <a:endParaRPr lang="zh-CN" altLang="en-US" sz="2000" b="1" dirty="0">
                <a:solidFill>
                  <a:srgbClr val="0033CC"/>
                </a:solidFill>
                <a:latin typeface="Times New Roman" panose="02020603050405020304" pitchFamily="18" charset="0"/>
              </a:endParaRPr>
            </a:p>
            <a:p>
              <a:r>
                <a:rPr lang="zh-CN" altLang="en-US" sz="2000" b="1" dirty="0">
                  <a:solidFill>
                    <a:srgbClr val="0033CC"/>
                  </a:solidFill>
                  <a:latin typeface="Times New Roman" panose="02020603050405020304" pitchFamily="18" charset="0"/>
                </a:rPr>
                <a:t>引线</a:t>
              </a:r>
              <a:endParaRPr lang="zh-CN" altLang="en-US" sz="2000" b="1" dirty="0">
                <a:solidFill>
                  <a:srgbClr val="0033CC"/>
                </a:solidFill>
                <a:latin typeface="Times New Roman" panose="02020603050405020304" pitchFamily="18" charset="0"/>
              </a:endParaRPr>
            </a:p>
          </p:txBody>
        </p:sp>
        <p:sp>
          <p:nvSpPr>
            <p:cNvPr id="382004" name="Line 62"/>
            <p:cNvSpPr/>
            <p:nvPr/>
          </p:nvSpPr>
          <p:spPr>
            <a:xfrm flipV="1">
              <a:off x="2112" y="2784"/>
              <a:ext cx="48" cy="144"/>
            </a:xfrm>
            <a:prstGeom prst="line">
              <a:avLst/>
            </a:prstGeom>
            <a:ln w="9525" cap="flat" cmpd="sng">
              <a:solidFill>
                <a:srgbClr val="000000"/>
              </a:solidFill>
              <a:prstDash val="solid"/>
              <a:headEnd type="none" w="med" len="med"/>
              <a:tailEnd type="none" w="sm" len="lg"/>
            </a:ln>
          </p:spPr>
        </p:sp>
      </p:grpSp>
      <p:grpSp>
        <p:nvGrpSpPr>
          <p:cNvPr id="10" name="Group 63"/>
          <p:cNvGrpSpPr/>
          <p:nvPr/>
        </p:nvGrpSpPr>
        <p:grpSpPr>
          <a:xfrm>
            <a:off x="3165475" y="3695700"/>
            <a:ext cx="4135438" cy="2727325"/>
            <a:chOff x="2218" y="2112"/>
            <a:chExt cx="2605" cy="1718"/>
          </a:xfrm>
        </p:grpSpPr>
        <p:sp>
          <p:nvSpPr>
            <p:cNvPr id="382006" name="Text Box 64"/>
            <p:cNvSpPr txBox="1"/>
            <p:nvPr/>
          </p:nvSpPr>
          <p:spPr>
            <a:xfrm>
              <a:off x="2218" y="3341"/>
              <a:ext cx="692" cy="230"/>
            </a:xfrm>
            <a:prstGeom prst="rect">
              <a:avLst/>
            </a:prstGeom>
            <a:noFill/>
            <a:ln w="25400">
              <a:noFill/>
            </a:ln>
          </p:spPr>
          <p:txBody>
            <a:bodyPr wrap="none" lIns="0" tIns="0" rIns="0" bIns="0" anchor="ctr" anchorCtr="0">
              <a:spAutoFit/>
            </a:bodyPr>
            <a:p>
              <a:pPr algn="ctr"/>
              <a:r>
                <a:rPr lang="zh-CN" altLang="en-US" sz="2000" b="1" dirty="0">
                  <a:solidFill>
                    <a:srgbClr val="CC00FF"/>
                  </a:solidFill>
                  <a:latin typeface="Times New Roman" panose="02020603050405020304" pitchFamily="18" charset="0"/>
                </a:rPr>
                <a:t>负极引线</a:t>
              </a:r>
              <a:r>
                <a:rPr lang="zh-CN" altLang="en-US" b="1" dirty="0">
                  <a:solidFill>
                    <a:srgbClr val="CC00FF"/>
                  </a:solidFill>
                  <a:latin typeface="Times New Roman" panose="02020603050405020304" pitchFamily="18" charset="0"/>
                </a:rPr>
                <a:t> </a:t>
              </a:r>
              <a:endParaRPr lang="zh-CN" altLang="en-US" b="1" dirty="0">
                <a:solidFill>
                  <a:srgbClr val="CC00FF"/>
                </a:solidFill>
                <a:latin typeface="Times New Roman" panose="02020603050405020304" pitchFamily="18" charset="0"/>
              </a:endParaRPr>
            </a:p>
          </p:txBody>
        </p:sp>
        <p:grpSp>
          <p:nvGrpSpPr>
            <p:cNvPr id="382007" name="Group 65"/>
            <p:cNvGrpSpPr/>
            <p:nvPr/>
          </p:nvGrpSpPr>
          <p:grpSpPr>
            <a:xfrm>
              <a:off x="2304" y="2112"/>
              <a:ext cx="2519" cy="1718"/>
              <a:chOff x="2304" y="2112"/>
              <a:chExt cx="2519" cy="1718"/>
            </a:xfrm>
          </p:grpSpPr>
          <p:sp>
            <p:nvSpPr>
              <p:cNvPr id="382008" name="Text Box 66"/>
              <p:cNvSpPr txBox="1"/>
              <p:nvPr/>
            </p:nvSpPr>
            <p:spPr>
              <a:xfrm>
                <a:off x="2640" y="3600"/>
                <a:ext cx="1152" cy="230"/>
              </a:xfrm>
              <a:prstGeom prst="rect">
                <a:avLst/>
              </a:prstGeom>
              <a:noFill/>
              <a:ln w="9525">
                <a:noFill/>
              </a:ln>
            </p:spPr>
            <p:txBody>
              <a:bodyPr lIns="0" tIns="0" rIns="0" bIns="0">
                <a:spAutoFit/>
              </a:bodyPr>
              <a:p>
                <a:pPr>
                  <a:spcBef>
                    <a:spcPct val="20000"/>
                  </a:spcBef>
                </a:pPr>
                <a:r>
                  <a:rPr lang="zh-CN" altLang="en-US" b="1" dirty="0">
                    <a:solidFill>
                      <a:srgbClr val="FF0066"/>
                    </a:solidFill>
                    <a:latin typeface="Times New Roman" panose="02020603050405020304" pitchFamily="18" charset="0"/>
                  </a:rPr>
                  <a:t>面接触型</a:t>
                </a:r>
                <a:endParaRPr lang="zh-CN" altLang="en-US" b="1" dirty="0">
                  <a:solidFill>
                    <a:srgbClr val="FF0066"/>
                  </a:solidFill>
                  <a:latin typeface="Times New Roman" panose="02020603050405020304" pitchFamily="18" charset="0"/>
                </a:endParaRPr>
              </a:p>
            </p:txBody>
          </p:sp>
          <p:grpSp>
            <p:nvGrpSpPr>
              <p:cNvPr id="382009" name="Group 67"/>
              <p:cNvGrpSpPr/>
              <p:nvPr/>
            </p:nvGrpSpPr>
            <p:grpSpPr>
              <a:xfrm>
                <a:off x="2640" y="2304"/>
                <a:ext cx="1056" cy="1296"/>
                <a:chOff x="2640" y="2304"/>
                <a:chExt cx="1056" cy="1296"/>
              </a:xfrm>
            </p:grpSpPr>
            <p:sp>
              <p:nvSpPr>
                <p:cNvPr id="382010" name="Oval 68"/>
                <p:cNvSpPr/>
                <p:nvPr/>
              </p:nvSpPr>
              <p:spPr>
                <a:xfrm>
                  <a:off x="3001" y="2578"/>
                  <a:ext cx="262" cy="246"/>
                </a:xfrm>
                <a:prstGeom prst="ellipse">
                  <a:avLst/>
                </a:prstGeom>
                <a:solidFill>
                  <a:srgbClr val="D1EAFB"/>
                </a:solidFill>
                <a:ln w="25400" cap="flat" cmpd="sng">
                  <a:solidFill>
                    <a:schemeClr val="bg2"/>
                  </a:solidFill>
                  <a:prstDash val="solid"/>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82011" name="Rectangle 69"/>
                <p:cNvSpPr/>
                <p:nvPr/>
              </p:nvSpPr>
              <p:spPr>
                <a:xfrm>
                  <a:off x="2759" y="2708"/>
                  <a:ext cx="740" cy="380"/>
                </a:xfrm>
                <a:prstGeom prst="rect">
                  <a:avLst/>
                </a:prstGeom>
                <a:solidFill>
                  <a:srgbClr val="FFFFCC"/>
                </a:solidFill>
                <a:ln w="9525" cap="flat" cmpd="sng">
                  <a:solidFill>
                    <a:schemeClr val="bg2"/>
                  </a:solidFill>
                  <a:prstDash val="solid"/>
                  <a:miter/>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82012" name="Rectangle 70"/>
                <p:cNvSpPr/>
                <p:nvPr/>
              </p:nvSpPr>
              <p:spPr>
                <a:xfrm>
                  <a:off x="3001" y="2698"/>
                  <a:ext cx="262" cy="85"/>
                </a:xfrm>
                <a:prstGeom prst="rect">
                  <a:avLst/>
                </a:prstGeom>
                <a:solidFill>
                  <a:srgbClr val="FF3300"/>
                </a:solidFill>
                <a:ln w="25400" cap="flat" cmpd="sng">
                  <a:solidFill>
                    <a:schemeClr val="bg2"/>
                  </a:solidFill>
                  <a:prstDash val="solid"/>
                  <a:miter/>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82013" name="Rectangle 71"/>
                <p:cNvSpPr/>
                <p:nvPr/>
              </p:nvSpPr>
              <p:spPr>
                <a:xfrm>
                  <a:off x="2680" y="3072"/>
                  <a:ext cx="908" cy="57"/>
                </a:xfrm>
                <a:prstGeom prst="rect">
                  <a:avLst/>
                </a:prstGeom>
                <a:solidFill>
                  <a:schemeClr val="accent1"/>
                </a:solidFill>
                <a:ln w="9525" cap="flat" cmpd="sng">
                  <a:solidFill>
                    <a:schemeClr val="bg2"/>
                  </a:solidFill>
                  <a:prstDash val="solid"/>
                  <a:miter/>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82014" name="Rectangle 72"/>
                <p:cNvSpPr/>
                <p:nvPr/>
              </p:nvSpPr>
              <p:spPr>
                <a:xfrm>
                  <a:off x="2640" y="3112"/>
                  <a:ext cx="1056" cy="162"/>
                </a:xfrm>
                <a:prstGeom prst="rect">
                  <a:avLst/>
                </a:prstGeom>
                <a:solidFill>
                  <a:schemeClr val="folHlink"/>
                </a:solidFill>
                <a:ln w="9525" cap="flat" cmpd="sng">
                  <a:solidFill>
                    <a:schemeClr val="bg2"/>
                  </a:solidFill>
                  <a:prstDash val="solid"/>
                  <a:miter/>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82015" name="Rectangle 73"/>
                <p:cNvSpPr/>
                <p:nvPr/>
              </p:nvSpPr>
              <p:spPr>
                <a:xfrm>
                  <a:off x="3117" y="2304"/>
                  <a:ext cx="48" cy="288"/>
                </a:xfrm>
                <a:prstGeom prst="rect">
                  <a:avLst/>
                </a:prstGeom>
                <a:solidFill>
                  <a:srgbClr val="BDE2F7"/>
                </a:solidFill>
                <a:ln w="9525" cap="flat" cmpd="sng">
                  <a:solidFill>
                    <a:schemeClr val="bg2"/>
                  </a:solidFill>
                  <a:prstDash val="solid"/>
                  <a:miter/>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82016" name="Rectangle 74"/>
                <p:cNvSpPr/>
                <p:nvPr/>
              </p:nvSpPr>
              <p:spPr>
                <a:xfrm>
                  <a:off x="3122" y="3312"/>
                  <a:ext cx="47" cy="288"/>
                </a:xfrm>
                <a:prstGeom prst="rect">
                  <a:avLst/>
                </a:prstGeom>
                <a:solidFill>
                  <a:srgbClr val="BDE2F7"/>
                </a:solidFill>
                <a:ln w="12700" cap="flat" cmpd="sng">
                  <a:solidFill>
                    <a:schemeClr val="bg2"/>
                  </a:solidFill>
                  <a:prstDash val="solid"/>
                  <a:miter/>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82017" name="Rectangle 75"/>
                <p:cNvSpPr/>
                <p:nvPr/>
              </p:nvSpPr>
              <p:spPr>
                <a:xfrm>
                  <a:off x="3065" y="3266"/>
                  <a:ext cx="162" cy="47"/>
                </a:xfrm>
                <a:prstGeom prst="rect">
                  <a:avLst/>
                </a:prstGeom>
                <a:solidFill>
                  <a:srgbClr val="D1EAFB"/>
                </a:solidFill>
                <a:ln w="12700" cap="flat" cmpd="sng">
                  <a:solidFill>
                    <a:schemeClr val="bg2"/>
                  </a:solidFill>
                  <a:prstDash val="solid"/>
                  <a:miter/>
                  <a:headEnd type="none" w="med" len="med"/>
                  <a:tailEnd type="none" w="med" len="med"/>
                </a:ln>
              </p:spPr>
              <p:txBody>
                <a:bodyPr wrap="none" lIns="0" tIns="0" rIns="0" bIns="0" anchor="ctr" anchorCtr="0"/>
                <a:p>
                  <a:endParaRPr lang="zh-CN" altLang="en-US" dirty="0">
                    <a:latin typeface="Times New Roman" panose="02020603050405020304" pitchFamily="18" charset="0"/>
                  </a:endParaRPr>
                </a:p>
              </p:txBody>
            </p:sp>
            <p:sp>
              <p:nvSpPr>
                <p:cNvPr id="382018" name="Text Box 76"/>
                <p:cNvSpPr txBox="1"/>
                <p:nvPr/>
              </p:nvSpPr>
              <p:spPr>
                <a:xfrm>
                  <a:off x="2903" y="2789"/>
                  <a:ext cx="739" cy="192"/>
                </a:xfrm>
                <a:prstGeom prst="rect">
                  <a:avLst/>
                </a:prstGeom>
                <a:noFill/>
                <a:ln w="25400">
                  <a:noFill/>
                </a:ln>
              </p:spPr>
              <p:txBody>
                <a:bodyPr lIns="0" tIns="0" rIns="0" bIns="0">
                  <a:spAutoFit/>
                </a:bodyPr>
                <a:p>
                  <a:pPr>
                    <a:spcBef>
                      <a:spcPct val="50000"/>
                    </a:spcBef>
                  </a:pPr>
                  <a:r>
                    <a:rPr lang="en-US" altLang="zh-CN" sz="2000" b="1" dirty="0">
                      <a:solidFill>
                        <a:srgbClr val="0033CC"/>
                      </a:solidFill>
                      <a:latin typeface="Times New Roman" panose="02020603050405020304" pitchFamily="18" charset="0"/>
                    </a:rPr>
                    <a:t>N</a:t>
                  </a:r>
                  <a:r>
                    <a:rPr lang="zh-CN" altLang="en-US" sz="2000" b="1" dirty="0">
                      <a:solidFill>
                        <a:srgbClr val="0033CC"/>
                      </a:solidFill>
                      <a:latin typeface="Times New Roman" panose="02020603050405020304" pitchFamily="18" charset="0"/>
                    </a:rPr>
                    <a:t>型锗</a:t>
                  </a:r>
                  <a:endParaRPr lang="zh-CN" altLang="en-US" sz="2000" b="1" dirty="0">
                    <a:solidFill>
                      <a:srgbClr val="0033CC"/>
                    </a:solidFill>
                    <a:latin typeface="Times New Roman" panose="02020603050405020304" pitchFamily="18" charset="0"/>
                  </a:endParaRPr>
                </a:p>
              </p:txBody>
            </p:sp>
          </p:grpSp>
          <p:sp>
            <p:nvSpPr>
              <p:cNvPr id="382019" name="Text Box 77"/>
              <p:cNvSpPr txBox="1"/>
              <p:nvPr/>
            </p:nvSpPr>
            <p:spPr>
              <a:xfrm>
                <a:off x="3503" y="2496"/>
                <a:ext cx="375" cy="192"/>
              </a:xfrm>
              <a:prstGeom prst="rect">
                <a:avLst/>
              </a:prstGeom>
              <a:noFill/>
              <a:ln w="25400">
                <a:noFill/>
              </a:ln>
            </p:spPr>
            <p:txBody>
              <a:bodyPr wrap="none" lIns="0" tIns="0" rIns="0" bIns="0" anchor="ctr" anchorCtr="0">
                <a:spAutoFit/>
              </a:bodyPr>
              <a:p>
                <a:pPr algn="ctr"/>
                <a:r>
                  <a:rPr lang="en-US" altLang="zh-CN" sz="2000" b="1" dirty="0">
                    <a:solidFill>
                      <a:srgbClr val="CC00FF"/>
                    </a:solidFill>
                    <a:latin typeface="Times New Roman" panose="02020603050405020304" pitchFamily="18" charset="0"/>
                  </a:rPr>
                  <a:t>PN</a:t>
                </a:r>
                <a:r>
                  <a:rPr lang="zh-CN" altLang="en-US" sz="2000" b="1" dirty="0">
                    <a:solidFill>
                      <a:srgbClr val="CC00FF"/>
                    </a:solidFill>
                    <a:latin typeface="Times New Roman" panose="02020603050405020304" pitchFamily="18" charset="0"/>
                  </a:rPr>
                  <a:t>结</a:t>
                </a:r>
                <a:endParaRPr lang="zh-CN" altLang="en-US" sz="2000" b="1" dirty="0">
                  <a:solidFill>
                    <a:srgbClr val="CC00FF"/>
                  </a:solidFill>
                  <a:latin typeface="Times New Roman" panose="02020603050405020304" pitchFamily="18" charset="0"/>
                </a:endParaRPr>
              </a:p>
            </p:txBody>
          </p:sp>
          <p:sp>
            <p:nvSpPr>
              <p:cNvPr id="382020" name="Line 78"/>
              <p:cNvSpPr/>
              <p:nvPr/>
            </p:nvSpPr>
            <p:spPr>
              <a:xfrm flipV="1">
                <a:off x="3240" y="2640"/>
                <a:ext cx="215" cy="96"/>
              </a:xfrm>
              <a:prstGeom prst="line">
                <a:avLst/>
              </a:prstGeom>
              <a:ln w="25400" cap="flat" cmpd="sng">
                <a:solidFill>
                  <a:schemeClr val="bg2"/>
                </a:solidFill>
                <a:prstDash val="solid"/>
                <a:headEnd type="none" w="sm" len="lg"/>
                <a:tailEnd type="none" w="sm" len="lg"/>
              </a:ln>
            </p:spPr>
          </p:sp>
          <p:sp>
            <p:nvSpPr>
              <p:cNvPr id="382021" name="Text Box 79"/>
              <p:cNvSpPr txBox="1"/>
              <p:nvPr/>
            </p:nvSpPr>
            <p:spPr>
              <a:xfrm>
                <a:off x="3274" y="2141"/>
                <a:ext cx="680" cy="192"/>
              </a:xfrm>
              <a:prstGeom prst="rect">
                <a:avLst/>
              </a:prstGeom>
              <a:noFill/>
              <a:ln w="25400">
                <a:noFill/>
              </a:ln>
            </p:spPr>
            <p:txBody>
              <a:bodyPr wrap="none" lIns="0" tIns="0" rIns="0" bIns="0" anchor="ctr" anchorCtr="0">
                <a:spAutoFit/>
              </a:bodyPr>
              <a:p>
                <a:pPr algn="ctr"/>
                <a:r>
                  <a:rPr lang="en-US" altLang="zh-CN" sz="1800" b="1" dirty="0">
                    <a:solidFill>
                      <a:srgbClr val="0033CC"/>
                    </a:solidFill>
                    <a:latin typeface="Times New Roman" panose="02020603050405020304" pitchFamily="18" charset="0"/>
                  </a:rPr>
                  <a:t> </a:t>
                </a:r>
                <a:r>
                  <a:rPr lang="zh-CN" altLang="en-US" sz="2000" b="1" dirty="0">
                    <a:solidFill>
                      <a:srgbClr val="CC00FF"/>
                    </a:solidFill>
                    <a:latin typeface="Times New Roman" panose="02020603050405020304" pitchFamily="18" charset="0"/>
                  </a:rPr>
                  <a:t>正极引线</a:t>
                </a:r>
                <a:endParaRPr lang="zh-CN" altLang="en-US" sz="2000" b="1" dirty="0">
                  <a:solidFill>
                    <a:srgbClr val="CC00FF"/>
                  </a:solidFill>
                  <a:latin typeface="Times New Roman" panose="02020603050405020304" pitchFamily="18" charset="0"/>
                </a:endParaRPr>
              </a:p>
            </p:txBody>
          </p:sp>
          <p:sp>
            <p:nvSpPr>
              <p:cNvPr id="382022" name="Line 80"/>
              <p:cNvSpPr/>
              <p:nvPr/>
            </p:nvSpPr>
            <p:spPr>
              <a:xfrm flipV="1">
                <a:off x="3168" y="2352"/>
                <a:ext cx="144" cy="96"/>
              </a:xfrm>
              <a:prstGeom prst="line">
                <a:avLst/>
              </a:prstGeom>
              <a:ln w="25400" cap="flat" cmpd="sng">
                <a:solidFill>
                  <a:schemeClr val="bg2"/>
                </a:solidFill>
                <a:prstDash val="solid"/>
                <a:headEnd type="none" w="med" len="med"/>
                <a:tailEnd type="none" w="sm" len="lg"/>
              </a:ln>
            </p:spPr>
          </p:sp>
          <p:sp>
            <p:nvSpPr>
              <p:cNvPr id="382023" name="Line 81"/>
              <p:cNvSpPr/>
              <p:nvPr/>
            </p:nvSpPr>
            <p:spPr>
              <a:xfrm flipV="1">
                <a:off x="2832" y="3408"/>
                <a:ext cx="288" cy="96"/>
              </a:xfrm>
              <a:prstGeom prst="line">
                <a:avLst/>
              </a:prstGeom>
              <a:ln w="25400" cap="flat" cmpd="sng">
                <a:solidFill>
                  <a:schemeClr val="bg2"/>
                </a:solidFill>
                <a:prstDash val="solid"/>
                <a:headEnd type="none" w="med" len="med"/>
                <a:tailEnd type="none" w="sm" len="lg"/>
              </a:ln>
            </p:spPr>
          </p:sp>
          <p:sp>
            <p:nvSpPr>
              <p:cNvPr id="382024" name="Line 82"/>
              <p:cNvSpPr/>
              <p:nvPr/>
            </p:nvSpPr>
            <p:spPr>
              <a:xfrm>
                <a:off x="2880" y="2448"/>
                <a:ext cx="288" cy="192"/>
              </a:xfrm>
              <a:prstGeom prst="line">
                <a:avLst/>
              </a:prstGeom>
              <a:ln w="25400" cap="flat" cmpd="sng">
                <a:solidFill>
                  <a:schemeClr val="bg2"/>
                </a:solidFill>
                <a:prstDash val="solid"/>
                <a:headEnd type="none" w="med" len="med"/>
                <a:tailEnd type="none" w="med" len="med"/>
              </a:ln>
            </p:spPr>
          </p:sp>
          <p:sp>
            <p:nvSpPr>
              <p:cNvPr id="382025" name="Text Box 83"/>
              <p:cNvSpPr txBox="1"/>
              <p:nvPr/>
            </p:nvSpPr>
            <p:spPr>
              <a:xfrm>
                <a:off x="2304" y="2112"/>
                <a:ext cx="768" cy="384"/>
              </a:xfrm>
              <a:prstGeom prst="rect">
                <a:avLst/>
              </a:prstGeom>
              <a:noFill/>
              <a:ln w="25400">
                <a:noFill/>
              </a:ln>
            </p:spPr>
            <p:txBody>
              <a:bodyPr lIns="0" tIns="0" rIns="0" bIns="0">
                <a:spAutoFit/>
              </a:bodyPr>
              <a:p>
                <a:pPr algn="ctr"/>
                <a:r>
                  <a:rPr lang="zh-CN" altLang="en-US" sz="2000" b="1" dirty="0">
                    <a:solidFill>
                      <a:srgbClr val="CC00FF"/>
                    </a:solidFill>
                    <a:latin typeface="Times New Roman" panose="02020603050405020304" pitchFamily="18" charset="0"/>
                  </a:rPr>
                  <a:t>铝合金</a:t>
                </a:r>
                <a:endParaRPr lang="zh-CN" altLang="en-US" sz="2000" b="1" dirty="0">
                  <a:solidFill>
                    <a:srgbClr val="CC00FF"/>
                  </a:solidFill>
                  <a:latin typeface="Times New Roman" panose="02020603050405020304" pitchFamily="18" charset="0"/>
                </a:endParaRPr>
              </a:p>
              <a:p>
                <a:pPr algn="ctr"/>
                <a:r>
                  <a:rPr lang="zh-CN" altLang="en-US" sz="2000" b="1" dirty="0">
                    <a:solidFill>
                      <a:srgbClr val="CC00FF"/>
                    </a:solidFill>
                    <a:latin typeface="Times New Roman" panose="02020603050405020304" pitchFamily="18" charset="0"/>
                  </a:rPr>
                  <a:t>小球</a:t>
                </a:r>
                <a:endParaRPr lang="zh-CN" altLang="en-US" sz="2000" b="1" dirty="0">
                  <a:solidFill>
                    <a:srgbClr val="CC00FF"/>
                  </a:solidFill>
                  <a:latin typeface="Times New Roman" panose="02020603050405020304" pitchFamily="18" charset="0"/>
                </a:endParaRPr>
              </a:p>
            </p:txBody>
          </p:sp>
          <p:sp>
            <p:nvSpPr>
              <p:cNvPr id="382026" name="Text Box 84"/>
              <p:cNvSpPr txBox="1"/>
              <p:nvPr/>
            </p:nvSpPr>
            <p:spPr>
              <a:xfrm>
                <a:off x="3456" y="3456"/>
                <a:ext cx="775" cy="192"/>
              </a:xfrm>
              <a:prstGeom prst="rect">
                <a:avLst/>
              </a:prstGeom>
              <a:noFill/>
              <a:ln w="25400">
                <a:noFill/>
              </a:ln>
            </p:spPr>
            <p:txBody>
              <a:bodyPr lIns="0" tIns="0" rIns="0" bIns="0">
                <a:spAutoFit/>
              </a:bodyPr>
              <a:p>
                <a:pPr>
                  <a:spcBef>
                    <a:spcPct val="50000"/>
                  </a:spcBef>
                </a:pPr>
                <a:r>
                  <a:rPr lang="zh-CN" altLang="en-US" sz="2000" b="1" dirty="0">
                    <a:solidFill>
                      <a:srgbClr val="CC00FF"/>
                    </a:solidFill>
                    <a:latin typeface="Times New Roman" panose="02020603050405020304" pitchFamily="18" charset="0"/>
                  </a:rPr>
                  <a:t>底座</a:t>
                </a:r>
                <a:endParaRPr lang="zh-CN" altLang="en-US" sz="2000" b="1" dirty="0">
                  <a:solidFill>
                    <a:srgbClr val="CC00FF"/>
                  </a:solidFill>
                  <a:latin typeface="Times New Roman" panose="02020603050405020304" pitchFamily="18" charset="0"/>
                </a:endParaRPr>
              </a:p>
            </p:txBody>
          </p:sp>
          <p:sp>
            <p:nvSpPr>
              <p:cNvPr id="382027" name="Line 85"/>
              <p:cNvSpPr/>
              <p:nvPr/>
            </p:nvSpPr>
            <p:spPr>
              <a:xfrm>
                <a:off x="3408" y="3264"/>
                <a:ext cx="87" cy="200"/>
              </a:xfrm>
              <a:prstGeom prst="line">
                <a:avLst/>
              </a:prstGeom>
              <a:ln w="25400" cap="flat" cmpd="sng">
                <a:solidFill>
                  <a:schemeClr val="bg2"/>
                </a:solidFill>
                <a:prstDash val="solid"/>
                <a:headEnd type="none" w="med" len="med"/>
                <a:tailEnd type="none" w="med" len="med"/>
              </a:ln>
            </p:spPr>
          </p:sp>
          <p:sp>
            <p:nvSpPr>
              <p:cNvPr id="382028" name="Line 86"/>
              <p:cNvSpPr/>
              <p:nvPr/>
            </p:nvSpPr>
            <p:spPr>
              <a:xfrm flipV="1">
                <a:off x="3504" y="2976"/>
                <a:ext cx="217" cy="113"/>
              </a:xfrm>
              <a:prstGeom prst="line">
                <a:avLst/>
              </a:prstGeom>
              <a:ln w="25400" cap="flat" cmpd="sng">
                <a:solidFill>
                  <a:schemeClr val="bg2"/>
                </a:solidFill>
                <a:prstDash val="solid"/>
                <a:headEnd type="none" w="med" len="med"/>
                <a:tailEnd type="none" w="med" len="med"/>
              </a:ln>
            </p:spPr>
          </p:sp>
          <p:sp>
            <p:nvSpPr>
              <p:cNvPr id="382029" name="Text Box 87"/>
              <p:cNvSpPr txBox="1"/>
              <p:nvPr/>
            </p:nvSpPr>
            <p:spPr>
              <a:xfrm>
                <a:off x="3696" y="2784"/>
                <a:ext cx="1127" cy="384"/>
              </a:xfrm>
              <a:prstGeom prst="rect">
                <a:avLst/>
              </a:prstGeom>
              <a:noFill/>
              <a:ln w="25400">
                <a:noFill/>
              </a:ln>
            </p:spPr>
            <p:txBody>
              <a:bodyPr lIns="0" tIns="0" rIns="0" bIns="0">
                <a:spAutoFit/>
              </a:bodyPr>
              <a:p>
                <a:r>
                  <a:rPr lang="zh-CN" altLang="en-US" sz="2000" b="1" dirty="0">
                    <a:solidFill>
                      <a:srgbClr val="CC00FF"/>
                    </a:solidFill>
                    <a:latin typeface="Times New Roman" panose="02020603050405020304" pitchFamily="18" charset="0"/>
                  </a:rPr>
                  <a:t>金锑</a:t>
                </a:r>
                <a:endParaRPr lang="zh-CN" altLang="en-US" sz="2000" b="1" dirty="0">
                  <a:solidFill>
                    <a:srgbClr val="CC00FF"/>
                  </a:solidFill>
                  <a:latin typeface="Times New Roman" panose="02020603050405020304" pitchFamily="18" charset="0"/>
                </a:endParaRPr>
              </a:p>
              <a:p>
                <a:r>
                  <a:rPr lang="zh-CN" altLang="en-US" sz="2000" b="1" dirty="0">
                    <a:solidFill>
                      <a:srgbClr val="CC00FF"/>
                    </a:solidFill>
                    <a:latin typeface="Times New Roman" panose="02020603050405020304" pitchFamily="18" charset="0"/>
                  </a:rPr>
                  <a:t>合金</a:t>
                </a:r>
                <a:endParaRPr lang="zh-CN" altLang="en-US" sz="2000" b="1" dirty="0">
                  <a:solidFill>
                    <a:srgbClr val="CC00FF"/>
                  </a:solidFill>
                  <a:latin typeface="Times New Roman" panose="02020603050405020304" pitchFamily="18" charset="0"/>
                </a:endParaRPr>
              </a:p>
            </p:txBody>
          </p:sp>
        </p:grpSp>
      </p:grpSp>
      <p:sp>
        <p:nvSpPr>
          <p:cNvPr id="35928" name="Text Box 88"/>
          <p:cNvSpPr txBox="1"/>
          <p:nvPr/>
        </p:nvSpPr>
        <p:spPr>
          <a:xfrm>
            <a:off x="6172200" y="2205673"/>
            <a:ext cx="1752600" cy="427037"/>
          </a:xfrm>
          <a:prstGeom prst="rect">
            <a:avLst/>
          </a:prstGeom>
          <a:noFill/>
          <a:ln w="9525">
            <a:noFill/>
          </a:ln>
        </p:spPr>
        <p:txBody>
          <a:bodyPr lIns="0" tIns="0" rIns="0" bIns="0">
            <a:spAutoFit/>
          </a:bodyPr>
          <a:p>
            <a:pPr>
              <a:spcBef>
                <a:spcPct val="20000"/>
              </a:spcBef>
            </a:pPr>
            <a:r>
              <a:rPr lang="zh-CN" altLang="en-US" sz="2800" b="1" dirty="0">
                <a:solidFill>
                  <a:schemeClr val="tx2"/>
                </a:solidFill>
                <a:latin typeface="楷体_GB2312" pitchFamily="49" charset="-122"/>
              </a:rPr>
              <a:t>平面型</a:t>
            </a:r>
            <a:endParaRPr lang="zh-CN" altLang="en-US" sz="2800" b="1" dirty="0">
              <a:solidFill>
                <a:schemeClr val="tx2"/>
              </a:solidFill>
              <a:latin typeface="楷体_GB2312" pitchFamily="49" charset="-122"/>
            </a:endParaRPr>
          </a:p>
        </p:txBody>
      </p:sp>
      <p:grpSp>
        <p:nvGrpSpPr>
          <p:cNvPr id="13" name="Group 89"/>
          <p:cNvGrpSpPr/>
          <p:nvPr/>
        </p:nvGrpSpPr>
        <p:grpSpPr>
          <a:xfrm>
            <a:off x="6245225" y="2716213"/>
            <a:ext cx="2482850" cy="2946400"/>
            <a:chOff x="4080" y="2496"/>
            <a:chExt cx="1564" cy="1856"/>
          </a:xfrm>
        </p:grpSpPr>
        <p:sp>
          <p:nvSpPr>
            <p:cNvPr id="382032" name="Rectangle 90"/>
            <p:cNvSpPr/>
            <p:nvPr/>
          </p:nvSpPr>
          <p:spPr>
            <a:xfrm>
              <a:off x="4608" y="2496"/>
              <a:ext cx="290" cy="436"/>
            </a:xfrm>
            <a:prstGeom prst="rect">
              <a:avLst/>
            </a:prstGeom>
            <a:noFill/>
            <a:ln w="9525">
              <a:noFill/>
            </a:ln>
          </p:spPr>
          <p:txBody>
            <a:bodyPr wrap="none" lIns="0" tIns="72000" rIns="0" bIns="72000">
              <a:spAutoFit/>
            </a:bodyPr>
            <a:p>
              <a:pPr eaLnBrk="0" hangingPunct="0">
                <a:spcBef>
                  <a:spcPct val="20000"/>
                </a:spcBef>
              </a:pPr>
              <a:r>
                <a:rPr lang="zh-CN" altLang="en-US" sz="1800" b="1" dirty="0">
                  <a:solidFill>
                    <a:srgbClr val="0033CC"/>
                  </a:solidFill>
                  <a:latin typeface="Times New Roman" panose="02020603050405020304" pitchFamily="18" charset="0"/>
                </a:rPr>
                <a:t>正极</a:t>
              </a:r>
              <a:br>
                <a:rPr lang="zh-CN" altLang="en-US" sz="1800" b="1" dirty="0">
                  <a:solidFill>
                    <a:srgbClr val="0033CC"/>
                  </a:solidFill>
                  <a:latin typeface="Times New Roman" panose="02020603050405020304" pitchFamily="18" charset="0"/>
                </a:rPr>
              </a:br>
              <a:r>
                <a:rPr lang="zh-CN" altLang="en-US" sz="1800" b="1" dirty="0">
                  <a:solidFill>
                    <a:srgbClr val="0033CC"/>
                  </a:solidFill>
                  <a:latin typeface="Times New Roman" panose="02020603050405020304" pitchFamily="18" charset="0"/>
                </a:rPr>
                <a:t>引线</a:t>
              </a:r>
              <a:endParaRPr lang="zh-CN" altLang="en-US" sz="1800" b="1" dirty="0">
                <a:solidFill>
                  <a:srgbClr val="0033CC"/>
                </a:solidFill>
                <a:latin typeface="Times New Roman" panose="02020603050405020304" pitchFamily="18" charset="0"/>
              </a:endParaRPr>
            </a:p>
          </p:txBody>
        </p:sp>
        <p:sp>
          <p:nvSpPr>
            <p:cNvPr id="382033" name="Rectangle 91"/>
            <p:cNvSpPr/>
            <p:nvPr/>
          </p:nvSpPr>
          <p:spPr>
            <a:xfrm>
              <a:off x="5040" y="2496"/>
              <a:ext cx="290" cy="436"/>
            </a:xfrm>
            <a:prstGeom prst="rect">
              <a:avLst/>
            </a:prstGeom>
            <a:noFill/>
            <a:ln w="9525">
              <a:noFill/>
            </a:ln>
          </p:spPr>
          <p:txBody>
            <a:bodyPr wrap="none" lIns="0" tIns="72000" rIns="0" bIns="72000">
              <a:spAutoFit/>
            </a:bodyPr>
            <a:p>
              <a:pPr eaLnBrk="0" hangingPunct="0">
                <a:spcBef>
                  <a:spcPct val="20000"/>
                </a:spcBef>
              </a:pPr>
              <a:r>
                <a:rPr lang="zh-CN" altLang="en-US" sz="1800" b="1" dirty="0">
                  <a:solidFill>
                    <a:srgbClr val="0033CC"/>
                  </a:solidFill>
                  <a:latin typeface="Times New Roman" panose="02020603050405020304" pitchFamily="18" charset="0"/>
                </a:rPr>
                <a:t>负极</a:t>
              </a:r>
              <a:br>
                <a:rPr lang="zh-CN" altLang="en-US" sz="1800" b="1" dirty="0">
                  <a:solidFill>
                    <a:srgbClr val="0033CC"/>
                  </a:solidFill>
                  <a:latin typeface="Times New Roman" panose="02020603050405020304" pitchFamily="18" charset="0"/>
                </a:rPr>
              </a:br>
              <a:r>
                <a:rPr lang="zh-CN" altLang="en-US" sz="1800" b="1" dirty="0">
                  <a:solidFill>
                    <a:srgbClr val="0033CC"/>
                  </a:solidFill>
                  <a:latin typeface="Times New Roman" panose="02020603050405020304" pitchFamily="18" charset="0"/>
                </a:rPr>
                <a:t>引线</a:t>
              </a:r>
              <a:endParaRPr lang="zh-CN" altLang="en-US" sz="1800" b="1" dirty="0">
                <a:solidFill>
                  <a:srgbClr val="0033CC"/>
                </a:solidFill>
                <a:latin typeface="Times New Roman" panose="02020603050405020304" pitchFamily="18" charset="0"/>
              </a:endParaRPr>
            </a:p>
          </p:txBody>
        </p:sp>
        <p:sp>
          <p:nvSpPr>
            <p:cNvPr id="382034" name="Rectangle 92"/>
            <p:cNvSpPr/>
            <p:nvPr/>
          </p:nvSpPr>
          <p:spPr>
            <a:xfrm>
              <a:off x="4100" y="4032"/>
              <a:ext cx="1544" cy="320"/>
            </a:xfrm>
            <a:prstGeom prst="rect">
              <a:avLst/>
            </a:prstGeom>
            <a:noFill/>
            <a:ln w="9525">
              <a:noFill/>
            </a:ln>
          </p:spPr>
          <p:txBody>
            <a:bodyPr wrap="none" lIns="0" tIns="72000" rIns="0" bIns="72000">
              <a:spAutoFit/>
            </a:bodyPr>
            <a:p>
              <a:pPr eaLnBrk="0" hangingPunct="0">
                <a:spcBef>
                  <a:spcPct val="20000"/>
                </a:spcBef>
              </a:pPr>
              <a:r>
                <a:rPr lang="zh-CN" altLang="en-US" b="1" dirty="0">
                  <a:solidFill>
                    <a:srgbClr val="FF0066"/>
                  </a:solidFill>
                  <a:latin typeface="Times New Roman" panose="02020603050405020304" pitchFamily="18" charset="0"/>
                </a:rPr>
                <a:t>集成电路中平面型</a:t>
              </a:r>
              <a:endParaRPr lang="zh-CN" altLang="en-US" b="1" dirty="0">
                <a:solidFill>
                  <a:srgbClr val="FF0066"/>
                </a:solidFill>
                <a:latin typeface="Times New Roman" panose="02020603050405020304" pitchFamily="18" charset="0"/>
              </a:endParaRPr>
            </a:p>
          </p:txBody>
        </p:sp>
        <p:graphicFrame>
          <p:nvGraphicFramePr>
            <p:cNvPr id="382035" name="Object 93"/>
            <p:cNvGraphicFramePr/>
            <p:nvPr/>
          </p:nvGraphicFramePr>
          <p:xfrm>
            <a:off x="4080" y="2880"/>
            <a:ext cx="1471" cy="1104"/>
          </p:xfrm>
          <a:graphic>
            <a:graphicData uri="http://schemas.openxmlformats.org/presentationml/2006/ole">
              <mc:AlternateContent xmlns:mc="http://schemas.openxmlformats.org/markup-compatibility/2006">
                <mc:Choice xmlns:v="urn:schemas-microsoft-com:vml" Requires="v">
                  <p:oleObj spid="_x0000_s4141" name="" r:id="rId1" imgW="3301365" imgH="2113280" progId="Flash.Movie">
                    <p:embed/>
                  </p:oleObj>
                </mc:Choice>
                <mc:Fallback>
                  <p:oleObj name="" r:id="rId1" imgW="3301365" imgH="2113280" progId="Flash.Movie">
                    <p:embed/>
                    <p:pic>
                      <p:nvPicPr>
                        <p:cNvPr id="0" name="图片 4140"/>
                        <p:cNvPicPr/>
                        <p:nvPr/>
                      </p:nvPicPr>
                      <p:blipFill>
                        <a:blip r:embed="rId2"/>
                        <a:stretch>
                          <a:fillRect/>
                        </a:stretch>
                      </p:blipFill>
                      <p:spPr>
                        <a:xfrm>
                          <a:off x="4080" y="2880"/>
                          <a:ext cx="1471" cy="1104"/>
                        </a:xfrm>
                        <a:prstGeom prst="rect">
                          <a:avLst/>
                        </a:prstGeom>
                        <a:noFill/>
                        <a:ln w="38100">
                          <a:noFill/>
                          <a:miter/>
                        </a:ln>
                      </p:spPr>
                    </p:pic>
                  </p:oleObj>
                </mc:Fallback>
              </mc:AlternateContent>
            </a:graphicData>
          </a:graphic>
        </p:graphicFrame>
        <p:sp>
          <p:nvSpPr>
            <p:cNvPr id="382036" name="Text Box 94"/>
            <p:cNvSpPr txBox="1"/>
            <p:nvPr/>
          </p:nvSpPr>
          <p:spPr>
            <a:xfrm>
              <a:off x="4752" y="3216"/>
              <a:ext cx="192" cy="320"/>
            </a:xfrm>
            <a:prstGeom prst="rect">
              <a:avLst/>
            </a:prstGeom>
            <a:noFill/>
            <a:ln w="9525">
              <a:noFill/>
            </a:ln>
          </p:spPr>
          <p:txBody>
            <a:bodyPr lIns="0" tIns="72000" rIns="0" bIns="72000">
              <a:spAutoFit/>
            </a:bodyPr>
            <a:p>
              <a:pPr>
                <a:spcBef>
                  <a:spcPct val="20000"/>
                </a:spcBef>
              </a:pPr>
              <a:r>
                <a:rPr lang="en-US" altLang="zh-CN" b="1" dirty="0">
                  <a:solidFill>
                    <a:srgbClr val="FF0066"/>
                  </a:solidFill>
                  <a:latin typeface="Times New Roman" panose="02020603050405020304" pitchFamily="18" charset="0"/>
                </a:rPr>
                <a:t>p</a:t>
              </a:r>
              <a:endParaRPr lang="en-US" altLang="zh-CN" b="1" dirty="0">
                <a:solidFill>
                  <a:srgbClr val="FF0066"/>
                </a:solidFill>
                <a:latin typeface="Times New Roman" panose="02020603050405020304" pitchFamily="18" charset="0"/>
              </a:endParaRPr>
            </a:p>
          </p:txBody>
        </p:sp>
        <p:sp>
          <p:nvSpPr>
            <p:cNvPr id="382037" name="Rectangle 95"/>
            <p:cNvSpPr/>
            <p:nvPr/>
          </p:nvSpPr>
          <p:spPr>
            <a:xfrm>
              <a:off x="4704" y="3456"/>
              <a:ext cx="139" cy="320"/>
            </a:xfrm>
            <a:prstGeom prst="rect">
              <a:avLst/>
            </a:prstGeom>
            <a:noFill/>
            <a:ln w="9525">
              <a:noFill/>
            </a:ln>
          </p:spPr>
          <p:txBody>
            <a:bodyPr wrap="none" lIns="0" tIns="72000" rIns="0" bIns="72000">
              <a:spAutoFit/>
            </a:bodyPr>
            <a:p>
              <a:pPr eaLnBrk="0" hangingPunct="0">
                <a:spcBef>
                  <a:spcPct val="20000"/>
                </a:spcBef>
              </a:pPr>
              <a:r>
                <a:rPr lang="en-US" altLang="zh-CN" b="1" dirty="0">
                  <a:solidFill>
                    <a:srgbClr val="0033CC"/>
                  </a:solidFill>
                  <a:latin typeface="Times New Roman" panose="02020603050405020304" pitchFamily="18" charset="0"/>
                </a:rPr>
                <a:t>N</a:t>
              </a:r>
              <a:endParaRPr lang="en-US" altLang="zh-CN" b="1" dirty="0">
                <a:solidFill>
                  <a:srgbClr val="0033CC"/>
                </a:solidFill>
                <a:latin typeface="Times New Roman" panose="02020603050405020304" pitchFamily="18" charset="0"/>
              </a:endParaRPr>
            </a:p>
          </p:txBody>
        </p:sp>
        <p:sp>
          <p:nvSpPr>
            <p:cNvPr id="382038" name="Rectangle 96"/>
            <p:cNvSpPr/>
            <p:nvPr/>
          </p:nvSpPr>
          <p:spPr>
            <a:xfrm>
              <a:off x="4272" y="3727"/>
              <a:ext cx="903" cy="282"/>
            </a:xfrm>
            <a:prstGeom prst="rect">
              <a:avLst/>
            </a:prstGeom>
            <a:noFill/>
            <a:ln w="9525">
              <a:noFill/>
            </a:ln>
          </p:spPr>
          <p:txBody>
            <a:bodyPr wrap="none" lIns="0" tIns="72000" rIns="0" bIns="72000">
              <a:spAutoFit/>
            </a:bodyPr>
            <a:p>
              <a:pPr eaLnBrk="0" hangingPunct="0">
                <a:spcBef>
                  <a:spcPct val="20000"/>
                </a:spcBef>
              </a:pPr>
              <a:r>
                <a:rPr lang="en-US" altLang="zh-CN" sz="2000" b="1" dirty="0">
                  <a:solidFill>
                    <a:srgbClr val="FF0066"/>
                  </a:solidFill>
                  <a:latin typeface="Times New Roman" panose="02020603050405020304" pitchFamily="18" charset="0"/>
                </a:rPr>
                <a:t>P</a:t>
              </a:r>
              <a:r>
                <a:rPr lang="zh-CN" altLang="en-US" sz="2000" b="1" dirty="0">
                  <a:solidFill>
                    <a:srgbClr val="FF0066"/>
                  </a:solidFill>
                  <a:latin typeface="Times New Roman" panose="02020603050405020304" pitchFamily="18" charset="0"/>
                </a:rPr>
                <a:t>型支持衬底</a:t>
              </a:r>
              <a:endParaRPr lang="zh-CN" altLang="en-US" sz="2000" b="1" dirty="0">
                <a:solidFill>
                  <a:srgbClr val="FF0066"/>
                </a:solidFill>
                <a:latin typeface="Times New Roman" panose="02020603050405020304" pitchFamily="18" charset="0"/>
              </a:endParaRPr>
            </a:p>
          </p:txBody>
        </p:sp>
      </p:grpSp>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100000"/>
                                  </p:iterate>
                                  <p:childTnLst>
                                    <p:set>
                                      <p:cBhvr>
                                        <p:cTn id="6" dur="1" fill="hold">
                                          <p:stCondLst>
                                            <p:cond delay="0"/>
                                          </p:stCondLst>
                                        </p:cTn>
                                        <p:tgtEl>
                                          <p:spTgt spid="35852">
                                            <p:txEl>
                                              <p:charRg st="0" end="4"/>
                                            </p:txEl>
                                          </p:spTgt>
                                        </p:tgtEl>
                                        <p:attrNameLst>
                                          <p:attrName>style.visibility</p:attrName>
                                        </p:attrNameLst>
                                      </p:cBhvr>
                                      <p:to>
                                        <p:strVal val="visible"/>
                                      </p:to>
                                    </p:set>
                                    <p:animEffect transition="in" filter="wipe(up)">
                                      <p:cBhvr>
                                        <p:cTn id="7" dur="75"/>
                                        <p:tgtEl>
                                          <p:spTgt spid="35852">
                                            <p:txEl>
                                              <p:charRg st="0" end="4"/>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4" name="TYP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100000"/>
                                  </p:iterate>
                                  <p:childTnLst>
                                    <p:set>
                                      <p:cBhvr>
                                        <p:cTn id="11" dur="1" fill="hold">
                                          <p:stCondLst>
                                            <p:cond delay="0"/>
                                          </p:stCondLst>
                                        </p:cTn>
                                        <p:tgtEl>
                                          <p:spTgt spid="35853">
                                            <p:txEl>
                                              <p:charRg st="0" end="5"/>
                                            </p:txEl>
                                          </p:spTgt>
                                        </p:tgtEl>
                                        <p:attrNameLst>
                                          <p:attrName>style.visibility</p:attrName>
                                        </p:attrNameLst>
                                      </p:cBhvr>
                                      <p:to>
                                        <p:strVal val="visible"/>
                                      </p:to>
                                    </p:set>
                                    <p:animEffect transition="in" filter="wipe(up)">
                                      <p:cBhvr>
                                        <p:cTn id="12" dur="75"/>
                                        <p:tgtEl>
                                          <p:spTgt spid="35853">
                                            <p:txEl>
                                              <p:charRg st="0" end="5"/>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4" name="TYPE.WAV"/>
                                        </p:tgtEl>
                                      </p:cMediaNode>
                                    </p:audio>
                                  </p:subTnLst>
                                </p:cTn>
                              </p:par>
                            </p:childTnLst>
                          </p:cTn>
                        </p:par>
                        <p:par>
                          <p:cTn id="13" fill="hold">
                            <p:stCondLst>
                              <p:cond delay="300"/>
                            </p:stCondLst>
                            <p:childTnLst>
                              <p:par>
                                <p:cTn id="14" presetID="22" presetClass="entr" presetSubtype="8" fill="hold" grpId="0" nodeType="afterEffect">
                                  <p:stCondLst>
                                    <p:cond delay="0"/>
                                  </p:stCondLst>
                                  <p:childTnLst>
                                    <p:set>
                                      <p:cBhvr>
                                        <p:cTn id="15" dur="1" fill="hold">
                                          <p:stCondLst>
                                            <p:cond delay="0"/>
                                          </p:stCondLst>
                                        </p:cTn>
                                        <p:tgtEl>
                                          <p:spTgt spid="35854"/>
                                        </p:tgtEl>
                                        <p:attrNameLst>
                                          <p:attrName>style.visibility</p:attrName>
                                        </p:attrNameLst>
                                      </p:cBhvr>
                                      <p:to>
                                        <p:strVal val="visible"/>
                                      </p:to>
                                    </p:set>
                                    <p:animEffect transition="in" filter="wipe(left)">
                                      <p:cBhvr>
                                        <p:cTn id="16" dur="500"/>
                                        <p:tgtEl>
                                          <p:spTgt spid="35854"/>
                                        </p:tgtEl>
                                      </p:cBhvr>
                                    </p:animEffect>
                                  </p:childTnLst>
                                </p:cTn>
                              </p:par>
                            </p:childTnLst>
                          </p:cTn>
                        </p:par>
                        <p:par>
                          <p:cTn id="17" fill="hold">
                            <p:stCondLst>
                              <p:cond delay="800"/>
                            </p:stCondLst>
                            <p:childTnLst>
                              <p:par>
                                <p:cTn id="18" presetID="22" presetClass="entr" presetSubtype="1" fill="hold" grpId="0" nodeType="afterEffect">
                                  <p:stCondLst>
                                    <p:cond delay="0"/>
                                  </p:stCondLst>
                                  <p:iterate type="lt">
                                    <p:tmPct val="100000"/>
                                  </p:iterate>
                                  <p:childTnLst>
                                    <p:set>
                                      <p:cBhvr>
                                        <p:cTn id="19" dur="1" fill="hold">
                                          <p:stCondLst>
                                            <p:cond delay="0"/>
                                          </p:stCondLst>
                                        </p:cTn>
                                        <p:tgtEl>
                                          <p:spTgt spid="35855">
                                            <p:txEl>
                                              <p:charRg st="0" end="5"/>
                                            </p:txEl>
                                          </p:spTgt>
                                        </p:tgtEl>
                                        <p:attrNameLst>
                                          <p:attrName>style.visibility</p:attrName>
                                        </p:attrNameLst>
                                      </p:cBhvr>
                                      <p:to>
                                        <p:strVal val="visible"/>
                                      </p:to>
                                    </p:set>
                                    <p:animEffect transition="in" filter="wipe(up)">
                                      <p:cBhvr>
                                        <p:cTn id="20" dur="75"/>
                                        <p:tgtEl>
                                          <p:spTgt spid="35855">
                                            <p:txEl>
                                              <p:charRg st="0" end="5"/>
                                            </p:txEl>
                                          </p:spTgt>
                                        </p:tgtEl>
                                      </p:cBhvr>
                                    </p:animEffect>
                                  </p:childTnLst>
                                  <p:subTnLst>
                                    <p:audio>
                                      <p:cMediaNode>
                                        <p:cTn display="0" masterRel="sameClick">
                                          <p:stCondLst>
                                            <p:cond evt="begin" delay="0">
                                              <p:tn val="18"/>
                                            </p:cond>
                                          </p:stCondLst>
                                          <p:endCondLst>
                                            <p:cond evt="onStopAudio" delay="0">
                                              <p:tgtEl>
                                                <p:sldTgt/>
                                              </p:tgtEl>
                                            </p:cond>
                                          </p:endCondLst>
                                        </p:cTn>
                                        <p:tgtEl>
                                          <p:sndTgt r:embed="rId4" name="TYPE.WAV"/>
                                        </p:tgtEl>
                                      </p:cMediaNode>
                                    </p:audio>
                                  </p:subTnLst>
                                </p:cTn>
                              </p:par>
                            </p:childTnLst>
                          </p:cTn>
                        </p:par>
                        <p:par>
                          <p:cTn id="21" fill="hold">
                            <p:stCondLst>
                              <p:cond delay="1100"/>
                            </p:stCondLst>
                            <p:childTnLst>
                              <p:par>
                                <p:cTn id="22" presetID="22" presetClass="entr" presetSubtype="1" fill="hold" grpId="0" nodeType="afterEffect">
                                  <p:stCondLst>
                                    <p:cond delay="0"/>
                                  </p:stCondLst>
                                  <p:iterate type="lt">
                                    <p:tmPct val="100000"/>
                                  </p:iterate>
                                  <p:childTnLst>
                                    <p:set>
                                      <p:cBhvr>
                                        <p:cTn id="23" dur="1" fill="hold">
                                          <p:stCondLst>
                                            <p:cond delay="0"/>
                                          </p:stCondLst>
                                        </p:cTn>
                                        <p:tgtEl>
                                          <p:spTgt spid="35856">
                                            <p:txEl>
                                              <p:charRg st="0" end="5"/>
                                            </p:txEl>
                                          </p:spTgt>
                                        </p:tgtEl>
                                        <p:attrNameLst>
                                          <p:attrName>style.visibility</p:attrName>
                                        </p:attrNameLst>
                                      </p:cBhvr>
                                      <p:to>
                                        <p:strVal val="visible"/>
                                      </p:to>
                                    </p:set>
                                    <p:animEffect transition="in" filter="wipe(up)">
                                      <p:cBhvr>
                                        <p:cTn id="24" dur="75"/>
                                        <p:tgtEl>
                                          <p:spTgt spid="35856">
                                            <p:txEl>
                                              <p:charRg st="0" end="5"/>
                                            </p:txEl>
                                          </p:spTgt>
                                        </p:tgtEl>
                                      </p:cBhvr>
                                    </p:animEffect>
                                  </p:childTnLst>
                                  <p:subTnLst>
                                    <p:audio>
                                      <p:cMediaNode>
                                        <p:cTn display="0" masterRel="sameClick">
                                          <p:stCondLst>
                                            <p:cond evt="begin" delay="0">
                                              <p:tn val="22"/>
                                            </p:cond>
                                          </p:stCondLst>
                                          <p:endCondLst>
                                            <p:cond evt="onStopAudio" delay="0">
                                              <p:tgtEl>
                                                <p:sldTgt/>
                                              </p:tgtEl>
                                            </p:cond>
                                          </p:endCondLst>
                                        </p:cTn>
                                        <p:tgtEl>
                                          <p:sndTgt r:embed="rId4" name="TYPE.WAV"/>
                                        </p:tgtEl>
                                      </p:cMediaNode>
                                    </p:audio>
                                  </p:sub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iterate type="lt">
                                    <p:tmPct val="100000"/>
                                  </p:iterate>
                                  <p:childTnLst>
                                    <p:set>
                                      <p:cBhvr>
                                        <p:cTn id="28" dur="1" fill="hold">
                                          <p:stCondLst>
                                            <p:cond delay="0"/>
                                          </p:stCondLst>
                                        </p:cTn>
                                        <p:tgtEl>
                                          <p:spTgt spid="35857">
                                            <p:txEl>
                                              <p:charRg st="0" end="5"/>
                                            </p:txEl>
                                          </p:spTgt>
                                        </p:tgtEl>
                                        <p:attrNameLst>
                                          <p:attrName>style.visibility</p:attrName>
                                        </p:attrNameLst>
                                      </p:cBhvr>
                                      <p:to>
                                        <p:strVal val="visible"/>
                                      </p:to>
                                    </p:set>
                                    <p:animEffect transition="in" filter="wipe(up)">
                                      <p:cBhvr>
                                        <p:cTn id="29" dur="75"/>
                                        <p:tgtEl>
                                          <p:spTgt spid="35857">
                                            <p:txEl>
                                              <p:charRg st="0" end="5"/>
                                            </p:txEl>
                                          </p:spTgt>
                                        </p:tgtEl>
                                      </p:cBhvr>
                                    </p:animEffect>
                                  </p:childTnLst>
                                  <p:subTnLst>
                                    <p:audio>
                                      <p:cMediaNode>
                                        <p:cTn display="0" masterRel="sameClick">
                                          <p:stCondLst>
                                            <p:cond evt="begin" delay="0">
                                              <p:tn val="27"/>
                                            </p:cond>
                                          </p:stCondLst>
                                          <p:endCondLst>
                                            <p:cond evt="onStopAudio" delay="0">
                                              <p:tgtEl>
                                                <p:sldTgt/>
                                              </p:tgtEl>
                                            </p:cond>
                                          </p:endCondLst>
                                        </p:cTn>
                                        <p:tgtEl>
                                          <p:sndTgt r:embed="rId4" name="TYPE.WAV"/>
                                        </p:tgtEl>
                                      </p:cMediaNode>
                                    </p:audio>
                                  </p:sub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35858"/>
                                        </p:tgtEl>
                                        <p:attrNameLst>
                                          <p:attrName>style.visibility</p:attrName>
                                        </p:attrNameLst>
                                      </p:cBhvr>
                                      <p:to>
                                        <p:strVal val="visible"/>
                                      </p:to>
                                    </p:set>
                                    <p:animEffect transition="in" filter="wipe(left)">
                                      <p:cBhvr>
                                        <p:cTn id="34" dur="500"/>
                                        <p:tgtEl>
                                          <p:spTgt spid="35858"/>
                                        </p:tgtEl>
                                      </p:cBhvr>
                                    </p:animEffect>
                                  </p:childTnLst>
                                </p:cTn>
                              </p:par>
                            </p:childTnLst>
                          </p:cTn>
                        </p:par>
                        <p:par>
                          <p:cTn id="35" fill="hold">
                            <p:stCondLst>
                              <p:cond delay="500"/>
                            </p:stCondLst>
                            <p:childTnLst>
                              <p:par>
                                <p:cTn id="36" presetID="22" presetClass="entr" presetSubtype="1" fill="hold" grpId="0" nodeType="afterEffect">
                                  <p:stCondLst>
                                    <p:cond delay="0"/>
                                  </p:stCondLst>
                                  <p:iterate type="lt">
                                    <p:tmPct val="100000"/>
                                  </p:iterate>
                                  <p:childTnLst>
                                    <p:set>
                                      <p:cBhvr>
                                        <p:cTn id="37" dur="1" fill="hold">
                                          <p:stCondLst>
                                            <p:cond delay="0"/>
                                          </p:stCondLst>
                                        </p:cTn>
                                        <p:tgtEl>
                                          <p:spTgt spid="35859">
                                            <p:txEl>
                                              <p:charRg st="0" end="5"/>
                                            </p:txEl>
                                          </p:spTgt>
                                        </p:tgtEl>
                                        <p:attrNameLst>
                                          <p:attrName>style.visibility</p:attrName>
                                        </p:attrNameLst>
                                      </p:cBhvr>
                                      <p:to>
                                        <p:strVal val="visible"/>
                                      </p:to>
                                    </p:set>
                                    <p:animEffect transition="in" filter="wipe(up)">
                                      <p:cBhvr>
                                        <p:cTn id="38" dur="75"/>
                                        <p:tgtEl>
                                          <p:spTgt spid="35859">
                                            <p:txEl>
                                              <p:charRg st="0" end="5"/>
                                            </p:txEl>
                                          </p:spTgt>
                                        </p:tgtEl>
                                      </p:cBhvr>
                                    </p:animEffect>
                                  </p:childTnLst>
                                  <p:subTnLst>
                                    <p:audio>
                                      <p:cMediaNode>
                                        <p:cTn display="0" masterRel="sameClick">
                                          <p:stCondLst>
                                            <p:cond evt="begin" delay="0">
                                              <p:tn val="36"/>
                                            </p:cond>
                                          </p:stCondLst>
                                          <p:endCondLst>
                                            <p:cond evt="onStopAudio" delay="0">
                                              <p:tgtEl>
                                                <p:sldTgt/>
                                              </p:tgtEl>
                                            </p:cond>
                                          </p:endCondLst>
                                        </p:cTn>
                                        <p:tgtEl>
                                          <p:sndTgt r:embed="rId4" name="TYPE.WAV"/>
                                        </p:tgtEl>
                                      </p:cMediaNode>
                                    </p:audio>
                                  </p:subTnLst>
                                </p:cTn>
                              </p:par>
                            </p:childTnLst>
                          </p:cTn>
                        </p:par>
                        <p:par>
                          <p:cTn id="39" fill="hold">
                            <p:stCondLst>
                              <p:cond delay="800"/>
                            </p:stCondLst>
                            <p:childTnLst>
                              <p:par>
                                <p:cTn id="40" presetID="22" presetClass="entr" presetSubtype="1" fill="hold" grpId="0" nodeType="afterEffect">
                                  <p:stCondLst>
                                    <p:cond delay="0"/>
                                  </p:stCondLst>
                                  <p:iterate type="lt">
                                    <p:tmPct val="100000"/>
                                  </p:iterate>
                                  <p:childTnLst>
                                    <p:set>
                                      <p:cBhvr>
                                        <p:cTn id="41" dur="1" fill="hold">
                                          <p:stCondLst>
                                            <p:cond delay="0"/>
                                          </p:stCondLst>
                                        </p:cTn>
                                        <p:tgtEl>
                                          <p:spTgt spid="35860">
                                            <p:txEl>
                                              <p:charRg st="0" end="5"/>
                                            </p:txEl>
                                          </p:spTgt>
                                        </p:tgtEl>
                                        <p:attrNameLst>
                                          <p:attrName>style.visibility</p:attrName>
                                        </p:attrNameLst>
                                      </p:cBhvr>
                                      <p:to>
                                        <p:strVal val="visible"/>
                                      </p:to>
                                    </p:set>
                                    <p:animEffect transition="in" filter="wipe(up)">
                                      <p:cBhvr>
                                        <p:cTn id="42" dur="75"/>
                                        <p:tgtEl>
                                          <p:spTgt spid="35860">
                                            <p:txEl>
                                              <p:charRg st="0" end="5"/>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4" name="TYPE.WAV"/>
                                        </p:tgtEl>
                                      </p:cMediaNode>
                                    </p:audio>
                                  </p:subTnLst>
                                </p:cTn>
                              </p:par>
                            </p:childTnLst>
                          </p:cTn>
                        </p:par>
                        <p:par>
                          <p:cTn id="43" fill="hold">
                            <p:stCondLst>
                              <p:cond delay="1100"/>
                            </p:stCondLst>
                            <p:childTnLst>
                              <p:par>
                                <p:cTn id="44" presetID="22" presetClass="entr" presetSubtype="1" fill="hold" grpId="0" nodeType="afterEffect">
                                  <p:stCondLst>
                                    <p:cond delay="0"/>
                                  </p:stCondLst>
                                  <p:iterate type="lt">
                                    <p:tmPct val="100000"/>
                                  </p:iterate>
                                  <p:childTnLst>
                                    <p:set>
                                      <p:cBhvr>
                                        <p:cTn id="45" dur="1" fill="hold">
                                          <p:stCondLst>
                                            <p:cond delay="0"/>
                                          </p:stCondLst>
                                        </p:cTn>
                                        <p:tgtEl>
                                          <p:spTgt spid="35928">
                                            <p:txEl>
                                              <p:charRg st="0" end="4"/>
                                            </p:txEl>
                                          </p:spTgt>
                                        </p:tgtEl>
                                        <p:attrNameLst>
                                          <p:attrName>style.visibility</p:attrName>
                                        </p:attrNameLst>
                                      </p:cBhvr>
                                      <p:to>
                                        <p:strVal val="visible"/>
                                      </p:to>
                                    </p:set>
                                    <p:animEffect transition="in" filter="wipe(up)">
                                      <p:cBhvr>
                                        <p:cTn id="46" dur="75"/>
                                        <p:tgtEl>
                                          <p:spTgt spid="35928">
                                            <p:txEl>
                                              <p:charRg st="0" end="4"/>
                                            </p:txEl>
                                          </p:spTgt>
                                        </p:tgtEl>
                                      </p:cBhvr>
                                    </p:animEffect>
                                  </p:childTnLst>
                                  <p:subTnLst>
                                    <p:audio>
                                      <p:cMediaNode>
                                        <p:cTn display="0" masterRel="sameClick">
                                          <p:stCondLst>
                                            <p:cond evt="begin" delay="0">
                                              <p:tn val="44"/>
                                            </p:cond>
                                          </p:stCondLst>
                                          <p:endCondLst>
                                            <p:cond evt="onStopAudio" delay="0">
                                              <p:tgtEl>
                                                <p:sldTgt/>
                                              </p:tgtEl>
                                            </p:cond>
                                          </p:endCondLst>
                                        </p:cTn>
                                        <p:tgtEl>
                                          <p:sndTgt r:embed="rId4" name="TYPE.WAV"/>
                                        </p:tgtEl>
                                      </p:cMediaNode>
                                    </p:audio>
                                  </p:subTnLst>
                                </p:cTn>
                              </p:par>
                            </p:childTnLst>
                          </p:cTn>
                        </p:par>
                      </p:childTnLst>
                    </p:cTn>
                  </p:par>
                  <p:par>
                    <p:cTn id="47" fill="hold">
                      <p:stCondLst>
                        <p:cond delay="indefinite"/>
                      </p:stCondLst>
                      <p:childTnLst>
                        <p:par>
                          <p:cTn id="48" fill="hold">
                            <p:stCondLst>
                              <p:cond delay="0"/>
                            </p:stCondLst>
                            <p:childTnLst>
                              <p:par>
                                <p:cTn id="49" presetID="4" presetClass="entr" presetSubtype="32" fill="hold" nodeType="click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box(out)">
                                      <p:cBhvr>
                                        <p:cTn id="51" dur="500"/>
                                        <p:tgtEl>
                                          <p:spTgt spid="2"/>
                                        </p:tgtEl>
                                      </p:cBhvr>
                                    </p:animEffect>
                                  </p:childTnLst>
                                  <p:subTnLst>
                                    <p:audio>
                                      <p:cMediaNode>
                                        <p:cTn display="0" masterRel="sameClick">
                                          <p:stCondLst>
                                            <p:cond evt="begin" delay="0">
                                              <p:tn val="49"/>
                                            </p:cond>
                                          </p:stCondLst>
                                          <p:endCondLst>
                                            <p:cond evt="onStopAudio" delay="0">
                                              <p:tgtEl>
                                                <p:sldTgt/>
                                              </p:tgtEl>
                                            </p:cond>
                                          </p:endCondLst>
                                        </p:cTn>
                                        <p:tgtEl>
                                          <p:sndTgt r:embed="rId5" name="CAMERA.WAV"/>
                                        </p:tgtEl>
                                      </p:cMediaNode>
                                    </p:audio>
                                  </p:subTnLst>
                                </p:cTn>
                              </p:par>
                            </p:childTnLst>
                          </p:cTn>
                        </p:par>
                      </p:childTnLst>
                    </p:cTn>
                  </p:par>
                  <p:par>
                    <p:cTn id="52" fill="hold">
                      <p:stCondLst>
                        <p:cond delay="indefinite"/>
                      </p:stCondLst>
                      <p:childTnLst>
                        <p:par>
                          <p:cTn id="53" fill="hold">
                            <p:stCondLst>
                              <p:cond delay="0"/>
                            </p:stCondLst>
                            <p:childTnLst>
                              <p:par>
                                <p:cTn id="54" presetID="4" presetClass="entr" presetSubtype="32" fill="hold"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box(out)">
                                      <p:cBhvr>
                                        <p:cTn id="56" dur="500"/>
                                        <p:tgtEl>
                                          <p:spTgt spid="10"/>
                                        </p:tgtEl>
                                      </p:cBhvr>
                                    </p:animEffect>
                                  </p:childTnLst>
                                  <p:subTnLst>
                                    <p:audio>
                                      <p:cMediaNode>
                                        <p:cTn display="0" masterRel="sameClick">
                                          <p:stCondLst>
                                            <p:cond evt="begin" delay="0">
                                              <p:tn val="54"/>
                                            </p:cond>
                                          </p:stCondLst>
                                          <p:endCondLst>
                                            <p:cond evt="onStopAudio" delay="0">
                                              <p:tgtEl>
                                                <p:sldTgt/>
                                              </p:tgtEl>
                                            </p:cond>
                                          </p:endCondLst>
                                        </p:cTn>
                                        <p:tgtEl>
                                          <p:sndTgt r:embed="rId5" name="CAMERA.WAV"/>
                                        </p:tgtEl>
                                      </p:cMediaNode>
                                    </p:audio>
                                  </p:subTnLst>
                                </p:cTn>
                              </p:par>
                            </p:childTnLst>
                          </p:cTn>
                        </p:par>
                      </p:childTnLst>
                    </p:cTn>
                  </p:par>
                  <p:par>
                    <p:cTn id="57" fill="hold">
                      <p:stCondLst>
                        <p:cond delay="indefinite"/>
                      </p:stCondLst>
                      <p:childTnLst>
                        <p:par>
                          <p:cTn id="58" fill="hold">
                            <p:stCondLst>
                              <p:cond delay="0"/>
                            </p:stCondLst>
                            <p:childTnLst>
                              <p:par>
                                <p:cTn id="59" presetID="4" presetClass="entr" presetSubtype="32" fill="hold"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box(out)">
                                      <p:cBhvr>
                                        <p:cTn id="61" dur="500"/>
                                        <p:tgtEl>
                                          <p:spTgt spid="13"/>
                                        </p:tgtEl>
                                      </p:cBhvr>
                                    </p:animEffect>
                                  </p:childTnLst>
                                  <p:subTnLst>
                                    <p:audio>
                                      <p:cMediaNode>
                                        <p:cTn display="0" masterRel="sameClick">
                                          <p:stCondLst>
                                            <p:cond evt="begin" delay="0">
                                              <p:tn val="59"/>
                                            </p:cond>
                                          </p:stCondLst>
                                          <p:endCondLst>
                                            <p:cond evt="onStopAudio" delay="0">
                                              <p:tgtEl>
                                                <p:sldTgt/>
                                              </p:tgtEl>
                                            </p:cond>
                                          </p:endCondLst>
                                        </p:cTn>
                                        <p:tgtEl>
                                          <p:sndTgt r:embed="rId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2" grpId="0" build="p"/>
      <p:bldP spid="35853" grpId="0" build="p"/>
      <p:bldP spid="35854" grpId="0" bldLvl="0" animBg="1"/>
      <p:bldP spid="35855" grpId="0" advAuto="1000" build="p"/>
      <p:bldP spid="35856" grpId="0" advAuto="1000" build="p"/>
      <p:bldP spid="35857" grpId="0" build="p"/>
      <p:bldP spid="35858" grpId="0" bldLvl="0" animBg="1"/>
      <p:bldP spid="35859" grpId="0" advAuto="1000" build="p"/>
      <p:bldP spid="35860" grpId="0" advAuto="1000" build="p"/>
      <p:bldP spid="35928" grpId="0" advAuto="1000" build="p"/>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Group 2"/>
          <p:cNvGrpSpPr/>
          <p:nvPr/>
        </p:nvGrpSpPr>
        <p:grpSpPr>
          <a:xfrm>
            <a:off x="5189538" y="244475"/>
            <a:ext cx="2687637" cy="2857500"/>
            <a:chOff x="4264" y="799"/>
            <a:chExt cx="1141" cy="1384"/>
          </a:xfrm>
        </p:grpSpPr>
        <p:pic>
          <p:nvPicPr>
            <p:cNvPr id="379907" name="Picture 3" descr="ejg7"/>
            <p:cNvPicPr>
              <a:picLocks noChangeAspect="1"/>
            </p:cNvPicPr>
            <p:nvPr/>
          </p:nvPicPr>
          <p:blipFill>
            <a:blip r:embed="rId1"/>
            <a:stretch>
              <a:fillRect/>
            </a:stretch>
          </p:blipFill>
          <p:spPr>
            <a:xfrm>
              <a:off x="4264" y="890"/>
              <a:ext cx="1117" cy="1293"/>
            </a:xfrm>
            <a:prstGeom prst="rect">
              <a:avLst/>
            </a:prstGeom>
            <a:noFill/>
            <a:ln w="9525">
              <a:noFill/>
            </a:ln>
          </p:spPr>
        </p:pic>
        <p:pic>
          <p:nvPicPr>
            <p:cNvPr id="379908" name="Picture 4" descr="ejg5"/>
            <p:cNvPicPr>
              <a:picLocks noChangeAspect="1"/>
            </p:cNvPicPr>
            <p:nvPr/>
          </p:nvPicPr>
          <p:blipFill>
            <a:blip r:embed="rId2"/>
            <a:stretch>
              <a:fillRect/>
            </a:stretch>
          </p:blipFill>
          <p:spPr>
            <a:xfrm>
              <a:off x="4785" y="1684"/>
              <a:ext cx="620" cy="484"/>
            </a:xfrm>
            <a:prstGeom prst="rect">
              <a:avLst/>
            </a:prstGeom>
            <a:noFill/>
            <a:ln w="9525">
              <a:noFill/>
            </a:ln>
          </p:spPr>
        </p:pic>
        <p:pic>
          <p:nvPicPr>
            <p:cNvPr id="379909" name="Picture 5" descr="ejg1"/>
            <p:cNvPicPr>
              <a:picLocks noChangeAspect="1"/>
            </p:cNvPicPr>
            <p:nvPr/>
          </p:nvPicPr>
          <p:blipFill>
            <a:blip r:embed="rId3"/>
            <a:stretch>
              <a:fillRect/>
            </a:stretch>
          </p:blipFill>
          <p:spPr>
            <a:xfrm rot="7869352">
              <a:off x="4014" y="1184"/>
              <a:ext cx="1006" cy="235"/>
            </a:xfrm>
            <a:prstGeom prst="rect">
              <a:avLst/>
            </a:prstGeom>
            <a:noFill/>
            <a:ln w="9525">
              <a:noFill/>
            </a:ln>
          </p:spPr>
        </p:pic>
      </p:grpSp>
      <p:grpSp>
        <p:nvGrpSpPr>
          <p:cNvPr id="3" name="Group 6"/>
          <p:cNvGrpSpPr/>
          <p:nvPr/>
        </p:nvGrpSpPr>
        <p:grpSpPr>
          <a:xfrm>
            <a:off x="887413" y="441325"/>
            <a:ext cx="3608387" cy="2732088"/>
            <a:chOff x="2812" y="663"/>
            <a:chExt cx="1500" cy="1018"/>
          </a:xfrm>
        </p:grpSpPr>
        <p:pic>
          <p:nvPicPr>
            <p:cNvPr id="379911" name="Picture 7" descr="ejg22"/>
            <p:cNvPicPr>
              <a:picLocks noChangeAspect="1"/>
            </p:cNvPicPr>
            <p:nvPr/>
          </p:nvPicPr>
          <p:blipFill>
            <a:blip r:embed="rId4"/>
            <a:stretch>
              <a:fillRect/>
            </a:stretch>
          </p:blipFill>
          <p:spPr>
            <a:xfrm>
              <a:off x="2812" y="1207"/>
              <a:ext cx="1500" cy="474"/>
            </a:xfrm>
            <a:prstGeom prst="rect">
              <a:avLst/>
            </a:prstGeom>
            <a:noFill/>
            <a:ln w="9525">
              <a:noFill/>
            </a:ln>
          </p:spPr>
        </p:pic>
        <p:pic>
          <p:nvPicPr>
            <p:cNvPr id="379912" name="Picture 8" descr="ejg23"/>
            <p:cNvPicPr>
              <a:picLocks noChangeAspect="1"/>
            </p:cNvPicPr>
            <p:nvPr/>
          </p:nvPicPr>
          <p:blipFill>
            <a:blip r:embed="rId5"/>
            <a:stretch>
              <a:fillRect/>
            </a:stretch>
          </p:blipFill>
          <p:spPr>
            <a:xfrm>
              <a:off x="2812" y="663"/>
              <a:ext cx="1500" cy="558"/>
            </a:xfrm>
            <a:prstGeom prst="rect">
              <a:avLst/>
            </a:prstGeom>
            <a:noFill/>
            <a:ln w="9525">
              <a:noFill/>
            </a:ln>
          </p:spPr>
        </p:pic>
      </p:grpSp>
      <p:pic>
        <p:nvPicPr>
          <p:cNvPr id="50185" name="Picture 9" descr="D02"/>
          <p:cNvPicPr>
            <a:picLocks noChangeAspect="1"/>
          </p:cNvPicPr>
          <p:nvPr/>
        </p:nvPicPr>
        <p:blipFill>
          <a:blip r:embed="rId6"/>
          <a:stretch>
            <a:fillRect/>
          </a:stretch>
        </p:blipFill>
        <p:spPr>
          <a:xfrm>
            <a:off x="762000" y="3276600"/>
            <a:ext cx="7594600" cy="3187700"/>
          </a:xfrm>
          <a:prstGeom prst="rect">
            <a:avLst/>
          </a:prstGeom>
          <a:noFill/>
          <a:ln w="9525">
            <a:noFill/>
          </a:ln>
        </p:spPr>
      </p:pic>
      <p:sp>
        <p:nvSpPr>
          <p:cNvPr id="7" name="页脚占位符 4"/>
          <p:cNvSpPr txBox="1">
            <a:spLocks noGrp="1"/>
          </p:cNvSpPr>
          <p:nvPr>
            <p:custDataLst>
              <p:tags r:id="rId7"/>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50185"/>
                                        </p:tgtEl>
                                        <p:attrNameLst>
                                          <p:attrName>style.visibility</p:attrName>
                                        </p:attrNameLst>
                                      </p:cBhvr>
                                      <p:to>
                                        <p:strVal val="visible"/>
                                      </p:to>
                                    </p:set>
                                    <p:animEffect transition="in" filter="dissolve">
                                      <p:cBhvr>
                                        <p:cTn id="18" dur="500"/>
                                        <p:tgtEl>
                                          <p:spTgt spid="50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6867" name="Picture 3" descr="D04"/>
          <p:cNvPicPr>
            <a:picLocks noChangeAspect="1"/>
          </p:cNvPicPr>
          <p:nvPr/>
        </p:nvPicPr>
        <p:blipFill>
          <a:blip r:embed="rId1"/>
          <a:stretch>
            <a:fillRect/>
          </a:stretch>
        </p:blipFill>
        <p:spPr>
          <a:xfrm>
            <a:off x="1739900" y="742950"/>
            <a:ext cx="3302000" cy="3130550"/>
          </a:xfrm>
          <a:prstGeom prst="rect">
            <a:avLst/>
          </a:prstGeom>
          <a:noFill/>
          <a:ln w="9525">
            <a:noFill/>
          </a:ln>
        </p:spPr>
      </p:pic>
      <p:pic>
        <p:nvPicPr>
          <p:cNvPr id="36868" name="Picture 4" descr="D05"/>
          <p:cNvPicPr>
            <a:picLocks noChangeAspect="1"/>
          </p:cNvPicPr>
          <p:nvPr/>
        </p:nvPicPr>
        <p:blipFill>
          <a:blip r:embed="rId2"/>
          <a:stretch>
            <a:fillRect/>
          </a:stretch>
        </p:blipFill>
        <p:spPr>
          <a:xfrm>
            <a:off x="279400" y="3636963"/>
            <a:ext cx="2932113" cy="2889250"/>
          </a:xfrm>
          <a:prstGeom prst="rect">
            <a:avLst/>
          </a:prstGeom>
          <a:noFill/>
          <a:ln w="9525">
            <a:noFill/>
          </a:ln>
        </p:spPr>
      </p:pic>
      <p:pic>
        <p:nvPicPr>
          <p:cNvPr id="36869" name="Picture 5" descr="D06"/>
          <p:cNvPicPr>
            <a:picLocks noChangeAspect="1"/>
          </p:cNvPicPr>
          <p:nvPr/>
        </p:nvPicPr>
        <p:blipFill>
          <a:blip r:embed="rId3"/>
          <a:stretch>
            <a:fillRect/>
          </a:stretch>
        </p:blipFill>
        <p:spPr>
          <a:xfrm>
            <a:off x="4914900" y="498475"/>
            <a:ext cx="3714750" cy="3060700"/>
          </a:xfrm>
          <a:prstGeom prst="rect">
            <a:avLst/>
          </a:prstGeom>
          <a:noFill/>
          <a:ln w="9525">
            <a:noFill/>
          </a:ln>
        </p:spPr>
      </p:pic>
      <p:sp>
        <p:nvSpPr>
          <p:cNvPr id="7" name="页脚占位符 4"/>
          <p:cNvSpPr txBox="1">
            <a:spLocks noGrp="1"/>
          </p:cNvSpPr>
          <p:nvPr>
            <p:custDataLst>
              <p:tags r:id="rId4"/>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wipe(left)">
                                      <p:cBhvr>
                                        <p:cTn id="7" dur="500"/>
                                        <p:tgtEl>
                                          <p:spTgt spid="368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6868"/>
                                        </p:tgtEl>
                                        <p:attrNameLst>
                                          <p:attrName>style.visibility</p:attrName>
                                        </p:attrNameLst>
                                      </p:cBhvr>
                                      <p:to>
                                        <p:strVal val="visible"/>
                                      </p:to>
                                    </p:set>
                                    <p:animEffect transition="in" filter="wipe(left)">
                                      <p:cBhvr>
                                        <p:cTn id="12" dur="500"/>
                                        <p:tgtEl>
                                          <p:spTgt spid="3686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6869"/>
                                        </p:tgtEl>
                                        <p:attrNameLst>
                                          <p:attrName>style.visibility</p:attrName>
                                        </p:attrNameLst>
                                      </p:cBhvr>
                                      <p:to>
                                        <p:strVal val="visible"/>
                                      </p:to>
                                    </p:set>
                                    <p:animEffect transition="in" filter="wipe(left)">
                                      <p:cBhvr>
                                        <p:cTn id="17" dur="500"/>
                                        <p:tgtEl>
                                          <p:spTgt spid="36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2"/>
          <p:cNvSpPr>
            <a:spLocks noChangeArrowheads="1"/>
          </p:cNvSpPr>
          <p:nvPr/>
        </p:nvSpPr>
        <p:spPr bwMode="auto">
          <a:xfrm>
            <a:off x="948690" y="502920"/>
            <a:ext cx="7296150" cy="64516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Times New Roman" panose="02020603050405020304" pitchFamily="18" charset="0"/>
              </a:rPr>
              <a:t>7.2.2</a:t>
            </a: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 </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二极管的伏安特性和主要参数</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grpSp>
        <p:nvGrpSpPr>
          <p:cNvPr id="2" name="Group 3"/>
          <p:cNvGrpSpPr/>
          <p:nvPr/>
        </p:nvGrpSpPr>
        <p:grpSpPr>
          <a:xfrm>
            <a:off x="762000" y="1333500"/>
            <a:ext cx="3962400" cy="2362200"/>
            <a:chOff x="480" y="840"/>
            <a:chExt cx="2496" cy="1488"/>
          </a:xfrm>
        </p:grpSpPr>
        <p:sp>
          <p:nvSpPr>
            <p:cNvPr id="382980" name="Line 4"/>
            <p:cNvSpPr/>
            <p:nvPr/>
          </p:nvSpPr>
          <p:spPr>
            <a:xfrm flipV="1">
              <a:off x="1728" y="936"/>
              <a:ext cx="0" cy="1392"/>
            </a:xfrm>
            <a:prstGeom prst="line">
              <a:avLst/>
            </a:prstGeom>
            <a:ln w="19050" cap="flat" cmpd="sng">
              <a:solidFill>
                <a:schemeClr val="bg2"/>
              </a:solidFill>
              <a:prstDash val="solid"/>
              <a:headEnd type="none" w="med" len="med"/>
              <a:tailEnd type="stealth" w="med" len="lg"/>
            </a:ln>
          </p:spPr>
        </p:sp>
        <p:sp>
          <p:nvSpPr>
            <p:cNvPr id="382981" name="Line 5"/>
            <p:cNvSpPr/>
            <p:nvPr/>
          </p:nvSpPr>
          <p:spPr>
            <a:xfrm>
              <a:off x="480" y="1704"/>
              <a:ext cx="1885" cy="0"/>
            </a:xfrm>
            <a:prstGeom prst="line">
              <a:avLst/>
            </a:prstGeom>
            <a:ln w="19050" cap="flat" cmpd="sng">
              <a:solidFill>
                <a:schemeClr val="bg2"/>
              </a:solidFill>
              <a:prstDash val="solid"/>
              <a:headEnd type="none" w="med" len="med"/>
              <a:tailEnd type="stealth" w="med" len="lg"/>
            </a:ln>
          </p:spPr>
        </p:sp>
        <p:sp>
          <p:nvSpPr>
            <p:cNvPr id="382982" name="Rectangle 6"/>
            <p:cNvSpPr/>
            <p:nvPr/>
          </p:nvSpPr>
          <p:spPr>
            <a:xfrm>
              <a:off x="1488" y="1697"/>
              <a:ext cx="255" cy="288"/>
            </a:xfrm>
            <a:prstGeom prst="rect">
              <a:avLst/>
            </a:prstGeom>
            <a:noFill/>
            <a:ln w="9525">
              <a:noFill/>
            </a:ln>
          </p:spPr>
          <p:txBody>
            <a:bodyPr wrap="none">
              <a:spAutoFit/>
            </a:bodyPr>
            <a:p>
              <a:pPr eaLnBrk="0" hangingPunct="0">
                <a:spcBef>
                  <a:spcPct val="20000"/>
                </a:spcBef>
              </a:pPr>
              <a:r>
                <a:rPr lang="en-US" altLang="zh-CN" b="1" i="1" dirty="0">
                  <a:solidFill>
                    <a:schemeClr val="tx2"/>
                  </a:solidFill>
                  <a:latin typeface="Times New Roman" panose="02020603050405020304" pitchFamily="18" charset="0"/>
                </a:rPr>
                <a:t>O</a:t>
              </a:r>
              <a:endParaRPr lang="en-US" altLang="zh-CN" b="1" i="1" dirty="0">
                <a:solidFill>
                  <a:schemeClr val="tx2"/>
                </a:solidFill>
                <a:latin typeface="Times New Roman" panose="02020603050405020304" pitchFamily="18" charset="0"/>
              </a:endParaRPr>
            </a:p>
          </p:txBody>
        </p:sp>
        <p:sp>
          <p:nvSpPr>
            <p:cNvPr id="382983" name="Text Box 7"/>
            <p:cNvSpPr txBox="1"/>
            <p:nvPr/>
          </p:nvSpPr>
          <p:spPr>
            <a:xfrm>
              <a:off x="2352" y="1560"/>
              <a:ext cx="624" cy="288"/>
            </a:xfrm>
            <a:prstGeom prst="rect">
              <a:avLst/>
            </a:prstGeom>
            <a:noFill/>
            <a:ln w="9525">
              <a:noFill/>
            </a:ln>
          </p:spPr>
          <p:txBody>
            <a:bodyPr>
              <a:spAutoFit/>
            </a:bodyPr>
            <a:p>
              <a:pPr>
                <a:spcBef>
                  <a:spcPct val="20000"/>
                </a:spcBef>
              </a:pPr>
              <a:r>
                <a:rPr lang="en-US" altLang="zh-CN" b="1" i="1" dirty="0">
                  <a:solidFill>
                    <a:schemeClr val="tx2"/>
                  </a:solidFill>
                  <a:latin typeface="Times New Roman" panose="02020603050405020304" pitchFamily="18" charset="0"/>
                </a:rPr>
                <a:t>u</a:t>
              </a:r>
              <a:r>
                <a:rPr lang="en-US" altLang="zh-CN" b="1" baseline="-30000" dirty="0">
                  <a:solidFill>
                    <a:schemeClr val="tx2"/>
                  </a:solidFill>
                  <a:latin typeface="Times New Roman" panose="02020603050405020304" pitchFamily="18" charset="0"/>
                </a:rPr>
                <a:t>D </a:t>
              </a:r>
              <a:r>
                <a:rPr lang="en-US" altLang="zh-CN" b="1" dirty="0">
                  <a:solidFill>
                    <a:schemeClr val="tx2"/>
                  </a:solidFill>
                  <a:latin typeface="Times New Roman" panose="02020603050405020304" pitchFamily="18" charset="0"/>
                </a:rPr>
                <a:t>/V</a:t>
              </a:r>
              <a:endParaRPr lang="en-US" altLang="zh-CN" dirty="0">
                <a:solidFill>
                  <a:schemeClr val="tx2"/>
                </a:solidFill>
                <a:latin typeface="Times New Roman" panose="02020603050405020304" pitchFamily="18" charset="0"/>
              </a:endParaRPr>
            </a:p>
          </p:txBody>
        </p:sp>
        <p:sp>
          <p:nvSpPr>
            <p:cNvPr id="382984" name="Text Box 8"/>
            <p:cNvSpPr txBox="1"/>
            <p:nvPr/>
          </p:nvSpPr>
          <p:spPr>
            <a:xfrm>
              <a:off x="1776" y="840"/>
              <a:ext cx="1152" cy="288"/>
            </a:xfrm>
            <a:prstGeom prst="rect">
              <a:avLst/>
            </a:prstGeom>
            <a:noFill/>
            <a:ln w="9525">
              <a:noFill/>
            </a:ln>
          </p:spPr>
          <p:txBody>
            <a:bodyPr>
              <a:spAutoFit/>
            </a:bodyPr>
            <a:p>
              <a:pPr>
                <a:spcBef>
                  <a:spcPct val="20000"/>
                </a:spcBef>
              </a:pPr>
              <a:r>
                <a:rPr lang="en-US" altLang="zh-CN" b="1" i="1" dirty="0">
                  <a:solidFill>
                    <a:schemeClr val="tx2"/>
                  </a:solidFill>
                  <a:latin typeface="Times New Roman" panose="02020603050405020304" pitchFamily="18" charset="0"/>
                </a:rPr>
                <a:t>i</a:t>
              </a:r>
              <a:r>
                <a:rPr lang="en-US" altLang="zh-CN" b="1" baseline="-30000" dirty="0">
                  <a:solidFill>
                    <a:schemeClr val="tx2"/>
                  </a:solidFill>
                  <a:latin typeface="Times New Roman" panose="02020603050405020304" pitchFamily="18" charset="0"/>
                </a:rPr>
                <a:t>D </a:t>
              </a:r>
              <a:r>
                <a:rPr lang="en-US" altLang="zh-CN" b="1" dirty="0">
                  <a:solidFill>
                    <a:schemeClr val="tx2"/>
                  </a:solidFill>
                  <a:latin typeface="Times New Roman" panose="02020603050405020304" pitchFamily="18" charset="0"/>
                </a:rPr>
                <a:t>/mA</a:t>
              </a:r>
              <a:endParaRPr lang="en-US" altLang="zh-CN" dirty="0">
                <a:solidFill>
                  <a:schemeClr val="tx2"/>
                </a:solidFill>
                <a:latin typeface="Times New Roman" panose="02020603050405020304" pitchFamily="18" charset="0"/>
              </a:endParaRPr>
            </a:p>
          </p:txBody>
        </p:sp>
      </p:grpSp>
      <p:sp>
        <p:nvSpPr>
          <p:cNvPr id="37897" name="Freeform 9"/>
          <p:cNvSpPr/>
          <p:nvPr/>
        </p:nvSpPr>
        <p:spPr>
          <a:xfrm>
            <a:off x="2743200" y="1714500"/>
            <a:ext cx="762000" cy="1016000"/>
          </a:xfrm>
          <a:custGeom>
            <a:avLst/>
            <a:gdLst>
              <a:gd name="txL" fmla="*/ 0 w 480"/>
              <a:gd name="txT" fmla="*/ 0 h 688"/>
              <a:gd name="txR" fmla="*/ 480 w 480"/>
              <a:gd name="txB" fmla="*/ 688 h 688"/>
            </a:gdLst>
            <a:ahLst/>
            <a:cxnLst>
              <a:cxn ang="0">
                <a:pos x="0" y="672"/>
              </a:cxn>
              <a:cxn ang="0">
                <a:pos x="336" y="576"/>
              </a:cxn>
              <a:cxn ang="0">
                <a:pos x="480" y="0"/>
              </a:cxn>
            </a:cxnLst>
            <a:rect l="txL" t="txT" r="txR" b="txB"/>
            <a:pathLst>
              <a:path w="480" h="688">
                <a:moveTo>
                  <a:pt x="0" y="672"/>
                </a:moveTo>
                <a:cubicBezTo>
                  <a:pt x="128" y="680"/>
                  <a:pt x="256" y="688"/>
                  <a:pt x="336" y="576"/>
                </a:cubicBezTo>
                <a:cubicBezTo>
                  <a:pt x="416" y="464"/>
                  <a:pt x="456" y="96"/>
                  <a:pt x="480" y="0"/>
                </a:cubicBezTo>
              </a:path>
            </a:pathLst>
          </a:custGeom>
          <a:noFill/>
          <a:ln w="38100" cap="flat" cmpd="sng">
            <a:solidFill>
              <a:srgbClr val="FF0066"/>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898" name="Text Box 10"/>
          <p:cNvSpPr txBox="1"/>
          <p:nvPr/>
        </p:nvSpPr>
        <p:spPr>
          <a:xfrm>
            <a:off x="2895600" y="1866900"/>
            <a:ext cx="1676400" cy="519113"/>
          </a:xfrm>
          <a:prstGeom prst="rect">
            <a:avLst/>
          </a:prstGeom>
          <a:noFill/>
          <a:ln w="9525">
            <a:noFill/>
          </a:ln>
        </p:spPr>
        <p:txBody>
          <a:bodyPr>
            <a:spAutoFit/>
          </a:bodyPr>
          <a:p>
            <a:pPr>
              <a:spcBef>
                <a:spcPct val="20000"/>
              </a:spcBef>
            </a:pPr>
            <a:r>
              <a:rPr lang="zh-CN" altLang="en-US" sz="2800" b="1" dirty="0">
                <a:solidFill>
                  <a:srgbClr val="FF0066"/>
                </a:solidFill>
                <a:latin typeface="Times New Roman" panose="02020603050405020304" pitchFamily="18" charset="0"/>
                <a:ea typeface="隶书" pitchFamily="49" charset="-122"/>
              </a:rPr>
              <a:t>正向特性</a:t>
            </a:r>
            <a:endParaRPr lang="zh-CN" altLang="en-US" sz="2800" b="1" dirty="0">
              <a:solidFill>
                <a:srgbClr val="FF0066"/>
              </a:solidFill>
              <a:latin typeface="Times New Roman" panose="02020603050405020304" pitchFamily="18" charset="0"/>
              <a:ea typeface="隶书" pitchFamily="49" charset="-122"/>
            </a:endParaRPr>
          </a:p>
        </p:txBody>
      </p:sp>
      <p:sp>
        <p:nvSpPr>
          <p:cNvPr id="37899" name="Text Box 11"/>
          <p:cNvSpPr txBox="1"/>
          <p:nvPr/>
        </p:nvSpPr>
        <p:spPr>
          <a:xfrm>
            <a:off x="2971800" y="2590800"/>
            <a:ext cx="657225" cy="519113"/>
          </a:xfrm>
          <a:prstGeom prst="rect">
            <a:avLst/>
          </a:prstGeom>
          <a:noFill/>
          <a:ln w="9525">
            <a:noFill/>
          </a:ln>
        </p:spPr>
        <p:txBody>
          <a:bodyPr wrap="none">
            <a:spAutoFit/>
          </a:bodyPr>
          <a:p>
            <a:pPr>
              <a:spcBef>
                <a:spcPct val="2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th</a:t>
            </a:r>
            <a:endParaRPr lang="en-US" altLang="zh-CN" sz="2800" dirty="0">
              <a:solidFill>
                <a:srgbClr val="FF0066"/>
              </a:solidFill>
              <a:latin typeface="Times New Roman" panose="02020603050405020304" pitchFamily="18" charset="0"/>
            </a:endParaRPr>
          </a:p>
        </p:txBody>
      </p:sp>
      <p:sp>
        <p:nvSpPr>
          <p:cNvPr id="37900" name="AutoShape 12"/>
          <p:cNvSpPr/>
          <p:nvPr/>
        </p:nvSpPr>
        <p:spPr>
          <a:xfrm>
            <a:off x="3357880" y="3319780"/>
            <a:ext cx="948690" cy="619125"/>
          </a:xfrm>
          <a:prstGeom prst="wedgeRoundRectCallout">
            <a:avLst>
              <a:gd name="adj1" fmla="val -79829"/>
              <a:gd name="adj2" fmla="val -156514"/>
              <a:gd name="adj3" fmla="val 16667"/>
            </a:avLst>
          </a:prstGeom>
          <a:solidFill>
            <a:srgbClr val="CCECFF"/>
          </a:solidFill>
          <a:ln w="9525" cap="flat" cmpd="sng">
            <a:solidFill>
              <a:srgbClr val="0033CC"/>
            </a:solidFill>
            <a:prstDash val="solid"/>
            <a:miter/>
            <a:headEnd type="none" w="med" len="med"/>
            <a:tailEnd type="none" w="med" len="med"/>
          </a:ln>
        </p:spPr>
        <p:txBody>
          <a:bodyPr/>
          <a:p>
            <a:pPr eaLnBrk="0" hangingPunct="0">
              <a:lnSpc>
                <a:spcPct val="70000"/>
              </a:lnSpc>
              <a:spcBef>
                <a:spcPct val="20000"/>
              </a:spcBef>
            </a:pPr>
            <a:r>
              <a:rPr lang="zh-CN" altLang="en-US" sz="1800" b="1" dirty="0">
                <a:solidFill>
                  <a:srgbClr val="0033CC"/>
                </a:solidFill>
                <a:latin typeface="Times New Roman" panose="02020603050405020304" pitchFamily="18" charset="0"/>
              </a:rPr>
              <a:t>死区</a:t>
            </a:r>
            <a:endParaRPr lang="zh-CN" altLang="en-US" sz="1800" b="1" dirty="0">
              <a:solidFill>
                <a:srgbClr val="0033CC"/>
              </a:solidFill>
              <a:latin typeface="Times New Roman" panose="02020603050405020304" pitchFamily="18" charset="0"/>
            </a:endParaRPr>
          </a:p>
          <a:p>
            <a:pPr eaLnBrk="0" hangingPunct="0">
              <a:lnSpc>
                <a:spcPct val="70000"/>
              </a:lnSpc>
              <a:spcBef>
                <a:spcPct val="20000"/>
              </a:spcBef>
            </a:pPr>
            <a:r>
              <a:rPr lang="zh-CN" altLang="en-US" sz="1800" b="1" dirty="0">
                <a:solidFill>
                  <a:srgbClr val="0033CC"/>
                </a:solidFill>
                <a:latin typeface="Times New Roman" panose="02020603050405020304" pitchFamily="18" charset="0"/>
              </a:rPr>
              <a:t>电压：</a:t>
            </a:r>
            <a:endParaRPr lang="zh-CN" altLang="en-US" sz="1800" b="1" dirty="0">
              <a:solidFill>
                <a:srgbClr val="0033CC"/>
              </a:solidFill>
              <a:latin typeface="Times New Roman" panose="02020603050405020304" pitchFamily="18" charset="0"/>
              <a:ea typeface="隶书" pitchFamily="49" charset="-122"/>
            </a:endParaRPr>
          </a:p>
        </p:txBody>
      </p:sp>
      <p:sp>
        <p:nvSpPr>
          <p:cNvPr id="37901" name="Rectangle 13"/>
          <p:cNvSpPr/>
          <p:nvPr/>
        </p:nvSpPr>
        <p:spPr>
          <a:xfrm>
            <a:off x="6972300" y="1504950"/>
            <a:ext cx="1485900" cy="519113"/>
          </a:xfrm>
          <a:prstGeom prst="rect">
            <a:avLst/>
          </a:prstGeom>
          <a:noFill/>
          <a:ln w="9525">
            <a:noFill/>
          </a:ln>
        </p:spPr>
        <p:txBody>
          <a:bodyPr>
            <a:spAutoFit/>
          </a:bodyPr>
          <a:p>
            <a:pPr>
              <a:spcBef>
                <a:spcPct val="20000"/>
              </a:spcBef>
            </a:pPr>
            <a:r>
              <a:rPr lang="en-US" altLang="zh-CN" sz="2800" b="1" i="1" dirty="0">
                <a:solidFill>
                  <a:srgbClr val="FF0066"/>
                </a:solidFill>
                <a:latin typeface="Times New Roman" panose="02020603050405020304" pitchFamily="18" charset="0"/>
              </a:rPr>
              <a:t>i</a:t>
            </a:r>
            <a:r>
              <a:rPr lang="en-US" altLang="zh-CN" sz="2800" b="1" baseline="-30000" dirty="0">
                <a:solidFill>
                  <a:srgbClr val="FF0066"/>
                </a:solidFill>
                <a:latin typeface="Times New Roman" panose="02020603050405020304" pitchFamily="18" charset="0"/>
              </a:rPr>
              <a:t>D</a:t>
            </a:r>
            <a:r>
              <a:rPr lang="en-US" altLang="zh-CN" sz="2800" b="1" i="1" dirty="0">
                <a:solidFill>
                  <a:srgbClr val="FF0066"/>
                </a:solidFill>
                <a:latin typeface="Times New Roman" panose="02020603050405020304" pitchFamily="18" charset="0"/>
              </a:rPr>
              <a:t> </a:t>
            </a:r>
            <a:r>
              <a:rPr lang="en-US" altLang="zh-CN" sz="2800" b="1" dirty="0">
                <a:solidFill>
                  <a:srgbClr val="FF0066"/>
                </a:solidFill>
                <a:latin typeface="Times New Roman" panose="02020603050405020304" pitchFamily="18" charset="0"/>
              </a:rPr>
              <a:t>= 0</a:t>
            </a:r>
            <a:endParaRPr lang="en-US" altLang="zh-CN" sz="2800" b="1" dirty="0">
              <a:solidFill>
                <a:srgbClr val="FF0066"/>
              </a:solidFill>
              <a:latin typeface="Times New Roman" panose="02020603050405020304" pitchFamily="18" charset="0"/>
            </a:endParaRPr>
          </a:p>
        </p:txBody>
      </p:sp>
      <p:sp>
        <p:nvSpPr>
          <p:cNvPr id="37902" name="Rectangle 14"/>
          <p:cNvSpPr/>
          <p:nvPr/>
        </p:nvSpPr>
        <p:spPr>
          <a:xfrm>
            <a:off x="5124450" y="2247900"/>
            <a:ext cx="1981200" cy="519113"/>
          </a:xfrm>
          <a:prstGeom prst="rect">
            <a:avLst/>
          </a:prstGeom>
          <a:noFill/>
          <a:ln w="9525">
            <a:noFill/>
          </a:ln>
        </p:spPr>
        <p:txBody>
          <a:bodyPr>
            <a:spAutoFit/>
          </a:bodyPr>
          <a:p>
            <a:pPr>
              <a:spcBef>
                <a:spcPct val="20000"/>
              </a:spcBef>
            </a:pP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th </a:t>
            </a:r>
            <a:r>
              <a:rPr lang="en-US" altLang="zh-CN" sz="2800" b="1" dirty="0">
                <a:solidFill>
                  <a:srgbClr val="0033CC"/>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 </a:t>
            </a:r>
            <a:r>
              <a:rPr lang="en-US" altLang="zh-CN" sz="2800" b="1" dirty="0">
                <a:solidFill>
                  <a:srgbClr val="FF0066"/>
                </a:solidFill>
                <a:latin typeface="Times New Roman" panose="02020603050405020304" pitchFamily="18" charset="0"/>
              </a:rPr>
              <a:t>0.5 V</a:t>
            </a:r>
            <a:endParaRPr lang="en-US" altLang="zh-CN" sz="2800" b="1" dirty="0">
              <a:solidFill>
                <a:srgbClr val="FF0066"/>
              </a:solidFill>
              <a:latin typeface="Times New Roman" panose="02020603050405020304" pitchFamily="18" charset="0"/>
            </a:endParaRPr>
          </a:p>
        </p:txBody>
      </p:sp>
      <p:sp>
        <p:nvSpPr>
          <p:cNvPr id="37903" name="Rectangle 15"/>
          <p:cNvSpPr/>
          <p:nvPr/>
        </p:nvSpPr>
        <p:spPr>
          <a:xfrm>
            <a:off x="5886450" y="2686050"/>
            <a:ext cx="1143000" cy="519113"/>
          </a:xfrm>
          <a:prstGeom prst="rect">
            <a:avLst/>
          </a:prstGeom>
          <a:noFill/>
          <a:ln w="9525">
            <a:noFill/>
          </a:ln>
        </p:spPr>
        <p:txBody>
          <a:bodyPr>
            <a:spAutoFit/>
          </a:bodyPr>
          <a:p>
            <a:pPr>
              <a:spcBef>
                <a:spcPct val="20000"/>
              </a:spcBef>
            </a:pPr>
            <a:r>
              <a:rPr lang="en-US" altLang="zh-CN" sz="2800" dirty="0">
                <a:solidFill>
                  <a:srgbClr val="FF0000"/>
                </a:solidFill>
                <a:latin typeface="Times New Roman" panose="02020603050405020304" pitchFamily="18" charset="0"/>
              </a:rPr>
              <a:t> </a:t>
            </a:r>
            <a:r>
              <a:rPr lang="en-US" altLang="zh-CN" sz="2800" b="1" dirty="0">
                <a:solidFill>
                  <a:srgbClr val="FF0066"/>
                </a:solidFill>
                <a:latin typeface="Times New Roman" panose="02020603050405020304" pitchFamily="18" charset="0"/>
              </a:rPr>
              <a:t>0.1 V</a:t>
            </a:r>
            <a:endParaRPr lang="en-US" altLang="zh-CN" sz="2800" b="1" dirty="0">
              <a:solidFill>
                <a:srgbClr val="FF0066"/>
              </a:solidFill>
              <a:latin typeface="Times New Roman" panose="02020603050405020304" pitchFamily="18" charset="0"/>
            </a:endParaRPr>
          </a:p>
        </p:txBody>
      </p:sp>
      <p:sp>
        <p:nvSpPr>
          <p:cNvPr id="37904" name="Rectangle 16"/>
          <p:cNvSpPr/>
          <p:nvPr/>
        </p:nvSpPr>
        <p:spPr>
          <a:xfrm>
            <a:off x="6991350" y="2247900"/>
            <a:ext cx="1524000" cy="519113"/>
          </a:xfrm>
          <a:prstGeom prst="rect">
            <a:avLst/>
          </a:prstGeom>
          <a:noFill/>
          <a:ln w="9525">
            <a:noFill/>
          </a:ln>
        </p:spPr>
        <p:txBody>
          <a:bodyPr>
            <a:spAutoFit/>
          </a:bodyPr>
          <a:p>
            <a:pPr>
              <a:spcBef>
                <a:spcPct val="20000"/>
              </a:spcBef>
            </a:pPr>
            <a:r>
              <a:rPr lang="en-US" altLang="zh-CN" sz="2800" b="1" dirty="0">
                <a:solidFill>
                  <a:srgbClr val="000000"/>
                </a:solidFill>
                <a:latin typeface="Times New Roman" panose="02020603050405020304" pitchFamily="18" charset="0"/>
              </a:rPr>
              <a:t>(</a:t>
            </a:r>
            <a:r>
              <a:rPr lang="zh-CN" altLang="en-US" sz="2800" b="1" dirty="0">
                <a:solidFill>
                  <a:srgbClr val="000000"/>
                </a:solidFill>
                <a:latin typeface="Times New Roman" panose="02020603050405020304" pitchFamily="18" charset="0"/>
              </a:rPr>
              <a:t>硅管</a:t>
            </a:r>
            <a:r>
              <a:rPr lang="en-US" altLang="zh-CN" sz="2800" b="1" dirty="0">
                <a:solidFill>
                  <a:srgbClr val="000000"/>
                </a:solidFill>
                <a:latin typeface="Times New Roman" panose="02020603050405020304" pitchFamily="18" charset="0"/>
              </a:rPr>
              <a:t>)</a:t>
            </a:r>
            <a:endParaRPr lang="en-US" altLang="zh-CN" sz="2800" dirty="0">
              <a:solidFill>
                <a:srgbClr val="000000"/>
              </a:solidFill>
              <a:latin typeface="Times New Roman" panose="02020603050405020304" pitchFamily="18" charset="0"/>
            </a:endParaRPr>
          </a:p>
        </p:txBody>
      </p:sp>
      <p:sp>
        <p:nvSpPr>
          <p:cNvPr id="37905" name="Rectangle 17"/>
          <p:cNvSpPr/>
          <p:nvPr/>
        </p:nvSpPr>
        <p:spPr>
          <a:xfrm>
            <a:off x="6991350" y="2686050"/>
            <a:ext cx="1371600" cy="519113"/>
          </a:xfrm>
          <a:prstGeom prst="rect">
            <a:avLst/>
          </a:prstGeom>
          <a:noFill/>
          <a:ln w="9525">
            <a:noFill/>
          </a:ln>
        </p:spPr>
        <p:txBody>
          <a:bodyPr>
            <a:spAutoFit/>
          </a:bodyPr>
          <a:p>
            <a:pPr>
              <a:spcBef>
                <a:spcPct val="20000"/>
              </a:spcBef>
            </a:pPr>
            <a:r>
              <a:rPr lang="en-US" altLang="zh-CN" sz="2800" b="1" dirty="0">
                <a:solidFill>
                  <a:srgbClr val="000000"/>
                </a:solidFill>
                <a:latin typeface="Times New Roman" panose="02020603050405020304" pitchFamily="18" charset="0"/>
              </a:rPr>
              <a:t>(</a:t>
            </a:r>
            <a:r>
              <a:rPr lang="zh-CN" altLang="en-US" sz="2800" b="1" dirty="0">
                <a:solidFill>
                  <a:srgbClr val="000000"/>
                </a:solidFill>
                <a:latin typeface="Times New Roman" panose="02020603050405020304" pitchFamily="18" charset="0"/>
              </a:rPr>
              <a:t>锗管</a:t>
            </a:r>
            <a:r>
              <a:rPr lang="en-US" altLang="zh-CN" sz="2800" b="1" dirty="0">
                <a:solidFill>
                  <a:srgbClr val="000000"/>
                </a:solidFill>
                <a:latin typeface="Times New Roman" panose="02020603050405020304" pitchFamily="18" charset="0"/>
              </a:rPr>
              <a:t>)</a:t>
            </a:r>
            <a:endParaRPr lang="en-US" altLang="zh-CN" sz="2800" dirty="0">
              <a:solidFill>
                <a:srgbClr val="000000"/>
              </a:solidFill>
              <a:latin typeface="Times New Roman" panose="02020603050405020304" pitchFamily="18" charset="0"/>
            </a:endParaRPr>
          </a:p>
        </p:txBody>
      </p:sp>
      <p:sp>
        <p:nvSpPr>
          <p:cNvPr id="37906" name="Rectangle 18"/>
          <p:cNvSpPr/>
          <p:nvPr/>
        </p:nvSpPr>
        <p:spPr>
          <a:xfrm>
            <a:off x="4800600" y="3409950"/>
            <a:ext cx="1562100" cy="519113"/>
          </a:xfrm>
          <a:prstGeom prst="rect">
            <a:avLst/>
          </a:prstGeom>
          <a:solidFill>
            <a:srgbClr val="D1EAFB"/>
          </a:solidFill>
          <a:ln w="9525">
            <a:noFill/>
          </a:ln>
        </p:spPr>
        <p:txBody>
          <a:bodyPr>
            <a:spAutoFit/>
          </a:bodyPr>
          <a:p>
            <a:pPr>
              <a:spcBef>
                <a:spcPct val="20000"/>
              </a:spcBef>
            </a:pPr>
            <a:r>
              <a:rPr lang="en-US" altLang="zh-CN" sz="2800" b="1" i="1" dirty="0">
                <a:solidFill>
                  <a:srgbClr val="0033CC"/>
                </a:solidFill>
                <a:latin typeface="Times New Roman" panose="02020603050405020304" pitchFamily="18" charset="0"/>
              </a:rPr>
              <a:t>U </a:t>
            </a:r>
            <a:r>
              <a:rPr lang="en-US" altLang="zh-CN" sz="2800" b="1" dirty="0">
                <a:solidFill>
                  <a:srgbClr val="0033CC"/>
                </a:solidFill>
                <a:latin typeface="Times New Roman" panose="02020603050405020304" pitchFamily="18" charset="0"/>
                <a:sym typeface="Symbol" panose="05050102010706020507" pitchFamily="18" charset="2"/>
              </a:rPr>
              <a:t> </a:t>
            </a: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th</a:t>
            </a:r>
            <a:endParaRPr lang="en-US" altLang="zh-CN" sz="2800" b="1" dirty="0">
              <a:solidFill>
                <a:srgbClr val="0033CC"/>
              </a:solidFill>
              <a:latin typeface="Times New Roman" panose="02020603050405020304" pitchFamily="18" charset="0"/>
            </a:endParaRPr>
          </a:p>
        </p:txBody>
      </p:sp>
      <p:sp>
        <p:nvSpPr>
          <p:cNvPr id="37907" name="Rectangle 19"/>
          <p:cNvSpPr/>
          <p:nvPr/>
        </p:nvSpPr>
        <p:spPr>
          <a:xfrm>
            <a:off x="6591300" y="3448050"/>
            <a:ext cx="2209800" cy="519113"/>
          </a:xfrm>
          <a:prstGeom prst="rect">
            <a:avLst/>
          </a:prstGeom>
          <a:noFill/>
          <a:ln w="9525">
            <a:noFill/>
          </a:ln>
        </p:spPr>
        <p:txBody>
          <a:bodyPr>
            <a:spAutoFit/>
          </a:bodyPr>
          <a:p>
            <a:pPr>
              <a:spcBef>
                <a:spcPct val="20000"/>
              </a:spcBef>
            </a:pPr>
            <a:r>
              <a:rPr lang="en-US" altLang="zh-CN" sz="2800" b="1" i="1" dirty="0">
                <a:solidFill>
                  <a:srgbClr val="FF0066"/>
                </a:solidFill>
                <a:latin typeface="Times New Roman" panose="02020603050405020304" pitchFamily="18" charset="0"/>
              </a:rPr>
              <a:t>i</a:t>
            </a:r>
            <a:r>
              <a:rPr lang="en-US" altLang="zh-CN" sz="2800" b="1" baseline="-30000" dirty="0">
                <a:solidFill>
                  <a:srgbClr val="FF0066"/>
                </a:solidFill>
                <a:latin typeface="Times New Roman" panose="02020603050405020304" pitchFamily="18" charset="0"/>
              </a:rPr>
              <a:t>D </a:t>
            </a:r>
            <a:r>
              <a:rPr lang="zh-CN" altLang="en-US" sz="2800" b="1" dirty="0">
                <a:solidFill>
                  <a:srgbClr val="FF0066"/>
                </a:solidFill>
                <a:latin typeface="Times New Roman" panose="02020603050405020304" pitchFamily="18" charset="0"/>
              </a:rPr>
              <a:t>急剧上升</a:t>
            </a:r>
            <a:endParaRPr lang="zh-CN" altLang="en-US" sz="2800" b="1" dirty="0">
              <a:solidFill>
                <a:srgbClr val="FF0066"/>
              </a:solidFill>
              <a:latin typeface="Times New Roman" panose="02020603050405020304" pitchFamily="18" charset="0"/>
            </a:endParaRPr>
          </a:p>
        </p:txBody>
      </p:sp>
      <p:sp>
        <p:nvSpPr>
          <p:cNvPr id="37908" name="Rectangle 20"/>
          <p:cNvSpPr/>
          <p:nvPr/>
        </p:nvSpPr>
        <p:spPr>
          <a:xfrm>
            <a:off x="4800600" y="1504950"/>
            <a:ext cx="2019300" cy="519113"/>
          </a:xfrm>
          <a:prstGeom prst="rect">
            <a:avLst/>
          </a:prstGeom>
          <a:solidFill>
            <a:srgbClr val="D1EAFB"/>
          </a:solidFill>
          <a:ln w="9525">
            <a:noFill/>
          </a:ln>
        </p:spPr>
        <p:txBody>
          <a:bodyPr>
            <a:spAutoFit/>
          </a:bodyPr>
          <a:p>
            <a:pPr>
              <a:spcBef>
                <a:spcPct val="20000"/>
              </a:spcBef>
            </a:pPr>
            <a:r>
              <a:rPr lang="en-US" altLang="zh-CN" sz="2800" b="1" dirty="0">
                <a:solidFill>
                  <a:srgbClr val="0033CC"/>
                </a:solidFill>
                <a:latin typeface="Times New Roman" panose="02020603050405020304" pitchFamily="18" charset="0"/>
              </a:rPr>
              <a:t>0</a:t>
            </a:r>
            <a:r>
              <a:rPr lang="en-US" altLang="zh-CN" sz="2800" b="1" dirty="0">
                <a:solidFill>
                  <a:srgbClr val="0033CC"/>
                </a:solidFill>
                <a:latin typeface="Times New Roman" panose="02020603050405020304" pitchFamily="18" charset="0"/>
                <a:sym typeface="Symbol" panose="05050102010706020507" pitchFamily="18" charset="2"/>
              </a:rPr>
              <a:t> </a:t>
            </a:r>
            <a:r>
              <a:rPr lang="en-US" altLang="zh-CN" sz="2800" b="1" i="1" dirty="0">
                <a:solidFill>
                  <a:srgbClr val="0033CC"/>
                </a:solidFill>
                <a:latin typeface="Times New Roman" panose="02020603050405020304" pitchFamily="18" charset="0"/>
              </a:rPr>
              <a:t>U </a:t>
            </a:r>
            <a:r>
              <a:rPr lang="en-US" altLang="zh-CN" sz="2800" b="1" dirty="0">
                <a:solidFill>
                  <a:srgbClr val="0033CC"/>
                </a:solidFill>
                <a:latin typeface="Times New Roman" panose="02020603050405020304" pitchFamily="18" charset="0"/>
                <a:sym typeface="Symbol" panose="05050102010706020507" pitchFamily="18" charset="2"/>
              </a:rPr>
              <a:t></a:t>
            </a:r>
            <a:r>
              <a:rPr lang="en-US" altLang="zh-CN" sz="2800" b="1" dirty="0">
                <a:solidFill>
                  <a:srgbClr val="0033CC"/>
                </a:solidFill>
                <a:latin typeface="Times New Roman" panose="02020603050405020304" pitchFamily="18" charset="0"/>
              </a:rPr>
              <a:t> </a:t>
            </a: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th</a:t>
            </a:r>
            <a:r>
              <a:rPr lang="en-US" altLang="zh-CN" sz="2800" b="1" dirty="0">
                <a:solidFill>
                  <a:srgbClr val="0033CC"/>
                </a:solidFill>
                <a:latin typeface="Times New Roman" panose="02020603050405020304" pitchFamily="18" charset="0"/>
              </a:rPr>
              <a:t> </a:t>
            </a:r>
            <a:endParaRPr lang="en-US" altLang="zh-CN" sz="2800" b="1" dirty="0">
              <a:solidFill>
                <a:srgbClr val="0033CC"/>
              </a:solidFill>
              <a:latin typeface="Times New Roman" panose="02020603050405020304" pitchFamily="18" charset="0"/>
            </a:endParaRPr>
          </a:p>
        </p:txBody>
      </p:sp>
      <p:sp>
        <p:nvSpPr>
          <p:cNvPr id="37909" name="Text Box 21"/>
          <p:cNvSpPr txBox="1"/>
          <p:nvPr/>
        </p:nvSpPr>
        <p:spPr>
          <a:xfrm>
            <a:off x="819150" y="2800350"/>
            <a:ext cx="1676400" cy="519113"/>
          </a:xfrm>
          <a:prstGeom prst="rect">
            <a:avLst/>
          </a:prstGeom>
          <a:noFill/>
          <a:ln w="9525">
            <a:noFill/>
          </a:ln>
        </p:spPr>
        <p:txBody>
          <a:bodyPr>
            <a:spAutoFit/>
          </a:bodyPr>
          <a:p>
            <a:pPr>
              <a:spcBef>
                <a:spcPct val="20000"/>
              </a:spcBef>
            </a:pPr>
            <a:r>
              <a:rPr lang="zh-CN" altLang="en-US" sz="2800" b="1" dirty="0">
                <a:solidFill>
                  <a:srgbClr val="0033CC"/>
                </a:solidFill>
                <a:latin typeface="Times New Roman" panose="02020603050405020304" pitchFamily="18" charset="0"/>
                <a:ea typeface="隶书" pitchFamily="49" charset="-122"/>
              </a:rPr>
              <a:t>反向特性</a:t>
            </a:r>
            <a:endParaRPr lang="zh-CN" altLang="en-US" sz="2800" b="1" dirty="0">
              <a:solidFill>
                <a:srgbClr val="0033CC"/>
              </a:solidFill>
              <a:latin typeface="Times New Roman" panose="02020603050405020304" pitchFamily="18" charset="0"/>
              <a:ea typeface="隶书" pitchFamily="49" charset="-122"/>
            </a:endParaRPr>
          </a:p>
        </p:txBody>
      </p:sp>
      <p:sp>
        <p:nvSpPr>
          <p:cNvPr id="37910" name="Arc 22"/>
          <p:cNvSpPr/>
          <p:nvPr/>
        </p:nvSpPr>
        <p:spPr>
          <a:xfrm flipV="1">
            <a:off x="2590800" y="2705100"/>
            <a:ext cx="152400" cy="76200"/>
          </a:xfrm>
          <a:custGeom>
            <a:avLst/>
            <a:gdLst>
              <a:gd name="txL" fmla="*/ 0 w 21600"/>
              <a:gd name="txT" fmla="*/ 0 h 21600"/>
              <a:gd name="txR" fmla="*/ 21600 w 21600"/>
              <a:gd name="txB" fmla="*/ 21600 h 21600"/>
            </a:gdLst>
            <a:ahLst/>
            <a:cxnLst>
              <a:cxn ang="0">
                <a:pos x="0" y="0"/>
              </a:cxn>
              <a:cxn ang="0">
                <a:pos x="152400" y="76200"/>
              </a:cxn>
              <a:cxn ang="0">
                <a:pos x="0" y="7620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38100" cap="flat" cmpd="sng">
            <a:solidFill>
              <a:srgbClr val="0033CC"/>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911" name="Freeform 23"/>
          <p:cNvSpPr/>
          <p:nvPr/>
        </p:nvSpPr>
        <p:spPr>
          <a:xfrm>
            <a:off x="969963" y="2781300"/>
            <a:ext cx="1622425" cy="1588"/>
          </a:xfrm>
          <a:custGeom>
            <a:avLst/>
            <a:gdLst>
              <a:gd name="txL" fmla="*/ 0 w 1248"/>
              <a:gd name="txT" fmla="*/ 0 h 1"/>
              <a:gd name="txR" fmla="*/ 1248 w 1248"/>
              <a:gd name="txB" fmla="*/ 1 h 1"/>
            </a:gdLst>
            <a:ahLst/>
            <a:cxnLst>
              <a:cxn ang="0">
                <a:pos x="1248" y="0"/>
              </a:cxn>
              <a:cxn ang="0">
                <a:pos x="192" y="0"/>
              </a:cxn>
              <a:cxn ang="0">
                <a:pos x="96" y="0"/>
              </a:cxn>
            </a:cxnLst>
            <a:rect l="txL" t="txT" r="txR" b="txB"/>
            <a:pathLst>
              <a:path w="1248" h="1">
                <a:moveTo>
                  <a:pt x="1248" y="0"/>
                </a:moveTo>
                <a:cubicBezTo>
                  <a:pt x="816" y="0"/>
                  <a:pt x="384" y="0"/>
                  <a:pt x="192" y="0"/>
                </a:cubicBezTo>
                <a:cubicBezTo>
                  <a:pt x="0" y="0"/>
                  <a:pt x="112" y="0"/>
                  <a:pt x="96" y="0"/>
                </a:cubicBezTo>
              </a:path>
            </a:pathLst>
          </a:custGeom>
          <a:noFill/>
          <a:ln w="38100" cap="flat" cmpd="sng">
            <a:solidFill>
              <a:srgbClr val="0033CC"/>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912" name="Line 24"/>
          <p:cNvSpPr/>
          <p:nvPr/>
        </p:nvSpPr>
        <p:spPr>
          <a:xfrm>
            <a:off x="1600200" y="2552700"/>
            <a:ext cx="0" cy="152400"/>
          </a:xfrm>
          <a:prstGeom prst="line">
            <a:avLst/>
          </a:prstGeom>
          <a:ln w="9525" cap="flat" cmpd="sng">
            <a:solidFill>
              <a:schemeClr val="bg2"/>
            </a:solidFill>
            <a:prstDash val="solid"/>
            <a:headEnd type="none" w="med" len="med"/>
            <a:tailEnd type="stealth" w="med" len="med"/>
          </a:ln>
        </p:spPr>
      </p:sp>
      <p:sp>
        <p:nvSpPr>
          <p:cNvPr id="37913" name="Line 25"/>
          <p:cNvSpPr/>
          <p:nvPr/>
        </p:nvSpPr>
        <p:spPr>
          <a:xfrm flipV="1">
            <a:off x="1600200" y="2781300"/>
            <a:ext cx="0" cy="152400"/>
          </a:xfrm>
          <a:prstGeom prst="line">
            <a:avLst/>
          </a:prstGeom>
          <a:ln w="9525" cap="flat" cmpd="sng">
            <a:solidFill>
              <a:schemeClr val="bg2"/>
            </a:solidFill>
            <a:prstDash val="solid"/>
            <a:headEnd type="none" w="med" len="med"/>
            <a:tailEnd type="stealth" w="med" len="med"/>
          </a:ln>
        </p:spPr>
      </p:sp>
      <p:sp>
        <p:nvSpPr>
          <p:cNvPr id="37914" name="Arc 26"/>
          <p:cNvSpPr/>
          <p:nvPr/>
        </p:nvSpPr>
        <p:spPr>
          <a:xfrm flipH="1">
            <a:off x="609600" y="2781300"/>
            <a:ext cx="457200" cy="1143000"/>
          </a:xfrm>
          <a:custGeom>
            <a:avLst/>
            <a:gdLst>
              <a:gd name="txL" fmla="*/ 0 w 21600"/>
              <a:gd name="txT" fmla="*/ 0 h 21600"/>
              <a:gd name="txR" fmla="*/ 21600 w 21600"/>
              <a:gd name="txB" fmla="*/ 21600 h 21600"/>
            </a:gdLst>
            <a:ahLst/>
            <a:cxnLst>
              <a:cxn ang="0">
                <a:pos x="0" y="0"/>
              </a:cxn>
              <a:cxn ang="0">
                <a:pos x="457200" y="1143000"/>
              </a:cxn>
              <a:cxn ang="0">
                <a:pos x="0" y="114300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38100" cap="flat" cmpd="sng">
            <a:solidFill>
              <a:srgbClr val="0033CC"/>
            </a:solidFill>
            <a:prstDash val="solid"/>
            <a:round/>
            <a:headEnd type="none" w="med" len="med"/>
            <a:tailEnd type="none" w="med" len="med"/>
          </a:ln>
        </p:spPr>
        <p:txBody>
          <a:bodyPr wrap="none" anchor="ctr" anchorCtr="0"/>
          <a:p>
            <a:pPr algn="ctr">
              <a:spcBef>
                <a:spcPct val="20000"/>
              </a:spcBef>
            </a:pPr>
            <a:endParaRPr lang="zh-CN" altLang="zh-CN" sz="2800" dirty="0">
              <a:solidFill>
                <a:schemeClr val="bg2"/>
              </a:solidFill>
              <a:latin typeface="Times New Roman" panose="02020603050405020304" pitchFamily="18" charset="0"/>
            </a:endParaRPr>
          </a:p>
        </p:txBody>
      </p:sp>
      <p:sp>
        <p:nvSpPr>
          <p:cNvPr id="37915" name="Line 27"/>
          <p:cNvSpPr/>
          <p:nvPr/>
        </p:nvSpPr>
        <p:spPr>
          <a:xfrm>
            <a:off x="838200" y="2628900"/>
            <a:ext cx="0" cy="152400"/>
          </a:xfrm>
          <a:prstGeom prst="line">
            <a:avLst/>
          </a:prstGeom>
          <a:ln w="9525" cap="flat" cmpd="sng">
            <a:solidFill>
              <a:schemeClr val="bg2"/>
            </a:solidFill>
            <a:prstDash val="solid"/>
            <a:headEnd type="none" w="med" len="med"/>
            <a:tailEnd type="none" w="med" len="med"/>
          </a:ln>
        </p:spPr>
      </p:sp>
      <p:sp>
        <p:nvSpPr>
          <p:cNvPr id="37916" name="Text Box 28"/>
          <p:cNvSpPr txBox="1"/>
          <p:nvPr/>
        </p:nvSpPr>
        <p:spPr>
          <a:xfrm>
            <a:off x="609600" y="2120900"/>
            <a:ext cx="998538" cy="519113"/>
          </a:xfrm>
          <a:prstGeom prst="rect">
            <a:avLst/>
          </a:prstGeom>
          <a:noFill/>
          <a:ln w="9525">
            <a:noFill/>
          </a:ln>
        </p:spPr>
        <p:txBody>
          <a:bodyPr wrap="none">
            <a:spAutoFit/>
          </a:bodyPr>
          <a:p>
            <a:pPr>
              <a:spcBef>
                <a:spcPct val="20000"/>
              </a:spcBef>
            </a:pP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 (BR)</a:t>
            </a:r>
            <a:endParaRPr lang="en-US" altLang="zh-CN" sz="2800" dirty="0">
              <a:solidFill>
                <a:srgbClr val="FF0066"/>
              </a:solidFill>
              <a:latin typeface="Times New Roman" panose="02020603050405020304" pitchFamily="18" charset="0"/>
            </a:endParaRPr>
          </a:p>
        </p:txBody>
      </p:sp>
      <p:sp>
        <p:nvSpPr>
          <p:cNvPr id="37917" name="Text Box 29"/>
          <p:cNvSpPr txBox="1"/>
          <p:nvPr/>
        </p:nvSpPr>
        <p:spPr>
          <a:xfrm>
            <a:off x="114300" y="2724150"/>
            <a:ext cx="611188" cy="1752600"/>
          </a:xfrm>
          <a:prstGeom prst="rect">
            <a:avLst/>
          </a:prstGeom>
          <a:noFill/>
          <a:ln w="9525">
            <a:noFill/>
          </a:ln>
        </p:spPr>
        <p:txBody>
          <a:bodyPr vert="eaVert">
            <a:spAutoFit/>
          </a:bodyPr>
          <a:p>
            <a:pPr>
              <a:spcBef>
                <a:spcPct val="50000"/>
              </a:spcBef>
            </a:pPr>
            <a:r>
              <a:rPr lang="zh-CN" altLang="en-US" sz="2800" b="1" dirty="0">
                <a:solidFill>
                  <a:schemeClr val="tx2"/>
                </a:solidFill>
                <a:latin typeface="Times New Roman" panose="02020603050405020304" pitchFamily="18" charset="0"/>
                <a:ea typeface="隶书" pitchFamily="49" charset="-122"/>
              </a:rPr>
              <a:t>反向击穿</a:t>
            </a:r>
            <a:endParaRPr lang="zh-CN" altLang="en-US" sz="2800" b="1" dirty="0">
              <a:solidFill>
                <a:schemeClr val="tx2"/>
              </a:solidFill>
              <a:latin typeface="Times New Roman" panose="02020603050405020304" pitchFamily="18" charset="0"/>
              <a:ea typeface="隶书" pitchFamily="49" charset="-122"/>
            </a:endParaRPr>
          </a:p>
        </p:txBody>
      </p:sp>
      <p:sp>
        <p:nvSpPr>
          <p:cNvPr id="37918" name="Rectangle 30"/>
          <p:cNvSpPr/>
          <p:nvPr/>
        </p:nvSpPr>
        <p:spPr>
          <a:xfrm>
            <a:off x="476250" y="4819650"/>
            <a:ext cx="2417763" cy="528638"/>
          </a:xfrm>
          <a:prstGeom prst="rect">
            <a:avLst/>
          </a:prstGeom>
          <a:solidFill>
            <a:srgbClr val="D1EAFB"/>
          </a:solidFill>
          <a:ln w="9525" cap="flat" cmpd="sng">
            <a:solidFill>
              <a:schemeClr val="tx1"/>
            </a:solidFill>
            <a:prstDash val="solid"/>
            <a:miter/>
            <a:headEnd type="none" w="med" len="med"/>
            <a:tailEnd type="none" w="med" len="med"/>
          </a:ln>
        </p:spPr>
        <p:txBody>
          <a:bodyPr>
            <a:spAutoFit/>
          </a:bodyPr>
          <a:p>
            <a:pPr>
              <a:spcBef>
                <a:spcPct val="20000"/>
              </a:spcBef>
            </a:pPr>
            <a:r>
              <a:rPr lang="en-US" altLang="zh-CN" sz="2800" b="1" i="1" dirty="0">
                <a:solidFill>
                  <a:srgbClr val="0000FF"/>
                </a:solidFill>
                <a:latin typeface="Times New Roman" panose="02020603050405020304" pitchFamily="18" charset="0"/>
              </a:rPr>
              <a:t>U</a:t>
            </a:r>
            <a:r>
              <a:rPr lang="zh-CN" altLang="en-US" sz="2800" b="1" baseline="-25000" dirty="0">
                <a:solidFill>
                  <a:srgbClr val="0000FF"/>
                </a:solidFill>
                <a:latin typeface="Times New Roman" panose="02020603050405020304" pitchFamily="18" charset="0"/>
              </a:rPr>
              <a:t>（</a:t>
            </a:r>
            <a:r>
              <a:rPr lang="en-US" altLang="zh-CN" sz="2800" b="1" baseline="-25000" dirty="0">
                <a:solidFill>
                  <a:srgbClr val="0000FF"/>
                </a:solidFill>
                <a:latin typeface="Times New Roman" panose="02020603050405020304" pitchFamily="18" charset="0"/>
              </a:rPr>
              <a:t>BR)</a:t>
            </a:r>
            <a:r>
              <a:rPr lang="en-US" altLang="zh-CN" sz="2800" b="1" dirty="0">
                <a:solidFill>
                  <a:srgbClr val="0000FF"/>
                </a:solidFill>
                <a:latin typeface="Times New Roman" panose="02020603050405020304" pitchFamily="18" charset="0"/>
              </a:rPr>
              <a:t> </a:t>
            </a:r>
            <a:r>
              <a:rPr lang="en-US" altLang="zh-CN" sz="2800" b="1" dirty="0">
                <a:solidFill>
                  <a:srgbClr val="0000FF"/>
                </a:solidFill>
                <a:latin typeface="Times New Roman" panose="02020603050405020304" pitchFamily="18" charset="0"/>
                <a:sym typeface="Symbol" panose="05050102010706020507" pitchFamily="18" charset="2"/>
              </a:rPr>
              <a:t> </a:t>
            </a:r>
            <a:r>
              <a:rPr lang="en-US" altLang="zh-CN" sz="2800" b="1" i="1" dirty="0">
                <a:solidFill>
                  <a:srgbClr val="0000FF"/>
                </a:solidFill>
                <a:latin typeface="Times New Roman" panose="02020603050405020304" pitchFamily="18" charset="0"/>
              </a:rPr>
              <a:t>U </a:t>
            </a:r>
            <a:r>
              <a:rPr lang="en-US" altLang="zh-CN" sz="2800" b="1" dirty="0">
                <a:solidFill>
                  <a:srgbClr val="0000FF"/>
                </a:solidFill>
                <a:latin typeface="Times New Roman" panose="02020603050405020304" pitchFamily="18" charset="0"/>
                <a:sym typeface="Symbol" panose="05050102010706020507" pitchFamily="18" charset="2"/>
              </a:rPr>
              <a:t></a:t>
            </a:r>
            <a:r>
              <a:rPr lang="en-US" altLang="zh-CN" sz="2800" b="1" dirty="0">
                <a:solidFill>
                  <a:srgbClr val="0000FF"/>
                </a:solidFill>
                <a:latin typeface="Times New Roman" panose="02020603050405020304" pitchFamily="18" charset="0"/>
              </a:rPr>
              <a:t> 0 </a:t>
            </a:r>
            <a:endParaRPr lang="en-US" altLang="zh-CN" sz="2800" b="1" dirty="0">
              <a:solidFill>
                <a:srgbClr val="0000FF"/>
              </a:solidFill>
              <a:latin typeface="Times New Roman" panose="02020603050405020304" pitchFamily="18" charset="0"/>
            </a:endParaRPr>
          </a:p>
        </p:txBody>
      </p:sp>
      <p:sp>
        <p:nvSpPr>
          <p:cNvPr id="37919" name="Rectangle 31"/>
          <p:cNvSpPr/>
          <p:nvPr/>
        </p:nvSpPr>
        <p:spPr>
          <a:xfrm>
            <a:off x="3048000" y="4838700"/>
            <a:ext cx="1676400" cy="519113"/>
          </a:xfrm>
          <a:prstGeom prst="rect">
            <a:avLst/>
          </a:prstGeom>
          <a:noFill/>
          <a:ln w="9525">
            <a:noFill/>
          </a:ln>
        </p:spPr>
        <p:txBody>
          <a:bodyPr>
            <a:spAutoFit/>
          </a:bodyPr>
          <a:p>
            <a:pPr>
              <a:spcBef>
                <a:spcPct val="20000"/>
              </a:spcBef>
            </a:pPr>
            <a:r>
              <a:rPr lang="en-US" altLang="zh-CN" sz="2800" b="1" i="1" dirty="0">
                <a:solidFill>
                  <a:srgbClr val="0033CC"/>
                </a:solidFill>
                <a:latin typeface="Times New Roman" panose="02020603050405020304" pitchFamily="18" charset="0"/>
              </a:rPr>
              <a:t>i</a:t>
            </a:r>
            <a:r>
              <a:rPr lang="en-US" altLang="zh-CN" sz="2800" b="1" baseline="-30000" dirty="0">
                <a:solidFill>
                  <a:srgbClr val="0033CC"/>
                </a:solidFill>
                <a:latin typeface="Times New Roman" panose="02020603050405020304" pitchFamily="18" charset="0"/>
              </a:rPr>
              <a:t>D</a:t>
            </a:r>
            <a:r>
              <a:rPr lang="en-US" altLang="zh-CN" sz="2800" b="1" baseline="-25000" dirty="0">
                <a:solidFill>
                  <a:srgbClr val="0033CC"/>
                </a:solidFill>
                <a:latin typeface="Times New Roman" panose="02020603050405020304" pitchFamily="18" charset="0"/>
              </a:rPr>
              <a:t>  </a:t>
            </a:r>
            <a:endParaRPr lang="en-US" altLang="zh-CN" sz="2800" b="1" baseline="-25000" dirty="0">
              <a:solidFill>
                <a:srgbClr val="0033CC"/>
              </a:solidFill>
              <a:latin typeface="Times New Roman" panose="02020603050405020304" pitchFamily="18" charset="0"/>
            </a:endParaRPr>
          </a:p>
        </p:txBody>
      </p:sp>
      <p:sp>
        <p:nvSpPr>
          <p:cNvPr id="37920" name="Rectangle 32"/>
          <p:cNvSpPr/>
          <p:nvPr/>
        </p:nvSpPr>
        <p:spPr>
          <a:xfrm>
            <a:off x="3733800" y="4863465"/>
            <a:ext cx="3276600" cy="519113"/>
          </a:xfrm>
          <a:prstGeom prst="rect">
            <a:avLst/>
          </a:prstGeom>
          <a:noFill/>
          <a:ln w="9525">
            <a:noFill/>
          </a:ln>
        </p:spPr>
        <p:txBody>
          <a:bodyPr>
            <a:spAutoFit/>
          </a:bodyPr>
          <a:p>
            <a:pPr>
              <a:spcBef>
                <a:spcPct val="20000"/>
              </a:spcBef>
            </a:pPr>
            <a:r>
              <a:rPr lang="en-US" altLang="zh-CN" sz="2800" b="1" dirty="0">
                <a:solidFill>
                  <a:srgbClr val="000000"/>
                </a:solidFill>
                <a:latin typeface="Times New Roman" panose="02020603050405020304" pitchFamily="18" charset="0"/>
                <a:sym typeface="Symbol" panose="05050102010706020507" pitchFamily="18" charset="2"/>
              </a:rPr>
              <a:t>&lt;</a:t>
            </a:r>
            <a:r>
              <a:rPr lang="en-US" altLang="zh-CN" sz="2800" b="1" dirty="0">
                <a:solidFill>
                  <a:srgbClr val="000000"/>
                </a:solidFill>
                <a:latin typeface="Times New Roman" panose="02020603050405020304" pitchFamily="18" charset="0"/>
              </a:rPr>
              <a:t> 0.1 </a:t>
            </a:r>
            <a:r>
              <a:rPr lang="en-US" altLang="zh-CN" sz="2800" b="1" dirty="0">
                <a:solidFill>
                  <a:srgbClr val="000000"/>
                </a:solidFill>
                <a:latin typeface="Times New Roman" panose="02020603050405020304" pitchFamily="18" charset="0"/>
                <a:sym typeface="Symbol" panose="05050102010706020507" pitchFamily="18" charset="2"/>
              </a:rPr>
              <a:t></a:t>
            </a:r>
            <a:r>
              <a:rPr lang="en-US" altLang="zh-CN" sz="2800" b="1" dirty="0">
                <a:solidFill>
                  <a:srgbClr val="000000"/>
                </a:solidFill>
                <a:latin typeface="Times New Roman" panose="02020603050405020304" pitchFamily="18" charset="0"/>
              </a:rPr>
              <a:t>A(</a:t>
            </a:r>
            <a:r>
              <a:rPr lang="zh-CN" altLang="en-US" sz="2800" b="1" dirty="0">
                <a:solidFill>
                  <a:srgbClr val="000000"/>
                </a:solidFill>
                <a:latin typeface="Times New Roman" panose="02020603050405020304" pitchFamily="18" charset="0"/>
              </a:rPr>
              <a:t>硅</a:t>
            </a:r>
            <a:r>
              <a:rPr lang="en-US" altLang="zh-CN" sz="2800" b="1" dirty="0">
                <a:solidFill>
                  <a:srgbClr val="000000"/>
                </a:solidFill>
                <a:latin typeface="Times New Roman" panose="02020603050405020304" pitchFamily="18" charset="0"/>
              </a:rPr>
              <a:t>)</a:t>
            </a:r>
            <a:endParaRPr lang="en-US" altLang="zh-CN" sz="2800" b="1" dirty="0">
              <a:solidFill>
                <a:srgbClr val="000000"/>
              </a:solidFill>
              <a:latin typeface="Times New Roman" panose="02020603050405020304" pitchFamily="18" charset="0"/>
            </a:endParaRPr>
          </a:p>
        </p:txBody>
      </p:sp>
      <p:sp>
        <p:nvSpPr>
          <p:cNvPr id="37921" name="Rectangle 33"/>
          <p:cNvSpPr/>
          <p:nvPr/>
        </p:nvSpPr>
        <p:spPr>
          <a:xfrm>
            <a:off x="5848350" y="4879975"/>
            <a:ext cx="2457450" cy="519113"/>
          </a:xfrm>
          <a:prstGeom prst="rect">
            <a:avLst/>
          </a:prstGeom>
          <a:noFill/>
          <a:ln w="9525">
            <a:noFill/>
          </a:ln>
        </p:spPr>
        <p:txBody>
          <a:bodyPr>
            <a:spAutoFit/>
          </a:bodyPr>
          <a:p>
            <a:pPr>
              <a:spcBef>
                <a:spcPct val="20000"/>
              </a:spcBef>
            </a:pPr>
            <a:r>
              <a:rPr lang="en-US" altLang="zh-CN" sz="2800" b="1" dirty="0">
                <a:solidFill>
                  <a:srgbClr val="000000"/>
                </a:solidFill>
                <a:latin typeface="Times New Roman" panose="02020603050405020304" pitchFamily="18" charset="0"/>
              </a:rPr>
              <a:t> </a:t>
            </a:r>
            <a:r>
              <a:rPr lang="zh-CN" altLang="en-US" sz="2800" b="1" dirty="0">
                <a:solidFill>
                  <a:srgbClr val="000000"/>
                </a:solidFill>
                <a:latin typeface="Times New Roman" panose="02020603050405020304" pitchFamily="18" charset="0"/>
              </a:rPr>
              <a:t>几十</a:t>
            </a:r>
            <a:r>
              <a:rPr lang="zh-CN" altLang="en-US" sz="2800" b="1" dirty="0">
                <a:solidFill>
                  <a:srgbClr val="000000"/>
                </a:solidFill>
                <a:latin typeface="Times New Roman" panose="02020603050405020304" pitchFamily="18" charset="0"/>
                <a:sym typeface="Symbol" panose="05050102010706020507" pitchFamily="18" charset="2"/>
              </a:rPr>
              <a:t></a:t>
            </a:r>
            <a:r>
              <a:rPr lang="en-US" altLang="zh-CN" sz="2800" b="1" dirty="0">
                <a:solidFill>
                  <a:srgbClr val="000000"/>
                </a:solidFill>
                <a:latin typeface="Times New Roman" panose="02020603050405020304" pitchFamily="18" charset="0"/>
              </a:rPr>
              <a:t>A</a:t>
            </a:r>
            <a:r>
              <a:rPr lang="en-US" altLang="zh-CN" sz="2800" dirty="0">
                <a:solidFill>
                  <a:srgbClr val="000000"/>
                </a:solidFill>
                <a:latin typeface="Times New Roman" panose="02020603050405020304" pitchFamily="18" charset="0"/>
              </a:rPr>
              <a:t> </a:t>
            </a:r>
            <a:r>
              <a:rPr lang="en-US" altLang="zh-CN" sz="2800" b="1" dirty="0">
                <a:solidFill>
                  <a:srgbClr val="000000"/>
                </a:solidFill>
                <a:latin typeface="Times New Roman" panose="02020603050405020304" pitchFamily="18" charset="0"/>
              </a:rPr>
              <a:t>(</a:t>
            </a:r>
            <a:r>
              <a:rPr lang="zh-CN" altLang="en-US" sz="2800" b="1" dirty="0">
                <a:solidFill>
                  <a:srgbClr val="000000"/>
                </a:solidFill>
                <a:latin typeface="Times New Roman" panose="02020603050405020304" pitchFamily="18" charset="0"/>
              </a:rPr>
              <a:t>锗</a:t>
            </a:r>
            <a:r>
              <a:rPr lang="en-US" altLang="zh-CN" sz="2800" b="1" dirty="0">
                <a:solidFill>
                  <a:srgbClr val="000000"/>
                </a:solidFill>
                <a:latin typeface="Times New Roman" panose="02020603050405020304" pitchFamily="18" charset="0"/>
              </a:rPr>
              <a:t>)</a:t>
            </a:r>
            <a:endParaRPr lang="en-US" altLang="zh-CN" sz="2800" b="1" dirty="0">
              <a:solidFill>
                <a:srgbClr val="000000"/>
              </a:solidFill>
              <a:latin typeface="Times New Roman" panose="02020603050405020304" pitchFamily="18" charset="0"/>
            </a:endParaRPr>
          </a:p>
        </p:txBody>
      </p:sp>
      <p:sp>
        <p:nvSpPr>
          <p:cNvPr id="37922" name="Rectangle 34"/>
          <p:cNvSpPr/>
          <p:nvPr/>
        </p:nvSpPr>
        <p:spPr>
          <a:xfrm>
            <a:off x="781050" y="5543550"/>
            <a:ext cx="1943100" cy="519113"/>
          </a:xfrm>
          <a:prstGeom prst="rect">
            <a:avLst/>
          </a:prstGeom>
          <a:solidFill>
            <a:srgbClr val="D1EAFB"/>
          </a:solidFill>
          <a:ln w="9525">
            <a:noFill/>
          </a:ln>
        </p:spPr>
        <p:txBody>
          <a:bodyPr>
            <a:spAutoFit/>
          </a:bodyPr>
          <a:p>
            <a:pPr>
              <a:spcBef>
                <a:spcPct val="20000"/>
              </a:spcBef>
            </a:pPr>
            <a:r>
              <a:rPr lang="en-US" altLang="zh-CN" sz="2800" b="1" i="1" dirty="0">
                <a:solidFill>
                  <a:srgbClr val="0033CC"/>
                </a:solidFill>
                <a:latin typeface="Times New Roman" panose="02020603050405020304" pitchFamily="18" charset="0"/>
              </a:rPr>
              <a:t>U </a:t>
            </a:r>
            <a:r>
              <a:rPr lang="en-US" altLang="zh-CN" sz="2800" b="1" dirty="0">
                <a:solidFill>
                  <a:srgbClr val="0033CC"/>
                </a:solidFill>
                <a:latin typeface="Times New Roman" panose="02020603050405020304" pitchFamily="18" charset="0"/>
                <a:sym typeface="Symbol" panose="05050102010706020507" pitchFamily="18" charset="2"/>
              </a:rPr>
              <a:t>&lt;</a:t>
            </a:r>
            <a:r>
              <a:rPr lang="en-US" altLang="zh-CN" sz="2800" b="1" dirty="0">
                <a:solidFill>
                  <a:srgbClr val="0033CC"/>
                </a:solidFill>
                <a:latin typeface="Times New Roman" panose="02020603050405020304" pitchFamily="18" charset="0"/>
              </a:rPr>
              <a:t> </a:t>
            </a:r>
            <a:r>
              <a:rPr lang="en-US" altLang="zh-CN" sz="2800" b="1" i="1" dirty="0">
                <a:solidFill>
                  <a:srgbClr val="0033CC"/>
                </a:solidFill>
                <a:latin typeface="Times New Roman" panose="02020603050405020304" pitchFamily="18" charset="0"/>
              </a:rPr>
              <a:t>U</a:t>
            </a:r>
            <a:r>
              <a:rPr lang="zh-CN" altLang="en-US" sz="2800" b="1" baseline="-25000" dirty="0">
                <a:solidFill>
                  <a:srgbClr val="0033CC"/>
                </a:solidFill>
                <a:latin typeface="Times New Roman" panose="02020603050405020304" pitchFamily="18" charset="0"/>
              </a:rPr>
              <a:t>（</a:t>
            </a:r>
            <a:r>
              <a:rPr lang="en-US" altLang="zh-CN" sz="2800" b="1" baseline="-25000" dirty="0">
                <a:solidFill>
                  <a:srgbClr val="0033CC"/>
                </a:solidFill>
                <a:latin typeface="Times New Roman" panose="02020603050405020304" pitchFamily="18" charset="0"/>
              </a:rPr>
              <a:t>BR</a:t>
            </a:r>
            <a:r>
              <a:rPr lang="zh-CN" altLang="en-US" sz="2800" b="1" baseline="-25000" dirty="0">
                <a:solidFill>
                  <a:srgbClr val="0033CC"/>
                </a:solidFill>
                <a:latin typeface="Times New Roman" panose="02020603050405020304" pitchFamily="18" charset="0"/>
              </a:rPr>
              <a:t>）</a:t>
            </a:r>
            <a:endParaRPr lang="zh-CN" altLang="en-US" sz="2800" b="1" dirty="0">
              <a:solidFill>
                <a:srgbClr val="0033CC"/>
              </a:solidFill>
              <a:latin typeface="Times New Roman" panose="02020603050405020304" pitchFamily="18" charset="0"/>
            </a:endParaRPr>
          </a:p>
        </p:txBody>
      </p:sp>
      <p:sp>
        <p:nvSpPr>
          <p:cNvPr id="37923" name="Text Box 35"/>
          <p:cNvSpPr txBox="1"/>
          <p:nvPr/>
        </p:nvSpPr>
        <p:spPr>
          <a:xfrm>
            <a:off x="2933700" y="5505450"/>
            <a:ext cx="3429000" cy="519113"/>
          </a:xfrm>
          <a:prstGeom prst="rect">
            <a:avLst/>
          </a:prstGeom>
          <a:noFill/>
          <a:ln w="9525">
            <a:noFill/>
          </a:ln>
        </p:spPr>
        <p:txBody>
          <a:bodyPr>
            <a:spAutoFit/>
          </a:bodyPr>
          <a:p>
            <a:pPr>
              <a:spcBef>
                <a:spcPct val="20000"/>
              </a:spcBef>
            </a:pPr>
            <a:r>
              <a:rPr lang="zh-CN" altLang="en-US" sz="2800" b="1" dirty="0">
                <a:solidFill>
                  <a:srgbClr val="000000"/>
                </a:solidFill>
                <a:latin typeface="Times New Roman" panose="02020603050405020304" pitchFamily="18" charset="0"/>
              </a:rPr>
              <a:t>反向电流急剧增大</a:t>
            </a:r>
            <a:endParaRPr lang="zh-CN" altLang="en-US" sz="2800" b="1" dirty="0">
              <a:solidFill>
                <a:srgbClr val="000000"/>
              </a:solidFill>
              <a:latin typeface="Times New Roman" panose="02020603050405020304" pitchFamily="18" charset="0"/>
            </a:endParaRPr>
          </a:p>
        </p:txBody>
      </p:sp>
      <p:sp>
        <p:nvSpPr>
          <p:cNvPr id="37924" name="Rectangle 36"/>
          <p:cNvSpPr/>
          <p:nvPr/>
        </p:nvSpPr>
        <p:spPr>
          <a:xfrm>
            <a:off x="6210300" y="5505450"/>
            <a:ext cx="2438400" cy="519113"/>
          </a:xfrm>
          <a:prstGeom prst="rect">
            <a:avLst/>
          </a:prstGeom>
          <a:noFill/>
          <a:ln w="9525">
            <a:noFill/>
          </a:ln>
        </p:spPr>
        <p:txBody>
          <a:bodyPr>
            <a:spAutoFit/>
          </a:bodyPr>
          <a:p>
            <a:pPr eaLnBrk="0" hangingPunct="0">
              <a:spcBef>
                <a:spcPct val="20000"/>
              </a:spcBef>
            </a:pPr>
            <a:r>
              <a:rPr lang="en-US" altLang="zh-CN" sz="2800" b="1" dirty="0">
                <a:solidFill>
                  <a:srgbClr val="FF0066"/>
                </a:solidFill>
                <a:latin typeface="Times New Roman" panose="02020603050405020304" pitchFamily="18" charset="0"/>
              </a:rPr>
              <a:t>(</a:t>
            </a:r>
            <a:r>
              <a:rPr lang="zh-CN" altLang="en-US" sz="2800" b="1" dirty="0">
                <a:solidFill>
                  <a:srgbClr val="FF0066"/>
                </a:solidFill>
                <a:latin typeface="Times New Roman" panose="02020603050405020304" pitchFamily="18" charset="0"/>
              </a:rPr>
              <a:t>反向击穿</a:t>
            </a:r>
            <a:r>
              <a:rPr lang="en-US" altLang="zh-CN" sz="2800" b="1" dirty="0">
                <a:solidFill>
                  <a:srgbClr val="FF0066"/>
                </a:solidFill>
                <a:latin typeface="Times New Roman" panose="02020603050405020304" pitchFamily="18" charset="0"/>
              </a:rPr>
              <a:t>)</a:t>
            </a:r>
            <a:endParaRPr lang="en-US" altLang="zh-CN" sz="2800" b="1" dirty="0">
              <a:solidFill>
                <a:srgbClr val="FF0066"/>
              </a:solidFill>
              <a:latin typeface="Times New Roman" panose="02020603050405020304" pitchFamily="18" charset="0"/>
            </a:endParaRPr>
          </a:p>
        </p:txBody>
      </p:sp>
      <p:sp>
        <p:nvSpPr>
          <p:cNvPr id="37925" name="AutoShape 37"/>
          <p:cNvSpPr/>
          <p:nvPr/>
        </p:nvSpPr>
        <p:spPr>
          <a:xfrm>
            <a:off x="609600" y="1219200"/>
            <a:ext cx="1027113" cy="828675"/>
          </a:xfrm>
          <a:prstGeom prst="wedgeRoundRectCallout">
            <a:avLst>
              <a:gd name="adj1" fmla="val -9194"/>
              <a:gd name="adj2" fmla="val 71074"/>
              <a:gd name="adj3" fmla="val 16667"/>
            </a:avLst>
          </a:prstGeom>
          <a:solidFill>
            <a:srgbClr val="CCECFF"/>
          </a:solidFill>
          <a:ln w="9525" cap="flat" cmpd="sng">
            <a:solidFill>
              <a:srgbClr val="0033CC"/>
            </a:solidFill>
            <a:prstDash val="solid"/>
            <a:miter/>
            <a:headEnd type="none" w="med" len="med"/>
            <a:tailEnd type="none" w="med" len="med"/>
          </a:ln>
        </p:spPr>
        <p:txBody>
          <a:bodyPr/>
          <a:p>
            <a:pPr eaLnBrk="0" hangingPunct="0">
              <a:lnSpc>
                <a:spcPct val="70000"/>
              </a:lnSpc>
              <a:spcBef>
                <a:spcPct val="20000"/>
              </a:spcBef>
            </a:pPr>
            <a:r>
              <a:rPr lang="zh-CN" altLang="en-US" sz="2800" b="1" dirty="0">
                <a:solidFill>
                  <a:srgbClr val="D60093"/>
                </a:solidFill>
                <a:latin typeface="Times New Roman" panose="02020603050405020304" pitchFamily="18" charset="0"/>
                <a:ea typeface="隶书" pitchFamily="49" charset="-122"/>
              </a:rPr>
              <a:t>击穿电压</a:t>
            </a:r>
            <a:endParaRPr lang="zh-CN" altLang="en-US" sz="2800" b="1" dirty="0">
              <a:solidFill>
                <a:srgbClr val="D60093"/>
              </a:solidFill>
              <a:latin typeface="Times New Roman" panose="02020603050405020304" pitchFamily="18" charset="0"/>
              <a:ea typeface="隶书" pitchFamily="49" charset="-122"/>
            </a:endParaRPr>
          </a:p>
        </p:txBody>
      </p:sp>
      <p:sp>
        <p:nvSpPr>
          <p:cNvPr id="37926" name="Line 38"/>
          <p:cNvSpPr/>
          <p:nvPr/>
        </p:nvSpPr>
        <p:spPr>
          <a:xfrm>
            <a:off x="2762250" y="2609850"/>
            <a:ext cx="438150" cy="0"/>
          </a:xfrm>
          <a:prstGeom prst="line">
            <a:avLst/>
          </a:prstGeom>
          <a:ln w="9525" cap="flat" cmpd="sng">
            <a:solidFill>
              <a:schemeClr val="tx1"/>
            </a:solidFill>
            <a:prstDash val="solid"/>
            <a:headEnd type="triangle" w="med" len="med"/>
            <a:tailEnd type="triangle" w="med" len="med"/>
          </a:ln>
        </p:spPr>
      </p:sp>
      <p:sp>
        <p:nvSpPr>
          <p:cNvPr id="3" name="Rectangle 14"/>
          <p:cNvSpPr/>
          <p:nvPr>
            <p:custDataLst>
              <p:tags r:id="rId1"/>
            </p:custDataLst>
          </p:nvPr>
        </p:nvSpPr>
        <p:spPr>
          <a:xfrm>
            <a:off x="4869815" y="4074795"/>
            <a:ext cx="2609850" cy="521970"/>
          </a:xfrm>
          <a:prstGeom prst="rect">
            <a:avLst/>
          </a:prstGeom>
          <a:noFill/>
          <a:ln w="9525">
            <a:noFill/>
          </a:ln>
        </p:spPr>
        <p:txBody>
          <a:bodyPr wrap="square">
            <a:spAutoFit/>
          </a:bodyPr>
          <a:p>
            <a:pPr>
              <a:spcBef>
                <a:spcPct val="20000"/>
              </a:spcBef>
            </a:pP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F</a:t>
            </a:r>
            <a:r>
              <a:rPr lang="en-US" altLang="zh-CN" sz="2800" b="1" baseline="-25000" dirty="0">
                <a:solidFill>
                  <a:srgbClr val="0033CC"/>
                </a:solidFill>
                <a:latin typeface="Times New Roman" panose="02020603050405020304" pitchFamily="18" charset="0"/>
              </a:rPr>
              <a:t> </a:t>
            </a:r>
            <a:r>
              <a:rPr lang="en-US" altLang="zh-CN" sz="2800" b="1" dirty="0">
                <a:solidFill>
                  <a:srgbClr val="0033CC"/>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 </a:t>
            </a:r>
            <a:r>
              <a:rPr lang="en-US" altLang="zh-CN" sz="2800" b="1" dirty="0">
                <a:solidFill>
                  <a:srgbClr val="FF0066"/>
                </a:solidFill>
                <a:latin typeface="Times New Roman" panose="02020603050405020304" pitchFamily="18" charset="0"/>
              </a:rPr>
              <a:t>0.6~0.7 V</a:t>
            </a:r>
            <a:endParaRPr lang="en-US" altLang="zh-CN" sz="2800" b="1" dirty="0">
              <a:solidFill>
                <a:srgbClr val="FF0066"/>
              </a:solidFill>
              <a:latin typeface="Times New Roman" panose="02020603050405020304" pitchFamily="18" charset="0"/>
            </a:endParaRPr>
          </a:p>
        </p:txBody>
      </p:sp>
      <p:sp>
        <p:nvSpPr>
          <p:cNvPr id="4" name="Rectangle 16"/>
          <p:cNvSpPr/>
          <p:nvPr>
            <p:custDataLst>
              <p:tags r:id="rId2"/>
            </p:custDataLst>
          </p:nvPr>
        </p:nvSpPr>
        <p:spPr>
          <a:xfrm>
            <a:off x="7422515" y="4060825"/>
            <a:ext cx="1524000" cy="519113"/>
          </a:xfrm>
          <a:prstGeom prst="rect">
            <a:avLst/>
          </a:prstGeom>
          <a:noFill/>
          <a:ln w="9525">
            <a:noFill/>
          </a:ln>
        </p:spPr>
        <p:txBody>
          <a:bodyPr>
            <a:spAutoFit/>
          </a:bodyPr>
          <a:p>
            <a:pPr>
              <a:spcBef>
                <a:spcPct val="20000"/>
              </a:spcBef>
            </a:pPr>
            <a:r>
              <a:rPr lang="en-US" altLang="zh-CN" sz="2800" b="1" dirty="0">
                <a:solidFill>
                  <a:srgbClr val="000000"/>
                </a:solidFill>
                <a:latin typeface="Times New Roman" panose="02020603050405020304" pitchFamily="18" charset="0"/>
              </a:rPr>
              <a:t>(</a:t>
            </a:r>
            <a:r>
              <a:rPr lang="zh-CN" altLang="en-US" sz="2800" b="1" dirty="0">
                <a:solidFill>
                  <a:srgbClr val="000000"/>
                </a:solidFill>
                <a:latin typeface="Times New Roman" panose="02020603050405020304" pitchFamily="18" charset="0"/>
              </a:rPr>
              <a:t>硅管</a:t>
            </a:r>
            <a:r>
              <a:rPr lang="en-US" altLang="zh-CN" sz="2800" b="1" dirty="0">
                <a:solidFill>
                  <a:srgbClr val="000000"/>
                </a:solidFill>
                <a:latin typeface="Times New Roman" panose="02020603050405020304" pitchFamily="18" charset="0"/>
              </a:rPr>
              <a:t>)</a:t>
            </a:r>
            <a:endParaRPr lang="en-US" altLang="zh-CN" sz="2800" dirty="0">
              <a:solidFill>
                <a:srgbClr val="000000"/>
              </a:solidFill>
              <a:latin typeface="Times New Roman" panose="02020603050405020304" pitchFamily="18" charset="0"/>
            </a:endParaRPr>
          </a:p>
        </p:txBody>
      </p:sp>
      <p:sp>
        <p:nvSpPr>
          <p:cNvPr id="5" name="Rectangle 15"/>
          <p:cNvSpPr/>
          <p:nvPr>
            <p:custDataLst>
              <p:tags r:id="rId3"/>
            </p:custDataLst>
          </p:nvPr>
        </p:nvSpPr>
        <p:spPr>
          <a:xfrm>
            <a:off x="5530215" y="4416425"/>
            <a:ext cx="1842770" cy="521970"/>
          </a:xfrm>
          <a:prstGeom prst="rect">
            <a:avLst/>
          </a:prstGeom>
          <a:noFill/>
          <a:ln w="9525">
            <a:noFill/>
          </a:ln>
        </p:spPr>
        <p:txBody>
          <a:bodyPr wrap="square">
            <a:spAutoFit/>
          </a:bodyPr>
          <a:p>
            <a:pPr>
              <a:spcBef>
                <a:spcPct val="20000"/>
              </a:spcBef>
            </a:pPr>
            <a:r>
              <a:rPr lang="en-US" altLang="zh-CN" sz="2800" dirty="0">
                <a:solidFill>
                  <a:srgbClr val="FF0000"/>
                </a:solidFill>
                <a:latin typeface="Times New Roman" panose="02020603050405020304" pitchFamily="18" charset="0"/>
              </a:rPr>
              <a:t> </a:t>
            </a:r>
            <a:r>
              <a:rPr lang="en-US" altLang="zh-CN" sz="2800" b="1" dirty="0">
                <a:solidFill>
                  <a:srgbClr val="FF0066"/>
                </a:solidFill>
                <a:latin typeface="Times New Roman" panose="02020603050405020304" pitchFamily="18" charset="0"/>
              </a:rPr>
              <a:t>0.2~0.3 V</a:t>
            </a:r>
            <a:endParaRPr lang="en-US" altLang="zh-CN" sz="2800" b="1" dirty="0">
              <a:solidFill>
                <a:srgbClr val="FF0066"/>
              </a:solidFill>
              <a:latin typeface="Times New Roman" panose="02020603050405020304" pitchFamily="18" charset="0"/>
            </a:endParaRPr>
          </a:p>
        </p:txBody>
      </p:sp>
      <p:sp>
        <p:nvSpPr>
          <p:cNvPr id="6" name="Rectangle 17"/>
          <p:cNvSpPr/>
          <p:nvPr>
            <p:custDataLst>
              <p:tags r:id="rId4"/>
            </p:custDataLst>
          </p:nvPr>
        </p:nvSpPr>
        <p:spPr>
          <a:xfrm>
            <a:off x="7439025" y="4494530"/>
            <a:ext cx="1371600" cy="519113"/>
          </a:xfrm>
          <a:prstGeom prst="rect">
            <a:avLst/>
          </a:prstGeom>
          <a:noFill/>
          <a:ln w="9525">
            <a:noFill/>
          </a:ln>
        </p:spPr>
        <p:txBody>
          <a:bodyPr>
            <a:spAutoFit/>
          </a:bodyPr>
          <a:p>
            <a:pPr>
              <a:spcBef>
                <a:spcPct val="20000"/>
              </a:spcBef>
            </a:pPr>
            <a:r>
              <a:rPr lang="en-US" altLang="zh-CN" sz="2800" b="1" dirty="0">
                <a:solidFill>
                  <a:srgbClr val="000000"/>
                </a:solidFill>
                <a:latin typeface="Times New Roman" panose="02020603050405020304" pitchFamily="18" charset="0"/>
              </a:rPr>
              <a:t>(</a:t>
            </a:r>
            <a:r>
              <a:rPr lang="zh-CN" altLang="en-US" sz="2800" b="1" dirty="0">
                <a:solidFill>
                  <a:srgbClr val="000000"/>
                </a:solidFill>
                <a:latin typeface="Times New Roman" panose="02020603050405020304" pitchFamily="18" charset="0"/>
              </a:rPr>
              <a:t>锗管</a:t>
            </a:r>
            <a:r>
              <a:rPr lang="en-US" altLang="zh-CN" sz="2800" b="1" dirty="0">
                <a:solidFill>
                  <a:srgbClr val="000000"/>
                </a:solidFill>
                <a:latin typeface="Times New Roman" panose="02020603050405020304" pitchFamily="18" charset="0"/>
              </a:rPr>
              <a:t>)</a:t>
            </a:r>
            <a:endParaRPr lang="en-US" altLang="zh-CN" sz="2800" dirty="0">
              <a:solidFill>
                <a:srgbClr val="000000"/>
              </a:solidFill>
              <a:latin typeface="Times New Roman" panose="02020603050405020304" pitchFamily="18" charset="0"/>
            </a:endParaRPr>
          </a:p>
        </p:txBody>
      </p:sp>
      <p:sp>
        <p:nvSpPr>
          <p:cNvPr id="7" name="Rectangle 17"/>
          <p:cNvSpPr/>
          <p:nvPr>
            <p:custDataLst>
              <p:tags r:id="rId5"/>
            </p:custDataLst>
          </p:nvPr>
        </p:nvSpPr>
        <p:spPr>
          <a:xfrm>
            <a:off x="2933700" y="4074795"/>
            <a:ext cx="1751965" cy="521970"/>
          </a:xfrm>
          <a:prstGeom prst="rect">
            <a:avLst/>
          </a:prstGeom>
          <a:noFill/>
          <a:ln w="9525">
            <a:noFill/>
          </a:ln>
        </p:spPr>
        <p:txBody>
          <a:bodyPr wrap="square">
            <a:spAutoFit/>
          </a:bodyPr>
          <a:p>
            <a:pPr>
              <a:spcBef>
                <a:spcPct val="20000"/>
              </a:spcBef>
            </a:pPr>
            <a:r>
              <a:rPr lang="zh-CN" altLang="en-US" sz="2800" b="1" dirty="0">
                <a:solidFill>
                  <a:srgbClr val="0000FF"/>
                </a:solidFill>
                <a:latin typeface="Times New Roman" panose="02020603050405020304" pitchFamily="18" charset="0"/>
                <a:ea typeface="宋体" panose="02010600030101010101" pitchFamily="2" charset="-122"/>
              </a:rPr>
              <a:t>导通电压：</a:t>
            </a:r>
            <a:endParaRPr lang="zh-CN" altLang="en-US" sz="2800" b="1" dirty="0">
              <a:solidFill>
                <a:srgbClr val="0000FF"/>
              </a:solidFill>
              <a:latin typeface="Times New Roman" panose="02020603050405020304" pitchFamily="18" charset="0"/>
              <a:ea typeface="宋体" panose="02010600030101010101" pitchFamily="2" charset="-122"/>
            </a:endParaRPr>
          </a:p>
        </p:txBody>
      </p:sp>
      <p:sp>
        <p:nvSpPr>
          <p:cNvPr id="8" name="页脚占位符 4"/>
          <p:cNvSpPr txBox="1">
            <a:spLocks noGrp="1"/>
          </p:cNvSpPr>
          <p:nvPr>
            <p:custDataLst>
              <p:tags r:id="rId6"/>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7897"/>
                                        </p:tgtEl>
                                        <p:attrNameLst>
                                          <p:attrName>style.visibility</p:attrName>
                                        </p:attrNameLst>
                                      </p:cBhvr>
                                      <p:to>
                                        <p:strVal val="visible"/>
                                      </p:to>
                                    </p:set>
                                    <p:animEffect transition="in" filter="wipe(down)">
                                      <p:cBhvr>
                                        <p:cTn id="12" dur="500"/>
                                        <p:tgtEl>
                                          <p:spTgt spid="3789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7898">
                                            <p:txEl>
                                              <p:charRg st="0" end="5"/>
                                            </p:txEl>
                                          </p:spTgt>
                                        </p:tgtEl>
                                        <p:attrNameLst>
                                          <p:attrName>style.visibility</p:attrName>
                                        </p:attrNameLst>
                                      </p:cBhvr>
                                      <p:to>
                                        <p:strVal val="visible"/>
                                      </p:to>
                                    </p:set>
                                    <p:animEffect transition="in" filter="wipe(left)">
                                      <p:cBhvr>
                                        <p:cTn id="17" dur="500"/>
                                        <p:tgtEl>
                                          <p:spTgt spid="37898">
                                            <p:txEl>
                                              <p:charRg st="0"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7926"/>
                                        </p:tgtEl>
                                        <p:attrNameLst>
                                          <p:attrName>style.visibility</p:attrName>
                                        </p:attrNameLst>
                                      </p:cBhvr>
                                      <p:to>
                                        <p:strVal val="visible"/>
                                      </p:to>
                                    </p:set>
                                    <p:animEffect transition="in" filter="wipe(left)">
                                      <p:cBhvr>
                                        <p:cTn id="22" dur="500"/>
                                        <p:tgtEl>
                                          <p:spTgt spid="3792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7900"/>
                                        </p:tgtEl>
                                        <p:attrNameLst>
                                          <p:attrName>style.visibility</p:attrName>
                                        </p:attrNameLst>
                                      </p:cBhvr>
                                      <p:to>
                                        <p:strVal val="visible"/>
                                      </p:to>
                                    </p:set>
                                    <p:animEffect transition="in" filter="wipe(up)">
                                      <p:cBhvr>
                                        <p:cTn id="27" dur="500"/>
                                        <p:tgtEl>
                                          <p:spTgt spid="37900"/>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7899"/>
                                        </p:tgtEl>
                                        <p:attrNameLst>
                                          <p:attrName>style.visibility</p:attrName>
                                        </p:attrNameLst>
                                      </p:cBhvr>
                                      <p:to>
                                        <p:strVal val="visible"/>
                                      </p:to>
                                    </p:set>
                                    <p:animEffect transition="in" filter="slide(fromBottom)">
                                      <p:cBhvr>
                                        <p:cTn id="32" dur="500"/>
                                        <p:tgtEl>
                                          <p:spTgt spid="3789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7908"/>
                                        </p:tgtEl>
                                        <p:attrNameLst>
                                          <p:attrName>style.visibility</p:attrName>
                                        </p:attrNameLst>
                                      </p:cBhvr>
                                      <p:to>
                                        <p:strVal val="visible"/>
                                      </p:to>
                                    </p:set>
                                    <p:animEffect transition="in" filter="wipe(left)">
                                      <p:cBhvr>
                                        <p:cTn id="37" dur="500"/>
                                        <p:tgtEl>
                                          <p:spTgt spid="37908"/>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37901">
                                            <p:txEl>
                                              <p:charRg st="0" end="7"/>
                                            </p:txEl>
                                          </p:spTgt>
                                        </p:tgtEl>
                                        <p:attrNameLst>
                                          <p:attrName>style.visibility</p:attrName>
                                        </p:attrNameLst>
                                      </p:cBhvr>
                                      <p:to>
                                        <p:strVal val="visible"/>
                                      </p:to>
                                    </p:set>
                                    <p:animEffect transition="in" filter="wipe(left)">
                                      <p:cBhvr>
                                        <p:cTn id="41" dur="500"/>
                                        <p:tgtEl>
                                          <p:spTgt spid="37901">
                                            <p:txEl>
                                              <p:charRg st="0" end="7"/>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37902">
                                            <p:txEl>
                                              <p:charRg st="0" end="12"/>
                                            </p:txEl>
                                          </p:spTgt>
                                        </p:tgtEl>
                                        <p:attrNameLst>
                                          <p:attrName>style.visibility</p:attrName>
                                        </p:attrNameLst>
                                      </p:cBhvr>
                                      <p:to>
                                        <p:strVal val="visible"/>
                                      </p:to>
                                    </p:set>
                                    <p:animEffect transition="in" filter="wipe(left)">
                                      <p:cBhvr>
                                        <p:cTn id="46" dur="500"/>
                                        <p:tgtEl>
                                          <p:spTgt spid="37902">
                                            <p:txEl>
                                              <p:charRg st="0" end="12"/>
                                            </p:txEl>
                                          </p:spTgt>
                                        </p:tgtEl>
                                      </p:cBhvr>
                                    </p:animEffect>
                                  </p:childTnLst>
                                </p:cTn>
                              </p:par>
                            </p:childTnLst>
                          </p:cTn>
                        </p:par>
                        <p:par>
                          <p:cTn id="47" fill="hold">
                            <p:stCondLst>
                              <p:cond delay="500"/>
                            </p:stCondLst>
                            <p:childTnLst>
                              <p:par>
                                <p:cTn id="48" presetID="22" presetClass="entr" presetSubtype="8" fill="hold" grpId="0" nodeType="afterEffect">
                                  <p:stCondLst>
                                    <p:cond delay="0"/>
                                  </p:stCondLst>
                                  <p:childTnLst>
                                    <p:set>
                                      <p:cBhvr>
                                        <p:cTn id="49" dur="1" fill="hold">
                                          <p:stCondLst>
                                            <p:cond delay="0"/>
                                          </p:stCondLst>
                                        </p:cTn>
                                        <p:tgtEl>
                                          <p:spTgt spid="37903">
                                            <p:txEl>
                                              <p:charRg st="0" end="7"/>
                                            </p:txEl>
                                          </p:spTgt>
                                        </p:tgtEl>
                                        <p:attrNameLst>
                                          <p:attrName>style.visibility</p:attrName>
                                        </p:attrNameLst>
                                      </p:cBhvr>
                                      <p:to>
                                        <p:strVal val="visible"/>
                                      </p:to>
                                    </p:set>
                                    <p:animEffect transition="in" filter="wipe(left)">
                                      <p:cBhvr>
                                        <p:cTn id="50" dur="500"/>
                                        <p:tgtEl>
                                          <p:spTgt spid="37903">
                                            <p:txEl>
                                              <p:charRg st="0" end="7"/>
                                            </p:txEl>
                                          </p:spTgt>
                                        </p:tgtEl>
                                      </p:cBhvr>
                                    </p:animEffect>
                                  </p:childTnLst>
                                </p:cTn>
                              </p:par>
                            </p:childTnLst>
                          </p:cTn>
                        </p:par>
                        <p:par>
                          <p:cTn id="51" fill="hold">
                            <p:stCondLst>
                              <p:cond delay="1000"/>
                            </p:stCondLst>
                            <p:childTnLst>
                              <p:par>
                                <p:cTn id="52" presetID="22" presetClass="entr" presetSubtype="8" fill="hold" grpId="0" nodeType="afterEffect">
                                  <p:stCondLst>
                                    <p:cond delay="0"/>
                                  </p:stCondLst>
                                  <p:childTnLst>
                                    <p:set>
                                      <p:cBhvr>
                                        <p:cTn id="53" dur="1" fill="hold">
                                          <p:stCondLst>
                                            <p:cond delay="0"/>
                                          </p:stCondLst>
                                        </p:cTn>
                                        <p:tgtEl>
                                          <p:spTgt spid="37904">
                                            <p:txEl>
                                              <p:charRg st="0" end="5"/>
                                            </p:txEl>
                                          </p:spTgt>
                                        </p:tgtEl>
                                        <p:attrNameLst>
                                          <p:attrName>style.visibility</p:attrName>
                                        </p:attrNameLst>
                                      </p:cBhvr>
                                      <p:to>
                                        <p:strVal val="visible"/>
                                      </p:to>
                                    </p:set>
                                    <p:animEffect transition="in" filter="wipe(left)">
                                      <p:cBhvr>
                                        <p:cTn id="54" dur="500"/>
                                        <p:tgtEl>
                                          <p:spTgt spid="37904">
                                            <p:txEl>
                                              <p:charRg st="0" end="5"/>
                                            </p:txEl>
                                          </p:spTgt>
                                        </p:tgtEl>
                                      </p:cBhvr>
                                    </p:animEffect>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37905">
                                            <p:txEl>
                                              <p:charRg st="0" end="5"/>
                                            </p:txEl>
                                          </p:spTgt>
                                        </p:tgtEl>
                                        <p:attrNameLst>
                                          <p:attrName>style.visibility</p:attrName>
                                        </p:attrNameLst>
                                      </p:cBhvr>
                                      <p:to>
                                        <p:strVal val="visible"/>
                                      </p:to>
                                    </p:set>
                                    <p:animEffect transition="in" filter="wipe(left)">
                                      <p:cBhvr>
                                        <p:cTn id="58" dur="500"/>
                                        <p:tgtEl>
                                          <p:spTgt spid="37905">
                                            <p:txEl>
                                              <p:charRg st="0" end="5"/>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37906"/>
                                        </p:tgtEl>
                                        <p:attrNameLst>
                                          <p:attrName>style.visibility</p:attrName>
                                        </p:attrNameLst>
                                      </p:cBhvr>
                                      <p:to>
                                        <p:strVal val="visible"/>
                                      </p:to>
                                    </p:set>
                                    <p:animEffect transition="in" filter="wipe(left)">
                                      <p:cBhvr>
                                        <p:cTn id="63" dur="500"/>
                                        <p:tgtEl>
                                          <p:spTgt spid="37906"/>
                                        </p:tgtEl>
                                      </p:cBhvr>
                                    </p:animEffect>
                                  </p:childTnLst>
                                </p:cTn>
                              </p:par>
                            </p:childTnLst>
                          </p:cTn>
                        </p:par>
                        <p:par>
                          <p:cTn id="64" fill="hold">
                            <p:stCondLst>
                              <p:cond delay="500"/>
                            </p:stCondLst>
                            <p:childTnLst>
                              <p:par>
                                <p:cTn id="65" presetID="22" presetClass="entr" presetSubtype="8" fill="hold" grpId="0" nodeType="afterEffect">
                                  <p:stCondLst>
                                    <p:cond delay="0"/>
                                  </p:stCondLst>
                                  <p:childTnLst>
                                    <p:set>
                                      <p:cBhvr>
                                        <p:cTn id="66" dur="1" fill="hold">
                                          <p:stCondLst>
                                            <p:cond delay="0"/>
                                          </p:stCondLst>
                                        </p:cTn>
                                        <p:tgtEl>
                                          <p:spTgt spid="37907">
                                            <p:txEl>
                                              <p:charRg st="0" end="8"/>
                                            </p:txEl>
                                          </p:spTgt>
                                        </p:tgtEl>
                                        <p:attrNameLst>
                                          <p:attrName>style.visibility</p:attrName>
                                        </p:attrNameLst>
                                      </p:cBhvr>
                                      <p:to>
                                        <p:strVal val="visible"/>
                                      </p:to>
                                    </p:set>
                                    <p:animEffect transition="in" filter="wipe(left)">
                                      <p:cBhvr>
                                        <p:cTn id="67" dur="500"/>
                                        <p:tgtEl>
                                          <p:spTgt spid="37907">
                                            <p:txEl>
                                              <p:charRg st="0" end="8"/>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7909">
                                            <p:txEl>
                                              <p:charRg st="0" end="5"/>
                                            </p:txEl>
                                          </p:spTgt>
                                        </p:tgtEl>
                                        <p:attrNameLst>
                                          <p:attrName>style.visibility</p:attrName>
                                        </p:attrNameLst>
                                      </p:cBhvr>
                                      <p:to>
                                        <p:strVal val="visible"/>
                                      </p:to>
                                    </p:set>
                                    <p:animEffect transition="in" filter="wipe(left)">
                                      <p:cBhvr>
                                        <p:cTn id="72" dur="500"/>
                                        <p:tgtEl>
                                          <p:spTgt spid="37909">
                                            <p:txEl>
                                              <p:charRg st="0" end="5"/>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2" fill="hold" grpId="0" nodeType="clickEffect">
                                  <p:stCondLst>
                                    <p:cond delay="0"/>
                                  </p:stCondLst>
                                  <p:childTnLst>
                                    <p:set>
                                      <p:cBhvr>
                                        <p:cTn id="76" dur="1" fill="hold">
                                          <p:stCondLst>
                                            <p:cond delay="0"/>
                                          </p:stCondLst>
                                        </p:cTn>
                                        <p:tgtEl>
                                          <p:spTgt spid="37910"/>
                                        </p:tgtEl>
                                        <p:attrNameLst>
                                          <p:attrName>style.visibility</p:attrName>
                                        </p:attrNameLst>
                                      </p:cBhvr>
                                      <p:to>
                                        <p:strVal val="visible"/>
                                      </p:to>
                                    </p:set>
                                    <p:animEffect transition="in" filter="wipe(right)">
                                      <p:cBhvr>
                                        <p:cTn id="77" dur="500"/>
                                        <p:tgtEl>
                                          <p:spTgt spid="37910"/>
                                        </p:tgtEl>
                                      </p:cBhvr>
                                    </p:animEffect>
                                  </p:childTnLst>
                                </p:cTn>
                              </p:par>
                            </p:childTnLst>
                          </p:cTn>
                        </p:par>
                        <p:par>
                          <p:cTn id="78" fill="hold">
                            <p:stCondLst>
                              <p:cond delay="500"/>
                            </p:stCondLst>
                            <p:childTnLst>
                              <p:par>
                                <p:cTn id="79" presetID="22" presetClass="entr" presetSubtype="2" fill="hold" grpId="0" nodeType="afterEffect">
                                  <p:stCondLst>
                                    <p:cond delay="0"/>
                                  </p:stCondLst>
                                  <p:childTnLst>
                                    <p:set>
                                      <p:cBhvr>
                                        <p:cTn id="80" dur="1" fill="hold">
                                          <p:stCondLst>
                                            <p:cond delay="0"/>
                                          </p:stCondLst>
                                        </p:cTn>
                                        <p:tgtEl>
                                          <p:spTgt spid="37911"/>
                                        </p:tgtEl>
                                        <p:attrNameLst>
                                          <p:attrName>style.visibility</p:attrName>
                                        </p:attrNameLst>
                                      </p:cBhvr>
                                      <p:to>
                                        <p:strVal val="visible"/>
                                      </p:to>
                                    </p:set>
                                    <p:animEffect transition="in" filter="wipe(right)">
                                      <p:cBhvr>
                                        <p:cTn id="81" dur="500"/>
                                        <p:tgtEl>
                                          <p:spTgt spid="37911"/>
                                        </p:tgtEl>
                                      </p:cBhvr>
                                    </p:animEffect>
                                  </p:childTnLst>
                                </p:cTn>
                              </p:par>
                            </p:childTnLst>
                          </p:cTn>
                        </p:par>
                      </p:childTnLst>
                    </p:cTn>
                  </p:par>
                  <p:par>
                    <p:cTn id="82" fill="hold">
                      <p:stCondLst>
                        <p:cond delay="indefinite"/>
                      </p:stCondLst>
                      <p:childTnLst>
                        <p:par>
                          <p:cTn id="83" fill="hold">
                            <p:stCondLst>
                              <p:cond delay="0"/>
                            </p:stCondLst>
                            <p:childTnLst>
                              <p:par>
                                <p:cTn id="84" presetID="12" presetClass="entr" presetSubtype="1" fill="hold" nodeType="clickEffect">
                                  <p:stCondLst>
                                    <p:cond delay="0"/>
                                  </p:stCondLst>
                                  <p:childTnLst>
                                    <p:set>
                                      <p:cBhvr>
                                        <p:cTn id="85" dur="1" fill="hold">
                                          <p:stCondLst>
                                            <p:cond delay="0"/>
                                          </p:stCondLst>
                                        </p:cTn>
                                        <p:tgtEl>
                                          <p:spTgt spid="37912"/>
                                        </p:tgtEl>
                                        <p:attrNameLst>
                                          <p:attrName>style.visibility</p:attrName>
                                        </p:attrNameLst>
                                      </p:cBhvr>
                                      <p:to>
                                        <p:strVal val="visible"/>
                                      </p:to>
                                    </p:set>
                                    <p:animEffect transition="in" filter="slide(fromTop)">
                                      <p:cBhvr>
                                        <p:cTn id="86" dur="500"/>
                                        <p:tgtEl>
                                          <p:spTgt spid="37912"/>
                                        </p:tgtEl>
                                      </p:cBhvr>
                                    </p:animEffect>
                                  </p:childTnLst>
                                </p:cTn>
                              </p:par>
                            </p:childTnLst>
                          </p:cTn>
                        </p:par>
                        <p:par>
                          <p:cTn id="87" fill="hold">
                            <p:stCondLst>
                              <p:cond delay="500"/>
                            </p:stCondLst>
                            <p:childTnLst>
                              <p:par>
                                <p:cTn id="88" presetID="12" presetClass="entr" presetSubtype="4" fill="hold" nodeType="afterEffect">
                                  <p:stCondLst>
                                    <p:cond delay="0"/>
                                  </p:stCondLst>
                                  <p:childTnLst>
                                    <p:set>
                                      <p:cBhvr>
                                        <p:cTn id="89" dur="1" fill="hold">
                                          <p:stCondLst>
                                            <p:cond delay="0"/>
                                          </p:stCondLst>
                                        </p:cTn>
                                        <p:tgtEl>
                                          <p:spTgt spid="37913"/>
                                        </p:tgtEl>
                                        <p:attrNameLst>
                                          <p:attrName>style.visibility</p:attrName>
                                        </p:attrNameLst>
                                      </p:cBhvr>
                                      <p:to>
                                        <p:strVal val="visible"/>
                                      </p:to>
                                    </p:set>
                                    <p:animEffect transition="in" filter="slide(fromBottom)">
                                      <p:cBhvr>
                                        <p:cTn id="90" dur="500"/>
                                        <p:tgtEl>
                                          <p:spTgt spid="37913"/>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grpId="0" nodeType="clickEffect">
                                  <p:stCondLst>
                                    <p:cond delay="0"/>
                                  </p:stCondLst>
                                  <p:childTnLst>
                                    <p:set>
                                      <p:cBhvr>
                                        <p:cTn id="94" dur="1" fill="hold">
                                          <p:stCondLst>
                                            <p:cond delay="0"/>
                                          </p:stCondLst>
                                        </p:cTn>
                                        <p:tgtEl>
                                          <p:spTgt spid="37914"/>
                                        </p:tgtEl>
                                        <p:attrNameLst>
                                          <p:attrName>style.visibility</p:attrName>
                                        </p:attrNameLst>
                                      </p:cBhvr>
                                      <p:to>
                                        <p:strVal val="visible"/>
                                      </p:to>
                                    </p:set>
                                    <p:animEffect transition="in" filter="wipe(up)">
                                      <p:cBhvr>
                                        <p:cTn id="95" dur="500"/>
                                        <p:tgtEl>
                                          <p:spTgt spid="37914"/>
                                        </p:tgtEl>
                                      </p:cBhvr>
                                    </p:animEffect>
                                  </p:childTnLst>
                                </p:cTn>
                              </p:par>
                            </p:childTnLst>
                          </p:cTn>
                        </p:par>
                        <p:par>
                          <p:cTn id="96" fill="hold">
                            <p:stCondLst>
                              <p:cond delay="500"/>
                            </p:stCondLst>
                            <p:childTnLst>
                              <p:par>
                                <p:cTn id="97" presetID="2" presetClass="entr" presetSubtype="4" fill="hold" nodeType="afterEffect">
                                  <p:stCondLst>
                                    <p:cond delay="0"/>
                                  </p:stCondLst>
                                  <p:childTnLst>
                                    <p:set>
                                      <p:cBhvr>
                                        <p:cTn id="98" dur="1" fill="hold">
                                          <p:stCondLst>
                                            <p:cond delay="0"/>
                                          </p:stCondLst>
                                        </p:cTn>
                                        <p:tgtEl>
                                          <p:spTgt spid="37915"/>
                                        </p:tgtEl>
                                        <p:attrNameLst>
                                          <p:attrName>style.visibility</p:attrName>
                                        </p:attrNameLst>
                                      </p:cBhvr>
                                      <p:to>
                                        <p:strVal val="visible"/>
                                      </p:to>
                                    </p:set>
                                    <p:anim calcmode="lin" valueType="num">
                                      <p:cBhvr additive="base">
                                        <p:cTn id="99" dur="500" fill="hold"/>
                                        <p:tgtEl>
                                          <p:spTgt spid="37915"/>
                                        </p:tgtEl>
                                        <p:attrNameLst>
                                          <p:attrName>ppt_x</p:attrName>
                                        </p:attrNameLst>
                                      </p:cBhvr>
                                      <p:tavLst>
                                        <p:tav tm="0">
                                          <p:val>
                                            <p:strVal val="#ppt_x"/>
                                          </p:val>
                                        </p:tav>
                                        <p:tav tm="100000">
                                          <p:val>
                                            <p:strVal val="#ppt_x"/>
                                          </p:val>
                                        </p:tav>
                                      </p:tavLst>
                                    </p:anim>
                                    <p:anim calcmode="lin" valueType="num">
                                      <p:cBhvr additive="base">
                                        <p:cTn id="100" dur="500" fill="hold"/>
                                        <p:tgtEl>
                                          <p:spTgt spid="37915"/>
                                        </p:tgtEl>
                                        <p:attrNameLst>
                                          <p:attrName>ppt_y</p:attrName>
                                        </p:attrNameLst>
                                      </p:cBhvr>
                                      <p:tavLst>
                                        <p:tav tm="0">
                                          <p:val>
                                            <p:strVal val="1+#ppt_h/2"/>
                                          </p:val>
                                        </p:tav>
                                        <p:tav tm="100000">
                                          <p:val>
                                            <p:strVal val="#ppt_y"/>
                                          </p:val>
                                        </p:tav>
                                      </p:tavLst>
                                    </p:anim>
                                  </p:childTnLst>
                                </p:cTn>
                              </p:par>
                            </p:childTnLst>
                          </p:cTn>
                        </p:par>
                        <p:par>
                          <p:cTn id="101" fill="hold">
                            <p:stCondLst>
                              <p:cond delay="1000"/>
                            </p:stCondLst>
                            <p:childTnLst>
                              <p:par>
                                <p:cTn id="102" presetID="22" presetClass="entr" presetSubtype="8" fill="hold" grpId="0" nodeType="afterEffect">
                                  <p:stCondLst>
                                    <p:cond delay="0"/>
                                  </p:stCondLst>
                                  <p:childTnLst>
                                    <p:set>
                                      <p:cBhvr>
                                        <p:cTn id="103" dur="1" fill="hold">
                                          <p:stCondLst>
                                            <p:cond delay="0"/>
                                          </p:stCondLst>
                                        </p:cTn>
                                        <p:tgtEl>
                                          <p:spTgt spid="37916">
                                            <p:txEl>
                                              <p:charRg st="0" end="7"/>
                                            </p:txEl>
                                          </p:spTgt>
                                        </p:tgtEl>
                                        <p:attrNameLst>
                                          <p:attrName>style.visibility</p:attrName>
                                        </p:attrNameLst>
                                      </p:cBhvr>
                                      <p:to>
                                        <p:strVal val="visible"/>
                                      </p:to>
                                    </p:set>
                                    <p:animEffect transition="in" filter="wipe(left)">
                                      <p:cBhvr>
                                        <p:cTn id="104" dur="500"/>
                                        <p:tgtEl>
                                          <p:spTgt spid="37916">
                                            <p:txEl>
                                              <p:charRg st="0" end="7"/>
                                            </p:txEl>
                                          </p:spTgt>
                                        </p:tgtEl>
                                      </p:cBhvr>
                                    </p:animEffect>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37917"/>
                                        </p:tgtEl>
                                        <p:attrNameLst>
                                          <p:attrName>style.visibility</p:attrName>
                                        </p:attrNameLst>
                                      </p:cBhvr>
                                      <p:to>
                                        <p:strVal val="visible"/>
                                      </p:to>
                                    </p:set>
                                    <p:anim calcmode="lin" valueType="num">
                                      <p:cBhvr additive="base">
                                        <p:cTn id="109" dur="500" fill="hold"/>
                                        <p:tgtEl>
                                          <p:spTgt spid="37917"/>
                                        </p:tgtEl>
                                        <p:attrNameLst>
                                          <p:attrName>ppt_x</p:attrName>
                                        </p:attrNameLst>
                                      </p:cBhvr>
                                      <p:tavLst>
                                        <p:tav tm="0">
                                          <p:val>
                                            <p:strVal val="0-#ppt_w/2"/>
                                          </p:val>
                                        </p:tav>
                                        <p:tav tm="100000">
                                          <p:val>
                                            <p:strVal val="#ppt_x"/>
                                          </p:val>
                                        </p:tav>
                                      </p:tavLst>
                                    </p:anim>
                                    <p:anim calcmode="lin" valueType="num">
                                      <p:cBhvr additive="base">
                                        <p:cTn id="110" dur="500" fill="hold"/>
                                        <p:tgtEl>
                                          <p:spTgt spid="37917"/>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grpId="0" nodeType="clickEffect">
                                  <p:stCondLst>
                                    <p:cond delay="0"/>
                                  </p:stCondLst>
                                  <p:childTnLst>
                                    <p:set>
                                      <p:cBhvr>
                                        <p:cTn id="114" dur="1" fill="hold">
                                          <p:stCondLst>
                                            <p:cond delay="0"/>
                                          </p:stCondLst>
                                        </p:cTn>
                                        <p:tgtEl>
                                          <p:spTgt spid="37925"/>
                                        </p:tgtEl>
                                        <p:attrNameLst>
                                          <p:attrName>style.visibility</p:attrName>
                                        </p:attrNameLst>
                                      </p:cBhvr>
                                      <p:to>
                                        <p:strVal val="visible"/>
                                      </p:to>
                                    </p:set>
                                    <p:animEffect transition="in" filter="wipe(up)">
                                      <p:cBhvr>
                                        <p:cTn id="115" dur="500"/>
                                        <p:tgtEl>
                                          <p:spTgt spid="37925"/>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37918"/>
                                        </p:tgtEl>
                                        <p:attrNameLst>
                                          <p:attrName>style.visibility</p:attrName>
                                        </p:attrNameLst>
                                      </p:cBhvr>
                                      <p:to>
                                        <p:strVal val="visible"/>
                                      </p:to>
                                    </p:set>
                                    <p:animEffect transition="in" filter="wipe(left)">
                                      <p:cBhvr>
                                        <p:cTn id="120" dur="500"/>
                                        <p:tgtEl>
                                          <p:spTgt spid="37918"/>
                                        </p:tgtEl>
                                      </p:cBhvr>
                                    </p:animEffect>
                                  </p:childTnLst>
                                </p:cTn>
                              </p:par>
                            </p:childTnLst>
                          </p:cTn>
                        </p:par>
                        <p:par>
                          <p:cTn id="121" fill="hold">
                            <p:stCondLst>
                              <p:cond delay="500"/>
                            </p:stCondLst>
                            <p:childTnLst>
                              <p:par>
                                <p:cTn id="122" presetID="22" presetClass="entr" presetSubtype="8" fill="hold" grpId="0" nodeType="afterEffect">
                                  <p:stCondLst>
                                    <p:cond delay="0"/>
                                  </p:stCondLst>
                                  <p:childTnLst>
                                    <p:set>
                                      <p:cBhvr>
                                        <p:cTn id="123" dur="1" fill="hold">
                                          <p:stCondLst>
                                            <p:cond delay="0"/>
                                          </p:stCondLst>
                                        </p:cTn>
                                        <p:tgtEl>
                                          <p:spTgt spid="37919">
                                            <p:txEl>
                                              <p:charRg st="0" end="5"/>
                                            </p:txEl>
                                          </p:spTgt>
                                        </p:tgtEl>
                                        <p:attrNameLst>
                                          <p:attrName>style.visibility</p:attrName>
                                        </p:attrNameLst>
                                      </p:cBhvr>
                                      <p:to>
                                        <p:strVal val="visible"/>
                                      </p:to>
                                    </p:set>
                                    <p:animEffect transition="in" filter="wipe(left)">
                                      <p:cBhvr>
                                        <p:cTn id="124" dur="500"/>
                                        <p:tgtEl>
                                          <p:spTgt spid="37919">
                                            <p:txEl>
                                              <p:charRg st="0" end="5"/>
                                            </p:txEl>
                                          </p:spTgt>
                                        </p:tgtEl>
                                      </p:cBhvr>
                                    </p:animEffect>
                                  </p:childTnLst>
                                </p:cTn>
                              </p:par>
                            </p:childTnLst>
                          </p:cTn>
                        </p:par>
                        <p:par>
                          <p:cTn id="125" fill="hold">
                            <p:stCondLst>
                              <p:cond delay="1000"/>
                            </p:stCondLst>
                            <p:childTnLst>
                              <p:par>
                                <p:cTn id="126" presetID="22" presetClass="entr" presetSubtype="8" fill="hold" grpId="0" nodeType="afterEffect">
                                  <p:stCondLst>
                                    <p:cond delay="0"/>
                                  </p:stCondLst>
                                  <p:childTnLst>
                                    <p:set>
                                      <p:cBhvr>
                                        <p:cTn id="127" dur="1" fill="hold">
                                          <p:stCondLst>
                                            <p:cond delay="0"/>
                                          </p:stCondLst>
                                        </p:cTn>
                                        <p:tgtEl>
                                          <p:spTgt spid="37920">
                                            <p:txEl>
                                              <p:charRg st="0" end="12"/>
                                            </p:txEl>
                                          </p:spTgt>
                                        </p:tgtEl>
                                        <p:attrNameLst>
                                          <p:attrName>style.visibility</p:attrName>
                                        </p:attrNameLst>
                                      </p:cBhvr>
                                      <p:to>
                                        <p:strVal val="visible"/>
                                      </p:to>
                                    </p:set>
                                    <p:animEffect transition="in" filter="wipe(left)">
                                      <p:cBhvr>
                                        <p:cTn id="128" dur="500"/>
                                        <p:tgtEl>
                                          <p:spTgt spid="37920">
                                            <p:txEl>
                                              <p:charRg st="0" end="12"/>
                                            </p:txEl>
                                          </p:spTgt>
                                        </p:tgtEl>
                                      </p:cBhvr>
                                    </p:animEffect>
                                  </p:childTnLst>
                                </p:cTn>
                              </p:par>
                            </p:childTnLst>
                          </p:cTn>
                        </p:par>
                        <p:par>
                          <p:cTn id="129" fill="hold">
                            <p:stCondLst>
                              <p:cond delay="1500"/>
                            </p:stCondLst>
                            <p:childTnLst>
                              <p:par>
                                <p:cTn id="130" presetID="22" presetClass="entr" presetSubtype="8" fill="hold" grpId="0" nodeType="afterEffect">
                                  <p:stCondLst>
                                    <p:cond delay="0"/>
                                  </p:stCondLst>
                                  <p:childTnLst>
                                    <p:set>
                                      <p:cBhvr>
                                        <p:cTn id="131" dur="1" fill="hold">
                                          <p:stCondLst>
                                            <p:cond delay="0"/>
                                          </p:stCondLst>
                                        </p:cTn>
                                        <p:tgtEl>
                                          <p:spTgt spid="37921">
                                            <p:txEl>
                                              <p:charRg st="0" end="10"/>
                                            </p:txEl>
                                          </p:spTgt>
                                        </p:tgtEl>
                                        <p:attrNameLst>
                                          <p:attrName>style.visibility</p:attrName>
                                        </p:attrNameLst>
                                      </p:cBhvr>
                                      <p:to>
                                        <p:strVal val="visible"/>
                                      </p:to>
                                    </p:set>
                                    <p:animEffect transition="in" filter="wipe(left)">
                                      <p:cBhvr>
                                        <p:cTn id="132" dur="500"/>
                                        <p:tgtEl>
                                          <p:spTgt spid="37921">
                                            <p:txEl>
                                              <p:charRg st="0" end="10"/>
                                            </p:txEl>
                                          </p:spTgt>
                                        </p:tgtEl>
                                      </p:cBhvr>
                                    </p:animEffect>
                                  </p:childTnLst>
                                </p:cTn>
                              </p:par>
                            </p:childTnLst>
                          </p:cTn>
                        </p:par>
                      </p:childTnLst>
                    </p:cTn>
                  </p:par>
                  <p:par>
                    <p:cTn id="133" fill="hold">
                      <p:stCondLst>
                        <p:cond delay="indefinite"/>
                      </p:stCondLst>
                      <p:childTnLst>
                        <p:par>
                          <p:cTn id="134" fill="hold">
                            <p:stCondLst>
                              <p:cond delay="0"/>
                            </p:stCondLst>
                            <p:childTnLst>
                              <p:par>
                                <p:cTn id="135" presetID="12" presetClass="entr" presetSubtype="4" fill="hold" grpId="0" nodeType="clickEffect">
                                  <p:stCondLst>
                                    <p:cond delay="0"/>
                                  </p:stCondLst>
                                  <p:childTnLst>
                                    <p:set>
                                      <p:cBhvr>
                                        <p:cTn id="136" dur="1" fill="hold">
                                          <p:stCondLst>
                                            <p:cond delay="0"/>
                                          </p:stCondLst>
                                        </p:cTn>
                                        <p:tgtEl>
                                          <p:spTgt spid="37922"/>
                                        </p:tgtEl>
                                        <p:attrNameLst>
                                          <p:attrName>style.visibility</p:attrName>
                                        </p:attrNameLst>
                                      </p:cBhvr>
                                      <p:to>
                                        <p:strVal val="visible"/>
                                      </p:to>
                                    </p:set>
                                    <p:animEffect transition="in" filter="slide(fromBottom)">
                                      <p:cBhvr>
                                        <p:cTn id="137" dur="500"/>
                                        <p:tgtEl>
                                          <p:spTgt spid="37922"/>
                                        </p:tgtEl>
                                      </p:cBhvr>
                                    </p:animEffect>
                                  </p:childTnLst>
                                </p:cTn>
                              </p:par>
                            </p:childTnLst>
                          </p:cTn>
                        </p:par>
                      </p:childTnLst>
                    </p:cTn>
                  </p:par>
                  <p:par>
                    <p:cTn id="138" fill="hold">
                      <p:stCondLst>
                        <p:cond delay="indefinite"/>
                      </p:stCondLst>
                      <p:childTnLst>
                        <p:par>
                          <p:cTn id="139" fill="hold">
                            <p:stCondLst>
                              <p:cond delay="0"/>
                            </p:stCondLst>
                            <p:childTnLst>
                              <p:par>
                                <p:cTn id="140" presetID="12" presetClass="entr" presetSubtype="4" fill="hold" grpId="0" nodeType="clickEffect">
                                  <p:stCondLst>
                                    <p:cond delay="0"/>
                                  </p:stCondLst>
                                  <p:childTnLst>
                                    <p:set>
                                      <p:cBhvr>
                                        <p:cTn id="141" dur="1" fill="hold">
                                          <p:stCondLst>
                                            <p:cond delay="0"/>
                                          </p:stCondLst>
                                        </p:cTn>
                                        <p:tgtEl>
                                          <p:spTgt spid="37923"/>
                                        </p:tgtEl>
                                        <p:attrNameLst>
                                          <p:attrName>style.visibility</p:attrName>
                                        </p:attrNameLst>
                                      </p:cBhvr>
                                      <p:to>
                                        <p:strVal val="visible"/>
                                      </p:to>
                                    </p:set>
                                    <p:animEffect transition="in" filter="slide(fromBottom)">
                                      <p:cBhvr>
                                        <p:cTn id="142" dur="500"/>
                                        <p:tgtEl>
                                          <p:spTgt spid="37923"/>
                                        </p:tgtEl>
                                      </p:cBhvr>
                                    </p:animEffect>
                                  </p:childTnLst>
                                </p:cTn>
                              </p:par>
                            </p:childTnLst>
                          </p:cTn>
                        </p:par>
                        <p:par>
                          <p:cTn id="143" fill="hold">
                            <p:stCondLst>
                              <p:cond delay="500"/>
                            </p:stCondLst>
                            <p:childTnLst>
                              <p:par>
                                <p:cTn id="144" presetID="12" presetClass="entr" presetSubtype="4" fill="hold" grpId="0" nodeType="afterEffect">
                                  <p:stCondLst>
                                    <p:cond delay="0"/>
                                  </p:stCondLst>
                                  <p:childTnLst>
                                    <p:set>
                                      <p:cBhvr>
                                        <p:cTn id="145" dur="1" fill="hold">
                                          <p:stCondLst>
                                            <p:cond delay="0"/>
                                          </p:stCondLst>
                                        </p:cTn>
                                        <p:tgtEl>
                                          <p:spTgt spid="37924"/>
                                        </p:tgtEl>
                                        <p:attrNameLst>
                                          <p:attrName>style.visibility</p:attrName>
                                        </p:attrNameLst>
                                      </p:cBhvr>
                                      <p:to>
                                        <p:strVal val="visible"/>
                                      </p:to>
                                    </p:set>
                                    <p:animEffect transition="in" filter="slide(fromBottom)">
                                      <p:cBhvr>
                                        <p:cTn id="146" dur="500"/>
                                        <p:tgtEl>
                                          <p:spTgt spid="37924"/>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grpId="0" nodeType="clickEffect">
                                  <p:stCondLst>
                                    <p:cond delay="0"/>
                                  </p:stCondLst>
                                  <p:childTnLst>
                                    <p:set>
                                      <p:cBhvr>
                                        <p:cTn id="150" dur="1" fill="hold">
                                          <p:stCondLst>
                                            <p:cond delay="0"/>
                                          </p:stCondLst>
                                        </p:cTn>
                                        <p:tgtEl>
                                          <p:spTgt spid="3">
                                            <p:txEl>
                                              <p:charRg st="0" end="12"/>
                                            </p:txEl>
                                          </p:spTgt>
                                        </p:tgtEl>
                                        <p:attrNameLst>
                                          <p:attrName>style.visibility</p:attrName>
                                        </p:attrNameLst>
                                      </p:cBhvr>
                                      <p:to>
                                        <p:strVal val="visible"/>
                                      </p:to>
                                    </p:set>
                                    <p:animEffect transition="in" filter="wipe(left)">
                                      <p:cBhvr>
                                        <p:cTn id="151" dur="500"/>
                                        <p:tgtEl>
                                          <p:spTgt spid="3">
                                            <p:txEl>
                                              <p:charRg st="0" end="12"/>
                                            </p:txEl>
                                          </p:spTgt>
                                        </p:tgtEl>
                                      </p:cBhvr>
                                    </p:animEffect>
                                  </p:childTnLst>
                                </p:cTn>
                              </p:par>
                            </p:childTnLst>
                          </p:cTn>
                        </p:par>
                        <p:par>
                          <p:cTn id="152" fill="hold">
                            <p:stCondLst>
                              <p:cond delay="500"/>
                            </p:stCondLst>
                            <p:childTnLst>
                              <p:par>
                                <p:cTn id="153" presetID="22" presetClass="entr" presetSubtype="8" fill="hold" grpId="0" nodeType="afterEffect">
                                  <p:stCondLst>
                                    <p:cond delay="0"/>
                                  </p:stCondLst>
                                  <p:childTnLst>
                                    <p:set>
                                      <p:cBhvr>
                                        <p:cTn id="154" dur="1" fill="hold">
                                          <p:stCondLst>
                                            <p:cond delay="0"/>
                                          </p:stCondLst>
                                        </p:cTn>
                                        <p:tgtEl>
                                          <p:spTgt spid="4">
                                            <p:txEl>
                                              <p:charRg st="0" end="5"/>
                                            </p:txEl>
                                          </p:spTgt>
                                        </p:tgtEl>
                                        <p:attrNameLst>
                                          <p:attrName>style.visibility</p:attrName>
                                        </p:attrNameLst>
                                      </p:cBhvr>
                                      <p:to>
                                        <p:strVal val="visible"/>
                                      </p:to>
                                    </p:set>
                                    <p:animEffect transition="in" filter="wipe(left)">
                                      <p:cBhvr>
                                        <p:cTn id="155" dur="500"/>
                                        <p:tgtEl>
                                          <p:spTgt spid="4">
                                            <p:txEl>
                                              <p:charRg st="0" end="5"/>
                                            </p:txEl>
                                          </p:spTgt>
                                        </p:tgtEl>
                                      </p:cBhvr>
                                    </p:animEffect>
                                  </p:childTnLst>
                                </p:cTn>
                              </p:par>
                            </p:childTnLst>
                          </p:cTn>
                        </p:par>
                        <p:par>
                          <p:cTn id="156" fill="hold">
                            <p:stCondLst>
                              <p:cond delay="1000"/>
                            </p:stCondLst>
                            <p:childTnLst>
                              <p:par>
                                <p:cTn id="157" presetID="22" presetClass="entr" presetSubtype="8" fill="hold" grpId="0" nodeType="afterEffect">
                                  <p:stCondLst>
                                    <p:cond delay="0"/>
                                  </p:stCondLst>
                                  <p:childTnLst>
                                    <p:set>
                                      <p:cBhvr>
                                        <p:cTn id="158" dur="1" fill="hold">
                                          <p:stCondLst>
                                            <p:cond delay="0"/>
                                          </p:stCondLst>
                                        </p:cTn>
                                        <p:tgtEl>
                                          <p:spTgt spid="5">
                                            <p:txEl>
                                              <p:charRg st="0" end="7"/>
                                            </p:txEl>
                                          </p:spTgt>
                                        </p:tgtEl>
                                        <p:attrNameLst>
                                          <p:attrName>style.visibility</p:attrName>
                                        </p:attrNameLst>
                                      </p:cBhvr>
                                      <p:to>
                                        <p:strVal val="visible"/>
                                      </p:to>
                                    </p:set>
                                    <p:animEffect transition="in" filter="wipe(left)">
                                      <p:cBhvr>
                                        <p:cTn id="159" dur="500"/>
                                        <p:tgtEl>
                                          <p:spTgt spid="5">
                                            <p:txEl>
                                              <p:charRg st="0" end="7"/>
                                            </p:txEl>
                                          </p:spTgt>
                                        </p:tgtEl>
                                      </p:cBhvr>
                                    </p:animEffect>
                                  </p:childTnLst>
                                </p:cTn>
                              </p:par>
                            </p:childTnLst>
                          </p:cTn>
                        </p:par>
                        <p:par>
                          <p:cTn id="160" fill="hold">
                            <p:stCondLst>
                              <p:cond delay="1500"/>
                            </p:stCondLst>
                            <p:childTnLst>
                              <p:par>
                                <p:cTn id="161" presetID="22" presetClass="entr" presetSubtype="8" fill="hold" grpId="0" nodeType="afterEffect">
                                  <p:stCondLst>
                                    <p:cond delay="0"/>
                                  </p:stCondLst>
                                  <p:childTnLst>
                                    <p:set>
                                      <p:cBhvr>
                                        <p:cTn id="162" dur="1" fill="hold">
                                          <p:stCondLst>
                                            <p:cond delay="0"/>
                                          </p:stCondLst>
                                        </p:cTn>
                                        <p:tgtEl>
                                          <p:spTgt spid="6">
                                            <p:txEl>
                                              <p:charRg st="0" end="5"/>
                                            </p:txEl>
                                          </p:spTgt>
                                        </p:tgtEl>
                                        <p:attrNameLst>
                                          <p:attrName>style.visibility</p:attrName>
                                        </p:attrNameLst>
                                      </p:cBhvr>
                                      <p:to>
                                        <p:strVal val="visible"/>
                                      </p:to>
                                    </p:set>
                                    <p:animEffect transition="in" filter="wipe(left)">
                                      <p:cBhvr>
                                        <p:cTn id="163" dur="500"/>
                                        <p:tgtEl>
                                          <p:spTgt spid="6">
                                            <p:txEl>
                                              <p:charRg st="0" end="5"/>
                                            </p:txEl>
                                          </p:spTgt>
                                        </p:tgtEl>
                                      </p:cBhvr>
                                    </p:animEffect>
                                  </p:childTnLst>
                                </p:cTn>
                              </p:par>
                            </p:childTnLst>
                          </p:cTn>
                        </p:par>
                        <p:par>
                          <p:cTn id="164" fill="hold">
                            <p:stCondLst>
                              <p:cond delay="2000"/>
                            </p:stCondLst>
                            <p:childTnLst>
                              <p:par>
                                <p:cTn id="165" presetID="22" presetClass="entr" presetSubtype="8" fill="hold" grpId="0" nodeType="afterEffect">
                                  <p:stCondLst>
                                    <p:cond delay="0"/>
                                  </p:stCondLst>
                                  <p:childTnLst>
                                    <p:set>
                                      <p:cBhvr>
                                        <p:cTn id="166" dur="1" fill="hold">
                                          <p:stCondLst>
                                            <p:cond delay="0"/>
                                          </p:stCondLst>
                                        </p:cTn>
                                        <p:tgtEl>
                                          <p:spTgt spid="7">
                                            <p:txEl>
                                              <p:charRg st="0" end="5"/>
                                            </p:txEl>
                                          </p:spTgt>
                                        </p:tgtEl>
                                        <p:attrNameLst>
                                          <p:attrName>style.visibility</p:attrName>
                                        </p:attrNameLst>
                                      </p:cBhvr>
                                      <p:to>
                                        <p:strVal val="visible"/>
                                      </p:to>
                                    </p:set>
                                    <p:animEffect transition="in" filter="wipe(left)">
                                      <p:cBhvr>
                                        <p:cTn id="167" dur="500"/>
                                        <p:tgtEl>
                                          <p:spTgt spid="7">
                                            <p:txEl>
                                              <p:charRg st="0"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7" grpId="0" bldLvl="0" animBg="1"/>
      <p:bldP spid="37898" grpId="0" build="p"/>
      <p:bldP spid="37899" grpId="0"/>
      <p:bldP spid="37900" grpId="0" bldLvl="0" animBg="1"/>
      <p:bldP spid="37901" grpId="0" advAuto="1000" build="p"/>
      <p:bldP spid="37902" grpId="0" build="p"/>
      <p:bldP spid="37903" grpId="0" advAuto="1000" build="p"/>
      <p:bldP spid="37904" grpId="0" advAuto="1000" build="p"/>
      <p:bldP spid="37905" grpId="0" advAuto="1000" build="p"/>
      <p:bldP spid="37906" grpId="0" bldLvl="0" animBg="1"/>
      <p:bldP spid="37907" grpId="0" advAuto="1000" build="p"/>
      <p:bldP spid="37908" grpId="0" bldLvl="0" animBg="1"/>
      <p:bldP spid="37909" grpId="0" build="p"/>
      <p:bldP spid="37910" grpId="0" bldLvl="0" animBg="1"/>
      <p:bldP spid="37911" grpId="0" bldLvl="0" animBg="1"/>
      <p:bldP spid="37914" grpId="0" bldLvl="0" animBg="1"/>
      <p:bldP spid="37916" grpId="0" advAuto="1000" build="p"/>
      <p:bldP spid="37917" grpId="0"/>
      <p:bldP spid="37918" grpId="0" bldLvl="0" animBg="1"/>
      <p:bldP spid="37919" grpId="0" advAuto="1000" build="p"/>
      <p:bldP spid="37920" grpId="0" advAuto="1000" build="p"/>
      <p:bldP spid="37921" grpId="0" advAuto="1000" build="p"/>
      <p:bldP spid="37922" grpId="0" bldLvl="0" animBg="1"/>
      <p:bldP spid="37923" grpId="0"/>
      <p:bldP spid="37924" grpId="0"/>
      <p:bldP spid="37925" grpId="0" bldLvl="0" animBg="1"/>
      <p:bldP spid="3" grpId="0" build="p"/>
      <p:bldP spid="4" grpId="0" advAuto="1000" build="p"/>
      <p:bldP spid="5" grpId="0" advAuto="1000" build="p"/>
      <p:bldP spid="6" grpId="0" advAuto="1000" build="p"/>
      <p:bldP spid="7" grpId="0" advAuto="100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2"/>
          <p:cNvSpPr/>
          <p:nvPr/>
        </p:nvSpPr>
        <p:spPr>
          <a:xfrm>
            <a:off x="3373755" y="505460"/>
            <a:ext cx="3396615" cy="645160"/>
          </a:xfrm>
          <a:prstGeom prst="rect">
            <a:avLst/>
          </a:prstGeom>
          <a:noFill/>
          <a:ln w="9525">
            <a:noFill/>
          </a:ln>
        </p:spPr>
        <p:txBody>
          <a:bodyPr wrap="none">
            <a:spAutoFit/>
          </a:bodyPr>
          <a:p>
            <a:pPr>
              <a:spcBef>
                <a:spcPct val="20000"/>
              </a:spcBef>
            </a:pPr>
            <a:r>
              <a:rPr lang="zh-CN" altLang="en-US" sz="3600" b="1" dirty="0">
                <a:solidFill>
                  <a:schemeClr val="bg1"/>
                </a:solidFill>
                <a:latin typeface="Times New Roman" panose="02020603050405020304" pitchFamily="18" charset="0"/>
              </a:rPr>
              <a:t>反向击穿类型：</a:t>
            </a:r>
            <a:endParaRPr lang="zh-CN" altLang="en-US" sz="3600" b="1" dirty="0">
              <a:solidFill>
                <a:schemeClr val="bg1"/>
              </a:solidFill>
              <a:latin typeface="Times New Roman" panose="02020603050405020304" pitchFamily="18" charset="0"/>
            </a:endParaRPr>
          </a:p>
        </p:txBody>
      </p:sp>
      <p:sp>
        <p:nvSpPr>
          <p:cNvPr id="38915" name="Rectangle 3"/>
          <p:cNvSpPr/>
          <p:nvPr/>
        </p:nvSpPr>
        <p:spPr>
          <a:xfrm>
            <a:off x="533400" y="1352550"/>
            <a:ext cx="1524000" cy="519113"/>
          </a:xfrm>
          <a:prstGeom prst="rect">
            <a:avLst/>
          </a:prstGeom>
          <a:noFill/>
          <a:ln w="9525">
            <a:noFill/>
          </a:ln>
        </p:spPr>
        <p:txBody>
          <a:bodyPr>
            <a:spAutoFit/>
          </a:bodyPr>
          <a:p>
            <a:pPr>
              <a:spcBef>
                <a:spcPct val="20000"/>
              </a:spcBef>
            </a:pPr>
            <a:r>
              <a:rPr lang="zh-CN" altLang="en-US" sz="2800" b="1" dirty="0">
                <a:solidFill>
                  <a:srgbClr val="FF0066"/>
                </a:solidFill>
                <a:latin typeface="Times New Roman" panose="02020603050405020304" pitchFamily="18" charset="0"/>
              </a:rPr>
              <a:t>电击穿</a:t>
            </a:r>
            <a:endParaRPr lang="zh-CN" altLang="en-US" sz="2800" dirty="0">
              <a:solidFill>
                <a:srgbClr val="FF0066"/>
              </a:solidFill>
              <a:latin typeface="Times New Roman" panose="02020603050405020304" pitchFamily="18" charset="0"/>
            </a:endParaRPr>
          </a:p>
        </p:txBody>
      </p:sp>
      <p:sp>
        <p:nvSpPr>
          <p:cNvPr id="38916" name="Rectangle 4"/>
          <p:cNvSpPr/>
          <p:nvPr/>
        </p:nvSpPr>
        <p:spPr>
          <a:xfrm>
            <a:off x="552450" y="1905000"/>
            <a:ext cx="1524000" cy="519113"/>
          </a:xfrm>
          <a:prstGeom prst="rect">
            <a:avLst/>
          </a:prstGeom>
          <a:noFill/>
          <a:ln w="9525">
            <a:noFill/>
          </a:ln>
        </p:spPr>
        <p:txBody>
          <a:bodyPr>
            <a:spAutoFit/>
          </a:bodyPr>
          <a:p>
            <a:pPr>
              <a:spcBef>
                <a:spcPct val="20000"/>
              </a:spcBef>
            </a:pPr>
            <a:r>
              <a:rPr lang="zh-CN" altLang="en-US" sz="2800" b="1" dirty="0">
                <a:solidFill>
                  <a:srgbClr val="FF0066"/>
                </a:solidFill>
                <a:latin typeface="Times New Roman" panose="02020603050405020304" pitchFamily="18" charset="0"/>
              </a:rPr>
              <a:t>热击穿</a:t>
            </a:r>
            <a:endParaRPr lang="zh-CN" altLang="en-US" dirty="0">
              <a:solidFill>
                <a:srgbClr val="FF0066"/>
              </a:solidFill>
              <a:latin typeface="Times New Roman" panose="02020603050405020304" pitchFamily="18" charset="0"/>
            </a:endParaRPr>
          </a:p>
        </p:txBody>
      </p:sp>
      <p:sp>
        <p:nvSpPr>
          <p:cNvPr id="38917" name="Rectangle 5"/>
          <p:cNvSpPr/>
          <p:nvPr/>
        </p:nvSpPr>
        <p:spPr>
          <a:xfrm>
            <a:off x="552450" y="2514600"/>
            <a:ext cx="2708275" cy="519113"/>
          </a:xfrm>
          <a:prstGeom prst="rect">
            <a:avLst/>
          </a:prstGeom>
          <a:noFill/>
          <a:ln w="9525">
            <a:noFill/>
          </a:ln>
        </p:spPr>
        <p:txBody>
          <a:bodyPr wrap="none">
            <a:spAutoFit/>
          </a:bodyPr>
          <a:p>
            <a:pPr>
              <a:spcBef>
                <a:spcPct val="20000"/>
              </a:spcBef>
            </a:pPr>
            <a:r>
              <a:rPr lang="zh-CN" altLang="en-US" sz="2800" b="1" dirty="0">
                <a:solidFill>
                  <a:srgbClr val="0033CC"/>
                </a:solidFill>
                <a:latin typeface="Times New Roman" panose="02020603050405020304" pitchFamily="18" charset="0"/>
              </a:rPr>
              <a:t>反向击穿原因</a:t>
            </a:r>
            <a:r>
              <a:rPr lang="zh-CN" altLang="en-US" dirty="0">
                <a:solidFill>
                  <a:srgbClr val="0033CC"/>
                </a:solidFill>
                <a:latin typeface="Times New Roman" panose="02020603050405020304" pitchFamily="18" charset="0"/>
              </a:rPr>
              <a:t>： </a:t>
            </a:r>
            <a:endParaRPr lang="zh-CN" altLang="en-US" dirty="0">
              <a:solidFill>
                <a:srgbClr val="0033CC"/>
              </a:solidFill>
              <a:latin typeface="Times New Roman" panose="02020603050405020304" pitchFamily="18" charset="0"/>
            </a:endParaRPr>
          </a:p>
        </p:txBody>
      </p:sp>
      <p:sp>
        <p:nvSpPr>
          <p:cNvPr id="38918" name="Rectangle 6"/>
          <p:cNvSpPr/>
          <p:nvPr/>
        </p:nvSpPr>
        <p:spPr>
          <a:xfrm>
            <a:off x="590550" y="3276600"/>
            <a:ext cx="2438400" cy="519113"/>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齐纳击穿</a:t>
            </a:r>
            <a:r>
              <a:rPr lang="zh-CN" altLang="en-US" sz="2800" dirty="0">
                <a:solidFill>
                  <a:srgbClr val="FF0066"/>
                </a:solidFill>
                <a:latin typeface="Times New Roman" panose="02020603050405020304" pitchFamily="18" charset="0"/>
              </a:rPr>
              <a:t>：</a:t>
            </a:r>
            <a:endParaRPr lang="zh-CN" altLang="en-US" sz="2800" dirty="0">
              <a:solidFill>
                <a:srgbClr val="FF0066"/>
              </a:solidFill>
              <a:latin typeface="Times New Roman" panose="02020603050405020304" pitchFamily="18" charset="0"/>
            </a:endParaRPr>
          </a:p>
        </p:txBody>
      </p:sp>
      <p:sp>
        <p:nvSpPr>
          <p:cNvPr id="38919" name="Rectangle 7"/>
          <p:cNvSpPr/>
          <p:nvPr/>
        </p:nvSpPr>
        <p:spPr>
          <a:xfrm>
            <a:off x="2286000" y="3276600"/>
            <a:ext cx="6858000" cy="519113"/>
          </a:xfrm>
          <a:prstGeom prst="rect">
            <a:avLst/>
          </a:prstGeom>
          <a:noFill/>
          <a:ln w="9525">
            <a:noFill/>
          </a:ln>
        </p:spPr>
        <p:txBody>
          <a:bodyPr>
            <a:spAutoFit/>
          </a:bodyPr>
          <a:p>
            <a:pPr eaLnBrk="0" hangingPunct="0"/>
            <a:r>
              <a:rPr lang="zh-CN" altLang="en-US" sz="2800" b="1" dirty="0">
                <a:solidFill>
                  <a:srgbClr val="000000"/>
                </a:solidFill>
                <a:latin typeface="Times New Roman" panose="02020603050405020304" pitchFamily="18" charset="0"/>
              </a:rPr>
              <a:t>反向电场太强，将电子强行拉出共价键。</a:t>
            </a:r>
            <a:endParaRPr lang="zh-CN" altLang="en-US" sz="2800" b="1" dirty="0">
              <a:solidFill>
                <a:srgbClr val="000000"/>
              </a:solidFill>
              <a:latin typeface="Times New Roman" panose="02020603050405020304" pitchFamily="18" charset="0"/>
            </a:endParaRPr>
          </a:p>
        </p:txBody>
      </p:sp>
      <p:sp>
        <p:nvSpPr>
          <p:cNvPr id="38920" name="Rectangle 8"/>
          <p:cNvSpPr/>
          <p:nvPr/>
        </p:nvSpPr>
        <p:spPr>
          <a:xfrm>
            <a:off x="552450" y="4210050"/>
            <a:ext cx="2133600" cy="519113"/>
          </a:xfrm>
          <a:prstGeom prst="rect">
            <a:avLst/>
          </a:prstGeom>
          <a:noFill/>
          <a:ln w="9525">
            <a:noFill/>
          </a:ln>
        </p:spPr>
        <p:txBody>
          <a:bodyPr>
            <a:spAutoFit/>
          </a:bodyPr>
          <a:p>
            <a:pPr>
              <a:spcBef>
                <a:spcPct val="20000"/>
              </a:spcBef>
            </a:pPr>
            <a:r>
              <a:rPr lang="zh-CN" altLang="en-US" sz="2800" b="1" dirty="0">
                <a:solidFill>
                  <a:srgbClr val="FF0066"/>
                </a:solidFill>
                <a:latin typeface="Times New Roman" panose="02020603050405020304" pitchFamily="18" charset="0"/>
              </a:rPr>
              <a:t>雪崩击穿：</a:t>
            </a:r>
            <a:endParaRPr lang="zh-CN" altLang="en-US" dirty="0">
              <a:solidFill>
                <a:srgbClr val="FF0066"/>
              </a:solidFill>
              <a:latin typeface="Times New Roman" panose="02020603050405020304" pitchFamily="18" charset="0"/>
            </a:endParaRPr>
          </a:p>
        </p:txBody>
      </p:sp>
      <p:sp>
        <p:nvSpPr>
          <p:cNvPr id="38921" name="Rectangle 9"/>
          <p:cNvSpPr/>
          <p:nvPr/>
        </p:nvSpPr>
        <p:spPr>
          <a:xfrm>
            <a:off x="2209800" y="4171950"/>
            <a:ext cx="6648450" cy="946150"/>
          </a:xfrm>
          <a:prstGeom prst="rect">
            <a:avLst/>
          </a:prstGeom>
          <a:noFill/>
          <a:ln w="9525">
            <a:noFill/>
          </a:ln>
        </p:spPr>
        <p:txBody>
          <a:bodyPr>
            <a:spAutoFit/>
          </a:bodyPr>
          <a:p>
            <a:r>
              <a:rPr lang="zh-CN" altLang="en-US" sz="2800" b="1" dirty="0">
                <a:solidFill>
                  <a:srgbClr val="000000"/>
                </a:solidFill>
                <a:latin typeface="Times New Roman" panose="02020603050405020304" pitchFamily="18" charset="0"/>
              </a:rPr>
              <a:t>反向电场使电子加速，动能增大，撞击</a:t>
            </a:r>
            <a:endParaRPr lang="zh-CN" altLang="en-US" sz="2800" b="1" dirty="0">
              <a:solidFill>
                <a:srgbClr val="000000"/>
              </a:solidFill>
              <a:latin typeface="Times New Roman" panose="02020603050405020304" pitchFamily="18" charset="0"/>
            </a:endParaRPr>
          </a:p>
          <a:p>
            <a:r>
              <a:rPr lang="zh-CN" altLang="en-US" sz="2800" b="1" dirty="0">
                <a:solidFill>
                  <a:srgbClr val="000000"/>
                </a:solidFill>
                <a:latin typeface="Times New Roman" panose="02020603050405020304" pitchFamily="18" charset="0"/>
              </a:rPr>
              <a:t>使自由电子数突增。</a:t>
            </a:r>
            <a:endParaRPr lang="zh-CN" altLang="en-US" sz="2800" b="1" dirty="0">
              <a:solidFill>
                <a:srgbClr val="000000"/>
              </a:solidFill>
              <a:latin typeface="Times New Roman" panose="02020603050405020304" pitchFamily="18" charset="0"/>
            </a:endParaRPr>
          </a:p>
        </p:txBody>
      </p:sp>
      <p:sp>
        <p:nvSpPr>
          <p:cNvPr id="38922" name="Rectangle 10"/>
          <p:cNvSpPr/>
          <p:nvPr/>
        </p:nvSpPr>
        <p:spPr>
          <a:xfrm>
            <a:off x="1825625" y="1352550"/>
            <a:ext cx="5413375" cy="519113"/>
          </a:xfrm>
          <a:prstGeom prst="rect">
            <a:avLst/>
          </a:prstGeom>
          <a:noFill/>
          <a:ln w="9525">
            <a:noFill/>
          </a:ln>
        </p:spPr>
        <p:txBody>
          <a:bodyPr>
            <a:spAutoFit/>
          </a:bodyPr>
          <a:p>
            <a:pPr>
              <a:spcBef>
                <a:spcPct val="20000"/>
              </a:spcBef>
            </a:pPr>
            <a:r>
              <a:rPr lang="en-US" altLang="zh-CN" sz="2800" b="1" dirty="0">
                <a:solidFill>
                  <a:srgbClr val="000000"/>
                </a:solidFill>
                <a:latin typeface="Times New Roman" panose="02020603050405020304" pitchFamily="18" charset="0"/>
              </a:rPr>
              <a:t>— PN</a:t>
            </a:r>
            <a:r>
              <a:rPr lang="zh-CN" altLang="en-US" sz="2800" b="1" dirty="0">
                <a:solidFill>
                  <a:srgbClr val="000000"/>
                </a:solidFill>
                <a:latin typeface="Times New Roman" panose="02020603050405020304" pitchFamily="18" charset="0"/>
              </a:rPr>
              <a:t>结未损坏，断电即恢复。</a:t>
            </a:r>
            <a:endParaRPr lang="zh-CN" altLang="en-US" sz="2800" b="1" dirty="0">
              <a:solidFill>
                <a:srgbClr val="000000"/>
              </a:solidFill>
              <a:latin typeface="Times New Roman" panose="02020603050405020304" pitchFamily="18" charset="0"/>
            </a:endParaRPr>
          </a:p>
        </p:txBody>
      </p:sp>
      <p:sp>
        <p:nvSpPr>
          <p:cNvPr id="38923" name="Rectangle 11"/>
          <p:cNvSpPr/>
          <p:nvPr/>
        </p:nvSpPr>
        <p:spPr>
          <a:xfrm>
            <a:off x="1847850" y="1905000"/>
            <a:ext cx="3581400" cy="519113"/>
          </a:xfrm>
          <a:prstGeom prst="rect">
            <a:avLst/>
          </a:prstGeom>
          <a:noFill/>
          <a:ln w="9525">
            <a:noFill/>
          </a:ln>
        </p:spPr>
        <p:txBody>
          <a:bodyPr>
            <a:spAutoFit/>
          </a:bodyPr>
          <a:p>
            <a:pPr>
              <a:spcBef>
                <a:spcPct val="20000"/>
              </a:spcBef>
            </a:pPr>
            <a:r>
              <a:rPr lang="en-US" altLang="zh-CN" sz="2800" b="1" dirty="0">
                <a:solidFill>
                  <a:srgbClr val="000000"/>
                </a:solidFill>
                <a:latin typeface="Times New Roman" panose="02020603050405020304" pitchFamily="18" charset="0"/>
              </a:rPr>
              <a:t>— PN</a:t>
            </a:r>
            <a:r>
              <a:rPr lang="zh-CN" altLang="en-US" sz="2800" b="1" dirty="0">
                <a:solidFill>
                  <a:srgbClr val="000000"/>
                </a:solidFill>
                <a:latin typeface="Times New Roman" panose="02020603050405020304" pitchFamily="18" charset="0"/>
              </a:rPr>
              <a:t>结烧毁。</a:t>
            </a:r>
            <a:endParaRPr lang="zh-CN" altLang="en-US" sz="2800" b="1" dirty="0">
              <a:solidFill>
                <a:srgbClr val="000000"/>
              </a:solidFill>
              <a:latin typeface="Times New Roman" panose="02020603050405020304" pitchFamily="18" charset="0"/>
            </a:endParaRPr>
          </a:p>
        </p:txBody>
      </p:sp>
      <p:sp>
        <p:nvSpPr>
          <p:cNvPr id="38924" name="Rectangle 12"/>
          <p:cNvSpPr>
            <a:spLocks noChangeArrowheads="1"/>
          </p:cNvSpPr>
          <p:nvPr/>
        </p:nvSpPr>
        <p:spPr bwMode="auto">
          <a:xfrm>
            <a:off x="889000" y="5283200"/>
            <a:ext cx="7296150" cy="528638"/>
          </a:xfrm>
          <a:prstGeom prst="rect">
            <a:avLst/>
          </a:prstGeom>
          <a:solidFill>
            <a:srgbClr val="D1EAFB"/>
          </a:solidFill>
          <a:ln w="9525">
            <a:solidFill>
              <a:srgbClr val="000000"/>
            </a:solidFill>
            <a:miter lim="800000"/>
          </a:ln>
          <a:effectLst/>
        </p:spPr>
        <p:txBody>
          <a:bodyPr>
            <a:sp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1" lang="zh-CN" altLang="en-US" sz="28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rPr>
              <a:t>击穿电压在 </a:t>
            </a:r>
            <a:r>
              <a:rPr kumimoji="1" lang="en-US" altLang="zh-CN" sz="28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6 V</a:t>
            </a:r>
            <a:r>
              <a:rPr kumimoji="1" lang="en-US" altLang="zh-CN" sz="28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rPr>
              <a:t>左右时，温度系数趋近零。</a:t>
            </a:r>
            <a:endParaRPr kumimoji="1" lang="zh-CN" altLang="en-US" sz="28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38914"/>
                                        </p:tgtEl>
                                        <p:attrNameLst>
                                          <p:attrName>style.visibility</p:attrName>
                                        </p:attrNameLst>
                                      </p:cBhvr>
                                      <p:to>
                                        <p:strVal val="visible"/>
                                      </p:to>
                                    </p:set>
                                    <p:animEffect transition="in" filter="wipe(left)">
                                      <p:cBhvr>
                                        <p:cTn id="7" dur="300"/>
                                        <p:tgtEl>
                                          <p:spTgt spid="389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8915"/>
                                        </p:tgtEl>
                                        <p:attrNameLst>
                                          <p:attrName>style.visibility</p:attrName>
                                        </p:attrNameLst>
                                      </p:cBhvr>
                                      <p:to>
                                        <p:strVal val="visible"/>
                                      </p:to>
                                    </p:set>
                                    <p:animEffect transition="in" filter="wipe(left)">
                                      <p:cBhvr>
                                        <p:cTn id="12" dur="300"/>
                                        <p:tgtEl>
                                          <p:spTgt spid="38915"/>
                                        </p:tgtEl>
                                      </p:cBhvr>
                                    </p:animEffect>
                                  </p:childTnLst>
                                </p:cTn>
                              </p:par>
                            </p:childTnLst>
                          </p:cTn>
                        </p:par>
                        <p:par>
                          <p:cTn id="13" fill="hold">
                            <p:stCondLst>
                              <p:cond delay="900"/>
                            </p:stCondLst>
                            <p:childTnLst>
                              <p:par>
                                <p:cTn id="14" presetID="22" presetClass="entr" presetSubtype="8" fill="hold" grpId="0" nodeType="afterEffect">
                                  <p:stCondLst>
                                    <p:cond delay="0"/>
                                  </p:stCondLst>
                                  <p:iterate type="wd">
                                    <p:tmPct val="100000"/>
                                  </p:iterate>
                                  <p:childTnLst>
                                    <p:set>
                                      <p:cBhvr>
                                        <p:cTn id="15" dur="1" fill="hold">
                                          <p:stCondLst>
                                            <p:cond delay="0"/>
                                          </p:stCondLst>
                                        </p:cTn>
                                        <p:tgtEl>
                                          <p:spTgt spid="38922"/>
                                        </p:tgtEl>
                                        <p:attrNameLst>
                                          <p:attrName>style.visibility</p:attrName>
                                        </p:attrNameLst>
                                      </p:cBhvr>
                                      <p:to>
                                        <p:strVal val="visible"/>
                                      </p:to>
                                    </p:set>
                                    <p:animEffect transition="in" filter="wipe(left)">
                                      <p:cBhvr>
                                        <p:cTn id="16" dur="300"/>
                                        <p:tgtEl>
                                          <p:spTgt spid="3892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iterate type="wd">
                                    <p:tmPct val="100000"/>
                                  </p:iterate>
                                  <p:childTnLst>
                                    <p:set>
                                      <p:cBhvr>
                                        <p:cTn id="20" dur="1" fill="hold">
                                          <p:stCondLst>
                                            <p:cond delay="0"/>
                                          </p:stCondLst>
                                        </p:cTn>
                                        <p:tgtEl>
                                          <p:spTgt spid="38916"/>
                                        </p:tgtEl>
                                        <p:attrNameLst>
                                          <p:attrName>style.visibility</p:attrName>
                                        </p:attrNameLst>
                                      </p:cBhvr>
                                      <p:to>
                                        <p:strVal val="visible"/>
                                      </p:to>
                                    </p:set>
                                    <p:animEffect transition="in" filter="wipe(left)">
                                      <p:cBhvr>
                                        <p:cTn id="21" dur="300"/>
                                        <p:tgtEl>
                                          <p:spTgt spid="38916"/>
                                        </p:tgtEl>
                                      </p:cBhvr>
                                    </p:animEffect>
                                  </p:childTnLst>
                                </p:cTn>
                              </p:par>
                            </p:childTnLst>
                          </p:cTn>
                        </p:par>
                        <p:par>
                          <p:cTn id="22" fill="hold">
                            <p:stCondLst>
                              <p:cond delay="900"/>
                            </p:stCondLst>
                            <p:childTnLst>
                              <p:par>
                                <p:cTn id="23" presetID="22" presetClass="entr" presetSubtype="8" fill="hold" grpId="0" nodeType="afterEffect">
                                  <p:stCondLst>
                                    <p:cond delay="0"/>
                                  </p:stCondLst>
                                  <p:iterate type="wd">
                                    <p:tmPct val="100000"/>
                                  </p:iterate>
                                  <p:childTnLst>
                                    <p:set>
                                      <p:cBhvr>
                                        <p:cTn id="24" dur="1" fill="hold">
                                          <p:stCondLst>
                                            <p:cond delay="0"/>
                                          </p:stCondLst>
                                        </p:cTn>
                                        <p:tgtEl>
                                          <p:spTgt spid="38923"/>
                                        </p:tgtEl>
                                        <p:attrNameLst>
                                          <p:attrName>style.visibility</p:attrName>
                                        </p:attrNameLst>
                                      </p:cBhvr>
                                      <p:to>
                                        <p:strVal val="visible"/>
                                      </p:to>
                                    </p:set>
                                    <p:animEffect transition="in" filter="wipe(left)">
                                      <p:cBhvr>
                                        <p:cTn id="25" dur="300"/>
                                        <p:tgtEl>
                                          <p:spTgt spid="3892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iterate type="wd">
                                    <p:tmPct val="100000"/>
                                  </p:iterate>
                                  <p:childTnLst>
                                    <p:set>
                                      <p:cBhvr>
                                        <p:cTn id="29" dur="1" fill="hold">
                                          <p:stCondLst>
                                            <p:cond delay="0"/>
                                          </p:stCondLst>
                                        </p:cTn>
                                        <p:tgtEl>
                                          <p:spTgt spid="38917"/>
                                        </p:tgtEl>
                                        <p:attrNameLst>
                                          <p:attrName>style.visibility</p:attrName>
                                        </p:attrNameLst>
                                      </p:cBhvr>
                                      <p:to>
                                        <p:strVal val="visible"/>
                                      </p:to>
                                    </p:set>
                                    <p:animEffect transition="in" filter="wipe(left)">
                                      <p:cBhvr>
                                        <p:cTn id="30" dur="300"/>
                                        <p:tgtEl>
                                          <p:spTgt spid="3891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iterate type="wd">
                                    <p:tmPct val="100000"/>
                                  </p:iterate>
                                  <p:childTnLst>
                                    <p:set>
                                      <p:cBhvr>
                                        <p:cTn id="34" dur="1" fill="hold">
                                          <p:stCondLst>
                                            <p:cond delay="0"/>
                                          </p:stCondLst>
                                        </p:cTn>
                                        <p:tgtEl>
                                          <p:spTgt spid="38918"/>
                                        </p:tgtEl>
                                        <p:attrNameLst>
                                          <p:attrName>style.visibility</p:attrName>
                                        </p:attrNameLst>
                                      </p:cBhvr>
                                      <p:to>
                                        <p:strVal val="visible"/>
                                      </p:to>
                                    </p:set>
                                    <p:animEffect transition="in" filter="wipe(left)">
                                      <p:cBhvr>
                                        <p:cTn id="35" dur="300"/>
                                        <p:tgtEl>
                                          <p:spTgt spid="3891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iterate type="wd">
                                    <p:tmPct val="100000"/>
                                  </p:iterate>
                                  <p:childTnLst>
                                    <p:set>
                                      <p:cBhvr>
                                        <p:cTn id="39" dur="1" fill="hold">
                                          <p:stCondLst>
                                            <p:cond delay="0"/>
                                          </p:stCondLst>
                                        </p:cTn>
                                        <p:tgtEl>
                                          <p:spTgt spid="38919"/>
                                        </p:tgtEl>
                                        <p:attrNameLst>
                                          <p:attrName>style.visibility</p:attrName>
                                        </p:attrNameLst>
                                      </p:cBhvr>
                                      <p:to>
                                        <p:strVal val="visible"/>
                                      </p:to>
                                    </p:set>
                                    <p:animEffect transition="in" filter="wipe(left)">
                                      <p:cBhvr>
                                        <p:cTn id="40" dur="300"/>
                                        <p:tgtEl>
                                          <p:spTgt spid="3891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iterate type="wd">
                                    <p:tmPct val="100000"/>
                                  </p:iterate>
                                  <p:childTnLst>
                                    <p:set>
                                      <p:cBhvr>
                                        <p:cTn id="44" dur="1" fill="hold">
                                          <p:stCondLst>
                                            <p:cond delay="0"/>
                                          </p:stCondLst>
                                        </p:cTn>
                                        <p:tgtEl>
                                          <p:spTgt spid="38920"/>
                                        </p:tgtEl>
                                        <p:attrNameLst>
                                          <p:attrName>style.visibility</p:attrName>
                                        </p:attrNameLst>
                                      </p:cBhvr>
                                      <p:to>
                                        <p:strVal val="visible"/>
                                      </p:to>
                                    </p:set>
                                    <p:animEffect transition="in" filter="wipe(left)">
                                      <p:cBhvr>
                                        <p:cTn id="45" dur="300"/>
                                        <p:tgtEl>
                                          <p:spTgt spid="3892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iterate type="wd">
                                    <p:tmPct val="100000"/>
                                  </p:iterate>
                                  <p:childTnLst>
                                    <p:set>
                                      <p:cBhvr>
                                        <p:cTn id="49" dur="1" fill="hold">
                                          <p:stCondLst>
                                            <p:cond delay="0"/>
                                          </p:stCondLst>
                                        </p:cTn>
                                        <p:tgtEl>
                                          <p:spTgt spid="38921"/>
                                        </p:tgtEl>
                                        <p:attrNameLst>
                                          <p:attrName>style.visibility</p:attrName>
                                        </p:attrNameLst>
                                      </p:cBhvr>
                                      <p:to>
                                        <p:strVal val="visible"/>
                                      </p:to>
                                    </p:set>
                                    <p:animEffect transition="in" filter="wipe(left)">
                                      <p:cBhvr>
                                        <p:cTn id="50" dur="300"/>
                                        <p:tgtEl>
                                          <p:spTgt spid="3892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38924"/>
                                        </p:tgtEl>
                                        <p:attrNameLst>
                                          <p:attrName>style.visibility</p:attrName>
                                        </p:attrNameLst>
                                      </p:cBhvr>
                                      <p:to>
                                        <p:strVal val="visible"/>
                                      </p:to>
                                    </p:set>
                                    <p:animEffect transition="in" filter="wipe(left)">
                                      <p:cBhvr>
                                        <p:cTn id="55" dur="500"/>
                                        <p:tgtEl>
                                          <p:spTgt spid="38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P spid="38915" grpId="0"/>
      <p:bldP spid="38916" grpId="0"/>
      <p:bldP spid="38917" grpId="0"/>
      <p:bldP spid="38918" grpId="0"/>
      <p:bldP spid="38919" grpId="0"/>
      <p:bldP spid="38920" grpId="0"/>
      <p:bldP spid="38921" grpId="0"/>
      <p:bldP spid="38922" grpId="0"/>
      <p:bldP spid="38923" grpId="0"/>
      <p:bldP spid="3892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367030" y="3081655"/>
            <a:ext cx="8305800" cy="695325"/>
          </a:xfr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4000" b="1" i="0" u="none" strike="noStrike" kern="1200" cap="none" spc="0" normalizeH="0" baseline="0" noProof="0" dirty="0" smtClean="0">
                <a:ln>
                  <a:noFill/>
                </a:ln>
                <a:solidFill>
                  <a:schemeClr val="accent6">
                    <a:lumMod val="75000"/>
                  </a:schemeClr>
                </a:solidFill>
                <a:effectLst/>
                <a:uLnTx/>
                <a:uFillTx/>
                <a:latin typeface="Arial" panose="020B0604020202020204" pitchFamily="34" charset="0"/>
                <a:ea typeface="黑体" panose="02010609060101010101" pitchFamily="2" charset="-122"/>
                <a:cs typeface="Arial" panose="020B0604020202020204" pitchFamily="34" charset="0"/>
              </a:rPr>
              <a:t> </a:t>
            </a:r>
            <a:r>
              <a:rPr kumimoji="0" lang="en-US" altLang="zh-CN" sz="3600" b="1" i="0" u="none" strike="noStrike" kern="1200" cap="none" spc="0" normalizeH="0" baseline="0" noProof="0" dirty="0" smtClean="0">
                <a:ln>
                  <a:noFill/>
                </a:ln>
                <a:solidFill>
                  <a:schemeClr val="bg1"/>
                </a:solidFill>
                <a:effectLst/>
                <a:uLnTx/>
                <a:uFillTx/>
                <a:latin typeface="Times New Roman" panose="02020603050405020304" pitchFamily="18" charset="0"/>
                <a:ea typeface="黑体" panose="02010609060101010101" pitchFamily="2" charset="-122"/>
                <a:cs typeface="Times New Roman" panose="02020603050405020304" pitchFamily="18" charset="0"/>
              </a:rPr>
              <a:t>7.2.3 </a:t>
            </a:r>
            <a:r>
              <a:rPr kumimoji="0" lang="zh-CN" altLang="en-US" sz="3600" b="1" i="0" u="none" strike="noStrike" kern="1200" cap="none" spc="0" normalizeH="0" noProof="0" dirty="0" smtClean="0">
                <a:ln>
                  <a:noFill/>
                </a:ln>
                <a:solidFill>
                  <a:schemeClr val="bg1"/>
                </a:solidFill>
                <a:effectLst/>
                <a:uLnTx/>
                <a:uFillTx/>
                <a:latin typeface="宋体" panose="02010600030101010101" pitchFamily="2" charset="-122"/>
                <a:ea typeface="宋体" panose="02010600030101010101" pitchFamily="2" charset="-122"/>
                <a:cs typeface="Arial" panose="020B0604020202020204" pitchFamily="34" charset="0"/>
              </a:rPr>
              <a:t>二极管的基本</a:t>
            </a:r>
            <a:r>
              <a:rPr kumimoji="0" lang="zh-CN" altLang="en-US" sz="3600" b="1" i="0" u="none" strike="noStrike" kern="1200" cap="none" spc="0" normalizeH="0" noProof="0" dirty="0">
                <a:ln>
                  <a:noFill/>
                </a:ln>
                <a:solidFill>
                  <a:schemeClr val="bg1"/>
                </a:solidFill>
                <a:effectLst/>
                <a:uLnTx/>
                <a:uFillTx/>
                <a:latin typeface="宋体" panose="02010600030101010101" pitchFamily="2" charset="-122"/>
                <a:ea typeface="宋体" panose="02010600030101010101" pitchFamily="2" charset="-122"/>
                <a:cs typeface="Arial" panose="020B0604020202020204" pitchFamily="34" charset="0"/>
              </a:rPr>
              <a:t>电路及其分析方法</a:t>
            </a:r>
            <a:endParaRPr kumimoji="0" lang="zh-CN" altLang="en-US" sz="3600" b="1" i="0" u="none" strike="noStrike" kern="1200" cap="none" spc="0" normalizeH="0" noProof="0" dirty="0">
              <a:ln>
                <a:noFill/>
              </a:ln>
              <a:solidFill>
                <a:schemeClr val="bg1"/>
              </a:solidFill>
              <a:effectLst/>
              <a:uLnTx/>
              <a:uFillTx/>
              <a:latin typeface="宋体" panose="02010600030101010101" pitchFamily="2" charset="-122"/>
              <a:ea typeface="宋体" panose="02010600030101010101" pitchFamily="2" charset="-122"/>
              <a:cs typeface="Arial" panose="020B0604020202020204" pitchFamily="34" charset="0"/>
            </a:endParaRPr>
          </a:p>
        </p:txBody>
      </p:sp>
      <p:sp>
        <p:nvSpPr>
          <p:cNvPr id="37891" name="副标题 2"/>
          <p:cNvSpPr>
            <a:spLocks noGrp="1"/>
          </p:cNvSpPr>
          <p:nvPr>
            <p:ph type="subTitle" idx="1"/>
          </p:nvPr>
        </p:nvSpPr>
        <p:spPr>
          <a:xfrm>
            <a:off x="542925" y="4211955"/>
            <a:ext cx="7632700" cy="1391920"/>
          </a:xfrm>
        </p:spPr>
        <p:txBody>
          <a:bodyPr vert="horz" wrap="square" lIns="91440" tIns="45720" rIns="91440" bIns="45720" anchor="t" anchorCtr="0"/>
          <a:p>
            <a:pPr defTabSz="914400">
              <a:buClrTx/>
              <a:buSzTx/>
            </a:pPr>
            <a:endParaRPr lang="en-US" altLang="zh-CN" kern="1200" dirty="0">
              <a:latin typeface="Arial Narrow" pitchFamily="34" charset="0"/>
              <a:ea typeface="黑体" panose="02010609060101010101" pitchFamily="2" charset="-122"/>
              <a:cs typeface="+mn-cs"/>
            </a:endParaRPr>
          </a:p>
          <a:p>
            <a:pPr defTabSz="914400" eaLnBrk="1" latinLnBrk="0" hangingPunct="1">
              <a:lnSpc>
                <a:spcPct val="150000"/>
              </a:lnSpc>
              <a:spcBef>
                <a:spcPts val="0"/>
              </a:spcBef>
              <a:buClrTx/>
              <a:buSzTx/>
            </a:pPr>
            <a:r>
              <a:rPr lang="en-US" altLang="zh-CN" sz="2400" kern="1200" dirty="0">
                <a:latin typeface="Arial Narrow" pitchFamily="34" charset="0"/>
                <a:ea typeface="黑体" panose="02010609060101010101" pitchFamily="2" charset="-122"/>
                <a:cs typeface="+mn-cs"/>
              </a:rPr>
              <a:t>1   </a:t>
            </a:r>
            <a:r>
              <a:rPr lang="zh-CN" altLang="en-US" sz="2400" kern="1200" dirty="0">
                <a:latin typeface="Arial Narrow" pitchFamily="34" charset="0"/>
                <a:ea typeface="黑体" panose="02010609060101010101" pitchFamily="2" charset="-122"/>
                <a:cs typeface="+mn-cs"/>
              </a:rPr>
              <a:t>简单二极管电路的图解分析方法</a:t>
            </a:r>
            <a:endParaRPr lang="en-US" altLang="zh-CN" sz="2400" kern="1200" dirty="0">
              <a:latin typeface="Arial Narrow" pitchFamily="34" charset="0"/>
              <a:ea typeface="黑体" panose="02010609060101010101" pitchFamily="2" charset="-122"/>
              <a:cs typeface="+mn-cs"/>
            </a:endParaRPr>
          </a:p>
          <a:p>
            <a:pPr defTabSz="914400" eaLnBrk="1" latinLnBrk="0" hangingPunct="1">
              <a:lnSpc>
                <a:spcPct val="150000"/>
              </a:lnSpc>
              <a:spcBef>
                <a:spcPts val="0"/>
              </a:spcBef>
              <a:buClrTx/>
              <a:buSzTx/>
            </a:pPr>
            <a:r>
              <a:rPr lang="en-US" altLang="zh-CN" sz="2400" kern="1200" dirty="0">
                <a:latin typeface="Arial Narrow" pitchFamily="34" charset="0"/>
                <a:ea typeface="黑体" panose="02010609060101010101" pitchFamily="2" charset="-122"/>
                <a:cs typeface="+mn-cs"/>
              </a:rPr>
              <a:t>2   </a:t>
            </a:r>
            <a:r>
              <a:rPr lang="zh-CN" altLang="en-US" sz="2400" kern="1200" dirty="0">
                <a:latin typeface="Arial Narrow" pitchFamily="34" charset="0"/>
                <a:ea typeface="黑体" panose="02010609060101010101" pitchFamily="2" charset="-122"/>
                <a:cs typeface="+mn-cs"/>
              </a:rPr>
              <a:t>二极管电路的简化模型分析方法</a:t>
            </a:r>
            <a:endParaRPr lang="zh-CN" altLang="en-US" sz="2400" kern="1200" dirty="0">
              <a:latin typeface="Arial Narrow" pitchFamily="34" charset="0"/>
              <a:ea typeface="黑体" panose="02010609060101010101" pitchFamily="2" charset="-122"/>
              <a:cs typeface="+mn-cs"/>
            </a:endParaRPr>
          </a:p>
        </p:txBody>
      </p:sp>
      <p:sp>
        <p:nvSpPr>
          <p:cNvPr id="7" name="页脚占位符 4"/>
          <p:cNvSpPr txBox="1">
            <a:spLocks noGrp="1"/>
          </p:cNvSpPr>
          <p:nvPr>
            <p:ph type="ftr" sz="quarter" idx="4294967295"/>
            <p:custDataLst>
              <p:tags r:id="rId1"/>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8915" name="Text Box 3"/>
          <p:cNvSpPr txBox="1"/>
          <p:nvPr/>
        </p:nvSpPr>
        <p:spPr>
          <a:xfrm>
            <a:off x="611188" y="836613"/>
            <a:ext cx="7935912" cy="1573212"/>
          </a:xfrm>
          <a:prstGeom prst="rect">
            <a:avLst/>
          </a:prstGeom>
          <a:noFill/>
          <a:ln w="19050">
            <a:noFill/>
          </a:ln>
        </p:spPr>
        <p:txBody>
          <a:bodyPr>
            <a:spAutoFit/>
          </a:bodyPr>
          <a:p>
            <a:pPr>
              <a:lnSpc>
                <a:spcPct val="135000"/>
              </a:lnSpc>
            </a:pPr>
            <a:r>
              <a:rPr lang="en-US" altLang="zh-CN" sz="2400" b="1" dirty="0">
                <a:solidFill>
                  <a:srgbClr val="000000"/>
                </a:solidFill>
                <a:latin typeface="楷体_GB2312"/>
                <a:ea typeface="楷体_GB2312"/>
              </a:rPr>
              <a:t>    </a:t>
            </a:r>
            <a:r>
              <a:rPr lang="zh-CN" altLang="en-US" sz="2400" b="1" dirty="0">
                <a:solidFill>
                  <a:srgbClr val="000000"/>
                </a:solidFill>
                <a:latin typeface="楷体_GB2312"/>
                <a:ea typeface="楷体_GB2312"/>
              </a:rPr>
              <a:t>二极管是一种非线性器件，因而其电路一般要采用非线性电路的分析方法，相对来说比较复杂，而图解分析法则较简单，但前提条件是已知二极管的</a:t>
            </a:r>
            <a:r>
              <a:rPr lang="en-US" altLang="zh-CN" sz="2400" b="1" i="1" dirty="0">
                <a:solidFill>
                  <a:srgbClr val="000000"/>
                </a:solidFill>
                <a:latin typeface="楷体_GB2312"/>
                <a:ea typeface="楷体_GB2312"/>
              </a:rPr>
              <a:t>V </a:t>
            </a:r>
            <a:r>
              <a:rPr lang="en-US" altLang="zh-CN" sz="2400" b="1" dirty="0">
                <a:solidFill>
                  <a:srgbClr val="000000"/>
                </a:solidFill>
                <a:latin typeface="楷体_GB2312"/>
                <a:ea typeface="楷体_GB2312"/>
              </a:rPr>
              <a:t>-</a:t>
            </a:r>
            <a:r>
              <a:rPr lang="en-US" altLang="zh-CN" sz="2400" b="1" i="1" dirty="0">
                <a:solidFill>
                  <a:srgbClr val="000000"/>
                </a:solidFill>
                <a:latin typeface="楷体_GB2312"/>
                <a:ea typeface="楷体_GB2312"/>
              </a:rPr>
              <a:t>I </a:t>
            </a:r>
            <a:r>
              <a:rPr lang="zh-CN" altLang="en-US" sz="2400" b="1" dirty="0">
                <a:solidFill>
                  <a:srgbClr val="000000"/>
                </a:solidFill>
                <a:latin typeface="楷体_GB2312"/>
                <a:ea typeface="楷体_GB2312"/>
              </a:rPr>
              <a:t>特性曲线。</a:t>
            </a:r>
            <a:endParaRPr lang="zh-CN" altLang="en-US" sz="2400" b="1" dirty="0">
              <a:solidFill>
                <a:srgbClr val="000000"/>
              </a:solidFill>
              <a:latin typeface="楷体_GB2312"/>
              <a:ea typeface="楷体_GB2312"/>
            </a:endParaRPr>
          </a:p>
        </p:txBody>
      </p:sp>
      <p:sp>
        <p:nvSpPr>
          <p:cNvPr id="38916" name="Text Box 4"/>
          <p:cNvSpPr txBox="1"/>
          <p:nvPr/>
        </p:nvSpPr>
        <p:spPr>
          <a:xfrm>
            <a:off x="574675" y="2565400"/>
            <a:ext cx="6624638" cy="603250"/>
          </a:xfrm>
          <a:prstGeom prst="rect">
            <a:avLst/>
          </a:prstGeom>
          <a:noFill/>
          <a:ln w="19050">
            <a:noFill/>
          </a:ln>
        </p:spPr>
        <p:txBody>
          <a:bodyPr>
            <a:spAutoFit/>
          </a:bodyPr>
          <a:p>
            <a:pPr>
              <a:lnSpc>
                <a:spcPct val="140000"/>
              </a:lnSpc>
            </a:pPr>
            <a:r>
              <a:rPr lang="zh-CN" altLang="en-US" sz="2400" b="1" dirty="0">
                <a:solidFill>
                  <a:srgbClr val="000000"/>
                </a:solidFill>
                <a:latin typeface="Times New Roman" panose="02020603050405020304" pitchFamily="18" charset="0"/>
                <a:ea typeface="楷体_GB2312"/>
              </a:rPr>
              <a:t>符号中大小写的含义：</a:t>
            </a:r>
            <a:endParaRPr lang="zh-CN" altLang="en-US" sz="2400" b="1" dirty="0">
              <a:solidFill>
                <a:srgbClr val="000000"/>
              </a:solidFill>
              <a:latin typeface="Times New Roman" panose="02020603050405020304" pitchFamily="18" charset="0"/>
              <a:ea typeface="楷体_GB2312"/>
            </a:endParaRPr>
          </a:p>
        </p:txBody>
      </p:sp>
      <p:sp>
        <p:nvSpPr>
          <p:cNvPr id="38917" name="Text Box 5"/>
          <p:cNvSpPr txBox="1"/>
          <p:nvPr/>
        </p:nvSpPr>
        <p:spPr>
          <a:xfrm>
            <a:off x="1008063" y="3141663"/>
            <a:ext cx="7343775" cy="603250"/>
          </a:xfrm>
          <a:prstGeom prst="rect">
            <a:avLst/>
          </a:prstGeom>
          <a:noFill/>
          <a:ln w="19050">
            <a:noFill/>
          </a:ln>
        </p:spPr>
        <p:txBody>
          <a:bodyPr>
            <a:spAutoFit/>
          </a:bodyPr>
          <a:p>
            <a:pPr>
              <a:lnSpc>
                <a:spcPct val="140000"/>
              </a:lnSpc>
            </a:pPr>
            <a:r>
              <a:rPr lang="zh-CN" altLang="en-US" sz="2400" b="1" dirty="0">
                <a:solidFill>
                  <a:srgbClr val="000000"/>
                </a:solidFill>
                <a:latin typeface="Times New Roman" panose="02020603050405020304" pitchFamily="18" charset="0"/>
                <a:ea typeface="楷体_GB2312"/>
              </a:rPr>
              <a:t>大写字母大写下标：静态值（直流），如，</a:t>
            </a:r>
            <a:r>
              <a:rPr lang="en-US" altLang="zh-CN" sz="2400" b="1" i="1" dirty="0">
                <a:solidFill>
                  <a:srgbClr val="0000CC"/>
                </a:solidFill>
                <a:latin typeface="Times New Roman" panose="02020603050405020304" pitchFamily="18" charset="0"/>
                <a:ea typeface="楷体_GB2312"/>
              </a:rPr>
              <a:t>I</a:t>
            </a:r>
            <a:r>
              <a:rPr lang="en-US" altLang="zh-CN" sz="2400" b="1" baseline="-25000" dirty="0">
                <a:solidFill>
                  <a:srgbClr val="0000CC"/>
                </a:solidFill>
                <a:latin typeface="Times New Roman" panose="02020603050405020304" pitchFamily="18" charset="0"/>
                <a:ea typeface="楷体_GB2312"/>
              </a:rPr>
              <a:t>B</a:t>
            </a:r>
            <a:endParaRPr lang="en-US" altLang="zh-CN" sz="2400" b="1" baseline="-25000" dirty="0">
              <a:solidFill>
                <a:srgbClr val="0000CC"/>
              </a:solidFill>
              <a:latin typeface="Times New Roman" panose="02020603050405020304" pitchFamily="18" charset="0"/>
              <a:ea typeface="楷体_GB2312"/>
            </a:endParaRPr>
          </a:p>
        </p:txBody>
      </p:sp>
      <p:sp>
        <p:nvSpPr>
          <p:cNvPr id="38918" name="Text Box 6"/>
          <p:cNvSpPr txBox="1"/>
          <p:nvPr/>
        </p:nvSpPr>
        <p:spPr>
          <a:xfrm>
            <a:off x="2051050" y="4868863"/>
            <a:ext cx="4895850" cy="690562"/>
          </a:xfrm>
          <a:prstGeom prst="rect">
            <a:avLst/>
          </a:prstGeom>
          <a:noFill/>
          <a:ln w="19050">
            <a:noFill/>
          </a:ln>
        </p:spPr>
        <p:txBody>
          <a:bodyPr>
            <a:spAutoFit/>
          </a:bodyPr>
          <a:p>
            <a:pPr>
              <a:lnSpc>
                <a:spcPct val="140000"/>
              </a:lnSpc>
            </a:pPr>
            <a:r>
              <a:rPr lang="zh-CN" altLang="en-US" sz="2800" b="1" dirty="0">
                <a:solidFill>
                  <a:srgbClr val="0000CC"/>
                </a:solidFill>
                <a:latin typeface="楷体_GB2312"/>
                <a:ea typeface="楷体_GB2312"/>
              </a:rPr>
              <a:t>（参见</a:t>
            </a:r>
            <a:r>
              <a:rPr lang="zh-CN" altLang="en-US" sz="2800" b="1" dirty="0">
                <a:solidFill>
                  <a:srgbClr val="0000CC"/>
                </a:solidFill>
                <a:latin typeface="Times New Roman" panose="02020603050405020304" pitchFamily="18" charset="0"/>
                <a:ea typeface="楷体_GB2312"/>
              </a:rPr>
              <a:t>“</a:t>
            </a:r>
            <a:r>
              <a:rPr lang="zh-CN" altLang="en-US" sz="2800" b="1" dirty="0">
                <a:solidFill>
                  <a:srgbClr val="0000CC"/>
                </a:solidFill>
                <a:latin typeface="楷体_GB2312"/>
                <a:ea typeface="楷体_GB2312"/>
              </a:rPr>
              <a:t>本书常用符号表</a:t>
            </a:r>
            <a:r>
              <a:rPr lang="zh-CN" altLang="en-US" sz="2800" b="1" dirty="0">
                <a:solidFill>
                  <a:srgbClr val="0000CC"/>
                </a:solidFill>
                <a:latin typeface="Times New Roman" panose="02020603050405020304" pitchFamily="18" charset="0"/>
                <a:ea typeface="楷体_GB2312"/>
              </a:rPr>
              <a:t>”</a:t>
            </a:r>
            <a:r>
              <a:rPr lang="zh-CN" altLang="en-US" sz="2800" b="1" dirty="0">
                <a:solidFill>
                  <a:srgbClr val="0000CC"/>
                </a:solidFill>
                <a:latin typeface="楷体_GB2312"/>
                <a:ea typeface="楷体_GB2312"/>
              </a:rPr>
              <a:t>）</a:t>
            </a:r>
            <a:endParaRPr lang="zh-CN" altLang="en-US" sz="2800" b="1" dirty="0">
              <a:solidFill>
                <a:srgbClr val="0000CC"/>
              </a:solidFill>
              <a:latin typeface="楷体_GB2312"/>
              <a:ea typeface="楷体_GB2312"/>
            </a:endParaRPr>
          </a:p>
        </p:txBody>
      </p:sp>
      <p:sp>
        <p:nvSpPr>
          <p:cNvPr id="38919" name="Text Box 7"/>
          <p:cNvSpPr txBox="1"/>
          <p:nvPr/>
        </p:nvSpPr>
        <p:spPr>
          <a:xfrm>
            <a:off x="1008063" y="3646488"/>
            <a:ext cx="7235825" cy="603250"/>
          </a:xfrm>
          <a:prstGeom prst="rect">
            <a:avLst/>
          </a:prstGeom>
          <a:noFill/>
          <a:ln w="19050">
            <a:noFill/>
          </a:ln>
        </p:spPr>
        <p:txBody>
          <a:bodyPr>
            <a:spAutoFit/>
          </a:bodyPr>
          <a:p>
            <a:pPr>
              <a:lnSpc>
                <a:spcPct val="140000"/>
              </a:lnSpc>
            </a:pPr>
            <a:r>
              <a:rPr lang="zh-CN" altLang="en-US" sz="2400" b="1" dirty="0">
                <a:solidFill>
                  <a:srgbClr val="000000"/>
                </a:solidFill>
                <a:latin typeface="Times New Roman" panose="02020603050405020304" pitchFamily="18" charset="0"/>
                <a:ea typeface="楷体_GB2312"/>
              </a:rPr>
              <a:t>小写字母大写下标：总量（直流</a:t>
            </a:r>
            <a:r>
              <a:rPr lang="en-US" altLang="zh-CN" sz="2400" b="1" dirty="0">
                <a:solidFill>
                  <a:srgbClr val="000000"/>
                </a:solidFill>
                <a:latin typeface="Times New Roman" panose="02020603050405020304" pitchFamily="18" charset="0"/>
                <a:ea typeface="楷体_GB2312"/>
              </a:rPr>
              <a:t>+</a:t>
            </a:r>
            <a:r>
              <a:rPr lang="zh-CN" altLang="en-US" sz="2400" b="1" dirty="0">
                <a:solidFill>
                  <a:srgbClr val="000000"/>
                </a:solidFill>
                <a:latin typeface="Times New Roman" panose="02020603050405020304" pitchFamily="18" charset="0"/>
                <a:ea typeface="楷体_GB2312"/>
              </a:rPr>
              <a:t>交流），如，</a:t>
            </a:r>
            <a:r>
              <a:rPr lang="en-US" altLang="zh-CN" sz="2400" b="1" i="1" dirty="0">
                <a:solidFill>
                  <a:srgbClr val="0000CC"/>
                </a:solidFill>
                <a:latin typeface="Times New Roman" panose="02020603050405020304" pitchFamily="18" charset="0"/>
                <a:ea typeface="楷体_GB2312"/>
              </a:rPr>
              <a:t>i</a:t>
            </a:r>
            <a:r>
              <a:rPr lang="en-US" altLang="zh-CN" sz="2400" b="1" baseline="-25000" dirty="0">
                <a:solidFill>
                  <a:srgbClr val="0000CC"/>
                </a:solidFill>
                <a:latin typeface="Times New Roman" panose="02020603050405020304" pitchFamily="18" charset="0"/>
                <a:ea typeface="楷体_GB2312"/>
              </a:rPr>
              <a:t>B</a:t>
            </a:r>
            <a:endParaRPr lang="en-US" altLang="zh-CN" sz="2400" b="1" baseline="-25000" dirty="0">
              <a:solidFill>
                <a:srgbClr val="0000CC"/>
              </a:solidFill>
              <a:latin typeface="Times New Roman" panose="02020603050405020304" pitchFamily="18" charset="0"/>
              <a:ea typeface="楷体_GB2312"/>
            </a:endParaRPr>
          </a:p>
        </p:txBody>
      </p:sp>
      <p:sp>
        <p:nvSpPr>
          <p:cNvPr id="38920" name="Text Box 8"/>
          <p:cNvSpPr txBox="1"/>
          <p:nvPr/>
        </p:nvSpPr>
        <p:spPr>
          <a:xfrm>
            <a:off x="1008063" y="4149725"/>
            <a:ext cx="6985000" cy="603250"/>
          </a:xfrm>
          <a:prstGeom prst="rect">
            <a:avLst/>
          </a:prstGeom>
          <a:noFill/>
          <a:ln w="19050">
            <a:noFill/>
          </a:ln>
        </p:spPr>
        <p:txBody>
          <a:bodyPr>
            <a:spAutoFit/>
          </a:bodyPr>
          <a:p>
            <a:pPr>
              <a:lnSpc>
                <a:spcPct val="140000"/>
              </a:lnSpc>
            </a:pPr>
            <a:r>
              <a:rPr lang="zh-CN" altLang="en-US" sz="2400" b="1" dirty="0">
                <a:solidFill>
                  <a:srgbClr val="000000"/>
                </a:solidFill>
                <a:latin typeface="Times New Roman" panose="02020603050405020304" pitchFamily="18" charset="0"/>
                <a:ea typeface="楷体_GB2312"/>
              </a:rPr>
              <a:t>小写字母小写下标：瞬时值（交流），如，</a:t>
            </a:r>
            <a:r>
              <a:rPr lang="en-US" altLang="zh-CN" sz="2400" b="1" i="1" dirty="0">
                <a:solidFill>
                  <a:srgbClr val="0000CC"/>
                </a:solidFill>
                <a:latin typeface="Times New Roman" panose="02020603050405020304" pitchFamily="18" charset="0"/>
                <a:ea typeface="楷体_GB2312"/>
              </a:rPr>
              <a:t>i</a:t>
            </a:r>
            <a:r>
              <a:rPr lang="en-US" altLang="zh-CN" sz="2400" b="1" baseline="-25000" dirty="0">
                <a:solidFill>
                  <a:srgbClr val="0000CC"/>
                </a:solidFill>
                <a:latin typeface="Times New Roman" panose="02020603050405020304" pitchFamily="18" charset="0"/>
                <a:ea typeface="楷体_GB2312"/>
              </a:rPr>
              <a:t>b</a:t>
            </a:r>
            <a:endParaRPr lang="en-US" altLang="zh-CN" sz="2400" b="1" baseline="-25000" dirty="0">
              <a:solidFill>
                <a:srgbClr val="0000CC"/>
              </a:solidFill>
              <a:latin typeface="Times New Roman" panose="02020603050405020304" pitchFamily="18" charset="0"/>
              <a:ea typeface="楷体_GB2312"/>
            </a:endParaRPr>
          </a:p>
        </p:txBody>
      </p:sp>
      <p:sp>
        <p:nvSpPr>
          <p:cNvPr id="7" name="页脚占位符 4"/>
          <p:cNvSpPr txBox="1">
            <a:spLocks noGrp="1"/>
          </p:cNvSpPr>
          <p:nvPr>
            <p:ph type="ftr" sz="quarter" idx="4294967295"/>
            <p:custDataLst>
              <p:tags r:id="rId1"/>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strips(downRight)">
                                      <p:cBhvr>
                                        <p:cTn id="7" dur="500"/>
                                        <p:tgtEl>
                                          <p:spTgt spid="389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strips(downRight)">
                                      <p:cBhvr>
                                        <p:cTn id="12" dur="500"/>
                                        <p:tgtEl>
                                          <p:spTgt spid="3891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38917"/>
                                        </p:tgtEl>
                                        <p:attrNameLst>
                                          <p:attrName>style.visibility</p:attrName>
                                        </p:attrNameLst>
                                      </p:cBhvr>
                                      <p:to>
                                        <p:strVal val="visible"/>
                                      </p:to>
                                    </p:set>
                                    <p:animEffect transition="in" filter="strips(downRight)">
                                      <p:cBhvr>
                                        <p:cTn id="17" dur="500"/>
                                        <p:tgtEl>
                                          <p:spTgt spid="3891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38919"/>
                                        </p:tgtEl>
                                        <p:attrNameLst>
                                          <p:attrName>style.visibility</p:attrName>
                                        </p:attrNameLst>
                                      </p:cBhvr>
                                      <p:to>
                                        <p:strVal val="visible"/>
                                      </p:to>
                                    </p:set>
                                    <p:animEffect transition="in" filter="strips(downRight)">
                                      <p:cBhvr>
                                        <p:cTn id="22" dur="500"/>
                                        <p:tgtEl>
                                          <p:spTgt spid="3891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38920"/>
                                        </p:tgtEl>
                                        <p:attrNameLst>
                                          <p:attrName>style.visibility</p:attrName>
                                        </p:attrNameLst>
                                      </p:cBhvr>
                                      <p:to>
                                        <p:strVal val="visible"/>
                                      </p:to>
                                    </p:set>
                                    <p:animEffect transition="in" filter="strips(downRight)">
                                      <p:cBhvr>
                                        <p:cTn id="27" dur="500"/>
                                        <p:tgtEl>
                                          <p:spTgt spid="38920"/>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38918"/>
                                        </p:tgtEl>
                                        <p:attrNameLst>
                                          <p:attrName>style.visibility</p:attrName>
                                        </p:attrNameLst>
                                      </p:cBhvr>
                                      <p:to>
                                        <p:strVal val="visible"/>
                                      </p:to>
                                    </p:set>
                                    <p:animEffect transition="in" filter="strips(downRight)">
                                      <p:cBhvr>
                                        <p:cTn id="32" dur="500"/>
                                        <p:tgtEl>
                                          <p:spTgt spid="389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P spid="38916" grpId="0"/>
      <p:bldP spid="38917" grpId="0"/>
      <p:bldP spid="38918" grpId="0"/>
      <p:bldP spid="38919" grpId="0"/>
      <p:bldP spid="389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noGrp="1"/>
          </p:cNvSpPr>
          <p:nvPr>
            <p:ph type="ftr" sz="quarter" idx="11"/>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
        <p:nvSpPr>
          <p:cNvPr id="3" name="标题 2"/>
          <p:cNvSpPr/>
          <p:nvPr>
            <p:ph type="title"/>
          </p:nvPr>
        </p:nvSpPr>
        <p:spPr/>
        <p:txBody>
          <a:bodyPr/>
          <a:p>
            <a:r>
              <a:rPr kumimoji="1" lang="en-US" altLang="zh-CN" sz="3600" kern="1200" noProof="0" dirty="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mn-ea"/>
              </a:rPr>
              <a:t>7.1   </a:t>
            </a:r>
            <a:r>
              <a:rPr kumimoji="1" lang="zh-CN" altLang="en-US" sz="3600" kern="1200" noProof="0" dirty="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mn-ea"/>
              </a:rPr>
              <a:t>半导体</a:t>
            </a:r>
            <a:endParaRPr kumimoji="1" lang="zh-CN" altLang="en-US" sz="36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mn-ea"/>
            </a:endParaRPr>
          </a:p>
        </p:txBody>
      </p:sp>
      <p:sp>
        <p:nvSpPr>
          <p:cNvPr id="4" name="Rectangle 3">
            <a:hlinkClick r:id="rId1"/>
          </p:cNvPr>
          <p:cNvSpPr>
            <a:spLocks noChangeArrowheads="1"/>
          </p:cNvSpPr>
          <p:nvPr>
            <p:custDataLst>
              <p:tags r:id="rId2"/>
            </p:custDataLst>
          </p:nvPr>
        </p:nvSpPr>
        <p:spPr bwMode="auto">
          <a:xfrm>
            <a:off x="1660525" y="2117090"/>
            <a:ext cx="6073140" cy="583565"/>
          </a:xfrm>
          <a:prstGeom prst="rect">
            <a:avLst/>
          </a:prstGeom>
          <a:noFill/>
          <a:ln w="9525">
            <a:noFill/>
            <a:miter lim="800000"/>
          </a:ln>
          <a:effectLst/>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7.1.1   </a:t>
            </a:r>
            <a:r>
              <a:rPr kumimoji="1" lang="zh-CN" altLang="en-US"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本征半导体、杂质半导体</a:t>
            </a:r>
            <a:endParaRPr kumimoji="1" lang="en-US" altLang="zh-CN"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6" name="Rectangle 4">
            <a:hlinkClick r:id="rId3"/>
          </p:cNvPr>
          <p:cNvSpPr>
            <a:spLocks noChangeArrowheads="1"/>
          </p:cNvSpPr>
          <p:nvPr>
            <p:custDataLst>
              <p:tags r:id="rId4"/>
            </p:custDataLst>
          </p:nvPr>
        </p:nvSpPr>
        <p:spPr bwMode="auto">
          <a:xfrm>
            <a:off x="1660525" y="3259455"/>
            <a:ext cx="6568440" cy="583565"/>
          </a:xfrm>
          <a:prstGeom prst="rect">
            <a:avLst/>
          </a:prstGeom>
          <a:noFill/>
          <a:ln w="9525">
            <a:noFill/>
            <a:miter lim="800000"/>
          </a:ln>
          <a:effectLst/>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dirty="0" smtClean="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7.1.2   </a:t>
            </a:r>
            <a:r>
              <a:rPr kumimoji="1" lang="en-US" altLang="zh-CN" sz="3200" dirty="0" smtClean="0">
                <a:solidFill>
                  <a:srgbClr val="0033CC"/>
                </a:solidFill>
                <a:effectLst>
                  <a:outerShdw blurRad="38100" dist="38100" dir="2700000" algn="tl">
                    <a:srgbClr val="C0C0C0"/>
                  </a:outerShdw>
                </a:effectLst>
                <a:latin typeface="Times New Roman" panose="02020603050405020304" pitchFamily="18" charset="0"/>
                <a:ea typeface="宋体" panose="02010600030101010101" pitchFamily="2" charset="-122"/>
              </a:rPr>
              <a:t>PN</a:t>
            </a:r>
            <a:r>
              <a:rPr kumimoji="1" lang="zh-CN" altLang="en-US" sz="3200" dirty="0" smtClean="0">
                <a:solidFill>
                  <a:srgbClr val="0033CC"/>
                </a:solidFill>
                <a:effectLst>
                  <a:outerShdw blurRad="38100" dist="38100" dir="2700000" algn="tl">
                    <a:srgbClr val="C0C0C0"/>
                  </a:outerShdw>
                </a:effectLst>
                <a:latin typeface="Times New Roman" panose="02020603050405020304" pitchFamily="18" charset="0"/>
                <a:ea typeface="宋体" panose="02010600030101010101" pitchFamily="2" charset="-122"/>
              </a:rPr>
              <a:t>结的形成及其单向导电性</a:t>
            </a:r>
            <a:endParaRPr kumimoji="1" lang="zh-CN" altLang="en-US" sz="3200" dirty="0" smtClean="0">
              <a:solidFill>
                <a:srgbClr val="0033CC"/>
              </a:solidFill>
              <a:effectLst>
                <a:outerShdw blurRad="38100" dist="38100" dir="2700000" algn="tl">
                  <a:srgbClr val="C0C0C0"/>
                </a:outerShdw>
              </a:effectLst>
              <a:latin typeface="Times New Roman" panose="02020603050405020304" pitchFamily="18" charset="0"/>
              <a:ea typeface="宋体" panose="02010600030101010101" pitchFamily="2" charset="-122"/>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xEl>
                                              <p:pRg st="4294967295" end="4294967295"/>
                                            </p:txEl>
                                          </p:spTgt>
                                        </p:tgtEl>
                                        <p:attrNameLst>
                                          <p:attrName>style.visibility</p:attrName>
                                        </p:attrNameLst>
                                      </p:cBhvr>
                                      <p:to>
                                        <p:strVal val="visible"/>
                                      </p:to>
                                    </p:set>
                                    <p:animEffect transition="in" filter="wipe(left)">
                                      <p:cBhvr>
                                        <p:cTn id="7" dur="500"/>
                                        <p:tgtEl>
                                          <p:spTgt spid="4">
                                            <p:txEl>
                                              <p:pRg st="4294967295" end="4294967295"/>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xEl>
                                              <p:pRg st="4294967295" end="4294967295"/>
                                            </p:txEl>
                                          </p:spTgt>
                                        </p:tgtEl>
                                        <p:attrNameLst>
                                          <p:attrName>style.visibility</p:attrName>
                                        </p:attrNameLst>
                                      </p:cBhvr>
                                      <p:to>
                                        <p:strVal val="visible"/>
                                      </p:to>
                                    </p:set>
                                    <p:animEffect transition="in" filter="wipe(left)">
                                      <p:cBhvr>
                                        <p:cTn id="11" dur="500"/>
                                        <p:tgtEl>
                                          <p:spTgt spid="4">
                                            <p:txEl>
                                              <p:pRg st="4294967295" end="4294967295"/>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wipe(left)">
                                      <p:cBhvr>
                                        <p:cTn id="15" dur="500"/>
                                        <p:tgtEl>
                                          <p:spTgt spid="4">
                                            <p:txEl>
                                              <p:pRg st="0" end="0"/>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xEl>
                                              <p:pRg st="4294967295" end="4294967295"/>
                                            </p:txEl>
                                          </p:spTgt>
                                        </p:tgtEl>
                                        <p:attrNameLst>
                                          <p:attrName>style.visibility</p:attrName>
                                        </p:attrNameLst>
                                      </p:cBhvr>
                                      <p:to>
                                        <p:strVal val="visible"/>
                                      </p:to>
                                    </p:set>
                                    <p:animEffect transition="in" filter="wipe(left)">
                                      <p:cBhvr>
                                        <p:cTn id="19" dur="500"/>
                                        <p:tgtEl>
                                          <p:spTgt spid="6">
                                            <p:txEl>
                                              <p:pRg st="4294967295" end="4294967295"/>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xEl>
                                              <p:pRg st="4294967295" end="4294967295"/>
                                            </p:txEl>
                                          </p:spTgt>
                                        </p:tgtEl>
                                        <p:attrNameLst>
                                          <p:attrName>style.visibility</p:attrName>
                                        </p:attrNameLst>
                                      </p:cBhvr>
                                      <p:to>
                                        <p:strVal val="visible"/>
                                      </p:to>
                                    </p:set>
                                    <p:animEffect transition="in" filter="wipe(left)">
                                      <p:cBhvr>
                                        <p:cTn id="23" dur="500"/>
                                        <p:tgtEl>
                                          <p:spTgt spid="6">
                                            <p:txEl>
                                              <p:pRg st="4294967295" end="4294967295"/>
                                            </p:tx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wipe(left)">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dvAuto="1000" build="p"/>
      <p:bldP spid="6" grpId="0" advAuto="1000" build="p"/>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9" name="Rectangle 2">
            <a:hlinkClick r:id="rId1" action="ppaction://hlinksldjump"/>
          </p:cNvPr>
          <p:cNvSpPr>
            <a:spLocks noChangeArrowheads="1"/>
          </p:cNvSpPr>
          <p:nvPr/>
        </p:nvSpPr>
        <p:spPr bwMode="auto">
          <a:xfrm>
            <a:off x="107950" y="44450"/>
            <a:ext cx="8851900" cy="939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sz="3600" b="1">
                <a:solidFill>
                  <a:schemeClr val="tx2"/>
                </a:solidFill>
                <a:latin typeface="Arial Narrow" pitchFamily="34" charset="0"/>
                <a:ea typeface="楷体_GB2312" pitchFamily="49" charset="-122"/>
              </a:defRPr>
            </a:lvl1pPr>
            <a:lvl2pPr algn="l">
              <a:defRPr sz="3600" b="1">
                <a:solidFill>
                  <a:schemeClr val="tx2"/>
                </a:solidFill>
                <a:latin typeface="Arial Narrow" pitchFamily="34" charset="0"/>
                <a:ea typeface="楷体_GB2312" pitchFamily="49" charset="-122"/>
              </a:defRPr>
            </a:lvl2pPr>
            <a:lvl3pPr algn="l">
              <a:defRPr sz="3600" b="1">
                <a:solidFill>
                  <a:schemeClr val="tx2"/>
                </a:solidFill>
                <a:latin typeface="Arial Narrow" pitchFamily="34" charset="0"/>
                <a:ea typeface="楷体_GB2312" pitchFamily="49" charset="-122"/>
              </a:defRPr>
            </a:lvl3pPr>
            <a:lvl4pPr algn="l">
              <a:defRPr sz="3600" b="1">
                <a:solidFill>
                  <a:schemeClr val="tx2"/>
                </a:solidFill>
                <a:latin typeface="Arial Narrow" pitchFamily="34" charset="0"/>
                <a:ea typeface="楷体_GB2312" pitchFamily="49" charset="-122"/>
              </a:defRPr>
            </a:lvl4pPr>
            <a:lvl5pPr algn="l">
              <a:defRPr sz="3600" b="1">
                <a:solidFill>
                  <a:schemeClr val="tx2"/>
                </a:solidFill>
                <a:latin typeface="Arial Narrow" pitchFamily="34" charset="0"/>
                <a:ea typeface="楷体_GB2312" pitchFamily="49" charset="-122"/>
              </a:defRPr>
            </a:lvl5pPr>
            <a:lvl6pPr marL="457200" fontAlgn="base">
              <a:spcBef>
                <a:spcPct val="0"/>
              </a:spcBef>
              <a:spcAft>
                <a:spcPct val="0"/>
              </a:spcAft>
              <a:defRPr sz="3600" b="1">
                <a:solidFill>
                  <a:schemeClr val="tx2"/>
                </a:solidFill>
                <a:latin typeface="Arial Narrow" pitchFamily="34" charset="0"/>
                <a:ea typeface="楷体_GB2312" pitchFamily="49" charset="-122"/>
              </a:defRPr>
            </a:lvl6pPr>
            <a:lvl7pPr marL="914400" fontAlgn="base">
              <a:spcBef>
                <a:spcPct val="0"/>
              </a:spcBef>
              <a:spcAft>
                <a:spcPct val="0"/>
              </a:spcAft>
              <a:defRPr sz="3600" b="1">
                <a:solidFill>
                  <a:schemeClr val="tx2"/>
                </a:solidFill>
                <a:latin typeface="Arial Narrow" pitchFamily="34" charset="0"/>
                <a:ea typeface="楷体_GB2312" pitchFamily="49" charset="-122"/>
              </a:defRPr>
            </a:lvl7pPr>
            <a:lvl8pPr marL="1371600" fontAlgn="base">
              <a:spcBef>
                <a:spcPct val="0"/>
              </a:spcBef>
              <a:spcAft>
                <a:spcPct val="0"/>
              </a:spcAft>
              <a:defRPr sz="3600" b="1">
                <a:solidFill>
                  <a:schemeClr val="tx2"/>
                </a:solidFill>
                <a:latin typeface="Arial Narrow" pitchFamily="34" charset="0"/>
                <a:ea typeface="楷体_GB2312" pitchFamily="49" charset="-122"/>
              </a:defRPr>
            </a:lvl8pPr>
            <a:lvl9pPr marL="1828800" fontAlgn="base">
              <a:spcBef>
                <a:spcPct val="0"/>
              </a:spcBef>
              <a:spcAft>
                <a:spcPct val="0"/>
              </a:spcAft>
              <a:defRPr sz="3600" b="1">
                <a:solidFill>
                  <a:schemeClr val="tx2"/>
                </a:solidFill>
                <a:latin typeface="Arial Narrow"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300" b="1" i="0" u="none" strike="noStrike" kern="0" cap="none" spc="0" normalizeH="0" baseline="0" noProof="0" dirty="0" smtClean="0">
                <a:ln>
                  <a:noFill/>
                </a:ln>
                <a:solidFill>
                  <a:srgbClr val="000000"/>
                </a:solidFill>
                <a:effectLst/>
                <a:uLnTx/>
                <a:uFillTx/>
                <a:latin typeface="Times New Roman" panose="02020603050405020304" pitchFamily="18" charset="0"/>
                <a:ea typeface="楷体_GB2312" pitchFamily="49" charset="-122"/>
                <a:cs typeface="+mn-cs"/>
              </a:rPr>
              <a:t>例</a:t>
            </a:r>
            <a:r>
              <a:rPr kumimoji="0" lang="en-US" altLang="zh-CN" sz="2300" b="1" i="0" u="none" strike="noStrike" kern="0" cap="none" spc="0" normalizeH="0" baseline="0" noProof="0" dirty="0" smtClean="0">
                <a:ln>
                  <a:noFill/>
                </a:ln>
                <a:solidFill>
                  <a:srgbClr val="000000"/>
                </a:solidFill>
                <a:effectLst/>
                <a:uLnTx/>
                <a:uFillTx/>
                <a:latin typeface="Times New Roman" panose="02020603050405020304" pitchFamily="18" charset="0"/>
                <a:ea typeface="楷体_GB2312" pitchFamily="49" charset="-122"/>
                <a:cs typeface="+mn-cs"/>
              </a:rPr>
              <a:t> </a:t>
            </a:r>
            <a:r>
              <a:rPr kumimoji="0" lang="zh-CN" altLang="en-US" sz="2300" b="1" i="0" u="none" strike="noStrike" kern="0" cap="none" spc="0" normalizeH="0" baseline="0" noProof="0" dirty="0" smtClean="0">
                <a:ln>
                  <a:noFill/>
                </a:ln>
                <a:solidFill>
                  <a:srgbClr val="000000"/>
                </a:solidFill>
                <a:effectLst/>
                <a:uLnTx/>
                <a:uFillTx/>
                <a:latin typeface="Times New Roman" panose="02020603050405020304" pitchFamily="18" charset="0"/>
                <a:ea typeface="楷体_GB2312" pitchFamily="49" charset="-122"/>
                <a:cs typeface="+mn-cs"/>
              </a:rPr>
              <a:t>电路如图所示，已知二极管的</a:t>
            </a:r>
            <a:r>
              <a:rPr kumimoji="0" lang="en-US" altLang="zh-CN" sz="2300" b="1" i="1" u="none" strike="noStrike" kern="0" cap="none" spc="0" normalizeH="0" baseline="0" noProof="0" dirty="0" smtClean="0">
                <a:ln>
                  <a:noFill/>
                </a:ln>
                <a:solidFill>
                  <a:srgbClr val="000000"/>
                </a:solidFill>
                <a:effectLst/>
                <a:uLnTx/>
                <a:uFillTx/>
                <a:latin typeface="Times New Roman" panose="02020603050405020304" pitchFamily="18" charset="0"/>
                <a:ea typeface="楷体_GB2312" pitchFamily="49" charset="-122"/>
                <a:cs typeface="+mn-cs"/>
              </a:rPr>
              <a:t>V</a:t>
            </a:r>
            <a:r>
              <a:rPr kumimoji="0" lang="en-US" altLang="zh-CN" sz="2300" b="1" i="0" u="none" strike="noStrike" kern="0" cap="none" spc="0" normalizeH="0" baseline="0" noProof="0" dirty="0" smtClean="0">
                <a:ln>
                  <a:noFill/>
                </a:ln>
                <a:solidFill>
                  <a:srgbClr val="000000"/>
                </a:solidFill>
                <a:effectLst/>
                <a:uLnTx/>
                <a:uFillTx/>
                <a:latin typeface="Times New Roman" panose="02020603050405020304" pitchFamily="18" charset="0"/>
                <a:ea typeface="楷体_GB2312" pitchFamily="49" charset="-122"/>
                <a:cs typeface="+mn-cs"/>
              </a:rPr>
              <a:t>-</a:t>
            </a:r>
            <a:r>
              <a:rPr kumimoji="0" lang="en-US" altLang="zh-CN" sz="2300" b="1" i="1" u="none" strike="noStrike" kern="0" cap="none" spc="0" normalizeH="0" baseline="0" noProof="0" dirty="0" smtClean="0">
                <a:ln>
                  <a:noFill/>
                </a:ln>
                <a:solidFill>
                  <a:srgbClr val="000000"/>
                </a:solidFill>
                <a:effectLst/>
                <a:uLnTx/>
                <a:uFillTx/>
                <a:latin typeface="Times New Roman" panose="02020603050405020304" pitchFamily="18" charset="0"/>
                <a:ea typeface="楷体_GB2312" pitchFamily="49" charset="-122"/>
                <a:cs typeface="+mn-cs"/>
              </a:rPr>
              <a:t>I</a:t>
            </a:r>
            <a:r>
              <a:rPr kumimoji="0" lang="zh-CN" altLang="en-US" sz="2300" b="1" i="0" u="none" strike="noStrike" kern="0" cap="none" spc="0" normalizeH="0" baseline="0" noProof="0" dirty="0" smtClean="0">
                <a:ln>
                  <a:noFill/>
                </a:ln>
                <a:solidFill>
                  <a:srgbClr val="000000"/>
                </a:solidFill>
                <a:effectLst/>
                <a:uLnTx/>
                <a:uFillTx/>
                <a:latin typeface="Times New Roman" panose="02020603050405020304" pitchFamily="18" charset="0"/>
                <a:ea typeface="楷体_GB2312" pitchFamily="49" charset="-122"/>
                <a:cs typeface="+mn-cs"/>
              </a:rPr>
              <a:t>特性曲线、电源</a:t>
            </a:r>
            <a:r>
              <a:rPr kumimoji="0" lang="en-US" altLang="zh-CN" sz="2300" b="1" i="1" u="none" strike="noStrike" kern="0" cap="none" spc="0" normalizeH="0" baseline="0" noProof="0" dirty="0" smtClean="0">
                <a:ln>
                  <a:noFill/>
                </a:ln>
                <a:solidFill>
                  <a:srgbClr val="000000"/>
                </a:solidFill>
                <a:effectLst/>
                <a:uLnTx/>
                <a:uFillTx/>
                <a:latin typeface="Times New Roman" panose="02020603050405020304" pitchFamily="18" charset="0"/>
                <a:ea typeface="楷体_GB2312" pitchFamily="49" charset="-122"/>
                <a:cs typeface="+mn-cs"/>
              </a:rPr>
              <a:t>V</a:t>
            </a:r>
            <a:r>
              <a:rPr kumimoji="0" lang="en-US" altLang="zh-CN" sz="2300" b="1" i="0" u="none" strike="noStrike" kern="0" cap="none" spc="0" normalizeH="0" baseline="-30000" noProof="0" dirty="0" smtClean="0">
                <a:ln>
                  <a:noFill/>
                </a:ln>
                <a:solidFill>
                  <a:srgbClr val="000000"/>
                </a:solidFill>
                <a:effectLst/>
                <a:uLnTx/>
                <a:uFillTx/>
                <a:latin typeface="Times New Roman" panose="02020603050405020304" pitchFamily="18" charset="0"/>
                <a:ea typeface="楷体_GB2312" pitchFamily="49" charset="-122"/>
                <a:cs typeface="+mn-cs"/>
              </a:rPr>
              <a:t>DD</a:t>
            </a:r>
            <a:r>
              <a:rPr kumimoji="0" lang="zh-CN" altLang="en-US" sz="2300" b="1" i="0" u="none" strike="noStrike" kern="0" cap="none" spc="0" normalizeH="0" baseline="0" noProof="0" dirty="0" smtClean="0">
                <a:ln>
                  <a:noFill/>
                </a:ln>
                <a:solidFill>
                  <a:srgbClr val="000000"/>
                </a:solidFill>
                <a:effectLst/>
                <a:uLnTx/>
                <a:uFillTx/>
                <a:latin typeface="Times New Roman" panose="02020603050405020304" pitchFamily="18" charset="0"/>
                <a:ea typeface="楷体_GB2312" pitchFamily="49" charset="-122"/>
                <a:cs typeface="+mn-cs"/>
              </a:rPr>
              <a:t>和电阻</a:t>
            </a:r>
            <a:r>
              <a:rPr kumimoji="0" lang="en-US" altLang="zh-CN" sz="2300" b="1" i="1" u="none" strike="noStrike" kern="0" cap="none" spc="0" normalizeH="0" baseline="0" noProof="0" dirty="0" smtClean="0">
                <a:ln>
                  <a:noFill/>
                </a:ln>
                <a:solidFill>
                  <a:srgbClr val="000000"/>
                </a:solidFill>
                <a:effectLst/>
                <a:uLnTx/>
                <a:uFillTx/>
                <a:latin typeface="Times New Roman" panose="02020603050405020304" pitchFamily="18" charset="0"/>
                <a:ea typeface="楷体_GB2312" pitchFamily="49" charset="-122"/>
                <a:cs typeface="+mn-cs"/>
              </a:rPr>
              <a:t>R</a:t>
            </a:r>
            <a:r>
              <a:rPr kumimoji="0" lang="zh-CN" altLang="en-US" sz="2300" b="1" i="0" u="none" strike="noStrike" kern="0" cap="none" spc="0" normalizeH="0" baseline="0" noProof="0" dirty="0" smtClean="0">
                <a:ln>
                  <a:noFill/>
                </a:ln>
                <a:solidFill>
                  <a:srgbClr val="000000"/>
                </a:solidFill>
                <a:effectLst/>
                <a:uLnTx/>
                <a:uFillTx/>
                <a:latin typeface="Times New Roman" panose="02020603050405020304" pitchFamily="18" charset="0"/>
                <a:ea typeface="楷体_GB2312" pitchFamily="49" charset="-122"/>
                <a:cs typeface="+mn-cs"/>
              </a:rPr>
              <a:t>，求二极管两端电压</a:t>
            </a:r>
            <a:r>
              <a:rPr kumimoji="0" lang="en-US" altLang="zh-CN" sz="2300" b="1" i="1" u="none" strike="noStrike" kern="0" cap="none" spc="0" normalizeH="0" baseline="0" noProof="0" dirty="0" err="1" smtClean="0">
                <a:ln>
                  <a:noFill/>
                </a:ln>
                <a:solidFill>
                  <a:srgbClr val="000000"/>
                </a:solidFill>
                <a:effectLst/>
                <a:uLnTx/>
                <a:uFillTx/>
                <a:latin typeface="Book Antiqua" pitchFamily="18" charset="0"/>
                <a:ea typeface="楷体_GB2312" pitchFamily="49" charset="-122"/>
                <a:cs typeface="+mn-cs"/>
              </a:rPr>
              <a:t>v</a:t>
            </a:r>
            <a:r>
              <a:rPr kumimoji="0" lang="en-US" altLang="zh-CN" sz="2300" b="1" i="0" u="none" strike="noStrike" kern="0" cap="none" spc="0" normalizeH="0" baseline="-30000" noProof="0" dirty="0" err="1" smtClean="0">
                <a:ln>
                  <a:noFill/>
                </a:ln>
                <a:solidFill>
                  <a:srgbClr val="000000"/>
                </a:solidFill>
                <a:effectLst/>
                <a:uLnTx/>
                <a:uFillTx/>
                <a:latin typeface="Times New Roman" panose="02020603050405020304" pitchFamily="18" charset="0"/>
                <a:ea typeface="楷体_GB2312" pitchFamily="49" charset="-122"/>
                <a:cs typeface="+mn-cs"/>
              </a:rPr>
              <a:t>D</a:t>
            </a:r>
            <a:r>
              <a:rPr kumimoji="0" lang="zh-CN" altLang="en-US" sz="2300" b="1" i="0" u="none" strike="noStrike" kern="0" cap="none" spc="0" normalizeH="0" baseline="0" noProof="0" dirty="0" smtClean="0">
                <a:ln>
                  <a:noFill/>
                </a:ln>
                <a:solidFill>
                  <a:srgbClr val="000000"/>
                </a:solidFill>
                <a:effectLst/>
                <a:uLnTx/>
                <a:uFillTx/>
                <a:latin typeface="Times New Roman" panose="02020603050405020304" pitchFamily="18" charset="0"/>
                <a:ea typeface="楷体_GB2312" pitchFamily="49" charset="-122"/>
                <a:cs typeface="+mn-cs"/>
              </a:rPr>
              <a:t>和流过二极管的电流</a:t>
            </a:r>
            <a:r>
              <a:rPr kumimoji="0" lang="en-US" altLang="zh-CN" sz="2300" b="1" i="1" u="none" strike="noStrike" kern="0" cap="none" spc="0" normalizeH="0" baseline="0" noProof="0" dirty="0" err="1" smtClean="0">
                <a:ln>
                  <a:noFill/>
                </a:ln>
                <a:solidFill>
                  <a:srgbClr val="000000"/>
                </a:solidFill>
                <a:effectLst/>
                <a:uLnTx/>
                <a:uFillTx/>
                <a:latin typeface="Times New Roman" panose="02020603050405020304" pitchFamily="18" charset="0"/>
                <a:ea typeface="楷体_GB2312" pitchFamily="49" charset="-122"/>
                <a:cs typeface="+mn-cs"/>
              </a:rPr>
              <a:t>i</a:t>
            </a:r>
            <a:r>
              <a:rPr kumimoji="0" lang="en-US" altLang="zh-CN" sz="2300" b="1" i="0" u="none" strike="noStrike" kern="0" cap="none" spc="0" normalizeH="0" baseline="-30000" noProof="0" dirty="0" err="1" smtClean="0">
                <a:ln>
                  <a:noFill/>
                </a:ln>
                <a:solidFill>
                  <a:srgbClr val="000000"/>
                </a:solidFill>
                <a:effectLst/>
                <a:uLnTx/>
                <a:uFillTx/>
                <a:latin typeface="Times New Roman" panose="02020603050405020304" pitchFamily="18" charset="0"/>
                <a:ea typeface="楷体_GB2312" pitchFamily="49" charset="-122"/>
                <a:cs typeface="+mn-cs"/>
              </a:rPr>
              <a:t>D</a:t>
            </a:r>
            <a:r>
              <a:rPr kumimoji="0" lang="en-US" altLang="zh-CN" sz="2300" b="1" i="0" u="none" strike="noStrike" kern="0" cap="none" spc="0" normalizeH="0" baseline="-30000" noProof="0" dirty="0" smtClean="0">
                <a:ln>
                  <a:noFill/>
                </a:ln>
                <a:solidFill>
                  <a:srgbClr val="000000"/>
                </a:solidFill>
                <a:effectLst/>
                <a:uLnTx/>
                <a:uFillTx/>
                <a:latin typeface="Times New Roman" panose="02020603050405020304" pitchFamily="18" charset="0"/>
                <a:ea typeface="楷体_GB2312" pitchFamily="49" charset="-122"/>
                <a:cs typeface="+mn-cs"/>
              </a:rPr>
              <a:t> </a:t>
            </a:r>
            <a:r>
              <a:rPr kumimoji="0" lang="zh-CN" altLang="en-US" sz="2300" b="1" i="0" u="none" strike="noStrike" kern="0" cap="none" spc="0" normalizeH="0" baseline="0" noProof="0" dirty="0" smtClean="0">
                <a:ln>
                  <a:noFill/>
                </a:ln>
                <a:solidFill>
                  <a:srgbClr val="000000"/>
                </a:solidFill>
                <a:effectLst/>
                <a:uLnTx/>
                <a:uFillTx/>
                <a:latin typeface="Times New Roman" panose="02020603050405020304" pitchFamily="18" charset="0"/>
                <a:ea typeface="楷体_GB2312" pitchFamily="49" charset="-122"/>
                <a:cs typeface="+mn-cs"/>
              </a:rPr>
              <a:t>。 </a:t>
            </a:r>
            <a:endParaRPr kumimoji="0" lang="zh-CN" altLang="en-US" sz="2300" b="1" i="0" u="none" strike="noStrike" kern="0" cap="none" spc="0" normalizeH="0" baseline="0" noProof="0" dirty="0" smtClean="0">
              <a:ln>
                <a:noFill/>
              </a:ln>
              <a:solidFill>
                <a:srgbClr val="000000"/>
              </a:solidFill>
              <a:effectLst/>
              <a:uLnTx/>
              <a:uFillTx/>
              <a:latin typeface="Times New Roman" panose="02020603050405020304" pitchFamily="18" charset="0"/>
              <a:ea typeface="楷体_GB2312" pitchFamily="49" charset="-122"/>
              <a:cs typeface="+mn-cs"/>
            </a:endParaRPr>
          </a:p>
        </p:txBody>
      </p:sp>
      <p:graphicFrame>
        <p:nvGraphicFramePr>
          <p:cNvPr id="39939" name="Object 4"/>
          <p:cNvGraphicFramePr>
            <a:graphicFrameLocks noChangeAspect="1"/>
          </p:cNvGraphicFramePr>
          <p:nvPr/>
        </p:nvGraphicFramePr>
        <p:xfrm>
          <a:off x="55563" y="1490663"/>
          <a:ext cx="3297237" cy="2039937"/>
        </p:xfrm>
        <a:graphic>
          <a:graphicData uri="http://schemas.openxmlformats.org/presentationml/2006/ole">
            <mc:AlternateContent xmlns:mc="http://schemas.openxmlformats.org/markup-compatibility/2006">
              <mc:Choice xmlns:v="urn:schemas-microsoft-com:vml" Requires="v">
                <p:oleObj spid="_x0000_s3100" name="" r:id="rId2" imgW="1657350" imgH="1019175" progId="Word.Picture.8">
                  <p:embed/>
                </p:oleObj>
              </mc:Choice>
              <mc:Fallback>
                <p:oleObj name="" r:id="rId2" imgW="1657350" imgH="1019175" progId="Word.Picture.8">
                  <p:embed/>
                  <p:pic>
                    <p:nvPicPr>
                      <p:cNvPr id="0" name="图片 3099"/>
                      <p:cNvPicPr/>
                      <p:nvPr/>
                    </p:nvPicPr>
                    <p:blipFill>
                      <a:blip r:embed="rId3"/>
                      <a:stretch>
                        <a:fillRect/>
                      </a:stretch>
                    </p:blipFill>
                    <p:spPr>
                      <a:xfrm>
                        <a:off x="55563" y="1490663"/>
                        <a:ext cx="3297237" cy="2039937"/>
                      </a:xfrm>
                      <a:prstGeom prst="rect">
                        <a:avLst/>
                      </a:prstGeom>
                      <a:noFill/>
                      <a:ln w="38100">
                        <a:noFill/>
                        <a:miter/>
                      </a:ln>
                    </p:spPr>
                  </p:pic>
                </p:oleObj>
              </mc:Fallback>
            </mc:AlternateContent>
          </a:graphicData>
        </a:graphic>
      </p:graphicFrame>
      <p:grpSp>
        <p:nvGrpSpPr>
          <p:cNvPr id="31" name="Group 5"/>
          <p:cNvGrpSpPr/>
          <p:nvPr/>
        </p:nvGrpSpPr>
        <p:grpSpPr>
          <a:xfrm>
            <a:off x="228600" y="4257675"/>
            <a:ext cx="6400800" cy="736600"/>
            <a:chOff x="144" y="2832"/>
            <a:chExt cx="4032" cy="464"/>
          </a:xfrm>
        </p:grpSpPr>
        <p:sp>
          <p:nvSpPr>
            <p:cNvPr id="32" name="Rectangle 6"/>
            <p:cNvSpPr>
              <a:spLocks noChangeArrowheads="1"/>
            </p:cNvSpPr>
            <p:nvPr/>
          </p:nvSpPr>
          <p:spPr bwMode="auto">
            <a:xfrm>
              <a:off x="144" y="2856"/>
              <a:ext cx="4032" cy="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sz="3600" b="1">
                  <a:solidFill>
                    <a:schemeClr val="tx2"/>
                  </a:solidFill>
                  <a:latin typeface="Arial Narrow" pitchFamily="34" charset="0"/>
                  <a:ea typeface="楷体_GB2312" pitchFamily="49" charset="-122"/>
                </a:defRPr>
              </a:lvl1pPr>
              <a:lvl2pPr algn="l">
                <a:defRPr sz="3600" b="1">
                  <a:solidFill>
                    <a:schemeClr val="tx2"/>
                  </a:solidFill>
                  <a:latin typeface="Arial Narrow" pitchFamily="34" charset="0"/>
                  <a:ea typeface="楷体_GB2312" pitchFamily="49" charset="-122"/>
                </a:defRPr>
              </a:lvl2pPr>
              <a:lvl3pPr algn="l">
                <a:defRPr sz="3600" b="1">
                  <a:solidFill>
                    <a:schemeClr val="tx2"/>
                  </a:solidFill>
                  <a:latin typeface="Arial Narrow" pitchFamily="34" charset="0"/>
                  <a:ea typeface="楷体_GB2312" pitchFamily="49" charset="-122"/>
                </a:defRPr>
              </a:lvl3pPr>
              <a:lvl4pPr algn="l">
                <a:defRPr sz="3600" b="1">
                  <a:solidFill>
                    <a:schemeClr val="tx2"/>
                  </a:solidFill>
                  <a:latin typeface="Arial Narrow" pitchFamily="34" charset="0"/>
                  <a:ea typeface="楷体_GB2312" pitchFamily="49" charset="-122"/>
                </a:defRPr>
              </a:lvl4pPr>
              <a:lvl5pPr algn="l">
                <a:defRPr sz="3600" b="1">
                  <a:solidFill>
                    <a:schemeClr val="tx2"/>
                  </a:solidFill>
                  <a:latin typeface="Arial Narrow" pitchFamily="34" charset="0"/>
                  <a:ea typeface="楷体_GB2312" pitchFamily="49" charset="-122"/>
                </a:defRPr>
              </a:lvl5pPr>
              <a:lvl6pPr marL="457200" fontAlgn="base">
                <a:spcBef>
                  <a:spcPct val="0"/>
                </a:spcBef>
                <a:spcAft>
                  <a:spcPct val="0"/>
                </a:spcAft>
                <a:defRPr sz="3600" b="1">
                  <a:solidFill>
                    <a:schemeClr val="tx2"/>
                  </a:solidFill>
                  <a:latin typeface="Arial Narrow" pitchFamily="34" charset="0"/>
                  <a:ea typeface="楷体_GB2312" pitchFamily="49" charset="-122"/>
                </a:defRPr>
              </a:lvl6pPr>
              <a:lvl7pPr marL="914400" fontAlgn="base">
                <a:spcBef>
                  <a:spcPct val="0"/>
                </a:spcBef>
                <a:spcAft>
                  <a:spcPct val="0"/>
                </a:spcAft>
                <a:defRPr sz="3600" b="1">
                  <a:solidFill>
                    <a:schemeClr val="tx2"/>
                  </a:solidFill>
                  <a:latin typeface="Arial Narrow" pitchFamily="34" charset="0"/>
                  <a:ea typeface="楷体_GB2312" pitchFamily="49" charset="-122"/>
                </a:defRPr>
              </a:lvl7pPr>
              <a:lvl8pPr marL="1371600" fontAlgn="base">
                <a:spcBef>
                  <a:spcPct val="0"/>
                </a:spcBef>
                <a:spcAft>
                  <a:spcPct val="0"/>
                </a:spcAft>
                <a:defRPr sz="3600" b="1">
                  <a:solidFill>
                    <a:schemeClr val="tx2"/>
                  </a:solidFill>
                  <a:latin typeface="Arial Narrow" pitchFamily="34" charset="0"/>
                  <a:ea typeface="楷体_GB2312" pitchFamily="49" charset="-122"/>
                </a:defRPr>
              </a:lvl8pPr>
              <a:lvl9pPr marL="1828800" fontAlgn="base">
                <a:spcBef>
                  <a:spcPct val="0"/>
                </a:spcBef>
                <a:spcAft>
                  <a:spcPct val="0"/>
                </a:spcAft>
                <a:defRPr sz="3600" b="1">
                  <a:solidFill>
                    <a:schemeClr val="tx2"/>
                  </a:solidFill>
                  <a:latin typeface="Arial Narrow"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3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解：由电路的</a:t>
              </a:r>
              <a:r>
                <a:rPr kumimoji="0" lang="en-US" altLang="zh-CN" sz="23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KVL</a:t>
              </a:r>
              <a:r>
                <a:rPr kumimoji="0" lang="zh-CN" altLang="en-US" sz="23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方程，可得 </a:t>
              </a:r>
              <a:endParaRPr kumimoji="0" lang="zh-CN" altLang="en-US" sz="23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endParaRPr>
            </a:p>
          </p:txBody>
        </p:sp>
        <p:graphicFrame>
          <p:nvGraphicFramePr>
            <p:cNvPr id="39952" name="Object 7"/>
            <p:cNvGraphicFramePr>
              <a:graphicFrameLocks noChangeAspect="1"/>
            </p:cNvGraphicFramePr>
            <p:nvPr/>
          </p:nvGraphicFramePr>
          <p:xfrm>
            <a:off x="2736" y="2832"/>
            <a:ext cx="1080" cy="464"/>
          </p:xfrm>
          <a:graphic>
            <a:graphicData uri="http://schemas.openxmlformats.org/presentationml/2006/ole">
              <mc:AlternateContent xmlns:mc="http://schemas.openxmlformats.org/markup-compatibility/2006">
                <mc:Choice xmlns:v="urn:schemas-microsoft-com:vml" Requires="v">
                  <p:oleObj spid="_x0000_s3103" name="" r:id="rId4" imgW="862965" imgH="368300" progId="Equation.3">
                    <p:embed/>
                  </p:oleObj>
                </mc:Choice>
                <mc:Fallback>
                  <p:oleObj name="" r:id="rId4" imgW="862965" imgH="368300" progId="Equation.3">
                    <p:embed/>
                    <p:pic>
                      <p:nvPicPr>
                        <p:cNvPr id="0" name="图片 3102"/>
                        <p:cNvPicPr/>
                        <p:nvPr/>
                      </p:nvPicPr>
                      <p:blipFill>
                        <a:blip r:embed="rId5"/>
                        <a:stretch>
                          <a:fillRect/>
                        </a:stretch>
                      </p:blipFill>
                      <p:spPr>
                        <a:xfrm>
                          <a:off x="2736" y="2832"/>
                          <a:ext cx="1080" cy="464"/>
                        </a:xfrm>
                        <a:prstGeom prst="rect">
                          <a:avLst/>
                        </a:prstGeom>
                        <a:noFill/>
                        <a:ln w="38100">
                          <a:noFill/>
                          <a:miter/>
                        </a:ln>
                      </p:spPr>
                    </p:pic>
                  </p:oleObj>
                </mc:Fallback>
              </mc:AlternateContent>
            </a:graphicData>
          </a:graphic>
        </p:graphicFrame>
      </p:grpSp>
      <p:grpSp>
        <p:nvGrpSpPr>
          <p:cNvPr id="34" name="Group 8"/>
          <p:cNvGrpSpPr/>
          <p:nvPr/>
        </p:nvGrpSpPr>
        <p:grpSpPr>
          <a:xfrm>
            <a:off x="685800" y="4864100"/>
            <a:ext cx="2987675" cy="736600"/>
            <a:chOff x="432" y="3192"/>
            <a:chExt cx="1882" cy="464"/>
          </a:xfrm>
        </p:grpSpPr>
        <p:graphicFrame>
          <p:nvGraphicFramePr>
            <p:cNvPr id="39949" name="Object 9"/>
            <p:cNvGraphicFramePr>
              <a:graphicFrameLocks noChangeAspect="1"/>
            </p:cNvGraphicFramePr>
            <p:nvPr/>
          </p:nvGraphicFramePr>
          <p:xfrm>
            <a:off x="768" y="3192"/>
            <a:ext cx="1546" cy="464"/>
          </p:xfrm>
          <a:graphic>
            <a:graphicData uri="http://schemas.openxmlformats.org/presentationml/2006/ole">
              <mc:AlternateContent xmlns:mc="http://schemas.openxmlformats.org/markup-compatibility/2006">
                <mc:Choice xmlns:v="urn:schemas-microsoft-com:vml" Requires="v">
                  <p:oleObj spid="_x0000_s3101" name="" r:id="rId6" imgW="1219200" imgH="368300" progId="Equation.3">
                    <p:embed/>
                  </p:oleObj>
                </mc:Choice>
                <mc:Fallback>
                  <p:oleObj name="" r:id="rId6" imgW="1219200" imgH="368300" progId="Equation.3">
                    <p:embed/>
                    <p:pic>
                      <p:nvPicPr>
                        <p:cNvPr id="0" name="图片 3100"/>
                        <p:cNvPicPr/>
                        <p:nvPr/>
                      </p:nvPicPr>
                      <p:blipFill>
                        <a:blip r:embed="rId7"/>
                        <a:stretch>
                          <a:fillRect/>
                        </a:stretch>
                      </p:blipFill>
                      <p:spPr>
                        <a:xfrm>
                          <a:off x="768" y="3192"/>
                          <a:ext cx="1546" cy="464"/>
                        </a:xfrm>
                        <a:prstGeom prst="rect">
                          <a:avLst/>
                        </a:prstGeom>
                        <a:noFill/>
                        <a:ln w="38100">
                          <a:noFill/>
                          <a:miter/>
                        </a:ln>
                      </p:spPr>
                    </p:pic>
                  </p:oleObj>
                </mc:Fallback>
              </mc:AlternateContent>
            </a:graphicData>
          </a:graphic>
        </p:graphicFrame>
        <p:sp>
          <p:nvSpPr>
            <p:cNvPr id="36" name="Rectangle 10">
              <a:hlinkClick r:id="rId1" action="ppaction://hlinksldjump"/>
            </p:cNvPr>
            <p:cNvSpPr>
              <a:spLocks noChangeArrowheads="1"/>
            </p:cNvSpPr>
            <p:nvPr/>
          </p:nvSpPr>
          <p:spPr bwMode="auto">
            <a:xfrm>
              <a:off x="432" y="3240"/>
              <a:ext cx="432" cy="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sz="3600" b="1">
                  <a:solidFill>
                    <a:schemeClr val="tx2"/>
                  </a:solidFill>
                  <a:latin typeface="Arial Narrow" pitchFamily="34" charset="0"/>
                  <a:ea typeface="楷体_GB2312" pitchFamily="49" charset="-122"/>
                </a:defRPr>
              </a:lvl1pPr>
              <a:lvl2pPr algn="l">
                <a:defRPr sz="3600" b="1">
                  <a:solidFill>
                    <a:schemeClr val="tx2"/>
                  </a:solidFill>
                  <a:latin typeface="Arial Narrow" pitchFamily="34" charset="0"/>
                  <a:ea typeface="楷体_GB2312" pitchFamily="49" charset="-122"/>
                </a:defRPr>
              </a:lvl2pPr>
              <a:lvl3pPr algn="l">
                <a:defRPr sz="3600" b="1">
                  <a:solidFill>
                    <a:schemeClr val="tx2"/>
                  </a:solidFill>
                  <a:latin typeface="Arial Narrow" pitchFamily="34" charset="0"/>
                  <a:ea typeface="楷体_GB2312" pitchFamily="49" charset="-122"/>
                </a:defRPr>
              </a:lvl3pPr>
              <a:lvl4pPr algn="l">
                <a:defRPr sz="3600" b="1">
                  <a:solidFill>
                    <a:schemeClr val="tx2"/>
                  </a:solidFill>
                  <a:latin typeface="Arial Narrow" pitchFamily="34" charset="0"/>
                  <a:ea typeface="楷体_GB2312" pitchFamily="49" charset="-122"/>
                </a:defRPr>
              </a:lvl4pPr>
              <a:lvl5pPr algn="l">
                <a:defRPr sz="3600" b="1">
                  <a:solidFill>
                    <a:schemeClr val="tx2"/>
                  </a:solidFill>
                  <a:latin typeface="Arial Narrow" pitchFamily="34" charset="0"/>
                  <a:ea typeface="楷体_GB2312" pitchFamily="49" charset="-122"/>
                </a:defRPr>
              </a:lvl5pPr>
              <a:lvl6pPr marL="457200" fontAlgn="base">
                <a:spcBef>
                  <a:spcPct val="0"/>
                </a:spcBef>
                <a:spcAft>
                  <a:spcPct val="0"/>
                </a:spcAft>
                <a:defRPr sz="3600" b="1">
                  <a:solidFill>
                    <a:schemeClr val="tx2"/>
                  </a:solidFill>
                  <a:latin typeface="Arial Narrow" pitchFamily="34" charset="0"/>
                  <a:ea typeface="楷体_GB2312" pitchFamily="49" charset="-122"/>
                </a:defRPr>
              </a:lvl6pPr>
              <a:lvl7pPr marL="914400" fontAlgn="base">
                <a:spcBef>
                  <a:spcPct val="0"/>
                </a:spcBef>
                <a:spcAft>
                  <a:spcPct val="0"/>
                </a:spcAft>
                <a:defRPr sz="3600" b="1">
                  <a:solidFill>
                    <a:schemeClr val="tx2"/>
                  </a:solidFill>
                  <a:latin typeface="Arial Narrow" pitchFamily="34" charset="0"/>
                  <a:ea typeface="楷体_GB2312" pitchFamily="49" charset="-122"/>
                </a:defRPr>
              </a:lvl7pPr>
              <a:lvl8pPr marL="1371600" fontAlgn="base">
                <a:spcBef>
                  <a:spcPct val="0"/>
                </a:spcBef>
                <a:spcAft>
                  <a:spcPct val="0"/>
                </a:spcAft>
                <a:defRPr sz="3600" b="1">
                  <a:solidFill>
                    <a:schemeClr val="tx2"/>
                  </a:solidFill>
                  <a:latin typeface="Arial Narrow" pitchFamily="34" charset="0"/>
                  <a:ea typeface="楷体_GB2312" pitchFamily="49" charset="-122"/>
                </a:defRPr>
              </a:lvl8pPr>
              <a:lvl9pPr marL="1828800" fontAlgn="base">
                <a:spcBef>
                  <a:spcPct val="0"/>
                </a:spcBef>
                <a:spcAft>
                  <a:spcPct val="0"/>
                </a:spcAft>
                <a:defRPr sz="3600" b="1">
                  <a:solidFill>
                    <a:schemeClr val="tx2"/>
                  </a:solidFill>
                  <a:latin typeface="Arial Narrow"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3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即 </a:t>
              </a:r>
              <a:endParaRPr kumimoji="0" lang="zh-CN" altLang="en-US" sz="23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endParaRPr>
            </a:p>
          </p:txBody>
        </p:sp>
      </p:grpSp>
      <p:sp>
        <p:nvSpPr>
          <p:cNvPr id="37" name="Rectangle 11"/>
          <p:cNvSpPr>
            <a:spLocks noChangeArrowheads="1"/>
          </p:cNvSpPr>
          <p:nvPr/>
        </p:nvSpPr>
        <p:spPr bwMode="auto">
          <a:xfrm>
            <a:off x="3733800" y="4978400"/>
            <a:ext cx="533400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sz="3600" b="1">
                <a:solidFill>
                  <a:schemeClr val="tx2"/>
                </a:solidFill>
                <a:latin typeface="Arial Narrow" pitchFamily="34" charset="0"/>
                <a:ea typeface="楷体_GB2312" pitchFamily="49" charset="-122"/>
              </a:defRPr>
            </a:lvl1pPr>
            <a:lvl2pPr algn="l">
              <a:defRPr sz="3600" b="1">
                <a:solidFill>
                  <a:schemeClr val="tx2"/>
                </a:solidFill>
                <a:latin typeface="Arial Narrow" pitchFamily="34" charset="0"/>
                <a:ea typeface="楷体_GB2312" pitchFamily="49" charset="-122"/>
              </a:defRPr>
            </a:lvl2pPr>
            <a:lvl3pPr algn="l">
              <a:defRPr sz="3600" b="1">
                <a:solidFill>
                  <a:schemeClr val="tx2"/>
                </a:solidFill>
                <a:latin typeface="Arial Narrow" pitchFamily="34" charset="0"/>
                <a:ea typeface="楷体_GB2312" pitchFamily="49" charset="-122"/>
              </a:defRPr>
            </a:lvl3pPr>
            <a:lvl4pPr algn="l">
              <a:defRPr sz="3600" b="1">
                <a:solidFill>
                  <a:schemeClr val="tx2"/>
                </a:solidFill>
                <a:latin typeface="Arial Narrow" pitchFamily="34" charset="0"/>
                <a:ea typeface="楷体_GB2312" pitchFamily="49" charset="-122"/>
              </a:defRPr>
            </a:lvl4pPr>
            <a:lvl5pPr algn="l">
              <a:defRPr sz="3600" b="1">
                <a:solidFill>
                  <a:schemeClr val="tx2"/>
                </a:solidFill>
                <a:latin typeface="Arial Narrow" pitchFamily="34" charset="0"/>
                <a:ea typeface="楷体_GB2312" pitchFamily="49" charset="-122"/>
              </a:defRPr>
            </a:lvl5pPr>
            <a:lvl6pPr marL="457200" fontAlgn="base">
              <a:spcBef>
                <a:spcPct val="0"/>
              </a:spcBef>
              <a:spcAft>
                <a:spcPct val="0"/>
              </a:spcAft>
              <a:defRPr sz="3600" b="1">
                <a:solidFill>
                  <a:schemeClr val="tx2"/>
                </a:solidFill>
                <a:latin typeface="Arial Narrow" pitchFamily="34" charset="0"/>
                <a:ea typeface="楷体_GB2312" pitchFamily="49" charset="-122"/>
              </a:defRPr>
            </a:lvl6pPr>
            <a:lvl7pPr marL="914400" fontAlgn="base">
              <a:spcBef>
                <a:spcPct val="0"/>
              </a:spcBef>
              <a:spcAft>
                <a:spcPct val="0"/>
              </a:spcAft>
              <a:defRPr sz="3600" b="1">
                <a:solidFill>
                  <a:schemeClr val="tx2"/>
                </a:solidFill>
                <a:latin typeface="Arial Narrow" pitchFamily="34" charset="0"/>
                <a:ea typeface="楷体_GB2312" pitchFamily="49" charset="-122"/>
              </a:defRPr>
            </a:lvl7pPr>
            <a:lvl8pPr marL="1371600" fontAlgn="base">
              <a:spcBef>
                <a:spcPct val="0"/>
              </a:spcBef>
              <a:spcAft>
                <a:spcPct val="0"/>
              </a:spcAft>
              <a:defRPr sz="3600" b="1">
                <a:solidFill>
                  <a:schemeClr val="tx2"/>
                </a:solidFill>
                <a:latin typeface="Arial Narrow" pitchFamily="34" charset="0"/>
                <a:ea typeface="楷体_GB2312" pitchFamily="49" charset="-122"/>
              </a:defRPr>
            </a:lvl8pPr>
            <a:lvl9pPr marL="1828800" fontAlgn="base">
              <a:spcBef>
                <a:spcPct val="0"/>
              </a:spcBef>
              <a:spcAft>
                <a:spcPct val="0"/>
              </a:spcAft>
              <a:defRPr sz="3600" b="1">
                <a:solidFill>
                  <a:schemeClr val="tx2"/>
                </a:solidFill>
                <a:latin typeface="Arial Narrow"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3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是一条斜率为</a:t>
            </a:r>
            <a:r>
              <a:rPr kumimoji="0" lang="en-US" altLang="zh-CN" sz="23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-1/</a:t>
            </a:r>
            <a:r>
              <a:rPr kumimoji="0" lang="en-US" altLang="zh-CN" sz="2300" b="1" i="1"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R</a:t>
            </a:r>
            <a:r>
              <a:rPr kumimoji="0" lang="zh-CN" altLang="en-US" sz="23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的直线，称为</a:t>
            </a:r>
            <a:r>
              <a:rPr kumimoji="0" lang="zh-CN" altLang="en-US" sz="2300" b="1" i="0" u="none" strike="noStrike" kern="0" cap="none" spc="0" normalizeH="0" baseline="0" noProof="0" smtClean="0">
                <a:ln>
                  <a:noFill/>
                </a:ln>
                <a:solidFill>
                  <a:srgbClr val="FF0000"/>
                </a:solidFill>
                <a:effectLst/>
                <a:uLnTx/>
                <a:uFillTx/>
                <a:latin typeface="Arial Narrow" pitchFamily="34" charset="0"/>
                <a:ea typeface="楷体_GB2312" pitchFamily="49" charset="-122"/>
                <a:cs typeface="+mn-cs"/>
              </a:rPr>
              <a:t>负载线</a:t>
            </a:r>
            <a:r>
              <a:rPr kumimoji="0" lang="zh-CN" altLang="en-US" sz="23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rPr>
              <a:t> </a:t>
            </a:r>
            <a:endParaRPr kumimoji="0" lang="zh-CN" altLang="en-US" sz="2300" b="1" i="0" u="none" strike="noStrike" kern="0" cap="none" spc="0" normalizeH="0" baseline="0" noProof="0" smtClean="0">
              <a:ln>
                <a:noFill/>
              </a:ln>
              <a:solidFill>
                <a:srgbClr val="000000"/>
              </a:solidFill>
              <a:effectLst/>
              <a:uLnTx/>
              <a:uFillTx/>
              <a:latin typeface="Arial Narrow" pitchFamily="34" charset="0"/>
              <a:ea typeface="楷体_GB2312" pitchFamily="49" charset="-122"/>
              <a:cs typeface="+mn-cs"/>
            </a:endParaRPr>
          </a:p>
        </p:txBody>
      </p:sp>
      <p:sp>
        <p:nvSpPr>
          <p:cNvPr id="38" name="Rectangle 12"/>
          <p:cNvSpPr/>
          <p:nvPr/>
        </p:nvSpPr>
        <p:spPr>
          <a:xfrm>
            <a:off x="762000" y="5616575"/>
            <a:ext cx="7848600" cy="512763"/>
          </a:xfrm>
          <a:prstGeom prst="rect">
            <a:avLst/>
          </a:prstGeom>
          <a:noFill/>
          <a:ln w="9525">
            <a:noFill/>
          </a:ln>
        </p:spPr>
        <p:txBody>
          <a:bodyPr>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lnSpc>
                <a:spcPct val="120000"/>
              </a:lnSpc>
              <a:spcBef>
                <a:spcPct val="0"/>
              </a:spcBef>
              <a:buFontTx/>
              <a:buNone/>
            </a:pPr>
            <a:r>
              <a:rPr lang="en-US" altLang="zh-CN" sz="2300" b="1" i="1" dirty="0">
                <a:solidFill>
                  <a:srgbClr val="000000"/>
                </a:solidFill>
                <a:latin typeface="Times New Roman" panose="02020603050405020304" pitchFamily="18" charset="0"/>
                <a:ea typeface="楷体_GB2312"/>
              </a:rPr>
              <a:t>Q</a:t>
            </a:r>
            <a:r>
              <a:rPr lang="zh-CN" altLang="en-US" sz="2300" b="1" dirty="0">
                <a:solidFill>
                  <a:srgbClr val="000000"/>
                </a:solidFill>
                <a:latin typeface="Times New Roman" panose="02020603050405020304" pitchFamily="18" charset="0"/>
                <a:ea typeface="楷体_GB2312"/>
              </a:rPr>
              <a:t>的坐标值（</a:t>
            </a:r>
            <a:r>
              <a:rPr lang="en-US" altLang="zh-CN" sz="2300" b="1" i="1" dirty="0">
                <a:solidFill>
                  <a:srgbClr val="000000"/>
                </a:solidFill>
                <a:latin typeface="Times New Roman" panose="02020603050405020304" pitchFamily="18" charset="0"/>
                <a:ea typeface="楷体_GB2312"/>
              </a:rPr>
              <a:t>V</a:t>
            </a:r>
            <a:r>
              <a:rPr lang="en-US" altLang="zh-CN" sz="2300" b="1" baseline="-30000" dirty="0">
                <a:solidFill>
                  <a:srgbClr val="000000"/>
                </a:solidFill>
                <a:latin typeface="Times New Roman" panose="02020603050405020304" pitchFamily="18" charset="0"/>
                <a:ea typeface="楷体_GB2312"/>
              </a:rPr>
              <a:t>D</a:t>
            </a:r>
            <a:r>
              <a:rPr lang="zh-CN" altLang="en-US" sz="2300" b="1" dirty="0">
                <a:solidFill>
                  <a:srgbClr val="000000"/>
                </a:solidFill>
                <a:latin typeface="Times New Roman" panose="02020603050405020304" pitchFamily="18" charset="0"/>
                <a:ea typeface="楷体_GB2312"/>
              </a:rPr>
              <a:t>，</a:t>
            </a:r>
            <a:r>
              <a:rPr lang="en-US" altLang="zh-CN" sz="2300" b="1" i="1" dirty="0">
                <a:solidFill>
                  <a:srgbClr val="000000"/>
                </a:solidFill>
                <a:latin typeface="Times New Roman" panose="02020603050405020304" pitchFamily="18" charset="0"/>
                <a:ea typeface="楷体_GB2312"/>
              </a:rPr>
              <a:t>I</a:t>
            </a:r>
            <a:r>
              <a:rPr lang="en-US" altLang="zh-CN" sz="2300" b="1" baseline="-30000" dirty="0">
                <a:solidFill>
                  <a:srgbClr val="000000"/>
                </a:solidFill>
                <a:latin typeface="Times New Roman" panose="02020603050405020304" pitchFamily="18" charset="0"/>
                <a:ea typeface="楷体_GB2312"/>
              </a:rPr>
              <a:t>D</a:t>
            </a:r>
            <a:r>
              <a:rPr lang="zh-CN" altLang="en-US" sz="2300" b="1" dirty="0">
                <a:solidFill>
                  <a:srgbClr val="000000"/>
                </a:solidFill>
                <a:latin typeface="Times New Roman" panose="02020603050405020304" pitchFamily="18" charset="0"/>
                <a:ea typeface="楷体_GB2312"/>
              </a:rPr>
              <a:t>）即为所求。</a:t>
            </a:r>
            <a:r>
              <a:rPr lang="en-US" altLang="zh-CN" sz="2300" b="1" i="1" dirty="0">
                <a:solidFill>
                  <a:srgbClr val="000000"/>
                </a:solidFill>
                <a:latin typeface="Times New Roman" panose="02020603050405020304" pitchFamily="18" charset="0"/>
                <a:ea typeface="楷体_GB2312"/>
              </a:rPr>
              <a:t>Q</a:t>
            </a:r>
            <a:r>
              <a:rPr lang="zh-CN" altLang="en-US" sz="2300" b="1" dirty="0">
                <a:solidFill>
                  <a:srgbClr val="000000"/>
                </a:solidFill>
                <a:latin typeface="Times New Roman" panose="02020603050405020304" pitchFamily="18" charset="0"/>
                <a:ea typeface="楷体_GB2312"/>
              </a:rPr>
              <a:t>点称为电路的</a:t>
            </a:r>
            <a:r>
              <a:rPr lang="zh-CN" altLang="en-US" sz="2300" b="1" dirty="0">
                <a:solidFill>
                  <a:srgbClr val="FF0000"/>
                </a:solidFill>
                <a:latin typeface="Times New Roman" panose="02020603050405020304" pitchFamily="18" charset="0"/>
                <a:ea typeface="楷体_GB2312"/>
              </a:rPr>
              <a:t>工作点</a:t>
            </a:r>
            <a:endParaRPr lang="zh-CN" altLang="en-US" sz="2300" b="1" dirty="0">
              <a:solidFill>
                <a:srgbClr val="FF0000"/>
              </a:solidFill>
              <a:latin typeface="Times New Roman" panose="02020603050405020304" pitchFamily="18" charset="0"/>
              <a:ea typeface="楷体_GB2312"/>
            </a:endParaRPr>
          </a:p>
        </p:txBody>
      </p:sp>
      <p:sp>
        <p:nvSpPr>
          <p:cNvPr id="54" name="Line 28"/>
          <p:cNvSpPr/>
          <p:nvPr/>
        </p:nvSpPr>
        <p:spPr>
          <a:xfrm>
            <a:off x="1835150" y="1628775"/>
            <a:ext cx="0" cy="2124075"/>
          </a:xfrm>
          <a:prstGeom prst="line">
            <a:avLst/>
          </a:prstGeom>
          <a:ln w="19050" cap="flat" cmpd="sng">
            <a:solidFill>
              <a:srgbClr val="FF0000"/>
            </a:solidFill>
            <a:prstDash val="dash"/>
            <a:headEnd type="none" w="med" len="med"/>
            <a:tailEnd type="none" w="med" len="med"/>
          </a:ln>
        </p:spPr>
      </p:sp>
      <p:graphicFrame>
        <p:nvGraphicFramePr>
          <p:cNvPr id="39945" name="对象 1"/>
          <p:cNvGraphicFramePr>
            <a:graphicFrameLocks noChangeAspect="1"/>
          </p:cNvGraphicFramePr>
          <p:nvPr/>
        </p:nvGraphicFramePr>
        <p:xfrm>
          <a:off x="152400" y="152400"/>
          <a:ext cx="228600" cy="320675"/>
        </p:xfrm>
        <a:graphic>
          <a:graphicData uri="http://schemas.openxmlformats.org/presentationml/2006/ole">
            <mc:AlternateContent xmlns:mc="http://schemas.openxmlformats.org/markup-compatibility/2006">
              <mc:Choice xmlns:v="urn:schemas-microsoft-com:vml" Requires="v">
                <p:oleObj spid="_x0000_s3104" name="" r:id="rId8" imgW="292100" imgH="393700" progId="Equation.3">
                  <p:embed/>
                </p:oleObj>
              </mc:Choice>
              <mc:Fallback>
                <p:oleObj name="" r:id="rId8" imgW="292100" imgH="393700" progId="Equation.3">
                  <p:embed/>
                  <p:pic>
                    <p:nvPicPr>
                      <p:cNvPr id="0" name="图片 3103"/>
                      <p:cNvPicPr/>
                      <p:nvPr/>
                    </p:nvPicPr>
                    <p:blipFill>
                      <a:blip r:embed="rId9"/>
                      <a:stretch>
                        <a:fillRect/>
                      </a:stretch>
                    </p:blipFill>
                    <p:spPr>
                      <a:xfrm>
                        <a:off x="152400" y="152400"/>
                        <a:ext cx="228600" cy="320675"/>
                      </a:xfrm>
                      <a:prstGeom prst="rect">
                        <a:avLst/>
                      </a:prstGeom>
                      <a:noFill/>
                      <a:ln w="38100">
                        <a:noFill/>
                        <a:miter/>
                      </a:ln>
                    </p:spPr>
                  </p:pic>
                </p:oleObj>
              </mc:Fallback>
            </mc:AlternateContent>
          </a:graphicData>
        </a:graphic>
      </p:graphicFrame>
      <p:sp>
        <p:nvSpPr>
          <p:cNvPr id="39946" name="Rectangle 105"/>
          <p:cNvSpPr/>
          <p:nvPr/>
        </p:nvSpPr>
        <p:spPr>
          <a:xfrm>
            <a:off x="152400" y="152400"/>
            <a:ext cx="9144000" cy="0"/>
          </a:xfrm>
          <a:prstGeom prst="rect">
            <a:avLst/>
          </a:prstGeom>
          <a:noFill/>
          <a:ln w="9525">
            <a:noFill/>
          </a:ln>
        </p:spPr>
        <p:txBody>
          <a:bodyPr wrap="none" anchor="ctr" anchorCtr="0">
            <a:spAutoFit/>
          </a:bodyPr>
          <a:p>
            <a:pPr>
              <a:buNone/>
            </a:pPr>
            <a:endParaRPr lang="zh-CN" altLang="en-US" dirty="0">
              <a:latin typeface="Calibri" panose="020F0502020204030204" pitchFamily="34" charset="0"/>
              <a:ea typeface="宋体" panose="02010600030101010101" pitchFamily="2" charset="-122"/>
            </a:endParaRPr>
          </a:p>
        </p:txBody>
      </p:sp>
      <p:sp>
        <p:nvSpPr>
          <p:cNvPr id="39947" name="Rectangle 117"/>
          <p:cNvSpPr/>
          <p:nvPr/>
        </p:nvSpPr>
        <p:spPr>
          <a:xfrm>
            <a:off x="152400" y="152400"/>
            <a:ext cx="0" cy="0"/>
          </a:xfrm>
          <a:prstGeom prst="rect">
            <a:avLst/>
          </a:prstGeom>
          <a:solidFill>
            <a:schemeClr val="accent1"/>
          </a:solidFill>
          <a:ln w="9525" cap="flat" cmpd="sng">
            <a:solidFill>
              <a:schemeClr val="tx1"/>
            </a:solidFill>
            <a:prstDash val="solid"/>
            <a:miter/>
            <a:headEnd type="none" w="med" len="med"/>
            <a:tailEnd type="none" w="med" len="med"/>
          </a:ln>
        </p:spPr>
        <p:txBody>
          <a:bodyPr/>
          <a:p>
            <a:pPr>
              <a:buNone/>
            </a:pPr>
            <a:endParaRPr lang="zh-CN" altLang="en-US" dirty="0">
              <a:latin typeface="Calibri" panose="020F0502020204030204" pitchFamily="34" charset="0"/>
              <a:ea typeface="宋体" panose="02010600030101010101" pitchFamily="2" charset="-122"/>
            </a:endParaRPr>
          </a:p>
        </p:txBody>
      </p:sp>
      <p:pic>
        <p:nvPicPr>
          <p:cNvPr id="53371" name="Picture 123"/>
          <p:cNvPicPr>
            <a:picLocks noChangeAspect="1"/>
          </p:cNvPicPr>
          <p:nvPr/>
        </p:nvPicPr>
        <p:blipFill>
          <a:blip r:embed="rId10"/>
          <a:stretch>
            <a:fillRect/>
          </a:stretch>
        </p:blipFill>
        <p:spPr>
          <a:xfrm>
            <a:off x="3635375" y="995363"/>
            <a:ext cx="5165725" cy="3225800"/>
          </a:xfrm>
          <a:prstGeom prst="rect">
            <a:avLst/>
          </a:prstGeom>
          <a:noFill/>
          <a:ln w="9525">
            <a:noFill/>
          </a:ln>
        </p:spPr>
      </p:pic>
      <p:sp>
        <p:nvSpPr>
          <p:cNvPr id="7" name="页脚占位符 4"/>
          <p:cNvSpPr txBox="1">
            <a:spLocks noGrp="1"/>
          </p:cNvSpPr>
          <p:nvPr>
            <p:ph type="ftr" sz="quarter" idx="4294967295"/>
            <p:custDataLst>
              <p:tags r:id="rId11"/>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up)">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strips(downRight)">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strips(downRight)">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strips(downRight)">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53371"/>
                                        </p:tgtEl>
                                        <p:attrNameLst>
                                          <p:attrName>style.visibility</p:attrName>
                                        </p:attrNameLst>
                                      </p:cBhvr>
                                      <p:to>
                                        <p:strVal val="visible"/>
                                      </p:to>
                                    </p:set>
                                    <p:animEffect transition="in" filter="box(in)">
                                      <p:cBhvr>
                                        <p:cTn id="27" dur="500"/>
                                        <p:tgtEl>
                                          <p:spTgt spid="53371"/>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strips(downRight)">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44" name="Rectangle 8"/>
          <p:cNvSpPr>
            <a:spLocks noChangeArrowheads="1"/>
          </p:cNvSpPr>
          <p:nvPr/>
        </p:nvSpPr>
        <p:spPr bwMode="auto">
          <a:xfrm>
            <a:off x="749300" y="547688"/>
            <a:ext cx="6098540" cy="583565"/>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Times New Roman" panose="02020603050405020304" pitchFamily="18" charset="0"/>
              </a:rPr>
              <a:t>7.2.3  </a:t>
            </a:r>
            <a:r>
              <a:rPr kumimoji="1" lang="zh-CN" altLang="en-US"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二极管电路的简化模型分析</a:t>
            </a:r>
            <a:endParaRPr kumimoji="1" lang="zh-CN" altLang="en-US"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39945" name="Text Box 9"/>
          <p:cNvSpPr txBox="1"/>
          <p:nvPr/>
        </p:nvSpPr>
        <p:spPr>
          <a:xfrm>
            <a:off x="481330" y="1257300"/>
            <a:ext cx="3807460" cy="521970"/>
          </a:xfrm>
          <a:prstGeom prst="rect">
            <a:avLst/>
          </a:prstGeom>
          <a:noFill/>
          <a:ln w="9525">
            <a:noFill/>
          </a:ln>
        </p:spPr>
        <p:txBody>
          <a:bodyPr wrap="square">
            <a:spAutoFit/>
          </a:bodyPr>
          <a:p>
            <a:pPr>
              <a:spcBef>
                <a:spcPct val="20000"/>
              </a:spcBef>
            </a:pPr>
            <a:r>
              <a:rPr lang="zh-CN" altLang="en-US" sz="2800" b="1" dirty="0">
                <a:solidFill>
                  <a:srgbClr val="0033CC"/>
                </a:solidFill>
                <a:latin typeface="Times New Roman" panose="02020603050405020304" pitchFamily="18" charset="0"/>
              </a:rPr>
              <a:t>一、理想模型二极管</a:t>
            </a:r>
            <a:endParaRPr lang="zh-CN" altLang="en-US" sz="2800" b="1" dirty="0">
              <a:solidFill>
                <a:srgbClr val="0033CC"/>
              </a:solidFill>
              <a:latin typeface="Times New Roman" panose="02020603050405020304" pitchFamily="18" charset="0"/>
            </a:endParaRPr>
          </a:p>
        </p:txBody>
      </p:sp>
      <p:sp>
        <p:nvSpPr>
          <p:cNvPr id="39946" name="Text Box 10"/>
          <p:cNvSpPr txBox="1"/>
          <p:nvPr/>
        </p:nvSpPr>
        <p:spPr>
          <a:xfrm>
            <a:off x="539750" y="2027238"/>
            <a:ext cx="1320800" cy="457200"/>
          </a:xfrm>
          <a:prstGeom prst="rect">
            <a:avLst/>
          </a:prstGeom>
          <a:noFill/>
          <a:ln w="9525">
            <a:noFill/>
          </a:ln>
        </p:spPr>
        <p:txBody>
          <a:bodyPr>
            <a:spAutoFit/>
          </a:bodyPr>
          <a:p>
            <a:pPr>
              <a:spcBef>
                <a:spcPct val="20000"/>
              </a:spcBef>
            </a:pPr>
            <a:r>
              <a:rPr lang="zh-CN" altLang="en-US" b="1" dirty="0">
                <a:solidFill>
                  <a:srgbClr val="FF0066"/>
                </a:solidFill>
                <a:latin typeface="Times New Roman" panose="02020603050405020304" pitchFamily="18" charset="0"/>
              </a:rPr>
              <a:t>特性</a:t>
            </a:r>
            <a:endParaRPr lang="zh-CN" altLang="en-US" b="1" dirty="0">
              <a:solidFill>
                <a:srgbClr val="FF0066"/>
              </a:solidFill>
              <a:latin typeface="Times New Roman" panose="02020603050405020304" pitchFamily="18" charset="0"/>
            </a:endParaRPr>
          </a:p>
        </p:txBody>
      </p:sp>
      <p:grpSp>
        <p:nvGrpSpPr>
          <p:cNvPr id="2" name="Group 11"/>
          <p:cNvGrpSpPr/>
          <p:nvPr/>
        </p:nvGrpSpPr>
        <p:grpSpPr>
          <a:xfrm>
            <a:off x="1233488" y="1990725"/>
            <a:ext cx="1590675" cy="1082675"/>
            <a:chOff x="2582" y="1713"/>
            <a:chExt cx="1002" cy="682"/>
          </a:xfrm>
        </p:grpSpPr>
        <p:sp>
          <p:nvSpPr>
            <p:cNvPr id="392198" name="Line 12"/>
            <p:cNvSpPr/>
            <p:nvPr/>
          </p:nvSpPr>
          <p:spPr>
            <a:xfrm>
              <a:off x="2582" y="2277"/>
              <a:ext cx="750" cy="0"/>
            </a:xfrm>
            <a:prstGeom prst="line">
              <a:avLst/>
            </a:prstGeom>
            <a:ln w="19050" cap="flat" cmpd="sng">
              <a:solidFill>
                <a:schemeClr val="tx1"/>
              </a:solidFill>
              <a:prstDash val="solid"/>
              <a:headEnd type="none" w="med" len="med"/>
              <a:tailEnd type="triangle" w="sm" len="lg"/>
            </a:ln>
          </p:spPr>
        </p:sp>
        <p:sp>
          <p:nvSpPr>
            <p:cNvPr id="392199" name="Line 13"/>
            <p:cNvSpPr/>
            <p:nvPr/>
          </p:nvSpPr>
          <p:spPr>
            <a:xfrm flipH="1" flipV="1">
              <a:off x="2967" y="1800"/>
              <a:ext cx="1" cy="477"/>
            </a:xfrm>
            <a:prstGeom prst="line">
              <a:avLst/>
            </a:prstGeom>
            <a:ln w="19050" cap="flat" cmpd="sng">
              <a:solidFill>
                <a:schemeClr val="tx1"/>
              </a:solidFill>
              <a:prstDash val="solid"/>
              <a:headEnd type="none" w="med" len="med"/>
              <a:tailEnd type="triangle" w="sm" len="lg"/>
            </a:ln>
          </p:spPr>
        </p:sp>
        <p:sp>
          <p:nvSpPr>
            <p:cNvPr id="392200" name="Text Box 14"/>
            <p:cNvSpPr txBox="1"/>
            <p:nvPr/>
          </p:nvSpPr>
          <p:spPr>
            <a:xfrm>
              <a:off x="3269" y="2107"/>
              <a:ext cx="315" cy="288"/>
            </a:xfrm>
            <a:prstGeom prst="rect">
              <a:avLst/>
            </a:prstGeom>
            <a:noFill/>
            <a:ln w="9525">
              <a:noFill/>
            </a:ln>
          </p:spPr>
          <p:txBody>
            <a:bodyPr wrap="none">
              <a:spAutoFit/>
            </a:bodyPr>
            <a:p>
              <a:pPr algn="ctr"/>
              <a:r>
                <a:rPr lang="en-US" altLang="zh-CN" b="1" i="1" dirty="0">
                  <a:latin typeface="Times New Roman" panose="02020603050405020304" pitchFamily="18" charset="0"/>
                </a:rPr>
                <a:t>u</a:t>
              </a:r>
              <a:r>
                <a:rPr lang="en-US" altLang="zh-CN" b="1" baseline="-30000" dirty="0">
                  <a:latin typeface="Times New Roman" panose="02020603050405020304" pitchFamily="18" charset="0"/>
                </a:rPr>
                <a:t>D</a:t>
              </a:r>
              <a:endParaRPr lang="en-US" altLang="zh-CN" b="1" baseline="-30000" dirty="0">
                <a:latin typeface="Times New Roman" panose="02020603050405020304" pitchFamily="18" charset="0"/>
              </a:endParaRPr>
            </a:p>
          </p:txBody>
        </p:sp>
        <p:sp>
          <p:nvSpPr>
            <p:cNvPr id="392201" name="Text Box 15"/>
            <p:cNvSpPr txBox="1"/>
            <p:nvPr/>
          </p:nvSpPr>
          <p:spPr>
            <a:xfrm>
              <a:off x="3008" y="1713"/>
              <a:ext cx="261" cy="288"/>
            </a:xfrm>
            <a:prstGeom prst="rect">
              <a:avLst/>
            </a:prstGeom>
            <a:noFill/>
            <a:ln w="9525">
              <a:noFill/>
            </a:ln>
          </p:spPr>
          <p:txBody>
            <a:bodyPr wrap="none">
              <a:spAutoFit/>
            </a:bodyPr>
            <a:p>
              <a:pPr algn="ctr"/>
              <a:r>
                <a:rPr lang="en-US" altLang="zh-CN" b="1" i="1" dirty="0">
                  <a:latin typeface="Times New Roman" panose="02020603050405020304" pitchFamily="18" charset="0"/>
                </a:rPr>
                <a:t>i</a:t>
              </a:r>
              <a:r>
                <a:rPr lang="en-US" altLang="zh-CN" b="1" baseline="-30000" dirty="0">
                  <a:latin typeface="Times New Roman" panose="02020603050405020304" pitchFamily="18" charset="0"/>
                </a:rPr>
                <a:t>D</a:t>
              </a:r>
              <a:endParaRPr lang="en-US" altLang="zh-CN" b="1" baseline="-30000" dirty="0">
                <a:latin typeface="Times New Roman" panose="02020603050405020304" pitchFamily="18" charset="0"/>
              </a:endParaRPr>
            </a:p>
          </p:txBody>
        </p:sp>
      </p:grpSp>
      <p:sp>
        <p:nvSpPr>
          <p:cNvPr id="39952" name="Line 16"/>
          <p:cNvSpPr/>
          <p:nvPr/>
        </p:nvSpPr>
        <p:spPr>
          <a:xfrm>
            <a:off x="1366838" y="2886075"/>
            <a:ext cx="479425" cy="0"/>
          </a:xfrm>
          <a:prstGeom prst="line">
            <a:avLst/>
          </a:prstGeom>
          <a:ln w="38100" cap="flat" cmpd="sng">
            <a:solidFill>
              <a:srgbClr val="FF0066"/>
            </a:solidFill>
            <a:prstDash val="solid"/>
            <a:headEnd type="none" w="med" len="med"/>
            <a:tailEnd type="none" w="med" len="med"/>
          </a:ln>
        </p:spPr>
      </p:sp>
      <p:sp>
        <p:nvSpPr>
          <p:cNvPr id="39953" name="Line 17"/>
          <p:cNvSpPr/>
          <p:nvPr/>
        </p:nvSpPr>
        <p:spPr>
          <a:xfrm flipV="1">
            <a:off x="1846263" y="2305050"/>
            <a:ext cx="0" cy="603250"/>
          </a:xfrm>
          <a:prstGeom prst="line">
            <a:avLst/>
          </a:prstGeom>
          <a:ln w="38100" cap="flat" cmpd="sng">
            <a:solidFill>
              <a:srgbClr val="FF0066"/>
            </a:solidFill>
            <a:prstDash val="solid"/>
            <a:headEnd type="none" w="med" len="med"/>
            <a:tailEnd type="none" w="med" len="med"/>
          </a:ln>
        </p:spPr>
      </p:sp>
      <p:sp>
        <p:nvSpPr>
          <p:cNvPr id="39954" name="Text Box 18"/>
          <p:cNvSpPr txBox="1"/>
          <p:nvPr/>
        </p:nvSpPr>
        <p:spPr>
          <a:xfrm>
            <a:off x="3244850" y="2001838"/>
            <a:ext cx="1631950" cy="749300"/>
          </a:xfrm>
          <a:prstGeom prst="rect">
            <a:avLst/>
          </a:prstGeom>
          <a:noFill/>
          <a:ln w="9525">
            <a:noFill/>
          </a:ln>
        </p:spPr>
        <p:txBody>
          <a:bodyPr>
            <a:spAutoFit/>
          </a:bodyPr>
          <a:p>
            <a:pPr algn="ctr">
              <a:lnSpc>
                <a:spcPct val="80000"/>
              </a:lnSpc>
              <a:spcBef>
                <a:spcPct val="20000"/>
              </a:spcBef>
            </a:pPr>
            <a:r>
              <a:rPr lang="zh-CN" altLang="en-US" b="1" dirty="0">
                <a:solidFill>
                  <a:srgbClr val="FF0066"/>
                </a:solidFill>
                <a:latin typeface="Times New Roman" panose="02020603050405020304" pitchFamily="18" charset="0"/>
              </a:rPr>
              <a:t>符号及</a:t>
            </a:r>
            <a:endParaRPr lang="zh-CN" altLang="en-US" b="1" dirty="0">
              <a:solidFill>
                <a:srgbClr val="FF0066"/>
              </a:solidFill>
              <a:latin typeface="Times New Roman" panose="02020603050405020304" pitchFamily="18" charset="0"/>
            </a:endParaRPr>
          </a:p>
          <a:p>
            <a:pPr algn="ctr">
              <a:lnSpc>
                <a:spcPct val="80000"/>
              </a:lnSpc>
              <a:spcBef>
                <a:spcPct val="20000"/>
              </a:spcBef>
            </a:pPr>
            <a:r>
              <a:rPr lang="zh-CN" altLang="en-US" b="1" dirty="0">
                <a:solidFill>
                  <a:srgbClr val="FF0066"/>
                </a:solidFill>
                <a:latin typeface="Times New Roman" panose="02020603050405020304" pitchFamily="18" charset="0"/>
              </a:rPr>
              <a:t>等效模型</a:t>
            </a:r>
            <a:endParaRPr lang="zh-CN" altLang="en-US" b="1" dirty="0">
              <a:solidFill>
                <a:srgbClr val="FF0066"/>
              </a:solidFill>
              <a:latin typeface="Times New Roman" panose="02020603050405020304" pitchFamily="18" charset="0"/>
            </a:endParaRPr>
          </a:p>
        </p:txBody>
      </p:sp>
      <p:grpSp>
        <p:nvGrpSpPr>
          <p:cNvPr id="3" name="Group 19"/>
          <p:cNvGrpSpPr/>
          <p:nvPr/>
        </p:nvGrpSpPr>
        <p:grpSpPr>
          <a:xfrm>
            <a:off x="5022850" y="1749425"/>
            <a:ext cx="679450" cy="1235075"/>
            <a:chOff x="3085" y="851"/>
            <a:chExt cx="428" cy="778"/>
          </a:xfrm>
        </p:grpSpPr>
        <p:sp>
          <p:nvSpPr>
            <p:cNvPr id="392206" name="Rectangle 20"/>
            <p:cNvSpPr/>
            <p:nvPr/>
          </p:nvSpPr>
          <p:spPr>
            <a:xfrm>
              <a:off x="3085" y="1062"/>
              <a:ext cx="428" cy="353"/>
            </a:xfrm>
            <a:prstGeom prst="rect">
              <a:avLst/>
            </a:prstGeom>
            <a:noFill/>
            <a:ln w="28575" cap="flat" cmpd="sng">
              <a:solidFill>
                <a:srgbClr val="0033CC"/>
              </a:solidFill>
              <a:prstDash val="dash"/>
              <a:miter/>
              <a:headEnd type="none" w="med" len="med"/>
              <a:tailEnd type="none" w="med" len="med"/>
            </a:ln>
          </p:spPr>
          <p:txBody>
            <a:bodyPr wrap="none" anchor="ctr" anchorCtr="0"/>
            <a:p>
              <a:pPr algn="ctr"/>
              <a:endParaRPr lang="zh-CN" altLang="zh-CN" sz="3200" dirty="0">
                <a:solidFill>
                  <a:srgbClr val="0033CC"/>
                </a:solidFill>
                <a:latin typeface="Times New Roman" panose="02020603050405020304" pitchFamily="18" charset="0"/>
                <a:ea typeface="楷体_GB2312" pitchFamily="49" charset="-122"/>
              </a:endParaRPr>
            </a:p>
          </p:txBody>
        </p:sp>
        <p:grpSp>
          <p:nvGrpSpPr>
            <p:cNvPr id="392207" name="Group 21"/>
            <p:cNvGrpSpPr/>
            <p:nvPr/>
          </p:nvGrpSpPr>
          <p:grpSpPr>
            <a:xfrm>
              <a:off x="3212" y="851"/>
              <a:ext cx="176" cy="778"/>
              <a:chOff x="3212" y="851"/>
              <a:chExt cx="176" cy="778"/>
            </a:xfrm>
          </p:grpSpPr>
          <p:sp>
            <p:nvSpPr>
              <p:cNvPr id="392208" name="Oval 22"/>
              <p:cNvSpPr/>
              <p:nvPr/>
            </p:nvSpPr>
            <p:spPr>
              <a:xfrm>
                <a:off x="3272" y="1575"/>
                <a:ext cx="54" cy="54"/>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2209" name="Oval 23"/>
              <p:cNvSpPr/>
              <p:nvPr/>
            </p:nvSpPr>
            <p:spPr>
              <a:xfrm>
                <a:off x="3272" y="851"/>
                <a:ext cx="54" cy="54"/>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92210" name="Group 24"/>
              <p:cNvGrpSpPr/>
              <p:nvPr/>
            </p:nvGrpSpPr>
            <p:grpSpPr>
              <a:xfrm>
                <a:off x="3212" y="913"/>
                <a:ext cx="176" cy="680"/>
                <a:chOff x="3212" y="913"/>
                <a:chExt cx="176" cy="680"/>
              </a:xfrm>
            </p:grpSpPr>
            <p:sp>
              <p:nvSpPr>
                <p:cNvPr id="392211" name="Line 25"/>
                <p:cNvSpPr/>
                <p:nvPr/>
              </p:nvSpPr>
              <p:spPr>
                <a:xfrm>
                  <a:off x="3216" y="1295"/>
                  <a:ext cx="172" cy="0"/>
                </a:xfrm>
                <a:prstGeom prst="line">
                  <a:avLst/>
                </a:prstGeom>
                <a:ln w="38100" cap="flat" cmpd="sng">
                  <a:solidFill>
                    <a:schemeClr val="tx1"/>
                  </a:solidFill>
                  <a:prstDash val="solid"/>
                  <a:headEnd type="none" w="med" len="med"/>
                  <a:tailEnd type="none" w="med" len="med"/>
                </a:ln>
              </p:spPr>
            </p:sp>
            <p:sp>
              <p:nvSpPr>
                <p:cNvPr id="392212" name="Line 26"/>
                <p:cNvSpPr/>
                <p:nvPr/>
              </p:nvSpPr>
              <p:spPr>
                <a:xfrm flipV="1">
                  <a:off x="3299" y="913"/>
                  <a:ext cx="0" cy="680"/>
                </a:xfrm>
                <a:prstGeom prst="line">
                  <a:avLst/>
                </a:prstGeom>
                <a:ln w="28575" cap="flat" cmpd="sng">
                  <a:solidFill>
                    <a:schemeClr val="tx1"/>
                  </a:solidFill>
                  <a:prstDash val="solid"/>
                  <a:headEnd type="none" w="med" len="med"/>
                  <a:tailEnd type="none" w="med" len="med"/>
                </a:ln>
              </p:spPr>
            </p:sp>
            <p:sp>
              <p:nvSpPr>
                <p:cNvPr id="392213" name="AutoShape 27"/>
                <p:cNvSpPr/>
                <p:nvPr/>
              </p:nvSpPr>
              <p:spPr>
                <a:xfrm flipV="1">
                  <a:off x="3212" y="1151"/>
                  <a:ext cx="172" cy="144"/>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grpSp>
      <p:grpSp>
        <p:nvGrpSpPr>
          <p:cNvPr id="6" name="Group 28"/>
          <p:cNvGrpSpPr/>
          <p:nvPr/>
        </p:nvGrpSpPr>
        <p:grpSpPr>
          <a:xfrm>
            <a:off x="5427663" y="1838325"/>
            <a:ext cx="152400" cy="911225"/>
            <a:chOff x="3153" y="1242"/>
            <a:chExt cx="96" cy="574"/>
          </a:xfrm>
        </p:grpSpPr>
        <p:sp>
          <p:nvSpPr>
            <p:cNvPr id="392215" name="Line 29"/>
            <p:cNvSpPr/>
            <p:nvPr/>
          </p:nvSpPr>
          <p:spPr>
            <a:xfrm>
              <a:off x="3153" y="1816"/>
              <a:ext cx="96" cy="0"/>
            </a:xfrm>
            <a:prstGeom prst="line">
              <a:avLst/>
            </a:prstGeom>
            <a:ln w="38100" cap="flat" cmpd="sng">
              <a:solidFill>
                <a:srgbClr val="FF0000"/>
              </a:solidFill>
              <a:prstDash val="solid"/>
              <a:headEnd type="none" w="med" len="med"/>
              <a:tailEnd type="none" w="med" len="med"/>
            </a:ln>
          </p:spPr>
        </p:sp>
        <p:grpSp>
          <p:nvGrpSpPr>
            <p:cNvPr id="392216" name="Group 30"/>
            <p:cNvGrpSpPr/>
            <p:nvPr/>
          </p:nvGrpSpPr>
          <p:grpSpPr>
            <a:xfrm>
              <a:off x="3153" y="1242"/>
              <a:ext cx="96" cy="96"/>
              <a:chOff x="3360" y="2832"/>
              <a:chExt cx="96" cy="96"/>
            </a:xfrm>
          </p:grpSpPr>
          <p:sp>
            <p:nvSpPr>
              <p:cNvPr id="392217" name="Line 31"/>
              <p:cNvSpPr/>
              <p:nvPr/>
            </p:nvSpPr>
            <p:spPr>
              <a:xfrm>
                <a:off x="3360" y="2880"/>
                <a:ext cx="96" cy="0"/>
              </a:xfrm>
              <a:prstGeom prst="line">
                <a:avLst/>
              </a:prstGeom>
              <a:ln w="38100" cap="flat" cmpd="sng">
                <a:solidFill>
                  <a:srgbClr val="FF0000"/>
                </a:solidFill>
                <a:prstDash val="solid"/>
                <a:headEnd type="none" w="med" len="med"/>
                <a:tailEnd type="none" w="med" len="med"/>
              </a:ln>
            </p:spPr>
          </p:sp>
          <p:sp>
            <p:nvSpPr>
              <p:cNvPr id="392218" name="Line 32"/>
              <p:cNvSpPr/>
              <p:nvPr/>
            </p:nvSpPr>
            <p:spPr>
              <a:xfrm rot="-5400000">
                <a:off x="3360" y="2880"/>
                <a:ext cx="96" cy="0"/>
              </a:xfrm>
              <a:prstGeom prst="line">
                <a:avLst/>
              </a:prstGeom>
              <a:ln w="38100" cap="flat" cmpd="sng">
                <a:solidFill>
                  <a:srgbClr val="FF0000"/>
                </a:solidFill>
                <a:prstDash val="solid"/>
                <a:headEnd type="none" w="med" len="med"/>
                <a:tailEnd type="none" w="med" len="med"/>
              </a:ln>
            </p:spPr>
          </p:sp>
        </p:grpSp>
      </p:grpSp>
      <p:grpSp>
        <p:nvGrpSpPr>
          <p:cNvPr id="8" name="Group 33"/>
          <p:cNvGrpSpPr/>
          <p:nvPr/>
        </p:nvGrpSpPr>
        <p:grpSpPr>
          <a:xfrm>
            <a:off x="6070600" y="1774825"/>
            <a:ext cx="495300" cy="1222375"/>
            <a:chOff x="3745" y="867"/>
            <a:chExt cx="312" cy="770"/>
          </a:xfrm>
        </p:grpSpPr>
        <p:sp>
          <p:nvSpPr>
            <p:cNvPr id="392220" name="Line 34"/>
            <p:cNvSpPr/>
            <p:nvPr/>
          </p:nvSpPr>
          <p:spPr>
            <a:xfrm rot="-5400000" flipH="1">
              <a:off x="3629" y="1443"/>
              <a:ext cx="280" cy="0"/>
            </a:xfrm>
            <a:prstGeom prst="line">
              <a:avLst/>
            </a:prstGeom>
            <a:ln w="28575" cap="flat" cmpd="sng">
              <a:solidFill>
                <a:schemeClr val="tx1"/>
              </a:solidFill>
              <a:prstDash val="solid"/>
              <a:headEnd type="none" w="med" len="med"/>
              <a:tailEnd type="none" w="med" len="med"/>
            </a:ln>
          </p:spPr>
        </p:sp>
        <p:sp>
          <p:nvSpPr>
            <p:cNvPr id="392221" name="Oval 35"/>
            <p:cNvSpPr/>
            <p:nvPr/>
          </p:nvSpPr>
          <p:spPr>
            <a:xfrm>
              <a:off x="3745" y="867"/>
              <a:ext cx="54" cy="54"/>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2222" name="Oval 36"/>
            <p:cNvSpPr/>
            <p:nvPr/>
          </p:nvSpPr>
          <p:spPr>
            <a:xfrm>
              <a:off x="3745" y="1583"/>
              <a:ext cx="54" cy="54"/>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2223" name="Line 37"/>
            <p:cNvSpPr/>
            <p:nvPr/>
          </p:nvSpPr>
          <p:spPr>
            <a:xfrm rot="-5400000" flipH="1">
              <a:off x="3659" y="1025"/>
              <a:ext cx="220" cy="0"/>
            </a:xfrm>
            <a:prstGeom prst="line">
              <a:avLst/>
            </a:prstGeom>
            <a:ln w="28575" cap="flat" cmpd="sng">
              <a:solidFill>
                <a:schemeClr val="tx1"/>
              </a:solidFill>
              <a:prstDash val="solid"/>
              <a:headEnd type="none" w="med" len="med"/>
              <a:tailEnd type="none" w="med" len="med"/>
            </a:ln>
          </p:spPr>
        </p:sp>
        <p:sp>
          <p:nvSpPr>
            <p:cNvPr id="392224" name="Line 38"/>
            <p:cNvSpPr/>
            <p:nvPr/>
          </p:nvSpPr>
          <p:spPr>
            <a:xfrm rot="5400000">
              <a:off x="3672" y="1223"/>
              <a:ext cx="214" cy="0"/>
            </a:xfrm>
            <a:prstGeom prst="line">
              <a:avLst/>
            </a:prstGeom>
            <a:ln w="38100" cap="flat" cmpd="sng">
              <a:solidFill>
                <a:schemeClr val="tx1"/>
              </a:solidFill>
              <a:prstDash val="solid"/>
              <a:headEnd type="none" w="med" len="med"/>
              <a:tailEnd type="none" w="med" len="med"/>
            </a:ln>
          </p:spPr>
        </p:sp>
        <p:sp>
          <p:nvSpPr>
            <p:cNvPr id="392225" name="Text Box 39"/>
            <p:cNvSpPr txBox="1"/>
            <p:nvPr/>
          </p:nvSpPr>
          <p:spPr>
            <a:xfrm>
              <a:off x="3834" y="1135"/>
              <a:ext cx="223" cy="288"/>
            </a:xfrm>
            <a:prstGeom prst="rect">
              <a:avLst/>
            </a:prstGeom>
            <a:noFill/>
            <a:ln w="9525">
              <a:noFill/>
            </a:ln>
          </p:spPr>
          <p:txBody>
            <a:bodyPr wrap="none">
              <a:spAutoFit/>
            </a:bodyPr>
            <a:p>
              <a:pPr algn="ctr"/>
              <a:r>
                <a:rPr lang="en-US" altLang="zh-CN" b="1" dirty="0">
                  <a:solidFill>
                    <a:srgbClr val="0033CC"/>
                  </a:solidFill>
                  <a:latin typeface="Times New Roman" panose="02020603050405020304" pitchFamily="18" charset="0"/>
                  <a:ea typeface="楷体_GB2312" pitchFamily="49" charset="-122"/>
                </a:rPr>
                <a:t>S</a:t>
              </a:r>
              <a:endParaRPr lang="en-US" altLang="zh-CN" b="1" dirty="0">
                <a:solidFill>
                  <a:srgbClr val="0033CC"/>
                </a:solidFill>
                <a:latin typeface="Times New Roman" panose="02020603050405020304" pitchFamily="18" charset="0"/>
                <a:ea typeface="楷体_GB2312" pitchFamily="49" charset="-122"/>
              </a:endParaRPr>
            </a:p>
          </p:txBody>
        </p:sp>
      </p:grpSp>
      <p:grpSp>
        <p:nvGrpSpPr>
          <p:cNvPr id="9" name="Group 40"/>
          <p:cNvGrpSpPr/>
          <p:nvPr/>
        </p:nvGrpSpPr>
        <p:grpSpPr>
          <a:xfrm flipV="1">
            <a:off x="7083425" y="1954213"/>
            <a:ext cx="152400" cy="911225"/>
            <a:chOff x="3153" y="1242"/>
            <a:chExt cx="96" cy="574"/>
          </a:xfrm>
        </p:grpSpPr>
        <p:sp>
          <p:nvSpPr>
            <p:cNvPr id="392227" name="Line 41"/>
            <p:cNvSpPr/>
            <p:nvPr/>
          </p:nvSpPr>
          <p:spPr>
            <a:xfrm>
              <a:off x="3153" y="1816"/>
              <a:ext cx="96" cy="0"/>
            </a:xfrm>
            <a:prstGeom prst="line">
              <a:avLst/>
            </a:prstGeom>
            <a:ln w="38100" cap="flat" cmpd="sng">
              <a:solidFill>
                <a:srgbClr val="FF0000"/>
              </a:solidFill>
              <a:prstDash val="solid"/>
              <a:headEnd type="none" w="med" len="med"/>
              <a:tailEnd type="none" w="med" len="med"/>
            </a:ln>
          </p:spPr>
        </p:sp>
        <p:grpSp>
          <p:nvGrpSpPr>
            <p:cNvPr id="392228" name="Group 42"/>
            <p:cNvGrpSpPr/>
            <p:nvPr/>
          </p:nvGrpSpPr>
          <p:grpSpPr>
            <a:xfrm>
              <a:off x="3153" y="1242"/>
              <a:ext cx="96" cy="96"/>
              <a:chOff x="3360" y="2832"/>
              <a:chExt cx="96" cy="96"/>
            </a:xfrm>
          </p:grpSpPr>
          <p:sp>
            <p:nvSpPr>
              <p:cNvPr id="392229" name="Line 43"/>
              <p:cNvSpPr/>
              <p:nvPr/>
            </p:nvSpPr>
            <p:spPr>
              <a:xfrm>
                <a:off x="3360" y="2880"/>
                <a:ext cx="96" cy="0"/>
              </a:xfrm>
              <a:prstGeom prst="line">
                <a:avLst/>
              </a:prstGeom>
              <a:ln w="38100" cap="flat" cmpd="sng">
                <a:solidFill>
                  <a:srgbClr val="FF0000"/>
                </a:solidFill>
                <a:prstDash val="solid"/>
                <a:headEnd type="none" w="med" len="med"/>
                <a:tailEnd type="none" w="med" len="med"/>
              </a:ln>
            </p:spPr>
          </p:sp>
          <p:sp>
            <p:nvSpPr>
              <p:cNvPr id="392230" name="Line 44"/>
              <p:cNvSpPr/>
              <p:nvPr/>
            </p:nvSpPr>
            <p:spPr>
              <a:xfrm rot="-5400000">
                <a:off x="3360" y="2880"/>
                <a:ext cx="96" cy="0"/>
              </a:xfrm>
              <a:prstGeom prst="line">
                <a:avLst/>
              </a:prstGeom>
              <a:ln w="38100" cap="flat" cmpd="sng">
                <a:solidFill>
                  <a:srgbClr val="FF0000"/>
                </a:solidFill>
                <a:prstDash val="solid"/>
                <a:headEnd type="none" w="med" len="med"/>
                <a:tailEnd type="none" w="med" len="med"/>
              </a:ln>
            </p:spPr>
          </p:sp>
        </p:grpSp>
      </p:grpSp>
      <p:grpSp>
        <p:nvGrpSpPr>
          <p:cNvPr id="11" name="Group 45"/>
          <p:cNvGrpSpPr/>
          <p:nvPr/>
        </p:nvGrpSpPr>
        <p:grpSpPr>
          <a:xfrm>
            <a:off x="7916863" y="1765300"/>
            <a:ext cx="495300" cy="1222375"/>
            <a:chOff x="4908" y="861"/>
            <a:chExt cx="312" cy="770"/>
          </a:xfrm>
        </p:grpSpPr>
        <p:sp>
          <p:nvSpPr>
            <p:cNvPr id="392232" name="Line 46"/>
            <p:cNvSpPr/>
            <p:nvPr/>
          </p:nvSpPr>
          <p:spPr>
            <a:xfrm rot="-5400000" flipH="1">
              <a:off x="4795" y="1437"/>
              <a:ext cx="280" cy="0"/>
            </a:xfrm>
            <a:prstGeom prst="line">
              <a:avLst/>
            </a:prstGeom>
            <a:ln w="28575" cap="flat" cmpd="sng">
              <a:solidFill>
                <a:schemeClr val="tx1"/>
              </a:solidFill>
              <a:prstDash val="solid"/>
              <a:headEnd type="none" w="med" len="med"/>
              <a:tailEnd type="none" w="med" len="med"/>
            </a:ln>
          </p:spPr>
        </p:sp>
        <p:sp>
          <p:nvSpPr>
            <p:cNvPr id="392233" name="Oval 47"/>
            <p:cNvSpPr/>
            <p:nvPr/>
          </p:nvSpPr>
          <p:spPr>
            <a:xfrm>
              <a:off x="4908" y="861"/>
              <a:ext cx="54" cy="54"/>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2234" name="Oval 48"/>
            <p:cNvSpPr/>
            <p:nvPr/>
          </p:nvSpPr>
          <p:spPr>
            <a:xfrm>
              <a:off x="4908" y="1577"/>
              <a:ext cx="54" cy="54"/>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2235" name="Line 49"/>
            <p:cNvSpPr/>
            <p:nvPr/>
          </p:nvSpPr>
          <p:spPr>
            <a:xfrm rot="-5400000" flipH="1">
              <a:off x="4822" y="1019"/>
              <a:ext cx="220" cy="0"/>
            </a:xfrm>
            <a:prstGeom prst="line">
              <a:avLst/>
            </a:prstGeom>
            <a:ln w="28575" cap="flat" cmpd="sng">
              <a:solidFill>
                <a:schemeClr val="tx1"/>
              </a:solidFill>
              <a:prstDash val="solid"/>
              <a:headEnd type="none" w="med" len="med"/>
              <a:tailEnd type="none" w="med" len="med"/>
            </a:ln>
          </p:spPr>
        </p:sp>
        <p:sp>
          <p:nvSpPr>
            <p:cNvPr id="392236" name="Line 50"/>
            <p:cNvSpPr/>
            <p:nvPr/>
          </p:nvSpPr>
          <p:spPr>
            <a:xfrm rot="5400000">
              <a:off x="4872" y="1185"/>
              <a:ext cx="185" cy="60"/>
            </a:xfrm>
            <a:prstGeom prst="line">
              <a:avLst/>
            </a:prstGeom>
            <a:ln w="38100" cap="flat" cmpd="sng">
              <a:solidFill>
                <a:schemeClr val="tx1"/>
              </a:solidFill>
              <a:prstDash val="solid"/>
              <a:headEnd type="none" w="med" len="med"/>
              <a:tailEnd type="none" w="med" len="med"/>
            </a:ln>
          </p:spPr>
        </p:sp>
        <p:sp>
          <p:nvSpPr>
            <p:cNvPr id="392237" name="Text Box 51"/>
            <p:cNvSpPr txBox="1"/>
            <p:nvPr/>
          </p:nvSpPr>
          <p:spPr>
            <a:xfrm>
              <a:off x="4997" y="1129"/>
              <a:ext cx="223" cy="288"/>
            </a:xfrm>
            <a:prstGeom prst="rect">
              <a:avLst/>
            </a:prstGeom>
            <a:noFill/>
            <a:ln w="9525">
              <a:noFill/>
            </a:ln>
          </p:spPr>
          <p:txBody>
            <a:bodyPr wrap="none">
              <a:spAutoFit/>
            </a:bodyPr>
            <a:p>
              <a:pPr algn="ctr"/>
              <a:r>
                <a:rPr lang="en-US" altLang="zh-CN" b="1" dirty="0">
                  <a:solidFill>
                    <a:srgbClr val="0033CC"/>
                  </a:solidFill>
                  <a:latin typeface="Times New Roman" panose="02020603050405020304" pitchFamily="18" charset="0"/>
                  <a:ea typeface="楷体_GB2312" pitchFamily="49" charset="-122"/>
                </a:rPr>
                <a:t>S</a:t>
              </a:r>
              <a:endParaRPr lang="en-US" altLang="zh-CN" b="1" dirty="0">
                <a:solidFill>
                  <a:srgbClr val="0033CC"/>
                </a:solidFill>
                <a:latin typeface="Times New Roman" panose="02020603050405020304" pitchFamily="18" charset="0"/>
                <a:ea typeface="楷体_GB2312" pitchFamily="49" charset="-122"/>
              </a:endParaRPr>
            </a:p>
          </p:txBody>
        </p:sp>
      </p:grpSp>
      <p:sp>
        <p:nvSpPr>
          <p:cNvPr id="39988" name="Text Box 52"/>
          <p:cNvSpPr txBox="1"/>
          <p:nvPr/>
        </p:nvSpPr>
        <p:spPr>
          <a:xfrm>
            <a:off x="825500" y="3149600"/>
            <a:ext cx="7086600" cy="476250"/>
          </a:xfrm>
          <a:prstGeom prst="rect">
            <a:avLst/>
          </a:prstGeom>
          <a:noFill/>
          <a:ln w="9525">
            <a:noFill/>
          </a:ln>
        </p:spPr>
        <p:txBody>
          <a:bodyPr>
            <a:spAutoFit/>
          </a:bodyPr>
          <a:p>
            <a:pPr>
              <a:lnSpc>
                <a:spcPct val="90000"/>
              </a:lnSpc>
            </a:pPr>
            <a:r>
              <a:rPr lang="zh-CN" altLang="en-US" sz="2800" b="1" dirty="0">
                <a:latin typeface="Times New Roman" panose="02020603050405020304" pitchFamily="18" charset="0"/>
              </a:rPr>
              <a:t>正偏导通，</a:t>
            </a:r>
            <a:r>
              <a:rPr lang="en-US" altLang="zh-CN" sz="2800" b="1" i="1" dirty="0">
                <a:latin typeface="Times New Roman" panose="02020603050405020304" pitchFamily="18" charset="0"/>
              </a:rPr>
              <a:t>u</a:t>
            </a:r>
            <a:r>
              <a:rPr lang="en-US" altLang="zh-CN" sz="2800" b="1" baseline="-30000" dirty="0">
                <a:latin typeface="Times New Roman" panose="02020603050405020304" pitchFamily="18" charset="0"/>
              </a:rPr>
              <a:t>D</a:t>
            </a:r>
            <a:r>
              <a:rPr lang="en-US" altLang="zh-CN" sz="2800" b="1" dirty="0">
                <a:latin typeface="Times New Roman" panose="02020603050405020304" pitchFamily="18" charset="0"/>
              </a:rPr>
              <a:t>= 0 ;   </a:t>
            </a:r>
            <a:r>
              <a:rPr lang="zh-CN" altLang="en-US" sz="2800" b="1" dirty="0">
                <a:latin typeface="Times New Roman" panose="02020603050405020304" pitchFamily="18" charset="0"/>
              </a:rPr>
              <a:t>反偏截止， </a:t>
            </a:r>
            <a:r>
              <a:rPr lang="en-US" altLang="zh-CN" sz="2800" b="1" i="1" dirty="0">
                <a:latin typeface="Times New Roman" panose="02020603050405020304" pitchFamily="18" charset="0"/>
              </a:rPr>
              <a:t>i</a:t>
            </a:r>
            <a:r>
              <a:rPr lang="en-US" altLang="zh-CN" sz="2800" b="1" baseline="-30000" dirty="0">
                <a:latin typeface="Times New Roman" panose="02020603050405020304" pitchFamily="18" charset="0"/>
              </a:rPr>
              <a:t>D</a:t>
            </a:r>
            <a:r>
              <a:rPr lang="en-US" altLang="zh-CN" sz="2800" b="1" dirty="0">
                <a:latin typeface="Times New Roman" panose="02020603050405020304" pitchFamily="18" charset="0"/>
              </a:rPr>
              <a:t>= 0</a:t>
            </a:r>
            <a:endParaRPr lang="en-US" altLang="zh-CN" sz="2800" b="1" dirty="0">
              <a:latin typeface="Times New Roman" panose="02020603050405020304" pitchFamily="18" charset="0"/>
            </a:endParaRPr>
          </a:p>
        </p:txBody>
      </p:sp>
      <p:grpSp>
        <p:nvGrpSpPr>
          <p:cNvPr id="12" name="Group 53"/>
          <p:cNvGrpSpPr/>
          <p:nvPr/>
        </p:nvGrpSpPr>
        <p:grpSpPr>
          <a:xfrm>
            <a:off x="6678613" y="1768475"/>
            <a:ext cx="679450" cy="1228725"/>
            <a:chOff x="4128" y="863"/>
            <a:chExt cx="428" cy="774"/>
          </a:xfrm>
        </p:grpSpPr>
        <p:sp>
          <p:nvSpPr>
            <p:cNvPr id="392240" name="Rectangle 54"/>
            <p:cNvSpPr/>
            <p:nvPr/>
          </p:nvSpPr>
          <p:spPr>
            <a:xfrm>
              <a:off x="4128" y="1070"/>
              <a:ext cx="428" cy="353"/>
            </a:xfrm>
            <a:prstGeom prst="rect">
              <a:avLst/>
            </a:prstGeom>
            <a:noFill/>
            <a:ln w="28575" cap="flat" cmpd="sng">
              <a:solidFill>
                <a:srgbClr val="0033CC"/>
              </a:solidFill>
              <a:prstDash val="dash"/>
              <a:miter/>
              <a:headEnd type="none" w="med" len="med"/>
              <a:tailEnd type="none" w="med" len="med"/>
            </a:ln>
          </p:spPr>
          <p:txBody>
            <a:bodyPr wrap="none" anchor="ctr" anchorCtr="0"/>
            <a:p>
              <a:pPr algn="ctr"/>
              <a:endParaRPr lang="zh-CN" altLang="zh-CN" sz="3200" dirty="0">
                <a:solidFill>
                  <a:srgbClr val="0033CC"/>
                </a:solidFill>
                <a:latin typeface="Times New Roman" panose="02020603050405020304" pitchFamily="18" charset="0"/>
                <a:ea typeface="楷体_GB2312" pitchFamily="49" charset="-122"/>
              </a:endParaRPr>
            </a:p>
          </p:txBody>
        </p:sp>
        <p:grpSp>
          <p:nvGrpSpPr>
            <p:cNvPr id="392241" name="Group 55"/>
            <p:cNvGrpSpPr/>
            <p:nvPr/>
          </p:nvGrpSpPr>
          <p:grpSpPr>
            <a:xfrm>
              <a:off x="4255" y="863"/>
              <a:ext cx="176" cy="774"/>
              <a:chOff x="4255" y="863"/>
              <a:chExt cx="176" cy="774"/>
            </a:xfrm>
          </p:grpSpPr>
          <p:sp>
            <p:nvSpPr>
              <p:cNvPr id="392242" name="Oval 56"/>
              <p:cNvSpPr/>
              <p:nvPr/>
            </p:nvSpPr>
            <p:spPr>
              <a:xfrm>
                <a:off x="4315" y="863"/>
                <a:ext cx="54" cy="54"/>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92243" name="Group 57"/>
              <p:cNvGrpSpPr/>
              <p:nvPr/>
            </p:nvGrpSpPr>
            <p:grpSpPr>
              <a:xfrm>
                <a:off x="4255" y="921"/>
                <a:ext cx="176" cy="680"/>
                <a:chOff x="4255" y="921"/>
                <a:chExt cx="176" cy="680"/>
              </a:xfrm>
            </p:grpSpPr>
            <p:sp>
              <p:nvSpPr>
                <p:cNvPr id="392244" name="Line 58"/>
                <p:cNvSpPr/>
                <p:nvPr/>
              </p:nvSpPr>
              <p:spPr>
                <a:xfrm>
                  <a:off x="4259" y="1303"/>
                  <a:ext cx="172" cy="0"/>
                </a:xfrm>
                <a:prstGeom prst="line">
                  <a:avLst/>
                </a:prstGeom>
                <a:ln w="38100" cap="flat" cmpd="sng">
                  <a:solidFill>
                    <a:schemeClr val="tx1"/>
                  </a:solidFill>
                  <a:prstDash val="solid"/>
                  <a:headEnd type="none" w="med" len="med"/>
                  <a:tailEnd type="none" w="med" len="med"/>
                </a:ln>
              </p:spPr>
            </p:sp>
            <p:sp>
              <p:nvSpPr>
                <p:cNvPr id="392245" name="Line 59"/>
                <p:cNvSpPr/>
                <p:nvPr/>
              </p:nvSpPr>
              <p:spPr>
                <a:xfrm flipV="1">
                  <a:off x="4342" y="921"/>
                  <a:ext cx="0" cy="680"/>
                </a:xfrm>
                <a:prstGeom prst="line">
                  <a:avLst/>
                </a:prstGeom>
                <a:ln w="28575" cap="flat" cmpd="sng">
                  <a:solidFill>
                    <a:schemeClr val="tx1"/>
                  </a:solidFill>
                  <a:prstDash val="solid"/>
                  <a:headEnd type="none" w="med" len="med"/>
                  <a:tailEnd type="none" w="med" len="med"/>
                </a:ln>
              </p:spPr>
            </p:sp>
            <p:sp>
              <p:nvSpPr>
                <p:cNvPr id="392246" name="AutoShape 60"/>
                <p:cNvSpPr/>
                <p:nvPr/>
              </p:nvSpPr>
              <p:spPr>
                <a:xfrm flipV="1">
                  <a:off x="4255" y="1159"/>
                  <a:ext cx="172" cy="144"/>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392247" name="Oval 61"/>
              <p:cNvSpPr/>
              <p:nvPr/>
            </p:nvSpPr>
            <p:spPr>
              <a:xfrm>
                <a:off x="4315" y="1583"/>
                <a:ext cx="54" cy="54"/>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sp>
        <p:nvSpPr>
          <p:cNvPr id="39998" name="Rectangle 62"/>
          <p:cNvSpPr/>
          <p:nvPr/>
        </p:nvSpPr>
        <p:spPr>
          <a:xfrm>
            <a:off x="488950" y="3860800"/>
            <a:ext cx="4387215" cy="521970"/>
          </a:xfrm>
          <a:prstGeom prst="rect">
            <a:avLst/>
          </a:prstGeom>
          <a:noFill/>
          <a:ln w="9525">
            <a:noFill/>
          </a:ln>
        </p:spPr>
        <p:txBody>
          <a:bodyPr wrap="square">
            <a:spAutoFit/>
          </a:bodyPr>
          <a:p>
            <a:r>
              <a:rPr lang="zh-CN" altLang="en-US" sz="2800" b="1" dirty="0">
                <a:solidFill>
                  <a:srgbClr val="0033CC"/>
                </a:solidFill>
                <a:latin typeface="Times New Roman" panose="02020603050405020304" pitchFamily="18" charset="0"/>
              </a:rPr>
              <a:t>二、恒压降模型二极管</a:t>
            </a:r>
            <a:endParaRPr lang="zh-CN" altLang="en-US" sz="2800" b="1" dirty="0">
              <a:solidFill>
                <a:srgbClr val="0033CC"/>
              </a:solidFill>
              <a:latin typeface="Times New Roman" panose="02020603050405020304" pitchFamily="18" charset="0"/>
            </a:endParaRPr>
          </a:p>
        </p:txBody>
      </p:sp>
      <p:grpSp>
        <p:nvGrpSpPr>
          <p:cNvPr id="15" name="Group 63"/>
          <p:cNvGrpSpPr/>
          <p:nvPr/>
        </p:nvGrpSpPr>
        <p:grpSpPr>
          <a:xfrm>
            <a:off x="1355725" y="4533900"/>
            <a:ext cx="1592263" cy="1066800"/>
            <a:chOff x="671" y="578"/>
            <a:chExt cx="1002" cy="582"/>
          </a:xfrm>
        </p:grpSpPr>
        <p:sp>
          <p:nvSpPr>
            <p:cNvPr id="392250" name="Line 64"/>
            <p:cNvSpPr/>
            <p:nvPr/>
          </p:nvSpPr>
          <p:spPr>
            <a:xfrm>
              <a:off x="671" y="1055"/>
              <a:ext cx="750" cy="0"/>
            </a:xfrm>
            <a:prstGeom prst="line">
              <a:avLst/>
            </a:prstGeom>
            <a:ln w="19050" cap="flat" cmpd="sng">
              <a:solidFill>
                <a:schemeClr val="tx1"/>
              </a:solidFill>
              <a:prstDash val="solid"/>
              <a:headEnd type="none" w="med" len="med"/>
              <a:tailEnd type="triangle" w="sm" len="lg"/>
            </a:ln>
          </p:spPr>
        </p:sp>
        <p:sp>
          <p:nvSpPr>
            <p:cNvPr id="392251" name="Line 65"/>
            <p:cNvSpPr/>
            <p:nvPr/>
          </p:nvSpPr>
          <p:spPr>
            <a:xfrm flipH="1" flipV="1">
              <a:off x="1056" y="652"/>
              <a:ext cx="1" cy="403"/>
            </a:xfrm>
            <a:prstGeom prst="line">
              <a:avLst/>
            </a:prstGeom>
            <a:ln w="19050" cap="flat" cmpd="sng">
              <a:solidFill>
                <a:schemeClr val="tx1"/>
              </a:solidFill>
              <a:prstDash val="solid"/>
              <a:headEnd type="none" w="med" len="med"/>
              <a:tailEnd type="triangle" w="sm" len="lg"/>
            </a:ln>
          </p:spPr>
        </p:sp>
        <p:sp>
          <p:nvSpPr>
            <p:cNvPr id="392252" name="Text Box 66"/>
            <p:cNvSpPr txBox="1"/>
            <p:nvPr/>
          </p:nvSpPr>
          <p:spPr>
            <a:xfrm>
              <a:off x="1358" y="911"/>
              <a:ext cx="315" cy="249"/>
            </a:xfrm>
            <a:prstGeom prst="rect">
              <a:avLst/>
            </a:prstGeom>
            <a:noFill/>
            <a:ln w="9525">
              <a:noFill/>
            </a:ln>
          </p:spPr>
          <p:txBody>
            <a:bodyPr wrap="none">
              <a:spAutoFit/>
            </a:bodyPr>
            <a:p>
              <a:pPr algn="ctr"/>
              <a:r>
                <a:rPr lang="en-US" altLang="zh-CN" b="1" i="1" dirty="0">
                  <a:latin typeface="Times New Roman" panose="02020603050405020304" pitchFamily="18" charset="0"/>
                </a:rPr>
                <a:t>u</a:t>
              </a:r>
              <a:r>
                <a:rPr lang="en-US" altLang="zh-CN" b="1" baseline="-30000" dirty="0">
                  <a:latin typeface="Times New Roman" panose="02020603050405020304" pitchFamily="18" charset="0"/>
                </a:rPr>
                <a:t>D</a:t>
              </a:r>
              <a:endParaRPr lang="en-US" altLang="zh-CN" b="1" baseline="-30000" dirty="0">
                <a:latin typeface="Times New Roman" panose="02020603050405020304" pitchFamily="18" charset="0"/>
              </a:endParaRPr>
            </a:p>
          </p:txBody>
        </p:sp>
        <p:sp>
          <p:nvSpPr>
            <p:cNvPr id="392253" name="Text Box 67"/>
            <p:cNvSpPr txBox="1"/>
            <p:nvPr/>
          </p:nvSpPr>
          <p:spPr>
            <a:xfrm>
              <a:off x="1097" y="578"/>
              <a:ext cx="260" cy="249"/>
            </a:xfrm>
            <a:prstGeom prst="rect">
              <a:avLst/>
            </a:prstGeom>
            <a:noFill/>
            <a:ln w="9525">
              <a:noFill/>
            </a:ln>
          </p:spPr>
          <p:txBody>
            <a:bodyPr wrap="none">
              <a:spAutoFit/>
            </a:bodyPr>
            <a:p>
              <a:pPr algn="ctr"/>
              <a:r>
                <a:rPr lang="en-US" altLang="zh-CN" b="1" i="1" dirty="0">
                  <a:latin typeface="Times New Roman" panose="02020603050405020304" pitchFamily="18" charset="0"/>
                </a:rPr>
                <a:t>i</a:t>
              </a:r>
              <a:r>
                <a:rPr lang="en-US" altLang="zh-CN" b="1" baseline="-30000" dirty="0">
                  <a:latin typeface="Times New Roman" panose="02020603050405020304" pitchFamily="18" charset="0"/>
                </a:rPr>
                <a:t>D</a:t>
              </a:r>
              <a:endParaRPr lang="en-US" altLang="zh-CN" b="1" baseline="-30000" dirty="0">
                <a:latin typeface="Times New Roman" panose="02020603050405020304" pitchFamily="18" charset="0"/>
              </a:endParaRPr>
            </a:p>
          </p:txBody>
        </p:sp>
      </p:grpSp>
      <p:grpSp>
        <p:nvGrpSpPr>
          <p:cNvPr id="16" name="Group 68"/>
          <p:cNvGrpSpPr/>
          <p:nvPr/>
        </p:nvGrpSpPr>
        <p:grpSpPr>
          <a:xfrm>
            <a:off x="1355725" y="4949825"/>
            <a:ext cx="793750" cy="450850"/>
            <a:chOff x="671" y="1491"/>
            <a:chExt cx="584" cy="284"/>
          </a:xfrm>
        </p:grpSpPr>
        <p:sp>
          <p:nvSpPr>
            <p:cNvPr id="392255" name="Line 69"/>
            <p:cNvSpPr/>
            <p:nvPr/>
          </p:nvSpPr>
          <p:spPr>
            <a:xfrm>
              <a:off x="671" y="1775"/>
              <a:ext cx="584" cy="0"/>
            </a:xfrm>
            <a:prstGeom prst="line">
              <a:avLst/>
            </a:prstGeom>
            <a:ln w="38100" cap="flat" cmpd="sng">
              <a:solidFill>
                <a:srgbClr val="FF0066"/>
              </a:solidFill>
              <a:prstDash val="solid"/>
              <a:headEnd type="none" w="med" len="med"/>
              <a:tailEnd type="none" w="med" len="med"/>
            </a:ln>
          </p:spPr>
        </p:sp>
        <p:sp>
          <p:nvSpPr>
            <p:cNvPr id="392256" name="Line 70"/>
            <p:cNvSpPr/>
            <p:nvPr/>
          </p:nvSpPr>
          <p:spPr>
            <a:xfrm flipV="1">
              <a:off x="1255" y="1491"/>
              <a:ext cx="0" cy="284"/>
            </a:xfrm>
            <a:prstGeom prst="line">
              <a:avLst/>
            </a:prstGeom>
            <a:ln w="38100" cap="flat" cmpd="sng">
              <a:solidFill>
                <a:srgbClr val="FF0066"/>
              </a:solidFill>
              <a:prstDash val="solid"/>
              <a:headEnd type="none" w="med" len="med"/>
              <a:tailEnd type="none" w="med" len="med"/>
            </a:ln>
          </p:spPr>
        </p:sp>
      </p:grpSp>
      <p:sp>
        <p:nvSpPr>
          <p:cNvPr id="40007" name="Rectangle 71"/>
          <p:cNvSpPr/>
          <p:nvPr/>
        </p:nvSpPr>
        <p:spPr>
          <a:xfrm>
            <a:off x="5670550" y="4578350"/>
            <a:ext cx="2247900" cy="1031875"/>
          </a:xfrm>
          <a:prstGeom prst="rect">
            <a:avLst/>
          </a:prstGeom>
          <a:solidFill>
            <a:srgbClr val="FFFFCC"/>
          </a:solidFill>
          <a:ln w="9525">
            <a:noFill/>
          </a:ln>
        </p:spPr>
        <p:txBody>
          <a:bodyPr>
            <a:spAutoFit/>
          </a:bodyPr>
          <a:p>
            <a:pPr>
              <a:spcBef>
                <a:spcPct val="20000"/>
              </a:spcBef>
            </a:pPr>
            <a:r>
              <a:rPr lang="zh-CN" altLang="en-US" sz="2800" b="1" dirty="0">
                <a:solidFill>
                  <a:srgbClr val="3333CC"/>
                </a:solidFill>
                <a:latin typeface="Times New Roman" panose="02020603050405020304" pitchFamily="18" charset="0"/>
              </a:rPr>
              <a:t>硅管</a:t>
            </a:r>
            <a:r>
              <a:rPr lang="zh-CN" altLang="en-US" sz="2800" b="1" dirty="0">
                <a:solidFill>
                  <a:srgbClr val="000000"/>
                </a:solidFill>
                <a:latin typeface="Times New Roman" panose="02020603050405020304" pitchFamily="18" charset="0"/>
              </a:rPr>
              <a:t>  </a:t>
            </a:r>
            <a:r>
              <a:rPr lang="en-US" altLang="zh-CN" sz="2800" b="1" dirty="0">
                <a:solidFill>
                  <a:srgbClr val="FF0000"/>
                </a:solidFill>
                <a:latin typeface="Times New Roman" panose="02020603050405020304" pitchFamily="18" charset="0"/>
              </a:rPr>
              <a:t>0.7 V</a:t>
            </a:r>
            <a:endParaRPr lang="en-US" altLang="zh-CN" sz="2800" b="1" dirty="0">
              <a:solidFill>
                <a:srgbClr val="FF0000"/>
              </a:solidFill>
              <a:latin typeface="Times New Roman" panose="02020603050405020304" pitchFamily="18" charset="0"/>
            </a:endParaRPr>
          </a:p>
          <a:p>
            <a:pPr>
              <a:spcBef>
                <a:spcPct val="20000"/>
              </a:spcBef>
            </a:pPr>
            <a:endParaRPr lang="en-US" altLang="zh-CN" sz="2800" dirty="0">
              <a:solidFill>
                <a:srgbClr val="000000"/>
              </a:solidFill>
              <a:latin typeface="Times New Roman" panose="02020603050405020304" pitchFamily="18" charset="0"/>
            </a:endParaRPr>
          </a:p>
        </p:txBody>
      </p:sp>
      <p:sp>
        <p:nvSpPr>
          <p:cNvPr id="40008" name="Rectangle 72"/>
          <p:cNvSpPr/>
          <p:nvPr/>
        </p:nvSpPr>
        <p:spPr>
          <a:xfrm>
            <a:off x="5651500" y="5016500"/>
            <a:ext cx="2133600" cy="519113"/>
          </a:xfrm>
          <a:prstGeom prst="rect">
            <a:avLst/>
          </a:prstGeom>
          <a:noFill/>
          <a:ln w="9525">
            <a:noFill/>
          </a:ln>
        </p:spPr>
        <p:txBody>
          <a:bodyPr>
            <a:spAutoFit/>
          </a:bodyPr>
          <a:p>
            <a:pPr>
              <a:spcBef>
                <a:spcPct val="20000"/>
              </a:spcBef>
            </a:pPr>
            <a:r>
              <a:rPr lang="zh-CN" altLang="en-US" sz="2800" b="1" dirty="0">
                <a:solidFill>
                  <a:srgbClr val="3333CC"/>
                </a:solidFill>
                <a:latin typeface="Times New Roman" panose="02020603050405020304" pitchFamily="18" charset="0"/>
              </a:rPr>
              <a:t>锗管</a:t>
            </a:r>
            <a:r>
              <a:rPr lang="zh-CN" altLang="en-US" sz="2800" b="1" dirty="0">
                <a:solidFill>
                  <a:srgbClr val="000000"/>
                </a:solidFill>
                <a:latin typeface="Times New Roman" panose="02020603050405020304" pitchFamily="18" charset="0"/>
              </a:rPr>
              <a:t>   </a:t>
            </a:r>
            <a:r>
              <a:rPr lang="en-US" altLang="zh-CN" sz="2800" b="1" dirty="0">
                <a:solidFill>
                  <a:srgbClr val="FF0000"/>
                </a:solidFill>
                <a:latin typeface="Times New Roman" panose="02020603050405020304" pitchFamily="18" charset="0"/>
              </a:rPr>
              <a:t>0.2 V</a:t>
            </a:r>
            <a:endParaRPr lang="en-US" altLang="zh-CN" sz="2800" b="1" dirty="0">
              <a:solidFill>
                <a:srgbClr val="000000"/>
              </a:solidFill>
              <a:latin typeface="Times New Roman" panose="02020603050405020304" pitchFamily="18" charset="0"/>
            </a:endParaRPr>
          </a:p>
        </p:txBody>
      </p:sp>
      <p:sp>
        <p:nvSpPr>
          <p:cNvPr id="392259" name="Rectangle 73">
            <a:hlinkClick r:id="" action="ppaction://hlinkshowjump?jump=lastslide"/>
          </p:cNvPr>
          <p:cNvSpPr/>
          <p:nvPr/>
        </p:nvSpPr>
        <p:spPr>
          <a:xfrm>
            <a:off x="7956550" y="4921250"/>
            <a:ext cx="304800" cy="609600"/>
          </a:xfrm>
          <a:prstGeom prst="rect">
            <a:avLst/>
          </a:prstGeom>
          <a:noFill/>
          <a:ln w="9525">
            <a:noFill/>
          </a:ln>
        </p:spPr>
        <p:txBody>
          <a:bodyPr wrap="none" anchor="ctr" anchorCtr="0"/>
          <a:p>
            <a:endParaRPr lang="zh-CN" altLang="en-US" dirty="0">
              <a:latin typeface="Times New Roman" panose="02020603050405020304" pitchFamily="18" charset="0"/>
            </a:endParaRPr>
          </a:p>
        </p:txBody>
      </p:sp>
      <p:sp>
        <p:nvSpPr>
          <p:cNvPr id="40010" name="Rectangle 74"/>
          <p:cNvSpPr/>
          <p:nvPr/>
        </p:nvSpPr>
        <p:spPr>
          <a:xfrm>
            <a:off x="3352800" y="4643438"/>
            <a:ext cx="2009775" cy="946150"/>
          </a:xfrm>
          <a:prstGeom prst="rect">
            <a:avLst/>
          </a:prstGeom>
          <a:noFill/>
          <a:ln w="9525">
            <a:noFill/>
          </a:ln>
        </p:spPr>
        <p:txBody>
          <a:bodyPr>
            <a:spAutoFit/>
          </a:bodyPr>
          <a:p>
            <a:r>
              <a:rPr lang="zh-CN" altLang="en-US" sz="2800" b="1" dirty="0">
                <a:solidFill>
                  <a:schemeClr val="tx2"/>
                </a:solidFill>
                <a:latin typeface="Times New Roman" panose="02020603050405020304" pitchFamily="18" charset="0"/>
              </a:rPr>
              <a:t>二极管正的向工作电压</a:t>
            </a:r>
            <a:endParaRPr lang="zh-CN" altLang="en-US" sz="2800" b="1" dirty="0">
              <a:solidFill>
                <a:schemeClr val="tx2"/>
              </a:solidFill>
              <a:latin typeface="Times New Roman" panose="02020603050405020304" pitchFamily="18" charset="0"/>
            </a:endParaRPr>
          </a:p>
        </p:txBody>
      </p:sp>
      <p:sp>
        <p:nvSpPr>
          <p:cNvPr id="4" name="Rectangle 62"/>
          <p:cNvSpPr/>
          <p:nvPr>
            <p:custDataLst>
              <p:tags r:id="rId1"/>
            </p:custDataLst>
          </p:nvPr>
        </p:nvSpPr>
        <p:spPr>
          <a:xfrm>
            <a:off x="635635" y="5610225"/>
            <a:ext cx="3498850" cy="521970"/>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三、折线模型二极管</a:t>
            </a:r>
            <a:endParaRPr lang="zh-CN" altLang="en-US" sz="2800" b="1" dirty="0">
              <a:solidFill>
                <a:srgbClr val="0033CC"/>
              </a:solidFill>
              <a:latin typeface="Times New Roman" panose="02020603050405020304" pitchFamily="18" charset="0"/>
            </a:endParaRPr>
          </a:p>
        </p:txBody>
      </p:sp>
      <p:sp>
        <p:nvSpPr>
          <p:cNvPr id="5" name="Rectangle 62"/>
          <p:cNvSpPr/>
          <p:nvPr>
            <p:custDataLst>
              <p:tags r:id="rId2"/>
            </p:custDataLst>
          </p:nvPr>
        </p:nvSpPr>
        <p:spPr>
          <a:xfrm>
            <a:off x="635635" y="6259195"/>
            <a:ext cx="4726940" cy="521970"/>
          </a:xfrm>
          <a:prstGeom prst="rect">
            <a:avLst/>
          </a:prstGeom>
          <a:noFill/>
          <a:ln w="9525">
            <a:noFill/>
          </a:ln>
        </p:spPr>
        <p:txBody>
          <a:bodyPr wrap="square">
            <a:spAutoFit/>
          </a:bodyPr>
          <a:p>
            <a:r>
              <a:rPr lang="zh-CN" altLang="en-US" sz="2800" b="1" dirty="0">
                <a:solidFill>
                  <a:srgbClr val="0033CC"/>
                </a:solidFill>
                <a:latin typeface="Times New Roman" panose="02020603050405020304" pitchFamily="18" charset="0"/>
              </a:rPr>
              <a:t>四、小信号模型二极管</a:t>
            </a:r>
            <a:endParaRPr lang="zh-CN" altLang="en-US" sz="2800" b="1" dirty="0">
              <a:solidFill>
                <a:srgbClr val="0033CC"/>
              </a:solidFill>
              <a:latin typeface="Times New Roman" panose="02020603050405020304" pitchFamily="18" charset="0"/>
            </a:endParaRPr>
          </a:p>
        </p:txBody>
      </p:sp>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9944">
                                            <p:txEl>
                                              <p:charRg st="4294967295" end="4294967295"/>
                                            </p:txEl>
                                          </p:spTgt>
                                        </p:tgtEl>
                                        <p:attrNameLst>
                                          <p:attrName>style.visibility</p:attrName>
                                        </p:attrNameLst>
                                      </p:cBhvr>
                                      <p:to>
                                        <p:strVal val="visible"/>
                                      </p:to>
                                    </p:set>
                                    <p:animEffect transition="in" filter="wipe(left)">
                                      <p:cBhvr>
                                        <p:cTn id="7" dur="500"/>
                                        <p:tgtEl>
                                          <p:spTgt spid="39944">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9944">
                                            <p:txEl>
                                              <p:charRg st="0" end="9"/>
                                            </p:txEl>
                                          </p:spTgt>
                                        </p:tgtEl>
                                        <p:attrNameLst>
                                          <p:attrName>style.visibility</p:attrName>
                                        </p:attrNameLst>
                                      </p:cBhvr>
                                      <p:to>
                                        <p:strVal val="visible"/>
                                      </p:to>
                                    </p:set>
                                    <p:animEffect transition="in" filter="wipe(left)">
                                      <p:cBhvr>
                                        <p:cTn id="12" dur="500"/>
                                        <p:tgtEl>
                                          <p:spTgt spid="39944">
                                            <p:txEl>
                                              <p:charRg st="0" end="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9945">
                                            <p:txEl>
                                              <p:charRg st="0" end="8"/>
                                            </p:txEl>
                                          </p:spTgt>
                                        </p:tgtEl>
                                        <p:attrNameLst>
                                          <p:attrName>style.visibility</p:attrName>
                                        </p:attrNameLst>
                                      </p:cBhvr>
                                      <p:to>
                                        <p:strVal val="visible"/>
                                      </p:to>
                                    </p:set>
                                    <p:animEffect transition="in" filter="wipe(left)">
                                      <p:cBhvr>
                                        <p:cTn id="17" dur="300"/>
                                        <p:tgtEl>
                                          <p:spTgt spid="39945">
                                            <p:txEl>
                                              <p:charRg st="0"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39946"/>
                                        </p:tgtEl>
                                        <p:attrNameLst>
                                          <p:attrName>style.visibility</p:attrName>
                                        </p:attrNameLst>
                                      </p:cBhvr>
                                      <p:to>
                                        <p:strVal val="visible"/>
                                      </p:to>
                                    </p:set>
                                    <p:anim calcmode="lin" valueType="num">
                                      <p:cBhvr>
                                        <p:cTn id="22" dur="500" fill="hold"/>
                                        <p:tgtEl>
                                          <p:spTgt spid="39946"/>
                                        </p:tgtEl>
                                        <p:attrNameLst>
                                          <p:attrName>ppt_w</p:attrName>
                                        </p:attrNameLst>
                                      </p:cBhvr>
                                      <p:tavLst>
                                        <p:tav tm="0">
                                          <p:val>
                                            <p:fltVal val="0.000000"/>
                                          </p:val>
                                        </p:tav>
                                        <p:tav tm="100000">
                                          <p:val>
                                            <p:strVal val="#ppt_w"/>
                                          </p:val>
                                        </p:tav>
                                      </p:tavLst>
                                    </p:anim>
                                    <p:anim calcmode="lin" valueType="num">
                                      <p:cBhvr>
                                        <p:cTn id="23" dur="500" fill="hold"/>
                                        <p:tgtEl>
                                          <p:spTgt spid="39946"/>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slide(fromBottom)">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9952"/>
                                        </p:tgtEl>
                                        <p:attrNameLst>
                                          <p:attrName>style.visibility</p:attrName>
                                        </p:attrNameLst>
                                      </p:cBhvr>
                                      <p:to>
                                        <p:strVal val="visible"/>
                                      </p:to>
                                    </p:set>
                                    <p:animEffect transition="in" filter="wipe(left)">
                                      <p:cBhvr>
                                        <p:cTn id="33" dur="500"/>
                                        <p:tgtEl>
                                          <p:spTgt spid="39952"/>
                                        </p:tgtEl>
                                      </p:cBhvr>
                                    </p:animEffect>
                                  </p:childTnLst>
                                </p:cTn>
                              </p:par>
                            </p:childTnLst>
                          </p:cTn>
                        </p:par>
                        <p:par>
                          <p:cTn id="34" fill="hold">
                            <p:stCondLst>
                              <p:cond delay="500"/>
                            </p:stCondLst>
                            <p:childTnLst>
                              <p:par>
                                <p:cTn id="35" presetID="22" presetClass="entr" presetSubtype="4" fill="hold" nodeType="afterEffect">
                                  <p:stCondLst>
                                    <p:cond delay="0"/>
                                  </p:stCondLst>
                                  <p:childTnLst>
                                    <p:set>
                                      <p:cBhvr>
                                        <p:cTn id="36" dur="1" fill="hold">
                                          <p:stCondLst>
                                            <p:cond delay="0"/>
                                          </p:stCondLst>
                                        </p:cTn>
                                        <p:tgtEl>
                                          <p:spTgt spid="39953"/>
                                        </p:tgtEl>
                                        <p:attrNameLst>
                                          <p:attrName>style.visibility</p:attrName>
                                        </p:attrNameLst>
                                      </p:cBhvr>
                                      <p:to>
                                        <p:strVal val="visible"/>
                                      </p:to>
                                    </p:set>
                                    <p:animEffect transition="in" filter="wipe(down)">
                                      <p:cBhvr>
                                        <p:cTn id="37" dur="500"/>
                                        <p:tgtEl>
                                          <p:spTgt spid="3995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39954"/>
                                        </p:tgtEl>
                                        <p:attrNameLst>
                                          <p:attrName>style.visibility</p:attrName>
                                        </p:attrNameLst>
                                      </p:cBhvr>
                                      <p:to>
                                        <p:strVal val="visible"/>
                                      </p:to>
                                    </p:set>
                                    <p:animEffect transition="in" filter="wipe(left)">
                                      <p:cBhvr>
                                        <p:cTn id="42" dur="300"/>
                                        <p:tgtEl>
                                          <p:spTgt spid="39954"/>
                                        </p:tgtEl>
                                      </p:cBhvr>
                                    </p:animEffect>
                                  </p:childTnLst>
                                </p:cTn>
                              </p:par>
                            </p:childTnLst>
                          </p:cTn>
                        </p:par>
                      </p:childTnLst>
                    </p:cTn>
                  </p:par>
                  <p:par>
                    <p:cTn id="43" fill="hold">
                      <p:stCondLst>
                        <p:cond delay="indefinite"/>
                      </p:stCondLst>
                      <p:childTnLst>
                        <p:par>
                          <p:cTn id="44" fill="hold">
                            <p:stCondLst>
                              <p:cond delay="0"/>
                            </p:stCondLst>
                            <p:childTnLst>
                              <p:par>
                                <p:cTn id="45" presetID="17" presetClass="entr" presetSubtype="1" fill="hold" nodeType="click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500" fill="hold"/>
                                        <p:tgtEl>
                                          <p:spTgt spid="3"/>
                                        </p:tgtEl>
                                        <p:attrNameLst>
                                          <p:attrName>ppt_x</p:attrName>
                                        </p:attrNameLst>
                                      </p:cBhvr>
                                      <p:tavLst>
                                        <p:tav tm="0">
                                          <p:val>
                                            <p:strVal val="#ppt_x"/>
                                          </p:val>
                                        </p:tav>
                                        <p:tav tm="100000">
                                          <p:val>
                                            <p:strVal val="#ppt_x"/>
                                          </p:val>
                                        </p:tav>
                                      </p:tavLst>
                                    </p:anim>
                                    <p:anim calcmode="lin" valueType="num">
                                      <p:cBhvr>
                                        <p:cTn id="48" dur="500" fill="hold"/>
                                        <p:tgtEl>
                                          <p:spTgt spid="3"/>
                                        </p:tgtEl>
                                        <p:attrNameLst>
                                          <p:attrName>ppt_y</p:attrName>
                                        </p:attrNameLst>
                                      </p:cBhvr>
                                      <p:tavLst>
                                        <p:tav tm="0">
                                          <p:val>
                                            <p:strVal val="#ppt_y-#ppt_h/2"/>
                                          </p:val>
                                        </p:tav>
                                        <p:tav tm="100000">
                                          <p:val>
                                            <p:strVal val="#ppt_y"/>
                                          </p:val>
                                        </p:tav>
                                      </p:tavLst>
                                    </p:anim>
                                    <p:anim calcmode="lin" valueType="num">
                                      <p:cBhvr>
                                        <p:cTn id="49" dur="500" fill="hold"/>
                                        <p:tgtEl>
                                          <p:spTgt spid="3"/>
                                        </p:tgtEl>
                                        <p:attrNameLst>
                                          <p:attrName>ppt_w</p:attrName>
                                        </p:attrNameLst>
                                      </p:cBhvr>
                                      <p:tavLst>
                                        <p:tav tm="0">
                                          <p:val>
                                            <p:strVal val="#ppt_w"/>
                                          </p:val>
                                        </p:tav>
                                        <p:tav tm="100000">
                                          <p:val>
                                            <p:strVal val="#ppt_w"/>
                                          </p:val>
                                        </p:tav>
                                      </p:tavLst>
                                    </p:anim>
                                    <p:anim calcmode="lin" valueType="num">
                                      <p:cBhvr>
                                        <p:cTn id="50" dur="500" fill="hold"/>
                                        <p:tgtEl>
                                          <p:spTgt spid="3"/>
                                        </p:tgtEl>
                                        <p:attrNameLst>
                                          <p:attrName>ppt_h</p:attrName>
                                        </p:attrNameLst>
                                      </p:cBhvr>
                                      <p:tavLst>
                                        <p:tav tm="0">
                                          <p:val>
                                            <p:fltVal val="0.000000"/>
                                          </p:val>
                                        </p:tav>
                                        <p:tav tm="100000">
                                          <p:val>
                                            <p:strVal val="#ppt_h"/>
                                          </p:val>
                                        </p:tav>
                                      </p:tavLst>
                                    </p:anim>
                                  </p:childTnLst>
                                </p:cTn>
                              </p:par>
                            </p:childTnLst>
                          </p:cTn>
                        </p:par>
                        <p:par>
                          <p:cTn id="51" fill="hold">
                            <p:stCondLst>
                              <p:cond delay="500"/>
                            </p:stCondLst>
                            <p:childTnLst>
                              <p:par>
                                <p:cTn id="52" presetID="17" presetClass="entr" presetSubtype="1" fill="hold"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ppt_x</p:attrName>
                                        </p:attrNameLst>
                                      </p:cBhvr>
                                      <p:tavLst>
                                        <p:tav tm="0">
                                          <p:val>
                                            <p:strVal val="#ppt_x"/>
                                          </p:val>
                                        </p:tav>
                                        <p:tav tm="100000">
                                          <p:val>
                                            <p:strVal val="#ppt_x"/>
                                          </p:val>
                                        </p:tav>
                                      </p:tavLst>
                                    </p:anim>
                                    <p:anim calcmode="lin" valueType="num">
                                      <p:cBhvr>
                                        <p:cTn id="55" dur="500" fill="hold"/>
                                        <p:tgtEl>
                                          <p:spTgt spid="6"/>
                                        </p:tgtEl>
                                        <p:attrNameLst>
                                          <p:attrName>ppt_y</p:attrName>
                                        </p:attrNameLst>
                                      </p:cBhvr>
                                      <p:tavLst>
                                        <p:tav tm="0">
                                          <p:val>
                                            <p:strVal val="#ppt_y-#ppt_h/2"/>
                                          </p:val>
                                        </p:tav>
                                        <p:tav tm="100000">
                                          <p:val>
                                            <p:strVal val="#ppt_y"/>
                                          </p:val>
                                        </p:tav>
                                      </p:tavLst>
                                    </p:anim>
                                    <p:anim calcmode="lin" valueType="num">
                                      <p:cBhvr>
                                        <p:cTn id="56" dur="500" fill="hold"/>
                                        <p:tgtEl>
                                          <p:spTgt spid="6"/>
                                        </p:tgtEl>
                                        <p:attrNameLst>
                                          <p:attrName>ppt_w</p:attrName>
                                        </p:attrNameLst>
                                      </p:cBhvr>
                                      <p:tavLst>
                                        <p:tav tm="0">
                                          <p:val>
                                            <p:strVal val="#ppt_w"/>
                                          </p:val>
                                        </p:tav>
                                        <p:tav tm="100000">
                                          <p:val>
                                            <p:strVal val="#ppt_w"/>
                                          </p:val>
                                        </p:tav>
                                      </p:tavLst>
                                    </p:anim>
                                    <p:anim calcmode="lin" valueType="num">
                                      <p:cBhvr>
                                        <p:cTn id="57" dur="500" fill="hold"/>
                                        <p:tgtEl>
                                          <p:spTgt spid="6"/>
                                        </p:tgtEl>
                                        <p:attrNameLst>
                                          <p:attrName>ppt_h</p:attrName>
                                        </p:attrNameLst>
                                      </p:cBhvr>
                                      <p:tavLst>
                                        <p:tav tm="0">
                                          <p:val>
                                            <p:fltVal val="0.000000"/>
                                          </p:val>
                                        </p:tav>
                                        <p:tav tm="100000">
                                          <p:val>
                                            <p:strVal val="#ppt_h"/>
                                          </p:val>
                                        </p:tav>
                                      </p:tavLst>
                                    </p:anim>
                                  </p:childTnLst>
                                </p:cTn>
                              </p:par>
                            </p:childTnLst>
                          </p:cTn>
                        </p:par>
                        <p:par>
                          <p:cTn id="58" fill="hold">
                            <p:stCondLst>
                              <p:cond delay="1000"/>
                            </p:stCondLst>
                            <p:childTnLst>
                              <p:par>
                                <p:cTn id="59" presetID="12" presetClass="entr" presetSubtype="8"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slide(fromLeft)">
                                      <p:cBhvr>
                                        <p:cTn id="61" dur="500"/>
                                        <p:tgtEl>
                                          <p:spTgt spid="8"/>
                                        </p:tgtEl>
                                      </p:cBhvr>
                                    </p:animEffect>
                                  </p:childTnLst>
                                </p:cTn>
                              </p:par>
                            </p:childTnLst>
                          </p:cTn>
                        </p:par>
                      </p:childTnLst>
                    </p:cTn>
                  </p:par>
                  <p:par>
                    <p:cTn id="62" fill="hold">
                      <p:stCondLst>
                        <p:cond delay="indefinite"/>
                      </p:stCondLst>
                      <p:childTnLst>
                        <p:par>
                          <p:cTn id="63" fill="hold">
                            <p:stCondLst>
                              <p:cond delay="0"/>
                            </p:stCondLst>
                            <p:childTnLst>
                              <p:par>
                                <p:cTn id="64" presetID="17" presetClass="entr" presetSubtype="1" fill="hold" nodeType="click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ppt_x</p:attrName>
                                        </p:attrNameLst>
                                      </p:cBhvr>
                                      <p:tavLst>
                                        <p:tav tm="0">
                                          <p:val>
                                            <p:strVal val="#ppt_x"/>
                                          </p:val>
                                        </p:tav>
                                        <p:tav tm="100000">
                                          <p:val>
                                            <p:strVal val="#ppt_x"/>
                                          </p:val>
                                        </p:tav>
                                      </p:tavLst>
                                    </p:anim>
                                    <p:anim calcmode="lin" valueType="num">
                                      <p:cBhvr>
                                        <p:cTn id="67" dur="500" fill="hold"/>
                                        <p:tgtEl>
                                          <p:spTgt spid="12"/>
                                        </p:tgtEl>
                                        <p:attrNameLst>
                                          <p:attrName>ppt_y</p:attrName>
                                        </p:attrNameLst>
                                      </p:cBhvr>
                                      <p:tavLst>
                                        <p:tav tm="0">
                                          <p:val>
                                            <p:strVal val="#ppt_y-#ppt_h/2"/>
                                          </p:val>
                                        </p:tav>
                                        <p:tav tm="100000">
                                          <p:val>
                                            <p:strVal val="#ppt_y"/>
                                          </p:val>
                                        </p:tav>
                                      </p:tavLst>
                                    </p:anim>
                                    <p:anim calcmode="lin" valueType="num">
                                      <p:cBhvr>
                                        <p:cTn id="68" dur="500" fill="hold"/>
                                        <p:tgtEl>
                                          <p:spTgt spid="12"/>
                                        </p:tgtEl>
                                        <p:attrNameLst>
                                          <p:attrName>ppt_w</p:attrName>
                                        </p:attrNameLst>
                                      </p:cBhvr>
                                      <p:tavLst>
                                        <p:tav tm="0">
                                          <p:val>
                                            <p:strVal val="#ppt_w"/>
                                          </p:val>
                                        </p:tav>
                                        <p:tav tm="100000">
                                          <p:val>
                                            <p:strVal val="#ppt_w"/>
                                          </p:val>
                                        </p:tav>
                                      </p:tavLst>
                                    </p:anim>
                                    <p:anim calcmode="lin" valueType="num">
                                      <p:cBhvr>
                                        <p:cTn id="69" dur="500" fill="hold"/>
                                        <p:tgtEl>
                                          <p:spTgt spid="12"/>
                                        </p:tgtEl>
                                        <p:attrNameLst>
                                          <p:attrName>ppt_h</p:attrName>
                                        </p:attrNameLst>
                                      </p:cBhvr>
                                      <p:tavLst>
                                        <p:tav tm="0">
                                          <p:val>
                                            <p:fltVal val="0.000000"/>
                                          </p:val>
                                        </p:tav>
                                        <p:tav tm="100000">
                                          <p:val>
                                            <p:strVal val="#ppt_h"/>
                                          </p:val>
                                        </p:tav>
                                      </p:tavLst>
                                    </p:anim>
                                  </p:childTnLst>
                                </p:cTn>
                              </p:par>
                            </p:childTnLst>
                          </p:cTn>
                        </p:par>
                        <p:par>
                          <p:cTn id="70" fill="hold">
                            <p:stCondLst>
                              <p:cond delay="500"/>
                            </p:stCondLst>
                            <p:childTnLst>
                              <p:par>
                                <p:cTn id="71" presetID="17" presetClass="entr" presetSubtype="4" fill="hold" nodeType="after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p:cTn id="73" dur="500" fill="hold"/>
                                        <p:tgtEl>
                                          <p:spTgt spid="9"/>
                                        </p:tgtEl>
                                        <p:attrNameLst>
                                          <p:attrName>ppt_x</p:attrName>
                                        </p:attrNameLst>
                                      </p:cBhvr>
                                      <p:tavLst>
                                        <p:tav tm="0">
                                          <p:val>
                                            <p:strVal val="#ppt_x"/>
                                          </p:val>
                                        </p:tav>
                                        <p:tav tm="100000">
                                          <p:val>
                                            <p:strVal val="#ppt_x"/>
                                          </p:val>
                                        </p:tav>
                                      </p:tavLst>
                                    </p:anim>
                                    <p:anim calcmode="lin" valueType="num">
                                      <p:cBhvr>
                                        <p:cTn id="74" dur="500" fill="hold"/>
                                        <p:tgtEl>
                                          <p:spTgt spid="9"/>
                                        </p:tgtEl>
                                        <p:attrNameLst>
                                          <p:attrName>ppt_y</p:attrName>
                                        </p:attrNameLst>
                                      </p:cBhvr>
                                      <p:tavLst>
                                        <p:tav tm="0">
                                          <p:val>
                                            <p:strVal val="#ppt_y+#ppt_h/2"/>
                                          </p:val>
                                        </p:tav>
                                        <p:tav tm="100000">
                                          <p:val>
                                            <p:strVal val="#ppt_y"/>
                                          </p:val>
                                        </p:tav>
                                      </p:tavLst>
                                    </p:anim>
                                    <p:anim calcmode="lin" valueType="num">
                                      <p:cBhvr>
                                        <p:cTn id="75" dur="500" fill="hold"/>
                                        <p:tgtEl>
                                          <p:spTgt spid="9"/>
                                        </p:tgtEl>
                                        <p:attrNameLst>
                                          <p:attrName>ppt_w</p:attrName>
                                        </p:attrNameLst>
                                      </p:cBhvr>
                                      <p:tavLst>
                                        <p:tav tm="0">
                                          <p:val>
                                            <p:strVal val="#ppt_w"/>
                                          </p:val>
                                        </p:tav>
                                        <p:tav tm="100000">
                                          <p:val>
                                            <p:strVal val="#ppt_w"/>
                                          </p:val>
                                        </p:tav>
                                      </p:tavLst>
                                    </p:anim>
                                    <p:anim calcmode="lin" valueType="num">
                                      <p:cBhvr>
                                        <p:cTn id="76" dur="500" fill="hold"/>
                                        <p:tgtEl>
                                          <p:spTgt spid="9"/>
                                        </p:tgtEl>
                                        <p:attrNameLst>
                                          <p:attrName>ppt_h</p:attrName>
                                        </p:attrNameLst>
                                      </p:cBhvr>
                                      <p:tavLst>
                                        <p:tav tm="0">
                                          <p:val>
                                            <p:fltVal val="0.000000"/>
                                          </p:val>
                                        </p:tav>
                                        <p:tav tm="100000">
                                          <p:val>
                                            <p:strVal val="#ppt_h"/>
                                          </p:val>
                                        </p:tav>
                                      </p:tavLst>
                                    </p:anim>
                                  </p:childTnLst>
                                </p:cTn>
                              </p:par>
                            </p:childTnLst>
                          </p:cTn>
                        </p:par>
                        <p:par>
                          <p:cTn id="77" fill="hold">
                            <p:stCondLst>
                              <p:cond delay="1000"/>
                            </p:stCondLst>
                            <p:childTnLst>
                              <p:par>
                                <p:cTn id="78" presetID="17" presetClass="entr" presetSubtype="8" fill="hold" nodeType="after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p:cTn id="80" dur="500" fill="hold"/>
                                        <p:tgtEl>
                                          <p:spTgt spid="11"/>
                                        </p:tgtEl>
                                        <p:attrNameLst>
                                          <p:attrName>ppt_x</p:attrName>
                                        </p:attrNameLst>
                                      </p:cBhvr>
                                      <p:tavLst>
                                        <p:tav tm="0">
                                          <p:val>
                                            <p:strVal val="#ppt_x-#ppt_w/2"/>
                                          </p:val>
                                        </p:tav>
                                        <p:tav tm="100000">
                                          <p:val>
                                            <p:strVal val="#ppt_x"/>
                                          </p:val>
                                        </p:tav>
                                      </p:tavLst>
                                    </p:anim>
                                    <p:anim calcmode="lin" valueType="num">
                                      <p:cBhvr>
                                        <p:cTn id="81" dur="500" fill="hold"/>
                                        <p:tgtEl>
                                          <p:spTgt spid="11"/>
                                        </p:tgtEl>
                                        <p:attrNameLst>
                                          <p:attrName>ppt_y</p:attrName>
                                        </p:attrNameLst>
                                      </p:cBhvr>
                                      <p:tavLst>
                                        <p:tav tm="0">
                                          <p:val>
                                            <p:strVal val="#ppt_y"/>
                                          </p:val>
                                        </p:tav>
                                        <p:tav tm="100000">
                                          <p:val>
                                            <p:strVal val="#ppt_y"/>
                                          </p:val>
                                        </p:tav>
                                      </p:tavLst>
                                    </p:anim>
                                    <p:anim calcmode="lin" valueType="num">
                                      <p:cBhvr>
                                        <p:cTn id="82" dur="500" fill="hold"/>
                                        <p:tgtEl>
                                          <p:spTgt spid="11"/>
                                        </p:tgtEl>
                                        <p:attrNameLst>
                                          <p:attrName>ppt_w</p:attrName>
                                        </p:attrNameLst>
                                      </p:cBhvr>
                                      <p:tavLst>
                                        <p:tav tm="0">
                                          <p:val>
                                            <p:fltVal val="0.000000"/>
                                          </p:val>
                                        </p:tav>
                                        <p:tav tm="100000">
                                          <p:val>
                                            <p:strVal val="#ppt_w"/>
                                          </p:val>
                                        </p:tav>
                                      </p:tavLst>
                                    </p:anim>
                                    <p:anim calcmode="lin" valueType="num">
                                      <p:cBhvr>
                                        <p:cTn id="83"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iterate type="lt">
                                    <p:tmPct val="100000"/>
                                  </p:iterate>
                                  <p:childTnLst>
                                    <p:set>
                                      <p:cBhvr>
                                        <p:cTn id="87" dur="1" fill="hold">
                                          <p:stCondLst>
                                            <p:cond delay="0"/>
                                          </p:stCondLst>
                                        </p:cTn>
                                        <p:tgtEl>
                                          <p:spTgt spid="39988"/>
                                        </p:tgtEl>
                                        <p:attrNameLst>
                                          <p:attrName>style.visibility</p:attrName>
                                        </p:attrNameLst>
                                      </p:cBhvr>
                                      <p:to>
                                        <p:strVal val="visible"/>
                                      </p:to>
                                    </p:set>
                                    <p:animEffect transition="in" filter="wipe(left)">
                                      <p:cBhvr>
                                        <p:cTn id="88" dur="75"/>
                                        <p:tgtEl>
                                          <p:spTgt spid="39988"/>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iterate type="wd">
                                    <p:tmPct val="100000"/>
                                  </p:iterate>
                                  <p:childTnLst>
                                    <p:set>
                                      <p:cBhvr>
                                        <p:cTn id="92" dur="1" fill="hold">
                                          <p:stCondLst>
                                            <p:cond delay="0"/>
                                          </p:stCondLst>
                                        </p:cTn>
                                        <p:tgtEl>
                                          <p:spTgt spid="39998"/>
                                        </p:tgtEl>
                                        <p:attrNameLst>
                                          <p:attrName>style.visibility</p:attrName>
                                        </p:attrNameLst>
                                      </p:cBhvr>
                                      <p:to>
                                        <p:strVal val="visible"/>
                                      </p:to>
                                    </p:set>
                                    <p:animEffect transition="in" filter="wipe(left)">
                                      <p:cBhvr>
                                        <p:cTn id="93" dur="300"/>
                                        <p:tgtEl>
                                          <p:spTgt spid="39998"/>
                                        </p:tgtEl>
                                      </p:cBhvr>
                                    </p:animEffect>
                                  </p:childTnLst>
                                </p:cTn>
                              </p:par>
                            </p:childTnLst>
                          </p:cTn>
                        </p:par>
                      </p:childTnLst>
                    </p:cTn>
                  </p:par>
                  <p:par>
                    <p:cTn id="94" fill="hold">
                      <p:stCondLst>
                        <p:cond delay="indefinite"/>
                      </p:stCondLst>
                      <p:childTnLst>
                        <p:par>
                          <p:cTn id="95" fill="hold">
                            <p:stCondLst>
                              <p:cond delay="0"/>
                            </p:stCondLst>
                            <p:childTnLst>
                              <p:par>
                                <p:cTn id="96" presetID="16" presetClass="entr" presetSubtype="37" fill="hold" nodeType="click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barn(outVertical)">
                                      <p:cBhvr>
                                        <p:cTn id="98" dur="500"/>
                                        <p:tgtEl>
                                          <p:spTgt spid="15"/>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16"/>
                                        </p:tgtEl>
                                        <p:attrNameLst>
                                          <p:attrName>style.visibility</p:attrName>
                                        </p:attrNameLst>
                                      </p:cBhvr>
                                      <p:to>
                                        <p:strVal val="visible"/>
                                      </p:to>
                                    </p:set>
                                    <p:animEffect transition="in" filter="wipe(left)">
                                      <p:cBhvr>
                                        <p:cTn id="103" dur="500"/>
                                        <p:tgtEl>
                                          <p:spTgt spid="16"/>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grpId="0" nodeType="clickEffect">
                                  <p:stCondLst>
                                    <p:cond delay="0"/>
                                  </p:stCondLst>
                                  <p:childTnLst>
                                    <p:set>
                                      <p:cBhvr>
                                        <p:cTn id="107" dur="1" fill="hold">
                                          <p:stCondLst>
                                            <p:cond delay="0"/>
                                          </p:stCondLst>
                                        </p:cTn>
                                        <p:tgtEl>
                                          <p:spTgt spid="40010">
                                            <p:txEl>
                                              <p:charRg st="0" end="11"/>
                                            </p:txEl>
                                          </p:spTgt>
                                        </p:tgtEl>
                                        <p:attrNameLst>
                                          <p:attrName>style.visibility</p:attrName>
                                        </p:attrNameLst>
                                      </p:cBhvr>
                                      <p:to>
                                        <p:strVal val="visible"/>
                                      </p:to>
                                    </p:set>
                                    <p:animEffect transition="in" filter="wipe(left)">
                                      <p:cBhvr>
                                        <p:cTn id="108" dur="500"/>
                                        <p:tgtEl>
                                          <p:spTgt spid="40010">
                                            <p:txEl>
                                              <p:charRg st="0" end="11"/>
                                            </p:txEl>
                                          </p:spTgt>
                                        </p:tgtEl>
                                      </p:cBhvr>
                                    </p:animEffect>
                                  </p:childTnLst>
                                </p:cTn>
                              </p:par>
                            </p:childTnLst>
                          </p:cTn>
                        </p:par>
                        <p:par>
                          <p:cTn id="109" fill="hold">
                            <p:stCondLst>
                              <p:cond delay="500"/>
                            </p:stCondLst>
                            <p:childTnLst>
                              <p:par>
                                <p:cTn id="110" presetID="22" presetClass="entr" presetSubtype="8" fill="hold" grpId="0" nodeType="afterEffect">
                                  <p:stCondLst>
                                    <p:cond delay="0"/>
                                  </p:stCondLst>
                                  <p:childTnLst>
                                    <p:set>
                                      <p:cBhvr>
                                        <p:cTn id="111" dur="1" fill="hold">
                                          <p:stCondLst>
                                            <p:cond delay="0"/>
                                          </p:stCondLst>
                                        </p:cTn>
                                        <p:tgtEl>
                                          <p:spTgt spid="40007"/>
                                        </p:tgtEl>
                                        <p:attrNameLst>
                                          <p:attrName>style.visibility</p:attrName>
                                        </p:attrNameLst>
                                      </p:cBhvr>
                                      <p:to>
                                        <p:strVal val="visible"/>
                                      </p:to>
                                    </p:set>
                                    <p:animEffect transition="in" filter="wipe(left)">
                                      <p:cBhvr>
                                        <p:cTn id="112" dur="500"/>
                                        <p:tgtEl>
                                          <p:spTgt spid="40007"/>
                                        </p:tgtEl>
                                      </p:cBhvr>
                                    </p:animEffect>
                                  </p:childTnLst>
                                </p:cTn>
                              </p:par>
                            </p:childTnLst>
                          </p:cTn>
                        </p:par>
                        <p:par>
                          <p:cTn id="113" fill="hold">
                            <p:stCondLst>
                              <p:cond delay="1000"/>
                            </p:stCondLst>
                            <p:childTnLst>
                              <p:par>
                                <p:cTn id="114" presetID="22" presetClass="entr" presetSubtype="8" fill="hold" grpId="0" nodeType="afterEffect">
                                  <p:stCondLst>
                                    <p:cond delay="0"/>
                                  </p:stCondLst>
                                  <p:childTnLst>
                                    <p:set>
                                      <p:cBhvr>
                                        <p:cTn id="115" dur="1" fill="hold">
                                          <p:stCondLst>
                                            <p:cond delay="0"/>
                                          </p:stCondLst>
                                        </p:cTn>
                                        <p:tgtEl>
                                          <p:spTgt spid="40008">
                                            <p:txEl>
                                              <p:charRg st="0" end="11"/>
                                            </p:txEl>
                                          </p:spTgt>
                                        </p:tgtEl>
                                        <p:attrNameLst>
                                          <p:attrName>style.visibility</p:attrName>
                                        </p:attrNameLst>
                                      </p:cBhvr>
                                      <p:to>
                                        <p:strVal val="visible"/>
                                      </p:to>
                                    </p:set>
                                    <p:animEffect transition="in" filter="wipe(left)">
                                      <p:cBhvr>
                                        <p:cTn id="116" dur="500"/>
                                        <p:tgtEl>
                                          <p:spTgt spid="40008">
                                            <p:txEl>
                                              <p:charRg st="0" end="11"/>
                                            </p:txEl>
                                          </p:spTgt>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grpId="0" nodeType="clickEffect">
                                  <p:stCondLst>
                                    <p:cond delay="0"/>
                                  </p:stCondLst>
                                  <p:iterate type="wd">
                                    <p:tmPct val="100000"/>
                                  </p:iterate>
                                  <p:childTnLst>
                                    <p:set>
                                      <p:cBhvr>
                                        <p:cTn id="120" dur="1" fill="hold">
                                          <p:stCondLst>
                                            <p:cond delay="0"/>
                                          </p:stCondLst>
                                        </p:cTn>
                                        <p:tgtEl>
                                          <p:spTgt spid="4"/>
                                        </p:tgtEl>
                                        <p:attrNameLst>
                                          <p:attrName>style.visibility</p:attrName>
                                        </p:attrNameLst>
                                      </p:cBhvr>
                                      <p:to>
                                        <p:strVal val="visible"/>
                                      </p:to>
                                    </p:set>
                                    <p:animEffect transition="in" filter="wipe(left)">
                                      <p:cBhvr>
                                        <p:cTn id="121" dur="300"/>
                                        <p:tgtEl>
                                          <p:spTgt spid="4"/>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grpId="0" nodeType="clickEffect">
                                  <p:stCondLst>
                                    <p:cond delay="0"/>
                                  </p:stCondLst>
                                  <p:iterate type="wd">
                                    <p:tmPct val="100000"/>
                                  </p:iterate>
                                  <p:childTnLst>
                                    <p:set>
                                      <p:cBhvr>
                                        <p:cTn id="125" dur="1" fill="hold">
                                          <p:stCondLst>
                                            <p:cond delay="0"/>
                                          </p:stCondLst>
                                        </p:cTn>
                                        <p:tgtEl>
                                          <p:spTgt spid="5"/>
                                        </p:tgtEl>
                                        <p:attrNameLst>
                                          <p:attrName>style.visibility</p:attrName>
                                        </p:attrNameLst>
                                      </p:cBhvr>
                                      <p:to>
                                        <p:strVal val="visible"/>
                                      </p:to>
                                    </p:set>
                                    <p:animEffect transition="in" filter="wipe(left)">
                                      <p:cBhvr>
                                        <p:cTn id="126"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4" grpId="0" build="p"/>
      <p:bldP spid="39945" grpId="0" build="p"/>
      <p:bldP spid="39946" grpId="0"/>
      <p:bldP spid="39954" grpId="0"/>
      <p:bldP spid="39988" grpId="0"/>
      <p:bldP spid="39998" grpId="0"/>
      <p:bldP spid="40007" grpId="0" bldLvl="0" animBg="1"/>
      <p:bldP spid="40008" grpId="0" advAuto="1000" build="p"/>
      <p:bldP spid="40010" grpId="0" build="p"/>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62" name="标题 1"/>
          <p:cNvSpPr>
            <a:spLocks noGrp="1"/>
          </p:cNvSpPr>
          <p:nvPr>
            <p:ph type="title"/>
          </p:nvPr>
        </p:nvSpPr>
        <p:spPr>
          <a:xfrm>
            <a:off x="701675" y="-75247"/>
            <a:ext cx="7888288" cy="646112"/>
          </a:xfrm>
        </p:spPr>
        <p:txBody>
          <a:bodyPr vert="horz" wrap="square" lIns="91440" tIns="45720" rIns="91440" bIns="45720" anchor="ctr" anchorCtr="0"/>
          <a:p>
            <a:pPr defTabSz="914400">
              <a:buNone/>
            </a:pPr>
            <a:r>
              <a:rPr lang="en-US" altLang="zh-CN" kern="1200" dirty="0">
                <a:latin typeface="Arial Narrow" pitchFamily="34" charset="0"/>
                <a:ea typeface="黑体" panose="02010609060101010101" pitchFamily="2" charset="-122"/>
                <a:cs typeface="+mj-cs"/>
              </a:rPr>
              <a:t> </a:t>
            </a:r>
            <a:r>
              <a:rPr lang="en-US" altLang="zh-CN" kern="1200" dirty="0">
                <a:latin typeface="Times New Roman" panose="02020603050405020304" pitchFamily="18" charset="0"/>
                <a:ea typeface="黑体" panose="02010609060101010101" pitchFamily="2" charset="-122"/>
                <a:cs typeface="Times New Roman" panose="02020603050405020304" pitchFamily="18" charset="0"/>
              </a:rPr>
              <a:t>7.2.3</a:t>
            </a:r>
            <a:r>
              <a:rPr lang="en-US" altLang="zh-CN" kern="1200" dirty="0">
                <a:latin typeface="Arial Narrow" pitchFamily="34" charset="0"/>
                <a:ea typeface="黑体" panose="02010609060101010101" pitchFamily="2" charset="-122"/>
                <a:cs typeface="+mj-cs"/>
              </a:rPr>
              <a:t> </a:t>
            </a:r>
            <a:r>
              <a:rPr lang="zh-CN" altLang="en-US" kern="1200" dirty="0">
                <a:latin typeface="Arial Narrow" pitchFamily="34" charset="0"/>
                <a:ea typeface="黑体" panose="02010609060101010101" pitchFamily="2" charset="-122"/>
                <a:cs typeface="+mj-cs"/>
              </a:rPr>
              <a:t>二极管电路的简化模型分析方法</a:t>
            </a:r>
            <a:endParaRPr lang="zh-CN" altLang="en-US" kern="1200" dirty="0">
              <a:latin typeface="Arial Narrow" pitchFamily="34" charset="0"/>
              <a:ea typeface="黑体" panose="02010609060101010101" pitchFamily="2" charset="-122"/>
              <a:cs typeface="+mj-cs"/>
            </a:endParaRPr>
          </a:p>
        </p:txBody>
      </p:sp>
      <p:graphicFrame>
        <p:nvGraphicFramePr>
          <p:cNvPr id="13" name="Object 17"/>
          <p:cNvGraphicFramePr>
            <a:graphicFrameLocks noChangeAspect="1"/>
          </p:cNvGraphicFramePr>
          <p:nvPr/>
        </p:nvGraphicFramePr>
        <p:xfrm>
          <a:off x="305594" y="2964022"/>
          <a:ext cx="8375650" cy="2900045"/>
        </p:xfrm>
        <a:graphic>
          <a:graphicData uri="http://schemas.openxmlformats.org/presentationml/2006/ole">
            <mc:AlternateContent xmlns:mc="http://schemas.openxmlformats.org/markup-compatibility/2006">
              <mc:Choice xmlns:v="urn:schemas-microsoft-com:vml" Requires="v">
                <p:oleObj spid="_x0000_s3102" name="" r:id="rId1" imgW="4886325" imgH="1704975" progId="Word.Picture.8">
                  <p:embed/>
                </p:oleObj>
              </mc:Choice>
              <mc:Fallback>
                <p:oleObj name="" r:id="rId1" imgW="4886325" imgH="1704975" progId="Word.Picture.8">
                  <p:embed/>
                  <p:pic>
                    <p:nvPicPr>
                      <p:cNvPr id="0" name="图片 3101"/>
                      <p:cNvPicPr/>
                      <p:nvPr/>
                    </p:nvPicPr>
                    <p:blipFill>
                      <a:blip r:embed="rId2"/>
                      <a:stretch>
                        <a:fillRect/>
                      </a:stretch>
                    </p:blipFill>
                    <p:spPr>
                      <a:xfrm>
                        <a:off x="305594" y="2964022"/>
                        <a:ext cx="8375650" cy="2900045"/>
                      </a:xfrm>
                      <a:prstGeom prst="rect">
                        <a:avLst/>
                      </a:prstGeom>
                      <a:noFill/>
                      <a:ln w="38100">
                        <a:noFill/>
                        <a:miter/>
                      </a:ln>
                    </p:spPr>
                  </p:pic>
                </p:oleObj>
              </mc:Fallback>
            </mc:AlternateContent>
          </a:graphicData>
        </a:graphic>
      </p:graphicFrame>
      <p:sp>
        <p:nvSpPr>
          <p:cNvPr id="40964" name="Text Box 5"/>
          <p:cNvSpPr txBox="1"/>
          <p:nvPr/>
        </p:nvSpPr>
        <p:spPr>
          <a:xfrm>
            <a:off x="433388" y="568801"/>
            <a:ext cx="3886200" cy="497205"/>
          </a:xfrm>
          <a:prstGeom prst="rect">
            <a:avLst/>
          </a:prstGeom>
          <a:noFill/>
          <a:ln w="9525">
            <a:noFill/>
          </a:ln>
        </p:spPr>
        <p:txBody>
          <a:bodyPr anchor="ctr" anchorCtr="0">
            <a:spAutoFit/>
          </a:bodyPr>
          <a:p>
            <a:pPr>
              <a:lnSpc>
                <a:spcPct val="110000"/>
              </a:lnSpc>
            </a:pPr>
            <a:r>
              <a:rPr lang="en-US" altLang="zh-CN" sz="2400" b="1" dirty="0">
                <a:solidFill>
                  <a:srgbClr val="FF0000"/>
                </a:solidFill>
                <a:latin typeface="Times New Roman" panose="02020603050405020304" pitchFamily="18" charset="0"/>
                <a:ea typeface="楷体_GB2312"/>
                <a:cs typeface="Times New Roman" panose="02020603050405020304" pitchFamily="18" charset="0"/>
              </a:rPr>
              <a:t>1. </a:t>
            </a:r>
            <a:r>
              <a:rPr lang="zh-CN" altLang="en-US" sz="2400" b="1" dirty="0">
                <a:solidFill>
                  <a:srgbClr val="FF0000"/>
                </a:solidFill>
                <a:latin typeface="Times New Roman" panose="02020603050405020304" pitchFamily="18" charset="0"/>
                <a:ea typeface="楷体_GB2312"/>
                <a:cs typeface="Times New Roman" panose="02020603050405020304" pitchFamily="18" charset="0"/>
              </a:rPr>
              <a:t>二极管</a:t>
            </a:r>
            <a:r>
              <a:rPr lang="en-US" altLang="zh-CN" sz="2400" b="1" i="1" dirty="0">
                <a:solidFill>
                  <a:srgbClr val="FF0000"/>
                </a:solidFill>
                <a:latin typeface="Times New Roman" panose="02020603050405020304" pitchFamily="18" charset="0"/>
                <a:ea typeface="楷体_GB2312"/>
                <a:cs typeface="Times New Roman" panose="02020603050405020304" pitchFamily="18" charset="0"/>
              </a:rPr>
              <a:t>I</a:t>
            </a:r>
            <a:r>
              <a:rPr lang="en-US" altLang="zh-CN" sz="2400" b="1" dirty="0">
                <a:solidFill>
                  <a:srgbClr val="FF0000"/>
                </a:solidFill>
                <a:latin typeface="Times New Roman" panose="02020603050405020304" pitchFamily="18" charset="0"/>
                <a:ea typeface="楷体_GB2312"/>
                <a:cs typeface="Times New Roman" panose="02020603050405020304" pitchFamily="18" charset="0"/>
              </a:rPr>
              <a:t>-</a:t>
            </a:r>
            <a:r>
              <a:rPr lang="en-US" altLang="zh-CN" sz="2400" b="1" i="1" dirty="0">
                <a:solidFill>
                  <a:srgbClr val="FF0000"/>
                </a:solidFill>
                <a:latin typeface="Times New Roman" panose="02020603050405020304" pitchFamily="18" charset="0"/>
                <a:ea typeface="楷体_GB2312"/>
                <a:cs typeface="Times New Roman" panose="02020603050405020304" pitchFamily="18" charset="0"/>
              </a:rPr>
              <a:t>V </a:t>
            </a:r>
            <a:r>
              <a:rPr lang="zh-CN" altLang="en-US" sz="2400" b="1" dirty="0">
                <a:solidFill>
                  <a:srgbClr val="FF0000"/>
                </a:solidFill>
                <a:latin typeface="Times New Roman" panose="02020603050405020304" pitchFamily="18" charset="0"/>
                <a:ea typeface="楷体_GB2312"/>
                <a:cs typeface="Times New Roman" panose="02020603050405020304" pitchFamily="18" charset="0"/>
              </a:rPr>
              <a:t>特性的建模</a:t>
            </a:r>
            <a:endParaRPr lang="zh-CN" altLang="en-US" sz="2400" b="1" dirty="0">
              <a:solidFill>
                <a:srgbClr val="FF0000"/>
              </a:solidFill>
              <a:latin typeface="Times New Roman" panose="02020603050405020304" pitchFamily="18" charset="0"/>
              <a:ea typeface="楷体_GB2312"/>
              <a:cs typeface="Times New Roman" panose="02020603050405020304" pitchFamily="18" charset="0"/>
            </a:endParaRPr>
          </a:p>
        </p:txBody>
      </p:sp>
      <p:grpSp>
        <p:nvGrpSpPr>
          <p:cNvPr id="40965" name="Group 6"/>
          <p:cNvGrpSpPr/>
          <p:nvPr/>
        </p:nvGrpSpPr>
        <p:grpSpPr>
          <a:xfrm>
            <a:off x="838200" y="1127125"/>
            <a:ext cx="7924800" cy="1041400"/>
            <a:chOff x="528" y="864"/>
            <a:chExt cx="4992" cy="656"/>
          </a:xfrm>
        </p:grpSpPr>
        <p:sp>
          <p:nvSpPr>
            <p:cNvPr id="16" name="Text Box 7"/>
            <p:cNvSpPr txBox="1">
              <a:spLocks noChangeArrowheads="1"/>
            </p:cNvSpPr>
            <p:nvPr/>
          </p:nvSpPr>
          <p:spPr bwMode="auto">
            <a:xfrm>
              <a:off x="528" y="864"/>
              <a:ext cx="4992" cy="656"/>
            </a:xfrm>
            <a:prstGeom prst="rect">
              <a:avLst/>
            </a:prstGeom>
            <a:noFill/>
            <a:ln>
              <a:noFill/>
            </a:ln>
            <a:effectLst/>
            <a:extLst>
              <a:ext uri="{909E8E84-426E-40DD-AFC4-6F175D3DCCD1}">
                <a14:hiddenFill xmlns:a14="http://schemas.microsoft.com/office/drawing/2010/main">
                  <a:gradFill rotWithShape="0">
                    <a:gsLst>
                      <a:gs pos="0">
                        <a:schemeClr val="accent1"/>
                      </a:gs>
                      <a:gs pos="100000">
                        <a:srgbClr val="66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R="0" defTabSz="914400">
                <a:lnSpc>
                  <a:spcPct val="130000"/>
                </a:lnSpc>
                <a:buClrTx/>
                <a:buSzTx/>
                <a:buFontTx/>
                <a:buNone/>
                <a:defRPr/>
              </a:pPr>
              <a:r>
                <a:rPr kumimoji="1" lang="en-US" altLang="zh-CN" sz="2400" b="1" kern="0" cap="none" spc="0" normalizeH="0" baseline="0" noProof="0" smtClean="0">
                  <a:solidFill>
                    <a:srgbClr val="000000"/>
                  </a:solidFill>
                  <a:latin typeface="楷体_GB2312" pitchFamily="49" charset="-122"/>
                  <a:ea typeface="楷体_GB2312" pitchFamily="49" charset="-122"/>
                  <a:cs typeface="+mn-cs"/>
                </a:rPr>
                <a:t>    </a:t>
              </a:r>
              <a:r>
                <a:rPr kumimoji="1" lang="zh-CN" altLang="en-US" sz="2400" b="1" kern="0" cap="none" spc="0" normalizeH="0" baseline="0" noProof="0" smtClean="0">
                  <a:solidFill>
                    <a:srgbClr val="000000"/>
                  </a:solidFill>
                  <a:latin typeface="楷体_GB2312" pitchFamily="49" charset="-122"/>
                  <a:ea typeface="楷体_GB2312" pitchFamily="49" charset="-122"/>
                  <a:cs typeface="+mn-cs"/>
                </a:rPr>
                <a:t>将指数模型               分段线性化，得到二极管特性的等效模型。</a:t>
              </a:r>
              <a:endParaRPr kumimoji="1" lang="zh-CN" altLang="en-US" sz="2400" b="1" kern="0" cap="none" spc="0" normalizeH="0" baseline="0" noProof="0" smtClean="0">
                <a:solidFill>
                  <a:srgbClr val="000000"/>
                </a:solidFill>
                <a:latin typeface="楷体_GB2312" pitchFamily="49" charset="-122"/>
                <a:ea typeface="楷体_GB2312" pitchFamily="49" charset="-122"/>
                <a:cs typeface="+mn-cs"/>
              </a:endParaRPr>
            </a:p>
          </p:txBody>
        </p:sp>
        <p:graphicFrame>
          <p:nvGraphicFramePr>
            <p:cNvPr id="40972" name="Object 8"/>
            <p:cNvGraphicFramePr>
              <a:graphicFrameLocks noChangeAspect="1"/>
            </p:cNvGraphicFramePr>
            <p:nvPr/>
          </p:nvGraphicFramePr>
          <p:xfrm>
            <a:off x="1976" y="896"/>
            <a:ext cx="1417" cy="319"/>
          </p:xfrm>
          <a:graphic>
            <a:graphicData uri="http://schemas.openxmlformats.org/presentationml/2006/ole">
              <mc:AlternateContent xmlns:mc="http://schemas.openxmlformats.org/markup-compatibility/2006">
                <mc:Choice xmlns:v="urn:schemas-microsoft-com:vml" Requires="v">
                  <p:oleObj spid="_x0000_s3099" name="" r:id="rId3" imgW="1116965" imgH="254000" progId="Equation.3">
                    <p:embed/>
                  </p:oleObj>
                </mc:Choice>
                <mc:Fallback>
                  <p:oleObj name="" r:id="rId3" imgW="1116965" imgH="254000" progId="Equation.3">
                    <p:embed/>
                    <p:pic>
                      <p:nvPicPr>
                        <p:cNvPr id="0" name="图片 3098"/>
                        <p:cNvPicPr/>
                        <p:nvPr/>
                      </p:nvPicPr>
                      <p:blipFill>
                        <a:blip r:embed="rId4"/>
                        <a:stretch>
                          <a:fillRect/>
                        </a:stretch>
                      </p:blipFill>
                      <p:spPr>
                        <a:xfrm>
                          <a:off x="1976" y="896"/>
                          <a:ext cx="1417" cy="319"/>
                        </a:xfrm>
                        <a:prstGeom prst="rect">
                          <a:avLst/>
                        </a:prstGeom>
                        <a:noFill/>
                        <a:ln w="38100">
                          <a:noFill/>
                          <a:miter/>
                        </a:ln>
                      </p:spPr>
                    </p:pic>
                  </p:oleObj>
                </mc:Fallback>
              </mc:AlternateContent>
            </a:graphicData>
          </a:graphic>
        </p:graphicFrame>
      </p:grpSp>
      <p:sp>
        <p:nvSpPr>
          <p:cNvPr id="18" name="Text Box 10"/>
          <p:cNvSpPr txBox="1"/>
          <p:nvPr/>
        </p:nvSpPr>
        <p:spPr>
          <a:xfrm>
            <a:off x="533400" y="2168525"/>
            <a:ext cx="2819400" cy="566738"/>
          </a:xfrm>
          <a:prstGeom prst="rect">
            <a:avLst/>
          </a:prstGeom>
          <a:noFill/>
          <a:ln w="9525">
            <a:noFill/>
          </a:ln>
        </p:spPr>
        <p:txBody>
          <a:bodyPr anchor="ctr" anchorCtr="0">
            <a:spAutoFit/>
          </a:bodyPr>
          <a:p>
            <a:pPr>
              <a:lnSpc>
                <a:spcPct val="130000"/>
              </a:lnSpc>
            </a:pPr>
            <a:r>
              <a:rPr lang="zh-CN" altLang="en-US" sz="2400" b="1" dirty="0">
                <a:solidFill>
                  <a:srgbClr val="000000"/>
                </a:solidFill>
                <a:latin typeface="楷体_GB2312"/>
                <a:ea typeface="楷体_GB2312"/>
              </a:rPr>
              <a:t>（</a:t>
            </a:r>
            <a:r>
              <a:rPr lang="en-US" altLang="zh-CN" sz="2400" b="1" dirty="0">
                <a:solidFill>
                  <a:srgbClr val="000000"/>
                </a:solidFill>
                <a:latin typeface="楷体_GB2312"/>
                <a:ea typeface="楷体_GB2312"/>
              </a:rPr>
              <a:t>1</a:t>
            </a:r>
            <a:r>
              <a:rPr lang="zh-CN" altLang="en-US" sz="2400" b="1" dirty="0">
                <a:solidFill>
                  <a:srgbClr val="000000"/>
                </a:solidFill>
                <a:latin typeface="楷体_GB2312"/>
                <a:ea typeface="楷体_GB2312"/>
              </a:rPr>
              <a:t>）理想模型 </a:t>
            </a:r>
            <a:endParaRPr lang="zh-CN" altLang="en-US" sz="2400" b="1" dirty="0">
              <a:solidFill>
                <a:srgbClr val="000000"/>
              </a:solidFill>
              <a:latin typeface="楷体_GB2312"/>
              <a:ea typeface="楷体_GB2312"/>
            </a:endParaRPr>
          </a:p>
        </p:txBody>
      </p:sp>
      <p:sp>
        <p:nvSpPr>
          <p:cNvPr id="19" name="AutoShape 13"/>
          <p:cNvSpPr/>
          <p:nvPr/>
        </p:nvSpPr>
        <p:spPr>
          <a:xfrm>
            <a:off x="1800225" y="2781300"/>
            <a:ext cx="1752600" cy="609600"/>
          </a:xfrm>
          <a:prstGeom prst="wedgeEllipseCallout">
            <a:avLst>
              <a:gd name="adj1" fmla="val -53986"/>
              <a:gd name="adj2" fmla="val 102866"/>
            </a:avLst>
          </a:prstGeom>
          <a:solidFill>
            <a:srgbClr val="FFCC99"/>
          </a:solidFill>
          <a:ln w="9525">
            <a:noFill/>
          </a:ln>
        </p:spPr>
        <p:txBody>
          <a:bodyPr lIns="0" rIns="0" anchor="ctr" anchorCtr="0">
            <a:spAutoFit/>
          </a:bodyPr>
          <a:p>
            <a:r>
              <a:rPr lang="en-US" altLang="zh-CN" sz="2400" b="1" i="1" dirty="0">
                <a:solidFill>
                  <a:srgbClr val="000000"/>
                </a:solidFill>
                <a:latin typeface="楷体_GB2312"/>
                <a:ea typeface="楷体_GB2312"/>
              </a:rPr>
              <a:t>I-V </a:t>
            </a:r>
            <a:r>
              <a:rPr lang="zh-CN" altLang="en-US" sz="2400" b="1" dirty="0">
                <a:solidFill>
                  <a:srgbClr val="000000"/>
                </a:solidFill>
                <a:latin typeface="楷体_GB2312"/>
                <a:ea typeface="楷体_GB2312"/>
              </a:rPr>
              <a:t>特性</a:t>
            </a:r>
            <a:endParaRPr lang="zh-CN" altLang="en-US" sz="2400" b="1" dirty="0">
              <a:solidFill>
                <a:srgbClr val="000000"/>
              </a:solidFill>
              <a:latin typeface="楷体_GB2312"/>
              <a:ea typeface="楷体_GB2312"/>
            </a:endParaRPr>
          </a:p>
        </p:txBody>
      </p:sp>
      <p:sp>
        <p:nvSpPr>
          <p:cNvPr id="20" name="AutoShape 14"/>
          <p:cNvSpPr/>
          <p:nvPr/>
        </p:nvSpPr>
        <p:spPr>
          <a:xfrm>
            <a:off x="1727200" y="5373688"/>
            <a:ext cx="1752600" cy="609600"/>
          </a:xfrm>
          <a:prstGeom prst="wedgeEllipseCallout">
            <a:avLst>
              <a:gd name="adj1" fmla="val 39403"/>
              <a:gd name="adj2" fmla="val -156250"/>
            </a:avLst>
          </a:prstGeom>
          <a:solidFill>
            <a:srgbClr val="FFCC99"/>
          </a:solidFill>
          <a:ln w="9525">
            <a:noFill/>
          </a:ln>
        </p:spPr>
        <p:txBody>
          <a:bodyPr lIns="0" rIns="0" anchor="ctr" anchorCtr="0">
            <a:spAutoFit/>
          </a:bodyPr>
          <a:p>
            <a:r>
              <a:rPr lang="zh-CN" altLang="en-US" sz="2400" b="1" dirty="0">
                <a:solidFill>
                  <a:srgbClr val="000000"/>
                </a:solidFill>
                <a:latin typeface="楷体_GB2312"/>
                <a:ea typeface="楷体_GB2312"/>
              </a:rPr>
              <a:t>代表符号</a:t>
            </a:r>
            <a:endParaRPr lang="zh-CN" altLang="en-US" sz="2400" b="1" dirty="0">
              <a:solidFill>
                <a:srgbClr val="000000"/>
              </a:solidFill>
              <a:latin typeface="楷体_GB2312"/>
              <a:ea typeface="楷体_GB2312"/>
            </a:endParaRPr>
          </a:p>
        </p:txBody>
      </p:sp>
      <p:sp>
        <p:nvSpPr>
          <p:cNvPr id="21" name="AutoShape 15"/>
          <p:cNvSpPr/>
          <p:nvPr/>
        </p:nvSpPr>
        <p:spPr>
          <a:xfrm>
            <a:off x="3962400" y="2081213"/>
            <a:ext cx="2514600" cy="1127125"/>
          </a:xfrm>
          <a:prstGeom prst="wedgeEllipseCallout">
            <a:avLst>
              <a:gd name="adj1" fmla="val 12375"/>
              <a:gd name="adj2" fmla="val 100421"/>
            </a:avLst>
          </a:prstGeom>
          <a:solidFill>
            <a:srgbClr val="FFCC99"/>
          </a:solidFill>
          <a:ln w="9525">
            <a:noFill/>
          </a:ln>
        </p:spPr>
        <p:txBody>
          <a:bodyPr lIns="0" rIns="0" anchor="ctr" anchorCtr="0">
            <a:spAutoFit/>
          </a:bodyPr>
          <a:p>
            <a:r>
              <a:rPr lang="zh-CN" altLang="en-US" sz="2400" b="1" dirty="0">
                <a:solidFill>
                  <a:srgbClr val="000000"/>
                </a:solidFill>
                <a:latin typeface="楷体_GB2312"/>
                <a:ea typeface="楷体_GB2312"/>
              </a:rPr>
              <a:t>正向偏置时的电路模型</a:t>
            </a:r>
            <a:endParaRPr lang="zh-CN" altLang="en-US" sz="2400" b="1" dirty="0">
              <a:solidFill>
                <a:srgbClr val="000000"/>
              </a:solidFill>
              <a:latin typeface="楷体_GB2312"/>
              <a:ea typeface="楷体_GB2312"/>
            </a:endParaRPr>
          </a:p>
        </p:txBody>
      </p:sp>
      <p:sp>
        <p:nvSpPr>
          <p:cNvPr id="22" name="AutoShape 16"/>
          <p:cNvSpPr/>
          <p:nvPr/>
        </p:nvSpPr>
        <p:spPr>
          <a:xfrm>
            <a:off x="6477000" y="1700213"/>
            <a:ext cx="2514600" cy="1127125"/>
          </a:xfrm>
          <a:prstGeom prst="wedgeEllipseCallout">
            <a:avLst>
              <a:gd name="adj1" fmla="val 759"/>
              <a:gd name="adj2" fmla="val 130565"/>
            </a:avLst>
          </a:prstGeom>
          <a:solidFill>
            <a:srgbClr val="FFCC99"/>
          </a:solidFill>
          <a:ln w="9525">
            <a:noFill/>
          </a:ln>
        </p:spPr>
        <p:txBody>
          <a:bodyPr lIns="0" rIns="0" anchor="ctr" anchorCtr="0">
            <a:spAutoFit/>
          </a:bodyPr>
          <a:p>
            <a:r>
              <a:rPr lang="zh-CN" altLang="en-US" sz="2400" b="1" dirty="0">
                <a:solidFill>
                  <a:srgbClr val="000000"/>
                </a:solidFill>
                <a:latin typeface="楷体_GB2312"/>
                <a:ea typeface="楷体_GB2312"/>
              </a:rPr>
              <a:t>反向偏置时的电路模型</a:t>
            </a:r>
            <a:endParaRPr lang="zh-CN" altLang="en-US" sz="2400" b="1" dirty="0">
              <a:solidFill>
                <a:srgbClr val="000000"/>
              </a:solidFill>
              <a:latin typeface="楷体_GB2312"/>
              <a:ea typeface="楷体_GB2312"/>
            </a:endParaRPr>
          </a:p>
        </p:txBody>
      </p:sp>
      <p:sp>
        <p:nvSpPr>
          <p:cNvPr id="7" name="页脚占位符 4"/>
          <p:cNvSpPr txBox="1">
            <a:spLocks noGrp="1"/>
          </p:cNvSpPr>
          <p:nvPr>
            <p:ph type="ftr" sz="quarter" idx="4294967295"/>
            <p:custDataLst>
              <p:tags r:id="rId5"/>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dissolve">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dissolve">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dissolve">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dissolve">
                                      <p:cBhvr>
                                        <p:cTn id="3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bldLvl="0" animBg="1"/>
      <p:bldP spid="20" grpId="0" bldLvl="0" animBg="1"/>
      <p:bldP spid="21" grpId="0" bldLvl="0" animBg="1"/>
      <p:bldP spid="22"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1986"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dirty="0">
                <a:latin typeface="Times New Roman" panose="02020603050405020304" pitchFamily="18" charset="0"/>
                <a:ea typeface="黑体" panose="02010609060101010101" pitchFamily="2" charset="-122"/>
                <a:cs typeface="Times New Roman" panose="02020603050405020304" pitchFamily="18" charset="0"/>
              </a:rPr>
              <a:t>7.2.3</a:t>
            </a:r>
            <a:r>
              <a:rPr lang="en-US" altLang="zh-CN" kern="1200" dirty="0">
                <a:latin typeface="Arial Narrow" pitchFamily="34" charset="0"/>
                <a:ea typeface="黑体" panose="02010609060101010101" pitchFamily="2" charset="-122"/>
                <a:cs typeface="+mj-cs"/>
              </a:rPr>
              <a:t> </a:t>
            </a:r>
            <a:r>
              <a:rPr lang="zh-CN" altLang="en-US" kern="1200" dirty="0">
                <a:latin typeface="Arial Narrow" pitchFamily="34" charset="0"/>
                <a:ea typeface="黑体" panose="02010609060101010101" pitchFamily="2" charset="-122"/>
                <a:cs typeface="+mj-cs"/>
              </a:rPr>
              <a:t>二极管电路的简化模型分析方法</a:t>
            </a:r>
            <a:endParaRPr lang="zh-CN" altLang="en-US" kern="1200" dirty="0">
              <a:latin typeface="Arial Narrow" pitchFamily="34" charset="0"/>
              <a:ea typeface="黑体" panose="02010609060101010101" pitchFamily="2" charset="-122"/>
              <a:cs typeface="+mj-cs"/>
            </a:endParaRPr>
          </a:p>
        </p:txBody>
      </p:sp>
      <p:sp>
        <p:nvSpPr>
          <p:cNvPr id="41987" name="Text Box 13"/>
          <p:cNvSpPr txBox="1"/>
          <p:nvPr/>
        </p:nvSpPr>
        <p:spPr>
          <a:xfrm>
            <a:off x="433388" y="728663"/>
            <a:ext cx="3886200" cy="493712"/>
          </a:xfrm>
          <a:prstGeom prst="rect">
            <a:avLst/>
          </a:prstGeom>
          <a:noFill/>
          <a:ln w="9525">
            <a:noFill/>
          </a:ln>
        </p:spPr>
        <p:txBody>
          <a:bodyPr anchor="ctr" anchorCtr="0">
            <a:spAutoFit/>
          </a:bodyPr>
          <a:p>
            <a:pPr>
              <a:lnSpc>
                <a:spcPct val="110000"/>
              </a:lnSpc>
            </a:pPr>
            <a:r>
              <a:rPr lang="en-US" altLang="zh-CN" sz="2400" b="1" dirty="0">
                <a:solidFill>
                  <a:srgbClr val="000000"/>
                </a:solidFill>
                <a:latin typeface="楷体_GB2312"/>
                <a:ea typeface="楷体_GB2312"/>
              </a:rPr>
              <a:t>1. </a:t>
            </a:r>
            <a:r>
              <a:rPr lang="zh-CN" altLang="en-US" sz="2400" b="1" dirty="0">
                <a:solidFill>
                  <a:srgbClr val="000000"/>
                </a:solidFill>
                <a:latin typeface="楷体_GB2312"/>
                <a:ea typeface="楷体_GB2312"/>
              </a:rPr>
              <a:t>二极管</a:t>
            </a:r>
            <a:r>
              <a:rPr lang="en-US" altLang="zh-CN" sz="2400" b="1" i="1" dirty="0">
                <a:solidFill>
                  <a:srgbClr val="000000"/>
                </a:solidFill>
                <a:latin typeface="楷体_GB2312"/>
                <a:ea typeface="楷体_GB2312"/>
              </a:rPr>
              <a:t>I</a:t>
            </a:r>
            <a:r>
              <a:rPr lang="en-US" altLang="zh-CN" sz="2400" b="1" dirty="0">
                <a:solidFill>
                  <a:srgbClr val="000000"/>
                </a:solidFill>
                <a:latin typeface="楷体_GB2312"/>
                <a:ea typeface="楷体_GB2312"/>
              </a:rPr>
              <a:t>-</a:t>
            </a:r>
            <a:r>
              <a:rPr lang="en-US" altLang="zh-CN" sz="2400" b="1" i="1" dirty="0">
                <a:solidFill>
                  <a:srgbClr val="000000"/>
                </a:solidFill>
                <a:latin typeface="楷体_GB2312"/>
                <a:ea typeface="楷体_GB2312"/>
              </a:rPr>
              <a:t>V </a:t>
            </a:r>
            <a:r>
              <a:rPr lang="zh-CN" altLang="en-US" sz="2400" b="1" dirty="0">
                <a:solidFill>
                  <a:srgbClr val="000000"/>
                </a:solidFill>
                <a:latin typeface="楷体_GB2312"/>
                <a:ea typeface="楷体_GB2312"/>
              </a:rPr>
              <a:t>特性的建模</a:t>
            </a:r>
            <a:endParaRPr lang="zh-CN" altLang="en-US" sz="2400" b="1" dirty="0">
              <a:solidFill>
                <a:srgbClr val="000000"/>
              </a:solidFill>
              <a:latin typeface="楷体_GB2312"/>
              <a:ea typeface="楷体_GB2312"/>
            </a:endParaRPr>
          </a:p>
        </p:txBody>
      </p:sp>
      <p:grpSp>
        <p:nvGrpSpPr>
          <p:cNvPr id="13" name="Group 18"/>
          <p:cNvGrpSpPr/>
          <p:nvPr/>
        </p:nvGrpSpPr>
        <p:grpSpPr>
          <a:xfrm>
            <a:off x="1258888" y="1233488"/>
            <a:ext cx="3273425" cy="4722812"/>
            <a:chOff x="922" y="777"/>
            <a:chExt cx="2062" cy="2975"/>
          </a:xfrm>
        </p:grpSpPr>
        <p:sp>
          <p:nvSpPr>
            <p:cNvPr id="14" name="Text Box 3"/>
            <p:cNvSpPr txBox="1">
              <a:spLocks noChangeArrowheads="1"/>
            </p:cNvSpPr>
            <p:nvPr/>
          </p:nvSpPr>
          <p:spPr bwMode="auto">
            <a:xfrm>
              <a:off x="1091" y="777"/>
              <a:ext cx="1344" cy="269"/>
            </a:xfrm>
            <a:prstGeom prst="rect">
              <a:avLst/>
            </a:prstGeom>
            <a:noFill/>
            <a:ln>
              <a:noFill/>
            </a:ln>
            <a:effectLst/>
            <a:extLst>
              <a:ext uri="{909E8E84-426E-40DD-AFC4-6F175D3DCCD1}">
                <a14:hiddenFill xmlns:a14="http://schemas.microsoft.com/office/drawing/2010/main">
                  <a:gradFill rotWithShape="0">
                    <a:gsLst>
                      <a:gs pos="0">
                        <a:schemeClr val="accent1"/>
                      </a:gs>
                      <a:gs pos="100000">
                        <a:srgbClr val="66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R="0" defTabSz="914400">
                <a:lnSpc>
                  <a:spcPct val="110000"/>
                </a:lnSpc>
                <a:buClrTx/>
                <a:buSzTx/>
                <a:buFontTx/>
                <a:buNone/>
                <a:defRPr/>
              </a:pPr>
              <a:r>
                <a:rPr kumimoji="1" lang="zh-CN" altLang="en-US" sz="2000" b="1" kern="0" cap="none" spc="0" normalizeH="0" baseline="0" noProof="0" smtClean="0">
                  <a:solidFill>
                    <a:srgbClr val="000000"/>
                  </a:solidFill>
                  <a:latin typeface="楷体_GB2312" pitchFamily="49" charset="-122"/>
                  <a:ea typeface="楷体_GB2312" pitchFamily="49" charset="-122"/>
                  <a:cs typeface="+mn-cs"/>
                </a:rPr>
                <a:t>（</a:t>
              </a:r>
              <a:r>
                <a:rPr kumimoji="1" lang="en-US" altLang="zh-CN" sz="2000" b="1" kern="0" cap="none" spc="0" normalizeH="0" baseline="0" noProof="0" smtClean="0">
                  <a:solidFill>
                    <a:srgbClr val="000000"/>
                  </a:solidFill>
                  <a:latin typeface="楷体_GB2312" pitchFamily="49" charset="-122"/>
                  <a:ea typeface="楷体_GB2312" pitchFamily="49" charset="-122"/>
                  <a:cs typeface="+mn-cs"/>
                </a:rPr>
                <a:t>2</a:t>
              </a:r>
              <a:r>
                <a:rPr kumimoji="1" lang="zh-CN" altLang="en-US" sz="2000" b="1" kern="0" cap="none" spc="0" normalizeH="0" baseline="0" noProof="0" smtClean="0">
                  <a:solidFill>
                    <a:srgbClr val="000000"/>
                  </a:solidFill>
                  <a:latin typeface="楷体_GB2312" pitchFamily="49" charset="-122"/>
                  <a:ea typeface="楷体_GB2312" pitchFamily="49" charset="-122"/>
                  <a:cs typeface="+mn-cs"/>
                </a:rPr>
                <a:t>）恒压降模型</a:t>
              </a:r>
              <a:endParaRPr kumimoji="1" lang="zh-CN" altLang="en-US" sz="2000" b="1" kern="0" cap="none" spc="0" normalizeH="0" baseline="0" noProof="0" smtClean="0">
                <a:solidFill>
                  <a:srgbClr val="000000"/>
                </a:solidFill>
                <a:latin typeface="楷体_GB2312" pitchFamily="49" charset="-122"/>
                <a:ea typeface="楷体_GB2312" pitchFamily="49" charset="-122"/>
                <a:cs typeface="+mn-cs"/>
              </a:endParaRPr>
            </a:p>
          </p:txBody>
        </p:sp>
        <p:sp>
          <p:nvSpPr>
            <p:cNvPr id="15" name="Rectangle 5"/>
            <p:cNvSpPr>
              <a:spLocks noChangeArrowheads="1"/>
            </p:cNvSpPr>
            <p:nvPr/>
          </p:nvSpPr>
          <p:spPr bwMode="auto">
            <a:xfrm>
              <a:off x="922" y="3521"/>
              <a:ext cx="206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18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a:t>
              </a:r>
              <a:r>
                <a:rPr kumimoji="1" lang="en-US" altLang="zh-CN" sz="18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a</a:t>
              </a:r>
              <a:r>
                <a:rPr kumimoji="1" lang="zh-CN" altLang="en-US" sz="18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a:t>
              </a:r>
              <a:r>
                <a:rPr kumimoji="1" lang="en-US" altLang="zh-CN" sz="1800" b="1" i="1"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I</a:t>
              </a:r>
              <a:r>
                <a:rPr kumimoji="1" lang="en-US" altLang="zh-CN" sz="18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a:t>
              </a:r>
              <a:r>
                <a:rPr kumimoji="1" lang="en-US" altLang="zh-CN" sz="1800" b="1" i="1"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V </a:t>
              </a:r>
              <a:r>
                <a:rPr kumimoji="1" lang="zh-CN" altLang="en-US" sz="18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特性  （</a:t>
              </a:r>
              <a:r>
                <a:rPr kumimoji="1" lang="en-US" altLang="zh-CN" sz="18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b</a:t>
              </a:r>
              <a:r>
                <a:rPr kumimoji="1" lang="zh-CN" altLang="en-US" sz="18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）电路模型 </a:t>
              </a:r>
              <a:endParaRPr kumimoji="1" lang="zh-CN" altLang="en-US" sz="18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endParaRPr>
            </a:p>
          </p:txBody>
        </p:sp>
        <p:graphicFrame>
          <p:nvGraphicFramePr>
            <p:cNvPr id="41995" name="Object 14"/>
            <p:cNvGraphicFramePr>
              <a:graphicFrameLocks noChangeAspect="1"/>
            </p:cNvGraphicFramePr>
            <p:nvPr/>
          </p:nvGraphicFramePr>
          <p:xfrm>
            <a:off x="1341" y="1083"/>
            <a:ext cx="1344" cy="2389"/>
          </p:xfrm>
          <a:graphic>
            <a:graphicData uri="http://schemas.openxmlformats.org/presentationml/2006/ole">
              <mc:AlternateContent xmlns:mc="http://schemas.openxmlformats.org/markup-compatibility/2006">
                <mc:Choice xmlns:v="urn:schemas-microsoft-com:vml" Requires="v">
                  <p:oleObj spid="_x0000_s3106" name="" r:id="rId1" imgW="1409700" imgH="2524125" progId="Word.Picture.8">
                    <p:embed/>
                  </p:oleObj>
                </mc:Choice>
                <mc:Fallback>
                  <p:oleObj name="" r:id="rId1" imgW="1409700" imgH="2524125" progId="Word.Picture.8">
                    <p:embed/>
                    <p:pic>
                      <p:nvPicPr>
                        <p:cNvPr id="0" name="图片 3105"/>
                        <p:cNvPicPr/>
                        <p:nvPr/>
                      </p:nvPicPr>
                      <p:blipFill>
                        <a:blip r:embed="rId2"/>
                        <a:stretch>
                          <a:fillRect/>
                        </a:stretch>
                      </p:blipFill>
                      <p:spPr>
                        <a:xfrm>
                          <a:off x="1341" y="1083"/>
                          <a:ext cx="1344" cy="2389"/>
                        </a:xfrm>
                        <a:prstGeom prst="rect">
                          <a:avLst/>
                        </a:prstGeom>
                        <a:noFill/>
                        <a:ln w="38100">
                          <a:noFill/>
                          <a:miter/>
                        </a:ln>
                      </p:spPr>
                    </p:pic>
                  </p:oleObj>
                </mc:Fallback>
              </mc:AlternateContent>
            </a:graphicData>
          </a:graphic>
        </p:graphicFrame>
      </p:grpSp>
      <p:grpSp>
        <p:nvGrpSpPr>
          <p:cNvPr id="17" name="Group 19"/>
          <p:cNvGrpSpPr/>
          <p:nvPr/>
        </p:nvGrpSpPr>
        <p:grpSpPr>
          <a:xfrm>
            <a:off x="5064125" y="1233488"/>
            <a:ext cx="3273425" cy="4722812"/>
            <a:chOff x="3190" y="777"/>
            <a:chExt cx="2062" cy="2975"/>
          </a:xfrm>
        </p:grpSpPr>
        <p:sp>
          <p:nvSpPr>
            <p:cNvPr id="18" name="Text Box 7"/>
            <p:cNvSpPr txBox="1">
              <a:spLocks noChangeArrowheads="1"/>
            </p:cNvSpPr>
            <p:nvPr/>
          </p:nvSpPr>
          <p:spPr bwMode="auto">
            <a:xfrm>
              <a:off x="3354" y="777"/>
              <a:ext cx="1344" cy="269"/>
            </a:xfrm>
            <a:prstGeom prst="rect">
              <a:avLst/>
            </a:prstGeom>
            <a:noFill/>
            <a:ln>
              <a:noFill/>
            </a:ln>
            <a:effectLst/>
            <a:extLst>
              <a:ext uri="{909E8E84-426E-40DD-AFC4-6F175D3DCCD1}">
                <a14:hiddenFill xmlns:a14="http://schemas.microsoft.com/office/drawing/2010/main">
                  <a:gradFill rotWithShape="0">
                    <a:gsLst>
                      <a:gs pos="0">
                        <a:schemeClr val="accent1"/>
                      </a:gs>
                      <a:gs pos="100000">
                        <a:srgbClr val="66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R="0" defTabSz="914400">
                <a:lnSpc>
                  <a:spcPct val="110000"/>
                </a:lnSpc>
                <a:buClrTx/>
                <a:buSzTx/>
                <a:buFontTx/>
                <a:buNone/>
                <a:defRPr/>
              </a:pPr>
              <a:r>
                <a:rPr kumimoji="1" lang="zh-CN" altLang="en-US" sz="2000" b="1" kern="0" cap="none" spc="0" normalizeH="0" baseline="0" noProof="0" smtClean="0">
                  <a:solidFill>
                    <a:srgbClr val="000000"/>
                  </a:solidFill>
                  <a:latin typeface="楷体_GB2312" pitchFamily="49" charset="-122"/>
                  <a:ea typeface="楷体_GB2312" pitchFamily="49" charset="-122"/>
                  <a:cs typeface="+mn-cs"/>
                </a:rPr>
                <a:t>（</a:t>
              </a:r>
              <a:r>
                <a:rPr kumimoji="1" lang="en-US" altLang="zh-CN" sz="2000" b="1" kern="0" cap="none" spc="0" normalizeH="0" baseline="0" noProof="0" smtClean="0">
                  <a:solidFill>
                    <a:srgbClr val="000000"/>
                  </a:solidFill>
                  <a:latin typeface="楷体_GB2312" pitchFamily="49" charset="-122"/>
                  <a:ea typeface="楷体_GB2312" pitchFamily="49" charset="-122"/>
                  <a:cs typeface="+mn-cs"/>
                </a:rPr>
                <a:t>3</a:t>
              </a:r>
              <a:r>
                <a:rPr kumimoji="1" lang="zh-CN" altLang="en-US" sz="2000" b="1" kern="0" cap="none" spc="0" normalizeH="0" baseline="0" noProof="0" smtClean="0">
                  <a:solidFill>
                    <a:srgbClr val="000000"/>
                  </a:solidFill>
                  <a:latin typeface="楷体_GB2312" pitchFamily="49" charset="-122"/>
                  <a:ea typeface="楷体_GB2312" pitchFamily="49" charset="-122"/>
                  <a:cs typeface="+mn-cs"/>
                </a:rPr>
                <a:t>）折线模型</a:t>
              </a:r>
              <a:endParaRPr kumimoji="1" lang="zh-CN" altLang="en-US" sz="2000" b="1" kern="0" cap="none" spc="0" normalizeH="0" baseline="0" noProof="0" smtClean="0">
                <a:solidFill>
                  <a:srgbClr val="000000"/>
                </a:solidFill>
                <a:latin typeface="楷体_GB2312" pitchFamily="49" charset="-122"/>
                <a:ea typeface="楷体_GB2312" pitchFamily="49" charset="-122"/>
                <a:cs typeface="+mn-cs"/>
              </a:endParaRPr>
            </a:p>
          </p:txBody>
        </p:sp>
        <p:sp>
          <p:nvSpPr>
            <p:cNvPr id="19" name="Rectangle 9"/>
            <p:cNvSpPr>
              <a:spLocks noChangeArrowheads="1"/>
            </p:cNvSpPr>
            <p:nvPr/>
          </p:nvSpPr>
          <p:spPr bwMode="auto">
            <a:xfrm>
              <a:off x="3190" y="3521"/>
              <a:ext cx="206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18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a:t>
              </a:r>
              <a:r>
                <a:rPr kumimoji="1" lang="en-US" altLang="zh-CN" sz="18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a</a:t>
              </a:r>
              <a:r>
                <a:rPr kumimoji="1" lang="zh-CN" altLang="en-US" sz="18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a:t>
              </a:r>
              <a:r>
                <a:rPr kumimoji="1" lang="en-US" altLang="zh-CN" sz="1800" b="1" i="1"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I</a:t>
              </a:r>
              <a:r>
                <a:rPr kumimoji="1" lang="en-US" altLang="zh-CN" sz="18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a:t>
              </a:r>
              <a:r>
                <a:rPr kumimoji="1" lang="en-US" altLang="zh-CN" sz="1800" b="1" i="1"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V </a:t>
              </a:r>
              <a:r>
                <a:rPr kumimoji="1" lang="zh-CN" altLang="en-US" sz="18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特性  （</a:t>
              </a:r>
              <a:r>
                <a:rPr kumimoji="1" lang="en-US" altLang="zh-CN" sz="18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b</a:t>
              </a:r>
              <a:r>
                <a:rPr kumimoji="1" lang="zh-CN" altLang="en-US" sz="18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）电路模型 </a:t>
              </a:r>
              <a:endParaRPr kumimoji="1" lang="zh-CN" altLang="en-US" sz="18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endParaRPr>
            </a:p>
          </p:txBody>
        </p:sp>
        <p:graphicFrame>
          <p:nvGraphicFramePr>
            <p:cNvPr id="41992" name="Object 16"/>
            <p:cNvGraphicFramePr>
              <a:graphicFrameLocks noChangeAspect="1"/>
            </p:cNvGraphicFramePr>
            <p:nvPr/>
          </p:nvGraphicFramePr>
          <p:xfrm>
            <a:off x="3472" y="1097"/>
            <a:ext cx="1459" cy="2358"/>
          </p:xfrm>
          <a:graphic>
            <a:graphicData uri="http://schemas.openxmlformats.org/presentationml/2006/ole">
              <mc:AlternateContent xmlns:mc="http://schemas.openxmlformats.org/markup-compatibility/2006">
                <mc:Choice xmlns:v="urn:schemas-microsoft-com:vml" Requires="v">
                  <p:oleObj spid="_x0000_s3105" name="" r:id="rId3" imgW="1533525" imgH="2495550" progId="Word.Picture.8">
                    <p:embed/>
                  </p:oleObj>
                </mc:Choice>
                <mc:Fallback>
                  <p:oleObj name="" r:id="rId3" imgW="1533525" imgH="2495550" progId="Word.Picture.8">
                    <p:embed/>
                    <p:pic>
                      <p:nvPicPr>
                        <p:cNvPr id="0" name="图片 3104"/>
                        <p:cNvPicPr/>
                        <p:nvPr/>
                      </p:nvPicPr>
                      <p:blipFill>
                        <a:blip r:embed="rId4"/>
                        <a:stretch>
                          <a:fillRect/>
                        </a:stretch>
                      </p:blipFill>
                      <p:spPr>
                        <a:xfrm>
                          <a:off x="3472" y="1097"/>
                          <a:ext cx="1459" cy="2358"/>
                        </a:xfrm>
                        <a:prstGeom prst="rect">
                          <a:avLst/>
                        </a:prstGeom>
                        <a:noFill/>
                        <a:ln w="38100">
                          <a:noFill/>
                          <a:miter/>
                        </a:ln>
                      </p:spPr>
                    </p:pic>
                  </p:oleObj>
                </mc:Fallback>
              </mc:AlternateContent>
            </a:graphicData>
          </a:graphic>
        </p:graphicFrame>
      </p:grpSp>
      <p:sp>
        <p:nvSpPr>
          <p:cNvPr id="7" name="页脚占位符 4"/>
          <p:cNvSpPr txBox="1">
            <a:spLocks noGrp="1"/>
          </p:cNvSpPr>
          <p:nvPr>
            <p:ph type="ftr" sz="quarter" idx="4294967295"/>
            <p:custDataLst>
              <p:tags r:id="rId5"/>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ox(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ox(out)">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6392" name="Picture 72"/>
          <p:cNvPicPr>
            <a:picLocks noChangeAspect="1"/>
          </p:cNvPicPr>
          <p:nvPr/>
        </p:nvPicPr>
        <p:blipFill>
          <a:blip r:embed="rId1"/>
          <a:stretch>
            <a:fillRect/>
          </a:stretch>
        </p:blipFill>
        <p:spPr>
          <a:xfrm>
            <a:off x="3065463" y="1268413"/>
            <a:ext cx="5899150" cy="3498850"/>
          </a:xfrm>
          <a:prstGeom prst="rect">
            <a:avLst/>
          </a:prstGeom>
          <a:noFill/>
          <a:ln w="9525">
            <a:noFill/>
          </a:ln>
        </p:spPr>
      </p:pic>
      <p:sp>
        <p:nvSpPr>
          <p:cNvPr id="43011" name="标题 1"/>
          <p:cNvSpPr>
            <a:spLocks noGrp="1"/>
          </p:cNvSpPr>
          <p:nvPr>
            <p:ph type="title"/>
          </p:nvPr>
        </p:nvSpPr>
        <p:spPr>
          <a:xfrm>
            <a:off x="773430" y="36513"/>
            <a:ext cx="7888288" cy="646112"/>
          </a:xfrm>
        </p:spPr>
        <p:txBody>
          <a:bodyPr vert="horz" wrap="square" lIns="91440" tIns="45720" rIns="91440" bIns="45720" anchor="ctr" anchorCtr="0"/>
          <a:p>
            <a:pPr defTabSz="914400">
              <a:buNone/>
            </a:pPr>
            <a:r>
              <a:rPr lang="en-US" altLang="zh-CN" kern="1200" dirty="0">
                <a:latin typeface="Times New Roman" panose="02020603050405020304" pitchFamily="18" charset="0"/>
                <a:ea typeface="黑体" panose="02010609060101010101" pitchFamily="2" charset="-122"/>
                <a:cs typeface="Times New Roman" panose="02020603050405020304" pitchFamily="18" charset="0"/>
              </a:rPr>
              <a:t>7.2.3 </a:t>
            </a:r>
            <a:r>
              <a:rPr lang="zh-CN" altLang="en-US" kern="1200" dirty="0">
                <a:latin typeface="Arial Narrow" pitchFamily="34" charset="0"/>
                <a:ea typeface="黑体" panose="02010609060101010101" pitchFamily="2" charset="-122"/>
                <a:cs typeface="+mj-cs"/>
              </a:rPr>
              <a:t>二极管电路的简化模型分析方法</a:t>
            </a:r>
            <a:endParaRPr lang="zh-CN" altLang="en-US" kern="1200" dirty="0">
              <a:latin typeface="Arial Narrow" pitchFamily="34" charset="0"/>
              <a:ea typeface="黑体" panose="02010609060101010101" pitchFamily="2" charset="-122"/>
              <a:cs typeface="+mj-cs"/>
            </a:endParaRPr>
          </a:p>
        </p:txBody>
      </p:sp>
      <p:sp>
        <p:nvSpPr>
          <p:cNvPr id="43012" name="Text Box 2"/>
          <p:cNvSpPr txBox="1"/>
          <p:nvPr/>
        </p:nvSpPr>
        <p:spPr>
          <a:xfrm>
            <a:off x="431800" y="1233488"/>
            <a:ext cx="2406650" cy="427037"/>
          </a:xfrm>
          <a:prstGeom prst="rect">
            <a:avLst/>
          </a:prstGeom>
          <a:noFill/>
          <a:ln w="9525">
            <a:noFill/>
          </a:ln>
        </p:spPr>
        <p:txBody>
          <a:bodyPr anchor="ctr" anchorCtr="0">
            <a:spAutoFit/>
          </a:bodyPr>
          <a:p>
            <a:pPr>
              <a:lnSpc>
                <a:spcPct val="110000"/>
              </a:lnSpc>
            </a:pPr>
            <a:r>
              <a:rPr lang="zh-CN" altLang="en-US" sz="2000" b="1" dirty="0">
                <a:solidFill>
                  <a:srgbClr val="000000"/>
                </a:solidFill>
                <a:latin typeface="楷体_GB2312"/>
                <a:ea typeface="楷体_GB2312"/>
              </a:rPr>
              <a:t>（</a:t>
            </a:r>
            <a:r>
              <a:rPr lang="en-US" altLang="zh-CN" sz="2000" b="1" dirty="0">
                <a:solidFill>
                  <a:srgbClr val="000000"/>
                </a:solidFill>
                <a:latin typeface="楷体_GB2312"/>
                <a:ea typeface="楷体_GB2312"/>
              </a:rPr>
              <a:t>4</a:t>
            </a:r>
            <a:r>
              <a:rPr lang="zh-CN" altLang="en-US" sz="2000" b="1" dirty="0">
                <a:solidFill>
                  <a:srgbClr val="000000"/>
                </a:solidFill>
                <a:latin typeface="楷体_GB2312"/>
                <a:ea typeface="楷体_GB2312"/>
              </a:rPr>
              <a:t>）小信号模型</a:t>
            </a:r>
            <a:endParaRPr lang="zh-CN" altLang="en-US" sz="2000" b="1" dirty="0">
              <a:solidFill>
                <a:srgbClr val="000000"/>
              </a:solidFill>
              <a:latin typeface="楷体_GB2312"/>
              <a:ea typeface="楷体_GB2312"/>
            </a:endParaRPr>
          </a:p>
        </p:txBody>
      </p:sp>
      <p:sp>
        <p:nvSpPr>
          <p:cNvPr id="20" name="Text Box 3"/>
          <p:cNvSpPr txBox="1"/>
          <p:nvPr/>
        </p:nvSpPr>
        <p:spPr>
          <a:xfrm>
            <a:off x="228600" y="5300663"/>
            <a:ext cx="5334000" cy="488950"/>
          </a:xfrm>
          <a:prstGeom prst="rect">
            <a:avLst/>
          </a:prstGeom>
          <a:noFill/>
          <a:ln w="9525">
            <a:noFill/>
          </a:ln>
        </p:spPr>
        <p:txBody>
          <a:bodyPr anchor="ctr" anchorCtr="0">
            <a:spAutoFit/>
          </a:bodyPr>
          <a:p>
            <a:pPr>
              <a:lnSpc>
                <a:spcPct val="130000"/>
              </a:lnSpc>
            </a:pPr>
            <a:r>
              <a:rPr lang="en-US" altLang="zh-CN" sz="2000" b="1" i="1" dirty="0">
                <a:solidFill>
                  <a:srgbClr val="000000"/>
                </a:solidFill>
                <a:latin typeface="Book Antiqua" pitchFamily="18" charset="0"/>
                <a:ea typeface="楷体_GB2312"/>
              </a:rPr>
              <a:t>v</a:t>
            </a:r>
            <a:r>
              <a:rPr lang="en-US" altLang="zh-CN" sz="2000" b="1" baseline="-30000" dirty="0">
                <a:solidFill>
                  <a:srgbClr val="000000"/>
                </a:solidFill>
                <a:latin typeface="Times New Roman" panose="02020603050405020304" pitchFamily="18" charset="0"/>
                <a:ea typeface="楷体_GB2312"/>
              </a:rPr>
              <a:t>s </a:t>
            </a:r>
            <a:r>
              <a:rPr lang="en-US" altLang="zh-CN" sz="2000" b="1" dirty="0">
                <a:solidFill>
                  <a:srgbClr val="000000"/>
                </a:solidFill>
                <a:latin typeface="Times New Roman" panose="02020603050405020304" pitchFamily="18" charset="0"/>
                <a:ea typeface="楷体_GB2312"/>
              </a:rPr>
              <a:t>=</a:t>
            </a:r>
            <a:r>
              <a:rPr lang="en-US" altLang="zh-CN" sz="2000" b="1" i="1" dirty="0">
                <a:solidFill>
                  <a:srgbClr val="000000"/>
                </a:solidFill>
                <a:latin typeface="Times New Roman" panose="02020603050405020304" pitchFamily="18" charset="0"/>
                <a:ea typeface="楷体_GB2312"/>
              </a:rPr>
              <a:t>V</a:t>
            </a:r>
            <a:r>
              <a:rPr lang="en-US" altLang="zh-CN" sz="2000" b="1" baseline="-30000" dirty="0">
                <a:solidFill>
                  <a:srgbClr val="000000"/>
                </a:solidFill>
                <a:latin typeface="Times New Roman" panose="02020603050405020304" pitchFamily="18" charset="0"/>
                <a:ea typeface="楷体_GB2312"/>
              </a:rPr>
              <a:t>m</a:t>
            </a:r>
            <a:r>
              <a:rPr lang="en-US" altLang="zh-CN" sz="2000" b="1" dirty="0">
                <a:solidFill>
                  <a:srgbClr val="000000"/>
                </a:solidFill>
                <a:latin typeface="Times New Roman" panose="02020603050405020304" pitchFamily="18" charset="0"/>
                <a:ea typeface="楷体_GB2312"/>
              </a:rPr>
              <a:t>sin</a:t>
            </a:r>
            <a:r>
              <a:rPr lang="en-US" altLang="zh-CN" sz="2000" b="1" dirty="0">
                <a:solidFill>
                  <a:srgbClr val="000000"/>
                </a:solidFill>
                <a:latin typeface="Times New Roman" panose="02020603050405020304" pitchFamily="18" charset="0"/>
                <a:ea typeface="楷体_GB2312"/>
                <a:sym typeface="Symbol" panose="05050102010706020507" pitchFamily="18" charset="2"/>
              </a:rPr>
              <a:t></a:t>
            </a:r>
            <a:r>
              <a:rPr lang="en-US" altLang="zh-CN" sz="2000" b="1" i="1" dirty="0">
                <a:solidFill>
                  <a:srgbClr val="000000"/>
                </a:solidFill>
                <a:latin typeface="Times New Roman" panose="02020603050405020304" pitchFamily="18" charset="0"/>
                <a:ea typeface="楷体_GB2312"/>
              </a:rPr>
              <a:t>t </a:t>
            </a:r>
            <a:r>
              <a:rPr lang="zh-CN" altLang="en-US" sz="2000" b="1" dirty="0">
                <a:solidFill>
                  <a:srgbClr val="000000"/>
                </a:solidFill>
                <a:latin typeface="Times New Roman" panose="02020603050405020304" pitchFamily="18" charset="0"/>
                <a:ea typeface="楷体_GB2312"/>
              </a:rPr>
              <a:t>时（</a:t>
            </a:r>
            <a:r>
              <a:rPr lang="en-US" altLang="zh-CN" sz="2000" b="1" i="1" dirty="0">
                <a:solidFill>
                  <a:srgbClr val="000000"/>
                </a:solidFill>
                <a:latin typeface="Times New Roman" panose="02020603050405020304" pitchFamily="18" charset="0"/>
                <a:ea typeface="楷体_GB2312"/>
              </a:rPr>
              <a:t>V</a:t>
            </a:r>
            <a:r>
              <a:rPr lang="en-US" altLang="zh-CN" sz="2000" b="1" baseline="-30000" dirty="0">
                <a:solidFill>
                  <a:srgbClr val="000000"/>
                </a:solidFill>
                <a:latin typeface="Times New Roman" panose="02020603050405020304" pitchFamily="18" charset="0"/>
                <a:ea typeface="楷体_GB2312"/>
              </a:rPr>
              <a:t>m</a:t>
            </a:r>
            <a:r>
              <a:rPr lang="en-US" altLang="zh-CN" sz="2000" b="1" dirty="0">
                <a:solidFill>
                  <a:srgbClr val="000000"/>
                </a:solidFill>
                <a:latin typeface="Times New Roman" panose="02020603050405020304" pitchFamily="18" charset="0"/>
                <a:ea typeface="楷体_GB2312"/>
              </a:rPr>
              <a:t>&lt;&lt;</a:t>
            </a:r>
            <a:r>
              <a:rPr lang="en-US" altLang="zh-CN" sz="2000" b="1" i="1" dirty="0">
                <a:solidFill>
                  <a:srgbClr val="000000"/>
                </a:solidFill>
                <a:latin typeface="Times New Roman" panose="02020603050405020304" pitchFamily="18" charset="0"/>
                <a:ea typeface="楷体_GB2312"/>
              </a:rPr>
              <a:t>V</a:t>
            </a:r>
            <a:r>
              <a:rPr lang="en-US" altLang="zh-CN" sz="2000" b="1" baseline="-30000" dirty="0">
                <a:solidFill>
                  <a:srgbClr val="000000"/>
                </a:solidFill>
                <a:latin typeface="Times New Roman" panose="02020603050405020304" pitchFamily="18" charset="0"/>
                <a:ea typeface="楷体_GB2312"/>
              </a:rPr>
              <a:t>DD</a:t>
            </a:r>
            <a:r>
              <a:rPr lang="zh-CN" altLang="en-US" sz="2000" b="1" dirty="0">
                <a:solidFill>
                  <a:srgbClr val="000000"/>
                </a:solidFill>
                <a:latin typeface="Times New Roman" panose="02020603050405020304" pitchFamily="18" charset="0"/>
                <a:ea typeface="楷体_GB2312"/>
              </a:rPr>
              <a:t>） </a:t>
            </a:r>
            <a:endParaRPr lang="zh-CN" altLang="en-US" sz="2000" b="1" dirty="0">
              <a:solidFill>
                <a:srgbClr val="000000"/>
              </a:solidFill>
              <a:latin typeface="Times New Roman" panose="02020603050405020304" pitchFamily="18" charset="0"/>
              <a:ea typeface="楷体_GB2312"/>
            </a:endParaRPr>
          </a:p>
        </p:txBody>
      </p:sp>
      <p:graphicFrame>
        <p:nvGraphicFramePr>
          <p:cNvPr id="43014" name="Object 5"/>
          <p:cNvGraphicFramePr>
            <a:graphicFrameLocks noChangeAspect="1"/>
          </p:cNvGraphicFramePr>
          <p:nvPr/>
        </p:nvGraphicFramePr>
        <p:xfrm>
          <a:off x="76200" y="1973263"/>
          <a:ext cx="2814638" cy="1995487"/>
        </p:xfrm>
        <a:graphic>
          <a:graphicData uri="http://schemas.openxmlformats.org/presentationml/2006/ole">
            <mc:AlternateContent xmlns:mc="http://schemas.openxmlformats.org/markup-compatibility/2006">
              <mc:Choice xmlns:v="urn:schemas-microsoft-com:vml" Requires="v">
                <p:oleObj spid="_x0000_s3109" name="" r:id="rId2" imgW="1562100" imgH="1037590" progId="Word.Picture.8">
                  <p:embed/>
                </p:oleObj>
              </mc:Choice>
              <mc:Fallback>
                <p:oleObj name="" r:id="rId2" imgW="1562100" imgH="1037590" progId="Word.Picture.8">
                  <p:embed/>
                  <p:pic>
                    <p:nvPicPr>
                      <p:cNvPr id="0" name="图片 3108"/>
                      <p:cNvPicPr/>
                      <p:nvPr/>
                    </p:nvPicPr>
                    <p:blipFill>
                      <a:blip r:embed="rId3"/>
                      <a:srcRect b="-6938"/>
                      <a:stretch>
                        <a:fillRect/>
                      </a:stretch>
                    </p:blipFill>
                    <p:spPr>
                      <a:xfrm>
                        <a:off x="76200" y="1973263"/>
                        <a:ext cx="2814638" cy="1995487"/>
                      </a:xfrm>
                      <a:prstGeom prst="rect">
                        <a:avLst/>
                      </a:prstGeom>
                      <a:noFill/>
                      <a:ln w="38100">
                        <a:noFill/>
                        <a:miter/>
                      </a:ln>
                    </p:spPr>
                  </p:pic>
                </p:oleObj>
              </mc:Fallback>
            </mc:AlternateContent>
          </a:graphicData>
        </a:graphic>
      </p:graphicFrame>
      <p:graphicFrame>
        <p:nvGraphicFramePr>
          <p:cNvPr id="25" name="Object 10"/>
          <p:cNvGraphicFramePr>
            <a:graphicFrameLocks noChangeAspect="1"/>
          </p:cNvGraphicFramePr>
          <p:nvPr/>
        </p:nvGraphicFramePr>
        <p:xfrm>
          <a:off x="228600" y="4365625"/>
          <a:ext cx="3206750" cy="738188"/>
        </p:xfrm>
        <a:graphic>
          <a:graphicData uri="http://schemas.openxmlformats.org/presentationml/2006/ole">
            <mc:AlternateContent xmlns:mc="http://schemas.openxmlformats.org/markup-compatibility/2006">
              <mc:Choice xmlns:v="urn:schemas-microsoft-com:vml" Requires="v">
                <p:oleObj spid="_x0000_s3112" name="" r:id="rId4" imgW="1587500" imgH="368300" progId="Equation.3">
                  <p:embed/>
                </p:oleObj>
              </mc:Choice>
              <mc:Fallback>
                <p:oleObj name="" r:id="rId4" imgW="1587500" imgH="368300" progId="Equation.3">
                  <p:embed/>
                  <p:pic>
                    <p:nvPicPr>
                      <p:cNvPr id="0" name="图片 3111"/>
                      <p:cNvPicPr/>
                      <p:nvPr/>
                    </p:nvPicPr>
                    <p:blipFill>
                      <a:blip r:embed="rId5"/>
                      <a:stretch>
                        <a:fillRect/>
                      </a:stretch>
                    </p:blipFill>
                    <p:spPr>
                      <a:xfrm>
                        <a:off x="228600" y="4365625"/>
                        <a:ext cx="3206750" cy="738188"/>
                      </a:xfrm>
                      <a:prstGeom prst="rect">
                        <a:avLst/>
                      </a:prstGeom>
                      <a:noFill/>
                      <a:ln w="38100">
                        <a:noFill/>
                        <a:miter/>
                      </a:ln>
                    </p:spPr>
                  </p:pic>
                </p:oleObj>
              </mc:Fallback>
            </mc:AlternateContent>
          </a:graphicData>
        </a:graphic>
      </p:graphicFrame>
      <p:sp>
        <p:nvSpPr>
          <p:cNvPr id="26" name="Text Box 11"/>
          <p:cNvSpPr txBox="1"/>
          <p:nvPr/>
        </p:nvSpPr>
        <p:spPr>
          <a:xfrm>
            <a:off x="3505200" y="5300663"/>
            <a:ext cx="5562600" cy="488950"/>
          </a:xfrm>
          <a:prstGeom prst="rect">
            <a:avLst/>
          </a:prstGeom>
          <a:noFill/>
          <a:ln w="9525">
            <a:noFill/>
          </a:ln>
        </p:spPr>
        <p:txBody>
          <a:bodyPr anchor="ctr" anchorCtr="0">
            <a:spAutoFit/>
          </a:bodyPr>
          <a:p>
            <a:pPr>
              <a:lnSpc>
                <a:spcPct val="130000"/>
              </a:lnSpc>
            </a:pPr>
            <a:r>
              <a:rPr lang="en-US" altLang="zh-CN" sz="2000" b="1" i="1" dirty="0">
                <a:solidFill>
                  <a:srgbClr val="000000"/>
                </a:solidFill>
                <a:latin typeface="Times New Roman" panose="02020603050405020304" pitchFamily="18" charset="0"/>
                <a:ea typeface="楷体_GB2312"/>
              </a:rPr>
              <a:t>Q</a:t>
            </a:r>
            <a:r>
              <a:rPr lang="zh-CN" altLang="en-US" sz="2000" b="1" dirty="0">
                <a:solidFill>
                  <a:srgbClr val="000000"/>
                </a:solidFill>
                <a:latin typeface="Times New Roman" panose="02020603050405020304" pitchFamily="18" charset="0"/>
                <a:ea typeface="楷体_GB2312"/>
              </a:rPr>
              <a:t>点称为</a:t>
            </a:r>
            <a:r>
              <a:rPr lang="zh-CN" altLang="en-US" sz="2000" b="1" dirty="0">
                <a:solidFill>
                  <a:srgbClr val="FF0000"/>
                </a:solidFill>
                <a:latin typeface="Times New Roman" panose="02020603050405020304" pitchFamily="18" charset="0"/>
                <a:ea typeface="楷体_GB2312"/>
              </a:rPr>
              <a:t>静态工作点</a:t>
            </a:r>
            <a:r>
              <a:rPr lang="zh-CN" altLang="en-US" sz="2000" b="1" dirty="0">
                <a:solidFill>
                  <a:srgbClr val="000000"/>
                </a:solidFill>
                <a:latin typeface="Times New Roman" panose="02020603050405020304" pitchFamily="18" charset="0"/>
                <a:ea typeface="楷体_GB2312"/>
              </a:rPr>
              <a:t> ，反映直流时的工作状态。</a:t>
            </a:r>
            <a:endParaRPr lang="zh-CN" altLang="en-US" sz="2000" b="1" dirty="0">
              <a:solidFill>
                <a:srgbClr val="000000"/>
              </a:solidFill>
              <a:latin typeface="Times New Roman" panose="02020603050405020304" pitchFamily="18" charset="0"/>
              <a:ea typeface="楷体_GB2312"/>
            </a:endParaRPr>
          </a:p>
        </p:txBody>
      </p:sp>
      <p:sp>
        <p:nvSpPr>
          <p:cNvPr id="27" name="Text Box 12"/>
          <p:cNvSpPr txBox="1"/>
          <p:nvPr/>
        </p:nvSpPr>
        <p:spPr>
          <a:xfrm>
            <a:off x="6248400" y="1601788"/>
            <a:ext cx="2895600" cy="1679575"/>
          </a:xfrm>
          <a:prstGeom prst="rect">
            <a:avLst/>
          </a:prstGeom>
          <a:noFill/>
          <a:ln w="9525">
            <a:noFill/>
          </a:ln>
        </p:spPr>
        <p:txBody>
          <a:bodyPr anchor="ctr" anchorCtr="0">
            <a:spAutoFit/>
          </a:bodyPr>
          <a:p>
            <a:pPr>
              <a:lnSpc>
                <a:spcPct val="130000"/>
              </a:lnSpc>
            </a:pPr>
            <a:r>
              <a:rPr lang="en-US" altLang="zh-CN" sz="2000" b="1" dirty="0">
                <a:solidFill>
                  <a:srgbClr val="800000"/>
                </a:solidFill>
                <a:latin typeface="Times New Roman" panose="02020603050405020304" pitchFamily="18" charset="0"/>
                <a:ea typeface="楷体_GB2312"/>
              </a:rPr>
              <a:t>      </a:t>
            </a:r>
            <a:r>
              <a:rPr lang="zh-CN" altLang="en-US" sz="2000" b="1" dirty="0">
                <a:solidFill>
                  <a:srgbClr val="800000"/>
                </a:solidFill>
                <a:latin typeface="Times New Roman" panose="02020603050405020304" pitchFamily="18" charset="0"/>
                <a:ea typeface="楷体_GB2312"/>
              </a:rPr>
              <a:t>将</a:t>
            </a:r>
            <a:r>
              <a:rPr lang="en-US" altLang="zh-CN" sz="2000" b="1" i="1" dirty="0">
                <a:solidFill>
                  <a:srgbClr val="800000"/>
                </a:solidFill>
                <a:latin typeface="Times New Roman" panose="02020603050405020304" pitchFamily="18" charset="0"/>
                <a:ea typeface="楷体_GB2312"/>
              </a:rPr>
              <a:t>Q</a:t>
            </a:r>
            <a:r>
              <a:rPr lang="zh-CN" altLang="en-US" sz="2000" b="1" dirty="0">
                <a:solidFill>
                  <a:srgbClr val="800000"/>
                </a:solidFill>
                <a:latin typeface="Times New Roman" panose="02020603050405020304" pitchFamily="18" charset="0"/>
                <a:ea typeface="楷体_GB2312"/>
              </a:rPr>
              <a:t>点附近小范围内的</a:t>
            </a:r>
            <a:r>
              <a:rPr lang="en-US" altLang="zh-CN" sz="2000" b="1" i="1" dirty="0">
                <a:solidFill>
                  <a:srgbClr val="800000"/>
                </a:solidFill>
                <a:latin typeface="Times New Roman" panose="02020603050405020304" pitchFamily="18" charset="0"/>
                <a:ea typeface="楷体_GB2312"/>
              </a:rPr>
              <a:t>V</a:t>
            </a:r>
            <a:r>
              <a:rPr lang="en-US" altLang="zh-CN" sz="2000" b="1" dirty="0">
                <a:solidFill>
                  <a:srgbClr val="800000"/>
                </a:solidFill>
                <a:latin typeface="Times New Roman" panose="02020603050405020304" pitchFamily="18" charset="0"/>
                <a:ea typeface="楷体_GB2312"/>
              </a:rPr>
              <a:t>-</a:t>
            </a:r>
            <a:r>
              <a:rPr lang="en-US" altLang="zh-CN" sz="2000" b="1" i="1" dirty="0">
                <a:solidFill>
                  <a:srgbClr val="800000"/>
                </a:solidFill>
                <a:latin typeface="Times New Roman" panose="02020603050405020304" pitchFamily="18" charset="0"/>
                <a:ea typeface="楷体_GB2312"/>
              </a:rPr>
              <a:t>I </a:t>
            </a:r>
            <a:r>
              <a:rPr lang="zh-CN" altLang="en-US" sz="2000" b="1" dirty="0">
                <a:solidFill>
                  <a:srgbClr val="800000"/>
                </a:solidFill>
                <a:latin typeface="Times New Roman" panose="02020603050405020304" pitchFamily="18" charset="0"/>
                <a:ea typeface="楷体_GB2312"/>
              </a:rPr>
              <a:t>特性线性化，得到小信号模型，即以</a:t>
            </a:r>
            <a:r>
              <a:rPr lang="en-US" altLang="zh-CN" sz="2000" b="1" i="1" dirty="0">
                <a:solidFill>
                  <a:srgbClr val="800000"/>
                </a:solidFill>
                <a:latin typeface="Times New Roman" panose="02020603050405020304" pitchFamily="18" charset="0"/>
                <a:ea typeface="楷体_GB2312"/>
              </a:rPr>
              <a:t>Q</a:t>
            </a:r>
            <a:r>
              <a:rPr lang="zh-CN" altLang="en-US" sz="2000" b="1" dirty="0">
                <a:solidFill>
                  <a:srgbClr val="800000"/>
                </a:solidFill>
                <a:latin typeface="Times New Roman" panose="02020603050405020304" pitchFamily="18" charset="0"/>
                <a:ea typeface="楷体_GB2312"/>
              </a:rPr>
              <a:t>点为切点的一条直线。</a:t>
            </a:r>
            <a:endParaRPr lang="zh-CN" altLang="en-US" sz="2000" b="1" dirty="0">
              <a:solidFill>
                <a:srgbClr val="800000"/>
              </a:solidFill>
              <a:latin typeface="Times New Roman" panose="02020603050405020304" pitchFamily="18" charset="0"/>
              <a:ea typeface="楷体_GB2312"/>
            </a:endParaRPr>
          </a:p>
        </p:txBody>
      </p:sp>
      <p:sp>
        <p:nvSpPr>
          <p:cNvPr id="43018" name="Text Box 16"/>
          <p:cNvSpPr txBox="1"/>
          <p:nvPr/>
        </p:nvSpPr>
        <p:spPr>
          <a:xfrm>
            <a:off x="433388" y="728663"/>
            <a:ext cx="3886200" cy="493712"/>
          </a:xfrm>
          <a:prstGeom prst="rect">
            <a:avLst/>
          </a:prstGeom>
          <a:noFill/>
          <a:ln w="9525">
            <a:noFill/>
          </a:ln>
        </p:spPr>
        <p:txBody>
          <a:bodyPr anchor="ctr" anchorCtr="0">
            <a:spAutoFit/>
          </a:bodyPr>
          <a:p>
            <a:pPr>
              <a:lnSpc>
                <a:spcPct val="110000"/>
              </a:lnSpc>
            </a:pPr>
            <a:r>
              <a:rPr lang="en-US" altLang="zh-CN" sz="2400" b="1" dirty="0">
                <a:solidFill>
                  <a:srgbClr val="000000"/>
                </a:solidFill>
                <a:latin typeface="楷体_GB2312"/>
                <a:ea typeface="楷体_GB2312"/>
              </a:rPr>
              <a:t>1. </a:t>
            </a:r>
            <a:r>
              <a:rPr lang="zh-CN" altLang="en-US" sz="2400" b="1" dirty="0">
                <a:solidFill>
                  <a:srgbClr val="000000"/>
                </a:solidFill>
                <a:latin typeface="楷体_GB2312"/>
                <a:ea typeface="楷体_GB2312"/>
              </a:rPr>
              <a:t>二极管</a:t>
            </a:r>
            <a:r>
              <a:rPr lang="en-US" altLang="zh-CN" sz="2400" b="1" i="1" dirty="0">
                <a:solidFill>
                  <a:srgbClr val="000000"/>
                </a:solidFill>
                <a:latin typeface="楷体_GB2312"/>
                <a:ea typeface="楷体_GB2312"/>
              </a:rPr>
              <a:t>I</a:t>
            </a:r>
            <a:r>
              <a:rPr lang="en-US" altLang="zh-CN" sz="2400" b="1" dirty="0">
                <a:solidFill>
                  <a:srgbClr val="000000"/>
                </a:solidFill>
                <a:latin typeface="楷体_GB2312"/>
                <a:ea typeface="楷体_GB2312"/>
              </a:rPr>
              <a:t>-</a:t>
            </a:r>
            <a:r>
              <a:rPr lang="en-US" altLang="zh-CN" sz="2400" b="1" i="1" dirty="0">
                <a:solidFill>
                  <a:srgbClr val="000000"/>
                </a:solidFill>
                <a:latin typeface="楷体_GB2312"/>
                <a:ea typeface="楷体_GB2312"/>
              </a:rPr>
              <a:t>V </a:t>
            </a:r>
            <a:r>
              <a:rPr lang="zh-CN" altLang="en-US" sz="2400" b="1" dirty="0">
                <a:solidFill>
                  <a:srgbClr val="000000"/>
                </a:solidFill>
                <a:latin typeface="楷体_GB2312"/>
                <a:ea typeface="楷体_GB2312"/>
              </a:rPr>
              <a:t>特性的建模</a:t>
            </a:r>
            <a:endParaRPr lang="zh-CN" altLang="en-US" sz="2400" b="1" dirty="0">
              <a:solidFill>
                <a:srgbClr val="000000"/>
              </a:solidFill>
              <a:latin typeface="楷体_GB2312"/>
              <a:ea typeface="楷体_GB2312"/>
            </a:endParaRPr>
          </a:p>
        </p:txBody>
      </p:sp>
      <p:grpSp>
        <p:nvGrpSpPr>
          <p:cNvPr id="29" name="Group 23"/>
          <p:cNvGrpSpPr/>
          <p:nvPr/>
        </p:nvGrpSpPr>
        <p:grpSpPr>
          <a:xfrm>
            <a:off x="215900" y="2446338"/>
            <a:ext cx="557213" cy="704850"/>
            <a:chOff x="136" y="1648"/>
            <a:chExt cx="351" cy="444"/>
          </a:xfrm>
        </p:grpSpPr>
        <p:grpSp>
          <p:nvGrpSpPr>
            <p:cNvPr id="43020" name="Group 22"/>
            <p:cNvGrpSpPr/>
            <p:nvPr/>
          </p:nvGrpSpPr>
          <p:grpSpPr>
            <a:xfrm>
              <a:off x="136" y="1648"/>
              <a:ext cx="181" cy="444"/>
              <a:chOff x="0" y="568"/>
              <a:chExt cx="181" cy="444"/>
            </a:xfrm>
          </p:grpSpPr>
          <p:sp>
            <p:nvSpPr>
              <p:cNvPr id="43022" name="Text Box 17"/>
              <p:cNvSpPr txBox="1"/>
              <p:nvPr/>
            </p:nvSpPr>
            <p:spPr>
              <a:xfrm>
                <a:off x="82" y="568"/>
                <a:ext cx="95" cy="192"/>
              </a:xfrm>
              <a:prstGeom prst="rect">
                <a:avLst/>
              </a:prstGeom>
              <a:noFill/>
              <a:ln w="9525">
                <a:noFill/>
              </a:ln>
            </p:spPr>
            <p:txBody>
              <a:bodyPr lIns="0" tIns="0" rIns="0" bIns="0">
                <a:spAutoFit/>
              </a:bodyPr>
              <a:p>
                <a:pPr algn="ctr"/>
                <a:r>
                  <a:rPr lang="en-US" altLang="zh-CN" sz="2000" b="1" dirty="0">
                    <a:solidFill>
                      <a:srgbClr val="000000"/>
                    </a:solidFill>
                    <a:latin typeface="Times New Roman" panose="02020603050405020304" pitchFamily="18" charset="0"/>
                    <a:ea typeface="宋体" panose="02010600030101010101" pitchFamily="2" charset="-122"/>
                  </a:rPr>
                  <a:t>+</a:t>
                </a:r>
                <a:endParaRPr lang="en-US" altLang="zh-CN" sz="2000" b="1" dirty="0">
                  <a:solidFill>
                    <a:srgbClr val="000000"/>
                  </a:solidFill>
                  <a:latin typeface="Arial Narrow" pitchFamily="34" charset="0"/>
                  <a:ea typeface="宋体" panose="02010600030101010101" pitchFamily="2" charset="-122"/>
                </a:endParaRPr>
              </a:p>
            </p:txBody>
          </p:sp>
          <p:sp>
            <p:nvSpPr>
              <p:cNvPr id="43023" name="Text Box 18"/>
              <p:cNvSpPr txBox="1"/>
              <p:nvPr/>
            </p:nvSpPr>
            <p:spPr>
              <a:xfrm>
                <a:off x="0" y="686"/>
                <a:ext cx="164" cy="192"/>
              </a:xfrm>
              <a:prstGeom prst="rect">
                <a:avLst/>
              </a:prstGeom>
              <a:noFill/>
              <a:ln w="9525">
                <a:noFill/>
              </a:ln>
            </p:spPr>
            <p:txBody>
              <a:bodyPr lIns="0" tIns="0" rIns="0" bIns="0">
                <a:spAutoFit/>
              </a:bodyPr>
              <a:p>
                <a:pPr algn="ctr"/>
                <a:r>
                  <a:rPr lang="en-US" altLang="zh-CN" sz="2000" b="1" i="1" dirty="0">
                    <a:solidFill>
                      <a:srgbClr val="000000"/>
                    </a:solidFill>
                    <a:latin typeface="Book Antiqua" pitchFamily="18" charset="0"/>
                    <a:ea typeface="宋体" panose="02010600030101010101" pitchFamily="2" charset="-122"/>
                  </a:rPr>
                  <a:t>v</a:t>
                </a:r>
                <a:r>
                  <a:rPr lang="en-US" altLang="zh-CN" sz="2000" b="1" baseline="-25000" dirty="0">
                    <a:solidFill>
                      <a:srgbClr val="000000"/>
                    </a:solidFill>
                    <a:latin typeface="Times New Roman" panose="02020603050405020304" pitchFamily="18" charset="0"/>
                    <a:ea typeface="宋体" panose="02010600030101010101" pitchFamily="2" charset="-122"/>
                  </a:rPr>
                  <a:t>s</a:t>
                </a:r>
                <a:endParaRPr lang="en-US" altLang="zh-CN" sz="2000" b="1" dirty="0">
                  <a:solidFill>
                    <a:srgbClr val="000000"/>
                  </a:solidFill>
                  <a:latin typeface="Arial Narrow" pitchFamily="34" charset="0"/>
                  <a:ea typeface="宋体" panose="02010600030101010101" pitchFamily="2" charset="-122"/>
                </a:endParaRPr>
              </a:p>
            </p:txBody>
          </p:sp>
          <p:sp>
            <p:nvSpPr>
              <p:cNvPr id="43024" name="Text Box 19"/>
              <p:cNvSpPr txBox="1"/>
              <p:nvPr/>
            </p:nvSpPr>
            <p:spPr>
              <a:xfrm>
                <a:off x="87" y="820"/>
                <a:ext cx="94" cy="192"/>
              </a:xfrm>
              <a:prstGeom prst="rect">
                <a:avLst/>
              </a:prstGeom>
              <a:noFill/>
              <a:ln w="9525">
                <a:noFill/>
              </a:ln>
            </p:spPr>
            <p:txBody>
              <a:bodyPr lIns="0" tIns="0" rIns="0" bIns="0">
                <a:spAutoFit/>
              </a:bodyPr>
              <a:p>
                <a:pPr algn="ctr"/>
                <a:r>
                  <a:rPr lang="en-US" altLang="zh-CN" sz="2000" b="1" dirty="0">
                    <a:solidFill>
                      <a:srgbClr val="000000"/>
                    </a:solidFill>
                    <a:latin typeface="宋体" panose="02010600030101010101" pitchFamily="2" charset="-122"/>
                    <a:ea typeface="宋体" panose="02010600030101010101" pitchFamily="2" charset="-122"/>
                  </a:rPr>
                  <a:t>-</a:t>
                </a:r>
                <a:endParaRPr lang="en-US" altLang="zh-CN" sz="2000" b="1" dirty="0">
                  <a:solidFill>
                    <a:srgbClr val="000000"/>
                  </a:solidFill>
                  <a:latin typeface="Arial Narrow" pitchFamily="34" charset="0"/>
                  <a:ea typeface="宋体" panose="02010600030101010101" pitchFamily="2" charset="-122"/>
                </a:endParaRPr>
              </a:p>
            </p:txBody>
          </p:sp>
        </p:grpSp>
        <p:sp>
          <p:nvSpPr>
            <p:cNvPr id="43021" name="Oval 20"/>
            <p:cNvSpPr/>
            <p:nvPr/>
          </p:nvSpPr>
          <p:spPr>
            <a:xfrm>
              <a:off x="317" y="1797"/>
              <a:ext cx="170" cy="170"/>
            </a:xfrm>
            <a:prstGeom prst="ellipse">
              <a:avLst/>
            </a:prstGeom>
            <a:noFill/>
            <a:ln w="28575" cap="flat" cmpd="sng">
              <a:solidFill>
                <a:srgbClr val="0000FF"/>
              </a:solidFill>
              <a:prstDash val="solid"/>
              <a:headEnd type="none" w="med" len="med"/>
              <a:tailEnd type="none" w="med" len="med"/>
            </a:ln>
          </p:spPr>
          <p:txBody>
            <a:bodyPr wrap="none" anchor="ctr" anchorCtr="0"/>
            <a:p>
              <a:pPr algn="ctr"/>
              <a:endParaRPr lang="zh-CN" altLang="en-US" b="1" dirty="0">
                <a:solidFill>
                  <a:srgbClr val="000000"/>
                </a:solidFill>
                <a:latin typeface="Arial Narrow" pitchFamily="34" charset="0"/>
                <a:ea typeface="宋体" panose="02010600030101010101" pitchFamily="2" charset="-122"/>
              </a:endParaRPr>
            </a:p>
          </p:txBody>
        </p:sp>
      </p:grpSp>
      <p:sp>
        <p:nvSpPr>
          <p:cNvPr id="7" name="页脚占位符 4"/>
          <p:cNvSpPr txBox="1">
            <a:spLocks noGrp="1"/>
          </p:cNvSpPr>
          <p:nvPr>
            <p:ph type="ftr" sz="quarter" idx="4294967295"/>
            <p:custDataLst>
              <p:tags r:id="rId6"/>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strips(downRight)">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strips(downRigh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6392"/>
                                        </p:tgtEl>
                                        <p:attrNameLst>
                                          <p:attrName>style.visibility</p:attrName>
                                        </p:attrNameLst>
                                      </p:cBhvr>
                                      <p:to>
                                        <p:strVal val="visible"/>
                                      </p:to>
                                    </p:set>
                                    <p:animEffect transition="in" filter="wipe(left)">
                                      <p:cBhvr>
                                        <p:cTn id="22" dur="500"/>
                                        <p:tgtEl>
                                          <p:spTgt spid="56392"/>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strips(downRight)">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strips(downRight)">
                                      <p:cBhvr>
                                        <p:cTn id="3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6" grpId="0"/>
      <p:bldP spid="27"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4034"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dirty="0">
                <a:latin typeface="Times New Roman" panose="02020603050405020304" pitchFamily="18" charset="0"/>
                <a:ea typeface="黑体" panose="02010609060101010101" pitchFamily="2" charset="-122"/>
                <a:cs typeface="Times New Roman" panose="02020603050405020304" pitchFamily="18" charset="0"/>
              </a:rPr>
              <a:t>7.2.3</a:t>
            </a:r>
            <a:r>
              <a:rPr lang="en-US" altLang="zh-CN" kern="1200" dirty="0">
                <a:latin typeface="Arial Narrow" pitchFamily="34" charset="0"/>
                <a:ea typeface="黑体" panose="02010609060101010101" pitchFamily="2" charset="-122"/>
                <a:cs typeface="+mj-cs"/>
              </a:rPr>
              <a:t> </a:t>
            </a:r>
            <a:r>
              <a:rPr lang="zh-CN" altLang="en-US" kern="1200" dirty="0">
                <a:latin typeface="Arial Narrow" pitchFamily="34" charset="0"/>
                <a:ea typeface="黑体" panose="02010609060101010101" pitchFamily="2" charset="-122"/>
                <a:cs typeface="+mj-cs"/>
              </a:rPr>
              <a:t>二极管电路的简化模型分析方法</a:t>
            </a:r>
            <a:endParaRPr lang="zh-CN" altLang="en-US" kern="1200" dirty="0">
              <a:latin typeface="Arial Narrow" pitchFamily="34" charset="0"/>
              <a:ea typeface="黑体" panose="02010609060101010101" pitchFamily="2" charset="-122"/>
              <a:cs typeface="+mj-cs"/>
            </a:endParaRPr>
          </a:p>
        </p:txBody>
      </p:sp>
      <p:graphicFrame>
        <p:nvGraphicFramePr>
          <p:cNvPr id="44035" name="Object 32"/>
          <p:cNvGraphicFramePr>
            <a:graphicFrameLocks noChangeAspect="1"/>
          </p:cNvGraphicFramePr>
          <p:nvPr/>
        </p:nvGraphicFramePr>
        <p:xfrm>
          <a:off x="4329589" y="931863"/>
          <a:ext cx="4578985" cy="2390775"/>
        </p:xfrm>
        <a:graphic>
          <a:graphicData uri="http://schemas.openxmlformats.org/presentationml/2006/ole">
            <mc:AlternateContent xmlns:mc="http://schemas.openxmlformats.org/markup-compatibility/2006">
              <mc:Choice xmlns:v="urn:schemas-microsoft-com:vml" Requires="v">
                <p:oleObj spid="_x0000_s3110" name="" r:id="rId1" imgW="3019425" imgH="1590675" progId="Word.Picture.8">
                  <p:embed/>
                </p:oleObj>
              </mc:Choice>
              <mc:Fallback>
                <p:oleObj name="" r:id="rId1" imgW="3019425" imgH="1590675" progId="Word.Picture.8">
                  <p:embed/>
                  <p:pic>
                    <p:nvPicPr>
                      <p:cNvPr id="0" name="图片 3109"/>
                      <p:cNvPicPr/>
                      <p:nvPr/>
                    </p:nvPicPr>
                    <p:blipFill>
                      <a:blip r:embed="rId2"/>
                      <a:stretch>
                        <a:fillRect/>
                      </a:stretch>
                    </p:blipFill>
                    <p:spPr>
                      <a:xfrm>
                        <a:off x="4329589" y="931863"/>
                        <a:ext cx="4578985" cy="2390775"/>
                      </a:xfrm>
                      <a:prstGeom prst="rect">
                        <a:avLst/>
                      </a:prstGeom>
                      <a:noFill/>
                      <a:ln w="38100">
                        <a:noFill/>
                        <a:miter/>
                      </a:ln>
                    </p:spPr>
                  </p:pic>
                </p:oleObj>
              </mc:Fallback>
            </mc:AlternateContent>
          </a:graphicData>
        </a:graphic>
      </p:graphicFrame>
      <p:sp>
        <p:nvSpPr>
          <p:cNvPr id="44036" name="Text Box 3"/>
          <p:cNvSpPr txBox="1"/>
          <p:nvPr/>
        </p:nvSpPr>
        <p:spPr>
          <a:xfrm>
            <a:off x="685800" y="1628775"/>
            <a:ext cx="3598863" cy="885825"/>
          </a:xfrm>
          <a:prstGeom prst="rect">
            <a:avLst/>
          </a:prstGeom>
          <a:noFill/>
          <a:ln w="9525">
            <a:noFill/>
          </a:ln>
        </p:spPr>
        <p:txBody>
          <a:bodyPr anchor="ctr" anchorCtr="0">
            <a:spAutoFit/>
          </a:bodyPr>
          <a:p>
            <a:pPr>
              <a:lnSpc>
                <a:spcPct val="130000"/>
              </a:lnSpc>
            </a:pPr>
            <a:r>
              <a:rPr lang="en-US" altLang="zh-CN" sz="2000" b="1" dirty="0">
                <a:solidFill>
                  <a:srgbClr val="000000"/>
                </a:solidFill>
                <a:latin typeface="Times New Roman" panose="02020603050405020304" pitchFamily="18" charset="0"/>
                <a:ea typeface="楷体_GB2312"/>
              </a:rPr>
              <a:t>        </a:t>
            </a:r>
            <a:r>
              <a:rPr lang="zh-CN" altLang="en-US" sz="2000" b="1" dirty="0">
                <a:solidFill>
                  <a:srgbClr val="000000"/>
                </a:solidFill>
                <a:latin typeface="Times New Roman" panose="02020603050405020304" pitchFamily="18" charset="0"/>
                <a:ea typeface="楷体_GB2312"/>
              </a:rPr>
              <a:t>过</a:t>
            </a:r>
            <a:r>
              <a:rPr lang="en-US" altLang="zh-CN" sz="2000" b="1" i="1" dirty="0">
                <a:solidFill>
                  <a:srgbClr val="000000"/>
                </a:solidFill>
                <a:latin typeface="Times New Roman" panose="02020603050405020304" pitchFamily="18" charset="0"/>
                <a:ea typeface="楷体_GB2312"/>
              </a:rPr>
              <a:t>Q</a:t>
            </a:r>
            <a:r>
              <a:rPr lang="zh-CN" altLang="en-US" sz="2000" b="1" dirty="0">
                <a:solidFill>
                  <a:srgbClr val="000000"/>
                </a:solidFill>
                <a:latin typeface="Times New Roman" panose="02020603050405020304" pitchFamily="18" charset="0"/>
                <a:ea typeface="楷体_GB2312"/>
              </a:rPr>
              <a:t>点的切线</a:t>
            </a:r>
            <a:r>
              <a:rPr lang="zh-CN" altLang="en-US" sz="2000" b="1" dirty="0">
                <a:solidFill>
                  <a:srgbClr val="000000"/>
                </a:solidFill>
                <a:latin typeface="楷体_GB2312"/>
                <a:ea typeface="楷体_GB2312"/>
              </a:rPr>
              <a:t>可以等效成一个微变电阻</a:t>
            </a:r>
            <a:endParaRPr lang="zh-CN" altLang="en-US" sz="2000" b="1" dirty="0">
              <a:solidFill>
                <a:srgbClr val="000000"/>
              </a:solidFill>
              <a:latin typeface="楷体_GB2312"/>
              <a:ea typeface="楷体_GB2312"/>
            </a:endParaRPr>
          </a:p>
        </p:txBody>
      </p:sp>
      <p:grpSp>
        <p:nvGrpSpPr>
          <p:cNvPr id="29" name="Group 4"/>
          <p:cNvGrpSpPr/>
          <p:nvPr/>
        </p:nvGrpSpPr>
        <p:grpSpPr>
          <a:xfrm>
            <a:off x="609600" y="2462213"/>
            <a:ext cx="1687513" cy="887412"/>
            <a:chOff x="384" y="1416"/>
            <a:chExt cx="1063" cy="559"/>
          </a:xfrm>
        </p:grpSpPr>
        <p:graphicFrame>
          <p:nvGraphicFramePr>
            <p:cNvPr id="44057" name="Object 5"/>
            <p:cNvGraphicFramePr>
              <a:graphicFrameLocks noChangeAspect="1"/>
            </p:cNvGraphicFramePr>
            <p:nvPr/>
          </p:nvGraphicFramePr>
          <p:xfrm>
            <a:off x="680" y="1416"/>
            <a:ext cx="767" cy="559"/>
          </p:xfrm>
          <a:graphic>
            <a:graphicData uri="http://schemas.openxmlformats.org/presentationml/2006/ole">
              <mc:AlternateContent xmlns:mc="http://schemas.openxmlformats.org/markup-compatibility/2006">
                <mc:Choice xmlns:v="urn:schemas-microsoft-com:vml" Requires="v">
                  <p:oleObj spid="_x0000_s3111" name="" r:id="rId3" imgW="609600" imgH="444500" progId="Equation.3">
                    <p:embed/>
                  </p:oleObj>
                </mc:Choice>
                <mc:Fallback>
                  <p:oleObj name="" r:id="rId3" imgW="609600" imgH="444500" progId="Equation.3">
                    <p:embed/>
                    <p:pic>
                      <p:nvPicPr>
                        <p:cNvPr id="0" name="图片 3110"/>
                        <p:cNvPicPr/>
                        <p:nvPr/>
                      </p:nvPicPr>
                      <p:blipFill>
                        <a:blip r:embed="rId4"/>
                        <a:stretch>
                          <a:fillRect/>
                        </a:stretch>
                      </p:blipFill>
                      <p:spPr>
                        <a:xfrm>
                          <a:off x="680" y="1416"/>
                          <a:ext cx="767" cy="559"/>
                        </a:xfrm>
                        <a:prstGeom prst="rect">
                          <a:avLst/>
                        </a:prstGeom>
                        <a:noFill/>
                        <a:ln w="38100">
                          <a:noFill/>
                          <a:miter/>
                        </a:ln>
                      </p:spPr>
                    </p:pic>
                  </p:oleObj>
                </mc:Fallback>
              </mc:AlternateContent>
            </a:graphicData>
          </a:graphic>
        </p:graphicFrame>
        <p:sp>
          <p:nvSpPr>
            <p:cNvPr id="31" name="Text Box 6"/>
            <p:cNvSpPr txBox="1">
              <a:spLocks noChangeArrowheads="1"/>
            </p:cNvSpPr>
            <p:nvPr/>
          </p:nvSpPr>
          <p:spPr bwMode="auto">
            <a:xfrm>
              <a:off x="384" y="1536"/>
              <a:ext cx="432" cy="308"/>
            </a:xfrm>
            <a:prstGeom prst="rect">
              <a:avLst/>
            </a:prstGeom>
            <a:noFill/>
            <a:ln>
              <a:noFill/>
            </a:ln>
            <a:effectLst/>
            <a:extLst>
              <a:ext uri="{909E8E84-426E-40DD-AFC4-6F175D3DCCD1}">
                <a14:hiddenFill xmlns:a14="http://schemas.microsoft.com/office/drawing/2010/main">
                  <a:gradFill rotWithShape="0">
                    <a:gsLst>
                      <a:gs pos="0">
                        <a:schemeClr val="accent1"/>
                      </a:gs>
                      <a:gs pos="100000">
                        <a:srgbClr val="66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R="0" defTabSz="914400">
                <a:lnSpc>
                  <a:spcPct val="130000"/>
                </a:lnSpc>
                <a:buClrTx/>
                <a:buSzTx/>
                <a:buFontTx/>
                <a:buNone/>
                <a:defRPr/>
              </a:pPr>
              <a:r>
                <a:rPr kumimoji="1" lang="zh-CN" altLang="en-US" sz="2000" b="1" kern="0" cap="none" spc="0" normalizeH="0" baseline="0" noProof="0" smtClean="0">
                  <a:solidFill>
                    <a:srgbClr val="000000"/>
                  </a:solidFill>
                  <a:latin typeface="楷体_GB2312" pitchFamily="49" charset="-122"/>
                  <a:ea typeface="楷体_GB2312" pitchFamily="49" charset="-122"/>
                  <a:cs typeface="+mn-cs"/>
                </a:rPr>
                <a:t>即</a:t>
              </a:r>
              <a:endParaRPr kumimoji="1" lang="zh-CN" altLang="en-US" sz="2000" b="1" kern="0" cap="none" spc="0" normalizeH="0" baseline="0" noProof="0" smtClean="0">
                <a:solidFill>
                  <a:srgbClr val="000000"/>
                </a:solidFill>
                <a:latin typeface="楷体_GB2312" pitchFamily="49" charset="-122"/>
                <a:ea typeface="楷体_GB2312" pitchFamily="49" charset="-122"/>
                <a:cs typeface="+mn-cs"/>
              </a:endParaRPr>
            </a:p>
          </p:txBody>
        </p:sp>
      </p:grpSp>
      <p:grpSp>
        <p:nvGrpSpPr>
          <p:cNvPr id="32" name="Group 7"/>
          <p:cNvGrpSpPr/>
          <p:nvPr/>
        </p:nvGrpSpPr>
        <p:grpSpPr>
          <a:xfrm>
            <a:off x="635000" y="3268663"/>
            <a:ext cx="2946400" cy="546100"/>
            <a:chOff x="1632" y="1536"/>
            <a:chExt cx="1856" cy="344"/>
          </a:xfrm>
        </p:grpSpPr>
        <p:graphicFrame>
          <p:nvGraphicFramePr>
            <p:cNvPr id="44055" name="Object 8"/>
            <p:cNvGraphicFramePr>
              <a:graphicFrameLocks noChangeAspect="1"/>
            </p:cNvGraphicFramePr>
            <p:nvPr/>
          </p:nvGraphicFramePr>
          <p:xfrm>
            <a:off x="2064" y="1560"/>
            <a:ext cx="1424" cy="320"/>
          </p:xfrm>
          <a:graphic>
            <a:graphicData uri="http://schemas.openxmlformats.org/presentationml/2006/ole">
              <mc:AlternateContent xmlns:mc="http://schemas.openxmlformats.org/markup-compatibility/2006">
                <mc:Choice xmlns:v="urn:schemas-microsoft-com:vml" Requires="v">
                  <p:oleObj spid="_x0000_s3107" name="" r:id="rId5" imgW="1129665" imgH="254000" progId="Equation.3">
                    <p:embed/>
                  </p:oleObj>
                </mc:Choice>
                <mc:Fallback>
                  <p:oleObj name="" r:id="rId5" imgW="1129665" imgH="254000" progId="Equation.3">
                    <p:embed/>
                    <p:pic>
                      <p:nvPicPr>
                        <p:cNvPr id="0" name="图片 3106"/>
                        <p:cNvPicPr/>
                        <p:nvPr/>
                      </p:nvPicPr>
                      <p:blipFill>
                        <a:blip r:embed="rId6"/>
                        <a:stretch>
                          <a:fillRect/>
                        </a:stretch>
                      </p:blipFill>
                      <p:spPr>
                        <a:xfrm>
                          <a:off x="2064" y="1560"/>
                          <a:ext cx="1424" cy="320"/>
                        </a:xfrm>
                        <a:prstGeom prst="rect">
                          <a:avLst/>
                        </a:prstGeom>
                        <a:noFill/>
                        <a:ln w="38100">
                          <a:noFill/>
                          <a:miter/>
                        </a:ln>
                      </p:spPr>
                    </p:pic>
                  </p:oleObj>
                </mc:Fallback>
              </mc:AlternateContent>
            </a:graphicData>
          </a:graphic>
        </p:graphicFrame>
        <p:sp>
          <p:nvSpPr>
            <p:cNvPr id="34" name="Text Box 9"/>
            <p:cNvSpPr txBox="1">
              <a:spLocks noChangeArrowheads="1"/>
            </p:cNvSpPr>
            <p:nvPr/>
          </p:nvSpPr>
          <p:spPr bwMode="auto">
            <a:xfrm>
              <a:off x="1632" y="1536"/>
              <a:ext cx="624" cy="308"/>
            </a:xfrm>
            <a:prstGeom prst="rect">
              <a:avLst/>
            </a:prstGeom>
            <a:noFill/>
            <a:ln>
              <a:noFill/>
            </a:ln>
            <a:effectLst/>
            <a:extLst>
              <a:ext uri="{909E8E84-426E-40DD-AFC4-6F175D3DCCD1}">
                <a14:hiddenFill xmlns:a14="http://schemas.microsoft.com/office/drawing/2010/main">
                  <a:gradFill rotWithShape="0">
                    <a:gsLst>
                      <a:gs pos="0">
                        <a:schemeClr val="accent1"/>
                      </a:gs>
                      <a:gs pos="100000">
                        <a:srgbClr val="66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R="0" defTabSz="914400">
                <a:lnSpc>
                  <a:spcPct val="130000"/>
                </a:lnSpc>
                <a:buClrTx/>
                <a:buSzTx/>
                <a:buFontTx/>
                <a:buNone/>
                <a:defRPr/>
              </a:pPr>
              <a:r>
                <a:rPr kumimoji="1" lang="zh-CN" altLang="en-US" sz="2000" b="1" kern="0" cap="none" spc="0" normalizeH="0" baseline="0" noProof="0" smtClean="0">
                  <a:solidFill>
                    <a:srgbClr val="000000"/>
                  </a:solidFill>
                  <a:latin typeface="楷体_GB2312" pitchFamily="49" charset="-122"/>
                  <a:ea typeface="楷体_GB2312" pitchFamily="49" charset="-122"/>
                  <a:cs typeface="+mn-cs"/>
                </a:rPr>
                <a:t>根据</a:t>
              </a:r>
              <a:endParaRPr kumimoji="1" lang="zh-CN" altLang="en-US" sz="2000" b="1" kern="0" cap="none" spc="0" normalizeH="0" baseline="0" noProof="0" smtClean="0">
                <a:solidFill>
                  <a:srgbClr val="000000"/>
                </a:solidFill>
                <a:latin typeface="楷体_GB2312" pitchFamily="49" charset="-122"/>
                <a:ea typeface="楷体_GB2312" pitchFamily="49" charset="-122"/>
                <a:cs typeface="+mn-cs"/>
              </a:endParaRPr>
            </a:p>
          </p:txBody>
        </p:sp>
      </p:grpSp>
      <p:sp>
        <p:nvSpPr>
          <p:cNvPr id="35" name="Text Box 10"/>
          <p:cNvSpPr txBox="1"/>
          <p:nvPr/>
        </p:nvSpPr>
        <p:spPr>
          <a:xfrm>
            <a:off x="625475" y="3830638"/>
            <a:ext cx="2590800" cy="488950"/>
          </a:xfrm>
          <a:prstGeom prst="rect">
            <a:avLst/>
          </a:prstGeom>
          <a:noFill/>
          <a:ln w="9525">
            <a:noFill/>
          </a:ln>
        </p:spPr>
        <p:txBody>
          <a:bodyPr anchor="ctr" anchorCtr="0">
            <a:spAutoFit/>
          </a:bodyPr>
          <a:p>
            <a:pPr>
              <a:lnSpc>
                <a:spcPct val="130000"/>
              </a:lnSpc>
            </a:pPr>
            <a:r>
              <a:rPr lang="zh-CN" altLang="en-US" sz="2000" b="1" dirty="0">
                <a:solidFill>
                  <a:srgbClr val="000000"/>
                </a:solidFill>
                <a:latin typeface="Times New Roman" panose="02020603050405020304" pitchFamily="18" charset="0"/>
                <a:ea typeface="楷体_GB2312"/>
              </a:rPr>
              <a:t>得</a:t>
            </a:r>
            <a:r>
              <a:rPr lang="en-US" altLang="zh-CN" sz="2000" b="1" i="1" dirty="0">
                <a:solidFill>
                  <a:srgbClr val="000000"/>
                </a:solidFill>
                <a:latin typeface="Times New Roman" panose="02020603050405020304" pitchFamily="18" charset="0"/>
                <a:ea typeface="楷体_GB2312"/>
              </a:rPr>
              <a:t>Q</a:t>
            </a:r>
            <a:r>
              <a:rPr lang="zh-CN" altLang="en-US" sz="2000" b="1" dirty="0">
                <a:solidFill>
                  <a:srgbClr val="000000"/>
                </a:solidFill>
                <a:latin typeface="Times New Roman" panose="02020603050405020304" pitchFamily="18" charset="0"/>
                <a:ea typeface="楷体_GB2312"/>
              </a:rPr>
              <a:t>点处的微变电导</a:t>
            </a:r>
            <a:endParaRPr lang="zh-CN" altLang="en-US" sz="2000" b="1" dirty="0">
              <a:solidFill>
                <a:srgbClr val="000000"/>
              </a:solidFill>
              <a:latin typeface="Times New Roman" panose="02020603050405020304" pitchFamily="18" charset="0"/>
              <a:ea typeface="楷体_GB2312"/>
            </a:endParaRPr>
          </a:p>
        </p:txBody>
      </p:sp>
      <p:graphicFrame>
        <p:nvGraphicFramePr>
          <p:cNvPr id="36" name="Object 11"/>
          <p:cNvGraphicFramePr>
            <a:graphicFrameLocks noChangeAspect="1"/>
          </p:cNvGraphicFramePr>
          <p:nvPr/>
        </p:nvGraphicFramePr>
        <p:xfrm>
          <a:off x="841375" y="4391025"/>
          <a:ext cx="1473200" cy="814388"/>
        </p:xfrm>
        <a:graphic>
          <a:graphicData uri="http://schemas.openxmlformats.org/presentationml/2006/ole">
            <mc:AlternateContent xmlns:mc="http://schemas.openxmlformats.org/markup-compatibility/2006">
              <mc:Choice xmlns:v="urn:schemas-microsoft-com:vml" Requires="v">
                <p:oleObj spid="_x0000_s3117" name="" r:id="rId7" imgW="735965" imgH="406400" progId="Equation.3">
                  <p:embed/>
                </p:oleObj>
              </mc:Choice>
              <mc:Fallback>
                <p:oleObj name="" r:id="rId7" imgW="735965" imgH="406400" progId="Equation.3">
                  <p:embed/>
                  <p:pic>
                    <p:nvPicPr>
                      <p:cNvPr id="0" name="图片 3116"/>
                      <p:cNvPicPr/>
                      <p:nvPr/>
                    </p:nvPicPr>
                    <p:blipFill>
                      <a:blip r:embed="rId8"/>
                      <a:stretch>
                        <a:fillRect/>
                      </a:stretch>
                    </p:blipFill>
                    <p:spPr>
                      <a:xfrm>
                        <a:off x="841375" y="4391025"/>
                        <a:ext cx="1473200" cy="814388"/>
                      </a:xfrm>
                      <a:prstGeom prst="rect">
                        <a:avLst/>
                      </a:prstGeom>
                      <a:noFill/>
                      <a:ln w="38100">
                        <a:noFill/>
                        <a:miter/>
                      </a:ln>
                    </p:spPr>
                  </p:pic>
                </p:oleObj>
              </mc:Fallback>
            </mc:AlternateContent>
          </a:graphicData>
        </a:graphic>
      </p:graphicFrame>
      <p:graphicFrame>
        <p:nvGraphicFramePr>
          <p:cNvPr id="37" name="Object 12"/>
          <p:cNvGraphicFramePr>
            <a:graphicFrameLocks noChangeAspect="1"/>
          </p:cNvGraphicFramePr>
          <p:nvPr/>
        </p:nvGraphicFramePr>
        <p:xfrm>
          <a:off x="2339975" y="4391025"/>
          <a:ext cx="1676400" cy="814388"/>
        </p:xfrm>
        <a:graphic>
          <a:graphicData uri="http://schemas.openxmlformats.org/presentationml/2006/ole">
            <mc:AlternateContent xmlns:mc="http://schemas.openxmlformats.org/markup-compatibility/2006">
              <mc:Choice xmlns:v="urn:schemas-microsoft-com:vml" Requires="v">
                <p:oleObj spid="_x0000_s3120" name="" r:id="rId9" imgW="837565" imgH="406400" progId="Equation.3">
                  <p:embed/>
                </p:oleObj>
              </mc:Choice>
              <mc:Fallback>
                <p:oleObj name="" r:id="rId9" imgW="837565" imgH="406400" progId="Equation.3">
                  <p:embed/>
                  <p:pic>
                    <p:nvPicPr>
                      <p:cNvPr id="0" name="图片 3119"/>
                      <p:cNvPicPr/>
                      <p:nvPr/>
                    </p:nvPicPr>
                    <p:blipFill>
                      <a:blip r:embed="rId10"/>
                      <a:stretch>
                        <a:fillRect/>
                      </a:stretch>
                    </p:blipFill>
                    <p:spPr>
                      <a:xfrm>
                        <a:off x="2339975" y="4391025"/>
                        <a:ext cx="1676400" cy="814388"/>
                      </a:xfrm>
                      <a:prstGeom prst="rect">
                        <a:avLst/>
                      </a:prstGeom>
                      <a:noFill/>
                      <a:ln w="38100">
                        <a:noFill/>
                        <a:miter/>
                      </a:ln>
                    </p:spPr>
                  </p:pic>
                </p:oleObj>
              </mc:Fallback>
            </mc:AlternateContent>
          </a:graphicData>
        </a:graphic>
      </p:graphicFrame>
      <p:graphicFrame>
        <p:nvGraphicFramePr>
          <p:cNvPr id="38" name="Object 13"/>
          <p:cNvGraphicFramePr>
            <a:graphicFrameLocks noChangeAspect="1"/>
          </p:cNvGraphicFramePr>
          <p:nvPr/>
        </p:nvGraphicFramePr>
        <p:xfrm>
          <a:off x="5070475" y="4391025"/>
          <a:ext cx="660400" cy="814388"/>
        </p:xfrm>
        <a:graphic>
          <a:graphicData uri="http://schemas.openxmlformats.org/presentationml/2006/ole">
            <mc:AlternateContent xmlns:mc="http://schemas.openxmlformats.org/markup-compatibility/2006">
              <mc:Choice xmlns:v="urn:schemas-microsoft-com:vml" Requires="v">
                <p:oleObj spid="_x0000_s3121" name="" r:id="rId11" imgW="330200" imgH="406400" progId="Equation.3">
                  <p:embed/>
                </p:oleObj>
              </mc:Choice>
              <mc:Fallback>
                <p:oleObj name="" r:id="rId11" imgW="330200" imgH="406400" progId="Equation.3">
                  <p:embed/>
                  <p:pic>
                    <p:nvPicPr>
                      <p:cNvPr id="0" name="图片 3120"/>
                      <p:cNvPicPr/>
                      <p:nvPr/>
                    </p:nvPicPr>
                    <p:blipFill>
                      <a:blip r:embed="rId12"/>
                      <a:stretch>
                        <a:fillRect/>
                      </a:stretch>
                    </p:blipFill>
                    <p:spPr>
                      <a:xfrm>
                        <a:off x="5070475" y="4391025"/>
                        <a:ext cx="660400" cy="814388"/>
                      </a:xfrm>
                      <a:prstGeom prst="rect">
                        <a:avLst/>
                      </a:prstGeom>
                      <a:noFill/>
                      <a:ln w="38100">
                        <a:noFill/>
                        <a:miter/>
                      </a:ln>
                    </p:spPr>
                  </p:pic>
                </p:oleObj>
              </mc:Fallback>
            </mc:AlternateContent>
          </a:graphicData>
        </a:graphic>
      </p:graphicFrame>
      <p:grpSp>
        <p:nvGrpSpPr>
          <p:cNvPr id="39" name="Group 14"/>
          <p:cNvGrpSpPr/>
          <p:nvPr/>
        </p:nvGrpSpPr>
        <p:grpSpPr>
          <a:xfrm>
            <a:off x="6172200" y="4379913"/>
            <a:ext cx="1474788" cy="811212"/>
            <a:chOff x="384" y="2880"/>
            <a:chExt cx="929" cy="511"/>
          </a:xfrm>
        </p:grpSpPr>
        <p:graphicFrame>
          <p:nvGraphicFramePr>
            <p:cNvPr id="44053" name="Object 15"/>
            <p:cNvGraphicFramePr>
              <a:graphicFrameLocks noChangeAspect="1"/>
            </p:cNvGraphicFramePr>
            <p:nvPr/>
          </p:nvGraphicFramePr>
          <p:xfrm>
            <a:off x="720" y="2880"/>
            <a:ext cx="593" cy="511"/>
          </p:xfrm>
          <a:graphic>
            <a:graphicData uri="http://schemas.openxmlformats.org/presentationml/2006/ole">
              <mc:AlternateContent xmlns:mc="http://schemas.openxmlformats.org/markup-compatibility/2006">
                <mc:Choice xmlns:v="urn:schemas-microsoft-com:vml" Requires="v">
                  <p:oleObj spid="_x0000_s3118" name="" r:id="rId13" imgW="469900" imgH="406400" progId="Equation.3">
                    <p:embed/>
                  </p:oleObj>
                </mc:Choice>
                <mc:Fallback>
                  <p:oleObj name="" r:id="rId13" imgW="469900" imgH="406400" progId="Equation.3">
                    <p:embed/>
                    <p:pic>
                      <p:nvPicPr>
                        <p:cNvPr id="0" name="图片 3117"/>
                        <p:cNvPicPr/>
                        <p:nvPr/>
                      </p:nvPicPr>
                      <p:blipFill>
                        <a:blip r:embed="rId14"/>
                        <a:stretch>
                          <a:fillRect/>
                        </a:stretch>
                      </p:blipFill>
                      <p:spPr>
                        <a:xfrm>
                          <a:off x="720" y="2880"/>
                          <a:ext cx="593" cy="511"/>
                        </a:xfrm>
                        <a:prstGeom prst="rect">
                          <a:avLst/>
                        </a:prstGeom>
                        <a:noFill/>
                        <a:ln w="38100">
                          <a:noFill/>
                          <a:miter/>
                        </a:ln>
                      </p:spPr>
                    </p:pic>
                  </p:oleObj>
                </mc:Fallback>
              </mc:AlternateContent>
            </a:graphicData>
          </a:graphic>
        </p:graphicFrame>
        <p:sp>
          <p:nvSpPr>
            <p:cNvPr id="41" name="Text Box 16"/>
            <p:cNvSpPr txBox="1">
              <a:spLocks noChangeArrowheads="1"/>
            </p:cNvSpPr>
            <p:nvPr/>
          </p:nvSpPr>
          <p:spPr bwMode="auto">
            <a:xfrm>
              <a:off x="384" y="2928"/>
              <a:ext cx="432" cy="308"/>
            </a:xfrm>
            <a:prstGeom prst="rect">
              <a:avLst/>
            </a:prstGeom>
            <a:noFill/>
            <a:ln>
              <a:noFill/>
            </a:ln>
            <a:effectLst/>
            <a:extLst>
              <a:ext uri="{909E8E84-426E-40DD-AFC4-6F175D3DCCD1}">
                <a14:hiddenFill xmlns:a14="http://schemas.microsoft.com/office/drawing/2010/main">
                  <a:gradFill rotWithShape="0">
                    <a:gsLst>
                      <a:gs pos="0">
                        <a:schemeClr val="accent1"/>
                      </a:gs>
                      <a:gs pos="100000">
                        <a:srgbClr val="66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R="0" defTabSz="914400">
                <a:lnSpc>
                  <a:spcPct val="130000"/>
                </a:lnSpc>
                <a:buClrTx/>
                <a:buSzTx/>
                <a:buFontTx/>
                <a:buNone/>
                <a:defRPr/>
              </a:pPr>
              <a:r>
                <a:rPr kumimoji="1" lang="zh-CN" altLang="en-US" sz="2000" b="1" kern="0" cap="none" spc="0" normalizeH="0" baseline="0" noProof="0" smtClean="0">
                  <a:solidFill>
                    <a:srgbClr val="000000"/>
                  </a:solidFill>
                  <a:latin typeface="楷体_GB2312" pitchFamily="49" charset="-122"/>
                  <a:ea typeface="楷体_GB2312" pitchFamily="49" charset="-122"/>
                  <a:cs typeface="+mn-cs"/>
                </a:rPr>
                <a:t>则</a:t>
              </a:r>
              <a:endParaRPr kumimoji="1" lang="zh-CN" altLang="en-US" sz="2000" b="1" kern="0" cap="none" spc="0" normalizeH="0" baseline="0" noProof="0" smtClean="0">
                <a:solidFill>
                  <a:srgbClr val="000000"/>
                </a:solidFill>
                <a:latin typeface="楷体_GB2312" pitchFamily="49" charset="-122"/>
                <a:ea typeface="楷体_GB2312" pitchFamily="49" charset="-122"/>
                <a:cs typeface="+mn-cs"/>
              </a:endParaRPr>
            </a:p>
          </p:txBody>
        </p:sp>
      </p:grpSp>
      <p:graphicFrame>
        <p:nvGraphicFramePr>
          <p:cNvPr id="42" name="Object 17"/>
          <p:cNvGraphicFramePr>
            <a:graphicFrameLocks noChangeAspect="1"/>
          </p:cNvGraphicFramePr>
          <p:nvPr/>
        </p:nvGraphicFramePr>
        <p:xfrm>
          <a:off x="7620000" y="4379913"/>
          <a:ext cx="660400" cy="814387"/>
        </p:xfrm>
        <a:graphic>
          <a:graphicData uri="http://schemas.openxmlformats.org/presentationml/2006/ole">
            <mc:AlternateContent xmlns:mc="http://schemas.openxmlformats.org/markup-compatibility/2006">
              <mc:Choice xmlns:v="urn:schemas-microsoft-com:vml" Requires="v">
                <p:oleObj spid="_x0000_s3113" name="" r:id="rId15" imgW="330200" imgH="406400" progId="Equation.3">
                  <p:embed/>
                </p:oleObj>
              </mc:Choice>
              <mc:Fallback>
                <p:oleObj name="" r:id="rId15" imgW="330200" imgH="406400" progId="Equation.3">
                  <p:embed/>
                  <p:pic>
                    <p:nvPicPr>
                      <p:cNvPr id="0" name="图片 3112"/>
                      <p:cNvPicPr/>
                      <p:nvPr/>
                    </p:nvPicPr>
                    <p:blipFill>
                      <a:blip r:embed="rId16"/>
                      <a:stretch>
                        <a:fillRect/>
                      </a:stretch>
                    </p:blipFill>
                    <p:spPr>
                      <a:xfrm>
                        <a:off x="7620000" y="4379913"/>
                        <a:ext cx="660400" cy="814387"/>
                      </a:xfrm>
                      <a:prstGeom prst="rect">
                        <a:avLst/>
                      </a:prstGeom>
                      <a:noFill/>
                      <a:ln w="38100">
                        <a:noFill/>
                        <a:miter/>
                      </a:ln>
                    </p:spPr>
                  </p:pic>
                </p:oleObj>
              </mc:Fallback>
            </mc:AlternateContent>
          </a:graphicData>
        </a:graphic>
      </p:graphicFrame>
      <p:sp>
        <p:nvSpPr>
          <p:cNvPr id="43" name="Text Box 18"/>
          <p:cNvSpPr txBox="1"/>
          <p:nvPr/>
        </p:nvSpPr>
        <p:spPr>
          <a:xfrm>
            <a:off x="854075" y="5381625"/>
            <a:ext cx="2438400" cy="488950"/>
          </a:xfrm>
          <a:prstGeom prst="rect">
            <a:avLst/>
          </a:prstGeom>
          <a:noFill/>
          <a:ln w="9525">
            <a:noFill/>
          </a:ln>
        </p:spPr>
        <p:txBody>
          <a:bodyPr anchor="ctr" anchorCtr="0">
            <a:spAutoFit/>
          </a:bodyPr>
          <a:p>
            <a:pPr>
              <a:lnSpc>
                <a:spcPct val="130000"/>
              </a:lnSpc>
            </a:pPr>
            <a:r>
              <a:rPr lang="zh-CN" altLang="en-US" sz="2000" b="1" dirty="0">
                <a:solidFill>
                  <a:srgbClr val="000000"/>
                </a:solidFill>
                <a:latin typeface="Times New Roman" panose="02020603050405020304" pitchFamily="18" charset="0"/>
                <a:ea typeface="楷体_GB2312"/>
              </a:rPr>
              <a:t>常温下（</a:t>
            </a:r>
            <a:r>
              <a:rPr lang="en-US" altLang="zh-CN" sz="2000" b="1" i="1" dirty="0">
                <a:solidFill>
                  <a:srgbClr val="000000"/>
                </a:solidFill>
                <a:latin typeface="Times New Roman" panose="02020603050405020304" pitchFamily="18" charset="0"/>
                <a:ea typeface="楷体_GB2312"/>
              </a:rPr>
              <a:t>T</a:t>
            </a:r>
            <a:r>
              <a:rPr lang="en-US" altLang="zh-CN" sz="2000" b="1" dirty="0">
                <a:solidFill>
                  <a:srgbClr val="000000"/>
                </a:solidFill>
                <a:latin typeface="Times New Roman" panose="02020603050405020304" pitchFamily="18" charset="0"/>
                <a:ea typeface="楷体_GB2312"/>
              </a:rPr>
              <a:t>=300K</a:t>
            </a:r>
            <a:r>
              <a:rPr lang="zh-CN" altLang="en-US" sz="2000" b="1" dirty="0">
                <a:solidFill>
                  <a:srgbClr val="000000"/>
                </a:solidFill>
                <a:latin typeface="Times New Roman" panose="02020603050405020304" pitchFamily="18" charset="0"/>
                <a:ea typeface="楷体_GB2312"/>
              </a:rPr>
              <a:t>）</a:t>
            </a:r>
            <a:endParaRPr lang="zh-CN" altLang="en-US" sz="2000" b="1" dirty="0">
              <a:solidFill>
                <a:srgbClr val="000000"/>
              </a:solidFill>
              <a:latin typeface="Times New Roman" panose="02020603050405020304" pitchFamily="18" charset="0"/>
              <a:ea typeface="楷体_GB2312"/>
            </a:endParaRPr>
          </a:p>
        </p:txBody>
      </p:sp>
      <p:grpSp>
        <p:nvGrpSpPr>
          <p:cNvPr id="44" name="Group 19"/>
          <p:cNvGrpSpPr/>
          <p:nvPr/>
        </p:nvGrpSpPr>
        <p:grpSpPr>
          <a:xfrm>
            <a:off x="3216275" y="5229225"/>
            <a:ext cx="2514600" cy="914400"/>
            <a:chOff x="1920" y="3456"/>
            <a:chExt cx="1584" cy="576"/>
          </a:xfrm>
        </p:grpSpPr>
        <p:sp>
          <p:nvSpPr>
            <p:cNvPr id="45" name="AutoShape 20"/>
            <p:cNvSpPr>
              <a:spLocks noChangeArrowheads="1"/>
            </p:cNvSpPr>
            <p:nvPr/>
          </p:nvSpPr>
          <p:spPr bwMode="auto">
            <a:xfrm>
              <a:off x="1920" y="3456"/>
              <a:ext cx="1584" cy="576"/>
            </a:xfrm>
            <a:prstGeom prst="roundRect">
              <a:avLst>
                <a:gd name="adj" fmla="val 16667"/>
              </a:avLst>
            </a:prstGeom>
            <a:solidFill>
              <a:srgbClr val="CCFFCC"/>
            </a:solidFill>
            <a:ln>
              <a:noFill/>
            </a:ln>
            <a:effectLst/>
            <a:extLst>
              <a:ext uri="{91240B29-F687-4F45-9708-019B960494DF}">
                <a14:hiddenLine xmlns:a14="http://schemas.microsoft.com/office/drawing/2010/main" w="12700">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smtClean="0">
                <a:ln>
                  <a:noFill/>
                </a:ln>
                <a:solidFill>
                  <a:srgbClr val="000000"/>
                </a:solidFill>
                <a:effectLst/>
                <a:uLnTx/>
                <a:uFillTx/>
                <a:latin typeface="Arial Narrow" pitchFamily="34" charset="0"/>
                <a:ea typeface="+mn-ea"/>
                <a:cs typeface="+mn-cs"/>
              </a:endParaRPr>
            </a:p>
          </p:txBody>
        </p:sp>
        <p:graphicFrame>
          <p:nvGraphicFramePr>
            <p:cNvPr id="44052" name="Object 21"/>
            <p:cNvGraphicFramePr>
              <a:graphicFrameLocks noChangeAspect="1"/>
            </p:cNvGraphicFramePr>
            <p:nvPr/>
          </p:nvGraphicFramePr>
          <p:xfrm>
            <a:off x="2016" y="3504"/>
            <a:ext cx="1376" cy="513"/>
          </p:xfrm>
          <a:graphic>
            <a:graphicData uri="http://schemas.openxmlformats.org/presentationml/2006/ole">
              <mc:AlternateContent xmlns:mc="http://schemas.openxmlformats.org/markup-compatibility/2006">
                <mc:Choice xmlns:v="urn:schemas-microsoft-com:vml" Requires="v">
                  <p:oleObj spid="_x0000_s3114" name="" r:id="rId17" imgW="1091565" imgH="406400" progId="Equation.3">
                    <p:embed/>
                  </p:oleObj>
                </mc:Choice>
                <mc:Fallback>
                  <p:oleObj name="" r:id="rId17" imgW="1091565" imgH="406400" progId="Equation.3">
                    <p:embed/>
                    <p:pic>
                      <p:nvPicPr>
                        <p:cNvPr id="0" name="图片 3113"/>
                        <p:cNvPicPr/>
                        <p:nvPr/>
                      </p:nvPicPr>
                      <p:blipFill>
                        <a:blip r:embed="rId18"/>
                        <a:stretch>
                          <a:fillRect/>
                        </a:stretch>
                      </p:blipFill>
                      <p:spPr>
                        <a:xfrm>
                          <a:off x="2016" y="3504"/>
                          <a:ext cx="1376" cy="513"/>
                        </a:xfrm>
                        <a:prstGeom prst="rect">
                          <a:avLst/>
                        </a:prstGeom>
                        <a:noFill/>
                        <a:ln w="38100">
                          <a:noFill/>
                          <a:miter/>
                        </a:ln>
                      </p:spPr>
                    </p:pic>
                  </p:oleObj>
                </mc:Fallback>
              </mc:AlternateContent>
            </a:graphicData>
          </a:graphic>
        </p:graphicFrame>
      </p:grpSp>
      <p:graphicFrame>
        <p:nvGraphicFramePr>
          <p:cNvPr id="47" name="Object 22"/>
          <p:cNvGraphicFramePr>
            <a:graphicFrameLocks noChangeAspect="1"/>
          </p:cNvGraphicFramePr>
          <p:nvPr/>
        </p:nvGraphicFramePr>
        <p:xfrm>
          <a:off x="4079875" y="4365625"/>
          <a:ext cx="965200" cy="814388"/>
        </p:xfrm>
        <a:graphic>
          <a:graphicData uri="http://schemas.openxmlformats.org/presentationml/2006/ole">
            <mc:AlternateContent xmlns:mc="http://schemas.openxmlformats.org/markup-compatibility/2006">
              <mc:Choice xmlns:v="urn:schemas-microsoft-com:vml" Requires="v">
                <p:oleObj spid="_x0000_s3115" name="" r:id="rId19" imgW="482600" imgH="406400" progId="Equation.3">
                  <p:embed/>
                </p:oleObj>
              </mc:Choice>
              <mc:Fallback>
                <p:oleObj name="" r:id="rId19" imgW="482600" imgH="406400" progId="Equation.3">
                  <p:embed/>
                  <p:pic>
                    <p:nvPicPr>
                      <p:cNvPr id="0" name="图片 3114"/>
                      <p:cNvPicPr/>
                      <p:nvPr/>
                    </p:nvPicPr>
                    <p:blipFill>
                      <a:blip r:embed="rId20"/>
                      <a:stretch>
                        <a:fillRect/>
                      </a:stretch>
                    </p:blipFill>
                    <p:spPr>
                      <a:xfrm>
                        <a:off x="4079875" y="4365625"/>
                        <a:ext cx="965200" cy="814388"/>
                      </a:xfrm>
                      <a:prstGeom prst="rect">
                        <a:avLst/>
                      </a:prstGeom>
                      <a:noFill/>
                      <a:ln w="38100">
                        <a:noFill/>
                        <a:miter/>
                      </a:ln>
                    </p:spPr>
                  </p:pic>
                </p:oleObj>
              </mc:Fallback>
            </mc:AlternateContent>
          </a:graphicData>
        </a:graphic>
      </p:graphicFrame>
      <p:graphicFrame>
        <p:nvGraphicFramePr>
          <p:cNvPr id="48" name="Object 28"/>
          <p:cNvGraphicFramePr>
            <a:graphicFrameLocks noChangeAspect="1"/>
          </p:cNvGraphicFramePr>
          <p:nvPr/>
        </p:nvGraphicFramePr>
        <p:xfrm>
          <a:off x="3587750" y="3306763"/>
          <a:ext cx="1270000" cy="508000"/>
        </p:xfrm>
        <a:graphic>
          <a:graphicData uri="http://schemas.openxmlformats.org/presentationml/2006/ole">
            <mc:AlternateContent xmlns:mc="http://schemas.openxmlformats.org/markup-compatibility/2006">
              <mc:Choice xmlns:v="urn:schemas-microsoft-com:vml" Requires="v">
                <p:oleObj spid="_x0000_s3116" name="" r:id="rId21" imgW="635000" imgH="254000" progId="Equation.3">
                  <p:embed/>
                </p:oleObj>
              </mc:Choice>
              <mc:Fallback>
                <p:oleObj name="" r:id="rId21" imgW="635000" imgH="254000" progId="Equation.3">
                  <p:embed/>
                  <p:pic>
                    <p:nvPicPr>
                      <p:cNvPr id="0" name="图片 3115"/>
                      <p:cNvPicPr/>
                      <p:nvPr/>
                    </p:nvPicPr>
                    <p:blipFill>
                      <a:blip r:embed="rId22"/>
                      <a:stretch>
                        <a:fillRect/>
                      </a:stretch>
                    </p:blipFill>
                    <p:spPr>
                      <a:xfrm>
                        <a:off x="3587750" y="3306763"/>
                        <a:ext cx="1270000" cy="508000"/>
                      </a:xfrm>
                      <a:prstGeom prst="rect">
                        <a:avLst/>
                      </a:prstGeom>
                      <a:noFill/>
                      <a:ln w="38100">
                        <a:noFill/>
                        <a:miter/>
                      </a:ln>
                    </p:spPr>
                  </p:pic>
                </p:oleObj>
              </mc:Fallback>
            </mc:AlternateContent>
          </a:graphicData>
        </a:graphic>
      </p:graphicFrame>
      <p:sp>
        <p:nvSpPr>
          <p:cNvPr id="44049" name="Text Box 30"/>
          <p:cNvSpPr txBox="1"/>
          <p:nvPr/>
        </p:nvSpPr>
        <p:spPr>
          <a:xfrm>
            <a:off x="433388" y="728663"/>
            <a:ext cx="3886200" cy="493712"/>
          </a:xfrm>
          <a:prstGeom prst="rect">
            <a:avLst/>
          </a:prstGeom>
          <a:noFill/>
          <a:ln w="9525">
            <a:noFill/>
          </a:ln>
        </p:spPr>
        <p:txBody>
          <a:bodyPr anchor="ctr" anchorCtr="0">
            <a:spAutoFit/>
          </a:bodyPr>
          <a:p>
            <a:pPr>
              <a:lnSpc>
                <a:spcPct val="110000"/>
              </a:lnSpc>
            </a:pPr>
            <a:r>
              <a:rPr lang="en-US" altLang="zh-CN" sz="2400" b="1" dirty="0">
                <a:solidFill>
                  <a:srgbClr val="000000"/>
                </a:solidFill>
                <a:latin typeface="楷体_GB2312"/>
                <a:ea typeface="楷体_GB2312"/>
              </a:rPr>
              <a:t>1. </a:t>
            </a:r>
            <a:r>
              <a:rPr lang="zh-CN" altLang="en-US" sz="2400" b="1" dirty="0">
                <a:solidFill>
                  <a:srgbClr val="000000"/>
                </a:solidFill>
                <a:latin typeface="楷体_GB2312"/>
                <a:ea typeface="楷体_GB2312"/>
              </a:rPr>
              <a:t>二极管</a:t>
            </a:r>
            <a:r>
              <a:rPr lang="en-US" altLang="zh-CN" sz="2400" b="1" i="1" dirty="0">
                <a:solidFill>
                  <a:srgbClr val="000000"/>
                </a:solidFill>
                <a:latin typeface="楷体_GB2312"/>
                <a:ea typeface="楷体_GB2312"/>
              </a:rPr>
              <a:t>I</a:t>
            </a:r>
            <a:r>
              <a:rPr lang="en-US" altLang="zh-CN" sz="2400" b="1" dirty="0">
                <a:solidFill>
                  <a:srgbClr val="000000"/>
                </a:solidFill>
                <a:latin typeface="楷体_GB2312"/>
                <a:ea typeface="楷体_GB2312"/>
              </a:rPr>
              <a:t>-</a:t>
            </a:r>
            <a:r>
              <a:rPr lang="en-US" altLang="zh-CN" sz="2400" b="1" i="1" dirty="0">
                <a:solidFill>
                  <a:srgbClr val="000000"/>
                </a:solidFill>
                <a:latin typeface="楷体_GB2312"/>
                <a:ea typeface="楷体_GB2312"/>
              </a:rPr>
              <a:t>V </a:t>
            </a:r>
            <a:r>
              <a:rPr lang="zh-CN" altLang="en-US" sz="2400" b="1" dirty="0">
                <a:solidFill>
                  <a:srgbClr val="000000"/>
                </a:solidFill>
                <a:latin typeface="楷体_GB2312"/>
                <a:ea typeface="楷体_GB2312"/>
              </a:rPr>
              <a:t>特性的建模</a:t>
            </a:r>
            <a:endParaRPr lang="zh-CN" altLang="en-US" sz="2400" b="1" dirty="0">
              <a:solidFill>
                <a:srgbClr val="000000"/>
              </a:solidFill>
              <a:latin typeface="楷体_GB2312"/>
              <a:ea typeface="楷体_GB2312"/>
            </a:endParaRPr>
          </a:p>
        </p:txBody>
      </p:sp>
      <p:sp>
        <p:nvSpPr>
          <p:cNvPr id="44050" name="Text Box 31"/>
          <p:cNvSpPr txBox="1"/>
          <p:nvPr/>
        </p:nvSpPr>
        <p:spPr>
          <a:xfrm>
            <a:off x="431800" y="1233488"/>
            <a:ext cx="2406650" cy="427037"/>
          </a:xfrm>
          <a:prstGeom prst="rect">
            <a:avLst/>
          </a:prstGeom>
          <a:noFill/>
          <a:ln w="9525">
            <a:noFill/>
          </a:ln>
        </p:spPr>
        <p:txBody>
          <a:bodyPr anchor="ctr" anchorCtr="0">
            <a:spAutoFit/>
          </a:bodyPr>
          <a:p>
            <a:pPr>
              <a:lnSpc>
                <a:spcPct val="110000"/>
              </a:lnSpc>
            </a:pPr>
            <a:r>
              <a:rPr lang="zh-CN" altLang="en-US" sz="2000" b="1" dirty="0">
                <a:solidFill>
                  <a:srgbClr val="000000"/>
                </a:solidFill>
                <a:latin typeface="楷体_GB2312"/>
                <a:ea typeface="楷体_GB2312"/>
              </a:rPr>
              <a:t>（</a:t>
            </a:r>
            <a:r>
              <a:rPr lang="en-US" altLang="zh-CN" sz="2000" b="1" dirty="0">
                <a:solidFill>
                  <a:srgbClr val="000000"/>
                </a:solidFill>
                <a:latin typeface="楷体_GB2312"/>
                <a:ea typeface="楷体_GB2312"/>
              </a:rPr>
              <a:t>4</a:t>
            </a:r>
            <a:r>
              <a:rPr lang="zh-CN" altLang="en-US" sz="2000" b="1" dirty="0">
                <a:solidFill>
                  <a:srgbClr val="000000"/>
                </a:solidFill>
                <a:latin typeface="楷体_GB2312"/>
                <a:ea typeface="楷体_GB2312"/>
              </a:rPr>
              <a:t>）小信号模型</a:t>
            </a:r>
            <a:endParaRPr lang="zh-CN" altLang="en-US" sz="2000" b="1" dirty="0">
              <a:solidFill>
                <a:srgbClr val="000000"/>
              </a:solidFill>
              <a:latin typeface="楷体_GB2312"/>
              <a:ea typeface="楷体_GB2312"/>
            </a:endParaRPr>
          </a:p>
        </p:txBody>
      </p:sp>
      <p:sp>
        <p:nvSpPr>
          <p:cNvPr id="7" name="页脚占位符 4"/>
          <p:cNvSpPr txBox="1">
            <a:spLocks noGrp="1"/>
          </p:cNvSpPr>
          <p:nvPr>
            <p:ph type="ftr" sz="quarter" idx="4294967295"/>
            <p:custDataLst>
              <p:tags r:id="rId23"/>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strips(downRight)">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strips(downRight)">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strips(downRight)">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strips(downRight)">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nodeType="click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strips(downRight)">
                                      <p:cBhvr>
                                        <p:cTn id="32" dur="500"/>
                                        <p:tgtEl>
                                          <p:spTgt spid="4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nodeType="click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strips(downRight)">
                                      <p:cBhvr>
                                        <p:cTn id="37" dur="500"/>
                                        <p:tgtEl>
                                          <p:spTgt spid="47"/>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strips(downRight)">
                                      <p:cBhvr>
                                        <p:cTn id="42" dur="500"/>
                                        <p:tgtEl>
                                          <p:spTgt spid="38"/>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6" fill="hold"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strips(downRight)">
                                      <p:cBhvr>
                                        <p:cTn id="47" dur="500"/>
                                        <p:tgtEl>
                                          <p:spTgt spid="39"/>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6" fill="hold" nodeType="click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strips(downRight)">
                                      <p:cBhvr>
                                        <p:cTn id="52" dur="500"/>
                                        <p:tgtEl>
                                          <p:spTgt spid="42"/>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6" fill="hold" grpId="0" nodeType="click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strips(downRight)">
                                      <p:cBhvr>
                                        <p:cTn id="57" dur="500"/>
                                        <p:tgtEl>
                                          <p:spTgt spid="43"/>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6" fill="hold" nodeType="click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strips(downRight)">
                                      <p:cBhvr>
                                        <p:cTn id="6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5058" name="标题 1"/>
          <p:cNvSpPr>
            <a:spLocks noGrp="1"/>
          </p:cNvSpPr>
          <p:nvPr>
            <p:ph type="title"/>
          </p:nvPr>
        </p:nvSpPr>
        <p:spPr>
          <a:xfrm>
            <a:off x="701675" y="71438"/>
            <a:ext cx="7888288" cy="646112"/>
          </a:xfrm>
        </p:spPr>
        <p:txBody>
          <a:bodyPr vert="horz" wrap="square" lIns="91440" tIns="45720" rIns="91440" bIns="45720" anchor="ctr" anchorCtr="0"/>
          <a:p>
            <a:pPr defTabSz="914400">
              <a:buNone/>
            </a:pPr>
            <a:r>
              <a:rPr lang="en-US" altLang="zh-CN" kern="1200" dirty="0">
                <a:latin typeface="Times New Roman" panose="02020603050405020304" pitchFamily="18" charset="0"/>
                <a:ea typeface="黑体" panose="02010609060101010101" pitchFamily="2" charset="-122"/>
                <a:cs typeface="Times New Roman" panose="02020603050405020304" pitchFamily="18" charset="0"/>
              </a:rPr>
              <a:t>7.2.3</a:t>
            </a:r>
            <a:r>
              <a:rPr lang="en-US" altLang="zh-CN" kern="1200" dirty="0">
                <a:latin typeface="Arial Narrow" pitchFamily="34" charset="0"/>
                <a:ea typeface="黑体" panose="02010609060101010101" pitchFamily="2" charset="-122"/>
                <a:cs typeface="+mj-cs"/>
              </a:rPr>
              <a:t> </a:t>
            </a:r>
            <a:r>
              <a:rPr lang="zh-CN" altLang="en-US" kern="1200" dirty="0">
                <a:latin typeface="Arial Narrow" pitchFamily="34" charset="0"/>
                <a:ea typeface="黑体" panose="02010609060101010101" pitchFamily="2" charset="-122"/>
                <a:cs typeface="+mj-cs"/>
              </a:rPr>
              <a:t>二极管电路的简化模型分析方法</a:t>
            </a:r>
            <a:endParaRPr lang="zh-CN" altLang="en-US" kern="1200" dirty="0">
              <a:latin typeface="Arial Narrow" pitchFamily="34" charset="0"/>
              <a:ea typeface="黑体" panose="02010609060101010101" pitchFamily="2" charset="-122"/>
              <a:cs typeface="+mj-cs"/>
            </a:endParaRPr>
          </a:p>
        </p:txBody>
      </p:sp>
      <p:graphicFrame>
        <p:nvGraphicFramePr>
          <p:cNvPr id="45059" name="Object 13"/>
          <p:cNvGraphicFramePr>
            <a:graphicFrameLocks noChangeAspect="1"/>
          </p:cNvGraphicFramePr>
          <p:nvPr/>
        </p:nvGraphicFramePr>
        <p:xfrm>
          <a:off x="4329589" y="931863"/>
          <a:ext cx="4578985" cy="2390775"/>
        </p:xfrm>
        <a:graphic>
          <a:graphicData uri="http://schemas.openxmlformats.org/presentationml/2006/ole">
            <mc:AlternateContent xmlns:mc="http://schemas.openxmlformats.org/markup-compatibility/2006">
              <mc:Choice xmlns:v="urn:schemas-microsoft-com:vml" Requires="v">
                <p:oleObj spid="_x0000_s3119" name="" r:id="rId1" imgW="3019425" imgH="1590675" progId="Word.Picture.8">
                  <p:embed/>
                </p:oleObj>
              </mc:Choice>
              <mc:Fallback>
                <p:oleObj name="" r:id="rId1" imgW="3019425" imgH="1590675" progId="Word.Picture.8">
                  <p:embed/>
                  <p:pic>
                    <p:nvPicPr>
                      <p:cNvPr id="0" name="图片 3118"/>
                      <p:cNvPicPr/>
                      <p:nvPr/>
                    </p:nvPicPr>
                    <p:blipFill>
                      <a:blip r:embed="rId2"/>
                      <a:stretch>
                        <a:fillRect/>
                      </a:stretch>
                    </p:blipFill>
                    <p:spPr>
                      <a:xfrm>
                        <a:off x="4329589" y="931863"/>
                        <a:ext cx="4578985" cy="2390775"/>
                      </a:xfrm>
                      <a:prstGeom prst="rect">
                        <a:avLst/>
                      </a:prstGeom>
                      <a:noFill/>
                      <a:ln w="38100">
                        <a:noFill/>
                        <a:miter/>
                      </a:ln>
                    </p:spPr>
                  </p:pic>
                </p:oleObj>
              </mc:Fallback>
            </mc:AlternateContent>
          </a:graphicData>
        </a:graphic>
      </p:graphicFrame>
      <p:sp>
        <p:nvSpPr>
          <p:cNvPr id="45060" name="Text Box 3"/>
          <p:cNvSpPr txBox="1"/>
          <p:nvPr/>
        </p:nvSpPr>
        <p:spPr>
          <a:xfrm>
            <a:off x="576263" y="3357563"/>
            <a:ext cx="8212137" cy="1625600"/>
          </a:xfrm>
          <a:prstGeom prst="rect">
            <a:avLst/>
          </a:prstGeom>
          <a:noFill/>
          <a:ln w="9525">
            <a:noFill/>
          </a:ln>
        </p:spPr>
        <p:txBody>
          <a:bodyPr anchor="ctr" anchorCtr="0">
            <a:spAutoFit/>
          </a:bodyPr>
          <a:p>
            <a:pPr>
              <a:lnSpc>
                <a:spcPct val="140000"/>
              </a:lnSpc>
            </a:pPr>
            <a:r>
              <a:rPr lang="en-US" altLang="zh-CN" sz="2400" b="1" dirty="0">
                <a:solidFill>
                  <a:srgbClr val="800000"/>
                </a:solidFill>
                <a:latin typeface="Times New Roman" panose="02020603050405020304" pitchFamily="18" charset="0"/>
                <a:ea typeface="楷体_GB2312"/>
              </a:rPr>
              <a:t> </a:t>
            </a:r>
            <a:r>
              <a:rPr lang="zh-CN" altLang="en-US" sz="2400" b="1" dirty="0">
                <a:solidFill>
                  <a:srgbClr val="800000"/>
                </a:solidFill>
                <a:latin typeface="Times New Roman" panose="02020603050405020304" pitchFamily="18" charset="0"/>
                <a:ea typeface="楷体_GB2312"/>
              </a:rPr>
              <a:t>特别注意：</a:t>
            </a:r>
            <a:endParaRPr lang="zh-CN" altLang="en-US" sz="2400" b="1" dirty="0">
              <a:solidFill>
                <a:srgbClr val="800000"/>
              </a:solidFill>
              <a:latin typeface="Times New Roman" panose="02020603050405020304" pitchFamily="18" charset="0"/>
              <a:ea typeface="楷体_GB2312"/>
            </a:endParaRPr>
          </a:p>
          <a:p>
            <a:pPr>
              <a:lnSpc>
                <a:spcPct val="140000"/>
              </a:lnSpc>
              <a:buClr>
                <a:srgbClr val="336699"/>
              </a:buClr>
              <a:buFont typeface="Wingdings" panose="05000000000000000000" pitchFamily="2" charset="2"/>
              <a:buChar char="§"/>
            </a:pPr>
            <a:r>
              <a:rPr lang="zh-CN" altLang="en-US" sz="2400" b="1" dirty="0">
                <a:solidFill>
                  <a:srgbClr val="800000"/>
                </a:solidFill>
                <a:latin typeface="Times New Roman" panose="02020603050405020304" pitchFamily="18" charset="0"/>
                <a:ea typeface="楷体_GB2312"/>
              </a:rPr>
              <a:t> 小信号模型中的微变电阻</a:t>
            </a:r>
            <a:r>
              <a:rPr lang="en-US" altLang="zh-CN" sz="2400" b="1" i="1" dirty="0">
                <a:solidFill>
                  <a:srgbClr val="800000"/>
                </a:solidFill>
                <a:latin typeface="Times New Roman" panose="02020603050405020304" pitchFamily="18" charset="0"/>
                <a:ea typeface="楷体_GB2312"/>
              </a:rPr>
              <a:t>r</a:t>
            </a:r>
            <a:r>
              <a:rPr lang="en-US" altLang="zh-CN" sz="2400" b="1" baseline="-30000" dirty="0">
                <a:solidFill>
                  <a:srgbClr val="800000"/>
                </a:solidFill>
                <a:latin typeface="Times New Roman" panose="02020603050405020304" pitchFamily="18" charset="0"/>
                <a:ea typeface="楷体_GB2312"/>
              </a:rPr>
              <a:t>d</a:t>
            </a:r>
            <a:r>
              <a:rPr lang="zh-CN" altLang="en-US" sz="2400" b="1" dirty="0">
                <a:solidFill>
                  <a:srgbClr val="800000"/>
                </a:solidFill>
                <a:latin typeface="Times New Roman" panose="02020603050405020304" pitchFamily="18" charset="0"/>
                <a:ea typeface="楷体_GB2312"/>
              </a:rPr>
              <a:t>与静态工作点</a:t>
            </a:r>
            <a:r>
              <a:rPr lang="en-US" altLang="zh-CN" sz="2400" b="1" i="1" dirty="0">
                <a:solidFill>
                  <a:srgbClr val="800000"/>
                </a:solidFill>
                <a:latin typeface="Times New Roman" panose="02020603050405020304" pitchFamily="18" charset="0"/>
                <a:ea typeface="楷体_GB2312"/>
              </a:rPr>
              <a:t>Q</a:t>
            </a:r>
            <a:r>
              <a:rPr lang="zh-CN" altLang="en-US" sz="2400" b="1" dirty="0">
                <a:solidFill>
                  <a:srgbClr val="800000"/>
                </a:solidFill>
                <a:latin typeface="Times New Roman" panose="02020603050405020304" pitchFamily="18" charset="0"/>
                <a:ea typeface="楷体_GB2312"/>
              </a:rPr>
              <a:t>有关。</a:t>
            </a:r>
            <a:endParaRPr lang="zh-CN" altLang="en-US" sz="2400" b="1" dirty="0">
              <a:solidFill>
                <a:srgbClr val="800000"/>
              </a:solidFill>
              <a:latin typeface="Times New Roman" panose="02020603050405020304" pitchFamily="18" charset="0"/>
              <a:ea typeface="楷体_GB2312"/>
            </a:endParaRPr>
          </a:p>
          <a:p>
            <a:pPr>
              <a:lnSpc>
                <a:spcPct val="140000"/>
              </a:lnSpc>
              <a:buClr>
                <a:srgbClr val="336699"/>
              </a:buClr>
              <a:buFont typeface="Wingdings" panose="05000000000000000000" pitchFamily="2" charset="2"/>
              <a:buChar char="§"/>
            </a:pPr>
            <a:r>
              <a:rPr lang="zh-CN" altLang="en-US" sz="2400" b="1" dirty="0">
                <a:solidFill>
                  <a:srgbClr val="800000"/>
                </a:solidFill>
                <a:latin typeface="Times New Roman" panose="02020603050405020304" pitchFamily="18" charset="0"/>
                <a:ea typeface="楷体_GB2312"/>
              </a:rPr>
              <a:t> 该模型用于二极管处于正向偏置条件下，且</a:t>
            </a:r>
            <a:r>
              <a:rPr lang="en-US" altLang="zh-CN" sz="2400" b="1" i="1" dirty="0">
                <a:solidFill>
                  <a:srgbClr val="800000"/>
                </a:solidFill>
                <a:latin typeface="Times New Roman" panose="02020603050405020304" pitchFamily="18" charset="0"/>
                <a:ea typeface="楷体_GB2312"/>
              </a:rPr>
              <a:t>v</a:t>
            </a:r>
            <a:r>
              <a:rPr lang="en-US" altLang="zh-CN" sz="2400" b="1" baseline="-30000" dirty="0">
                <a:solidFill>
                  <a:srgbClr val="800000"/>
                </a:solidFill>
                <a:latin typeface="Times New Roman" panose="02020603050405020304" pitchFamily="18" charset="0"/>
                <a:ea typeface="楷体_GB2312"/>
              </a:rPr>
              <a:t>D</a:t>
            </a:r>
            <a:r>
              <a:rPr lang="en-US" altLang="zh-CN" sz="2400" b="1" dirty="0">
                <a:solidFill>
                  <a:srgbClr val="800000"/>
                </a:solidFill>
                <a:latin typeface="Times New Roman" panose="02020603050405020304" pitchFamily="18" charset="0"/>
                <a:ea typeface="楷体_GB2312"/>
              </a:rPr>
              <a:t>&gt;&gt;</a:t>
            </a:r>
            <a:r>
              <a:rPr lang="en-US" altLang="zh-CN" sz="2400" b="1" i="1" dirty="0">
                <a:solidFill>
                  <a:srgbClr val="800000"/>
                </a:solidFill>
                <a:latin typeface="Times New Roman" panose="02020603050405020304" pitchFamily="18" charset="0"/>
                <a:ea typeface="楷体_GB2312"/>
              </a:rPr>
              <a:t>V</a:t>
            </a:r>
            <a:r>
              <a:rPr lang="en-US" altLang="zh-CN" sz="2400" b="1" i="1" baseline="-30000" dirty="0">
                <a:solidFill>
                  <a:srgbClr val="800000"/>
                </a:solidFill>
                <a:latin typeface="Times New Roman" panose="02020603050405020304" pitchFamily="18" charset="0"/>
                <a:ea typeface="楷体_GB2312"/>
              </a:rPr>
              <a:t>T</a:t>
            </a:r>
            <a:r>
              <a:rPr lang="en-US" altLang="zh-CN" sz="2400" b="1" dirty="0">
                <a:solidFill>
                  <a:srgbClr val="800000"/>
                </a:solidFill>
                <a:latin typeface="Times New Roman" panose="02020603050405020304" pitchFamily="18" charset="0"/>
                <a:ea typeface="楷体_GB2312"/>
              </a:rPr>
              <a:t> </a:t>
            </a:r>
            <a:r>
              <a:rPr lang="zh-CN" altLang="en-US" sz="2400" b="1" dirty="0">
                <a:solidFill>
                  <a:srgbClr val="800000"/>
                </a:solidFill>
                <a:latin typeface="Times New Roman" panose="02020603050405020304" pitchFamily="18" charset="0"/>
                <a:ea typeface="楷体_GB2312"/>
              </a:rPr>
              <a:t>。 </a:t>
            </a:r>
            <a:endParaRPr lang="zh-CN" altLang="en-US" sz="2400" b="1" dirty="0">
              <a:solidFill>
                <a:srgbClr val="800000"/>
              </a:solidFill>
              <a:latin typeface="Times New Roman" panose="02020603050405020304" pitchFamily="18" charset="0"/>
              <a:ea typeface="楷体_GB2312"/>
            </a:endParaRPr>
          </a:p>
        </p:txBody>
      </p:sp>
      <p:sp>
        <p:nvSpPr>
          <p:cNvPr id="45061" name="Rectangle 9"/>
          <p:cNvSpPr/>
          <p:nvPr/>
        </p:nvSpPr>
        <p:spPr>
          <a:xfrm>
            <a:off x="5214938" y="3392488"/>
            <a:ext cx="2982912" cy="336550"/>
          </a:xfrm>
          <a:prstGeom prst="rect">
            <a:avLst/>
          </a:prstGeom>
          <a:noFill/>
          <a:ln w="9525">
            <a:noFill/>
          </a:ln>
        </p:spPr>
        <p:txBody>
          <a:bodyPr wrap="none" anchor="ctr" anchorCtr="0">
            <a:spAutoFit/>
          </a:bodyPr>
          <a:p>
            <a:pPr algn="ctr"/>
            <a:r>
              <a:rPr lang="zh-CN" altLang="en-US" sz="1600" b="1" dirty="0">
                <a:solidFill>
                  <a:srgbClr val="000000"/>
                </a:solidFill>
                <a:latin typeface="Times New Roman" panose="02020603050405020304" pitchFamily="18" charset="0"/>
                <a:ea typeface="楷体_GB2312"/>
              </a:rPr>
              <a:t>（</a:t>
            </a:r>
            <a:r>
              <a:rPr lang="en-US" altLang="zh-CN" sz="1600" b="1" dirty="0">
                <a:solidFill>
                  <a:srgbClr val="000000"/>
                </a:solidFill>
                <a:latin typeface="Times New Roman" panose="02020603050405020304" pitchFamily="18" charset="0"/>
                <a:ea typeface="楷体_GB2312"/>
              </a:rPr>
              <a:t>a</a:t>
            </a:r>
            <a:r>
              <a:rPr lang="zh-CN" altLang="en-US" sz="1600" b="1" dirty="0">
                <a:solidFill>
                  <a:srgbClr val="000000"/>
                </a:solidFill>
                <a:latin typeface="Times New Roman" panose="02020603050405020304" pitchFamily="18" charset="0"/>
                <a:ea typeface="楷体_GB2312"/>
              </a:rPr>
              <a:t>）</a:t>
            </a:r>
            <a:r>
              <a:rPr lang="en-US" altLang="zh-CN" sz="1600" b="1" i="1" dirty="0">
                <a:solidFill>
                  <a:srgbClr val="000000"/>
                </a:solidFill>
                <a:latin typeface="Times New Roman" panose="02020603050405020304" pitchFamily="18" charset="0"/>
                <a:ea typeface="楷体_GB2312"/>
              </a:rPr>
              <a:t>I</a:t>
            </a:r>
            <a:r>
              <a:rPr lang="en-US" altLang="zh-CN" sz="1600" b="1" dirty="0">
                <a:solidFill>
                  <a:srgbClr val="000000"/>
                </a:solidFill>
                <a:latin typeface="Times New Roman" panose="02020603050405020304" pitchFamily="18" charset="0"/>
                <a:ea typeface="楷体_GB2312"/>
              </a:rPr>
              <a:t>-</a:t>
            </a:r>
            <a:r>
              <a:rPr lang="en-US" altLang="zh-CN" sz="1600" b="1" i="1" dirty="0">
                <a:solidFill>
                  <a:srgbClr val="000000"/>
                </a:solidFill>
                <a:latin typeface="Times New Roman" panose="02020603050405020304" pitchFamily="18" charset="0"/>
                <a:ea typeface="楷体_GB2312"/>
              </a:rPr>
              <a:t>V </a:t>
            </a:r>
            <a:r>
              <a:rPr lang="zh-CN" altLang="en-US" sz="1600" b="1" dirty="0">
                <a:solidFill>
                  <a:srgbClr val="000000"/>
                </a:solidFill>
                <a:latin typeface="Times New Roman" panose="02020603050405020304" pitchFamily="18" charset="0"/>
                <a:ea typeface="楷体_GB2312"/>
              </a:rPr>
              <a:t>特性    （</a:t>
            </a:r>
            <a:r>
              <a:rPr lang="en-US" altLang="zh-CN" sz="1600" b="1" dirty="0">
                <a:solidFill>
                  <a:srgbClr val="000000"/>
                </a:solidFill>
                <a:latin typeface="Times New Roman" panose="02020603050405020304" pitchFamily="18" charset="0"/>
                <a:ea typeface="楷体_GB2312"/>
              </a:rPr>
              <a:t>b</a:t>
            </a:r>
            <a:r>
              <a:rPr lang="zh-CN" altLang="en-US" sz="1600" b="1" dirty="0">
                <a:solidFill>
                  <a:srgbClr val="000000"/>
                </a:solidFill>
                <a:latin typeface="Times New Roman" panose="02020603050405020304" pitchFamily="18" charset="0"/>
                <a:ea typeface="楷体_GB2312"/>
              </a:rPr>
              <a:t>）电路模型</a:t>
            </a:r>
            <a:endParaRPr lang="zh-CN" altLang="en-US" sz="1600" b="1" dirty="0">
              <a:solidFill>
                <a:srgbClr val="000000"/>
              </a:solidFill>
              <a:latin typeface="Times New Roman" panose="02020603050405020304" pitchFamily="18" charset="0"/>
              <a:ea typeface="楷体_GB2312"/>
            </a:endParaRPr>
          </a:p>
        </p:txBody>
      </p:sp>
      <p:sp>
        <p:nvSpPr>
          <p:cNvPr id="45062" name="Text Box 11"/>
          <p:cNvSpPr txBox="1"/>
          <p:nvPr/>
        </p:nvSpPr>
        <p:spPr>
          <a:xfrm>
            <a:off x="433388" y="728663"/>
            <a:ext cx="3886200" cy="493712"/>
          </a:xfrm>
          <a:prstGeom prst="rect">
            <a:avLst/>
          </a:prstGeom>
          <a:noFill/>
          <a:ln w="9525">
            <a:noFill/>
          </a:ln>
        </p:spPr>
        <p:txBody>
          <a:bodyPr anchor="ctr" anchorCtr="0">
            <a:spAutoFit/>
          </a:bodyPr>
          <a:p>
            <a:pPr>
              <a:lnSpc>
                <a:spcPct val="110000"/>
              </a:lnSpc>
            </a:pPr>
            <a:r>
              <a:rPr lang="en-US" altLang="zh-CN" sz="2400" b="1" dirty="0">
                <a:solidFill>
                  <a:srgbClr val="000000"/>
                </a:solidFill>
                <a:latin typeface="楷体_GB2312"/>
                <a:ea typeface="楷体_GB2312"/>
              </a:rPr>
              <a:t>1. </a:t>
            </a:r>
            <a:r>
              <a:rPr lang="zh-CN" altLang="en-US" sz="2400" b="1" dirty="0">
                <a:solidFill>
                  <a:srgbClr val="000000"/>
                </a:solidFill>
                <a:latin typeface="楷体_GB2312"/>
                <a:ea typeface="楷体_GB2312"/>
              </a:rPr>
              <a:t>二极管</a:t>
            </a:r>
            <a:r>
              <a:rPr lang="en-US" altLang="zh-CN" sz="2400" b="1" i="1" dirty="0">
                <a:solidFill>
                  <a:srgbClr val="000000"/>
                </a:solidFill>
                <a:latin typeface="楷体_GB2312"/>
                <a:ea typeface="楷体_GB2312"/>
              </a:rPr>
              <a:t>I</a:t>
            </a:r>
            <a:r>
              <a:rPr lang="en-US" altLang="zh-CN" sz="2400" b="1" dirty="0">
                <a:solidFill>
                  <a:srgbClr val="000000"/>
                </a:solidFill>
                <a:latin typeface="楷体_GB2312"/>
                <a:ea typeface="楷体_GB2312"/>
              </a:rPr>
              <a:t>-</a:t>
            </a:r>
            <a:r>
              <a:rPr lang="en-US" altLang="zh-CN" sz="2400" b="1" i="1" dirty="0">
                <a:solidFill>
                  <a:srgbClr val="000000"/>
                </a:solidFill>
                <a:latin typeface="楷体_GB2312"/>
                <a:ea typeface="楷体_GB2312"/>
              </a:rPr>
              <a:t>V </a:t>
            </a:r>
            <a:r>
              <a:rPr lang="zh-CN" altLang="en-US" sz="2400" b="1" dirty="0">
                <a:solidFill>
                  <a:srgbClr val="000000"/>
                </a:solidFill>
                <a:latin typeface="楷体_GB2312"/>
                <a:ea typeface="楷体_GB2312"/>
              </a:rPr>
              <a:t>特性的建模</a:t>
            </a:r>
            <a:endParaRPr lang="zh-CN" altLang="en-US" sz="2400" b="1" dirty="0">
              <a:solidFill>
                <a:srgbClr val="000000"/>
              </a:solidFill>
              <a:latin typeface="楷体_GB2312"/>
              <a:ea typeface="楷体_GB2312"/>
            </a:endParaRPr>
          </a:p>
        </p:txBody>
      </p:sp>
      <p:sp>
        <p:nvSpPr>
          <p:cNvPr id="45063" name="Text Box 12"/>
          <p:cNvSpPr txBox="1"/>
          <p:nvPr/>
        </p:nvSpPr>
        <p:spPr>
          <a:xfrm>
            <a:off x="431800" y="1233488"/>
            <a:ext cx="2406650" cy="427037"/>
          </a:xfrm>
          <a:prstGeom prst="rect">
            <a:avLst/>
          </a:prstGeom>
          <a:noFill/>
          <a:ln w="9525">
            <a:noFill/>
          </a:ln>
        </p:spPr>
        <p:txBody>
          <a:bodyPr anchor="ctr" anchorCtr="0">
            <a:spAutoFit/>
          </a:bodyPr>
          <a:p>
            <a:pPr>
              <a:lnSpc>
                <a:spcPct val="110000"/>
              </a:lnSpc>
            </a:pPr>
            <a:r>
              <a:rPr lang="zh-CN" altLang="en-US" sz="2000" b="1" dirty="0">
                <a:solidFill>
                  <a:srgbClr val="000000"/>
                </a:solidFill>
                <a:latin typeface="楷体_GB2312"/>
                <a:ea typeface="楷体_GB2312"/>
              </a:rPr>
              <a:t>（</a:t>
            </a:r>
            <a:r>
              <a:rPr lang="en-US" altLang="zh-CN" sz="2000" b="1" dirty="0">
                <a:solidFill>
                  <a:srgbClr val="000000"/>
                </a:solidFill>
                <a:latin typeface="楷体_GB2312"/>
                <a:ea typeface="楷体_GB2312"/>
              </a:rPr>
              <a:t>4</a:t>
            </a:r>
            <a:r>
              <a:rPr lang="zh-CN" altLang="en-US" sz="2000" b="1" dirty="0">
                <a:solidFill>
                  <a:srgbClr val="000000"/>
                </a:solidFill>
                <a:latin typeface="楷体_GB2312"/>
                <a:ea typeface="楷体_GB2312"/>
              </a:rPr>
              <a:t>）小信号模型</a:t>
            </a:r>
            <a:endParaRPr lang="zh-CN" altLang="en-US" sz="2000" b="1" dirty="0">
              <a:solidFill>
                <a:srgbClr val="000000"/>
              </a:solidFill>
              <a:latin typeface="楷体_GB2312"/>
              <a:ea typeface="楷体_GB2312"/>
            </a:endParaRPr>
          </a:p>
        </p:txBody>
      </p:sp>
      <p:sp>
        <p:nvSpPr>
          <p:cNvPr id="3" name="文本框 2"/>
          <p:cNvSpPr txBox="1"/>
          <p:nvPr/>
        </p:nvSpPr>
        <p:spPr>
          <a:xfrm>
            <a:off x="8967470" y="2786380"/>
            <a:ext cx="3048000" cy="368300"/>
          </a:xfrm>
          <a:prstGeom prst="rect">
            <a:avLst/>
          </a:prstGeom>
          <a:noFill/>
        </p:spPr>
        <p:txBody>
          <a:bodyPr wrap="square" rtlCol="0">
            <a:spAutoFit/>
          </a:bodyPr>
          <a:p>
            <a:endParaRPr lang="zh-CN" altLang="en-US"/>
          </a:p>
        </p:txBody>
      </p:sp>
      <p:sp>
        <p:nvSpPr>
          <p:cNvPr id="7" name="页脚占位符 4"/>
          <p:cNvSpPr txBox="1">
            <a:spLocks noGrp="1"/>
          </p:cNvSpPr>
          <p:nvPr>
            <p:ph type="ftr" sz="quarter" idx="4294967295"/>
            <p:custDataLst>
              <p:tags r:id="rId3"/>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4" name="对象 3"/>
          <p:cNvGraphicFramePr>
            <a:graphicFrameLocks noChangeAspect="1"/>
          </p:cNvGraphicFramePr>
          <p:nvPr/>
        </p:nvGraphicFramePr>
        <p:xfrm>
          <a:off x="4318000" y="2565400"/>
          <a:ext cx="4113213" cy="3100388"/>
        </p:xfrm>
        <a:graphic>
          <a:graphicData uri="http://schemas.openxmlformats.org/presentationml/2006/ole">
            <mc:AlternateContent xmlns:mc="http://schemas.openxmlformats.org/markup-compatibility/2006">
              <mc:Choice xmlns:v="urn:schemas-microsoft-com:vml" Requires="v">
                <p:oleObj spid="_x0000_s3122" name="" r:id="rId1" imgW="2057400" imgH="1551305" progId="Word.Picture.8">
                  <p:embed/>
                </p:oleObj>
              </mc:Choice>
              <mc:Fallback>
                <p:oleObj name="" r:id="rId1" imgW="2057400" imgH="1551305" progId="Word.Picture.8">
                  <p:embed/>
                  <p:pic>
                    <p:nvPicPr>
                      <p:cNvPr id="0" name="图片 3121"/>
                      <p:cNvPicPr/>
                      <p:nvPr/>
                    </p:nvPicPr>
                    <p:blipFill>
                      <a:blip r:embed="rId2"/>
                      <a:stretch>
                        <a:fillRect/>
                      </a:stretch>
                    </p:blipFill>
                    <p:spPr>
                      <a:xfrm>
                        <a:off x="4318000" y="2565400"/>
                        <a:ext cx="4113213" cy="3100388"/>
                      </a:xfrm>
                      <a:prstGeom prst="rect">
                        <a:avLst/>
                      </a:prstGeom>
                      <a:noFill/>
                      <a:ln w="38100">
                        <a:noFill/>
                        <a:miter/>
                      </a:ln>
                    </p:spPr>
                  </p:pic>
                </p:oleObj>
              </mc:Fallback>
            </mc:AlternateContent>
          </a:graphicData>
        </a:graphic>
      </p:graphicFrame>
      <p:sp>
        <p:nvSpPr>
          <p:cNvPr id="46083" name="标题 1"/>
          <p:cNvSpPr>
            <a:spLocks noGrp="1"/>
          </p:cNvSpPr>
          <p:nvPr>
            <p:ph type="title"/>
          </p:nvPr>
        </p:nvSpPr>
        <p:spPr>
          <a:xfrm>
            <a:off x="701675" y="30163"/>
            <a:ext cx="7888288" cy="646112"/>
          </a:xfrm>
        </p:spPr>
        <p:txBody>
          <a:bodyPr vert="horz" wrap="square" lIns="91440" tIns="45720" rIns="91440" bIns="45720" anchor="ctr" anchorCtr="0"/>
          <a:p>
            <a:pPr defTabSz="914400">
              <a:buNone/>
            </a:pPr>
            <a:r>
              <a:rPr lang="en-US" altLang="zh-CN" kern="1200" dirty="0">
                <a:latin typeface="Times New Roman" panose="02020603050405020304" pitchFamily="18" charset="0"/>
                <a:ea typeface="黑体" panose="02010609060101010101" pitchFamily="2" charset="-122"/>
                <a:cs typeface="Times New Roman" panose="02020603050405020304" pitchFamily="18" charset="0"/>
              </a:rPr>
              <a:t>7.2.3</a:t>
            </a:r>
            <a:r>
              <a:rPr lang="en-US" altLang="zh-CN" kern="1200" dirty="0">
                <a:latin typeface="Arial Narrow" pitchFamily="34" charset="0"/>
                <a:ea typeface="黑体" panose="02010609060101010101" pitchFamily="2" charset="-122"/>
                <a:cs typeface="+mj-cs"/>
              </a:rPr>
              <a:t> </a:t>
            </a:r>
            <a:r>
              <a:rPr lang="zh-CN" altLang="en-US" kern="1200" dirty="0">
                <a:latin typeface="Arial Narrow" pitchFamily="34" charset="0"/>
                <a:ea typeface="黑体" panose="02010609060101010101" pitchFamily="2" charset="-122"/>
                <a:cs typeface="+mj-cs"/>
              </a:rPr>
              <a:t>二极管电路的简化模型分析方法</a:t>
            </a:r>
            <a:endParaRPr lang="zh-CN" altLang="en-US" kern="1200" dirty="0">
              <a:latin typeface="Arial Narrow" pitchFamily="34" charset="0"/>
              <a:ea typeface="黑体" panose="02010609060101010101" pitchFamily="2" charset="-122"/>
              <a:cs typeface="+mj-cs"/>
            </a:endParaRPr>
          </a:p>
        </p:txBody>
      </p:sp>
      <p:graphicFrame>
        <p:nvGraphicFramePr>
          <p:cNvPr id="46084" name="Object 10"/>
          <p:cNvGraphicFramePr>
            <a:graphicFrameLocks noChangeAspect="1"/>
          </p:cNvGraphicFramePr>
          <p:nvPr/>
        </p:nvGraphicFramePr>
        <p:xfrm>
          <a:off x="504825" y="3014663"/>
          <a:ext cx="3095625" cy="2460625"/>
        </p:xfrm>
        <a:graphic>
          <a:graphicData uri="http://schemas.openxmlformats.org/presentationml/2006/ole">
            <mc:AlternateContent xmlns:mc="http://schemas.openxmlformats.org/markup-compatibility/2006">
              <mc:Choice xmlns:v="urn:schemas-microsoft-com:vml" Requires="v">
                <p:oleObj spid="_x0000_s3124" name="" r:id="rId3" imgW="1534160" imgH="1231900" progId="Word.Picture.8">
                  <p:embed/>
                </p:oleObj>
              </mc:Choice>
              <mc:Fallback>
                <p:oleObj name="" r:id="rId3" imgW="1534160" imgH="1231900" progId="Word.Picture.8">
                  <p:embed/>
                  <p:pic>
                    <p:nvPicPr>
                      <p:cNvPr id="0" name="图片 3123"/>
                      <p:cNvPicPr/>
                      <p:nvPr/>
                    </p:nvPicPr>
                    <p:blipFill>
                      <a:blip r:embed="rId4"/>
                      <a:stretch>
                        <a:fillRect/>
                      </a:stretch>
                    </p:blipFill>
                    <p:spPr>
                      <a:xfrm>
                        <a:off x="504825" y="3014663"/>
                        <a:ext cx="3095625" cy="2460625"/>
                      </a:xfrm>
                      <a:prstGeom prst="rect">
                        <a:avLst/>
                      </a:prstGeom>
                      <a:noFill/>
                      <a:ln w="38100">
                        <a:noFill/>
                        <a:miter/>
                      </a:ln>
                    </p:spPr>
                  </p:pic>
                </p:oleObj>
              </mc:Fallback>
            </mc:AlternateContent>
          </a:graphicData>
        </a:graphic>
      </p:graphicFrame>
      <p:sp>
        <p:nvSpPr>
          <p:cNvPr id="46085" name="Text Box 3"/>
          <p:cNvSpPr txBox="1"/>
          <p:nvPr/>
        </p:nvSpPr>
        <p:spPr>
          <a:xfrm>
            <a:off x="431800" y="728663"/>
            <a:ext cx="3886200" cy="493712"/>
          </a:xfrm>
          <a:prstGeom prst="rect">
            <a:avLst/>
          </a:prstGeom>
          <a:noFill/>
          <a:ln w="9525">
            <a:noFill/>
          </a:ln>
        </p:spPr>
        <p:txBody>
          <a:bodyPr anchor="ctr" anchorCtr="0">
            <a:spAutoFit/>
          </a:bodyPr>
          <a:p>
            <a:pPr>
              <a:lnSpc>
                <a:spcPct val="110000"/>
              </a:lnSpc>
            </a:pPr>
            <a:r>
              <a:rPr lang="en-US" altLang="zh-CN" sz="2400" b="1" dirty="0">
                <a:solidFill>
                  <a:srgbClr val="000000"/>
                </a:solidFill>
                <a:latin typeface="楷体_GB2312"/>
                <a:ea typeface="楷体_GB2312"/>
              </a:rPr>
              <a:t>2</a:t>
            </a:r>
            <a:r>
              <a:rPr lang="zh-CN" altLang="en-US" sz="2400" b="1" dirty="0">
                <a:solidFill>
                  <a:srgbClr val="000000"/>
                </a:solidFill>
                <a:latin typeface="楷体_GB2312"/>
                <a:ea typeface="楷体_GB2312"/>
              </a:rPr>
              <a:t>．模型分析法应用举例</a:t>
            </a:r>
            <a:endParaRPr lang="zh-CN" altLang="en-US" sz="2400" b="1" dirty="0">
              <a:solidFill>
                <a:srgbClr val="000000"/>
              </a:solidFill>
              <a:latin typeface="楷体_GB2312"/>
              <a:ea typeface="楷体_GB2312"/>
            </a:endParaRPr>
          </a:p>
        </p:txBody>
      </p:sp>
      <p:sp>
        <p:nvSpPr>
          <p:cNvPr id="46086" name="Text Box 4"/>
          <p:cNvSpPr txBox="1"/>
          <p:nvPr/>
        </p:nvSpPr>
        <p:spPr>
          <a:xfrm>
            <a:off x="468313" y="1262063"/>
            <a:ext cx="4648200" cy="493712"/>
          </a:xfrm>
          <a:prstGeom prst="rect">
            <a:avLst/>
          </a:prstGeom>
          <a:noFill/>
          <a:ln w="9525">
            <a:noFill/>
          </a:ln>
        </p:spPr>
        <p:txBody>
          <a:bodyPr anchor="ctr" anchorCtr="0">
            <a:spAutoFit/>
          </a:bodyPr>
          <a:p>
            <a:pPr>
              <a:lnSpc>
                <a:spcPct val="110000"/>
              </a:lnSpc>
            </a:pPr>
            <a:r>
              <a:rPr lang="zh-CN" altLang="en-US" sz="2400" b="1" dirty="0">
                <a:solidFill>
                  <a:srgbClr val="000000"/>
                </a:solidFill>
                <a:latin typeface="楷体_GB2312"/>
                <a:ea typeface="楷体_GB2312"/>
              </a:rPr>
              <a:t>（</a:t>
            </a:r>
            <a:r>
              <a:rPr lang="en-US" altLang="zh-CN" sz="2400" b="1" dirty="0">
                <a:solidFill>
                  <a:srgbClr val="000000"/>
                </a:solidFill>
                <a:latin typeface="楷体_GB2312"/>
                <a:ea typeface="楷体_GB2312"/>
              </a:rPr>
              <a:t>1</a:t>
            </a:r>
            <a:r>
              <a:rPr lang="zh-CN" altLang="en-US" sz="2400" b="1" dirty="0">
                <a:solidFill>
                  <a:srgbClr val="000000"/>
                </a:solidFill>
                <a:latin typeface="楷体_GB2312"/>
                <a:ea typeface="楷体_GB2312"/>
              </a:rPr>
              <a:t>）整流电路（理想模型）</a:t>
            </a:r>
            <a:endParaRPr lang="zh-CN" altLang="en-US" sz="2400" b="1" dirty="0">
              <a:solidFill>
                <a:srgbClr val="000000"/>
              </a:solidFill>
              <a:latin typeface="楷体_GB2312"/>
              <a:ea typeface="楷体_GB2312"/>
            </a:endParaRPr>
          </a:p>
        </p:txBody>
      </p:sp>
      <p:sp>
        <p:nvSpPr>
          <p:cNvPr id="14" name="Rectangle 16"/>
          <p:cNvSpPr/>
          <p:nvPr/>
        </p:nvSpPr>
        <p:spPr>
          <a:xfrm>
            <a:off x="755650" y="1892300"/>
            <a:ext cx="8101013" cy="457200"/>
          </a:xfrm>
          <a:prstGeom prst="rect">
            <a:avLst/>
          </a:prstGeom>
          <a:noFill/>
          <a:ln w="9525">
            <a:noFill/>
          </a:ln>
        </p:spPr>
        <p:txBody>
          <a:bodyPr anchor="ctr" anchorCtr="0">
            <a:spAutoFit/>
          </a:bodyPr>
          <a:p>
            <a:r>
              <a:rPr lang="zh-CN" altLang="en-US" sz="2400" b="1" dirty="0">
                <a:solidFill>
                  <a:srgbClr val="000000"/>
                </a:solidFill>
                <a:latin typeface="楷体_GB2312"/>
                <a:ea typeface="楷体_GB2312"/>
              </a:rPr>
              <a:t>当</a:t>
            </a:r>
            <a:r>
              <a:rPr lang="en-US" altLang="zh-CN" sz="2400" b="1" i="1" dirty="0">
                <a:solidFill>
                  <a:srgbClr val="000000"/>
                </a:solidFill>
                <a:latin typeface="Book Antiqua" pitchFamily="18" charset="0"/>
                <a:ea typeface="楷体_GB2312"/>
              </a:rPr>
              <a:t>v</a:t>
            </a:r>
            <a:r>
              <a:rPr lang="en-US" altLang="zh-CN" sz="2400" b="1" baseline="-25000" dirty="0">
                <a:solidFill>
                  <a:srgbClr val="000000"/>
                </a:solidFill>
                <a:latin typeface="楷体_GB2312"/>
                <a:ea typeface="楷体_GB2312"/>
              </a:rPr>
              <a:t>s</a:t>
            </a:r>
            <a:r>
              <a:rPr lang="zh-CN" altLang="en-US" sz="2400" b="1" dirty="0">
                <a:solidFill>
                  <a:srgbClr val="000000"/>
                </a:solidFill>
                <a:latin typeface="楷体_GB2312"/>
                <a:ea typeface="楷体_GB2312"/>
              </a:rPr>
              <a:t>为正半周时，二极管导通，</a:t>
            </a:r>
            <a:r>
              <a:rPr lang="zh-CN" altLang="en-US" sz="2400" b="1" dirty="0">
                <a:solidFill>
                  <a:srgbClr val="000000"/>
                </a:solidFill>
                <a:latin typeface="Times New Roman" panose="02020603050405020304" pitchFamily="18" charset="0"/>
                <a:ea typeface="楷体_GB2312"/>
              </a:rPr>
              <a:t>且导通压降为</a:t>
            </a:r>
            <a:r>
              <a:rPr lang="en-US" altLang="zh-CN" sz="2400" b="1" dirty="0">
                <a:solidFill>
                  <a:srgbClr val="000000"/>
                </a:solidFill>
                <a:latin typeface="Times New Roman" panose="02020603050405020304" pitchFamily="18" charset="0"/>
                <a:ea typeface="楷体_GB2312"/>
              </a:rPr>
              <a:t>0V</a:t>
            </a:r>
            <a:r>
              <a:rPr lang="zh-CN" altLang="en-US" sz="2400" b="1" dirty="0">
                <a:solidFill>
                  <a:srgbClr val="000000"/>
                </a:solidFill>
                <a:latin typeface="Times New Roman" panose="02020603050405020304" pitchFamily="18" charset="0"/>
                <a:ea typeface="楷体_GB2312"/>
              </a:rPr>
              <a:t>，</a:t>
            </a:r>
            <a:r>
              <a:rPr lang="en-US" altLang="zh-CN" sz="2400" b="1" i="1" dirty="0">
                <a:solidFill>
                  <a:srgbClr val="000000"/>
                </a:solidFill>
                <a:latin typeface="Book Antiqua" pitchFamily="18" charset="0"/>
                <a:ea typeface="楷体_GB2312"/>
              </a:rPr>
              <a:t>v</a:t>
            </a:r>
            <a:r>
              <a:rPr lang="en-US" altLang="zh-CN" sz="2400" b="1" baseline="-25000" dirty="0">
                <a:solidFill>
                  <a:srgbClr val="000000"/>
                </a:solidFill>
                <a:latin typeface="楷体_GB2312"/>
                <a:ea typeface="楷体_GB2312"/>
              </a:rPr>
              <a:t>o </a:t>
            </a:r>
            <a:r>
              <a:rPr lang="en-US" altLang="zh-CN" sz="2400" b="1" dirty="0">
                <a:solidFill>
                  <a:srgbClr val="000000"/>
                </a:solidFill>
                <a:latin typeface="楷体_GB2312"/>
                <a:ea typeface="楷体_GB2312"/>
              </a:rPr>
              <a:t>= </a:t>
            </a:r>
            <a:r>
              <a:rPr lang="en-US" altLang="zh-CN" sz="2400" b="1" i="1" dirty="0">
                <a:solidFill>
                  <a:srgbClr val="000000"/>
                </a:solidFill>
                <a:latin typeface="Book Antiqua" pitchFamily="18" charset="0"/>
                <a:ea typeface="楷体_GB2312"/>
              </a:rPr>
              <a:t>v</a:t>
            </a:r>
            <a:r>
              <a:rPr lang="en-US" altLang="zh-CN" sz="2400" b="1" baseline="-25000" dirty="0">
                <a:solidFill>
                  <a:srgbClr val="000000"/>
                </a:solidFill>
                <a:latin typeface="楷体_GB2312"/>
                <a:ea typeface="楷体_GB2312"/>
              </a:rPr>
              <a:t>s</a:t>
            </a:r>
            <a:endParaRPr lang="en-US" altLang="zh-CN" sz="2400" b="1" dirty="0">
              <a:solidFill>
                <a:srgbClr val="000000"/>
              </a:solidFill>
              <a:latin typeface="楷体_GB2312"/>
              <a:ea typeface="楷体_GB2312"/>
            </a:endParaRPr>
          </a:p>
        </p:txBody>
      </p:sp>
      <p:sp>
        <p:nvSpPr>
          <p:cNvPr id="46088" name="Rectangle 48"/>
          <p:cNvSpPr/>
          <p:nvPr/>
        </p:nvSpPr>
        <p:spPr>
          <a:xfrm>
            <a:off x="0" y="0"/>
            <a:ext cx="9144000" cy="0"/>
          </a:xfrm>
          <a:prstGeom prst="rect">
            <a:avLst/>
          </a:prstGeom>
          <a:noFill/>
          <a:ln w="9525">
            <a:noFill/>
          </a:ln>
        </p:spPr>
        <p:txBody>
          <a:bodyPr wrap="none" anchor="ctr" anchorCtr="0">
            <a:spAutoFit/>
          </a:bodyPr>
          <a:p>
            <a:pPr>
              <a:buNone/>
            </a:pPr>
            <a:endParaRPr lang="zh-CN" altLang="en-US" dirty="0">
              <a:latin typeface="Calibri" panose="020F0502020204030204" pitchFamily="34" charset="0"/>
              <a:ea typeface="宋体" panose="02010600030101010101" pitchFamily="2" charset="-122"/>
            </a:endParaRPr>
          </a:p>
        </p:txBody>
      </p:sp>
      <p:sp>
        <p:nvSpPr>
          <p:cNvPr id="7" name="页脚占位符 4"/>
          <p:cNvSpPr txBox="1">
            <a:spLocks noGrp="1"/>
          </p:cNvSpPr>
          <p:nvPr>
            <p:ph type="ftr" sz="quarter" idx="4294967295"/>
            <p:custDataLst>
              <p:tags r:id="rId5"/>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7106" name="Text Box 2"/>
          <p:cNvSpPr txBox="1"/>
          <p:nvPr/>
        </p:nvSpPr>
        <p:spPr>
          <a:xfrm>
            <a:off x="757238" y="180975"/>
            <a:ext cx="3886200" cy="493713"/>
          </a:xfrm>
          <a:prstGeom prst="rect">
            <a:avLst/>
          </a:prstGeom>
          <a:noFill/>
          <a:ln w="9525">
            <a:noFill/>
          </a:ln>
        </p:spPr>
        <p:txBody>
          <a:bodyPr anchor="ctr" anchorCtr="0">
            <a:spAutoFit/>
          </a:bodyPr>
          <a:p>
            <a:pPr>
              <a:lnSpc>
                <a:spcPct val="110000"/>
              </a:lnSpc>
            </a:pPr>
            <a:r>
              <a:rPr lang="en-US" altLang="zh-CN" sz="2400" b="1" dirty="0">
                <a:solidFill>
                  <a:srgbClr val="000000"/>
                </a:solidFill>
                <a:latin typeface="楷体_GB2312"/>
                <a:ea typeface="楷体_GB2312"/>
              </a:rPr>
              <a:t>2</a:t>
            </a:r>
            <a:r>
              <a:rPr lang="zh-CN" altLang="en-US" sz="2400" b="1" dirty="0">
                <a:solidFill>
                  <a:srgbClr val="000000"/>
                </a:solidFill>
                <a:latin typeface="楷体_GB2312"/>
                <a:ea typeface="楷体_GB2312"/>
              </a:rPr>
              <a:t>．模型分析法应用举例</a:t>
            </a:r>
            <a:endParaRPr lang="zh-CN" altLang="en-US" sz="2400" b="1" dirty="0">
              <a:solidFill>
                <a:srgbClr val="000000"/>
              </a:solidFill>
              <a:latin typeface="楷体_GB2312"/>
              <a:ea typeface="楷体_GB2312"/>
            </a:endParaRPr>
          </a:p>
        </p:txBody>
      </p:sp>
      <p:sp>
        <p:nvSpPr>
          <p:cNvPr id="47107" name="Text Box 3"/>
          <p:cNvSpPr txBox="1"/>
          <p:nvPr/>
        </p:nvSpPr>
        <p:spPr>
          <a:xfrm>
            <a:off x="304800" y="703263"/>
            <a:ext cx="4648200" cy="493712"/>
          </a:xfrm>
          <a:prstGeom prst="rect">
            <a:avLst/>
          </a:prstGeom>
          <a:noFill/>
          <a:ln w="9525">
            <a:noFill/>
          </a:ln>
        </p:spPr>
        <p:txBody>
          <a:bodyPr anchor="ctr" anchorCtr="0">
            <a:spAutoFit/>
          </a:bodyPr>
          <a:p>
            <a:pPr>
              <a:lnSpc>
                <a:spcPct val="110000"/>
              </a:lnSpc>
            </a:pPr>
            <a:r>
              <a:rPr lang="zh-CN" altLang="en-US" sz="2400" b="1" dirty="0">
                <a:solidFill>
                  <a:srgbClr val="000000"/>
                </a:solidFill>
                <a:latin typeface="楷体_GB2312"/>
                <a:ea typeface="楷体_GB2312"/>
              </a:rPr>
              <a:t>（</a:t>
            </a:r>
            <a:r>
              <a:rPr lang="en-US" altLang="zh-CN" sz="2400" b="1" dirty="0">
                <a:solidFill>
                  <a:srgbClr val="000000"/>
                </a:solidFill>
                <a:latin typeface="楷体_GB2312"/>
                <a:ea typeface="楷体_GB2312"/>
              </a:rPr>
              <a:t>2</a:t>
            </a:r>
            <a:r>
              <a:rPr lang="zh-CN" altLang="en-US" sz="2400" b="1" dirty="0">
                <a:solidFill>
                  <a:srgbClr val="000000"/>
                </a:solidFill>
                <a:latin typeface="楷体_GB2312"/>
                <a:ea typeface="楷体_GB2312"/>
              </a:rPr>
              <a:t>）静态工作情况分析</a:t>
            </a:r>
            <a:endParaRPr lang="zh-CN" altLang="en-US" sz="2400" b="1" dirty="0">
              <a:solidFill>
                <a:srgbClr val="000000"/>
              </a:solidFill>
              <a:latin typeface="楷体_GB2312"/>
              <a:ea typeface="楷体_GB2312"/>
            </a:endParaRPr>
          </a:p>
        </p:txBody>
      </p:sp>
      <p:graphicFrame>
        <p:nvGraphicFramePr>
          <p:cNvPr id="42" name="Object 4"/>
          <p:cNvGraphicFramePr>
            <a:graphicFrameLocks noChangeAspect="1"/>
          </p:cNvGraphicFramePr>
          <p:nvPr/>
        </p:nvGraphicFramePr>
        <p:xfrm>
          <a:off x="990600" y="1955800"/>
          <a:ext cx="1090613" cy="404813"/>
        </p:xfrm>
        <a:graphic>
          <a:graphicData uri="http://schemas.openxmlformats.org/presentationml/2006/ole">
            <mc:AlternateContent xmlns:mc="http://schemas.openxmlformats.org/markup-compatibility/2006">
              <mc:Choice xmlns:v="urn:schemas-microsoft-com:vml" Requires="v">
                <p:oleObj spid="_x0000_s3123" name="" r:id="rId1" imgW="545465" imgH="203200" progId="Equation.3">
                  <p:embed/>
                </p:oleObj>
              </mc:Choice>
              <mc:Fallback>
                <p:oleObj name="" r:id="rId1" imgW="545465" imgH="203200" progId="Equation.3">
                  <p:embed/>
                  <p:pic>
                    <p:nvPicPr>
                      <p:cNvPr id="0" name="图片 3122"/>
                      <p:cNvPicPr/>
                      <p:nvPr/>
                    </p:nvPicPr>
                    <p:blipFill>
                      <a:blip r:embed="rId2"/>
                      <a:stretch>
                        <a:fillRect/>
                      </a:stretch>
                    </p:blipFill>
                    <p:spPr>
                      <a:xfrm>
                        <a:off x="990600" y="1955800"/>
                        <a:ext cx="1090613" cy="404813"/>
                      </a:xfrm>
                      <a:prstGeom prst="rect">
                        <a:avLst/>
                      </a:prstGeom>
                      <a:noFill/>
                      <a:ln w="38100">
                        <a:noFill/>
                        <a:miter/>
                      </a:ln>
                    </p:spPr>
                  </p:pic>
                </p:oleObj>
              </mc:Fallback>
            </mc:AlternateContent>
          </a:graphicData>
        </a:graphic>
      </p:graphicFrame>
      <p:graphicFrame>
        <p:nvGraphicFramePr>
          <p:cNvPr id="43" name="Object 5"/>
          <p:cNvGraphicFramePr>
            <a:graphicFrameLocks noChangeAspect="1"/>
          </p:cNvGraphicFramePr>
          <p:nvPr/>
        </p:nvGraphicFramePr>
        <p:xfrm>
          <a:off x="2235200" y="1955800"/>
          <a:ext cx="2336800" cy="404813"/>
        </p:xfrm>
        <a:graphic>
          <a:graphicData uri="http://schemas.openxmlformats.org/presentationml/2006/ole">
            <mc:AlternateContent xmlns:mc="http://schemas.openxmlformats.org/markup-compatibility/2006">
              <mc:Choice xmlns:v="urn:schemas-microsoft-com:vml" Requires="v">
                <p:oleObj spid="_x0000_s3125" name="" r:id="rId3" imgW="1167765" imgH="203200" progId="Equation.3">
                  <p:embed/>
                </p:oleObj>
              </mc:Choice>
              <mc:Fallback>
                <p:oleObj name="" r:id="rId3" imgW="1167765" imgH="203200" progId="Equation.3">
                  <p:embed/>
                  <p:pic>
                    <p:nvPicPr>
                      <p:cNvPr id="0" name="图片 3124"/>
                      <p:cNvPicPr/>
                      <p:nvPr/>
                    </p:nvPicPr>
                    <p:blipFill>
                      <a:blip r:embed="rId4"/>
                      <a:stretch>
                        <a:fillRect/>
                      </a:stretch>
                    </p:blipFill>
                    <p:spPr>
                      <a:xfrm>
                        <a:off x="2235200" y="1955800"/>
                        <a:ext cx="2336800" cy="404813"/>
                      </a:xfrm>
                      <a:prstGeom prst="rect">
                        <a:avLst/>
                      </a:prstGeom>
                      <a:noFill/>
                      <a:ln w="38100">
                        <a:noFill/>
                        <a:miter/>
                      </a:ln>
                    </p:spPr>
                  </p:pic>
                </p:oleObj>
              </mc:Fallback>
            </mc:AlternateContent>
          </a:graphicData>
        </a:graphic>
      </p:graphicFrame>
      <p:sp>
        <p:nvSpPr>
          <p:cNvPr id="44" name="Text Box 6"/>
          <p:cNvSpPr txBox="1"/>
          <p:nvPr/>
        </p:nvSpPr>
        <p:spPr>
          <a:xfrm>
            <a:off x="609600" y="1481138"/>
            <a:ext cx="1676400" cy="488950"/>
          </a:xfrm>
          <a:prstGeom prst="rect">
            <a:avLst/>
          </a:prstGeom>
          <a:noFill/>
          <a:ln w="9525">
            <a:noFill/>
          </a:ln>
        </p:spPr>
        <p:txBody>
          <a:bodyPr anchor="ctr" anchorCtr="0">
            <a:spAutoFit/>
          </a:bodyPr>
          <a:p>
            <a:pPr>
              <a:lnSpc>
                <a:spcPct val="130000"/>
              </a:lnSpc>
            </a:pPr>
            <a:r>
              <a:rPr lang="zh-CN" altLang="en-US" sz="2000" b="1" dirty="0">
                <a:solidFill>
                  <a:srgbClr val="000000"/>
                </a:solidFill>
                <a:latin typeface="Times New Roman" panose="02020603050405020304" pitchFamily="18" charset="0"/>
                <a:ea typeface="楷体_GB2312"/>
              </a:rPr>
              <a:t>理想模型</a:t>
            </a:r>
            <a:endParaRPr lang="zh-CN" altLang="en-US" sz="2000" b="1" dirty="0">
              <a:solidFill>
                <a:srgbClr val="000000"/>
              </a:solidFill>
              <a:latin typeface="Times New Roman" panose="02020603050405020304" pitchFamily="18" charset="0"/>
              <a:ea typeface="楷体_GB2312"/>
            </a:endParaRPr>
          </a:p>
        </p:txBody>
      </p:sp>
      <p:grpSp>
        <p:nvGrpSpPr>
          <p:cNvPr id="45" name="Group 7"/>
          <p:cNvGrpSpPr/>
          <p:nvPr/>
        </p:nvGrpSpPr>
        <p:grpSpPr>
          <a:xfrm>
            <a:off x="228600" y="1100138"/>
            <a:ext cx="3810000" cy="457200"/>
            <a:chOff x="144" y="855"/>
            <a:chExt cx="2400" cy="288"/>
          </a:xfrm>
        </p:grpSpPr>
        <p:sp>
          <p:nvSpPr>
            <p:cNvPr id="47141" name="Text Box 8"/>
            <p:cNvSpPr txBox="1"/>
            <p:nvPr/>
          </p:nvSpPr>
          <p:spPr>
            <a:xfrm>
              <a:off x="1440" y="855"/>
              <a:ext cx="1104" cy="288"/>
            </a:xfrm>
            <a:prstGeom prst="rect">
              <a:avLst/>
            </a:prstGeom>
            <a:noFill/>
            <a:ln w="9525">
              <a:noFill/>
            </a:ln>
          </p:spPr>
          <p:txBody>
            <a:bodyPr anchor="ctr" anchorCtr="0">
              <a:spAutoFit/>
            </a:bodyPr>
            <a:p>
              <a:pPr>
                <a:lnSpc>
                  <a:spcPct val="120000"/>
                </a:lnSpc>
              </a:pPr>
              <a:r>
                <a:rPr lang="zh-CN" altLang="en-US" sz="2000" b="1" dirty="0">
                  <a:solidFill>
                    <a:srgbClr val="000000"/>
                  </a:solidFill>
                  <a:latin typeface="Times New Roman" panose="02020603050405020304" pitchFamily="18" charset="0"/>
                  <a:ea typeface="楷体_GB2312"/>
                </a:rPr>
                <a:t>（</a:t>
              </a:r>
              <a:r>
                <a:rPr lang="en-US" altLang="zh-CN" sz="2000" b="1" i="1" dirty="0">
                  <a:solidFill>
                    <a:srgbClr val="000000"/>
                  </a:solidFill>
                  <a:latin typeface="Times New Roman" panose="02020603050405020304" pitchFamily="18" charset="0"/>
                  <a:ea typeface="楷体_GB2312"/>
                </a:rPr>
                <a:t>R</a:t>
              </a:r>
              <a:r>
                <a:rPr lang="en-US" altLang="zh-CN" sz="2000" b="1" dirty="0">
                  <a:solidFill>
                    <a:srgbClr val="000000"/>
                  </a:solidFill>
                  <a:latin typeface="Times New Roman" panose="02020603050405020304" pitchFamily="18" charset="0"/>
                  <a:ea typeface="楷体_GB2312"/>
                </a:rPr>
                <a:t>=10k</a:t>
              </a:r>
              <a:r>
                <a:rPr lang="en-US" altLang="zh-CN" sz="2000" b="1" dirty="0">
                  <a:solidFill>
                    <a:srgbClr val="000000"/>
                  </a:solidFill>
                  <a:latin typeface="Times New Roman" panose="02020603050405020304" pitchFamily="18" charset="0"/>
                  <a:ea typeface="楷体_GB2312"/>
                  <a:sym typeface="Symbol" panose="05050102010706020507" pitchFamily="18" charset="2"/>
                </a:rPr>
                <a:t></a:t>
              </a:r>
              <a:r>
                <a:rPr lang="zh-CN" altLang="en-US" sz="2000" b="1" dirty="0">
                  <a:solidFill>
                    <a:srgbClr val="000000"/>
                  </a:solidFill>
                  <a:latin typeface="Times New Roman" panose="02020603050405020304" pitchFamily="18" charset="0"/>
                  <a:ea typeface="楷体_GB2312"/>
                  <a:sym typeface="Symbol" panose="05050102010706020507" pitchFamily="18" charset="2"/>
                </a:rPr>
                <a:t>）</a:t>
              </a:r>
              <a:endParaRPr lang="zh-CN" altLang="en-US" sz="2000" b="1" dirty="0">
                <a:solidFill>
                  <a:srgbClr val="000000"/>
                </a:solidFill>
                <a:latin typeface="Times New Roman" panose="02020603050405020304" pitchFamily="18" charset="0"/>
                <a:ea typeface="楷体_GB2312"/>
              </a:endParaRPr>
            </a:p>
          </p:txBody>
        </p:sp>
        <p:sp>
          <p:nvSpPr>
            <p:cNvPr id="47142" name="Text Box 9"/>
            <p:cNvSpPr txBox="1"/>
            <p:nvPr/>
          </p:nvSpPr>
          <p:spPr>
            <a:xfrm>
              <a:off x="144" y="855"/>
              <a:ext cx="1440" cy="288"/>
            </a:xfrm>
            <a:prstGeom prst="rect">
              <a:avLst/>
            </a:prstGeom>
            <a:noFill/>
            <a:ln w="9525">
              <a:noFill/>
            </a:ln>
          </p:spPr>
          <p:txBody>
            <a:bodyPr anchor="ctr" anchorCtr="0">
              <a:spAutoFit/>
            </a:bodyPr>
            <a:p>
              <a:pPr>
                <a:lnSpc>
                  <a:spcPct val="120000"/>
                </a:lnSpc>
              </a:pPr>
              <a:r>
                <a:rPr lang="en-US" altLang="zh-CN" sz="2000" b="1" dirty="0">
                  <a:solidFill>
                    <a:srgbClr val="000000"/>
                  </a:solidFill>
                  <a:latin typeface="Times New Roman" panose="02020603050405020304" pitchFamily="18" charset="0"/>
                  <a:ea typeface="楷体_GB2312"/>
                </a:rPr>
                <a:t>  </a:t>
              </a:r>
              <a:r>
                <a:rPr lang="zh-CN" altLang="en-US" sz="2000" b="1" dirty="0">
                  <a:solidFill>
                    <a:srgbClr val="000000"/>
                  </a:solidFill>
                  <a:latin typeface="Times New Roman" panose="02020603050405020304" pitchFamily="18" charset="0"/>
                  <a:ea typeface="楷体_GB2312"/>
                </a:rPr>
                <a:t>当</a:t>
              </a:r>
              <a:r>
                <a:rPr lang="en-US" altLang="zh-CN" sz="2000" b="1" i="1" dirty="0">
                  <a:solidFill>
                    <a:srgbClr val="000000"/>
                  </a:solidFill>
                  <a:latin typeface="Times New Roman" panose="02020603050405020304" pitchFamily="18" charset="0"/>
                  <a:ea typeface="楷体_GB2312"/>
                </a:rPr>
                <a:t>V</a:t>
              </a:r>
              <a:r>
                <a:rPr lang="en-US" altLang="zh-CN" sz="2000" b="1" baseline="-25000" dirty="0">
                  <a:solidFill>
                    <a:srgbClr val="000000"/>
                  </a:solidFill>
                  <a:latin typeface="Times New Roman" panose="02020603050405020304" pitchFamily="18" charset="0"/>
                  <a:ea typeface="楷体_GB2312"/>
                </a:rPr>
                <a:t>DD</a:t>
              </a:r>
              <a:r>
                <a:rPr lang="en-US" altLang="zh-CN" sz="2000" b="1" dirty="0">
                  <a:solidFill>
                    <a:srgbClr val="000000"/>
                  </a:solidFill>
                  <a:latin typeface="Times New Roman" panose="02020603050405020304" pitchFamily="18" charset="0"/>
                  <a:ea typeface="楷体_GB2312"/>
                </a:rPr>
                <a:t>=10V </a:t>
              </a:r>
              <a:r>
                <a:rPr lang="zh-CN" altLang="en-US" sz="2000" b="1" dirty="0">
                  <a:solidFill>
                    <a:srgbClr val="000000"/>
                  </a:solidFill>
                  <a:latin typeface="Times New Roman" panose="02020603050405020304" pitchFamily="18" charset="0"/>
                  <a:ea typeface="楷体_GB2312"/>
                </a:rPr>
                <a:t>时，</a:t>
              </a:r>
              <a:endParaRPr lang="zh-CN" altLang="en-US" sz="2000" b="1" dirty="0">
                <a:solidFill>
                  <a:srgbClr val="000000"/>
                </a:solidFill>
                <a:latin typeface="Times New Roman" panose="02020603050405020304" pitchFamily="18" charset="0"/>
                <a:ea typeface="楷体_GB2312"/>
              </a:endParaRPr>
            </a:p>
          </p:txBody>
        </p:sp>
      </p:grpSp>
      <p:graphicFrame>
        <p:nvGraphicFramePr>
          <p:cNvPr id="48" name="Object 10"/>
          <p:cNvGraphicFramePr>
            <a:graphicFrameLocks noChangeAspect="1"/>
          </p:cNvGraphicFramePr>
          <p:nvPr/>
        </p:nvGraphicFramePr>
        <p:xfrm>
          <a:off x="992188" y="3157538"/>
          <a:ext cx="3454400" cy="404812"/>
        </p:xfrm>
        <a:graphic>
          <a:graphicData uri="http://schemas.openxmlformats.org/presentationml/2006/ole">
            <mc:AlternateContent xmlns:mc="http://schemas.openxmlformats.org/markup-compatibility/2006">
              <mc:Choice xmlns:v="urn:schemas-microsoft-com:vml" Requires="v">
                <p:oleObj spid="_x0000_s3126" name="" r:id="rId5" imgW="1726565" imgH="203200" progId="Equation.3">
                  <p:embed/>
                </p:oleObj>
              </mc:Choice>
              <mc:Fallback>
                <p:oleObj name="" r:id="rId5" imgW="1726565" imgH="203200" progId="Equation.3">
                  <p:embed/>
                  <p:pic>
                    <p:nvPicPr>
                      <p:cNvPr id="0" name="图片 3125"/>
                      <p:cNvPicPr/>
                      <p:nvPr/>
                    </p:nvPicPr>
                    <p:blipFill>
                      <a:blip r:embed="rId6"/>
                      <a:stretch>
                        <a:fillRect/>
                      </a:stretch>
                    </p:blipFill>
                    <p:spPr>
                      <a:xfrm>
                        <a:off x="992188" y="3157538"/>
                        <a:ext cx="3454400" cy="404812"/>
                      </a:xfrm>
                      <a:prstGeom prst="rect">
                        <a:avLst/>
                      </a:prstGeom>
                      <a:noFill/>
                      <a:ln w="38100">
                        <a:noFill/>
                        <a:miter/>
                      </a:ln>
                    </p:spPr>
                  </p:pic>
                </p:oleObj>
              </mc:Fallback>
            </mc:AlternateContent>
          </a:graphicData>
        </a:graphic>
      </p:graphicFrame>
      <p:sp>
        <p:nvSpPr>
          <p:cNvPr id="49" name="Text Box 11"/>
          <p:cNvSpPr txBox="1"/>
          <p:nvPr/>
        </p:nvSpPr>
        <p:spPr>
          <a:xfrm>
            <a:off x="609600" y="2319338"/>
            <a:ext cx="1676400" cy="488950"/>
          </a:xfrm>
          <a:prstGeom prst="rect">
            <a:avLst/>
          </a:prstGeom>
          <a:noFill/>
          <a:ln w="9525">
            <a:noFill/>
          </a:ln>
        </p:spPr>
        <p:txBody>
          <a:bodyPr anchor="ctr" anchorCtr="0">
            <a:spAutoFit/>
          </a:bodyPr>
          <a:p>
            <a:pPr>
              <a:lnSpc>
                <a:spcPct val="130000"/>
              </a:lnSpc>
            </a:pPr>
            <a:r>
              <a:rPr lang="zh-CN" altLang="en-US" sz="2000" b="1" dirty="0">
                <a:solidFill>
                  <a:srgbClr val="000000"/>
                </a:solidFill>
                <a:latin typeface="Times New Roman" panose="02020603050405020304" pitchFamily="18" charset="0"/>
                <a:ea typeface="楷体_GB2312"/>
              </a:rPr>
              <a:t>恒压模型</a:t>
            </a:r>
            <a:endParaRPr lang="zh-CN" altLang="en-US" sz="2000" b="1" dirty="0">
              <a:solidFill>
                <a:srgbClr val="000000"/>
              </a:solidFill>
              <a:latin typeface="Times New Roman" panose="02020603050405020304" pitchFamily="18" charset="0"/>
              <a:ea typeface="楷体_GB2312"/>
            </a:endParaRPr>
          </a:p>
        </p:txBody>
      </p:sp>
      <p:grpSp>
        <p:nvGrpSpPr>
          <p:cNvPr id="50" name="Group 12"/>
          <p:cNvGrpSpPr/>
          <p:nvPr/>
        </p:nvGrpSpPr>
        <p:grpSpPr>
          <a:xfrm>
            <a:off x="990600" y="2638425"/>
            <a:ext cx="3684588" cy="533400"/>
            <a:chOff x="624" y="1968"/>
            <a:chExt cx="2321" cy="336"/>
          </a:xfrm>
        </p:grpSpPr>
        <p:graphicFrame>
          <p:nvGraphicFramePr>
            <p:cNvPr id="47139" name="Object 13"/>
            <p:cNvGraphicFramePr>
              <a:graphicFrameLocks noChangeAspect="1"/>
            </p:cNvGraphicFramePr>
            <p:nvPr/>
          </p:nvGraphicFramePr>
          <p:xfrm>
            <a:off x="624" y="2049"/>
            <a:ext cx="817" cy="255"/>
          </p:xfrm>
          <a:graphic>
            <a:graphicData uri="http://schemas.openxmlformats.org/presentationml/2006/ole">
              <mc:AlternateContent xmlns:mc="http://schemas.openxmlformats.org/markup-compatibility/2006">
                <mc:Choice xmlns:v="urn:schemas-microsoft-com:vml" Requires="v">
                  <p:oleObj spid="_x0000_s3127" name="" r:id="rId7" imgW="647700" imgH="203200" progId="Equation.3">
                    <p:embed/>
                  </p:oleObj>
                </mc:Choice>
                <mc:Fallback>
                  <p:oleObj name="" r:id="rId7" imgW="647700" imgH="203200" progId="Equation.3">
                    <p:embed/>
                    <p:pic>
                      <p:nvPicPr>
                        <p:cNvPr id="0" name="图片 3126"/>
                        <p:cNvPicPr/>
                        <p:nvPr/>
                      </p:nvPicPr>
                      <p:blipFill>
                        <a:blip r:embed="rId8"/>
                        <a:stretch>
                          <a:fillRect/>
                        </a:stretch>
                      </p:blipFill>
                      <p:spPr>
                        <a:xfrm>
                          <a:off x="624" y="2049"/>
                          <a:ext cx="817" cy="255"/>
                        </a:xfrm>
                        <a:prstGeom prst="rect">
                          <a:avLst/>
                        </a:prstGeom>
                        <a:noFill/>
                        <a:ln w="38100">
                          <a:noFill/>
                          <a:miter/>
                        </a:ln>
                      </p:spPr>
                    </p:pic>
                  </p:oleObj>
                </mc:Fallback>
              </mc:AlternateContent>
            </a:graphicData>
          </a:graphic>
        </p:graphicFrame>
        <p:sp>
          <p:nvSpPr>
            <p:cNvPr id="52" name="Text Box 14"/>
            <p:cNvSpPr txBox="1">
              <a:spLocks noChangeArrowheads="1"/>
            </p:cNvSpPr>
            <p:nvPr/>
          </p:nvSpPr>
          <p:spPr bwMode="auto">
            <a:xfrm>
              <a:off x="1361" y="1968"/>
              <a:ext cx="1584" cy="308"/>
            </a:xfrm>
            <a:prstGeom prst="rect">
              <a:avLst/>
            </a:prstGeom>
            <a:noFill/>
            <a:ln>
              <a:noFill/>
            </a:ln>
            <a:effectLst/>
            <a:extLst>
              <a:ext uri="{909E8E84-426E-40DD-AFC4-6F175D3DCCD1}">
                <a14:hiddenFill xmlns:a14="http://schemas.microsoft.com/office/drawing/2010/main">
                  <a:gradFill rotWithShape="0">
                    <a:gsLst>
                      <a:gs pos="0">
                        <a:schemeClr val="accent1"/>
                      </a:gs>
                      <a:gs pos="100000">
                        <a:srgbClr val="66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R="0" defTabSz="914400">
                <a:lnSpc>
                  <a:spcPct val="130000"/>
                </a:lnSpc>
                <a:buClrTx/>
                <a:buSzTx/>
                <a:buFontTx/>
                <a:buNone/>
                <a:defRPr/>
              </a:pPr>
              <a:r>
                <a:rPr kumimoji="1" lang="zh-CN" altLang="en-US" sz="2000" b="1" kern="0" cap="none" spc="0" normalizeH="0" baseline="0" noProof="0" smtClean="0">
                  <a:solidFill>
                    <a:srgbClr val="000000"/>
                  </a:solidFill>
                  <a:latin typeface="Times New Roman" panose="02020603050405020304" pitchFamily="18" charset="0"/>
                  <a:ea typeface="楷体_GB2312" pitchFamily="49" charset="-122"/>
                  <a:cs typeface="+mn-cs"/>
                </a:rPr>
                <a:t>（硅二极管典型值）</a:t>
              </a:r>
              <a:endParaRPr kumimoji="1" lang="zh-CN" altLang="en-US" sz="2000" b="1" kern="0" cap="none" spc="0" normalizeH="0" baseline="0" noProof="0" smtClean="0">
                <a:solidFill>
                  <a:srgbClr val="000000"/>
                </a:solidFill>
                <a:latin typeface="Times New Roman" panose="02020603050405020304" pitchFamily="18" charset="0"/>
                <a:ea typeface="楷体_GB2312" pitchFamily="49" charset="-122"/>
                <a:cs typeface="+mn-cs"/>
              </a:endParaRPr>
            </a:p>
          </p:txBody>
        </p:sp>
      </p:grpSp>
      <p:sp>
        <p:nvSpPr>
          <p:cNvPr id="53" name="Text Box 15"/>
          <p:cNvSpPr txBox="1"/>
          <p:nvPr/>
        </p:nvSpPr>
        <p:spPr>
          <a:xfrm>
            <a:off x="609600" y="3538538"/>
            <a:ext cx="1676400" cy="488950"/>
          </a:xfrm>
          <a:prstGeom prst="rect">
            <a:avLst/>
          </a:prstGeom>
          <a:noFill/>
          <a:ln w="9525">
            <a:noFill/>
          </a:ln>
        </p:spPr>
        <p:txBody>
          <a:bodyPr anchor="ctr" anchorCtr="0">
            <a:spAutoFit/>
          </a:bodyPr>
          <a:p>
            <a:pPr>
              <a:lnSpc>
                <a:spcPct val="130000"/>
              </a:lnSpc>
            </a:pPr>
            <a:r>
              <a:rPr lang="zh-CN" altLang="en-US" sz="2000" b="1" dirty="0">
                <a:solidFill>
                  <a:srgbClr val="000000"/>
                </a:solidFill>
                <a:latin typeface="Times New Roman" panose="02020603050405020304" pitchFamily="18" charset="0"/>
                <a:ea typeface="楷体_GB2312"/>
              </a:rPr>
              <a:t>折线模型</a:t>
            </a:r>
            <a:endParaRPr lang="zh-CN" altLang="en-US" sz="2000" b="1" dirty="0">
              <a:solidFill>
                <a:srgbClr val="000000"/>
              </a:solidFill>
              <a:latin typeface="Times New Roman" panose="02020603050405020304" pitchFamily="18" charset="0"/>
              <a:ea typeface="楷体_GB2312"/>
            </a:endParaRPr>
          </a:p>
        </p:txBody>
      </p:sp>
      <p:grpSp>
        <p:nvGrpSpPr>
          <p:cNvPr id="54" name="Group 16"/>
          <p:cNvGrpSpPr/>
          <p:nvPr/>
        </p:nvGrpSpPr>
        <p:grpSpPr>
          <a:xfrm>
            <a:off x="990600" y="3933825"/>
            <a:ext cx="3670300" cy="512763"/>
            <a:chOff x="712" y="2860"/>
            <a:chExt cx="2312" cy="323"/>
          </a:xfrm>
        </p:grpSpPr>
        <p:graphicFrame>
          <p:nvGraphicFramePr>
            <p:cNvPr id="47137" name="Object 17"/>
            <p:cNvGraphicFramePr>
              <a:graphicFrameLocks noChangeAspect="1"/>
            </p:cNvGraphicFramePr>
            <p:nvPr/>
          </p:nvGraphicFramePr>
          <p:xfrm>
            <a:off x="712" y="2928"/>
            <a:ext cx="833" cy="255"/>
          </p:xfrm>
          <a:graphic>
            <a:graphicData uri="http://schemas.openxmlformats.org/presentationml/2006/ole">
              <mc:AlternateContent xmlns:mc="http://schemas.openxmlformats.org/markup-compatibility/2006">
                <mc:Choice xmlns:v="urn:schemas-microsoft-com:vml" Requires="v">
                  <p:oleObj spid="_x0000_s3128" name="" r:id="rId9" imgW="660400" imgH="203200" progId="Equation.3">
                    <p:embed/>
                  </p:oleObj>
                </mc:Choice>
                <mc:Fallback>
                  <p:oleObj name="" r:id="rId9" imgW="660400" imgH="203200" progId="Equation.3">
                    <p:embed/>
                    <p:pic>
                      <p:nvPicPr>
                        <p:cNvPr id="0" name="图片 3127"/>
                        <p:cNvPicPr/>
                        <p:nvPr/>
                      </p:nvPicPr>
                      <p:blipFill>
                        <a:blip r:embed="rId10"/>
                        <a:stretch>
                          <a:fillRect/>
                        </a:stretch>
                      </p:blipFill>
                      <p:spPr>
                        <a:xfrm>
                          <a:off x="712" y="2928"/>
                          <a:ext cx="833" cy="255"/>
                        </a:xfrm>
                        <a:prstGeom prst="rect">
                          <a:avLst/>
                        </a:prstGeom>
                        <a:noFill/>
                        <a:ln w="38100">
                          <a:noFill/>
                          <a:miter/>
                        </a:ln>
                      </p:spPr>
                    </p:pic>
                  </p:oleObj>
                </mc:Fallback>
              </mc:AlternateContent>
            </a:graphicData>
          </a:graphic>
        </p:graphicFrame>
        <p:sp>
          <p:nvSpPr>
            <p:cNvPr id="56" name="Text Box 18"/>
            <p:cNvSpPr txBox="1">
              <a:spLocks noChangeArrowheads="1"/>
            </p:cNvSpPr>
            <p:nvPr/>
          </p:nvSpPr>
          <p:spPr bwMode="auto">
            <a:xfrm>
              <a:off x="1440" y="2860"/>
              <a:ext cx="1584" cy="308"/>
            </a:xfrm>
            <a:prstGeom prst="rect">
              <a:avLst/>
            </a:prstGeom>
            <a:noFill/>
            <a:ln>
              <a:noFill/>
            </a:ln>
            <a:effectLst/>
            <a:extLst>
              <a:ext uri="{909E8E84-426E-40DD-AFC4-6F175D3DCCD1}">
                <a14:hiddenFill xmlns:a14="http://schemas.microsoft.com/office/drawing/2010/main">
                  <a:gradFill rotWithShape="0">
                    <a:gsLst>
                      <a:gs pos="0">
                        <a:schemeClr val="accent1"/>
                      </a:gs>
                      <a:gs pos="100000">
                        <a:srgbClr val="66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R="0" defTabSz="914400">
                <a:lnSpc>
                  <a:spcPct val="130000"/>
                </a:lnSpc>
                <a:buClrTx/>
                <a:buSzTx/>
                <a:buFontTx/>
                <a:buNone/>
                <a:defRPr/>
              </a:pPr>
              <a:r>
                <a:rPr kumimoji="1" lang="zh-CN" altLang="en-US" sz="2000" b="1" kern="0" cap="none" spc="0" normalizeH="0" baseline="0" noProof="0" smtClean="0">
                  <a:solidFill>
                    <a:srgbClr val="000000"/>
                  </a:solidFill>
                  <a:latin typeface="Times New Roman" panose="02020603050405020304" pitchFamily="18" charset="0"/>
                  <a:ea typeface="楷体_GB2312" pitchFamily="49" charset="-122"/>
                  <a:cs typeface="+mn-cs"/>
                </a:rPr>
                <a:t>（硅二极管典型值）</a:t>
              </a:r>
              <a:endParaRPr kumimoji="1" lang="zh-CN" altLang="en-US" sz="2000" b="1" kern="0" cap="none" spc="0" normalizeH="0" baseline="0" noProof="0" smtClean="0">
                <a:solidFill>
                  <a:srgbClr val="000000"/>
                </a:solidFill>
                <a:latin typeface="Times New Roman" panose="02020603050405020304" pitchFamily="18" charset="0"/>
                <a:ea typeface="楷体_GB2312" pitchFamily="49" charset="-122"/>
                <a:cs typeface="+mn-cs"/>
              </a:endParaRPr>
            </a:p>
          </p:txBody>
        </p:sp>
      </p:grpSp>
      <p:graphicFrame>
        <p:nvGraphicFramePr>
          <p:cNvPr id="57" name="Object 19"/>
          <p:cNvGraphicFramePr>
            <a:graphicFrameLocks noChangeAspect="1"/>
          </p:cNvGraphicFramePr>
          <p:nvPr/>
        </p:nvGraphicFramePr>
        <p:xfrm>
          <a:off x="990600" y="4986338"/>
          <a:ext cx="3098800" cy="812800"/>
        </p:xfrm>
        <a:graphic>
          <a:graphicData uri="http://schemas.openxmlformats.org/presentationml/2006/ole">
            <mc:AlternateContent xmlns:mc="http://schemas.openxmlformats.org/markup-compatibility/2006">
              <mc:Choice xmlns:v="urn:schemas-microsoft-com:vml" Requires="v">
                <p:oleObj spid="_x0000_s3131" name="" r:id="rId11" imgW="1548765" imgH="406400" progId="Equation.3">
                  <p:embed/>
                </p:oleObj>
              </mc:Choice>
              <mc:Fallback>
                <p:oleObj name="" r:id="rId11" imgW="1548765" imgH="406400" progId="Equation.3">
                  <p:embed/>
                  <p:pic>
                    <p:nvPicPr>
                      <p:cNvPr id="0" name="图片 3130"/>
                      <p:cNvPicPr/>
                      <p:nvPr/>
                    </p:nvPicPr>
                    <p:blipFill>
                      <a:blip r:embed="rId12"/>
                      <a:stretch>
                        <a:fillRect/>
                      </a:stretch>
                    </p:blipFill>
                    <p:spPr>
                      <a:xfrm>
                        <a:off x="990600" y="4986338"/>
                        <a:ext cx="3098800" cy="812800"/>
                      </a:xfrm>
                      <a:prstGeom prst="rect">
                        <a:avLst/>
                      </a:prstGeom>
                      <a:noFill/>
                      <a:ln w="38100">
                        <a:noFill/>
                        <a:miter/>
                      </a:ln>
                    </p:spPr>
                  </p:pic>
                </p:oleObj>
              </mc:Fallback>
            </mc:AlternateContent>
          </a:graphicData>
        </a:graphic>
      </p:graphicFrame>
      <p:grpSp>
        <p:nvGrpSpPr>
          <p:cNvPr id="58" name="Group 20"/>
          <p:cNvGrpSpPr/>
          <p:nvPr/>
        </p:nvGrpSpPr>
        <p:grpSpPr>
          <a:xfrm>
            <a:off x="914400" y="4421188"/>
            <a:ext cx="1828800" cy="488950"/>
            <a:chOff x="3216" y="2880"/>
            <a:chExt cx="1152" cy="308"/>
          </a:xfrm>
        </p:grpSpPr>
        <p:graphicFrame>
          <p:nvGraphicFramePr>
            <p:cNvPr id="47135" name="Object 21"/>
            <p:cNvGraphicFramePr>
              <a:graphicFrameLocks noChangeAspect="1"/>
            </p:cNvGraphicFramePr>
            <p:nvPr/>
          </p:nvGraphicFramePr>
          <p:xfrm>
            <a:off x="3504" y="2913"/>
            <a:ext cx="864" cy="255"/>
          </p:xfrm>
          <a:graphic>
            <a:graphicData uri="http://schemas.openxmlformats.org/presentationml/2006/ole">
              <mc:AlternateContent xmlns:mc="http://schemas.openxmlformats.org/markup-compatibility/2006">
                <mc:Choice xmlns:v="urn:schemas-microsoft-com:vml" Requires="v">
                  <p:oleObj spid="_x0000_s3134" name="" r:id="rId13" imgW="685800" imgH="203200" progId="Equation.3">
                    <p:embed/>
                  </p:oleObj>
                </mc:Choice>
                <mc:Fallback>
                  <p:oleObj name="" r:id="rId13" imgW="685800" imgH="203200" progId="Equation.3">
                    <p:embed/>
                    <p:pic>
                      <p:nvPicPr>
                        <p:cNvPr id="0" name="图片 3133"/>
                        <p:cNvPicPr/>
                        <p:nvPr/>
                      </p:nvPicPr>
                      <p:blipFill>
                        <a:blip r:embed="rId14"/>
                        <a:stretch>
                          <a:fillRect/>
                        </a:stretch>
                      </p:blipFill>
                      <p:spPr>
                        <a:xfrm>
                          <a:off x="3504" y="2913"/>
                          <a:ext cx="864" cy="255"/>
                        </a:xfrm>
                        <a:prstGeom prst="rect">
                          <a:avLst/>
                        </a:prstGeom>
                        <a:noFill/>
                        <a:ln w="38100">
                          <a:noFill/>
                          <a:miter/>
                        </a:ln>
                      </p:spPr>
                    </p:pic>
                  </p:oleObj>
                </mc:Fallback>
              </mc:AlternateContent>
            </a:graphicData>
          </a:graphic>
        </p:graphicFrame>
        <p:sp>
          <p:nvSpPr>
            <p:cNvPr id="60" name="Text Box 22"/>
            <p:cNvSpPr txBox="1">
              <a:spLocks noChangeArrowheads="1"/>
            </p:cNvSpPr>
            <p:nvPr/>
          </p:nvSpPr>
          <p:spPr bwMode="auto">
            <a:xfrm>
              <a:off x="3216" y="2880"/>
              <a:ext cx="336" cy="308"/>
            </a:xfrm>
            <a:prstGeom prst="rect">
              <a:avLst/>
            </a:prstGeom>
            <a:noFill/>
            <a:ln>
              <a:noFill/>
            </a:ln>
            <a:effectLst/>
            <a:extLst>
              <a:ext uri="{909E8E84-426E-40DD-AFC4-6F175D3DCCD1}">
                <a14:hiddenFill xmlns:a14="http://schemas.microsoft.com/office/drawing/2010/main">
                  <a:gradFill rotWithShape="0">
                    <a:gsLst>
                      <a:gs pos="0">
                        <a:schemeClr val="accent1"/>
                      </a:gs>
                      <a:gs pos="100000">
                        <a:srgbClr val="66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R="0" defTabSz="914400">
                <a:lnSpc>
                  <a:spcPct val="130000"/>
                </a:lnSpc>
                <a:buClrTx/>
                <a:buSzTx/>
                <a:buFontTx/>
                <a:buNone/>
                <a:defRPr/>
              </a:pPr>
              <a:r>
                <a:rPr kumimoji="1" lang="zh-CN" altLang="en-US" sz="2000" b="1" kern="0" cap="none" spc="0" normalizeH="0" baseline="0" noProof="0" smtClean="0">
                  <a:solidFill>
                    <a:srgbClr val="000000"/>
                  </a:solidFill>
                  <a:latin typeface="Times New Roman" panose="02020603050405020304" pitchFamily="18" charset="0"/>
                  <a:ea typeface="楷体_GB2312" pitchFamily="49" charset="-122"/>
                  <a:cs typeface="+mn-cs"/>
                </a:rPr>
                <a:t>设</a:t>
              </a:r>
              <a:endParaRPr kumimoji="1" lang="zh-CN" altLang="en-US" sz="2000" b="1" kern="0" cap="none" spc="0" normalizeH="0" baseline="0" noProof="0" smtClean="0">
                <a:solidFill>
                  <a:srgbClr val="000000"/>
                </a:solidFill>
                <a:latin typeface="Times New Roman" panose="02020603050405020304" pitchFamily="18" charset="0"/>
                <a:ea typeface="楷体_GB2312" pitchFamily="49" charset="-122"/>
                <a:cs typeface="+mn-cs"/>
              </a:endParaRPr>
            </a:p>
          </p:txBody>
        </p:sp>
      </p:grpSp>
      <p:graphicFrame>
        <p:nvGraphicFramePr>
          <p:cNvPr id="61" name="Object 23"/>
          <p:cNvGraphicFramePr>
            <a:graphicFrameLocks noChangeAspect="1"/>
          </p:cNvGraphicFramePr>
          <p:nvPr/>
        </p:nvGraphicFramePr>
        <p:xfrm>
          <a:off x="4340225" y="5129213"/>
          <a:ext cx="2822575" cy="404812"/>
        </p:xfrm>
        <a:graphic>
          <a:graphicData uri="http://schemas.openxmlformats.org/presentationml/2006/ole">
            <mc:AlternateContent xmlns:mc="http://schemas.openxmlformats.org/markup-compatibility/2006">
              <mc:Choice xmlns:v="urn:schemas-microsoft-com:vml" Requires="v">
                <p:oleObj spid="_x0000_s3129" name="" r:id="rId15" imgW="1409065" imgH="203200" progId="Equation.3">
                  <p:embed/>
                </p:oleObj>
              </mc:Choice>
              <mc:Fallback>
                <p:oleObj name="" r:id="rId15" imgW="1409065" imgH="203200" progId="Equation.3">
                  <p:embed/>
                  <p:pic>
                    <p:nvPicPr>
                      <p:cNvPr id="0" name="图片 3128"/>
                      <p:cNvPicPr/>
                      <p:nvPr/>
                    </p:nvPicPr>
                    <p:blipFill>
                      <a:blip r:embed="rId16"/>
                      <a:stretch>
                        <a:fillRect/>
                      </a:stretch>
                    </p:blipFill>
                    <p:spPr>
                      <a:xfrm>
                        <a:off x="4340225" y="5129213"/>
                        <a:ext cx="2822575" cy="404812"/>
                      </a:xfrm>
                      <a:prstGeom prst="rect">
                        <a:avLst/>
                      </a:prstGeom>
                      <a:noFill/>
                      <a:ln w="38100">
                        <a:noFill/>
                        <a:miter/>
                      </a:ln>
                    </p:spPr>
                  </p:pic>
                </p:oleObj>
              </mc:Fallback>
            </mc:AlternateContent>
          </a:graphicData>
        </a:graphic>
      </p:graphicFrame>
      <p:grpSp>
        <p:nvGrpSpPr>
          <p:cNvPr id="62" name="Group 24"/>
          <p:cNvGrpSpPr/>
          <p:nvPr/>
        </p:nvGrpSpPr>
        <p:grpSpPr>
          <a:xfrm>
            <a:off x="4724400" y="2651125"/>
            <a:ext cx="1295400" cy="2362200"/>
            <a:chOff x="2976" y="1872"/>
            <a:chExt cx="816" cy="1488"/>
          </a:xfrm>
        </p:grpSpPr>
        <p:sp>
          <p:nvSpPr>
            <p:cNvPr id="63" name="Rectangle 25"/>
            <p:cNvSpPr>
              <a:spLocks noChangeArrowheads="1"/>
            </p:cNvSpPr>
            <p:nvPr/>
          </p:nvSpPr>
          <p:spPr bwMode="auto">
            <a:xfrm>
              <a:off x="2976" y="1872"/>
              <a:ext cx="816" cy="1488"/>
            </a:xfrm>
            <a:prstGeom prst="rect">
              <a:avLst/>
            </a:prstGeom>
            <a:solidFill>
              <a:srgbClr val="FFFFFF"/>
            </a:solidFill>
            <a:ln>
              <a:noFill/>
            </a:ln>
            <a:effectLst/>
            <a:extLst>
              <a:ext uri="{91240B29-F687-4F45-9708-019B960494DF}">
                <a14:hiddenLine xmlns:a14="http://schemas.microsoft.com/office/drawing/2010/main" w="127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smtClean="0">
                <a:ln>
                  <a:noFill/>
                </a:ln>
                <a:solidFill>
                  <a:srgbClr val="000000"/>
                </a:solidFill>
                <a:effectLst/>
                <a:uLnTx/>
                <a:uFillTx/>
                <a:latin typeface="Arial Narrow" pitchFamily="34" charset="0"/>
                <a:ea typeface="+mn-ea"/>
                <a:cs typeface="+mn-cs"/>
              </a:endParaRPr>
            </a:p>
          </p:txBody>
        </p:sp>
        <p:graphicFrame>
          <p:nvGraphicFramePr>
            <p:cNvPr id="47134" name="Object 26"/>
            <p:cNvGraphicFramePr>
              <a:graphicFrameLocks noChangeAspect="1"/>
            </p:cNvGraphicFramePr>
            <p:nvPr/>
          </p:nvGraphicFramePr>
          <p:xfrm>
            <a:off x="2976" y="1920"/>
            <a:ext cx="780" cy="1356"/>
          </p:xfrm>
          <a:graphic>
            <a:graphicData uri="http://schemas.openxmlformats.org/presentationml/2006/ole">
              <mc:AlternateContent xmlns:mc="http://schemas.openxmlformats.org/markup-compatibility/2006">
                <mc:Choice xmlns:v="urn:schemas-microsoft-com:vml" Requires="v">
                  <p:oleObj spid="_x0000_s3130" name="" r:id="rId17" imgW="952500" imgH="1657350" progId="Word.Picture.8">
                    <p:embed/>
                  </p:oleObj>
                </mc:Choice>
                <mc:Fallback>
                  <p:oleObj name="" r:id="rId17" imgW="952500" imgH="1657350" progId="Word.Picture.8">
                    <p:embed/>
                    <p:pic>
                      <p:nvPicPr>
                        <p:cNvPr id="0" name="图片 3129"/>
                        <p:cNvPicPr/>
                        <p:nvPr/>
                      </p:nvPicPr>
                      <p:blipFill>
                        <a:blip r:embed="rId18"/>
                        <a:stretch>
                          <a:fillRect/>
                        </a:stretch>
                      </p:blipFill>
                      <p:spPr>
                        <a:xfrm>
                          <a:off x="2976" y="1920"/>
                          <a:ext cx="780" cy="1356"/>
                        </a:xfrm>
                        <a:prstGeom prst="rect">
                          <a:avLst/>
                        </a:prstGeom>
                        <a:noFill/>
                        <a:ln w="38100">
                          <a:noFill/>
                          <a:miter/>
                        </a:ln>
                      </p:spPr>
                    </p:pic>
                  </p:oleObj>
                </mc:Fallback>
              </mc:AlternateContent>
            </a:graphicData>
          </a:graphic>
        </p:graphicFrame>
      </p:grpSp>
      <p:grpSp>
        <p:nvGrpSpPr>
          <p:cNvPr id="65" name="Group 27"/>
          <p:cNvGrpSpPr/>
          <p:nvPr/>
        </p:nvGrpSpPr>
        <p:grpSpPr>
          <a:xfrm>
            <a:off x="6172200" y="2651125"/>
            <a:ext cx="1295400" cy="2362200"/>
            <a:chOff x="3888" y="1872"/>
            <a:chExt cx="816" cy="1488"/>
          </a:xfrm>
        </p:grpSpPr>
        <p:sp>
          <p:nvSpPr>
            <p:cNvPr id="66" name="Rectangle 28"/>
            <p:cNvSpPr>
              <a:spLocks noChangeArrowheads="1"/>
            </p:cNvSpPr>
            <p:nvPr/>
          </p:nvSpPr>
          <p:spPr bwMode="auto">
            <a:xfrm>
              <a:off x="3888" y="1872"/>
              <a:ext cx="816" cy="1488"/>
            </a:xfrm>
            <a:prstGeom prst="rect">
              <a:avLst/>
            </a:prstGeom>
            <a:solidFill>
              <a:srgbClr val="FFFFFF"/>
            </a:solidFill>
            <a:ln>
              <a:noFill/>
            </a:ln>
            <a:effectLst/>
            <a:extLst>
              <a:ext uri="{91240B29-F687-4F45-9708-019B960494DF}">
                <a14:hiddenLine xmlns:a14="http://schemas.microsoft.com/office/drawing/2010/main" w="127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smtClean="0">
                <a:ln>
                  <a:noFill/>
                </a:ln>
                <a:solidFill>
                  <a:srgbClr val="000000"/>
                </a:solidFill>
                <a:effectLst/>
                <a:uLnTx/>
                <a:uFillTx/>
                <a:latin typeface="Arial Narrow" pitchFamily="34" charset="0"/>
                <a:ea typeface="+mn-ea"/>
                <a:cs typeface="+mn-cs"/>
              </a:endParaRPr>
            </a:p>
          </p:txBody>
        </p:sp>
        <p:graphicFrame>
          <p:nvGraphicFramePr>
            <p:cNvPr id="47132" name="Object 29"/>
            <p:cNvGraphicFramePr>
              <a:graphicFrameLocks noChangeAspect="1"/>
            </p:cNvGraphicFramePr>
            <p:nvPr/>
          </p:nvGraphicFramePr>
          <p:xfrm>
            <a:off x="3888" y="1920"/>
            <a:ext cx="780" cy="1358"/>
          </p:xfrm>
          <a:graphic>
            <a:graphicData uri="http://schemas.openxmlformats.org/presentationml/2006/ole">
              <mc:AlternateContent xmlns:mc="http://schemas.openxmlformats.org/markup-compatibility/2006">
                <mc:Choice xmlns:v="urn:schemas-microsoft-com:vml" Requires="v">
                  <p:oleObj spid="_x0000_s3132" name="" r:id="rId19" imgW="952500" imgH="1657350" progId="Word.Picture.8">
                    <p:embed/>
                  </p:oleObj>
                </mc:Choice>
                <mc:Fallback>
                  <p:oleObj name="" r:id="rId19" imgW="952500" imgH="1657350" progId="Word.Picture.8">
                    <p:embed/>
                    <p:pic>
                      <p:nvPicPr>
                        <p:cNvPr id="0" name="图片 3131"/>
                        <p:cNvPicPr/>
                        <p:nvPr/>
                      </p:nvPicPr>
                      <p:blipFill>
                        <a:blip r:embed="rId20"/>
                        <a:stretch>
                          <a:fillRect/>
                        </a:stretch>
                      </p:blipFill>
                      <p:spPr>
                        <a:xfrm>
                          <a:off x="3888" y="1920"/>
                          <a:ext cx="780" cy="1358"/>
                        </a:xfrm>
                        <a:prstGeom prst="rect">
                          <a:avLst/>
                        </a:prstGeom>
                        <a:noFill/>
                        <a:ln w="38100">
                          <a:noFill/>
                          <a:miter/>
                        </a:ln>
                      </p:spPr>
                    </p:pic>
                  </p:oleObj>
                </mc:Fallback>
              </mc:AlternateContent>
            </a:graphicData>
          </a:graphic>
        </p:graphicFrame>
      </p:grpSp>
      <p:grpSp>
        <p:nvGrpSpPr>
          <p:cNvPr id="68" name="Group 30"/>
          <p:cNvGrpSpPr/>
          <p:nvPr/>
        </p:nvGrpSpPr>
        <p:grpSpPr>
          <a:xfrm>
            <a:off x="7620000" y="2651125"/>
            <a:ext cx="1295400" cy="2362200"/>
            <a:chOff x="4800" y="1872"/>
            <a:chExt cx="816" cy="1488"/>
          </a:xfrm>
        </p:grpSpPr>
        <p:sp>
          <p:nvSpPr>
            <p:cNvPr id="69" name="Rectangle 31"/>
            <p:cNvSpPr>
              <a:spLocks noChangeArrowheads="1"/>
            </p:cNvSpPr>
            <p:nvPr/>
          </p:nvSpPr>
          <p:spPr bwMode="auto">
            <a:xfrm>
              <a:off x="4800" y="1872"/>
              <a:ext cx="816" cy="1488"/>
            </a:xfrm>
            <a:prstGeom prst="rect">
              <a:avLst/>
            </a:prstGeom>
            <a:solidFill>
              <a:srgbClr val="FFFFFF"/>
            </a:solidFill>
            <a:ln>
              <a:noFill/>
            </a:ln>
            <a:effectLst/>
            <a:extLst>
              <a:ext uri="{91240B29-F687-4F45-9708-019B960494DF}">
                <a14:hiddenLine xmlns:a14="http://schemas.microsoft.com/office/drawing/2010/main" w="127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smtClean="0">
                <a:ln>
                  <a:noFill/>
                </a:ln>
                <a:solidFill>
                  <a:srgbClr val="000000"/>
                </a:solidFill>
                <a:effectLst/>
                <a:uLnTx/>
                <a:uFillTx/>
                <a:latin typeface="Arial Narrow" pitchFamily="34" charset="0"/>
                <a:ea typeface="+mn-ea"/>
                <a:cs typeface="+mn-cs"/>
              </a:endParaRPr>
            </a:p>
          </p:txBody>
        </p:sp>
        <p:graphicFrame>
          <p:nvGraphicFramePr>
            <p:cNvPr id="47130" name="Object 32"/>
            <p:cNvGraphicFramePr>
              <a:graphicFrameLocks noChangeAspect="1"/>
            </p:cNvGraphicFramePr>
            <p:nvPr/>
          </p:nvGraphicFramePr>
          <p:xfrm>
            <a:off x="4800" y="1920"/>
            <a:ext cx="780" cy="1358"/>
          </p:xfrm>
          <a:graphic>
            <a:graphicData uri="http://schemas.openxmlformats.org/presentationml/2006/ole">
              <mc:AlternateContent xmlns:mc="http://schemas.openxmlformats.org/markup-compatibility/2006">
                <mc:Choice xmlns:v="urn:schemas-microsoft-com:vml" Requires="v">
                  <p:oleObj spid="_x0000_s3133" name="" r:id="rId21" imgW="952500" imgH="1657350" progId="Word.Picture.8">
                    <p:embed/>
                  </p:oleObj>
                </mc:Choice>
                <mc:Fallback>
                  <p:oleObj name="" r:id="rId21" imgW="952500" imgH="1657350" progId="Word.Picture.8">
                    <p:embed/>
                    <p:pic>
                      <p:nvPicPr>
                        <p:cNvPr id="0" name="图片 3132"/>
                        <p:cNvPicPr/>
                        <p:nvPr/>
                      </p:nvPicPr>
                      <p:blipFill>
                        <a:blip r:embed="rId22"/>
                        <a:stretch>
                          <a:fillRect/>
                        </a:stretch>
                      </p:blipFill>
                      <p:spPr>
                        <a:xfrm>
                          <a:off x="4800" y="1920"/>
                          <a:ext cx="780" cy="1358"/>
                        </a:xfrm>
                        <a:prstGeom prst="rect">
                          <a:avLst/>
                        </a:prstGeom>
                        <a:noFill/>
                        <a:ln w="38100">
                          <a:noFill/>
                          <a:miter/>
                        </a:ln>
                      </p:spPr>
                    </p:pic>
                  </p:oleObj>
                </mc:Fallback>
              </mc:AlternateContent>
            </a:graphicData>
          </a:graphic>
        </p:graphicFrame>
      </p:grpSp>
      <p:grpSp>
        <p:nvGrpSpPr>
          <p:cNvPr id="71" name="Group 33"/>
          <p:cNvGrpSpPr/>
          <p:nvPr/>
        </p:nvGrpSpPr>
        <p:grpSpPr>
          <a:xfrm>
            <a:off x="457200" y="5748338"/>
            <a:ext cx="3200400" cy="488950"/>
            <a:chOff x="624" y="3916"/>
            <a:chExt cx="2016" cy="308"/>
          </a:xfrm>
        </p:grpSpPr>
        <p:sp>
          <p:nvSpPr>
            <p:cNvPr id="47127" name="Text Box 34"/>
            <p:cNvSpPr txBox="1"/>
            <p:nvPr/>
          </p:nvSpPr>
          <p:spPr>
            <a:xfrm>
              <a:off x="624" y="3936"/>
              <a:ext cx="1440" cy="288"/>
            </a:xfrm>
            <a:prstGeom prst="rect">
              <a:avLst/>
            </a:prstGeom>
            <a:noFill/>
            <a:ln w="9525">
              <a:noFill/>
            </a:ln>
          </p:spPr>
          <p:txBody>
            <a:bodyPr anchor="ctr" anchorCtr="0">
              <a:spAutoFit/>
            </a:bodyPr>
            <a:p>
              <a:pPr>
                <a:lnSpc>
                  <a:spcPct val="120000"/>
                </a:lnSpc>
              </a:pPr>
              <a:r>
                <a:rPr lang="zh-CN" altLang="en-US" sz="2000" b="1" dirty="0">
                  <a:solidFill>
                    <a:srgbClr val="000000"/>
                  </a:solidFill>
                  <a:latin typeface="Times New Roman" panose="02020603050405020304" pitchFamily="18" charset="0"/>
                  <a:ea typeface="楷体_GB2312"/>
                </a:rPr>
                <a:t>当</a:t>
              </a:r>
              <a:r>
                <a:rPr lang="en-US" altLang="zh-CN" sz="2000" b="1" i="1" dirty="0">
                  <a:solidFill>
                    <a:srgbClr val="000000"/>
                  </a:solidFill>
                  <a:latin typeface="Times New Roman" panose="02020603050405020304" pitchFamily="18" charset="0"/>
                  <a:ea typeface="楷体_GB2312"/>
                </a:rPr>
                <a:t>V</a:t>
              </a:r>
              <a:r>
                <a:rPr lang="en-US" altLang="zh-CN" sz="2000" b="1" baseline="-25000" dirty="0">
                  <a:solidFill>
                    <a:srgbClr val="000000"/>
                  </a:solidFill>
                  <a:latin typeface="Times New Roman" panose="02020603050405020304" pitchFamily="18" charset="0"/>
                  <a:ea typeface="楷体_GB2312"/>
                </a:rPr>
                <a:t>DD</a:t>
              </a:r>
              <a:r>
                <a:rPr lang="en-US" altLang="zh-CN" sz="2000" b="1" dirty="0">
                  <a:solidFill>
                    <a:srgbClr val="000000"/>
                  </a:solidFill>
                  <a:latin typeface="Times New Roman" panose="02020603050405020304" pitchFamily="18" charset="0"/>
                  <a:ea typeface="楷体_GB2312"/>
                </a:rPr>
                <a:t>=1V </a:t>
              </a:r>
              <a:r>
                <a:rPr lang="zh-CN" altLang="en-US" sz="2000" b="1" dirty="0">
                  <a:solidFill>
                    <a:srgbClr val="000000"/>
                  </a:solidFill>
                  <a:latin typeface="Times New Roman" panose="02020603050405020304" pitchFamily="18" charset="0"/>
                  <a:ea typeface="楷体_GB2312"/>
                </a:rPr>
                <a:t>时，</a:t>
              </a:r>
              <a:endParaRPr lang="zh-CN" altLang="en-US" sz="2000" b="1" dirty="0">
                <a:solidFill>
                  <a:srgbClr val="000000"/>
                </a:solidFill>
                <a:latin typeface="Times New Roman" panose="02020603050405020304" pitchFamily="18" charset="0"/>
                <a:ea typeface="楷体_GB2312"/>
              </a:endParaRPr>
            </a:p>
          </p:txBody>
        </p:sp>
        <p:sp>
          <p:nvSpPr>
            <p:cNvPr id="47128" name="Text Box 35"/>
            <p:cNvSpPr txBox="1"/>
            <p:nvPr/>
          </p:nvSpPr>
          <p:spPr>
            <a:xfrm>
              <a:off x="1776" y="3916"/>
              <a:ext cx="864" cy="308"/>
            </a:xfrm>
            <a:prstGeom prst="rect">
              <a:avLst/>
            </a:prstGeom>
            <a:noFill/>
            <a:ln w="9525">
              <a:noFill/>
            </a:ln>
          </p:spPr>
          <p:txBody>
            <a:bodyPr anchor="ctr" anchorCtr="0">
              <a:spAutoFit/>
            </a:bodyPr>
            <a:p>
              <a:pPr>
                <a:lnSpc>
                  <a:spcPct val="130000"/>
                </a:lnSpc>
              </a:pPr>
              <a:r>
                <a:rPr lang="zh-CN" altLang="en-US" sz="2000" b="1" dirty="0">
                  <a:solidFill>
                    <a:srgbClr val="000000"/>
                  </a:solidFill>
                  <a:latin typeface="Times New Roman" panose="02020603050405020304" pitchFamily="18" charset="0"/>
                  <a:ea typeface="楷体_GB2312"/>
                </a:rPr>
                <a:t>（自学）</a:t>
              </a:r>
              <a:endParaRPr lang="zh-CN" altLang="en-US" sz="2000" b="1" dirty="0">
                <a:solidFill>
                  <a:srgbClr val="000000"/>
                </a:solidFill>
                <a:latin typeface="Times New Roman" panose="02020603050405020304" pitchFamily="18" charset="0"/>
                <a:ea typeface="楷体_GB2312"/>
              </a:endParaRPr>
            </a:p>
          </p:txBody>
        </p:sp>
      </p:grpSp>
      <p:grpSp>
        <p:nvGrpSpPr>
          <p:cNvPr id="74" name="Group 36"/>
          <p:cNvGrpSpPr/>
          <p:nvPr/>
        </p:nvGrpSpPr>
        <p:grpSpPr>
          <a:xfrm>
            <a:off x="4932363" y="115888"/>
            <a:ext cx="3779837" cy="2425700"/>
            <a:chOff x="3107" y="73"/>
            <a:chExt cx="2381" cy="1528"/>
          </a:xfrm>
        </p:grpSpPr>
        <p:pic>
          <p:nvPicPr>
            <p:cNvPr id="47125" name="Picture 37" descr="未标题-2 拷贝"/>
            <p:cNvPicPr>
              <a:picLocks noChangeAspect="1"/>
            </p:cNvPicPr>
            <p:nvPr/>
          </p:nvPicPr>
          <p:blipFill>
            <a:blip r:embed="rId23"/>
            <a:stretch>
              <a:fillRect/>
            </a:stretch>
          </p:blipFill>
          <p:spPr>
            <a:xfrm>
              <a:off x="3107" y="73"/>
              <a:ext cx="2381" cy="1320"/>
            </a:xfrm>
            <a:prstGeom prst="rect">
              <a:avLst/>
            </a:prstGeom>
            <a:noFill/>
            <a:ln w="9525">
              <a:noFill/>
            </a:ln>
          </p:spPr>
        </p:pic>
        <p:sp>
          <p:nvSpPr>
            <p:cNvPr id="47126" name="Rectangle 38"/>
            <p:cNvSpPr/>
            <p:nvPr/>
          </p:nvSpPr>
          <p:spPr>
            <a:xfrm>
              <a:off x="3138" y="1389"/>
              <a:ext cx="2282" cy="212"/>
            </a:xfrm>
            <a:prstGeom prst="rect">
              <a:avLst/>
            </a:prstGeom>
            <a:noFill/>
            <a:ln w="9525">
              <a:noFill/>
            </a:ln>
          </p:spPr>
          <p:txBody>
            <a:bodyPr wrap="none" anchor="ctr" anchorCtr="0">
              <a:spAutoFit/>
            </a:bodyPr>
            <a:p>
              <a:r>
                <a:rPr lang="zh-CN" altLang="en-US" sz="1600" b="1" dirty="0">
                  <a:solidFill>
                    <a:srgbClr val="000000"/>
                  </a:solidFill>
                  <a:latin typeface="Times New Roman" panose="02020603050405020304" pitchFamily="18" charset="0"/>
                  <a:ea typeface="楷体_GB2312"/>
                </a:rPr>
                <a:t>（</a:t>
              </a:r>
              <a:r>
                <a:rPr lang="en-US" altLang="zh-CN" sz="1600" b="1" dirty="0">
                  <a:solidFill>
                    <a:srgbClr val="000000"/>
                  </a:solidFill>
                  <a:latin typeface="Times New Roman" panose="02020603050405020304" pitchFamily="18" charset="0"/>
                  <a:ea typeface="楷体_GB2312"/>
                </a:rPr>
                <a:t>a</a:t>
              </a:r>
              <a:r>
                <a:rPr lang="zh-CN" altLang="en-US" sz="1600" b="1" dirty="0">
                  <a:solidFill>
                    <a:srgbClr val="000000"/>
                  </a:solidFill>
                  <a:latin typeface="Times New Roman" panose="02020603050405020304" pitchFamily="18" charset="0"/>
                  <a:ea typeface="楷体_GB2312"/>
                </a:rPr>
                <a:t>）简单二极管电路  （</a:t>
              </a:r>
              <a:r>
                <a:rPr lang="en-US" altLang="zh-CN" sz="1600" b="1" dirty="0">
                  <a:solidFill>
                    <a:srgbClr val="000000"/>
                  </a:solidFill>
                  <a:latin typeface="Times New Roman" panose="02020603050405020304" pitchFamily="18" charset="0"/>
                  <a:ea typeface="楷体_GB2312"/>
                </a:rPr>
                <a:t>b</a:t>
              </a:r>
              <a:r>
                <a:rPr lang="zh-CN" altLang="en-US" sz="1600" b="1" dirty="0">
                  <a:solidFill>
                    <a:srgbClr val="000000"/>
                  </a:solidFill>
                  <a:latin typeface="Times New Roman" panose="02020603050405020304" pitchFamily="18" charset="0"/>
                  <a:ea typeface="楷体_GB2312"/>
                </a:rPr>
                <a:t>）习惯画法 </a:t>
              </a:r>
              <a:endParaRPr lang="zh-CN" altLang="en-US" sz="1600" b="1" dirty="0">
                <a:solidFill>
                  <a:srgbClr val="000000"/>
                </a:solidFill>
                <a:latin typeface="Times New Roman" panose="02020603050405020304" pitchFamily="18" charset="0"/>
                <a:ea typeface="楷体_GB2312"/>
              </a:endParaRPr>
            </a:p>
          </p:txBody>
        </p:sp>
      </p:grpSp>
      <p:sp>
        <p:nvSpPr>
          <p:cNvPr id="7" name="页脚占位符 4"/>
          <p:cNvSpPr txBox="1">
            <a:spLocks noGrp="1"/>
          </p:cNvSpPr>
          <p:nvPr>
            <p:ph type="ftr" sz="quarter" idx="4294967295"/>
            <p:custDataLst>
              <p:tags r:id="rId24"/>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box(in)">
                                      <p:cBhvr>
                                        <p:cTn id="7" dur="500"/>
                                        <p:tgtEl>
                                          <p:spTgt spid="7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strips(downRight)">
                                      <p:cBhvr>
                                        <p:cTn id="12" dur="500"/>
                                        <p:tgtEl>
                                          <p:spTgt spid="4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strips(downRight)">
                                      <p:cBhvr>
                                        <p:cTn id="17" dur="500"/>
                                        <p:tgtEl>
                                          <p:spTgt spid="4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box(out)">
                                      <p:cBhvr>
                                        <p:cTn id="22" dur="500"/>
                                        <p:tgtEl>
                                          <p:spTgt spid="62"/>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strips(downRight)">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strips(downRight)">
                                      <p:cBhvr>
                                        <p:cTn id="32" dur="500"/>
                                        <p:tgtEl>
                                          <p:spTgt spid="43"/>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strips(downRight)">
                                      <p:cBhvr>
                                        <p:cTn id="37" dur="500"/>
                                        <p:tgtEl>
                                          <p:spTgt spid="49"/>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32" fill="hold" nodeType="click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box(out)">
                                      <p:cBhvr>
                                        <p:cTn id="42" dur="500"/>
                                        <p:tgtEl>
                                          <p:spTgt spid="65"/>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6" fill="hold" nodeType="click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strips(downRight)">
                                      <p:cBhvr>
                                        <p:cTn id="47" dur="500"/>
                                        <p:tgtEl>
                                          <p:spTgt spid="50"/>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6" fill="hold" nodeType="click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strips(downRight)">
                                      <p:cBhvr>
                                        <p:cTn id="52" dur="500"/>
                                        <p:tgtEl>
                                          <p:spTgt spid="48"/>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6" fill="hold" grpId="0" nodeType="click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strips(downRight)">
                                      <p:cBhvr>
                                        <p:cTn id="57" dur="500"/>
                                        <p:tgtEl>
                                          <p:spTgt spid="53"/>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32" fill="hold" nodeType="click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box(out)">
                                      <p:cBhvr>
                                        <p:cTn id="62" dur="500"/>
                                        <p:tgtEl>
                                          <p:spTgt spid="68"/>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6" fill="hold" nodeType="click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strips(downRight)">
                                      <p:cBhvr>
                                        <p:cTn id="67" dur="500"/>
                                        <p:tgtEl>
                                          <p:spTgt spid="54"/>
                                        </p:tgtEl>
                                      </p:cBhvr>
                                    </p:animEffect>
                                  </p:childTnLst>
                                </p:cTn>
                              </p:par>
                            </p:childTnLst>
                          </p:cTn>
                        </p:par>
                      </p:childTnLst>
                    </p:cTn>
                  </p:par>
                  <p:par>
                    <p:cTn id="68" fill="hold">
                      <p:stCondLst>
                        <p:cond delay="indefinite"/>
                      </p:stCondLst>
                      <p:childTnLst>
                        <p:par>
                          <p:cTn id="69" fill="hold">
                            <p:stCondLst>
                              <p:cond delay="0"/>
                            </p:stCondLst>
                            <p:childTnLst>
                              <p:par>
                                <p:cTn id="70" presetID="18" presetClass="entr" presetSubtype="6" fill="hold" nodeType="clickEffect">
                                  <p:stCondLst>
                                    <p:cond delay="0"/>
                                  </p:stCondLst>
                                  <p:childTnLst>
                                    <p:set>
                                      <p:cBhvr>
                                        <p:cTn id="71" dur="1" fill="hold">
                                          <p:stCondLst>
                                            <p:cond delay="0"/>
                                          </p:stCondLst>
                                        </p:cTn>
                                        <p:tgtEl>
                                          <p:spTgt spid="58"/>
                                        </p:tgtEl>
                                        <p:attrNameLst>
                                          <p:attrName>style.visibility</p:attrName>
                                        </p:attrNameLst>
                                      </p:cBhvr>
                                      <p:to>
                                        <p:strVal val="visible"/>
                                      </p:to>
                                    </p:set>
                                    <p:animEffect transition="in" filter="strips(downRight)">
                                      <p:cBhvr>
                                        <p:cTn id="72" dur="500"/>
                                        <p:tgtEl>
                                          <p:spTgt spid="58"/>
                                        </p:tgtEl>
                                      </p:cBhvr>
                                    </p:animEffect>
                                  </p:childTnLst>
                                </p:cTn>
                              </p:par>
                            </p:childTnLst>
                          </p:cTn>
                        </p:par>
                      </p:childTnLst>
                    </p:cTn>
                  </p:par>
                  <p:par>
                    <p:cTn id="73" fill="hold">
                      <p:stCondLst>
                        <p:cond delay="indefinite"/>
                      </p:stCondLst>
                      <p:childTnLst>
                        <p:par>
                          <p:cTn id="74" fill="hold">
                            <p:stCondLst>
                              <p:cond delay="0"/>
                            </p:stCondLst>
                            <p:childTnLst>
                              <p:par>
                                <p:cTn id="75" presetID="18" presetClass="entr" presetSubtype="6" fill="hold" nodeType="clickEffect">
                                  <p:stCondLst>
                                    <p:cond delay="0"/>
                                  </p:stCondLst>
                                  <p:childTnLst>
                                    <p:set>
                                      <p:cBhvr>
                                        <p:cTn id="76" dur="1" fill="hold">
                                          <p:stCondLst>
                                            <p:cond delay="0"/>
                                          </p:stCondLst>
                                        </p:cTn>
                                        <p:tgtEl>
                                          <p:spTgt spid="57"/>
                                        </p:tgtEl>
                                        <p:attrNameLst>
                                          <p:attrName>style.visibility</p:attrName>
                                        </p:attrNameLst>
                                      </p:cBhvr>
                                      <p:to>
                                        <p:strVal val="visible"/>
                                      </p:to>
                                    </p:set>
                                    <p:animEffect transition="in" filter="strips(downRight)">
                                      <p:cBhvr>
                                        <p:cTn id="77" dur="500"/>
                                        <p:tgtEl>
                                          <p:spTgt spid="57"/>
                                        </p:tgtEl>
                                      </p:cBhvr>
                                    </p:animEffect>
                                  </p:childTnLst>
                                </p:cTn>
                              </p:par>
                            </p:childTnLst>
                          </p:cTn>
                        </p:par>
                      </p:childTnLst>
                    </p:cTn>
                  </p:par>
                  <p:par>
                    <p:cTn id="78" fill="hold">
                      <p:stCondLst>
                        <p:cond delay="indefinite"/>
                      </p:stCondLst>
                      <p:childTnLst>
                        <p:par>
                          <p:cTn id="79" fill="hold">
                            <p:stCondLst>
                              <p:cond delay="0"/>
                            </p:stCondLst>
                            <p:childTnLst>
                              <p:par>
                                <p:cTn id="80" presetID="18" presetClass="entr" presetSubtype="6" fill="hold" nodeType="clickEffect">
                                  <p:stCondLst>
                                    <p:cond delay="0"/>
                                  </p:stCondLst>
                                  <p:childTnLst>
                                    <p:set>
                                      <p:cBhvr>
                                        <p:cTn id="81" dur="1" fill="hold">
                                          <p:stCondLst>
                                            <p:cond delay="0"/>
                                          </p:stCondLst>
                                        </p:cTn>
                                        <p:tgtEl>
                                          <p:spTgt spid="61"/>
                                        </p:tgtEl>
                                        <p:attrNameLst>
                                          <p:attrName>style.visibility</p:attrName>
                                        </p:attrNameLst>
                                      </p:cBhvr>
                                      <p:to>
                                        <p:strVal val="visible"/>
                                      </p:to>
                                    </p:set>
                                    <p:animEffect transition="in" filter="strips(downRight)">
                                      <p:cBhvr>
                                        <p:cTn id="82" dur="500"/>
                                        <p:tgtEl>
                                          <p:spTgt spid="61"/>
                                        </p:tgtEl>
                                      </p:cBhvr>
                                    </p:animEffect>
                                  </p:childTnLst>
                                </p:cTn>
                              </p:par>
                            </p:childTnLst>
                          </p:cTn>
                        </p:par>
                      </p:childTnLst>
                    </p:cTn>
                  </p:par>
                  <p:par>
                    <p:cTn id="83" fill="hold">
                      <p:stCondLst>
                        <p:cond delay="indefinite"/>
                      </p:stCondLst>
                      <p:childTnLst>
                        <p:par>
                          <p:cTn id="84" fill="hold">
                            <p:stCondLst>
                              <p:cond delay="0"/>
                            </p:stCondLst>
                            <p:childTnLst>
                              <p:par>
                                <p:cTn id="85" presetID="18" presetClass="entr" presetSubtype="6" fill="hold" nodeType="clickEffect">
                                  <p:stCondLst>
                                    <p:cond delay="0"/>
                                  </p:stCondLst>
                                  <p:childTnLst>
                                    <p:set>
                                      <p:cBhvr>
                                        <p:cTn id="86" dur="1" fill="hold">
                                          <p:stCondLst>
                                            <p:cond delay="0"/>
                                          </p:stCondLst>
                                        </p:cTn>
                                        <p:tgtEl>
                                          <p:spTgt spid="71"/>
                                        </p:tgtEl>
                                        <p:attrNameLst>
                                          <p:attrName>style.visibility</p:attrName>
                                        </p:attrNameLst>
                                      </p:cBhvr>
                                      <p:to>
                                        <p:strVal val="visible"/>
                                      </p:to>
                                    </p:set>
                                    <p:animEffect transition="in" filter="strips(downRight)">
                                      <p:cBhvr>
                                        <p:cTn id="8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9" grpId="0"/>
      <p:bldP spid="5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10" name="Object 30"/>
          <p:cNvGraphicFramePr>
            <a:graphicFrameLocks noChangeAspect="1"/>
          </p:cNvGraphicFramePr>
          <p:nvPr/>
        </p:nvGraphicFramePr>
        <p:xfrm>
          <a:off x="4675188" y="4129088"/>
          <a:ext cx="3641725" cy="1568450"/>
        </p:xfrm>
        <a:graphic>
          <a:graphicData uri="http://schemas.openxmlformats.org/presentationml/2006/ole">
            <mc:AlternateContent xmlns:mc="http://schemas.openxmlformats.org/markup-compatibility/2006">
              <mc:Choice xmlns:v="urn:schemas-microsoft-com:vml" Requires="v">
                <p:oleObj spid="_x0000_s3138" name="" r:id="rId1" imgW="2277745" imgH="983615" progId="Word.Picture.8">
                  <p:embed/>
                </p:oleObj>
              </mc:Choice>
              <mc:Fallback>
                <p:oleObj name="" r:id="rId1" imgW="2277745" imgH="983615" progId="Word.Picture.8">
                  <p:embed/>
                  <p:pic>
                    <p:nvPicPr>
                      <p:cNvPr id="0" name="图片 3137"/>
                      <p:cNvPicPr/>
                      <p:nvPr/>
                    </p:nvPicPr>
                    <p:blipFill>
                      <a:blip r:embed="rId2"/>
                      <a:stretch>
                        <a:fillRect/>
                      </a:stretch>
                    </p:blipFill>
                    <p:spPr>
                      <a:xfrm>
                        <a:off x="4675188" y="4129088"/>
                        <a:ext cx="3641725" cy="1568450"/>
                      </a:xfrm>
                      <a:prstGeom prst="rect">
                        <a:avLst/>
                      </a:prstGeom>
                      <a:noFill/>
                      <a:ln w="38100">
                        <a:noFill/>
                        <a:miter/>
                      </a:ln>
                    </p:spPr>
                  </p:pic>
                </p:oleObj>
              </mc:Fallback>
            </mc:AlternateContent>
          </a:graphicData>
        </a:graphic>
      </p:graphicFrame>
      <p:graphicFrame>
        <p:nvGraphicFramePr>
          <p:cNvPr id="11" name="Object 28"/>
          <p:cNvGraphicFramePr>
            <a:graphicFrameLocks noChangeAspect="1"/>
          </p:cNvGraphicFramePr>
          <p:nvPr/>
        </p:nvGraphicFramePr>
        <p:xfrm>
          <a:off x="611188" y="4129088"/>
          <a:ext cx="3641725" cy="1568450"/>
        </p:xfrm>
        <a:graphic>
          <a:graphicData uri="http://schemas.openxmlformats.org/presentationml/2006/ole">
            <mc:AlternateContent xmlns:mc="http://schemas.openxmlformats.org/markup-compatibility/2006">
              <mc:Choice xmlns:v="urn:schemas-microsoft-com:vml" Requires="v">
                <p:oleObj spid="_x0000_s3139" name="" r:id="rId3" imgW="2277745" imgH="983615" progId="Word.Picture.8">
                  <p:embed/>
                </p:oleObj>
              </mc:Choice>
              <mc:Fallback>
                <p:oleObj name="" r:id="rId3" imgW="2277745" imgH="983615" progId="Word.Picture.8">
                  <p:embed/>
                  <p:pic>
                    <p:nvPicPr>
                      <p:cNvPr id="0" name="图片 3138"/>
                      <p:cNvPicPr/>
                      <p:nvPr/>
                    </p:nvPicPr>
                    <p:blipFill>
                      <a:blip r:embed="rId4"/>
                      <a:stretch>
                        <a:fillRect/>
                      </a:stretch>
                    </p:blipFill>
                    <p:spPr>
                      <a:xfrm>
                        <a:off x="611188" y="4129088"/>
                        <a:ext cx="3641725" cy="1568450"/>
                      </a:xfrm>
                      <a:prstGeom prst="rect">
                        <a:avLst/>
                      </a:prstGeom>
                      <a:noFill/>
                      <a:ln w="38100">
                        <a:noFill/>
                        <a:miter/>
                      </a:ln>
                    </p:spPr>
                  </p:pic>
                </p:oleObj>
              </mc:Fallback>
            </mc:AlternateContent>
          </a:graphicData>
        </a:graphic>
      </p:graphicFrame>
      <p:graphicFrame>
        <p:nvGraphicFramePr>
          <p:cNvPr id="12" name="Object 18"/>
          <p:cNvGraphicFramePr>
            <a:graphicFrameLocks noChangeAspect="1"/>
          </p:cNvGraphicFramePr>
          <p:nvPr/>
        </p:nvGraphicFramePr>
        <p:xfrm>
          <a:off x="6189663" y="2133600"/>
          <a:ext cx="2054225" cy="1782763"/>
        </p:xfrm>
        <a:graphic>
          <a:graphicData uri="http://schemas.openxmlformats.org/presentationml/2006/ole">
            <mc:AlternateContent xmlns:mc="http://schemas.openxmlformats.org/markup-compatibility/2006">
              <mc:Choice xmlns:v="urn:schemas-microsoft-com:vml" Requires="v">
                <p:oleObj spid="_x0000_s3140" name="" r:id="rId5" imgW="1372870" imgH="1193800" progId="Word.Picture.8">
                  <p:embed/>
                </p:oleObj>
              </mc:Choice>
              <mc:Fallback>
                <p:oleObj name="" r:id="rId5" imgW="1372870" imgH="1193800" progId="Word.Picture.8">
                  <p:embed/>
                  <p:pic>
                    <p:nvPicPr>
                      <p:cNvPr id="0" name="图片 3139"/>
                      <p:cNvPicPr/>
                      <p:nvPr/>
                    </p:nvPicPr>
                    <p:blipFill>
                      <a:blip r:embed="rId6"/>
                      <a:stretch>
                        <a:fillRect/>
                      </a:stretch>
                    </p:blipFill>
                    <p:spPr>
                      <a:xfrm>
                        <a:off x="6189663" y="2133600"/>
                        <a:ext cx="2054225" cy="1782763"/>
                      </a:xfrm>
                      <a:prstGeom prst="rect">
                        <a:avLst/>
                      </a:prstGeom>
                      <a:noFill/>
                      <a:ln w="38100">
                        <a:noFill/>
                        <a:miter/>
                      </a:ln>
                    </p:spPr>
                  </p:pic>
                </p:oleObj>
              </mc:Fallback>
            </mc:AlternateContent>
          </a:graphicData>
        </a:graphic>
      </p:graphicFrame>
      <p:graphicFrame>
        <p:nvGraphicFramePr>
          <p:cNvPr id="13" name="Object 14"/>
          <p:cNvGraphicFramePr>
            <a:graphicFrameLocks noChangeAspect="1"/>
          </p:cNvGraphicFramePr>
          <p:nvPr/>
        </p:nvGraphicFramePr>
        <p:xfrm>
          <a:off x="3419475" y="2133600"/>
          <a:ext cx="2054225" cy="1782763"/>
        </p:xfrm>
        <a:graphic>
          <a:graphicData uri="http://schemas.openxmlformats.org/presentationml/2006/ole">
            <mc:AlternateContent xmlns:mc="http://schemas.openxmlformats.org/markup-compatibility/2006">
              <mc:Choice xmlns:v="urn:schemas-microsoft-com:vml" Requires="v">
                <p:oleObj spid="_x0000_s3135" name="" r:id="rId7" imgW="1372870" imgH="1193800" progId="Word.Picture.8">
                  <p:embed/>
                </p:oleObj>
              </mc:Choice>
              <mc:Fallback>
                <p:oleObj name="" r:id="rId7" imgW="1372870" imgH="1193800" progId="Word.Picture.8">
                  <p:embed/>
                  <p:pic>
                    <p:nvPicPr>
                      <p:cNvPr id="0" name="图片 3134"/>
                      <p:cNvPicPr/>
                      <p:nvPr/>
                    </p:nvPicPr>
                    <p:blipFill>
                      <a:blip r:embed="rId8"/>
                      <a:stretch>
                        <a:fillRect/>
                      </a:stretch>
                    </p:blipFill>
                    <p:spPr>
                      <a:xfrm>
                        <a:off x="3419475" y="2133600"/>
                        <a:ext cx="2054225" cy="1782763"/>
                      </a:xfrm>
                      <a:prstGeom prst="rect">
                        <a:avLst/>
                      </a:prstGeom>
                      <a:noFill/>
                      <a:ln w="38100">
                        <a:noFill/>
                        <a:miter/>
                      </a:ln>
                    </p:spPr>
                  </p:pic>
                </p:oleObj>
              </mc:Fallback>
            </mc:AlternateContent>
          </a:graphicData>
        </a:graphic>
      </p:graphicFrame>
      <p:graphicFrame>
        <p:nvGraphicFramePr>
          <p:cNvPr id="48134" name="Object 12"/>
          <p:cNvGraphicFramePr>
            <a:graphicFrameLocks noChangeAspect="1"/>
          </p:cNvGraphicFramePr>
          <p:nvPr/>
        </p:nvGraphicFramePr>
        <p:xfrm>
          <a:off x="611188" y="2101850"/>
          <a:ext cx="2054225" cy="1782763"/>
        </p:xfrm>
        <a:graphic>
          <a:graphicData uri="http://schemas.openxmlformats.org/presentationml/2006/ole">
            <mc:AlternateContent xmlns:mc="http://schemas.openxmlformats.org/markup-compatibility/2006">
              <mc:Choice xmlns:v="urn:schemas-microsoft-com:vml" Requires="v">
                <p:oleObj spid="_x0000_s3136" name="" r:id="rId9" imgW="1372870" imgH="1193800" progId="Word.Picture.8">
                  <p:embed/>
                </p:oleObj>
              </mc:Choice>
              <mc:Fallback>
                <p:oleObj name="" r:id="rId9" imgW="1372870" imgH="1193800" progId="Word.Picture.8">
                  <p:embed/>
                  <p:pic>
                    <p:nvPicPr>
                      <p:cNvPr id="0" name="图片 3135"/>
                      <p:cNvPicPr/>
                      <p:nvPr/>
                    </p:nvPicPr>
                    <p:blipFill>
                      <a:blip r:embed="rId10"/>
                      <a:stretch>
                        <a:fillRect/>
                      </a:stretch>
                    </p:blipFill>
                    <p:spPr>
                      <a:xfrm>
                        <a:off x="611188" y="2101850"/>
                        <a:ext cx="2054225" cy="1782763"/>
                      </a:xfrm>
                      <a:prstGeom prst="rect">
                        <a:avLst/>
                      </a:prstGeom>
                      <a:noFill/>
                      <a:ln w="38100">
                        <a:noFill/>
                        <a:miter/>
                      </a:ln>
                    </p:spPr>
                  </p:pic>
                </p:oleObj>
              </mc:Fallback>
            </mc:AlternateContent>
          </a:graphicData>
        </a:graphic>
      </p:graphicFrame>
      <p:sp>
        <p:nvSpPr>
          <p:cNvPr id="48135" name="Text Box 2"/>
          <p:cNvSpPr txBox="1"/>
          <p:nvPr/>
        </p:nvSpPr>
        <p:spPr>
          <a:xfrm>
            <a:off x="304800" y="703263"/>
            <a:ext cx="4648200" cy="493712"/>
          </a:xfrm>
          <a:prstGeom prst="rect">
            <a:avLst/>
          </a:prstGeom>
          <a:noFill/>
          <a:ln w="9525">
            <a:noFill/>
          </a:ln>
        </p:spPr>
        <p:txBody>
          <a:bodyPr anchor="ctr" anchorCtr="0">
            <a:spAutoFit/>
          </a:bodyPr>
          <a:p>
            <a:pPr>
              <a:lnSpc>
                <a:spcPct val="110000"/>
              </a:lnSpc>
            </a:pPr>
            <a:r>
              <a:rPr lang="zh-CN" altLang="en-US" sz="2400" b="1" dirty="0">
                <a:solidFill>
                  <a:srgbClr val="000000"/>
                </a:solidFill>
                <a:latin typeface="楷体_GB2312"/>
                <a:ea typeface="楷体_GB2312"/>
              </a:rPr>
              <a:t>（</a:t>
            </a:r>
            <a:r>
              <a:rPr lang="en-US" altLang="zh-CN" sz="2400" b="1" dirty="0">
                <a:solidFill>
                  <a:srgbClr val="000000"/>
                </a:solidFill>
                <a:latin typeface="楷体_GB2312"/>
                <a:ea typeface="楷体_GB2312"/>
              </a:rPr>
              <a:t>3</a:t>
            </a:r>
            <a:r>
              <a:rPr lang="zh-CN" altLang="en-US" sz="2400" b="1" dirty="0">
                <a:solidFill>
                  <a:srgbClr val="000000"/>
                </a:solidFill>
                <a:latin typeface="楷体_GB2312"/>
                <a:ea typeface="楷体_GB2312"/>
              </a:rPr>
              <a:t>）限幅与钳位电路</a:t>
            </a:r>
            <a:endParaRPr lang="zh-CN" altLang="en-US" sz="2400" b="1" dirty="0">
              <a:solidFill>
                <a:srgbClr val="000000"/>
              </a:solidFill>
              <a:latin typeface="楷体_GB2312"/>
              <a:ea typeface="楷体_GB2312"/>
            </a:endParaRPr>
          </a:p>
        </p:txBody>
      </p:sp>
      <p:sp>
        <p:nvSpPr>
          <p:cNvPr id="48136" name="Text Box 3"/>
          <p:cNvSpPr txBox="1"/>
          <p:nvPr/>
        </p:nvSpPr>
        <p:spPr>
          <a:xfrm>
            <a:off x="287338" y="1143000"/>
            <a:ext cx="8610600" cy="822325"/>
          </a:xfrm>
          <a:prstGeom prst="rect">
            <a:avLst/>
          </a:prstGeom>
          <a:noFill/>
          <a:ln w="9525">
            <a:noFill/>
          </a:ln>
        </p:spPr>
        <p:txBody>
          <a:bodyPr anchor="ctr" anchorCtr="0">
            <a:spAutoFit/>
          </a:bodyPr>
          <a:p>
            <a:pPr>
              <a:lnSpc>
                <a:spcPct val="120000"/>
              </a:lnSpc>
            </a:pPr>
            <a:r>
              <a:rPr lang="en-US" altLang="zh-CN" sz="2000" b="1" dirty="0">
                <a:solidFill>
                  <a:srgbClr val="000000"/>
                </a:solidFill>
                <a:latin typeface="Times New Roman" panose="02020603050405020304" pitchFamily="18" charset="0"/>
                <a:ea typeface="楷体_GB2312"/>
              </a:rPr>
              <a:t>       </a:t>
            </a:r>
            <a:r>
              <a:rPr lang="zh-CN" altLang="en-US" sz="2000" b="1" dirty="0">
                <a:solidFill>
                  <a:srgbClr val="000000"/>
                </a:solidFill>
                <a:latin typeface="Times New Roman" panose="02020603050405020304" pitchFamily="18" charset="0"/>
                <a:ea typeface="楷体_GB2312"/>
              </a:rPr>
              <a:t>电路如图，</a:t>
            </a:r>
            <a:r>
              <a:rPr lang="en-US" altLang="zh-CN" sz="2000" b="1" i="1" dirty="0">
                <a:solidFill>
                  <a:srgbClr val="000000"/>
                </a:solidFill>
                <a:latin typeface="Times New Roman" panose="02020603050405020304" pitchFamily="18" charset="0"/>
                <a:ea typeface="楷体_GB2312"/>
              </a:rPr>
              <a:t>R</a:t>
            </a:r>
            <a:r>
              <a:rPr lang="en-US" altLang="zh-CN" sz="2000" b="1" dirty="0">
                <a:solidFill>
                  <a:srgbClr val="000000"/>
                </a:solidFill>
                <a:latin typeface="Times New Roman" panose="02020603050405020304" pitchFamily="18" charset="0"/>
                <a:ea typeface="楷体_GB2312"/>
              </a:rPr>
              <a:t> = 1kΩ</a:t>
            </a:r>
            <a:r>
              <a:rPr lang="zh-CN" altLang="en-US" sz="2000" b="1" dirty="0">
                <a:solidFill>
                  <a:srgbClr val="000000"/>
                </a:solidFill>
                <a:latin typeface="Times New Roman" panose="02020603050405020304" pitchFamily="18" charset="0"/>
                <a:ea typeface="楷体_GB2312"/>
              </a:rPr>
              <a:t>，</a:t>
            </a:r>
            <a:r>
              <a:rPr lang="en-US" altLang="zh-CN" sz="2000" b="1" i="1" dirty="0">
                <a:solidFill>
                  <a:srgbClr val="000000"/>
                </a:solidFill>
                <a:latin typeface="Times New Roman" panose="02020603050405020304" pitchFamily="18" charset="0"/>
                <a:ea typeface="楷体_GB2312"/>
              </a:rPr>
              <a:t>V</a:t>
            </a:r>
            <a:r>
              <a:rPr lang="en-US" altLang="zh-CN" sz="2000" b="1" baseline="-30000" dirty="0">
                <a:solidFill>
                  <a:srgbClr val="000000"/>
                </a:solidFill>
                <a:latin typeface="Times New Roman" panose="02020603050405020304" pitchFamily="18" charset="0"/>
                <a:ea typeface="楷体_GB2312"/>
              </a:rPr>
              <a:t>REF</a:t>
            </a:r>
            <a:r>
              <a:rPr lang="en-US" altLang="zh-CN" sz="2000" b="1" dirty="0">
                <a:solidFill>
                  <a:srgbClr val="000000"/>
                </a:solidFill>
                <a:latin typeface="Times New Roman" panose="02020603050405020304" pitchFamily="18" charset="0"/>
                <a:ea typeface="楷体_GB2312"/>
              </a:rPr>
              <a:t> = 3V</a:t>
            </a:r>
            <a:r>
              <a:rPr lang="zh-CN" altLang="en-US" sz="2000" b="1" dirty="0">
                <a:solidFill>
                  <a:srgbClr val="000000"/>
                </a:solidFill>
                <a:latin typeface="Times New Roman" panose="02020603050405020304" pitchFamily="18" charset="0"/>
                <a:ea typeface="楷体_GB2312"/>
              </a:rPr>
              <a:t>，二极管为硅二极管。分别用理想模型和恒压降模型求解，当</a:t>
            </a:r>
            <a:r>
              <a:rPr lang="en-US" altLang="zh-CN" sz="2000" b="1" i="1" dirty="0">
                <a:solidFill>
                  <a:srgbClr val="000000"/>
                </a:solidFill>
                <a:latin typeface="Times New Roman" panose="02020603050405020304" pitchFamily="18" charset="0"/>
                <a:ea typeface="楷体_GB2312"/>
              </a:rPr>
              <a:t>v</a:t>
            </a:r>
            <a:r>
              <a:rPr lang="en-US" altLang="zh-CN" sz="2000" b="1" baseline="-30000" dirty="0">
                <a:solidFill>
                  <a:srgbClr val="000000"/>
                </a:solidFill>
                <a:latin typeface="Times New Roman" panose="02020603050405020304" pitchFamily="18" charset="0"/>
                <a:ea typeface="楷体_GB2312"/>
              </a:rPr>
              <a:t>I</a:t>
            </a:r>
            <a:r>
              <a:rPr lang="en-US" altLang="zh-CN" sz="2000" b="1" dirty="0">
                <a:solidFill>
                  <a:srgbClr val="000000"/>
                </a:solidFill>
                <a:latin typeface="Times New Roman" panose="02020603050405020304" pitchFamily="18" charset="0"/>
                <a:ea typeface="楷体_GB2312"/>
              </a:rPr>
              <a:t> = 6sin</a:t>
            </a:r>
            <a:r>
              <a:rPr lang="en-US" altLang="zh-CN" sz="2000" b="1" i="1" dirty="0">
                <a:solidFill>
                  <a:srgbClr val="000000"/>
                </a:solidFill>
                <a:latin typeface="Times New Roman" panose="02020603050405020304" pitchFamily="18" charset="0"/>
                <a:ea typeface="楷体_GB2312"/>
                <a:sym typeface="Symbol" panose="05050102010706020507" pitchFamily="18" charset="2"/>
              </a:rPr>
              <a:t></a:t>
            </a:r>
            <a:r>
              <a:rPr lang="en-US" altLang="zh-CN" sz="2000" b="1" i="1" dirty="0">
                <a:solidFill>
                  <a:srgbClr val="000000"/>
                </a:solidFill>
                <a:latin typeface="Times New Roman" panose="02020603050405020304" pitchFamily="18" charset="0"/>
                <a:ea typeface="楷体_GB2312"/>
              </a:rPr>
              <a:t>t </a:t>
            </a:r>
            <a:r>
              <a:rPr lang="en-US" altLang="zh-CN" sz="2000" b="1" dirty="0">
                <a:solidFill>
                  <a:srgbClr val="000000"/>
                </a:solidFill>
                <a:latin typeface="Times New Roman" panose="02020603050405020304" pitchFamily="18" charset="0"/>
                <a:ea typeface="楷体_GB2312"/>
              </a:rPr>
              <a:t>V</a:t>
            </a:r>
            <a:r>
              <a:rPr lang="zh-CN" altLang="en-US" sz="2000" b="1" dirty="0">
                <a:solidFill>
                  <a:srgbClr val="000000"/>
                </a:solidFill>
                <a:latin typeface="Times New Roman" panose="02020603050405020304" pitchFamily="18" charset="0"/>
                <a:ea typeface="楷体_GB2312"/>
              </a:rPr>
              <a:t>时，绘出相应的输出电压</a:t>
            </a:r>
            <a:r>
              <a:rPr lang="en-US" altLang="zh-CN" sz="2000" b="1" i="1" dirty="0">
                <a:solidFill>
                  <a:srgbClr val="000000"/>
                </a:solidFill>
                <a:latin typeface="Times New Roman" panose="02020603050405020304" pitchFamily="18" charset="0"/>
                <a:ea typeface="楷体_GB2312"/>
              </a:rPr>
              <a:t>v</a:t>
            </a:r>
            <a:r>
              <a:rPr lang="en-US" altLang="zh-CN" sz="2000" b="1" baseline="-30000" dirty="0">
                <a:solidFill>
                  <a:srgbClr val="000000"/>
                </a:solidFill>
                <a:latin typeface="Times New Roman" panose="02020603050405020304" pitchFamily="18" charset="0"/>
                <a:ea typeface="楷体_GB2312"/>
              </a:rPr>
              <a:t>O</a:t>
            </a:r>
            <a:r>
              <a:rPr lang="zh-CN" altLang="en-US" sz="2000" b="1" dirty="0">
                <a:solidFill>
                  <a:srgbClr val="000000"/>
                </a:solidFill>
                <a:latin typeface="Times New Roman" panose="02020603050405020304" pitchFamily="18" charset="0"/>
                <a:ea typeface="楷体_GB2312"/>
              </a:rPr>
              <a:t>的波形。 </a:t>
            </a:r>
            <a:endParaRPr lang="zh-CN" altLang="en-US" sz="2000" b="1" dirty="0">
              <a:solidFill>
                <a:srgbClr val="000000"/>
              </a:solidFill>
              <a:latin typeface="Times New Roman" panose="02020603050405020304" pitchFamily="18" charset="0"/>
              <a:ea typeface="楷体_GB2312"/>
            </a:endParaRPr>
          </a:p>
        </p:txBody>
      </p:sp>
      <p:sp>
        <p:nvSpPr>
          <p:cNvPr id="48137" name="Text Box 2"/>
          <p:cNvSpPr txBox="1"/>
          <p:nvPr/>
        </p:nvSpPr>
        <p:spPr>
          <a:xfrm>
            <a:off x="757238" y="180975"/>
            <a:ext cx="3886200" cy="493713"/>
          </a:xfrm>
          <a:prstGeom prst="rect">
            <a:avLst/>
          </a:prstGeom>
          <a:noFill/>
          <a:ln w="9525">
            <a:noFill/>
          </a:ln>
        </p:spPr>
        <p:txBody>
          <a:bodyPr anchor="ctr" anchorCtr="0">
            <a:spAutoFit/>
          </a:bodyPr>
          <a:p>
            <a:pPr>
              <a:lnSpc>
                <a:spcPct val="110000"/>
              </a:lnSpc>
            </a:pPr>
            <a:r>
              <a:rPr lang="en-US" altLang="zh-CN" sz="2400" b="1" dirty="0">
                <a:solidFill>
                  <a:srgbClr val="000000"/>
                </a:solidFill>
                <a:latin typeface="楷体_GB2312"/>
                <a:ea typeface="楷体_GB2312"/>
              </a:rPr>
              <a:t>2</a:t>
            </a:r>
            <a:r>
              <a:rPr lang="zh-CN" altLang="en-US" sz="2400" b="1" dirty="0">
                <a:solidFill>
                  <a:srgbClr val="000000"/>
                </a:solidFill>
                <a:latin typeface="楷体_GB2312"/>
                <a:ea typeface="楷体_GB2312"/>
              </a:rPr>
              <a:t>．模型分析法应用举例</a:t>
            </a:r>
            <a:endParaRPr lang="zh-CN" altLang="en-US" sz="2400" b="1" dirty="0">
              <a:solidFill>
                <a:srgbClr val="000000"/>
              </a:solidFill>
              <a:latin typeface="楷体_GB2312"/>
              <a:ea typeface="楷体_GB2312"/>
            </a:endParaRPr>
          </a:p>
        </p:txBody>
      </p:sp>
      <p:sp>
        <p:nvSpPr>
          <p:cNvPr id="7" name="页脚占位符 4"/>
          <p:cNvSpPr txBox="1">
            <a:spLocks noGrp="1"/>
          </p:cNvSpPr>
          <p:nvPr>
            <p:ph type="ftr" sz="quarter" idx="4294967295"/>
            <p:custDataLst>
              <p:tags r:id="rId11"/>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Righ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trips(downRigh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trips(downRigh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712" name="Rectangle 280"/>
          <p:cNvSpPr>
            <a:spLocks noChangeArrowheads="1"/>
          </p:cNvSpPr>
          <p:nvPr/>
        </p:nvSpPr>
        <p:spPr bwMode="auto">
          <a:xfrm>
            <a:off x="1437640" y="535940"/>
            <a:ext cx="6268720" cy="645160"/>
          </a:xfrm>
          <a:prstGeom prst="rect">
            <a:avLst/>
          </a:prstGeom>
          <a:noFill/>
          <a:ln w="9525">
            <a:noFill/>
            <a:miter lim="800000"/>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Times New Roman" panose="02020603050405020304" pitchFamily="18" charset="0"/>
              </a:rPr>
              <a:t>7.1.1 </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Times New Roman" panose="02020603050405020304" pitchFamily="18" charset="0"/>
              </a:rPr>
              <a:t>本征半导体、杂质半导体</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Times New Roman" panose="02020603050405020304" pitchFamily="18" charset="0"/>
            </a:endParaRPr>
          </a:p>
        </p:txBody>
      </p:sp>
      <p:sp>
        <p:nvSpPr>
          <p:cNvPr id="19364" name="Text Box 932"/>
          <p:cNvSpPr txBox="1">
            <a:spLocks noChangeArrowheads="1"/>
          </p:cNvSpPr>
          <p:nvPr/>
        </p:nvSpPr>
        <p:spPr bwMode="auto">
          <a:xfrm>
            <a:off x="323850" y="1938338"/>
            <a:ext cx="2133600" cy="519113"/>
          </a:xfrm>
          <a:prstGeom prst="rect">
            <a:avLst/>
          </a:prstGeom>
          <a:noFill/>
          <a:ln w="9525">
            <a:noFill/>
            <a:miter lim="800000"/>
          </a:ln>
        </p:spPr>
        <p:txBody>
          <a:bodyPr>
            <a:spAutoFit/>
          </a:bodyPr>
          <a:lstStyle/>
          <a:p>
            <a:pPr marR="0" defTabSz="914400">
              <a:spcBef>
                <a:spcPct val="20000"/>
              </a:spcBef>
              <a:buClrTx/>
              <a:buSzTx/>
              <a:buFontTx/>
              <a:buNone/>
              <a:defRPr/>
            </a:pPr>
            <a:r>
              <a:rPr kumimoji="1" lang="zh-CN" altLang="en-US" sz="2800" b="1" kern="1200" cap="none" spc="0" normalizeH="0" baseline="0" noProof="0" smtClean="0">
                <a:solidFill>
                  <a:srgbClr val="0066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半导体 </a:t>
            </a:r>
            <a:r>
              <a:rPr kumimoji="1" lang="en-US" altLang="zh-CN" sz="2800" b="1" kern="1200" cap="none" spc="0" normalizeH="0" baseline="0" noProof="0" smtClean="0">
                <a:solidFill>
                  <a:srgbClr val="006600"/>
                </a:solidFill>
                <a:effectLst>
                  <a:outerShdw blurRad="38100" dist="38100" dir="2700000" algn="tl">
                    <a:srgbClr val="C0C0C0"/>
                  </a:outerShdw>
                </a:effectLst>
                <a:latin typeface="Times New Roman" panose="02020603050405020304"/>
                <a:ea typeface="宋体" panose="02010600030101010101" pitchFamily="2" charset="-122"/>
                <a:cs typeface="+mn-cs"/>
              </a:rPr>
              <a:t>—</a:t>
            </a:r>
            <a:r>
              <a:rPr kumimoji="1" lang="en-US" altLang="zh-CN" sz="2800" b="1" kern="1200" cap="none" spc="0" normalizeH="0" baseline="0" noProof="0" smtClean="0">
                <a:solidFill>
                  <a:srgbClr val="0066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endParaRPr kumimoji="1" lang="en-US" altLang="zh-CN" sz="2800" b="1" kern="1200" cap="none" spc="0" normalizeH="0" baseline="0" noProof="0" smtClean="0">
              <a:solidFill>
                <a:srgbClr val="006600"/>
              </a:solidFill>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19365" name="Text Box 933"/>
          <p:cNvSpPr txBox="1"/>
          <p:nvPr/>
        </p:nvSpPr>
        <p:spPr>
          <a:xfrm>
            <a:off x="2076450" y="1938338"/>
            <a:ext cx="6705600" cy="519112"/>
          </a:xfrm>
          <a:prstGeom prst="rect">
            <a:avLst/>
          </a:prstGeom>
          <a:noFill/>
          <a:ln w="9525">
            <a:noFill/>
          </a:ln>
        </p:spPr>
        <p:txBody>
          <a:bodyPr>
            <a:spAutoFit/>
          </a:bodyPr>
          <a:p>
            <a:pPr>
              <a:spcBef>
                <a:spcPct val="20000"/>
              </a:spcBef>
            </a:pPr>
            <a:r>
              <a:rPr lang="zh-CN" altLang="en-US" sz="2800" b="1" dirty="0">
                <a:solidFill>
                  <a:schemeClr val="tx2"/>
                </a:solidFill>
                <a:latin typeface="宋体" panose="02010600030101010101" pitchFamily="2" charset="-122"/>
              </a:rPr>
              <a:t>导电能力介于导体和绝缘体之间的物质。</a:t>
            </a:r>
            <a:endParaRPr lang="zh-CN" altLang="en-US" sz="2800" b="1" dirty="0">
              <a:solidFill>
                <a:schemeClr val="tx2"/>
              </a:solidFill>
              <a:latin typeface="宋体" panose="02010600030101010101" pitchFamily="2" charset="-122"/>
            </a:endParaRPr>
          </a:p>
        </p:txBody>
      </p:sp>
      <p:sp>
        <p:nvSpPr>
          <p:cNvPr id="19366" name="Text Box 934"/>
          <p:cNvSpPr txBox="1">
            <a:spLocks noChangeArrowheads="1"/>
          </p:cNvSpPr>
          <p:nvPr/>
        </p:nvSpPr>
        <p:spPr bwMode="auto">
          <a:xfrm>
            <a:off x="323850" y="2560638"/>
            <a:ext cx="2895600" cy="519113"/>
          </a:xfrm>
          <a:prstGeom prst="rect">
            <a:avLst/>
          </a:prstGeom>
          <a:noFill/>
          <a:ln w="9525">
            <a:noFill/>
            <a:miter lim="800000"/>
          </a:ln>
        </p:spPr>
        <p:txBody>
          <a:bodyPr>
            <a:spAutoFit/>
          </a:bodyPr>
          <a:lstStyle/>
          <a:p>
            <a:pPr marR="0" defTabSz="914400">
              <a:spcBef>
                <a:spcPct val="20000"/>
              </a:spcBef>
              <a:buClrTx/>
              <a:buSzTx/>
              <a:buFontTx/>
              <a:buNone/>
              <a:defRPr/>
            </a:pPr>
            <a:r>
              <a:rPr kumimoji="1" lang="zh-CN" altLang="en-US" sz="2800" b="1" kern="1200" cap="none" spc="0" normalizeH="0" baseline="0" noProof="0" smtClean="0">
                <a:solidFill>
                  <a:srgbClr val="0066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本征半导体 </a:t>
            </a:r>
            <a:r>
              <a:rPr kumimoji="1" lang="en-US" altLang="zh-CN" sz="2800" b="1" kern="1200" cap="none" spc="0" normalizeH="0" baseline="0" noProof="0" smtClean="0">
                <a:solidFill>
                  <a:srgbClr val="006600"/>
                </a:solidFill>
                <a:effectLst>
                  <a:outerShdw blurRad="38100" dist="38100" dir="2700000" algn="tl">
                    <a:srgbClr val="C0C0C0"/>
                  </a:outerShdw>
                </a:effectLst>
                <a:latin typeface="Times New Roman" panose="02020603050405020304"/>
                <a:ea typeface="宋体" panose="02010600030101010101" pitchFamily="2" charset="-122"/>
                <a:cs typeface="+mn-cs"/>
              </a:rPr>
              <a:t>—</a:t>
            </a:r>
            <a:endParaRPr kumimoji="1" lang="en-US" altLang="zh-CN" sz="2800" b="1" kern="1200" cap="none" spc="0" normalizeH="0" baseline="0" noProof="0" smtClean="0">
              <a:solidFill>
                <a:srgbClr val="006600"/>
              </a:solidFill>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19367" name="Text Box 935"/>
          <p:cNvSpPr txBox="1"/>
          <p:nvPr/>
        </p:nvSpPr>
        <p:spPr>
          <a:xfrm>
            <a:off x="2838450" y="2560638"/>
            <a:ext cx="5943600" cy="519112"/>
          </a:xfrm>
          <a:prstGeom prst="rect">
            <a:avLst/>
          </a:prstGeom>
          <a:noFill/>
          <a:ln w="9525">
            <a:noFill/>
          </a:ln>
        </p:spPr>
        <p:txBody>
          <a:bodyPr>
            <a:spAutoFit/>
          </a:bodyPr>
          <a:p>
            <a:pPr>
              <a:spcBef>
                <a:spcPct val="20000"/>
              </a:spcBef>
            </a:pPr>
            <a:r>
              <a:rPr lang="zh-CN" altLang="en-US" sz="2800" b="1" dirty="0">
                <a:solidFill>
                  <a:schemeClr val="tx2"/>
                </a:solidFill>
                <a:latin typeface="宋体" panose="02010600030101010101" pitchFamily="2" charset="-122"/>
              </a:rPr>
              <a:t>纯净的半导体。如硅、锗单晶体。</a:t>
            </a:r>
            <a:endParaRPr lang="zh-CN" altLang="en-US" sz="2800" b="1" dirty="0">
              <a:solidFill>
                <a:schemeClr val="tx2"/>
              </a:solidFill>
              <a:latin typeface="宋体" panose="02010600030101010101" pitchFamily="2" charset="-122"/>
            </a:endParaRPr>
          </a:p>
        </p:txBody>
      </p:sp>
      <p:sp>
        <p:nvSpPr>
          <p:cNvPr id="19368" name="Text Box 936"/>
          <p:cNvSpPr txBox="1">
            <a:spLocks noChangeArrowheads="1"/>
          </p:cNvSpPr>
          <p:nvPr/>
        </p:nvSpPr>
        <p:spPr bwMode="auto">
          <a:xfrm>
            <a:off x="342900" y="3087688"/>
            <a:ext cx="2133600" cy="519113"/>
          </a:xfrm>
          <a:prstGeom prst="rect">
            <a:avLst/>
          </a:prstGeom>
          <a:noFill/>
          <a:ln w="9525">
            <a:noFill/>
            <a:miter lim="800000"/>
          </a:ln>
        </p:spPr>
        <p:txBody>
          <a:bodyPr>
            <a:spAutoFit/>
          </a:bodyPr>
          <a:lstStyle/>
          <a:p>
            <a:pPr marR="0" defTabSz="914400">
              <a:spcBef>
                <a:spcPct val="20000"/>
              </a:spcBef>
              <a:buClrTx/>
              <a:buSzTx/>
              <a:buFontTx/>
              <a:buNone/>
              <a:defRPr/>
            </a:pPr>
            <a:r>
              <a:rPr kumimoji="1" lang="zh-CN" altLang="en-US" sz="2800" b="1" kern="1200" cap="none" spc="0" normalizeH="0" baseline="0" noProof="0" smtClean="0">
                <a:solidFill>
                  <a:srgbClr val="0066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载流子 </a:t>
            </a:r>
            <a:r>
              <a:rPr kumimoji="1" lang="en-US" altLang="zh-CN" sz="2800" b="1" kern="1200" cap="none" spc="0" normalizeH="0" baseline="0" noProof="0" smtClean="0">
                <a:solidFill>
                  <a:srgbClr val="006600"/>
                </a:solidFill>
                <a:effectLst>
                  <a:outerShdw blurRad="38100" dist="38100" dir="2700000" algn="tl">
                    <a:srgbClr val="C0C0C0"/>
                  </a:outerShdw>
                </a:effectLst>
                <a:latin typeface="Times New Roman" panose="02020603050405020304"/>
                <a:ea typeface="宋体" panose="02010600030101010101" pitchFamily="2" charset="-122"/>
                <a:cs typeface="+mn-cs"/>
              </a:rPr>
              <a:t>—</a:t>
            </a:r>
            <a:endParaRPr kumimoji="1" lang="en-US" altLang="zh-CN" sz="2800" b="1" kern="1200" cap="none" spc="0" normalizeH="0" baseline="0" noProof="0" smtClean="0">
              <a:solidFill>
                <a:srgbClr val="006600"/>
              </a:solidFill>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19369" name="Text Box 937"/>
          <p:cNvSpPr txBox="1"/>
          <p:nvPr/>
        </p:nvSpPr>
        <p:spPr>
          <a:xfrm>
            <a:off x="2247900" y="3087688"/>
            <a:ext cx="4191000" cy="519112"/>
          </a:xfrm>
          <a:prstGeom prst="rect">
            <a:avLst/>
          </a:prstGeom>
          <a:noFill/>
          <a:ln w="9525">
            <a:noFill/>
          </a:ln>
        </p:spPr>
        <p:txBody>
          <a:bodyPr>
            <a:spAutoFit/>
          </a:bodyPr>
          <a:p>
            <a:pPr>
              <a:spcBef>
                <a:spcPct val="20000"/>
              </a:spcBef>
            </a:pPr>
            <a:r>
              <a:rPr lang="zh-CN" altLang="en-US" sz="2800" b="1" dirty="0">
                <a:solidFill>
                  <a:schemeClr val="tx2"/>
                </a:solidFill>
                <a:latin typeface="宋体" panose="02010600030101010101" pitchFamily="2" charset="-122"/>
              </a:rPr>
              <a:t>自由运动的带电粒子。</a:t>
            </a:r>
            <a:endParaRPr lang="zh-CN" altLang="en-US" sz="2800" b="1" dirty="0">
              <a:solidFill>
                <a:schemeClr val="tx2"/>
              </a:solidFill>
              <a:latin typeface="宋体" panose="02010600030101010101" pitchFamily="2" charset="-122"/>
            </a:endParaRPr>
          </a:p>
        </p:txBody>
      </p:sp>
      <p:sp>
        <p:nvSpPr>
          <p:cNvPr id="19370" name="Text Box 938"/>
          <p:cNvSpPr txBox="1">
            <a:spLocks noChangeArrowheads="1"/>
          </p:cNvSpPr>
          <p:nvPr/>
        </p:nvSpPr>
        <p:spPr bwMode="auto">
          <a:xfrm>
            <a:off x="323850" y="3671888"/>
            <a:ext cx="2971800" cy="519113"/>
          </a:xfrm>
          <a:prstGeom prst="rect">
            <a:avLst/>
          </a:prstGeom>
          <a:noFill/>
          <a:ln w="9525">
            <a:noFill/>
            <a:miter lim="800000"/>
          </a:ln>
        </p:spPr>
        <p:txBody>
          <a:bodyPr>
            <a:spAutoFit/>
          </a:bodyPr>
          <a:lstStyle/>
          <a:p>
            <a:pPr marR="0" defTabSz="914400">
              <a:spcBef>
                <a:spcPct val="20000"/>
              </a:spcBef>
              <a:buClrTx/>
              <a:buSzTx/>
              <a:buFontTx/>
              <a:buNone/>
              <a:defRPr/>
            </a:pPr>
            <a:r>
              <a:rPr kumimoji="1" lang="zh-CN" altLang="en-US" sz="2800" b="1" kern="1200" cap="none" spc="0" normalizeH="0" baseline="0" noProof="0" smtClean="0">
                <a:solidFill>
                  <a:srgbClr val="0066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共价键 </a:t>
            </a:r>
            <a:r>
              <a:rPr kumimoji="1" lang="en-US" altLang="zh-CN" sz="2800" b="1" kern="1200" cap="none" spc="0" normalizeH="0" baseline="0" noProof="0" smtClean="0">
                <a:solidFill>
                  <a:srgbClr val="006600"/>
                </a:solidFill>
                <a:effectLst>
                  <a:outerShdw blurRad="38100" dist="38100" dir="2700000" algn="tl">
                    <a:srgbClr val="C0C0C0"/>
                  </a:outerShdw>
                </a:effectLst>
                <a:latin typeface="Times New Roman" panose="02020603050405020304"/>
                <a:ea typeface="宋体" panose="02010600030101010101" pitchFamily="2" charset="-122"/>
                <a:cs typeface="+mn-cs"/>
              </a:rPr>
              <a:t>—</a:t>
            </a:r>
            <a:endParaRPr kumimoji="1" lang="en-US" altLang="zh-CN" sz="2800" b="1" kern="1200" cap="none" spc="0" normalizeH="0" baseline="0" noProof="0" smtClean="0">
              <a:solidFill>
                <a:srgbClr val="006600"/>
              </a:solidFill>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19371" name="Text Box 939"/>
          <p:cNvSpPr txBox="1"/>
          <p:nvPr/>
        </p:nvSpPr>
        <p:spPr>
          <a:xfrm>
            <a:off x="2152650" y="3671888"/>
            <a:ext cx="6400800" cy="519112"/>
          </a:xfrm>
          <a:prstGeom prst="rect">
            <a:avLst/>
          </a:prstGeom>
          <a:noFill/>
          <a:ln w="9525">
            <a:noFill/>
          </a:ln>
        </p:spPr>
        <p:txBody>
          <a:bodyPr>
            <a:spAutoFit/>
          </a:bodyPr>
          <a:p>
            <a:pPr>
              <a:spcBef>
                <a:spcPct val="20000"/>
              </a:spcBef>
            </a:pPr>
            <a:r>
              <a:rPr lang="zh-CN" altLang="en-US" sz="2800" b="1" dirty="0">
                <a:solidFill>
                  <a:schemeClr val="tx2"/>
                </a:solidFill>
                <a:latin typeface="宋体" panose="02010600030101010101" pitchFamily="2" charset="-122"/>
              </a:rPr>
              <a:t>相邻原子共有价电子所形成的束缚。</a:t>
            </a:r>
            <a:endParaRPr lang="zh-CN" altLang="en-US" sz="2800" b="1" dirty="0">
              <a:solidFill>
                <a:schemeClr val="tx2"/>
              </a:solidFill>
              <a:latin typeface="宋体" panose="02010600030101010101" pitchFamily="2" charset="-122"/>
            </a:endParaRPr>
          </a:p>
        </p:txBody>
      </p:sp>
      <p:sp>
        <p:nvSpPr>
          <p:cNvPr id="20531" name="Text Box 1075"/>
          <p:cNvSpPr txBox="1"/>
          <p:nvPr/>
        </p:nvSpPr>
        <p:spPr>
          <a:xfrm>
            <a:off x="285750" y="1181100"/>
            <a:ext cx="3257550" cy="579438"/>
          </a:xfrm>
          <a:prstGeom prst="rect">
            <a:avLst/>
          </a:prstGeom>
          <a:noFill/>
          <a:ln w="9525">
            <a:noFill/>
          </a:ln>
        </p:spPr>
        <p:txBody>
          <a:bodyPr>
            <a:spAutoFit/>
          </a:bodyPr>
          <a:p>
            <a:pPr>
              <a:spcBef>
                <a:spcPct val="20000"/>
              </a:spcBef>
            </a:pPr>
            <a:r>
              <a:rPr lang="zh-CN" altLang="en-US" sz="3200" b="1" dirty="0">
                <a:solidFill>
                  <a:srgbClr val="0033CC"/>
                </a:solidFill>
                <a:latin typeface="Times New Roman" panose="02020603050405020304" pitchFamily="18" charset="0"/>
              </a:rPr>
              <a:t>一、本征半导体</a:t>
            </a:r>
            <a:endParaRPr lang="zh-CN" altLang="en-US" sz="3200" b="1" dirty="0">
              <a:solidFill>
                <a:srgbClr val="0033CC"/>
              </a:solidFill>
              <a:latin typeface="Times New Roman" panose="02020603050405020304" pitchFamily="18" charset="0"/>
            </a:endParaRPr>
          </a:p>
        </p:txBody>
      </p:sp>
      <p:sp>
        <p:nvSpPr>
          <p:cNvPr id="20656" name="Text Box 1200"/>
          <p:cNvSpPr txBox="1">
            <a:spLocks noChangeArrowheads="1"/>
          </p:cNvSpPr>
          <p:nvPr/>
        </p:nvSpPr>
        <p:spPr bwMode="auto">
          <a:xfrm>
            <a:off x="361950" y="4197350"/>
            <a:ext cx="2514600" cy="519113"/>
          </a:xfrm>
          <a:prstGeom prst="rect">
            <a:avLst/>
          </a:prstGeom>
          <a:noFill/>
          <a:ln w="9525">
            <a:noFill/>
            <a:miter lim="800000"/>
          </a:ln>
          <a:effectLst>
            <a:outerShdw dist="35921" dir="2700000" algn="ctr" rotWithShape="0">
              <a:schemeClr val="tx1"/>
            </a:outerShdw>
          </a:effectLst>
        </p:spPr>
        <p:txBody>
          <a:bodyPr>
            <a:spAutoFit/>
          </a:bodyPr>
          <a:lstStyle/>
          <a:p>
            <a:pPr marR="0" defTabSz="914400">
              <a:spcBef>
                <a:spcPct val="20000"/>
              </a:spcBef>
              <a:buClrTx/>
              <a:buSzTx/>
              <a:buFontTx/>
              <a:buNone/>
              <a:defRPr/>
            </a:pPr>
            <a:r>
              <a:rPr kumimoji="1" lang="zh-CN" altLang="en-US"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本征激发：</a:t>
            </a:r>
            <a:endParaRPr kumimoji="1" lang="zh-CN" altLang="en-US"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20657" name="Text Box 1201"/>
          <p:cNvSpPr txBox="1"/>
          <p:nvPr/>
        </p:nvSpPr>
        <p:spPr>
          <a:xfrm>
            <a:off x="603250" y="4827588"/>
            <a:ext cx="7874000" cy="1382712"/>
          </a:xfrm>
          <a:prstGeom prst="rect">
            <a:avLst/>
          </a:prstGeom>
          <a:solidFill>
            <a:srgbClr val="CCFFFF"/>
          </a:solidFill>
          <a:ln w="9525" cap="flat" cmpd="sng">
            <a:solidFill>
              <a:srgbClr val="0033CC"/>
            </a:solidFill>
            <a:prstDash val="solid"/>
            <a:miter/>
            <a:headEnd type="none" w="med" len="med"/>
            <a:tailEnd type="none" w="med" len="med"/>
          </a:ln>
        </p:spPr>
        <p:txBody>
          <a:bodyPr>
            <a:spAutoFit/>
          </a:bodyPr>
          <a:p>
            <a:pPr>
              <a:spcBef>
                <a:spcPct val="20000"/>
              </a:spcBef>
            </a:pPr>
            <a:r>
              <a:rPr lang="en-US" altLang="zh-CN" sz="2800" b="1" dirty="0">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在室温或光照下价电子获得足够能量摆脱共价键的束缚成为自由电子，并在共价键中留下一个空位</a:t>
            </a:r>
            <a:r>
              <a:rPr lang="en-US" altLang="zh-CN" sz="2800" b="1" dirty="0">
                <a:solidFill>
                  <a:srgbClr val="FF0066"/>
                </a:solidFill>
                <a:latin typeface="宋体" panose="02010600030101010101" pitchFamily="2" charset="-122"/>
              </a:rPr>
              <a:t>(</a:t>
            </a:r>
            <a:r>
              <a:rPr lang="zh-CN" altLang="en-US" sz="2800" b="1" dirty="0">
                <a:solidFill>
                  <a:srgbClr val="FF0066"/>
                </a:solidFill>
                <a:latin typeface="宋体" panose="02010600030101010101" pitchFamily="2" charset="-122"/>
              </a:rPr>
              <a:t>空穴</a:t>
            </a:r>
            <a:r>
              <a:rPr lang="en-US" altLang="zh-CN" sz="2800" b="1" dirty="0">
                <a:solidFill>
                  <a:srgbClr val="FF0066"/>
                </a:solidFill>
                <a:latin typeface="宋体" panose="02010600030101010101" pitchFamily="2" charset="-122"/>
              </a:rPr>
              <a:t>)</a:t>
            </a:r>
            <a:r>
              <a:rPr lang="zh-CN" altLang="en-US" sz="2800" b="1" dirty="0">
                <a:solidFill>
                  <a:srgbClr val="0033CC"/>
                </a:solidFill>
                <a:latin typeface="Times New Roman" panose="02020603050405020304" pitchFamily="18" charset="0"/>
              </a:rPr>
              <a:t>的过程。</a:t>
            </a:r>
            <a:endParaRPr lang="zh-CN" altLang="en-US" sz="2800" b="1" dirty="0">
              <a:solidFill>
                <a:srgbClr val="0033CC"/>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364">
                                            <p:txEl>
                                              <p:charRg st="0" end="7"/>
                                            </p:txEl>
                                          </p:spTgt>
                                        </p:tgtEl>
                                        <p:attrNameLst>
                                          <p:attrName>style.visibility</p:attrName>
                                        </p:attrNameLst>
                                      </p:cBhvr>
                                      <p:to>
                                        <p:strVal val="visible"/>
                                      </p:to>
                                    </p:set>
                                    <p:animEffect transition="in" filter="wipe(left)">
                                      <p:cBhvr>
                                        <p:cTn id="7" dur="500"/>
                                        <p:tgtEl>
                                          <p:spTgt spid="19364">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365">
                                            <p:txEl>
                                              <p:charRg st="0" end="19"/>
                                            </p:txEl>
                                          </p:spTgt>
                                        </p:tgtEl>
                                        <p:attrNameLst>
                                          <p:attrName>style.visibility</p:attrName>
                                        </p:attrNameLst>
                                      </p:cBhvr>
                                      <p:to>
                                        <p:strVal val="visible"/>
                                      </p:to>
                                    </p:set>
                                    <p:animEffect transition="in" filter="wipe(left)">
                                      <p:cBhvr>
                                        <p:cTn id="12" dur="500"/>
                                        <p:tgtEl>
                                          <p:spTgt spid="19365">
                                            <p:txEl>
                                              <p:charRg st="0" end="1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366">
                                            <p:txEl>
                                              <p:charRg st="0" end="8"/>
                                            </p:txEl>
                                          </p:spTgt>
                                        </p:tgtEl>
                                        <p:attrNameLst>
                                          <p:attrName>style.visibility</p:attrName>
                                        </p:attrNameLst>
                                      </p:cBhvr>
                                      <p:to>
                                        <p:strVal val="visible"/>
                                      </p:to>
                                    </p:set>
                                    <p:animEffect transition="in" filter="wipe(left)">
                                      <p:cBhvr>
                                        <p:cTn id="17" dur="500"/>
                                        <p:tgtEl>
                                          <p:spTgt spid="19366">
                                            <p:txEl>
                                              <p:charRg st="0"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367">
                                            <p:txEl>
                                              <p:charRg st="0" end="16"/>
                                            </p:txEl>
                                          </p:spTgt>
                                        </p:tgtEl>
                                        <p:attrNameLst>
                                          <p:attrName>style.visibility</p:attrName>
                                        </p:attrNameLst>
                                      </p:cBhvr>
                                      <p:to>
                                        <p:strVal val="visible"/>
                                      </p:to>
                                    </p:set>
                                    <p:animEffect transition="in" filter="wipe(left)">
                                      <p:cBhvr>
                                        <p:cTn id="22" dur="500"/>
                                        <p:tgtEl>
                                          <p:spTgt spid="19367">
                                            <p:txEl>
                                              <p:charRg st="0" end="1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368">
                                            <p:txEl>
                                              <p:charRg st="0" end="6"/>
                                            </p:txEl>
                                          </p:spTgt>
                                        </p:tgtEl>
                                        <p:attrNameLst>
                                          <p:attrName>style.visibility</p:attrName>
                                        </p:attrNameLst>
                                      </p:cBhvr>
                                      <p:to>
                                        <p:strVal val="visible"/>
                                      </p:to>
                                    </p:set>
                                    <p:animEffect transition="in" filter="wipe(left)">
                                      <p:cBhvr>
                                        <p:cTn id="27" dur="500"/>
                                        <p:tgtEl>
                                          <p:spTgt spid="19368">
                                            <p:txEl>
                                              <p:charRg st="0"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369">
                                            <p:txEl>
                                              <p:charRg st="0" end="11"/>
                                            </p:txEl>
                                          </p:spTgt>
                                        </p:tgtEl>
                                        <p:attrNameLst>
                                          <p:attrName>style.visibility</p:attrName>
                                        </p:attrNameLst>
                                      </p:cBhvr>
                                      <p:to>
                                        <p:strVal val="visible"/>
                                      </p:to>
                                    </p:set>
                                    <p:animEffect transition="in" filter="wipe(left)">
                                      <p:cBhvr>
                                        <p:cTn id="32" dur="500"/>
                                        <p:tgtEl>
                                          <p:spTgt spid="19369">
                                            <p:txEl>
                                              <p:charRg st="0" end="1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9370">
                                            <p:txEl>
                                              <p:charRg st="0" end="6"/>
                                            </p:txEl>
                                          </p:spTgt>
                                        </p:tgtEl>
                                        <p:attrNameLst>
                                          <p:attrName>style.visibility</p:attrName>
                                        </p:attrNameLst>
                                      </p:cBhvr>
                                      <p:to>
                                        <p:strVal val="visible"/>
                                      </p:to>
                                    </p:set>
                                    <p:animEffect transition="in" filter="wipe(left)">
                                      <p:cBhvr>
                                        <p:cTn id="37" dur="500"/>
                                        <p:tgtEl>
                                          <p:spTgt spid="19370">
                                            <p:txEl>
                                              <p:charRg st="0"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9371">
                                            <p:txEl>
                                              <p:charRg st="0" end="17"/>
                                            </p:txEl>
                                          </p:spTgt>
                                        </p:tgtEl>
                                        <p:attrNameLst>
                                          <p:attrName>style.visibility</p:attrName>
                                        </p:attrNameLst>
                                      </p:cBhvr>
                                      <p:to>
                                        <p:strVal val="visible"/>
                                      </p:to>
                                    </p:set>
                                    <p:animEffect transition="in" filter="wipe(left)">
                                      <p:cBhvr>
                                        <p:cTn id="42" dur="500"/>
                                        <p:tgtEl>
                                          <p:spTgt spid="19371">
                                            <p:txEl>
                                              <p:charRg st="0" end="1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0531">
                                            <p:txEl>
                                              <p:charRg st="0" end="8"/>
                                            </p:txEl>
                                          </p:spTgt>
                                        </p:tgtEl>
                                        <p:attrNameLst>
                                          <p:attrName>style.visibility</p:attrName>
                                        </p:attrNameLst>
                                      </p:cBhvr>
                                      <p:to>
                                        <p:strVal val="visible"/>
                                      </p:to>
                                    </p:set>
                                    <p:animEffect transition="in" filter="wipe(left)">
                                      <p:cBhvr>
                                        <p:cTn id="47" dur="500"/>
                                        <p:tgtEl>
                                          <p:spTgt spid="20531">
                                            <p:txEl>
                                              <p:charRg st="0"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0656">
                                            <p:txEl>
                                              <p:charRg st="4294967295" end="4294967295"/>
                                            </p:txEl>
                                          </p:spTgt>
                                        </p:tgtEl>
                                        <p:attrNameLst>
                                          <p:attrName>style.visibility</p:attrName>
                                        </p:attrNameLst>
                                      </p:cBhvr>
                                      <p:to>
                                        <p:strVal val="visible"/>
                                      </p:to>
                                    </p:set>
                                    <p:animEffect transition="in" filter="wipe(left)">
                                      <p:cBhvr>
                                        <p:cTn id="52" dur="500"/>
                                        <p:tgtEl>
                                          <p:spTgt spid="20656">
                                            <p:txEl>
                                              <p:charRg st="4294967295" end="429496729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0656">
                                            <p:txEl>
                                              <p:charRg st="0" end="6"/>
                                            </p:txEl>
                                          </p:spTgt>
                                        </p:tgtEl>
                                        <p:attrNameLst>
                                          <p:attrName>style.visibility</p:attrName>
                                        </p:attrNameLst>
                                      </p:cBhvr>
                                      <p:to>
                                        <p:strVal val="visible"/>
                                      </p:to>
                                    </p:set>
                                    <p:animEffect transition="in" filter="wipe(left)">
                                      <p:cBhvr>
                                        <p:cTn id="57" dur="500"/>
                                        <p:tgtEl>
                                          <p:spTgt spid="20656">
                                            <p:txEl>
                                              <p:charRg st="0" end="6"/>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20657"/>
                                        </p:tgtEl>
                                        <p:attrNameLst>
                                          <p:attrName>style.visibility</p:attrName>
                                        </p:attrNameLst>
                                      </p:cBhvr>
                                      <p:to>
                                        <p:strVal val="visible"/>
                                      </p:to>
                                    </p:set>
                                    <p:animEffect transition="in" filter="wipe(left)">
                                      <p:cBhvr>
                                        <p:cTn id="62" dur="300"/>
                                        <p:tgtEl>
                                          <p:spTgt spid="206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64" grpId="0" build="p"/>
      <p:bldP spid="19365" grpId="0" build="p"/>
      <p:bldP spid="19366" grpId="0" build="p"/>
      <p:bldP spid="19367" grpId="0" build="p"/>
      <p:bldP spid="19368" grpId="0" build="p"/>
      <p:bldP spid="19369" grpId="0" build="p"/>
      <p:bldP spid="19370" grpId="0" build="p"/>
      <p:bldP spid="19371" grpId="0" build="p"/>
      <p:bldP spid="20531" grpId="0" build="p"/>
      <p:bldP spid="20656" grpId="0" build="p"/>
      <p:bldP spid="20657"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49154" name="Object 6"/>
          <p:cNvGraphicFramePr>
            <a:graphicFrameLocks noChangeAspect="1"/>
          </p:cNvGraphicFramePr>
          <p:nvPr/>
        </p:nvGraphicFramePr>
        <p:xfrm>
          <a:off x="5891213" y="692150"/>
          <a:ext cx="2857500" cy="1866900"/>
        </p:xfrm>
        <a:graphic>
          <a:graphicData uri="http://schemas.openxmlformats.org/presentationml/2006/ole">
            <mc:AlternateContent xmlns:mc="http://schemas.openxmlformats.org/markup-compatibility/2006">
              <mc:Choice xmlns:v="urn:schemas-microsoft-com:vml" Requires="v">
                <p:oleObj spid="_x0000_s3137" name="" r:id="rId1" imgW="1572260" imgH="1040765" progId="Word.Picture.8">
                  <p:embed/>
                </p:oleObj>
              </mc:Choice>
              <mc:Fallback>
                <p:oleObj name="" r:id="rId1" imgW="1572260" imgH="1040765" progId="Word.Picture.8">
                  <p:embed/>
                  <p:pic>
                    <p:nvPicPr>
                      <p:cNvPr id="0" name="图片 3136"/>
                      <p:cNvPicPr/>
                      <p:nvPr/>
                    </p:nvPicPr>
                    <p:blipFill>
                      <a:blip r:embed="rId2"/>
                      <a:stretch>
                        <a:fillRect/>
                      </a:stretch>
                    </p:blipFill>
                    <p:spPr>
                      <a:xfrm>
                        <a:off x="5891213" y="692150"/>
                        <a:ext cx="2857500" cy="1866900"/>
                      </a:xfrm>
                      <a:prstGeom prst="rect">
                        <a:avLst/>
                      </a:prstGeom>
                      <a:noFill/>
                      <a:ln w="38100">
                        <a:noFill/>
                        <a:miter/>
                      </a:ln>
                    </p:spPr>
                  </p:pic>
                </p:oleObj>
              </mc:Fallback>
            </mc:AlternateContent>
          </a:graphicData>
        </a:graphic>
      </p:graphicFrame>
      <p:sp>
        <p:nvSpPr>
          <p:cNvPr id="49155" name="Text Box 8"/>
          <p:cNvSpPr txBox="1"/>
          <p:nvPr/>
        </p:nvSpPr>
        <p:spPr>
          <a:xfrm>
            <a:off x="503238" y="1089025"/>
            <a:ext cx="5387975" cy="1373188"/>
          </a:xfrm>
          <a:prstGeom prst="rect">
            <a:avLst/>
          </a:prstGeom>
          <a:noFill/>
          <a:ln w="9525">
            <a:noFill/>
          </a:ln>
        </p:spPr>
        <p:txBody>
          <a:bodyPr anchor="ctr" anchorCtr="0">
            <a:spAutoFit/>
          </a:bodyPr>
          <a:p>
            <a:pPr>
              <a:lnSpc>
                <a:spcPct val="140000"/>
              </a:lnSpc>
            </a:pPr>
            <a:r>
              <a:rPr lang="en-US" altLang="zh-CN" sz="2000" b="1" dirty="0">
                <a:solidFill>
                  <a:srgbClr val="000000"/>
                </a:solidFill>
                <a:latin typeface="Times New Roman" panose="02020603050405020304" pitchFamily="18" charset="0"/>
                <a:ea typeface="楷体_GB2312"/>
              </a:rPr>
              <a:t>      </a:t>
            </a:r>
            <a:r>
              <a:rPr lang="zh-CN" altLang="en-US" sz="2000" b="1" dirty="0">
                <a:solidFill>
                  <a:srgbClr val="000000"/>
                </a:solidFill>
                <a:latin typeface="Times New Roman" panose="02020603050405020304" pitchFamily="18" charset="0"/>
                <a:ea typeface="楷体_GB2312"/>
              </a:rPr>
              <a:t>电路如图，二极管为硅二极管，</a:t>
            </a:r>
            <a:r>
              <a:rPr lang="en-US" altLang="zh-CN" sz="2000" b="1" i="1" dirty="0">
                <a:solidFill>
                  <a:srgbClr val="000000"/>
                </a:solidFill>
                <a:latin typeface="Times New Roman" panose="02020603050405020304" pitchFamily="18" charset="0"/>
                <a:ea typeface="宋体" panose="02010600030101010101" pitchFamily="2" charset="-122"/>
              </a:rPr>
              <a:t>V</a:t>
            </a:r>
            <a:r>
              <a:rPr lang="en-US" altLang="zh-CN" sz="2000" b="1" baseline="-30000" dirty="0">
                <a:solidFill>
                  <a:srgbClr val="000000"/>
                </a:solidFill>
                <a:latin typeface="Times New Roman" panose="02020603050405020304" pitchFamily="18" charset="0"/>
                <a:ea typeface="宋体" panose="02010600030101010101" pitchFamily="2" charset="-122"/>
              </a:rPr>
              <a:t>D</a:t>
            </a:r>
            <a:r>
              <a:rPr lang="en-US" altLang="zh-CN" sz="2000" b="1" dirty="0">
                <a:solidFill>
                  <a:srgbClr val="000000"/>
                </a:solidFill>
                <a:latin typeface="Times New Roman" panose="02020603050405020304" pitchFamily="18" charset="0"/>
                <a:ea typeface="宋体" panose="02010600030101010101" pitchFamily="2" charset="-122"/>
              </a:rPr>
              <a:t>=0.7V</a:t>
            </a:r>
            <a:r>
              <a:rPr lang="zh-CN" altLang="en-US" sz="20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000" b="1" i="1" dirty="0">
                <a:solidFill>
                  <a:srgbClr val="000000"/>
                </a:solidFill>
                <a:latin typeface="Book Antiqua" pitchFamily="18" charset="0"/>
                <a:ea typeface="宋体" panose="02010600030101010101" pitchFamily="2" charset="-122"/>
                <a:cs typeface="Times New Roman" panose="02020603050405020304" pitchFamily="18" charset="0"/>
              </a:rPr>
              <a:t>v</a:t>
            </a:r>
            <a:r>
              <a:rPr lang="en-US" altLang="zh-CN" sz="2000" b="1" baseline="-30000" dirty="0">
                <a:solidFill>
                  <a:srgbClr val="000000"/>
                </a:solidFill>
                <a:latin typeface="Times New Roman" panose="02020603050405020304" pitchFamily="18" charset="0"/>
                <a:ea typeface="宋体" panose="02010600030101010101" pitchFamily="2" charset="-122"/>
              </a:rPr>
              <a:t>s</a:t>
            </a:r>
            <a:r>
              <a:rPr lang="en-US" altLang="zh-CN" sz="2000" b="1" dirty="0">
                <a:solidFill>
                  <a:srgbClr val="000000"/>
                </a:solidFill>
                <a:latin typeface="Times New Roman" panose="02020603050405020304" pitchFamily="18" charset="0"/>
                <a:ea typeface="宋体" panose="02010600030101010101" pitchFamily="2" charset="-122"/>
              </a:rPr>
              <a:t> = </a:t>
            </a:r>
            <a:r>
              <a:rPr lang="en-US" altLang="zh-CN" sz="2000" b="1" i="1" dirty="0">
                <a:solidFill>
                  <a:srgbClr val="000000"/>
                </a:solidFill>
                <a:latin typeface="Times New Roman" panose="02020603050405020304" pitchFamily="18" charset="0"/>
                <a:ea typeface="宋体" panose="02010600030101010101" pitchFamily="2" charset="-122"/>
              </a:rPr>
              <a:t>V</a:t>
            </a:r>
            <a:r>
              <a:rPr lang="en-US" altLang="zh-CN" sz="2000" b="1" baseline="-30000" dirty="0">
                <a:solidFill>
                  <a:srgbClr val="000000"/>
                </a:solidFill>
                <a:latin typeface="Times New Roman" panose="02020603050405020304" pitchFamily="18" charset="0"/>
                <a:ea typeface="宋体" panose="02010600030101010101" pitchFamily="2" charset="-122"/>
              </a:rPr>
              <a:t>m </a:t>
            </a:r>
            <a:r>
              <a:rPr lang="en-US" altLang="zh-CN" sz="2000" b="1" dirty="0">
                <a:solidFill>
                  <a:srgbClr val="000000"/>
                </a:solidFill>
                <a:latin typeface="Times New Roman" panose="02020603050405020304" pitchFamily="18" charset="0"/>
                <a:ea typeface="宋体" panose="02010600030101010101" pitchFamily="2" charset="-122"/>
              </a:rPr>
              <a:t>sin</a:t>
            </a:r>
            <a:r>
              <a:rPr lang="en-US" altLang="zh-CN" sz="20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Symbol" panose="05050102010706020507" pitchFamily="18" charset="2"/>
              </a:rPr>
              <a:t></a:t>
            </a:r>
            <a:r>
              <a:rPr lang="en-US" altLang="zh-CN" sz="2000" b="1" i="1" dirty="0">
                <a:solidFill>
                  <a:srgbClr val="000000"/>
                </a:solidFill>
                <a:latin typeface="Times New Roman" panose="02020603050405020304" pitchFamily="18" charset="0"/>
                <a:ea typeface="宋体" panose="02010600030101010101" pitchFamily="2" charset="-122"/>
              </a:rPr>
              <a:t>t</a:t>
            </a:r>
            <a:r>
              <a:rPr lang="en-US" altLang="zh-CN" sz="2000" b="1" dirty="0">
                <a:solidFill>
                  <a:srgbClr val="000000"/>
                </a:solidFill>
                <a:latin typeface="Times New Roman" panose="02020603050405020304" pitchFamily="18" charset="0"/>
                <a:ea typeface="宋体" panose="02010600030101010101" pitchFamily="2" charset="-122"/>
              </a:rPr>
              <a:t> V</a:t>
            </a:r>
            <a:r>
              <a:rPr lang="zh-CN" altLang="en-US" sz="20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，且</a:t>
            </a:r>
            <a:r>
              <a:rPr lang="en-US" altLang="zh-CN" sz="2000" b="1" i="1" dirty="0">
                <a:solidFill>
                  <a:srgbClr val="000000"/>
                </a:solidFill>
                <a:latin typeface="Times New Roman" panose="02020603050405020304" pitchFamily="18" charset="0"/>
                <a:ea typeface="宋体" panose="02010600030101010101" pitchFamily="2" charset="-122"/>
              </a:rPr>
              <a:t>V</a:t>
            </a:r>
            <a:r>
              <a:rPr lang="en-US" altLang="zh-CN" sz="2000" b="1" baseline="-30000" dirty="0">
                <a:solidFill>
                  <a:srgbClr val="000000"/>
                </a:solidFill>
                <a:latin typeface="Times New Roman" panose="02020603050405020304" pitchFamily="18" charset="0"/>
                <a:ea typeface="宋体" panose="02010600030101010101" pitchFamily="2" charset="-122"/>
              </a:rPr>
              <a:t>m </a:t>
            </a:r>
            <a:r>
              <a:rPr lang="en-US" altLang="zh-CN" sz="2000" b="1" dirty="0">
                <a:solidFill>
                  <a:srgbClr val="000000"/>
                </a:solidFill>
                <a:latin typeface="Times New Roman" panose="02020603050405020304" pitchFamily="18" charset="0"/>
                <a:ea typeface="宋体" panose="02010600030101010101" pitchFamily="2" charset="-122"/>
              </a:rPr>
              <a:t>&gt;&gt;</a:t>
            </a:r>
            <a:r>
              <a:rPr lang="en-US" altLang="zh-CN" sz="2000" b="1" i="1" dirty="0">
                <a:solidFill>
                  <a:srgbClr val="000000"/>
                </a:solidFill>
                <a:latin typeface="Times New Roman" panose="02020603050405020304" pitchFamily="18" charset="0"/>
                <a:ea typeface="宋体" panose="02010600030101010101" pitchFamily="2" charset="-122"/>
              </a:rPr>
              <a:t>V</a:t>
            </a:r>
            <a:r>
              <a:rPr lang="en-US" altLang="zh-CN" sz="2000" b="1" baseline="-30000" dirty="0">
                <a:solidFill>
                  <a:srgbClr val="000000"/>
                </a:solidFill>
                <a:latin typeface="Times New Roman" panose="02020603050405020304" pitchFamily="18" charset="0"/>
                <a:ea typeface="宋体" panose="02010600030101010101" pitchFamily="2" charset="-122"/>
              </a:rPr>
              <a:t>D</a:t>
            </a:r>
            <a:r>
              <a:rPr lang="en-US" altLang="zh-CN" sz="2000" b="1" dirty="0">
                <a:solidFill>
                  <a:srgbClr val="000000"/>
                </a:solidFill>
                <a:latin typeface="Times New Roman" panose="02020603050405020304" pitchFamily="18" charset="0"/>
                <a:ea typeface="楷体_GB2312"/>
              </a:rPr>
              <a:t>  </a:t>
            </a:r>
            <a:r>
              <a:rPr lang="zh-CN" altLang="en-US" sz="2000" b="1" dirty="0">
                <a:solidFill>
                  <a:srgbClr val="000000"/>
                </a:solidFill>
                <a:latin typeface="Times New Roman" panose="02020603050405020304" pitchFamily="18" charset="0"/>
                <a:ea typeface="楷体_GB2312"/>
              </a:rPr>
              <a:t>，绘出相应的输出电压</a:t>
            </a:r>
            <a:r>
              <a:rPr lang="en-US" altLang="zh-CN" sz="2000" b="1" i="1" dirty="0">
                <a:solidFill>
                  <a:srgbClr val="000000"/>
                </a:solidFill>
                <a:latin typeface="Book Antiqua" pitchFamily="18" charset="0"/>
                <a:ea typeface="楷体_GB2312"/>
              </a:rPr>
              <a:t>v</a:t>
            </a:r>
            <a:r>
              <a:rPr lang="en-US" altLang="zh-CN" sz="2000" b="1" baseline="-30000" dirty="0">
                <a:solidFill>
                  <a:srgbClr val="000000"/>
                </a:solidFill>
                <a:latin typeface="Times New Roman" panose="02020603050405020304" pitchFamily="18" charset="0"/>
                <a:ea typeface="楷体_GB2312"/>
              </a:rPr>
              <a:t>O</a:t>
            </a:r>
            <a:r>
              <a:rPr lang="zh-CN" altLang="en-US" sz="2000" b="1" dirty="0">
                <a:solidFill>
                  <a:srgbClr val="000000"/>
                </a:solidFill>
                <a:latin typeface="Times New Roman" panose="02020603050405020304" pitchFamily="18" charset="0"/>
                <a:ea typeface="楷体_GB2312"/>
              </a:rPr>
              <a:t>的波形。</a:t>
            </a:r>
            <a:endParaRPr lang="zh-CN" altLang="en-US" sz="2000" b="1" dirty="0">
              <a:solidFill>
                <a:srgbClr val="000000"/>
              </a:solidFill>
              <a:latin typeface="Times New Roman" panose="02020603050405020304" pitchFamily="18" charset="0"/>
              <a:ea typeface="楷体_GB2312"/>
            </a:endParaRPr>
          </a:p>
        </p:txBody>
      </p:sp>
      <p:sp>
        <p:nvSpPr>
          <p:cNvPr id="14" name="Text Box 9"/>
          <p:cNvSpPr txBox="1"/>
          <p:nvPr/>
        </p:nvSpPr>
        <p:spPr>
          <a:xfrm>
            <a:off x="433388" y="2486025"/>
            <a:ext cx="4714875" cy="854075"/>
          </a:xfrm>
          <a:prstGeom prst="rect">
            <a:avLst/>
          </a:prstGeom>
          <a:noFill/>
          <a:ln w="9525">
            <a:noFill/>
          </a:ln>
        </p:spPr>
        <p:txBody>
          <a:bodyPr anchor="ctr" anchorCtr="0">
            <a:spAutoFit/>
          </a:bodyPr>
          <a:p>
            <a:pPr>
              <a:lnSpc>
                <a:spcPct val="125000"/>
              </a:lnSpc>
            </a:pPr>
            <a:r>
              <a:rPr lang="en-US" altLang="zh-CN" sz="2000" b="1" dirty="0">
                <a:solidFill>
                  <a:srgbClr val="000000"/>
                </a:solidFill>
                <a:latin typeface="Times New Roman" panose="02020603050405020304" pitchFamily="18" charset="0"/>
                <a:ea typeface="楷体_GB2312"/>
              </a:rPr>
              <a:t>        </a:t>
            </a:r>
            <a:r>
              <a:rPr lang="en-US" altLang="zh-CN" sz="2000" b="1" i="1" dirty="0">
                <a:solidFill>
                  <a:srgbClr val="000000"/>
                </a:solidFill>
                <a:latin typeface="Book Antiqua" pitchFamily="18" charset="0"/>
                <a:ea typeface="楷体_GB2312"/>
              </a:rPr>
              <a:t>v</a:t>
            </a:r>
            <a:r>
              <a:rPr lang="en-US" altLang="zh-CN" sz="2000" b="1" baseline="-30000" dirty="0">
                <a:solidFill>
                  <a:srgbClr val="000000"/>
                </a:solidFill>
                <a:latin typeface="Times New Roman" panose="02020603050405020304" pitchFamily="18" charset="0"/>
                <a:ea typeface="楷体_GB2312"/>
              </a:rPr>
              <a:t>s</a:t>
            </a:r>
            <a:r>
              <a:rPr lang="zh-CN" altLang="en-US" sz="2000" b="1" dirty="0">
                <a:solidFill>
                  <a:srgbClr val="000000"/>
                </a:solidFill>
                <a:latin typeface="Times New Roman" panose="02020603050405020304" pitchFamily="18" charset="0"/>
                <a:ea typeface="楷体_GB2312"/>
              </a:rPr>
              <a:t>的负半周，</a:t>
            </a:r>
            <a:r>
              <a:rPr lang="en-US" altLang="zh-CN" sz="2000" b="1" dirty="0">
                <a:solidFill>
                  <a:srgbClr val="000000"/>
                </a:solidFill>
                <a:latin typeface="Times New Roman" panose="02020603050405020304" pitchFamily="18" charset="0"/>
                <a:ea typeface="楷体_GB2312"/>
              </a:rPr>
              <a:t>D</a:t>
            </a:r>
            <a:r>
              <a:rPr lang="zh-CN" altLang="en-US" sz="2000" b="1" dirty="0">
                <a:solidFill>
                  <a:srgbClr val="000000"/>
                </a:solidFill>
                <a:latin typeface="Times New Roman" panose="02020603050405020304" pitchFamily="18" charset="0"/>
                <a:ea typeface="楷体_GB2312"/>
              </a:rPr>
              <a:t>导通，</a:t>
            </a:r>
            <a:r>
              <a:rPr lang="en-US" altLang="zh-CN" sz="2000" b="1" i="1" dirty="0">
                <a:solidFill>
                  <a:srgbClr val="000000"/>
                </a:solidFill>
                <a:latin typeface="Times New Roman" panose="02020603050405020304" pitchFamily="18" charset="0"/>
                <a:ea typeface="楷体_GB2312"/>
              </a:rPr>
              <a:t>C</a:t>
            </a:r>
            <a:r>
              <a:rPr lang="zh-CN" altLang="en-US" sz="2000" b="1" dirty="0">
                <a:solidFill>
                  <a:srgbClr val="000000"/>
                </a:solidFill>
                <a:latin typeface="Times New Roman" panose="02020603050405020304" pitchFamily="18" charset="0"/>
                <a:ea typeface="楷体_GB2312"/>
              </a:rPr>
              <a:t>充电，但无放电回路，最后（稳态）</a:t>
            </a:r>
            <a:endParaRPr lang="zh-CN" altLang="en-US" sz="2000" b="1" dirty="0">
              <a:solidFill>
                <a:srgbClr val="000000"/>
              </a:solidFill>
              <a:latin typeface="Times New Roman" panose="02020603050405020304" pitchFamily="18" charset="0"/>
              <a:ea typeface="楷体_GB2312"/>
            </a:endParaRPr>
          </a:p>
        </p:txBody>
      </p:sp>
      <p:sp>
        <p:nvSpPr>
          <p:cNvPr id="15" name="Text Box 10"/>
          <p:cNvSpPr txBox="1"/>
          <p:nvPr/>
        </p:nvSpPr>
        <p:spPr>
          <a:xfrm>
            <a:off x="433388" y="3392488"/>
            <a:ext cx="5075237" cy="457200"/>
          </a:xfrm>
          <a:prstGeom prst="rect">
            <a:avLst/>
          </a:prstGeom>
          <a:noFill/>
          <a:ln w="9525">
            <a:noFill/>
          </a:ln>
        </p:spPr>
        <p:txBody>
          <a:bodyPr anchor="ctr" anchorCtr="0">
            <a:spAutoFit/>
          </a:bodyPr>
          <a:p>
            <a:pPr>
              <a:lnSpc>
                <a:spcPct val="120000"/>
              </a:lnSpc>
            </a:pPr>
            <a:r>
              <a:rPr lang="en-US" altLang="zh-CN" sz="2000" b="1" i="1" dirty="0">
                <a:solidFill>
                  <a:srgbClr val="000000"/>
                </a:solidFill>
                <a:latin typeface="Times New Roman" panose="02020603050405020304" pitchFamily="18" charset="0"/>
                <a:ea typeface="楷体_GB2312"/>
              </a:rPr>
              <a:t>V</a:t>
            </a:r>
            <a:r>
              <a:rPr lang="en-US" altLang="zh-CN" sz="2000" b="1" baseline="-30000" dirty="0">
                <a:solidFill>
                  <a:srgbClr val="000000"/>
                </a:solidFill>
                <a:latin typeface="Times New Roman" panose="02020603050405020304" pitchFamily="18" charset="0"/>
                <a:ea typeface="楷体_GB2312"/>
              </a:rPr>
              <a:t>C</a:t>
            </a:r>
            <a:r>
              <a:rPr lang="en-US" altLang="zh-CN" sz="2000" b="1" dirty="0">
                <a:solidFill>
                  <a:srgbClr val="000000"/>
                </a:solidFill>
                <a:latin typeface="Times New Roman" panose="02020603050405020304" pitchFamily="18" charset="0"/>
                <a:ea typeface="楷体_GB2312"/>
              </a:rPr>
              <a:t> =</a:t>
            </a:r>
            <a:r>
              <a:rPr lang="en-US" altLang="zh-CN" sz="2000" b="1" i="1" dirty="0">
                <a:solidFill>
                  <a:srgbClr val="000000"/>
                </a:solidFill>
                <a:latin typeface="Times New Roman" panose="02020603050405020304" pitchFamily="18" charset="0"/>
                <a:ea typeface="楷体_GB2312"/>
              </a:rPr>
              <a:t> V</a:t>
            </a:r>
            <a:r>
              <a:rPr lang="en-US" altLang="zh-CN" sz="2000" b="1" baseline="-30000" dirty="0">
                <a:solidFill>
                  <a:srgbClr val="000000"/>
                </a:solidFill>
                <a:latin typeface="Times New Roman" panose="02020603050405020304" pitchFamily="18" charset="0"/>
                <a:ea typeface="楷体_GB2312"/>
              </a:rPr>
              <a:t>m</a:t>
            </a:r>
            <a:r>
              <a:rPr lang="en-US" altLang="zh-CN" sz="2000" b="1" dirty="0">
                <a:solidFill>
                  <a:srgbClr val="000000"/>
                </a:solidFill>
                <a:latin typeface="Times New Roman" panose="02020603050405020304" pitchFamily="18" charset="0"/>
                <a:ea typeface="楷体_GB2312"/>
              </a:rPr>
              <a:t> -</a:t>
            </a:r>
            <a:r>
              <a:rPr lang="en-US" altLang="zh-CN" sz="2000" b="1" i="1" dirty="0">
                <a:solidFill>
                  <a:srgbClr val="000000"/>
                </a:solidFill>
                <a:latin typeface="Times New Roman" panose="02020603050405020304" pitchFamily="18" charset="0"/>
                <a:ea typeface="楷体_GB2312"/>
              </a:rPr>
              <a:t> V</a:t>
            </a:r>
            <a:r>
              <a:rPr lang="en-US" altLang="zh-CN" sz="2000" b="1" baseline="-30000" dirty="0">
                <a:solidFill>
                  <a:srgbClr val="000000"/>
                </a:solidFill>
                <a:latin typeface="Times New Roman" panose="02020603050405020304" pitchFamily="18" charset="0"/>
                <a:ea typeface="楷体_GB2312"/>
              </a:rPr>
              <a:t>D</a:t>
            </a:r>
            <a:r>
              <a:rPr lang="en-US" altLang="zh-CN" sz="2000" b="1" dirty="0">
                <a:solidFill>
                  <a:srgbClr val="000000"/>
                </a:solidFill>
                <a:latin typeface="Times New Roman" panose="02020603050405020304" pitchFamily="18" charset="0"/>
                <a:ea typeface="楷体_GB2312"/>
              </a:rPr>
              <a:t> =</a:t>
            </a:r>
            <a:r>
              <a:rPr lang="en-US" altLang="zh-CN" sz="2000" b="1" i="1" dirty="0">
                <a:solidFill>
                  <a:srgbClr val="000000"/>
                </a:solidFill>
                <a:latin typeface="Times New Roman" panose="02020603050405020304" pitchFamily="18" charset="0"/>
                <a:ea typeface="楷体_GB2312"/>
              </a:rPr>
              <a:t> V</a:t>
            </a:r>
            <a:r>
              <a:rPr lang="en-US" altLang="zh-CN" sz="2000" b="1" baseline="-30000" dirty="0">
                <a:solidFill>
                  <a:srgbClr val="000000"/>
                </a:solidFill>
                <a:latin typeface="Times New Roman" panose="02020603050405020304" pitchFamily="18" charset="0"/>
                <a:ea typeface="楷体_GB2312"/>
              </a:rPr>
              <a:t>m</a:t>
            </a:r>
            <a:r>
              <a:rPr lang="en-US" altLang="zh-CN" sz="2000" b="1" dirty="0">
                <a:solidFill>
                  <a:srgbClr val="000000"/>
                </a:solidFill>
                <a:latin typeface="Times New Roman" panose="02020603050405020304" pitchFamily="18" charset="0"/>
                <a:ea typeface="楷体_GB2312"/>
              </a:rPr>
              <a:t>– 0.7V   </a:t>
            </a:r>
            <a:r>
              <a:rPr lang="zh-CN" altLang="en-US" sz="2000" b="1" dirty="0">
                <a:solidFill>
                  <a:srgbClr val="000000"/>
                </a:solidFill>
                <a:latin typeface="Times New Roman" panose="02020603050405020304" pitchFamily="18" charset="0"/>
                <a:ea typeface="楷体_GB2312"/>
              </a:rPr>
              <a:t>（</a:t>
            </a:r>
            <a:r>
              <a:rPr lang="en-US" altLang="zh-CN" sz="2000" b="1" i="1" dirty="0">
                <a:solidFill>
                  <a:srgbClr val="000000"/>
                </a:solidFill>
                <a:latin typeface="Times New Roman" panose="02020603050405020304" pitchFamily="18" charset="0"/>
                <a:ea typeface="楷体_GB2312"/>
              </a:rPr>
              <a:t>V</a:t>
            </a:r>
            <a:r>
              <a:rPr lang="en-US" altLang="zh-CN" sz="2000" b="1" baseline="-30000" dirty="0">
                <a:solidFill>
                  <a:srgbClr val="000000"/>
                </a:solidFill>
                <a:latin typeface="Times New Roman" panose="02020603050405020304" pitchFamily="18" charset="0"/>
                <a:ea typeface="楷体_GB2312"/>
              </a:rPr>
              <a:t>m</a:t>
            </a:r>
            <a:r>
              <a:rPr lang="zh-CN" altLang="en-US" sz="2000" b="1" dirty="0">
                <a:solidFill>
                  <a:srgbClr val="000000"/>
                </a:solidFill>
                <a:latin typeface="Times New Roman" panose="02020603050405020304" pitchFamily="18" charset="0"/>
                <a:ea typeface="楷体_GB2312"/>
              </a:rPr>
              <a:t>是振幅值）</a:t>
            </a:r>
            <a:endParaRPr lang="zh-CN" altLang="en-US" sz="2000" b="1" dirty="0">
              <a:solidFill>
                <a:srgbClr val="000000"/>
              </a:solidFill>
              <a:latin typeface="Times New Roman" panose="02020603050405020304" pitchFamily="18" charset="0"/>
              <a:ea typeface="楷体_GB2312"/>
            </a:endParaRPr>
          </a:p>
        </p:txBody>
      </p:sp>
      <p:sp>
        <p:nvSpPr>
          <p:cNvPr id="16" name="Text Box 12"/>
          <p:cNvSpPr txBox="1"/>
          <p:nvPr/>
        </p:nvSpPr>
        <p:spPr>
          <a:xfrm>
            <a:off x="468313" y="3897313"/>
            <a:ext cx="2682875" cy="457200"/>
          </a:xfrm>
          <a:prstGeom prst="rect">
            <a:avLst/>
          </a:prstGeom>
          <a:noFill/>
          <a:ln w="9525">
            <a:noFill/>
          </a:ln>
        </p:spPr>
        <p:txBody>
          <a:bodyPr anchor="ctr" anchorCtr="0">
            <a:spAutoFit/>
          </a:bodyPr>
          <a:p>
            <a:pPr>
              <a:lnSpc>
                <a:spcPct val="120000"/>
              </a:lnSpc>
            </a:pPr>
            <a:r>
              <a:rPr lang="zh-CN" altLang="en-US" sz="2000" b="1" dirty="0">
                <a:solidFill>
                  <a:srgbClr val="000000"/>
                </a:solidFill>
                <a:latin typeface="Times New Roman" panose="02020603050405020304" pitchFamily="18" charset="0"/>
                <a:ea typeface="楷体_GB2312"/>
              </a:rPr>
              <a:t>此后输出电压为</a:t>
            </a:r>
            <a:endParaRPr lang="zh-CN" altLang="en-US" sz="2000" b="1" dirty="0">
              <a:solidFill>
                <a:srgbClr val="000000"/>
              </a:solidFill>
              <a:latin typeface="Times New Roman" panose="02020603050405020304" pitchFamily="18" charset="0"/>
              <a:ea typeface="楷体_GB2312"/>
            </a:endParaRPr>
          </a:p>
        </p:txBody>
      </p:sp>
      <p:sp>
        <p:nvSpPr>
          <p:cNvPr id="17" name="Text Box 13"/>
          <p:cNvSpPr txBox="1"/>
          <p:nvPr/>
        </p:nvSpPr>
        <p:spPr>
          <a:xfrm>
            <a:off x="1042988" y="4340225"/>
            <a:ext cx="3600450" cy="457200"/>
          </a:xfrm>
          <a:prstGeom prst="rect">
            <a:avLst/>
          </a:prstGeom>
          <a:noFill/>
          <a:ln w="9525">
            <a:noFill/>
          </a:ln>
        </p:spPr>
        <p:txBody>
          <a:bodyPr anchor="ctr" anchorCtr="0">
            <a:spAutoFit/>
          </a:bodyPr>
          <a:p>
            <a:pPr>
              <a:lnSpc>
                <a:spcPct val="120000"/>
              </a:lnSpc>
            </a:pPr>
            <a:r>
              <a:rPr lang="en-US" altLang="zh-CN" sz="2000" b="1" i="1" dirty="0">
                <a:solidFill>
                  <a:srgbClr val="000000"/>
                </a:solidFill>
                <a:latin typeface="Book Antiqua" pitchFamily="18" charset="0"/>
                <a:ea typeface="宋体" panose="02010600030101010101" pitchFamily="2" charset="-122"/>
                <a:cs typeface="Times New Roman" panose="02020603050405020304" pitchFamily="18" charset="0"/>
              </a:rPr>
              <a:t>v</a:t>
            </a:r>
            <a:r>
              <a:rPr lang="en-US" altLang="zh-CN" sz="2000" b="1" baseline="-30000" dirty="0">
                <a:solidFill>
                  <a:srgbClr val="000000"/>
                </a:solidFill>
                <a:latin typeface="Times New Roman" panose="02020603050405020304" pitchFamily="18" charset="0"/>
                <a:ea typeface="宋体" panose="02010600030101010101" pitchFamily="2" charset="-122"/>
              </a:rPr>
              <a:t>O </a:t>
            </a:r>
            <a:r>
              <a:rPr lang="en-US" altLang="zh-CN" sz="2000" b="1" dirty="0">
                <a:solidFill>
                  <a:srgbClr val="000000"/>
                </a:solidFill>
                <a:latin typeface="Times New Roman" panose="02020603050405020304" pitchFamily="18" charset="0"/>
                <a:ea typeface="宋体" panose="02010600030101010101" pitchFamily="2" charset="-122"/>
              </a:rPr>
              <a:t>=</a:t>
            </a:r>
            <a:r>
              <a:rPr lang="en-US" altLang="zh-CN" sz="2000" b="1" i="1" dirty="0">
                <a:solidFill>
                  <a:srgbClr val="000000"/>
                </a:solidFill>
                <a:latin typeface="Book Antiqua" pitchFamily="18" charset="0"/>
                <a:ea typeface="宋体" panose="02010600030101010101" pitchFamily="2" charset="-122"/>
                <a:cs typeface="Times New Roman" panose="02020603050405020304" pitchFamily="18" charset="0"/>
              </a:rPr>
              <a:t> v</a:t>
            </a:r>
            <a:r>
              <a:rPr lang="en-US" altLang="zh-CN" sz="2000" b="1" baseline="-30000" dirty="0">
                <a:solidFill>
                  <a:srgbClr val="000000"/>
                </a:solidFill>
                <a:latin typeface="Times New Roman" panose="02020603050405020304" pitchFamily="18" charset="0"/>
                <a:ea typeface="宋体" panose="02010600030101010101" pitchFamily="2" charset="-122"/>
              </a:rPr>
              <a:t>s </a:t>
            </a:r>
            <a:r>
              <a:rPr lang="en-US" altLang="zh-CN" sz="2000" b="1" dirty="0">
                <a:solidFill>
                  <a:srgbClr val="000000"/>
                </a:solidFill>
                <a:latin typeface="Times New Roman" panose="02020603050405020304" pitchFamily="18" charset="0"/>
                <a:ea typeface="宋体" panose="02010600030101010101" pitchFamily="2" charset="-122"/>
              </a:rPr>
              <a:t>+</a:t>
            </a:r>
            <a:r>
              <a:rPr lang="en-US" altLang="zh-CN" sz="2000" b="1" i="1" dirty="0">
                <a:solidFill>
                  <a:srgbClr val="000000"/>
                </a:solidFill>
                <a:latin typeface="Times New Roman" panose="02020603050405020304" pitchFamily="18" charset="0"/>
                <a:ea typeface="宋体" panose="02010600030101010101" pitchFamily="2" charset="-122"/>
              </a:rPr>
              <a:t>V</a:t>
            </a:r>
            <a:r>
              <a:rPr lang="en-US" altLang="zh-CN" sz="2000" b="1" baseline="-30000" dirty="0">
                <a:solidFill>
                  <a:srgbClr val="000000"/>
                </a:solidFill>
                <a:latin typeface="Times New Roman" panose="02020603050405020304" pitchFamily="18" charset="0"/>
                <a:ea typeface="宋体" panose="02010600030101010101" pitchFamily="2" charset="-122"/>
              </a:rPr>
              <a:t>C </a:t>
            </a:r>
            <a:r>
              <a:rPr lang="en-US" altLang="zh-CN" sz="2000" b="1" dirty="0">
                <a:solidFill>
                  <a:srgbClr val="000000"/>
                </a:solidFill>
                <a:latin typeface="Times New Roman" panose="02020603050405020304" pitchFamily="18" charset="0"/>
                <a:ea typeface="宋体" panose="02010600030101010101" pitchFamily="2" charset="-122"/>
              </a:rPr>
              <a:t>=</a:t>
            </a:r>
            <a:r>
              <a:rPr lang="en-US" altLang="zh-CN" sz="2000" b="1" i="1" dirty="0">
                <a:solidFill>
                  <a:srgbClr val="000000"/>
                </a:solidFill>
                <a:latin typeface="Book Antiqua" pitchFamily="18" charset="0"/>
                <a:ea typeface="宋体" panose="02010600030101010101" pitchFamily="2" charset="-122"/>
                <a:cs typeface="Times New Roman" panose="02020603050405020304" pitchFamily="18" charset="0"/>
              </a:rPr>
              <a:t> v</a:t>
            </a:r>
            <a:r>
              <a:rPr lang="en-US" altLang="zh-CN" sz="2000" b="1" baseline="-30000" dirty="0">
                <a:solidFill>
                  <a:srgbClr val="000000"/>
                </a:solidFill>
                <a:latin typeface="Times New Roman" panose="02020603050405020304" pitchFamily="18" charset="0"/>
                <a:ea typeface="宋体" panose="02010600030101010101" pitchFamily="2" charset="-122"/>
              </a:rPr>
              <a:t>s </a:t>
            </a:r>
            <a:r>
              <a:rPr lang="en-US" altLang="zh-CN" sz="2000" b="1" dirty="0">
                <a:solidFill>
                  <a:srgbClr val="000000"/>
                </a:solidFill>
                <a:latin typeface="Times New Roman" panose="02020603050405020304" pitchFamily="18" charset="0"/>
                <a:ea typeface="宋体" panose="02010600030101010101" pitchFamily="2" charset="-122"/>
              </a:rPr>
              <a:t>+</a:t>
            </a:r>
            <a:r>
              <a:rPr lang="en-US" altLang="zh-CN" sz="2000" b="1" i="1" dirty="0">
                <a:solidFill>
                  <a:srgbClr val="000000"/>
                </a:solidFill>
                <a:latin typeface="Times New Roman" panose="02020603050405020304" pitchFamily="18" charset="0"/>
                <a:ea typeface="宋体" panose="02010600030101010101" pitchFamily="2" charset="-122"/>
              </a:rPr>
              <a:t>V</a:t>
            </a:r>
            <a:r>
              <a:rPr lang="en-US" altLang="zh-CN" sz="2000" b="1" baseline="-30000" dirty="0">
                <a:solidFill>
                  <a:srgbClr val="000000"/>
                </a:solidFill>
                <a:latin typeface="Times New Roman" panose="02020603050405020304" pitchFamily="18" charset="0"/>
                <a:ea typeface="宋体" panose="02010600030101010101" pitchFamily="2" charset="-122"/>
              </a:rPr>
              <a:t>m </a:t>
            </a:r>
            <a:r>
              <a:rPr lang="en-US" altLang="zh-CN" sz="20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b="1" dirty="0">
                <a:solidFill>
                  <a:srgbClr val="000000"/>
                </a:solidFill>
                <a:latin typeface="Arial Narrow" pitchFamily="34" charset="0"/>
                <a:ea typeface="宋体" panose="02010600030101010101" pitchFamily="2" charset="-122"/>
              </a:rPr>
              <a:t> </a:t>
            </a:r>
            <a:r>
              <a:rPr lang="en-US" altLang="zh-CN" sz="2000" b="1" dirty="0">
                <a:solidFill>
                  <a:srgbClr val="000000"/>
                </a:solidFill>
                <a:latin typeface="Times New Roman" panose="02020603050405020304" pitchFamily="18" charset="0"/>
                <a:ea typeface="宋体" panose="02010600030101010101" pitchFamily="2" charset="-122"/>
              </a:rPr>
              <a:t>0.7V</a:t>
            </a:r>
            <a:r>
              <a:rPr lang="en-US" altLang="zh-CN" sz="2000" b="1" dirty="0">
                <a:solidFill>
                  <a:srgbClr val="000000"/>
                </a:solidFill>
                <a:latin typeface="Times New Roman" panose="02020603050405020304" pitchFamily="18" charset="0"/>
                <a:ea typeface="楷体_GB2312"/>
              </a:rPr>
              <a:t> </a:t>
            </a:r>
            <a:endParaRPr lang="en-US" altLang="zh-CN" sz="2000" b="1" dirty="0">
              <a:solidFill>
                <a:srgbClr val="000000"/>
              </a:solidFill>
              <a:latin typeface="Times New Roman" panose="02020603050405020304" pitchFamily="18" charset="0"/>
              <a:ea typeface="楷体_GB2312"/>
            </a:endParaRPr>
          </a:p>
        </p:txBody>
      </p:sp>
      <p:graphicFrame>
        <p:nvGraphicFramePr>
          <p:cNvPr id="18" name="Object 14"/>
          <p:cNvGraphicFramePr>
            <a:graphicFrameLocks noChangeAspect="1"/>
          </p:cNvGraphicFramePr>
          <p:nvPr/>
        </p:nvGraphicFramePr>
        <p:xfrm>
          <a:off x="5292725" y="2673350"/>
          <a:ext cx="3505200" cy="2762250"/>
        </p:xfrm>
        <a:graphic>
          <a:graphicData uri="http://schemas.openxmlformats.org/presentationml/2006/ole">
            <mc:AlternateContent xmlns:mc="http://schemas.openxmlformats.org/markup-compatibility/2006">
              <mc:Choice xmlns:v="urn:schemas-microsoft-com:vml" Requires="v">
                <p:oleObj spid="_x0000_s3141" name="" r:id="rId3" imgW="1934845" imgH="1537335" progId="Word.Picture.8">
                  <p:embed/>
                </p:oleObj>
              </mc:Choice>
              <mc:Fallback>
                <p:oleObj name="" r:id="rId3" imgW="1934845" imgH="1537335" progId="Word.Picture.8">
                  <p:embed/>
                  <p:pic>
                    <p:nvPicPr>
                      <p:cNvPr id="0" name="图片 3140"/>
                      <p:cNvPicPr/>
                      <p:nvPr/>
                    </p:nvPicPr>
                    <p:blipFill>
                      <a:blip r:embed="rId4"/>
                      <a:stretch>
                        <a:fillRect/>
                      </a:stretch>
                    </p:blipFill>
                    <p:spPr>
                      <a:xfrm>
                        <a:off x="5292725" y="2673350"/>
                        <a:ext cx="3505200" cy="2762250"/>
                      </a:xfrm>
                      <a:prstGeom prst="rect">
                        <a:avLst/>
                      </a:prstGeom>
                      <a:noFill/>
                      <a:ln w="38100">
                        <a:noFill/>
                        <a:miter/>
                      </a:ln>
                    </p:spPr>
                  </p:pic>
                </p:oleObj>
              </mc:Fallback>
            </mc:AlternateContent>
          </a:graphicData>
        </a:graphic>
      </p:graphicFrame>
      <p:sp>
        <p:nvSpPr>
          <p:cNvPr id="19" name="Text Box 16"/>
          <p:cNvSpPr txBox="1"/>
          <p:nvPr/>
        </p:nvSpPr>
        <p:spPr>
          <a:xfrm>
            <a:off x="447675" y="4833938"/>
            <a:ext cx="4484688" cy="822325"/>
          </a:xfrm>
          <a:prstGeom prst="rect">
            <a:avLst/>
          </a:prstGeom>
          <a:noFill/>
          <a:ln w="9525">
            <a:noFill/>
          </a:ln>
        </p:spPr>
        <p:txBody>
          <a:bodyPr anchor="ctr" anchorCtr="0">
            <a:spAutoFit/>
          </a:bodyPr>
          <a:p>
            <a:pPr>
              <a:lnSpc>
                <a:spcPct val="120000"/>
              </a:lnSpc>
            </a:pPr>
            <a:r>
              <a:rPr lang="en-US" altLang="zh-CN" sz="2000" b="1" dirty="0">
                <a:solidFill>
                  <a:srgbClr val="000000"/>
                </a:solidFill>
                <a:latin typeface="Times New Roman" panose="02020603050405020304" pitchFamily="18" charset="0"/>
                <a:ea typeface="楷体_GB2312"/>
              </a:rPr>
              <a:t>        </a:t>
            </a:r>
            <a:r>
              <a:rPr lang="zh-CN" altLang="en-US" sz="2000" b="1" dirty="0">
                <a:solidFill>
                  <a:srgbClr val="000000"/>
                </a:solidFill>
                <a:latin typeface="Times New Roman" panose="02020603050405020304" pitchFamily="18" charset="0"/>
                <a:ea typeface="楷体_GB2312"/>
              </a:rPr>
              <a:t>将输入波形的底部钳位在了</a:t>
            </a:r>
            <a:r>
              <a:rPr lang="en-US" altLang="zh-CN" sz="2000" b="1" dirty="0">
                <a:solidFill>
                  <a:srgbClr val="000000"/>
                </a:solidFill>
                <a:latin typeface="宋体" panose="02010600030101010101" pitchFamily="2" charset="-122"/>
                <a:ea typeface="宋体" panose="02010600030101010101" pitchFamily="2" charset="-122"/>
              </a:rPr>
              <a:t>-</a:t>
            </a:r>
            <a:r>
              <a:rPr lang="en-US" altLang="zh-CN" sz="2000" b="1" dirty="0">
                <a:solidFill>
                  <a:srgbClr val="000000"/>
                </a:solidFill>
                <a:latin typeface="Times New Roman" panose="02020603050405020304" pitchFamily="18" charset="0"/>
                <a:ea typeface="楷体_GB2312"/>
              </a:rPr>
              <a:t>0.7V</a:t>
            </a:r>
            <a:r>
              <a:rPr lang="zh-CN" altLang="en-US" sz="2000" b="1" dirty="0">
                <a:solidFill>
                  <a:srgbClr val="000000"/>
                </a:solidFill>
                <a:latin typeface="Times New Roman" panose="02020603050405020304" pitchFamily="18" charset="0"/>
                <a:ea typeface="楷体_GB2312"/>
              </a:rPr>
              <a:t>的直流电平上。</a:t>
            </a:r>
            <a:endParaRPr lang="zh-CN" altLang="en-US" sz="2000" b="1" dirty="0">
              <a:solidFill>
                <a:srgbClr val="000000"/>
              </a:solidFill>
              <a:latin typeface="Times New Roman" panose="02020603050405020304" pitchFamily="18" charset="0"/>
              <a:ea typeface="楷体_GB2312"/>
            </a:endParaRPr>
          </a:p>
        </p:txBody>
      </p:sp>
      <p:sp>
        <p:nvSpPr>
          <p:cNvPr id="20" name="Rectangle 18"/>
          <p:cNvSpPr/>
          <p:nvPr/>
        </p:nvSpPr>
        <p:spPr>
          <a:xfrm>
            <a:off x="898525" y="5662613"/>
            <a:ext cx="5545138" cy="457200"/>
          </a:xfrm>
          <a:prstGeom prst="rect">
            <a:avLst/>
          </a:prstGeom>
          <a:noFill/>
          <a:ln w="12700">
            <a:noFill/>
          </a:ln>
        </p:spPr>
        <p:txBody>
          <a:bodyPr>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lgn="just">
              <a:lnSpc>
                <a:spcPct val="120000"/>
              </a:lnSpc>
              <a:buClr>
                <a:srgbClr val="0000FF"/>
              </a:buClr>
              <a:buSzPct val="85000"/>
              <a:buFont typeface="Monotype Sorts"/>
              <a:buNone/>
            </a:pPr>
            <a:r>
              <a:rPr lang="zh-CN" altLang="en-US" sz="2000" b="1" dirty="0">
                <a:solidFill>
                  <a:srgbClr val="CC0066"/>
                </a:solidFill>
                <a:latin typeface="宋体" panose="02010600030101010101" pitchFamily="2" charset="-122"/>
                <a:ea typeface="楷体_GB2312"/>
              </a:rPr>
              <a:t>若颠倒二极管的方向，</a:t>
            </a:r>
            <a:r>
              <a:rPr lang="en-US" altLang="zh-CN" sz="2000" b="1" i="1" dirty="0">
                <a:solidFill>
                  <a:srgbClr val="CC0066"/>
                </a:solidFill>
                <a:latin typeface="Book Antiqua" pitchFamily="18" charset="0"/>
                <a:ea typeface="楷体_GB2312"/>
              </a:rPr>
              <a:t>v</a:t>
            </a:r>
            <a:r>
              <a:rPr lang="en-US" altLang="zh-CN" sz="2000" b="1" baseline="-30000" dirty="0">
                <a:solidFill>
                  <a:srgbClr val="CC0066"/>
                </a:solidFill>
                <a:latin typeface="Times New Roman" panose="02020603050405020304" pitchFamily="18" charset="0"/>
                <a:ea typeface="楷体_GB2312"/>
              </a:rPr>
              <a:t>O</a:t>
            </a:r>
            <a:r>
              <a:rPr lang="zh-CN" altLang="en-US" sz="2000" b="1" dirty="0">
                <a:solidFill>
                  <a:srgbClr val="CC0066"/>
                </a:solidFill>
                <a:latin typeface="Times New Roman" panose="02020603050405020304" pitchFamily="18" charset="0"/>
                <a:ea typeface="楷体_GB2312"/>
              </a:rPr>
              <a:t>的波形将怎样变化？</a:t>
            </a:r>
            <a:endParaRPr lang="zh-CN" altLang="en-US" sz="2000" b="1" dirty="0">
              <a:solidFill>
                <a:srgbClr val="CC0066"/>
              </a:solidFill>
              <a:latin typeface="宋体" panose="02010600030101010101" pitchFamily="2" charset="-122"/>
              <a:ea typeface="楷体_GB2312"/>
            </a:endParaRPr>
          </a:p>
        </p:txBody>
      </p:sp>
      <p:sp>
        <p:nvSpPr>
          <p:cNvPr id="49163" name="Text Box 2"/>
          <p:cNvSpPr txBox="1"/>
          <p:nvPr/>
        </p:nvSpPr>
        <p:spPr>
          <a:xfrm>
            <a:off x="304800" y="703263"/>
            <a:ext cx="4648200" cy="493712"/>
          </a:xfrm>
          <a:prstGeom prst="rect">
            <a:avLst/>
          </a:prstGeom>
          <a:noFill/>
          <a:ln w="9525">
            <a:noFill/>
          </a:ln>
        </p:spPr>
        <p:txBody>
          <a:bodyPr anchor="ctr" anchorCtr="0">
            <a:spAutoFit/>
          </a:bodyPr>
          <a:p>
            <a:pPr>
              <a:lnSpc>
                <a:spcPct val="110000"/>
              </a:lnSpc>
            </a:pPr>
            <a:r>
              <a:rPr lang="zh-CN" altLang="en-US" sz="2400" b="1" dirty="0">
                <a:solidFill>
                  <a:srgbClr val="000000"/>
                </a:solidFill>
                <a:latin typeface="楷体_GB2312"/>
                <a:ea typeface="楷体_GB2312"/>
              </a:rPr>
              <a:t>（</a:t>
            </a:r>
            <a:r>
              <a:rPr lang="en-US" altLang="zh-CN" sz="2400" b="1" dirty="0">
                <a:solidFill>
                  <a:srgbClr val="000000"/>
                </a:solidFill>
                <a:latin typeface="楷体_GB2312"/>
                <a:ea typeface="楷体_GB2312"/>
              </a:rPr>
              <a:t>3</a:t>
            </a:r>
            <a:r>
              <a:rPr lang="zh-CN" altLang="en-US" sz="2400" b="1" dirty="0">
                <a:solidFill>
                  <a:srgbClr val="000000"/>
                </a:solidFill>
                <a:latin typeface="楷体_GB2312"/>
                <a:ea typeface="楷体_GB2312"/>
              </a:rPr>
              <a:t>）限幅与钳位电路</a:t>
            </a:r>
            <a:endParaRPr lang="zh-CN" altLang="en-US" sz="2400" b="1" dirty="0">
              <a:solidFill>
                <a:srgbClr val="000000"/>
              </a:solidFill>
              <a:latin typeface="楷体_GB2312"/>
              <a:ea typeface="楷体_GB2312"/>
            </a:endParaRPr>
          </a:p>
        </p:txBody>
      </p:sp>
      <p:sp>
        <p:nvSpPr>
          <p:cNvPr id="49164" name="Text Box 2"/>
          <p:cNvSpPr txBox="1"/>
          <p:nvPr/>
        </p:nvSpPr>
        <p:spPr>
          <a:xfrm>
            <a:off x="757238" y="180975"/>
            <a:ext cx="3886200" cy="493713"/>
          </a:xfrm>
          <a:prstGeom prst="rect">
            <a:avLst/>
          </a:prstGeom>
          <a:noFill/>
          <a:ln w="9525">
            <a:noFill/>
          </a:ln>
        </p:spPr>
        <p:txBody>
          <a:bodyPr anchor="ctr" anchorCtr="0">
            <a:spAutoFit/>
          </a:bodyPr>
          <a:p>
            <a:pPr>
              <a:lnSpc>
                <a:spcPct val="110000"/>
              </a:lnSpc>
            </a:pPr>
            <a:r>
              <a:rPr lang="en-US" altLang="zh-CN" sz="2400" b="1" dirty="0">
                <a:solidFill>
                  <a:srgbClr val="000000"/>
                </a:solidFill>
                <a:latin typeface="楷体_GB2312"/>
                <a:ea typeface="楷体_GB2312"/>
              </a:rPr>
              <a:t>2</a:t>
            </a:r>
            <a:r>
              <a:rPr lang="zh-CN" altLang="en-US" sz="2400" b="1" dirty="0">
                <a:solidFill>
                  <a:srgbClr val="000000"/>
                </a:solidFill>
                <a:latin typeface="楷体_GB2312"/>
                <a:ea typeface="楷体_GB2312"/>
              </a:rPr>
              <a:t>．模型分析法应用举例</a:t>
            </a:r>
            <a:endParaRPr lang="zh-CN" altLang="en-US" sz="2400" b="1" dirty="0">
              <a:solidFill>
                <a:srgbClr val="000000"/>
              </a:solidFill>
              <a:latin typeface="楷体_GB2312"/>
              <a:ea typeface="楷体_GB2312"/>
            </a:endParaRPr>
          </a:p>
        </p:txBody>
      </p:sp>
      <p:sp>
        <p:nvSpPr>
          <p:cNvPr id="7" name="页脚占位符 4"/>
          <p:cNvSpPr txBox="1">
            <a:spLocks noGrp="1"/>
          </p:cNvSpPr>
          <p:nvPr>
            <p:ph type="ftr" sz="quarter" idx="4294967295"/>
            <p:custDataLst>
              <p:tags r:id="rId5"/>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strips(downRigh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strips(downRigh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strips(downRigh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strips(downRight)">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strips(downRight)">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9" grpId="0"/>
      <p:bldP spid="20"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50178" name="Object 16"/>
          <p:cNvGraphicFramePr>
            <a:graphicFrameLocks noChangeAspect="1"/>
          </p:cNvGraphicFramePr>
          <p:nvPr/>
        </p:nvGraphicFramePr>
        <p:xfrm>
          <a:off x="5619750" y="950913"/>
          <a:ext cx="2732088" cy="2265362"/>
        </p:xfrm>
        <a:graphic>
          <a:graphicData uri="http://schemas.openxmlformats.org/presentationml/2006/ole">
            <mc:AlternateContent xmlns:mc="http://schemas.openxmlformats.org/markup-compatibility/2006">
              <mc:Choice xmlns:v="urn:schemas-microsoft-com:vml" Requires="v">
                <p:oleObj spid="_x0000_s3144" name="" r:id="rId1" imgW="1829435" imgH="1518285" progId="Word.Picture.8">
                  <p:embed/>
                </p:oleObj>
              </mc:Choice>
              <mc:Fallback>
                <p:oleObj name="" r:id="rId1" imgW="1829435" imgH="1518285" progId="Word.Picture.8">
                  <p:embed/>
                  <p:pic>
                    <p:nvPicPr>
                      <p:cNvPr id="0" name="图片 3143"/>
                      <p:cNvPicPr/>
                      <p:nvPr/>
                    </p:nvPicPr>
                    <p:blipFill>
                      <a:blip r:embed="rId2"/>
                      <a:stretch>
                        <a:fillRect/>
                      </a:stretch>
                    </p:blipFill>
                    <p:spPr>
                      <a:xfrm>
                        <a:off x="5619750" y="950913"/>
                        <a:ext cx="2732088" cy="2265362"/>
                      </a:xfrm>
                      <a:prstGeom prst="rect">
                        <a:avLst/>
                      </a:prstGeom>
                      <a:noFill/>
                      <a:ln w="38100">
                        <a:noFill/>
                        <a:miter/>
                      </a:ln>
                    </p:spPr>
                  </p:pic>
                </p:oleObj>
              </mc:Fallback>
            </mc:AlternateContent>
          </a:graphicData>
        </a:graphic>
      </p:graphicFrame>
      <p:sp>
        <p:nvSpPr>
          <p:cNvPr id="50179" name="Text Box 3"/>
          <p:cNvSpPr txBox="1"/>
          <p:nvPr/>
        </p:nvSpPr>
        <p:spPr>
          <a:xfrm>
            <a:off x="304800" y="765175"/>
            <a:ext cx="4648200" cy="493713"/>
          </a:xfrm>
          <a:prstGeom prst="rect">
            <a:avLst/>
          </a:prstGeom>
          <a:noFill/>
          <a:ln w="9525">
            <a:noFill/>
          </a:ln>
        </p:spPr>
        <p:txBody>
          <a:bodyPr anchor="ctr" anchorCtr="0">
            <a:spAutoFit/>
          </a:bodyPr>
          <a:p>
            <a:pPr>
              <a:lnSpc>
                <a:spcPct val="110000"/>
              </a:lnSpc>
            </a:pPr>
            <a:r>
              <a:rPr lang="zh-CN" altLang="en-US" sz="2400" b="1" dirty="0">
                <a:solidFill>
                  <a:srgbClr val="000000"/>
                </a:solidFill>
                <a:latin typeface="楷体_GB2312"/>
                <a:ea typeface="楷体_GB2312"/>
              </a:rPr>
              <a:t>（</a:t>
            </a:r>
            <a:r>
              <a:rPr lang="en-US" altLang="zh-CN" sz="2400" b="1" dirty="0">
                <a:solidFill>
                  <a:srgbClr val="000000"/>
                </a:solidFill>
                <a:latin typeface="楷体_GB2312"/>
                <a:ea typeface="楷体_GB2312"/>
              </a:rPr>
              <a:t>4</a:t>
            </a:r>
            <a:r>
              <a:rPr lang="zh-CN" altLang="en-US" sz="2400" b="1" dirty="0">
                <a:solidFill>
                  <a:srgbClr val="000000"/>
                </a:solidFill>
                <a:latin typeface="楷体_GB2312"/>
                <a:ea typeface="楷体_GB2312"/>
              </a:rPr>
              <a:t>）开关电路</a:t>
            </a:r>
            <a:endParaRPr lang="zh-CN" altLang="en-US" sz="2400" b="1" dirty="0">
              <a:solidFill>
                <a:srgbClr val="000000"/>
              </a:solidFill>
              <a:latin typeface="楷体_GB2312"/>
              <a:ea typeface="楷体_GB2312"/>
            </a:endParaRPr>
          </a:p>
        </p:txBody>
      </p:sp>
      <p:sp>
        <p:nvSpPr>
          <p:cNvPr id="14" name="Text Box 5"/>
          <p:cNvSpPr txBox="1"/>
          <p:nvPr/>
        </p:nvSpPr>
        <p:spPr>
          <a:xfrm>
            <a:off x="685800" y="1238250"/>
            <a:ext cx="4648200" cy="530225"/>
          </a:xfrm>
          <a:prstGeom prst="rect">
            <a:avLst/>
          </a:prstGeom>
          <a:noFill/>
          <a:ln w="9525">
            <a:noFill/>
          </a:ln>
        </p:spPr>
        <p:txBody>
          <a:bodyPr anchor="ctr" anchorCtr="0">
            <a:spAutoFit/>
          </a:bodyPr>
          <a:p>
            <a:pPr>
              <a:lnSpc>
                <a:spcPct val="120000"/>
              </a:lnSpc>
            </a:pPr>
            <a:r>
              <a:rPr lang="zh-CN" altLang="en-US" sz="2400" b="1" dirty="0">
                <a:solidFill>
                  <a:srgbClr val="000000"/>
                </a:solidFill>
                <a:latin typeface="Times New Roman" panose="02020603050405020304" pitchFamily="18" charset="0"/>
                <a:ea typeface="楷体_GB2312"/>
              </a:rPr>
              <a:t>电路如图所示，求</a:t>
            </a:r>
            <a:r>
              <a:rPr lang="en-US" altLang="zh-CN" sz="2400" b="1" dirty="0">
                <a:solidFill>
                  <a:srgbClr val="000000"/>
                </a:solidFill>
                <a:latin typeface="Times New Roman" panose="02020603050405020304" pitchFamily="18" charset="0"/>
                <a:ea typeface="楷体_GB2312"/>
              </a:rPr>
              <a:t>AO</a:t>
            </a:r>
            <a:r>
              <a:rPr lang="zh-CN" altLang="en-US" sz="2400" b="1" dirty="0">
                <a:solidFill>
                  <a:srgbClr val="000000"/>
                </a:solidFill>
                <a:latin typeface="Times New Roman" panose="02020603050405020304" pitchFamily="18" charset="0"/>
                <a:ea typeface="楷体_GB2312"/>
              </a:rPr>
              <a:t>的电压值</a:t>
            </a:r>
            <a:endParaRPr lang="zh-CN" altLang="en-US" sz="2400" b="1" dirty="0">
              <a:solidFill>
                <a:srgbClr val="000000"/>
              </a:solidFill>
              <a:latin typeface="Times New Roman" panose="02020603050405020304" pitchFamily="18" charset="0"/>
              <a:ea typeface="楷体_GB2312"/>
            </a:endParaRPr>
          </a:p>
        </p:txBody>
      </p:sp>
      <p:sp>
        <p:nvSpPr>
          <p:cNvPr id="15" name="Text Box 6"/>
          <p:cNvSpPr txBox="1"/>
          <p:nvPr/>
        </p:nvSpPr>
        <p:spPr>
          <a:xfrm>
            <a:off x="523875" y="1858963"/>
            <a:ext cx="914400" cy="530225"/>
          </a:xfrm>
          <a:prstGeom prst="rect">
            <a:avLst/>
          </a:prstGeom>
          <a:noFill/>
          <a:ln w="9525">
            <a:noFill/>
          </a:ln>
        </p:spPr>
        <p:txBody>
          <a:bodyPr anchor="ctr" anchorCtr="0">
            <a:spAutoFit/>
          </a:bodyPr>
          <a:p>
            <a:pPr>
              <a:lnSpc>
                <a:spcPct val="120000"/>
              </a:lnSpc>
            </a:pPr>
            <a:r>
              <a:rPr lang="zh-CN" altLang="en-US" sz="2400" b="1" dirty="0">
                <a:solidFill>
                  <a:srgbClr val="000000"/>
                </a:solidFill>
                <a:latin typeface="Times New Roman" panose="02020603050405020304" pitchFamily="18" charset="0"/>
                <a:ea typeface="楷体_GB2312"/>
              </a:rPr>
              <a:t>解：</a:t>
            </a:r>
            <a:endParaRPr lang="zh-CN" altLang="en-US" sz="2400" b="1" dirty="0">
              <a:solidFill>
                <a:srgbClr val="000000"/>
              </a:solidFill>
              <a:latin typeface="Times New Roman" panose="02020603050405020304" pitchFamily="18" charset="0"/>
              <a:ea typeface="楷体_GB2312"/>
            </a:endParaRPr>
          </a:p>
        </p:txBody>
      </p:sp>
      <p:sp>
        <p:nvSpPr>
          <p:cNvPr id="16" name="Text Box 7"/>
          <p:cNvSpPr txBox="1"/>
          <p:nvPr/>
        </p:nvSpPr>
        <p:spPr>
          <a:xfrm>
            <a:off x="600075" y="1811338"/>
            <a:ext cx="4800600" cy="1114425"/>
          </a:xfrm>
          <a:prstGeom prst="rect">
            <a:avLst/>
          </a:prstGeom>
          <a:noFill/>
          <a:ln w="9525">
            <a:noFill/>
          </a:ln>
        </p:spPr>
        <p:txBody>
          <a:bodyPr anchor="ctr" anchorCtr="0">
            <a:spAutoFit/>
          </a:bodyPr>
          <a:p>
            <a:pPr>
              <a:lnSpc>
                <a:spcPct val="140000"/>
              </a:lnSpc>
            </a:pPr>
            <a:r>
              <a:rPr lang="en-US" altLang="zh-CN" sz="2400" b="1" dirty="0">
                <a:solidFill>
                  <a:srgbClr val="000000"/>
                </a:solidFill>
                <a:latin typeface="Times New Roman" panose="02020603050405020304" pitchFamily="18" charset="0"/>
                <a:ea typeface="楷体_GB2312"/>
              </a:rPr>
              <a:t>        </a:t>
            </a:r>
            <a:r>
              <a:rPr lang="zh-CN" altLang="en-US" sz="2400" b="1" dirty="0">
                <a:solidFill>
                  <a:srgbClr val="000000"/>
                </a:solidFill>
                <a:latin typeface="Times New Roman" panose="02020603050405020304" pitchFamily="18" charset="0"/>
                <a:ea typeface="楷体_GB2312"/>
              </a:rPr>
              <a:t>先断开</a:t>
            </a:r>
            <a:r>
              <a:rPr lang="en-US" altLang="zh-CN" sz="2400" b="1" dirty="0">
                <a:solidFill>
                  <a:srgbClr val="000000"/>
                </a:solidFill>
                <a:latin typeface="Times New Roman" panose="02020603050405020304" pitchFamily="18" charset="0"/>
                <a:ea typeface="楷体_GB2312"/>
              </a:rPr>
              <a:t>D</a:t>
            </a:r>
            <a:r>
              <a:rPr lang="zh-CN" altLang="en-US" sz="2400" b="1" dirty="0">
                <a:solidFill>
                  <a:srgbClr val="000000"/>
                </a:solidFill>
                <a:latin typeface="Times New Roman" panose="02020603050405020304" pitchFamily="18" charset="0"/>
                <a:ea typeface="楷体_GB2312"/>
              </a:rPr>
              <a:t>，以</a:t>
            </a:r>
            <a:r>
              <a:rPr lang="en-US" altLang="zh-CN" sz="2400" b="1" dirty="0">
                <a:solidFill>
                  <a:srgbClr val="000000"/>
                </a:solidFill>
                <a:latin typeface="Times New Roman" panose="02020603050405020304" pitchFamily="18" charset="0"/>
                <a:ea typeface="楷体_GB2312"/>
              </a:rPr>
              <a:t>O</a:t>
            </a:r>
            <a:r>
              <a:rPr lang="zh-CN" altLang="en-US" sz="2400" b="1" dirty="0">
                <a:solidFill>
                  <a:srgbClr val="000000"/>
                </a:solidFill>
                <a:latin typeface="Times New Roman" panose="02020603050405020304" pitchFamily="18" charset="0"/>
                <a:ea typeface="楷体_GB2312"/>
              </a:rPr>
              <a:t>为基准电位， </a:t>
            </a:r>
            <a:endParaRPr lang="zh-CN" altLang="en-US" sz="2400" b="1" dirty="0">
              <a:solidFill>
                <a:srgbClr val="000000"/>
              </a:solidFill>
              <a:latin typeface="Times New Roman" panose="02020603050405020304" pitchFamily="18" charset="0"/>
              <a:ea typeface="楷体_GB2312"/>
            </a:endParaRPr>
          </a:p>
          <a:p>
            <a:pPr>
              <a:lnSpc>
                <a:spcPct val="140000"/>
              </a:lnSpc>
            </a:pPr>
            <a:r>
              <a:rPr lang="zh-CN" altLang="en-US" sz="2400" b="1" dirty="0">
                <a:solidFill>
                  <a:srgbClr val="000000"/>
                </a:solidFill>
                <a:latin typeface="Times New Roman" panose="02020603050405020304" pitchFamily="18" charset="0"/>
                <a:ea typeface="楷体_GB2312"/>
              </a:rPr>
              <a:t>     即</a:t>
            </a:r>
            <a:r>
              <a:rPr lang="en-US" altLang="zh-CN" sz="2400" b="1" dirty="0">
                <a:solidFill>
                  <a:srgbClr val="000000"/>
                </a:solidFill>
                <a:latin typeface="Times New Roman" panose="02020603050405020304" pitchFamily="18" charset="0"/>
                <a:ea typeface="楷体_GB2312"/>
              </a:rPr>
              <a:t>O</a:t>
            </a:r>
            <a:r>
              <a:rPr lang="zh-CN" altLang="en-US" sz="2400" b="1" dirty="0">
                <a:solidFill>
                  <a:srgbClr val="000000"/>
                </a:solidFill>
                <a:latin typeface="Times New Roman" panose="02020603050405020304" pitchFamily="18" charset="0"/>
                <a:ea typeface="楷体_GB2312"/>
              </a:rPr>
              <a:t>点为</a:t>
            </a:r>
            <a:r>
              <a:rPr lang="en-US" altLang="zh-CN" sz="2400" b="1" dirty="0">
                <a:solidFill>
                  <a:srgbClr val="000000"/>
                </a:solidFill>
                <a:latin typeface="Times New Roman" panose="02020603050405020304" pitchFamily="18" charset="0"/>
                <a:ea typeface="楷体_GB2312"/>
              </a:rPr>
              <a:t>0V</a:t>
            </a:r>
            <a:r>
              <a:rPr lang="zh-CN" altLang="en-US" sz="2400" b="1" dirty="0">
                <a:solidFill>
                  <a:srgbClr val="000000"/>
                </a:solidFill>
                <a:latin typeface="Times New Roman" panose="02020603050405020304" pitchFamily="18" charset="0"/>
                <a:ea typeface="楷体_GB2312"/>
              </a:rPr>
              <a:t>。</a:t>
            </a:r>
            <a:endParaRPr lang="zh-CN" altLang="en-US" sz="2400" b="1" dirty="0">
              <a:solidFill>
                <a:srgbClr val="000000"/>
              </a:solidFill>
              <a:latin typeface="Times New Roman" panose="02020603050405020304" pitchFamily="18" charset="0"/>
              <a:ea typeface="楷体_GB2312"/>
            </a:endParaRPr>
          </a:p>
        </p:txBody>
      </p:sp>
      <p:sp>
        <p:nvSpPr>
          <p:cNvPr id="17" name="Text Box 8"/>
          <p:cNvSpPr txBox="1"/>
          <p:nvPr/>
        </p:nvSpPr>
        <p:spPr>
          <a:xfrm>
            <a:off x="371475" y="2846388"/>
            <a:ext cx="5105400" cy="1114425"/>
          </a:xfrm>
          <a:prstGeom prst="rect">
            <a:avLst/>
          </a:prstGeom>
          <a:noFill/>
          <a:ln w="9525">
            <a:noFill/>
          </a:ln>
        </p:spPr>
        <p:txBody>
          <a:bodyPr anchor="ctr" anchorCtr="0">
            <a:spAutoFit/>
          </a:bodyPr>
          <a:p>
            <a:pPr>
              <a:lnSpc>
                <a:spcPct val="140000"/>
              </a:lnSpc>
            </a:pPr>
            <a:r>
              <a:rPr lang="en-US" altLang="zh-CN" sz="2400" b="1" dirty="0">
                <a:solidFill>
                  <a:srgbClr val="000000"/>
                </a:solidFill>
                <a:latin typeface="Times New Roman" panose="02020603050405020304" pitchFamily="18" charset="0"/>
                <a:ea typeface="楷体_GB2312"/>
              </a:rPr>
              <a:t>        </a:t>
            </a:r>
            <a:r>
              <a:rPr lang="zh-CN" altLang="en-US" sz="2400" b="1" dirty="0">
                <a:solidFill>
                  <a:srgbClr val="000000"/>
                </a:solidFill>
                <a:latin typeface="Times New Roman" panose="02020603050405020304" pitchFamily="18" charset="0"/>
                <a:ea typeface="楷体_GB2312"/>
              </a:rPr>
              <a:t>则接</a:t>
            </a:r>
            <a:r>
              <a:rPr lang="en-US" altLang="zh-CN" sz="2400" b="1" dirty="0">
                <a:solidFill>
                  <a:srgbClr val="000000"/>
                </a:solidFill>
                <a:latin typeface="Times New Roman" panose="02020603050405020304" pitchFamily="18" charset="0"/>
                <a:ea typeface="楷体_GB2312"/>
              </a:rPr>
              <a:t>D</a:t>
            </a:r>
            <a:r>
              <a:rPr lang="zh-CN" altLang="en-US" sz="2400" b="1" dirty="0">
                <a:solidFill>
                  <a:srgbClr val="000000"/>
                </a:solidFill>
                <a:latin typeface="Times New Roman" panose="02020603050405020304" pitchFamily="18" charset="0"/>
                <a:ea typeface="楷体_GB2312"/>
              </a:rPr>
              <a:t>阳极的电位为</a:t>
            </a:r>
            <a:r>
              <a:rPr lang="en-US" altLang="zh-CN" sz="2400" b="1" dirty="0">
                <a:solidFill>
                  <a:srgbClr val="000000"/>
                </a:solidFill>
                <a:latin typeface="Times New Roman" panose="02020603050405020304" pitchFamily="18" charset="0"/>
                <a:ea typeface="楷体_GB2312"/>
              </a:rPr>
              <a:t>-6V</a:t>
            </a:r>
            <a:r>
              <a:rPr lang="zh-CN" altLang="en-US" sz="2400" b="1" dirty="0">
                <a:solidFill>
                  <a:srgbClr val="000000"/>
                </a:solidFill>
                <a:latin typeface="Times New Roman" panose="02020603050405020304" pitchFamily="18" charset="0"/>
                <a:ea typeface="楷体_GB2312"/>
              </a:rPr>
              <a:t>，接阴极的电位为</a:t>
            </a:r>
            <a:r>
              <a:rPr lang="en-US" altLang="zh-CN" sz="2400" b="1" dirty="0">
                <a:solidFill>
                  <a:srgbClr val="000000"/>
                </a:solidFill>
                <a:latin typeface="Times New Roman" panose="02020603050405020304" pitchFamily="18" charset="0"/>
                <a:ea typeface="楷体_GB2312"/>
              </a:rPr>
              <a:t>-12V</a:t>
            </a:r>
            <a:r>
              <a:rPr lang="zh-CN" altLang="en-US" sz="2400" b="1" dirty="0">
                <a:solidFill>
                  <a:srgbClr val="000000"/>
                </a:solidFill>
                <a:latin typeface="Times New Roman" panose="02020603050405020304" pitchFamily="18" charset="0"/>
                <a:ea typeface="楷体_GB2312"/>
              </a:rPr>
              <a:t>。</a:t>
            </a:r>
            <a:endParaRPr lang="zh-CN" altLang="en-US" sz="2400" b="1" dirty="0">
              <a:solidFill>
                <a:srgbClr val="000000"/>
              </a:solidFill>
              <a:latin typeface="Times New Roman" panose="02020603050405020304" pitchFamily="18" charset="0"/>
              <a:ea typeface="楷体_GB2312"/>
            </a:endParaRPr>
          </a:p>
        </p:txBody>
      </p:sp>
      <p:sp>
        <p:nvSpPr>
          <p:cNvPr id="18" name="Text Box 9"/>
          <p:cNvSpPr txBox="1"/>
          <p:nvPr/>
        </p:nvSpPr>
        <p:spPr>
          <a:xfrm>
            <a:off x="981075" y="4002088"/>
            <a:ext cx="6973888" cy="530225"/>
          </a:xfrm>
          <a:prstGeom prst="rect">
            <a:avLst/>
          </a:prstGeom>
          <a:noFill/>
          <a:ln w="9525">
            <a:noFill/>
          </a:ln>
        </p:spPr>
        <p:txBody>
          <a:bodyPr anchor="ctr" anchorCtr="0">
            <a:spAutoFit/>
          </a:bodyPr>
          <a:p>
            <a:pPr>
              <a:lnSpc>
                <a:spcPct val="120000"/>
              </a:lnSpc>
            </a:pPr>
            <a:r>
              <a:rPr lang="zh-CN" altLang="en-US" sz="2400" b="1" dirty="0">
                <a:solidFill>
                  <a:srgbClr val="000000"/>
                </a:solidFill>
                <a:latin typeface="Times New Roman" panose="02020603050405020304" pitchFamily="18" charset="0"/>
                <a:ea typeface="楷体_GB2312"/>
              </a:rPr>
              <a:t>阳极电位高于阴极电位，</a:t>
            </a:r>
            <a:r>
              <a:rPr lang="en-US" altLang="zh-CN" sz="2400" b="1" dirty="0">
                <a:solidFill>
                  <a:srgbClr val="000000"/>
                </a:solidFill>
                <a:latin typeface="Times New Roman" panose="02020603050405020304" pitchFamily="18" charset="0"/>
                <a:ea typeface="楷体_GB2312"/>
              </a:rPr>
              <a:t>D</a:t>
            </a:r>
            <a:r>
              <a:rPr lang="zh-CN" altLang="en-US" sz="2400" b="1" dirty="0">
                <a:solidFill>
                  <a:srgbClr val="000000"/>
                </a:solidFill>
                <a:latin typeface="Times New Roman" panose="02020603050405020304" pitchFamily="18" charset="0"/>
                <a:ea typeface="楷体_GB2312"/>
              </a:rPr>
              <a:t>接入时正向导通。</a:t>
            </a:r>
            <a:endParaRPr lang="zh-CN" altLang="en-US" sz="2400" b="1" dirty="0">
              <a:solidFill>
                <a:srgbClr val="000000"/>
              </a:solidFill>
              <a:latin typeface="Times New Roman" panose="02020603050405020304" pitchFamily="18" charset="0"/>
              <a:ea typeface="楷体_GB2312"/>
            </a:endParaRPr>
          </a:p>
        </p:txBody>
      </p:sp>
      <p:sp>
        <p:nvSpPr>
          <p:cNvPr id="19" name="Text Box 10"/>
          <p:cNvSpPr txBox="1"/>
          <p:nvPr/>
        </p:nvSpPr>
        <p:spPr>
          <a:xfrm>
            <a:off x="395288" y="4532313"/>
            <a:ext cx="8059737" cy="530225"/>
          </a:xfrm>
          <a:prstGeom prst="rect">
            <a:avLst/>
          </a:prstGeom>
          <a:noFill/>
          <a:ln w="9525">
            <a:noFill/>
          </a:ln>
        </p:spPr>
        <p:txBody>
          <a:bodyPr anchor="ctr" anchorCtr="0">
            <a:spAutoFit/>
          </a:bodyPr>
          <a:p>
            <a:pPr>
              <a:lnSpc>
                <a:spcPct val="120000"/>
              </a:lnSpc>
            </a:pPr>
            <a:r>
              <a:rPr lang="zh-CN" altLang="en-US" sz="2400" b="1" dirty="0">
                <a:solidFill>
                  <a:srgbClr val="000000"/>
                </a:solidFill>
                <a:latin typeface="Times New Roman" panose="02020603050405020304" pitchFamily="18" charset="0"/>
                <a:ea typeface="楷体_GB2312"/>
              </a:rPr>
              <a:t>导通后，</a:t>
            </a:r>
            <a:r>
              <a:rPr lang="en-US" altLang="zh-CN" sz="2400" b="1" dirty="0">
                <a:solidFill>
                  <a:srgbClr val="000000"/>
                </a:solidFill>
                <a:latin typeface="Times New Roman" panose="02020603050405020304" pitchFamily="18" charset="0"/>
                <a:ea typeface="楷体_GB2312"/>
              </a:rPr>
              <a:t>D</a:t>
            </a:r>
            <a:r>
              <a:rPr lang="zh-CN" altLang="en-US" sz="2400" b="1" dirty="0">
                <a:solidFill>
                  <a:srgbClr val="000000"/>
                </a:solidFill>
                <a:latin typeface="Times New Roman" panose="02020603050405020304" pitchFamily="18" charset="0"/>
                <a:ea typeface="楷体_GB2312"/>
              </a:rPr>
              <a:t>的压降等于零，即</a:t>
            </a:r>
            <a:r>
              <a:rPr lang="en-US" altLang="zh-CN" sz="2400" b="1" dirty="0">
                <a:solidFill>
                  <a:srgbClr val="000000"/>
                </a:solidFill>
                <a:latin typeface="Times New Roman" panose="02020603050405020304" pitchFamily="18" charset="0"/>
                <a:ea typeface="楷体_GB2312"/>
              </a:rPr>
              <a:t>A</a:t>
            </a:r>
            <a:r>
              <a:rPr lang="zh-CN" altLang="en-US" sz="2400" b="1" dirty="0">
                <a:solidFill>
                  <a:srgbClr val="000000"/>
                </a:solidFill>
                <a:latin typeface="Times New Roman" panose="02020603050405020304" pitchFamily="18" charset="0"/>
                <a:ea typeface="楷体_GB2312"/>
              </a:rPr>
              <a:t>点的电位就是</a:t>
            </a:r>
            <a:r>
              <a:rPr lang="en-US" altLang="zh-CN" sz="2400" b="1" dirty="0">
                <a:solidFill>
                  <a:srgbClr val="000000"/>
                </a:solidFill>
                <a:latin typeface="Times New Roman" panose="02020603050405020304" pitchFamily="18" charset="0"/>
                <a:ea typeface="楷体_GB2312"/>
              </a:rPr>
              <a:t>D</a:t>
            </a:r>
            <a:r>
              <a:rPr lang="zh-CN" altLang="en-US" sz="2400" b="1" dirty="0">
                <a:solidFill>
                  <a:srgbClr val="000000"/>
                </a:solidFill>
                <a:latin typeface="Times New Roman" panose="02020603050405020304" pitchFamily="18" charset="0"/>
                <a:ea typeface="楷体_GB2312"/>
              </a:rPr>
              <a:t>阳极的电位。</a:t>
            </a:r>
            <a:endParaRPr lang="zh-CN" altLang="en-US" sz="2400" b="1" dirty="0">
              <a:solidFill>
                <a:srgbClr val="000000"/>
              </a:solidFill>
              <a:latin typeface="Times New Roman" panose="02020603050405020304" pitchFamily="18" charset="0"/>
              <a:ea typeface="楷体_GB2312"/>
            </a:endParaRPr>
          </a:p>
        </p:txBody>
      </p:sp>
      <p:sp>
        <p:nvSpPr>
          <p:cNvPr id="20" name="Text Box 11"/>
          <p:cNvSpPr txBox="1"/>
          <p:nvPr/>
        </p:nvSpPr>
        <p:spPr>
          <a:xfrm>
            <a:off x="447675" y="5059363"/>
            <a:ext cx="4114800" cy="530225"/>
          </a:xfrm>
          <a:prstGeom prst="rect">
            <a:avLst/>
          </a:prstGeom>
          <a:noFill/>
          <a:ln w="9525">
            <a:noFill/>
          </a:ln>
        </p:spPr>
        <p:txBody>
          <a:bodyPr anchor="ctr" anchorCtr="0">
            <a:spAutoFit/>
          </a:bodyPr>
          <a:p>
            <a:pPr>
              <a:lnSpc>
                <a:spcPct val="120000"/>
              </a:lnSpc>
            </a:pPr>
            <a:r>
              <a:rPr lang="zh-CN" altLang="en-US" sz="2400" b="1" dirty="0">
                <a:solidFill>
                  <a:srgbClr val="000000"/>
                </a:solidFill>
                <a:latin typeface="Times New Roman" panose="02020603050405020304" pitchFamily="18" charset="0"/>
                <a:ea typeface="楷体_GB2312"/>
              </a:rPr>
              <a:t>所以，</a:t>
            </a:r>
            <a:r>
              <a:rPr lang="en-US" altLang="zh-CN" sz="2400" b="1" dirty="0">
                <a:solidFill>
                  <a:srgbClr val="000000"/>
                </a:solidFill>
                <a:latin typeface="Times New Roman" panose="02020603050405020304" pitchFamily="18" charset="0"/>
                <a:ea typeface="楷体_GB2312"/>
              </a:rPr>
              <a:t>AO</a:t>
            </a:r>
            <a:r>
              <a:rPr lang="zh-CN" altLang="en-US" sz="2400" b="1" dirty="0">
                <a:solidFill>
                  <a:srgbClr val="000000"/>
                </a:solidFill>
                <a:latin typeface="Times New Roman" panose="02020603050405020304" pitchFamily="18" charset="0"/>
                <a:ea typeface="楷体_GB2312"/>
              </a:rPr>
              <a:t>的电压值为</a:t>
            </a:r>
            <a:r>
              <a:rPr lang="en-US" altLang="zh-CN" sz="2400" b="1" dirty="0">
                <a:solidFill>
                  <a:srgbClr val="000000"/>
                </a:solidFill>
                <a:latin typeface="Times New Roman" panose="02020603050405020304" pitchFamily="18" charset="0"/>
                <a:ea typeface="楷体_GB2312"/>
              </a:rPr>
              <a:t>-6V</a:t>
            </a:r>
            <a:r>
              <a:rPr lang="zh-CN" altLang="en-US" sz="2400" b="1" dirty="0">
                <a:solidFill>
                  <a:srgbClr val="000000"/>
                </a:solidFill>
                <a:latin typeface="Times New Roman" panose="02020603050405020304" pitchFamily="18" charset="0"/>
                <a:ea typeface="楷体_GB2312"/>
              </a:rPr>
              <a:t>。</a:t>
            </a:r>
            <a:endParaRPr lang="zh-CN" altLang="en-US" sz="2400" b="1" dirty="0">
              <a:solidFill>
                <a:srgbClr val="000000"/>
              </a:solidFill>
              <a:latin typeface="Times New Roman" panose="02020603050405020304" pitchFamily="18" charset="0"/>
              <a:ea typeface="楷体_GB2312"/>
            </a:endParaRPr>
          </a:p>
        </p:txBody>
      </p:sp>
      <p:sp>
        <p:nvSpPr>
          <p:cNvPr id="50187" name="Text Box 2"/>
          <p:cNvSpPr txBox="1"/>
          <p:nvPr/>
        </p:nvSpPr>
        <p:spPr>
          <a:xfrm>
            <a:off x="757238" y="180975"/>
            <a:ext cx="3886200" cy="493713"/>
          </a:xfrm>
          <a:prstGeom prst="rect">
            <a:avLst/>
          </a:prstGeom>
          <a:noFill/>
          <a:ln w="9525">
            <a:noFill/>
          </a:ln>
        </p:spPr>
        <p:txBody>
          <a:bodyPr anchor="ctr" anchorCtr="0">
            <a:spAutoFit/>
          </a:bodyPr>
          <a:p>
            <a:pPr>
              <a:lnSpc>
                <a:spcPct val="110000"/>
              </a:lnSpc>
            </a:pPr>
            <a:r>
              <a:rPr lang="en-US" altLang="zh-CN" sz="2400" b="1" dirty="0">
                <a:solidFill>
                  <a:srgbClr val="000000"/>
                </a:solidFill>
                <a:latin typeface="楷体_GB2312"/>
                <a:ea typeface="楷体_GB2312"/>
              </a:rPr>
              <a:t>2</a:t>
            </a:r>
            <a:r>
              <a:rPr lang="zh-CN" altLang="en-US" sz="2400" b="1" dirty="0">
                <a:solidFill>
                  <a:srgbClr val="000000"/>
                </a:solidFill>
                <a:latin typeface="楷体_GB2312"/>
                <a:ea typeface="楷体_GB2312"/>
              </a:rPr>
              <a:t>．模型分析法应用举例</a:t>
            </a:r>
            <a:endParaRPr lang="zh-CN" altLang="en-US" sz="2400" b="1" dirty="0">
              <a:solidFill>
                <a:srgbClr val="000000"/>
              </a:solidFill>
              <a:latin typeface="楷体_GB2312"/>
              <a:ea typeface="楷体_GB2312"/>
            </a:endParaRPr>
          </a:p>
        </p:txBody>
      </p:sp>
      <p:sp>
        <p:nvSpPr>
          <p:cNvPr id="7" name="页脚占位符 4"/>
          <p:cNvSpPr txBox="1">
            <a:spLocks noGrp="1"/>
          </p:cNvSpPr>
          <p:nvPr>
            <p:ph type="ftr" sz="quarter" idx="4294967295"/>
            <p:custDataLst>
              <p:tags r:id="rId3"/>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strips(downRigh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strips(downRigh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strips(downRigh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strips(downRigh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strips(downRight)">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strips(downRight)">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3" name="对象 2"/>
          <p:cNvGraphicFramePr>
            <a:graphicFrameLocks noChangeAspect="1"/>
          </p:cNvGraphicFramePr>
          <p:nvPr/>
        </p:nvGraphicFramePr>
        <p:xfrm>
          <a:off x="4572000" y="4076700"/>
          <a:ext cx="3738563" cy="2263775"/>
        </p:xfrm>
        <a:graphic>
          <a:graphicData uri="http://schemas.openxmlformats.org/presentationml/2006/ole">
            <mc:AlternateContent xmlns:mc="http://schemas.openxmlformats.org/markup-compatibility/2006">
              <mc:Choice xmlns:v="urn:schemas-microsoft-com:vml" Requires="v">
                <p:oleObj spid="_x0000_s3142" name="" r:id="rId1" imgW="2077085" imgH="1257300" progId="Word.Picture.8">
                  <p:embed/>
                </p:oleObj>
              </mc:Choice>
              <mc:Fallback>
                <p:oleObj name="" r:id="rId1" imgW="2077085" imgH="1257300" progId="Word.Picture.8">
                  <p:embed/>
                  <p:pic>
                    <p:nvPicPr>
                      <p:cNvPr id="0" name="图片 3141"/>
                      <p:cNvPicPr/>
                      <p:nvPr/>
                    </p:nvPicPr>
                    <p:blipFill>
                      <a:blip r:embed="rId2"/>
                      <a:stretch>
                        <a:fillRect/>
                      </a:stretch>
                    </p:blipFill>
                    <p:spPr>
                      <a:xfrm>
                        <a:off x="4572000" y="4076700"/>
                        <a:ext cx="3738563" cy="2263775"/>
                      </a:xfrm>
                      <a:prstGeom prst="rect">
                        <a:avLst/>
                      </a:prstGeom>
                      <a:noFill/>
                      <a:ln w="38100">
                        <a:noFill/>
                        <a:miter/>
                      </a:ln>
                    </p:spPr>
                  </p:pic>
                </p:oleObj>
              </mc:Fallback>
            </mc:AlternateContent>
          </a:graphicData>
        </a:graphic>
      </p:graphicFrame>
      <p:graphicFrame>
        <p:nvGraphicFramePr>
          <p:cNvPr id="51203" name="Object 23"/>
          <p:cNvGraphicFramePr>
            <a:graphicFrameLocks noChangeAspect="1"/>
          </p:cNvGraphicFramePr>
          <p:nvPr/>
        </p:nvGraphicFramePr>
        <p:xfrm>
          <a:off x="250825" y="1960563"/>
          <a:ext cx="2806700" cy="1800225"/>
        </p:xfrm>
        <a:graphic>
          <a:graphicData uri="http://schemas.openxmlformats.org/presentationml/2006/ole">
            <mc:AlternateContent xmlns:mc="http://schemas.openxmlformats.org/markup-compatibility/2006">
              <mc:Choice xmlns:v="urn:schemas-microsoft-com:vml" Requires="v">
                <p:oleObj spid="_x0000_s3143" name="" r:id="rId3" imgW="1649095" imgH="1059815" progId="Word.Picture.8">
                  <p:embed/>
                </p:oleObj>
              </mc:Choice>
              <mc:Fallback>
                <p:oleObj name="" r:id="rId3" imgW="1649095" imgH="1059815" progId="Word.Picture.8">
                  <p:embed/>
                  <p:pic>
                    <p:nvPicPr>
                      <p:cNvPr id="0" name="图片 3142"/>
                      <p:cNvPicPr/>
                      <p:nvPr/>
                    </p:nvPicPr>
                    <p:blipFill>
                      <a:blip r:embed="rId4"/>
                      <a:stretch>
                        <a:fillRect/>
                      </a:stretch>
                    </p:blipFill>
                    <p:spPr>
                      <a:xfrm>
                        <a:off x="250825" y="1960563"/>
                        <a:ext cx="2806700" cy="1800225"/>
                      </a:xfrm>
                      <a:prstGeom prst="rect">
                        <a:avLst/>
                      </a:prstGeom>
                      <a:noFill/>
                      <a:ln w="38100">
                        <a:noFill/>
                        <a:miter/>
                      </a:ln>
                    </p:spPr>
                  </p:pic>
                </p:oleObj>
              </mc:Fallback>
            </mc:AlternateContent>
          </a:graphicData>
        </a:graphic>
      </p:graphicFrame>
      <p:sp>
        <p:nvSpPr>
          <p:cNvPr id="51204" name="Text Box 3"/>
          <p:cNvSpPr txBox="1"/>
          <p:nvPr/>
        </p:nvSpPr>
        <p:spPr>
          <a:xfrm>
            <a:off x="304800" y="703263"/>
            <a:ext cx="4648200" cy="493712"/>
          </a:xfrm>
          <a:prstGeom prst="rect">
            <a:avLst/>
          </a:prstGeom>
          <a:noFill/>
          <a:ln w="9525">
            <a:noFill/>
          </a:ln>
        </p:spPr>
        <p:txBody>
          <a:bodyPr anchor="ctr" anchorCtr="0">
            <a:spAutoFit/>
          </a:bodyPr>
          <a:p>
            <a:pPr>
              <a:lnSpc>
                <a:spcPct val="110000"/>
              </a:lnSpc>
            </a:pPr>
            <a:r>
              <a:rPr lang="zh-CN" altLang="en-US" sz="2400" b="1" dirty="0">
                <a:solidFill>
                  <a:srgbClr val="000000"/>
                </a:solidFill>
                <a:latin typeface="楷体_GB2312"/>
                <a:ea typeface="楷体_GB2312"/>
              </a:rPr>
              <a:t>（</a:t>
            </a:r>
            <a:r>
              <a:rPr lang="en-US" altLang="zh-CN" sz="2400" b="1" dirty="0">
                <a:solidFill>
                  <a:srgbClr val="000000"/>
                </a:solidFill>
                <a:latin typeface="楷体_GB2312"/>
                <a:ea typeface="楷体_GB2312"/>
              </a:rPr>
              <a:t>6</a:t>
            </a:r>
            <a:r>
              <a:rPr lang="zh-CN" altLang="en-US" sz="2400" b="1" dirty="0">
                <a:solidFill>
                  <a:srgbClr val="000000"/>
                </a:solidFill>
                <a:latin typeface="楷体_GB2312"/>
                <a:ea typeface="楷体_GB2312"/>
              </a:rPr>
              <a:t>）小信号工作情况分析</a:t>
            </a:r>
            <a:endParaRPr lang="zh-CN" altLang="en-US" sz="2400" b="1" dirty="0">
              <a:solidFill>
                <a:srgbClr val="000000"/>
              </a:solidFill>
              <a:latin typeface="楷体_GB2312"/>
              <a:ea typeface="楷体_GB2312"/>
            </a:endParaRPr>
          </a:p>
        </p:txBody>
      </p:sp>
      <p:sp>
        <p:nvSpPr>
          <p:cNvPr id="51205" name="Text Box 4"/>
          <p:cNvSpPr txBox="1"/>
          <p:nvPr/>
        </p:nvSpPr>
        <p:spPr>
          <a:xfrm>
            <a:off x="457200" y="1052513"/>
            <a:ext cx="8534400" cy="885825"/>
          </a:xfrm>
          <a:prstGeom prst="rect">
            <a:avLst/>
          </a:prstGeom>
          <a:noFill/>
          <a:ln w="9525">
            <a:noFill/>
          </a:ln>
        </p:spPr>
        <p:txBody>
          <a:bodyPr anchor="ctr" anchorCtr="0">
            <a:spAutoFit/>
          </a:bodyPr>
          <a:p>
            <a:pPr>
              <a:lnSpc>
                <a:spcPct val="130000"/>
              </a:lnSpc>
            </a:pPr>
            <a:r>
              <a:rPr lang="zh-CN" altLang="en-US" sz="2000" b="1" dirty="0">
                <a:solidFill>
                  <a:srgbClr val="000000"/>
                </a:solidFill>
                <a:latin typeface="Times New Roman" panose="02020603050405020304" pitchFamily="18" charset="0"/>
                <a:ea typeface="楷体_GB2312"/>
              </a:rPr>
              <a:t>图示电路中，</a:t>
            </a:r>
            <a:r>
              <a:rPr lang="en-US" altLang="zh-CN" sz="2000" b="1" i="1" dirty="0">
                <a:solidFill>
                  <a:srgbClr val="000000"/>
                </a:solidFill>
                <a:latin typeface="Times New Roman" panose="02020603050405020304" pitchFamily="18" charset="0"/>
                <a:ea typeface="楷体_GB2312"/>
              </a:rPr>
              <a:t>V</a:t>
            </a:r>
            <a:r>
              <a:rPr lang="en-US" altLang="zh-CN" sz="2000" b="1" baseline="-30000" dirty="0">
                <a:solidFill>
                  <a:srgbClr val="000000"/>
                </a:solidFill>
                <a:latin typeface="Times New Roman" panose="02020603050405020304" pitchFamily="18" charset="0"/>
                <a:ea typeface="楷体_GB2312"/>
              </a:rPr>
              <a:t>DD </a:t>
            </a:r>
            <a:r>
              <a:rPr lang="en-US" altLang="zh-CN" sz="2000" b="1" dirty="0">
                <a:solidFill>
                  <a:srgbClr val="000000"/>
                </a:solidFill>
                <a:latin typeface="Times New Roman" panose="02020603050405020304" pitchFamily="18" charset="0"/>
                <a:ea typeface="楷体_GB2312"/>
              </a:rPr>
              <a:t>= 5V</a:t>
            </a:r>
            <a:r>
              <a:rPr lang="zh-CN" altLang="en-US" sz="2000" b="1" dirty="0">
                <a:solidFill>
                  <a:srgbClr val="000000"/>
                </a:solidFill>
                <a:latin typeface="Times New Roman" panose="02020603050405020304" pitchFamily="18" charset="0"/>
                <a:ea typeface="楷体_GB2312"/>
              </a:rPr>
              <a:t>，</a:t>
            </a:r>
            <a:r>
              <a:rPr lang="en-US" altLang="zh-CN" sz="2000" b="1" i="1" dirty="0">
                <a:solidFill>
                  <a:srgbClr val="000000"/>
                </a:solidFill>
                <a:latin typeface="Times New Roman" panose="02020603050405020304" pitchFamily="18" charset="0"/>
                <a:ea typeface="楷体_GB2312"/>
              </a:rPr>
              <a:t>R</a:t>
            </a:r>
            <a:r>
              <a:rPr lang="en-US" altLang="zh-CN" sz="2000" b="1" dirty="0">
                <a:solidFill>
                  <a:srgbClr val="000000"/>
                </a:solidFill>
                <a:latin typeface="Times New Roman" panose="02020603050405020304" pitchFamily="18" charset="0"/>
                <a:ea typeface="楷体_GB2312"/>
              </a:rPr>
              <a:t> = 5k</a:t>
            </a:r>
            <a:r>
              <a:rPr lang="en-US" altLang="zh-CN" sz="2000" b="1" dirty="0">
                <a:solidFill>
                  <a:srgbClr val="000000"/>
                </a:solidFill>
                <a:latin typeface="Times New Roman" panose="02020603050405020304" pitchFamily="18" charset="0"/>
                <a:ea typeface="楷体_GB2312"/>
                <a:sym typeface="Symbol" panose="05050102010706020507" pitchFamily="18" charset="2"/>
              </a:rPr>
              <a:t></a:t>
            </a:r>
            <a:r>
              <a:rPr lang="zh-CN" altLang="en-US" sz="2000" b="1" dirty="0">
                <a:solidFill>
                  <a:srgbClr val="000000"/>
                </a:solidFill>
                <a:latin typeface="Times New Roman" panose="02020603050405020304" pitchFamily="18" charset="0"/>
                <a:ea typeface="楷体_GB2312"/>
              </a:rPr>
              <a:t>，恒压降模型的</a:t>
            </a:r>
            <a:r>
              <a:rPr lang="en-US" altLang="zh-CN" sz="2000" b="1" i="1" dirty="0">
                <a:solidFill>
                  <a:srgbClr val="000000"/>
                </a:solidFill>
                <a:latin typeface="Times New Roman" panose="02020603050405020304" pitchFamily="18" charset="0"/>
                <a:ea typeface="楷体_GB2312"/>
              </a:rPr>
              <a:t>V</a:t>
            </a:r>
            <a:r>
              <a:rPr lang="en-US" altLang="zh-CN" sz="2000" b="1" baseline="-30000" dirty="0">
                <a:solidFill>
                  <a:srgbClr val="000000"/>
                </a:solidFill>
                <a:latin typeface="Times New Roman" panose="02020603050405020304" pitchFamily="18" charset="0"/>
                <a:ea typeface="楷体_GB2312"/>
              </a:rPr>
              <a:t>D</a:t>
            </a:r>
            <a:r>
              <a:rPr lang="en-US" altLang="zh-CN" sz="2000" b="1" dirty="0">
                <a:solidFill>
                  <a:srgbClr val="000000"/>
                </a:solidFill>
                <a:latin typeface="Times New Roman" panose="02020603050405020304" pitchFamily="18" charset="0"/>
                <a:ea typeface="楷体_GB2312"/>
              </a:rPr>
              <a:t>=0.7V</a:t>
            </a:r>
            <a:r>
              <a:rPr lang="zh-CN" altLang="en-US" sz="2000" b="1" dirty="0">
                <a:solidFill>
                  <a:srgbClr val="000000"/>
                </a:solidFill>
                <a:latin typeface="Times New Roman" panose="02020603050405020304" pitchFamily="18" charset="0"/>
                <a:ea typeface="楷体_GB2312"/>
              </a:rPr>
              <a:t>，</a:t>
            </a:r>
            <a:r>
              <a:rPr lang="en-US" altLang="zh-CN" sz="2000" b="1" i="1" dirty="0">
                <a:solidFill>
                  <a:srgbClr val="000000"/>
                </a:solidFill>
                <a:latin typeface="Book Antiqua" pitchFamily="18" charset="0"/>
                <a:ea typeface="楷体_GB2312"/>
              </a:rPr>
              <a:t>v</a:t>
            </a:r>
            <a:r>
              <a:rPr lang="en-US" altLang="zh-CN" sz="2000" b="1" baseline="-30000" dirty="0">
                <a:solidFill>
                  <a:srgbClr val="000000"/>
                </a:solidFill>
                <a:latin typeface="Times New Roman" panose="02020603050405020304" pitchFamily="18" charset="0"/>
                <a:ea typeface="楷体_GB2312"/>
              </a:rPr>
              <a:t>s </a:t>
            </a:r>
            <a:r>
              <a:rPr lang="en-US" altLang="zh-CN" sz="2000" b="1" dirty="0">
                <a:solidFill>
                  <a:srgbClr val="000000"/>
                </a:solidFill>
                <a:latin typeface="Times New Roman" panose="02020603050405020304" pitchFamily="18" charset="0"/>
                <a:ea typeface="楷体_GB2312"/>
              </a:rPr>
              <a:t>= 0.1sin</a:t>
            </a:r>
            <a:r>
              <a:rPr lang="en-US" altLang="zh-CN" sz="2000" b="1" i="1" dirty="0">
                <a:solidFill>
                  <a:srgbClr val="000000"/>
                </a:solidFill>
                <a:latin typeface="Symbol" panose="05050102010706020507" pitchFamily="18" charset="2"/>
                <a:ea typeface="楷体_GB2312"/>
              </a:rPr>
              <a:t>w</a:t>
            </a:r>
            <a:r>
              <a:rPr lang="en-US" altLang="zh-CN" sz="2000" b="1" i="1" dirty="0">
                <a:solidFill>
                  <a:srgbClr val="000000"/>
                </a:solidFill>
                <a:latin typeface="Times New Roman" panose="02020603050405020304" pitchFamily="18" charset="0"/>
                <a:ea typeface="楷体_GB2312"/>
              </a:rPr>
              <a:t>t </a:t>
            </a:r>
            <a:r>
              <a:rPr lang="en-US" altLang="zh-CN" sz="2000" b="1" dirty="0">
                <a:solidFill>
                  <a:srgbClr val="000000"/>
                </a:solidFill>
                <a:latin typeface="Times New Roman" panose="02020603050405020304" pitchFamily="18" charset="0"/>
                <a:ea typeface="楷体_GB2312"/>
              </a:rPr>
              <a:t>V</a:t>
            </a:r>
            <a:r>
              <a:rPr lang="zh-CN" altLang="en-US" sz="2000" b="1" dirty="0">
                <a:solidFill>
                  <a:srgbClr val="000000"/>
                </a:solidFill>
                <a:latin typeface="Times New Roman" panose="02020603050405020304" pitchFamily="18" charset="0"/>
                <a:ea typeface="楷体_GB2312"/>
              </a:rPr>
              <a:t>。（</a:t>
            </a:r>
            <a:r>
              <a:rPr lang="en-US" altLang="zh-CN" sz="2000" b="1" dirty="0">
                <a:solidFill>
                  <a:srgbClr val="000000"/>
                </a:solidFill>
                <a:latin typeface="Times New Roman" panose="02020603050405020304" pitchFamily="18" charset="0"/>
                <a:ea typeface="楷体_GB2312"/>
              </a:rPr>
              <a:t>1</a:t>
            </a:r>
            <a:r>
              <a:rPr lang="zh-CN" altLang="en-US" sz="2000" b="1" dirty="0">
                <a:solidFill>
                  <a:srgbClr val="000000"/>
                </a:solidFill>
                <a:latin typeface="Times New Roman" panose="02020603050405020304" pitchFamily="18" charset="0"/>
                <a:ea typeface="楷体_GB2312"/>
              </a:rPr>
              <a:t>）求输出电压</a:t>
            </a:r>
            <a:r>
              <a:rPr lang="en-US" altLang="zh-CN" sz="2000" b="1" i="1" dirty="0">
                <a:solidFill>
                  <a:srgbClr val="000000"/>
                </a:solidFill>
                <a:latin typeface="Book Antiqua" pitchFamily="18" charset="0"/>
                <a:ea typeface="楷体_GB2312"/>
              </a:rPr>
              <a:t>v</a:t>
            </a:r>
            <a:r>
              <a:rPr lang="en-US" altLang="zh-CN" sz="2000" b="1" baseline="-30000" dirty="0">
                <a:solidFill>
                  <a:srgbClr val="000000"/>
                </a:solidFill>
                <a:latin typeface="Times New Roman" panose="02020603050405020304" pitchFamily="18" charset="0"/>
                <a:ea typeface="楷体_GB2312"/>
              </a:rPr>
              <a:t>O</a:t>
            </a:r>
            <a:r>
              <a:rPr lang="zh-CN" altLang="en-US" sz="2000" b="1" dirty="0">
                <a:solidFill>
                  <a:srgbClr val="000000"/>
                </a:solidFill>
                <a:latin typeface="Times New Roman" panose="02020603050405020304" pitchFamily="18" charset="0"/>
                <a:ea typeface="楷体_GB2312"/>
              </a:rPr>
              <a:t>的交流量和总量；（</a:t>
            </a:r>
            <a:r>
              <a:rPr lang="en-US" altLang="zh-CN" sz="2000" b="1" dirty="0">
                <a:solidFill>
                  <a:srgbClr val="000000"/>
                </a:solidFill>
                <a:latin typeface="Times New Roman" panose="02020603050405020304" pitchFamily="18" charset="0"/>
                <a:ea typeface="楷体_GB2312"/>
              </a:rPr>
              <a:t>2</a:t>
            </a:r>
            <a:r>
              <a:rPr lang="zh-CN" altLang="en-US" sz="2000" b="1" dirty="0">
                <a:solidFill>
                  <a:srgbClr val="000000"/>
                </a:solidFill>
                <a:latin typeface="Times New Roman" panose="02020603050405020304" pitchFamily="18" charset="0"/>
                <a:ea typeface="楷体_GB2312"/>
              </a:rPr>
              <a:t>）绘出</a:t>
            </a:r>
            <a:r>
              <a:rPr lang="en-US" altLang="zh-CN" sz="2000" b="1" i="1" dirty="0">
                <a:solidFill>
                  <a:srgbClr val="000000"/>
                </a:solidFill>
                <a:latin typeface="Book Antiqua" pitchFamily="18" charset="0"/>
                <a:ea typeface="楷体_GB2312"/>
              </a:rPr>
              <a:t>v</a:t>
            </a:r>
            <a:r>
              <a:rPr lang="en-US" altLang="zh-CN" sz="2000" b="1" baseline="-30000" dirty="0">
                <a:solidFill>
                  <a:srgbClr val="000000"/>
                </a:solidFill>
                <a:latin typeface="Times New Roman" panose="02020603050405020304" pitchFamily="18" charset="0"/>
                <a:ea typeface="楷体_GB2312"/>
              </a:rPr>
              <a:t>O</a:t>
            </a:r>
            <a:r>
              <a:rPr lang="zh-CN" altLang="en-US" sz="2000" b="1" dirty="0">
                <a:solidFill>
                  <a:srgbClr val="000000"/>
                </a:solidFill>
                <a:latin typeface="Times New Roman" panose="02020603050405020304" pitchFamily="18" charset="0"/>
                <a:ea typeface="楷体_GB2312"/>
              </a:rPr>
              <a:t>的波形。 </a:t>
            </a:r>
            <a:endParaRPr lang="zh-CN" altLang="en-US" sz="2000" b="1" dirty="0">
              <a:solidFill>
                <a:srgbClr val="000000"/>
              </a:solidFill>
              <a:latin typeface="Times New Roman" panose="02020603050405020304" pitchFamily="18" charset="0"/>
              <a:ea typeface="楷体_GB2312"/>
            </a:endParaRPr>
          </a:p>
        </p:txBody>
      </p:sp>
      <p:sp>
        <p:nvSpPr>
          <p:cNvPr id="26" name="Text Box 9"/>
          <p:cNvSpPr txBox="1"/>
          <p:nvPr/>
        </p:nvSpPr>
        <p:spPr>
          <a:xfrm>
            <a:off x="304800" y="5192713"/>
            <a:ext cx="4495800" cy="885825"/>
          </a:xfrm>
          <a:prstGeom prst="rect">
            <a:avLst/>
          </a:prstGeom>
          <a:noFill/>
          <a:ln w="9525">
            <a:noFill/>
          </a:ln>
        </p:spPr>
        <p:txBody>
          <a:bodyPr anchor="ctr" anchorCtr="0">
            <a:spAutoFit/>
          </a:bodyPr>
          <a:p>
            <a:pPr>
              <a:lnSpc>
                <a:spcPct val="130000"/>
              </a:lnSpc>
            </a:pPr>
            <a:r>
              <a:rPr lang="zh-CN" altLang="en-US" sz="2000" b="1" dirty="0">
                <a:solidFill>
                  <a:srgbClr val="000000"/>
                </a:solidFill>
                <a:latin typeface="Times New Roman" panose="02020603050405020304" pitchFamily="18" charset="0"/>
                <a:ea typeface="楷体_GB2312"/>
              </a:rPr>
              <a:t>解得：</a:t>
            </a:r>
            <a:endParaRPr lang="zh-CN" altLang="en-US" sz="2000" b="1" dirty="0">
              <a:solidFill>
                <a:srgbClr val="000000"/>
              </a:solidFill>
              <a:latin typeface="Times New Roman" panose="02020603050405020304" pitchFamily="18" charset="0"/>
              <a:ea typeface="楷体_GB2312"/>
            </a:endParaRPr>
          </a:p>
          <a:p>
            <a:pPr>
              <a:lnSpc>
                <a:spcPct val="130000"/>
              </a:lnSpc>
            </a:pPr>
            <a:r>
              <a:rPr lang="en-US" altLang="zh-CN" sz="2000" b="1" i="1" dirty="0">
                <a:solidFill>
                  <a:srgbClr val="000000"/>
                </a:solidFill>
                <a:latin typeface="Book Antiqua" pitchFamily="18" charset="0"/>
                <a:ea typeface="宋体" panose="02010600030101010101" pitchFamily="2" charset="-122"/>
              </a:rPr>
              <a:t>v</a:t>
            </a:r>
            <a:r>
              <a:rPr lang="en-US" altLang="zh-CN" sz="2000" b="1" baseline="-30000" dirty="0">
                <a:solidFill>
                  <a:srgbClr val="000000"/>
                </a:solidFill>
                <a:latin typeface="Times New Roman" panose="02020603050405020304" pitchFamily="18" charset="0"/>
                <a:ea typeface="宋体" panose="02010600030101010101" pitchFamily="2" charset="-122"/>
              </a:rPr>
              <a:t>O </a:t>
            </a:r>
            <a:r>
              <a:rPr lang="en-US" altLang="zh-CN" sz="2000" b="1" dirty="0">
                <a:solidFill>
                  <a:srgbClr val="000000"/>
                </a:solidFill>
                <a:latin typeface="Times New Roman" panose="02020603050405020304" pitchFamily="18" charset="0"/>
                <a:ea typeface="宋体" panose="02010600030101010101" pitchFamily="2" charset="-122"/>
              </a:rPr>
              <a:t>=</a:t>
            </a:r>
            <a:r>
              <a:rPr lang="en-US" altLang="zh-CN" sz="2000" b="1" i="1" dirty="0">
                <a:solidFill>
                  <a:srgbClr val="000000"/>
                </a:solidFill>
                <a:latin typeface="Times New Roman" panose="02020603050405020304" pitchFamily="18" charset="0"/>
                <a:ea typeface="宋体" panose="02010600030101010101" pitchFamily="2" charset="-122"/>
              </a:rPr>
              <a:t> V</a:t>
            </a:r>
            <a:r>
              <a:rPr lang="en-US" altLang="zh-CN" sz="2000" b="1" baseline="-30000" dirty="0">
                <a:solidFill>
                  <a:srgbClr val="000000"/>
                </a:solidFill>
                <a:latin typeface="Times New Roman" panose="02020603050405020304" pitchFamily="18" charset="0"/>
                <a:ea typeface="宋体" panose="02010600030101010101" pitchFamily="2" charset="-122"/>
              </a:rPr>
              <a:t>O </a:t>
            </a:r>
            <a:r>
              <a:rPr lang="en-US" altLang="zh-CN" sz="2000" b="1" dirty="0">
                <a:solidFill>
                  <a:srgbClr val="000000"/>
                </a:solidFill>
                <a:latin typeface="Times New Roman" panose="02020603050405020304" pitchFamily="18" charset="0"/>
                <a:ea typeface="宋体" panose="02010600030101010101" pitchFamily="2" charset="-122"/>
              </a:rPr>
              <a:t>+</a:t>
            </a:r>
            <a:r>
              <a:rPr lang="en-US" altLang="zh-CN" sz="2000" b="1" i="1" dirty="0">
                <a:solidFill>
                  <a:srgbClr val="000000"/>
                </a:solidFill>
                <a:latin typeface="Book Antiqua" pitchFamily="18" charset="0"/>
                <a:ea typeface="宋体" panose="02010600030101010101" pitchFamily="2" charset="-122"/>
              </a:rPr>
              <a:t> v</a:t>
            </a:r>
            <a:r>
              <a:rPr lang="en-US" altLang="zh-CN" sz="2000" b="1" baseline="-30000" dirty="0">
                <a:solidFill>
                  <a:srgbClr val="000000"/>
                </a:solidFill>
                <a:latin typeface="Times New Roman" panose="02020603050405020304" pitchFamily="18" charset="0"/>
                <a:ea typeface="宋体" panose="02010600030101010101" pitchFamily="2" charset="-122"/>
              </a:rPr>
              <a:t>o </a:t>
            </a:r>
            <a:r>
              <a:rPr lang="en-US" altLang="zh-CN" sz="2000" b="1" dirty="0">
                <a:solidFill>
                  <a:srgbClr val="000000"/>
                </a:solidFill>
                <a:latin typeface="Times New Roman" panose="02020603050405020304" pitchFamily="18" charset="0"/>
                <a:ea typeface="宋体" panose="02010600030101010101" pitchFamily="2" charset="-122"/>
              </a:rPr>
              <a:t>= 4.3</a:t>
            </a:r>
            <a:r>
              <a:rPr lang="en-US" altLang="zh-CN" sz="2000" b="1" i="1" dirty="0">
                <a:solidFill>
                  <a:srgbClr val="000000"/>
                </a:solidFill>
                <a:latin typeface="Times New Roman" panose="02020603050405020304" pitchFamily="18" charset="0"/>
                <a:ea typeface="宋体" panose="02010600030101010101" pitchFamily="2" charset="-122"/>
              </a:rPr>
              <a:t> +</a:t>
            </a:r>
            <a:r>
              <a:rPr lang="en-US" altLang="zh-CN" sz="2000" b="1" dirty="0">
                <a:solidFill>
                  <a:srgbClr val="000000"/>
                </a:solidFill>
                <a:latin typeface="Times New Roman" panose="02020603050405020304" pitchFamily="18" charset="0"/>
                <a:ea typeface="宋体" panose="02010600030101010101" pitchFamily="2" charset="-122"/>
              </a:rPr>
              <a:t> 0.0994sin</a:t>
            </a:r>
            <a:r>
              <a:rPr lang="en-US" altLang="zh-CN" sz="2000" b="1" i="1" dirty="0">
                <a:solidFill>
                  <a:srgbClr val="000000"/>
                </a:solidFill>
                <a:latin typeface="Symbol" panose="05050102010706020507" pitchFamily="18" charset="2"/>
                <a:ea typeface="宋体" panose="02010600030101010101" pitchFamily="2" charset="-122"/>
              </a:rPr>
              <a:t>w</a:t>
            </a:r>
            <a:r>
              <a:rPr lang="en-US" altLang="zh-CN" sz="2000" b="1" i="1" dirty="0">
                <a:solidFill>
                  <a:srgbClr val="000000"/>
                </a:solidFill>
                <a:latin typeface="Times New Roman" panose="02020603050405020304" pitchFamily="18" charset="0"/>
                <a:ea typeface="宋体" panose="02010600030101010101" pitchFamily="2" charset="-122"/>
              </a:rPr>
              <a:t>t </a:t>
            </a:r>
            <a:r>
              <a:rPr lang="zh-CN" altLang="en-US" sz="2000" b="1" dirty="0">
                <a:solidFill>
                  <a:srgbClr val="000000"/>
                </a:solidFill>
                <a:latin typeface="宋体" panose="02010600030101010101" pitchFamily="2" charset="-122"/>
                <a:ea typeface="宋体" panose="02010600030101010101" pitchFamily="2" charset="-122"/>
              </a:rPr>
              <a:t>（</a:t>
            </a:r>
            <a:r>
              <a:rPr lang="en-US" altLang="zh-CN" sz="2000" b="1" dirty="0">
                <a:solidFill>
                  <a:srgbClr val="000000"/>
                </a:solidFill>
                <a:latin typeface="Times New Roman" panose="02020603050405020304" pitchFamily="18" charset="0"/>
                <a:ea typeface="宋体" panose="02010600030101010101" pitchFamily="2" charset="-122"/>
              </a:rPr>
              <a:t>V</a:t>
            </a:r>
            <a:r>
              <a:rPr lang="zh-CN" altLang="en-US" sz="2000" b="1" dirty="0">
                <a:solidFill>
                  <a:srgbClr val="000000"/>
                </a:solidFill>
                <a:latin typeface="宋体" panose="02010600030101010101" pitchFamily="2" charset="-122"/>
                <a:ea typeface="宋体" panose="02010600030101010101" pitchFamily="2" charset="-122"/>
              </a:rPr>
              <a:t>）</a:t>
            </a:r>
            <a:r>
              <a:rPr lang="zh-CN" altLang="en-US" sz="2000" b="1" dirty="0">
                <a:solidFill>
                  <a:srgbClr val="000000"/>
                </a:solidFill>
                <a:latin typeface="Times New Roman" panose="02020603050405020304" pitchFamily="18" charset="0"/>
                <a:ea typeface="楷体_GB2312"/>
              </a:rPr>
              <a:t> </a:t>
            </a:r>
            <a:endParaRPr lang="zh-CN" altLang="en-US" sz="2000" b="1" dirty="0">
              <a:solidFill>
                <a:srgbClr val="000000"/>
              </a:solidFill>
              <a:latin typeface="Times New Roman" panose="02020603050405020304" pitchFamily="18" charset="0"/>
              <a:ea typeface="楷体_GB2312"/>
            </a:endParaRPr>
          </a:p>
        </p:txBody>
      </p:sp>
      <p:grpSp>
        <p:nvGrpSpPr>
          <p:cNvPr id="27" name="Group 29"/>
          <p:cNvGrpSpPr/>
          <p:nvPr/>
        </p:nvGrpSpPr>
        <p:grpSpPr>
          <a:xfrm>
            <a:off x="3154363" y="1960563"/>
            <a:ext cx="2749550" cy="2016125"/>
            <a:chOff x="1987" y="1275"/>
            <a:chExt cx="1732" cy="1270"/>
          </a:xfrm>
        </p:grpSpPr>
        <p:graphicFrame>
          <p:nvGraphicFramePr>
            <p:cNvPr id="51218" name="Object 25"/>
            <p:cNvGraphicFramePr>
              <a:graphicFrameLocks noChangeAspect="1"/>
            </p:cNvGraphicFramePr>
            <p:nvPr/>
          </p:nvGraphicFramePr>
          <p:xfrm>
            <a:off x="1987" y="1275"/>
            <a:ext cx="1732" cy="1090"/>
          </p:xfrm>
          <a:graphic>
            <a:graphicData uri="http://schemas.openxmlformats.org/presentationml/2006/ole">
              <mc:AlternateContent xmlns:mc="http://schemas.openxmlformats.org/markup-compatibility/2006">
                <mc:Choice xmlns:v="urn:schemas-microsoft-com:vml" Requires="v">
                  <p:oleObj spid="_x0000_s3148" name="" r:id="rId5" imgW="1620520" imgH="1021715" progId="Word.Picture.8">
                    <p:embed/>
                  </p:oleObj>
                </mc:Choice>
                <mc:Fallback>
                  <p:oleObj name="" r:id="rId5" imgW="1620520" imgH="1021715" progId="Word.Picture.8">
                    <p:embed/>
                    <p:pic>
                      <p:nvPicPr>
                        <p:cNvPr id="0" name="图片 3147"/>
                        <p:cNvPicPr/>
                        <p:nvPr/>
                      </p:nvPicPr>
                      <p:blipFill>
                        <a:blip r:embed="rId6"/>
                        <a:stretch>
                          <a:fillRect/>
                        </a:stretch>
                      </p:blipFill>
                      <p:spPr>
                        <a:xfrm>
                          <a:off x="1987" y="1275"/>
                          <a:ext cx="1732" cy="1090"/>
                        </a:xfrm>
                        <a:prstGeom prst="rect">
                          <a:avLst/>
                        </a:prstGeom>
                        <a:noFill/>
                        <a:ln w="38100">
                          <a:noFill/>
                          <a:miter/>
                        </a:ln>
                      </p:spPr>
                    </p:pic>
                  </p:oleObj>
                </mc:Fallback>
              </mc:AlternateContent>
            </a:graphicData>
          </a:graphic>
        </p:graphicFrame>
        <p:sp>
          <p:nvSpPr>
            <p:cNvPr id="29" name="Text Box 12"/>
            <p:cNvSpPr txBox="1">
              <a:spLocks noChangeArrowheads="1"/>
            </p:cNvSpPr>
            <p:nvPr/>
          </p:nvSpPr>
          <p:spPr bwMode="auto">
            <a:xfrm>
              <a:off x="2400" y="2287"/>
              <a:ext cx="1200" cy="258"/>
            </a:xfrm>
            <a:prstGeom prst="rect">
              <a:avLst/>
            </a:prstGeom>
            <a:noFill/>
            <a:ln>
              <a:noFill/>
            </a:ln>
            <a:effectLst/>
            <a:extLst>
              <a:ext uri="{909E8E84-426E-40DD-AFC4-6F175D3DCCD1}">
                <a14:hiddenFill xmlns:a14="http://schemas.microsoft.com/office/drawing/2010/main">
                  <a:gradFill rotWithShape="0">
                    <a:gsLst>
                      <a:gs pos="0">
                        <a:schemeClr val="accent1"/>
                      </a:gs>
                      <a:gs pos="100000">
                        <a:srgbClr val="66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R="0" defTabSz="914400">
                <a:lnSpc>
                  <a:spcPct val="130000"/>
                </a:lnSpc>
                <a:buClrTx/>
                <a:buSzTx/>
                <a:buFontTx/>
                <a:buNone/>
                <a:defRPr/>
              </a:pPr>
              <a:r>
                <a:rPr kumimoji="1" lang="zh-CN" altLang="en-US" sz="1600" b="1" kern="0" cap="none" spc="0" normalizeH="0" baseline="0" noProof="0" smtClean="0">
                  <a:solidFill>
                    <a:srgbClr val="000000"/>
                  </a:solidFill>
                  <a:latin typeface="Times New Roman" panose="02020603050405020304" pitchFamily="18" charset="0"/>
                  <a:ea typeface="楷体_GB2312" pitchFamily="49" charset="-122"/>
                  <a:cs typeface="+mn-cs"/>
                </a:rPr>
                <a:t>直流通路（静态）</a:t>
              </a:r>
              <a:endParaRPr kumimoji="1" lang="zh-CN" altLang="en-US" sz="1600" b="1" kern="0" cap="none" spc="0" normalizeH="0" baseline="0" noProof="0" smtClean="0">
                <a:solidFill>
                  <a:srgbClr val="000000"/>
                </a:solidFill>
                <a:latin typeface="Times New Roman" panose="02020603050405020304" pitchFamily="18" charset="0"/>
                <a:ea typeface="楷体_GB2312" pitchFamily="49" charset="-122"/>
                <a:cs typeface="+mn-cs"/>
              </a:endParaRPr>
            </a:p>
          </p:txBody>
        </p:sp>
      </p:grpSp>
      <p:grpSp>
        <p:nvGrpSpPr>
          <p:cNvPr id="30" name="Group 30"/>
          <p:cNvGrpSpPr/>
          <p:nvPr/>
        </p:nvGrpSpPr>
        <p:grpSpPr>
          <a:xfrm>
            <a:off x="6048375" y="1960563"/>
            <a:ext cx="2800350" cy="2292350"/>
            <a:chOff x="3810" y="1275"/>
            <a:chExt cx="1764" cy="1444"/>
          </a:xfrm>
        </p:grpSpPr>
        <p:graphicFrame>
          <p:nvGraphicFramePr>
            <p:cNvPr id="51216" name="Object 27"/>
            <p:cNvGraphicFramePr>
              <a:graphicFrameLocks noChangeAspect="1"/>
            </p:cNvGraphicFramePr>
            <p:nvPr/>
          </p:nvGraphicFramePr>
          <p:xfrm>
            <a:off x="3810" y="1275"/>
            <a:ext cx="1764" cy="1091"/>
          </p:xfrm>
          <a:graphic>
            <a:graphicData uri="http://schemas.openxmlformats.org/presentationml/2006/ole">
              <mc:AlternateContent xmlns:mc="http://schemas.openxmlformats.org/markup-compatibility/2006">
                <mc:Choice xmlns:v="urn:schemas-microsoft-com:vml" Requires="v">
                  <p:oleObj spid="_x0000_s3146" name="" r:id="rId7" imgW="1649095" imgH="1021715" progId="Word.Picture.8">
                    <p:embed/>
                  </p:oleObj>
                </mc:Choice>
                <mc:Fallback>
                  <p:oleObj name="" r:id="rId7" imgW="1649095" imgH="1021715" progId="Word.Picture.8">
                    <p:embed/>
                    <p:pic>
                      <p:nvPicPr>
                        <p:cNvPr id="0" name="图片 3145"/>
                        <p:cNvPicPr/>
                        <p:nvPr/>
                      </p:nvPicPr>
                      <p:blipFill>
                        <a:blip r:embed="rId8"/>
                        <a:stretch>
                          <a:fillRect/>
                        </a:stretch>
                      </p:blipFill>
                      <p:spPr>
                        <a:xfrm>
                          <a:off x="3810" y="1275"/>
                          <a:ext cx="1764" cy="1091"/>
                        </a:xfrm>
                        <a:prstGeom prst="rect">
                          <a:avLst/>
                        </a:prstGeom>
                        <a:noFill/>
                        <a:ln w="38100">
                          <a:noFill/>
                          <a:miter/>
                        </a:ln>
                      </p:spPr>
                    </p:pic>
                  </p:oleObj>
                </mc:Fallback>
              </mc:AlternateContent>
            </a:graphicData>
          </a:graphic>
        </p:graphicFrame>
        <p:sp>
          <p:nvSpPr>
            <p:cNvPr id="32" name="Text Box 15"/>
            <p:cNvSpPr txBox="1">
              <a:spLocks noChangeArrowheads="1"/>
            </p:cNvSpPr>
            <p:nvPr/>
          </p:nvSpPr>
          <p:spPr bwMode="auto">
            <a:xfrm>
              <a:off x="4080" y="2353"/>
              <a:ext cx="1440" cy="366"/>
            </a:xfrm>
            <a:prstGeom prst="rect">
              <a:avLst/>
            </a:prstGeom>
            <a:noFill/>
            <a:ln>
              <a:noFill/>
            </a:ln>
            <a:effectLst/>
            <a:extLst>
              <a:ext uri="{909E8E84-426E-40DD-AFC4-6F175D3DCCD1}">
                <a14:hiddenFill xmlns:a14="http://schemas.microsoft.com/office/drawing/2010/main">
                  <a:gradFill rotWithShape="0">
                    <a:gsLst>
                      <a:gs pos="0">
                        <a:schemeClr val="accent1"/>
                      </a:gs>
                      <a:gs pos="100000">
                        <a:srgbClr val="66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R="0" algn="ctr" defTabSz="914400" eaLnBrk="0" hangingPunct="0">
                <a:buClrTx/>
                <a:buSzTx/>
                <a:buFontTx/>
                <a:buNone/>
                <a:defRPr/>
              </a:pPr>
              <a:r>
                <a:rPr kumimoji="1" lang="zh-CN" altLang="en-US" sz="1600" b="1" kern="0" cap="none" spc="0" normalizeH="0" baseline="0" noProof="0" smtClean="0">
                  <a:solidFill>
                    <a:srgbClr val="000000"/>
                  </a:solidFill>
                  <a:latin typeface="Times New Roman" panose="02020603050405020304" pitchFamily="18" charset="0"/>
                  <a:ea typeface="楷体_GB2312" pitchFamily="49" charset="-122"/>
                  <a:cs typeface="+mn-cs"/>
                </a:rPr>
                <a:t>小信号模型的交流通路（动态）</a:t>
              </a:r>
              <a:endParaRPr kumimoji="1" lang="zh-CN" altLang="en-US" sz="1600" b="1" kern="0" cap="none" spc="0" normalizeH="0" baseline="0" noProof="0" smtClean="0">
                <a:solidFill>
                  <a:srgbClr val="000000"/>
                </a:solidFill>
                <a:latin typeface="Times New Roman" panose="02020603050405020304" pitchFamily="18" charset="0"/>
                <a:ea typeface="楷体_GB2312" pitchFamily="49" charset="-122"/>
                <a:cs typeface="+mn-cs"/>
              </a:endParaRPr>
            </a:p>
          </p:txBody>
        </p:sp>
      </p:grpSp>
      <p:sp>
        <p:nvSpPr>
          <p:cNvPr id="33" name="Text Box 16" descr="羊皮纸"/>
          <p:cNvSpPr txBox="1"/>
          <p:nvPr/>
        </p:nvSpPr>
        <p:spPr>
          <a:xfrm>
            <a:off x="4090988" y="115888"/>
            <a:ext cx="4976812" cy="854075"/>
          </a:xfrm>
          <a:prstGeom prst="rect">
            <a:avLst/>
          </a:prstGeom>
          <a:blipFill rotWithShape="0">
            <a:blip r:embed="rId9"/>
          </a:blipFill>
          <a:ln w="9525">
            <a:noFill/>
          </a:ln>
        </p:spPr>
        <p:txBody>
          <a:bodyPr anchor="ctr" anchorCtr="0">
            <a:spAutoFit/>
          </a:bodyPr>
          <a:p>
            <a:pPr>
              <a:lnSpc>
                <a:spcPct val="125000"/>
              </a:lnSpc>
            </a:pPr>
            <a:r>
              <a:rPr lang="en-US" altLang="zh-CN" sz="2000" b="1" dirty="0">
                <a:solidFill>
                  <a:srgbClr val="800000"/>
                </a:solidFill>
                <a:latin typeface="Times New Roman" panose="02020603050405020304" pitchFamily="18" charset="0"/>
                <a:ea typeface="楷体_GB2312"/>
              </a:rPr>
              <a:t>         </a:t>
            </a:r>
            <a:r>
              <a:rPr lang="zh-CN" altLang="en-US" sz="2000" b="1" dirty="0">
                <a:solidFill>
                  <a:srgbClr val="800000"/>
                </a:solidFill>
                <a:latin typeface="Times New Roman" panose="02020603050405020304" pitchFamily="18" charset="0"/>
                <a:ea typeface="楷体_GB2312"/>
              </a:rPr>
              <a:t>直流通路、交流通路、静态、动态等概念，在放大电路的分析中非常重要。</a:t>
            </a:r>
            <a:endParaRPr lang="zh-CN" altLang="en-US" sz="2000" b="1" dirty="0">
              <a:solidFill>
                <a:srgbClr val="800000"/>
              </a:solidFill>
              <a:latin typeface="Times New Roman" panose="02020603050405020304" pitchFamily="18" charset="0"/>
              <a:ea typeface="楷体_GB2312"/>
            </a:endParaRPr>
          </a:p>
        </p:txBody>
      </p:sp>
      <p:graphicFrame>
        <p:nvGraphicFramePr>
          <p:cNvPr id="34" name="Object 18"/>
          <p:cNvGraphicFramePr>
            <a:graphicFrameLocks noChangeAspect="1"/>
          </p:cNvGraphicFramePr>
          <p:nvPr/>
        </p:nvGraphicFramePr>
        <p:xfrm>
          <a:off x="992188" y="3976688"/>
          <a:ext cx="1668462" cy="730250"/>
        </p:xfrm>
        <a:graphic>
          <a:graphicData uri="http://schemas.openxmlformats.org/presentationml/2006/ole">
            <mc:AlternateContent xmlns:mc="http://schemas.openxmlformats.org/markup-compatibility/2006">
              <mc:Choice xmlns:v="urn:schemas-microsoft-com:vml" Requires="v">
                <p:oleObj spid="_x0000_s3145" name="" r:id="rId10" imgW="926465" imgH="406400" progId="Equation.3">
                  <p:embed/>
                </p:oleObj>
              </mc:Choice>
              <mc:Fallback>
                <p:oleObj name="" r:id="rId10" imgW="926465" imgH="406400" progId="Equation.3">
                  <p:embed/>
                  <p:pic>
                    <p:nvPicPr>
                      <p:cNvPr id="0" name="图片 3144"/>
                      <p:cNvPicPr/>
                      <p:nvPr/>
                    </p:nvPicPr>
                    <p:blipFill>
                      <a:blip r:embed="rId11"/>
                      <a:stretch>
                        <a:fillRect/>
                      </a:stretch>
                    </p:blipFill>
                    <p:spPr>
                      <a:xfrm>
                        <a:off x="992188" y="3976688"/>
                        <a:ext cx="1668462" cy="730250"/>
                      </a:xfrm>
                      <a:prstGeom prst="rect">
                        <a:avLst/>
                      </a:prstGeom>
                      <a:noFill/>
                      <a:ln w="38100">
                        <a:noFill/>
                        <a:miter/>
                      </a:ln>
                    </p:spPr>
                  </p:pic>
                </p:oleObj>
              </mc:Fallback>
            </mc:AlternateContent>
          </a:graphicData>
        </a:graphic>
      </p:graphicFrame>
      <p:sp>
        <p:nvSpPr>
          <p:cNvPr id="35" name="Text Box 19"/>
          <p:cNvSpPr txBox="1"/>
          <p:nvPr/>
        </p:nvSpPr>
        <p:spPr>
          <a:xfrm>
            <a:off x="323850" y="4013200"/>
            <a:ext cx="1008063" cy="488950"/>
          </a:xfrm>
          <a:prstGeom prst="rect">
            <a:avLst/>
          </a:prstGeom>
          <a:noFill/>
          <a:ln w="9525">
            <a:noFill/>
          </a:ln>
        </p:spPr>
        <p:txBody>
          <a:bodyPr anchor="ctr" anchorCtr="0">
            <a:spAutoFit/>
          </a:bodyPr>
          <a:p>
            <a:pPr>
              <a:lnSpc>
                <a:spcPct val="130000"/>
              </a:lnSpc>
            </a:pPr>
            <a:r>
              <a:rPr lang="zh-CN" altLang="en-US" sz="2000" b="1" dirty="0">
                <a:solidFill>
                  <a:srgbClr val="000000"/>
                </a:solidFill>
                <a:latin typeface="Times New Roman" panose="02020603050405020304" pitchFamily="18" charset="0"/>
                <a:ea typeface="楷体_GB2312"/>
              </a:rPr>
              <a:t>解：</a:t>
            </a:r>
            <a:endParaRPr lang="zh-CN" altLang="en-US" sz="2000" b="1" dirty="0">
              <a:solidFill>
                <a:srgbClr val="000000"/>
              </a:solidFill>
              <a:latin typeface="Times New Roman" panose="02020603050405020304" pitchFamily="18" charset="0"/>
              <a:ea typeface="楷体_GB2312"/>
            </a:endParaRPr>
          </a:p>
        </p:txBody>
      </p:sp>
      <p:graphicFrame>
        <p:nvGraphicFramePr>
          <p:cNvPr id="36" name="Object 20"/>
          <p:cNvGraphicFramePr>
            <a:graphicFrameLocks noChangeAspect="1"/>
          </p:cNvGraphicFramePr>
          <p:nvPr/>
        </p:nvGraphicFramePr>
        <p:xfrm>
          <a:off x="3024188" y="3941763"/>
          <a:ext cx="914400" cy="800100"/>
        </p:xfrm>
        <a:graphic>
          <a:graphicData uri="http://schemas.openxmlformats.org/presentationml/2006/ole">
            <mc:AlternateContent xmlns:mc="http://schemas.openxmlformats.org/markup-compatibility/2006">
              <mc:Choice xmlns:v="urn:schemas-microsoft-com:vml" Requires="v">
                <p:oleObj spid="_x0000_s3108" name="" r:id="rId12" imgW="508000" imgH="444500" progId="Equation.3">
                  <p:embed/>
                </p:oleObj>
              </mc:Choice>
              <mc:Fallback>
                <p:oleObj name="" r:id="rId12" imgW="508000" imgH="444500" progId="Equation.3">
                  <p:embed/>
                  <p:pic>
                    <p:nvPicPr>
                      <p:cNvPr id="0" name="图片 3107"/>
                      <p:cNvPicPr/>
                      <p:nvPr/>
                    </p:nvPicPr>
                    <p:blipFill>
                      <a:blip r:embed="rId13"/>
                      <a:stretch>
                        <a:fillRect/>
                      </a:stretch>
                    </p:blipFill>
                    <p:spPr>
                      <a:xfrm>
                        <a:off x="3024188" y="3941763"/>
                        <a:ext cx="914400" cy="800100"/>
                      </a:xfrm>
                      <a:prstGeom prst="rect">
                        <a:avLst/>
                      </a:prstGeom>
                      <a:noFill/>
                      <a:ln w="38100">
                        <a:noFill/>
                        <a:miter/>
                      </a:ln>
                    </p:spPr>
                  </p:pic>
                </p:oleObj>
              </mc:Fallback>
            </mc:AlternateContent>
          </a:graphicData>
        </a:graphic>
      </p:graphicFrame>
      <p:graphicFrame>
        <p:nvGraphicFramePr>
          <p:cNvPr id="37" name="Object 21"/>
          <p:cNvGraphicFramePr>
            <a:graphicFrameLocks noChangeAspect="1"/>
          </p:cNvGraphicFramePr>
          <p:nvPr/>
        </p:nvGraphicFramePr>
        <p:xfrm>
          <a:off x="1660525" y="4687888"/>
          <a:ext cx="1687513" cy="798512"/>
        </p:xfrm>
        <a:graphic>
          <a:graphicData uri="http://schemas.openxmlformats.org/presentationml/2006/ole">
            <mc:AlternateContent xmlns:mc="http://schemas.openxmlformats.org/markup-compatibility/2006">
              <mc:Choice xmlns:v="urn:schemas-microsoft-com:vml" Requires="v">
                <p:oleObj spid="_x0000_s3147" name="" r:id="rId14" imgW="939165" imgH="444500" progId="Equation.3">
                  <p:embed/>
                </p:oleObj>
              </mc:Choice>
              <mc:Fallback>
                <p:oleObj name="" r:id="rId14" imgW="939165" imgH="444500" progId="Equation.3">
                  <p:embed/>
                  <p:pic>
                    <p:nvPicPr>
                      <p:cNvPr id="0" name="图片 3146"/>
                      <p:cNvPicPr/>
                      <p:nvPr/>
                    </p:nvPicPr>
                    <p:blipFill>
                      <a:blip r:embed="rId15"/>
                      <a:stretch>
                        <a:fillRect/>
                      </a:stretch>
                    </p:blipFill>
                    <p:spPr>
                      <a:xfrm>
                        <a:off x="1660525" y="4687888"/>
                        <a:ext cx="1687513" cy="798512"/>
                      </a:xfrm>
                      <a:prstGeom prst="rect">
                        <a:avLst/>
                      </a:prstGeom>
                      <a:noFill/>
                      <a:ln w="38100">
                        <a:noFill/>
                        <a:miter/>
                      </a:ln>
                    </p:spPr>
                  </p:pic>
                </p:oleObj>
              </mc:Fallback>
            </mc:AlternateContent>
          </a:graphicData>
        </a:graphic>
      </p:graphicFrame>
      <p:sp>
        <p:nvSpPr>
          <p:cNvPr id="51214" name="Text Box 2"/>
          <p:cNvSpPr txBox="1"/>
          <p:nvPr/>
        </p:nvSpPr>
        <p:spPr>
          <a:xfrm>
            <a:off x="757238" y="180975"/>
            <a:ext cx="3886200" cy="493713"/>
          </a:xfrm>
          <a:prstGeom prst="rect">
            <a:avLst/>
          </a:prstGeom>
          <a:noFill/>
          <a:ln w="9525">
            <a:noFill/>
          </a:ln>
        </p:spPr>
        <p:txBody>
          <a:bodyPr anchor="ctr" anchorCtr="0">
            <a:spAutoFit/>
          </a:bodyPr>
          <a:p>
            <a:pPr>
              <a:lnSpc>
                <a:spcPct val="110000"/>
              </a:lnSpc>
            </a:pPr>
            <a:r>
              <a:rPr lang="en-US" altLang="zh-CN" sz="2400" b="1" dirty="0">
                <a:solidFill>
                  <a:srgbClr val="000000"/>
                </a:solidFill>
                <a:latin typeface="楷体_GB2312"/>
                <a:ea typeface="楷体_GB2312"/>
              </a:rPr>
              <a:t>2</a:t>
            </a:r>
            <a:r>
              <a:rPr lang="zh-CN" altLang="en-US" sz="2400" b="1" dirty="0">
                <a:solidFill>
                  <a:srgbClr val="000000"/>
                </a:solidFill>
                <a:latin typeface="楷体_GB2312"/>
                <a:ea typeface="楷体_GB2312"/>
              </a:rPr>
              <a:t>．模型分析法应用举例</a:t>
            </a:r>
            <a:endParaRPr lang="zh-CN" altLang="en-US" sz="2400" b="1" dirty="0">
              <a:solidFill>
                <a:srgbClr val="000000"/>
              </a:solidFill>
              <a:latin typeface="楷体_GB2312"/>
              <a:ea typeface="楷体_GB2312"/>
            </a:endParaRPr>
          </a:p>
        </p:txBody>
      </p:sp>
      <p:sp>
        <p:nvSpPr>
          <p:cNvPr id="51215" name="Rectangle 107"/>
          <p:cNvSpPr/>
          <p:nvPr/>
        </p:nvSpPr>
        <p:spPr>
          <a:xfrm>
            <a:off x="0" y="0"/>
            <a:ext cx="9144000" cy="0"/>
          </a:xfrm>
          <a:prstGeom prst="rect">
            <a:avLst/>
          </a:prstGeom>
          <a:noFill/>
          <a:ln w="9525">
            <a:noFill/>
          </a:ln>
        </p:spPr>
        <p:txBody>
          <a:bodyPr wrap="none" anchor="ctr" anchorCtr="0">
            <a:spAutoFit/>
          </a:bodyPr>
          <a:p>
            <a:pPr>
              <a:buNone/>
            </a:pPr>
            <a:endParaRPr lang="zh-CN" altLang="en-US" dirty="0">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strips(downRigh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strips(downRight)">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strips(downRight)">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strips(downRight)">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strips(downRight)">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strips(downRight)">
                                      <p:cBhvr>
                                        <p:cTn id="32" dur="500"/>
                                        <p:tgtEl>
                                          <p:spTgt spid="37"/>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strips(downRight)">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6"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strips(downRight)">
                                      <p:cBhvr>
                                        <p:cTn id="4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3" grpId="0" bldLvl="0" animBg="1"/>
      <p:bldP spid="3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2"/>
          <p:cNvSpPr>
            <a:spLocks noChangeArrowheads="1"/>
          </p:cNvSpPr>
          <p:nvPr/>
        </p:nvSpPr>
        <p:spPr bwMode="auto">
          <a:xfrm>
            <a:off x="304800" y="477520"/>
            <a:ext cx="4082415" cy="64516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Times New Roman" panose="02020603050405020304" pitchFamily="18" charset="0"/>
              </a:rPr>
              <a:t>7.2.4</a:t>
            </a: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 </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二极管的应用</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48131" name="Rectangle 3"/>
          <p:cNvSpPr/>
          <p:nvPr/>
        </p:nvSpPr>
        <p:spPr>
          <a:xfrm>
            <a:off x="431800" y="2686685"/>
            <a:ext cx="2635250" cy="519113"/>
          </a:xfrm>
          <a:prstGeom prst="rect">
            <a:avLst/>
          </a:prstGeom>
          <a:noFill/>
          <a:ln w="9525">
            <a:noFill/>
          </a:ln>
        </p:spPr>
        <p:txBody>
          <a:bodyPr>
            <a:spAutoFit/>
          </a:bodyPr>
          <a:p>
            <a:pPr>
              <a:spcBef>
                <a:spcPct val="20000"/>
              </a:spcBef>
            </a:pPr>
            <a:r>
              <a:rPr lang="en-US" altLang="zh-CN" sz="2800" b="1" dirty="0">
                <a:solidFill>
                  <a:srgbClr val="0033CC"/>
                </a:solidFill>
                <a:latin typeface="Times New Roman" panose="02020603050405020304" pitchFamily="18" charset="0"/>
              </a:rPr>
              <a:t>1</a:t>
            </a:r>
            <a:r>
              <a:rPr lang="zh-CN" altLang="en-US" sz="2800" b="1" dirty="0">
                <a:solidFill>
                  <a:srgbClr val="0033CC"/>
                </a:solidFill>
                <a:latin typeface="Times New Roman" panose="02020603050405020304" pitchFamily="18" charset="0"/>
              </a:rPr>
              <a:t>、整流电路</a:t>
            </a:r>
            <a:endParaRPr lang="zh-CN" altLang="en-US" sz="2800" dirty="0">
              <a:solidFill>
                <a:srgbClr val="0033CC"/>
              </a:solidFill>
              <a:latin typeface="Times New Roman" panose="02020603050405020304" pitchFamily="18" charset="0"/>
            </a:endParaRPr>
          </a:p>
        </p:txBody>
      </p:sp>
      <p:sp>
        <p:nvSpPr>
          <p:cNvPr id="48136" name="Text Box 8"/>
          <p:cNvSpPr txBox="1"/>
          <p:nvPr/>
        </p:nvSpPr>
        <p:spPr>
          <a:xfrm>
            <a:off x="401638" y="1131888"/>
            <a:ext cx="8280400" cy="1406525"/>
          </a:xfrm>
          <a:prstGeom prst="rect">
            <a:avLst/>
          </a:prstGeom>
          <a:noFill/>
          <a:ln w="9525">
            <a:noFill/>
          </a:ln>
        </p:spPr>
        <p:txBody>
          <a:bodyPr>
            <a:spAutoFit/>
          </a:bodyPr>
          <a:p>
            <a:pPr eaLnBrk="0" hangingPunct="0">
              <a:lnSpc>
                <a:spcPct val="120000"/>
              </a:lnSpc>
              <a:spcBef>
                <a:spcPct val="50000"/>
              </a:spcBef>
            </a:pPr>
            <a:r>
              <a:rPr lang="en-US" altLang="zh-CN" b="1" dirty="0">
                <a:latin typeface="Times New Roman" panose="02020603050405020304" pitchFamily="18" charset="0"/>
              </a:rPr>
              <a:t>         </a:t>
            </a:r>
            <a:r>
              <a:rPr lang="zh-CN" altLang="en-US" b="1" dirty="0">
                <a:latin typeface="Times New Roman" panose="02020603050405020304" pitchFamily="18" charset="0"/>
              </a:rPr>
              <a:t>二极管应用范围很广，主要是利用它的单向导电性，常用于整流、检波、限幅、元件保护以及在数字电路中用作开关元件等。 </a:t>
            </a:r>
            <a:endParaRPr lang="zh-CN" altLang="en-US" b="1" dirty="0">
              <a:latin typeface="Times New Roman" panose="02020603050405020304" pitchFamily="18" charset="0"/>
            </a:endParaRPr>
          </a:p>
        </p:txBody>
      </p:sp>
      <p:sp>
        <p:nvSpPr>
          <p:cNvPr id="48140" name="Text Box 12"/>
          <p:cNvSpPr txBox="1">
            <a:spLocks noChangeArrowheads="1"/>
          </p:cNvSpPr>
          <p:nvPr/>
        </p:nvSpPr>
        <p:spPr bwMode="auto">
          <a:xfrm>
            <a:off x="622300" y="3187700"/>
            <a:ext cx="7529195" cy="521970"/>
          </a:xfrm>
          <a:prstGeom prst="rect">
            <a:avLst/>
          </a:prstGeom>
          <a:noFill/>
          <a:ln w="9525">
            <a:noFill/>
            <a:miter lim="800000"/>
          </a:ln>
          <a:effectLst/>
        </p:spPr>
        <p:txBody>
          <a:bodyPr wrap="square">
            <a:spAutoFit/>
          </a:bodyPr>
          <a:lstStyle/>
          <a:p>
            <a:pPr marR="0" defTabSz="914400">
              <a:spcBef>
                <a:spcPct val="50000"/>
              </a:spcBef>
              <a:buClrTx/>
              <a:buSzTx/>
              <a:buFontTx/>
              <a:buNone/>
              <a:defRPr/>
            </a:pPr>
            <a:r>
              <a:rPr kumimoji="1" lang="zh-CN" altLang="en-US" kern="1200" cap="none" spc="0" normalizeH="0" baseline="0" noProof="0" smtClean="0">
                <a:latin typeface="Times New Roman" panose="02020603050405020304" pitchFamily="18" charset="0"/>
                <a:ea typeface="宋体" panose="02010600030101010101" pitchFamily="2" charset="-122"/>
                <a:cs typeface="+mn-cs"/>
              </a:rPr>
              <a:t>将交流电变成脉动直流电电的过程称</a:t>
            </a:r>
            <a:r>
              <a:rPr kumimoji="1" lang="zh-CN" altLang="en-US"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整流</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endParaRPr kumimoji="1" lang="zh-CN" altLang="en-US" kern="1200" cap="none" spc="0" normalizeH="0" baseline="0" noProof="0" smtClean="0">
              <a:latin typeface="Times New Roman" panose="02020603050405020304" pitchFamily="18" charset="0"/>
              <a:ea typeface="宋体" panose="02010600030101010101" pitchFamily="2" charset="-122"/>
              <a:cs typeface="+mn-cs"/>
            </a:endParaRPr>
          </a:p>
        </p:txBody>
      </p:sp>
      <p:sp>
        <p:nvSpPr>
          <p:cNvPr id="388102" name="Rectangle 14"/>
          <p:cNvSpPr/>
          <p:nvPr/>
        </p:nvSpPr>
        <p:spPr>
          <a:xfrm>
            <a:off x="0" y="2588578"/>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388103" name="Object 13"/>
          <p:cNvGraphicFramePr/>
          <p:nvPr/>
        </p:nvGraphicFramePr>
        <p:xfrm>
          <a:off x="1498600" y="3736658"/>
          <a:ext cx="5588000" cy="2984500"/>
        </p:xfrm>
        <a:graphic>
          <a:graphicData uri="http://schemas.openxmlformats.org/presentationml/2006/ole">
            <mc:AlternateContent xmlns:mc="http://schemas.openxmlformats.org/markup-compatibility/2006">
              <mc:Choice xmlns:v="urn:schemas-microsoft-com:vml" Requires="v">
                <p:oleObj spid="_x0000_s4142" name="" r:id="rId1" imgW="20916900" imgH="11239500" progId="Paint.Picture">
                  <p:embed/>
                </p:oleObj>
              </mc:Choice>
              <mc:Fallback>
                <p:oleObj name="" r:id="rId1" imgW="20916900" imgH="11239500" progId="Paint.Picture">
                  <p:embed/>
                  <p:pic>
                    <p:nvPicPr>
                      <p:cNvPr id="0" name="图片 4141"/>
                      <p:cNvPicPr/>
                      <p:nvPr/>
                    </p:nvPicPr>
                    <p:blipFill>
                      <a:blip r:embed="rId2"/>
                      <a:stretch>
                        <a:fillRect/>
                      </a:stretch>
                    </p:blipFill>
                    <p:spPr>
                      <a:xfrm>
                        <a:off x="1498600" y="3736658"/>
                        <a:ext cx="5588000" cy="2984500"/>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130">
                                            <p:txEl>
                                              <p:charRg st="4294967295" end="4294967295"/>
                                            </p:txEl>
                                          </p:spTgt>
                                        </p:tgtEl>
                                        <p:attrNameLst>
                                          <p:attrName>style.visibility</p:attrName>
                                        </p:attrNameLst>
                                      </p:cBhvr>
                                      <p:to>
                                        <p:strVal val="visible"/>
                                      </p:to>
                                    </p:set>
                                    <p:animEffect transition="in" filter="wipe(left)">
                                      <p:cBhvr>
                                        <p:cTn id="7" dur="500"/>
                                        <p:tgtEl>
                                          <p:spTgt spid="48130">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8130">
                                            <p:txEl>
                                              <p:charRg st="0" end="13"/>
                                            </p:txEl>
                                          </p:spTgt>
                                        </p:tgtEl>
                                        <p:attrNameLst>
                                          <p:attrName>style.visibility</p:attrName>
                                        </p:attrNameLst>
                                      </p:cBhvr>
                                      <p:to>
                                        <p:strVal val="visible"/>
                                      </p:to>
                                    </p:set>
                                    <p:animEffect transition="in" filter="wipe(left)">
                                      <p:cBhvr>
                                        <p:cTn id="12" dur="500"/>
                                        <p:tgtEl>
                                          <p:spTgt spid="48130">
                                            <p:txEl>
                                              <p:charRg st="0" end="1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8131"/>
                                        </p:tgtEl>
                                        <p:attrNameLst>
                                          <p:attrName>style.visibility</p:attrName>
                                        </p:attrNameLst>
                                      </p:cBhvr>
                                      <p:to>
                                        <p:strVal val="visible"/>
                                      </p:to>
                                    </p:set>
                                    <p:animEffect transition="in" filter="wipe(left)">
                                      <p:cBhvr>
                                        <p:cTn id="17" dur="300"/>
                                        <p:tgtEl>
                                          <p:spTgt spid="48131"/>
                                        </p:tgtEl>
                                      </p:cBhvr>
                                    </p:animEffect>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grpId="0" nodeType="clickEffect">
                                  <p:stCondLst>
                                    <p:cond delay="0"/>
                                  </p:stCondLst>
                                  <p:iterate type="lt">
                                    <p:tmPct val="10000"/>
                                  </p:iterate>
                                  <p:childTnLst>
                                    <p:set>
                                      <p:cBhvr>
                                        <p:cTn id="21" dur="1" fill="hold">
                                          <p:stCondLst>
                                            <p:cond delay="0"/>
                                          </p:stCondLst>
                                        </p:cTn>
                                        <p:tgtEl>
                                          <p:spTgt spid="48136"/>
                                        </p:tgtEl>
                                        <p:attrNameLst>
                                          <p:attrName>style.visibility</p:attrName>
                                        </p:attrNameLst>
                                      </p:cBhvr>
                                      <p:to>
                                        <p:strVal val="visible"/>
                                      </p:to>
                                    </p:set>
                                    <p:animEffect transition="in" filter="fade">
                                      <p:cBhvr>
                                        <p:cTn id="22" dur="500"/>
                                        <p:tgtEl>
                                          <p:spTgt spid="48136"/>
                                        </p:tgtEl>
                                      </p:cBhvr>
                                    </p:animEffect>
                                    <p:anim calcmode="lin" valueType="num">
                                      <p:cBhvr>
                                        <p:cTn id="23" dur="500" fill="hold"/>
                                        <p:tgtEl>
                                          <p:spTgt spid="48136"/>
                                        </p:tgtEl>
                                        <p:attrNameLst>
                                          <p:attrName>ppt_w</p:attrName>
                                        </p:attrNameLst>
                                      </p:cBhvr>
                                      <p:tavLst>
                                        <p:tav tm="0" fmla="#ppt_w*sin(2.5*pi*$)">
                                          <p:val>
                                            <p:fltVal val="0.000000"/>
                                          </p:val>
                                        </p:tav>
                                        <p:tav tm="100000">
                                          <p:val>
                                            <p:fltVal val="1.000000"/>
                                          </p:val>
                                        </p:tav>
                                      </p:tavLst>
                                    </p:anim>
                                    <p:anim calcmode="lin" valueType="num">
                                      <p:cBhvr>
                                        <p:cTn id="24" dur="500" fill="hold"/>
                                        <p:tgtEl>
                                          <p:spTgt spid="4813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build="p"/>
      <p:bldP spid="48131" grpId="0"/>
      <p:bldP spid="48136"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2162" name="Text Box 2"/>
          <p:cNvSpPr txBox="1">
            <a:spLocks noChangeArrowheads="1"/>
          </p:cNvSpPr>
          <p:nvPr/>
        </p:nvSpPr>
        <p:spPr bwMode="auto">
          <a:xfrm>
            <a:off x="736600" y="927100"/>
            <a:ext cx="5245100" cy="1406525"/>
          </a:xfrm>
          <a:prstGeom prst="rect">
            <a:avLst/>
          </a:prstGeom>
          <a:noFill/>
          <a:ln w="9525">
            <a:noFill/>
            <a:miter lim="800000"/>
          </a:ln>
          <a:effectLst/>
        </p:spPr>
        <p:txBody>
          <a:bodyPr>
            <a:spAutoFit/>
          </a:bodyPr>
          <a:lstStyle/>
          <a:p>
            <a:pPr marR="0" defTabSz="914400">
              <a:lnSpc>
                <a:spcPct val="120000"/>
              </a:lnSpc>
              <a:spcBef>
                <a:spcPct val="50000"/>
              </a:spcBef>
              <a:buClrTx/>
              <a:buSzTx/>
              <a:buFontTx/>
              <a:buNone/>
              <a:defRPr/>
            </a:pPr>
            <a:r>
              <a:rPr kumimoji="1" lang="en-US" altLang="zh-CN" b="1" kern="1200" cap="none" spc="0" normalizeH="0" baseline="0" noProof="0" smtClean="0">
                <a:latin typeface="Times New Roman" panose="02020603050405020304" pitchFamily="18" charset="0"/>
                <a:ea typeface="宋体" panose="02010600030101010101" pitchFamily="2" charset="-122"/>
                <a:cs typeface="+mn-cs"/>
              </a:rPr>
              <a:t>        </a:t>
            </a:r>
            <a:r>
              <a:rPr kumimoji="1" lang="zh-CN" altLang="en-US" b="1" kern="1200" cap="none" spc="0" normalizeH="0" baseline="0" noProof="0" smtClean="0">
                <a:latin typeface="Times New Roman" panose="02020603050405020304" pitchFamily="18" charset="0"/>
                <a:ea typeface="宋体" panose="02010600030101010101" pitchFamily="2" charset="-122"/>
                <a:cs typeface="+mn-cs"/>
              </a:rPr>
              <a:t>当输入电压高于某一个数值时，输出电压保持不变，这就是</a:t>
            </a:r>
            <a:r>
              <a:rPr kumimoji="1" lang="zh-CN" altLang="en-US" b="1"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限幅电路</a:t>
            </a:r>
            <a:r>
              <a:rPr kumimoji="1" lang="zh-CN" altLang="en-US" b="1" kern="1200" cap="none" spc="0" normalizeH="0" baseline="0" noProof="0" smtClean="0">
                <a:latin typeface="Times New Roman" panose="02020603050405020304" pitchFamily="18" charset="0"/>
                <a:ea typeface="宋体" panose="02010600030101010101" pitchFamily="2" charset="-122"/>
                <a:cs typeface="+mn-cs"/>
              </a:rPr>
              <a:t>（限制输出信号幅度的电路称～）。 </a:t>
            </a:r>
            <a:endParaRPr kumimoji="1" lang="zh-CN" altLang="en-US" b="1" kern="1200" cap="none" spc="0" normalizeH="0" baseline="0" noProof="0" smtClean="0">
              <a:latin typeface="Times New Roman" panose="02020603050405020304" pitchFamily="18" charset="0"/>
              <a:ea typeface="宋体" panose="02010600030101010101" pitchFamily="2" charset="-122"/>
              <a:cs typeface="+mn-cs"/>
            </a:endParaRPr>
          </a:p>
        </p:txBody>
      </p:sp>
      <p:sp>
        <p:nvSpPr>
          <p:cNvPr id="92163" name="Rectangle 3"/>
          <p:cNvSpPr/>
          <p:nvPr/>
        </p:nvSpPr>
        <p:spPr>
          <a:xfrm>
            <a:off x="482600" y="434975"/>
            <a:ext cx="2719388" cy="519113"/>
          </a:xfrm>
          <a:prstGeom prst="rect">
            <a:avLst/>
          </a:prstGeom>
          <a:noFill/>
          <a:ln w="9525">
            <a:noFill/>
          </a:ln>
        </p:spPr>
        <p:txBody>
          <a:bodyPr>
            <a:spAutoFit/>
          </a:bodyPr>
          <a:p>
            <a:pPr>
              <a:spcBef>
                <a:spcPct val="20000"/>
              </a:spcBef>
            </a:pPr>
            <a:r>
              <a:rPr lang="en-US" altLang="zh-CN" sz="2800" b="1" dirty="0">
                <a:solidFill>
                  <a:srgbClr val="0033CC"/>
                </a:solidFill>
                <a:latin typeface="Times New Roman" panose="02020603050405020304" pitchFamily="18" charset="0"/>
              </a:rPr>
              <a:t>2</a:t>
            </a:r>
            <a:r>
              <a:rPr lang="zh-CN" altLang="en-US" sz="2800" b="1" dirty="0">
                <a:solidFill>
                  <a:srgbClr val="0033CC"/>
                </a:solidFill>
                <a:latin typeface="Times New Roman" panose="02020603050405020304" pitchFamily="18" charset="0"/>
              </a:rPr>
              <a:t>、限幅电路</a:t>
            </a:r>
            <a:endParaRPr lang="zh-CN" altLang="en-US" sz="2800" dirty="0">
              <a:solidFill>
                <a:srgbClr val="0033CC"/>
              </a:solidFill>
              <a:latin typeface="Times New Roman" panose="02020603050405020304" pitchFamily="18" charset="0"/>
            </a:endParaRPr>
          </a:p>
        </p:txBody>
      </p:sp>
      <p:pic>
        <p:nvPicPr>
          <p:cNvPr id="389124" name="Picture 4" descr="1"/>
          <p:cNvPicPr>
            <a:picLocks noChangeAspect="1"/>
          </p:cNvPicPr>
          <p:nvPr/>
        </p:nvPicPr>
        <p:blipFill>
          <a:blip r:embed="rId1"/>
          <a:stretch>
            <a:fillRect/>
          </a:stretch>
        </p:blipFill>
        <p:spPr>
          <a:xfrm>
            <a:off x="6464300" y="901700"/>
            <a:ext cx="1568450" cy="1568450"/>
          </a:xfrm>
          <a:prstGeom prst="rect">
            <a:avLst/>
          </a:prstGeom>
          <a:noFill/>
          <a:ln w="9525">
            <a:noFill/>
          </a:ln>
        </p:spPr>
      </p:pic>
      <p:pic>
        <p:nvPicPr>
          <p:cNvPr id="389125" name="Picture 9" descr="110"/>
          <p:cNvPicPr>
            <a:picLocks noChangeAspect="1"/>
          </p:cNvPicPr>
          <p:nvPr/>
        </p:nvPicPr>
        <p:blipFill>
          <a:blip r:embed="rId2"/>
          <a:stretch>
            <a:fillRect/>
          </a:stretch>
        </p:blipFill>
        <p:spPr>
          <a:xfrm>
            <a:off x="1765300" y="2590800"/>
            <a:ext cx="5572125" cy="3973513"/>
          </a:xfrm>
          <a:prstGeom prst="rect">
            <a:avLst/>
          </a:prstGeom>
          <a:noFill/>
          <a:ln w="9525">
            <a:noFill/>
          </a:ln>
        </p:spPr>
      </p:pic>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92163"/>
                                        </p:tgtEl>
                                        <p:attrNameLst>
                                          <p:attrName>style.visibility</p:attrName>
                                        </p:attrNameLst>
                                      </p:cBhvr>
                                      <p:to>
                                        <p:strVal val="visible"/>
                                      </p:to>
                                    </p:set>
                                    <p:animEffect transition="in" filter="wipe(left)">
                                      <p:cBhvr>
                                        <p:cTn id="7" dur="300"/>
                                        <p:tgtEl>
                                          <p:spTgt spid="92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90146" name="Rectangle 4"/>
          <p:cNvSpPr/>
          <p:nvPr/>
        </p:nvSpPr>
        <p:spPr>
          <a:xfrm>
            <a:off x="0" y="2990850"/>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aphicFrame>
        <p:nvGraphicFramePr>
          <p:cNvPr id="390147" name="Object 3"/>
          <p:cNvGraphicFramePr/>
          <p:nvPr/>
        </p:nvGraphicFramePr>
        <p:xfrm>
          <a:off x="5473700" y="1492250"/>
          <a:ext cx="2670175" cy="1627188"/>
        </p:xfrm>
        <a:graphic>
          <a:graphicData uri="http://schemas.openxmlformats.org/presentationml/2006/ole">
            <mc:AlternateContent xmlns:mc="http://schemas.openxmlformats.org/markup-compatibility/2006">
              <mc:Choice xmlns:v="urn:schemas-microsoft-com:vml" Requires="v">
                <p:oleObj spid="_x0000_s4143" name="" r:id="rId1" imgW="8382000" imgH="5067300" progId="Paint.Picture">
                  <p:embed/>
                </p:oleObj>
              </mc:Choice>
              <mc:Fallback>
                <p:oleObj name="" r:id="rId1" imgW="8382000" imgH="5067300" progId="Paint.Picture">
                  <p:embed/>
                  <p:pic>
                    <p:nvPicPr>
                      <p:cNvPr id="0" name="图片 4142"/>
                      <p:cNvPicPr/>
                      <p:nvPr/>
                    </p:nvPicPr>
                    <p:blipFill>
                      <a:blip r:embed="rId2"/>
                      <a:stretch>
                        <a:fillRect/>
                      </a:stretch>
                    </p:blipFill>
                    <p:spPr>
                      <a:xfrm>
                        <a:off x="5473700" y="1492250"/>
                        <a:ext cx="2670175" cy="1627188"/>
                      </a:xfrm>
                      <a:prstGeom prst="rect">
                        <a:avLst/>
                      </a:prstGeom>
                      <a:noFill/>
                      <a:ln w="38100">
                        <a:noFill/>
                        <a:miter/>
                      </a:ln>
                    </p:spPr>
                  </p:pic>
                </p:oleObj>
              </mc:Fallback>
            </mc:AlternateContent>
          </a:graphicData>
        </a:graphic>
      </p:graphicFrame>
      <p:sp>
        <p:nvSpPr>
          <p:cNvPr id="390148" name="Rectangle 8"/>
          <p:cNvSpPr/>
          <p:nvPr/>
        </p:nvSpPr>
        <p:spPr>
          <a:xfrm>
            <a:off x="0" y="3328988"/>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sp>
        <p:nvSpPr>
          <p:cNvPr id="390149" name="Rectangle 10"/>
          <p:cNvSpPr/>
          <p:nvPr/>
        </p:nvSpPr>
        <p:spPr>
          <a:xfrm>
            <a:off x="0" y="3328988"/>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sp>
        <p:nvSpPr>
          <p:cNvPr id="390150" name="Rectangle 12"/>
          <p:cNvSpPr/>
          <p:nvPr/>
        </p:nvSpPr>
        <p:spPr>
          <a:xfrm>
            <a:off x="0" y="3328988"/>
            <a:ext cx="9144000" cy="0"/>
          </a:xfrm>
          <a:prstGeom prst="rect">
            <a:avLst/>
          </a:prstGeom>
          <a:noFill/>
          <a:ln w="9525">
            <a:noFill/>
          </a:ln>
        </p:spPr>
        <p:txBody>
          <a:bodyPr wrap="none" anchor="ctr" anchorCtr="0">
            <a:spAutoFit/>
          </a:bodyPr>
          <a:p>
            <a:endParaRPr lang="zh-CN" altLang="en-US" dirty="0">
              <a:latin typeface="Times New Roman" panose="02020603050405020304" pitchFamily="18" charset="0"/>
            </a:endParaRPr>
          </a:p>
        </p:txBody>
      </p:sp>
      <p:grpSp>
        <p:nvGrpSpPr>
          <p:cNvPr id="390151" name="Group 14"/>
          <p:cNvGrpSpPr/>
          <p:nvPr/>
        </p:nvGrpSpPr>
        <p:grpSpPr>
          <a:xfrm>
            <a:off x="431800" y="444500"/>
            <a:ext cx="7874000" cy="1249363"/>
            <a:chOff x="192" y="344"/>
            <a:chExt cx="4960" cy="787"/>
          </a:xfrm>
        </p:grpSpPr>
        <p:sp>
          <p:nvSpPr>
            <p:cNvPr id="93186" name="Text Box 2"/>
            <p:cNvSpPr txBox="1">
              <a:spLocks noChangeArrowheads="1"/>
            </p:cNvSpPr>
            <p:nvPr/>
          </p:nvSpPr>
          <p:spPr bwMode="auto">
            <a:xfrm>
              <a:off x="192" y="344"/>
              <a:ext cx="4960" cy="787"/>
            </a:xfrm>
            <a:prstGeom prst="rect">
              <a:avLst/>
            </a:prstGeom>
            <a:noFill/>
            <a:ln w="9525">
              <a:noFill/>
              <a:miter lim="800000"/>
            </a:ln>
            <a:effectLst/>
          </p:spPr>
          <p:txBody>
            <a:bodyPr>
              <a:spAutoFit/>
            </a:bodyPr>
            <a:lstStyle/>
            <a:p>
              <a:pPr marR="0" defTabSz="914400">
                <a:buClrTx/>
                <a:buSzTx/>
                <a:buFontTx/>
                <a:buNone/>
                <a:defRPr/>
              </a:pPr>
              <a:r>
                <a:rPr kumimoji="1" lang="zh-CN" altLang="en-US" sz="2800" b="1" kern="1200" cap="none" spc="0" normalizeH="0" baseline="0" noProof="0" smtClean="0">
                  <a:solidFill>
                    <a:srgbClr val="FF505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a:t>
              </a:r>
              <a:r>
                <a:rPr kumimoji="1" lang="en-US" altLang="zh-CN" sz="2800" b="1" kern="1200" cap="none" spc="0" normalizeH="0" baseline="0" noProof="0" smtClean="0">
                  <a:solidFill>
                    <a:srgbClr val="FF505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 </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电路如图所示，已知</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=5sin</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V</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                   ，二极管的导通电压</a:t>
              </a:r>
              <a:r>
                <a:rPr kumimoji="1" lang="en-US" altLang="zh-CN" i="1" kern="1200" cap="none" spc="0" normalizeH="0" baseline="0" noProof="0" smtClean="0">
                  <a:latin typeface="Times New Roman" panose="02020603050405020304" pitchFamily="18" charset="0"/>
                  <a:ea typeface="宋体" panose="02010600030101010101" pitchFamily="2" charset="-122"/>
                  <a:cs typeface="+mn-cs"/>
                </a:rPr>
                <a:t>U</a:t>
              </a:r>
              <a:r>
                <a:rPr kumimoji="1" lang="en-US" altLang="zh-CN" kern="1200" cap="none" spc="0" normalizeH="0" baseline="0" noProof="0" smtClean="0">
                  <a:latin typeface="Times New Roman" panose="02020603050405020304" pitchFamily="18" charset="0"/>
                  <a:ea typeface="宋体" panose="02010600030101010101" pitchFamily="2" charset="-122"/>
                  <a:cs typeface="+mn-cs"/>
                </a:rPr>
                <a:t>D=0.7V</a:t>
              </a:r>
              <a:r>
                <a:rPr kumimoji="1" lang="zh-CN" altLang="en-US" kern="1200" cap="none" spc="0" normalizeH="0" baseline="0" noProof="0" smtClean="0">
                  <a:latin typeface="Times New Roman" panose="02020603050405020304" pitchFamily="18" charset="0"/>
                  <a:ea typeface="宋体" panose="02010600030101010101" pitchFamily="2" charset="-122"/>
                  <a:cs typeface="+mn-cs"/>
                </a:rPr>
                <a:t>。试画出    与    的波形，并标出幅值。</a:t>
              </a:r>
              <a:endParaRPr kumimoji="1" lang="zh-CN" altLang="en-US" kern="1200" cap="none" spc="0" normalizeH="0" baseline="0" noProof="0" smtClean="0">
                <a:latin typeface="Times New Roman" panose="02020603050405020304" pitchFamily="18" charset="0"/>
                <a:ea typeface="宋体" panose="02010600030101010101" pitchFamily="2" charset="-122"/>
                <a:cs typeface="+mn-cs"/>
              </a:endParaRPr>
            </a:p>
          </p:txBody>
        </p:sp>
        <p:graphicFrame>
          <p:nvGraphicFramePr>
            <p:cNvPr id="390153" name="Object 7"/>
            <p:cNvGraphicFramePr/>
            <p:nvPr/>
          </p:nvGraphicFramePr>
          <p:xfrm>
            <a:off x="3728" y="401"/>
            <a:ext cx="1155" cy="279"/>
          </p:xfrm>
          <a:graphic>
            <a:graphicData uri="http://schemas.openxmlformats.org/presentationml/2006/ole">
              <mc:AlternateContent xmlns:mc="http://schemas.openxmlformats.org/markup-compatibility/2006">
                <mc:Choice xmlns:v="urn:schemas-microsoft-com:vml" Requires="v">
                  <p:oleObj spid="_x0000_s4146" name="" r:id="rId3" imgW="825500" imgH="203200" progId="Equation.DSMT4">
                    <p:embed/>
                  </p:oleObj>
                </mc:Choice>
                <mc:Fallback>
                  <p:oleObj name="" r:id="rId3" imgW="825500" imgH="203200" progId="Equation.DSMT4">
                    <p:embed/>
                    <p:pic>
                      <p:nvPicPr>
                        <p:cNvPr id="0" name="图片 4145"/>
                        <p:cNvPicPr/>
                        <p:nvPr/>
                      </p:nvPicPr>
                      <p:blipFill>
                        <a:blip r:embed="rId4"/>
                        <a:stretch>
                          <a:fillRect/>
                        </a:stretch>
                      </p:blipFill>
                      <p:spPr>
                        <a:xfrm>
                          <a:off x="3728" y="401"/>
                          <a:ext cx="1155" cy="279"/>
                        </a:xfrm>
                        <a:prstGeom prst="rect">
                          <a:avLst/>
                        </a:prstGeom>
                        <a:noFill/>
                        <a:ln w="38100">
                          <a:noFill/>
                          <a:miter/>
                        </a:ln>
                      </p:spPr>
                    </p:pic>
                  </p:oleObj>
                </mc:Fallback>
              </mc:AlternateContent>
            </a:graphicData>
          </a:graphic>
        </p:graphicFrame>
        <p:graphicFrame>
          <p:nvGraphicFramePr>
            <p:cNvPr id="390154" name="Object 9"/>
            <p:cNvGraphicFramePr/>
            <p:nvPr/>
          </p:nvGraphicFramePr>
          <p:xfrm>
            <a:off x="3304" y="545"/>
            <a:ext cx="258" cy="361"/>
          </p:xfrm>
          <a:graphic>
            <a:graphicData uri="http://schemas.openxmlformats.org/presentationml/2006/ole">
              <mc:AlternateContent xmlns:mc="http://schemas.openxmlformats.org/markup-compatibility/2006">
                <mc:Choice xmlns:v="urn:schemas-microsoft-com:vml" Requires="v">
                  <p:oleObj spid="_x0000_s4144" name="" r:id="rId5" imgW="139700" imgH="203200" progId="Equation.DSMT4">
                    <p:embed/>
                  </p:oleObj>
                </mc:Choice>
                <mc:Fallback>
                  <p:oleObj name="" r:id="rId5" imgW="139700" imgH="203200" progId="Equation.DSMT4">
                    <p:embed/>
                    <p:pic>
                      <p:nvPicPr>
                        <p:cNvPr id="0" name="图片 4143"/>
                        <p:cNvPicPr/>
                        <p:nvPr/>
                      </p:nvPicPr>
                      <p:blipFill>
                        <a:blip r:embed="rId6"/>
                        <a:stretch>
                          <a:fillRect/>
                        </a:stretch>
                      </p:blipFill>
                      <p:spPr>
                        <a:xfrm>
                          <a:off x="3304" y="545"/>
                          <a:ext cx="258" cy="361"/>
                        </a:xfrm>
                        <a:prstGeom prst="rect">
                          <a:avLst/>
                        </a:prstGeom>
                        <a:noFill/>
                        <a:ln w="38100">
                          <a:noFill/>
                          <a:miter/>
                        </a:ln>
                      </p:spPr>
                    </p:pic>
                  </p:oleObj>
                </mc:Fallback>
              </mc:AlternateContent>
            </a:graphicData>
          </a:graphic>
        </p:graphicFrame>
        <p:graphicFrame>
          <p:nvGraphicFramePr>
            <p:cNvPr id="390155" name="Object 11"/>
            <p:cNvGraphicFramePr/>
            <p:nvPr/>
          </p:nvGraphicFramePr>
          <p:xfrm>
            <a:off x="3680" y="569"/>
            <a:ext cx="257" cy="337"/>
          </p:xfrm>
          <a:graphic>
            <a:graphicData uri="http://schemas.openxmlformats.org/presentationml/2006/ole">
              <mc:AlternateContent xmlns:mc="http://schemas.openxmlformats.org/markup-compatibility/2006">
                <mc:Choice xmlns:v="urn:schemas-microsoft-com:vml" Requires="v">
                  <p:oleObj spid="_x0000_s4145" name="" r:id="rId7" imgW="152400" imgH="203200" progId="Equation.DSMT4">
                    <p:embed/>
                  </p:oleObj>
                </mc:Choice>
                <mc:Fallback>
                  <p:oleObj name="" r:id="rId7" imgW="152400" imgH="203200" progId="Equation.DSMT4">
                    <p:embed/>
                    <p:pic>
                      <p:nvPicPr>
                        <p:cNvPr id="0" name="图片 4144"/>
                        <p:cNvPicPr/>
                        <p:nvPr/>
                      </p:nvPicPr>
                      <p:blipFill>
                        <a:blip r:embed="rId8"/>
                        <a:stretch>
                          <a:fillRect/>
                        </a:stretch>
                      </p:blipFill>
                      <p:spPr>
                        <a:xfrm>
                          <a:off x="3680" y="569"/>
                          <a:ext cx="257" cy="337"/>
                        </a:xfrm>
                        <a:prstGeom prst="rect">
                          <a:avLst/>
                        </a:prstGeom>
                        <a:noFill/>
                        <a:ln w="38100">
                          <a:noFill/>
                          <a:miter/>
                        </a:ln>
                      </p:spPr>
                    </p:pic>
                  </p:oleObj>
                </mc:Fallback>
              </mc:AlternateContent>
            </a:graphicData>
          </a:graphic>
        </p:graphicFrame>
      </p:grpSp>
      <p:sp>
        <p:nvSpPr>
          <p:cNvPr id="390156" name="Text Box 13"/>
          <p:cNvSpPr txBox="1"/>
          <p:nvPr/>
        </p:nvSpPr>
        <p:spPr>
          <a:xfrm>
            <a:off x="444500" y="1790700"/>
            <a:ext cx="4686300" cy="1919288"/>
          </a:xfrm>
          <a:prstGeom prst="rect">
            <a:avLst/>
          </a:prstGeom>
          <a:noFill/>
          <a:ln w="9525">
            <a:noFill/>
          </a:ln>
        </p:spPr>
        <p:txBody>
          <a:bodyPr>
            <a:spAutoFit/>
          </a:bodyPr>
          <a:p>
            <a:pPr>
              <a:lnSpc>
                <a:spcPct val="120000"/>
              </a:lnSpc>
            </a:pPr>
            <a:r>
              <a:rPr lang="zh-CN" altLang="en-US" sz="2800" b="1" dirty="0">
                <a:solidFill>
                  <a:srgbClr val="FF5050"/>
                </a:solidFill>
                <a:latin typeface="Times New Roman" panose="02020603050405020304" pitchFamily="18" charset="0"/>
              </a:rPr>
              <a:t>解：</a:t>
            </a:r>
            <a:r>
              <a:rPr lang="zh-CN" altLang="en-US" dirty="0">
                <a:latin typeface="Times New Roman" panose="02020603050405020304" pitchFamily="18" charset="0"/>
              </a:rPr>
              <a:t>当</a:t>
            </a:r>
            <a:r>
              <a:rPr lang="en-US" altLang="zh-CN" dirty="0">
                <a:latin typeface="Times New Roman" panose="02020603050405020304" pitchFamily="18" charset="0"/>
              </a:rPr>
              <a:t>u</a:t>
            </a:r>
            <a:r>
              <a:rPr lang="en-US" altLang="zh-CN" baseline="-25000" dirty="0">
                <a:latin typeface="Times New Roman" panose="02020603050405020304" pitchFamily="18" charset="0"/>
              </a:rPr>
              <a:t>i</a:t>
            </a:r>
            <a:r>
              <a:rPr lang="zh-CN" altLang="en-US" dirty="0">
                <a:latin typeface="Times New Roman" panose="02020603050405020304" pitchFamily="18" charset="0"/>
              </a:rPr>
              <a:t>为正半周时，若</a:t>
            </a:r>
            <a:r>
              <a:rPr lang="en-US" altLang="zh-CN" i="1" dirty="0">
                <a:latin typeface="Times New Roman" panose="02020603050405020304" pitchFamily="18" charset="0"/>
              </a:rPr>
              <a:t>u</a:t>
            </a:r>
            <a:r>
              <a:rPr lang="en-US" altLang="zh-CN" baseline="-25000" dirty="0">
                <a:latin typeface="Times New Roman" panose="02020603050405020304" pitchFamily="18" charset="0"/>
              </a:rPr>
              <a:t>i</a:t>
            </a:r>
            <a:r>
              <a:rPr lang="zh-CN" altLang="en-US" dirty="0">
                <a:latin typeface="Times New Roman" panose="02020603050405020304" pitchFamily="18" charset="0"/>
              </a:rPr>
              <a:t>＜</a:t>
            </a:r>
            <a:r>
              <a:rPr lang="en-US" altLang="zh-CN" i="1" dirty="0">
                <a:latin typeface="Times New Roman" panose="02020603050405020304" pitchFamily="18" charset="0"/>
              </a:rPr>
              <a:t>E</a:t>
            </a:r>
            <a:r>
              <a:rPr lang="en-US" altLang="zh-CN" baseline="-25000" dirty="0">
                <a:latin typeface="Times New Roman" panose="02020603050405020304" pitchFamily="18" charset="0"/>
              </a:rPr>
              <a:t>1</a:t>
            </a:r>
            <a:r>
              <a:rPr lang="zh-CN" altLang="en-US" dirty="0">
                <a:latin typeface="Times New Roman" panose="02020603050405020304" pitchFamily="18" charset="0"/>
              </a:rPr>
              <a:t>，二极管</a:t>
            </a:r>
            <a:r>
              <a:rPr lang="en-US" altLang="zh-CN" dirty="0">
                <a:latin typeface="Times New Roman" panose="02020603050405020304" pitchFamily="18" charset="0"/>
              </a:rPr>
              <a:t>D</a:t>
            </a:r>
            <a:r>
              <a:rPr lang="en-US" altLang="zh-CN" baseline="-25000" dirty="0">
                <a:latin typeface="Times New Roman" panose="02020603050405020304" pitchFamily="18" charset="0"/>
              </a:rPr>
              <a:t>1</a:t>
            </a:r>
            <a:r>
              <a:rPr lang="zh-CN" altLang="en-US" dirty="0">
                <a:latin typeface="Times New Roman" panose="02020603050405020304" pitchFamily="18" charset="0"/>
              </a:rPr>
              <a:t>、</a:t>
            </a:r>
            <a:r>
              <a:rPr lang="en-US" altLang="zh-CN" dirty="0">
                <a:latin typeface="Times New Roman" panose="02020603050405020304" pitchFamily="18" charset="0"/>
              </a:rPr>
              <a:t>D</a:t>
            </a:r>
            <a:r>
              <a:rPr lang="en-US" altLang="zh-CN" baseline="-25000" dirty="0">
                <a:latin typeface="Times New Roman" panose="02020603050405020304" pitchFamily="18" charset="0"/>
              </a:rPr>
              <a:t>2</a:t>
            </a:r>
            <a:r>
              <a:rPr lang="zh-CN" altLang="en-US" dirty="0">
                <a:latin typeface="Times New Roman" panose="02020603050405020304" pitchFamily="18" charset="0"/>
              </a:rPr>
              <a:t>均截止，输出电压</a:t>
            </a:r>
            <a:r>
              <a:rPr lang="en-US" altLang="zh-CN" dirty="0">
                <a:latin typeface="Times New Roman" panose="02020603050405020304" pitchFamily="18" charset="0"/>
              </a:rPr>
              <a:t>u</a:t>
            </a:r>
            <a:r>
              <a:rPr lang="en-US" altLang="zh-CN" baseline="-25000" dirty="0">
                <a:latin typeface="Times New Roman" panose="02020603050405020304" pitchFamily="18" charset="0"/>
              </a:rPr>
              <a:t>o</a:t>
            </a:r>
            <a:r>
              <a:rPr lang="en-US" altLang="zh-CN" dirty="0">
                <a:latin typeface="Times New Roman" panose="02020603050405020304" pitchFamily="18" charset="0"/>
              </a:rPr>
              <a:t>=u</a:t>
            </a:r>
            <a:r>
              <a:rPr lang="en-US" altLang="zh-CN" baseline="-25000" dirty="0">
                <a:latin typeface="Times New Roman" panose="02020603050405020304" pitchFamily="18" charset="0"/>
              </a:rPr>
              <a:t>i</a:t>
            </a:r>
            <a:r>
              <a:rPr lang="zh-CN" altLang="en-US" dirty="0">
                <a:latin typeface="Times New Roman" panose="02020603050405020304" pitchFamily="18" charset="0"/>
              </a:rPr>
              <a:t>；若</a:t>
            </a:r>
            <a:r>
              <a:rPr lang="en-US" altLang="zh-CN" i="1" dirty="0">
                <a:latin typeface="Times New Roman" panose="02020603050405020304" pitchFamily="18" charset="0"/>
              </a:rPr>
              <a:t>u</a:t>
            </a:r>
            <a:r>
              <a:rPr lang="en-US" altLang="zh-CN" baseline="-25000" dirty="0">
                <a:latin typeface="Times New Roman" panose="02020603050405020304" pitchFamily="18" charset="0"/>
              </a:rPr>
              <a:t>i</a:t>
            </a:r>
            <a:r>
              <a:rPr lang="en-US" altLang="zh-CN" dirty="0">
                <a:latin typeface="Times New Roman" panose="02020603050405020304" pitchFamily="18" charset="0"/>
              </a:rPr>
              <a:t>&gt;</a:t>
            </a:r>
            <a:r>
              <a:rPr lang="en-US" altLang="zh-CN" i="1" dirty="0">
                <a:latin typeface="Times New Roman" panose="02020603050405020304" pitchFamily="18" charset="0"/>
              </a:rPr>
              <a:t>E</a:t>
            </a:r>
            <a:r>
              <a:rPr lang="en-US" altLang="zh-CN" baseline="-25000" dirty="0">
                <a:latin typeface="Times New Roman" panose="02020603050405020304" pitchFamily="18" charset="0"/>
              </a:rPr>
              <a:t>1</a:t>
            </a:r>
            <a:r>
              <a:rPr lang="en-US" altLang="zh-CN" dirty="0">
                <a:latin typeface="Times New Roman" panose="02020603050405020304" pitchFamily="18" charset="0"/>
              </a:rPr>
              <a:t> </a:t>
            </a:r>
            <a:r>
              <a:rPr lang="zh-CN" altLang="en-US" dirty="0">
                <a:latin typeface="Times New Roman" panose="02020603050405020304" pitchFamily="18" charset="0"/>
              </a:rPr>
              <a:t>，</a:t>
            </a:r>
            <a:r>
              <a:rPr lang="en-US" altLang="zh-CN" dirty="0">
                <a:latin typeface="Times New Roman" panose="02020603050405020304" pitchFamily="18" charset="0"/>
              </a:rPr>
              <a:t>D</a:t>
            </a:r>
            <a:r>
              <a:rPr lang="en-US" altLang="zh-CN" baseline="-25000" dirty="0">
                <a:latin typeface="Times New Roman" panose="02020603050405020304" pitchFamily="18" charset="0"/>
              </a:rPr>
              <a:t>1</a:t>
            </a:r>
            <a:r>
              <a:rPr lang="zh-CN" altLang="en-US" dirty="0">
                <a:latin typeface="Times New Roman" panose="02020603050405020304" pitchFamily="18" charset="0"/>
              </a:rPr>
              <a:t>正偏导通，</a:t>
            </a:r>
            <a:r>
              <a:rPr lang="en-US" altLang="zh-CN" dirty="0">
                <a:latin typeface="Times New Roman" panose="02020603050405020304" pitchFamily="18" charset="0"/>
              </a:rPr>
              <a:t>D</a:t>
            </a:r>
            <a:r>
              <a:rPr lang="en-US" altLang="zh-CN" baseline="-25000" dirty="0">
                <a:latin typeface="Times New Roman" panose="02020603050405020304" pitchFamily="18" charset="0"/>
              </a:rPr>
              <a:t>2</a:t>
            </a:r>
            <a:r>
              <a:rPr lang="zh-CN" altLang="en-US" dirty="0">
                <a:latin typeface="Times New Roman" panose="02020603050405020304" pitchFamily="18" charset="0"/>
              </a:rPr>
              <a:t>仍截止，</a:t>
            </a:r>
            <a:r>
              <a:rPr lang="en-US" altLang="zh-CN" dirty="0">
                <a:latin typeface="Times New Roman" panose="02020603050405020304" pitchFamily="18" charset="0"/>
              </a:rPr>
              <a:t>u</a:t>
            </a:r>
            <a:r>
              <a:rPr lang="en-US" altLang="zh-CN" baseline="-25000" dirty="0">
                <a:latin typeface="Times New Roman" panose="02020603050405020304" pitchFamily="18" charset="0"/>
              </a:rPr>
              <a:t>o</a:t>
            </a:r>
            <a:r>
              <a:rPr lang="en-US" altLang="zh-CN" dirty="0">
                <a:latin typeface="Times New Roman" panose="02020603050405020304" pitchFamily="18" charset="0"/>
              </a:rPr>
              <a:t>=3.7V</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390157" name="Text Box 15"/>
          <p:cNvSpPr txBox="1"/>
          <p:nvPr/>
        </p:nvSpPr>
        <p:spPr>
          <a:xfrm>
            <a:off x="584200" y="3797300"/>
            <a:ext cx="4457700" cy="1844675"/>
          </a:xfrm>
          <a:prstGeom prst="rect">
            <a:avLst/>
          </a:prstGeom>
          <a:noFill/>
          <a:ln w="9525">
            <a:noFill/>
          </a:ln>
        </p:spPr>
        <p:txBody>
          <a:bodyPr>
            <a:spAutoFit/>
          </a:bodyPr>
          <a:p>
            <a:pPr>
              <a:lnSpc>
                <a:spcPct val="120000"/>
              </a:lnSpc>
            </a:pPr>
            <a:r>
              <a:rPr lang="en-US" altLang="zh-CN" dirty="0">
                <a:latin typeface="Times New Roman" panose="02020603050405020304" pitchFamily="18" charset="0"/>
              </a:rPr>
              <a:t>        </a:t>
            </a:r>
            <a:r>
              <a:rPr lang="zh-CN" altLang="en-US" dirty="0">
                <a:latin typeface="Times New Roman" panose="02020603050405020304" pitchFamily="18" charset="0"/>
              </a:rPr>
              <a:t>当</a:t>
            </a:r>
            <a:r>
              <a:rPr lang="en-US" altLang="zh-CN" dirty="0">
                <a:latin typeface="Times New Roman" panose="02020603050405020304" pitchFamily="18" charset="0"/>
              </a:rPr>
              <a:t>u</a:t>
            </a:r>
            <a:r>
              <a:rPr lang="en-US" altLang="zh-CN" baseline="-25000" dirty="0">
                <a:latin typeface="Times New Roman" panose="02020603050405020304" pitchFamily="18" charset="0"/>
              </a:rPr>
              <a:t>i</a:t>
            </a:r>
            <a:r>
              <a:rPr lang="zh-CN" altLang="en-US" dirty="0">
                <a:latin typeface="Times New Roman" panose="02020603050405020304" pitchFamily="18" charset="0"/>
              </a:rPr>
              <a:t>为负半周时，</a:t>
            </a:r>
            <a:r>
              <a:rPr lang="en-US" altLang="zh-CN" i="1" dirty="0">
                <a:latin typeface="Times New Roman" panose="02020603050405020304" pitchFamily="18" charset="0"/>
              </a:rPr>
              <a:t>u</a:t>
            </a:r>
            <a:r>
              <a:rPr lang="en-US" altLang="zh-CN" baseline="-25000" dirty="0">
                <a:latin typeface="Times New Roman" panose="02020603050405020304" pitchFamily="18" charset="0"/>
              </a:rPr>
              <a:t>i</a:t>
            </a:r>
            <a:r>
              <a:rPr lang="zh-CN" altLang="en-US" dirty="0">
                <a:latin typeface="Times New Roman" panose="02020603050405020304" pitchFamily="18" charset="0"/>
              </a:rPr>
              <a:t>＞－</a:t>
            </a:r>
            <a:r>
              <a:rPr lang="en-US" altLang="zh-CN" i="1" dirty="0">
                <a:latin typeface="Times New Roman" panose="02020603050405020304" pitchFamily="18" charset="0"/>
              </a:rPr>
              <a:t>E</a:t>
            </a:r>
            <a:r>
              <a:rPr lang="en-US" altLang="zh-CN" baseline="-25000" dirty="0">
                <a:latin typeface="Times New Roman" panose="02020603050405020304" pitchFamily="18" charset="0"/>
              </a:rPr>
              <a:t>2</a:t>
            </a:r>
            <a:r>
              <a:rPr lang="zh-CN" altLang="en-US" dirty="0">
                <a:latin typeface="Times New Roman" panose="02020603050405020304" pitchFamily="18" charset="0"/>
              </a:rPr>
              <a:t>，二极管</a:t>
            </a:r>
            <a:r>
              <a:rPr lang="en-US" altLang="zh-CN" dirty="0">
                <a:latin typeface="Times New Roman" panose="02020603050405020304" pitchFamily="18" charset="0"/>
              </a:rPr>
              <a:t>D</a:t>
            </a:r>
            <a:r>
              <a:rPr lang="en-US" altLang="zh-CN" baseline="-25000" dirty="0">
                <a:latin typeface="Times New Roman" panose="02020603050405020304" pitchFamily="18" charset="0"/>
              </a:rPr>
              <a:t>1</a:t>
            </a:r>
            <a:r>
              <a:rPr lang="zh-CN" altLang="en-US" dirty="0">
                <a:latin typeface="Times New Roman" panose="02020603050405020304" pitchFamily="18" charset="0"/>
              </a:rPr>
              <a:t>、</a:t>
            </a:r>
            <a:r>
              <a:rPr lang="en-US" altLang="zh-CN" dirty="0">
                <a:latin typeface="Times New Roman" panose="02020603050405020304" pitchFamily="18" charset="0"/>
              </a:rPr>
              <a:t>D</a:t>
            </a:r>
            <a:r>
              <a:rPr lang="en-US" altLang="zh-CN" baseline="-25000" dirty="0">
                <a:latin typeface="Times New Roman" panose="02020603050405020304" pitchFamily="18" charset="0"/>
              </a:rPr>
              <a:t>2</a:t>
            </a:r>
            <a:r>
              <a:rPr lang="zh-CN" altLang="en-US" dirty="0">
                <a:latin typeface="Times New Roman" panose="02020603050405020304" pitchFamily="18" charset="0"/>
              </a:rPr>
              <a:t>均截止，输出电压</a:t>
            </a:r>
            <a:r>
              <a:rPr lang="en-US" altLang="zh-CN" dirty="0">
                <a:latin typeface="Times New Roman" panose="02020603050405020304" pitchFamily="18" charset="0"/>
              </a:rPr>
              <a:t>u</a:t>
            </a:r>
            <a:r>
              <a:rPr lang="en-US" altLang="zh-CN" baseline="-25000" dirty="0">
                <a:latin typeface="Times New Roman" panose="02020603050405020304" pitchFamily="18" charset="0"/>
              </a:rPr>
              <a:t>o</a:t>
            </a:r>
            <a:r>
              <a:rPr lang="en-US" altLang="zh-CN" dirty="0">
                <a:latin typeface="Times New Roman" panose="02020603050405020304" pitchFamily="18" charset="0"/>
              </a:rPr>
              <a:t>=u</a:t>
            </a:r>
            <a:r>
              <a:rPr lang="en-US" altLang="zh-CN" baseline="-25000" dirty="0">
                <a:latin typeface="Times New Roman" panose="02020603050405020304" pitchFamily="18" charset="0"/>
              </a:rPr>
              <a:t>i</a:t>
            </a:r>
            <a:r>
              <a:rPr lang="zh-CN" altLang="en-US" dirty="0">
                <a:latin typeface="Times New Roman" panose="02020603050405020304" pitchFamily="18" charset="0"/>
              </a:rPr>
              <a:t>；若</a:t>
            </a:r>
            <a:r>
              <a:rPr lang="en-US" altLang="zh-CN" i="1" dirty="0">
                <a:latin typeface="Times New Roman" panose="02020603050405020304" pitchFamily="18" charset="0"/>
              </a:rPr>
              <a:t>u</a:t>
            </a:r>
            <a:r>
              <a:rPr lang="en-US" altLang="zh-CN" baseline="-25000" dirty="0">
                <a:latin typeface="Times New Roman" panose="02020603050405020304" pitchFamily="18" charset="0"/>
              </a:rPr>
              <a:t>i</a:t>
            </a:r>
            <a:r>
              <a:rPr lang="zh-CN" altLang="en-US" dirty="0">
                <a:latin typeface="Times New Roman" panose="02020603050405020304" pitchFamily="18" charset="0"/>
              </a:rPr>
              <a:t>＜－</a:t>
            </a:r>
            <a:r>
              <a:rPr lang="en-US" altLang="zh-CN" i="1" dirty="0">
                <a:latin typeface="Times New Roman" panose="02020603050405020304" pitchFamily="18" charset="0"/>
              </a:rPr>
              <a:t>E</a:t>
            </a:r>
            <a:r>
              <a:rPr lang="en-US" altLang="zh-CN" baseline="-25000" dirty="0">
                <a:latin typeface="Times New Roman" panose="02020603050405020304" pitchFamily="18" charset="0"/>
              </a:rPr>
              <a:t>2</a:t>
            </a:r>
            <a:r>
              <a:rPr lang="zh-CN" altLang="en-US" dirty="0">
                <a:latin typeface="Times New Roman" panose="02020603050405020304" pitchFamily="18" charset="0"/>
              </a:rPr>
              <a:t>，</a:t>
            </a:r>
            <a:r>
              <a:rPr lang="en-US" altLang="zh-CN" dirty="0">
                <a:latin typeface="Times New Roman" panose="02020603050405020304" pitchFamily="18" charset="0"/>
              </a:rPr>
              <a:t>D</a:t>
            </a:r>
            <a:r>
              <a:rPr lang="en-US" altLang="zh-CN" baseline="-25000" dirty="0">
                <a:latin typeface="Times New Roman" panose="02020603050405020304" pitchFamily="18" charset="0"/>
              </a:rPr>
              <a:t>2</a:t>
            </a:r>
            <a:r>
              <a:rPr lang="zh-CN" altLang="en-US" dirty="0">
                <a:latin typeface="Times New Roman" panose="02020603050405020304" pitchFamily="18" charset="0"/>
              </a:rPr>
              <a:t>正偏导通，</a:t>
            </a:r>
            <a:r>
              <a:rPr lang="en-US" altLang="zh-CN" dirty="0">
                <a:latin typeface="Times New Roman" panose="02020603050405020304" pitchFamily="18" charset="0"/>
              </a:rPr>
              <a:t>D</a:t>
            </a:r>
            <a:r>
              <a:rPr lang="en-US" altLang="zh-CN" baseline="-25000" dirty="0">
                <a:latin typeface="Times New Roman" panose="02020603050405020304" pitchFamily="18" charset="0"/>
              </a:rPr>
              <a:t>1</a:t>
            </a:r>
            <a:r>
              <a:rPr lang="zh-CN" altLang="en-US" dirty="0">
                <a:latin typeface="Times New Roman" panose="02020603050405020304" pitchFamily="18" charset="0"/>
              </a:rPr>
              <a:t>截止，</a:t>
            </a:r>
            <a:r>
              <a:rPr lang="en-US" altLang="zh-CN" dirty="0">
                <a:latin typeface="Times New Roman" panose="02020603050405020304" pitchFamily="18" charset="0"/>
              </a:rPr>
              <a:t>u</a:t>
            </a:r>
            <a:r>
              <a:rPr lang="en-US" altLang="zh-CN" baseline="-25000" dirty="0">
                <a:latin typeface="Times New Roman" panose="02020603050405020304" pitchFamily="18" charset="0"/>
              </a:rPr>
              <a:t>o</a:t>
            </a:r>
            <a:r>
              <a:rPr lang="en-US" altLang="zh-CN" dirty="0">
                <a:latin typeface="Times New Roman" panose="02020603050405020304" pitchFamily="18" charset="0"/>
              </a:rPr>
              <a:t>=</a:t>
            </a:r>
            <a:r>
              <a:rPr lang="zh-CN" altLang="en-US" dirty="0">
                <a:latin typeface="Times New Roman" panose="02020603050405020304" pitchFamily="18" charset="0"/>
              </a:rPr>
              <a:t>－</a:t>
            </a:r>
            <a:r>
              <a:rPr lang="en-US" altLang="zh-CN" dirty="0">
                <a:latin typeface="Times New Roman" panose="02020603050405020304" pitchFamily="18" charset="0"/>
              </a:rPr>
              <a:t>3.7V</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graphicFrame>
        <p:nvGraphicFramePr>
          <p:cNvPr id="390158" name="Object 16"/>
          <p:cNvGraphicFramePr/>
          <p:nvPr/>
        </p:nvGraphicFramePr>
        <p:xfrm>
          <a:off x="5359400" y="3354388"/>
          <a:ext cx="2990850" cy="2770187"/>
        </p:xfrm>
        <a:graphic>
          <a:graphicData uri="http://schemas.openxmlformats.org/presentationml/2006/ole">
            <mc:AlternateContent xmlns:mc="http://schemas.openxmlformats.org/markup-compatibility/2006">
              <mc:Choice xmlns:v="urn:schemas-microsoft-com:vml" Requires="v">
                <p:oleObj spid="_x0000_s4147" name="" r:id="rId9" imgW="2299335" imgH="2146935" progId="Word.Picture.8">
                  <p:embed/>
                </p:oleObj>
              </mc:Choice>
              <mc:Fallback>
                <p:oleObj name="" r:id="rId9" imgW="2299335" imgH="2146935" progId="Word.Picture.8">
                  <p:embed/>
                  <p:pic>
                    <p:nvPicPr>
                      <p:cNvPr id="0" name="图片 4146"/>
                      <p:cNvPicPr/>
                      <p:nvPr/>
                    </p:nvPicPr>
                    <p:blipFill>
                      <a:blip r:embed="rId10"/>
                      <a:srcRect l="9392" t="11244" r="-73482" b="-73918"/>
                      <a:stretch>
                        <a:fillRect/>
                      </a:stretch>
                    </p:blipFill>
                    <p:spPr>
                      <a:xfrm>
                        <a:off x="5359400" y="3354388"/>
                        <a:ext cx="2990850" cy="2770187"/>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1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3943985" y="-16510"/>
            <a:ext cx="1551940" cy="521970"/>
          </a:xfrm>
          <a:prstGeom prst="rect">
            <a:avLst/>
          </a:prstGeom>
          <a:noFill/>
        </p:spPr>
        <p:txBody>
          <a:bodyPr wrap="square" rtlCol="0" anchor="t">
            <a:spAutoFit/>
          </a:bodyPr>
          <a:p>
            <a:pPr>
              <a:spcBef>
                <a:spcPct val="20000"/>
              </a:spcBef>
            </a:pPr>
            <a:r>
              <a:rPr lang="zh-CN" altLang="en-US" dirty="0">
                <a:solidFill>
                  <a:srgbClr val="0033CC"/>
                </a:solidFill>
                <a:latin typeface="Times New Roman" panose="02020603050405020304" pitchFamily="18" charset="0"/>
                <a:sym typeface="+mn-ea"/>
              </a:rPr>
              <a:t>练习题</a:t>
            </a:r>
            <a:endParaRPr lang="zh-CN" altLang="en-US" dirty="0">
              <a:solidFill>
                <a:srgbClr val="0033CC"/>
              </a:solidFill>
              <a:latin typeface="Times New Roman" panose="02020603050405020304" pitchFamily="18" charset="0"/>
              <a:sym typeface="+mn-ea"/>
            </a:endParaRPr>
          </a:p>
        </p:txBody>
      </p:sp>
      <p:pic>
        <p:nvPicPr>
          <p:cNvPr id="3" name="图片 2"/>
          <p:cNvPicPr>
            <a:picLocks noChangeAspect="1"/>
          </p:cNvPicPr>
          <p:nvPr>
            <p:custDataLst>
              <p:tags r:id="rId1"/>
            </p:custDataLst>
          </p:nvPr>
        </p:nvPicPr>
        <p:blipFill>
          <a:blip r:embed="rId2"/>
          <a:stretch>
            <a:fillRect/>
          </a:stretch>
        </p:blipFill>
        <p:spPr>
          <a:xfrm>
            <a:off x="1760220" y="1759585"/>
            <a:ext cx="5623560" cy="4981575"/>
          </a:xfrm>
          <a:prstGeom prst="rect">
            <a:avLst/>
          </a:prstGeom>
        </p:spPr>
      </p:pic>
      <p:sp>
        <p:nvSpPr>
          <p:cNvPr id="4" name="文本框 3"/>
          <p:cNvSpPr txBox="1"/>
          <p:nvPr/>
        </p:nvSpPr>
        <p:spPr>
          <a:xfrm>
            <a:off x="0" y="566420"/>
            <a:ext cx="9163685" cy="829945"/>
          </a:xfrm>
          <a:prstGeom prst="rect">
            <a:avLst/>
          </a:prstGeom>
          <a:noFill/>
        </p:spPr>
        <p:txBody>
          <a:bodyPr wrap="square" rtlCol="0" anchor="t">
            <a:spAutoFit/>
          </a:bodyPr>
          <a:p>
            <a:r>
              <a:rPr lang="en-US" altLang="zh-CN" sz="1600">
                <a:solidFill>
                  <a:srgbClr val="000000"/>
                </a:solidFill>
              </a:rPr>
              <a:t>  </a:t>
            </a:r>
            <a:r>
              <a:rPr lang="zh-CN" altLang="en-US" sz="2400">
                <a:solidFill>
                  <a:srgbClr val="000000"/>
                </a:solidFill>
              </a:rPr>
              <a:t>写出下图 所示各电路的输出电压值, 设二极管导通电压 V</a:t>
            </a:r>
            <a:r>
              <a:rPr lang="zh-CN" altLang="en-US" sz="2400" baseline="-25000">
                <a:solidFill>
                  <a:srgbClr val="000000"/>
                </a:solidFill>
              </a:rPr>
              <a:t>D</a:t>
            </a:r>
            <a:r>
              <a:rPr lang="zh-CN" altLang="en-US" sz="2400">
                <a:solidFill>
                  <a:srgbClr val="000000"/>
                </a:solidFill>
              </a:rPr>
              <a:t>= 0. 7V。 判断图中二极管是导通还是截止, 并确定各电路的输出端电压 V</a:t>
            </a:r>
            <a:r>
              <a:rPr lang="zh-CN" altLang="en-US" sz="2400" baseline="-25000">
                <a:solidFill>
                  <a:srgbClr val="000000"/>
                </a:solidFill>
              </a:rPr>
              <a:t>O</a:t>
            </a:r>
            <a:r>
              <a:rPr lang="zh-CN" altLang="en-US" sz="2400">
                <a:solidFill>
                  <a:srgbClr val="000000"/>
                </a:solidFill>
              </a:rPr>
              <a:t>。</a:t>
            </a:r>
            <a:endParaRPr lang="zh-CN" altLang="en-US" sz="2400">
              <a:solidFill>
                <a:srgbClr val="000000"/>
              </a:solidFill>
            </a:endParaRPr>
          </a:p>
        </p:txBody>
      </p:sp>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91170" name="Picture 2" descr="1"/>
          <p:cNvPicPr>
            <a:picLocks noChangeAspect="1"/>
          </p:cNvPicPr>
          <p:nvPr/>
        </p:nvPicPr>
        <p:blipFill>
          <a:blip r:embed="rId1"/>
          <a:stretch>
            <a:fillRect/>
          </a:stretch>
        </p:blipFill>
        <p:spPr>
          <a:xfrm>
            <a:off x="6299200" y="1714500"/>
            <a:ext cx="1952625" cy="1952625"/>
          </a:xfrm>
          <a:prstGeom prst="rect">
            <a:avLst/>
          </a:prstGeom>
          <a:noFill/>
          <a:ln w="9525">
            <a:noFill/>
          </a:ln>
        </p:spPr>
      </p:pic>
      <p:sp>
        <p:nvSpPr>
          <p:cNvPr id="91139" name="Rectangle 3"/>
          <p:cNvSpPr/>
          <p:nvPr/>
        </p:nvSpPr>
        <p:spPr>
          <a:xfrm>
            <a:off x="495300" y="511175"/>
            <a:ext cx="2419350" cy="519113"/>
          </a:xfrm>
          <a:prstGeom prst="rect">
            <a:avLst/>
          </a:prstGeom>
          <a:noFill/>
          <a:ln w="9525">
            <a:noFill/>
          </a:ln>
        </p:spPr>
        <p:txBody>
          <a:bodyPr>
            <a:spAutoFit/>
          </a:bodyPr>
          <a:p>
            <a:pPr>
              <a:spcBef>
                <a:spcPct val="20000"/>
              </a:spcBef>
            </a:pPr>
            <a:r>
              <a:rPr lang="en-US" altLang="zh-CN" sz="2800" b="1" dirty="0">
                <a:solidFill>
                  <a:srgbClr val="0033CC"/>
                </a:solidFill>
                <a:latin typeface="Times New Roman" panose="02020603050405020304" pitchFamily="18" charset="0"/>
              </a:rPr>
              <a:t>3</a:t>
            </a:r>
            <a:r>
              <a:rPr lang="zh-CN" altLang="en-US" sz="2800" b="1" dirty="0">
                <a:solidFill>
                  <a:srgbClr val="0033CC"/>
                </a:solidFill>
                <a:latin typeface="Times New Roman" panose="02020603050405020304" pitchFamily="18" charset="0"/>
              </a:rPr>
              <a:t>、钳位电路</a:t>
            </a:r>
            <a:endParaRPr lang="zh-CN" altLang="en-US" sz="2800" dirty="0">
              <a:solidFill>
                <a:srgbClr val="0033CC"/>
              </a:solidFill>
              <a:latin typeface="Times New Roman" panose="02020603050405020304" pitchFamily="18" charset="0"/>
            </a:endParaRPr>
          </a:p>
        </p:txBody>
      </p:sp>
      <p:sp>
        <p:nvSpPr>
          <p:cNvPr id="91146" name="Text Box 10"/>
          <p:cNvSpPr txBox="1">
            <a:spLocks noChangeArrowheads="1"/>
          </p:cNvSpPr>
          <p:nvPr/>
        </p:nvSpPr>
        <p:spPr bwMode="auto">
          <a:xfrm>
            <a:off x="482600" y="1092200"/>
            <a:ext cx="8178800" cy="968375"/>
          </a:xfrm>
          <a:prstGeom prst="rect">
            <a:avLst/>
          </a:prstGeom>
          <a:noFill/>
          <a:ln w="9525">
            <a:noFill/>
            <a:miter lim="800000"/>
          </a:ln>
          <a:effectLst/>
        </p:spPr>
        <p:txBody>
          <a:bodyPr>
            <a:spAutoFit/>
          </a:bodyPr>
          <a:lstStyle/>
          <a:p>
            <a:pPr marR="0" defTabSz="914400">
              <a:lnSpc>
                <a:spcPct val="120000"/>
              </a:lnSpc>
              <a:spcBef>
                <a:spcPct val="50000"/>
              </a:spcBef>
              <a:buClrTx/>
              <a:buSzTx/>
              <a:buFontTx/>
              <a:buNone/>
              <a:defRPr/>
            </a:pPr>
            <a:r>
              <a:rPr kumimoji="1" lang="en-US" altLang="zh-CN" b="1" kern="1200" cap="none" spc="0" normalizeH="0" baseline="0" noProof="0" smtClean="0">
                <a:latin typeface="Times New Roman" panose="02020603050405020304" pitchFamily="18" charset="0"/>
                <a:ea typeface="宋体" panose="02010600030101010101" pitchFamily="2" charset="-122"/>
                <a:cs typeface="+mn-cs"/>
              </a:rPr>
              <a:t>        </a:t>
            </a:r>
            <a:r>
              <a:rPr kumimoji="1" lang="zh-CN" altLang="en-US" b="1" kern="1200" cap="none" spc="0" normalizeH="0" baseline="0" noProof="0" smtClean="0">
                <a:latin typeface="Times New Roman" panose="02020603050405020304" pitchFamily="18" charset="0"/>
                <a:ea typeface="宋体" panose="02010600030101010101" pitchFamily="2" charset="-122"/>
                <a:cs typeface="+mn-cs"/>
              </a:rPr>
              <a:t>将电路中某点电位值钳制在选定的数值上而不受负荷变动影响的电路叫</a:t>
            </a:r>
            <a:r>
              <a:rPr kumimoji="1" lang="zh-CN" altLang="en-US" b="1"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钳位电路</a:t>
            </a:r>
            <a:r>
              <a:rPr kumimoji="1" lang="zh-CN" altLang="en-US" b="1" kern="1200" cap="none" spc="0" normalizeH="0" baseline="0" noProof="0" smtClean="0">
                <a:latin typeface="Times New Roman" panose="02020603050405020304" pitchFamily="18" charset="0"/>
                <a:ea typeface="宋体" panose="02010600030101010101" pitchFamily="2" charset="-122"/>
                <a:cs typeface="+mn-cs"/>
              </a:rPr>
              <a:t>。 </a:t>
            </a:r>
            <a:endParaRPr kumimoji="1" lang="zh-CN" altLang="en-US" b="1" kern="1200" cap="none" spc="0" normalizeH="0" baseline="0" noProof="0" smtClean="0">
              <a:latin typeface="Times New Roman" panose="02020603050405020304" pitchFamily="18" charset="0"/>
              <a:ea typeface="宋体" panose="02010600030101010101" pitchFamily="2" charset="-122"/>
              <a:cs typeface="+mn-cs"/>
            </a:endParaRPr>
          </a:p>
        </p:txBody>
      </p:sp>
      <p:sp>
        <p:nvSpPr>
          <p:cNvPr id="391173" name="Text Box 11"/>
          <p:cNvSpPr txBox="1"/>
          <p:nvPr/>
        </p:nvSpPr>
        <p:spPr>
          <a:xfrm>
            <a:off x="482600" y="2095500"/>
            <a:ext cx="5562600" cy="968375"/>
          </a:xfrm>
          <a:prstGeom prst="rect">
            <a:avLst/>
          </a:prstGeom>
          <a:noFill/>
          <a:ln w="9525">
            <a:noFill/>
          </a:ln>
        </p:spPr>
        <p:txBody>
          <a:bodyPr>
            <a:spAutoFit/>
          </a:bodyPr>
          <a:p>
            <a:pPr>
              <a:lnSpc>
                <a:spcPct val="120000"/>
              </a:lnSpc>
              <a:spcBef>
                <a:spcPct val="50000"/>
              </a:spcBef>
            </a:pPr>
            <a:r>
              <a:rPr lang="en-US" altLang="zh-CN" b="1" dirty="0">
                <a:latin typeface="Times New Roman" panose="02020603050405020304" pitchFamily="18" charset="0"/>
              </a:rPr>
              <a:t>        </a:t>
            </a:r>
            <a:r>
              <a:rPr lang="zh-CN" altLang="en-US" b="1" dirty="0">
                <a:latin typeface="Times New Roman" panose="02020603050405020304" pitchFamily="18" charset="0"/>
              </a:rPr>
              <a:t>这种电路可组成二极管门电路，实现逻辑运算。 </a:t>
            </a:r>
            <a:endParaRPr lang="zh-CN" altLang="en-US" b="1" dirty="0">
              <a:latin typeface="Times New Roman" panose="02020603050405020304" pitchFamily="18" charset="0"/>
            </a:endParaRPr>
          </a:p>
        </p:txBody>
      </p:sp>
      <p:sp>
        <p:nvSpPr>
          <p:cNvPr id="91148" name="Rectangle 12"/>
          <p:cNvSpPr/>
          <p:nvPr/>
        </p:nvSpPr>
        <p:spPr>
          <a:xfrm>
            <a:off x="533400" y="3292475"/>
            <a:ext cx="2419350" cy="519113"/>
          </a:xfrm>
          <a:prstGeom prst="rect">
            <a:avLst/>
          </a:prstGeom>
          <a:noFill/>
          <a:ln w="9525">
            <a:noFill/>
          </a:ln>
        </p:spPr>
        <p:txBody>
          <a:bodyPr>
            <a:spAutoFit/>
          </a:bodyPr>
          <a:p>
            <a:pPr>
              <a:spcBef>
                <a:spcPct val="20000"/>
              </a:spcBef>
            </a:pPr>
            <a:r>
              <a:rPr lang="en-US" altLang="zh-CN" sz="2800" b="1" dirty="0">
                <a:solidFill>
                  <a:srgbClr val="0033CC"/>
                </a:solidFill>
                <a:latin typeface="Times New Roman" panose="02020603050405020304" pitchFamily="18" charset="0"/>
              </a:rPr>
              <a:t>4</a:t>
            </a:r>
            <a:r>
              <a:rPr lang="zh-CN" altLang="en-US" sz="2800" b="1" dirty="0">
                <a:solidFill>
                  <a:srgbClr val="0033CC"/>
                </a:solidFill>
                <a:latin typeface="Times New Roman" panose="02020603050405020304" pitchFamily="18" charset="0"/>
              </a:rPr>
              <a:t>、检波电路</a:t>
            </a:r>
            <a:endParaRPr lang="zh-CN" altLang="en-US" sz="2800" dirty="0">
              <a:solidFill>
                <a:srgbClr val="0033CC"/>
              </a:solidFill>
              <a:latin typeface="Times New Roman" panose="02020603050405020304" pitchFamily="18" charset="0"/>
            </a:endParaRPr>
          </a:p>
        </p:txBody>
      </p:sp>
      <p:sp>
        <p:nvSpPr>
          <p:cNvPr id="391175" name="Text Box 13"/>
          <p:cNvSpPr txBox="1"/>
          <p:nvPr/>
        </p:nvSpPr>
        <p:spPr>
          <a:xfrm>
            <a:off x="482600" y="3873500"/>
            <a:ext cx="8242300" cy="968375"/>
          </a:xfrm>
          <a:prstGeom prst="rect">
            <a:avLst/>
          </a:prstGeom>
          <a:noFill/>
          <a:ln w="9525">
            <a:noFill/>
          </a:ln>
        </p:spPr>
        <p:txBody>
          <a:bodyPr>
            <a:spAutoFit/>
          </a:bodyPr>
          <a:p>
            <a:pPr>
              <a:lnSpc>
                <a:spcPct val="120000"/>
              </a:lnSpc>
              <a:spcBef>
                <a:spcPct val="50000"/>
              </a:spcBef>
            </a:pPr>
            <a:r>
              <a:rPr lang="en-US" altLang="zh-CN" b="1" dirty="0">
                <a:latin typeface="Times New Roman" panose="02020603050405020304" pitchFamily="18" charset="0"/>
              </a:rPr>
              <a:t>        </a:t>
            </a:r>
            <a:r>
              <a:rPr lang="zh-CN" altLang="en-US" b="1" dirty="0">
                <a:latin typeface="Times New Roman" panose="02020603050405020304" pitchFamily="18" charset="0"/>
              </a:rPr>
              <a:t>检波就是将低频信号从已调制信号（高频信号）中取出的电路 。</a:t>
            </a:r>
            <a:endParaRPr lang="zh-CN" altLang="en-US" b="1" dirty="0">
              <a:latin typeface="Times New Roman" panose="02020603050405020304" pitchFamily="18" charset="0"/>
            </a:endParaRPr>
          </a:p>
        </p:txBody>
      </p:sp>
      <p:sp>
        <p:nvSpPr>
          <p:cNvPr id="7" name="页脚占位符 4"/>
          <p:cNvSpPr txBox="1">
            <a:spLocks noGrp="1"/>
          </p:cNvSpPr>
          <p:nvPr>
            <p:custDataLst>
              <p:tags r:id="rId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91139"/>
                                        </p:tgtEl>
                                        <p:attrNameLst>
                                          <p:attrName>style.visibility</p:attrName>
                                        </p:attrNameLst>
                                      </p:cBhvr>
                                      <p:to>
                                        <p:strVal val="visible"/>
                                      </p:to>
                                    </p:set>
                                    <p:animEffect transition="in" filter="wipe(left)">
                                      <p:cBhvr>
                                        <p:cTn id="7" dur="300"/>
                                        <p:tgtEl>
                                          <p:spTgt spid="911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1148"/>
                                        </p:tgtEl>
                                        <p:attrNameLst>
                                          <p:attrName>style.visibility</p:attrName>
                                        </p:attrNameLst>
                                      </p:cBhvr>
                                      <p:to>
                                        <p:strVal val="visible"/>
                                      </p:to>
                                    </p:set>
                                    <p:animEffect transition="in" filter="wipe(left)">
                                      <p:cBhvr>
                                        <p:cTn id="12" dur="300"/>
                                        <p:tgtEl>
                                          <p:spTgt spid="91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p:bldP spid="9114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2"/>
          <p:cNvSpPr/>
          <p:nvPr/>
        </p:nvSpPr>
        <p:spPr>
          <a:xfrm>
            <a:off x="971550" y="5060950"/>
            <a:ext cx="3009900" cy="519113"/>
          </a:xfrm>
          <a:prstGeom prst="rect">
            <a:avLst/>
          </a:prstGeom>
          <a:noFill/>
          <a:ln w="9525">
            <a:noFill/>
          </a:ln>
        </p:spPr>
        <p:txBody>
          <a:bodyPr>
            <a:spAutoFit/>
          </a:bodyPr>
          <a:p>
            <a:pPr>
              <a:spcBef>
                <a:spcPct val="50000"/>
              </a:spcBef>
            </a:pPr>
            <a:r>
              <a:rPr lang="zh-CN" altLang="en-US" sz="2800" b="1" dirty="0">
                <a:solidFill>
                  <a:srgbClr val="0033CC"/>
                </a:solidFill>
                <a:latin typeface="Times New Roman" panose="02020603050405020304" pitchFamily="18" charset="0"/>
              </a:rPr>
              <a:t>硅管的伏安特性</a:t>
            </a:r>
            <a:endParaRPr lang="zh-CN" altLang="en-US" sz="2800" b="1" dirty="0">
              <a:solidFill>
                <a:srgbClr val="0033CC"/>
              </a:solidFill>
              <a:latin typeface="Times New Roman" panose="02020603050405020304" pitchFamily="18" charset="0"/>
            </a:endParaRPr>
          </a:p>
        </p:txBody>
      </p:sp>
      <p:sp>
        <p:nvSpPr>
          <p:cNvPr id="47107" name="Rectangle 3"/>
          <p:cNvSpPr/>
          <p:nvPr/>
        </p:nvSpPr>
        <p:spPr>
          <a:xfrm>
            <a:off x="5162550" y="5060950"/>
            <a:ext cx="3181350" cy="519113"/>
          </a:xfrm>
          <a:prstGeom prst="rect">
            <a:avLst/>
          </a:prstGeom>
          <a:noFill/>
          <a:ln w="9525">
            <a:noFill/>
          </a:ln>
        </p:spPr>
        <p:txBody>
          <a:bodyPr>
            <a:spAutoFit/>
          </a:bodyPr>
          <a:p>
            <a:pPr>
              <a:spcBef>
                <a:spcPct val="50000"/>
              </a:spcBef>
            </a:pPr>
            <a:r>
              <a:rPr lang="zh-CN" altLang="en-US" sz="2800" b="1" dirty="0">
                <a:solidFill>
                  <a:srgbClr val="0033CC"/>
                </a:solidFill>
                <a:latin typeface="Times New Roman" panose="02020603050405020304" pitchFamily="18" charset="0"/>
              </a:rPr>
              <a:t>锗管的伏安特性</a:t>
            </a:r>
            <a:endParaRPr lang="zh-CN" altLang="en-US" sz="2800" b="1" dirty="0">
              <a:solidFill>
                <a:srgbClr val="0033CC"/>
              </a:solidFill>
              <a:latin typeface="Times New Roman" panose="02020603050405020304" pitchFamily="18" charset="0"/>
            </a:endParaRPr>
          </a:p>
        </p:txBody>
      </p:sp>
      <p:grpSp>
        <p:nvGrpSpPr>
          <p:cNvPr id="2" name="Group 4"/>
          <p:cNvGrpSpPr/>
          <p:nvPr/>
        </p:nvGrpSpPr>
        <p:grpSpPr>
          <a:xfrm>
            <a:off x="647700" y="1295400"/>
            <a:ext cx="3505200" cy="3429000"/>
            <a:chOff x="408" y="816"/>
            <a:chExt cx="2208" cy="2160"/>
          </a:xfrm>
        </p:grpSpPr>
        <p:sp>
          <p:nvSpPr>
            <p:cNvPr id="385029" name="Line 5"/>
            <p:cNvSpPr/>
            <p:nvPr/>
          </p:nvSpPr>
          <p:spPr>
            <a:xfrm>
              <a:off x="524" y="2064"/>
              <a:ext cx="1825" cy="0"/>
            </a:xfrm>
            <a:prstGeom prst="line">
              <a:avLst/>
            </a:prstGeom>
            <a:ln w="25400" cap="flat" cmpd="sng">
              <a:solidFill>
                <a:srgbClr val="0033CC"/>
              </a:solidFill>
              <a:prstDash val="solid"/>
              <a:headEnd type="none" w="med" len="med"/>
              <a:tailEnd type="stealth" w="sm" len="lg"/>
            </a:ln>
          </p:spPr>
        </p:sp>
        <p:sp>
          <p:nvSpPr>
            <p:cNvPr id="385030" name="Line 6"/>
            <p:cNvSpPr/>
            <p:nvPr/>
          </p:nvSpPr>
          <p:spPr>
            <a:xfrm flipV="1">
              <a:off x="1450" y="989"/>
              <a:ext cx="0" cy="1934"/>
            </a:xfrm>
            <a:prstGeom prst="line">
              <a:avLst/>
            </a:prstGeom>
            <a:ln w="25400" cap="flat" cmpd="sng">
              <a:solidFill>
                <a:srgbClr val="0033CC"/>
              </a:solidFill>
              <a:prstDash val="solid"/>
              <a:headEnd type="none" w="sm" len="lg"/>
              <a:tailEnd type="stealth" w="sm" len="lg"/>
            </a:ln>
          </p:spPr>
        </p:sp>
        <p:grpSp>
          <p:nvGrpSpPr>
            <p:cNvPr id="385031" name="Group 7"/>
            <p:cNvGrpSpPr/>
            <p:nvPr/>
          </p:nvGrpSpPr>
          <p:grpSpPr>
            <a:xfrm>
              <a:off x="490" y="2082"/>
              <a:ext cx="130" cy="719"/>
              <a:chOff x="672" y="2016"/>
              <a:chExt cx="192" cy="864"/>
            </a:xfrm>
          </p:grpSpPr>
          <p:sp>
            <p:nvSpPr>
              <p:cNvPr id="385032" name="Freeform 8"/>
              <p:cNvSpPr/>
              <p:nvPr/>
            </p:nvSpPr>
            <p:spPr>
              <a:xfrm>
                <a:off x="768" y="2016"/>
                <a:ext cx="96" cy="192"/>
              </a:xfrm>
              <a:custGeom>
                <a:avLst/>
                <a:gdLst>
                  <a:gd name="txL" fmla="*/ 0 w 96"/>
                  <a:gd name="txT" fmla="*/ 0 h 192"/>
                  <a:gd name="txR" fmla="*/ 96 w 96"/>
                  <a:gd name="txB" fmla="*/ 192 h 192"/>
                </a:gdLst>
                <a:ahLst/>
                <a:cxnLst>
                  <a:cxn ang="0">
                    <a:pos x="96" y="0"/>
                  </a:cxn>
                  <a:cxn ang="0">
                    <a:pos x="48" y="48"/>
                  </a:cxn>
                  <a:cxn ang="0">
                    <a:pos x="0" y="192"/>
                  </a:cxn>
                </a:cxnLst>
                <a:rect l="txL" t="txT" r="txR" b="txB"/>
                <a:pathLst>
                  <a:path w="96" h="192">
                    <a:moveTo>
                      <a:pt x="96" y="0"/>
                    </a:moveTo>
                    <a:cubicBezTo>
                      <a:pt x="80" y="8"/>
                      <a:pt x="64" y="16"/>
                      <a:pt x="48" y="48"/>
                    </a:cubicBezTo>
                    <a:cubicBezTo>
                      <a:pt x="32" y="80"/>
                      <a:pt x="16" y="136"/>
                      <a:pt x="0" y="192"/>
                    </a:cubicBezTo>
                  </a:path>
                </a:pathLst>
              </a:custGeom>
              <a:noFill/>
              <a:ln w="38100" cap="flat" cmpd="sng">
                <a:solidFill>
                  <a:srgbClr val="0033CC"/>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385033" name="Line 9"/>
              <p:cNvSpPr/>
              <p:nvPr/>
            </p:nvSpPr>
            <p:spPr>
              <a:xfrm flipH="1">
                <a:off x="672" y="2208"/>
                <a:ext cx="96" cy="672"/>
              </a:xfrm>
              <a:prstGeom prst="line">
                <a:avLst/>
              </a:prstGeom>
              <a:ln w="38100" cap="flat" cmpd="sng">
                <a:solidFill>
                  <a:srgbClr val="0033CC"/>
                </a:solidFill>
                <a:prstDash val="solid"/>
                <a:headEnd type="none" w="med" len="med"/>
                <a:tailEnd type="none" w="sm" len="lg"/>
              </a:ln>
            </p:spPr>
          </p:sp>
        </p:grpSp>
        <p:sp>
          <p:nvSpPr>
            <p:cNvPr id="385034" name="Line 10"/>
            <p:cNvSpPr/>
            <p:nvPr/>
          </p:nvSpPr>
          <p:spPr>
            <a:xfrm>
              <a:off x="1400" y="1776"/>
              <a:ext cx="48" cy="0"/>
            </a:xfrm>
            <a:prstGeom prst="line">
              <a:avLst/>
            </a:prstGeom>
            <a:ln w="12700" cap="flat" cmpd="sng">
              <a:solidFill>
                <a:schemeClr val="bg2"/>
              </a:solidFill>
              <a:prstDash val="solid"/>
              <a:headEnd type="none" w="med" len="med"/>
              <a:tailEnd type="none" w="sm" len="lg"/>
            </a:ln>
          </p:spPr>
        </p:sp>
        <p:sp>
          <p:nvSpPr>
            <p:cNvPr id="385035" name="Line 11"/>
            <p:cNvSpPr/>
            <p:nvPr/>
          </p:nvSpPr>
          <p:spPr>
            <a:xfrm>
              <a:off x="1400" y="1536"/>
              <a:ext cx="48" cy="0"/>
            </a:xfrm>
            <a:prstGeom prst="line">
              <a:avLst/>
            </a:prstGeom>
            <a:ln w="12700" cap="flat" cmpd="sng">
              <a:solidFill>
                <a:schemeClr val="bg2"/>
              </a:solidFill>
              <a:prstDash val="solid"/>
              <a:headEnd type="none" w="med" len="med"/>
              <a:tailEnd type="none" w="sm" len="lg"/>
            </a:ln>
          </p:spPr>
        </p:sp>
        <p:sp>
          <p:nvSpPr>
            <p:cNvPr id="385036" name="Line 12"/>
            <p:cNvSpPr/>
            <p:nvPr/>
          </p:nvSpPr>
          <p:spPr>
            <a:xfrm>
              <a:off x="1400" y="1296"/>
              <a:ext cx="48" cy="0"/>
            </a:xfrm>
            <a:prstGeom prst="line">
              <a:avLst/>
            </a:prstGeom>
            <a:ln w="9525" cap="flat" cmpd="sng">
              <a:solidFill>
                <a:schemeClr val="bg2"/>
              </a:solidFill>
              <a:prstDash val="solid"/>
              <a:headEnd type="none" w="med" len="med"/>
              <a:tailEnd type="none" w="sm" len="lg"/>
            </a:ln>
          </p:spPr>
        </p:sp>
        <p:sp>
          <p:nvSpPr>
            <p:cNvPr id="385037" name="Line 13"/>
            <p:cNvSpPr/>
            <p:nvPr/>
          </p:nvSpPr>
          <p:spPr>
            <a:xfrm>
              <a:off x="1436" y="2400"/>
              <a:ext cx="48" cy="0"/>
            </a:xfrm>
            <a:prstGeom prst="line">
              <a:avLst/>
            </a:prstGeom>
            <a:ln w="9525" cap="flat" cmpd="sng">
              <a:solidFill>
                <a:srgbClr val="0033CC"/>
              </a:solidFill>
              <a:prstDash val="solid"/>
              <a:headEnd type="none" w="med" len="med"/>
              <a:tailEnd type="none" w="sm" len="lg"/>
            </a:ln>
          </p:spPr>
        </p:sp>
        <p:sp>
          <p:nvSpPr>
            <p:cNvPr id="385038" name="Line 14"/>
            <p:cNvSpPr/>
            <p:nvPr/>
          </p:nvSpPr>
          <p:spPr>
            <a:xfrm>
              <a:off x="1436" y="2736"/>
              <a:ext cx="48" cy="0"/>
            </a:xfrm>
            <a:prstGeom prst="line">
              <a:avLst/>
            </a:prstGeom>
            <a:ln w="9525" cap="flat" cmpd="sng">
              <a:solidFill>
                <a:srgbClr val="0033CC"/>
              </a:solidFill>
              <a:prstDash val="solid"/>
              <a:headEnd type="none" w="med" len="med"/>
              <a:tailEnd type="none" w="sm" len="lg"/>
            </a:ln>
          </p:spPr>
        </p:sp>
        <p:sp>
          <p:nvSpPr>
            <p:cNvPr id="385039" name="Line 15"/>
            <p:cNvSpPr/>
            <p:nvPr/>
          </p:nvSpPr>
          <p:spPr>
            <a:xfrm>
              <a:off x="1724" y="2064"/>
              <a:ext cx="0" cy="48"/>
            </a:xfrm>
            <a:prstGeom prst="line">
              <a:avLst/>
            </a:prstGeom>
            <a:ln w="9525" cap="flat" cmpd="sng">
              <a:solidFill>
                <a:srgbClr val="0033CC"/>
              </a:solidFill>
              <a:prstDash val="solid"/>
              <a:headEnd type="none" w="med" len="med"/>
              <a:tailEnd type="none" w="sm" len="lg"/>
            </a:ln>
          </p:spPr>
        </p:sp>
        <p:sp>
          <p:nvSpPr>
            <p:cNvPr id="385040" name="Line 16"/>
            <p:cNvSpPr/>
            <p:nvPr/>
          </p:nvSpPr>
          <p:spPr>
            <a:xfrm>
              <a:off x="2012" y="2064"/>
              <a:ext cx="0" cy="48"/>
            </a:xfrm>
            <a:prstGeom prst="line">
              <a:avLst/>
            </a:prstGeom>
            <a:ln w="9525" cap="flat" cmpd="sng">
              <a:solidFill>
                <a:srgbClr val="0033CC"/>
              </a:solidFill>
              <a:prstDash val="solid"/>
              <a:headEnd type="none" w="med" len="med"/>
              <a:tailEnd type="none" w="sm" len="lg"/>
            </a:ln>
          </p:spPr>
        </p:sp>
        <p:sp>
          <p:nvSpPr>
            <p:cNvPr id="385041" name="Line 17"/>
            <p:cNvSpPr/>
            <p:nvPr/>
          </p:nvSpPr>
          <p:spPr>
            <a:xfrm>
              <a:off x="1004" y="2064"/>
              <a:ext cx="0" cy="48"/>
            </a:xfrm>
            <a:prstGeom prst="line">
              <a:avLst/>
            </a:prstGeom>
            <a:ln w="12700" cap="flat" cmpd="sng">
              <a:solidFill>
                <a:srgbClr val="0033CC"/>
              </a:solidFill>
              <a:prstDash val="solid"/>
              <a:headEnd type="none" w="med" len="med"/>
              <a:tailEnd type="none" w="sm" len="lg"/>
            </a:ln>
          </p:spPr>
        </p:sp>
        <p:sp>
          <p:nvSpPr>
            <p:cNvPr id="385042" name="Line 18"/>
            <p:cNvSpPr/>
            <p:nvPr/>
          </p:nvSpPr>
          <p:spPr>
            <a:xfrm>
              <a:off x="572" y="2064"/>
              <a:ext cx="0" cy="48"/>
            </a:xfrm>
            <a:prstGeom prst="line">
              <a:avLst/>
            </a:prstGeom>
            <a:ln w="12700" cap="flat" cmpd="sng">
              <a:solidFill>
                <a:srgbClr val="0033CC"/>
              </a:solidFill>
              <a:prstDash val="solid"/>
              <a:headEnd type="none" w="med" len="med"/>
              <a:tailEnd type="none" w="sm" len="lg"/>
            </a:ln>
          </p:spPr>
        </p:sp>
        <p:sp>
          <p:nvSpPr>
            <p:cNvPr id="385043" name="Text Box 19"/>
            <p:cNvSpPr txBox="1"/>
            <p:nvPr/>
          </p:nvSpPr>
          <p:spPr>
            <a:xfrm>
              <a:off x="1162" y="1181"/>
              <a:ext cx="260" cy="231"/>
            </a:xfrm>
            <a:prstGeom prst="rect">
              <a:avLst/>
            </a:prstGeom>
            <a:noFill/>
            <a:ln w="9525">
              <a:noFill/>
            </a:ln>
          </p:spPr>
          <p:txBody>
            <a:bodyPr wrap="none" anchor="ctr" anchorCtr="0">
              <a:spAutoFit/>
            </a:bodyPr>
            <a:p>
              <a:pPr algn="ctr"/>
              <a:r>
                <a:rPr lang="en-US" altLang="zh-CN" sz="1800" b="1" dirty="0">
                  <a:solidFill>
                    <a:schemeClr val="bg2"/>
                  </a:solidFill>
                  <a:latin typeface="Times New Roman" panose="02020603050405020304" pitchFamily="18" charset="0"/>
                </a:rPr>
                <a:t>60</a:t>
              </a:r>
              <a:endParaRPr lang="en-US" altLang="zh-CN" sz="1800" b="1" dirty="0">
                <a:solidFill>
                  <a:schemeClr val="bg2"/>
                </a:solidFill>
                <a:latin typeface="Times New Roman" panose="02020603050405020304" pitchFamily="18" charset="0"/>
              </a:endParaRPr>
            </a:p>
          </p:txBody>
        </p:sp>
        <p:sp>
          <p:nvSpPr>
            <p:cNvPr id="385044" name="Text Box 20"/>
            <p:cNvSpPr txBox="1"/>
            <p:nvPr/>
          </p:nvSpPr>
          <p:spPr>
            <a:xfrm>
              <a:off x="1162" y="1421"/>
              <a:ext cx="260" cy="231"/>
            </a:xfrm>
            <a:prstGeom prst="rect">
              <a:avLst/>
            </a:prstGeom>
            <a:noFill/>
            <a:ln w="9525">
              <a:noFill/>
            </a:ln>
          </p:spPr>
          <p:txBody>
            <a:bodyPr wrap="none" anchor="ctr" anchorCtr="0">
              <a:spAutoFit/>
            </a:bodyPr>
            <a:p>
              <a:pPr algn="ctr"/>
              <a:r>
                <a:rPr lang="en-US" altLang="zh-CN" sz="1800" b="1" dirty="0">
                  <a:solidFill>
                    <a:schemeClr val="bg2"/>
                  </a:solidFill>
                  <a:latin typeface="Times New Roman" panose="02020603050405020304" pitchFamily="18" charset="0"/>
                </a:rPr>
                <a:t>40</a:t>
              </a:r>
              <a:endParaRPr lang="en-US" altLang="zh-CN" sz="1800" b="1" dirty="0">
                <a:solidFill>
                  <a:schemeClr val="bg2"/>
                </a:solidFill>
                <a:latin typeface="Times New Roman" panose="02020603050405020304" pitchFamily="18" charset="0"/>
              </a:endParaRPr>
            </a:p>
          </p:txBody>
        </p:sp>
        <p:sp>
          <p:nvSpPr>
            <p:cNvPr id="385045" name="Text Box 21"/>
            <p:cNvSpPr txBox="1"/>
            <p:nvPr/>
          </p:nvSpPr>
          <p:spPr>
            <a:xfrm>
              <a:off x="1162" y="1661"/>
              <a:ext cx="260" cy="231"/>
            </a:xfrm>
            <a:prstGeom prst="rect">
              <a:avLst/>
            </a:prstGeom>
            <a:noFill/>
            <a:ln w="9525">
              <a:noFill/>
            </a:ln>
          </p:spPr>
          <p:txBody>
            <a:bodyPr wrap="none" anchor="ctr" anchorCtr="0">
              <a:spAutoFit/>
            </a:bodyPr>
            <a:p>
              <a:pPr algn="ctr"/>
              <a:r>
                <a:rPr lang="en-US" altLang="zh-CN" sz="1800" b="1" dirty="0">
                  <a:solidFill>
                    <a:schemeClr val="bg2"/>
                  </a:solidFill>
                  <a:latin typeface="Times New Roman" panose="02020603050405020304" pitchFamily="18" charset="0"/>
                </a:rPr>
                <a:t>20</a:t>
              </a:r>
              <a:endParaRPr lang="en-US" altLang="zh-CN" sz="1800" b="1" dirty="0">
                <a:solidFill>
                  <a:schemeClr val="bg2"/>
                </a:solidFill>
                <a:latin typeface="Times New Roman" panose="02020603050405020304" pitchFamily="18" charset="0"/>
              </a:endParaRPr>
            </a:p>
          </p:txBody>
        </p:sp>
        <p:sp>
          <p:nvSpPr>
            <p:cNvPr id="385046" name="Text Box 22"/>
            <p:cNvSpPr txBox="1"/>
            <p:nvPr/>
          </p:nvSpPr>
          <p:spPr>
            <a:xfrm>
              <a:off x="1020" y="2275"/>
              <a:ext cx="476" cy="231"/>
            </a:xfrm>
            <a:prstGeom prst="rect">
              <a:avLst/>
            </a:prstGeom>
            <a:noFill/>
            <a:ln w="9525">
              <a:noFill/>
            </a:ln>
          </p:spPr>
          <p:txBody>
            <a:bodyPr wrap="none" anchor="ctr" anchorCtr="0">
              <a:spAutoFit/>
            </a:bodyPr>
            <a:p>
              <a:pPr algn="ctr"/>
              <a:r>
                <a:rPr lang="en-US" altLang="zh-CN" sz="1800" b="1" dirty="0">
                  <a:solidFill>
                    <a:schemeClr val="bg2"/>
                  </a:solidFill>
                  <a:latin typeface="Times New Roman" panose="02020603050405020304" pitchFamily="18" charset="0"/>
                </a:rPr>
                <a:t>– 0.02</a:t>
              </a:r>
              <a:endParaRPr lang="en-US" altLang="zh-CN" sz="1800" b="1" dirty="0">
                <a:solidFill>
                  <a:schemeClr val="bg2"/>
                </a:solidFill>
                <a:latin typeface="Times New Roman" panose="02020603050405020304" pitchFamily="18" charset="0"/>
              </a:endParaRPr>
            </a:p>
          </p:txBody>
        </p:sp>
        <p:sp>
          <p:nvSpPr>
            <p:cNvPr id="385047" name="Text Box 23"/>
            <p:cNvSpPr txBox="1"/>
            <p:nvPr/>
          </p:nvSpPr>
          <p:spPr>
            <a:xfrm>
              <a:off x="1006" y="2621"/>
              <a:ext cx="476" cy="231"/>
            </a:xfrm>
            <a:prstGeom prst="rect">
              <a:avLst/>
            </a:prstGeom>
            <a:noFill/>
            <a:ln w="9525">
              <a:noFill/>
            </a:ln>
          </p:spPr>
          <p:txBody>
            <a:bodyPr wrap="none" anchor="ctr" anchorCtr="0">
              <a:spAutoFit/>
            </a:bodyPr>
            <a:p>
              <a:pPr algn="ctr"/>
              <a:r>
                <a:rPr lang="en-US" altLang="zh-CN" sz="1800" b="1" dirty="0">
                  <a:solidFill>
                    <a:schemeClr val="bg2"/>
                  </a:solidFill>
                  <a:latin typeface="Times New Roman" panose="02020603050405020304" pitchFamily="18" charset="0"/>
                </a:rPr>
                <a:t>– 0.04</a:t>
              </a:r>
              <a:endParaRPr lang="en-US" altLang="zh-CN" sz="1800" b="1" dirty="0">
                <a:solidFill>
                  <a:schemeClr val="bg2"/>
                </a:solidFill>
                <a:latin typeface="Times New Roman" panose="02020603050405020304" pitchFamily="18" charset="0"/>
              </a:endParaRPr>
            </a:p>
          </p:txBody>
        </p:sp>
        <p:sp>
          <p:nvSpPr>
            <p:cNvPr id="385048" name="Text Box 24"/>
            <p:cNvSpPr txBox="1"/>
            <p:nvPr/>
          </p:nvSpPr>
          <p:spPr>
            <a:xfrm>
              <a:off x="1426" y="2045"/>
              <a:ext cx="188" cy="231"/>
            </a:xfrm>
            <a:prstGeom prst="rect">
              <a:avLst/>
            </a:prstGeom>
            <a:noFill/>
            <a:ln w="9525">
              <a:noFill/>
            </a:ln>
          </p:spPr>
          <p:txBody>
            <a:bodyPr wrap="none" anchor="ctr" anchorCtr="0">
              <a:spAutoFit/>
            </a:bodyPr>
            <a:p>
              <a:pPr algn="ctr"/>
              <a:r>
                <a:rPr lang="en-US" altLang="zh-CN" sz="1800" b="1" dirty="0">
                  <a:solidFill>
                    <a:schemeClr val="bg2"/>
                  </a:solidFill>
                  <a:latin typeface="Times New Roman" panose="02020603050405020304" pitchFamily="18" charset="0"/>
                </a:rPr>
                <a:t>0</a:t>
              </a:r>
              <a:endParaRPr lang="en-US" altLang="zh-CN" sz="1800" b="1" dirty="0">
                <a:solidFill>
                  <a:schemeClr val="bg2"/>
                </a:solidFill>
                <a:latin typeface="Times New Roman" panose="02020603050405020304" pitchFamily="18" charset="0"/>
              </a:endParaRPr>
            </a:p>
          </p:txBody>
        </p:sp>
        <p:sp>
          <p:nvSpPr>
            <p:cNvPr id="385049" name="Text Box 25"/>
            <p:cNvSpPr txBox="1"/>
            <p:nvPr/>
          </p:nvSpPr>
          <p:spPr>
            <a:xfrm>
              <a:off x="1598" y="2036"/>
              <a:ext cx="296" cy="231"/>
            </a:xfrm>
            <a:prstGeom prst="rect">
              <a:avLst/>
            </a:prstGeom>
            <a:noFill/>
            <a:ln w="9525">
              <a:noFill/>
            </a:ln>
          </p:spPr>
          <p:txBody>
            <a:bodyPr wrap="none" anchor="ctr" anchorCtr="0">
              <a:spAutoFit/>
            </a:bodyPr>
            <a:p>
              <a:pPr algn="ctr"/>
              <a:r>
                <a:rPr lang="en-US" altLang="zh-CN" sz="1800" b="1" dirty="0">
                  <a:solidFill>
                    <a:schemeClr val="bg2"/>
                  </a:solidFill>
                  <a:latin typeface="Times New Roman" panose="02020603050405020304" pitchFamily="18" charset="0"/>
                </a:rPr>
                <a:t>0.4</a:t>
              </a:r>
              <a:endParaRPr lang="en-US" altLang="zh-CN" sz="1800" b="1" dirty="0">
                <a:solidFill>
                  <a:schemeClr val="bg2"/>
                </a:solidFill>
                <a:latin typeface="Times New Roman" panose="02020603050405020304" pitchFamily="18" charset="0"/>
              </a:endParaRPr>
            </a:p>
          </p:txBody>
        </p:sp>
        <p:sp>
          <p:nvSpPr>
            <p:cNvPr id="385050" name="Text Box 26"/>
            <p:cNvSpPr txBox="1"/>
            <p:nvPr/>
          </p:nvSpPr>
          <p:spPr>
            <a:xfrm>
              <a:off x="1864" y="2046"/>
              <a:ext cx="296" cy="231"/>
            </a:xfrm>
            <a:prstGeom prst="rect">
              <a:avLst/>
            </a:prstGeom>
            <a:noFill/>
            <a:ln w="9525">
              <a:noFill/>
            </a:ln>
          </p:spPr>
          <p:txBody>
            <a:bodyPr wrap="none" anchor="ctr" anchorCtr="0">
              <a:spAutoFit/>
            </a:bodyPr>
            <a:p>
              <a:pPr algn="ctr"/>
              <a:r>
                <a:rPr lang="en-US" altLang="zh-CN" sz="1800" b="1" dirty="0">
                  <a:solidFill>
                    <a:schemeClr val="bg2"/>
                  </a:solidFill>
                  <a:latin typeface="Times New Roman" panose="02020603050405020304" pitchFamily="18" charset="0"/>
                </a:rPr>
                <a:t>0.8</a:t>
              </a:r>
              <a:endParaRPr lang="en-US" altLang="zh-CN" sz="1800" b="1" dirty="0">
                <a:solidFill>
                  <a:schemeClr val="bg2"/>
                </a:solidFill>
                <a:latin typeface="Times New Roman" panose="02020603050405020304" pitchFamily="18" charset="0"/>
              </a:endParaRPr>
            </a:p>
          </p:txBody>
        </p:sp>
        <p:sp>
          <p:nvSpPr>
            <p:cNvPr id="385051" name="Text Box 27"/>
            <p:cNvSpPr txBox="1"/>
            <p:nvPr/>
          </p:nvSpPr>
          <p:spPr>
            <a:xfrm>
              <a:off x="838" y="1853"/>
              <a:ext cx="332" cy="231"/>
            </a:xfrm>
            <a:prstGeom prst="rect">
              <a:avLst/>
            </a:prstGeom>
            <a:noFill/>
            <a:ln w="9525">
              <a:noFill/>
            </a:ln>
          </p:spPr>
          <p:txBody>
            <a:bodyPr wrap="none" anchor="ctr" anchorCtr="0">
              <a:spAutoFit/>
            </a:bodyPr>
            <a:p>
              <a:pPr algn="ctr"/>
              <a:r>
                <a:rPr lang="en-US" altLang="zh-CN" sz="1800" b="1" dirty="0">
                  <a:solidFill>
                    <a:schemeClr val="bg2"/>
                  </a:solidFill>
                  <a:latin typeface="Times New Roman" panose="02020603050405020304" pitchFamily="18" charset="0"/>
                </a:rPr>
                <a:t>–25</a:t>
              </a:r>
              <a:endParaRPr lang="en-US" altLang="zh-CN" sz="1800" b="1" dirty="0">
                <a:solidFill>
                  <a:schemeClr val="bg2"/>
                </a:solidFill>
                <a:latin typeface="Times New Roman" panose="02020603050405020304" pitchFamily="18" charset="0"/>
              </a:endParaRPr>
            </a:p>
          </p:txBody>
        </p:sp>
        <p:sp>
          <p:nvSpPr>
            <p:cNvPr id="385052" name="Text Box 28"/>
            <p:cNvSpPr txBox="1"/>
            <p:nvPr/>
          </p:nvSpPr>
          <p:spPr>
            <a:xfrm>
              <a:off x="408" y="1843"/>
              <a:ext cx="332" cy="231"/>
            </a:xfrm>
            <a:prstGeom prst="rect">
              <a:avLst/>
            </a:prstGeom>
            <a:noFill/>
            <a:ln w="9525">
              <a:noFill/>
            </a:ln>
          </p:spPr>
          <p:txBody>
            <a:bodyPr wrap="none" anchor="ctr" anchorCtr="0">
              <a:spAutoFit/>
            </a:bodyPr>
            <a:p>
              <a:pPr algn="ctr"/>
              <a:r>
                <a:rPr lang="en-US" altLang="zh-CN" sz="1800" b="1" dirty="0">
                  <a:solidFill>
                    <a:schemeClr val="bg2"/>
                  </a:solidFill>
                  <a:latin typeface="Times New Roman" panose="02020603050405020304" pitchFamily="18" charset="0"/>
                </a:rPr>
                <a:t>–50</a:t>
              </a:r>
              <a:endParaRPr lang="en-US" altLang="zh-CN" sz="1800" b="1" dirty="0">
                <a:solidFill>
                  <a:schemeClr val="bg2"/>
                </a:solidFill>
                <a:latin typeface="Times New Roman" panose="02020603050405020304" pitchFamily="18" charset="0"/>
              </a:endParaRPr>
            </a:p>
          </p:txBody>
        </p:sp>
        <p:sp>
          <p:nvSpPr>
            <p:cNvPr id="385053" name="Text Box 29"/>
            <p:cNvSpPr txBox="1"/>
            <p:nvPr/>
          </p:nvSpPr>
          <p:spPr>
            <a:xfrm>
              <a:off x="1192" y="816"/>
              <a:ext cx="608" cy="250"/>
            </a:xfrm>
            <a:prstGeom prst="rect">
              <a:avLst/>
            </a:prstGeom>
            <a:noFill/>
            <a:ln w="9525">
              <a:noFill/>
            </a:ln>
          </p:spPr>
          <p:txBody>
            <a:bodyPr wrap="none" anchor="ctr" anchorCtr="0">
              <a:spAutoFit/>
            </a:bodyPr>
            <a:p>
              <a:pPr algn="ctr"/>
              <a:r>
                <a:rPr lang="en-US" altLang="zh-CN" sz="2000" b="1" i="1" dirty="0">
                  <a:solidFill>
                    <a:schemeClr val="bg2"/>
                  </a:solidFill>
                  <a:latin typeface="Times New Roman" panose="02020603050405020304" pitchFamily="18" charset="0"/>
                </a:rPr>
                <a:t>i</a:t>
              </a:r>
              <a:r>
                <a:rPr lang="en-US" altLang="zh-CN" sz="2000" b="1" baseline="-25000" dirty="0">
                  <a:solidFill>
                    <a:schemeClr val="bg2"/>
                  </a:solidFill>
                  <a:latin typeface="Times New Roman" panose="02020603050405020304" pitchFamily="18" charset="0"/>
                </a:rPr>
                <a:t>D</a:t>
              </a:r>
              <a:r>
                <a:rPr lang="en-US" altLang="zh-CN" sz="2000" b="1" i="1" dirty="0">
                  <a:solidFill>
                    <a:schemeClr val="bg2"/>
                  </a:solidFill>
                  <a:latin typeface="Times New Roman" panose="02020603050405020304" pitchFamily="18" charset="0"/>
                </a:rPr>
                <a:t> </a:t>
              </a:r>
              <a:r>
                <a:rPr lang="en-US" altLang="zh-CN" sz="2000" b="1" dirty="0">
                  <a:solidFill>
                    <a:schemeClr val="bg2"/>
                  </a:solidFill>
                  <a:latin typeface="Times New Roman" panose="02020603050405020304" pitchFamily="18" charset="0"/>
                </a:rPr>
                <a:t>/ mA</a:t>
              </a:r>
              <a:endParaRPr lang="en-US" altLang="zh-CN" sz="1200" b="1" dirty="0">
                <a:solidFill>
                  <a:schemeClr val="bg2"/>
                </a:solidFill>
                <a:latin typeface="Times New Roman" panose="02020603050405020304" pitchFamily="18" charset="0"/>
              </a:endParaRPr>
            </a:p>
          </p:txBody>
        </p:sp>
        <p:sp>
          <p:nvSpPr>
            <p:cNvPr id="385054" name="Text Box 30"/>
            <p:cNvSpPr txBox="1"/>
            <p:nvPr/>
          </p:nvSpPr>
          <p:spPr>
            <a:xfrm>
              <a:off x="2096" y="2093"/>
              <a:ext cx="520" cy="250"/>
            </a:xfrm>
            <a:prstGeom prst="rect">
              <a:avLst/>
            </a:prstGeom>
            <a:noFill/>
            <a:ln w="9525">
              <a:noFill/>
            </a:ln>
          </p:spPr>
          <p:txBody>
            <a:bodyPr wrap="none" anchor="ctr" anchorCtr="0">
              <a:spAutoFit/>
            </a:bodyPr>
            <a:p>
              <a:pPr algn="ctr"/>
              <a:r>
                <a:rPr lang="en-US" altLang="zh-CN" sz="2000" b="1" i="1" dirty="0">
                  <a:solidFill>
                    <a:schemeClr val="bg2"/>
                  </a:solidFill>
                  <a:latin typeface="Times New Roman" panose="02020603050405020304" pitchFamily="18" charset="0"/>
                </a:rPr>
                <a:t>u</a:t>
              </a:r>
              <a:r>
                <a:rPr lang="en-US" altLang="zh-CN" sz="2000" b="1" baseline="-25000" dirty="0">
                  <a:solidFill>
                    <a:schemeClr val="bg2"/>
                  </a:solidFill>
                  <a:latin typeface="Times New Roman" panose="02020603050405020304" pitchFamily="18" charset="0"/>
                </a:rPr>
                <a:t>D</a:t>
              </a:r>
              <a:r>
                <a:rPr lang="en-US" altLang="zh-CN" sz="2000" b="1" dirty="0">
                  <a:solidFill>
                    <a:schemeClr val="bg2"/>
                  </a:solidFill>
                  <a:latin typeface="Times New Roman" panose="02020603050405020304" pitchFamily="18" charset="0"/>
                </a:rPr>
                <a:t> / V</a:t>
              </a:r>
              <a:endParaRPr lang="en-US" altLang="zh-CN" sz="1200" b="1" dirty="0">
                <a:solidFill>
                  <a:schemeClr val="bg2"/>
                </a:solidFill>
                <a:latin typeface="Times New Roman" panose="02020603050405020304" pitchFamily="18" charset="0"/>
              </a:endParaRPr>
            </a:p>
          </p:txBody>
        </p:sp>
        <p:sp>
          <p:nvSpPr>
            <p:cNvPr id="385055" name="Line 31"/>
            <p:cNvSpPr/>
            <p:nvPr/>
          </p:nvSpPr>
          <p:spPr>
            <a:xfrm>
              <a:off x="1820" y="2064"/>
              <a:ext cx="0" cy="0"/>
            </a:xfrm>
            <a:prstGeom prst="line">
              <a:avLst/>
            </a:prstGeom>
            <a:ln w="9525" cap="flat" cmpd="sng">
              <a:solidFill>
                <a:srgbClr val="0033CC"/>
              </a:solidFill>
              <a:prstDash val="solid"/>
              <a:headEnd type="none" w="med" len="med"/>
              <a:tailEnd type="none" w="sm" len="lg"/>
            </a:ln>
          </p:spPr>
        </p:sp>
        <p:grpSp>
          <p:nvGrpSpPr>
            <p:cNvPr id="385056" name="Group 32"/>
            <p:cNvGrpSpPr/>
            <p:nvPr/>
          </p:nvGrpSpPr>
          <p:grpSpPr>
            <a:xfrm>
              <a:off x="1436" y="1104"/>
              <a:ext cx="624" cy="960"/>
              <a:chOff x="1680" y="960"/>
              <a:chExt cx="624" cy="960"/>
            </a:xfrm>
          </p:grpSpPr>
          <p:sp>
            <p:nvSpPr>
              <p:cNvPr id="385057" name="Freeform 33"/>
              <p:cNvSpPr/>
              <p:nvPr/>
            </p:nvSpPr>
            <p:spPr>
              <a:xfrm>
                <a:off x="2016" y="960"/>
                <a:ext cx="288" cy="960"/>
              </a:xfrm>
              <a:custGeom>
                <a:avLst/>
                <a:gdLst>
                  <a:gd name="txL" fmla="*/ 0 w 312"/>
                  <a:gd name="txT" fmla="*/ 0 h 1056"/>
                  <a:gd name="txR" fmla="*/ 312 w 312"/>
                  <a:gd name="txB" fmla="*/ 1056 h 1056"/>
                </a:gdLst>
                <a:ahLst/>
                <a:cxnLst>
                  <a:cxn ang="0">
                    <a:pos x="0" y="1048"/>
                  </a:cxn>
                  <a:cxn ang="0">
                    <a:pos x="144" y="904"/>
                  </a:cxn>
                  <a:cxn ang="0">
                    <a:pos x="288" y="136"/>
                  </a:cxn>
                  <a:cxn ang="0">
                    <a:pos x="288" y="88"/>
                  </a:cxn>
                </a:cxnLst>
                <a:rect l="txL" t="txT" r="txR" b="txB"/>
                <a:pathLst>
                  <a:path w="312" h="1056">
                    <a:moveTo>
                      <a:pt x="0" y="1048"/>
                    </a:moveTo>
                    <a:cubicBezTo>
                      <a:pt x="48" y="1052"/>
                      <a:pt x="96" y="1056"/>
                      <a:pt x="144" y="904"/>
                    </a:cubicBezTo>
                    <a:cubicBezTo>
                      <a:pt x="192" y="752"/>
                      <a:pt x="264" y="272"/>
                      <a:pt x="288" y="136"/>
                    </a:cubicBezTo>
                    <a:cubicBezTo>
                      <a:pt x="312" y="0"/>
                      <a:pt x="300" y="44"/>
                      <a:pt x="288" y="88"/>
                    </a:cubicBezTo>
                  </a:path>
                </a:pathLst>
              </a:custGeom>
              <a:noFill/>
              <a:ln w="38100" cap="flat" cmpd="sng">
                <a:solidFill>
                  <a:srgbClr val="FF0066"/>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385058" name="Line 34"/>
              <p:cNvSpPr/>
              <p:nvPr/>
            </p:nvSpPr>
            <p:spPr>
              <a:xfrm>
                <a:off x="1680" y="1920"/>
                <a:ext cx="336" cy="0"/>
              </a:xfrm>
              <a:prstGeom prst="line">
                <a:avLst/>
              </a:prstGeom>
              <a:ln w="38100" cap="flat" cmpd="sng">
                <a:solidFill>
                  <a:srgbClr val="FF0066"/>
                </a:solidFill>
                <a:prstDash val="solid"/>
                <a:headEnd type="none" w="med" len="med"/>
                <a:tailEnd type="none" w="sm" len="lg"/>
              </a:ln>
            </p:spPr>
          </p:sp>
        </p:grpSp>
        <p:sp>
          <p:nvSpPr>
            <p:cNvPr id="385059" name="AutoShape 35"/>
            <p:cNvSpPr/>
            <p:nvPr/>
          </p:nvSpPr>
          <p:spPr>
            <a:xfrm flipV="1">
              <a:off x="1553" y="2688"/>
              <a:ext cx="720" cy="288"/>
            </a:xfrm>
            <a:prstGeom prst="wedgeRoundRectCallout">
              <a:avLst>
                <a:gd name="adj1" fmla="val -39866"/>
                <a:gd name="adj2" fmla="val 160069"/>
                <a:gd name="adj3" fmla="val 16667"/>
              </a:avLst>
            </a:prstGeom>
            <a:solidFill>
              <a:srgbClr val="FFFFFF"/>
            </a:solidFill>
            <a:ln w="28575">
              <a:noFill/>
            </a:ln>
          </p:spPr>
          <p:txBody>
            <a:bodyPr rot="10800000" wrap="none" anchor="ctr" anchorCtr="0"/>
            <a:p>
              <a:pPr algn="ctr"/>
              <a:endParaRPr lang="zh-CN" altLang="zh-CN" sz="1800" b="1" dirty="0">
                <a:solidFill>
                  <a:schemeClr val="bg2"/>
                </a:solidFill>
                <a:latin typeface="Times New Roman" panose="02020603050405020304" pitchFamily="18" charset="0"/>
              </a:endParaRPr>
            </a:p>
          </p:txBody>
        </p:sp>
        <p:sp>
          <p:nvSpPr>
            <p:cNvPr id="385060" name="Freeform 36"/>
            <p:cNvSpPr/>
            <p:nvPr/>
          </p:nvSpPr>
          <p:spPr>
            <a:xfrm>
              <a:off x="612" y="2064"/>
              <a:ext cx="828" cy="33"/>
            </a:xfrm>
            <a:custGeom>
              <a:avLst/>
              <a:gdLst>
                <a:gd name="txL" fmla="*/ 0 w 840"/>
                <a:gd name="txT" fmla="*/ 0 h 81"/>
                <a:gd name="txR" fmla="*/ 840 w 840"/>
                <a:gd name="txB" fmla="*/ 81 h 81"/>
              </a:gdLst>
              <a:ahLst/>
              <a:cxnLst>
                <a:cxn ang="0">
                  <a:pos x="840" y="0"/>
                </a:cxn>
                <a:cxn ang="0">
                  <a:pos x="768" y="60"/>
                </a:cxn>
                <a:cxn ang="0">
                  <a:pos x="612" y="78"/>
                </a:cxn>
                <a:cxn ang="0">
                  <a:pos x="0" y="78"/>
                </a:cxn>
              </a:cxnLst>
              <a:rect l="txL" t="txT" r="txR" b="txB"/>
              <a:pathLst>
                <a:path w="840" h="81">
                  <a:moveTo>
                    <a:pt x="840" y="0"/>
                  </a:moveTo>
                  <a:cubicBezTo>
                    <a:pt x="828" y="10"/>
                    <a:pt x="806" y="47"/>
                    <a:pt x="768" y="60"/>
                  </a:cubicBezTo>
                  <a:cubicBezTo>
                    <a:pt x="730" y="73"/>
                    <a:pt x="740" y="75"/>
                    <a:pt x="612" y="78"/>
                  </a:cubicBezTo>
                  <a:cubicBezTo>
                    <a:pt x="484" y="81"/>
                    <a:pt x="127" y="78"/>
                    <a:pt x="0" y="78"/>
                  </a:cubicBezTo>
                </a:path>
              </a:pathLst>
            </a:custGeom>
            <a:noFill/>
            <a:ln w="38100" cap="flat" cmpd="sng">
              <a:solidFill>
                <a:srgbClr val="0033CC"/>
              </a:solidFill>
              <a:prstDash val="solid"/>
              <a:round/>
              <a:headEnd type="none" w="med" len="med"/>
              <a:tailEnd type="none" w="med" len="med"/>
            </a:ln>
          </p:spPr>
          <p:txBody>
            <a:bodyPr/>
            <a:p>
              <a:endParaRPr lang="zh-CN" altLang="en-US" dirty="0">
                <a:latin typeface="Times New Roman" panose="02020603050405020304" pitchFamily="18" charset="0"/>
              </a:endParaRPr>
            </a:p>
          </p:txBody>
        </p:sp>
      </p:grpSp>
      <p:grpSp>
        <p:nvGrpSpPr>
          <p:cNvPr id="5" name="Group 37"/>
          <p:cNvGrpSpPr/>
          <p:nvPr/>
        </p:nvGrpSpPr>
        <p:grpSpPr>
          <a:xfrm>
            <a:off x="4857750" y="1295400"/>
            <a:ext cx="3463925" cy="3424238"/>
            <a:chOff x="3060" y="816"/>
            <a:chExt cx="2182" cy="2157"/>
          </a:xfrm>
        </p:grpSpPr>
        <p:sp>
          <p:nvSpPr>
            <p:cNvPr id="385062" name="Line 38"/>
            <p:cNvSpPr/>
            <p:nvPr/>
          </p:nvSpPr>
          <p:spPr>
            <a:xfrm>
              <a:off x="3172" y="2102"/>
              <a:ext cx="1728" cy="0"/>
            </a:xfrm>
            <a:prstGeom prst="line">
              <a:avLst/>
            </a:prstGeom>
            <a:ln w="25400" cap="flat" cmpd="sng">
              <a:solidFill>
                <a:srgbClr val="0033CC"/>
              </a:solidFill>
              <a:prstDash val="solid"/>
              <a:headEnd type="none" w="med" len="med"/>
              <a:tailEnd type="stealth" w="sm" len="lg"/>
            </a:ln>
          </p:spPr>
        </p:sp>
        <p:sp>
          <p:nvSpPr>
            <p:cNvPr id="385063" name="Line 39"/>
            <p:cNvSpPr/>
            <p:nvPr/>
          </p:nvSpPr>
          <p:spPr>
            <a:xfrm flipV="1">
              <a:off x="4036" y="1046"/>
              <a:ext cx="0" cy="1927"/>
            </a:xfrm>
            <a:prstGeom prst="line">
              <a:avLst/>
            </a:prstGeom>
            <a:ln w="25400" cap="flat" cmpd="sng">
              <a:solidFill>
                <a:srgbClr val="0033CC"/>
              </a:solidFill>
              <a:prstDash val="solid"/>
              <a:headEnd type="none" w="med" len="med"/>
              <a:tailEnd type="stealth" w="sm" len="lg"/>
            </a:ln>
          </p:spPr>
        </p:sp>
        <p:sp>
          <p:nvSpPr>
            <p:cNvPr id="385064" name="Text Box 40"/>
            <p:cNvSpPr txBox="1"/>
            <p:nvPr/>
          </p:nvSpPr>
          <p:spPr>
            <a:xfrm>
              <a:off x="3777" y="816"/>
              <a:ext cx="608" cy="250"/>
            </a:xfrm>
            <a:prstGeom prst="rect">
              <a:avLst/>
            </a:prstGeom>
            <a:noFill/>
            <a:ln w="9525">
              <a:noFill/>
            </a:ln>
          </p:spPr>
          <p:txBody>
            <a:bodyPr wrap="none" anchor="ctr" anchorCtr="0">
              <a:spAutoFit/>
            </a:bodyPr>
            <a:p>
              <a:pPr algn="ctr"/>
              <a:r>
                <a:rPr lang="en-US" altLang="zh-CN" sz="2000" b="1" i="1" dirty="0">
                  <a:solidFill>
                    <a:schemeClr val="bg2"/>
                  </a:solidFill>
                  <a:latin typeface="Times New Roman" panose="02020603050405020304" pitchFamily="18" charset="0"/>
                </a:rPr>
                <a:t>i</a:t>
              </a:r>
              <a:r>
                <a:rPr lang="en-US" altLang="zh-CN" sz="2000" b="1" baseline="-25000" dirty="0">
                  <a:solidFill>
                    <a:schemeClr val="bg2"/>
                  </a:solidFill>
                  <a:latin typeface="Times New Roman" panose="02020603050405020304" pitchFamily="18" charset="0"/>
                </a:rPr>
                <a:t>D</a:t>
              </a:r>
              <a:r>
                <a:rPr lang="en-US" altLang="zh-CN" sz="2000" b="1" i="1" dirty="0">
                  <a:solidFill>
                    <a:schemeClr val="bg2"/>
                  </a:solidFill>
                  <a:latin typeface="Times New Roman" panose="02020603050405020304" pitchFamily="18" charset="0"/>
                </a:rPr>
                <a:t> </a:t>
              </a:r>
              <a:r>
                <a:rPr lang="en-US" altLang="zh-CN" sz="2000" b="1" dirty="0">
                  <a:solidFill>
                    <a:schemeClr val="bg2"/>
                  </a:solidFill>
                  <a:latin typeface="Times New Roman" panose="02020603050405020304" pitchFamily="18" charset="0"/>
                </a:rPr>
                <a:t>/ mA</a:t>
              </a:r>
              <a:endParaRPr lang="en-US" altLang="zh-CN" sz="2000" b="1" dirty="0">
                <a:solidFill>
                  <a:schemeClr val="bg2"/>
                </a:solidFill>
                <a:latin typeface="Times New Roman" panose="02020603050405020304" pitchFamily="18" charset="0"/>
              </a:endParaRPr>
            </a:p>
          </p:txBody>
        </p:sp>
        <p:sp>
          <p:nvSpPr>
            <p:cNvPr id="385065" name="Text Box 41"/>
            <p:cNvSpPr txBox="1"/>
            <p:nvPr/>
          </p:nvSpPr>
          <p:spPr>
            <a:xfrm>
              <a:off x="4714" y="2088"/>
              <a:ext cx="528" cy="250"/>
            </a:xfrm>
            <a:prstGeom prst="rect">
              <a:avLst/>
            </a:prstGeom>
            <a:noFill/>
            <a:ln w="9525">
              <a:noFill/>
            </a:ln>
          </p:spPr>
          <p:txBody>
            <a:bodyPr anchor="ctr" anchorCtr="0">
              <a:spAutoFit/>
            </a:bodyPr>
            <a:p>
              <a:pPr algn="ctr"/>
              <a:r>
                <a:rPr lang="en-US" altLang="zh-CN" sz="2000" b="1" i="1" dirty="0">
                  <a:solidFill>
                    <a:schemeClr val="bg2"/>
                  </a:solidFill>
                  <a:latin typeface="Times New Roman" panose="02020603050405020304" pitchFamily="18" charset="0"/>
                </a:rPr>
                <a:t>u</a:t>
              </a:r>
              <a:r>
                <a:rPr lang="en-US" altLang="zh-CN" sz="2000" b="1" baseline="-25000" dirty="0">
                  <a:solidFill>
                    <a:schemeClr val="bg2"/>
                  </a:solidFill>
                  <a:latin typeface="Times New Roman" panose="02020603050405020304" pitchFamily="18" charset="0"/>
                </a:rPr>
                <a:t>D</a:t>
              </a:r>
              <a:r>
                <a:rPr lang="en-US" altLang="zh-CN" sz="1600" b="1" dirty="0">
                  <a:solidFill>
                    <a:schemeClr val="bg2"/>
                  </a:solidFill>
                  <a:latin typeface="Times New Roman" panose="02020603050405020304" pitchFamily="18" charset="0"/>
                </a:rPr>
                <a:t> </a:t>
              </a:r>
              <a:r>
                <a:rPr lang="en-US" altLang="zh-CN" sz="2000" b="1" dirty="0">
                  <a:solidFill>
                    <a:schemeClr val="bg2"/>
                  </a:solidFill>
                  <a:latin typeface="Times New Roman" panose="02020603050405020304" pitchFamily="18" charset="0"/>
                </a:rPr>
                <a:t>/ V</a:t>
              </a:r>
              <a:endParaRPr lang="en-US" altLang="zh-CN" sz="2000" b="1" dirty="0">
                <a:solidFill>
                  <a:schemeClr val="bg2"/>
                </a:solidFill>
                <a:latin typeface="Times New Roman" panose="02020603050405020304" pitchFamily="18" charset="0"/>
              </a:endParaRPr>
            </a:p>
          </p:txBody>
        </p:sp>
        <p:sp>
          <p:nvSpPr>
            <p:cNvPr id="385066" name="Text Box 42"/>
            <p:cNvSpPr txBox="1"/>
            <p:nvPr/>
          </p:nvSpPr>
          <p:spPr>
            <a:xfrm>
              <a:off x="4186" y="2093"/>
              <a:ext cx="276" cy="212"/>
            </a:xfrm>
            <a:prstGeom prst="rect">
              <a:avLst/>
            </a:prstGeom>
            <a:noFill/>
            <a:ln w="9525">
              <a:noFill/>
            </a:ln>
          </p:spPr>
          <p:txBody>
            <a:bodyPr wrap="none" anchor="ctr" anchorCtr="0">
              <a:spAutoFit/>
            </a:bodyPr>
            <a:p>
              <a:pPr algn="ctr"/>
              <a:r>
                <a:rPr lang="en-US" altLang="zh-CN" sz="1600" b="1" dirty="0">
                  <a:solidFill>
                    <a:schemeClr val="bg2"/>
                  </a:solidFill>
                  <a:latin typeface="Times New Roman" panose="02020603050405020304" pitchFamily="18" charset="0"/>
                </a:rPr>
                <a:t>0.2</a:t>
              </a:r>
              <a:endParaRPr lang="en-US" altLang="zh-CN" sz="1600" b="1" dirty="0">
                <a:solidFill>
                  <a:schemeClr val="bg2"/>
                </a:solidFill>
                <a:latin typeface="Times New Roman" panose="02020603050405020304" pitchFamily="18" charset="0"/>
              </a:endParaRPr>
            </a:p>
          </p:txBody>
        </p:sp>
        <p:sp>
          <p:nvSpPr>
            <p:cNvPr id="385067" name="Text Box 43"/>
            <p:cNvSpPr txBox="1"/>
            <p:nvPr/>
          </p:nvSpPr>
          <p:spPr>
            <a:xfrm>
              <a:off x="4474" y="2093"/>
              <a:ext cx="276" cy="212"/>
            </a:xfrm>
            <a:prstGeom prst="rect">
              <a:avLst/>
            </a:prstGeom>
            <a:noFill/>
            <a:ln w="9525">
              <a:noFill/>
            </a:ln>
          </p:spPr>
          <p:txBody>
            <a:bodyPr wrap="none" anchor="ctr" anchorCtr="0">
              <a:spAutoFit/>
            </a:bodyPr>
            <a:p>
              <a:pPr algn="ctr"/>
              <a:r>
                <a:rPr lang="en-US" altLang="zh-CN" sz="1600" b="1" dirty="0">
                  <a:solidFill>
                    <a:schemeClr val="bg2"/>
                  </a:solidFill>
                  <a:latin typeface="Times New Roman" panose="02020603050405020304" pitchFamily="18" charset="0"/>
                </a:rPr>
                <a:t>0.4</a:t>
              </a:r>
              <a:endParaRPr lang="en-US" altLang="zh-CN" sz="1600" b="1" dirty="0">
                <a:solidFill>
                  <a:schemeClr val="bg2"/>
                </a:solidFill>
                <a:latin typeface="Times New Roman" panose="02020603050405020304" pitchFamily="18" charset="0"/>
              </a:endParaRPr>
            </a:p>
          </p:txBody>
        </p:sp>
        <p:sp>
          <p:nvSpPr>
            <p:cNvPr id="385068" name="Text Box 44"/>
            <p:cNvSpPr txBox="1"/>
            <p:nvPr/>
          </p:nvSpPr>
          <p:spPr>
            <a:xfrm>
              <a:off x="3413" y="1884"/>
              <a:ext cx="340" cy="212"/>
            </a:xfrm>
            <a:prstGeom prst="rect">
              <a:avLst/>
            </a:prstGeom>
            <a:noFill/>
            <a:ln w="9525">
              <a:noFill/>
            </a:ln>
          </p:spPr>
          <p:txBody>
            <a:bodyPr wrap="none" anchor="ctr" anchorCtr="0">
              <a:spAutoFit/>
            </a:bodyPr>
            <a:p>
              <a:pPr algn="ctr"/>
              <a:r>
                <a:rPr lang="en-US" altLang="zh-CN" sz="1600" b="1" dirty="0">
                  <a:solidFill>
                    <a:schemeClr val="bg2"/>
                  </a:solidFill>
                  <a:latin typeface="Times New Roman" panose="02020603050405020304" pitchFamily="18" charset="0"/>
                </a:rPr>
                <a:t>– 25</a:t>
              </a:r>
              <a:endParaRPr lang="en-US" altLang="zh-CN" sz="1600" b="1" dirty="0">
                <a:solidFill>
                  <a:schemeClr val="bg2"/>
                </a:solidFill>
                <a:latin typeface="Times New Roman" panose="02020603050405020304" pitchFamily="18" charset="0"/>
              </a:endParaRPr>
            </a:p>
          </p:txBody>
        </p:sp>
        <p:sp>
          <p:nvSpPr>
            <p:cNvPr id="385069" name="Text Box 45"/>
            <p:cNvSpPr txBox="1"/>
            <p:nvPr/>
          </p:nvSpPr>
          <p:spPr>
            <a:xfrm>
              <a:off x="3060" y="1884"/>
              <a:ext cx="340" cy="212"/>
            </a:xfrm>
            <a:prstGeom prst="rect">
              <a:avLst/>
            </a:prstGeom>
            <a:noFill/>
            <a:ln w="9525">
              <a:noFill/>
            </a:ln>
          </p:spPr>
          <p:txBody>
            <a:bodyPr wrap="none" anchor="ctr" anchorCtr="0">
              <a:spAutoFit/>
            </a:bodyPr>
            <a:p>
              <a:pPr algn="ctr"/>
              <a:r>
                <a:rPr lang="en-US" altLang="zh-CN" sz="1600" b="1" dirty="0">
                  <a:solidFill>
                    <a:schemeClr val="bg2"/>
                  </a:solidFill>
                  <a:latin typeface="Times New Roman" panose="02020603050405020304" pitchFamily="18" charset="0"/>
                </a:rPr>
                <a:t>– 50</a:t>
              </a:r>
              <a:endParaRPr lang="en-US" altLang="zh-CN" sz="1600" b="1" dirty="0">
                <a:solidFill>
                  <a:schemeClr val="bg2"/>
                </a:solidFill>
                <a:latin typeface="Times New Roman" panose="02020603050405020304" pitchFamily="18" charset="0"/>
              </a:endParaRPr>
            </a:p>
          </p:txBody>
        </p:sp>
        <p:sp>
          <p:nvSpPr>
            <p:cNvPr id="385070" name="Text Box 46"/>
            <p:cNvSpPr txBox="1"/>
            <p:nvPr/>
          </p:nvSpPr>
          <p:spPr>
            <a:xfrm>
              <a:off x="3856" y="1713"/>
              <a:ext cx="188" cy="231"/>
            </a:xfrm>
            <a:prstGeom prst="rect">
              <a:avLst/>
            </a:prstGeom>
            <a:noFill/>
            <a:ln w="9525">
              <a:noFill/>
            </a:ln>
          </p:spPr>
          <p:txBody>
            <a:bodyPr wrap="none" anchor="ctr" anchorCtr="0">
              <a:spAutoFit/>
            </a:bodyPr>
            <a:p>
              <a:pPr algn="ctr"/>
              <a:r>
                <a:rPr lang="en-US" altLang="zh-CN" sz="1800" b="1" dirty="0">
                  <a:solidFill>
                    <a:schemeClr val="bg2"/>
                  </a:solidFill>
                  <a:latin typeface="Times New Roman" panose="02020603050405020304" pitchFamily="18" charset="0"/>
                </a:rPr>
                <a:t>5</a:t>
              </a:r>
              <a:endParaRPr lang="en-US" altLang="zh-CN" sz="1800" b="1" dirty="0">
                <a:solidFill>
                  <a:schemeClr val="bg2"/>
                </a:solidFill>
                <a:latin typeface="Times New Roman" panose="02020603050405020304" pitchFamily="18" charset="0"/>
              </a:endParaRPr>
            </a:p>
          </p:txBody>
        </p:sp>
        <p:sp>
          <p:nvSpPr>
            <p:cNvPr id="385071" name="Text Box 47"/>
            <p:cNvSpPr txBox="1"/>
            <p:nvPr/>
          </p:nvSpPr>
          <p:spPr>
            <a:xfrm>
              <a:off x="3796" y="1449"/>
              <a:ext cx="260" cy="231"/>
            </a:xfrm>
            <a:prstGeom prst="rect">
              <a:avLst/>
            </a:prstGeom>
            <a:noFill/>
            <a:ln w="9525">
              <a:noFill/>
            </a:ln>
          </p:spPr>
          <p:txBody>
            <a:bodyPr wrap="none" anchor="ctr" anchorCtr="0">
              <a:spAutoFit/>
            </a:bodyPr>
            <a:p>
              <a:pPr algn="ctr"/>
              <a:r>
                <a:rPr lang="en-US" altLang="zh-CN" sz="1800" b="1" dirty="0">
                  <a:solidFill>
                    <a:schemeClr val="bg2"/>
                  </a:solidFill>
                  <a:latin typeface="Times New Roman" panose="02020603050405020304" pitchFamily="18" charset="0"/>
                </a:rPr>
                <a:t>10</a:t>
              </a:r>
              <a:endParaRPr lang="en-US" altLang="zh-CN" sz="1800" b="1" dirty="0">
                <a:solidFill>
                  <a:schemeClr val="bg2"/>
                </a:solidFill>
                <a:latin typeface="Times New Roman" panose="02020603050405020304" pitchFamily="18" charset="0"/>
              </a:endParaRPr>
            </a:p>
          </p:txBody>
        </p:sp>
        <p:sp>
          <p:nvSpPr>
            <p:cNvPr id="385072" name="Text Box 48"/>
            <p:cNvSpPr txBox="1"/>
            <p:nvPr/>
          </p:nvSpPr>
          <p:spPr>
            <a:xfrm>
              <a:off x="3796" y="1171"/>
              <a:ext cx="260" cy="231"/>
            </a:xfrm>
            <a:prstGeom prst="rect">
              <a:avLst/>
            </a:prstGeom>
            <a:noFill/>
            <a:ln w="9525">
              <a:noFill/>
            </a:ln>
          </p:spPr>
          <p:txBody>
            <a:bodyPr wrap="none" anchor="ctr" anchorCtr="0">
              <a:spAutoFit/>
            </a:bodyPr>
            <a:p>
              <a:pPr algn="ctr"/>
              <a:r>
                <a:rPr lang="en-US" altLang="zh-CN" sz="1800" b="1" dirty="0">
                  <a:solidFill>
                    <a:schemeClr val="bg2"/>
                  </a:solidFill>
                  <a:latin typeface="Times New Roman" panose="02020603050405020304" pitchFamily="18" charset="0"/>
                </a:rPr>
                <a:t>15</a:t>
              </a:r>
              <a:endParaRPr lang="en-US" altLang="zh-CN" sz="1800" b="1" dirty="0">
                <a:solidFill>
                  <a:schemeClr val="bg2"/>
                </a:solidFill>
                <a:latin typeface="Times New Roman" panose="02020603050405020304" pitchFamily="18" charset="0"/>
              </a:endParaRPr>
            </a:p>
          </p:txBody>
        </p:sp>
        <p:sp>
          <p:nvSpPr>
            <p:cNvPr id="385073" name="Text Box 49"/>
            <p:cNvSpPr txBox="1"/>
            <p:nvPr/>
          </p:nvSpPr>
          <p:spPr>
            <a:xfrm>
              <a:off x="3690" y="2140"/>
              <a:ext cx="404" cy="212"/>
            </a:xfrm>
            <a:prstGeom prst="rect">
              <a:avLst/>
            </a:prstGeom>
            <a:noFill/>
            <a:ln w="9525">
              <a:noFill/>
            </a:ln>
          </p:spPr>
          <p:txBody>
            <a:bodyPr wrap="none" anchor="ctr" anchorCtr="0">
              <a:spAutoFit/>
            </a:bodyPr>
            <a:p>
              <a:pPr algn="ctr"/>
              <a:r>
                <a:rPr lang="en-US" altLang="zh-CN" sz="1600" b="1" dirty="0">
                  <a:solidFill>
                    <a:schemeClr val="bg2"/>
                  </a:solidFill>
                  <a:latin typeface="Times New Roman" panose="02020603050405020304" pitchFamily="18" charset="0"/>
                </a:rPr>
                <a:t>–0.01</a:t>
              </a:r>
              <a:endParaRPr lang="en-US" altLang="zh-CN" sz="1600" b="1" dirty="0">
                <a:solidFill>
                  <a:schemeClr val="bg2"/>
                </a:solidFill>
                <a:latin typeface="Times New Roman" panose="02020603050405020304" pitchFamily="18" charset="0"/>
              </a:endParaRPr>
            </a:p>
          </p:txBody>
        </p:sp>
        <p:sp>
          <p:nvSpPr>
            <p:cNvPr id="385074" name="Text Box 50"/>
            <p:cNvSpPr txBox="1"/>
            <p:nvPr/>
          </p:nvSpPr>
          <p:spPr>
            <a:xfrm>
              <a:off x="3690" y="2320"/>
              <a:ext cx="404" cy="212"/>
            </a:xfrm>
            <a:prstGeom prst="rect">
              <a:avLst/>
            </a:prstGeom>
            <a:noFill/>
            <a:ln w="9525">
              <a:noFill/>
            </a:ln>
          </p:spPr>
          <p:txBody>
            <a:bodyPr wrap="none" anchor="ctr" anchorCtr="0">
              <a:spAutoFit/>
            </a:bodyPr>
            <a:p>
              <a:pPr algn="ctr"/>
              <a:r>
                <a:rPr lang="en-US" altLang="zh-CN" sz="1600" b="1" dirty="0">
                  <a:solidFill>
                    <a:schemeClr val="bg2"/>
                  </a:solidFill>
                  <a:latin typeface="Times New Roman" panose="02020603050405020304" pitchFamily="18" charset="0"/>
                </a:rPr>
                <a:t>–0.02</a:t>
              </a:r>
              <a:endParaRPr lang="en-US" altLang="zh-CN" sz="1600" b="1" dirty="0">
                <a:solidFill>
                  <a:schemeClr val="bg2"/>
                </a:solidFill>
                <a:latin typeface="Times New Roman" panose="02020603050405020304" pitchFamily="18" charset="0"/>
              </a:endParaRPr>
            </a:p>
          </p:txBody>
        </p:sp>
        <p:sp>
          <p:nvSpPr>
            <p:cNvPr id="385075" name="Text Box 51"/>
            <p:cNvSpPr txBox="1"/>
            <p:nvPr/>
          </p:nvSpPr>
          <p:spPr>
            <a:xfrm>
              <a:off x="4036" y="2063"/>
              <a:ext cx="188" cy="231"/>
            </a:xfrm>
            <a:prstGeom prst="rect">
              <a:avLst/>
            </a:prstGeom>
            <a:noFill/>
            <a:ln w="38100">
              <a:noFill/>
            </a:ln>
          </p:spPr>
          <p:txBody>
            <a:bodyPr wrap="none" anchor="ctr" anchorCtr="0">
              <a:spAutoFit/>
            </a:bodyPr>
            <a:p>
              <a:pPr algn="ctr"/>
              <a:r>
                <a:rPr lang="en-US" altLang="zh-CN" sz="1800" b="1" dirty="0">
                  <a:solidFill>
                    <a:schemeClr val="bg2"/>
                  </a:solidFill>
                  <a:latin typeface="Times New Roman" panose="02020603050405020304" pitchFamily="18" charset="0"/>
                  <a:ea typeface="方正琥珀繁体" pitchFamily="2" charset="-122"/>
                </a:rPr>
                <a:t>0</a:t>
              </a:r>
              <a:endParaRPr lang="en-US" altLang="zh-CN" sz="1800" b="1" dirty="0">
                <a:solidFill>
                  <a:schemeClr val="bg2"/>
                </a:solidFill>
                <a:latin typeface="Times New Roman" panose="02020603050405020304" pitchFamily="18" charset="0"/>
                <a:ea typeface="方正琥珀繁体" pitchFamily="2" charset="-122"/>
              </a:endParaRPr>
            </a:p>
          </p:txBody>
        </p:sp>
        <p:sp>
          <p:nvSpPr>
            <p:cNvPr id="385076" name="Freeform 52"/>
            <p:cNvSpPr/>
            <p:nvPr/>
          </p:nvSpPr>
          <p:spPr>
            <a:xfrm>
              <a:off x="3273" y="2102"/>
              <a:ext cx="788" cy="760"/>
            </a:xfrm>
            <a:custGeom>
              <a:avLst/>
              <a:gdLst>
                <a:gd name="txL" fmla="*/ 0 w 788"/>
                <a:gd name="txT" fmla="*/ 0 h 997"/>
                <a:gd name="txR" fmla="*/ 788 w 788"/>
                <a:gd name="txB" fmla="*/ 997 h 997"/>
              </a:gdLst>
              <a:ahLst/>
              <a:cxnLst>
                <a:cxn ang="0">
                  <a:pos x="740" y="0"/>
                </a:cxn>
                <a:cxn ang="0">
                  <a:pos x="686" y="64"/>
                </a:cxn>
                <a:cxn ang="0">
                  <a:pos x="128" y="201"/>
                </a:cxn>
                <a:cxn ang="0">
                  <a:pos x="0" y="997"/>
                </a:cxn>
              </a:cxnLst>
              <a:rect l="txL" t="txT" r="txR" b="txB"/>
              <a:pathLst>
                <a:path w="788" h="997">
                  <a:moveTo>
                    <a:pt x="740" y="0"/>
                  </a:moveTo>
                  <a:cubicBezTo>
                    <a:pt x="732" y="12"/>
                    <a:pt x="788" y="31"/>
                    <a:pt x="686" y="64"/>
                  </a:cubicBezTo>
                  <a:cubicBezTo>
                    <a:pt x="584" y="97"/>
                    <a:pt x="242" y="46"/>
                    <a:pt x="128" y="201"/>
                  </a:cubicBezTo>
                  <a:cubicBezTo>
                    <a:pt x="14" y="356"/>
                    <a:pt x="27" y="831"/>
                    <a:pt x="0" y="997"/>
                  </a:cubicBezTo>
                </a:path>
              </a:pathLst>
            </a:custGeom>
            <a:noFill/>
            <a:ln w="38100" cap="flat" cmpd="sng">
              <a:solidFill>
                <a:srgbClr val="0033CC"/>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385077" name="Freeform 53"/>
            <p:cNvSpPr/>
            <p:nvPr/>
          </p:nvSpPr>
          <p:spPr>
            <a:xfrm>
              <a:off x="4041" y="1187"/>
              <a:ext cx="475" cy="948"/>
            </a:xfrm>
            <a:custGeom>
              <a:avLst/>
              <a:gdLst>
                <a:gd name="txL" fmla="*/ 0 w 475"/>
                <a:gd name="txT" fmla="*/ 0 h 948"/>
                <a:gd name="txR" fmla="*/ 475 w 475"/>
                <a:gd name="txB" fmla="*/ 948 h 948"/>
              </a:gdLst>
              <a:ahLst/>
              <a:cxnLst>
                <a:cxn ang="0">
                  <a:pos x="0" y="915"/>
                </a:cxn>
                <a:cxn ang="0">
                  <a:pos x="301" y="796"/>
                </a:cxn>
                <a:cxn ang="0">
                  <a:pos x="475" y="0"/>
                </a:cxn>
              </a:cxnLst>
              <a:rect l="txL" t="txT" r="txR" b="txB"/>
              <a:pathLst>
                <a:path w="475" h="948">
                  <a:moveTo>
                    <a:pt x="0" y="915"/>
                  </a:moveTo>
                  <a:cubicBezTo>
                    <a:pt x="50" y="895"/>
                    <a:pt x="222" y="948"/>
                    <a:pt x="301" y="796"/>
                  </a:cubicBezTo>
                  <a:cubicBezTo>
                    <a:pt x="380" y="644"/>
                    <a:pt x="439" y="166"/>
                    <a:pt x="475" y="0"/>
                  </a:cubicBezTo>
                </a:path>
              </a:pathLst>
            </a:custGeom>
            <a:noFill/>
            <a:ln w="38100" cap="flat" cmpd="sng">
              <a:solidFill>
                <a:srgbClr val="FF0066"/>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grpSp>
          <p:nvGrpSpPr>
            <p:cNvPr id="385078" name="Group 54"/>
            <p:cNvGrpSpPr/>
            <p:nvPr/>
          </p:nvGrpSpPr>
          <p:grpSpPr>
            <a:xfrm>
              <a:off x="4022" y="1350"/>
              <a:ext cx="48" cy="480"/>
              <a:chOff x="1496" y="1392"/>
              <a:chExt cx="48" cy="480"/>
            </a:xfrm>
          </p:grpSpPr>
          <p:sp>
            <p:nvSpPr>
              <p:cNvPr id="385079" name="Line 55"/>
              <p:cNvSpPr/>
              <p:nvPr/>
            </p:nvSpPr>
            <p:spPr>
              <a:xfrm>
                <a:off x="1496" y="1872"/>
                <a:ext cx="48" cy="0"/>
              </a:xfrm>
              <a:prstGeom prst="line">
                <a:avLst/>
              </a:prstGeom>
              <a:ln w="12700" cap="flat" cmpd="sng">
                <a:solidFill>
                  <a:schemeClr val="bg2"/>
                </a:solidFill>
                <a:prstDash val="solid"/>
                <a:headEnd type="none" w="med" len="med"/>
                <a:tailEnd type="none" w="sm" len="lg"/>
              </a:ln>
            </p:spPr>
          </p:sp>
          <p:sp>
            <p:nvSpPr>
              <p:cNvPr id="385080" name="Line 56"/>
              <p:cNvSpPr/>
              <p:nvPr/>
            </p:nvSpPr>
            <p:spPr>
              <a:xfrm>
                <a:off x="1496" y="1632"/>
                <a:ext cx="48" cy="0"/>
              </a:xfrm>
              <a:prstGeom prst="line">
                <a:avLst/>
              </a:prstGeom>
              <a:ln w="12700" cap="flat" cmpd="sng">
                <a:solidFill>
                  <a:schemeClr val="bg2"/>
                </a:solidFill>
                <a:prstDash val="solid"/>
                <a:headEnd type="none" w="med" len="med"/>
                <a:tailEnd type="none" w="sm" len="lg"/>
              </a:ln>
            </p:spPr>
          </p:sp>
          <p:sp>
            <p:nvSpPr>
              <p:cNvPr id="385081" name="Line 57"/>
              <p:cNvSpPr/>
              <p:nvPr/>
            </p:nvSpPr>
            <p:spPr>
              <a:xfrm>
                <a:off x="1496" y="1392"/>
                <a:ext cx="48" cy="0"/>
              </a:xfrm>
              <a:prstGeom prst="line">
                <a:avLst/>
              </a:prstGeom>
              <a:ln w="9525" cap="flat" cmpd="sng">
                <a:solidFill>
                  <a:schemeClr val="bg2"/>
                </a:solidFill>
                <a:prstDash val="solid"/>
                <a:headEnd type="none" w="med" len="med"/>
                <a:tailEnd type="none" w="sm" len="lg"/>
              </a:ln>
            </p:spPr>
          </p:sp>
        </p:grpSp>
        <p:sp>
          <p:nvSpPr>
            <p:cNvPr id="385082" name="Line 58"/>
            <p:cNvSpPr/>
            <p:nvPr/>
          </p:nvSpPr>
          <p:spPr>
            <a:xfrm>
              <a:off x="3662" y="2064"/>
              <a:ext cx="0" cy="48"/>
            </a:xfrm>
            <a:prstGeom prst="line">
              <a:avLst/>
            </a:prstGeom>
            <a:ln w="12700" cap="flat" cmpd="sng">
              <a:solidFill>
                <a:schemeClr val="bg2"/>
              </a:solidFill>
              <a:prstDash val="solid"/>
              <a:headEnd type="none" w="med" len="med"/>
              <a:tailEnd type="none" w="sm" len="lg"/>
            </a:ln>
          </p:spPr>
        </p:sp>
        <p:sp>
          <p:nvSpPr>
            <p:cNvPr id="385083" name="Line 59"/>
            <p:cNvSpPr/>
            <p:nvPr/>
          </p:nvSpPr>
          <p:spPr>
            <a:xfrm>
              <a:off x="3320" y="2052"/>
              <a:ext cx="0" cy="48"/>
            </a:xfrm>
            <a:prstGeom prst="line">
              <a:avLst/>
            </a:prstGeom>
            <a:ln w="12700" cap="flat" cmpd="sng">
              <a:solidFill>
                <a:schemeClr val="bg2"/>
              </a:solidFill>
              <a:prstDash val="solid"/>
              <a:headEnd type="none" w="med" len="med"/>
              <a:tailEnd type="none" w="sm" len="lg"/>
            </a:ln>
          </p:spPr>
        </p:sp>
        <p:sp>
          <p:nvSpPr>
            <p:cNvPr id="385084" name="Line 60"/>
            <p:cNvSpPr/>
            <p:nvPr/>
          </p:nvSpPr>
          <p:spPr>
            <a:xfrm>
              <a:off x="4544" y="2052"/>
              <a:ext cx="0" cy="48"/>
            </a:xfrm>
            <a:prstGeom prst="line">
              <a:avLst/>
            </a:prstGeom>
            <a:ln w="12700" cap="flat" cmpd="sng">
              <a:solidFill>
                <a:schemeClr val="bg2"/>
              </a:solidFill>
              <a:prstDash val="solid"/>
              <a:headEnd type="none" w="med" len="med"/>
              <a:tailEnd type="none" w="sm" len="lg"/>
            </a:ln>
          </p:spPr>
        </p:sp>
        <p:sp>
          <p:nvSpPr>
            <p:cNvPr id="385085" name="Line 61"/>
            <p:cNvSpPr/>
            <p:nvPr/>
          </p:nvSpPr>
          <p:spPr>
            <a:xfrm>
              <a:off x="4292" y="2070"/>
              <a:ext cx="0" cy="48"/>
            </a:xfrm>
            <a:prstGeom prst="line">
              <a:avLst/>
            </a:prstGeom>
            <a:ln w="12700" cap="flat" cmpd="sng">
              <a:solidFill>
                <a:schemeClr val="bg2"/>
              </a:solidFill>
              <a:prstDash val="solid"/>
              <a:headEnd type="none" w="med" len="med"/>
              <a:tailEnd type="none" w="sm" len="lg"/>
            </a:ln>
          </p:spPr>
        </p:sp>
      </p:grpSp>
      <p:sp>
        <p:nvSpPr>
          <p:cNvPr id="3" name="文本框 2"/>
          <p:cNvSpPr txBox="1"/>
          <p:nvPr/>
        </p:nvSpPr>
        <p:spPr>
          <a:xfrm>
            <a:off x="2133600" y="458470"/>
            <a:ext cx="4572000" cy="645160"/>
          </a:xfrm>
          <a:prstGeom prst="rect">
            <a:avLst/>
          </a:prstGeom>
          <a:noFill/>
        </p:spPr>
        <p:txBody>
          <a:bodyPr wrap="square" rtlCol="0" anchor="t">
            <a:spAutoFit/>
          </a:bodyPr>
          <a:p>
            <a:r>
              <a:rPr kumimoji="1" lang="zh-CN" altLang="en-US" sz="360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sym typeface="+mn-ea"/>
              </a:rPr>
              <a:t>二极管的伏安特性</a:t>
            </a:r>
            <a:endParaRPr kumimoji="1" lang="zh-CN" altLang="en-US" sz="360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sym typeface="+mn-ea"/>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slide(fromBottom)">
                                      <p:cBhvr>
                                        <p:cTn id="7" dur="500"/>
                                        <p:tgtEl>
                                          <p:spTgt spid="4710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47107"/>
                                        </p:tgtEl>
                                        <p:attrNameLst>
                                          <p:attrName>style.visibility</p:attrName>
                                        </p:attrNameLst>
                                      </p:cBhvr>
                                      <p:to>
                                        <p:strVal val="visible"/>
                                      </p:to>
                                    </p:set>
                                    <p:animEffect transition="in" filter="slide(fromBottom)">
                                      <p:cBhvr>
                                        <p:cTn id="17" dur="500"/>
                                        <p:tgtEl>
                                          <p:spTgt spid="47107"/>
                                        </p:tgtEl>
                                      </p:cBhvr>
                                    </p:animEffect>
                                  </p:childTnLst>
                                </p:cTn>
                              </p:par>
                            </p:childTnLst>
                          </p:cTn>
                        </p:par>
                        <p:par>
                          <p:cTn id="18" fill="hold">
                            <p:stCondLst>
                              <p:cond delay="500"/>
                            </p:stCondLst>
                            <p:childTnLst>
                              <p:par>
                                <p:cTn id="19" presetID="2" presetClass="entr" presetSubtype="2"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2"/>
          <p:cNvSpPr/>
          <p:nvPr/>
        </p:nvSpPr>
        <p:spPr>
          <a:xfrm>
            <a:off x="2498090" y="558800"/>
            <a:ext cx="4610100" cy="645160"/>
          </a:xfrm>
          <a:prstGeom prst="rect">
            <a:avLst/>
          </a:prstGeom>
          <a:noFill/>
          <a:ln w="9525">
            <a:noFill/>
          </a:ln>
        </p:spPr>
        <p:txBody>
          <a:bodyPr>
            <a:spAutoFit/>
          </a:bodyPr>
          <a:p>
            <a:pPr>
              <a:spcBef>
                <a:spcPct val="20000"/>
              </a:spcBef>
            </a:pPr>
            <a:r>
              <a:rPr lang="zh-CN" altLang="en-US" sz="3600" b="1" dirty="0">
                <a:solidFill>
                  <a:schemeClr val="bg1"/>
                </a:solidFill>
                <a:latin typeface="Times New Roman" panose="02020603050405020304" pitchFamily="18" charset="0"/>
              </a:rPr>
              <a:t>二极管的主要参数</a:t>
            </a:r>
            <a:endParaRPr lang="zh-CN" altLang="en-US" sz="3600" b="1" dirty="0">
              <a:solidFill>
                <a:schemeClr val="bg1"/>
              </a:solidFill>
              <a:latin typeface="Times New Roman" panose="02020603050405020304" pitchFamily="18" charset="0"/>
            </a:endParaRPr>
          </a:p>
        </p:txBody>
      </p:sp>
      <p:sp>
        <p:nvSpPr>
          <p:cNvPr id="45059" name="Rectangle 3"/>
          <p:cNvSpPr/>
          <p:nvPr/>
        </p:nvSpPr>
        <p:spPr>
          <a:xfrm>
            <a:off x="647700" y="3869690"/>
            <a:ext cx="7978775" cy="519113"/>
          </a:xfrm>
          <a:prstGeom prst="rect">
            <a:avLst/>
          </a:prstGeom>
          <a:noFill/>
          <a:ln w="9525">
            <a:noFill/>
          </a:ln>
        </p:spPr>
        <p:txBody>
          <a:bodyPr>
            <a:spAutoFit/>
          </a:bodyPr>
          <a:p>
            <a:r>
              <a:rPr lang="en-US" altLang="zh-CN" sz="2800" b="1" dirty="0">
                <a:solidFill>
                  <a:srgbClr val="000000"/>
                </a:solidFill>
                <a:latin typeface="Times New Roman" panose="02020603050405020304" pitchFamily="18" charset="0"/>
              </a:rPr>
              <a:t>1.</a:t>
            </a:r>
            <a:r>
              <a:rPr lang="en-US" altLang="zh-CN" sz="2800" b="1" dirty="0">
                <a:solidFill>
                  <a:srgbClr val="0033CC"/>
                </a:solidFill>
                <a:latin typeface="Times New Roman" panose="02020603050405020304" pitchFamily="18" charset="0"/>
              </a:rPr>
              <a:t> </a:t>
            </a:r>
            <a:r>
              <a:rPr lang="en-US" altLang="zh-CN" sz="2800" b="1" i="1" dirty="0">
                <a:solidFill>
                  <a:srgbClr val="0033CC"/>
                </a:solidFill>
                <a:latin typeface="Times New Roman" panose="02020603050405020304" pitchFamily="18" charset="0"/>
              </a:rPr>
              <a:t>I</a:t>
            </a:r>
            <a:r>
              <a:rPr lang="en-US" altLang="zh-CN" sz="2800" b="1" baseline="-25000" dirty="0">
                <a:solidFill>
                  <a:srgbClr val="0033CC"/>
                </a:solidFill>
                <a:latin typeface="Times New Roman" panose="02020603050405020304" pitchFamily="18" charset="0"/>
              </a:rPr>
              <a:t>F  </a:t>
            </a:r>
            <a:r>
              <a:rPr lang="en-US" altLang="zh-CN" sz="2800" b="1" dirty="0">
                <a:solidFill>
                  <a:srgbClr val="0033CC"/>
                </a:solidFill>
                <a:latin typeface="Times New Roman" panose="02020603050405020304" pitchFamily="18" charset="0"/>
              </a:rPr>
              <a:t>—</a:t>
            </a:r>
            <a:r>
              <a:rPr lang="en-US" altLang="zh-CN" sz="2800" b="1" dirty="0">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最大整流电流</a:t>
            </a:r>
            <a:r>
              <a:rPr lang="en-US" altLang="zh-CN" sz="2800" b="1" dirty="0">
                <a:solidFill>
                  <a:srgbClr val="FF0000"/>
                </a:solidFill>
                <a:latin typeface="宋体" panose="02010600030101010101" pitchFamily="2" charset="-122"/>
              </a:rPr>
              <a:t>(</a:t>
            </a:r>
            <a:r>
              <a:rPr lang="zh-CN" altLang="en-US" sz="2800" b="1" dirty="0">
                <a:solidFill>
                  <a:srgbClr val="FF0000"/>
                </a:solidFill>
                <a:latin typeface="宋体" panose="02010600030101010101" pitchFamily="2" charset="-122"/>
              </a:rPr>
              <a:t>最大正向平均电流</a:t>
            </a:r>
            <a:r>
              <a:rPr lang="en-US" altLang="zh-CN" sz="2800" b="1" dirty="0">
                <a:solidFill>
                  <a:srgbClr val="FF0000"/>
                </a:solidFill>
                <a:latin typeface="宋体" panose="02010600030101010101" pitchFamily="2" charset="-122"/>
              </a:rPr>
              <a:t>)</a:t>
            </a:r>
            <a:endParaRPr lang="en-US" altLang="zh-CN" sz="2800" b="1" dirty="0">
              <a:solidFill>
                <a:srgbClr val="FF0000"/>
              </a:solidFill>
              <a:latin typeface="宋体" panose="02010600030101010101" pitchFamily="2" charset="-122"/>
            </a:endParaRPr>
          </a:p>
        </p:txBody>
      </p:sp>
      <p:sp>
        <p:nvSpPr>
          <p:cNvPr id="45060" name="Rectangle 4"/>
          <p:cNvSpPr/>
          <p:nvPr/>
        </p:nvSpPr>
        <p:spPr>
          <a:xfrm>
            <a:off x="647700" y="4485640"/>
            <a:ext cx="6934200" cy="519113"/>
          </a:xfrm>
          <a:prstGeom prst="rect">
            <a:avLst/>
          </a:prstGeom>
          <a:noFill/>
          <a:ln w="9525">
            <a:noFill/>
          </a:ln>
        </p:spPr>
        <p:txBody>
          <a:bodyPr>
            <a:spAutoFit/>
          </a:bodyPr>
          <a:p>
            <a:r>
              <a:rPr lang="en-US" altLang="zh-CN" sz="2800" b="1" dirty="0">
                <a:solidFill>
                  <a:srgbClr val="000000"/>
                </a:solidFill>
                <a:latin typeface="Times New Roman" panose="02020603050405020304" pitchFamily="18" charset="0"/>
              </a:rPr>
              <a:t>2</a:t>
            </a:r>
            <a:r>
              <a:rPr lang="en-US" altLang="zh-CN" sz="2800" b="1" i="1" dirty="0">
                <a:solidFill>
                  <a:srgbClr val="000000"/>
                </a:solidFill>
                <a:latin typeface="Times New Roman" panose="02020603050405020304" pitchFamily="18" charset="0"/>
              </a:rPr>
              <a:t>.</a:t>
            </a:r>
            <a:r>
              <a:rPr lang="en-US" altLang="zh-CN" sz="2800" b="1" i="1" dirty="0">
                <a:solidFill>
                  <a:srgbClr val="FF0066"/>
                </a:solidFill>
                <a:latin typeface="Times New Roman" panose="02020603050405020304" pitchFamily="18" charset="0"/>
              </a:rPr>
              <a:t> </a:t>
            </a: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RM </a:t>
            </a:r>
            <a:r>
              <a:rPr lang="en-US" altLang="zh-CN" sz="2800" b="1" dirty="0">
                <a:solidFill>
                  <a:srgbClr val="0033CC"/>
                </a:solidFill>
                <a:latin typeface="Times New Roman" panose="02020603050405020304" pitchFamily="18" charset="0"/>
              </a:rPr>
              <a:t>—</a:t>
            </a:r>
            <a:r>
              <a:rPr lang="en-US" altLang="zh-CN" sz="2800" b="1" dirty="0">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最高反向工作电压</a:t>
            </a:r>
            <a:r>
              <a:rPr lang="zh-CN" altLang="en-US" sz="2800" b="1" dirty="0">
                <a:solidFill>
                  <a:srgbClr val="FF0000"/>
                </a:solidFill>
                <a:latin typeface="Times New Roman" panose="02020603050405020304" pitchFamily="18" charset="0"/>
              </a:rPr>
              <a:t>，为 </a:t>
            </a:r>
            <a:r>
              <a:rPr lang="en-US" altLang="zh-CN" sz="2800" b="1" i="1" dirty="0">
                <a:solidFill>
                  <a:srgbClr val="FF0000"/>
                </a:solidFill>
                <a:latin typeface="Times New Roman" panose="02020603050405020304" pitchFamily="18" charset="0"/>
              </a:rPr>
              <a:t>U</a:t>
            </a:r>
            <a:r>
              <a:rPr lang="en-US" altLang="zh-CN" sz="2800" b="1" baseline="-25000" dirty="0">
                <a:solidFill>
                  <a:srgbClr val="FF0000"/>
                </a:solidFill>
                <a:latin typeface="Times New Roman" panose="02020603050405020304" pitchFamily="18" charset="0"/>
              </a:rPr>
              <a:t>(BR) </a:t>
            </a:r>
            <a:r>
              <a:rPr lang="en-US" altLang="zh-CN" sz="2800" b="1" dirty="0">
                <a:solidFill>
                  <a:srgbClr val="FF0000"/>
                </a:solidFill>
                <a:latin typeface="Times New Roman" panose="02020603050405020304" pitchFamily="18" charset="0"/>
              </a:rPr>
              <a:t>/ 2 </a:t>
            </a:r>
            <a:endParaRPr lang="en-US" altLang="zh-CN" sz="2800" b="1" dirty="0">
              <a:solidFill>
                <a:srgbClr val="FF0000"/>
              </a:solidFill>
              <a:latin typeface="Times New Roman" panose="02020603050405020304" pitchFamily="18" charset="0"/>
            </a:endParaRPr>
          </a:p>
        </p:txBody>
      </p:sp>
      <p:sp>
        <p:nvSpPr>
          <p:cNvPr id="45061" name="Rectangle 5"/>
          <p:cNvSpPr/>
          <p:nvPr/>
        </p:nvSpPr>
        <p:spPr>
          <a:xfrm>
            <a:off x="647700" y="5076190"/>
            <a:ext cx="7829550" cy="946150"/>
          </a:xfrm>
          <a:prstGeom prst="rect">
            <a:avLst/>
          </a:prstGeom>
          <a:noFill/>
          <a:ln w="9525">
            <a:noFill/>
          </a:ln>
        </p:spPr>
        <p:txBody>
          <a:bodyPr>
            <a:spAutoFit/>
          </a:bodyPr>
          <a:p>
            <a:r>
              <a:rPr lang="en-US" altLang="zh-CN" sz="2800" b="1" dirty="0">
                <a:solidFill>
                  <a:srgbClr val="000000"/>
                </a:solidFill>
                <a:latin typeface="Times New Roman" panose="02020603050405020304" pitchFamily="18" charset="0"/>
              </a:rPr>
              <a:t>3</a:t>
            </a:r>
            <a:r>
              <a:rPr lang="en-US" altLang="zh-CN" sz="2800" b="1" i="1" dirty="0">
                <a:solidFill>
                  <a:srgbClr val="000000"/>
                </a:solidFill>
                <a:latin typeface="Times New Roman" panose="02020603050405020304" pitchFamily="18" charset="0"/>
              </a:rPr>
              <a:t>.</a:t>
            </a:r>
            <a:r>
              <a:rPr lang="en-US" altLang="zh-CN" sz="2800" b="1" i="1" dirty="0">
                <a:solidFill>
                  <a:srgbClr val="FF0066"/>
                </a:solidFill>
                <a:latin typeface="Times New Roman" panose="02020603050405020304" pitchFamily="18" charset="0"/>
              </a:rPr>
              <a:t> </a:t>
            </a:r>
            <a:r>
              <a:rPr lang="en-US" altLang="zh-CN" sz="2800" b="1" i="1" dirty="0">
                <a:solidFill>
                  <a:srgbClr val="0033CC"/>
                </a:solidFill>
                <a:latin typeface="Times New Roman" panose="02020603050405020304" pitchFamily="18" charset="0"/>
              </a:rPr>
              <a:t>I</a:t>
            </a:r>
            <a:r>
              <a:rPr lang="en-US" altLang="zh-CN" sz="2800" b="1" i="1" baseline="-25000" dirty="0">
                <a:solidFill>
                  <a:srgbClr val="0033CC"/>
                </a:solidFill>
                <a:latin typeface="Times New Roman" panose="02020603050405020304" pitchFamily="18" charset="0"/>
              </a:rPr>
              <a:t>RM</a:t>
            </a:r>
            <a:r>
              <a:rPr lang="en-US" altLang="zh-CN" sz="2800" b="1" i="1" dirty="0">
                <a:solidFill>
                  <a:srgbClr val="0033CC"/>
                </a:solidFill>
                <a:latin typeface="Times New Roman" panose="02020603050405020304" pitchFamily="18" charset="0"/>
              </a:rPr>
              <a:t> </a:t>
            </a:r>
            <a:r>
              <a:rPr lang="en-US" altLang="zh-CN" sz="2800" b="1" dirty="0">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最大反向电流</a:t>
            </a:r>
            <a:r>
              <a:rPr lang="en-US" altLang="zh-CN" sz="2800" b="1" dirty="0">
                <a:solidFill>
                  <a:srgbClr val="0000FF"/>
                </a:solidFill>
                <a:latin typeface="宋体" panose="02010600030101010101" pitchFamily="2" charset="-122"/>
              </a:rPr>
              <a:t>(</a:t>
            </a:r>
            <a:r>
              <a:rPr lang="zh-CN" altLang="en-US" b="1" dirty="0">
                <a:solidFill>
                  <a:srgbClr val="0000FF"/>
                </a:solidFill>
                <a:latin typeface="Times New Roman" panose="02020603050405020304" pitchFamily="18" charset="0"/>
              </a:rPr>
              <a:t>二极管加最大反向电压时的电流，越小单向导电性越好</a:t>
            </a:r>
            <a:r>
              <a:rPr lang="en-US" altLang="zh-CN" sz="2800" b="1" dirty="0">
                <a:solidFill>
                  <a:srgbClr val="0000FF"/>
                </a:solidFill>
                <a:latin typeface="宋体" panose="02010600030101010101" pitchFamily="2" charset="-122"/>
              </a:rPr>
              <a:t>)</a:t>
            </a:r>
            <a:endParaRPr lang="en-US" altLang="zh-CN" sz="2800" b="1" dirty="0">
              <a:solidFill>
                <a:srgbClr val="0000FF"/>
              </a:solidFill>
              <a:latin typeface="宋体" panose="02010600030101010101" pitchFamily="2" charset="-122"/>
            </a:endParaRPr>
          </a:p>
        </p:txBody>
      </p:sp>
      <p:sp>
        <p:nvSpPr>
          <p:cNvPr id="45062" name="Rectangle 6"/>
          <p:cNvSpPr/>
          <p:nvPr/>
        </p:nvSpPr>
        <p:spPr>
          <a:xfrm>
            <a:off x="660400" y="6073140"/>
            <a:ext cx="8248650" cy="519113"/>
          </a:xfrm>
          <a:prstGeom prst="rect">
            <a:avLst/>
          </a:prstGeom>
          <a:noFill/>
          <a:ln w="9525">
            <a:noFill/>
          </a:ln>
        </p:spPr>
        <p:txBody>
          <a:bodyPr>
            <a:spAutoFit/>
          </a:bodyPr>
          <a:p>
            <a:r>
              <a:rPr lang="en-US" altLang="zh-CN" sz="2800" b="1" dirty="0">
                <a:solidFill>
                  <a:srgbClr val="000000"/>
                </a:solidFill>
                <a:latin typeface="Times New Roman" panose="02020603050405020304" pitchFamily="18" charset="0"/>
              </a:rPr>
              <a:t>4</a:t>
            </a:r>
            <a:r>
              <a:rPr lang="en-US" altLang="zh-CN" sz="2800" b="1" i="1" dirty="0">
                <a:solidFill>
                  <a:srgbClr val="000000"/>
                </a:solidFill>
                <a:latin typeface="Times New Roman" panose="02020603050405020304" pitchFamily="18" charset="0"/>
              </a:rPr>
              <a:t>.</a:t>
            </a:r>
            <a:r>
              <a:rPr lang="en-US" altLang="zh-CN" sz="2800" b="1" i="1" dirty="0">
                <a:solidFill>
                  <a:srgbClr val="FF0066"/>
                </a:solidFill>
                <a:latin typeface="Times New Roman" panose="02020603050405020304" pitchFamily="18" charset="0"/>
              </a:rPr>
              <a:t>  </a:t>
            </a:r>
            <a:r>
              <a:rPr lang="en-US" altLang="zh-CN" sz="2800" b="1" i="1" dirty="0">
                <a:solidFill>
                  <a:srgbClr val="0033CC"/>
                </a:solidFill>
                <a:latin typeface="Times New Roman" panose="02020603050405020304" pitchFamily="18" charset="0"/>
              </a:rPr>
              <a:t>f</a:t>
            </a:r>
            <a:r>
              <a:rPr lang="en-US" altLang="zh-CN" sz="2800" b="1" baseline="-25000" dirty="0">
                <a:solidFill>
                  <a:srgbClr val="0033CC"/>
                </a:solidFill>
                <a:latin typeface="Times New Roman" panose="02020603050405020304" pitchFamily="18" charset="0"/>
              </a:rPr>
              <a:t>M  </a:t>
            </a:r>
            <a:r>
              <a:rPr lang="en-US" altLang="zh-CN" sz="2800" b="1" dirty="0">
                <a:solidFill>
                  <a:srgbClr val="0033CC"/>
                </a:solidFill>
                <a:latin typeface="Times New Roman" panose="02020603050405020304" pitchFamily="18" charset="0"/>
              </a:rPr>
              <a:t>—</a:t>
            </a:r>
            <a:r>
              <a:rPr lang="en-US" altLang="zh-CN" sz="2800" b="1" dirty="0">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最高工作频率</a:t>
            </a:r>
            <a:r>
              <a:rPr lang="en-US" altLang="zh-CN" sz="2800" b="1" dirty="0">
                <a:solidFill>
                  <a:srgbClr val="FF0000"/>
                </a:solidFill>
                <a:latin typeface="宋体" panose="02010600030101010101" pitchFamily="2" charset="-122"/>
              </a:rPr>
              <a:t>(</a:t>
            </a:r>
            <a:r>
              <a:rPr lang="zh-CN" altLang="en-US" sz="2800" b="1" dirty="0">
                <a:solidFill>
                  <a:srgbClr val="FF0000"/>
                </a:solidFill>
                <a:latin typeface="宋体" panose="02010600030101010101" pitchFamily="2" charset="-122"/>
              </a:rPr>
              <a:t>超过时单向导电性变差</a:t>
            </a:r>
            <a:r>
              <a:rPr lang="en-US" altLang="zh-CN" sz="2800" b="1" dirty="0">
                <a:solidFill>
                  <a:srgbClr val="FF0000"/>
                </a:solidFill>
                <a:latin typeface="宋体" panose="02010600030101010101" pitchFamily="2" charset="-122"/>
              </a:rPr>
              <a:t>)</a:t>
            </a:r>
            <a:endParaRPr lang="en-US" altLang="zh-CN" sz="2800" b="1" dirty="0">
              <a:solidFill>
                <a:srgbClr val="FF0000"/>
              </a:solidFill>
              <a:latin typeface="宋体" panose="02010600030101010101" pitchFamily="2" charset="-122"/>
            </a:endParaRPr>
          </a:p>
        </p:txBody>
      </p:sp>
      <p:grpSp>
        <p:nvGrpSpPr>
          <p:cNvPr id="2" name="Group 14"/>
          <p:cNvGrpSpPr/>
          <p:nvPr/>
        </p:nvGrpSpPr>
        <p:grpSpPr>
          <a:xfrm>
            <a:off x="3131820" y="1348423"/>
            <a:ext cx="2943225" cy="2373312"/>
            <a:chOff x="1810" y="785"/>
            <a:chExt cx="1854" cy="1495"/>
          </a:xfrm>
        </p:grpSpPr>
        <p:sp>
          <p:nvSpPr>
            <p:cNvPr id="386056" name="Text Box 15"/>
            <p:cNvSpPr txBox="1"/>
            <p:nvPr/>
          </p:nvSpPr>
          <p:spPr>
            <a:xfrm>
              <a:off x="2220" y="785"/>
              <a:ext cx="384" cy="288"/>
            </a:xfrm>
            <a:prstGeom prst="rect">
              <a:avLst/>
            </a:prstGeom>
            <a:noFill/>
            <a:ln w="9525">
              <a:noFill/>
            </a:ln>
          </p:spPr>
          <p:txBody>
            <a:bodyPr anchor="ctr" anchorCtr="0">
              <a:spAutoFit/>
            </a:bodyPr>
            <a:p>
              <a:pPr algn="ctr"/>
              <a:r>
                <a:rPr lang="en-US" altLang="zh-CN" b="1" i="1" dirty="0">
                  <a:solidFill>
                    <a:schemeClr val="bg2"/>
                  </a:solidFill>
                  <a:latin typeface="Times New Roman" panose="02020603050405020304" pitchFamily="18" charset="0"/>
                </a:rPr>
                <a:t>i</a:t>
              </a:r>
              <a:r>
                <a:rPr lang="en-US" altLang="zh-CN" b="1" baseline="-25000" dirty="0">
                  <a:solidFill>
                    <a:schemeClr val="bg2"/>
                  </a:solidFill>
                  <a:latin typeface="Times New Roman" panose="02020603050405020304" pitchFamily="18" charset="0"/>
                </a:rPr>
                <a:t>D</a:t>
              </a:r>
              <a:endParaRPr lang="en-US" altLang="zh-CN" b="1" dirty="0">
                <a:solidFill>
                  <a:schemeClr val="bg2"/>
                </a:solidFill>
                <a:latin typeface="Times New Roman" panose="02020603050405020304" pitchFamily="18" charset="0"/>
              </a:endParaRPr>
            </a:p>
          </p:txBody>
        </p:sp>
        <p:sp>
          <p:nvSpPr>
            <p:cNvPr id="386057" name="Text Box 16"/>
            <p:cNvSpPr txBox="1"/>
            <p:nvPr/>
          </p:nvSpPr>
          <p:spPr>
            <a:xfrm>
              <a:off x="3192" y="1535"/>
              <a:ext cx="472" cy="288"/>
            </a:xfrm>
            <a:prstGeom prst="rect">
              <a:avLst/>
            </a:prstGeom>
            <a:noFill/>
            <a:ln w="9525">
              <a:noFill/>
            </a:ln>
          </p:spPr>
          <p:txBody>
            <a:bodyPr anchor="ctr" anchorCtr="0">
              <a:spAutoFit/>
            </a:bodyPr>
            <a:p>
              <a:r>
                <a:rPr lang="en-US" altLang="zh-CN" b="1" i="1" dirty="0">
                  <a:solidFill>
                    <a:schemeClr val="bg2"/>
                  </a:solidFill>
                  <a:latin typeface="Times New Roman" panose="02020603050405020304" pitchFamily="18" charset="0"/>
                </a:rPr>
                <a:t>u</a:t>
              </a:r>
              <a:r>
                <a:rPr lang="en-US" altLang="zh-CN" b="1" baseline="-25000" dirty="0">
                  <a:solidFill>
                    <a:schemeClr val="bg2"/>
                  </a:solidFill>
                  <a:latin typeface="Times New Roman" panose="02020603050405020304" pitchFamily="18" charset="0"/>
                </a:rPr>
                <a:t>D</a:t>
              </a:r>
              <a:endParaRPr lang="en-US" altLang="zh-CN" b="1" dirty="0">
                <a:solidFill>
                  <a:schemeClr val="bg2"/>
                </a:solidFill>
                <a:latin typeface="Times New Roman" panose="02020603050405020304" pitchFamily="18" charset="0"/>
              </a:endParaRPr>
            </a:p>
          </p:txBody>
        </p:sp>
        <p:sp>
          <p:nvSpPr>
            <p:cNvPr id="386058" name="Line 17"/>
            <p:cNvSpPr/>
            <p:nvPr/>
          </p:nvSpPr>
          <p:spPr>
            <a:xfrm>
              <a:off x="1882" y="1676"/>
              <a:ext cx="1286" cy="0"/>
            </a:xfrm>
            <a:prstGeom prst="line">
              <a:avLst/>
            </a:prstGeom>
            <a:ln w="25400" cap="flat" cmpd="sng">
              <a:solidFill>
                <a:srgbClr val="0033CC"/>
              </a:solidFill>
              <a:prstDash val="solid"/>
              <a:headEnd type="none" w="med" len="med"/>
              <a:tailEnd type="stealth" w="sm" len="lg"/>
            </a:ln>
          </p:spPr>
        </p:sp>
        <p:sp>
          <p:nvSpPr>
            <p:cNvPr id="386059" name="Line 18"/>
            <p:cNvSpPr/>
            <p:nvPr/>
          </p:nvSpPr>
          <p:spPr>
            <a:xfrm flipV="1">
              <a:off x="2534" y="965"/>
              <a:ext cx="0" cy="1280"/>
            </a:xfrm>
            <a:prstGeom prst="line">
              <a:avLst/>
            </a:prstGeom>
            <a:ln w="25400" cap="flat" cmpd="sng">
              <a:solidFill>
                <a:srgbClr val="0033CC"/>
              </a:solidFill>
              <a:prstDash val="solid"/>
              <a:headEnd type="none" w="sm" len="lg"/>
              <a:tailEnd type="stealth" w="sm" len="lg"/>
            </a:ln>
          </p:spPr>
        </p:sp>
        <p:grpSp>
          <p:nvGrpSpPr>
            <p:cNvPr id="386060" name="Group 19"/>
            <p:cNvGrpSpPr/>
            <p:nvPr/>
          </p:nvGrpSpPr>
          <p:grpSpPr>
            <a:xfrm>
              <a:off x="1950" y="1665"/>
              <a:ext cx="569" cy="68"/>
              <a:chOff x="864" y="1920"/>
              <a:chExt cx="808" cy="104"/>
            </a:xfrm>
          </p:grpSpPr>
          <p:sp>
            <p:nvSpPr>
              <p:cNvPr id="386061" name="Line 20"/>
              <p:cNvSpPr/>
              <p:nvPr/>
            </p:nvSpPr>
            <p:spPr>
              <a:xfrm>
                <a:off x="864" y="2016"/>
                <a:ext cx="576" cy="0"/>
              </a:xfrm>
              <a:prstGeom prst="line">
                <a:avLst/>
              </a:prstGeom>
              <a:ln w="38100" cap="flat" cmpd="sng">
                <a:solidFill>
                  <a:srgbClr val="0033CC"/>
                </a:solidFill>
                <a:prstDash val="solid"/>
                <a:headEnd type="none" w="med" len="med"/>
                <a:tailEnd type="none" w="sm" len="lg"/>
              </a:ln>
            </p:spPr>
          </p:sp>
          <p:sp>
            <p:nvSpPr>
              <p:cNvPr id="386062" name="Freeform 21"/>
              <p:cNvSpPr/>
              <p:nvPr/>
            </p:nvSpPr>
            <p:spPr>
              <a:xfrm>
                <a:off x="1440" y="1920"/>
                <a:ext cx="232" cy="104"/>
              </a:xfrm>
              <a:custGeom>
                <a:avLst/>
                <a:gdLst>
                  <a:gd name="txL" fmla="*/ 0 w 417"/>
                  <a:gd name="txT" fmla="*/ 0 h 332"/>
                  <a:gd name="txR" fmla="*/ 417 w 417"/>
                  <a:gd name="txB" fmla="*/ 332 h 332"/>
                </a:gdLst>
                <a:ahLst/>
                <a:cxnLst>
                  <a:cxn ang="0">
                    <a:pos x="0" y="332"/>
                  </a:cxn>
                  <a:cxn ang="0">
                    <a:pos x="184" y="276"/>
                  </a:cxn>
                  <a:cxn ang="0">
                    <a:pos x="256" y="236"/>
                  </a:cxn>
                  <a:cxn ang="0">
                    <a:pos x="272" y="212"/>
                  </a:cxn>
                  <a:cxn ang="0">
                    <a:pos x="296" y="196"/>
                  </a:cxn>
                  <a:cxn ang="0">
                    <a:pos x="352" y="132"/>
                  </a:cxn>
                  <a:cxn ang="0">
                    <a:pos x="384" y="60"/>
                  </a:cxn>
                  <a:cxn ang="0">
                    <a:pos x="416" y="4"/>
                  </a:cxn>
                </a:cxnLst>
                <a:rect l="txL" t="txT" r="txR" b="txB"/>
                <a:pathLst>
                  <a:path w="417" h="332">
                    <a:moveTo>
                      <a:pt x="0" y="332"/>
                    </a:moveTo>
                    <a:cubicBezTo>
                      <a:pt x="42" y="321"/>
                      <a:pt x="149" y="299"/>
                      <a:pt x="184" y="276"/>
                    </a:cubicBezTo>
                    <a:cubicBezTo>
                      <a:pt x="239" y="239"/>
                      <a:pt x="214" y="250"/>
                      <a:pt x="256" y="236"/>
                    </a:cubicBezTo>
                    <a:cubicBezTo>
                      <a:pt x="261" y="228"/>
                      <a:pt x="265" y="219"/>
                      <a:pt x="272" y="212"/>
                    </a:cubicBezTo>
                    <a:cubicBezTo>
                      <a:pt x="279" y="205"/>
                      <a:pt x="290" y="203"/>
                      <a:pt x="296" y="196"/>
                    </a:cubicBezTo>
                    <a:cubicBezTo>
                      <a:pt x="361" y="121"/>
                      <a:pt x="298" y="168"/>
                      <a:pt x="352" y="132"/>
                    </a:cubicBezTo>
                    <a:cubicBezTo>
                      <a:pt x="360" y="108"/>
                      <a:pt x="372" y="82"/>
                      <a:pt x="384" y="60"/>
                    </a:cubicBezTo>
                    <a:cubicBezTo>
                      <a:pt x="417" y="0"/>
                      <a:pt x="416" y="33"/>
                      <a:pt x="416" y="4"/>
                    </a:cubicBezTo>
                  </a:path>
                </a:pathLst>
              </a:custGeom>
              <a:noFill/>
              <a:ln w="38100" cap="flat" cmpd="sng">
                <a:solidFill>
                  <a:srgbClr val="0033CC"/>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grpSp>
        <p:grpSp>
          <p:nvGrpSpPr>
            <p:cNvPr id="386063" name="Group 22"/>
            <p:cNvGrpSpPr/>
            <p:nvPr/>
          </p:nvGrpSpPr>
          <p:grpSpPr>
            <a:xfrm>
              <a:off x="1858" y="1728"/>
              <a:ext cx="92" cy="476"/>
              <a:chOff x="672" y="2016"/>
              <a:chExt cx="192" cy="864"/>
            </a:xfrm>
          </p:grpSpPr>
          <p:sp>
            <p:nvSpPr>
              <p:cNvPr id="386064" name="Freeform 23"/>
              <p:cNvSpPr/>
              <p:nvPr/>
            </p:nvSpPr>
            <p:spPr>
              <a:xfrm>
                <a:off x="768" y="2016"/>
                <a:ext cx="96" cy="192"/>
              </a:xfrm>
              <a:custGeom>
                <a:avLst/>
                <a:gdLst>
                  <a:gd name="txL" fmla="*/ 0 w 96"/>
                  <a:gd name="txT" fmla="*/ 0 h 192"/>
                  <a:gd name="txR" fmla="*/ 96 w 96"/>
                  <a:gd name="txB" fmla="*/ 192 h 192"/>
                </a:gdLst>
                <a:ahLst/>
                <a:cxnLst>
                  <a:cxn ang="0">
                    <a:pos x="96" y="0"/>
                  </a:cxn>
                  <a:cxn ang="0">
                    <a:pos x="48" y="48"/>
                  </a:cxn>
                  <a:cxn ang="0">
                    <a:pos x="0" y="192"/>
                  </a:cxn>
                </a:cxnLst>
                <a:rect l="txL" t="txT" r="txR" b="txB"/>
                <a:pathLst>
                  <a:path w="96" h="192">
                    <a:moveTo>
                      <a:pt x="96" y="0"/>
                    </a:moveTo>
                    <a:cubicBezTo>
                      <a:pt x="80" y="8"/>
                      <a:pt x="64" y="16"/>
                      <a:pt x="48" y="48"/>
                    </a:cubicBezTo>
                    <a:cubicBezTo>
                      <a:pt x="32" y="80"/>
                      <a:pt x="16" y="136"/>
                      <a:pt x="0" y="192"/>
                    </a:cubicBezTo>
                  </a:path>
                </a:pathLst>
              </a:custGeom>
              <a:noFill/>
              <a:ln w="38100" cap="flat" cmpd="sng">
                <a:solidFill>
                  <a:srgbClr val="0033CC"/>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386065" name="Line 24"/>
              <p:cNvSpPr/>
              <p:nvPr/>
            </p:nvSpPr>
            <p:spPr>
              <a:xfrm flipH="1">
                <a:off x="672" y="2208"/>
                <a:ext cx="96" cy="672"/>
              </a:xfrm>
              <a:prstGeom prst="line">
                <a:avLst/>
              </a:prstGeom>
              <a:ln w="38100" cap="flat" cmpd="sng">
                <a:solidFill>
                  <a:srgbClr val="0033CC"/>
                </a:solidFill>
                <a:prstDash val="solid"/>
                <a:headEnd type="none" w="med" len="med"/>
                <a:tailEnd type="none" w="sm" len="lg"/>
              </a:ln>
            </p:spPr>
          </p:sp>
        </p:grpSp>
        <p:sp>
          <p:nvSpPr>
            <p:cNvPr id="386066" name="Line 25"/>
            <p:cNvSpPr/>
            <p:nvPr/>
          </p:nvSpPr>
          <p:spPr>
            <a:xfrm>
              <a:off x="1906" y="1656"/>
              <a:ext cx="0" cy="48"/>
            </a:xfrm>
            <a:prstGeom prst="line">
              <a:avLst/>
            </a:prstGeom>
            <a:ln w="9525" cap="flat" cmpd="sng">
              <a:solidFill>
                <a:srgbClr val="0033CC"/>
              </a:solidFill>
              <a:prstDash val="solid"/>
              <a:headEnd type="none" w="med" len="med"/>
              <a:tailEnd type="none" w="sm" len="lg"/>
            </a:ln>
          </p:spPr>
        </p:sp>
        <p:grpSp>
          <p:nvGrpSpPr>
            <p:cNvPr id="386067" name="Group 26"/>
            <p:cNvGrpSpPr/>
            <p:nvPr/>
          </p:nvGrpSpPr>
          <p:grpSpPr>
            <a:xfrm>
              <a:off x="2525" y="1041"/>
              <a:ext cx="439" cy="635"/>
              <a:chOff x="1680" y="960"/>
              <a:chExt cx="624" cy="960"/>
            </a:xfrm>
          </p:grpSpPr>
          <p:sp>
            <p:nvSpPr>
              <p:cNvPr id="386068" name="Freeform 27"/>
              <p:cNvSpPr/>
              <p:nvPr/>
            </p:nvSpPr>
            <p:spPr>
              <a:xfrm>
                <a:off x="2016" y="960"/>
                <a:ext cx="288" cy="960"/>
              </a:xfrm>
              <a:custGeom>
                <a:avLst/>
                <a:gdLst>
                  <a:gd name="txL" fmla="*/ 0 w 312"/>
                  <a:gd name="txT" fmla="*/ 0 h 1056"/>
                  <a:gd name="txR" fmla="*/ 312 w 312"/>
                  <a:gd name="txB" fmla="*/ 1056 h 1056"/>
                </a:gdLst>
                <a:ahLst/>
                <a:cxnLst>
                  <a:cxn ang="0">
                    <a:pos x="0" y="1048"/>
                  </a:cxn>
                  <a:cxn ang="0">
                    <a:pos x="144" y="904"/>
                  </a:cxn>
                  <a:cxn ang="0">
                    <a:pos x="288" y="136"/>
                  </a:cxn>
                  <a:cxn ang="0">
                    <a:pos x="288" y="88"/>
                  </a:cxn>
                </a:cxnLst>
                <a:rect l="txL" t="txT" r="txR" b="txB"/>
                <a:pathLst>
                  <a:path w="312" h="1056">
                    <a:moveTo>
                      <a:pt x="0" y="1048"/>
                    </a:moveTo>
                    <a:cubicBezTo>
                      <a:pt x="48" y="1052"/>
                      <a:pt x="96" y="1056"/>
                      <a:pt x="144" y="904"/>
                    </a:cubicBezTo>
                    <a:cubicBezTo>
                      <a:pt x="192" y="752"/>
                      <a:pt x="264" y="272"/>
                      <a:pt x="288" y="136"/>
                    </a:cubicBezTo>
                    <a:cubicBezTo>
                      <a:pt x="312" y="0"/>
                      <a:pt x="300" y="44"/>
                      <a:pt x="288" y="88"/>
                    </a:cubicBezTo>
                  </a:path>
                </a:pathLst>
              </a:custGeom>
              <a:noFill/>
              <a:ln w="38100" cap="flat" cmpd="sng">
                <a:solidFill>
                  <a:srgbClr val="FF0000"/>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386069" name="Line 28"/>
              <p:cNvSpPr/>
              <p:nvPr/>
            </p:nvSpPr>
            <p:spPr>
              <a:xfrm>
                <a:off x="1680" y="1920"/>
                <a:ext cx="336" cy="0"/>
              </a:xfrm>
              <a:prstGeom prst="line">
                <a:avLst/>
              </a:prstGeom>
              <a:ln w="38100" cap="flat" cmpd="sng">
                <a:solidFill>
                  <a:srgbClr val="FF0000"/>
                </a:solidFill>
                <a:prstDash val="solid"/>
                <a:headEnd type="none" w="med" len="med"/>
                <a:tailEnd type="none" w="sm" len="lg"/>
              </a:ln>
            </p:spPr>
          </p:sp>
        </p:grpSp>
        <p:sp>
          <p:nvSpPr>
            <p:cNvPr id="386070" name="AutoShape 29"/>
            <p:cNvSpPr/>
            <p:nvPr/>
          </p:nvSpPr>
          <p:spPr>
            <a:xfrm flipV="1">
              <a:off x="2607" y="2089"/>
              <a:ext cx="507" cy="191"/>
            </a:xfrm>
            <a:prstGeom prst="wedgeRoundRectCallout">
              <a:avLst>
                <a:gd name="adj1" fmla="val -40338"/>
                <a:gd name="adj2" fmla="val 159421"/>
                <a:gd name="adj3" fmla="val 16667"/>
              </a:avLst>
            </a:prstGeom>
            <a:solidFill>
              <a:srgbClr val="FFFFFF"/>
            </a:solidFill>
            <a:ln w="28575">
              <a:noFill/>
            </a:ln>
          </p:spPr>
          <p:txBody>
            <a:bodyPr rot="10800000" wrap="none" anchor="ctr" anchorCtr="0"/>
            <a:p>
              <a:pPr algn="ctr"/>
              <a:endParaRPr lang="zh-CN" altLang="zh-CN" sz="1800" b="1" dirty="0">
                <a:solidFill>
                  <a:schemeClr val="bg2"/>
                </a:solidFill>
                <a:latin typeface="Times New Roman" panose="02020603050405020304" pitchFamily="18" charset="0"/>
              </a:endParaRPr>
            </a:p>
          </p:txBody>
        </p:sp>
        <p:sp>
          <p:nvSpPr>
            <p:cNvPr id="386071" name="Rectangle 30"/>
            <p:cNvSpPr/>
            <p:nvPr/>
          </p:nvSpPr>
          <p:spPr>
            <a:xfrm>
              <a:off x="1810" y="1368"/>
              <a:ext cx="816" cy="288"/>
            </a:xfrm>
            <a:prstGeom prst="rect">
              <a:avLst/>
            </a:prstGeom>
            <a:noFill/>
            <a:ln w="9525">
              <a:noFill/>
            </a:ln>
          </p:spPr>
          <p:txBody>
            <a:bodyPr>
              <a:spAutoFit/>
            </a:bodyPr>
            <a:p>
              <a:pPr>
                <a:spcBef>
                  <a:spcPct val="20000"/>
                </a:spcBef>
              </a:pPr>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 (BR)</a:t>
              </a:r>
              <a:endParaRPr lang="en-US" altLang="zh-CN" b="1" baseline="-25000" dirty="0">
                <a:solidFill>
                  <a:srgbClr val="FF0066"/>
                </a:solidFill>
                <a:latin typeface="Times New Roman" panose="02020603050405020304" pitchFamily="18" charset="0"/>
              </a:endParaRPr>
            </a:p>
          </p:txBody>
        </p:sp>
        <p:sp>
          <p:nvSpPr>
            <p:cNvPr id="386072" name="Rectangle 31"/>
            <p:cNvSpPr/>
            <p:nvPr/>
          </p:nvSpPr>
          <p:spPr>
            <a:xfrm>
              <a:off x="2554" y="978"/>
              <a:ext cx="325" cy="288"/>
            </a:xfrm>
            <a:prstGeom prst="rect">
              <a:avLst/>
            </a:prstGeom>
            <a:noFill/>
            <a:ln w="9525">
              <a:noFill/>
            </a:ln>
          </p:spPr>
          <p:txBody>
            <a:bodyPr>
              <a:spAutoFit/>
            </a:bodyPr>
            <a:p>
              <a:pPr>
                <a:spcBef>
                  <a:spcPct val="20000"/>
                </a:spcBef>
              </a:pP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 F</a:t>
              </a:r>
              <a:endParaRPr lang="en-US" altLang="zh-CN" b="1" baseline="-25000" dirty="0">
                <a:solidFill>
                  <a:srgbClr val="FF0066"/>
                </a:solidFill>
                <a:latin typeface="Times New Roman" panose="02020603050405020304" pitchFamily="18" charset="0"/>
              </a:endParaRPr>
            </a:p>
          </p:txBody>
        </p:sp>
        <p:sp>
          <p:nvSpPr>
            <p:cNvPr id="386073" name="Rectangle 32"/>
            <p:cNvSpPr/>
            <p:nvPr/>
          </p:nvSpPr>
          <p:spPr>
            <a:xfrm>
              <a:off x="2002" y="1704"/>
              <a:ext cx="672" cy="288"/>
            </a:xfrm>
            <a:prstGeom prst="rect">
              <a:avLst/>
            </a:prstGeom>
            <a:noFill/>
            <a:ln w="9525">
              <a:noFill/>
            </a:ln>
          </p:spPr>
          <p:txBody>
            <a:bodyPr>
              <a:spAutoFit/>
            </a:bodyPr>
            <a:p>
              <a:pPr eaLnBrk="0" hangingPunct="0">
                <a:spcBef>
                  <a:spcPct val="20000"/>
                </a:spcBef>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RM</a:t>
              </a:r>
              <a:endParaRPr lang="en-US" altLang="zh-CN" b="1" baseline="-25000" dirty="0">
                <a:solidFill>
                  <a:srgbClr val="0033CC"/>
                </a:solidFill>
                <a:latin typeface="Times New Roman" panose="02020603050405020304" pitchFamily="18" charset="0"/>
              </a:endParaRPr>
            </a:p>
          </p:txBody>
        </p:sp>
        <p:sp>
          <p:nvSpPr>
            <p:cNvPr id="386074" name="Line 33"/>
            <p:cNvSpPr/>
            <p:nvPr/>
          </p:nvSpPr>
          <p:spPr>
            <a:xfrm>
              <a:off x="2194" y="1656"/>
              <a:ext cx="0" cy="32"/>
            </a:xfrm>
            <a:prstGeom prst="line">
              <a:avLst/>
            </a:prstGeom>
            <a:ln w="9525" cap="flat" cmpd="sng">
              <a:solidFill>
                <a:srgbClr val="0033CC"/>
              </a:solidFill>
              <a:prstDash val="solid"/>
              <a:headEnd type="none" w="med" len="med"/>
              <a:tailEnd type="none" w="sm" len="lg"/>
            </a:ln>
          </p:spPr>
        </p:sp>
        <p:sp>
          <p:nvSpPr>
            <p:cNvPr id="386075" name="Text Box 34"/>
            <p:cNvSpPr txBox="1"/>
            <p:nvPr/>
          </p:nvSpPr>
          <p:spPr>
            <a:xfrm>
              <a:off x="2498" y="1670"/>
              <a:ext cx="327" cy="288"/>
            </a:xfrm>
            <a:prstGeom prst="rect">
              <a:avLst/>
            </a:prstGeom>
            <a:noFill/>
            <a:ln w="9525">
              <a:noFill/>
            </a:ln>
          </p:spPr>
          <p:txBody>
            <a:bodyPr>
              <a:spAutoFit/>
            </a:bodyPr>
            <a:p>
              <a:pPr eaLnBrk="0" hangingPunct="0">
                <a:spcBef>
                  <a:spcPct val="20000"/>
                </a:spcBef>
              </a:pPr>
              <a:r>
                <a:rPr lang="en-US" altLang="zh-CN" b="1" i="1" dirty="0">
                  <a:solidFill>
                    <a:schemeClr val="bg2"/>
                  </a:solidFill>
                  <a:latin typeface="Times New Roman" panose="02020603050405020304" pitchFamily="18" charset="0"/>
                  <a:ea typeface="隶书" pitchFamily="49" charset="-122"/>
                </a:rPr>
                <a:t>O</a:t>
              </a:r>
              <a:endParaRPr lang="en-US" altLang="zh-CN" b="1" i="1" dirty="0">
                <a:solidFill>
                  <a:schemeClr val="bg2"/>
                </a:solidFill>
                <a:latin typeface="Times New Roman" panose="02020603050405020304" pitchFamily="18" charset="0"/>
                <a:ea typeface="隶书" pitchFamily="49" charset="-122"/>
              </a:endParaRPr>
            </a:p>
          </p:txBody>
        </p:sp>
        <p:sp>
          <p:nvSpPr>
            <p:cNvPr id="386076" name="Line 35"/>
            <p:cNvSpPr/>
            <p:nvPr/>
          </p:nvSpPr>
          <p:spPr>
            <a:xfrm flipV="1">
              <a:off x="2502" y="1110"/>
              <a:ext cx="78" cy="6"/>
            </a:xfrm>
            <a:prstGeom prst="line">
              <a:avLst/>
            </a:prstGeom>
            <a:ln w="19050" cap="flat" cmpd="sng">
              <a:solidFill>
                <a:srgbClr val="0033CC"/>
              </a:solidFill>
              <a:prstDash val="solid"/>
              <a:headEnd type="none" w="med" len="med"/>
              <a:tailEnd type="none" w="med" len="med"/>
            </a:ln>
          </p:spPr>
        </p:sp>
      </p:gr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058">
                                            <p:txEl>
                                              <p:charRg st="0" end="9"/>
                                            </p:txEl>
                                          </p:spTgt>
                                        </p:tgtEl>
                                        <p:attrNameLst>
                                          <p:attrName>style.visibility</p:attrName>
                                        </p:attrNameLst>
                                      </p:cBhvr>
                                      <p:to>
                                        <p:strVal val="visible"/>
                                      </p:to>
                                    </p:set>
                                    <p:animEffect transition="in" filter="wipe(left)">
                                      <p:cBhvr>
                                        <p:cTn id="7" dur="500"/>
                                        <p:tgtEl>
                                          <p:spTgt spid="45058">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ou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iterate type="lt">
                                    <p:tmPct val="100000"/>
                                  </p:iterate>
                                  <p:childTnLst>
                                    <p:set>
                                      <p:cBhvr>
                                        <p:cTn id="16" dur="1" fill="hold">
                                          <p:stCondLst>
                                            <p:cond delay="0"/>
                                          </p:stCondLst>
                                        </p:cTn>
                                        <p:tgtEl>
                                          <p:spTgt spid="45059">
                                            <p:txEl>
                                              <p:charRg st="0" end="26"/>
                                            </p:txEl>
                                          </p:spTgt>
                                        </p:tgtEl>
                                        <p:attrNameLst>
                                          <p:attrName>style.visibility</p:attrName>
                                        </p:attrNameLst>
                                      </p:cBhvr>
                                      <p:to>
                                        <p:strVal val="visible"/>
                                      </p:to>
                                    </p:set>
                                    <p:animEffect transition="in" filter="wipe(up)">
                                      <p:cBhvr>
                                        <p:cTn id="17" dur="75"/>
                                        <p:tgtEl>
                                          <p:spTgt spid="45059">
                                            <p:txEl>
                                              <p:charRg st="0" end="26"/>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TYP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iterate type="lt">
                                    <p:tmPct val="100000"/>
                                  </p:iterate>
                                  <p:childTnLst>
                                    <p:set>
                                      <p:cBhvr>
                                        <p:cTn id="21" dur="1" fill="hold">
                                          <p:stCondLst>
                                            <p:cond delay="0"/>
                                          </p:stCondLst>
                                        </p:cTn>
                                        <p:tgtEl>
                                          <p:spTgt spid="45060">
                                            <p:txEl>
                                              <p:charRg st="0" end="31"/>
                                            </p:txEl>
                                          </p:spTgt>
                                        </p:tgtEl>
                                        <p:attrNameLst>
                                          <p:attrName>style.visibility</p:attrName>
                                        </p:attrNameLst>
                                      </p:cBhvr>
                                      <p:to>
                                        <p:strVal val="visible"/>
                                      </p:to>
                                    </p:set>
                                    <p:animEffect transition="in" filter="wipe(up)">
                                      <p:cBhvr>
                                        <p:cTn id="22" dur="75"/>
                                        <p:tgtEl>
                                          <p:spTgt spid="45060">
                                            <p:txEl>
                                              <p:charRg st="0" end="31"/>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TYPE.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lt">
                                    <p:tmPct val="100000"/>
                                  </p:iterate>
                                  <p:childTnLst>
                                    <p:set>
                                      <p:cBhvr>
                                        <p:cTn id="26" dur="1" fill="hold">
                                          <p:stCondLst>
                                            <p:cond delay="0"/>
                                          </p:stCondLst>
                                        </p:cTn>
                                        <p:tgtEl>
                                          <p:spTgt spid="45061"/>
                                        </p:tgtEl>
                                        <p:attrNameLst>
                                          <p:attrName>style.visibility</p:attrName>
                                        </p:attrNameLst>
                                      </p:cBhvr>
                                      <p:to>
                                        <p:strVal val="visible"/>
                                      </p:to>
                                    </p:set>
                                    <p:animEffect transition="in" filter="wipe(left)">
                                      <p:cBhvr>
                                        <p:cTn id="27" dur="75"/>
                                        <p:tgtEl>
                                          <p:spTgt spid="45061"/>
                                        </p:tgtEl>
                                      </p:cBhvr>
                                    </p:animEffect>
                                  </p:childTnLst>
                                  <p:subTnLst>
                                    <p:audio>
                                      <p:cMediaNode>
                                        <p:cTn display="0" masterRel="sameClick">
                                          <p:stCondLst>
                                            <p:cond evt="begin" delay="0">
                                              <p:tn val="25"/>
                                            </p:cond>
                                          </p:stCondLst>
                                          <p:endCondLst>
                                            <p:cond evt="onStopAudio" delay="0">
                                              <p:tgtEl>
                                                <p:sldTgt/>
                                              </p:tgtEl>
                                            </p:cond>
                                          </p:endCondLst>
                                        </p:cTn>
                                        <p:tgtEl>
                                          <p:sndTgt r:embed="rId2" name="TYPE.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lt">
                                    <p:tmPct val="100000"/>
                                  </p:iterate>
                                  <p:childTnLst>
                                    <p:set>
                                      <p:cBhvr>
                                        <p:cTn id="31" dur="1" fill="hold">
                                          <p:stCondLst>
                                            <p:cond delay="0"/>
                                          </p:stCondLst>
                                        </p:cTn>
                                        <p:tgtEl>
                                          <p:spTgt spid="45062"/>
                                        </p:tgtEl>
                                        <p:attrNameLst>
                                          <p:attrName>style.visibility</p:attrName>
                                        </p:attrNameLst>
                                      </p:cBhvr>
                                      <p:to>
                                        <p:strVal val="visible"/>
                                      </p:to>
                                    </p:set>
                                    <p:animEffect transition="in" filter="wipe(left)">
                                      <p:cBhvr>
                                        <p:cTn id="32" dur="75"/>
                                        <p:tgtEl>
                                          <p:spTgt spid="45062"/>
                                        </p:tgtEl>
                                      </p:cBhvr>
                                    </p:animEffect>
                                  </p:childTnLst>
                                  <p:subTnLst>
                                    <p:audio>
                                      <p:cMediaNode>
                                        <p:cTn display="0" masterRel="sameClick">
                                          <p:stCondLst>
                                            <p:cond evt="begin" delay="0">
                                              <p:tn val="30"/>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build="p"/>
      <p:bldP spid="45059" grpId="0" build="p"/>
      <p:bldP spid="45060" grpId="0" build="p"/>
      <p:bldP spid="45061" grpId="0"/>
      <p:bldP spid="4506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Oval 2"/>
          <p:cNvSpPr/>
          <p:nvPr/>
        </p:nvSpPr>
        <p:spPr>
          <a:xfrm>
            <a:off x="7150100" y="1893888"/>
            <a:ext cx="85725" cy="80962"/>
          </a:xfrm>
          <a:prstGeom prst="ellipse">
            <a:avLst/>
          </a:prstGeom>
          <a:solidFill>
            <a:srgbClr val="0033CC"/>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2" name="Group 3"/>
          <p:cNvGrpSpPr/>
          <p:nvPr/>
        </p:nvGrpSpPr>
        <p:grpSpPr>
          <a:xfrm>
            <a:off x="4787900" y="1189038"/>
            <a:ext cx="2754313" cy="2601912"/>
            <a:chOff x="3264" y="1968"/>
            <a:chExt cx="1735" cy="1639"/>
          </a:xfrm>
        </p:grpSpPr>
        <p:grpSp>
          <p:nvGrpSpPr>
            <p:cNvPr id="371716" name="Group 4"/>
            <p:cNvGrpSpPr/>
            <p:nvPr/>
          </p:nvGrpSpPr>
          <p:grpSpPr>
            <a:xfrm rot="-5400000" flipH="1">
              <a:off x="3542" y="2025"/>
              <a:ext cx="343" cy="228"/>
              <a:chOff x="1392" y="2640"/>
              <a:chExt cx="343" cy="228"/>
            </a:xfrm>
          </p:grpSpPr>
          <p:sp>
            <p:nvSpPr>
              <p:cNvPr id="371717" name="Oval 5"/>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1718" name="Group 6"/>
              <p:cNvGrpSpPr/>
              <p:nvPr/>
            </p:nvGrpSpPr>
            <p:grpSpPr>
              <a:xfrm>
                <a:off x="1392" y="2640"/>
                <a:ext cx="343" cy="228"/>
                <a:chOff x="1008" y="2544"/>
                <a:chExt cx="343" cy="228"/>
              </a:xfrm>
            </p:grpSpPr>
            <p:sp>
              <p:nvSpPr>
                <p:cNvPr id="371719" name="Freeform 7"/>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1720" name="Freeform 8"/>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1721" name="Group 9"/>
            <p:cNvGrpSpPr/>
            <p:nvPr/>
          </p:nvGrpSpPr>
          <p:grpSpPr>
            <a:xfrm rot="-5400000" flipH="1">
              <a:off x="4358" y="2025"/>
              <a:ext cx="343" cy="228"/>
              <a:chOff x="1392" y="2640"/>
              <a:chExt cx="343" cy="228"/>
            </a:xfrm>
          </p:grpSpPr>
          <p:sp>
            <p:nvSpPr>
              <p:cNvPr id="371722" name="Oval 10"/>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1723" name="Group 11"/>
              <p:cNvGrpSpPr/>
              <p:nvPr/>
            </p:nvGrpSpPr>
            <p:grpSpPr>
              <a:xfrm>
                <a:off x="1392" y="2640"/>
                <a:ext cx="343" cy="228"/>
                <a:chOff x="1008" y="2544"/>
                <a:chExt cx="343" cy="228"/>
              </a:xfrm>
            </p:grpSpPr>
            <p:sp>
              <p:nvSpPr>
                <p:cNvPr id="371724" name="Freeform 12"/>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1725" name="Freeform 13"/>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1726" name="Group 14"/>
            <p:cNvGrpSpPr/>
            <p:nvPr/>
          </p:nvGrpSpPr>
          <p:grpSpPr>
            <a:xfrm flipV="1">
              <a:off x="3600" y="2544"/>
              <a:ext cx="240" cy="510"/>
              <a:chOff x="1824" y="2592"/>
              <a:chExt cx="240" cy="510"/>
            </a:xfrm>
          </p:grpSpPr>
          <p:sp>
            <p:nvSpPr>
              <p:cNvPr id="371727" name="Oval 15"/>
              <p:cNvSpPr/>
              <p:nvPr/>
            </p:nvSpPr>
            <p:spPr>
              <a:xfrm>
                <a:off x="1920" y="2928"/>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1728" name="Oval 16"/>
              <p:cNvSpPr/>
              <p:nvPr/>
            </p:nvSpPr>
            <p:spPr>
              <a:xfrm>
                <a:off x="1920" y="2736"/>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1729" name="Freeform 17"/>
              <p:cNvSpPr/>
              <p:nvPr/>
            </p:nvSpPr>
            <p:spPr>
              <a:xfrm>
                <a:off x="1824" y="2592"/>
                <a:ext cx="100"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1730" name="Freeform 18"/>
              <p:cNvSpPr/>
              <p:nvPr/>
            </p:nvSpPr>
            <p:spPr>
              <a:xfrm flipH="1">
                <a:off x="1968" y="2592"/>
                <a:ext cx="96"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nvGrpSpPr>
            <p:cNvPr id="371731" name="Group 19"/>
            <p:cNvGrpSpPr/>
            <p:nvPr/>
          </p:nvGrpSpPr>
          <p:grpSpPr>
            <a:xfrm rot="-5400000" flipV="1">
              <a:off x="4023" y="2169"/>
              <a:ext cx="240" cy="510"/>
              <a:chOff x="1824" y="2592"/>
              <a:chExt cx="240" cy="510"/>
            </a:xfrm>
          </p:grpSpPr>
          <p:sp>
            <p:nvSpPr>
              <p:cNvPr id="371732" name="Oval 20"/>
              <p:cNvSpPr/>
              <p:nvPr/>
            </p:nvSpPr>
            <p:spPr>
              <a:xfrm>
                <a:off x="1920" y="2928"/>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1733" name="Oval 21"/>
              <p:cNvSpPr/>
              <p:nvPr/>
            </p:nvSpPr>
            <p:spPr>
              <a:xfrm>
                <a:off x="1920" y="2736"/>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1734" name="Freeform 22"/>
              <p:cNvSpPr/>
              <p:nvPr/>
            </p:nvSpPr>
            <p:spPr>
              <a:xfrm>
                <a:off x="1824" y="2592"/>
                <a:ext cx="100"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1735" name="Freeform 23"/>
              <p:cNvSpPr/>
              <p:nvPr/>
            </p:nvSpPr>
            <p:spPr>
              <a:xfrm flipH="1">
                <a:off x="1968" y="2592"/>
                <a:ext cx="96"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nvGrpSpPr>
            <p:cNvPr id="371736" name="Group 24"/>
            <p:cNvGrpSpPr/>
            <p:nvPr/>
          </p:nvGrpSpPr>
          <p:grpSpPr>
            <a:xfrm>
              <a:off x="3552" y="2256"/>
              <a:ext cx="506" cy="330"/>
              <a:chOff x="960" y="2016"/>
              <a:chExt cx="506" cy="330"/>
            </a:xfrm>
          </p:grpSpPr>
          <p:sp>
            <p:nvSpPr>
              <p:cNvPr id="371737" name="Oval 25"/>
              <p:cNvSpPr/>
              <p:nvPr/>
            </p:nvSpPr>
            <p:spPr>
              <a:xfrm>
                <a:off x="960" y="2016"/>
                <a:ext cx="352" cy="330"/>
              </a:xfrm>
              <a:prstGeom prst="ellipse">
                <a:avLst/>
              </a:prstGeom>
              <a:solidFill>
                <a:schemeClr val="hlink"/>
              </a:solidFill>
              <a:ln w="28575">
                <a:noFill/>
              </a:ln>
            </p:spPr>
            <p:txBody>
              <a:bodyPr wrap="none" anchor="ctr" anchorCtr="0"/>
              <a:p>
                <a:pPr algn="ctr" eaLnBrk="0" hangingPunct="0">
                  <a:spcBef>
                    <a:spcPct val="20000"/>
                  </a:spcBef>
                </a:pPr>
                <a:endParaRPr lang="zh-CN" altLang="zh-CN" sz="3200" b="1" dirty="0">
                  <a:latin typeface="Times New Roman" panose="02020603050405020304" pitchFamily="18" charset="0"/>
                  <a:ea typeface="隶书" pitchFamily="49" charset="-122"/>
                </a:endParaRPr>
              </a:p>
            </p:txBody>
          </p:sp>
          <p:sp>
            <p:nvSpPr>
              <p:cNvPr id="371738" name="Text Box 26"/>
              <p:cNvSpPr txBox="1"/>
              <p:nvPr/>
            </p:nvSpPr>
            <p:spPr>
              <a:xfrm>
                <a:off x="986" y="2038"/>
                <a:ext cx="480" cy="288"/>
              </a:xfrm>
              <a:prstGeom prst="rect">
                <a:avLst/>
              </a:prstGeom>
              <a:noFill/>
              <a:ln w="28575">
                <a:noFill/>
              </a:ln>
            </p:spPr>
            <p:txBody>
              <a:bodyPr>
                <a:spAutoFit/>
              </a:bodyPr>
              <a:p>
                <a:pPr>
                  <a:spcBef>
                    <a:spcPct val="50000"/>
                  </a:spcBef>
                </a:pPr>
                <a:r>
                  <a:rPr lang="en-US" altLang="zh-CN" b="1" dirty="0">
                    <a:latin typeface="Times New Roman" panose="02020603050405020304" pitchFamily="18" charset="0"/>
                  </a:rPr>
                  <a:t>+4</a:t>
                </a:r>
                <a:endParaRPr lang="en-US" altLang="zh-CN" b="1" dirty="0">
                  <a:latin typeface="Times New Roman" panose="02020603050405020304" pitchFamily="18" charset="0"/>
                </a:endParaRPr>
              </a:p>
            </p:txBody>
          </p:sp>
        </p:grpSp>
        <p:grpSp>
          <p:nvGrpSpPr>
            <p:cNvPr id="371739" name="Group 27"/>
            <p:cNvGrpSpPr/>
            <p:nvPr/>
          </p:nvGrpSpPr>
          <p:grpSpPr>
            <a:xfrm>
              <a:off x="3264" y="3024"/>
              <a:ext cx="343" cy="228"/>
              <a:chOff x="1392" y="2640"/>
              <a:chExt cx="343" cy="228"/>
            </a:xfrm>
          </p:grpSpPr>
          <p:sp>
            <p:nvSpPr>
              <p:cNvPr id="371740" name="Oval 28"/>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1741" name="Group 29"/>
              <p:cNvGrpSpPr/>
              <p:nvPr/>
            </p:nvGrpSpPr>
            <p:grpSpPr>
              <a:xfrm>
                <a:off x="1392" y="2640"/>
                <a:ext cx="343" cy="228"/>
                <a:chOff x="1008" y="2544"/>
                <a:chExt cx="343" cy="228"/>
              </a:xfrm>
            </p:grpSpPr>
            <p:sp>
              <p:nvSpPr>
                <p:cNvPr id="371742" name="Freeform 30"/>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1743" name="Freeform 31"/>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1744" name="Group 32"/>
            <p:cNvGrpSpPr/>
            <p:nvPr/>
          </p:nvGrpSpPr>
          <p:grpSpPr>
            <a:xfrm>
              <a:off x="3264" y="2304"/>
              <a:ext cx="343" cy="228"/>
              <a:chOff x="1440" y="1872"/>
              <a:chExt cx="343" cy="228"/>
            </a:xfrm>
          </p:grpSpPr>
          <p:grpSp>
            <p:nvGrpSpPr>
              <p:cNvPr id="371745" name="Group 33"/>
              <p:cNvGrpSpPr/>
              <p:nvPr/>
            </p:nvGrpSpPr>
            <p:grpSpPr>
              <a:xfrm>
                <a:off x="1440" y="1872"/>
                <a:ext cx="343" cy="228"/>
                <a:chOff x="1008" y="2544"/>
                <a:chExt cx="343" cy="228"/>
              </a:xfrm>
            </p:grpSpPr>
            <p:sp>
              <p:nvSpPr>
                <p:cNvPr id="371746" name="Freeform 34"/>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1747" name="Freeform 35"/>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sp>
            <p:nvSpPr>
              <p:cNvPr id="371748" name="Oval 36"/>
              <p:cNvSpPr/>
              <p:nvPr/>
            </p:nvSpPr>
            <p:spPr>
              <a:xfrm rot="-5400000">
                <a:off x="1630" y="1970"/>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371749" name="Group 37"/>
            <p:cNvGrpSpPr/>
            <p:nvPr/>
          </p:nvGrpSpPr>
          <p:grpSpPr>
            <a:xfrm flipV="1">
              <a:off x="4416" y="2544"/>
              <a:ext cx="240" cy="510"/>
              <a:chOff x="1824" y="2592"/>
              <a:chExt cx="240" cy="510"/>
            </a:xfrm>
          </p:grpSpPr>
          <p:sp>
            <p:nvSpPr>
              <p:cNvPr id="371750" name="Oval 38"/>
              <p:cNvSpPr/>
              <p:nvPr/>
            </p:nvSpPr>
            <p:spPr>
              <a:xfrm>
                <a:off x="1920" y="2928"/>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1751" name="Oval 39"/>
              <p:cNvSpPr/>
              <p:nvPr/>
            </p:nvSpPr>
            <p:spPr>
              <a:xfrm>
                <a:off x="1920" y="2736"/>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1752" name="Freeform 40"/>
              <p:cNvSpPr/>
              <p:nvPr/>
            </p:nvSpPr>
            <p:spPr>
              <a:xfrm>
                <a:off x="1824" y="2592"/>
                <a:ext cx="100"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1753" name="Freeform 41"/>
              <p:cNvSpPr/>
              <p:nvPr/>
            </p:nvSpPr>
            <p:spPr>
              <a:xfrm flipH="1">
                <a:off x="1968" y="2592"/>
                <a:ext cx="96"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nvGrpSpPr>
            <p:cNvPr id="371754" name="Group 42"/>
            <p:cNvGrpSpPr/>
            <p:nvPr/>
          </p:nvGrpSpPr>
          <p:grpSpPr>
            <a:xfrm rot="-5400000" flipV="1">
              <a:off x="4023" y="2889"/>
              <a:ext cx="240" cy="510"/>
              <a:chOff x="1824" y="2592"/>
              <a:chExt cx="240" cy="510"/>
            </a:xfrm>
          </p:grpSpPr>
          <p:sp>
            <p:nvSpPr>
              <p:cNvPr id="371755" name="Oval 43"/>
              <p:cNvSpPr/>
              <p:nvPr/>
            </p:nvSpPr>
            <p:spPr>
              <a:xfrm>
                <a:off x="1920" y="2928"/>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1756" name="Oval 44"/>
              <p:cNvSpPr/>
              <p:nvPr/>
            </p:nvSpPr>
            <p:spPr>
              <a:xfrm>
                <a:off x="1920" y="2736"/>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1757" name="Freeform 45"/>
              <p:cNvSpPr/>
              <p:nvPr/>
            </p:nvSpPr>
            <p:spPr>
              <a:xfrm>
                <a:off x="1824" y="2592"/>
                <a:ext cx="100"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1758" name="Freeform 46"/>
              <p:cNvSpPr/>
              <p:nvPr/>
            </p:nvSpPr>
            <p:spPr>
              <a:xfrm flipH="1">
                <a:off x="1968" y="2592"/>
                <a:ext cx="96"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nvGrpSpPr>
            <p:cNvPr id="371759" name="Group 47"/>
            <p:cNvGrpSpPr/>
            <p:nvPr/>
          </p:nvGrpSpPr>
          <p:grpSpPr>
            <a:xfrm flipH="1">
              <a:off x="4656" y="2304"/>
              <a:ext cx="343" cy="228"/>
              <a:chOff x="1440" y="1872"/>
              <a:chExt cx="343" cy="228"/>
            </a:xfrm>
          </p:grpSpPr>
          <p:grpSp>
            <p:nvGrpSpPr>
              <p:cNvPr id="371760" name="Group 48"/>
              <p:cNvGrpSpPr/>
              <p:nvPr/>
            </p:nvGrpSpPr>
            <p:grpSpPr>
              <a:xfrm>
                <a:off x="1440" y="1872"/>
                <a:ext cx="343" cy="228"/>
                <a:chOff x="1008" y="2544"/>
                <a:chExt cx="343" cy="228"/>
              </a:xfrm>
            </p:grpSpPr>
            <p:sp>
              <p:nvSpPr>
                <p:cNvPr id="371761" name="Freeform 49"/>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1762" name="Freeform 50"/>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sp>
            <p:nvSpPr>
              <p:cNvPr id="371763" name="Oval 51"/>
              <p:cNvSpPr/>
              <p:nvPr/>
            </p:nvSpPr>
            <p:spPr>
              <a:xfrm rot="-5400000">
                <a:off x="1630" y="1970"/>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371764" name="Group 52"/>
            <p:cNvGrpSpPr/>
            <p:nvPr/>
          </p:nvGrpSpPr>
          <p:grpSpPr>
            <a:xfrm flipH="1">
              <a:off x="4656" y="3024"/>
              <a:ext cx="343" cy="228"/>
              <a:chOff x="1440" y="1872"/>
              <a:chExt cx="343" cy="228"/>
            </a:xfrm>
          </p:grpSpPr>
          <p:grpSp>
            <p:nvGrpSpPr>
              <p:cNvPr id="371765" name="Group 53"/>
              <p:cNvGrpSpPr/>
              <p:nvPr/>
            </p:nvGrpSpPr>
            <p:grpSpPr>
              <a:xfrm>
                <a:off x="1440" y="1872"/>
                <a:ext cx="343" cy="228"/>
                <a:chOff x="1008" y="2544"/>
                <a:chExt cx="343" cy="228"/>
              </a:xfrm>
            </p:grpSpPr>
            <p:sp>
              <p:nvSpPr>
                <p:cNvPr id="371766" name="Freeform 54"/>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1767" name="Freeform 55"/>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sp>
            <p:nvSpPr>
              <p:cNvPr id="371768" name="Oval 56"/>
              <p:cNvSpPr/>
              <p:nvPr/>
            </p:nvSpPr>
            <p:spPr>
              <a:xfrm rot="-5400000">
                <a:off x="1630" y="1970"/>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371769" name="Group 57"/>
            <p:cNvGrpSpPr/>
            <p:nvPr/>
          </p:nvGrpSpPr>
          <p:grpSpPr>
            <a:xfrm rot="5400000" flipH="1" flipV="1">
              <a:off x="3542" y="3321"/>
              <a:ext cx="343" cy="228"/>
              <a:chOff x="1392" y="2640"/>
              <a:chExt cx="343" cy="228"/>
            </a:xfrm>
          </p:grpSpPr>
          <p:sp>
            <p:nvSpPr>
              <p:cNvPr id="371770" name="Oval 58"/>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1771" name="Group 59"/>
              <p:cNvGrpSpPr/>
              <p:nvPr/>
            </p:nvGrpSpPr>
            <p:grpSpPr>
              <a:xfrm>
                <a:off x="1392" y="2640"/>
                <a:ext cx="343" cy="228"/>
                <a:chOff x="1008" y="2544"/>
                <a:chExt cx="343" cy="228"/>
              </a:xfrm>
            </p:grpSpPr>
            <p:sp>
              <p:nvSpPr>
                <p:cNvPr id="371772" name="Freeform 60"/>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1773" name="Freeform 61"/>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1774" name="Group 62"/>
            <p:cNvGrpSpPr/>
            <p:nvPr/>
          </p:nvGrpSpPr>
          <p:grpSpPr>
            <a:xfrm rot="5400000" flipH="1" flipV="1">
              <a:off x="4358" y="3321"/>
              <a:ext cx="343" cy="228"/>
              <a:chOff x="1392" y="2640"/>
              <a:chExt cx="343" cy="228"/>
            </a:xfrm>
          </p:grpSpPr>
          <p:sp>
            <p:nvSpPr>
              <p:cNvPr id="371775" name="Oval 63"/>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1776" name="Group 64"/>
              <p:cNvGrpSpPr/>
              <p:nvPr/>
            </p:nvGrpSpPr>
            <p:grpSpPr>
              <a:xfrm>
                <a:off x="1392" y="2640"/>
                <a:ext cx="343" cy="228"/>
                <a:chOff x="1008" y="2544"/>
                <a:chExt cx="343" cy="228"/>
              </a:xfrm>
            </p:grpSpPr>
            <p:sp>
              <p:nvSpPr>
                <p:cNvPr id="371777" name="Freeform 65"/>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1778" name="Freeform 66"/>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1779" name="Group 67"/>
            <p:cNvGrpSpPr/>
            <p:nvPr/>
          </p:nvGrpSpPr>
          <p:grpSpPr>
            <a:xfrm>
              <a:off x="4368" y="2976"/>
              <a:ext cx="506" cy="330"/>
              <a:chOff x="960" y="2016"/>
              <a:chExt cx="506" cy="330"/>
            </a:xfrm>
          </p:grpSpPr>
          <p:sp>
            <p:nvSpPr>
              <p:cNvPr id="371780" name="Oval 68"/>
              <p:cNvSpPr/>
              <p:nvPr/>
            </p:nvSpPr>
            <p:spPr>
              <a:xfrm>
                <a:off x="960" y="2016"/>
                <a:ext cx="352" cy="330"/>
              </a:xfrm>
              <a:prstGeom prst="ellipse">
                <a:avLst/>
              </a:prstGeom>
              <a:solidFill>
                <a:schemeClr val="hlink"/>
              </a:solidFill>
              <a:ln w="28575">
                <a:noFill/>
              </a:ln>
            </p:spPr>
            <p:txBody>
              <a:bodyPr wrap="none" anchor="ctr" anchorCtr="0"/>
              <a:p>
                <a:pPr algn="ctr" eaLnBrk="0" hangingPunct="0">
                  <a:spcBef>
                    <a:spcPct val="20000"/>
                  </a:spcBef>
                </a:pPr>
                <a:endParaRPr lang="zh-CN" altLang="zh-CN" sz="3200" b="1" dirty="0">
                  <a:latin typeface="Times New Roman" panose="02020603050405020304" pitchFamily="18" charset="0"/>
                  <a:ea typeface="隶书" pitchFamily="49" charset="-122"/>
                </a:endParaRPr>
              </a:p>
            </p:txBody>
          </p:sp>
          <p:sp>
            <p:nvSpPr>
              <p:cNvPr id="371781" name="Text Box 69"/>
              <p:cNvSpPr txBox="1"/>
              <p:nvPr/>
            </p:nvSpPr>
            <p:spPr>
              <a:xfrm>
                <a:off x="986" y="2038"/>
                <a:ext cx="480" cy="288"/>
              </a:xfrm>
              <a:prstGeom prst="rect">
                <a:avLst/>
              </a:prstGeom>
              <a:noFill/>
              <a:ln w="28575">
                <a:noFill/>
              </a:ln>
            </p:spPr>
            <p:txBody>
              <a:bodyPr>
                <a:spAutoFit/>
              </a:bodyPr>
              <a:p>
                <a:pPr>
                  <a:spcBef>
                    <a:spcPct val="50000"/>
                  </a:spcBef>
                </a:pPr>
                <a:r>
                  <a:rPr lang="en-US" altLang="zh-CN" b="1" dirty="0">
                    <a:latin typeface="Times New Roman" panose="02020603050405020304" pitchFamily="18" charset="0"/>
                  </a:rPr>
                  <a:t>+4</a:t>
                </a:r>
                <a:endParaRPr lang="en-US" altLang="zh-CN" b="1" dirty="0">
                  <a:latin typeface="Times New Roman" panose="02020603050405020304" pitchFamily="18" charset="0"/>
                </a:endParaRPr>
              </a:p>
            </p:txBody>
          </p:sp>
        </p:grpSp>
        <p:grpSp>
          <p:nvGrpSpPr>
            <p:cNvPr id="371782" name="Group 70"/>
            <p:cNvGrpSpPr/>
            <p:nvPr/>
          </p:nvGrpSpPr>
          <p:grpSpPr>
            <a:xfrm>
              <a:off x="4368" y="2256"/>
              <a:ext cx="506" cy="330"/>
              <a:chOff x="960" y="2016"/>
              <a:chExt cx="506" cy="330"/>
            </a:xfrm>
          </p:grpSpPr>
          <p:sp>
            <p:nvSpPr>
              <p:cNvPr id="371783" name="Oval 71"/>
              <p:cNvSpPr/>
              <p:nvPr/>
            </p:nvSpPr>
            <p:spPr>
              <a:xfrm>
                <a:off x="960" y="2016"/>
                <a:ext cx="352" cy="330"/>
              </a:xfrm>
              <a:prstGeom prst="ellipse">
                <a:avLst/>
              </a:prstGeom>
              <a:solidFill>
                <a:schemeClr val="hlink"/>
              </a:solidFill>
              <a:ln w="28575">
                <a:noFill/>
              </a:ln>
            </p:spPr>
            <p:txBody>
              <a:bodyPr wrap="none" anchor="ctr" anchorCtr="0"/>
              <a:p>
                <a:pPr algn="ctr" eaLnBrk="0" hangingPunct="0">
                  <a:spcBef>
                    <a:spcPct val="20000"/>
                  </a:spcBef>
                </a:pPr>
                <a:endParaRPr lang="zh-CN" altLang="zh-CN" sz="3200" b="1" dirty="0">
                  <a:latin typeface="Times New Roman" panose="02020603050405020304" pitchFamily="18" charset="0"/>
                  <a:ea typeface="隶书" pitchFamily="49" charset="-122"/>
                </a:endParaRPr>
              </a:p>
            </p:txBody>
          </p:sp>
          <p:sp>
            <p:nvSpPr>
              <p:cNvPr id="371784" name="Text Box 72"/>
              <p:cNvSpPr txBox="1"/>
              <p:nvPr/>
            </p:nvSpPr>
            <p:spPr>
              <a:xfrm>
                <a:off x="986" y="2038"/>
                <a:ext cx="480" cy="288"/>
              </a:xfrm>
              <a:prstGeom prst="rect">
                <a:avLst/>
              </a:prstGeom>
              <a:noFill/>
              <a:ln w="28575">
                <a:noFill/>
              </a:ln>
            </p:spPr>
            <p:txBody>
              <a:bodyPr>
                <a:spAutoFit/>
              </a:bodyPr>
              <a:p>
                <a:pPr>
                  <a:spcBef>
                    <a:spcPct val="50000"/>
                  </a:spcBef>
                </a:pPr>
                <a:r>
                  <a:rPr lang="en-US" altLang="zh-CN" b="1" dirty="0">
                    <a:latin typeface="Times New Roman" panose="02020603050405020304" pitchFamily="18" charset="0"/>
                  </a:rPr>
                  <a:t>+4</a:t>
                </a:r>
                <a:endParaRPr lang="en-US" altLang="zh-CN" b="1" dirty="0">
                  <a:latin typeface="Times New Roman" panose="02020603050405020304" pitchFamily="18" charset="0"/>
                </a:endParaRPr>
              </a:p>
            </p:txBody>
          </p:sp>
        </p:grpSp>
        <p:grpSp>
          <p:nvGrpSpPr>
            <p:cNvPr id="371785" name="Group 73"/>
            <p:cNvGrpSpPr/>
            <p:nvPr/>
          </p:nvGrpSpPr>
          <p:grpSpPr>
            <a:xfrm>
              <a:off x="3552" y="2976"/>
              <a:ext cx="506" cy="330"/>
              <a:chOff x="960" y="2016"/>
              <a:chExt cx="506" cy="330"/>
            </a:xfrm>
          </p:grpSpPr>
          <p:sp>
            <p:nvSpPr>
              <p:cNvPr id="371786" name="Oval 74"/>
              <p:cNvSpPr/>
              <p:nvPr/>
            </p:nvSpPr>
            <p:spPr>
              <a:xfrm>
                <a:off x="960" y="2016"/>
                <a:ext cx="352" cy="330"/>
              </a:xfrm>
              <a:prstGeom prst="ellipse">
                <a:avLst/>
              </a:prstGeom>
              <a:solidFill>
                <a:schemeClr val="hlink"/>
              </a:solidFill>
              <a:ln w="28575">
                <a:noFill/>
              </a:ln>
            </p:spPr>
            <p:txBody>
              <a:bodyPr wrap="none" anchor="ctr" anchorCtr="0"/>
              <a:p>
                <a:pPr algn="ctr" eaLnBrk="0" hangingPunct="0">
                  <a:spcBef>
                    <a:spcPct val="20000"/>
                  </a:spcBef>
                </a:pPr>
                <a:endParaRPr lang="zh-CN" altLang="zh-CN" sz="3200" b="1" dirty="0">
                  <a:latin typeface="Times New Roman" panose="02020603050405020304" pitchFamily="18" charset="0"/>
                  <a:ea typeface="隶书" pitchFamily="49" charset="-122"/>
                </a:endParaRPr>
              </a:p>
            </p:txBody>
          </p:sp>
          <p:sp>
            <p:nvSpPr>
              <p:cNvPr id="371787" name="Text Box 75"/>
              <p:cNvSpPr txBox="1"/>
              <p:nvPr/>
            </p:nvSpPr>
            <p:spPr>
              <a:xfrm>
                <a:off x="986" y="2038"/>
                <a:ext cx="480" cy="288"/>
              </a:xfrm>
              <a:prstGeom prst="rect">
                <a:avLst/>
              </a:prstGeom>
              <a:noFill/>
              <a:ln w="28575">
                <a:noFill/>
              </a:ln>
            </p:spPr>
            <p:txBody>
              <a:bodyPr>
                <a:spAutoFit/>
              </a:bodyPr>
              <a:p>
                <a:pPr>
                  <a:spcBef>
                    <a:spcPct val="50000"/>
                  </a:spcBef>
                </a:pPr>
                <a:r>
                  <a:rPr lang="en-US" altLang="zh-CN" b="1" dirty="0">
                    <a:latin typeface="Times New Roman" panose="02020603050405020304" pitchFamily="18" charset="0"/>
                  </a:rPr>
                  <a:t>+4</a:t>
                </a:r>
                <a:endParaRPr lang="en-US" altLang="zh-CN" b="1" dirty="0">
                  <a:latin typeface="Times New Roman" panose="02020603050405020304" pitchFamily="18" charset="0"/>
                </a:endParaRPr>
              </a:p>
            </p:txBody>
          </p:sp>
        </p:grpSp>
      </p:grpSp>
      <p:sp>
        <p:nvSpPr>
          <p:cNvPr id="29772" name="Text Box 76"/>
          <p:cNvSpPr txBox="1"/>
          <p:nvPr/>
        </p:nvSpPr>
        <p:spPr>
          <a:xfrm>
            <a:off x="387350" y="597853"/>
            <a:ext cx="3200400" cy="457200"/>
          </a:xfrm>
          <a:prstGeom prst="rect">
            <a:avLst/>
          </a:prstGeom>
          <a:noFill/>
          <a:ln w="9525">
            <a:noFill/>
          </a:ln>
        </p:spPr>
        <p:txBody>
          <a:bodyPr>
            <a:spAutoFit/>
          </a:bodyPr>
          <a:p>
            <a:pPr algn="ctr">
              <a:spcBef>
                <a:spcPct val="20000"/>
              </a:spcBef>
            </a:pPr>
            <a:r>
              <a:rPr lang="zh-CN" altLang="en-US" b="1" dirty="0">
                <a:solidFill>
                  <a:schemeClr val="bg1"/>
                </a:solidFill>
                <a:latin typeface="宋体" panose="02010600030101010101" pitchFamily="2" charset="-122"/>
              </a:rPr>
              <a:t>硅</a:t>
            </a:r>
            <a:r>
              <a:rPr lang="en-US" altLang="zh-CN" b="1" dirty="0">
                <a:solidFill>
                  <a:schemeClr val="bg1"/>
                </a:solidFill>
                <a:latin typeface="宋体" panose="02010600030101010101" pitchFamily="2" charset="-122"/>
              </a:rPr>
              <a:t>(</a:t>
            </a:r>
            <a:r>
              <a:rPr lang="zh-CN" altLang="en-US" b="1" dirty="0">
                <a:solidFill>
                  <a:schemeClr val="bg1"/>
                </a:solidFill>
                <a:latin typeface="宋体" panose="02010600030101010101" pitchFamily="2" charset="-122"/>
              </a:rPr>
              <a:t>锗</a:t>
            </a:r>
            <a:r>
              <a:rPr lang="en-US" altLang="zh-CN" b="1" dirty="0">
                <a:solidFill>
                  <a:schemeClr val="bg1"/>
                </a:solidFill>
                <a:latin typeface="宋体" panose="02010600030101010101" pitchFamily="2" charset="-122"/>
              </a:rPr>
              <a:t>)</a:t>
            </a:r>
            <a:r>
              <a:rPr lang="zh-CN" altLang="en-US" b="1" dirty="0">
                <a:solidFill>
                  <a:schemeClr val="bg1"/>
                </a:solidFill>
                <a:latin typeface="宋体" panose="02010600030101010101" pitchFamily="2" charset="-122"/>
              </a:rPr>
              <a:t>的原子结构</a:t>
            </a:r>
            <a:endParaRPr lang="zh-CN" altLang="en-US" sz="1200" b="1" dirty="0">
              <a:solidFill>
                <a:schemeClr val="bg1"/>
              </a:solidFill>
              <a:latin typeface="宋体" panose="02010600030101010101" pitchFamily="2" charset="-122"/>
            </a:endParaRPr>
          </a:p>
        </p:txBody>
      </p:sp>
      <p:grpSp>
        <p:nvGrpSpPr>
          <p:cNvPr id="27" name="Group 77"/>
          <p:cNvGrpSpPr/>
          <p:nvPr/>
        </p:nvGrpSpPr>
        <p:grpSpPr>
          <a:xfrm>
            <a:off x="368300" y="1341438"/>
            <a:ext cx="1600200" cy="1244600"/>
            <a:chOff x="204" y="2325"/>
            <a:chExt cx="1008" cy="784"/>
          </a:xfrm>
        </p:grpSpPr>
        <p:sp>
          <p:nvSpPr>
            <p:cNvPr id="371790" name="Oval 78"/>
            <p:cNvSpPr/>
            <p:nvPr/>
          </p:nvSpPr>
          <p:spPr>
            <a:xfrm>
              <a:off x="204" y="2589"/>
              <a:ext cx="288" cy="288"/>
            </a:xfrm>
            <a:prstGeom prst="ellipse">
              <a:avLst/>
            </a:prstGeom>
            <a:solidFill>
              <a:srgbClr val="FF0066"/>
            </a:solidFill>
            <a:ln w="9525" cap="flat" cmpd="sng">
              <a:solidFill>
                <a:srgbClr val="FF0066"/>
              </a:solidFill>
              <a:prstDash val="solid"/>
              <a:headEnd type="none" w="med" len="med"/>
              <a:tailEnd type="none" w="med" len="med"/>
            </a:ln>
          </p:spPr>
          <p:txBody>
            <a:bodyPr wrap="none" anchor="ctr" anchorCtr="0"/>
            <a:p>
              <a:pPr algn="ctr">
                <a:spcBef>
                  <a:spcPct val="20000"/>
                </a:spcBef>
              </a:pPr>
              <a:r>
                <a:rPr lang="en-US" altLang="zh-CN" b="1" dirty="0">
                  <a:solidFill>
                    <a:schemeClr val="tx2"/>
                  </a:solidFill>
                  <a:latin typeface="Times New Roman" panose="02020603050405020304" pitchFamily="18" charset="0"/>
                </a:rPr>
                <a:t>Si</a:t>
              </a:r>
              <a:endParaRPr lang="en-US" altLang="zh-CN" b="1" dirty="0">
                <a:solidFill>
                  <a:schemeClr val="tx2"/>
                </a:solidFill>
                <a:latin typeface="Times New Roman" panose="02020603050405020304" pitchFamily="18" charset="0"/>
              </a:endParaRPr>
            </a:p>
          </p:txBody>
        </p:sp>
        <p:sp>
          <p:nvSpPr>
            <p:cNvPr id="371791" name="Arc 79"/>
            <p:cNvSpPr/>
            <p:nvPr/>
          </p:nvSpPr>
          <p:spPr>
            <a:xfrm>
              <a:off x="456" y="2525"/>
              <a:ext cx="144" cy="473"/>
            </a:xfrm>
            <a:custGeom>
              <a:avLst/>
              <a:gdLst>
                <a:gd name="txL" fmla="*/ 0 w 21600"/>
                <a:gd name="txT" fmla="*/ 0 h 42484"/>
                <a:gd name="txR" fmla="*/ 21600 w 21600"/>
                <a:gd name="txB" fmla="*/ 42484 h 42484"/>
              </a:gdLst>
              <a:ahLst/>
              <a:cxnLst>
                <a:cxn ang="0">
                  <a:pos x="33" y="0"/>
                </a:cxn>
                <a:cxn ang="0">
                  <a:pos x="16" y="473"/>
                </a:cxn>
                <a:cxn ang="0">
                  <a:pos x="0" y="234"/>
                </a:cxn>
              </a:cxnLst>
              <a:rect l="txL" t="txT" r="txR" b="txB"/>
              <a:pathLst>
                <a:path w="21600" h="42484" fill="none">
                  <a:moveTo>
                    <a:pt x="5001" y="0"/>
                  </a:moveTo>
                  <a:cubicBezTo>
                    <a:pt x="14732" y="2316"/>
                    <a:pt x="21600" y="11010"/>
                    <a:pt x="21600" y="21013"/>
                  </a:cubicBezTo>
                  <a:cubicBezTo>
                    <a:pt x="21600" y="32030"/>
                    <a:pt x="13308" y="41281"/>
                    <a:pt x="2357" y="42484"/>
                  </a:cubicBezTo>
                </a:path>
                <a:path w="21600" h="42484" stroke="0">
                  <a:moveTo>
                    <a:pt x="5001" y="0"/>
                  </a:moveTo>
                  <a:cubicBezTo>
                    <a:pt x="14732" y="2316"/>
                    <a:pt x="21600" y="11010"/>
                    <a:pt x="21600" y="21013"/>
                  </a:cubicBezTo>
                  <a:cubicBezTo>
                    <a:pt x="21600" y="32030"/>
                    <a:pt x="13308" y="41281"/>
                    <a:pt x="2357" y="42484"/>
                  </a:cubicBezTo>
                  <a:lnTo>
                    <a:pt x="0" y="21013"/>
                  </a:lnTo>
                  <a:close/>
                </a:path>
              </a:pathLst>
            </a:custGeom>
            <a:noFill/>
            <a:ln w="28575" cap="flat" cmpd="sng">
              <a:solidFill>
                <a:srgbClr val="000099"/>
              </a:solidFill>
              <a:prstDash val="dash"/>
              <a:round/>
              <a:headEnd type="none" w="med" len="med"/>
              <a:tailEnd type="none" w="med" len="med"/>
            </a:ln>
          </p:spPr>
          <p:txBody>
            <a:bodyPr wrap="none" anchor="ctr" anchorCtr="0"/>
            <a:p>
              <a:pPr algn="ctr" eaLnBrk="0" hangingPunct="0">
                <a:spcBef>
                  <a:spcPct val="20000"/>
                </a:spcBef>
              </a:pPr>
              <a:endParaRPr lang="zh-CN" altLang="zh-CN" sz="3200" b="1" dirty="0">
                <a:solidFill>
                  <a:srgbClr val="FF0066"/>
                </a:solidFill>
                <a:latin typeface="宋体" panose="02010600030101010101" pitchFamily="2" charset="-122"/>
              </a:endParaRPr>
            </a:p>
          </p:txBody>
        </p:sp>
        <p:sp>
          <p:nvSpPr>
            <p:cNvPr id="371792" name="Arc 80"/>
            <p:cNvSpPr/>
            <p:nvPr/>
          </p:nvSpPr>
          <p:spPr>
            <a:xfrm>
              <a:off x="664" y="2445"/>
              <a:ext cx="176" cy="601"/>
            </a:xfrm>
            <a:custGeom>
              <a:avLst/>
              <a:gdLst>
                <a:gd name="txL" fmla="*/ 0 w 21600"/>
                <a:gd name="txT" fmla="*/ 0 h 41491"/>
                <a:gd name="txR" fmla="*/ 21600 w 21600"/>
                <a:gd name="txB" fmla="*/ 41491 h 41491"/>
              </a:gdLst>
              <a:ahLst/>
              <a:cxnLst>
                <a:cxn ang="0">
                  <a:pos x="66" y="0"/>
                </a:cxn>
                <a:cxn ang="0">
                  <a:pos x="19" y="601"/>
                </a:cxn>
                <a:cxn ang="0">
                  <a:pos x="0" y="290"/>
                </a:cxn>
              </a:cxnLst>
              <a:rect l="txL" t="txT" r="txR" b="txB"/>
              <a:pathLst>
                <a:path w="21600" h="41491" fill="none">
                  <a:moveTo>
                    <a:pt x="8109" y="-1"/>
                  </a:moveTo>
                  <a:cubicBezTo>
                    <a:pt x="16263" y="3302"/>
                    <a:pt x="21600" y="11221"/>
                    <a:pt x="21600" y="20020"/>
                  </a:cubicBezTo>
                  <a:cubicBezTo>
                    <a:pt x="21600" y="31037"/>
                    <a:pt x="13308" y="40288"/>
                    <a:pt x="2357" y="41491"/>
                  </a:cubicBezTo>
                </a:path>
                <a:path w="21600" h="41491" stroke="0">
                  <a:moveTo>
                    <a:pt x="8109" y="-1"/>
                  </a:moveTo>
                  <a:cubicBezTo>
                    <a:pt x="16263" y="3302"/>
                    <a:pt x="21600" y="11221"/>
                    <a:pt x="21600" y="20020"/>
                  </a:cubicBezTo>
                  <a:cubicBezTo>
                    <a:pt x="21600" y="31037"/>
                    <a:pt x="13308" y="40288"/>
                    <a:pt x="2357" y="41491"/>
                  </a:cubicBezTo>
                  <a:lnTo>
                    <a:pt x="0" y="20020"/>
                  </a:lnTo>
                  <a:close/>
                </a:path>
              </a:pathLst>
            </a:custGeom>
            <a:noFill/>
            <a:ln w="28575" cap="flat" cmpd="sng">
              <a:solidFill>
                <a:srgbClr val="000099"/>
              </a:solidFill>
              <a:prstDash val="dash"/>
              <a:round/>
              <a:headEnd type="none" w="med" len="med"/>
              <a:tailEnd type="none" w="med" len="med"/>
            </a:ln>
          </p:spPr>
          <p:txBody>
            <a:bodyPr wrap="none" anchor="ctr" anchorCtr="0"/>
            <a:p>
              <a:pPr algn="ctr" eaLnBrk="0" hangingPunct="0">
                <a:spcBef>
                  <a:spcPct val="20000"/>
                </a:spcBef>
              </a:pPr>
              <a:endParaRPr lang="zh-CN" altLang="zh-CN" sz="3200" b="1" dirty="0">
                <a:solidFill>
                  <a:srgbClr val="000099"/>
                </a:solidFill>
                <a:latin typeface="宋体" panose="02010600030101010101" pitchFamily="2" charset="-122"/>
              </a:endParaRPr>
            </a:p>
          </p:txBody>
        </p:sp>
        <p:sp>
          <p:nvSpPr>
            <p:cNvPr id="371793" name="Arc 81"/>
            <p:cNvSpPr/>
            <p:nvPr/>
          </p:nvSpPr>
          <p:spPr>
            <a:xfrm>
              <a:off x="888" y="2325"/>
              <a:ext cx="220" cy="784"/>
            </a:xfrm>
            <a:custGeom>
              <a:avLst/>
              <a:gdLst>
                <a:gd name="txL" fmla="*/ 0 w 21600"/>
                <a:gd name="txT" fmla="*/ 0 h 41419"/>
                <a:gd name="txR" fmla="*/ 21600 w 21600"/>
                <a:gd name="txB" fmla="*/ 41419 h 41419"/>
              </a:gdLst>
              <a:ahLst/>
              <a:cxnLst>
                <a:cxn ang="0">
                  <a:pos x="64" y="0"/>
                </a:cxn>
                <a:cxn ang="0">
                  <a:pos x="61" y="784"/>
                </a:cxn>
                <a:cxn ang="0">
                  <a:pos x="0" y="391"/>
                </a:cxn>
              </a:cxnLst>
              <a:rect l="txL" t="txT" r="txR" b="txB"/>
              <a:pathLst>
                <a:path w="21600" h="41419" fill="none">
                  <a:moveTo>
                    <a:pt x="6249" y="-1"/>
                  </a:moveTo>
                  <a:cubicBezTo>
                    <a:pt x="15364" y="2754"/>
                    <a:pt x="21600" y="11153"/>
                    <a:pt x="21600" y="20676"/>
                  </a:cubicBezTo>
                  <a:cubicBezTo>
                    <a:pt x="21600" y="30285"/>
                    <a:pt x="15251" y="38739"/>
                    <a:pt x="6023" y="41419"/>
                  </a:cubicBezTo>
                </a:path>
                <a:path w="21600" h="41419" stroke="0">
                  <a:moveTo>
                    <a:pt x="6249" y="-1"/>
                  </a:moveTo>
                  <a:cubicBezTo>
                    <a:pt x="15364" y="2754"/>
                    <a:pt x="21600" y="11153"/>
                    <a:pt x="21600" y="20676"/>
                  </a:cubicBezTo>
                  <a:cubicBezTo>
                    <a:pt x="21600" y="30285"/>
                    <a:pt x="15251" y="38739"/>
                    <a:pt x="6023" y="41419"/>
                  </a:cubicBezTo>
                  <a:lnTo>
                    <a:pt x="0" y="20676"/>
                  </a:lnTo>
                  <a:close/>
                </a:path>
              </a:pathLst>
            </a:custGeom>
            <a:noFill/>
            <a:ln w="28575" cap="flat" cmpd="sng">
              <a:solidFill>
                <a:srgbClr val="000099"/>
              </a:solidFill>
              <a:prstDash val="dash"/>
              <a:round/>
              <a:headEnd type="none" w="med" len="med"/>
              <a:tailEnd type="none" w="med" len="med"/>
            </a:ln>
          </p:spPr>
          <p:txBody>
            <a:bodyPr wrap="none" anchor="ctr" anchorCtr="0"/>
            <a:p>
              <a:pPr algn="ctr" eaLnBrk="0" hangingPunct="0">
                <a:spcBef>
                  <a:spcPct val="20000"/>
                </a:spcBef>
              </a:pPr>
              <a:endParaRPr lang="zh-CN" altLang="zh-CN" sz="3200" b="1" dirty="0">
                <a:solidFill>
                  <a:srgbClr val="000099"/>
                </a:solidFill>
                <a:latin typeface="宋体" panose="02010600030101010101" pitchFamily="2" charset="-122"/>
              </a:endParaRPr>
            </a:p>
          </p:txBody>
        </p:sp>
        <p:sp>
          <p:nvSpPr>
            <p:cNvPr id="371794" name="Text Box 82"/>
            <p:cNvSpPr txBox="1"/>
            <p:nvPr/>
          </p:nvSpPr>
          <p:spPr>
            <a:xfrm>
              <a:off x="456" y="2565"/>
              <a:ext cx="228" cy="327"/>
            </a:xfrm>
            <a:prstGeom prst="rect">
              <a:avLst/>
            </a:prstGeom>
            <a:noFill/>
            <a:ln w="9525">
              <a:noFill/>
            </a:ln>
          </p:spPr>
          <p:txBody>
            <a:bodyPr wrap="none">
              <a:spAutoFit/>
            </a:bodyPr>
            <a:p>
              <a:pPr algn="ctr">
                <a:spcBef>
                  <a:spcPct val="20000"/>
                </a:spcBef>
              </a:pPr>
              <a:r>
                <a:rPr lang="en-US" altLang="zh-CN" sz="2800" b="1" dirty="0">
                  <a:solidFill>
                    <a:srgbClr val="FF0066"/>
                  </a:solidFill>
                  <a:latin typeface="Times New Roman" panose="02020603050405020304" pitchFamily="18" charset="0"/>
                </a:rPr>
                <a:t>2</a:t>
              </a:r>
              <a:endParaRPr lang="en-US" altLang="zh-CN" sz="2800" b="1" dirty="0">
                <a:solidFill>
                  <a:srgbClr val="FF0066"/>
                </a:solidFill>
                <a:latin typeface="Times New Roman" panose="02020603050405020304" pitchFamily="18" charset="0"/>
              </a:endParaRPr>
            </a:p>
          </p:txBody>
        </p:sp>
        <p:sp>
          <p:nvSpPr>
            <p:cNvPr id="371795" name="Text Box 83"/>
            <p:cNvSpPr txBox="1"/>
            <p:nvPr/>
          </p:nvSpPr>
          <p:spPr>
            <a:xfrm>
              <a:off x="720" y="2565"/>
              <a:ext cx="228" cy="327"/>
            </a:xfrm>
            <a:prstGeom prst="rect">
              <a:avLst/>
            </a:prstGeom>
            <a:noFill/>
            <a:ln w="9525">
              <a:noFill/>
            </a:ln>
          </p:spPr>
          <p:txBody>
            <a:bodyPr wrap="none">
              <a:spAutoFit/>
            </a:bodyPr>
            <a:p>
              <a:pPr algn="ctr">
                <a:spcBef>
                  <a:spcPct val="20000"/>
                </a:spcBef>
              </a:pPr>
              <a:r>
                <a:rPr lang="en-US" altLang="zh-CN" sz="2800" b="1" dirty="0">
                  <a:solidFill>
                    <a:srgbClr val="FF0066"/>
                  </a:solidFill>
                  <a:latin typeface="Times New Roman" panose="02020603050405020304" pitchFamily="18" charset="0"/>
                </a:rPr>
                <a:t>8</a:t>
              </a:r>
              <a:endParaRPr lang="en-US" altLang="zh-CN" sz="2800" b="1" dirty="0">
                <a:solidFill>
                  <a:srgbClr val="FF0066"/>
                </a:solidFill>
                <a:latin typeface="Times New Roman" panose="02020603050405020304" pitchFamily="18" charset="0"/>
              </a:endParaRPr>
            </a:p>
          </p:txBody>
        </p:sp>
        <p:sp>
          <p:nvSpPr>
            <p:cNvPr id="371796" name="Text Box 84"/>
            <p:cNvSpPr txBox="1"/>
            <p:nvPr/>
          </p:nvSpPr>
          <p:spPr>
            <a:xfrm>
              <a:off x="984" y="2565"/>
              <a:ext cx="228" cy="327"/>
            </a:xfrm>
            <a:prstGeom prst="rect">
              <a:avLst/>
            </a:prstGeom>
            <a:noFill/>
            <a:ln w="9525">
              <a:noFill/>
            </a:ln>
          </p:spPr>
          <p:txBody>
            <a:bodyPr wrap="none">
              <a:spAutoFit/>
            </a:bodyPr>
            <a:p>
              <a:pPr algn="ctr">
                <a:spcBef>
                  <a:spcPct val="20000"/>
                </a:spcBef>
              </a:pPr>
              <a:r>
                <a:rPr lang="en-US" altLang="zh-CN" sz="2800" b="1" dirty="0">
                  <a:solidFill>
                    <a:srgbClr val="FF0066"/>
                  </a:solidFill>
                  <a:latin typeface="Times New Roman" panose="02020603050405020304" pitchFamily="18" charset="0"/>
                </a:rPr>
                <a:t>4</a:t>
              </a:r>
              <a:endParaRPr lang="en-US" altLang="zh-CN" sz="2800" b="1" dirty="0">
                <a:solidFill>
                  <a:srgbClr val="FF0066"/>
                </a:solidFill>
                <a:latin typeface="Times New Roman" panose="02020603050405020304" pitchFamily="18" charset="0"/>
              </a:endParaRPr>
            </a:p>
          </p:txBody>
        </p:sp>
      </p:grpSp>
      <p:grpSp>
        <p:nvGrpSpPr>
          <p:cNvPr id="28" name="Group 85"/>
          <p:cNvGrpSpPr/>
          <p:nvPr/>
        </p:nvGrpSpPr>
        <p:grpSpPr>
          <a:xfrm>
            <a:off x="2425700" y="1189038"/>
            <a:ext cx="1962150" cy="1397000"/>
            <a:chOff x="1560" y="2229"/>
            <a:chExt cx="1236" cy="880"/>
          </a:xfrm>
        </p:grpSpPr>
        <p:grpSp>
          <p:nvGrpSpPr>
            <p:cNvPr id="371798" name="Group 86"/>
            <p:cNvGrpSpPr/>
            <p:nvPr/>
          </p:nvGrpSpPr>
          <p:grpSpPr>
            <a:xfrm>
              <a:off x="1560" y="2229"/>
              <a:ext cx="1132" cy="880"/>
              <a:chOff x="1560" y="2229"/>
              <a:chExt cx="1132" cy="880"/>
            </a:xfrm>
          </p:grpSpPr>
          <p:sp>
            <p:nvSpPr>
              <p:cNvPr id="371799" name="Oval 87"/>
              <p:cNvSpPr/>
              <p:nvPr/>
            </p:nvSpPr>
            <p:spPr>
              <a:xfrm>
                <a:off x="1560" y="2565"/>
                <a:ext cx="288" cy="288"/>
              </a:xfrm>
              <a:prstGeom prst="ellipse">
                <a:avLst/>
              </a:prstGeom>
              <a:solidFill>
                <a:srgbClr val="FF0066"/>
              </a:solidFill>
              <a:ln w="9525" cap="flat" cmpd="sng">
                <a:solidFill>
                  <a:srgbClr val="FF0066"/>
                </a:solidFill>
                <a:prstDash val="solid"/>
                <a:headEnd type="none" w="med" len="med"/>
                <a:tailEnd type="none" w="med" len="med"/>
              </a:ln>
            </p:spPr>
            <p:txBody>
              <a:bodyPr wrap="none" anchor="ctr" anchorCtr="0"/>
              <a:p>
                <a:pPr algn="ctr">
                  <a:spcBef>
                    <a:spcPct val="20000"/>
                  </a:spcBef>
                </a:pPr>
                <a:r>
                  <a:rPr lang="en-US" altLang="zh-CN" b="1" dirty="0">
                    <a:latin typeface="Times New Roman" panose="02020603050405020304" pitchFamily="18" charset="0"/>
                  </a:rPr>
                  <a:t>Ge</a:t>
                </a:r>
                <a:endParaRPr lang="en-US" altLang="zh-CN" b="1" dirty="0">
                  <a:latin typeface="Times New Roman" panose="02020603050405020304" pitchFamily="18" charset="0"/>
                </a:endParaRPr>
              </a:p>
            </p:txBody>
          </p:sp>
          <p:sp>
            <p:nvSpPr>
              <p:cNvPr id="371800" name="Arc 88"/>
              <p:cNvSpPr/>
              <p:nvPr/>
            </p:nvSpPr>
            <p:spPr>
              <a:xfrm>
                <a:off x="1832" y="2501"/>
                <a:ext cx="144" cy="473"/>
              </a:xfrm>
              <a:custGeom>
                <a:avLst/>
                <a:gdLst>
                  <a:gd name="txL" fmla="*/ 0 w 21600"/>
                  <a:gd name="txT" fmla="*/ 0 h 42484"/>
                  <a:gd name="txR" fmla="*/ 21600 w 21600"/>
                  <a:gd name="txB" fmla="*/ 42484 h 42484"/>
                </a:gdLst>
                <a:ahLst/>
                <a:cxnLst>
                  <a:cxn ang="0">
                    <a:pos x="33" y="0"/>
                  </a:cxn>
                  <a:cxn ang="0">
                    <a:pos x="16" y="473"/>
                  </a:cxn>
                  <a:cxn ang="0">
                    <a:pos x="0" y="234"/>
                  </a:cxn>
                </a:cxnLst>
                <a:rect l="txL" t="txT" r="txR" b="txB"/>
                <a:pathLst>
                  <a:path w="21600" h="42484" fill="none">
                    <a:moveTo>
                      <a:pt x="5001" y="0"/>
                    </a:moveTo>
                    <a:cubicBezTo>
                      <a:pt x="14732" y="2316"/>
                      <a:pt x="21600" y="11010"/>
                      <a:pt x="21600" y="21013"/>
                    </a:cubicBezTo>
                    <a:cubicBezTo>
                      <a:pt x="21600" y="32030"/>
                      <a:pt x="13308" y="41281"/>
                      <a:pt x="2357" y="42484"/>
                    </a:cubicBezTo>
                  </a:path>
                  <a:path w="21600" h="42484" stroke="0">
                    <a:moveTo>
                      <a:pt x="5001" y="0"/>
                    </a:moveTo>
                    <a:cubicBezTo>
                      <a:pt x="14732" y="2316"/>
                      <a:pt x="21600" y="11010"/>
                      <a:pt x="21600" y="21013"/>
                    </a:cubicBezTo>
                    <a:cubicBezTo>
                      <a:pt x="21600" y="32030"/>
                      <a:pt x="13308" y="41281"/>
                      <a:pt x="2357" y="42484"/>
                    </a:cubicBezTo>
                    <a:lnTo>
                      <a:pt x="0" y="21013"/>
                    </a:lnTo>
                    <a:close/>
                  </a:path>
                </a:pathLst>
              </a:custGeom>
              <a:noFill/>
              <a:ln w="28575" cap="flat" cmpd="sng">
                <a:solidFill>
                  <a:srgbClr val="000099"/>
                </a:solidFill>
                <a:prstDash val="dash"/>
                <a:round/>
                <a:headEnd type="none" w="med" len="med"/>
                <a:tailEnd type="none" w="med" len="med"/>
              </a:ln>
            </p:spPr>
            <p:txBody>
              <a:bodyPr wrap="none" anchor="ctr" anchorCtr="0"/>
              <a:p>
                <a:pPr algn="ctr" eaLnBrk="0" hangingPunct="0">
                  <a:spcBef>
                    <a:spcPct val="20000"/>
                  </a:spcBef>
                </a:pPr>
                <a:endParaRPr lang="zh-CN" altLang="zh-CN" sz="3200" b="1" dirty="0">
                  <a:solidFill>
                    <a:srgbClr val="000099"/>
                  </a:solidFill>
                  <a:latin typeface="宋体" panose="02010600030101010101" pitchFamily="2" charset="-122"/>
                </a:endParaRPr>
              </a:p>
            </p:txBody>
          </p:sp>
          <p:sp>
            <p:nvSpPr>
              <p:cNvPr id="371801" name="Arc 89"/>
              <p:cNvSpPr/>
              <p:nvPr/>
            </p:nvSpPr>
            <p:spPr>
              <a:xfrm>
                <a:off x="2040" y="2421"/>
                <a:ext cx="176" cy="601"/>
              </a:xfrm>
              <a:custGeom>
                <a:avLst/>
                <a:gdLst>
                  <a:gd name="txL" fmla="*/ 0 w 21600"/>
                  <a:gd name="txT" fmla="*/ 0 h 41491"/>
                  <a:gd name="txR" fmla="*/ 21600 w 21600"/>
                  <a:gd name="txB" fmla="*/ 41491 h 41491"/>
                </a:gdLst>
                <a:ahLst/>
                <a:cxnLst>
                  <a:cxn ang="0">
                    <a:pos x="66" y="0"/>
                  </a:cxn>
                  <a:cxn ang="0">
                    <a:pos x="19" y="601"/>
                  </a:cxn>
                  <a:cxn ang="0">
                    <a:pos x="0" y="290"/>
                  </a:cxn>
                </a:cxnLst>
                <a:rect l="txL" t="txT" r="txR" b="txB"/>
                <a:pathLst>
                  <a:path w="21600" h="41491" fill="none">
                    <a:moveTo>
                      <a:pt x="8109" y="-1"/>
                    </a:moveTo>
                    <a:cubicBezTo>
                      <a:pt x="16263" y="3302"/>
                      <a:pt x="21600" y="11221"/>
                      <a:pt x="21600" y="20020"/>
                    </a:cubicBezTo>
                    <a:cubicBezTo>
                      <a:pt x="21600" y="31037"/>
                      <a:pt x="13308" y="40288"/>
                      <a:pt x="2357" y="41491"/>
                    </a:cubicBezTo>
                  </a:path>
                  <a:path w="21600" h="41491" stroke="0">
                    <a:moveTo>
                      <a:pt x="8109" y="-1"/>
                    </a:moveTo>
                    <a:cubicBezTo>
                      <a:pt x="16263" y="3302"/>
                      <a:pt x="21600" y="11221"/>
                      <a:pt x="21600" y="20020"/>
                    </a:cubicBezTo>
                    <a:cubicBezTo>
                      <a:pt x="21600" y="31037"/>
                      <a:pt x="13308" y="40288"/>
                      <a:pt x="2357" y="41491"/>
                    </a:cubicBezTo>
                    <a:lnTo>
                      <a:pt x="0" y="20020"/>
                    </a:lnTo>
                    <a:close/>
                  </a:path>
                </a:pathLst>
              </a:custGeom>
              <a:noFill/>
              <a:ln w="28575" cap="flat" cmpd="sng">
                <a:solidFill>
                  <a:srgbClr val="000099"/>
                </a:solidFill>
                <a:prstDash val="dash"/>
                <a:round/>
                <a:headEnd type="none" w="med" len="med"/>
                <a:tailEnd type="none" w="med" len="med"/>
              </a:ln>
            </p:spPr>
            <p:txBody>
              <a:bodyPr wrap="none" anchor="ctr" anchorCtr="0"/>
              <a:p>
                <a:pPr algn="ctr" eaLnBrk="0" hangingPunct="0">
                  <a:spcBef>
                    <a:spcPct val="20000"/>
                  </a:spcBef>
                </a:pPr>
                <a:endParaRPr lang="zh-CN" altLang="zh-CN" sz="3200" b="1" dirty="0">
                  <a:solidFill>
                    <a:srgbClr val="000099"/>
                  </a:solidFill>
                  <a:latin typeface="宋体" panose="02010600030101010101" pitchFamily="2" charset="-122"/>
                </a:endParaRPr>
              </a:p>
            </p:txBody>
          </p:sp>
          <p:sp>
            <p:nvSpPr>
              <p:cNvPr id="371802" name="Arc 90"/>
              <p:cNvSpPr/>
              <p:nvPr/>
            </p:nvSpPr>
            <p:spPr>
              <a:xfrm>
                <a:off x="2216" y="2301"/>
                <a:ext cx="220" cy="784"/>
              </a:xfrm>
              <a:custGeom>
                <a:avLst/>
                <a:gdLst>
                  <a:gd name="txL" fmla="*/ 0 w 21600"/>
                  <a:gd name="txT" fmla="*/ 0 h 41419"/>
                  <a:gd name="txR" fmla="*/ 21600 w 21600"/>
                  <a:gd name="txB" fmla="*/ 41419 h 41419"/>
                </a:gdLst>
                <a:ahLst/>
                <a:cxnLst>
                  <a:cxn ang="0">
                    <a:pos x="64" y="0"/>
                  </a:cxn>
                  <a:cxn ang="0">
                    <a:pos x="61" y="784"/>
                  </a:cxn>
                  <a:cxn ang="0">
                    <a:pos x="0" y="391"/>
                  </a:cxn>
                </a:cxnLst>
                <a:rect l="txL" t="txT" r="txR" b="txB"/>
                <a:pathLst>
                  <a:path w="21600" h="41419" fill="none">
                    <a:moveTo>
                      <a:pt x="6249" y="-1"/>
                    </a:moveTo>
                    <a:cubicBezTo>
                      <a:pt x="15364" y="2754"/>
                      <a:pt x="21600" y="11153"/>
                      <a:pt x="21600" y="20676"/>
                    </a:cubicBezTo>
                    <a:cubicBezTo>
                      <a:pt x="21600" y="30285"/>
                      <a:pt x="15251" y="38739"/>
                      <a:pt x="6023" y="41419"/>
                    </a:cubicBezTo>
                  </a:path>
                  <a:path w="21600" h="41419" stroke="0">
                    <a:moveTo>
                      <a:pt x="6249" y="-1"/>
                    </a:moveTo>
                    <a:cubicBezTo>
                      <a:pt x="15364" y="2754"/>
                      <a:pt x="21600" y="11153"/>
                      <a:pt x="21600" y="20676"/>
                    </a:cubicBezTo>
                    <a:cubicBezTo>
                      <a:pt x="21600" y="30285"/>
                      <a:pt x="15251" y="38739"/>
                      <a:pt x="6023" y="41419"/>
                    </a:cubicBezTo>
                    <a:lnTo>
                      <a:pt x="0" y="20676"/>
                    </a:lnTo>
                    <a:close/>
                  </a:path>
                </a:pathLst>
              </a:custGeom>
              <a:noFill/>
              <a:ln w="28575" cap="flat" cmpd="sng">
                <a:solidFill>
                  <a:srgbClr val="000099"/>
                </a:solidFill>
                <a:prstDash val="dash"/>
                <a:round/>
                <a:headEnd type="none" w="med" len="med"/>
                <a:tailEnd type="none" w="med" len="med"/>
              </a:ln>
            </p:spPr>
            <p:txBody>
              <a:bodyPr wrap="none" anchor="ctr" anchorCtr="0"/>
              <a:p>
                <a:pPr algn="ctr" eaLnBrk="0" hangingPunct="0">
                  <a:spcBef>
                    <a:spcPct val="20000"/>
                  </a:spcBef>
                </a:pPr>
                <a:endParaRPr lang="zh-CN" altLang="zh-CN" sz="3200" b="1" dirty="0">
                  <a:solidFill>
                    <a:srgbClr val="000099"/>
                  </a:solidFill>
                  <a:latin typeface="宋体" panose="02010600030101010101" pitchFamily="2" charset="-122"/>
                </a:endParaRPr>
              </a:p>
            </p:txBody>
          </p:sp>
          <p:sp>
            <p:nvSpPr>
              <p:cNvPr id="371803" name="Arc 91"/>
              <p:cNvSpPr/>
              <p:nvPr/>
            </p:nvSpPr>
            <p:spPr>
              <a:xfrm>
                <a:off x="2472" y="2229"/>
                <a:ext cx="220" cy="880"/>
              </a:xfrm>
              <a:custGeom>
                <a:avLst/>
                <a:gdLst>
                  <a:gd name="txL" fmla="*/ 0 w 21600"/>
                  <a:gd name="txT" fmla="*/ 0 h 41419"/>
                  <a:gd name="txR" fmla="*/ 21600 w 21600"/>
                  <a:gd name="txB" fmla="*/ 41419 h 41419"/>
                </a:gdLst>
                <a:ahLst/>
                <a:cxnLst>
                  <a:cxn ang="0">
                    <a:pos x="64" y="0"/>
                  </a:cxn>
                  <a:cxn ang="0">
                    <a:pos x="61" y="880"/>
                  </a:cxn>
                  <a:cxn ang="0">
                    <a:pos x="0" y="439"/>
                  </a:cxn>
                </a:cxnLst>
                <a:rect l="txL" t="txT" r="txR" b="txB"/>
                <a:pathLst>
                  <a:path w="21600" h="41419" fill="none">
                    <a:moveTo>
                      <a:pt x="6249" y="-1"/>
                    </a:moveTo>
                    <a:cubicBezTo>
                      <a:pt x="15364" y="2754"/>
                      <a:pt x="21600" y="11153"/>
                      <a:pt x="21600" y="20676"/>
                    </a:cubicBezTo>
                    <a:cubicBezTo>
                      <a:pt x="21600" y="30285"/>
                      <a:pt x="15251" y="38739"/>
                      <a:pt x="6023" y="41419"/>
                    </a:cubicBezTo>
                  </a:path>
                  <a:path w="21600" h="41419" stroke="0">
                    <a:moveTo>
                      <a:pt x="6249" y="-1"/>
                    </a:moveTo>
                    <a:cubicBezTo>
                      <a:pt x="15364" y="2754"/>
                      <a:pt x="21600" y="11153"/>
                      <a:pt x="21600" y="20676"/>
                    </a:cubicBezTo>
                    <a:cubicBezTo>
                      <a:pt x="21600" y="30285"/>
                      <a:pt x="15251" y="38739"/>
                      <a:pt x="6023" y="41419"/>
                    </a:cubicBezTo>
                    <a:lnTo>
                      <a:pt x="0" y="20676"/>
                    </a:lnTo>
                    <a:close/>
                  </a:path>
                </a:pathLst>
              </a:custGeom>
              <a:noFill/>
              <a:ln w="28575" cap="flat" cmpd="sng">
                <a:solidFill>
                  <a:srgbClr val="000099"/>
                </a:solidFill>
                <a:prstDash val="dash"/>
                <a:round/>
                <a:headEnd type="none" w="med" len="med"/>
                <a:tailEnd type="none" w="med" len="med"/>
              </a:ln>
            </p:spPr>
            <p:txBody>
              <a:bodyPr wrap="none" anchor="ctr" anchorCtr="0"/>
              <a:p>
                <a:pPr algn="ctr" eaLnBrk="0" hangingPunct="0">
                  <a:spcBef>
                    <a:spcPct val="20000"/>
                  </a:spcBef>
                </a:pPr>
                <a:endParaRPr lang="zh-CN" altLang="zh-CN" sz="3200" b="1" dirty="0">
                  <a:solidFill>
                    <a:srgbClr val="000099"/>
                  </a:solidFill>
                  <a:latin typeface="宋体" panose="02010600030101010101" pitchFamily="2" charset="-122"/>
                </a:endParaRPr>
              </a:p>
            </p:txBody>
          </p:sp>
          <p:sp>
            <p:nvSpPr>
              <p:cNvPr id="371804" name="Text Box 92"/>
              <p:cNvSpPr txBox="1"/>
              <p:nvPr/>
            </p:nvSpPr>
            <p:spPr>
              <a:xfrm>
                <a:off x="1848" y="2517"/>
                <a:ext cx="228" cy="327"/>
              </a:xfrm>
              <a:prstGeom prst="rect">
                <a:avLst/>
              </a:prstGeom>
              <a:noFill/>
              <a:ln w="9525">
                <a:noFill/>
              </a:ln>
            </p:spPr>
            <p:txBody>
              <a:bodyPr wrap="none">
                <a:spAutoFit/>
              </a:bodyPr>
              <a:p>
                <a:pPr algn="ctr">
                  <a:spcBef>
                    <a:spcPct val="20000"/>
                  </a:spcBef>
                </a:pPr>
                <a:r>
                  <a:rPr lang="en-US" altLang="zh-CN" sz="2800" b="1" dirty="0">
                    <a:solidFill>
                      <a:srgbClr val="FF0066"/>
                    </a:solidFill>
                    <a:latin typeface="Times New Roman" panose="02020603050405020304" pitchFamily="18" charset="0"/>
                  </a:rPr>
                  <a:t>2</a:t>
                </a:r>
                <a:endParaRPr lang="en-US" altLang="zh-CN" sz="2800" b="1" dirty="0">
                  <a:solidFill>
                    <a:srgbClr val="FF0066"/>
                  </a:solidFill>
                  <a:latin typeface="Times New Roman" panose="02020603050405020304" pitchFamily="18" charset="0"/>
                </a:endParaRPr>
              </a:p>
            </p:txBody>
          </p:sp>
          <p:sp>
            <p:nvSpPr>
              <p:cNvPr id="371805" name="Text Box 93"/>
              <p:cNvSpPr txBox="1"/>
              <p:nvPr/>
            </p:nvSpPr>
            <p:spPr>
              <a:xfrm>
                <a:off x="2088" y="2517"/>
                <a:ext cx="228" cy="327"/>
              </a:xfrm>
              <a:prstGeom prst="rect">
                <a:avLst/>
              </a:prstGeom>
              <a:noFill/>
              <a:ln w="9525">
                <a:noFill/>
              </a:ln>
            </p:spPr>
            <p:txBody>
              <a:bodyPr wrap="none">
                <a:spAutoFit/>
              </a:bodyPr>
              <a:p>
                <a:pPr algn="ctr">
                  <a:spcBef>
                    <a:spcPct val="20000"/>
                  </a:spcBef>
                </a:pPr>
                <a:r>
                  <a:rPr lang="en-US" altLang="zh-CN" sz="2800" b="1" dirty="0">
                    <a:solidFill>
                      <a:srgbClr val="FF0066"/>
                    </a:solidFill>
                    <a:latin typeface="Times New Roman" panose="02020603050405020304" pitchFamily="18" charset="0"/>
                  </a:rPr>
                  <a:t>8</a:t>
                </a:r>
                <a:endParaRPr lang="en-US" altLang="zh-CN" sz="2800" b="1" dirty="0">
                  <a:solidFill>
                    <a:srgbClr val="FF0066"/>
                  </a:solidFill>
                  <a:latin typeface="Times New Roman" panose="02020603050405020304" pitchFamily="18" charset="0"/>
                </a:endParaRPr>
              </a:p>
            </p:txBody>
          </p:sp>
          <p:sp>
            <p:nvSpPr>
              <p:cNvPr id="371806" name="Text Box 94"/>
              <p:cNvSpPr txBox="1"/>
              <p:nvPr/>
            </p:nvSpPr>
            <p:spPr>
              <a:xfrm>
                <a:off x="2272" y="2517"/>
                <a:ext cx="340" cy="327"/>
              </a:xfrm>
              <a:prstGeom prst="rect">
                <a:avLst/>
              </a:prstGeom>
              <a:noFill/>
              <a:ln w="9525">
                <a:noFill/>
              </a:ln>
            </p:spPr>
            <p:txBody>
              <a:bodyPr wrap="none">
                <a:spAutoFit/>
              </a:bodyPr>
              <a:p>
                <a:pPr algn="ctr">
                  <a:spcBef>
                    <a:spcPct val="20000"/>
                  </a:spcBef>
                </a:pPr>
                <a:r>
                  <a:rPr lang="en-US" altLang="zh-CN" sz="2800" b="1" dirty="0">
                    <a:solidFill>
                      <a:srgbClr val="FF0066"/>
                    </a:solidFill>
                    <a:latin typeface="Times New Roman" panose="02020603050405020304" pitchFamily="18" charset="0"/>
                  </a:rPr>
                  <a:t>18</a:t>
                </a:r>
                <a:endParaRPr lang="en-US" altLang="zh-CN" sz="2800" b="1" dirty="0">
                  <a:solidFill>
                    <a:srgbClr val="FF0066"/>
                  </a:solidFill>
                  <a:latin typeface="Times New Roman" panose="02020603050405020304" pitchFamily="18" charset="0"/>
                </a:endParaRPr>
              </a:p>
            </p:txBody>
          </p:sp>
        </p:grpSp>
        <p:sp>
          <p:nvSpPr>
            <p:cNvPr id="371807" name="Text Box 95"/>
            <p:cNvSpPr txBox="1"/>
            <p:nvPr/>
          </p:nvSpPr>
          <p:spPr>
            <a:xfrm>
              <a:off x="2568" y="2517"/>
              <a:ext cx="228" cy="327"/>
            </a:xfrm>
            <a:prstGeom prst="rect">
              <a:avLst/>
            </a:prstGeom>
            <a:noFill/>
            <a:ln w="9525">
              <a:noFill/>
            </a:ln>
          </p:spPr>
          <p:txBody>
            <a:bodyPr wrap="none">
              <a:spAutoFit/>
            </a:bodyPr>
            <a:p>
              <a:pPr algn="ctr">
                <a:spcBef>
                  <a:spcPct val="20000"/>
                </a:spcBef>
              </a:pPr>
              <a:r>
                <a:rPr lang="en-US" altLang="zh-CN" sz="2800" b="1" dirty="0">
                  <a:solidFill>
                    <a:srgbClr val="FF0066"/>
                  </a:solidFill>
                  <a:latin typeface="Times New Roman" panose="02020603050405020304" pitchFamily="18" charset="0"/>
                </a:rPr>
                <a:t>4</a:t>
              </a:r>
              <a:endParaRPr lang="en-US" altLang="zh-CN" sz="2800" b="1" dirty="0">
                <a:solidFill>
                  <a:srgbClr val="FF0066"/>
                </a:solidFill>
                <a:latin typeface="Times New Roman" panose="02020603050405020304" pitchFamily="18" charset="0"/>
              </a:endParaRPr>
            </a:p>
          </p:txBody>
        </p:sp>
      </p:grpSp>
      <p:sp>
        <p:nvSpPr>
          <p:cNvPr id="29792" name="Text Box 96"/>
          <p:cNvSpPr txBox="1"/>
          <p:nvPr/>
        </p:nvSpPr>
        <p:spPr>
          <a:xfrm>
            <a:off x="387350" y="2824163"/>
            <a:ext cx="1295400" cy="822325"/>
          </a:xfrm>
          <a:prstGeom prst="rect">
            <a:avLst/>
          </a:prstGeom>
          <a:noFill/>
          <a:ln w="9525">
            <a:noFill/>
          </a:ln>
        </p:spPr>
        <p:txBody>
          <a:bodyPr>
            <a:spAutoFit/>
          </a:bodyPr>
          <a:p>
            <a:r>
              <a:rPr lang="zh-CN" altLang="en-US" b="1" dirty="0">
                <a:solidFill>
                  <a:srgbClr val="0033CC"/>
                </a:solidFill>
                <a:latin typeface="宋体" panose="02010600030101010101" pitchFamily="2" charset="-122"/>
              </a:rPr>
              <a:t>简化</a:t>
            </a:r>
            <a:endParaRPr lang="zh-CN" altLang="en-US" b="1" dirty="0">
              <a:solidFill>
                <a:srgbClr val="0033CC"/>
              </a:solidFill>
              <a:latin typeface="宋体" panose="02010600030101010101" pitchFamily="2" charset="-122"/>
            </a:endParaRPr>
          </a:p>
          <a:p>
            <a:r>
              <a:rPr lang="zh-CN" altLang="en-US" b="1" dirty="0">
                <a:solidFill>
                  <a:srgbClr val="0033CC"/>
                </a:solidFill>
                <a:latin typeface="宋体" panose="02010600030101010101" pitchFamily="2" charset="-122"/>
              </a:rPr>
              <a:t>模型</a:t>
            </a:r>
            <a:endParaRPr lang="zh-CN" altLang="en-US" b="1" dirty="0">
              <a:solidFill>
                <a:srgbClr val="0033CC"/>
              </a:solidFill>
              <a:latin typeface="宋体" panose="02010600030101010101" pitchFamily="2" charset="-122"/>
            </a:endParaRPr>
          </a:p>
        </p:txBody>
      </p:sp>
      <p:grpSp>
        <p:nvGrpSpPr>
          <p:cNvPr id="30" name="Group 97"/>
          <p:cNvGrpSpPr/>
          <p:nvPr/>
        </p:nvGrpSpPr>
        <p:grpSpPr>
          <a:xfrm>
            <a:off x="1968500" y="2484438"/>
            <a:ext cx="1120775" cy="1044575"/>
            <a:chOff x="1272" y="3045"/>
            <a:chExt cx="706" cy="658"/>
          </a:xfrm>
        </p:grpSpPr>
        <p:sp>
          <p:nvSpPr>
            <p:cNvPr id="371810" name="Oval 98"/>
            <p:cNvSpPr/>
            <p:nvPr/>
          </p:nvSpPr>
          <p:spPr>
            <a:xfrm>
              <a:off x="1464" y="3237"/>
              <a:ext cx="288" cy="288"/>
            </a:xfrm>
            <a:prstGeom prst="ellipse">
              <a:avLst/>
            </a:prstGeom>
            <a:solidFill>
              <a:srgbClr val="FF0066"/>
            </a:solidFill>
            <a:ln w="3175" cap="flat" cmpd="sng">
              <a:solidFill>
                <a:srgbClr val="FF0066"/>
              </a:solidFill>
              <a:prstDash val="solid"/>
              <a:headEnd type="none" w="med" len="med"/>
              <a:tailEnd type="none" w="med" len="med"/>
            </a:ln>
          </p:spPr>
          <p:txBody>
            <a:bodyPr wrap="none" anchor="ctr" anchorCtr="0"/>
            <a:p>
              <a:pPr algn="ctr">
                <a:spcBef>
                  <a:spcPct val="20000"/>
                </a:spcBef>
              </a:pPr>
              <a:r>
                <a:rPr lang="en-US" altLang="zh-CN" b="1" dirty="0">
                  <a:solidFill>
                    <a:schemeClr val="bg1"/>
                  </a:solidFill>
                  <a:latin typeface="Times New Roman" panose="02020603050405020304" pitchFamily="18" charset="0"/>
                </a:rPr>
                <a:t>+4</a:t>
              </a:r>
              <a:endParaRPr lang="en-US" altLang="zh-CN" b="1" dirty="0">
                <a:solidFill>
                  <a:schemeClr val="bg1"/>
                </a:solidFill>
                <a:latin typeface="Times New Roman" panose="02020603050405020304" pitchFamily="18" charset="0"/>
              </a:endParaRPr>
            </a:p>
          </p:txBody>
        </p:sp>
        <p:sp>
          <p:nvSpPr>
            <p:cNvPr id="371811" name="Oval 99"/>
            <p:cNvSpPr/>
            <p:nvPr/>
          </p:nvSpPr>
          <p:spPr>
            <a:xfrm>
              <a:off x="1608" y="3621"/>
              <a:ext cx="82" cy="82"/>
            </a:xfrm>
            <a:prstGeom prst="ellipse">
              <a:avLst/>
            </a:prstGeom>
            <a:solidFill>
              <a:srgbClr val="0033CC"/>
            </a:solidFill>
            <a:ln w="31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1812" name="Oval 100"/>
            <p:cNvSpPr/>
            <p:nvPr/>
          </p:nvSpPr>
          <p:spPr>
            <a:xfrm>
              <a:off x="1896" y="3333"/>
              <a:ext cx="82" cy="82"/>
            </a:xfrm>
            <a:prstGeom prst="ellipse">
              <a:avLst/>
            </a:prstGeom>
            <a:solidFill>
              <a:srgbClr val="0033CC"/>
            </a:solidFill>
            <a:ln w="31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1813" name="Oval 101"/>
            <p:cNvSpPr/>
            <p:nvPr/>
          </p:nvSpPr>
          <p:spPr>
            <a:xfrm>
              <a:off x="1272" y="3333"/>
              <a:ext cx="82" cy="82"/>
            </a:xfrm>
            <a:prstGeom prst="ellipse">
              <a:avLst/>
            </a:prstGeom>
            <a:solidFill>
              <a:srgbClr val="0033CC"/>
            </a:solidFill>
            <a:ln w="31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1814" name="Oval 102"/>
            <p:cNvSpPr/>
            <p:nvPr/>
          </p:nvSpPr>
          <p:spPr>
            <a:xfrm>
              <a:off x="1560" y="3045"/>
              <a:ext cx="82" cy="82"/>
            </a:xfrm>
            <a:prstGeom prst="ellipse">
              <a:avLst/>
            </a:prstGeom>
            <a:solidFill>
              <a:srgbClr val="0033CC"/>
            </a:solidFill>
            <a:ln w="31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31" name="Group 103"/>
          <p:cNvGrpSpPr/>
          <p:nvPr/>
        </p:nvGrpSpPr>
        <p:grpSpPr>
          <a:xfrm>
            <a:off x="1358900" y="3246438"/>
            <a:ext cx="1295400" cy="762000"/>
            <a:chOff x="960" y="3552"/>
            <a:chExt cx="816" cy="480"/>
          </a:xfrm>
        </p:grpSpPr>
        <p:sp>
          <p:nvSpPr>
            <p:cNvPr id="371816" name="Text Box 104"/>
            <p:cNvSpPr txBox="1"/>
            <p:nvPr/>
          </p:nvSpPr>
          <p:spPr>
            <a:xfrm>
              <a:off x="960" y="3744"/>
              <a:ext cx="816" cy="288"/>
            </a:xfrm>
            <a:prstGeom prst="rect">
              <a:avLst/>
            </a:prstGeom>
            <a:noFill/>
            <a:ln w="12700">
              <a:noFill/>
            </a:ln>
          </p:spPr>
          <p:txBody>
            <a:bodyPr>
              <a:spAutoFit/>
            </a:bodyPr>
            <a:p>
              <a:pPr algn="ctr">
                <a:spcBef>
                  <a:spcPct val="20000"/>
                </a:spcBef>
              </a:pPr>
              <a:r>
                <a:rPr lang="zh-CN" altLang="en-US" b="1" dirty="0">
                  <a:solidFill>
                    <a:srgbClr val="FF33CC"/>
                  </a:solidFill>
                  <a:latin typeface="宋体" panose="02010600030101010101" pitchFamily="2" charset="-122"/>
                </a:rPr>
                <a:t>惯性核</a:t>
              </a:r>
              <a:endParaRPr lang="zh-CN" altLang="en-US" b="1" dirty="0">
                <a:solidFill>
                  <a:srgbClr val="FF33CC"/>
                </a:solidFill>
                <a:latin typeface="宋体" panose="02010600030101010101" pitchFamily="2" charset="-122"/>
              </a:endParaRPr>
            </a:p>
          </p:txBody>
        </p:sp>
        <p:sp>
          <p:nvSpPr>
            <p:cNvPr id="371817" name="Line 105"/>
            <p:cNvSpPr/>
            <p:nvPr/>
          </p:nvSpPr>
          <p:spPr>
            <a:xfrm flipV="1">
              <a:off x="1440" y="3552"/>
              <a:ext cx="192" cy="288"/>
            </a:xfrm>
            <a:prstGeom prst="line">
              <a:avLst/>
            </a:prstGeom>
            <a:ln w="9525" cap="flat" cmpd="sng">
              <a:solidFill>
                <a:schemeClr val="bg2"/>
              </a:solidFill>
              <a:prstDash val="solid"/>
              <a:headEnd type="none" w="med" len="med"/>
              <a:tailEnd type="none" w="med" len="med"/>
            </a:ln>
          </p:spPr>
        </p:sp>
      </p:grpSp>
      <p:sp>
        <p:nvSpPr>
          <p:cNvPr id="29802" name="Text Box 106"/>
          <p:cNvSpPr txBox="1"/>
          <p:nvPr/>
        </p:nvSpPr>
        <p:spPr>
          <a:xfrm>
            <a:off x="4730750" y="606425"/>
            <a:ext cx="3594735" cy="521970"/>
          </a:xfrm>
          <a:prstGeom prst="rect">
            <a:avLst/>
          </a:prstGeom>
          <a:noFill/>
          <a:ln w="9525">
            <a:noFill/>
          </a:ln>
        </p:spPr>
        <p:txBody>
          <a:bodyPr wrap="square">
            <a:spAutoFit/>
          </a:bodyPr>
          <a:p>
            <a:pPr algn="ctr">
              <a:spcBef>
                <a:spcPct val="20000"/>
              </a:spcBef>
            </a:pPr>
            <a:r>
              <a:rPr lang="zh-CN" altLang="en-US" b="1" dirty="0">
                <a:solidFill>
                  <a:schemeClr val="bg1"/>
                </a:solidFill>
                <a:latin typeface="宋体" panose="02010600030101010101" pitchFamily="2" charset="-122"/>
              </a:rPr>
              <a:t>硅</a:t>
            </a:r>
            <a:r>
              <a:rPr lang="en-US" altLang="zh-CN" b="1" dirty="0">
                <a:solidFill>
                  <a:schemeClr val="bg1"/>
                </a:solidFill>
                <a:latin typeface="宋体" panose="02010600030101010101" pitchFamily="2" charset="-122"/>
              </a:rPr>
              <a:t>(</a:t>
            </a:r>
            <a:r>
              <a:rPr lang="zh-CN" altLang="en-US" b="1" dirty="0">
                <a:solidFill>
                  <a:schemeClr val="bg1"/>
                </a:solidFill>
                <a:latin typeface="宋体" panose="02010600030101010101" pitchFamily="2" charset="-122"/>
              </a:rPr>
              <a:t>锗</a:t>
            </a:r>
            <a:r>
              <a:rPr lang="en-US" altLang="zh-CN" b="1" dirty="0">
                <a:solidFill>
                  <a:schemeClr val="bg1"/>
                </a:solidFill>
                <a:latin typeface="宋体" panose="02010600030101010101" pitchFamily="2" charset="-122"/>
              </a:rPr>
              <a:t>)</a:t>
            </a:r>
            <a:r>
              <a:rPr lang="zh-CN" altLang="en-US" b="1" dirty="0">
                <a:solidFill>
                  <a:schemeClr val="bg1"/>
                </a:solidFill>
                <a:latin typeface="宋体" panose="02010600030101010101" pitchFamily="2" charset="-122"/>
              </a:rPr>
              <a:t>的共价键结构</a:t>
            </a:r>
            <a:endParaRPr lang="zh-CN" altLang="en-US" b="1" dirty="0">
              <a:solidFill>
                <a:schemeClr val="bg1"/>
              </a:solidFill>
              <a:latin typeface="宋体" panose="02010600030101010101" pitchFamily="2" charset="-122"/>
            </a:endParaRPr>
          </a:p>
        </p:txBody>
      </p:sp>
      <p:sp>
        <p:nvSpPr>
          <p:cNvPr id="29803" name="Line 107"/>
          <p:cNvSpPr/>
          <p:nvPr/>
        </p:nvSpPr>
        <p:spPr>
          <a:xfrm flipH="1">
            <a:off x="4330700" y="1951038"/>
            <a:ext cx="762000" cy="685800"/>
          </a:xfrm>
          <a:prstGeom prst="line">
            <a:avLst/>
          </a:prstGeom>
          <a:ln w="9525" cap="flat" cmpd="sng">
            <a:solidFill>
              <a:schemeClr val="bg2"/>
            </a:solidFill>
            <a:prstDash val="solid"/>
            <a:headEnd type="none" w="med" len="med"/>
            <a:tailEnd type="none" w="med" len="med"/>
          </a:ln>
        </p:spPr>
      </p:sp>
      <p:grpSp>
        <p:nvGrpSpPr>
          <p:cNvPr id="29793" name="Group 108"/>
          <p:cNvGrpSpPr/>
          <p:nvPr/>
        </p:nvGrpSpPr>
        <p:grpSpPr>
          <a:xfrm>
            <a:off x="3035300" y="2560638"/>
            <a:ext cx="1981200" cy="457200"/>
            <a:chOff x="2064" y="3264"/>
            <a:chExt cx="1248" cy="288"/>
          </a:xfrm>
        </p:grpSpPr>
        <p:sp>
          <p:nvSpPr>
            <p:cNvPr id="371821" name="Line 109"/>
            <p:cNvSpPr/>
            <p:nvPr/>
          </p:nvSpPr>
          <p:spPr>
            <a:xfrm flipV="1">
              <a:off x="2064" y="3408"/>
              <a:ext cx="384" cy="96"/>
            </a:xfrm>
            <a:prstGeom prst="line">
              <a:avLst/>
            </a:prstGeom>
            <a:ln w="9525" cap="flat" cmpd="sng">
              <a:solidFill>
                <a:schemeClr val="bg2"/>
              </a:solidFill>
              <a:prstDash val="solid"/>
              <a:headEnd type="none" w="med" len="med"/>
              <a:tailEnd type="none" w="med" len="med"/>
            </a:ln>
          </p:spPr>
        </p:sp>
        <p:sp>
          <p:nvSpPr>
            <p:cNvPr id="371822" name="Text Box 110"/>
            <p:cNvSpPr txBox="1"/>
            <p:nvPr/>
          </p:nvSpPr>
          <p:spPr>
            <a:xfrm>
              <a:off x="2352" y="3264"/>
              <a:ext cx="960" cy="288"/>
            </a:xfrm>
            <a:prstGeom prst="rect">
              <a:avLst/>
            </a:prstGeom>
            <a:noFill/>
            <a:ln w="12700">
              <a:noFill/>
            </a:ln>
          </p:spPr>
          <p:txBody>
            <a:bodyPr>
              <a:spAutoFit/>
            </a:bodyPr>
            <a:p>
              <a:pPr>
                <a:spcBef>
                  <a:spcPct val="20000"/>
                </a:spcBef>
              </a:pPr>
              <a:r>
                <a:rPr lang="zh-CN" altLang="en-US" b="1" dirty="0">
                  <a:solidFill>
                    <a:srgbClr val="0033CC"/>
                  </a:solidFill>
                  <a:latin typeface="宋体" panose="02010600030101010101" pitchFamily="2" charset="-122"/>
                </a:rPr>
                <a:t>价电子</a:t>
              </a:r>
              <a:endParaRPr lang="zh-CN" altLang="en-US" b="1" dirty="0">
                <a:solidFill>
                  <a:srgbClr val="0033CC"/>
                </a:solidFill>
                <a:latin typeface="宋体" panose="02010600030101010101" pitchFamily="2" charset="-122"/>
              </a:endParaRPr>
            </a:p>
          </p:txBody>
        </p:sp>
      </p:grpSp>
      <p:sp>
        <p:nvSpPr>
          <p:cNvPr id="29807" name="Oval 111"/>
          <p:cNvSpPr/>
          <p:nvPr/>
        </p:nvSpPr>
        <p:spPr>
          <a:xfrm>
            <a:off x="7169150" y="1893888"/>
            <a:ext cx="85725" cy="80962"/>
          </a:xfrm>
          <a:prstGeom prst="ellipse">
            <a:avLst/>
          </a:prstGeom>
          <a:solidFill>
            <a:schemeClr val="bg1"/>
          </a:solid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9808" name="Freeform 112"/>
          <p:cNvSpPr/>
          <p:nvPr/>
        </p:nvSpPr>
        <p:spPr>
          <a:xfrm>
            <a:off x="7226300" y="1493838"/>
            <a:ext cx="627063" cy="393700"/>
          </a:xfrm>
          <a:custGeom>
            <a:avLst/>
            <a:gdLst>
              <a:gd name="txL" fmla="*/ 0 w 395"/>
              <a:gd name="txT" fmla="*/ 0 h 248"/>
              <a:gd name="txR" fmla="*/ 395 w 395"/>
              <a:gd name="txB" fmla="*/ 248 h 248"/>
            </a:gdLst>
            <a:ahLst/>
            <a:cxnLst>
              <a:cxn ang="0">
                <a:pos x="0" y="248"/>
              </a:cxn>
              <a:cxn ang="0">
                <a:pos x="113" y="90"/>
              </a:cxn>
              <a:cxn ang="0">
                <a:pos x="395" y="0"/>
              </a:cxn>
            </a:cxnLst>
            <a:rect l="txL" t="txT" r="txR" b="txB"/>
            <a:pathLst>
              <a:path w="395" h="248">
                <a:moveTo>
                  <a:pt x="0" y="248"/>
                </a:moveTo>
                <a:cubicBezTo>
                  <a:pt x="23" y="189"/>
                  <a:pt x="47" y="131"/>
                  <a:pt x="113" y="90"/>
                </a:cubicBezTo>
                <a:cubicBezTo>
                  <a:pt x="179" y="49"/>
                  <a:pt x="287" y="24"/>
                  <a:pt x="395" y="0"/>
                </a:cubicBezTo>
              </a:path>
            </a:pathLst>
          </a:custGeom>
          <a:noFill/>
          <a:ln w="25400" cap="flat" cmpd="sng">
            <a:solidFill>
              <a:srgbClr val="FF0066"/>
            </a:solidFill>
            <a:prstDash val="solid"/>
            <a:round/>
            <a:headEnd type="none" w="med" len="med"/>
            <a:tailEnd type="arrow" w="med" len="med"/>
          </a:ln>
        </p:spPr>
        <p:txBody>
          <a:bodyPr/>
          <a:p>
            <a:endParaRPr lang="zh-CN" altLang="en-US" dirty="0">
              <a:latin typeface="Times New Roman" panose="02020603050405020304" pitchFamily="18" charset="0"/>
            </a:endParaRPr>
          </a:p>
        </p:txBody>
      </p:sp>
      <p:sp>
        <p:nvSpPr>
          <p:cNvPr id="29809" name="Text Box 113"/>
          <p:cNvSpPr txBox="1"/>
          <p:nvPr/>
        </p:nvSpPr>
        <p:spPr>
          <a:xfrm>
            <a:off x="7835900" y="1570038"/>
            <a:ext cx="609600" cy="1187450"/>
          </a:xfrm>
          <a:prstGeom prst="rect">
            <a:avLst/>
          </a:prstGeom>
          <a:noFill/>
          <a:ln w="12700">
            <a:noFill/>
          </a:ln>
        </p:spPr>
        <p:txBody>
          <a:bodyPr>
            <a:spAutoFit/>
          </a:bodyPr>
          <a:p>
            <a:pPr>
              <a:lnSpc>
                <a:spcPct val="60000"/>
              </a:lnSpc>
              <a:spcBef>
                <a:spcPct val="20000"/>
              </a:spcBef>
            </a:pPr>
            <a:r>
              <a:rPr lang="zh-CN" altLang="en-US" b="1" dirty="0">
                <a:solidFill>
                  <a:srgbClr val="0033CC"/>
                </a:solidFill>
                <a:latin typeface="宋体" panose="02010600030101010101" pitchFamily="2" charset="-122"/>
              </a:rPr>
              <a:t>自</a:t>
            </a:r>
            <a:endParaRPr lang="zh-CN" altLang="en-US" b="1" dirty="0">
              <a:solidFill>
                <a:srgbClr val="0033CC"/>
              </a:solidFill>
              <a:latin typeface="宋体" panose="02010600030101010101" pitchFamily="2" charset="-122"/>
            </a:endParaRPr>
          </a:p>
          <a:p>
            <a:pPr>
              <a:lnSpc>
                <a:spcPct val="60000"/>
              </a:lnSpc>
              <a:spcBef>
                <a:spcPct val="20000"/>
              </a:spcBef>
            </a:pPr>
            <a:r>
              <a:rPr lang="zh-CN" altLang="en-US" b="1" dirty="0">
                <a:solidFill>
                  <a:srgbClr val="0033CC"/>
                </a:solidFill>
                <a:latin typeface="宋体" panose="02010600030101010101" pitchFamily="2" charset="-122"/>
              </a:rPr>
              <a:t>由</a:t>
            </a:r>
            <a:endParaRPr lang="zh-CN" altLang="en-US" b="1" dirty="0">
              <a:solidFill>
                <a:srgbClr val="0033CC"/>
              </a:solidFill>
              <a:latin typeface="宋体" panose="02010600030101010101" pitchFamily="2" charset="-122"/>
            </a:endParaRPr>
          </a:p>
          <a:p>
            <a:pPr>
              <a:lnSpc>
                <a:spcPct val="60000"/>
              </a:lnSpc>
              <a:spcBef>
                <a:spcPct val="20000"/>
              </a:spcBef>
            </a:pPr>
            <a:r>
              <a:rPr lang="zh-CN" altLang="en-US" b="1" dirty="0">
                <a:solidFill>
                  <a:srgbClr val="0033CC"/>
                </a:solidFill>
                <a:latin typeface="宋体" panose="02010600030101010101" pitchFamily="2" charset="-122"/>
              </a:rPr>
              <a:t>电</a:t>
            </a:r>
            <a:endParaRPr lang="zh-CN" altLang="en-US" b="1" dirty="0">
              <a:solidFill>
                <a:srgbClr val="0033CC"/>
              </a:solidFill>
              <a:latin typeface="宋体" panose="02010600030101010101" pitchFamily="2" charset="-122"/>
            </a:endParaRPr>
          </a:p>
          <a:p>
            <a:pPr>
              <a:lnSpc>
                <a:spcPct val="60000"/>
              </a:lnSpc>
              <a:spcBef>
                <a:spcPct val="20000"/>
              </a:spcBef>
            </a:pPr>
            <a:r>
              <a:rPr lang="zh-CN" altLang="en-US" b="1" dirty="0">
                <a:solidFill>
                  <a:srgbClr val="0033CC"/>
                </a:solidFill>
                <a:latin typeface="宋体" panose="02010600030101010101" pitchFamily="2" charset="-122"/>
              </a:rPr>
              <a:t>子</a:t>
            </a:r>
            <a:endParaRPr lang="zh-CN" altLang="en-US" b="1" dirty="0">
              <a:solidFill>
                <a:srgbClr val="0033CC"/>
              </a:solidFill>
              <a:latin typeface="宋体" panose="02010600030101010101" pitchFamily="2" charset="-122"/>
            </a:endParaRPr>
          </a:p>
        </p:txBody>
      </p:sp>
      <p:sp>
        <p:nvSpPr>
          <p:cNvPr id="29810" name="Text Box 114"/>
          <p:cNvSpPr txBox="1"/>
          <p:nvPr/>
        </p:nvSpPr>
        <p:spPr>
          <a:xfrm>
            <a:off x="3035300" y="3094038"/>
            <a:ext cx="1981200" cy="457200"/>
          </a:xfrm>
          <a:prstGeom prst="rect">
            <a:avLst/>
          </a:prstGeom>
          <a:noFill/>
          <a:ln w="12700">
            <a:noFill/>
          </a:ln>
        </p:spPr>
        <p:txBody>
          <a:bodyPr>
            <a:spAutoFit/>
          </a:bodyPr>
          <a:p>
            <a:pPr>
              <a:spcBef>
                <a:spcPct val="20000"/>
              </a:spcBef>
            </a:pPr>
            <a:r>
              <a:rPr lang="en-US" altLang="zh-CN" b="1" dirty="0">
                <a:solidFill>
                  <a:srgbClr val="0033CC"/>
                </a:solidFill>
                <a:latin typeface="宋体" panose="02010600030101010101" pitchFamily="2" charset="-122"/>
              </a:rPr>
              <a:t>(</a:t>
            </a:r>
            <a:r>
              <a:rPr lang="zh-CN" altLang="en-US" b="1" dirty="0">
                <a:solidFill>
                  <a:srgbClr val="0033CC"/>
                </a:solidFill>
                <a:latin typeface="宋体" panose="02010600030101010101" pitchFamily="2" charset="-122"/>
              </a:rPr>
              <a:t>束缚电子</a:t>
            </a:r>
            <a:r>
              <a:rPr lang="en-US" altLang="zh-CN" b="1" dirty="0">
                <a:solidFill>
                  <a:srgbClr val="0033CC"/>
                </a:solidFill>
                <a:latin typeface="宋体" panose="02010600030101010101" pitchFamily="2" charset="-122"/>
              </a:rPr>
              <a:t>)</a:t>
            </a:r>
            <a:endParaRPr lang="en-US" altLang="zh-CN" b="1" dirty="0">
              <a:solidFill>
                <a:srgbClr val="0033CC"/>
              </a:solidFill>
              <a:latin typeface="宋体" panose="02010600030101010101" pitchFamily="2" charset="-122"/>
            </a:endParaRPr>
          </a:p>
        </p:txBody>
      </p:sp>
      <p:sp>
        <p:nvSpPr>
          <p:cNvPr id="29811" name="Oval 115"/>
          <p:cNvSpPr/>
          <p:nvPr/>
        </p:nvSpPr>
        <p:spPr>
          <a:xfrm>
            <a:off x="7950200" y="1379538"/>
            <a:ext cx="87313" cy="80962"/>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9812" name="Oval 116"/>
          <p:cNvSpPr/>
          <p:nvPr/>
        </p:nvSpPr>
        <p:spPr>
          <a:xfrm>
            <a:off x="6769100" y="2308225"/>
            <a:ext cx="85725" cy="80963"/>
          </a:xfrm>
          <a:prstGeom prst="ellipse">
            <a:avLst/>
          </a:prstGeom>
          <a:solidFill>
            <a:schemeClr val="bg1"/>
          </a:solid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9813" name="Oval 117"/>
          <p:cNvSpPr/>
          <p:nvPr/>
        </p:nvSpPr>
        <p:spPr>
          <a:xfrm>
            <a:off x="5954713" y="3009900"/>
            <a:ext cx="85725" cy="80963"/>
          </a:xfrm>
          <a:prstGeom prst="ellipse">
            <a:avLst/>
          </a:prstGeom>
          <a:solidFill>
            <a:schemeClr val="bg1"/>
          </a:solid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9814" name="Oval 118"/>
          <p:cNvSpPr/>
          <p:nvPr/>
        </p:nvSpPr>
        <p:spPr>
          <a:xfrm>
            <a:off x="5462588" y="3398838"/>
            <a:ext cx="85725" cy="80962"/>
          </a:xfrm>
          <a:prstGeom prst="ellipse">
            <a:avLst/>
          </a:prstGeom>
          <a:solidFill>
            <a:schemeClr val="bg1"/>
          </a:solid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29799" name="Group 119"/>
          <p:cNvGrpSpPr/>
          <p:nvPr/>
        </p:nvGrpSpPr>
        <p:grpSpPr>
          <a:xfrm>
            <a:off x="7302500" y="1989138"/>
            <a:ext cx="642938" cy="898525"/>
            <a:chOff x="4704" y="1152"/>
            <a:chExt cx="405" cy="566"/>
          </a:xfrm>
        </p:grpSpPr>
        <p:sp>
          <p:nvSpPr>
            <p:cNvPr id="371832" name="Rectangle 120"/>
            <p:cNvSpPr/>
            <p:nvPr/>
          </p:nvSpPr>
          <p:spPr>
            <a:xfrm>
              <a:off x="4800" y="1200"/>
              <a:ext cx="309" cy="518"/>
            </a:xfrm>
            <a:prstGeom prst="rect">
              <a:avLst/>
            </a:prstGeom>
            <a:noFill/>
            <a:ln w="9525">
              <a:noFill/>
            </a:ln>
          </p:spPr>
          <p:txBody>
            <a:bodyPr wrap="none">
              <a:spAutoFit/>
            </a:bodyPr>
            <a:p>
              <a:pPr eaLnBrk="0" hangingPunct="0"/>
              <a:r>
                <a:rPr lang="zh-CN" altLang="en-US" b="1" dirty="0">
                  <a:solidFill>
                    <a:srgbClr val="FF0066"/>
                  </a:solidFill>
                  <a:latin typeface="宋体" panose="02010600030101010101" pitchFamily="2" charset="-122"/>
                </a:rPr>
                <a:t>空</a:t>
              </a:r>
              <a:endParaRPr lang="zh-CN" altLang="en-US" b="1" dirty="0">
                <a:solidFill>
                  <a:srgbClr val="FF0066"/>
                </a:solidFill>
                <a:latin typeface="宋体" panose="02010600030101010101" pitchFamily="2" charset="-122"/>
              </a:endParaRPr>
            </a:p>
            <a:p>
              <a:pPr eaLnBrk="0" hangingPunct="0"/>
              <a:r>
                <a:rPr lang="zh-CN" altLang="en-US" b="1" dirty="0">
                  <a:solidFill>
                    <a:srgbClr val="FF0066"/>
                  </a:solidFill>
                  <a:latin typeface="宋体" panose="02010600030101010101" pitchFamily="2" charset="-122"/>
                </a:rPr>
                <a:t>穴</a:t>
              </a:r>
              <a:endParaRPr lang="zh-CN" altLang="en-US" b="1" dirty="0">
                <a:solidFill>
                  <a:srgbClr val="FF0066"/>
                </a:solidFill>
                <a:latin typeface="宋体" panose="02010600030101010101" pitchFamily="2" charset="-122"/>
              </a:endParaRPr>
            </a:p>
          </p:txBody>
        </p:sp>
        <p:sp>
          <p:nvSpPr>
            <p:cNvPr id="371833" name="Line 121"/>
            <p:cNvSpPr/>
            <p:nvPr/>
          </p:nvSpPr>
          <p:spPr>
            <a:xfrm>
              <a:off x="4704" y="1152"/>
              <a:ext cx="240" cy="96"/>
            </a:xfrm>
            <a:prstGeom prst="line">
              <a:avLst/>
            </a:prstGeom>
            <a:ln w="9525" cap="flat" cmpd="sng">
              <a:solidFill>
                <a:srgbClr val="FF0066"/>
              </a:solidFill>
              <a:prstDash val="solid"/>
              <a:headEnd type="none" w="med" len="med"/>
              <a:tailEnd type="none" w="med" len="med"/>
            </a:ln>
          </p:spPr>
        </p:sp>
      </p:grpSp>
      <p:grpSp>
        <p:nvGrpSpPr>
          <p:cNvPr id="29804" name="Group 122"/>
          <p:cNvGrpSpPr/>
          <p:nvPr/>
        </p:nvGrpSpPr>
        <p:grpSpPr>
          <a:xfrm>
            <a:off x="5549900" y="3475038"/>
            <a:ext cx="1066800" cy="533400"/>
            <a:chOff x="3648" y="2112"/>
            <a:chExt cx="672" cy="336"/>
          </a:xfrm>
        </p:grpSpPr>
        <p:sp>
          <p:nvSpPr>
            <p:cNvPr id="371835" name="Rectangle 123"/>
            <p:cNvSpPr/>
            <p:nvPr/>
          </p:nvSpPr>
          <p:spPr>
            <a:xfrm>
              <a:off x="3744" y="2160"/>
              <a:ext cx="576" cy="288"/>
            </a:xfrm>
            <a:prstGeom prst="rect">
              <a:avLst/>
            </a:prstGeom>
            <a:noFill/>
            <a:ln w="9525">
              <a:noFill/>
            </a:ln>
          </p:spPr>
          <p:txBody>
            <a:bodyPr>
              <a:spAutoFit/>
            </a:bodyPr>
            <a:p>
              <a:pPr eaLnBrk="0" hangingPunct="0"/>
              <a:r>
                <a:rPr lang="zh-CN" altLang="en-US" b="1" dirty="0">
                  <a:solidFill>
                    <a:srgbClr val="FF0066"/>
                  </a:solidFill>
                  <a:latin typeface="宋体" panose="02010600030101010101" pitchFamily="2" charset="-122"/>
                </a:rPr>
                <a:t>空穴</a:t>
              </a:r>
              <a:endParaRPr lang="zh-CN" altLang="en-US" b="1" dirty="0">
                <a:solidFill>
                  <a:srgbClr val="FF0066"/>
                </a:solidFill>
                <a:latin typeface="宋体" panose="02010600030101010101" pitchFamily="2" charset="-122"/>
              </a:endParaRPr>
            </a:p>
          </p:txBody>
        </p:sp>
        <p:sp>
          <p:nvSpPr>
            <p:cNvPr id="371836" name="Line 124"/>
            <p:cNvSpPr/>
            <p:nvPr/>
          </p:nvSpPr>
          <p:spPr>
            <a:xfrm>
              <a:off x="3648" y="2112"/>
              <a:ext cx="240" cy="96"/>
            </a:xfrm>
            <a:prstGeom prst="line">
              <a:avLst/>
            </a:prstGeom>
            <a:ln w="9525" cap="flat" cmpd="sng">
              <a:solidFill>
                <a:srgbClr val="FF0066"/>
              </a:solidFill>
              <a:prstDash val="solid"/>
              <a:headEnd type="none" w="med" len="med"/>
              <a:tailEnd type="none" w="med" len="med"/>
            </a:ln>
          </p:spPr>
        </p:sp>
      </p:grpSp>
      <p:sp>
        <p:nvSpPr>
          <p:cNvPr id="29821" name="Rectangle 125"/>
          <p:cNvSpPr/>
          <p:nvPr/>
        </p:nvSpPr>
        <p:spPr>
          <a:xfrm>
            <a:off x="6502400" y="3436938"/>
            <a:ext cx="2209800" cy="831850"/>
          </a:xfrm>
          <a:prstGeom prst="rect">
            <a:avLst/>
          </a:prstGeom>
          <a:solidFill>
            <a:srgbClr val="CCFFFF"/>
          </a:solidFill>
          <a:ln w="9525" cap="flat" cmpd="sng">
            <a:solidFill>
              <a:srgbClr val="0033CC"/>
            </a:solidFill>
            <a:prstDash val="solid"/>
            <a:miter/>
            <a:headEnd type="none" w="med" len="med"/>
            <a:tailEnd type="none" w="med" len="med"/>
          </a:ln>
        </p:spPr>
        <p:txBody>
          <a:bodyPr>
            <a:spAutoFit/>
          </a:bodyPr>
          <a:p>
            <a:pPr algn="ctr" eaLnBrk="0" hangingPunct="0"/>
            <a:r>
              <a:rPr lang="zh-CN" altLang="en-US" b="1" dirty="0">
                <a:solidFill>
                  <a:srgbClr val="0033CC"/>
                </a:solidFill>
                <a:latin typeface="宋体" panose="02010600030101010101" pitchFamily="2" charset="-122"/>
              </a:rPr>
              <a:t>空穴可在共</a:t>
            </a:r>
            <a:endParaRPr lang="zh-CN" altLang="en-US" b="1" dirty="0">
              <a:solidFill>
                <a:srgbClr val="0033CC"/>
              </a:solidFill>
              <a:latin typeface="宋体" panose="02010600030101010101" pitchFamily="2" charset="-122"/>
            </a:endParaRPr>
          </a:p>
          <a:p>
            <a:pPr algn="ctr" eaLnBrk="0" hangingPunct="0"/>
            <a:r>
              <a:rPr lang="zh-CN" altLang="en-US" b="1" dirty="0">
                <a:solidFill>
                  <a:srgbClr val="0033CC"/>
                </a:solidFill>
                <a:latin typeface="宋体" panose="02010600030101010101" pitchFamily="2" charset="-122"/>
              </a:rPr>
              <a:t>价键内移动</a:t>
            </a:r>
            <a:endParaRPr lang="zh-CN" altLang="en-US" b="1" dirty="0">
              <a:solidFill>
                <a:srgbClr val="0033CC"/>
              </a:solidFill>
              <a:latin typeface="宋体" panose="02010600030101010101" pitchFamily="2" charset="-122"/>
            </a:endParaRPr>
          </a:p>
        </p:txBody>
      </p:sp>
      <p:sp>
        <p:nvSpPr>
          <p:cNvPr id="29822" name="Oval 126"/>
          <p:cNvSpPr/>
          <p:nvPr/>
        </p:nvSpPr>
        <p:spPr>
          <a:xfrm>
            <a:off x="7150100" y="1893888"/>
            <a:ext cx="87313" cy="80962"/>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9823" name="Text Box 127"/>
          <p:cNvSpPr txBox="1">
            <a:spLocks noChangeArrowheads="1"/>
          </p:cNvSpPr>
          <p:nvPr/>
        </p:nvSpPr>
        <p:spPr bwMode="auto">
          <a:xfrm>
            <a:off x="514350" y="4013200"/>
            <a:ext cx="2257425" cy="519113"/>
          </a:xfrm>
          <a:prstGeom prst="rect">
            <a:avLst/>
          </a:prstGeom>
          <a:noFill/>
          <a:ln w="9525">
            <a:noFill/>
            <a:miter lim="800000"/>
          </a:ln>
        </p:spPr>
        <p:txBody>
          <a:bodyPr>
            <a:spAutoFit/>
          </a:bodyPr>
          <a:lstStyle/>
          <a:p>
            <a:pPr marR="0" defTabSz="914400">
              <a:spcBef>
                <a:spcPct val="20000"/>
              </a:spcBef>
              <a:buClrTx/>
              <a:buSzTx/>
              <a:buFontTx/>
              <a:buNone/>
              <a:defRPr/>
            </a:pPr>
            <a:r>
              <a:rPr kumimoji="1" lang="zh-CN" altLang="en-US"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复      合：</a:t>
            </a:r>
            <a:endParaRPr kumimoji="1" lang="zh-CN" altLang="en-US"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29824" name="Rectangle 128"/>
          <p:cNvSpPr/>
          <p:nvPr/>
        </p:nvSpPr>
        <p:spPr>
          <a:xfrm>
            <a:off x="0" y="4568825"/>
            <a:ext cx="9143365" cy="521970"/>
          </a:xfrm>
          <a:prstGeom prst="rect">
            <a:avLst/>
          </a:prstGeom>
          <a:solidFill>
            <a:srgbClr val="CCFFFF"/>
          </a:solidFill>
          <a:ln w="9525" cap="flat" cmpd="sng">
            <a:solidFill>
              <a:srgbClr val="0033CC"/>
            </a:solidFill>
            <a:prstDash val="solid"/>
            <a:miter/>
            <a:headEnd type="none" w="med" len="med"/>
            <a:tailEnd type="none" w="med" len="med"/>
          </a:ln>
        </p:spPr>
        <p:txBody>
          <a:bodyPr wrap="square">
            <a:spAutoFit/>
          </a:bodyPr>
          <a:p>
            <a:pPr algn="just" eaLnBrk="0" hangingPunct="0">
              <a:spcBef>
                <a:spcPct val="20000"/>
              </a:spcBef>
            </a:pPr>
            <a:r>
              <a:rPr lang="zh-CN" altLang="en-US" b="1" dirty="0">
                <a:solidFill>
                  <a:srgbClr val="0033CC"/>
                </a:solidFill>
                <a:latin typeface="Times New Roman" panose="02020603050405020304" pitchFamily="18" charset="0"/>
              </a:rPr>
              <a:t>自由电子和空穴在运动中相遇重新结合成对消失的过程。</a:t>
            </a:r>
            <a:endParaRPr lang="zh-CN" altLang="en-US" b="1" dirty="0">
              <a:solidFill>
                <a:srgbClr val="0033CC"/>
              </a:solidFill>
              <a:latin typeface="Times New Roman" panose="02020603050405020304" pitchFamily="18" charset="0"/>
            </a:endParaRPr>
          </a:p>
        </p:txBody>
      </p:sp>
      <p:sp>
        <p:nvSpPr>
          <p:cNvPr id="29825" name="Text Box 129"/>
          <p:cNvSpPr txBox="1">
            <a:spLocks noChangeArrowheads="1"/>
          </p:cNvSpPr>
          <p:nvPr/>
        </p:nvSpPr>
        <p:spPr bwMode="auto">
          <a:xfrm>
            <a:off x="488950" y="5167313"/>
            <a:ext cx="2330450" cy="519113"/>
          </a:xfrm>
          <a:prstGeom prst="rect">
            <a:avLst/>
          </a:prstGeom>
          <a:noFill/>
          <a:ln w="9525">
            <a:noFill/>
            <a:miter lim="800000"/>
          </a:ln>
        </p:spPr>
        <p:txBody>
          <a:bodyPr>
            <a:spAutoFit/>
          </a:bodyPr>
          <a:lstStyle/>
          <a:p>
            <a:pPr marR="0" defTabSz="914400">
              <a:spcBef>
                <a:spcPct val="20000"/>
              </a:spcBef>
              <a:buClrTx/>
              <a:buSzTx/>
              <a:buFontTx/>
              <a:buNone/>
              <a:defRPr/>
            </a:pPr>
            <a:r>
              <a:rPr kumimoji="1" lang="zh-CN" altLang="en-US"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漂      移：</a:t>
            </a:r>
            <a:endParaRPr kumimoji="1" lang="zh-CN" altLang="en-US"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29826" name="Text Box 130"/>
          <p:cNvSpPr txBox="1"/>
          <p:nvPr/>
        </p:nvSpPr>
        <p:spPr>
          <a:xfrm>
            <a:off x="313055" y="5807075"/>
            <a:ext cx="7067550" cy="528638"/>
          </a:xfrm>
          <a:prstGeom prst="rect">
            <a:avLst/>
          </a:prstGeom>
          <a:solidFill>
            <a:srgbClr val="CCFFFF"/>
          </a:solidFill>
          <a:ln w="9525" cap="flat" cmpd="sng">
            <a:solidFill>
              <a:srgbClr val="0033CC"/>
            </a:solidFill>
            <a:prstDash val="solid"/>
            <a:miter/>
            <a:headEnd type="none" w="med" len="med"/>
            <a:tailEnd type="none" w="med" len="med"/>
          </a:ln>
        </p:spPr>
        <p:txBody>
          <a:bodyPr>
            <a:spAutoFit/>
          </a:bodyPr>
          <a:p>
            <a:pPr>
              <a:spcBef>
                <a:spcPct val="20000"/>
              </a:spcBef>
            </a:pPr>
            <a:r>
              <a:rPr lang="zh-CN" altLang="en-US" sz="2800" b="1" dirty="0">
                <a:solidFill>
                  <a:srgbClr val="0033CC"/>
                </a:solidFill>
                <a:latin typeface="Times New Roman" panose="02020603050405020304" pitchFamily="18" charset="0"/>
              </a:rPr>
              <a:t>自由电子和空穴在电场作用下的定向运动。</a:t>
            </a:r>
            <a:endParaRPr lang="zh-CN" altLang="en-US" sz="2800" b="1" dirty="0">
              <a:solidFill>
                <a:srgbClr val="0033CC"/>
              </a:solidFill>
              <a:latin typeface="Times New Roman" panose="02020603050405020304" pitchFamily="18" charset="0"/>
            </a:endParaRPr>
          </a:p>
        </p:txBody>
      </p:sp>
      <p:sp>
        <p:nvSpPr>
          <p:cNvPr id="3" name="文本框 2"/>
          <p:cNvSpPr txBox="1"/>
          <p:nvPr/>
        </p:nvSpPr>
        <p:spPr>
          <a:xfrm>
            <a:off x="2286000" y="3168015"/>
            <a:ext cx="4572000" cy="521970"/>
          </a:xfrm>
          <a:prstGeom prst="rect">
            <a:avLst/>
          </a:prstGeom>
          <a:noFill/>
        </p:spPr>
        <p:txBody>
          <a:bodyPr wrap="square" rtlCol="0" anchor="t">
            <a:spAutoFit/>
          </a:bodyPr>
          <a:p>
            <a:r>
              <a:rPr lang="zh-CN" altLang="en-US" dirty="0">
                <a:solidFill>
                  <a:schemeClr val="bg1"/>
                </a:solidFill>
                <a:latin typeface="宋体" panose="02010600030101010101" pitchFamily="2" charset="-122"/>
                <a:sym typeface="+mn-ea"/>
              </a:rPr>
              <a:t>硅</a:t>
            </a:r>
            <a:endParaRPr lang="zh-CN" altLang="en-US" dirty="0">
              <a:solidFill>
                <a:schemeClr val="bg1"/>
              </a:solidFill>
              <a:latin typeface="宋体" panose="02010600030101010101" pitchFamily="2" charset="-122"/>
              <a:sym typeface="+mn-ea"/>
            </a:endParaRPr>
          </a:p>
        </p:txBody>
      </p:sp>
      <p:sp>
        <p:nvSpPr>
          <p:cNvPr id="4" name="Text Box 84"/>
          <p:cNvSpPr txBox="1"/>
          <p:nvPr>
            <p:custDataLst>
              <p:tags r:id="rId1"/>
            </p:custDataLst>
          </p:nvPr>
        </p:nvSpPr>
        <p:spPr>
          <a:xfrm>
            <a:off x="114935" y="1161733"/>
            <a:ext cx="538480" cy="521970"/>
          </a:xfrm>
          <a:prstGeom prst="rect">
            <a:avLst/>
          </a:prstGeom>
          <a:noFill/>
          <a:ln w="9525">
            <a:noFill/>
          </a:ln>
        </p:spPr>
        <p:txBody>
          <a:bodyPr wrap="none">
            <a:spAutoFit/>
          </a:bodyPr>
          <a:p>
            <a:pPr algn="ctr">
              <a:spcBef>
                <a:spcPct val="20000"/>
              </a:spcBef>
            </a:pPr>
            <a:r>
              <a:rPr lang="en-US" altLang="zh-CN" sz="2800" b="1" dirty="0">
                <a:solidFill>
                  <a:srgbClr val="FF0066"/>
                </a:solidFill>
                <a:latin typeface="Times New Roman" panose="02020603050405020304" pitchFamily="18" charset="0"/>
              </a:rPr>
              <a:t>14</a:t>
            </a:r>
            <a:endParaRPr lang="en-US" altLang="zh-CN" sz="2800" b="1" dirty="0">
              <a:solidFill>
                <a:srgbClr val="FF0066"/>
              </a:solidFill>
              <a:latin typeface="Times New Roman" panose="02020603050405020304" pitchFamily="18" charset="0"/>
            </a:endParaRPr>
          </a:p>
        </p:txBody>
      </p:sp>
      <p:sp>
        <p:nvSpPr>
          <p:cNvPr id="5" name="Text Box 84"/>
          <p:cNvSpPr txBox="1"/>
          <p:nvPr>
            <p:custDataLst>
              <p:tags r:id="rId2"/>
            </p:custDataLst>
          </p:nvPr>
        </p:nvSpPr>
        <p:spPr>
          <a:xfrm>
            <a:off x="2273300" y="1187768"/>
            <a:ext cx="538480" cy="521970"/>
          </a:xfrm>
          <a:prstGeom prst="rect">
            <a:avLst/>
          </a:prstGeom>
          <a:noFill/>
          <a:ln w="9525">
            <a:noFill/>
          </a:ln>
        </p:spPr>
        <p:txBody>
          <a:bodyPr wrap="none">
            <a:spAutoFit/>
          </a:bodyPr>
          <a:p>
            <a:pPr algn="ctr">
              <a:spcBef>
                <a:spcPct val="20000"/>
              </a:spcBef>
            </a:pPr>
            <a:r>
              <a:rPr lang="en-US" altLang="zh-CN" sz="2800" b="1" dirty="0">
                <a:solidFill>
                  <a:srgbClr val="FF0066"/>
                </a:solidFill>
                <a:latin typeface="Times New Roman" panose="02020603050405020304" pitchFamily="18" charset="0"/>
              </a:rPr>
              <a:t>32</a:t>
            </a:r>
            <a:endParaRPr lang="en-US" altLang="zh-CN" sz="2800" b="1" dirty="0">
              <a:solidFill>
                <a:srgbClr val="FF0066"/>
              </a:solidFill>
              <a:latin typeface="Times New Roman" panose="02020603050405020304" pitchFamily="18" charset="0"/>
            </a:endParaRPr>
          </a:p>
        </p:txBody>
      </p:sp>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772"/>
                                        </p:tgtEl>
                                        <p:attrNameLst>
                                          <p:attrName>style.visibility</p:attrName>
                                        </p:attrNameLst>
                                      </p:cBhvr>
                                      <p:to>
                                        <p:strVal val="visible"/>
                                      </p:to>
                                    </p:set>
                                    <p:animEffect transition="in" filter="wipe(left)">
                                      <p:cBhvr>
                                        <p:cTn id="7" dur="500"/>
                                        <p:tgtEl>
                                          <p:spTgt spid="297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9792"/>
                                        </p:tgtEl>
                                        <p:attrNameLst>
                                          <p:attrName>style.visibility</p:attrName>
                                        </p:attrNameLst>
                                      </p:cBhvr>
                                      <p:to>
                                        <p:strVal val="visible"/>
                                      </p:to>
                                    </p:set>
                                    <p:animEffect transition="in" filter="wipe(left)">
                                      <p:cBhvr>
                                        <p:cTn id="22" dur="500"/>
                                        <p:tgtEl>
                                          <p:spTgt spid="2979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9793"/>
                                        </p:tgtEl>
                                        <p:attrNameLst>
                                          <p:attrName>style.visibility</p:attrName>
                                        </p:attrNameLst>
                                      </p:cBhvr>
                                      <p:to>
                                        <p:strVal val="visible"/>
                                      </p:to>
                                    </p:set>
                                    <p:animEffect transition="in" filter="wipe(left)">
                                      <p:cBhvr>
                                        <p:cTn id="37" dur="500"/>
                                        <p:tgtEl>
                                          <p:spTgt spid="2979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29810">
                                            <p:txEl>
                                              <p:charRg st="0" end="7"/>
                                            </p:txEl>
                                          </p:spTgt>
                                        </p:tgtEl>
                                        <p:attrNameLst>
                                          <p:attrName>style.visibility</p:attrName>
                                        </p:attrNameLst>
                                      </p:cBhvr>
                                      <p:to>
                                        <p:strVal val="visible"/>
                                      </p:to>
                                    </p:set>
                                    <p:animEffect transition="in" filter="wipe(left)">
                                      <p:cBhvr>
                                        <p:cTn id="42" dur="300"/>
                                        <p:tgtEl>
                                          <p:spTgt spid="29810">
                                            <p:txEl>
                                              <p:charRg st="0"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9802"/>
                                        </p:tgtEl>
                                        <p:attrNameLst>
                                          <p:attrName>style.visibility</p:attrName>
                                        </p:attrNameLst>
                                      </p:cBhvr>
                                      <p:to>
                                        <p:strVal val="visible"/>
                                      </p:to>
                                    </p:set>
                                    <p:animEffect transition="in" filter="wipe(left)">
                                      <p:cBhvr>
                                        <p:cTn id="47" dur="500"/>
                                        <p:tgtEl>
                                          <p:spTgt spid="29802"/>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32" fill="hold"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box(out)">
                                      <p:cBhvr>
                                        <p:cTn id="52" dur="500"/>
                                        <p:tgtEl>
                                          <p:spTgt spid="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29803"/>
                                        </p:tgtEl>
                                        <p:attrNameLst>
                                          <p:attrName>style.visibility</p:attrName>
                                        </p:attrNameLst>
                                      </p:cBhvr>
                                      <p:to>
                                        <p:strVal val="visible"/>
                                      </p:to>
                                    </p:set>
                                    <p:animEffect transition="in" filter="wipe(left)">
                                      <p:cBhvr>
                                        <p:cTn id="57" dur="500"/>
                                        <p:tgtEl>
                                          <p:spTgt spid="29803"/>
                                        </p:tgtEl>
                                      </p:cBhvr>
                                    </p:animEffect>
                                  </p:childTnLst>
                                </p:cTn>
                              </p:par>
                            </p:childTnLst>
                          </p:cTn>
                        </p:par>
                      </p:childTnLst>
                    </p:cTn>
                  </p:par>
                  <p:par>
                    <p:cTn id="58" fill="hold">
                      <p:stCondLst>
                        <p:cond delay="indefinite"/>
                      </p:stCondLst>
                      <p:childTnLst>
                        <p:par>
                          <p:cTn id="59" fill="hold">
                            <p:stCondLst>
                              <p:cond delay="0"/>
                            </p:stCondLst>
                            <p:childTnLst>
                              <p:par>
                                <p:cTn id="60" presetID="19" presetClass="entr" presetSubtype="10" fill="hold" grpId="0" nodeType="clickEffect">
                                  <p:stCondLst>
                                    <p:cond delay="0"/>
                                  </p:stCondLst>
                                  <p:childTnLst>
                                    <p:set>
                                      <p:cBhvr>
                                        <p:cTn id="61" dur="1" fill="hold">
                                          <p:stCondLst>
                                            <p:cond delay="0"/>
                                          </p:stCondLst>
                                        </p:cTn>
                                        <p:tgtEl>
                                          <p:spTgt spid="29807"/>
                                        </p:tgtEl>
                                        <p:attrNameLst>
                                          <p:attrName>style.visibility</p:attrName>
                                        </p:attrNameLst>
                                      </p:cBhvr>
                                      <p:to>
                                        <p:strVal val="visible"/>
                                      </p:to>
                                    </p:set>
                                    <p:anim calcmode="lin" valueType="num">
                                      <p:cBhvr>
                                        <p:cTn id="62" dur="5000" fill="hold"/>
                                        <p:tgtEl>
                                          <p:spTgt spid="29807"/>
                                        </p:tgtEl>
                                        <p:attrNameLst>
                                          <p:attrName>ppt_w</p:attrName>
                                        </p:attrNameLst>
                                      </p:cBhvr>
                                      <p:tavLst>
                                        <p:tav tm="0" fmla="#ppt_w*sin(2.5*pi*$)">
                                          <p:val>
                                            <p:fltVal val="0.000000"/>
                                          </p:val>
                                        </p:tav>
                                        <p:tav tm="100000">
                                          <p:val>
                                            <p:fltVal val="1.000000"/>
                                          </p:val>
                                        </p:tav>
                                      </p:tavLst>
                                    </p:anim>
                                    <p:anim calcmode="lin" valueType="num">
                                      <p:cBhvr>
                                        <p:cTn id="63" dur="5000" fill="hold"/>
                                        <p:tgtEl>
                                          <p:spTgt spid="29807"/>
                                        </p:tgtEl>
                                        <p:attrNameLst>
                                          <p:attrName>ppt_h</p:attrName>
                                        </p:attrNameLst>
                                      </p:cBhvr>
                                      <p:tavLst>
                                        <p:tav tm="0">
                                          <p:val>
                                            <p:strVal val="#ppt_h"/>
                                          </p:val>
                                        </p:tav>
                                        <p:tav tm="100000">
                                          <p:val>
                                            <p:strVal val="#ppt_h"/>
                                          </p:val>
                                        </p:tav>
                                      </p:tavLst>
                                    </p:anim>
                                  </p:childTnLst>
                                </p:cTn>
                              </p:par>
                            </p:childTnLst>
                          </p:cTn>
                        </p:par>
                        <p:par>
                          <p:cTn id="64" fill="hold">
                            <p:stCondLst>
                              <p:cond delay="5000"/>
                            </p:stCondLst>
                            <p:childTnLst>
                              <p:par>
                                <p:cTn id="65" presetID="22" presetClass="entr" presetSubtype="8" fill="hold" grpId="0" nodeType="afterEffect">
                                  <p:stCondLst>
                                    <p:cond delay="0"/>
                                  </p:stCondLst>
                                  <p:childTnLst>
                                    <p:set>
                                      <p:cBhvr>
                                        <p:cTn id="66" dur="1" fill="hold">
                                          <p:stCondLst>
                                            <p:cond delay="0"/>
                                          </p:stCondLst>
                                        </p:cTn>
                                        <p:tgtEl>
                                          <p:spTgt spid="29808"/>
                                        </p:tgtEl>
                                        <p:attrNameLst>
                                          <p:attrName>style.visibility</p:attrName>
                                        </p:attrNameLst>
                                      </p:cBhvr>
                                      <p:to>
                                        <p:strVal val="visible"/>
                                      </p:to>
                                    </p:set>
                                    <p:animEffect transition="in" filter="wipe(left)">
                                      <p:cBhvr>
                                        <p:cTn id="67" dur="500"/>
                                        <p:tgtEl>
                                          <p:spTgt spid="2980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9811"/>
                                        </p:tgtEl>
                                        <p:attrNameLst>
                                          <p:attrName>style.visibility</p:attrName>
                                        </p:attrNameLst>
                                      </p:cBhvr>
                                      <p:to>
                                        <p:strVal val="visible"/>
                                      </p:to>
                                    </p:set>
                                    <p:animEffect transition="in" filter="wipe(left)">
                                      <p:cBhvr>
                                        <p:cTn id="72" dur="500"/>
                                        <p:tgtEl>
                                          <p:spTgt spid="2981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iterate type="lt">
                                    <p:tmPct val="100000"/>
                                  </p:iterate>
                                  <p:childTnLst>
                                    <p:set>
                                      <p:cBhvr>
                                        <p:cTn id="76" dur="1" fill="hold">
                                          <p:stCondLst>
                                            <p:cond delay="0"/>
                                          </p:stCondLst>
                                        </p:cTn>
                                        <p:tgtEl>
                                          <p:spTgt spid="29809"/>
                                        </p:tgtEl>
                                        <p:attrNameLst>
                                          <p:attrName>style.visibility</p:attrName>
                                        </p:attrNameLst>
                                      </p:cBhvr>
                                      <p:to>
                                        <p:strVal val="visible"/>
                                      </p:to>
                                    </p:set>
                                    <p:animEffect transition="in" filter="wipe(up)">
                                      <p:cBhvr>
                                        <p:cTn id="77" dur="75"/>
                                        <p:tgtEl>
                                          <p:spTgt spid="29809"/>
                                        </p:tgtEl>
                                      </p:cBhvr>
                                    </p:animEffect>
                                  </p:childTnLst>
                                </p:cTn>
                              </p:par>
                            </p:childTnLst>
                          </p:cTn>
                        </p:par>
                      </p:childTnLst>
                    </p:cTn>
                  </p:par>
                  <p:par>
                    <p:cTn id="78" fill="hold">
                      <p:stCondLst>
                        <p:cond delay="indefinite"/>
                      </p:stCondLst>
                      <p:childTnLst>
                        <p:par>
                          <p:cTn id="79" fill="hold">
                            <p:stCondLst>
                              <p:cond delay="0"/>
                            </p:stCondLst>
                            <p:childTnLst>
                              <p:par>
                                <p:cTn id="80" presetID="12" presetClass="entr" presetSubtype="4" fill="hold" nodeType="clickEffect">
                                  <p:stCondLst>
                                    <p:cond delay="0"/>
                                  </p:stCondLst>
                                  <p:childTnLst>
                                    <p:set>
                                      <p:cBhvr>
                                        <p:cTn id="81" dur="1" fill="hold">
                                          <p:stCondLst>
                                            <p:cond delay="0"/>
                                          </p:stCondLst>
                                        </p:cTn>
                                        <p:tgtEl>
                                          <p:spTgt spid="29799"/>
                                        </p:tgtEl>
                                        <p:attrNameLst>
                                          <p:attrName>style.visibility</p:attrName>
                                        </p:attrNameLst>
                                      </p:cBhvr>
                                      <p:to>
                                        <p:strVal val="visible"/>
                                      </p:to>
                                    </p:set>
                                    <p:animEffect transition="in" filter="slide(fromBottom)">
                                      <p:cBhvr>
                                        <p:cTn id="82" dur="500"/>
                                        <p:tgtEl>
                                          <p:spTgt spid="29799"/>
                                        </p:tgtEl>
                                      </p:cBhvr>
                                    </p:animEffect>
                                  </p:childTnLst>
                                  <p:subTnLst>
                                    <p:set>
                                      <p:cBhvr override="childStyle">
                                        <p:cTn dur="1" fill="hold" display="0" masterRel="nextClick" afterEffect="1"/>
                                        <p:tgtEl>
                                          <p:spTgt spid="29799"/>
                                        </p:tgtEl>
                                        <p:attrNameLst>
                                          <p:attrName>style.visibility</p:attrName>
                                        </p:attrNameLst>
                                      </p:cBhvr>
                                      <p:to>
                                        <p:strVal val="hidden"/>
                                      </p:to>
                                    </p:set>
                                  </p:sub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29822"/>
                                        </p:tgtEl>
                                        <p:attrNameLst>
                                          <p:attrName>style.visibility</p:attrName>
                                        </p:attrNameLst>
                                      </p:cBhvr>
                                      <p:to>
                                        <p:strVal val="visible"/>
                                      </p:to>
                                    </p:set>
                                    <p:animEffect transition="in" filter="wipe(left)">
                                      <p:cBhvr>
                                        <p:cTn id="87" dur="500"/>
                                        <p:tgtEl>
                                          <p:spTgt spid="29822"/>
                                        </p:tgtEl>
                                      </p:cBhvr>
                                    </p:animEffect>
                                  </p:childTnLst>
                                </p:cTn>
                              </p:par>
                            </p:childTnLst>
                          </p:cTn>
                        </p:par>
                        <p:par>
                          <p:cTn id="88" fill="hold">
                            <p:stCondLst>
                              <p:cond delay="500"/>
                            </p:stCondLst>
                            <p:childTnLst>
                              <p:par>
                                <p:cTn id="89" presetID="1" presetClass="entr" presetSubtype="0" fill="hold" grpId="0" nodeType="afterEffect">
                                  <p:stCondLst>
                                    <p:cond delay="2000"/>
                                  </p:stCondLst>
                                  <p:childTnLst>
                                    <p:set>
                                      <p:cBhvr>
                                        <p:cTn id="90" dur="1" fill="hold">
                                          <p:stCondLst>
                                            <p:cond delay="499"/>
                                          </p:stCondLst>
                                        </p:cTn>
                                        <p:tgtEl>
                                          <p:spTgt spid="298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9812"/>
                                        </p:tgtEl>
                                        <p:attrNameLst>
                                          <p:attrName>style.visibility</p:attrName>
                                        </p:attrNameLst>
                                      </p:cBhvr>
                                      <p:to>
                                        <p:strVal val="hidden"/>
                                      </p:to>
                                    </p:set>
                                  </p:subTnLst>
                                </p:cTn>
                              </p:par>
                            </p:childTnLst>
                          </p:cTn>
                        </p:par>
                        <p:par>
                          <p:cTn id="91" fill="hold">
                            <p:stCondLst>
                              <p:cond delay="3000"/>
                            </p:stCondLst>
                            <p:childTnLst>
                              <p:par>
                                <p:cTn id="92" presetID="1" presetClass="entr" presetSubtype="0" fill="hold" grpId="0" nodeType="afterEffect">
                                  <p:stCondLst>
                                    <p:cond delay="2000"/>
                                  </p:stCondLst>
                                  <p:childTnLst>
                                    <p:set>
                                      <p:cBhvr>
                                        <p:cTn id="93" dur="1" fill="hold">
                                          <p:stCondLst>
                                            <p:cond delay="499"/>
                                          </p:stCondLst>
                                        </p:cTn>
                                        <p:tgtEl>
                                          <p:spTgt spid="298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9813"/>
                                        </p:tgtEl>
                                        <p:attrNameLst>
                                          <p:attrName>style.visibility</p:attrName>
                                        </p:attrNameLst>
                                      </p:cBhvr>
                                      <p:to>
                                        <p:strVal val="hidden"/>
                                      </p:to>
                                    </p:set>
                                  </p:subTnLst>
                                </p:cTn>
                              </p:par>
                            </p:childTnLst>
                          </p:cTn>
                        </p:par>
                        <p:par>
                          <p:cTn id="94" fill="hold">
                            <p:stCondLst>
                              <p:cond delay="5500"/>
                            </p:stCondLst>
                            <p:childTnLst>
                              <p:par>
                                <p:cTn id="95" presetID="1" presetClass="entr" presetSubtype="0" fill="hold" grpId="0" nodeType="afterEffect">
                                  <p:stCondLst>
                                    <p:cond delay="2000"/>
                                  </p:stCondLst>
                                  <p:childTnLst>
                                    <p:set>
                                      <p:cBhvr>
                                        <p:cTn id="96" dur="1" fill="hold">
                                          <p:stCondLst>
                                            <p:cond delay="499"/>
                                          </p:stCondLst>
                                        </p:cTn>
                                        <p:tgtEl>
                                          <p:spTgt spid="29814"/>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2" presetClass="entr" presetSubtype="4" fill="hold" nodeType="clickEffect">
                                  <p:stCondLst>
                                    <p:cond delay="0"/>
                                  </p:stCondLst>
                                  <p:childTnLst>
                                    <p:set>
                                      <p:cBhvr>
                                        <p:cTn id="100" dur="1" fill="hold">
                                          <p:stCondLst>
                                            <p:cond delay="0"/>
                                          </p:stCondLst>
                                        </p:cTn>
                                        <p:tgtEl>
                                          <p:spTgt spid="29804"/>
                                        </p:tgtEl>
                                        <p:attrNameLst>
                                          <p:attrName>style.visibility</p:attrName>
                                        </p:attrNameLst>
                                      </p:cBhvr>
                                      <p:to>
                                        <p:strVal val="visible"/>
                                      </p:to>
                                    </p:set>
                                    <p:animEffect transition="in" filter="slide(fromBottom)">
                                      <p:cBhvr>
                                        <p:cTn id="101" dur="500"/>
                                        <p:tgtEl>
                                          <p:spTgt spid="29804"/>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29821"/>
                                        </p:tgtEl>
                                        <p:attrNameLst>
                                          <p:attrName>style.visibility</p:attrName>
                                        </p:attrNameLst>
                                      </p:cBhvr>
                                      <p:to>
                                        <p:strVal val="visible"/>
                                      </p:to>
                                    </p:set>
                                    <p:animEffect transition="in" filter="wipe(left)">
                                      <p:cBhvr>
                                        <p:cTn id="106" dur="500"/>
                                        <p:tgtEl>
                                          <p:spTgt spid="29821"/>
                                        </p:tgtEl>
                                      </p:cBhvr>
                                    </p:animEffect>
                                  </p:childTnLst>
                                </p:cTn>
                              </p:par>
                            </p:childTnLst>
                          </p:cTn>
                        </p:par>
                        <p:par>
                          <p:cTn id="107" fill="hold">
                            <p:stCondLst>
                              <p:cond delay="500"/>
                            </p:stCondLst>
                            <p:childTnLst>
                              <p:par>
                                <p:cTn id="108" presetID="9" presetClass="entr" presetSubtype="0" fill="hold" grpId="0" nodeType="afterEffect">
                                  <p:stCondLst>
                                    <p:cond delay="0"/>
                                  </p:stCondLst>
                                  <p:childTnLst>
                                    <p:set>
                                      <p:cBhvr>
                                        <p:cTn id="109" dur="1" fill="hold">
                                          <p:stCondLst>
                                            <p:cond delay="0"/>
                                          </p:stCondLst>
                                        </p:cTn>
                                        <p:tgtEl>
                                          <p:spTgt spid="29698"/>
                                        </p:tgtEl>
                                        <p:attrNameLst>
                                          <p:attrName>style.visibility</p:attrName>
                                        </p:attrNameLst>
                                      </p:cBhvr>
                                      <p:to>
                                        <p:strVal val="visible"/>
                                      </p:to>
                                    </p:set>
                                    <p:animEffect transition="in" filter="dissolve">
                                      <p:cBhvr>
                                        <p:cTn id="110" dur="500"/>
                                        <p:tgtEl>
                                          <p:spTgt spid="29698"/>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grpId="0" nodeType="clickEffect">
                                  <p:stCondLst>
                                    <p:cond delay="0"/>
                                  </p:stCondLst>
                                  <p:childTnLst>
                                    <p:set>
                                      <p:cBhvr>
                                        <p:cTn id="114" dur="1" fill="hold">
                                          <p:stCondLst>
                                            <p:cond delay="0"/>
                                          </p:stCondLst>
                                        </p:cTn>
                                        <p:tgtEl>
                                          <p:spTgt spid="29823">
                                            <p:txEl>
                                              <p:charRg st="0" end="10"/>
                                            </p:txEl>
                                          </p:spTgt>
                                        </p:tgtEl>
                                        <p:attrNameLst>
                                          <p:attrName>style.visibility</p:attrName>
                                        </p:attrNameLst>
                                      </p:cBhvr>
                                      <p:to>
                                        <p:strVal val="visible"/>
                                      </p:to>
                                    </p:set>
                                    <p:animEffect transition="in" filter="wipe(left)">
                                      <p:cBhvr>
                                        <p:cTn id="115" dur="500"/>
                                        <p:tgtEl>
                                          <p:spTgt spid="29823">
                                            <p:txEl>
                                              <p:charRg st="0" end="10"/>
                                            </p:txEl>
                                          </p:spTgt>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29824"/>
                                        </p:tgtEl>
                                        <p:attrNameLst>
                                          <p:attrName>style.visibility</p:attrName>
                                        </p:attrNameLst>
                                      </p:cBhvr>
                                      <p:to>
                                        <p:strVal val="visible"/>
                                      </p:to>
                                    </p:set>
                                    <p:animEffect transition="in" filter="wipe(left)">
                                      <p:cBhvr>
                                        <p:cTn id="120" dur="500"/>
                                        <p:tgtEl>
                                          <p:spTgt spid="29824"/>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grpId="0" nodeType="clickEffect">
                                  <p:stCondLst>
                                    <p:cond delay="0"/>
                                  </p:stCondLst>
                                  <p:childTnLst>
                                    <p:set>
                                      <p:cBhvr>
                                        <p:cTn id="124" dur="1" fill="hold">
                                          <p:stCondLst>
                                            <p:cond delay="0"/>
                                          </p:stCondLst>
                                        </p:cTn>
                                        <p:tgtEl>
                                          <p:spTgt spid="29825">
                                            <p:txEl>
                                              <p:charRg st="0" end="10"/>
                                            </p:txEl>
                                          </p:spTgt>
                                        </p:tgtEl>
                                        <p:attrNameLst>
                                          <p:attrName>style.visibility</p:attrName>
                                        </p:attrNameLst>
                                      </p:cBhvr>
                                      <p:to>
                                        <p:strVal val="visible"/>
                                      </p:to>
                                    </p:set>
                                    <p:animEffect transition="in" filter="wipe(left)">
                                      <p:cBhvr>
                                        <p:cTn id="125" dur="500"/>
                                        <p:tgtEl>
                                          <p:spTgt spid="29825">
                                            <p:txEl>
                                              <p:charRg st="0" end="10"/>
                                            </p:txEl>
                                          </p:spTgt>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grpId="0" nodeType="clickEffect">
                                  <p:stCondLst>
                                    <p:cond delay="0"/>
                                  </p:stCondLst>
                                  <p:childTnLst>
                                    <p:set>
                                      <p:cBhvr>
                                        <p:cTn id="129" dur="1" fill="hold">
                                          <p:stCondLst>
                                            <p:cond delay="0"/>
                                          </p:stCondLst>
                                        </p:cTn>
                                        <p:tgtEl>
                                          <p:spTgt spid="29826"/>
                                        </p:tgtEl>
                                        <p:attrNameLst>
                                          <p:attrName>style.visibility</p:attrName>
                                        </p:attrNameLst>
                                      </p:cBhvr>
                                      <p:to>
                                        <p:strVal val="visible"/>
                                      </p:to>
                                    </p:set>
                                    <p:animEffect transition="in" filter="wipe(left)">
                                      <p:cBhvr>
                                        <p:cTn id="130" dur="500"/>
                                        <p:tgtEl>
                                          <p:spTgt spid="29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ldLvl="0" animBg="1"/>
      <p:bldP spid="29772" grpId="0"/>
      <p:bldP spid="29792" grpId="0"/>
      <p:bldP spid="29802" grpId="0"/>
      <p:bldP spid="29807" grpId="0" bldLvl="0" animBg="1"/>
      <p:bldP spid="29808" grpId="0" bldLvl="0" animBg="1"/>
      <p:bldP spid="29809" grpId="0"/>
      <p:bldP spid="29810" grpId="0" build="p"/>
      <p:bldP spid="29811" grpId="0" bldLvl="0" animBg="1"/>
      <p:bldP spid="29812" grpId="0" bldLvl="0" animBg="1"/>
      <p:bldP spid="29813" grpId="0" bldLvl="0" animBg="1"/>
      <p:bldP spid="29814" grpId="0" bldLvl="0" animBg="1"/>
      <p:bldP spid="29821" grpId="0" bldLvl="0" animBg="1"/>
      <p:bldP spid="29822" grpId="0" bldLvl="0" animBg="1"/>
      <p:bldP spid="29823" grpId="0" build="p"/>
      <p:bldP spid="29824" grpId="0" bldLvl="0" animBg="1"/>
      <p:bldP spid="29825" grpId="0" build="p"/>
      <p:bldP spid="29826"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Rectangle 2"/>
          <p:cNvSpPr/>
          <p:nvPr/>
        </p:nvSpPr>
        <p:spPr>
          <a:xfrm>
            <a:off x="704850" y="1162050"/>
            <a:ext cx="4248150" cy="519113"/>
          </a:xfrm>
          <a:prstGeom prst="rect">
            <a:avLst/>
          </a:prstGeom>
          <a:noFill/>
          <a:ln w="9525">
            <a:noFill/>
          </a:ln>
        </p:spPr>
        <p:txBody>
          <a:bodyPr>
            <a:spAutoFit/>
          </a:bodyPr>
          <a:p>
            <a:r>
              <a:rPr lang="zh-CN" altLang="en-US" sz="2800" b="1" dirty="0">
                <a:solidFill>
                  <a:srgbClr val="FF0000"/>
                </a:solidFill>
                <a:latin typeface="Times New Roman" panose="02020603050405020304" pitchFamily="18" charset="0"/>
              </a:rPr>
              <a:t>影响工作频率的原因 </a:t>
            </a:r>
            <a:r>
              <a:rPr lang="en-US" altLang="zh-CN" sz="2800" b="1" dirty="0">
                <a:solidFill>
                  <a:srgbClr val="FF0000"/>
                </a:solidFill>
                <a:latin typeface="Times New Roman" panose="02020603050405020304" pitchFamily="18" charset="0"/>
              </a:rPr>
              <a:t>—</a:t>
            </a:r>
            <a:endParaRPr lang="en-US" altLang="zh-CN" sz="2800" b="1" dirty="0">
              <a:solidFill>
                <a:srgbClr val="FF0000"/>
              </a:solidFill>
              <a:latin typeface="Times New Roman" panose="02020603050405020304" pitchFamily="18" charset="0"/>
            </a:endParaRPr>
          </a:p>
        </p:txBody>
      </p:sp>
      <p:sp>
        <p:nvSpPr>
          <p:cNvPr id="46083" name="Rectangle 3"/>
          <p:cNvSpPr/>
          <p:nvPr/>
        </p:nvSpPr>
        <p:spPr>
          <a:xfrm>
            <a:off x="4648200" y="1162050"/>
            <a:ext cx="3257550" cy="519113"/>
          </a:xfrm>
          <a:prstGeom prst="rect">
            <a:avLst/>
          </a:prstGeom>
          <a:noFill/>
          <a:ln w="9525">
            <a:noFill/>
          </a:ln>
        </p:spPr>
        <p:txBody>
          <a:bodyPr>
            <a:spAutoFit/>
          </a:bodyPr>
          <a:p>
            <a:r>
              <a:rPr lang="en-US" altLang="zh-CN" sz="2800" b="1" dirty="0">
                <a:solidFill>
                  <a:srgbClr val="FF0066"/>
                </a:solidFill>
                <a:latin typeface="Times New Roman" panose="02020603050405020304" pitchFamily="18" charset="0"/>
              </a:rPr>
              <a:t>PN </a:t>
            </a:r>
            <a:r>
              <a:rPr lang="zh-CN" altLang="en-US" sz="2800" b="1" dirty="0">
                <a:solidFill>
                  <a:srgbClr val="FF0066"/>
                </a:solidFill>
                <a:latin typeface="Times New Roman" panose="02020603050405020304" pitchFamily="18" charset="0"/>
              </a:rPr>
              <a:t>结的电容效应</a:t>
            </a:r>
            <a:endParaRPr lang="zh-CN" altLang="en-US" sz="2800" b="1" dirty="0">
              <a:solidFill>
                <a:srgbClr val="FF0066"/>
              </a:solidFill>
              <a:latin typeface="Times New Roman" panose="02020603050405020304" pitchFamily="18" charset="0"/>
            </a:endParaRPr>
          </a:p>
        </p:txBody>
      </p:sp>
      <p:grpSp>
        <p:nvGrpSpPr>
          <p:cNvPr id="2" name="Group 4"/>
          <p:cNvGrpSpPr/>
          <p:nvPr/>
        </p:nvGrpSpPr>
        <p:grpSpPr>
          <a:xfrm>
            <a:off x="3124200" y="1676400"/>
            <a:ext cx="1219200" cy="381000"/>
            <a:chOff x="2688" y="1152"/>
            <a:chExt cx="1008" cy="288"/>
          </a:xfrm>
        </p:grpSpPr>
        <p:sp>
          <p:nvSpPr>
            <p:cNvPr id="387077" name="Line 5"/>
            <p:cNvSpPr/>
            <p:nvPr/>
          </p:nvSpPr>
          <p:spPr>
            <a:xfrm>
              <a:off x="2688" y="1296"/>
              <a:ext cx="1008" cy="0"/>
            </a:xfrm>
            <a:prstGeom prst="line">
              <a:avLst/>
            </a:prstGeom>
            <a:ln w="38100" cap="flat" cmpd="sng">
              <a:solidFill>
                <a:schemeClr val="bg2"/>
              </a:solidFill>
              <a:prstDash val="solid"/>
              <a:headEnd type="none" w="med" len="med"/>
              <a:tailEnd type="none" w="med" len="med"/>
            </a:ln>
          </p:spPr>
        </p:sp>
        <p:sp>
          <p:nvSpPr>
            <p:cNvPr id="387078" name="Line 6"/>
            <p:cNvSpPr/>
            <p:nvPr/>
          </p:nvSpPr>
          <p:spPr>
            <a:xfrm>
              <a:off x="3024" y="1152"/>
              <a:ext cx="0" cy="288"/>
            </a:xfrm>
            <a:prstGeom prst="line">
              <a:avLst/>
            </a:prstGeom>
            <a:ln w="38100" cap="flat" cmpd="sng">
              <a:solidFill>
                <a:schemeClr val="bg2"/>
              </a:solidFill>
              <a:prstDash val="solid"/>
              <a:headEnd type="none" w="med" len="med"/>
              <a:tailEnd type="none" w="med" len="med"/>
            </a:ln>
          </p:spPr>
        </p:sp>
        <p:sp>
          <p:nvSpPr>
            <p:cNvPr id="387079" name="Line 7"/>
            <p:cNvSpPr/>
            <p:nvPr/>
          </p:nvSpPr>
          <p:spPr>
            <a:xfrm>
              <a:off x="3024" y="1152"/>
              <a:ext cx="240" cy="144"/>
            </a:xfrm>
            <a:prstGeom prst="line">
              <a:avLst/>
            </a:prstGeom>
            <a:ln w="38100" cap="flat" cmpd="sng">
              <a:solidFill>
                <a:schemeClr val="bg2"/>
              </a:solidFill>
              <a:prstDash val="solid"/>
              <a:headEnd type="none" w="med" len="med"/>
              <a:tailEnd type="none" w="med" len="med"/>
            </a:ln>
          </p:spPr>
        </p:sp>
        <p:sp>
          <p:nvSpPr>
            <p:cNvPr id="387080" name="Line 8"/>
            <p:cNvSpPr/>
            <p:nvPr/>
          </p:nvSpPr>
          <p:spPr>
            <a:xfrm flipV="1">
              <a:off x="3024" y="1296"/>
              <a:ext cx="240" cy="144"/>
            </a:xfrm>
            <a:prstGeom prst="line">
              <a:avLst/>
            </a:prstGeom>
            <a:ln w="38100" cap="flat" cmpd="sng">
              <a:solidFill>
                <a:schemeClr val="bg2"/>
              </a:solidFill>
              <a:prstDash val="solid"/>
              <a:headEnd type="none" w="med" len="med"/>
              <a:tailEnd type="none" w="med" len="med"/>
            </a:ln>
          </p:spPr>
        </p:sp>
        <p:sp>
          <p:nvSpPr>
            <p:cNvPr id="387081" name="Line 9"/>
            <p:cNvSpPr/>
            <p:nvPr/>
          </p:nvSpPr>
          <p:spPr>
            <a:xfrm>
              <a:off x="3264" y="1152"/>
              <a:ext cx="0" cy="288"/>
            </a:xfrm>
            <a:prstGeom prst="line">
              <a:avLst/>
            </a:prstGeom>
            <a:ln w="57150" cap="flat" cmpd="sng">
              <a:solidFill>
                <a:schemeClr val="bg2"/>
              </a:solidFill>
              <a:prstDash val="solid"/>
              <a:headEnd type="none" w="med" len="med"/>
              <a:tailEnd type="none" w="med" len="med"/>
            </a:ln>
          </p:spPr>
        </p:sp>
      </p:grpSp>
      <p:grpSp>
        <p:nvGrpSpPr>
          <p:cNvPr id="3" name="Group 10"/>
          <p:cNvGrpSpPr/>
          <p:nvPr/>
        </p:nvGrpSpPr>
        <p:grpSpPr>
          <a:xfrm>
            <a:off x="3200400" y="1865313"/>
            <a:ext cx="990600" cy="649287"/>
            <a:chOff x="1632" y="2375"/>
            <a:chExt cx="624" cy="409"/>
          </a:xfrm>
        </p:grpSpPr>
        <p:grpSp>
          <p:nvGrpSpPr>
            <p:cNvPr id="387083" name="Group 11"/>
            <p:cNvGrpSpPr/>
            <p:nvPr/>
          </p:nvGrpSpPr>
          <p:grpSpPr>
            <a:xfrm>
              <a:off x="1632" y="2375"/>
              <a:ext cx="624" cy="288"/>
              <a:chOff x="2880" y="2736"/>
              <a:chExt cx="528" cy="240"/>
            </a:xfrm>
          </p:grpSpPr>
          <p:sp>
            <p:nvSpPr>
              <p:cNvPr id="387084" name="Line 12"/>
              <p:cNvSpPr/>
              <p:nvPr/>
            </p:nvSpPr>
            <p:spPr>
              <a:xfrm>
                <a:off x="2880" y="2736"/>
                <a:ext cx="0" cy="240"/>
              </a:xfrm>
              <a:prstGeom prst="line">
                <a:avLst/>
              </a:prstGeom>
              <a:ln w="19050" cap="flat" cmpd="sng">
                <a:solidFill>
                  <a:srgbClr val="0033CC"/>
                </a:solidFill>
                <a:prstDash val="solid"/>
                <a:headEnd type="none" w="med" len="med"/>
                <a:tailEnd type="none" w="med" len="med"/>
              </a:ln>
            </p:spPr>
          </p:sp>
          <p:sp>
            <p:nvSpPr>
              <p:cNvPr id="387085" name="Line 13"/>
              <p:cNvSpPr/>
              <p:nvPr/>
            </p:nvSpPr>
            <p:spPr>
              <a:xfrm>
                <a:off x="3408" y="2736"/>
                <a:ext cx="0" cy="240"/>
              </a:xfrm>
              <a:prstGeom prst="line">
                <a:avLst/>
              </a:prstGeom>
              <a:ln w="19050" cap="flat" cmpd="sng">
                <a:solidFill>
                  <a:srgbClr val="0033CC"/>
                </a:solidFill>
                <a:prstDash val="solid"/>
                <a:headEnd type="none" w="med" len="med"/>
                <a:tailEnd type="none" w="med" len="med"/>
              </a:ln>
            </p:spPr>
          </p:sp>
          <p:sp>
            <p:nvSpPr>
              <p:cNvPr id="387086" name="Line 14"/>
              <p:cNvSpPr/>
              <p:nvPr/>
            </p:nvSpPr>
            <p:spPr>
              <a:xfrm>
                <a:off x="2880" y="2976"/>
                <a:ext cx="528" cy="0"/>
              </a:xfrm>
              <a:prstGeom prst="line">
                <a:avLst/>
              </a:prstGeom>
              <a:ln w="19050" cap="flat" cmpd="sng">
                <a:solidFill>
                  <a:srgbClr val="0033CC"/>
                </a:solidFill>
                <a:prstDash val="solid"/>
                <a:headEnd type="none" w="med" len="med"/>
                <a:tailEnd type="none" w="med" len="med"/>
              </a:ln>
            </p:spPr>
          </p:sp>
        </p:grpSp>
        <p:grpSp>
          <p:nvGrpSpPr>
            <p:cNvPr id="387087" name="Group 15"/>
            <p:cNvGrpSpPr/>
            <p:nvPr/>
          </p:nvGrpSpPr>
          <p:grpSpPr>
            <a:xfrm>
              <a:off x="1920" y="2544"/>
              <a:ext cx="96" cy="240"/>
              <a:chOff x="4896" y="2640"/>
              <a:chExt cx="96" cy="240"/>
            </a:xfrm>
          </p:grpSpPr>
          <p:sp>
            <p:nvSpPr>
              <p:cNvPr id="387088" name="Rectangle 16"/>
              <p:cNvSpPr/>
              <p:nvPr/>
            </p:nvSpPr>
            <p:spPr>
              <a:xfrm rot="-5400000">
                <a:off x="4824" y="2712"/>
                <a:ext cx="240" cy="96"/>
              </a:xfrm>
              <a:prstGeom prst="rect">
                <a:avLst/>
              </a:prstGeom>
              <a:solidFill>
                <a:schemeClr val="tx1"/>
              </a:solidFill>
              <a:ln w="25400">
                <a:noFill/>
              </a:ln>
            </p:spPr>
            <p:txBody>
              <a:bodyPr wrap="none" anchor="ctr" anchorCtr="0"/>
              <a:p>
                <a:endParaRPr lang="zh-CN" altLang="en-US" dirty="0">
                  <a:latin typeface="Times New Roman" panose="02020603050405020304" pitchFamily="18" charset="0"/>
                </a:endParaRPr>
              </a:p>
            </p:txBody>
          </p:sp>
          <p:grpSp>
            <p:nvGrpSpPr>
              <p:cNvPr id="387089" name="Group 17"/>
              <p:cNvGrpSpPr/>
              <p:nvPr/>
            </p:nvGrpSpPr>
            <p:grpSpPr>
              <a:xfrm rot="-5400000">
                <a:off x="4835" y="2735"/>
                <a:ext cx="216" cy="72"/>
                <a:chOff x="1236" y="3696"/>
                <a:chExt cx="216" cy="72"/>
              </a:xfrm>
            </p:grpSpPr>
            <p:sp>
              <p:nvSpPr>
                <p:cNvPr id="387090" name="Line 18"/>
                <p:cNvSpPr/>
                <p:nvPr/>
              </p:nvSpPr>
              <p:spPr>
                <a:xfrm rot="-5400000">
                  <a:off x="1344" y="3660"/>
                  <a:ext cx="0" cy="216"/>
                </a:xfrm>
                <a:prstGeom prst="line">
                  <a:avLst/>
                </a:prstGeom>
                <a:ln w="38100" cap="flat" cmpd="sng">
                  <a:solidFill>
                    <a:srgbClr val="FF0066"/>
                  </a:solidFill>
                  <a:prstDash val="solid"/>
                  <a:headEnd type="none" w="med" len="med"/>
                  <a:tailEnd type="none" w="med" len="med"/>
                </a:ln>
              </p:spPr>
            </p:sp>
            <p:sp>
              <p:nvSpPr>
                <p:cNvPr id="387091" name="Line 19"/>
                <p:cNvSpPr/>
                <p:nvPr/>
              </p:nvSpPr>
              <p:spPr>
                <a:xfrm rot="-5400000">
                  <a:off x="1344" y="3588"/>
                  <a:ext cx="0" cy="216"/>
                </a:xfrm>
                <a:prstGeom prst="line">
                  <a:avLst/>
                </a:prstGeom>
                <a:ln w="38100" cap="flat" cmpd="sng">
                  <a:solidFill>
                    <a:srgbClr val="FF0066"/>
                  </a:solidFill>
                  <a:prstDash val="solid"/>
                  <a:headEnd type="none" w="med" len="med"/>
                  <a:tailEnd type="none" w="med" len="med"/>
                </a:ln>
              </p:spPr>
            </p:sp>
          </p:grpSp>
        </p:grpSp>
      </p:grpSp>
      <p:sp>
        <p:nvSpPr>
          <p:cNvPr id="46100" name="Text Box 20"/>
          <p:cNvSpPr txBox="1"/>
          <p:nvPr/>
        </p:nvSpPr>
        <p:spPr>
          <a:xfrm>
            <a:off x="514350" y="2552700"/>
            <a:ext cx="8229600" cy="2970213"/>
          </a:xfrm>
          <a:prstGeom prst="rect">
            <a:avLst/>
          </a:prstGeom>
          <a:solidFill>
            <a:srgbClr val="CCFFFF"/>
          </a:solidFill>
          <a:ln w="9525" cap="flat" cmpd="sng">
            <a:solidFill>
              <a:srgbClr val="0033CC"/>
            </a:solidFill>
            <a:prstDash val="solid"/>
            <a:miter/>
            <a:headEnd type="none" w="med" len="med"/>
            <a:tailEnd type="none" w="med" len="med"/>
          </a:ln>
        </p:spPr>
        <p:txBody>
          <a:bodyPr>
            <a:spAutoFit/>
          </a:bodyPr>
          <a:p>
            <a:pPr eaLnBrk="0" hangingPunct="0">
              <a:spcBef>
                <a:spcPct val="20000"/>
              </a:spcBef>
            </a:pPr>
            <a:r>
              <a:rPr lang="en-US" altLang="zh-CN" sz="800" b="1" dirty="0">
                <a:solidFill>
                  <a:srgbClr val="FF0066"/>
                </a:solidFill>
                <a:latin typeface="Times New Roman" panose="02020603050405020304" pitchFamily="18" charset="0"/>
              </a:rPr>
              <a:t> </a:t>
            </a:r>
            <a:endParaRPr lang="en-US" altLang="zh-CN" sz="800" b="1" dirty="0">
              <a:solidFill>
                <a:srgbClr val="FF0066"/>
              </a:solidFill>
              <a:latin typeface="Times New Roman" panose="02020603050405020304" pitchFamily="18" charset="0"/>
            </a:endParaRPr>
          </a:p>
          <a:p>
            <a:pPr eaLnBrk="0" hangingPunct="0">
              <a:spcBef>
                <a:spcPct val="20000"/>
              </a:spcBef>
            </a:pPr>
            <a:r>
              <a:rPr lang="zh-CN" altLang="en-US" sz="2800" b="1" dirty="0">
                <a:solidFill>
                  <a:srgbClr val="FF0066"/>
                </a:solidFill>
                <a:latin typeface="Times New Roman" panose="02020603050405020304" pitchFamily="18" charset="0"/>
              </a:rPr>
              <a:t>结论：</a:t>
            </a:r>
            <a:endParaRPr lang="zh-CN" altLang="en-US" sz="2800" b="1" dirty="0">
              <a:solidFill>
                <a:srgbClr val="FF0066"/>
              </a:solidFill>
              <a:latin typeface="Times New Roman" panose="02020603050405020304" pitchFamily="18" charset="0"/>
            </a:endParaRPr>
          </a:p>
          <a:p>
            <a:pPr eaLnBrk="0" hangingPunct="0">
              <a:spcBef>
                <a:spcPct val="20000"/>
              </a:spcBef>
            </a:pPr>
            <a:r>
              <a:rPr lang="en-US" altLang="zh-CN" sz="2800" b="1" dirty="0">
                <a:solidFill>
                  <a:srgbClr val="000000"/>
                </a:solidFill>
                <a:latin typeface="Times New Roman" panose="02020603050405020304" pitchFamily="18" charset="0"/>
              </a:rPr>
              <a:t>1. </a:t>
            </a:r>
            <a:r>
              <a:rPr lang="zh-CN" altLang="en-US" sz="2800" b="1" dirty="0">
                <a:solidFill>
                  <a:srgbClr val="000000"/>
                </a:solidFill>
                <a:latin typeface="Times New Roman" panose="02020603050405020304" pitchFamily="18" charset="0"/>
              </a:rPr>
              <a:t>低频</a:t>
            </a:r>
            <a:r>
              <a:rPr lang="zh-CN" altLang="en-US" sz="2800" b="1" dirty="0">
                <a:solidFill>
                  <a:schemeClr val="tx1"/>
                </a:solidFill>
                <a:latin typeface="Times New Roman" panose="02020603050405020304" pitchFamily="18" charset="0"/>
              </a:rPr>
              <a:t>时，因结电容很小，对 </a:t>
            </a:r>
            <a:r>
              <a:rPr lang="en-US" altLang="zh-CN" sz="2800" b="1" dirty="0">
                <a:solidFill>
                  <a:schemeClr val="tx1"/>
                </a:solidFill>
                <a:latin typeface="Times New Roman" panose="02020603050405020304" pitchFamily="18" charset="0"/>
              </a:rPr>
              <a:t>PN </a:t>
            </a:r>
            <a:r>
              <a:rPr lang="zh-CN" altLang="en-US" sz="2800" b="1" dirty="0">
                <a:solidFill>
                  <a:schemeClr val="tx1"/>
                </a:solidFill>
                <a:latin typeface="Times New Roman" panose="02020603050405020304" pitchFamily="18" charset="0"/>
              </a:rPr>
              <a:t>结影响很小。</a:t>
            </a:r>
            <a:endParaRPr lang="zh-CN" altLang="en-US" sz="2800" b="1" dirty="0">
              <a:solidFill>
                <a:schemeClr val="bg2"/>
              </a:solidFill>
              <a:latin typeface="Times New Roman" panose="02020603050405020304" pitchFamily="18" charset="0"/>
            </a:endParaRPr>
          </a:p>
          <a:p>
            <a:pPr eaLnBrk="0" hangingPunct="0">
              <a:spcBef>
                <a:spcPct val="20000"/>
              </a:spcBef>
            </a:pPr>
            <a:r>
              <a:rPr lang="zh-CN" altLang="en-US" sz="2800" b="1" dirty="0">
                <a:solidFill>
                  <a:srgbClr val="000000"/>
                </a:solidFill>
                <a:latin typeface="Times New Roman" panose="02020603050405020304" pitchFamily="18" charset="0"/>
              </a:rPr>
              <a:t>    高频</a:t>
            </a:r>
            <a:r>
              <a:rPr lang="zh-CN" altLang="en-US" sz="2800" b="1" dirty="0">
                <a:solidFill>
                  <a:schemeClr val="tx1"/>
                </a:solidFill>
                <a:latin typeface="Times New Roman" panose="02020603050405020304" pitchFamily="18" charset="0"/>
              </a:rPr>
              <a:t>时，因容抗增大，使</a:t>
            </a:r>
            <a:r>
              <a:rPr lang="zh-CN" altLang="en-US" sz="2800" b="1" dirty="0">
                <a:solidFill>
                  <a:srgbClr val="FF0066"/>
                </a:solidFill>
                <a:latin typeface="Times New Roman" panose="02020603050405020304" pitchFamily="18" charset="0"/>
              </a:rPr>
              <a:t>结电容分流</a:t>
            </a:r>
            <a:r>
              <a:rPr lang="zh-CN" altLang="en-US" sz="2800" b="1" dirty="0">
                <a:solidFill>
                  <a:schemeClr val="tx1"/>
                </a:solidFill>
                <a:latin typeface="Times New Roman" panose="02020603050405020304" pitchFamily="18" charset="0"/>
              </a:rPr>
              <a:t>，导致</a:t>
            </a:r>
            <a:r>
              <a:rPr lang="zh-CN" altLang="en-US" sz="2800" b="1" dirty="0">
                <a:solidFill>
                  <a:srgbClr val="FF0066"/>
                </a:solidFill>
                <a:latin typeface="Times New Roman" panose="02020603050405020304" pitchFamily="18" charset="0"/>
              </a:rPr>
              <a:t>单向</a:t>
            </a:r>
            <a:endParaRPr lang="zh-CN" altLang="en-US" sz="2800" b="1" dirty="0">
              <a:solidFill>
                <a:srgbClr val="FF0066"/>
              </a:solidFill>
              <a:latin typeface="Times New Roman" panose="02020603050405020304" pitchFamily="18" charset="0"/>
            </a:endParaRPr>
          </a:p>
          <a:p>
            <a:pPr eaLnBrk="0" hangingPunct="0">
              <a:spcBef>
                <a:spcPct val="20000"/>
              </a:spcBef>
            </a:pPr>
            <a:r>
              <a:rPr lang="zh-CN" altLang="en-US" sz="2800" b="1" dirty="0">
                <a:solidFill>
                  <a:srgbClr val="FF0066"/>
                </a:solidFill>
                <a:latin typeface="Times New Roman" panose="02020603050405020304" pitchFamily="18" charset="0"/>
              </a:rPr>
              <a:t>    导电性变差。</a:t>
            </a:r>
            <a:endParaRPr lang="zh-CN" altLang="en-US" sz="2800" b="1" dirty="0">
              <a:solidFill>
                <a:srgbClr val="FF0066"/>
              </a:solidFill>
              <a:latin typeface="Times New Roman" panose="02020603050405020304" pitchFamily="18" charset="0"/>
            </a:endParaRPr>
          </a:p>
          <a:p>
            <a:pPr eaLnBrk="0" hangingPunct="0">
              <a:spcBef>
                <a:spcPct val="20000"/>
              </a:spcBef>
            </a:pPr>
            <a:r>
              <a:rPr lang="en-US" altLang="zh-CN" sz="2800" b="1" dirty="0">
                <a:solidFill>
                  <a:srgbClr val="000000"/>
                </a:solidFill>
                <a:latin typeface="Times New Roman" panose="02020603050405020304" pitchFamily="18" charset="0"/>
              </a:rPr>
              <a:t>2. </a:t>
            </a:r>
            <a:r>
              <a:rPr lang="zh-CN" altLang="en-US" sz="2800" b="1" dirty="0">
                <a:solidFill>
                  <a:srgbClr val="000000"/>
                </a:solidFill>
                <a:latin typeface="Times New Roman" panose="02020603050405020304" pitchFamily="18" charset="0"/>
              </a:rPr>
              <a:t>结面积小时结电容小，工作频率高。</a:t>
            </a:r>
            <a:endParaRPr lang="zh-CN" altLang="en-US" sz="2800" b="1" dirty="0">
              <a:solidFill>
                <a:srgbClr val="000000"/>
              </a:solidFill>
              <a:latin typeface="Times New Roman" panose="02020603050405020304" pitchFamily="18" charset="0"/>
            </a:endParaRPr>
          </a:p>
          <a:p>
            <a:pPr eaLnBrk="0" hangingPunct="0">
              <a:spcBef>
                <a:spcPct val="20000"/>
              </a:spcBef>
            </a:pPr>
            <a:endParaRPr lang="en-US" altLang="zh-CN" sz="1000" b="1" dirty="0">
              <a:solidFill>
                <a:srgbClr val="000000"/>
              </a:solidFill>
              <a:latin typeface="Times New Roman" panose="02020603050405020304" pitchFamily="18" charset="0"/>
            </a:endParaRPr>
          </a:p>
        </p:txBody>
      </p:sp>
      <p:sp>
        <p:nvSpPr>
          <p:cNvPr id="4" name="Rectangle 3"/>
          <p:cNvSpPr/>
          <p:nvPr>
            <p:custDataLst>
              <p:tags r:id="rId1"/>
            </p:custDataLst>
          </p:nvPr>
        </p:nvSpPr>
        <p:spPr>
          <a:xfrm>
            <a:off x="2416175" y="559435"/>
            <a:ext cx="4428490" cy="583565"/>
          </a:xfrm>
          <a:prstGeom prst="rect">
            <a:avLst/>
          </a:prstGeom>
          <a:noFill/>
          <a:ln w="9525">
            <a:noFill/>
          </a:ln>
        </p:spPr>
        <p:txBody>
          <a:bodyPr wrap="square">
            <a:spAutoFit/>
          </a:bodyPr>
          <a:p>
            <a:r>
              <a:rPr lang="en-US" altLang="zh-CN" sz="3200" b="1" dirty="0">
                <a:solidFill>
                  <a:schemeClr val="bg1"/>
                </a:solidFill>
                <a:latin typeface="Times New Roman" panose="02020603050405020304" pitchFamily="18" charset="0"/>
              </a:rPr>
              <a:t>PN </a:t>
            </a:r>
            <a:r>
              <a:rPr lang="zh-CN" altLang="en-US" sz="3200" b="1" dirty="0">
                <a:solidFill>
                  <a:schemeClr val="bg1"/>
                </a:solidFill>
                <a:latin typeface="Times New Roman" panose="02020603050405020304" pitchFamily="18" charset="0"/>
              </a:rPr>
              <a:t>结的电容效应</a:t>
            </a:r>
            <a:endParaRPr lang="zh-CN" altLang="en-US" sz="3200" b="1" dirty="0">
              <a:solidFill>
                <a:schemeClr val="bg1"/>
              </a:solidFill>
              <a:latin typeface="Times New Roman" panose="02020603050405020304" pitchFamily="18" charset="0"/>
            </a:endParaRPr>
          </a:p>
        </p:txBody>
      </p:sp>
      <p:sp>
        <p:nvSpPr>
          <p:cNvPr id="7" name="页脚占位符 4"/>
          <p:cNvSpPr txBox="1">
            <a:spLocks noGrp="1"/>
          </p:cNvSpPr>
          <p:nvPr>
            <p:custDataLst>
              <p:tags r:id="rId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082">
                                            <p:txEl>
                                              <p:charRg st="0" end="12"/>
                                            </p:txEl>
                                          </p:spTgt>
                                        </p:tgtEl>
                                        <p:attrNameLst>
                                          <p:attrName>style.visibility</p:attrName>
                                        </p:attrNameLst>
                                      </p:cBhvr>
                                      <p:to>
                                        <p:strVal val="visible"/>
                                      </p:to>
                                    </p:set>
                                    <p:animEffect transition="in" filter="wipe(left)">
                                      <p:cBhvr>
                                        <p:cTn id="7" dur="500"/>
                                        <p:tgtEl>
                                          <p:spTgt spid="46082">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6083">
                                            <p:txEl>
                                              <p:charRg st="0" end="10"/>
                                            </p:txEl>
                                          </p:spTgt>
                                        </p:tgtEl>
                                        <p:attrNameLst>
                                          <p:attrName>style.visibility</p:attrName>
                                        </p:attrNameLst>
                                      </p:cBhvr>
                                      <p:to>
                                        <p:strVal val="visible"/>
                                      </p:to>
                                    </p:set>
                                    <p:animEffect transition="in" filter="wipe(left)">
                                      <p:cBhvr>
                                        <p:cTn id="12" dur="500"/>
                                        <p:tgtEl>
                                          <p:spTgt spid="46083">
                                            <p:txEl>
                                              <p:charRg st="0" end="1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000000"/>
                                          </p:val>
                                        </p:tav>
                                        <p:tav tm="100000">
                                          <p:val>
                                            <p:strVal val="#ppt_w"/>
                                          </p:val>
                                        </p:tav>
                                      </p:tavLst>
                                    </p:anim>
                                    <p:anim calcmode="lin" valueType="num">
                                      <p:cBhvr>
                                        <p:cTn id="1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lide(fromBottom)">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46100"/>
                                        </p:tgtEl>
                                        <p:attrNameLst>
                                          <p:attrName>style.visibility</p:attrName>
                                        </p:attrNameLst>
                                      </p:cBhvr>
                                      <p:to>
                                        <p:strVal val="visible"/>
                                      </p:to>
                                    </p:set>
                                    <p:animEffect transition="in" filter="wipe(left)">
                                      <p:cBhvr>
                                        <p:cTn id="28" dur="500"/>
                                        <p:tgtEl>
                                          <p:spTgt spid="4610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46100">
                                            <p:txEl>
                                              <p:charRg st="0" end="2"/>
                                            </p:txEl>
                                          </p:spTgt>
                                        </p:tgtEl>
                                        <p:attrNameLst>
                                          <p:attrName>style.visibility</p:attrName>
                                        </p:attrNameLst>
                                      </p:cBhvr>
                                      <p:to>
                                        <p:strVal val="visible"/>
                                      </p:to>
                                    </p:set>
                                    <p:animEffect transition="in" filter="wipe(left)">
                                      <p:cBhvr>
                                        <p:cTn id="33" dur="500"/>
                                        <p:tgtEl>
                                          <p:spTgt spid="46100">
                                            <p:txEl>
                                              <p:charRg st="0"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46100">
                                            <p:txEl>
                                              <p:charRg st="2" end="6"/>
                                            </p:txEl>
                                          </p:spTgt>
                                        </p:tgtEl>
                                        <p:attrNameLst>
                                          <p:attrName>style.visibility</p:attrName>
                                        </p:attrNameLst>
                                      </p:cBhvr>
                                      <p:to>
                                        <p:strVal val="visible"/>
                                      </p:to>
                                    </p:set>
                                    <p:animEffect transition="in" filter="wipe(left)">
                                      <p:cBhvr>
                                        <p:cTn id="38" dur="500"/>
                                        <p:tgtEl>
                                          <p:spTgt spid="46100">
                                            <p:txEl>
                                              <p:charRg st="2" end="6"/>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46100">
                                            <p:txEl>
                                              <p:charRg st="6" end="32"/>
                                            </p:txEl>
                                          </p:spTgt>
                                        </p:tgtEl>
                                        <p:attrNameLst>
                                          <p:attrName>style.visibility</p:attrName>
                                        </p:attrNameLst>
                                      </p:cBhvr>
                                      <p:to>
                                        <p:strVal val="visible"/>
                                      </p:to>
                                    </p:set>
                                    <p:animEffect transition="in" filter="wipe(left)">
                                      <p:cBhvr>
                                        <p:cTn id="43" dur="500"/>
                                        <p:tgtEl>
                                          <p:spTgt spid="46100">
                                            <p:txEl>
                                              <p:charRg st="6" end="3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6100">
                                            <p:txEl>
                                              <p:charRg st="32" end="58"/>
                                            </p:txEl>
                                          </p:spTgt>
                                        </p:tgtEl>
                                        <p:attrNameLst>
                                          <p:attrName>style.visibility</p:attrName>
                                        </p:attrNameLst>
                                      </p:cBhvr>
                                      <p:to>
                                        <p:strVal val="visible"/>
                                      </p:to>
                                    </p:set>
                                    <p:animEffect transition="in" filter="wipe(left)">
                                      <p:cBhvr>
                                        <p:cTn id="48" dur="500"/>
                                        <p:tgtEl>
                                          <p:spTgt spid="46100">
                                            <p:txEl>
                                              <p:charRg st="32" end="58"/>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46100">
                                            <p:txEl>
                                              <p:charRg st="58" end="69"/>
                                            </p:txEl>
                                          </p:spTgt>
                                        </p:tgtEl>
                                        <p:attrNameLst>
                                          <p:attrName>style.visibility</p:attrName>
                                        </p:attrNameLst>
                                      </p:cBhvr>
                                      <p:to>
                                        <p:strVal val="visible"/>
                                      </p:to>
                                    </p:set>
                                    <p:animEffect transition="in" filter="wipe(left)">
                                      <p:cBhvr>
                                        <p:cTn id="53" dur="500"/>
                                        <p:tgtEl>
                                          <p:spTgt spid="46100">
                                            <p:txEl>
                                              <p:charRg st="58" end="69"/>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46100">
                                            <p:txEl>
                                              <p:charRg st="69" end="89"/>
                                            </p:txEl>
                                          </p:spTgt>
                                        </p:tgtEl>
                                        <p:attrNameLst>
                                          <p:attrName>style.visibility</p:attrName>
                                        </p:attrNameLst>
                                      </p:cBhvr>
                                      <p:to>
                                        <p:strVal val="visible"/>
                                      </p:to>
                                    </p:set>
                                    <p:animEffect transition="in" filter="wipe(left)">
                                      <p:cBhvr>
                                        <p:cTn id="58" dur="500"/>
                                        <p:tgtEl>
                                          <p:spTgt spid="46100">
                                            <p:txEl>
                                              <p:charRg st="69" end="89"/>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4">
                                            <p:txEl>
                                              <p:charRg st="0" end="10"/>
                                            </p:txEl>
                                          </p:spTgt>
                                        </p:tgtEl>
                                        <p:attrNameLst>
                                          <p:attrName>style.visibility</p:attrName>
                                        </p:attrNameLst>
                                      </p:cBhvr>
                                      <p:to>
                                        <p:strVal val="visible"/>
                                      </p:to>
                                    </p:set>
                                    <p:animEffect transition="in" filter="wipe(left)">
                                      <p:cBhvr>
                                        <p:cTn id="63" dur="500"/>
                                        <p:tgtEl>
                                          <p:spTgt spid="4">
                                            <p:txEl>
                                              <p:charRg st="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build="p"/>
      <p:bldP spid="46083" grpId="0" build="p"/>
      <p:bldP spid="46100" grpId="0" animBg="1" build="p"/>
      <p:bldP spid="4" grpId="0" build="p"/>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71" name="Text Box 11"/>
          <p:cNvSpPr txBox="1"/>
          <p:nvPr/>
        </p:nvSpPr>
        <p:spPr>
          <a:xfrm>
            <a:off x="322263" y="552450"/>
            <a:ext cx="8301037" cy="1073150"/>
          </a:xfrm>
          <a:prstGeom prst="rect">
            <a:avLst/>
          </a:prstGeom>
          <a:noFill/>
          <a:ln w="9525">
            <a:noFill/>
          </a:ln>
        </p:spPr>
        <p:txBody>
          <a:bodyPr>
            <a:spAutoFit/>
          </a:bodyPr>
          <a:p>
            <a:pPr algn="just">
              <a:lnSpc>
                <a:spcPct val="115000"/>
              </a:lnSpc>
            </a:pPr>
            <a:r>
              <a:rPr lang="zh-CN" altLang="en-US" sz="2800" b="1" dirty="0">
                <a:solidFill>
                  <a:srgbClr val="FF0066"/>
                </a:solidFill>
                <a:latin typeface="Times New Roman" panose="02020603050405020304" pitchFamily="18" charset="0"/>
              </a:rPr>
              <a:t>例</a:t>
            </a:r>
            <a:r>
              <a:rPr lang="en-US" altLang="zh-CN" sz="2800" b="1" dirty="0">
                <a:solidFill>
                  <a:srgbClr val="FF0066"/>
                </a:solidFill>
                <a:latin typeface="Times New Roman" panose="02020603050405020304" pitchFamily="18" charset="0"/>
              </a:rPr>
              <a:t>:   </a:t>
            </a:r>
            <a:r>
              <a:rPr lang="zh-CN" altLang="en-US" sz="2800" b="1" dirty="0">
                <a:solidFill>
                  <a:srgbClr val="3333CC"/>
                </a:solidFill>
                <a:latin typeface="Times New Roman" panose="02020603050405020304" pitchFamily="18" charset="0"/>
              </a:rPr>
              <a:t>硅二极管，</a:t>
            </a:r>
            <a:r>
              <a:rPr lang="en-US" altLang="zh-CN" sz="2800" b="1" i="1" dirty="0">
                <a:solidFill>
                  <a:srgbClr val="3333CC"/>
                </a:solidFill>
                <a:latin typeface="Times New Roman" panose="02020603050405020304" pitchFamily="18" charset="0"/>
              </a:rPr>
              <a:t>R </a:t>
            </a:r>
            <a:r>
              <a:rPr lang="en-US" altLang="zh-CN" sz="2800" b="1" dirty="0">
                <a:solidFill>
                  <a:srgbClr val="3333CC"/>
                </a:solidFill>
                <a:latin typeface="Times New Roman" panose="02020603050405020304" pitchFamily="18" charset="0"/>
              </a:rPr>
              <a:t>= 2 k</a:t>
            </a:r>
            <a:r>
              <a:rPr lang="en-US" altLang="zh-CN" sz="2800" b="1" dirty="0">
                <a:solidFill>
                  <a:srgbClr val="3333CC"/>
                </a:solidFill>
                <a:latin typeface="Times New Roman" panose="02020603050405020304" pitchFamily="18" charset="0"/>
                <a:sym typeface="Symbol" panose="05050102010706020507" pitchFamily="18" charset="2"/>
              </a:rPr>
              <a:t></a:t>
            </a:r>
            <a:r>
              <a:rPr lang="zh-CN" altLang="en-US" sz="2800" b="1" dirty="0">
                <a:solidFill>
                  <a:srgbClr val="3333CC"/>
                </a:solidFill>
                <a:latin typeface="Times New Roman" panose="02020603050405020304" pitchFamily="18" charset="0"/>
              </a:rPr>
              <a:t>，求出 </a:t>
            </a:r>
            <a:r>
              <a:rPr lang="en-US" altLang="zh-CN" sz="2800" b="1" i="1" dirty="0">
                <a:solidFill>
                  <a:srgbClr val="3333CC"/>
                </a:solidFill>
                <a:latin typeface="Times New Roman" panose="02020603050405020304" pitchFamily="18" charset="0"/>
              </a:rPr>
              <a:t>V</a:t>
            </a:r>
            <a:r>
              <a:rPr lang="en-US" altLang="zh-CN" sz="2800" b="1" baseline="-30000" dirty="0">
                <a:solidFill>
                  <a:srgbClr val="3333CC"/>
                </a:solidFill>
                <a:latin typeface="Times New Roman" panose="02020603050405020304" pitchFamily="18" charset="0"/>
              </a:rPr>
              <a:t>DD </a:t>
            </a:r>
            <a:r>
              <a:rPr lang="en-US" altLang="zh-CN" sz="2800" b="1" dirty="0">
                <a:solidFill>
                  <a:srgbClr val="3333CC"/>
                </a:solidFill>
                <a:latin typeface="Times New Roman" panose="02020603050405020304" pitchFamily="18" charset="0"/>
              </a:rPr>
              <a:t>= 2 V </a:t>
            </a:r>
            <a:r>
              <a:rPr lang="zh-CN" altLang="en-US" sz="2800" b="1" dirty="0">
                <a:solidFill>
                  <a:srgbClr val="3333CC"/>
                </a:solidFill>
                <a:latin typeface="Times New Roman" panose="02020603050405020304" pitchFamily="18" charset="0"/>
              </a:rPr>
              <a:t>时 </a:t>
            </a:r>
            <a:r>
              <a:rPr lang="en-US" altLang="zh-CN" sz="2800" b="1" i="1" dirty="0">
                <a:solidFill>
                  <a:srgbClr val="3333CC"/>
                </a:solidFill>
                <a:latin typeface="Times New Roman" panose="02020603050405020304" pitchFamily="18" charset="0"/>
              </a:rPr>
              <a:t>I</a:t>
            </a:r>
            <a:r>
              <a:rPr lang="en-US" altLang="zh-CN" sz="2800" b="1" baseline="-30000" dirty="0">
                <a:solidFill>
                  <a:srgbClr val="3333CC"/>
                </a:solidFill>
                <a:latin typeface="Times New Roman" panose="02020603050405020304" pitchFamily="18" charset="0"/>
              </a:rPr>
              <a:t>O </a:t>
            </a:r>
            <a:r>
              <a:rPr lang="zh-CN" altLang="en-US" sz="2800" b="1" dirty="0">
                <a:solidFill>
                  <a:srgbClr val="3333CC"/>
                </a:solidFill>
                <a:latin typeface="Times New Roman" panose="02020603050405020304" pitchFamily="18" charset="0"/>
              </a:rPr>
              <a:t>和 </a:t>
            </a:r>
            <a:r>
              <a:rPr lang="en-US" altLang="zh-CN" sz="2800" b="1" i="1" dirty="0">
                <a:solidFill>
                  <a:srgbClr val="3333CC"/>
                </a:solidFill>
                <a:latin typeface="Times New Roman" panose="02020603050405020304" pitchFamily="18" charset="0"/>
              </a:rPr>
              <a:t>U</a:t>
            </a:r>
            <a:r>
              <a:rPr lang="en-US" altLang="zh-CN" sz="2800" b="1" baseline="-30000" dirty="0">
                <a:solidFill>
                  <a:srgbClr val="3333CC"/>
                </a:solidFill>
                <a:latin typeface="Times New Roman" panose="02020603050405020304" pitchFamily="18" charset="0"/>
              </a:rPr>
              <a:t>O </a:t>
            </a:r>
            <a:r>
              <a:rPr lang="zh-CN" altLang="en-US" sz="2800" b="1" dirty="0">
                <a:solidFill>
                  <a:srgbClr val="3333CC"/>
                </a:solidFill>
                <a:latin typeface="Times New Roman" panose="02020603050405020304" pitchFamily="18" charset="0"/>
              </a:rPr>
              <a:t>的值。（忽略二极管正的向工作电压）</a:t>
            </a:r>
            <a:endParaRPr lang="zh-CN" altLang="en-US" sz="2800" b="1" dirty="0">
              <a:solidFill>
                <a:srgbClr val="3333CC"/>
              </a:solidFill>
              <a:latin typeface="Times New Roman" panose="02020603050405020304" pitchFamily="18" charset="0"/>
            </a:endParaRPr>
          </a:p>
        </p:txBody>
      </p:sp>
      <p:grpSp>
        <p:nvGrpSpPr>
          <p:cNvPr id="2" name="Group 12"/>
          <p:cNvGrpSpPr/>
          <p:nvPr/>
        </p:nvGrpSpPr>
        <p:grpSpPr>
          <a:xfrm>
            <a:off x="4184650" y="1892300"/>
            <a:ext cx="2590800" cy="1020763"/>
            <a:chOff x="1783" y="986"/>
            <a:chExt cx="1632" cy="643"/>
          </a:xfrm>
        </p:grpSpPr>
        <p:grpSp>
          <p:nvGrpSpPr>
            <p:cNvPr id="393220" name="Group 13"/>
            <p:cNvGrpSpPr/>
            <p:nvPr/>
          </p:nvGrpSpPr>
          <p:grpSpPr>
            <a:xfrm>
              <a:off x="1783" y="1013"/>
              <a:ext cx="1632" cy="616"/>
              <a:chOff x="590" y="2266"/>
              <a:chExt cx="1632" cy="616"/>
            </a:xfrm>
          </p:grpSpPr>
          <p:sp>
            <p:nvSpPr>
              <p:cNvPr id="393221" name="Oval 14"/>
              <p:cNvSpPr/>
              <p:nvPr/>
            </p:nvSpPr>
            <p:spPr>
              <a:xfrm rot="-5400000">
                <a:off x="990" y="2529"/>
                <a:ext cx="170" cy="170"/>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3222" name="Line 15"/>
              <p:cNvSpPr/>
              <p:nvPr/>
            </p:nvSpPr>
            <p:spPr>
              <a:xfrm rot="-5400000">
                <a:off x="1439" y="2378"/>
                <a:ext cx="225" cy="0"/>
              </a:xfrm>
              <a:prstGeom prst="line">
                <a:avLst/>
              </a:prstGeom>
              <a:ln w="38100" cap="flat" cmpd="sng">
                <a:solidFill>
                  <a:schemeClr val="tx1"/>
                </a:solidFill>
                <a:prstDash val="solid"/>
                <a:headEnd type="none" w="med" len="med"/>
                <a:tailEnd type="none" w="med" len="med"/>
              </a:ln>
            </p:spPr>
          </p:sp>
          <p:sp>
            <p:nvSpPr>
              <p:cNvPr id="393223" name="AutoShape 16"/>
              <p:cNvSpPr/>
              <p:nvPr/>
            </p:nvSpPr>
            <p:spPr>
              <a:xfrm rot="-5400000" flipV="1">
                <a:off x="1394" y="2307"/>
                <a:ext cx="172" cy="144"/>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93224" name="Group 17"/>
              <p:cNvGrpSpPr/>
              <p:nvPr/>
            </p:nvGrpSpPr>
            <p:grpSpPr>
              <a:xfrm rot="-5400000">
                <a:off x="961" y="2422"/>
                <a:ext cx="96" cy="96"/>
                <a:chOff x="3360" y="2832"/>
                <a:chExt cx="96" cy="96"/>
              </a:xfrm>
            </p:grpSpPr>
            <p:sp>
              <p:nvSpPr>
                <p:cNvPr id="393225" name="Line 18"/>
                <p:cNvSpPr/>
                <p:nvPr/>
              </p:nvSpPr>
              <p:spPr>
                <a:xfrm>
                  <a:off x="3360" y="2880"/>
                  <a:ext cx="96" cy="0"/>
                </a:xfrm>
                <a:prstGeom prst="line">
                  <a:avLst/>
                </a:prstGeom>
                <a:ln w="38100" cap="flat" cmpd="sng">
                  <a:solidFill>
                    <a:srgbClr val="FF0000"/>
                  </a:solidFill>
                  <a:prstDash val="solid"/>
                  <a:headEnd type="none" w="med" len="med"/>
                  <a:tailEnd type="none" w="med" len="med"/>
                </a:ln>
              </p:spPr>
            </p:sp>
            <p:sp>
              <p:nvSpPr>
                <p:cNvPr id="393226" name="Line 19"/>
                <p:cNvSpPr/>
                <p:nvPr/>
              </p:nvSpPr>
              <p:spPr>
                <a:xfrm rot="-5400000">
                  <a:off x="3360" y="2880"/>
                  <a:ext cx="96" cy="0"/>
                </a:xfrm>
                <a:prstGeom prst="line">
                  <a:avLst/>
                </a:prstGeom>
                <a:ln w="38100" cap="flat" cmpd="sng">
                  <a:solidFill>
                    <a:srgbClr val="FF0000"/>
                  </a:solidFill>
                  <a:prstDash val="solid"/>
                  <a:headEnd type="none" w="med" len="med"/>
                  <a:tailEnd type="none" w="med" len="med"/>
                </a:ln>
              </p:spPr>
            </p:sp>
          </p:grpSp>
          <p:sp>
            <p:nvSpPr>
              <p:cNvPr id="393227" name="Line 20"/>
              <p:cNvSpPr/>
              <p:nvPr/>
            </p:nvSpPr>
            <p:spPr>
              <a:xfrm rot="10800000">
                <a:off x="961" y="2754"/>
                <a:ext cx="96" cy="0"/>
              </a:xfrm>
              <a:prstGeom prst="line">
                <a:avLst/>
              </a:prstGeom>
              <a:ln w="38100" cap="flat" cmpd="sng">
                <a:solidFill>
                  <a:srgbClr val="FF0000"/>
                </a:solidFill>
                <a:prstDash val="solid"/>
                <a:headEnd type="none" w="med" len="med"/>
                <a:tailEnd type="none" w="med" len="med"/>
              </a:ln>
            </p:spPr>
          </p:sp>
          <p:sp>
            <p:nvSpPr>
              <p:cNvPr id="393228" name="Rectangle 21"/>
              <p:cNvSpPr/>
              <p:nvPr/>
            </p:nvSpPr>
            <p:spPr>
              <a:xfrm>
                <a:off x="1075" y="2379"/>
                <a:ext cx="792" cy="503"/>
              </a:xfrm>
              <a:prstGeom prst="rect">
                <a:avLst/>
              </a:prstGeom>
              <a:no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3229" name="Rectangle 22"/>
              <p:cNvSpPr/>
              <p:nvPr/>
            </p:nvSpPr>
            <p:spPr>
              <a:xfrm rot="-5400000">
                <a:off x="1782" y="2567"/>
                <a:ext cx="181"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93230" name="Group 23"/>
              <p:cNvGrpSpPr/>
              <p:nvPr/>
            </p:nvGrpSpPr>
            <p:grpSpPr>
              <a:xfrm rot="-5400000">
                <a:off x="1914" y="2374"/>
                <a:ext cx="96" cy="96"/>
                <a:chOff x="3360" y="2832"/>
                <a:chExt cx="96" cy="96"/>
              </a:xfrm>
            </p:grpSpPr>
            <p:sp>
              <p:nvSpPr>
                <p:cNvPr id="393231" name="Line 24"/>
                <p:cNvSpPr/>
                <p:nvPr/>
              </p:nvSpPr>
              <p:spPr>
                <a:xfrm>
                  <a:off x="3360" y="2880"/>
                  <a:ext cx="96" cy="0"/>
                </a:xfrm>
                <a:prstGeom prst="line">
                  <a:avLst/>
                </a:prstGeom>
                <a:ln w="38100" cap="flat" cmpd="sng">
                  <a:solidFill>
                    <a:srgbClr val="FF0000"/>
                  </a:solidFill>
                  <a:prstDash val="solid"/>
                  <a:headEnd type="none" w="med" len="med"/>
                  <a:tailEnd type="none" w="med" len="med"/>
                </a:ln>
              </p:spPr>
            </p:sp>
            <p:sp>
              <p:nvSpPr>
                <p:cNvPr id="393232" name="Line 25"/>
                <p:cNvSpPr/>
                <p:nvPr/>
              </p:nvSpPr>
              <p:spPr>
                <a:xfrm rot="-5400000">
                  <a:off x="3360" y="2880"/>
                  <a:ext cx="96" cy="0"/>
                </a:xfrm>
                <a:prstGeom prst="line">
                  <a:avLst/>
                </a:prstGeom>
                <a:ln w="38100" cap="flat" cmpd="sng">
                  <a:solidFill>
                    <a:srgbClr val="FF0000"/>
                  </a:solidFill>
                  <a:prstDash val="solid"/>
                  <a:headEnd type="none" w="med" len="med"/>
                  <a:tailEnd type="none" w="med" len="med"/>
                </a:ln>
              </p:spPr>
            </p:sp>
          </p:grpSp>
          <p:sp>
            <p:nvSpPr>
              <p:cNvPr id="393233" name="Line 26"/>
              <p:cNvSpPr/>
              <p:nvPr/>
            </p:nvSpPr>
            <p:spPr>
              <a:xfrm rot="10800000">
                <a:off x="1935" y="2860"/>
                <a:ext cx="96" cy="0"/>
              </a:xfrm>
              <a:prstGeom prst="line">
                <a:avLst/>
              </a:prstGeom>
              <a:ln w="38100" cap="flat" cmpd="sng">
                <a:solidFill>
                  <a:srgbClr val="FF0000"/>
                </a:solidFill>
                <a:prstDash val="solid"/>
                <a:headEnd type="none" w="med" len="med"/>
                <a:tailEnd type="none" w="med" len="med"/>
              </a:ln>
            </p:spPr>
          </p:sp>
          <p:sp>
            <p:nvSpPr>
              <p:cNvPr id="393234" name="Rectangle 27"/>
              <p:cNvSpPr/>
              <p:nvPr/>
            </p:nvSpPr>
            <p:spPr>
              <a:xfrm>
                <a:off x="1867" y="2465"/>
                <a:ext cx="355" cy="288"/>
              </a:xfrm>
              <a:prstGeom prst="rect">
                <a:avLst/>
              </a:prstGeom>
              <a:noFill/>
              <a:ln w="9525">
                <a:noFill/>
              </a:ln>
            </p:spPr>
            <p:txBody>
              <a:bodyPr wrap="none">
                <a:spAutoFit/>
              </a:bodyPr>
              <a:p>
                <a:pPr algn="ctr"/>
                <a:r>
                  <a:rPr lang="en-US" altLang="zh-CN" b="1" i="1" dirty="0">
                    <a:latin typeface="Times New Roman" panose="02020603050405020304" pitchFamily="18" charset="0"/>
                  </a:rPr>
                  <a:t>U</a:t>
                </a:r>
                <a:r>
                  <a:rPr lang="en-US" altLang="zh-CN" b="1" baseline="-25000" dirty="0">
                    <a:latin typeface="Times New Roman" panose="02020603050405020304" pitchFamily="18" charset="0"/>
                  </a:rPr>
                  <a:t>O</a:t>
                </a:r>
                <a:endParaRPr lang="en-US" altLang="zh-CN" b="1" baseline="-25000" dirty="0">
                  <a:latin typeface="Times New Roman" panose="02020603050405020304" pitchFamily="18" charset="0"/>
                </a:endParaRPr>
              </a:p>
            </p:txBody>
          </p:sp>
          <p:sp>
            <p:nvSpPr>
              <p:cNvPr id="393235" name="Rectangle 28"/>
              <p:cNvSpPr/>
              <p:nvPr/>
            </p:nvSpPr>
            <p:spPr>
              <a:xfrm>
                <a:off x="590" y="2470"/>
                <a:ext cx="485" cy="288"/>
              </a:xfrm>
              <a:prstGeom prst="rect">
                <a:avLst/>
              </a:prstGeom>
              <a:noFill/>
              <a:ln w="9525">
                <a:noFill/>
              </a:ln>
            </p:spPr>
            <p:txBody>
              <a:bodyPr>
                <a:spAutoFit/>
              </a:bodyPr>
              <a:p>
                <a:pPr algn="ctr"/>
                <a:r>
                  <a:rPr lang="en-US" altLang="zh-CN" b="1" i="1" dirty="0">
                    <a:latin typeface="Times New Roman" panose="02020603050405020304" pitchFamily="18" charset="0"/>
                  </a:rPr>
                  <a:t>V</a:t>
                </a:r>
                <a:r>
                  <a:rPr lang="en-US" altLang="zh-CN" b="1" baseline="-25000" dirty="0">
                    <a:latin typeface="Times New Roman" panose="02020603050405020304" pitchFamily="18" charset="0"/>
                  </a:rPr>
                  <a:t>DD</a:t>
                </a:r>
                <a:endParaRPr lang="en-US" altLang="zh-CN" b="1" baseline="-25000" dirty="0">
                  <a:latin typeface="Times New Roman" panose="02020603050405020304" pitchFamily="18" charset="0"/>
                </a:endParaRPr>
              </a:p>
            </p:txBody>
          </p:sp>
          <p:grpSp>
            <p:nvGrpSpPr>
              <p:cNvPr id="393236" name="Group 29"/>
              <p:cNvGrpSpPr/>
              <p:nvPr/>
            </p:nvGrpSpPr>
            <p:grpSpPr>
              <a:xfrm>
                <a:off x="1211" y="2518"/>
                <a:ext cx="410" cy="224"/>
                <a:chOff x="2048" y="3120"/>
                <a:chExt cx="472" cy="351"/>
              </a:xfrm>
            </p:grpSpPr>
            <p:sp>
              <p:nvSpPr>
                <p:cNvPr id="393237" name="Line 30"/>
                <p:cNvSpPr/>
                <p:nvPr/>
              </p:nvSpPr>
              <p:spPr>
                <a:xfrm>
                  <a:off x="2520" y="3120"/>
                  <a:ext cx="0" cy="351"/>
                </a:xfrm>
                <a:prstGeom prst="line">
                  <a:avLst/>
                </a:prstGeom>
                <a:ln w="38100" cap="flat" cmpd="sng">
                  <a:solidFill>
                    <a:srgbClr val="FF0066"/>
                  </a:solidFill>
                  <a:prstDash val="solid"/>
                  <a:headEnd type="none" w="med" len="med"/>
                  <a:tailEnd type="stealth" w="med" len="lg"/>
                </a:ln>
              </p:spPr>
            </p:sp>
            <p:sp>
              <p:nvSpPr>
                <p:cNvPr id="393238" name="Line 31"/>
                <p:cNvSpPr/>
                <p:nvPr/>
              </p:nvSpPr>
              <p:spPr>
                <a:xfrm>
                  <a:off x="2048" y="3120"/>
                  <a:ext cx="472" cy="0"/>
                </a:xfrm>
                <a:prstGeom prst="line">
                  <a:avLst/>
                </a:prstGeom>
                <a:ln w="38100" cap="flat" cmpd="sng">
                  <a:solidFill>
                    <a:srgbClr val="FF0066"/>
                  </a:solidFill>
                  <a:prstDash val="solid"/>
                  <a:headEnd type="none" w="med" len="med"/>
                  <a:tailEnd type="none" w="med" len="med"/>
                </a:ln>
              </p:spPr>
            </p:sp>
          </p:grpSp>
          <p:sp>
            <p:nvSpPr>
              <p:cNvPr id="393239" name="Rectangle 32"/>
              <p:cNvSpPr/>
              <p:nvPr/>
            </p:nvSpPr>
            <p:spPr>
              <a:xfrm>
                <a:off x="1201" y="2491"/>
                <a:ext cx="291" cy="288"/>
              </a:xfrm>
              <a:prstGeom prst="rect">
                <a:avLst/>
              </a:prstGeom>
              <a:noFill/>
              <a:ln w="9525">
                <a:noFill/>
              </a:ln>
            </p:spPr>
            <p:txBody>
              <a:bodyPr>
                <a:spAutoFit/>
              </a:bodyPr>
              <a:p>
                <a:pPr algn="ct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O</a:t>
                </a:r>
                <a:endParaRPr lang="en-US" altLang="zh-CN" b="1" baseline="-25000" dirty="0">
                  <a:latin typeface="Times New Roman" panose="02020603050405020304" pitchFamily="18" charset="0"/>
                </a:endParaRPr>
              </a:p>
            </p:txBody>
          </p:sp>
          <p:sp>
            <p:nvSpPr>
              <p:cNvPr id="393240" name="Rectangle 33"/>
              <p:cNvSpPr/>
              <p:nvPr/>
            </p:nvSpPr>
            <p:spPr>
              <a:xfrm>
                <a:off x="1583" y="2470"/>
                <a:ext cx="331" cy="288"/>
              </a:xfrm>
              <a:prstGeom prst="rect">
                <a:avLst/>
              </a:prstGeom>
              <a:noFill/>
              <a:ln w="9525">
                <a:noFill/>
              </a:ln>
            </p:spPr>
            <p:txBody>
              <a:bodyPr>
                <a:spAutoFit/>
              </a:bodyPr>
              <a:p>
                <a:pPr algn="ctr"/>
                <a:r>
                  <a:rPr lang="en-US" altLang="zh-CN" b="1" i="1" dirty="0">
                    <a:latin typeface="Times New Roman" panose="02020603050405020304" pitchFamily="18" charset="0"/>
                  </a:rPr>
                  <a:t>R</a:t>
                </a:r>
                <a:endParaRPr lang="en-US" altLang="zh-CN" b="1" i="1" dirty="0">
                  <a:latin typeface="Times New Roman" panose="02020603050405020304" pitchFamily="18" charset="0"/>
                </a:endParaRPr>
              </a:p>
            </p:txBody>
          </p:sp>
        </p:grpSp>
        <p:sp>
          <p:nvSpPr>
            <p:cNvPr id="393241" name="Rectangle 34"/>
            <p:cNvSpPr/>
            <p:nvPr/>
          </p:nvSpPr>
          <p:spPr>
            <a:xfrm>
              <a:off x="2482" y="986"/>
              <a:ext cx="332" cy="263"/>
            </a:xfrm>
            <a:prstGeom prst="rect">
              <a:avLst/>
            </a:prstGeom>
            <a:noFill/>
            <a:ln w="19050" cap="flat" cmpd="sng">
              <a:solidFill>
                <a:srgbClr val="0033CC"/>
              </a:solidFill>
              <a:prstDash val="dash"/>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40995" name="Rectangle 35"/>
          <p:cNvSpPr/>
          <p:nvPr/>
        </p:nvSpPr>
        <p:spPr>
          <a:xfrm>
            <a:off x="641350" y="3333750"/>
            <a:ext cx="1143000" cy="488950"/>
          </a:xfrm>
          <a:prstGeom prst="rect">
            <a:avLst/>
          </a:prstGeom>
          <a:noFill/>
          <a:ln w="9525">
            <a:noFill/>
          </a:ln>
        </p:spPr>
        <p:txBody>
          <a:bodyPr>
            <a:spAutoFit/>
          </a:bodyPr>
          <a:p>
            <a:r>
              <a:rPr lang="zh-CN" altLang="en-US" sz="2600" b="1" dirty="0">
                <a:solidFill>
                  <a:srgbClr val="FF0066"/>
                </a:solidFill>
                <a:latin typeface="宋体" panose="02010600030101010101" pitchFamily="2" charset="-122"/>
              </a:rPr>
              <a:t>解：</a:t>
            </a:r>
            <a:endParaRPr lang="zh-CN" altLang="en-US" sz="2600" b="1" dirty="0">
              <a:solidFill>
                <a:srgbClr val="FF0066"/>
              </a:solidFill>
              <a:latin typeface="宋体" panose="02010600030101010101" pitchFamily="2" charset="-122"/>
            </a:endParaRPr>
          </a:p>
        </p:txBody>
      </p:sp>
      <p:sp>
        <p:nvSpPr>
          <p:cNvPr id="40996" name="Text Box 36"/>
          <p:cNvSpPr txBox="1"/>
          <p:nvPr/>
        </p:nvSpPr>
        <p:spPr>
          <a:xfrm>
            <a:off x="1387475" y="3340100"/>
            <a:ext cx="1824038" cy="519113"/>
          </a:xfrm>
          <a:prstGeom prst="rect">
            <a:avLst/>
          </a:prstGeom>
          <a:noFill/>
          <a:ln w="9525">
            <a:noFill/>
          </a:ln>
        </p:spPr>
        <p:txBody>
          <a:bodyPr>
            <a:spAutoFit/>
          </a:bodyPr>
          <a:p>
            <a:pPr algn="ctr"/>
            <a:r>
              <a:rPr lang="en-US" altLang="zh-CN" sz="2600" b="1" i="1" dirty="0">
                <a:solidFill>
                  <a:srgbClr val="FF0066"/>
                </a:solidFill>
                <a:latin typeface="Times New Roman" panose="02020603050405020304" pitchFamily="18" charset="0"/>
              </a:rPr>
              <a:t>V</a:t>
            </a:r>
            <a:r>
              <a:rPr lang="en-US" altLang="zh-CN" sz="2600" b="1" baseline="-25000" dirty="0">
                <a:solidFill>
                  <a:srgbClr val="FF0066"/>
                </a:solidFill>
                <a:latin typeface="Times New Roman" panose="02020603050405020304" pitchFamily="18" charset="0"/>
              </a:rPr>
              <a:t>DD </a:t>
            </a:r>
            <a:r>
              <a:rPr lang="en-US" altLang="zh-CN" sz="2600" b="1" i="1" dirty="0">
                <a:solidFill>
                  <a:srgbClr val="FF0066"/>
                </a:solidFill>
                <a:latin typeface="Times New Roman" panose="02020603050405020304" pitchFamily="18" charset="0"/>
              </a:rPr>
              <a:t>= </a:t>
            </a:r>
            <a:r>
              <a:rPr lang="en-US" altLang="zh-CN" sz="2600" b="1" dirty="0">
                <a:solidFill>
                  <a:srgbClr val="FF0066"/>
                </a:solidFill>
                <a:latin typeface="Times New Roman" panose="02020603050405020304" pitchFamily="18" charset="0"/>
              </a:rPr>
              <a:t>2 V</a:t>
            </a:r>
            <a:r>
              <a:rPr lang="en-US" altLang="zh-CN" sz="2800" b="1" dirty="0">
                <a:solidFill>
                  <a:srgbClr val="FF0066"/>
                </a:solidFill>
                <a:latin typeface="Times New Roman" panose="02020603050405020304" pitchFamily="18" charset="0"/>
              </a:rPr>
              <a:t>  </a:t>
            </a:r>
            <a:endParaRPr lang="en-US" altLang="zh-CN" sz="2800" b="1" baseline="-25000" dirty="0">
              <a:solidFill>
                <a:srgbClr val="FF0066"/>
              </a:solidFill>
              <a:latin typeface="Times New Roman" panose="02020603050405020304" pitchFamily="18" charset="0"/>
            </a:endParaRPr>
          </a:p>
        </p:txBody>
      </p:sp>
      <p:sp>
        <p:nvSpPr>
          <p:cNvPr id="40997" name="Rectangle 37"/>
          <p:cNvSpPr/>
          <p:nvPr/>
        </p:nvSpPr>
        <p:spPr>
          <a:xfrm>
            <a:off x="3521075" y="3363913"/>
            <a:ext cx="4524375" cy="488950"/>
          </a:xfrm>
          <a:prstGeom prst="rect">
            <a:avLst/>
          </a:prstGeom>
          <a:noFill/>
          <a:ln w="9525">
            <a:noFill/>
          </a:ln>
        </p:spPr>
        <p:txBody>
          <a:bodyPr>
            <a:spAutoFit/>
          </a:bodyPr>
          <a:p>
            <a:r>
              <a:rPr lang="en-US" altLang="zh-CN" sz="2600" b="1" i="1" dirty="0">
                <a:latin typeface="Times New Roman" panose="02020603050405020304" pitchFamily="18" charset="0"/>
              </a:rPr>
              <a:t>I</a:t>
            </a:r>
            <a:r>
              <a:rPr lang="en-US" altLang="zh-CN" sz="2600" b="1" baseline="-25000" dirty="0">
                <a:latin typeface="Times New Roman" panose="02020603050405020304" pitchFamily="18" charset="0"/>
              </a:rPr>
              <a:t>O </a:t>
            </a:r>
            <a:r>
              <a:rPr lang="en-US" altLang="zh-CN" sz="2600" b="1" i="1" dirty="0">
                <a:latin typeface="Times New Roman" panose="02020603050405020304" pitchFamily="18" charset="0"/>
              </a:rPr>
              <a:t>= V</a:t>
            </a:r>
            <a:r>
              <a:rPr lang="en-US" altLang="zh-CN" sz="2600" b="1" baseline="-25000" dirty="0">
                <a:latin typeface="Times New Roman" panose="02020603050405020304" pitchFamily="18" charset="0"/>
              </a:rPr>
              <a:t>DD </a:t>
            </a:r>
            <a:r>
              <a:rPr lang="en-US" altLang="zh-CN" sz="2600" b="1" dirty="0">
                <a:latin typeface="Times New Roman" panose="02020603050405020304" pitchFamily="18" charset="0"/>
              </a:rPr>
              <a:t>/ </a:t>
            </a:r>
            <a:r>
              <a:rPr lang="en-US" altLang="zh-CN" sz="2600" b="1" i="1" dirty="0">
                <a:latin typeface="Times New Roman" panose="02020603050405020304" pitchFamily="18" charset="0"/>
              </a:rPr>
              <a:t>R </a:t>
            </a:r>
            <a:r>
              <a:rPr lang="en-US" altLang="zh-CN" sz="2600" b="1" dirty="0">
                <a:latin typeface="Times New Roman" panose="02020603050405020304" pitchFamily="18" charset="0"/>
              </a:rPr>
              <a:t>= 2 / 2 </a:t>
            </a:r>
            <a:r>
              <a:rPr lang="en-US" altLang="zh-CN" sz="2600" b="1" dirty="0">
                <a:latin typeface="Times New Roman" panose="02020603050405020304" pitchFamily="18" charset="0"/>
                <a:sym typeface="Symbol" panose="05050102010706020507" pitchFamily="18" charset="2"/>
              </a:rPr>
              <a:t> </a:t>
            </a:r>
            <a:r>
              <a:rPr lang="en-US" altLang="zh-CN" sz="2600" b="1" dirty="0">
                <a:latin typeface="Times New Roman" panose="02020603050405020304" pitchFamily="18" charset="0"/>
              </a:rPr>
              <a:t>= 1 (mA)</a:t>
            </a:r>
            <a:endParaRPr lang="en-US" altLang="zh-CN" sz="2600" b="1" dirty="0">
              <a:latin typeface="Times New Roman" panose="02020603050405020304" pitchFamily="18" charset="0"/>
            </a:endParaRPr>
          </a:p>
        </p:txBody>
      </p:sp>
      <p:sp>
        <p:nvSpPr>
          <p:cNvPr id="40998" name="Text Box 38"/>
          <p:cNvSpPr txBox="1"/>
          <p:nvPr/>
        </p:nvSpPr>
        <p:spPr>
          <a:xfrm>
            <a:off x="1581150" y="4005263"/>
            <a:ext cx="2436813" cy="488950"/>
          </a:xfrm>
          <a:prstGeom prst="rect">
            <a:avLst/>
          </a:prstGeom>
          <a:noFill/>
          <a:ln w="9525">
            <a:noFill/>
          </a:ln>
        </p:spPr>
        <p:txBody>
          <a:bodyPr>
            <a:spAutoFit/>
          </a:bodyPr>
          <a:p>
            <a:r>
              <a:rPr lang="en-US" altLang="zh-CN" sz="2600" b="1" i="1" dirty="0">
                <a:latin typeface="Times New Roman" panose="02020603050405020304" pitchFamily="18" charset="0"/>
              </a:rPr>
              <a:t>U</a:t>
            </a:r>
            <a:r>
              <a:rPr lang="en-US" altLang="zh-CN" sz="2600" b="1" baseline="-25000" dirty="0">
                <a:latin typeface="Times New Roman" panose="02020603050405020304" pitchFamily="18" charset="0"/>
              </a:rPr>
              <a:t>O</a:t>
            </a:r>
            <a:r>
              <a:rPr lang="en-US" altLang="zh-CN" sz="2600" b="1" dirty="0">
                <a:latin typeface="Times New Roman" panose="02020603050405020304" pitchFamily="18" charset="0"/>
              </a:rPr>
              <a:t> = </a:t>
            </a:r>
            <a:r>
              <a:rPr lang="en-US" altLang="zh-CN" sz="2600" b="1" i="1" dirty="0">
                <a:latin typeface="Times New Roman" panose="02020603050405020304" pitchFamily="18" charset="0"/>
              </a:rPr>
              <a:t>V</a:t>
            </a:r>
            <a:r>
              <a:rPr lang="en-US" altLang="zh-CN" sz="2600" b="1" baseline="-25000" dirty="0">
                <a:latin typeface="Times New Roman" panose="02020603050405020304" pitchFamily="18" charset="0"/>
              </a:rPr>
              <a:t>DD </a:t>
            </a:r>
            <a:r>
              <a:rPr lang="en-US" altLang="zh-CN" sz="2600" b="1" dirty="0">
                <a:latin typeface="Times New Roman" panose="02020603050405020304" pitchFamily="18" charset="0"/>
              </a:rPr>
              <a:t>= 2 V</a:t>
            </a:r>
            <a:endParaRPr lang="en-US" altLang="zh-CN" sz="2600" b="1" baseline="-25000" dirty="0">
              <a:latin typeface="Times New Roman" panose="02020603050405020304" pitchFamily="18" charset="0"/>
            </a:endParaRPr>
          </a:p>
        </p:txBody>
      </p:sp>
      <p:grpSp>
        <p:nvGrpSpPr>
          <p:cNvPr id="7" name="Group 39"/>
          <p:cNvGrpSpPr/>
          <p:nvPr/>
        </p:nvGrpSpPr>
        <p:grpSpPr>
          <a:xfrm>
            <a:off x="1060450" y="1968500"/>
            <a:ext cx="2590800" cy="977900"/>
            <a:chOff x="590" y="2266"/>
            <a:chExt cx="1632" cy="616"/>
          </a:xfrm>
        </p:grpSpPr>
        <p:sp>
          <p:nvSpPr>
            <p:cNvPr id="393247" name="Oval 40"/>
            <p:cNvSpPr/>
            <p:nvPr/>
          </p:nvSpPr>
          <p:spPr>
            <a:xfrm rot="-5400000">
              <a:off x="990" y="2529"/>
              <a:ext cx="170" cy="170"/>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3248" name="Line 41"/>
            <p:cNvSpPr/>
            <p:nvPr/>
          </p:nvSpPr>
          <p:spPr>
            <a:xfrm rot="-5400000">
              <a:off x="1439" y="2378"/>
              <a:ext cx="225" cy="0"/>
            </a:xfrm>
            <a:prstGeom prst="line">
              <a:avLst/>
            </a:prstGeom>
            <a:ln w="38100" cap="flat" cmpd="sng">
              <a:solidFill>
                <a:schemeClr val="tx1"/>
              </a:solidFill>
              <a:prstDash val="solid"/>
              <a:headEnd type="none" w="med" len="med"/>
              <a:tailEnd type="none" w="med" len="med"/>
            </a:ln>
          </p:spPr>
        </p:sp>
        <p:sp>
          <p:nvSpPr>
            <p:cNvPr id="393249" name="AutoShape 42"/>
            <p:cNvSpPr/>
            <p:nvPr/>
          </p:nvSpPr>
          <p:spPr>
            <a:xfrm rot="-5400000" flipV="1">
              <a:off x="1394" y="2307"/>
              <a:ext cx="172" cy="144"/>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93250" name="Group 43"/>
            <p:cNvGrpSpPr/>
            <p:nvPr/>
          </p:nvGrpSpPr>
          <p:grpSpPr>
            <a:xfrm rot="-5400000">
              <a:off x="961" y="2422"/>
              <a:ext cx="96" cy="96"/>
              <a:chOff x="3360" y="2832"/>
              <a:chExt cx="96" cy="96"/>
            </a:xfrm>
          </p:grpSpPr>
          <p:sp>
            <p:nvSpPr>
              <p:cNvPr id="393251" name="Line 44"/>
              <p:cNvSpPr/>
              <p:nvPr/>
            </p:nvSpPr>
            <p:spPr>
              <a:xfrm>
                <a:off x="3360" y="2880"/>
                <a:ext cx="96" cy="0"/>
              </a:xfrm>
              <a:prstGeom prst="line">
                <a:avLst/>
              </a:prstGeom>
              <a:ln w="38100" cap="flat" cmpd="sng">
                <a:solidFill>
                  <a:srgbClr val="FF0000"/>
                </a:solidFill>
                <a:prstDash val="solid"/>
                <a:headEnd type="none" w="med" len="med"/>
                <a:tailEnd type="none" w="med" len="med"/>
              </a:ln>
            </p:spPr>
          </p:sp>
          <p:sp>
            <p:nvSpPr>
              <p:cNvPr id="393252" name="Line 45"/>
              <p:cNvSpPr/>
              <p:nvPr/>
            </p:nvSpPr>
            <p:spPr>
              <a:xfrm rot="-5400000">
                <a:off x="3360" y="2880"/>
                <a:ext cx="96" cy="0"/>
              </a:xfrm>
              <a:prstGeom prst="line">
                <a:avLst/>
              </a:prstGeom>
              <a:ln w="38100" cap="flat" cmpd="sng">
                <a:solidFill>
                  <a:srgbClr val="FF0000"/>
                </a:solidFill>
                <a:prstDash val="solid"/>
                <a:headEnd type="none" w="med" len="med"/>
                <a:tailEnd type="none" w="med" len="med"/>
              </a:ln>
            </p:spPr>
          </p:sp>
        </p:grpSp>
        <p:sp>
          <p:nvSpPr>
            <p:cNvPr id="393253" name="Line 46"/>
            <p:cNvSpPr/>
            <p:nvPr/>
          </p:nvSpPr>
          <p:spPr>
            <a:xfrm rot="10800000">
              <a:off x="961" y="2754"/>
              <a:ext cx="96" cy="0"/>
            </a:xfrm>
            <a:prstGeom prst="line">
              <a:avLst/>
            </a:prstGeom>
            <a:ln w="38100" cap="flat" cmpd="sng">
              <a:solidFill>
                <a:srgbClr val="FF0000"/>
              </a:solidFill>
              <a:prstDash val="solid"/>
              <a:headEnd type="none" w="med" len="med"/>
              <a:tailEnd type="none" w="med" len="med"/>
            </a:ln>
          </p:spPr>
        </p:sp>
        <p:sp>
          <p:nvSpPr>
            <p:cNvPr id="393254" name="Rectangle 47"/>
            <p:cNvSpPr/>
            <p:nvPr/>
          </p:nvSpPr>
          <p:spPr>
            <a:xfrm>
              <a:off x="1075" y="2379"/>
              <a:ext cx="792" cy="503"/>
            </a:xfrm>
            <a:prstGeom prst="rect">
              <a:avLst/>
            </a:prstGeom>
            <a:no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3255" name="Rectangle 48"/>
            <p:cNvSpPr/>
            <p:nvPr/>
          </p:nvSpPr>
          <p:spPr>
            <a:xfrm rot="-5400000">
              <a:off x="1782" y="2567"/>
              <a:ext cx="181" cy="8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93256" name="Group 49"/>
            <p:cNvGrpSpPr/>
            <p:nvPr/>
          </p:nvGrpSpPr>
          <p:grpSpPr>
            <a:xfrm rot="-5400000">
              <a:off x="1914" y="2374"/>
              <a:ext cx="96" cy="96"/>
              <a:chOff x="3360" y="2832"/>
              <a:chExt cx="96" cy="96"/>
            </a:xfrm>
          </p:grpSpPr>
          <p:sp>
            <p:nvSpPr>
              <p:cNvPr id="393257" name="Line 50"/>
              <p:cNvSpPr/>
              <p:nvPr/>
            </p:nvSpPr>
            <p:spPr>
              <a:xfrm>
                <a:off x="3360" y="2880"/>
                <a:ext cx="96" cy="0"/>
              </a:xfrm>
              <a:prstGeom prst="line">
                <a:avLst/>
              </a:prstGeom>
              <a:ln w="38100" cap="flat" cmpd="sng">
                <a:solidFill>
                  <a:srgbClr val="FF0000"/>
                </a:solidFill>
                <a:prstDash val="solid"/>
                <a:headEnd type="none" w="med" len="med"/>
                <a:tailEnd type="none" w="med" len="med"/>
              </a:ln>
            </p:spPr>
          </p:sp>
          <p:sp>
            <p:nvSpPr>
              <p:cNvPr id="393258" name="Line 51"/>
              <p:cNvSpPr/>
              <p:nvPr/>
            </p:nvSpPr>
            <p:spPr>
              <a:xfrm rot="-5400000">
                <a:off x="3360" y="2880"/>
                <a:ext cx="96" cy="0"/>
              </a:xfrm>
              <a:prstGeom prst="line">
                <a:avLst/>
              </a:prstGeom>
              <a:ln w="38100" cap="flat" cmpd="sng">
                <a:solidFill>
                  <a:srgbClr val="FF0000"/>
                </a:solidFill>
                <a:prstDash val="solid"/>
                <a:headEnd type="none" w="med" len="med"/>
                <a:tailEnd type="none" w="med" len="med"/>
              </a:ln>
            </p:spPr>
          </p:sp>
        </p:grpSp>
        <p:sp>
          <p:nvSpPr>
            <p:cNvPr id="393259" name="Line 52"/>
            <p:cNvSpPr/>
            <p:nvPr/>
          </p:nvSpPr>
          <p:spPr>
            <a:xfrm rot="10800000">
              <a:off x="1935" y="2860"/>
              <a:ext cx="96" cy="0"/>
            </a:xfrm>
            <a:prstGeom prst="line">
              <a:avLst/>
            </a:prstGeom>
            <a:ln w="38100" cap="flat" cmpd="sng">
              <a:solidFill>
                <a:srgbClr val="FF0000"/>
              </a:solidFill>
              <a:prstDash val="solid"/>
              <a:headEnd type="none" w="med" len="med"/>
              <a:tailEnd type="none" w="med" len="med"/>
            </a:ln>
          </p:spPr>
        </p:sp>
        <p:sp>
          <p:nvSpPr>
            <p:cNvPr id="393260" name="Rectangle 53"/>
            <p:cNvSpPr/>
            <p:nvPr/>
          </p:nvSpPr>
          <p:spPr>
            <a:xfrm>
              <a:off x="1867" y="2465"/>
              <a:ext cx="355" cy="288"/>
            </a:xfrm>
            <a:prstGeom prst="rect">
              <a:avLst/>
            </a:prstGeom>
            <a:noFill/>
            <a:ln w="9525">
              <a:noFill/>
            </a:ln>
          </p:spPr>
          <p:txBody>
            <a:bodyPr wrap="none">
              <a:spAutoFit/>
            </a:bodyPr>
            <a:p>
              <a:pPr algn="ctr"/>
              <a:r>
                <a:rPr lang="en-US" altLang="zh-CN" b="1" i="1" dirty="0">
                  <a:latin typeface="Times New Roman" panose="02020603050405020304" pitchFamily="18" charset="0"/>
                </a:rPr>
                <a:t>U</a:t>
              </a:r>
              <a:r>
                <a:rPr lang="en-US" altLang="zh-CN" b="1" baseline="-25000" dirty="0">
                  <a:latin typeface="Times New Roman" panose="02020603050405020304" pitchFamily="18" charset="0"/>
                </a:rPr>
                <a:t>O</a:t>
              </a:r>
              <a:endParaRPr lang="en-US" altLang="zh-CN" b="1" baseline="-25000" dirty="0">
                <a:latin typeface="Times New Roman" panose="02020603050405020304" pitchFamily="18" charset="0"/>
              </a:endParaRPr>
            </a:p>
          </p:txBody>
        </p:sp>
        <p:sp>
          <p:nvSpPr>
            <p:cNvPr id="393261" name="Rectangle 54"/>
            <p:cNvSpPr/>
            <p:nvPr/>
          </p:nvSpPr>
          <p:spPr>
            <a:xfrm>
              <a:off x="590" y="2470"/>
              <a:ext cx="485" cy="288"/>
            </a:xfrm>
            <a:prstGeom prst="rect">
              <a:avLst/>
            </a:prstGeom>
            <a:noFill/>
            <a:ln w="9525">
              <a:noFill/>
            </a:ln>
          </p:spPr>
          <p:txBody>
            <a:bodyPr>
              <a:spAutoFit/>
            </a:bodyPr>
            <a:p>
              <a:pPr algn="ctr"/>
              <a:r>
                <a:rPr lang="en-US" altLang="zh-CN" b="1" i="1" dirty="0">
                  <a:latin typeface="Times New Roman" panose="02020603050405020304" pitchFamily="18" charset="0"/>
                </a:rPr>
                <a:t>V</a:t>
              </a:r>
              <a:r>
                <a:rPr lang="en-US" altLang="zh-CN" b="1" baseline="-25000" dirty="0">
                  <a:latin typeface="Times New Roman" panose="02020603050405020304" pitchFamily="18" charset="0"/>
                </a:rPr>
                <a:t>DD</a:t>
              </a:r>
              <a:endParaRPr lang="en-US" altLang="zh-CN" b="1" baseline="-25000" dirty="0">
                <a:latin typeface="Times New Roman" panose="02020603050405020304" pitchFamily="18" charset="0"/>
              </a:endParaRPr>
            </a:p>
          </p:txBody>
        </p:sp>
        <p:grpSp>
          <p:nvGrpSpPr>
            <p:cNvPr id="393262" name="Group 55"/>
            <p:cNvGrpSpPr/>
            <p:nvPr/>
          </p:nvGrpSpPr>
          <p:grpSpPr>
            <a:xfrm>
              <a:off x="1211" y="2518"/>
              <a:ext cx="410" cy="224"/>
              <a:chOff x="2048" y="3120"/>
              <a:chExt cx="472" cy="351"/>
            </a:xfrm>
          </p:grpSpPr>
          <p:sp>
            <p:nvSpPr>
              <p:cNvPr id="393263" name="Line 56"/>
              <p:cNvSpPr/>
              <p:nvPr/>
            </p:nvSpPr>
            <p:spPr>
              <a:xfrm>
                <a:off x="2520" y="3120"/>
                <a:ext cx="0" cy="351"/>
              </a:xfrm>
              <a:prstGeom prst="line">
                <a:avLst/>
              </a:prstGeom>
              <a:ln w="38100" cap="flat" cmpd="sng">
                <a:solidFill>
                  <a:srgbClr val="FF0066"/>
                </a:solidFill>
                <a:prstDash val="solid"/>
                <a:headEnd type="none" w="med" len="med"/>
                <a:tailEnd type="stealth" w="med" len="lg"/>
              </a:ln>
            </p:spPr>
          </p:sp>
          <p:sp>
            <p:nvSpPr>
              <p:cNvPr id="393264" name="Line 57"/>
              <p:cNvSpPr/>
              <p:nvPr/>
            </p:nvSpPr>
            <p:spPr>
              <a:xfrm>
                <a:off x="2048" y="3120"/>
                <a:ext cx="472" cy="0"/>
              </a:xfrm>
              <a:prstGeom prst="line">
                <a:avLst/>
              </a:prstGeom>
              <a:ln w="38100" cap="flat" cmpd="sng">
                <a:solidFill>
                  <a:srgbClr val="FF0066"/>
                </a:solidFill>
                <a:prstDash val="solid"/>
                <a:headEnd type="none" w="med" len="med"/>
                <a:tailEnd type="none" w="med" len="med"/>
              </a:ln>
            </p:spPr>
          </p:sp>
        </p:grpSp>
        <p:sp>
          <p:nvSpPr>
            <p:cNvPr id="393265" name="Rectangle 58"/>
            <p:cNvSpPr/>
            <p:nvPr/>
          </p:nvSpPr>
          <p:spPr>
            <a:xfrm>
              <a:off x="1201" y="2491"/>
              <a:ext cx="291" cy="288"/>
            </a:xfrm>
            <a:prstGeom prst="rect">
              <a:avLst/>
            </a:prstGeom>
            <a:noFill/>
            <a:ln w="9525">
              <a:noFill/>
            </a:ln>
          </p:spPr>
          <p:txBody>
            <a:bodyPr>
              <a:spAutoFit/>
            </a:bodyPr>
            <a:p>
              <a:pPr algn="ct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O</a:t>
              </a:r>
              <a:endParaRPr lang="en-US" altLang="zh-CN" b="1" baseline="-25000" dirty="0">
                <a:latin typeface="Times New Roman" panose="02020603050405020304" pitchFamily="18" charset="0"/>
              </a:endParaRPr>
            </a:p>
          </p:txBody>
        </p:sp>
        <p:sp>
          <p:nvSpPr>
            <p:cNvPr id="393266" name="Rectangle 59"/>
            <p:cNvSpPr/>
            <p:nvPr/>
          </p:nvSpPr>
          <p:spPr>
            <a:xfrm>
              <a:off x="1583" y="2470"/>
              <a:ext cx="331" cy="288"/>
            </a:xfrm>
            <a:prstGeom prst="rect">
              <a:avLst/>
            </a:prstGeom>
            <a:noFill/>
            <a:ln w="9525">
              <a:noFill/>
            </a:ln>
          </p:spPr>
          <p:txBody>
            <a:bodyPr>
              <a:spAutoFit/>
            </a:bodyPr>
            <a:p>
              <a:pPr algn="ctr"/>
              <a:r>
                <a:rPr lang="en-US" altLang="zh-CN" b="1" i="1" dirty="0">
                  <a:latin typeface="Times New Roman" panose="02020603050405020304" pitchFamily="18" charset="0"/>
                </a:rPr>
                <a:t>R</a:t>
              </a:r>
              <a:endParaRPr lang="en-US" altLang="zh-CN" b="1" i="1" dirty="0">
                <a:latin typeface="Times New Roman" panose="02020603050405020304" pitchFamily="18" charset="0"/>
              </a:endParaRPr>
            </a:p>
          </p:txBody>
        </p:sp>
      </p:grpSp>
      <p:sp>
        <p:nvSpPr>
          <p:cNvPr id="3"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971"/>
                                        </p:tgtEl>
                                        <p:attrNameLst>
                                          <p:attrName>style.visibility</p:attrName>
                                        </p:attrNameLst>
                                      </p:cBhvr>
                                      <p:to>
                                        <p:strVal val="visible"/>
                                      </p:to>
                                    </p:set>
                                    <p:animEffect transition="in" filter="wipe(left)">
                                      <p:cBhvr>
                                        <p:cTn id="7" dur="500"/>
                                        <p:tgtEl>
                                          <p:spTgt spid="4097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Bottom)">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lide(fromTop)">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0995"/>
                                        </p:tgtEl>
                                        <p:attrNameLst>
                                          <p:attrName>style.visibility</p:attrName>
                                        </p:attrNameLst>
                                      </p:cBhvr>
                                      <p:to>
                                        <p:strVal val="visible"/>
                                      </p:to>
                                    </p:set>
                                    <p:animEffect transition="in" filter="dissolve">
                                      <p:cBhvr>
                                        <p:cTn id="22" dur="500"/>
                                        <p:tgtEl>
                                          <p:spTgt spid="4099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0996"/>
                                        </p:tgtEl>
                                        <p:attrNameLst>
                                          <p:attrName>style.visibility</p:attrName>
                                        </p:attrNameLst>
                                      </p:cBhvr>
                                      <p:to>
                                        <p:strVal val="visible"/>
                                      </p:to>
                                    </p:set>
                                    <p:animEffect transition="in" filter="wipe(left)">
                                      <p:cBhvr>
                                        <p:cTn id="27" dur="500"/>
                                        <p:tgtEl>
                                          <p:spTgt spid="4099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0998">
                                            <p:txEl>
                                              <p:charRg st="0" end="15"/>
                                            </p:txEl>
                                          </p:spTgt>
                                        </p:tgtEl>
                                        <p:attrNameLst>
                                          <p:attrName>style.visibility</p:attrName>
                                        </p:attrNameLst>
                                      </p:cBhvr>
                                      <p:to>
                                        <p:strVal val="visible"/>
                                      </p:to>
                                    </p:set>
                                    <p:animEffect transition="in" filter="wipe(left)">
                                      <p:cBhvr>
                                        <p:cTn id="32" dur="500"/>
                                        <p:tgtEl>
                                          <p:spTgt spid="40998">
                                            <p:txEl>
                                              <p:charRg st="0" end="1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0997">
                                            <p:txEl>
                                              <p:charRg st="0" end="31"/>
                                            </p:txEl>
                                          </p:spTgt>
                                        </p:tgtEl>
                                        <p:attrNameLst>
                                          <p:attrName>style.visibility</p:attrName>
                                        </p:attrNameLst>
                                      </p:cBhvr>
                                      <p:to>
                                        <p:strVal val="visible"/>
                                      </p:to>
                                    </p:set>
                                    <p:animEffect transition="in" filter="wipe(left)">
                                      <p:cBhvr>
                                        <p:cTn id="37" dur="500"/>
                                        <p:tgtEl>
                                          <p:spTgt spid="40997">
                                            <p:txEl>
                                              <p:charRg st="0" end="3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1" grpId="0"/>
      <p:bldP spid="40995" grpId="0"/>
      <p:bldP spid="40996" grpId="0"/>
      <p:bldP spid="40997" grpId="0" build="p"/>
      <p:bldP spid="40998"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1986" name="Rectangle 2"/>
          <p:cNvSpPr/>
          <p:nvPr/>
        </p:nvSpPr>
        <p:spPr>
          <a:xfrm>
            <a:off x="561975" y="427038"/>
            <a:ext cx="7769225" cy="519112"/>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例</a:t>
            </a:r>
            <a:r>
              <a:rPr lang="en-US" altLang="zh-CN" sz="2800" b="1" dirty="0">
                <a:solidFill>
                  <a:srgbClr val="FF0066"/>
                </a:solidFill>
                <a:latin typeface="Times New Roman" panose="02020603050405020304" pitchFamily="18" charset="0"/>
              </a:rPr>
              <a:t>:    </a:t>
            </a:r>
            <a:r>
              <a:rPr lang="en-US" altLang="zh-CN" sz="2800" b="1" i="1" dirty="0">
                <a:latin typeface="Times New Roman" panose="02020603050405020304" pitchFamily="18" charset="0"/>
              </a:rPr>
              <a:t>u</a:t>
            </a:r>
            <a:r>
              <a:rPr lang="en-US" altLang="zh-CN" sz="2800" b="1" baseline="-30000" dirty="0">
                <a:latin typeface="Times New Roman" panose="02020603050405020304" pitchFamily="18" charset="0"/>
              </a:rPr>
              <a:t>i </a:t>
            </a:r>
            <a:r>
              <a:rPr lang="en-US" altLang="zh-CN" sz="2800" b="1" dirty="0">
                <a:latin typeface="Times New Roman" panose="02020603050405020304" pitchFamily="18" charset="0"/>
              </a:rPr>
              <a:t>= 2 sin</a:t>
            </a:r>
            <a:r>
              <a:rPr lang="en-US" altLang="zh-CN" sz="2800" b="1" i="1" dirty="0">
                <a:latin typeface="Times New Roman" panose="02020603050405020304" pitchFamily="18" charset="0"/>
              </a:rPr>
              <a:t> </a:t>
            </a:r>
            <a:r>
              <a:rPr lang="en-US" altLang="zh-CN" sz="2800" b="1" i="1" dirty="0">
                <a:latin typeface="Times New Roman" panose="02020603050405020304" pitchFamily="18" charset="0"/>
                <a:sym typeface="Symbol" panose="05050102010706020507" pitchFamily="18" charset="2"/>
              </a:rPr>
              <a:t>t </a:t>
            </a:r>
            <a:r>
              <a:rPr lang="en-US" altLang="zh-CN" sz="2800" b="1" dirty="0">
                <a:latin typeface="Times New Roman" panose="02020603050405020304" pitchFamily="18" charset="0"/>
                <a:sym typeface="Symbol" panose="05050102010706020507" pitchFamily="18" charset="2"/>
              </a:rPr>
              <a:t>(</a:t>
            </a:r>
            <a:r>
              <a:rPr lang="en-US" altLang="zh-CN" sz="2800" b="1" dirty="0">
                <a:latin typeface="Times New Roman" panose="02020603050405020304" pitchFamily="18" charset="0"/>
              </a:rPr>
              <a:t>V), </a:t>
            </a:r>
            <a:r>
              <a:rPr lang="zh-CN" altLang="en-US" sz="2800" b="1" dirty="0">
                <a:latin typeface="Times New Roman" panose="02020603050405020304" pitchFamily="18" charset="0"/>
              </a:rPr>
              <a:t>分析二极管的限幅作用</a:t>
            </a:r>
            <a:endParaRPr lang="zh-CN" altLang="en-US" sz="2800" b="1" dirty="0">
              <a:latin typeface="Times New Roman" panose="02020603050405020304" pitchFamily="18" charset="0"/>
            </a:endParaRPr>
          </a:p>
        </p:txBody>
      </p:sp>
      <p:sp>
        <p:nvSpPr>
          <p:cNvPr id="41987" name="Rectangle 3"/>
          <p:cNvSpPr/>
          <p:nvPr/>
        </p:nvSpPr>
        <p:spPr>
          <a:xfrm>
            <a:off x="3919538" y="935038"/>
            <a:ext cx="4887912" cy="946150"/>
          </a:xfrm>
          <a:prstGeom prst="rect">
            <a:avLst/>
          </a:prstGeom>
          <a:noFill/>
          <a:ln w="9525">
            <a:noFill/>
          </a:ln>
        </p:spPr>
        <p:txBody>
          <a:bodyPr>
            <a:spAutoFit/>
          </a:bodyPr>
          <a:p>
            <a:r>
              <a:rPr lang="zh-CN" altLang="en-US" sz="2800" b="1" dirty="0">
                <a:solidFill>
                  <a:srgbClr val="3333CC"/>
                </a:solidFill>
                <a:latin typeface="Times New Roman" panose="02020603050405020304" pitchFamily="18" charset="0"/>
              </a:rPr>
              <a:t>（二极管的死区电压为</a:t>
            </a:r>
            <a:r>
              <a:rPr lang="en-US" altLang="zh-CN" sz="2800" b="1" dirty="0">
                <a:solidFill>
                  <a:srgbClr val="3333CC"/>
                </a:solidFill>
                <a:latin typeface="Times New Roman" panose="02020603050405020304" pitchFamily="18" charset="0"/>
              </a:rPr>
              <a:t>0.5V</a:t>
            </a:r>
            <a:r>
              <a:rPr lang="zh-CN" altLang="en-US" sz="2800" b="1" dirty="0">
                <a:solidFill>
                  <a:srgbClr val="3333CC"/>
                </a:solidFill>
                <a:latin typeface="Times New Roman" panose="02020603050405020304" pitchFamily="18" charset="0"/>
              </a:rPr>
              <a:t>，正向工作电压</a:t>
            </a:r>
            <a:r>
              <a:rPr lang="en-US" altLang="zh-CN" sz="2800" b="1" dirty="0">
                <a:solidFill>
                  <a:srgbClr val="3333CC"/>
                </a:solidFill>
                <a:latin typeface="Times New Roman" panose="02020603050405020304" pitchFamily="18" charset="0"/>
              </a:rPr>
              <a:t>0.7V</a:t>
            </a:r>
            <a:r>
              <a:rPr lang="zh-CN" altLang="en-US" sz="2800" b="1" dirty="0">
                <a:solidFill>
                  <a:srgbClr val="3333CC"/>
                </a:solidFill>
                <a:latin typeface="Times New Roman" panose="02020603050405020304" pitchFamily="18" charset="0"/>
              </a:rPr>
              <a:t>）。</a:t>
            </a:r>
            <a:endParaRPr lang="zh-CN" altLang="en-US" sz="2800" b="1" dirty="0">
              <a:solidFill>
                <a:srgbClr val="3333CC"/>
              </a:solidFill>
              <a:latin typeface="Times New Roman" panose="02020603050405020304" pitchFamily="18" charset="0"/>
            </a:endParaRPr>
          </a:p>
        </p:txBody>
      </p:sp>
      <p:grpSp>
        <p:nvGrpSpPr>
          <p:cNvPr id="2" name="Group 4"/>
          <p:cNvGrpSpPr/>
          <p:nvPr/>
        </p:nvGrpSpPr>
        <p:grpSpPr>
          <a:xfrm>
            <a:off x="369888" y="1138238"/>
            <a:ext cx="3813175" cy="1839912"/>
            <a:chOff x="305" y="915"/>
            <a:chExt cx="2402" cy="1159"/>
          </a:xfrm>
        </p:grpSpPr>
        <p:sp>
          <p:nvSpPr>
            <p:cNvPr id="394245" name="Line 5"/>
            <p:cNvSpPr/>
            <p:nvPr/>
          </p:nvSpPr>
          <p:spPr>
            <a:xfrm>
              <a:off x="646" y="1211"/>
              <a:ext cx="0" cy="746"/>
            </a:xfrm>
            <a:prstGeom prst="line">
              <a:avLst/>
            </a:prstGeom>
            <a:ln w="28575" cap="flat" cmpd="sng">
              <a:solidFill>
                <a:schemeClr val="tx1"/>
              </a:solidFill>
              <a:prstDash val="solid"/>
              <a:headEnd type="none" w="med" len="med"/>
              <a:tailEnd type="none" w="med" len="med"/>
            </a:ln>
          </p:spPr>
        </p:sp>
        <p:sp>
          <p:nvSpPr>
            <p:cNvPr id="394246" name="Line 6"/>
            <p:cNvSpPr/>
            <p:nvPr/>
          </p:nvSpPr>
          <p:spPr>
            <a:xfrm>
              <a:off x="1399" y="1203"/>
              <a:ext cx="0" cy="754"/>
            </a:xfrm>
            <a:prstGeom prst="line">
              <a:avLst/>
            </a:prstGeom>
            <a:ln w="28575" cap="flat" cmpd="sng">
              <a:solidFill>
                <a:schemeClr val="tx1"/>
              </a:solidFill>
              <a:prstDash val="solid"/>
              <a:headEnd type="none" w="med" len="med"/>
              <a:tailEnd type="none" w="med" len="med"/>
            </a:ln>
          </p:spPr>
        </p:sp>
        <p:sp>
          <p:nvSpPr>
            <p:cNvPr id="394247" name="Line 7"/>
            <p:cNvSpPr/>
            <p:nvPr/>
          </p:nvSpPr>
          <p:spPr>
            <a:xfrm flipV="1">
              <a:off x="646" y="1203"/>
              <a:ext cx="1471" cy="0"/>
            </a:xfrm>
            <a:prstGeom prst="line">
              <a:avLst/>
            </a:prstGeom>
            <a:ln w="28575" cap="flat" cmpd="sng">
              <a:solidFill>
                <a:schemeClr val="tx1"/>
              </a:solidFill>
              <a:prstDash val="solid"/>
              <a:headEnd type="none" w="med" len="med"/>
              <a:tailEnd type="none" w="med" len="med"/>
            </a:ln>
          </p:spPr>
        </p:sp>
        <p:sp>
          <p:nvSpPr>
            <p:cNvPr id="394248" name="Line 8"/>
            <p:cNvSpPr/>
            <p:nvPr/>
          </p:nvSpPr>
          <p:spPr>
            <a:xfrm flipV="1">
              <a:off x="646" y="1954"/>
              <a:ext cx="1531" cy="3"/>
            </a:xfrm>
            <a:prstGeom prst="line">
              <a:avLst/>
            </a:prstGeom>
            <a:ln w="28575" cap="flat" cmpd="sng">
              <a:solidFill>
                <a:schemeClr val="tx1"/>
              </a:solidFill>
              <a:prstDash val="solid"/>
              <a:headEnd type="none" w="med" len="med"/>
              <a:tailEnd type="none" w="med" len="med"/>
            </a:ln>
          </p:spPr>
        </p:sp>
        <p:sp>
          <p:nvSpPr>
            <p:cNvPr id="394249" name="Line 9"/>
            <p:cNvSpPr/>
            <p:nvPr/>
          </p:nvSpPr>
          <p:spPr>
            <a:xfrm>
              <a:off x="1911" y="1211"/>
              <a:ext cx="0" cy="848"/>
            </a:xfrm>
            <a:prstGeom prst="line">
              <a:avLst/>
            </a:prstGeom>
            <a:ln w="28575" cap="flat" cmpd="sng">
              <a:solidFill>
                <a:schemeClr val="tx1"/>
              </a:solidFill>
              <a:prstDash val="solid"/>
              <a:headEnd type="none" w="med" len="med"/>
              <a:tailEnd type="none" w="med" len="med"/>
            </a:ln>
          </p:spPr>
        </p:sp>
        <p:grpSp>
          <p:nvGrpSpPr>
            <p:cNvPr id="394250" name="Group 10"/>
            <p:cNvGrpSpPr/>
            <p:nvPr/>
          </p:nvGrpSpPr>
          <p:grpSpPr>
            <a:xfrm>
              <a:off x="1309" y="1500"/>
              <a:ext cx="179" cy="154"/>
              <a:chOff x="1227" y="1235"/>
              <a:chExt cx="160" cy="121"/>
            </a:xfrm>
          </p:grpSpPr>
          <p:sp>
            <p:nvSpPr>
              <p:cNvPr id="394251" name="Line 11"/>
              <p:cNvSpPr/>
              <p:nvPr/>
            </p:nvSpPr>
            <p:spPr>
              <a:xfrm>
                <a:off x="1227" y="1235"/>
                <a:ext cx="160" cy="0"/>
              </a:xfrm>
              <a:prstGeom prst="line">
                <a:avLst/>
              </a:prstGeom>
              <a:ln w="38100" cap="flat" cmpd="sng">
                <a:solidFill>
                  <a:schemeClr val="tx1"/>
                </a:solidFill>
                <a:prstDash val="solid"/>
                <a:headEnd type="none" w="med" len="med"/>
                <a:tailEnd type="none" w="med" len="med"/>
              </a:ln>
            </p:spPr>
          </p:sp>
          <p:sp>
            <p:nvSpPr>
              <p:cNvPr id="394252" name="AutoShape 12"/>
              <p:cNvSpPr/>
              <p:nvPr/>
            </p:nvSpPr>
            <p:spPr>
              <a:xfrm>
                <a:off x="1227" y="1235"/>
                <a:ext cx="160" cy="121"/>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394253" name="Rectangle 13"/>
            <p:cNvSpPr/>
            <p:nvPr/>
          </p:nvSpPr>
          <p:spPr>
            <a:xfrm rot="5400000">
              <a:off x="1036" y="1139"/>
              <a:ext cx="95" cy="16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4254" name="Rectangle 14"/>
            <p:cNvSpPr/>
            <p:nvPr/>
          </p:nvSpPr>
          <p:spPr>
            <a:xfrm>
              <a:off x="947" y="1438"/>
              <a:ext cx="452" cy="288"/>
            </a:xfrm>
            <a:prstGeom prst="rect">
              <a:avLst/>
            </a:prstGeom>
            <a:noFill/>
            <a:ln w="9525">
              <a:noFill/>
            </a:ln>
          </p:spPr>
          <p:txBody>
            <a:bodyPr>
              <a:spAutoFit/>
            </a:bodyPr>
            <a:p>
              <a:r>
                <a:rPr lang="en-US" altLang="zh-CN" b="1" dirty="0">
                  <a:solidFill>
                    <a:srgbClr val="0033CC"/>
                  </a:solidFill>
                  <a:latin typeface="Times New Roman" panose="02020603050405020304" pitchFamily="18" charset="0"/>
                </a:rPr>
                <a:t>D</a:t>
              </a:r>
              <a:r>
                <a:rPr lang="en-US" altLang="zh-CN" b="1" baseline="-25000" dirty="0">
                  <a:solidFill>
                    <a:srgbClr val="0033CC"/>
                  </a:solidFill>
                  <a:latin typeface="Times New Roman" panose="02020603050405020304" pitchFamily="18" charset="0"/>
                </a:rPr>
                <a:t>1</a:t>
              </a:r>
              <a:endParaRPr lang="en-US" altLang="zh-CN" b="1" baseline="-25000" dirty="0">
                <a:solidFill>
                  <a:srgbClr val="0033CC"/>
                </a:solidFill>
                <a:latin typeface="Times New Roman" panose="02020603050405020304" pitchFamily="18" charset="0"/>
              </a:endParaRPr>
            </a:p>
          </p:txBody>
        </p:sp>
        <p:sp>
          <p:nvSpPr>
            <p:cNvPr id="394255" name="Rectangle 15"/>
            <p:cNvSpPr/>
            <p:nvPr/>
          </p:nvSpPr>
          <p:spPr>
            <a:xfrm>
              <a:off x="1541" y="1475"/>
              <a:ext cx="459" cy="288"/>
            </a:xfrm>
            <a:prstGeom prst="rect">
              <a:avLst/>
            </a:prstGeom>
            <a:noFill/>
            <a:ln w="9525">
              <a:noFill/>
            </a:ln>
          </p:spPr>
          <p:txBody>
            <a:bodyPr>
              <a:spAutoFit/>
            </a:bodyPr>
            <a:p>
              <a:r>
                <a:rPr lang="en-US" altLang="zh-CN" b="1" dirty="0">
                  <a:solidFill>
                    <a:srgbClr val="0033CC"/>
                  </a:solidFill>
                  <a:latin typeface="Times New Roman" panose="02020603050405020304" pitchFamily="18" charset="0"/>
                </a:rPr>
                <a:t>D</a:t>
              </a:r>
              <a:r>
                <a:rPr lang="en-US" altLang="zh-CN" b="1" baseline="-25000" dirty="0">
                  <a:solidFill>
                    <a:srgbClr val="0033CC"/>
                  </a:solidFill>
                  <a:latin typeface="Times New Roman" panose="02020603050405020304" pitchFamily="18" charset="0"/>
                </a:rPr>
                <a:t>2</a:t>
              </a:r>
              <a:endParaRPr lang="en-US" altLang="zh-CN" b="1" baseline="-25000" dirty="0">
                <a:solidFill>
                  <a:srgbClr val="0033CC"/>
                </a:solidFill>
                <a:latin typeface="Times New Roman" panose="02020603050405020304" pitchFamily="18" charset="0"/>
              </a:endParaRPr>
            </a:p>
          </p:txBody>
        </p:sp>
        <p:sp>
          <p:nvSpPr>
            <p:cNvPr id="394256" name="Line 16"/>
            <p:cNvSpPr/>
            <p:nvPr/>
          </p:nvSpPr>
          <p:spPr>
            <a:xfrm>
              <a:off x="1843" y="2074"/>
              <a:ext cx="136" cy="0"/>
            </a:xfrm>
            <a:prstGeom prst="line">
              <a:avLst/>
            </a:prstGeom>
            <a:ln w="57150" cap="flat" cmpd="sng">
              <a:solidFill>
                <a:schemeClr val="tx1"/>
              </a:solidFill>
              <a:prstDash val="solid"/>
              <a:headEnd type="none" w="med" len="med"/>
              <a:tailEnd type="none" w="med" len="med"/>
            </a:ln>
          </p:spPr>
        </p:sp>
        <p:sp>
          <p:nvSpPr>
            <p:cNvPr id="394257" name="Oval 17"/>
            <p:cNvSpPr/>
            <p:nvPr/>
          </p:nvSpPr>
          <p:spPr>
            <a:xfrm>
              <a:off x="555" y="1496"/>
              <a:ext cx="181" cy="181"/>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94258" name="Group 18"/>
            <p:cNvGrpSpPr/>
            <p:nvPr/>
          </p:nvGrpSpPr>
          <p:grpSpPr>
            <a:xfrm rot="-5400000">
              <a:off x="507" y="1427"/>
              <a:ext cx="96" cy="96"/>
              <a:chOff x="3360" y="2832"/>
              <a:chExt cx="96" cy="96"/>
            </a:xfrm>
          </p:grpSpPr>
          <p:sp>
            <p:nvSpPr>
              <p:cNvPr id="394259" name="Line 19"/>
              <p:cNvSpPr/>
              <p:nvPr/>
            </p:nvSpPr>
            <p:spPr>
              <a:xfrm>
                <a:off x="3360" y="2880"/>
                <a:ext cx="96" cy="0"/>
              </a:xfrm>
              <a:prstGeom prst="line">
                <a:avLst/>
              </a:prstGeom>
              <a:ln w="38100" cap="flat" cmpd="sng">
                <a:solidFill>
                  <a:srgbClr val="FF0000"/>
                </a:solidFill>
                <a:prstDash val="solid"/>
                <a:headEnd type="none" w="med" len="med"/>
                <a:tailEnd type="none" w="med" len="med"/>
              </a:ln>
            </p:spPr>
          </p:sp>
          <p:sp>
            <p:nvSpPr>
              <p:cNvPr id="394260" name="Line 20"/>
              <p:cNvSpPr/>
              <p:nvPr/>
            </p:nvSpPr>
            <p:spPr>
              <a:xfrm rot="-5400000">
                <a:off x="3360" y="2880"/>
                <a:ext cx="96" cy="0"/>
              </a:xfrm>
              <a:prstGeom prst="line">
                <a:avLst/>
              </a:prstGeom>
              <a:ln w="38100" cap="flat" cmpd="sng">
                <a:solidFill>
                  <a:srgbClr val="FF0000"/>
                </a:solidFill>
                <a:prstDash val="solid"/>
                <a:headEnd type="none" w="med" len="med"/>
                <a:tailEnd type="none" w="med" len="med"/>
              </a:ln>
            </p:spPr>
          </p:sp>
        </p:grpSp>
        <p:sp>
          <p:nvSpPr>
            <p:cNvPr id="394261" name="Line 21"/>
            <p:cNvSpPr/>
            <p:nvPr/>
          </p:nvSpPr>
          <p:spPr>
            <a:xfrm rot="10800000">
              <a:off x="521" y="1737"/>
              <a:ext cx="96" cy="0"/>
            </a:xfrm>
            <a:prstGeom prst="line">
              <a:avLst/>
            </a:prstGeom>
            <a:ln w="38100" cap="flat" cmpd="sng">
              <a:solidFill>
                <a:srgbClr val="FF0000"/>
              </a:solidFill>
              <a:prstDash val="solid"/>
              <a:headEnd type="none" w="med" len="med"/>
              <a:tailEnd type="none" w="med" len="med"/>
            </a:ln>
          </p:spPr>
        </p:sp>
        <p:grpSp>
          <p:nvGrpSpPr>
            <p:cNvPr id="394262" name="Group 22"/>
            <p:cNvGrpSpPr/>
            <p:nvPr/>
          </p:nvGrpSpPr>
          <p:grpSpPr>
            <a:xfrm rot="-5400000">
              <a:off x="2266" y="1342"/>
              <a:ext cx="96" cy="96"/>
              <a:chOff x="3360" y="2832"/>
              <a:chExt cx="96" cy="96"/>
            </a:xfrm>
          </p:grpSpPr>
          <p:sp>
            <p:nvSpPr>
              <p:cNvPr id="394263" name="Line 23"/>
              <p:cNvSpPr/>
              <p:nvPr/>
            </p:nvSpPr>
            <p:spPr>
              <a:xfrm>
                <a:off x="3360" y="2880"/>
                <a:ext cx="96" cy="0"/>
              </a:xfrm>
              <a:prstGeom prst="line">
                <a:avLst/>
              </a:prstGeom>
              <a:ln w="38100" cap="flat" cmpd="sng">
                <a:solidFill>
                  <a:srgbClr val="FF0000"/>
                </a:solidFill>
                <a:prstDash val="solid"/>
                <a:headEnd type="none" w="med" len="med"/>
                <a:tailEnd type="none" w="med" len="med"/>
              </a:ln>
            </p:spPr>
          </p:sp>
          <p:sp>
            <p:nvSpPr>
              <p:cNvPr id="394264" name="Line 24"/>
              <p:cNvSpPr/>
              <p:nvPr/>
            </p:nvSpPr>
            <p:spPr>
              <a:xfrm rot="-5400000">
                <a:off x="3360" y="2880"/>
                <a:ext cx="96" cy="0"/>
              </a:xfrm>
              <a:prstGeom prst="line">
                <a:avLst/>
              </a:prstGeom>
              <a:ln w="38100" cap="flat" cmpd="sng">
                <a:solidFill>
                  <a:srgbClr val="FF0000"/>
                </a:solidFill>
                <a:prstDash val="solid"/>
                <a:headEnd type="none" w="med" len="med"/>
                <a:tailEnd type="none" w="med" len="med"/>
              </a:ln>
            </p:spPr>
          </p:sp>
        </p:grpSp>
        <p:sp>
          <p:nvSpPr>
            <p:cNvPr id="394265" name="Line 25"/>
            <p:cNvSpPr/>
            <p:nvPr/>
          </p:nvSpPr>
          <p:spPr>
            <a:xfrm rot="10800000">
              <a:off x="2293" y="1859"/>
              <a:ext cx="96" cy="0"/>
            </a:xfrm>
            <a:prstGeom prst="line">
              <a:avLst/>
            </a:prstGeom>
            <a:ln w="38100" cap="flat" cmpd="sng">
              <a:solidFill>
                <a:srgbClr val="FF0000"/>
              </a:solidFill>
              <a:prstDash val="solid"/>
              <a:headEnd type="none" w="med" len="med"/>
              <a:tailEnd type="none" w="med" len="med"/>
            </a:ln>
          </p:spPr>
        </p:sp>
        <p:sp>
          <p:nvSpPr>
            <p:cNvPr id="394266" name="Rectangle 26"/>
            <p:cNvSpPr/>
            <p:nvPr/>
          </p:nvSpPr>
          <p:spPr>
            <a:xfrm>
              <a:off x="305" y="1410"/>
              <a:ext cx="530" cy="327"/>
            </a:xfrm>
            <a:prstGeom prst="rect">
              <a:avLst/>
            </a:prstGeom>
            <a:noFill/>
            <a:ln w="28575">
              <a:noFill/>
            </a:ln>
          </p:spPr>
          <p:txBody>
            <a:bodyPr>
              <a:spAutoFit/>
            </a:bodyPr>
            <a:p>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i</a:t>
              </a:r>
              <a:endParaRPr lang="en-US" altLang="zh-CN" sz="2800" b="1" baseline="-25000" dirty="0">
                <a:solidFill>
                  <a:srgbClr val="0033CC"/>
                </a:solidFill>
                <a:latin typeface="Times New Roman" panose="02020603050405020304" pitchFamily="18" charset="0"/>
              </a:endParaRPr>
            </a:p>
          </p:txBody>
        </p:sp>
        <p:sp>
          <p:nvSpPr>
            <p:cNvPr id="394267" name="Rectangle 27"/>
            <p:cNvSpPr/>
            <p:nvPr/>
          </p:nvSpPr>
          <p:spPr>
            <a:xfrm>
              <a:off x="2177" y="1427"/>
              <a:ext cx="530" cy="327"/>
            </a:xfrm>
            <a:prstGeom prst="rect">
              <a:avLst/>
            </a:prstGeom>
            <a:noFill/>
            <a:ln w="28575">
              <a:noFill/>
            </a:ln>
          </p:spPr>
          <p:txBody>
            <a:bodyPr>
              <a:spAutoFit/>
            </a:bodyPr>
            <a:p>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O</a:t>
              </a:r>
              <a:endParaRPr lang="en-US" altLang="zh-CN" sz="2800" b="1" baseline="-25000" dirty="0">
                <a:solidFill>
                  <a:srgbClr val="0033CC"/>
                </a:solidFill>
                <a:latin typeface="Times New Roman" panose="02020603050405020304" pitchFamily="18" charset="0"/>
              </a:endParaRPr>
            </a:p>
          </p:txBody>
        </p:sp>
        <p:grpSp>
          <p:nvGrpSpPr>
            <p:cNvPr id="394268" name="Group 28"/>
            <p:cNvGrpSpPr/>
            <p:nvPr/>
          </p:nvGrpSpPr>
          <p:grpSpPr>
            <a:xfrm flipV="1">
              <a:off x="1821" y="1523"/>
              <a:ext cx="179" cy="154"/>
              <a:chOff x="1227" y="1235"/>
              <a:chExt cx="160" cy="121"/>
            </a:xfrm>
          </p:grpSpPr>
          <p:sp>
            <p:nvSpPr>
              <p:cNvPr id="394269" name="Line 29"/>
              <p:cNvSpPr/>
              <p:nvPr/>
            </p:nvSpPr>
            <p:spPr>
              <a:xfrm>
                <a:off x="1227" y="1235"/>
                <a:ext cx="160" cy="0"/>
              </a:xfrm>
              <a:prstGeom prst="line">
                <a:avLst/>
              </a:prstGeom>
              <a:ln w="38100" cap="flat" cmpd="sng">
                <a:solidFill>
                  <a:schemeClr val="tx1"/>
                </a:solidFill>
                <a:prstDash val="solid"/>
                <a:headEnd type="none" w="med" len="med"/>
                <a:tailEnd type="none" w="med" len="med"/>
              </a:ln>
            </p:spPr>
          </p:sp>
          <p:sp>
            <p:nvSpPr>
              <p:cNvPr id="394270" name="AutoShape 30"/>
              <p:cNvSpPr/>
              <p:nvPr/>
            </p:nvSpPr>
            <p:spPr>
              <a:xfrm>
                <a:off x="1227" y="1235"/>
                <a:ext cx="160" cy="121"/>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394271" name="Oval 31"/>
            <p:cNvSpPr/>
            <p:nvPr/>
          </p:nvSpPr>
          <p:spPr>
            <a:xfrm>
              <a:off x="2117" y="1176"/>
              <a:ext cx="54" cy="54"/>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4272" name="Oval 32"/>
            <p:cNvSpPr/>
            <p:nvPr/>
          </p:nvSpPr>
          <p:spPr>
            <a:xfrm>
              <a:off x="2150" y="1927"/>
              <a:ext cx="54" cy="54"/>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4273" name="Rectangle 33"/>
            <p:cNvSpPr/>
            <p:nvPr/>
          </p:nvSpPr>
          <p:spPr>
            <a:xfrm>
              <a:off x="865" y="915"/>
              <a:ext cx="410" cy="288"/>
            </a:xfrm>
            <a:prstGeom prst="rect">
              <a:avLst/>
            </a:prstGeom>
            <a:noFill/>
            <a:ln w="28575">
              <a:noFill/>
            </a:ln>
          </p:spPr>
          <p:txBody>
            <a:bodyPr>
              <a:spAutoFit/>
            </a:bodyPr>
            <a:p>
              <a:pPr algn="ctr"/>
              <a:r>
                <a:rPr lang="en-US" altLang="zh-CN" b="1" i="1" dirty="0">
                  <a:solidFill>
                    <a:srgbClr val="0033CC"/>
                  </a:solidFill>
                  <a:latin typeface="Times New Roman" panose="02020603050405020304" pitchFamily="18" charset="0"/>
                </a:rPr>
                <a:t>R</a:t>
              </a:r>
              <a:endParaRPr lang="en-US" altLang="zh-CN" b="1" i="1" dirty="0">
                <a:solidFill>
                  <a:srgbClr val="0033CC"/>
                </a:solidFill>
                <a:latin typeface="Times New Roman" panose="02020603050405020304" pitchFamily="18" charset="0"/>
              </a:endParaRPr>
            </a:p>
          </p:txBody>
        </p:sp>
        <p:sp>
          <p:nvSpPr>
            <p:cNvPr id="394274" name="Oval 34"/>
            <p:cNvSpPr/>
            <p:nvPr/>
          </p:nvSpPr>
          <p:spPr>
            <a:xfrm>
              <a:off x="1884" y="1919"/>
              <a:ext cx="54" cy="54"/>
            </a:xfrm>
            <a:prstGeom prst="ellipse">
              <a:avLst/>
            </a:prstGeom>
            <a:solidFill>
              <a:schemeClr val="tx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42019" name="Rectangle 35"/>
          <p:cNvSpPr/>
          <p:nvPr/>
        </p:nvSpPr>
        <p:spPr>
          <a:xfrm>
            <a:off x="4068763" y="2479675"/>
            <a:ext cx="3711575" cy="519113"/>
          </a:xfrm>
          <a:prstGeom prst="rect">
            <a:avLst/>
          </a:prstGeom>
          <a:noFill/>
          <a:ln w="9525">
            <a:noFill/>
          </a:ln>
        </p:spPr>
        <p:txBody>
          <a:bodyPr>
            <a:spAutoFit/>
          </a:bodyPr>
          <a:p>
            <a:r>
              <a:rPr lang="en-US" altLang="zh-CN" sz="2800" b="1" i="1" dirty="0">
                <a:solidFill>
                  <a:srgbClr val="FF0066"/>
                </a:solidFill>
                <a:latin typeface="Times New Roman" panose="02020603050405020304" pitchFamily="18" charset="0"/>
                <a:sym typeface="Symbol" panose="05050102010706020507" pitchFamily="18" charset="2"/>
              </a:rPr>
              <a:t></a:t>
            </a:r>
            <a:r>
              <a:rPr lang="en-US" altLang="zh-CN" sz="2800" b="1" dirty="0">
                <a:solidFill>
                  <a:srgbClr val="FF0066"/>
                </a:solidFill>
                <a:latin typeface="Times New Roman" panose="02020603050405020304" pitchFamily="18" charset="0"/>
              </a:rPr>
              <a:t> 0.7 V&lt;</a:t>
            </a:r>
            <a:r>
              <a:rPr lang="en-US" altLang="zh-CN" sz="2800" b="1" dirty="0">
                <a:solidFill>
                  <a:srgbClr val="FF0066"/>
                </a:solidFill>
                <a:latin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rPr>
              <a:t>u</a:t>
            </a:r>
            <a:r>
              <a:rPr lang="en-US" altLang="zh-CN" sz="2800" b="1" baseline="-30000" dirty="0">
                <a:solidFill>
                  <a:srgbClr val="FF0066"/>
                </a:solidFill>
                <a:latin typeface="Times New Roman" panose="02020603050405020304" pitchFamily="18" charset="0"/>
              </a:rPr>
              <a:t>i</a:t>
            </a:r>
            <a:r>
              <a:rPr lang="en-US" altLang="zh-CN" sz="2800" b="1" dirty="0">
                <a:solidFill>
                  <a:srgbClr val="FF0066"/>
                </a:solidFill>
                <a:latin typeface="Times New Roman" panose="02020603050405020304" pitchFamily="18" charset="0"/>
              </a:rPr>
              <a:t> &lt; 0.7 V</a:t>
            </a:r>
            <a:endParaRPr lang="en-US" altLang="zh-CN" sz="2800" b="1" dirty="0">
              <a:solidFill>
                <a:srgbClr val="FF0066"/>
              </a:solidFill>
              <a:latin typeface="Times New Roman" panose="02020603050405020304" pitchFamily="18" charset="0"/>
            </a:endParaRPr>
          </a:p>
        </p:txBody>
      </p:sp>
      <p:sp>
        <p:nvSpPr>
          <p:cNvPr id="42020" name="Rectangle 36"/>
          <p:cNvSpPr/>
          <p:nvPr/>
        </p:nvSpPr>
        <p:spPr>
          <a:xfrm>
            <a:off x="4302125" y="2974975"/>
            <a:ext cx="2640013" cy="519113"/>
          </a:xfrm>
          <a:prstGeom prst="rect">
            <a:avLst/>
          </a:prstGeom>
          <a:noFill/>
          <a:ln w="9525">
            <a:noFill/>
          </a:ln>
        </p:spPr>
        <p:txBody>
          <a:bodyPr>
            <a:spAutoFit/>
          </a:bodyPr>
          <a:p>
            <a:r>
              <a:rPr lang="en-US" altLang="zh-CN" sz="2800" b="1" dirty="0">
                <a:latin typeface="Times New Roman" panose="02020603050405020304" pitchFamily="18" charset="0"/>
              </a:rPr>
              <a:t>D</a:t>
            </a:r>
            <a:r>
              <a:rPr lang="en-US" altLang="zh-CN" sz="2800" b="1" baseline="-25000" dirty="0">
                <a:latin typeface="Times New Roman" panose="02020603050405020304" pitchFamily="18" charset="0"/>
              </a:rPr>
              <a:t>1</a:t>
            </a:r>
            <a:r>
              <a:rPr lang="zh-CN" altLang="en-US" sz="2800" b="1" dirty="0">
                <a:latin typeface="Times New Roman" panose="02020603050405020304" pitchFamily="18" charset="0"/>
              </a:rPr>
              <a:t>、</a:t>
            </a:r>
            <a:r>
              <a:rPr lang="en-US" altLang="zh-CN" sz="2800" b="1" dirty="0">
                <a:latin typeface="Times New Roman" panose="02020603050405020304" pitchFamily="18" charset="0"/>
              </a:rPr>
              <a:t>D</a:t>
            </a:r>
            <a:r>
              <a:rPr lang="en-US" altLang="zh-CN" sz="2800" b="1" baseline="-30000" dirty="0">
                <a:latin typeface="Times New Roman" panose="02020603050405020304" pitchFamily="18" charset="0"/>
              </a:rPr>
              <a:t>2 </a:t>
            </a:r>
            <a:r>
              <a:rPr lang="zh-CN" altLang="en-US" sz="2800" b="1" dirty="0">
                <a:latin typeface="Times New Roman" panose="02020603050405020304" pitchFamily="18" charset="0"/>
              </a:rPr>
              <a:t>均截止</a:t>
            </a:r>
            <a:endParaRPr lang="zh-CN" altLang="en-US" sz="2800" b="1" dirty="0">
              <a:latin typeface="Times New Roman" panose="02020603050405020304" pitchFamily="18" charset="0"/>
            </a:endParaRPr>
          </a:p>
        </p:txBody>
      </p:sp>
      <p:sp>
        <p:nvSpPr>
          <p:cNvPr id="42021" name="Rectangle 37"/>
          <p:cNvSpPr/>
          <p:nvPr/>
        </p:nvSpPr>
        <p:spPr>
          <a:xfrm>
            <a:off x="6796088" y="2943225"/>
            <a:ext cx="1825625" cy="519113"/>
          </a:xfrm>
          <a:prstGeom prst="rect">
            <a:avLst/>
          </a:prstGeom>
          <a:noFill/>
          <a:ln w="9525">
            <a:noFill/>
          </a:ln>
        </p:spPr>
        <p:txBody>
          <a:bodyPr>
            <a:spAutoFit/>
          </a:bodyPr>
          <a:p>
            <a:r>
              <a:rPr lang="en-US" altLang="zh-CN" sz="2800" b="1" i="1" dirty="0">
                <a:solidFill>
                  <a:srgbClr val="FF0066"/>
                </a:solidFill>
                <a:latin typeface="Times New Roman" panose="02020603050405020304" pitchFamily="18" charset="0"/>
              </a:rPr>
              <a:t>u</a:t>
            </a:r>
            <a:r>
              <a:rPr lang="en-US" altLang="zh-CN" sz="2800" b="1" baseline="-30000" dirty="0">
                <a:solidFill>
                  <a:srgbClr val="FF0066"/>
                </a:solidFill>
                <a:latin typeface="Times New Roman" panose="02020603050405020304" pitchFamily="18" charset="0"/>
              </a:rPr>
              <a:t>O</a:t>
            </a:r>
            <a:r>
              <a:rPr lang="en-US" altLang="zh-CN" sz="2800" b="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u</a:t>
            </a:r>
            <a:r>
              <a:rPr lang="en-US" altLang="zh-CN" sz="2800" b="1" baseline="-30000" dirty="0">
                <a:solidFill>
                  <a:srgbClr val="FF0066"/>
                </a:solidFill>
                <a:latin typeface="Times New Roman" panose="02020603050405020304" pitchFamily="18" charset="0"/>
              </a:rPr>
              <a:t>i</a:t>
            </a:r>
            <a:endParaRPr lang="en-US" altLang="zh-CN" sz="2800" b="1" baseline="-30000" dirty="0">
              <a:solidFill>
                <a:srgbClr val="FF0066"/>
              </a:solidFill>
              <a:latin typeface="Times New Roman" panose="02020603050405020304" pitchFamily="18" charset="0"/>
            </a:endParaRPr>
          </a:p>
        </p:txBody>
      </p:sp>
      <p:sp>
        <p:nvSpPr>
          <p:cNvPr id="42022" name="Rectangle 38"/>
          <p:cNvSpPr/>
          <p:nvPr/>
        </p:nvSpPr>
        <p:spPr>
          <a:xfrm>
            <a:off x="6796088" y="4098925"/>
            <a:ext cx="1973262" cy="519113"/>
          </a:xfrm>
          <a:prstGeom prst="rect">
            <a:avLst/>
          </a:prstGeom>
          <a:noFill/>
          <a:ln w="9525">
            <a:noFill/>
          </a:ln>
        </p:spPr>
        <p:txBody>
          <a:bodyPr>
            <a:spAutoFit/>
          </a:bodyPr>
          <a:p>
            <a:r>
              <a:rPr lang="en-US" altLang="zh-CN" sz="2800" b="1" i="1" dirty="0">
                <a:solidFill>
                  <a:srgbClr val="FF0066"/>
                </a:solidFill>
                <a:latin typeface="Times New Roman" panose="02020603050405020304" pitchFamily="18" charset="0"/>
              </a:rPr>
              <a:t>u</a:t>
            </a:r>
            <a:r>
              <a:rPr lang="en-US" altLang="zh-CN" sz="2800" b="1" baseline="-30000" dirty="0">
                <a:solidFill>
                  <a:srgbClr val="FF0066"/>
                </a:solidFill>
                <a:latin typeface="Times New Roman" panose="02020603050405020304" pitchFamily="18" charset="0"/>
              </a:rPr>
              <a:t>O</a:t>
            </a:r>
            <a:r>
              <a:rPr lang="en-US" altLang="zh-CN" sz="2800" b="1" dirty="0">
                <a:solidFill>
                  <a:srgbClr val="FF0066"/>
                </a:solidFill>
                <a:latin typeface="Times New Roman" panose="02020603050405020304" pitchFamily="18" charset="0"/>
              </a:rPr>
              <a:t>= 0.7 V</a:t>
            </a:r>
            <a:endParaRPr lang="en-US" altLang="zh-CN" sz="2800" b="1" dirty="0">
              <a:solidFill>
                <a:srgbClr val="FF0066"/>
              </a:solidFill>
              <a:latin typeface="Times New Roman" panose="02020603050405020304" pitchFamily="18" charset="0"/>
            </a:endParaRPr>
          </a:p>
        </p:txBody>
      </p:sp>
      <p:sp>
        <p:nvSpPr>
          <p:cNvPr id="42023" name="Rectangle 39"/>
          <p:cNvSpPr/>
          <p:nvPr/>
        </p:nvSpPr>
        <p:spPr>
          <a:xfrm>
            <a:off x="4033838" y="3684588"/>
            <a:ext cx="2043112" cy="519112"/>
          </a:xfrm>
          <a:prstGeom prst="rect">
            <a:avLst/>
          </a:prstGeom>
          <a:noFill/>
          <a:ln w="9525">
            <a:noFill/>
          </a:ln>
        </p:spPr>
        <p:txBody>
          <a:bodyPr>
            <a:spAutoFit/>
          </a:bodyPr>
          <a:p>
            <a:r>
              <a:rPr lang="en-US" altLang="zh-CN" sz="2800" b="1" i="1" dirty="0">
                <a:solidFill>
                  <a:srgbClr val="FF0066"/>
                </a:solidFill>
                <a:latin typeface="Times New Roman" panose="02020603050405020304" pitchFamily="18" charset="0"/>
              </a:rPr>
              <a:t>u</a:t>
            </a:r>
            <a:r>
              <a:rPr lang="en-US" altLang="zh-CN" sz="2800" b="1" baseline="-30000" dirty="0">
                <a:solidFill>
                  <a:srgbClr val="FF0066"/>
                </a:solidFill>
                <a:latin typeface="Times New Roman" panose="02020603050405020304" pitchFamily="18" charset="0"/>
              </a:rPr>
              <a:t>i</a:t>
            </a:r>
            <a:r>
              <a:rPr lang="en-US" altLang="zh-CN" sz="2800" b="1" dirty="0">
                <a:solidFill>
                  <a:srgbClr val="FF0066"/>
                </a:solidFill>
                <a:latin typeface="Times New Roman" panose="02020603050405020304" pitchFamily="18" charset="0"/>
                <a:sym typeface="Symbol" panose="05050102010706020507" pitchFamily="18" charset="2"/>
              </a:rPr>
              <a:t>  </a:t>
            </a:r>
            <a:r>
              <a:rPr lang="en-US" altLang="zh-CN" sz="2800" b="1" dirty="0">
                <a:solidFill>
                  <a:srgbClr val="FF0066"/>
                </a:solidFill>
                <a:latin typeface="Times New Roman" panose="02020603050405020304" pitchFamily="18" charset="0"/>
              </a:rPr>
              <a:t>0.7 V</a:t>
            </a:r>
            <a:endParaRPr lang="en-US" altLang="zh-CN" sz="2800" b="1" dirty="0">
              <a:solidFill>
                <a:srgbClr val="FF0066"/>
              </a:solidFill>
              <a:latin typeface="Times New Roman" panose="02020603050405020304" pitchFamily="18" charset="0"/>
            </a:endParaRPr>
          </a:p>
        </p:txBody>
      </p:sp>
      <p:sp>
        <p:nvSpPr>
          <p:cNvPr id="42024" name="Rectangle 40"/>
          <p:cNvSpPr/>
          <p:nvPr/>
        </p:nvSpPr>
        <p:spPr>
          <a:xfrm>
            <a:off x="4225925" y="4152900"/>
            <a:ext cx="2776538" cy="519113"/>
          </a:xfrm>
          <a:prstGeom prst="rect">
            <a:avLst/>
          </a:prstGeom>
          <a:noFill/>
          <a:ln w="9525">
            <a:noFill/>
          </a:ln>
        </p:spPr>
        <p:txBody>
          <a:bodyPr>
            <a:spAutoFit/>
          </a:bodyPr>
          <a:p>
            <a:r>
              <a:rPr lang="en-US" altLang="zh-CN" sz="2800" b="1" dirty="0">
                <a:latin typeface="Times New Roman" panose="02020603050405020304" pitchFamily="18" charset="0"/>
              </a:rPr>
              <a:t>D</a:t>
            </a:r>
            <a:r>
              <a:rPr lang="en-US" altLang="zh-CN" sz="2800" b="1" baseline="-25000" dirty="0">
                <a:latin typeface="Times New Roman" panose="02020603050405020304" pitchFamily="18" charset="0"/>
              </a:rPr>
              <a:t>2 </a:t>
            </a:r>
            <a:r>
              <a:rPr lang="zh-CN" altLang="en-US" sz="2800" b="1" dirty="0">
                <a:latin typeface="Times New Roman" panose="02020603050405020304" pitchFamily="18" charset="0"/>
              </a:rPr>
              <a:t>导通 </a:t>
            </a:r>
            <a:r>
              <a:rPr lang="en-US" altLang="zh-CN" sz="2800" b="1" dirty="0">
                <a:latin typeface="Times New Roman" panose="02020603050405020304" pitchFamily="18" charset="0"/>
              </a:rPr>
              <a:t>D</a:t>
            </a:r>
            <a:r>
              <a:rPr lang="zh-CN" altLang="en-US" sz="2800" b="1" baseline="-30000" dirty="0">
                <a:latin typeface="Times New Roman" panose="02020603050405020304" pitchFamily="18" charset="0"/>
              </a:rPr>
              <a:t>１</a:t>
            </a:r>
            <a:r>
              <a:rPr lang="zh-CN" altLang="en-US" sz="2800" b="1" dirty="0">
                <a:latin typeface="Times New Roman" panose="02020603050405020304" pitchFamily="18" charset="0"/>
              </a:rPr>
              <a:t>截止</a:t>
            </a:r>
            <a:endParaRPr lang="zh-CN" altLang="en-US" sz="2800" b="1" dirty="0">
              <a:latin typeface="Times New Roman" panose="02020603050405020304" pitchFamily="18" charset="0"/>
            </a:endParaRPr>
          </a:p>
        </p:txBody>
      </p:sp>
      <p:sp>
        <p:nvSpPr>
          <p:cNvPr id="42025" name="Rectangle 41"/>
          <p:cNvSpPr/>
          <p:nvPr/>
        </p:nvSpPr>
        <p:spPr>
          <a:xfrm>
            <a:off x="4052888" y="4778375"/>
            <a:ext cx="2290762" cy="519113"/>
          </a:xfrm>
          <a:prstGeom prst="rect">
            <a:avLst/>
          </a:prstGeom>
          <a:noFill/>
          <a:ln w="9525">
            <a:noFill/>
          </a:ln>
        </p:spPr>
        <p:txBody>
          <a:bodyPr>
            <a:spAutoFit/>
          </a:bodyPr>
          <a:p>
            <a:r>
              <a:rPr lang="en-US" altLang="zh-CN" sz="2800" b="1" i="1" dirty="0">
                <a:solidFill>
                  <a:srgbClr val="FF0066"/>
                </a:solidFill>
                <a:latin typeface="Times New Roman" panose="02020603050405020304" pitchFamily="18" charset="0"/>
              </a:rPr>
              <a:t>u</a:t>
            </a:r>
            <a:r>
              <a:rPr lang="en-US" altLang="zh-CN" sz="2800" b="1" baseline="-30000" dirty="0">
                <a:solidFill>
                  <a:srgbClr val="FF0066"/>
                </a:solidFill>
                <a:latin typeface="Times New Roman" panose="02020603050405020304" pitchFamily="18" charset="0"/>
              </a:rPr>
              <a:t>i </a:t>
            </a:r>
            <a:r>
              <a:rPr lang="en-US" altLang="zh-CN" sz="2800" b="1" dirty="0">
                <a:solidFill>
                  <a:srgbClr val="FF0066"/>
                </a:solidFill>
                <a:latin typeface="Times New Roman" panose="02020603050405020304" pitchFamily="18" charset="0"/>
              </a:rPr>
              <a:t>&lt;</a:t>
            </a:r>
            <a:r>
              <a:rPr lang="en-US" altLang="zh-CN" sz="2800" b="1" dirty="0">
                <a:solidFill>
                  <a:srgbClr val="FF0066"/>
                </a:solidFill>
                <a:latin typeface="Times New Roman" panose="02020603050405020304" pitchFamily="18" charset="0"/>
                <a:sym typeface="Symbol" panose="05050102010706020507" pitchFamily="18" charset="2"/>
              </a:rPr>
              <a:t> </a:t>
            </a:r>
            <a:r>
              <a:rPr lang="en-US" altLang="zh-CN" sz="2800" b="1" i="1" dirty="0">
                <a:solidFill>
                  <a:srgbClr val="FF0066"/>
                </a:solidFill>
                <a:latin typeface="Times New Roman" panose="02020603050405020304" pitchFamily="18" charset="0"/>
                <a:sym typeface="Symbol" panose="05050102010706020507" pitchFamily="18" charset="2"/>
              </a:rPr>
              <a:t></a:t>
            </a:r>
            <a:r>
              <a:rPr lang="en-US" altLang="zh-CN" sz="2800" b="1" dirty="0">
                <a:solidFill>
                  <a:srgbClr val="FF0066"/>
                </a:solidFill>
                <a:latin typeface="Times New Roman" panose="02020603050405020304" pitchFamily="18" charset="0"/>
              </a:rPr>
              <a:t> 0.7 V</a:t>
            </a:r>
            <a:endParaRPr lang="en-US" altLang="zh-CN" sz="2800" b="1" dirty="0">
              <a:solidFill>
                <a:srgbClr val="FF0066"/>
              </a:solidFill>
              <a:latin typeface="Times New Roman" panose="02020603050405020304" pitchFamily="18" charset="0"/>
            </a:endParaRPr>
          </a:p>
        </p:txBody>
      </p:sp>
      <p:sp>
        <p:nvSpPr>
          <p:cNvPr id="42026" name="Rectangle 42"/>
          <p:cNvSpPr/>
          <p:nvPr/>
        </p:nvSpPr>
        <p:spPr>
          <a:xfrm>
            <a:off x="4187825" y="5437188"/>
            <a:ext cx="2597150" cy="519112"/>
          </a:xfrm>
          <a:prstGeom prst="rect">
            <a:avLst/>
          </a:prstGeom>
          <a:noFill/>
          <a:ln w="9525">
            <a:noFill/>
          </a:ln>
        </p:spPr>
        <p:txBody>
          <a:bodyPr>
            <a:spAutoFit/>
          </a:bodyPr>
          <a:p>
            <a:r>
              <a:rPr lang="en-US" altLang="zh-CN" sz="2800" b="1" dirty="0">
                <a:latin typeface="Times New Roman" panose="02020603050405020304" pitchFamily="18" charset="0"/>
              </a:rPr>
              <a:t>D</a:t>
            </a:r>
            <a:r>
              <a:rPr lang="en-US" altLang="zh-CN" sz="2800" b="1" baseline="-30000" dirty="0">
                <a:latin typeface="Times New Roman" panose="02020603050405020304" pitchFamily="18" charset="0"/>
              </a:rPr>
              <a:t>1 </a:t>
            </a:r>
            <a:r>
              <a:rPr lang="zh-CN" altLang="en-US" sz="2800" b="1" dirty="0">
                <a:latin typeface="Times New Roman" panose="02020603050405020304" pitchFamily="18" charset="0"/>
              </a:rPr>
              <a:t>导通 </a:t>
            </a:r>
            <a:r>
              <a:rPr lang="en-US" altLang="zh-CN" sz="2800" b="1" dirty="0">
                <a:latin typeface="Times New Roman" panose="02020603050405020304" pitchFamily="18" charset="0"/>
              </a:rPr>
              <a:t>D</a:t>
            </a:r>
            <a:r>
              <a:rPr lang="en-US" altLang="zh-CN" sz="2800" b="1" baseline="-30000" dirty="0">
                <a:latin typeface="Times New Roman" panose="02020603050405020304" pitchFamily="18" charset="0"/>
              </a:rPr>
              <a:t>2 </a:t>
            </a:r>
            <a:r>
              <a:rPr lang="zh-CN" altLang="en-US" sz="2800" b="1" dirty="0">
                <a:latin typeface="Times New Roman" panose="02020603050405020304" pitchFamily="18" charset="0"/>
              </a:rPr>
              <a:t>截止</a:t>
            </a:r>
            <a:endParaRPr lang="zh-CN" altLang="en-US" sz="2800" b="1" dirty="0">
              <a:latin typeface="Times New Roman" panose="02020603050405020304" pitchFamily="18" charset="0"/>
            </a:endParaRPr>
          </a:p>
        </p:txBody>
      </p:sp>
      <p:sp>
        <p:nvSpPr>
          <p:cNvPr id="42027" name="Rectangle 43"/>
          <p:cNvSpPr/>
          <p:nvPr/>
        </p:nvSpPr>
        <p:spPr>
          <a:xfrm>
            <a:off x="6808788" y="5416550"/>
            <a:ext cx="2335212" cy="519113"/>
          </a:xfrm>
          <a:prstGeom prst="rect">
            <a:avLst/>
          </a:prstGeom>
          <a:noFill/>
          <a:ln w="9525">
            <a:noFill/>
          </a:ln>
        </p:spPr>
        <p:txBody>
          <a:bodyPr>
            <a:spAutoFit/>
          </a:bodyPr>
          <a:p>
            <a:r>
              <a:rPr lang="en-US" altLang="zh-CN" sz="2800" b="1" i="1" dirty="0">
                <a:solidFill>
                  <a:srgbClr val="FF0066"/>
                </a:solidFill>
                <a:latin typeface="Times New Roman" panose="02020603050405020304" pitchFamily="18" charset="0"/>
              </a:rPr>
              <a:t>u</a:t>
            </a:r>
            <a:r>
              <a:rPr lang="en-US" altLang="zh-CN" sz="2800" b="1" baseline="-30000" dirty="0">
                <a:solidFill>
                  <a:srgbClr val="FF0066"/>
                </a:solidFill>
                <a:latin typeface="Times New Roman" panose="02020603050405020304" pitchFamily="18" charset="0"/>
              </a:rPr>
              <a:t>O</a:t>
            </a:r>
            <a:r>
              <a:rPr lang="en-US" altLang="zh-CN" sz="2800" b="1" dirty="0">
                <a:solidFill>
                  <a:srgbClr val="FF0066"/>
                </a:solidFill>
                <a:latin typeface="Times New Roman" panose="02020603050405020304" pitchFamily="18" charset="0"/>
              </a:rPr>
              <a:t>=</a:t>
            </a:r>
            <a:r>
              <a:rPr lang="en-US" altLang="zh-CN" sz="2800" b="1" i="1" dirty="0">
                <a:solidFill>
                  <a:srgbClr val="FF0066"/>
                </a:solidFill>
                <a:latin typeface="Times New Roman" panose="02020603050405020304" pitchFamily="18" charset="0"/>
                <a:sym typeface="Symbol" panose="05050102010706020507" pitchFamily="18" charset="2"/>
              </a:rPr>
              <a:t> </a:t>
            </a:r>
            <a:r>
              <a:rPr lang="en-US" altLang="zh-CN" sz="2800" b="1" dirty="0">
                <a:solidFill>
                  <a:srgbClr val="FF0066"/>
                </a:solidFill>
                <a:latin typeface="Times New Roman" panose="02020603050405020304" pitchFamily="18" charset="0"/>
              </a:rPr>
              <a:t>0.7 V</a:t>
            </a:r>
            <a:endParaRPr lang="en-US" altLang="zh-CN" sz="2800" b="1" dirty="0">
              <a:solidFill>
                <a:srgbClr val="FF0066"/>
              </a:solidFill>
              <a:latin typeface="Times New Roman" panose="02020603050405020304" pitchFamily="18" charset="0"/>
            </a:endParaRPr>
          </a:p>
        </p:txBody>
      </p:sp>
      <p:grpSp>
        <p:nvGrpSpPr>
          <p:cNvPr id="7" name="Group 44"/>
          <p:cNvGrpSpPr/>
          <p:nvPr/>
        </p:nvGrpSpPr>
        <p:grpSpPr>
          <a:xfrm>
            <a:off x="369888" y="2978150"/>
            <a:ext cx="3027362" cy="3165475"/>
            <a:chOff x="233" y="1876"/>
            <a:chExt cx="1907" cy="1994"/>
          </a:xfrm>
        </p:grpSpPr>
        <p:sp>
          <p:nvSpPr>
            <p:cNvPr id="394285" name="Line 45"/>
            <p:cNvSpPr/>
            <p:nvPr/>
          </p:nvSpPr>
          <p:spPr>
            <a:xfrm>
              <a:off x="690" y="3522"/>
              <a:ext cx="1268" cy="0"/>
            </a:xfrm>
            <a:prstGeom prst="line">
              <a:avLst/>
            </a:prstGeom>
            <a:ln w="19050" cap="flat" cmpd="sng">
              <a:solidFill>
                <a:schemeClr val="tx1"/>
              </a:solidFill>
              <a:prstDash val="solid"/>
              <a:headEnd type="none" w="med" len="med"/>
              <a:tailEnd type="stealth" w="med" len="lg"/>
            </a:ln>
          </p:spPr>
        </p:sp>
        <p:sp>
          <p:nvSpPr>
            <p:cNvPr id="394286" name="Line 46"/>
            <p:cNvSpPr/>
            <p:nvPr/>
          </p:nvSpPr>
          <p:spPr>
            <a:xfrm flipV="1">
              <a:off x="703" y="2936"/>
              <a:ext cx="0" cy="934"/>
            </a:xfrm>
            <a:prstGeom prst="line">
              <a:avLst/>
            </a:prstGeom>
            <a:ln w="19050" cap="flat" cmpd="sng">
              <a:solidFill>
                <a:schemeClr val="tx1"/>
              </a:solidFill>
              <a:prstDash val="solid"/>
              <a:headEnd type="none" w="med" len="med"/>
              <a:tailEnd type="stealth" w="med" len="lg"/>
            </a:ln>
          </p:spPr>
        </p:sp>
        <p:sp>
          <p:nvSpPr>
            <p:cNvPr id="394287" name="Text Box 47"/>
            <p:cNvSpPr txBox="1"/>
            <p:nvPr/>
          </p:nvSpPr>
          <p:spPr>
            <a:xfrm>
              <a:off x="510" y="3437"/>
              <a:ext cx="232" cy="250"/>
            </a:xfrm>
            <a:prstGeom prst="rect">
              <a:avLst/>
            </a:prstGeom>
            <a:noFill/>
            <a:ln w="25400">
              <a:noFill/>
            </a:ln>
          </p:spPr>
          <p:txBody>
            <a:bodyPr wrap="none">
              <a:spAutoFit/>
            </a:bodyPr>
            <a:p>
              <a:r>
                <a:rPr lang="en-US" altLang="zh-CN" sz="2000" b="1" i="1" dirty="0">
                  <a:latin typeface="Times New Roman" panose="02020603050405020304" pitchFamily="18" charset="0"/>
                </a:rPr>
                <a:t>O</a:t>
              </a:r>
              <a:endParaRPr lang="en-US" altLang="zh-CN" sz="2000" b="1" i="1" dirty="0">
                <a:latin typeface="Times New Roman" panose="02020603050405020304" pitchFamily="18" charset="0"/>
              </a:endParaRPr>
            </a:p>
          </p:txBody>
        </p:sp>
        <p:sp>
          <p:nvSpPr>
            <p:cNvPr id="394288" name="Text Box 48"/>
            <p:cNvSpPr txBox="1"/>
            <p:nvPr/>
          </p:nvSpPr>
          <p:spPr>
            <a:xfrm>
              <a:off x="1971" y="3416"/>
              <a:ext cx="169" cy="288"/>
            </a:xfrm>
            <a:prstGeom prst="rect">
              <a:avLst/>
            </a:prstGeom>
            <a:noFill/>
            <a:ln w="25400">
              <a:noFill/>
            </a:ln>
          </p:spPr>
          <p:txBody>
            <a:bodyPr wrap="none">
              <a:spAutoFit/>
            </a:bodyPr>
            <a:p>
              <a:r>
                <a:rPr lang="en-US" altLang="zh-CN" b="1" i="1" dirty="0">
                  <a:latin typeface="Times New Roman" panose="02020603050405020304" pitchFamily="18" charset="0"/>
                </a:rPr>
                <a:t>t</a:t>
              </a:r>
              <a:endParaRPr lang="en-US" altLang="zh-CN" b="1" i="1" dirty="0">
                <a:latin typeface="Times New Roman" panose="02020603050405020304" pitchFamily="18" charset="0"/>
              </a:endParaRPr>
            </a:p>
          </p:txBody>
        </p:sp>
        <p:sp>
          <p:nvSpPr>
            <p:cNvPr id="394289" name="Text Box 49"/>
            <p:cNvSpPr txBox="1"/>
            <p:nvPr/>
          </p:nvSpPr>
          <p:spPr>
            <a:xfrm>
              <a:off x="703" y="2893"/>
              <a:ext cx="563" cy="288"/>
            </a:xfrm>
            <a:prstGeom prst="rect">
              <a:avLst/>
            </a:prstGeom>
            <a:noFill/>
            <a:ln w="25400">
              <a:noFill/>
            </a:ln>
          </p:spPr>
          <p:txBody>
            <a:bodyPr wrap="none">
              <a:spAutoFit/>
            </a:bodyPr>
            <a:p>
              <a:r>
                <a:rPr lang="en-US" altLang="zh-CN" b="1" i="1" dirty="0">
                  <a:latin typeface="Times New Roman" panose="02020603050405020304" pitchFamily="18" charset="0"/>
                </a:rPr>
                <a:t>u</a:t>
              </a:r>
              <a:r>
                <a:rPr lang="en-US" altLang="zh-CN" b="1" baseline="-25000" dirty="0">
                  <a:latin typeface="Times New Roman" panose="02020603050405020304" pitchFamily="18" charset="0"/>
                </a:rPr>
                <a:t>O</a:t>
              </a:r>
              <a:r>
                <a:rPr lang="en-US" altLang="zh-CN" b="1" dirty="0">
                  <a:latin typeface="Times New Roman" panose="02020603050405020304" pitchFamily="18" charset="0"/>
                </a:rPr>
                <a:t>/ V</a:t>
              </a:r>
              <a:endParaRPr lang="en-US" altLang="zh-CN" b="1" dirty="0">
                <a:latin typeface="Times New Roman" panose="02020603050405020304" pitchFamily="18" charset="0"/>
              </a:endParaRPr>
            </a:p>
          </p:txBody>
        </p:sp>
        <p:sp>
          <p:nvSpPr>
            <p:cNvPr id="394290" name="Text Box 50"/>
            <p:cNvSpPr txBox="1"/>
            <p:nvPr/>
          </p:nvSpPr>
          <p:spPr>
            <a:xfrm>
              <a:off x="381" y="3240"/>
              <a:ext cx="594" cy="288"/>
            </a:xfrm>
            <a:prstGeom prst="rect">
              <a:avLst/>
            </a:prstGeom>
            <a:noFill/>
            <a:ln w="25400">
              <a:noFill/>
            </a:ln>
          </p:spPr>
          <p:txBody>
            <a:bodyPr>
              <a:spAutoFit/>
            </a:bodyPr>
            <a:p>
              <a:r>
                <a:rPr lang="en-US" altLang="zh-CN" b="1" dirty="0">
                  <a:latin typeface="Times New Roman" panose="02020603050405020304" pitchFamily="18" charset="0"/>
                </a:rPr>
                <a:t>0.7</a:t>
              </a:r>
              <a:endParaRPr lang="en-US" altLang="zh-CN" b="1" dirty="0">
                <a:latin typeface="Times New Roman" panose="02020603050405020304" pitchFamily="18" charset="0"/>
              </a:endParaRPr>
            </a:p>
          </p:txBody>
        </p:sp>
        <p:sp>
          <p:nvSpPr>
            <p:cNvPr id="394291" name="Line 51"/>
            <p:cNvSpPr/>
            <p:nvPr/>
          </p:nvSpPr>
          <p:spPr>
            <a:xfrm flipV="1">
              <a:off x="721" y="3437"/>
              <a:ext cx="771" cy="0"/>
            </a:xfrm>
            <a:prstGeom prst="line">
              <a:avLst/>
            </a:prstGeom>
            <a:ln w="19050" cap="flat" cmpd="sng">
              <a:solidFill>
                <a:schemeClr val="tx1"/>
              </a:solidFill>
              <a:prstDash val="dash"/>
              <a:headEnd type="none" w="med" len="med"/>
              <a:tailEnd type="none" w="med" len="med"/>
            </a:ln>
          </p:spPr>
        </p:sp>
        <p:sp>
          <p:nvSpPr>
            <p:cNvPr id="394292" name="Line 52"/>
            <p:cNvSpPr/>
            <p:nvPr/>
          </p:nvSpPr>
          <p:spPr>
            <a:xfrm>
              <a:off x="703" y="2558"/>
              <a:ext cx="1268" cy="0"/>
            </a:xfrm>
            <a:prstGeom prst="line">
              <a:avLst/>
            </a:prstGeom>
            <a:ln w="19050" cap="flat" cmpd="sng">
              <a:solidFill>
                <a:schemeClr val="tx1"/>
              </a:solidFill>
              <a:prstDash val="solid"/>
              <a:headEnd type="none" w="med" len="med"/>
              <a:tailEnd type="stealth" w="med" len="lg"/>
            </a:ln>
          </p:spPr>
        </p:sp>
        <p:sp>
          <p:nvSpPr>
            <p:cNvPr id="394293" name="Line 53"/>
            <p:cNvSpPr/>
            <p:nvPr/>
          </p:nvSpPr>
          <p:spPr>
            <a:xfrm flipV="1">
              <a:off x="703" y="1982"/>
              <a:ext cx="0" cy="960"/>
            </a:xfrm>
            <a:prstGeom prst="line">
              <a:avLst/>
            </a:prstGeom>
            <a:ln w="19050" cap="flat" cmpd="sng">
              <a:solidFill>
                <a:schemeClr val="tx1"/>
              </a:solidFill>
              <a:prstDash val="solid"/>
              <a:headEnd type="none" w="med" len="med"/>
              <a:tailEnd type="stealth" w="med" len="lg"/>
            </a:ln>
          </p:spPr>
        </p:sp>
        <p:sp>
          <p:nvSpPr>
            <p:cNvPr id="394294" name="Text Box 54"/>
            <p:cNvSpPr txBox="1"/>
            <p:nvPr/>
          </p:nvSpPr>
          <p:spPr>
            <a:xfrm>
              <a:off x="471" y="2483"/>
              <a:ext cx="232" cy="250"/>
            </a:xfrm>
            <a:prstGeom prst="rect">
              <a:avLst/>
            </a:prstGeom>
            <a:noFill/>
            <a:ln w="25400">
              <a:noFill/>
            </a:ln>
          </p:spPr>
          <p:txBody>
            <a:bodyPr wrap="none">
              <a:spAutoFit/>
            </a:bodyPr>
            <a:p>
              <a:r>
                <a:rPr lang="en-US" altLang="zh-CN" sz="2000" b="1" i="1" dirty="0">
                  <a:latin typeface="Times New Roman" panose="02020603050405020304" pitchFamily="18" charset="0"/>
                </a:rPr>
                <a:t>O</a:t>
              </a:r>
              <a:endParaRPr lang="en-US" altLang="zh-CN" sz="2000" b="1" i="1" dirty="0">
                <a:latin typeface="Times New Roman" panose="02020603050405020304" pitchFamily="18" charset="0"/>
              </a:endParaRPr>
            </a:p>
          </p:txBody>
        </p:sp>
        <p:sp>
          <p:nvSpPr>
            <p:cNvPr id="394295" name="Text Box 55"/>
            <p:cNvSpPr txBox="1"/>
            <p:nvPr/>
          </p:nvSpPr>
          <p:spPr>
            <a:xfrm>
              <a:off x="1971" y="2462"/>
              <a:ext cx="169" cy="288"/>
            </a:xfrm>
            <a:prstGeom prst="rect">
              <a:avLst/>
            </a:prstGeom>
            <a:noFill/>
            <a:ln w="25400">
              <a:noFill/>
            </a:ln>
          </p:spPr>
          <p:txBody>
            <a:bodyPr wrap="none">
              <a:spAutoFit/>
            </a:bodyPr>
            <a:p>
              <a:r>
                <a:rPr lang="en-US" altLang="zh-CN" b="1" i="1" dirty="0">
                  <a:latin typeface="Times New Roman" panose="02020603050405020304" pitchFamily="18" charset="0"/>
                </a:rPr>
                <a:t>t</a:t>
              </a:r>
              <a:endParaRPr lang="en-US" altLang="zh-CN" b="1" i="1" dirty="0">
                <a:latin typeface="Times New Roman" panose="02020603050405020304" pitchFamily="18" charset="0"/>
              </a:endParaRPr>
            </a:p>
          </p:txBody>
        </p:sp>
        <p:sp>
          <p:nvSpPr>
            <p:cNvPr id="394296" name="Text Box 56"/>
            <p:cNvSpPr txBox="1"/>
            <p:nvPr/>
          </p:nvSpPr>
          <p:spPr>
            <a:xfrm>
              <a:off x="678" y="1876"/>
              <a:ext cx="531" cy="288"/>
            </a:xfrm>
            <a:prstGeom prst="rect">
              <a:avLst/>
            </a:prstGeom>
            <a:noFill/>
            <a:ln w="25400">
              <a:noFill/>
            </a:ln>
          </p:spPr>
          <p:txBody>
            <a:bodyPr wrap="none">
              <a:spAutoFit/>
            </a:bodyPr>
            <a:p>
              <a:r>
                <a:rPr lang="en-US" altLang="zh-CN" b="1" i="1" dirty="0">
                  <a:latin typeface="Times New Roman" panose="02020603050405020304" pitchFamily="18" charset="0"/>
                </a:rPr>
                <a:t>u</a:t>
              </a:r>
              <a:r>
                <a:rPr lang="en-US" altLang="zh-CN" b="1" baseline="-25000" dirty="0">
                  <a:latin typeface="Times New Roman" panose="02020603050405020304" pitchFamily="18" charset="0"/>
                </a:rPr>
                <a:t>i</a:t>
              </a:r>
              <a:r>
                <a:rPr lang="en-US" altLang="zh-CN" b="1" i="1" baseline="-25000" dirty="0">
                  <a:latin typeface="Times New Roman" panose="02020603050405020304" pitchFamily="18" charset="0"/>
                </a:rPr>
                <a:t> </a:t>
              </a:r>
              <a:r>
                <a:rPr lang="en-US" altLang="zh-CN" b="1" dirty="0">
                  <a:latin typeface="Times New Roman" panose="02020603050405020304" pitchFamily="18" charset="0"/>
                </a:rPr>
                <a:t>/ V</a:t>
              </a:r>
              <a:endParaRPr lang="en-US" altLang="zh-CN" b="1" dirty="0">
                <a:latin typeface="Times New Roman" panose="02020603050405020304" pitchFamily="18" charset="0"/>
              </a:endParaRPr>
            </a:p>
          </p:txBody>
        </p:sp>
        <p:sp>
          <p:nvSpPr>
            <p:cNvPr id="394297" name="Text Box 57"/>
            <p:cNvSpPr txBox="1"/>
            <p:nvPr/>
          </p:nvSpPr>
          <p:spPr>
            <a:xfrm>
              <a:off x="530" y="2174"/>
              <a:ext cx="212" cy="288"/>
            </a:xfrm>
            <a:prstGeom prst="rect">
              <a:avLst/>
            </a:prstGeom>
            <a:noFill/>
            <a:ln w="25400">
              <a:noFill/>
            </a:ln>
          </p:spPr>
          <p:txBody>
            <a:bodyPr wrap="none">
              <a:spAutoFit/>
            </a:bodyPr>
            <a:p>
              <a:r>
                <a:rPr lang="en-US" altLang="zh-CN" b="1" dirty="0">
                  <a:latin typeface="Times New Roman" panose="02020603050405020304" pitchFamily="18" charset="0"/>
                </a:rPr>
                <a:t>2</a:t>
              </a:r>
              <a:endParaRPr lang="en-US" altLang="zh-CN" b="1" dirty="0">
                <a:latin typeface="Times New Roman" panose="02020603050405020304" pitchFamily="18" charset="0"/>
              </a:endParaRPr>
            </a:p>
          </p:txBody>
        </p:sp>
        <p:sp>
          <p:nvSpPr>
            <p:cNvPr id="394298" name="Line 58"/>
            <p:cNvSpPr/>
            <p:nvPr/>
          </p:nvSpPr>
          <p:spPr>
            <a:xfrm flipV="1">
              <a:off x="721" y="2250"/>
              <a:ext cx="396" cy="11"/>
            </a:xfrm>
            <a:prstGeom prst="line">
              <a:avLst/>
            </a:prstGeom>
            <a:ln w="19050" cap="flat" cmpd="sng">
              <a:solidFill>
                <a:schemeClr val="tx1"/>
              </a:solidFill>
              <a:prstDash val="dash"/>
              <a:headEnd type="none" w="med" len="med"/>
              <a:tailEnd type="none" w="med" len="med"/>
            </a:ln>
          </p:spPr>
        </p:sp>
        <p:sp>
          <p:nvSpPr>
            <p:cNvPr id="394299" name="Freeform 59"/>
            <p:cNvSpPr/>
            <p:nvPr/>
          </p:nvSpPr>
          <p:spPr>
            <a:xfrm>
              <a:off x="703" y="2262"/>
              <a:ext cx="357" cy="304"/>
            </a:xfrm>
            <a:custGeom>
              <a:avLst/>
              <a:gdLst>
                <a:gd name="txL" fmla="*/ 0 w 288"/>
                <a:gd name="txT" fmla="*/ 0 h 336"/>
                <a:gd name="txR" fmla="*/ 288 w 288"/>
                <a:gd name="txB" fmla="*/ 336 h 336"/>
              </a:gdLst>
              <a:ahLst/>
              <a:cxnLst>
                <a:cxn ang="0">
                  <a:pos x="0" y="336"/>
                </a:cxn>
                <a:cxn ang="0">
                  <a:pos x="144" y="0"/>
                </a:cxn>
                <a:cxn ang="0">
                  <a:pos x="288" y="336"/>
                </a:cxn>
              </a:cxnLst>
              <a:rect l="txL" t="txT" r="txR" b="txB"/>
              <a:pathLst>
                <a:path w="288" h="336">
                  <a:moveTo>
                    <a:pt x="0" y="336"/>
                  </a:moveTo>
                  <a:cubicBezTo>
                    <a:pt x="48" y="168"/>
                    <a:pt x="96" y="0"/>
                    <a:pt x="144" y="0"/>
                  </a:cubicBezTo>
                  <a:cubicBezTo>
                    <a:pt x="192" y="0"/>
                    <a:pt x="240" y="168"/>
                    <a:pt x="288" y="336"/>
                  </a:cubicBezTo>
                </a:path>
              </a:pathLst>
            </a:custGeom>
            <a:noFill/>
            <a:ln w="38100" cap="flat" cmpd="sng">
              <a:solidFill>
                <a:srgbClr val="FF0000"/>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4300" name="Freeform 60"/>
            <p:cNvSpPr/>
            <p:nvPr/>
          </p:nvSpPr>
          <p:spPr>
            <a:xfrm flipV="1">
              <a:off x="1060" y="2566"/>
              <a:ext cx="357" cy="304"/>
            </a:xfrm>
            <a:custGeom>
              <a:avLst/>
              <a:gdLst>
                <a:gd name="txL" fmla="*/ 0 w 288"/>
                <a:gd name="txT" fmla="*/ 0 h 336"/>
                <a:gd name="txR" fmla="*/ 288 w 288"/>
                <a:gd name="txB" fmla="*/ 336 h 336"/>
              </a:gdLst>
              <a:ahLst/>
              <a:cxnLst>
                <a:cxn ang="0">
                  <a:pos x="0" y="336"/>
                </a:cxn>
                <a:cxn ang="0">
                  <a:pos x="144" y="0"/>
                </a:cxn>
                <a:cxn ang="0">
                  <a:pos x="288" y="336"/>
                </a:cxn>
              </a:cxnLst>
              <a:rect l="txL" t="txT" r="txR" b="txB"/>
              <a:pathLst>
                <a:path w="288" h="336">
                  <a:moveTo>
                    <a:pt x="0" y="336"/>
                  </a:moveTo>
                  <a:cubicBezTo>
                    <a:pt x="48" y="168"/>
                    <a:pt x="96" y="0"/>
                    <a:pt x="144" y="0"/>
                  </a:cubicBezTo>
                  <a:cubicBezTo>
                    <a:pt x="192" y="0"/>
                    <a:pt x="240" y="168"/>
                    <a:pt x="288" y="336"/>
                  </a:cubicBezTo>
                </a:path>
              </a:pathLst>
            </a:custGeom>
            <a:noFill/>
            <a:ln w="38100" cap="flat" cmpd="sng">
              <a:solidFill>
                <a:srgbClr val="0033CC"/>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4301" name="Line 61"/>
            <p:cNvSpPr/>
            <p:nvPr/>
          </p:nvSpPr>
          <p:spPr>
            <a:xfrm>
              <a:off x="703" y="2452"/>
              <a:ext cx="1068" cy="0"/>
            </a:xfrm>
            <a:prstGeom prst="line">
              <a:avLst/>
            </a:prstGeom>
            <a:ln w="19050" cap="flat" cmpd="sng">
              <a:solidFill>
                <a:schemeClr val="tx1"/>
              </a:solidFill>
              <a:prstDash val="dash"/>
              <a:headEnd type="none" w="med" len="med"/>
              <a:tailEnd type="none" w="med" len="med"/>
            </a:ln>
          </p:spPr>
        </p:sp>
        <p:sp>
          <p:nvSpPr>
            <p:cNvPr id="394302" name="Line 62"/>
            <p:cNvSpPr/>
            <p:nvPr/>
          </p:nvSpPr>
          <p:spPr>
            <a:xfrm>
              <a:off x="703" y="2668"/>
              <a:ext cx="1068" cy="0"/>
            </a:xfrm>
            <a:prstGeom prst="line">
              <a:avLst/>
            </a:prstGeom>
            <a:ln w="19050" cap="flat" cmpd="sng">
              <a:solidFill>
                <a:schemeClr val="tx1"/>
              </a:solidFill>
              <a:prstDash val="dash"/>
              <a:headEnd type="none" w="med" len="med"/>
              <a:tailEnd type="none" w="med" len="med"/>
            </a:ln>
          </p:spPr>
        </p:sp>
        <p:sp>
          <p:nvSpPr>
            <p:cNvPr id="394303" name="Line 63"/>
            <p:cNvSpPr/>
            <p:nvPr/>
          </p:nvSpPr>
          <p:spPr>
            <a:xfrm>
              <a:off x="763" y="2483"/>
              <a:ext cx="0" cy="964"/>
            </a:xfrm>
            <a:prstGeom prst="line">
              <a:avLst/>
            </a:prstGeom>
            <a:ln w="19050" cap="flat" cmpd="sng">
              <a:solidFill>
                <a:schemeClr val="tx1"/>
              </a:solidFill>
              <a:prstDash val="dash"/>
              <a:headEnd type="none" w="med" len="med"/>
              <a:tailEnd type="none" w="med" len="med"/>
            </a:ln>
          </p:spPr>
        </p:sp>
        <p:sp>
          <p:nvSpPr>
            <p:cNvPr id="394304" name="Line 64"/>
            <p:cNvSpPr/>
            <p:nvPr/>
          </p:nvSpPr>
          <p:spPr>
            <a:xfrm>
              <a:off x="1025" y="2462"/>
              <a:ext cx="0" cy="1060"/>
            </a:xfrm>
            <a:prstGeom prst="line">
              <a:avLst/>
            </a:prstGeom>
            <a:ln w="19050" cap="flat" cmpd="sng">
              <a:solidFill>
                <a:schemeClr val="tx1"/>
              </a:solidFill>
              <a:prstDash val="dash"/>
              <a:headEnd type="none" w="med" len="med"/>
              <a:tailEnd type="none" w="med" len="med"/>
            </a:ln>
          </p:spPr>
        </p:sp>
        <p:sp>
          <p:nvSpPr>
            <p:cNvPr id="394305" name="Line 65"/>
            <p:cNvSpPr/>
            <p:nvPr/>
          </p:nvSpPr>
          <p:spPr>
            <a:xfrm>
              <a:off x="1090" y="2701"/>
              <a:ext cx="5" cy="881"/>
            </a:xfrm>
            <a:prstGeom prst="line">
              <a:avLst/>
            </a:prstGeom>
            <a:ln w="19050" cap="flat" cmpd="sng">
              <a:solidFill>
                <a:schemeClr val="tx1"/>
              </a:solidFill>
              <a:prstDash val="dash"/>
              <a:headEnd type="none" w="med" len="med"/>
              <a:tailEnd type="none" w="med" len="med"/>
            </a:ln>
          </p:spPr>
        </p:sp>
        <p:sp>
          <p:nvSpPr>
            <p:cNvPr id="394306" name="Line 66"/>
            <p:cNvSpPr/>
            <p:nvPr/>
          </p:nvSpPr>
          <p:spPr>
            <a:xfrm>
              <a:off x="1394" y="2679"/>
              <a:ext cx="0" cy="884"/>
            </a:xfrm>
            <a:prstGeom prst="line">
              <a:avLst/>
            </a:prstGeom>
            <a:ln w="19050" cap="flat" cmpd="sng">
              <a:solidFill>
                <a:schemeClr val="tx1"/>
              </a:solidFill>
              <a:prstDash val="dash"/>
              <a:headEnd type="none" w="med" len="med"/>
              <a:tailEnd type="none" w="med" len="med"/>
            </a:ln>
          </p:spPr>
        </p:sp>
        <p:sp>
          <p:nvSpPr>
            <p:cNvPr id="394307" name="Freeform 67"/>
            <p:cNvSpPr/>
            <p:nvPr/>
          </p:nvSpPr>
          <p:spPr>
            <a:xfrm>
              <a:off x="703" y="3432"/>
              <a:ext cx="357" cy="96"/>
            </a:xfrm>
            <a:custGeom>
              <a:avLst/>
              <a:gdLst>
                <a:gd name="txL" fmla="*/ 0 w 249"/>
                <a:gd name="txT" fmla="*/ 0 h 96"/>
                <a:gd name="txR" fmla="*/ 249 w 249"/>
                <a:gd name="txB" fmla="*/ 96 h 96"/>
              </a:gdLst>
              <a:ahLst/>
              <a:cxnLst>
                <a:cxn ang="0">
                  <a:pos x="0" y="96"/>
                </a:cxn>
                <a:cxn ang="0">
                  <a:pos x="43" y="14"/>
                </a:cxn>
                <a:cxn ang="0">
                  <a:pos x="187" y="10"/>
                </a:cxn>
                <a:cxn ang="0">
                  <a:pos x="195" y="10"/>
                </a:cxn>
                <a:cxn ang="0">
                  <a:pos x="219" y="14"/>
                </a:cxn>
                <a:cxn ang="0">
                  <a:pos x="249" y="96"/>
                </a:cxn>
              </a:cxnLst>
              <a:rect l="txL" t="txT" r="txR" b="txB"/>
              <a:pathLst>
                <a:path w="249" h="96">
                  <a:moveTo>
                    <a:pt x="0" y="96"/>
                  </a:moveTo>
                  <a:cubicBezTo>
                    <a:pt x="7" y="82"/>
                    <a:pt x="12" y="28"/>
                    <a:pt x="43" y="14"/>
                  </a:cubicBezTo>
                  <a:cubicBezTo>
                    <a:pt x="74" y="0"/>
                    <a:pt x="162" y="11"/>
                    <a:pt x="187" y="10"/>
                  </a:cubicBezTo>
                  <a:cubicBezTo>
                    <a:pt x="212" y="9"/>
                    <a:pt x="190" y="9"/>
                    <a:pt x="195" y="10"/>
                  </a:cubicBezTo>
                  <a:cubicBezTo>
                    <a:pt x="200" y="11"/>
                    <a:pt x="210" y="0"/>
                    <a:pt x="219" y="14"/>
                  </a:cubicBezTo>
                  <a:cubicBezTo>
                    <a:pt x="228" y="28"/>
                    <a:pt x="243" y="79"/>
                    <a:pt x="249" y="96"/>
                  </a:cubicBezTo>
                </a:path>
              </a:pathLst>
            </a:custGeom>
            <a:noFill/>
            <a:ln w="38100" cap="flat" cmpd="sng">
              <a:solidFill>
                <a:srgbClr val="FF0066"/>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4308" name="Freeform 68"/>
            <p:cNvSpPr/>
            <p:nvPr/>
          </p:nvSpPr>
          <p:spPr>
            <a:xfrm flipV="1">
              <a:off x="1060" y="3522"/>
              <a:ext cx="357" cy="96"/>
            </a:xfrm>
            <a:custGeom>
              <a:avLst/>
              <a:gdLst>
                <a:gd name="txL" fmla="*/ 0 w 249"/>
                <a:gd name="txT" fmla="*/ 0 h 96"/>
                <a:gd name="txR" fmla="*/ 249 w 249"/>
                <a:gd name="txB" fmla="*/ 96 h 96"/>
              </a:gdLst>
              <a:ahLst/>
              <a:cxnLst>
                <a:cxn ang="0">
                  <a:pos x="0" y="96"/>
                </a:cxn>
                <a:cxn ang="0">
                  <a:pos x="43" y="14"/>
                </a:cxn>
                <a:cxn ang="0">
                  <a:pos x="187" y="10"/>
                </a:cxn>
                <a:cxn ang="0">
                  <a:pos x="195" y="10"/>
                </a:cxn>
                <a:cxn ang="0">
                  <a:pos x="219" y="14"/>
                </a:cxn>
                <a:cxn ang="0">
                  <a:pos x="249" y="96"/>
                </a:cxn>
              </a:cxnLst>
              <a:rect l="txL" t="txT" r="txR" b="txB"/>
              <a:pathLst>
                <a:path w="249" h="96">
                  <a:moveTo>
                    <a:pt x="0" y="96"/>
                  </a:moveTo>
                  <a:cubicBezTo>
                    <a:pt x="7" y="82"/>
                    <a:pt x="12" y="28"/>
                    <a:pt x="43" y="14"/>
                  </a:cubicBezTo>
                  <a:cubicBezTo>
                    <a:pt x="74" y="0"/>
                    <a:pt x="162" y="11"/>
                    <a:pt x="187" y="10"/>
                  </a:cubicBezTo>
                  <a:cubicBezTo>
                    <a:pt x="212" y="9"/>
                    <a:pt x="190" y="9"/>
                    <a:pt x="195" y="10"/>
                  </a:cubicBezTo>
                  <a:cubicBezTo>
                    <a:pt x="200" y="11"/>
                    <a:pt x="210" y="0"/>
                    <a:pt x="219" y="14"/>
                  </a:cubicBezTo>
                  <a:cubicBezTo>
                    <a:pt x="228" y="28"/>
                    <a:pt x="243" y="79"/>
                    <a:pt x="249" y="96"/>
                  </a:cubicBezTo>
                </a:path>
              </a:pathLst>
            </a:custGeom>
            <a:noFill/>
            <a:ln w="38100" cap="flat" cmpd="sng">
              <a:solidFill>
                <a:srgbClr val="0033CC"/>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4309" name="Line 69"/>
            <p:cNvSpPr/>
            <p:nvPr/>
          </p:nvSpPr>
          <p:spPr>
            <a:xfrm flipV="1">
              <a:off x="703" y="3606"/>
              <a:ext cx="691" cy="0"/>
            </a:xfrm>
            <a:prstGeom prst="line">
              <a:avLst/>
            </a:prstGeom>
            <a:ln w="19050" cap="flat" cmpd="sng">
              <a:solidFill>
                <a:schemeClr val="tx1"/>
              </a:solidFill>
              <a:prstDash val="dash"/>
              <a:headEnd type="none" w="med" len="med"/>
              <a:tailEnd type="none" w="med" len="med"/>
            </a:ln>
          </p:spPr>
        </p:sp>
        <p:sp>
          <p:nvSpPr>
            <p:cNvPr id="394310" name="Rectangle 70"/>
            <p:cNvSpPr/>
            <p:nvPr/>
          </p:nvSpPr>
          <p:spPr>
            <a:xfrm>
              <a:off x="233" y="3582"/>
              <a:ext cx="509" cy="288"/>
            </a:xfrm>
            <a:prstGeom prst="rect">
              <a:avLst/>
            </a:prstGeom>
            <a:noFill/>
            <a:ln w="28575">
              <a:noFill/>
            </a:ln>
          </p:spPr>
          <p:txBody>
            <a:bodyPr wrap="none">
              <a:spAutoFit/>
            </a:bodyPr>
            <a:p>
              <a:pPr algn="ctr"/>
              <a:r>
                <a:rPr lang="en-US" altLang="zh-CN" b="1" i="1" dirty="0">
                  <a:latin typeface="Times New Roman" panose="02020603050405020304" pitchFamily="18" charset="0"/>
                  <a:sym typeface="Symbol" panose="05050102010706020507" pitchFamily="18" charset="2"/>
                </a:rPr>
                <a:t> </a:t>
              </a:r>
              <a:r>
                <a:rPr lang="en-US" altLang="zh-CN" b="1" dirty="0">
                  <a:latin typeface="Times New Roman" panose="02020603050405020304" pitchFamily="18" charset="0"/>
                </a:rPr>
                <a:t>0.7</a:t>
              </a:r>
              <a:endParaRPr lang="en-US" altLang="zh-CN" b="1" dirty="0">
                <a:latin typeface="Times New Roman" panose="02020603050405020304" pitchFamily="18" charset="0"/>
              </a:endParaRPr>
            </a:p>
          </p:txBody>
        </p:sp>
      </p:grpSp>
      <p:sp>
        <p:nvSpPr>
          <p:cNvPr id="42055" name="Rectangle 71"/>
          <p:cNvSpPr/>
          <p:nvPr/>
        </p:nvSpPr>
        <p:spPr>
          <a:xfrm>
            <a:off x="4013200" y="1946275"/>
            <a:ext cx="850900" cy="488950"/>
          </a:xfrm>
          <a:prstGeom prst="rect">
            <a:avLst/>
          </a:prstGeom>
          <a:noFill/>
          <a:ln w="9525">
            <a:noFill/>
          </a:ln>
        </p:spPr>
        <p:txBody>
          <a:bodyPr wrap="none">
            <a:spAutoFit/>
          </a:bodyPr>
          <a:p>
            <a:r>
              <a:rPr lang="zh-CN" altLang="en-US" sz="2600" b="1" dirty="0">
                <a:solidFill>
                  <a:srgbClr val="FF0066"/>
                </a:solidFill>
                <a:latin typeface="宋体" panose="02010600030101010101" pitchFamily="2" charset="-122"/>
              </a:rPr>
              <a:t>解：</a:t>
            </a:r>
            <a:endParaRPr lang="zh-CN" altLang="en-US" sz="2600" b="1" dirty="0">
              <a:solidFill>
                <a:srgbClr val="FF0066"/>
              </a:solidFill>
              <a:latin typeface="宋体" panose="02010600030101010101" pitchFamily="2" charset="-122"/>
            </a:endParaRPr>
          </a:p>
        </p:txBody>
      </p:sp>
      <p:sp>
        <p:nvSpPr>
          <p:cNvPr id="3"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1986">
                                            <p:txEl>
                                              <p:charRg st="0" end="36"/>
                                            </p:txEl>
                                          </p:spTgt>
                                        </p:tgtEl>
                                        <p:attrNameLst>
                                          <p:attrName>style.visibility</p:attrName>
                                        </p:attrNameLst>
                                      </p:cBhvr>
                                      <p:to>
                                        <p:strVal val="visible"/>
                                      </p:to>
                                    </p:set>
                                    <p:animEffect transition="in" filter="wipe(left)">
                                      <p:cBhvr>
                                        <p:cTn id="7" dur="500"/>
                                        <p:tgtEl>
                                          <p:spTgt spid="41986">
                                            <p:txEl>
                                              <p:charRg st="0" end="3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987"/>
                                        </p:tgtEl>
                                        <p:attrNameLst>
                                          <p:attrName>style.visibility</p:attrName>
                                        </p:attrNameLst>
                                      </p:cBhvr>
                                      <p:to>
                                        <p:strVal val="visible"/>
                                      </p:to>
                                    </p:set>
                                    <p:animEffect transition="in" filter="wipe(left)">
                                      <p:cBhvr>
                                        <p:cTn id="12" dur="500"/>
                                        <p:tgtEl>
                                          <p:spTgt spid="4198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ox(ou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2055">
                                            <p:txEl>
                                              <p:charRg st="0" end="3"/>
                                            </p:txEl>
                                          </p:spTgt>
                                        </p:tgtEl>
                                        <p:attrNameLst>
                                          <p:attrName>style.visibility</p:attrName>
                                        </p:attrNameLst>
                                      </p:cBhvr>
                                      <p:to>
                                        <p:strVal val="visible"/>
                                      </p:to>
                                    </p:set>
                                    <p:animEffect transition="in" filter="wipe(left)">
                                      <p:cBhvr>
                                        <p:cTn id="22" dur="500"/>
                                        <p:tgtEl>
                                          <p:spTgt spid="42055">
                                            <p:txEl>
                                              <p:charRg st="0"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2019">
                                            <p:txEl>
                                              <p:charRg st="0" end="20"/>
                                            </p:txEl>
                                          </p:spTgt>
                                        </p:tgtEl>
                                        <p:attrNameLst>
                                          <p:attrName>style.visibility</p:attrName>
                                        </p:attrNameLst>
                                      </p:cBhvr>
                                      <p:to>
                                        <p:strVal val="visible"/>
                                      </p:to>
                                    </p:set>
                                    <p:animEffect transition="in" filter="wipe(left)">
                                      <p:cBhvr>
                                        <p:cTn id="27" dur="500"/>
                                        <p:tgtEl>
                                          <p:spTgt spid="42019">
                                            <p:txEl>
                                              <p:charRg st="0" end="20"/>
                                            </p:txEl>
                                          </p:spTgt>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42020">
                                            <p:txEl>
                                              <p:charRg st="0" end="10"/>
                                            </p:txEl>
                                          </p:spTgt>
                                        </p:tgtEl>
                                        <p:attrNameLst>
                                          <p:attrName>style.visibility</p:attrName>
                                        </p:attrNameLst>
                                      </p:cBhvr>
                                      <p:to>
                                        <p:strVal val="visible"/>
                                      </p:to>
                                    </p:set>
                                    <p:animEffect transition="in" filter="wipe(left)">
                                      <p:cBhvr>
                                        <p:cTn id="31" dur="500"/>
                                        <p:tgtEl>
                                          <p:spTgt spid="42020">
                                            <p:txEl>
                                              <p:charRg st="0" end="10"/>
                                            </p:txEl>
                                          </p:spTgt>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42021">
                                            <p:txEl>
                                              <p:charRg st="0" end="7"/>
                                            </p:txEl>
                                          </p:spTgt>
                                        </p:tgtEl>
                                        <p:attrNameLst>
                                          <p:attrName>style.visibility</p:attrName>
                                        </p:attrNameLst>
                                      </p:cBhvr>
                                      <p:to>
                                        <p:strVal val="visible"/>
                                      </p:to>
                                    </p:set>
                                    <p:animEffect transition="in" filter="wipe(left)">
                                      <p:cBhvr>
                                        <p:cTn id="35" dur="500"/>
                                        <p:tgtEl>
                                          <p:spTgt spid="42021">
                                            <p:txEl>
                                              <p:charRg st="0" end="7"/>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42023">
                                            <p:txEl>
                                              <p:charRg st="0" end="11"/>
                                            </p:txEl>
                                          </p:spTgt>
                                        </p:tgtEl>
                                        <p:attrNameLst>
                                          <p:attrName>style.visibility</p:attrName>
                                        </p:attrNameLst>
                                      </p:cBhvr>
                                      <p:to>
                                        <p:strVal val="visible"/>
                                      </p:to>
                                    </p:set>
                                    <p:animEffect transition="in" filter="wipe(left)">
                                      <p:cBhvr>
                                        <p:cTn id="40" dur="500"/>
                                        <p:tgtEl>
                                          <p:spTgt spid="42023">
                                            <p:txEl>
                                              <p:charRg st="0" end="11"/>
                                            </p:txEl>
                                          </p:spTgt>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42024">
                                            <p:txEl>
                                              <p:charRg st="0" end="11"/>
                                            </p:txEl>
                                          </p:spTgt>
                                        </p:tgtEl>
                                        <p:attrNameLst>
                                          <p:attrName>style.visibility</p:attrName>
                                        </p:attrNameLst>
                                      </p:cBhvr>
                                      <p:to>
                                        <p:strVal val="visible"/>
                                      </p:to>
                                    </p:set>
                                    <p:animEffect transition="in" filter="wipe(left)">
                                      <p:cBhvr>
                                        <p:cTn id="44" dur="500"/>
                                        <p:tgtEl>
                                          <p:spTgt spid="42024">
                                            <p:txEl>
                                              <p:charRg st="0" end="11"/>
                                            </p:txEl>
                                          </p:spTgt>
                                        </p:tgtEl>
                                      </p:cBhvr>
                                    </p:animEffect>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42022">
                                            <p:txEl>
                                              <p:charRg st="0" end="10"/>
                                            </p:txEl>
                                          </p:spTgt>
                                        </p:tgtEl>
                                        <p:attrNameLst>
                                          <p:attrName>style.visibility</p:attrName>
                                        </p:attrNameLst>
                                      </p:cBhvr>
                                      <p:to>
                                        <p:strVal val="visible"/>
                                      </p:to>
                                    </p:set>
                                    <p:animEffect transition="in" filter="wipe(left)">
                                      <p:cBhvr>
                                        <p:cTn id="48" dur="500"/>
                                        <p:tgtEl>
                                          <p:spTgt spid="42022">
                                            <p:txEl>
                                              <p:charRg st="0" end="1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42025">
                                            <p:txEl>
                                              <p:charRg st="0" end="13"/>
                                            </p:txEl>
                                          </p:spTgt>
                                        </p:tgtEl>
                                        <p:attrNameLst>
                                          <p:attrName>style.visibility</p:attrName>
                                        </p:attrNameLst>
                                      </p:cBhvr>
                                      <p:to>
                                        <p:strVal val="visible"/>
                                      </p:to>
                                    </p:set>
                                    <p:animEffect transition="in" filter="wipe(left)">
                                      <p:cBhvr>
                                        <p:cTn id="53" dur="500"/>
                                        <p:tgtEl>
                                          <p:spTgt spid="42025">
                                            <p:txEl>
                                              <p:charRg st="0" end="13"/>
                                            </p:txEl>
                                          </p:spTgt>
                                        </p:tgtEl>
                                      </p:cBhvr>
                                    </p:animEffect>
                                  </p:childTnLst>
                                </p:cTn>
                              </p:par>
                            </p:childTnLst>
                          </p:cTn>
                        </p:par>
                        <p:par>
                          <p:cTn id="54" fill="hold">
                            <p:stCondLst>
                              <p:cond delay="500"/>
                            </p:stCondLst>
                            <p:childTnLst>
                              <p:par>
                                <p:cTn id="55" presetID="22" presetClass="entr" presetSubtype="8" fill="hold" grpId="0" nodeType="afterEffect">
                                  <p:stCondLst>
                                    <p:cond delay="0"/>
                                  </p:stCondLst>
                                  <p:childTnLst>
                                    <p:set>
                                      <p:cBhvr>
                                        <p:cTn id="56" dur="1" fill="hold">
                                          <p:stCondLst>
                                            <p:cond delay="0"/>
                                          </p:stCondLst>
                                        </p:cTn>
                                        <p:tgtEl>
                                          <p:spTgt spid="42026">
                                            <p:txEl>
                                              <p:charRg st="0" end="12"/>
                                            </p:txEl>
                                          </p:spTgt>
                                        </p:tgtEl>
                                        <p:attrNameLst>
                                          <p:attrName>style.visibility</p:attrName>
                                        </p:attrNameLst>
                                      </p:cBhvr>
                                      <p:to>
                                        <p:strVal val="visible"/>
                                      </p:to>
                                    </p:set>
                                    <p:animEffect transition="in" filter="wipe(left)">
                                      <p:cBhvr>
                                        <p:cTn id="57" dur="500"/>
                                        <p:tgtEl>
                                          <p:spTgt spid="42026">
                                            <p:txEl>
                                              <p:charRg st="0" end="12"/>
                                            </p:txEl>
                                          </p:spTgt>
                                        </p:tgtEl>
                                      </p:cBhvr>
                                    </p:animEffect>
                                  </p:childTnLst>
                                </p:cTn>
                              </p:par>
                            </p:childTnLst>
                          </p:cTn>
                        </p:par>
                        <p:par>
                          <p:cTn id="58" fill="hold">
                            <p:stCondLst>
                              <p:cond delay="1000"/>
                            </p:stCondLst>
                            <p:childTnLst>
                              <p:par>
                                <p:cTn id="59" presetID="22" presetClass="entr" presetSubtype="8" fill="hold" grpId="0" nodeType="afterEffect">
                                  <p:stCondLst>
                                    <p:cond delay="0"/>
                                  </p:stCondLst>
                                  <p:childTnLst>
                                    <p:set>
                                      <p:cBhvr>
                                        <p:cTn id="60" dur="1" fill="hold">
                                          <p:stCondLst>
                                            <p:cond delay="0"/>
                                          </p:stCondLst>
                                        </p:cTn>
                                        <p:tgtEl>
                                          <p:spTgt spid="42027">
                                            <p:txEl>
                                              <p:charRg st="0" end="11"/>
                                            </p:txEl>
                                          </p:spTgt>
                                        </p:tgtEl>
                                        <p:attrNameLst>
                                          <p:attrName>style.visibility</p:attrName>
                                        </p:attrNameLst>
                                      </p:cBhvr>
                                      <p:to>
                                        <p:strVal val="visible"/>
                                      </p:to>
                                    </p:set>
                                    <p:animEffect transition="in" filter="wipe(left)">
                                      <p:cBhvr>
                                        <p:cTn id="61" dur="500"/>
                                        <p:tgtEl>
                                          <p:spTgt spid="42027">
                                            <p:txEl>
                                              <p:charRg st="0" end="11"/>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nodeType="click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slide(fromBottom)">
                                      <p:cBhvr>
                                        <p:cTn id="6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build="p"/>
      <p:bldP spid="41987" grpId="0"/>
      <p:bldP spid="42019" grpId="0" build="p"/>
      <p:bldP spid="42020" grpId="0" advAuto="1000" build="p"/>
      <p:bldP spid="42021" grpId="0" advAuto="1000" build="p"/>
      <p:bldP spid="42022" grpId="0" advAuto="1000" build="p"/>
      <p:bldP spid="42023" grpId="0" build="p"/>
      <p:bldP spid="42024" grpId="0" advAuto="1000" build="p"/>
      <p:bldP spid="42025" grpId="0" build="p"/>
      <p:bldP spid="42026" grpId="0" advAuto="1000" build="p"/>
      <p:bldP spid="42027" grpId="0" advAuto="1000" build="p"/>
      <p:bldP spid="42055"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3010" name="Rectangle 2"/>
          <p:cNvSpPr/>
          <p:nvPr/>
        </p:nvSpPr>
        <p:spPr>
          <a:xfrm>
            <a:off x="533400" y="381000"/>
            <a:ext cx="8088313" cy="1630363"/>
          </a:xfrm>
          <a:prstGeom prst="rect">
            <a:avLst/>
          </a:prstGeom>
          <a:noFill/>
          <a:ln w="9525">
            <a:noFill/>
          </a:ln>
        </p:spPr>
        <p:txBody>
          <a:bodyPr>
            <a:spAutoFit/>
          </a:bodyPr>
          <a:p>
            <a:pPr algn="just">
              <a:lnSpc>
                <a:spcPct val="120000"/>
              </a:lnSpc>
            </a:pPr>
            <a:r>
              <a:rPr lang="zh-CN" altLang="en-US" sz="2800" b="1" dirty="0">
                <a:solidFill>
                  <a:srgbClr val="FF5050"/>
                </a:solidFill>
                <a:latin typeface="Times New Roman" panose="02020603050405020304" pitchFamily="18" charset="0"/>
              </a:rPr>
              <a:t>例</a:t>
            </a:r>
            <a:r>
              <a:rPr lang="en-US" altLang="zh-CN" sz="2800" b="1" dirty="0">
                <a:solidFill>
                  <a:srgbClr val="FF505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  </a:t>
            </a:r>
            <a:r>
              <a:rPr lang="zh-CN" altLang="en-US" sz="2800" b="1" dirty="0">
                <a:solidFill>
                  <a:schemeClr val="tx2"/>
                </a:solidFill>
                <a:latin typeface="Times New Roman" panose="02020603050405020304" pitchFamily="18" charset="0"/>
              </a:rPr>
              <a:t>二极管构成“门”电路，设 </a:t>
            </a:r>
            <a:r>
              <a:rPr lang="en-US" altLang="zh-CN" sz="2800" b="1" dirty="0">
                <a:solidFill>
                  <a:schemeClr val="tx2"/>
                </a:solidFill>
                <a:latin typeface="Times New Roman" panose="02020603050405020304" pitchFamily="18" charset="0"/>
              </a:rPr>
              <a:t>D</a:t>
            </a:r>
            <a:r>
              <a:rPr lang="en-US" altLang="zh-CN" sz="2800" b="1" baseline="-30000" dirty="0">
                <a:solidFill>
                  <a:schemeClr val="tx2"/>
                </a:solidFill>
                <a:latin typeface="Times New Roman" panose="02020603050405020304" pitchFamily="18" charset="0"/>
              </a:rPr>
              <a:t>1</a:t>
            </a:r>
            <a:r>
              <a:rPr lang="zh-CN" altLang="en-US" sz="2800" b="1" dirty="0">
                <a:solidFill>
                  <a:schemeClr val="tx2"/>
                </a:solidFill>
                <a:latin typeface="Times New Roman" panose="02020603050405020304" pitchFamily="18" charset="0"/>
              </a:rPr>
              <a:t>、</a:t>
            </a:r>
            <a:r>
              <a:rPr lang="en-US" altLang="zh-CN" sz="2800" b="1" dirty="0">
                <a:solidFill>
                  <a:schemeClr val="tx2"/>
                </a:solidFill>
                <a:latin typeface="Times New Roman" panose="02020603050405020304" pitchFamily="18" charset="0"/>
              </a:rPr>
              <a:t>D</a:t>
            </a:r>
            <a:r>
              <a:rPr lang="en-US" altLang="zh-CN" sz="2800" b="1" baseline="-30000" dirty="0">
                <a:solidFill>
                  <a:schemeClr val="tx2"/>
                </a:solidFill>
                <a:latin typeface="Times New Roman" panose="02020603050405020304" pitchFamily="18" charset="0"/>
              </a:rPr>
              <a:t>2 </a:t>
            </a:r>
            <a:r>
              <a:rPr lang="zh-CN" altLang="en-US" sz="2800" b="1" dirty="0">
                <a:solidFill>
                  <a:schemeClr val="tx2"/>
                </a:solidFill>
                <a:latin typeface="Times New Roman" panose="02020603050405020304" pitchFamily="18" charset="0"/>
              </a:rPr>
              <a:t>均为理想二极管，当输入电压 </a:t>
            </a:r>
            <a:r>
              <a:rPr lang="en-US" altLang="zh-CN" sz="2800" b="1" i="1" dirty="0">
                <a:solidFill>
                  <a:schemeClr val="tx2"/>
                </a:solidFill>
                <a:latin typeface="Times New Roman" panose="02020603050405020304" pitchFamily="18" charset="0"/>
              </a:rPr>
              <a:t>U</a:t>
            </a:r>
            <a:r>
              <a:rPr lang="en-US" altLang="zh-CN" sz="2800" b="1" baseline="-30000" dirty="0">
                <a:solidFill>
                  <a:schemeClr val="tx2"/>
                </a:solidFill>
                <a:latin typeface="Times New Roman" panose="02020603050405020304" pitchFamily="18" charset="0"/>
              </a:rPr>
              <a:t>A</a:t>
            </a:r>
            <a:r>
              <a:rPr lang="zh-CN" altLang="en-US" sz="2800" b="1" dirty="0">
                <a:solidFill>
                  <a:schemeClr val="tx2"/>
                </a:solidFill>
                <a:latin typeface="Times New Roman" panose="02020603050405020304" pitchFamily="18" charset="0"/>
              </a:rPr>
              <a:t>、</a:t>
            </a:r>
            <a:r>
              <a:rPr lang="en-US" altLang="zh-CN" sz="2800" b="1" i="1" dirty="0">
                <a:solidFill>
                  <a:schemeClr val="tx2"/>
                </a:solidFill>
                <a:latin typeface="Times New Roman" panose="02020603050405020304" pitchFamily="18" charset="0"/>
              </a:rPr>
              <a:t>U</a:t>
            </a:r>
            <a:r>
              <a:rPr lang="en-US" altLang="zh-CN" sz="2800" b="1" baseline="-30000" dirty="0">
                <a:solidFill>
                  <a:schemeClr val="tx2"/>
                </a:solidFill>
                <a:latin typeface="Times New Roman" panose="02020603050405020304" pitchFamily="18" charset="0"/>
              </a:rPr>
              <a:t>B </a:t>
            </a:r>
            <a:r>
              <a:rPr lang="zh-CN" altLang="en-US" sz="2800" b="1" dirty="0">
                <a:solidFill>
                  <a:schemeClr val="tx2"/>
                </a:solidFill>
                <a:latin typeface="Times New Roman" panose="02020603050405020304" pitchFamily="18" charset="0"/>
              </a:rPr>
              <a:t>为低电压 </a:t>
            </a:r>
            <a:r>
              <a:rPr lang="en-US" altLang="zh-CN" sz="2800" b="1" dirty="0">
                <a:solidFill>
                  <a:schemeClr val="tx2"/>
                </a:solidFill>
                <a:latin typeface="Times New Roman" panose="02020603050405020304" pitchFamily="18" charset="0"/>
              </a:rPr>
              <a:t>0 V </a:t>
            </a:r>
            <a:r>
              <a:rPr lang="zh-CN" altLang="en-US" sz="2800" b="1" dirty="0">
                <a:solidFill>
                  <a:schemeClr val="tx2"/>
                </a:solidFill>
                <a:latin typeface="Times New Roman" panose="02020603050405020304" pitchFamily="18" charset="0"/>
              </a:rPr>
              <a:t>和高电压 </a:t>
            </a:r>
            <a:r>
              <a:rPr lang="en-US" altLang="zh-CN" sz="2800" b="1" dirty="0">
                <a:solidFill>
                  <a:schemeClr val="tx2"/>
                </a:solidFill>
                <a:latin typeface="Times New Roman" panose="02020603050405020304" pitchFamily="18" charset="0"/>
              </a:rPr>
              <a:t>5 V </a:t>
            </a:r>
            <a:r>
              <a:rPr lang="zh-CN" altLang="en-US" sz="2800" b="1" dirty="0">
                <a:solidFill>
                  <a:schemeClr val="tx2"/>
                </a:solidFill>
                <a:latin typeface="Times New Roman" panose="02020603050405020304" pitchFamily="18" charset="0"/>
              </a:rPr>
              <a:t>的不同组合时，求输出电压 </a:t>
            </a:r>
            <a:r>
              <a:rPr lang="en-US" altLang="zh-CN" sz="2800" b="1" i="1" dirty="0">
                <a:solidFill>
                  <a:schemeClr val="tx2"/>
                </a:solidFill>
                <a:latin typeface="Times New Roman" panose="02020603050405020304" pitchFamily="18" charset="0"/>
              </a:rPr>
              <a:t>U</a:t>
            </a:r>
            <a:r>
              <a:rPr lang="en-US" altLang="zh-CN" sz="2800" b="1" baseline="-30000" dirty="0">
                <a:solidFill>
                  <a:schemeClr val="tx2"/>
                </a:solidFill>
                <a:latin typeface="Times New Roman" panose="02020603050405020304" pitchFamily="18" charset="0"/>
              </a:rPr>
              <a:t>F </a:t>
            </a:r>
            <a:r>
              <a:rPr lang="zh-CN" altLang="en-US" sz="2800" b="1" dirty="0">
                <a:solidFill>
                  <a:schemeClr val="tx2"/>
                </a:solidFill>
                <a:latin typeface="Times New Roman" panose="02020603050405020304" pitchFamily="18" charset="0"/>
              </a:rPr>
              <a:t>的值。</a:t>
            </a:r>
            <a:endParaRPr lang="zh-CN" altLang="en-US" sz="2800" b="1" dirty="0">
              <a:solidFill>
                <a:schemeClr val="tx2"/>
              </a:solidFill>
              <a:latin typeface="Times New Roman" panose="02020603050405020304" pitchFamily="18" charset="0"/>
            </a:endParaRPr>
          </a:p>
        </p:txBody>
      </p:sp>
      <p:sp>
        <p:nvSpPr>
          <p:cNvPr id="43011" name="Rectangle 3"/>
          <p:cNvSpPr/>
          <p:nvPr/>
        </p:nvSpPr>
        <p:spPr>
          <a:xfrm>
            <a:off x="5026025" y="3463925"/>
            <a:ext cx="998538"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0 V</a:t>
            </a:r>
            <a:endParaRPr lang="en-US" altLang="zh-CN" sz="2800" b="1" dirty="0">
              <a:solidFill>
                <a:schemeClr val="bg1"/>
              </a:solidFill>
              <a:latin typeface="Times New Roman" panose="02020603050405020304" pitchFamily="18" charset="0"/>
            </a:endParaRPr>
          </a:p>
        </p:txBody>
      </p:sp>
      <p:sp>
        <p:nvSpPr>
          <p:cNvPr id="43012" name="Text Box 4"/>
          <p:cNvSpPr txBox="1"/>
          <p:nvPr/>
        </p:nvSpPr>
        <p:spPr>
          <a:xfrm>
            <a:off x="6116638" y="3313113"/>
            <a:ext cx="771525" cy="723900"/>
          </a:xfrm>
          <a:prstGeom prst="rect">
            <a:avLst/>
          </a:prstGeom>
          <a:noFill/>
          <a:ln w="28575">
            <a:noFill/>
          </a:ln>
        </p:spPr>
        <p:txBody>
          <a:bodyPr wrap="none">
            <a:spAutoFit/>
          </a:bodyPr>
          <a:p>
            <a:pPr algn="ctr">
              <a:lnSpc>
                <a:spcPct val="80000"/>
              </a:lnSpc>
              <a:spcBef>
                <a:spcPct val="20000"/>
              </a:spcBef>
            </a:pPr>
            <a:r>
              <a:rPr lang="zh-CN" altLang="en-US" sz="2300" b="1" dirty="0">
                <a:solidFill>
                  <a:schemeClr val="bg1"/>
                </a:solidFill>
                <a:latin typeface="Times New Roman" panose="02020603050405020304" pitchFamily="18" charset="0"/>
              </a:rPr>
              <a:t>正偏</a:t>
            </a:r>
            <a:endParaRPr lang="zh-CN" altLang="en-US" sz="2300" b="1" dirty="0">
              <a:solidFill>
                <a:schemeClr val="bg1"/>
              </a:solidFill>
              <a:latin typeface="Times New Roman" panose="02020603050405020304" pitchFamily="18" charset="0"/>
            </a:endParaRPr>
          </a:p>
          <a:p>
            <a:pPr algn="ctr">
              <a:lnSpc>
                <a:spcPct val="80000"/>
              </a:lnSpc>
              <a:spcBef>
                <a:spcPct val="20000"/>
              </a:spcBef>
            </a:pPr>
            <a:r>
              <a:rPr lang="zh-CN" altLang="en-US" sz="2300" b="1" dirty="0">
                <a:solidFill>
                  <a:schemeClr val="bg1"/>
                </a:solidFill>
                <a:latin typeface="Times New Roman" panose="02020603050405020304" pitchFamily="18" charset="0"/>
              </a:rPr>
              <a:t>导通</a:t>
            </a:r>
            <a:endParaRPr lang="zh-CN" altLang="en-US" sz="2300" dirty="0">
              <a:latin typeface="Times New Roman" panose="02020603050405020304" pitchFamily="18" charset="0"/>
              <a:ea typeface="楷体_GB2312" pitchFamily="49" charset="-122"/>
            </a:endParaRPr>
          </a:p>
        </p:txBody>
      </p:sp>
      <p:sp>
        <p:nvSpPr>
          <p:cNvPr id="43013" name="Text Box 5"/>
          <p:cNvSpPr txBox="1"/>
          <p:nvPr/>
        </p:nvSpPr>
        <p:spPr>
          <a:xfrm>
            <a:off x="7065963" y="3268663"/>
            <a:ext cx="771525" cy="723900"/>
          </a:xfrm>
          <a:prstGeom prst="rect">
            <a:avLst/>
          </a:prstGeom>
          <a:noFill/>
          <a:ln w="28575">
            <a:noFill/>
          </a:ln>
        </p:spPr>
        <p:txBody>
          <a:bodyPr wrap="none">
            <a:spAutoFit/>
          </a:bodyPr>
          <a:p>
            <a:pPr algn="ctr">
              <a:lnSpc>
                <a:spcPct val="80000"/>
              </a:lnSpc>
              <a:spcBef>
                <a:spcPct val="20000"/>
              </a:spcBef>
            </a:pPr>
            <a:r>
              <a:rPr lang="zh-CN" altLang="en-US" sz="2300" b="1" dirty="0">
                <a:solidFill>
                  <a:schemeClr val="bg1"/>
                </a:solidFill>
                <a:latin typeface="Times New Roman" panose="02020603050405020304" pitchFamily="18" charset="0"/>
              </a:rPr>
              <a:t>正偏</a:t>
            </a:r>
            <a:endParaRPr lang="zh-CN" altLang="en-US" sz="2300" b="1" dirty="0">
              <a:solidFill>
                <a:schemeClr val="bg1"/>
              </a:solidFill>
              <a:latin typeface="Times New Roman" panose="02020603050405020304" pitchFamily="18" charset="0"/>
            </a:endParaRPr>
          </a:p>
          <a:p>
            <a:pPr algn="ctr">
              <a:lnSpc>
                <a:spcPct val="80000"/>
              </a:lnSpc>
              <a:spcBef>
                <a:spcPct val="20000"/>
              </a:spcBef>
            </a:pPr>
            <a:r>
              <a:rPr lang="zh-CN" altLang="en-US" sz="2300" b="1" dirty="0">
                <a:solidFill>
                  <a:schemeClr val="bg1"/>
                </a:solidFill>
                <a:latin typeface="Times New Roman" panose="02020603050405020304" pitchFamily="18" charset="0"/>
              </a:rPr>
              <a:t>导通</a:t>
            </a:r>
            <a:endParaRPr lang="zh-CN" altLang="en-US" sz="2300" dirty="0">
              <a:latin typeface="Times New Roman" panose="02020603050405020304" pitchFamily="18" charset="0"/>
              <a:ea typeface="楷体_GB2312" pitchFamily="49" charset="-122"/>
            </a:endParaRPr>
          </a:p>
        </p:txBody>
      </p:sp>
      <p:sp>
        <p:nvSpPr>
          <p:cNvPr id="43014" name="Rectangle 6"/>
          <p:cNvSpPr/>
          <p:nvPr/>
        </p:nvSpPr>
        <p:spPr>
          <a:xfrm>
            <a:off x="7840663" y="3444875"/>
            <a:ext cx="998537"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0 V</a:t>
            </a:r>
            <a:endParaRPr lang="en-US" altLang="zh-CN" sz="2800" b="1" dirty="0">
              <a:solidFill>
                <a:schemeClr val="bg1"/>
              </a:solidFill>
              <a:latin typeface="Times New Roman" panose="02020603050405020304" pitchFamily="18" charset="0"/>
            </a:endParaRPr>
          </a:p>
        </p:txBody>
      </p:sp>
      <p:sp>
        <p:nvSpPr>
          <p:cNvPr id="43015" name="Rectangle 7"/>
          <p:cNvSpPr/>
          <p:nvPr/>
        </p:nvSpPr>
        <p:spPr>
          <a:xfrm>
            <a:off x="4248150" y="4143375"/>
            <a:ext cx="998538"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0 V</a:t>
            </a:r>
            <a:endParaRPr lang="en-US" altLang="zh-CN" sz="2800" b="1" dirty="0">
              <a:solidFill>
                <a:schemeClr val="bg1"/>
              </a:solidFill>
              <a:latin typeface="Times New Roman" panose="02020603050405020304" pitchFamily="18" charset="0"/>
            </a:endParaRPr>
          </a:p>
        </p:txBody>
      </p:sp>
      <p:sp>
        <p:nvSpPr>
          <p:cNvPr id="43016" name="Rectangle 8"/>
          <p:cNvSpPr/>
          <p:nvPr/>
        </p:nvSpPr>
        <p:spPr>
          <a:xfrm>
            <a:off x="5026025" y="4156075"/>
            <a:ext cx="998538"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5 V</a:t>
            </a:r>
            <a:endParaRPr lang="en-US" altLang="zh-CN" sz="2800" b="1" dirty="0">
              <a:solidFill>
                <a:schemeClr val="bg1"/>
              </a:solidFill>
              <a:latin typeface="Times New Roman" panose="02020603050405020304" pitchFamily="18" charset="0"/>
            </a:endParaRPr>
          </a:p>
        </p:txBody>
      </p:sp>
      <p:sp>
        <p:nvSpPr>
          <p:cNvPr id="43017" name="Text Box 9"/>
          <p:cNvSpPr txBox="1"/>
          <p:nvPr/>
        </p:nvSpPr>
        <p:spPr>
          <a:xfrm>
            <a:off x="6116638" y="3997325"/>
            <a:ext cx="771525" cy="723900"/>
          </a:xfrm>
          <a:prstGeom prst="rect">
            <a:avLst/>
          </a:prstGeom>
          <a:noFill/>
          <a:ln w="28575">
            <a:noFill/>
          </a:ln>
        </p:spPr>
        <p:txBody>
          <a:bodyPr wrap="none">
            <a:spAutoFit/>
          </a:bodyPr>
          <a:p>
            <a:pPr algn="ctr">
              <a:lnSpc>
                <a:spcPct val="80000"/>
              </a:lnSpc>
              <a:spcBef>
                <a:spcPct val="20000"/>
              </a:spcBef>
            </a:pPr>
            <a:r>
              <a:rPr lang="zh-CN" altLang="en-US" sz="2300" b="1" dirty="0">
                <a:solidFill>
                  <a:schemeClr val="bg1"/>
                </a:solidFill>
                <a:latin typeface="Times New Roman" panose="02020603050405020304" pitchFamily="18" charset="0"/>
              </a:rPr>
              <a:t>正偏</a:t>
            </a:r>
            <a:endParaRPr lang="zh-CN" altLang="en-US" sz="2300" b="1" dirty="0">
              <a:solidFill>
                <a:schemeClr val="bg1"/>
              </a:solidFill>
              <a:latin typeface="Times New Roman" panose="02020603050405020304" pitchFamily="18" charset="0"/>
            </a:endParaRPr>
          </a:p>
          <a:p>
            <a:pPr algn="ctr">
              <a:lnSpc>
                <a:spcPct val="80000"/>
              </a:lnSpc>
              <a:spcBef>
                <a:spcPct val="20000"/>
              </a:spcBef>
            </a:pPr>
            <a:r>
              <a:rPr lang="zh-CN" altLang="en-US" sz="2300" b="1" dirty="0">
                <a:solidFill>
                  <a:schemeClr val="bg1"/>
                </a:solidFill>
                <a:latin typeface="Times New Roman" panose="02020603050405020304" pitchFamily="18" charset="0"/>
              </a:rPr>
              <a:t>导通</a:t>
            </a:r>
            <a:endParaRPr lang="zh-CN" altLang="en-US" sz="2300" dirty="0">
              <a:latin typeface="Times New Roman" panose="02020603050405020304" pitchFamily="18" charset="0"/>
              <a:ea typeface="楷体_GB2312" pitchFamily="49" charset="-122"/>
            </a:endParaRPr>
          </a:p>
        </p:txBody>
      </p:sp>
      <p:sp>
        <p:nvSpPr>
          <p:cNvPr id="43018" name="Text Box 10"/>
          <p:cNvSpPr txBox="1"/>
          <p:nvPr/>
        </p:nvSpPr>
        <p:spPr>
          <a:xfrm>
            <a:off x="7065963" y="3917950"/>
            <a:ext cx="771525" cy="793750"/>
          </a:xfrm>
          <a:prstGeom prst="rect">
            <a:avLst/>
          </a:prstGeom>
          <a:noFill/>
          <a:ln w="28575">
            <a:noFill/>
          </a:ln>
        </p:spPr>
        <p:txBody>
          <a:bodyPr wrap="none">
            <a:spAutoFit/>
          </a:bodyPr>
          <a:p>
            <a:pPr algn="ctr"/>
            <a:r>
              <a:rPr lang="zh-CN" altLang="en-US" sz="2300" b="1" dirty="0">
                <a:solidFill>
                  <a:schemeClr val="bg1"/>
                </a:solidFill>
                <a:latin typeface="Times New Roman" panose="02020603050405020304" pitchFamily="18" charset="0"/>
              </a:rPr>
              <a:t>反偏</a:t>
            </a:r>
            <a:endParaRPr lang="zh-CN" altLang="en-US" sz="2300" b="1" dirty="0">
              <a:solidFill>
                <a:schemeClr val="bg1"/>
              </a:solidFill>
              <a:latin typeface="Times New Roman" panose="02020603050405020304" pitchFamily="18" charset="0"/>
            </a:endParaRPr>
          </a:p>
          <a:p>
            <a:pPr algn="ctr"/>
            <a:r>
              <a:rPr lang="zh-CN" altLang="en-US" sz="2300" b="1" dirty="0">
                <a:solidFill>
                  <a:schemeClr val="bg1"/>
                </a:solidFill>
                <a:latin typeface="Times New Roman" panose="02020603050405020304" pitchFamily="18" charset="0"/>
              </a:rPr>
              <a:t>截止</a:t>
            </a:r>
            <a:endParaRPr lang="zh-CN" altLang="en-US" sz="2300" b="1" dirty="0">
              <a:solidFill>
                <a:schemeClr val="bg1"/>
              </a:solidFill>
              <a:latin typeface="Times New Roman" panose="02020603050405020304" pitchFamily="18" charset="0"/>
            </a:endParaRPr>
          </a:p>
        </p:txBody>
      </p:sp>
      <p:sp>
        <p:nvSpPr>
          <p:cNvPr id="43019" name="Rectangle 11"/>
          <p:cNvSpPr/>
          <p:nvPr/>
        </p:nvSpPr>
        <p:spPr>
          <a:xfrm>
            <a:off x="7840663" y="4168775"/>
            <a:ext cx="998537"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0 V</a:t>
            </a:r>
            <a:endParaRPr lang="en-US" altLang="zh-CN" sz="2800" b="1" dirty="0">
              <a:solidFill>
                <a:schemeClr val="bg1"/>
              </a:solidFill>
              <a:latin typeface="Times New Roman" panose="02020603050405020304" pitchFamily="18" charset="0"/>
            </a:endParaRPr>
          </a:p>
        </p:txBody>
      </p:sp>
      <p:sp>
        <p:nvSpPr>
          <p:cNvPr id="43020" name="Rectangle 12"/>
          <p:cNvSpPr/>
          <p:nvPr/>
        </p:nvSpPr>
        <p:spPr>
          <a:xfrm>
            <a:off x="4248150" y="4856163"/>
            <a:ext cx="998538"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5 V</a:t>
            </a:r>
            <a:endParaRPr lang="en-US" altLang="zh-CN" sz="2800" b="1" dirty="0">
              <a:solidFill>
                <a:schemeClr val="bg1"/>
              </a:solidFill>
              <a:latin typeface="Times New Roman" panose="02020603050405020304" pitchFamily="18" charset="0"/>
            </a:endParaRPr>
          </a:p>
        </p:txBody>
      </p:sp>
      <p:sp>
        <p:nvSpPr>
          <p:cNvPr id="43021" name="Rectangle 13"/>
          <p:cNvSpPr/>
          <p:nvPr/>
        </p:nvSpPr>
        <p:spPr>
          <a:xfrm>
            <a:off x="5045075" y="4856163"/>
            <a:ext cx="998538"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0 V</a:t>
            </a:r>
            <a:endParaRPr lang="en-US" altLang="zh-CN" sz="2800" b="1" dirty="0">
              <a:solidFill>
                <a:schemeClr val="bg1"/>
              </a:solidFill>
              <a:latin typeface="Times New Roman" panose="02020603050405020304" pitchFamily="18" charset="0"/>
            </a:endParaRPr>
          </a:p>
        </p:txBody>
      </p:sp>
      <p:sp>
        <p:nvSpPr>
          <p:cNvPr id="43022" name="Text Box 14"/>
          <p:cNvSpPr txBox="1"/>
          <p:nvPr/>
        </p:nvSpPr>
        <p:spPr>
          <a:xfrm>
            <a:off x="6116638" y="4610100"/>
            <a:ext cx="771525" cy="793750"/>
          </a:xfrm>
          <a:prstGeom prst="rect">
            <a:avLst/>
          </a:prstGeom>
          <a:noFill/>
          <a:ln w="28575">
            <a:noFill/>
          </a:ln>
        </p:spPr>
        <p:txBody>
          <a:bodyPr wrap="none">
            <a:spAutoFit/>
          </a:bodyPr>
          <a:p>
            <a:pPr algn="ctr"/>
            <a:r>
              <a:rPr lang="zh-CN" altLang="en-US" sz="2300" b="1" dirty="0">
                <a:solidFill>
                  <a:schemeClr val="bg1"/>
                </a:solidFill>
                <a:latin typeface="Times New Roman" panose="02020603050405020304" pitchFamily="18" charset="0"/>
              </a:rPr>
              <a:t>反偏</a:t>
            </a:r>
            <a:endParaRPr lang="zh-CN" altLang="en-US" sz="2300" b="1" dirty="0">
              <a:solidFill>
                <a:schemeClr val="bg1"/>
              </a:solidFill>
              <a:latin typeface="Times New Roman" panose="02020603050405020304" pitchFamily="18" charset="0"/>
            </a:endParaRPr>
          </a:p>
          <a:p>
            <a:pPr algn="ctr"/>
            <a:r>
              <a:rPr lang="zh-CN" altLang="en-US" sz="2300" b="1" dirty="0">
                <a:solidFill>
                  <a:schemeClr val="bg1"/>
                </a:solidFill>
                <a:latin typeface="Times New Roman" panose="02020603050405020304" pitchFamily="18" charset="0"/>
              </a:rPr>
              <a:t>截止</a:t>
            </a:r>
            <a:endParaRPr lang="zh-CN" altLang="en-US" sz="2300" b="1" dirty="0">
              <a:solidFill>
                <a:schemeClr val="bg1"/>
              </a:solidFill>
              <a:latin typeface="Times New Roman" panose="02020603050405020304" pitchFamily="18" charset="0"/>
            </a:endParaRPr>
          </a:p>
        </p:txBody>
      </p:sp>
      <p:sp>
        <p:nvSpPr>
          <p:cNvPr id="43023" name="Text Box 15"/>
          <p:cNvSpPr txBox="1"/>
          <p:nvPr/>
        </p:nvSpPr>
        <p:spPr>
          <a:xfrm>
            <a:off x="7065963" y="4670425"/>
            <a:ext cx="771525" cy="723900"/>
          </a:xfrm>
          <a:prstGeom prst="rect">
            <a:avLst/>
          </a:prstGeom>
          <a:noFill/>
          <a:ln w="28575">
            <a:noFill/>
          </a:ln>
        </p:spPr>
        <p:txBody>
          <a:bodyPr wrap="none">
            <a:spAutoFit/>
          </a:bodyPr>
          <a:p>
            <a:pPr algn="ctr">
              <a:lnSpc>
                <a:spcPct val="80000"/>
              </a:lnSpc>
              <a:spcBef>
                <a:spcPct val="20000"/>
              </a:spcBef>
            </a:pPr>
            <a:r>
              <a:rPr lang="zh-CN" altLang="en-US" sz="2300" b="1" dirty="0">
                <a:solidFill>
                  <a:schemeClr val="bg1"/>
                </a:solidFill>
                <a:latin typeface="Times New Roman" panose="02020603050405020304" pitchFamily="18" charset="0"/>
              </a:rPr>
              <a:t>正偏</a:t>
            </a:r>
            <a:endParaRPr lang="zh-CN" altLang="en-US" sz="2300" b="1" dirty="0">
              <a:solidFill>
                <a:schemeClr val="bg1"/>
              </a:solidFill>
              <a:latin typeface="Times New Roman" panose="02020603050405020304" pitchFamily="18" charset="0"/>
            </a:endParaRPr>
          </a:p>
          <a:p>
            <a:pPr algn="ctr">
              <a:lnSpc>
                <a:spcPct val="80000"/>
              </a:lnSpc>
              <a:spcBef>
                <a:spcPct val="20000"/>
              </a:spcBef>
            </a:pPr>
            <a:r>
              <a:rPr lang="zh-CN" altLang="en-US" sz="2300" b="1" dirty="0">
                <a:solidFill>
                  <a:schemeClr val="bg1"/>
                </a:solidFill>
                <a:latin typeface="Times New Roman" panose="02020603050405020304" pitchFamily="18" charset="0"/>
              </a:rPr>
              <a:t>导通</a:t>
            </a:r>
            <a:endParaRPr lang="zh-CN" altLang="en-US" sz="2300" dirty="0">
              <a:latin typeface="Times New Roman" panose="02020603050405020304" pitchFamily="18" charset="0"/>
              <a:ea typeface="楷体_GB2312" pitchFamily="49" charset="-122"/>
            </a:endParaRPr>
          </a:p>
        </p:txBody>
      </p:sp>
      <p:sp>
        <p:nvSpPr>
          <p:cNvPr id="43024" name="Rectangle 16"/>
          <p:cNvSpPr/>
          <p:nvPr/>
        </p:nvSpPr>
        <p:spPr>
          <a:xfrm>
            <a:off x="7853363" y="4875213"/>
            <a:ext cx="998537"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0 V</a:t>
            </a:r>
            <a:endParaRPr lang="en-US" altLang="zh-CN" sz="2800" b="1" dirty="0">
              <a:solidFill>
                <a:schemeClr val="bg1"/>
              </a:solidFill>
              <a:latin typeface="Times New Roman" panose="02020603050405020304" pitchFamily="18" charset="0"/>
            </a:endParaRPr>
          </a:p>
        </p:txBody>
      </p:sp>
      <p:sp>
        <p:nvSpPr>
          <p:cNvPr id="43025" name="Rectangle 17"/>
          <p:cNvSpPr/>
          <p:nvPr/>
        </p:nvSpPr>
        <p:spPr>
          <a:xfrm>
            <a:off x="4248150" y="5522913"/>
            <a:ext cx="998538"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5 V</a:t>
            </a:r>
            <a:endParaRPr lang="en-US" altLang="zh-CN" sz="2800" b="1" dirty="0">
              <a:solidFill>
                <a:schemeClr val="bg1"/>
              </a:solidFill>
              <a:latin typeface="Times New Roman" panose="02020603050405020304" pitchFamily="18" charset="0"/>
            </a:endParaRPr>
          </a:p>
        </p:txBody>
      </p:sp>
      <p:sp>
        <p:nvSpPr>
          <p:cNvPr id="43026" name="Rectangle 18"/>
          <p:cNvSpPr/>
          <p:nvPr/>
        </p:nvSpPr>
        <p:spPr>
          <a:xfrm>
            <a:off x="5045075" y="5500688"/>
            <a:ext cx="998538"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5 V</a:t>
            </a:r>
            <a:endParaRPr lang="en-US" altLang="zh-CN" sz="2800" b="1" dirty="0">
              <a:solidFill>
                <a:schemeClr val="bg1"/>
              </a:solidFill>
              <a:latin typeface="Times New Roman" panose="02020603050405020304" pitchFamily="18" charset="0"/>
            </a:endParaRPr>
          </a:p>
        </p:txBody>
      </p:sp>
      <p:sp>
        <p:nvSpPr>
          <p:cNvPr id="43027" name="Text Box 19"/>
          <p:cNvSpPr txBox="1"/>
          <p:nvPr/>
        </p:nvSpPr>
        <p:spPr>
          <a:xfrm>
            <a:off x="6116638" y="5353050"/>
            <a:ext cx="771525" cy="723900"/>
          </a:xfrm>
          <a:prstGeom prst="rect">
            <a:avLst/>
          </a:prstGeom>
          <a:noFill/>
          <a:ln w="28575">
            <a:noFill/>
          </a:ln>
        </p:spPr>
        <p:txBody>
          <a:bodyPr wrap="none">
            <a:spAutoFit/>
          </a:bodyPr>
          <a:p>
            <a:pPr algn="ctr">
              <a:lnSpc>
                <a:spcPct val="80000"/>
              </a:lnSpc>
              <a:spcBef>
                <a:spcPct val="20000"/>
              </a:spcBef>
            </a:pPr>
            <a:r>
              <a:rPr lang="zh-CN" altLang="en-US" sz="2300" b="1" dirty="0">
                <a:solidFill>
                  <a:schemeClr val="bg1"/>
                </a:solidFill>
                <a:latin typeface="Times New Roman" panose="02020603050405020304" pitchFamily="18" charset="0"/>
              </a:rPr>
              <a:t>正偏</a:t>
            </a:r>
            <a:endParaRPr lang="zh-CN" altLang="en-US" sz="2300" b="1" dirty="0">
              <a:solidFill>
                <a:schemeClr val="bg1"/>
              </a:solidFill>
              <a:latin typeface="Times New Roman" panose="02020603050405020304" pitchFamily="18" charset="0"/>
            </a:endParaRPr>
          </a:p>
          <a:p>
            <a:pPr algn="ctr">
              <a:lnSpc>
                <a:spcPct val="80000"/>
              </a:lnSpc>
              <a:spcBef>
                <a:spcPct val="20000"/>
              </a:spcBef>
            </a:pPr>
            <a:r>
              <a:rPr lang="zh-CN" altLang="en-US" sz="2300" b="1" dirty="0">
                <a:solidFill>
                  <a:schemeClr val="bg1"/>
                </a:solidFill>
                <a:latin typeface="Times New Roman" panose="02020603050405020304" pitchFamily="18" charset="0"/>
              </a:rPr>
              <a:t>导通</a:t>
            </a:r>
            <a:endParaRPr lang="zh-CN" altLang="en-US" sz="2300" dirty="0">
              <a:latin typeface="Times New Roman" panose="02020603050405020304" pitchFamily="18" charset="0"/>
              <a:ea typeface="楷体_GB2312" pitchFamily="49" charset="-122"/>
            </a:endParaRPr>
          </a:p>
        </p:txBody>
      </p:sp>
      <p:sp>
        <p:nvSpPr>
          <p:cNvPr id="43028" name="Text Box 20"/>
          <p:cNvSpPr txBox="1"/>
          <p:nvPr/>
        </p:nvSpPr>
        <p:spPr>
          <a:xfrm>
            <a:off x="7065963" y="5356225"/>
            <a:ext cx="771525" cy="723900"/>
          </a:xfrm>
          <a:prstGeom prst="rect">
            <a:avLst/>
          </a:prstGeom>
          <a:noFill/>
          <a:ln w="28575">
            <a:noFill/>
          </a:ln>
        </p:spPr>
        <p:txBody>
          <a:bodyPr wrap="none">
            <a:spAutoFit/>
          </a:bodyPr>
          <a:p>
            <a:pPr algn="ctr">
              <a:lnSpc>
                <a:spcPct val="80000"/>
              </a:lnSpc>
              <a:spcBef>
                <a:spcPct val="20000"/>
              </a:spcBef>
            </a:pPr>
            <a:r>
              <a:rPr lang="zh-CN" altLang="en-US" sz="2300" b="1" dirty="0">
                <a:solidFill>
                  <a:schemeClr val="bg1"/>
                </a:solidFill>
                <a:latin typeface="Times New Roman" panose="02020603050405020304" pitchFamily="18" charset="0"/>
              </a:rPr>
              <a:t>正偏</a:t>
            </a:r>
            <a:endParaRPr lang="zh-CN" altLang="en-US" sz="2300" b="1" dirty="0">
              <a:solidFill>
                <a:schemeClr val="bg1"/>
              </a:solidFill>
              <a:latin typeface="Times New Roman" panose="02020603050405020304" pitchFamily="18" charset="0"/>
            </a:endParaRPr>
          </a:p>
          <a:p>
            <a:pPr algn="ctr">
              <a:lnSpc>
                <a:spcPct val="80000"/>
              </a:lnSpc>
              <a:spcBef>
                <a:spcPct val="20000"/>
              </a:spcBef>
            </a:pPr>
            <a:r>
              <a:rPr lang="zh-CN" altLang="en-US" sz="2300" b="1" dirty="0">
                <a:solidFill>
                  <a:schemeClr val="bg1"/>
                </a:solidFill>
                <a:latin typeface="Times New Roman" panose="02020603050405020304" pitchFamily="18" charset="0"/>
              </a:rPr>
              <a:t>导通</a:t>
            </a:r>
            <a:endParaRPr lang="zh-CN" altLang="en-US" sz="2300" dirty="0">
              <a:latin typeface="Times New Roman" panose="02020603050405020304" pitchFamily="18" charset="0"/>
              <a:ea typeface="楷体_GB2312" pitchFamily="49" charset="-122"/>
            </a:endParaRPr>
          </a:p>
        </p:txBody>
      </p:sp>
      <p:sp>
        <p:nvSpPr>
          <p:cNvPr id="43029" name="Rectangle 21"/>
          <p:cNvSpPr/>
          <p:nvPr/>
        </p:nvSpPr>
        <p:spPr>
          <a:xfrm>
            <a:off x="7872413" y="5500688"/>
            <a:ext cx="998537"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5 V</a:t>
            </a:r>
            <a:endParaRPr lang="en-US" altLang="zh-CN" sz="2800" b="1" dirty="0">
              <a:solidFill>
                <a:schemeClr val="bg1"/>
              </a:solidFill>
              <a:latin typeface="Times New Roman" panose="02020603050405020304" pitchFamily="18" charset="0"/>
            </a:endParaRPr>
          </a:p>
        </p:txBody>
      </p:sp>
      <p:grpSp>
        <p:nvGrpSpPr>
          <p:cNvPr id="2" name="Group 22"/>
          <p:cNvGrpSpPr/>
          <p:nvPr/>
        </p:nvGrpSpPr>
        <p:grpSpPr>
          <a:xfrm>
            <a:off x="809625" y="1905000"/>
            <a:ext cx="2671763" cy="1885950"/>
            <a:chOff x="714" y="1296"/>
            <a:chExt cx="1683" cy="1188"/>
          </a:xfrm>
        </p:grpSpPr>
        <p:sp>
          <p:nvSpPr>
            <p:cNvPr id="395287" name="Line 23"/>
            <p:cNvSpPr/>
            <p:nvPr/>
          </p:nvSpPr>
          <p:spPr>
            <a:xfrm flipH="1">
              <a:off x="1788" y="1632"/>
              <a:ext cx="12" cy="790"/>
            </a:xfrm>
            <a:prstGeom prst="line">
              <a:avLst/>
            </a:prstGeom>
            <a:ln w="28575" cap="flat" cmpd="sng">
              <a:solidFill>
                <a:schemeClr val="tx1"/>
              </a:solidFill>
              <a:prstDash val="solid"/>
              <a:headEnd type="none" w="med" len="med"/>
              <a:tailEnd type="none" w="med" len="med"/>
            </a:ln>
          </p:spPr>
        </p:sp>
        <p:sp>
          <p:nvSpPr>
            <p:cNvPr id="395288" name="Rectangle 24"/>
            <p:cNvSpPr/>
            <p:nvPr/>
          </p:nvSpPr>
          <p:spPr>
            <a:xfrm>
              <a:off x="1741" y="1996"/>
              <a:ext cx="104" cy="210"/>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95289" name="Group 25"/>
            <p:cNvGrpSpPr/>
            <p:nvPr/>
          </p:nvGrpSpPr>
          <p:grpSpPr>
            <a:xfrm flipH="1">
              <a:off x="1095" y="1525"/>
              <a:ext cx="150" cy="196"/>
              <a:chOff x="915" y="1650"/>
              <a:chExt cx="192" cy="227"/>
            </a:xfrm>
          </p:grpSpPr>
          <p:sp>
            <p:nvSpPr>
              <p:cNvPr id="395290" name="AutoShape 26"/>
              <p:cNvSpPr/>
              <p:nvPr/>
            </p:nvSpPr>
            <p:spPr>
              <a:xfrm rot="5400000">
                <a:off x="897" y="1667"/>
                <a:ext cx="227" cy="192"/>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5291" name="Line 27"/>
              <p:cNvSpPr/>
              <p:nvPr/>
            </p:nvSpPr>
            <p:spPr>
              <a:xfrm>
                <a:off x="1107" y="1650"/>
                <a:ext cx="0" cy="227"/>
              </a:xfrm>
              <a:prstGeom prst="line">
                <a:avLst/>
              </a:prstGeom>
              <a:ln w="38100" cap="flat" cmpd="sng">
                <a:solidFill>
                  <a:schemeClr val="tx1"/>
                </a:solidFill>
                <a:prstDash val="solid"/>
                <a:headEnd type="none" w="med" len="med"/>
                <a:tailEnd type="none" w="med" len="med"/>
              </a:ln>
            </p:spPr>
          </p:sp>
        </p:grpSp>
        <p:sp>
          <p:nvSpPr>
            <p:cNvPr id="395292" name="Rectangle 28"/>
            <p:cNvSpPr/>
            <p:nvPr/>
          </p:nvSpPr>
          <p:spPr>
            <a:xfrm>
              <a:off x="2039" y="1596"/>
              <a:ext cx="244" cy="288"/>
            </a:xfrm>
            <a:prstGeom prst="rect">
              <a:avLst/>
            </a:prstGeom>
            <a:noFill/>
            <a:ln w="9525">
              <a:noFill/>
            </a:ln>
          </p:spPr>
          <p:txBody>
            <a:bodyPr wrap="none">
              <a:spAutoFit/>
            </a:bodyPr>
            <a:p>
              <a:pPr algn="ctr"/>
              <a:r>
                <a:rPr lang="en-US" altLang="zh-CN" b="1" i="1" dirty="0">
                  <a:solidFill>
                    <a:srgbClr val="FF0066"/>
                  </a:solidFill>
                  <a:latin typeface="Times New Roman" panose="02020603050405020304" pitchFamily="18" charset="0"/>
                </a:rPr>
                <a:t>F</a:t>
              </a:r>
              <a:endParaRPr lang="en-US" altLang="zh-CN" b="1" baseline="-25000" dirty="0">
                <a:solidFill>
                  <a:srgbClr val="FF0066"/>
                </a:solidFill>
                <a:latin typeface="Times New Roman" panose="02020603050405020304" pitchFamily="18" charset="0"/>
              </a:endParaRPr>
            </a:p>
          </p:txBody>
        </p:sp>
        <p:sp>
          <p:nvSpPr>
            <p:cNvPr id="395293" name="Text Box 29"/>
            <p:cNvSpPr txBox="1"/>
            <p:nvPr/>
          </p:nvSpPr>
          <p:spPr>
            <a:xfrm>
              <a:off x="1412" y="1899"/>
              <a:ext cx="493" cy="327"/>
            </a:xfrm>
            <a:prstGeom prst="rect">
              <a:avLst/>
            </a:prstGeom>
            <a:noFill/>
            <a:ln w="28575">
              <a:noFill/>
            </a:ln>
          </p:spPr>
          <p:txBody>
            <a:bodyPr>
              <a:spAutoFit/>
            </a:bodyPr>
            <a:p>
              <a:r>
                <a:rPr lang="en-US" altLang="zh-CN" sz="2800" b="1" i="1" dirty="0">
                  <a:latin typeface="Times New Roman" panose="02020603050405020304" pitchFamily="18" charset="0"/>
                  <a:ea typeface="楷体_GB2312" pitchFamily="49" charset="-122"/>
                </a:rPr>
                <a:t>R</a:t>
              </a:r>
              <a:endParaRPr lang="en-US" altLang="zh-CN" sz="2800" b="1" baseline="-25000" dirty="0">
                <a:latin typeface="Times New Roman" panose="02020603050405020304" pitchFamily="18" charset="0"/>
                <a:ea typeface="楷体_GB2312" pitchFamily="49" charset="-122"/>
              </a:endParaRPr>
            </a:p>
          </p:txBody>
        </p:sp>
        <p:sp>
          <p:nvSpPr>
            <p:cNvPr id="395294" name="Text Box 30"/>
            <p:cNvSpPr txBox="1"/>
            <p:nvPr/>
          </p:nvSpPr>
          <p:spPr>
            <a:xfrm>
              <a:off x="1798" y="1918"/>
              <a:ext cx="599" cy="288"/>
            </a:xfrm>
            <a:prstGeom prst="rect">
              <a:avLst/>
            </a:prstGeom>
            <a:noFill/>
            <a:ln w="28575">
              <a:noFill/>
            </a:ln>
          </p:spPr>
          <p:txBody>
            <a:bodyPr>
              <a:spAutoFit/>
            </a:bodyPr>
            <a:p>
              <a:pPr algn="ctr"/>
              <a:r>
                <a:rPr lang="en-US" altLang="zh-CN" b="1" dirty="0">
                  <a:solidFill>
                    <a:srgbClr val="0033CC"/>
                  </a:solidFill>
                  <a:latin typeface="Times New Roman" panose="02020603050405020304" pitchFamily="18" charset="0"/>
                  <a:ea typeface="楷体_GB2312" pitchFamily="49" charset="-122"/>
                </a:rPr>
                <a:t>3 k</a:t>
              </a:r>
              <a:r>
                <a:rPr lang="en-US" altLang="zh-CN" b="1" dirty="0">
                  <a:solidFill>
                    <a:srgbClr val="0033CC"/>
                  </a:solidFill>
                  <a:latin typeface="Symbol" panose="05050102010706020507" pitchFamily="18" charset="2"/>
                  <a:ea typeface="楷体_GB2312" pitchFamily="49" charset="-122"/>
                </a:rPr>
                <a:t>W</a:t>
              </a:r>
              <a:endParaRPr lang="en-US" altLang="zh-CN" b="1" dirty="0">
                <a:solidFill>
                  <a:srgbClr val="0033CC"/>
                </a:solidFill>
                <a:latin typeface="Times New Roman" panose="02020603050405020304" pitchFamily="18" charset="0"/>
                <a:ea typeface="楷体_GB2312" pitchFamily="49" charset="-122"/>
              </a:endParaRPr>
            </a:p>
          </p:txBody>
        </p:sp>
        <p:sp>
          <p:nvSpPr>
            <p:cNvPr id="395295" name="Rectangle 31"/>
            <p:cNvSpPr/>
            <p:nvPr/>
          </p:nvSpPr>
          <p:spPr>
            <a:xfrm>
              <a:off x="1044" y="2196"/>
              <a:ext cx="524" cy="288"/>
            </a:xfrm>
            <a:prstGeom prst="rect">
              <a:avLst/>
            </a:prstGeom>
            <a:noFill/>
            <a:ln w="28575">
              <a:noFill/>
            </a:ln>
          </p:spPr>
          <p:txBody>
            <a:bodyPr>
              <a:spAutoFit/>
            </a:bodyPr>
            <a:p>
              <a:pPr algn="ctr"/>
              <a:r>
                <a:rPr lang="en-US" altLang="zh-CN" b="1" dirty="0">
                  <a:solidFill>
                    <a:srgbClr val="0033CC"/>
                  </a:solidFill>
                  <a:latin typeface="Times New Roman" panose="02020603050405020304" pitchFamily="18" charset="0"/>
                </a:rPr>
                <a:t>12 V</a:t>
              </a:r>
              <a:endParaRPr lang="en-US" altLang="zh-CN" b="1" dirty="0">
                <a:solidFill>
                  <a:srgbClr val="0033CC"/>
                </a:solidFill>
                <a:latin typeface="Times New Roman" panose="02020603050405020304" pitchFamily="18" charset="0"/>
              </a:endParaRPr>
            </a:p>
          </p:txBody>
        </p:sp>
        <p:sp>
          <p:nvSpPr>
            <p:cNvPr id="395296" name="Line 32"/>
            <p:cNvSpPr/>
            <p:nvPr/>
          </p:nvSpPr>
          <p:spPr>
            <a:xfrm>
              <a:off x="826" y="1863"/>
              <a:ext cx="1327" cy="0"/>
            </a:xfrm>
            <a:prstGeom prst="line">
              <a:avLst/>
            </a:prstGeom>
            <a:ln w="28575" cap="flat" cmpd="sng">
              <a:solidFill>
                <a:schemeClr val="tx1"/>
              </a:solidFill>
              <a:prstDash val="solid"/>
              <a:headEnd type="none" w="med" len="med"/>
              <a:tailEnd type="none" w="med" len="med"/>
            </a:ln>
          </p:spPr>
        </p:sp>
        <p:grpSp>
          <p:nvGrpSpPr>
            <p:cNvPr id="395297" name="Group 33"/>
            <p:cNvGrpSpPr/>
            <p:nvPr/>
          </p:nvGrpSpPr>
          <p:grpSpPr>
            <a:xfrm flipH="1">
              <a:off x="1089" y="1765"/>
              <a:ext cx="150" cy="196"/>
              <a:chOff x="915" y="1650"/>
              <a:chExt cx="192" cy="227"/>
            </a:xfrm>
          </p:grpSpPr>
          <p:sp>
            <p:nvSpPr>
              <p:cNvPr id="395298" name="AutoShape 34"/>
              <p:cNvSpPr/>
              <p:nvPr/>
            </p:nvSpPr>
            <p:spPr>
              <a:xfrm rot="5400000">
                <a:off x="897" y="1667"/>
                <a:ext cx="227" cy="192"/>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5299" name="Line 35"/>
              <p:cNvSpPr/>
              <p:nvPr/>
            </p:nvSpPr>
            <p:spPr>
              <a:xfrm>
                <a:off x="1107" y="1650"/>
                <a:ext cx="0" cy="227"/>
              </a:xfrm>
              <a:prstGeom prst="line">
                <a:avLst/>
              </a:prstGeom>
              <a:ln w="38100" cap="flat" cmpd="sng">
                <a:solidFill>
                  <a:schemeClr val="tx1"/>
                </a:solidFill>
                <a:prstDash val="solid"/>
                <a:headEnd type="none" w="med" len="med"/>
                <a:tailEnd type="none" w="med" len="med"/>
              </a:ln>
            </p:spPr>
          </p:sp>
        </p:grpSp>
        <p:sp>
          <p:nvSpPr>
            <p:cNvPr id="395300" name="Rectangle 36"/>
            <p:cNvSpPr/>
            <p:nvPr/>
          </p:nvSpPr>
          <p:spPr>
            <a:xfrm>
              <a:off x="1245" y="1296"/>
              <a:ext cx="354" cy="327"/>
            </a:xfrm>
            <a:prstGeom prst="rect">
              <a:avLst/>
            </a:prstGeom>
            <a:noFill/>
            <a:ln w="28575">
              <a:noFill/>
            </a:ln>
          </p:spPr>
          <p:txBody>
            <a:bodyPr wrap="none">
              <a:spAutoFit/>
            </a:bodyPr>
            <a:p>
              <a:pPr algn="ctr"/>
              <a:r>
                <a:rPr lang="en-US" altLang="zh-CN" sz="2800" b="1" dirty="0">
                  <a:latin typeface="Times New Roman" panose="02020603050405020304" pitchFamily="18" charset="0"/>
                  <a:ea typeface="楷体_GB2312" pitchFamily="49" charset="-122"/>
                </a:rPr>
                <a:t>D</a:t>
              </a:r>
              <a:r>
                <a:rPr lang="en-US" altLang="zh-CN" sz="2800" b="1" baseline="-25000" dirty="0">
                  <a:latin typeface="Times New Roman" panose="02020603050405020304" pitchFamily="18" charset="0"/>
                  <a:ea typeface="楷体_GB2312" pitchFamily="49" charset="-122"/>
                </a:rPr>
                <a:t>1</a:t>
              </a:r>
              <a:endParaRPr lang="en-US" altLang="zh-CN" sz="2800" b="1" baseline="-25000" dirty="0">
                <a:latin typeface="Times New Roman" panose="02020603050405020304" pitchFamily="18" charset="0"/>
                <a:ea typeface="楷体_GB2312" pitchFamily="49" charset="-122"/>
              </a:endParaRPr>
            </a:p>
          </p:txBody>
        </p:sp>
        <p:sp>
          <p:nvSpPr>
            <p:cNvPr id="395301" name="Rectangle 37"/>
            <p:cNvSpPr/>
            <p:nvPr/>
          </p:nvSpPr>
          <p:spPr>
            <a:xfrm>
              <a:off x="1245" y="1557"/>
              <a:ext cx="354" cy="327"/>
            </a:xfrm>
            <a:prstGeom prst="rect">
              <a:avLst/>
            </a:prstGeom>
            <a:noFill/>
            <a:ln w="28575">
              <a:noFill/>
            </a:ln>
          </p:spPr>
          <p:txBody>
            <a:bodyPr wrap="none">
              <a:spAutoFit/>
            </a:bodyPr>
            <a:p>
              <a:pPr algn="ctr"/>
              <a:r>
                <a:rPr lang="en-US" altLang="zh-CN" sz="2800" b="1" dirty="0">
                  <a:latin typeface="Times New Roman" panose="02020603050405020304" pitchFamily="18" charset="0"/>
                  <a:ea typeface="楷体_GB2312" pitchFamily="49" charset="-122"/>
                </a:rPr>
                <a:t>D</a:t>
              </a:r>
              <a:r>
                <a:rPr lang="en-US" altLang="zh-CN" sz="2800" b="1" baseline="-25000" dirty="0">
                  <a:latin typeface="Times New Roman" panose="02020603050405020304" pitchFamily="18" charset="0"/>
                  <a:ea typeface="楷体_GB2312" pitchFamily="49" charset="-122"/>
                </a:rPr>
                <a:t>2</a:t>
              </a:r>
              <a:endParaRPr lang="en-US" altLang="zh-CN" sz="2800" b="1" baseline="-25000" dirty="0">
                <a:latin typeface="Times New Roman" panose="02020603050405020304" pitchFamily="18" charset="0"/>
                <a:ea typeface="楷体_GB2312" pitchFamily="49" charset="-122"/>
              </a:endParaRPr>
            </a:p>
          </p:txBody>
        </p:sp>
        <p:grpSp>
          <p:nvGrpSpPr>
            <p:cNvPr id="395302" name="Group 38"/>
            <p:cNvGrpSpPr/>
            <p:nvPr/>
          </p:nvGrpSpPr>
          <p:grpSpPr>
            <a:xfrm rot="-5400000">
              <a:off x="1623" y="2331"/>
              <a:ext cx="96" cy="96"/>
              <a:chOff x="3360" y="2832"/>
              <a:chExt cx="96" cy="96"/>
            </a:xfrm>
          </p:grpSpPr>
          <p:sp>
            <p:nvSpPr>
              <p:cNvPr id="395303" name="Line 39"/>
              <p:cNvSpPr/>
              <p:nvPr/>
            </p:nvSpPr>
            <p:spPr>
              <a:xfrm>
                <a:off x="3360" y="2880"/>
                <a:ext cx="96" cy="0"/>
              </a:xfrm>
              <a:prstGeom prst="line">
                <a:avLst/>
              </a:prstGeom>
              <a:ln w="38100" cap="flat" cmpd="sng">
                <a:solidFill>
                  <a:srgbClr val="FF0000"/>
                </a:solidFill>
                <a:prstDash val="solid"/>
                <a:headEnd type="none" w="med" len="med"/>
                <a:tailEnd type="none" w="med" len="med"/>
              </a:ln>
            </p:spPr>
          </p:sp>
          <p:sp>
            <p:nvSpPr>
              <p:cNvPr id="395304" name="Line 40"/>
              <p:cNvSpPr/>
              <p:nvPr/>
            </p:nvSpPr>
            <p:spPr>
              <a:xfrm rot="-5400000">
                <a:off x="3360" y="2880"/>
                <a:ext cx="96" cy="0"/>
              </a:xfrm>
              <a:prstGeom prst="line">
                <a:avLst/>
              </a:prstGeom>
              <a:ln w="38100" cap="flat" cmpd="sng">
                <a:solidFill>
                  <a:srgbClr val="FF0000"/>
                </a:solidFill>
                <a:prstDash val="solid"/>
                <a:headEnd type="none" w="med" len="med"/>
                <a:tailEnd type="none" w="med" len="med"/>
              </a:ln>
            </p:spPr>
          </p:sp>
        </p:grpSp>
        <p:sp>
          <p:nvSpPr>
            <p:cNvPr id="395305" name="Oval 41"/>
            <p:cNvSpPr/>
            <p:nvPr/>
          </p:nvSpPr>
          <p:spPr>
            <a:xfrm>
              <a:off x="807" y="1595"/>
              <a:ext cx="56" cy="56"/>
            </a:xfrm>
            <a:prstGeom prst="ellipse">
              <a:avLst/>
            </a:prstGeom>
            <a:solidFill>
              <a:schemeClr val="bg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5306" name="Oval 42"/>
            <p:cNvSpPr/>
            <p:nvPr/>
          </p:nvSpPr>
          <p:spPr>
            <a:xfrm>
              <a:off x="811" y="1828"/>
              <a:ext cx="56" cy="56"/>
            </a:xfrm>
            <a:prstGeom prst="ellipse">
              <a:avLst/>
            </a:prstGeom>
            <a:solidFill>
              <a:schemeClr val="bg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5307" name="Oval 43"/>
            <p:cNvSpPr/>
            <p:nvPr/>
          </p:nvSpPr>
          <p:spPr>
            <a:xfrm>
              <a:off x="2153" y="1828"/>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5308" name="Text Box 44"/>
            <p:cNvSpPr txBox="1"/>
            <p:nvPr/>
          </p:nvSpPr>
          <p:spPr>
            <a:xfrm>
              <a:off x="714" y="1611"/>
              <a:ext cx="244" cy="288"/>
            </a:xfrm>
            <a:prstGeom prst="rect">
              <a:avLst/>
            </a:prstGeom>
            <a:noFill/>
            <a:ln w="28575">
              <a:noFill/>
            </a:ln>
          </p:spPr>
          <p:txBody>
            <a:bodyPr wrap="none">
              <a:spAutoFit/>
            </a:bodyPr>
            <a:p>
              <a:pPr algn="ctr"/>
              <a:r>
                <a:rPr lang="en-US" altLang="zh-CN" b="1" dirty="0">
                  <a:solidFill>
                    <a:srgbClr val="FF0066"/>
                  </a:solidFill>
                  <a:latin typeface="Times New Roman" panose="02020603050405020304" pitchFamily="18" charset="0"/>
                  <a:ea typeface="楷体_GB2312" pitchFamily="49" charset="-122"/>
                </a:rPr>
                <a:t>B</a:t>
              </a:r>
              <a:endParaRPr lang="en-US" altLang="zh-CN" b="1" dirty="0">
                <a:solidFill>
                  <a:srgbClr val="FF0066"/>
                </a:solidFill>
                <a:latin typeface="Times New Roman" panose="02020603050405020304" pitchFamily="18" charset="0"/>
                <a:ea typeface="楷体_GB2312" pitchFamily="49" charset="-122"/>
              </a:endParaRPr>
            </a:p>
          </p:txBody>
        </p:sp>
        <p:sp>
          <p:nvSpPr>
            <p:cNvPr id="395309" name="Rectangle 45"/>
            <p:cNvSpPr/>
            <p:nvPr/>
          </p:nvSpPr>
          <p:spPr>
            <a:xfrm>
              <a:off x="735" y="1363"/>
              <a:ext cx="255" cy="288"/>
            </a:xfrm>
            <a:prstGeom prst="rect">
              <a:avLst/>
            </a:prstGeom>
            <a:noFill/>
            <a:ln w="28575">
              <a:noFill/>
            </a:ln>
          </p:spPr>
          <p:txBody>
            <a:bodyPr>
              <a:spAutoFit/>
            </a:bodyPr>
            <a:p>
              <a:pPr algn="ctr"/>
              <a:r>
                <a:rPr lang="en-US" altLang="zh-CN" b="1" dirty="0">
                  <a:solidFill>
                    <a:srgbClr val="FF0066"/>
                  </a:solidFill>
                  <a:latin typeface="Times New Roman" panose="02020603050405020304" pitchFamily="18" charset="0"/>
                  <a:ea typeface="楷体_GB2312" pitchFamily="49" charset="-122"/>
                </a:rPr>
                <a:t>A</a:t>
              </a:r>
              <a:endParaRPr lang="en-US" altLang="zh-CN" b="1" dirty="0">
                <a:solidFill>
                  <a:srgbClr val="FF0066"/>
                </a:solidFill>
                <a:latin typeface="Times New Roman" panose="02020603050405020304" pitchFamily="18" charset="0"/>
                <a:ea typeface="楷体_GB2312" pitchFamily="49" charset="-122"/>
              </a:endParaRPr>
            </a:p>
          </p:txBody>
        </p:sp>
        <p:sp>
          <p:nvSpPr>
            <p:cNvPr id="395310" name="Oval 46"/>
            <p:cNvSpPr/>
            <p:nvPr/>
          </p:nvSpPr>
          <p:spPr>
            <a:xfrm>
              <a:off x="1763" y="1834"/>
              <a:ext cx="56" cy="56"/>
            </a:xfrm>
            <a:prstGeom prst="ellipse">
              <a:avLst/>
            </a:prstGeom>
            <a:solidFill>
              <a:schemeClr val="tx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5311" name="Line 47"/>
            <p:cNvSpPr/>
            <p:nvPr/>
          </p:nvSpPr>
          <p:spPr>
            <a:xfrm>
              <a:off x="874" y="1635"/>
              <a:ext cx="931" cy="0"/>
            </a:xfrm>
            <a:prstGeom prst="line">
              <a:avLst/>
            </a:prstGeom>
            <a:ln w="28575" cap="flat" cmpd="sng">
              <a:solidFill>
                <a:schemeClr val="tx1"/>
              </a:solidFill>
              <a:prstDash val="solid"/>
              <a:headEnd type="none" w="med" len="med"/>
              <a:tailEnd type="none" w="med" len="med"/>
            </a:ln>
          </p:spPr>
        </p:sp>
        <p:sp>
          <p:nvSpPr>
            <p:cNvPr id="395312" name="Oval 48"/>
            <p:cNvSpPr/>
            <p:nvPr/>
          </p:nvSpPr>
          <p:spPr>
            <a:xfrm>
              <a:off x="1769" y="2380"/>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6" name="Group 49"/>
          <p:cNvGrpSpPr/>
          <p:nvPr/>
        </p:nvGrpSpPr>
        <p:grpSpPr>
          <a:xfrm>
            <a:off x="152400" y="4114800"/>
            <a:ext cx="3924300" cy="2535238"/>
            <a:chOff x="96" y="2592"/>
            <a:chExt cx="2472" cy="1597"/>
          </a:xfrm>
        </p:grpSpPr>
        <p:grpSp>
          <p:nvGrpSpPr>
            <p:cNvPr id="395314" name="Group 50"/>
            <p:cNvGrpSpPr/>
            <p:nvPr/>
          </p:nvGrpSpPr>
          <p:grpSpPr>
            <a:xfrm>
              <a:off x="96" y="2592"/>
              <a:ext cx="2472" cy="1597"/>
              <a:chOff x="14" y="1546"/>
              <a:chExt cx="2472" cy="1597"/>
            </a:xfrm>
          </p:grpSpPr>
          <p:sp>
            <p:nvSpPr>
              <p:cNvPr id="395315" name="Rectangle 51"/>
              <p:cNvSpPr/>
              <p:nvPr/>
            </p:nvSpPr>
            <p:spPr>
              <a:xfrm>
                <a:off x="473" y="1873"/>
                <a:ext cx="1332" cy="1092"/>
              </a:xfrm>
              <a:prstGeom prst="rect">
                <a:avLst/>
              </a:prstGeom>
              <a:no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5316" name="Rectangle 52"/>
              <p:cNvSpPr/>
              <p:nvPr/>
            </p:nvSpPr>
            <p:spPr>
              <a:xfrm>
                <a:off x="1755" y="2246"/>
                <a:ext cx="104" cy="210"/>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5317" name="Line 53"/>
              <p:cNvSpPr/>
              <p:nvPr/>
            </p:nvSpPr>
            <p:spPr>
              <a:xfrm>
                <a:off x="840" y="2113"/>
                <a:ext cx="0" cy="852"/>
              </a:xfrm>
              <a:prstGeom prst="line">
                <a:avLst/>
              </a:prstGeom>
              <a:ln w="28575" cap="flat" cmpd="sng">
                <a:solidFill>
                  <a:schemeClr val="tx1"/>
                </a:solidFill>
                <a:prstDash val="solid"/>
                <a:headEnd type="none" w="med" len="med"/>
                <a:tailEnd type="none" w="med" len="med"/>
              </a:ln>
            </p:spPr>
          </p:sp>
          <p:sp>
            <p:nvSpPr>
              <p:cNvPr id="395318" name="Oval 54"/>
              <p:cNvSpPr/>
              <p:nvPr/>
            </p:nvSpPr>
            <p:spPr>
              <a:xfrm>
                <a:off x="355" y="2377"/>
                <a:ext cx="227" cy="227"/>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95319" name="Group 55"/>
              <p:cNvGrpSpPr/>
              <p:nvPr/>
            </p:nvGrpSpPr>
            <p:grpSpPr>
              <a:xfrm flipH="1">
                <a:off x="1109" y="1775"/>
                <a:ext cx="150" cy="196"/>
                <a:chOff x="915" y="1650"/>
                <a:chExt cx="192" cy="227"/>
              </a:xfrm>
            </p:grpSpPr>
            <p:sp>
              <p:nvSpPr>
                <p:cNvPr id="395320" name="AutoShape 56"/>
                <p:cNvSpPr/>
                <p:nvPr/>
              </p:nvSpPr>
              <p:spPr>
                <a:xfrm rot="5400000">
                  <a:off x="897" y="1667"/>
                  <a:ext cx="227" cy="192"/>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5321" name="Line 57"/>
                <p:cNvSpPr/>
                <p:nvPr/>
              </p:nvSpPr>
              <p:spPr>
                <a:xfrm>
                  <a:off x="1107" y="1650"/>
                  <a:ext cx="0" cy="227"/>
                </a:xfrm>
                <a:prstGeom prst="line">
                  <a:avLst/>
                </a:prstGeom>
                <a:ln w="38100" cap="flat" cmpd="sng">
                  <a:solidFill>
                    <a:schemeClr val="tx1"/>
                  </a:solidFill>
                  <a:prstDash val="solid"/>
                  <a:headEnd type="none" w="med" len="med"/>
                  <a:tailEnd type="none" w="med" len="med"/>
                </a:ln>
              </p:spPr>
            </p:sp>
          </p:grpSp>
          <p:sp>
            <p:nvSpPr>
              <p:cNvPr id="395322" name="Oval 58"/>
              <p:cNvSpPr/>
              <p:nvPr/>
            </p:nvSpPr>
            <p:spPr>
              <a:xfrm>
                <a:off x="721" y="2401"/>
                <a:ext cx="227" cy="227"/>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5323" name="Text Box 59"/>
              <p:cNvSpPr txBox="1"/>
              <p:nvPr/>
            </p:nvSpPr>
            <p:spPr>
              <a:xfrm>
                <a:off x="14" y="2329"/>
                <a:ext cx="459" cy="327"/>
              </a:xfrm>
              <a:prstGeom prst="rect">
                <a:avLst/>
              </a:prstGeom>
              <a:noFill/>
              <a:ln w="28575">
                <a:noFill/>
              </a:ln>
            </p:spPr>
            <p:txBody>
              <a:bodyPr>
                <a:spAutoFit/>
              </a:bodyPr>
              <a:p>
                <a:r>
                  <a:rPr lang="en-US" altLang="zh-CN" sz="2800" b="1" i="1" dirty="0">
                    <a:latin typeface="Times New Roman" panose="02020603050405020304" pitchFamily="18" charset="0"/>
                    <a:ea typeface="楷体_GB2312" pitchFamily="49" charset="-122"/>
                  </a:rPr>
                  <a:t>U</a:t>
                </a:r>
                <a:r>
                  <a:rPr lang="en-US" altLang="zh-CN" sz="2800" b="1" baseline="-25000" dirty="0">
                    <a:latin typeface="Times New Roman" panose="02020603050405020304" pitchFamily="18" charset="0"/>
                    <a:ea typeface="楷体_GB2312" pitchFamily="49" charset="-122"/>
                  </a:rPr>
                  <a:t>A</a:t>
                </a:r>
                <a:endParaRPr lang="en-US" altLang="zh-CN" sz="2800" b="1" baseline="-25000" dirty="0">
                  <a:latin typeface="Times New Roman" panose="02020603050405020304" pitchFamily="18" charset="0"/>
                  <a:ea typeface="楷体_GB2312" pitchFamily="49" charset="-122"/>
                </a:endParaRPr>
              </a:p>
            </p:txBody>
          </p:sp>
          <p:sp>
            <p:nvSpPr>
              <p:cNvPr id="395324" name="Text Box 60"/>
              <p:cNvSpPr txBox="1"/>
              <p:nvPr/>
            </p:nvSpPr>
            <p:spPr>
              <a:xfrm>
                <a:off x="892" y="2323"/>
                <a:ext cx="517" cy="327"/>
              </a:xfrm>
              <a:prstGeom prst="rect">
                <a:avLst/>
              </a:prstGeom>
              <a:noFill/>
              <a:ln w="28575">
                <a:noFill/>
              </a:ln>
            </p:spPr>
            <p:txBody>
              <a:bodyPr>
                <a:spAutoFit/>
              </a:bodyPr>
              <a:p>
                <a:r>
                  <a:rPr lang="en-US" altLang="zh-CN" sz="2800" b="1" i="1" dirty="0">
                    <a:latin typeface="Times New Roman" panose="02020603050405020304" pitchFamily="18" charset="0"/>
                    <a:ea typeface="楷体_GB2312" pitchFamily="49" charset="-122"/>
                  </a:rPr>
                  <a:t>U</a:t>
                </a:r>
                <a:r>
                  <a:rPr lang="en-US" altLang="zh-CN" sz="2800" b="1" baseline="-25000" dirty="0">
                    <a:latin typeface="Times New Roman" panose="02020603050405020304" pitchFamily="18" charset="0"/>
                    <a:ea typeface="楷体_GB2312" pitchFamily="49" charset="-122"/>
                  </a:rPr>
                  <a:t>B</a:t>
                </a:r>
                <a:endParaRPr lang="en-US" altLang="zh-CN" sz="2800" b="1" baseline="-25000" dirty="0">
                  <a:latin typeface="Times New Roman" panose="02020603050405020304" pitchFamily="18" charset="0"/>
                  <a:ea typeface="楷体_GB2312" pitchFamily="49" charset="-122"/>
                </a:endParaRPr>
              </a:p>
            </p:txBody>
          </p:sp>
          <p:grpSp>
            <p:nvGrpSpPr>
              <p:cNvPr id="395325" name="Group 61"/>
              <p:cNvGrpSpPr/>
              <p:nvPr/>
            </p:nvGrpSpPr>
            <p:grpSpPr>
              <a:xfrm rot="-5400000">
                <a:off x="307" y="2281"/>
                <a:ext cx="96" cy="96"/>
                <a:chOff x="3360" y="2832"/>
                <a:chExt cx="96" cy="96"/>
              </a:xfrm>
            </p:grpSpPr>
            <p:sp>
              <p:nvSpPr>
                <p:cNvPr id="395326" name="Line 62"/>
                <p:cNvSpPr/>
                <p:nvPr/>
              </p:nvSpPr>
              <p:spPr>
                <a:xfrm>
                  <a:off x="3360" y="2880"/>
                  <a:ext cx="96" cy="0"/>
                </a:xfrm>
                <a:prstGeom prst="line">
                  <a:avLst/>
                </a:prstGeom>
                <a:ln w="38100" cap="flat" cmpd="sng">
                  <a:solidFill>
                    <a:srgbClr val="FF0000"/>
                  </a:solidFill>
                  <a:prstDash val="solid"/>
                  <a:headEnd type="none" w="med" len="med"/>
                  <a:tailEnd type="none" w="med" len="med"/>
                </a:ln>
              </p:spPr>
            </p:sp>
            <p:sp>
              <p:nvSpPr>
                <p:cNvPr id="395327" name="Line 63"/>
                <p:cNvSpPr/>
                <p:nvPr/>
              </p:nvSpPr>
              <p:spPr>
                <a:xfrm rot="-5400000">
                  <a:off x="3360" y="2880"/>
                  <a:ext cx="96" cy="0"/>
                </a:xfrm>
                <a:prstGeom prst="line">
                  <a:avLst/>
                </a:prstGeom>
                <a:ln w="38100" cap="flat" cmpd="sng">
                  <a:solidFill>
                    <a:srgbClr val="FF0000"/>
                  </a:solidFill>
                  <a:prstDash val="solid"/>
                  <a:headEnd type="none" w="med" len="med"/>
                  <a:tailEnd type="none" w="med" len="med"/>
                </a:ln>
              </p:spPr>
            </p:sp>
          </p:grpSp>
          <p:sp>
            <p:nvSpPr>
              <p:cNvPr id="395328" name="Line 64"/>
              <p:cNvSpPr/>
              <p:nvPr/>
            </p:nvSpPr>
            <p:spPr>
              <a:xfrm rot="10800000">
                <a:off x="362" y="2700"/>
                <a:ext cx="96" cy="0"/>
              </a:xfrm>
              <a:prstGeom prst="line">
                <a:avLst/>
              </a:prstGeom>
              <a:ln w="38100" cap="flat" cmpd="sng">
                <a:solidFill>
                  <a:srgbClr val="FF0000"/>
                </a:solidFill>
                <a:prstDash val="solid"/>
                <a:headEnd type="none" w="med" len="med"/>
                <a:tailEnd type="none" w="med" len="med"/>
              </a:ln>
            </p:spPr>
          </p:sp>
          <p:grpSp>
            <p:nvGrpSpPr>
              <p:cNvPr id="395329" name="Group 65"/>
              <p:cNvGrpSpPr/>
              <p:nvPr/>
            </p:nvGrpSpPr>
            <p:grpSpPr>
              <a:xfrm rot="-5400000">
                <a:off x="701" y="2305"/>
                <a:ext cx="96" cy="96"/>
                <a:chOff x="3360" y="2832"/>
                <a:chExt cx="96" cy="96"/>
              </a:xfrm>
            </p:grpSpPr>
            <p:sp>
              <p:nvSpPr>
                <p:cNvPr id="395330" name="Line 66"/>
                <p:cNvSpPr/>
                <p:nvPr/>
              </p:nvSpPr>
              <p:spPr>
                <a:xfrm>
                  <a:off x="3360" y="2880"/>
                  <a:ext cx="96" cy="0"/>
                </a:xfrm>
                <a:prstGeom prst="line">
                  <a:avLst/>
                </a:prstGeom>
                <a:ln w="38100" cap="flat" cmpd="sng">
                  <a:solidFill>
                    <a:srgbClr val="FF0000"/>
                  </a:solidFill>
                  <a:prstDash val="solid"/>
                  <a:headEnd type="none" w="med" len="med"/>
                  <a:tailEnd type="none" w="med" len="med"/>
                </a:ln>
              </p:spPr>
            </p:sp>
            <p:sp>
              <p:nvSpPr>
                <p:cNvPr id="395331" name="Line 67"/>
                <p:cNvSpPr/>
                <p:nvPr/>
              </p:nvSpPr>
              <p:spPr>
                <a:xfrm rot="-5400000">
                  <a:off x="3360" y="2880"/>
                  <a:ext cx="96" cy="0"/>
                </a:xfrm>
                <a:prstGeom prst="line">
                  <a:avLst/>
                </a:prstGeom>
                <a:ln w="38100" cap="flat" cmpd="sng">
                  <a:solidFill>
                    <a:srgbClr val="FF0000"/>
                  </a:solidFill>
                  <a:prstDash val="solid"/>
                  <a:headEnd type="none" w="med" len="med"/>
                  <a:tailEnd type="none" w="med" len="med"/>
                </a:ln>
              </p:spPr>
            </p:sp>
          </p:grpSp>
          <p:sp>
            <p:nvSpPr>
              <p:cNvPr id="395332" name="Line 68"/>
              <p:cNvSpPr/>
              <p:nvPr/>
            </p:nvSpPr>
            <p:spPr>
              <a:xfrm rot="10800000">
                <a:off x="2308" y="2885"/>
                <a:ext cx="96" cy="0"/>
              </a:xfrm>
              <a:prstGeom prst="line">
                <a:avLst/>
              </a:prstGeom>
              <a:ln w="38100" cap="flat" cmpd="sng">
                <a:solidFill>
                  <a:srgbClr val="FF0000"/>
                </a:solidFill>
                <a:prstDash val="solid"/>
                <a:headEnd type="none" w="med" len="med"/>
                <a:tailEnd type="none" w="med" len="med"/>
              </a:ln>
            </p:spPr>
          </p:sp>
          <p:sp>
            <p:nvSpPr>
              <p:cNvPr id="395333" name="Rectangle 69"/>
              <p:cNvSpPr/>
              <p:nvPr/>
            </p:nvSpPr>
            <p:spPr>
              <a:xfrm>
                <a:off x="2153" y="2422"/>
                <a:ext cx="333" cy="288"/>
              </a:xfrm>
              <a:prstGeom prst="rect">
                <a:avLst/>
              </a:prstGeom>
              <a:noFill/>
              <a:ln w="9525">
                <a:noFill/>
              </a:ln>
            </p:spPr>
            <p:txBody>
              <a:bodyPr wrap="none">
                <a:spAutoFit/>
              </a:bodyPr>
              <a:p>
                <a:pPr algn="ctr"/>
                <a:r>
                  <a:rPr lang="en-US" altLang="zh-CN" b="1" i="1" dirty="0">
                    <a:latin typeface="Times New Roman" panose="02020603050405020304" pitchFamily="18" charset="0"/>
                  </a:rPr>
                  <a:t>U</a:t>
                </a:r>
                <a:r>
                  <a:rPr lang="en-US" altLang="zh-CN" b="1" baseline="-25000" dirty="0">
                    <a:latin typeface="Times New Roman" panose="02020603050405020304" pitchFamily="18" charset="0"/>
                  </a:rPr>
                  <a:t>F</a:t>
                </a:r>
                <a:endParaRPr lang="en-US" altLang="zh-CN" b="1" baseline="-25000" dirty="0">
                  <a:latin typeface="Times New Roman" panose="02020603050405020304" pitchFamily="18" charset="0"/>
                </a:endParaRPr>
              </a:p>
            </p:txBody>
          </p:sp>
          <p:sp>
            <p:nvSpPr>
              <p:cNvPr id="395334" name="Text Box 70"/>
              <p:cNvSpPr txBox="1"/>
              <p:nvPr/>
            </p:nvSpPr>
            <p:spPr>
              <a:xfrm>
                <a:off x="1426" y="2149"/>
                <a:ext cx="493" cy="327"/>
              </a:xfrm>
              <a:prstGeom prst="rect">
                <a:avLst/>
              </a:prstGeom>
              <a:noFill/>
              <a:ln w="28575">
                <a:noFill/>
              </a:ln>
            </p:spPr>
            <p:txBody>
              <a:bodyPr>
                <a:spAutoFit/>
              </a:bodyPr>
              <a:p>
                <a:r>
                  <a:rPr lang="en-US" altLang="zh-CN" sz="2800" b="1" i="1" dirty="0">
                    <a:latin typeface="Times New Roman" panose="02020603050405020304" pitchFamily="18" charset="0"/>
                    <a:ea typeface="楷体_GB2312" pitchFamily="49" charset="-122"/>
                  </a:rPr>
                  <a:t>R</a:t>
                </a:r>
                <a:endParaRPr lang="en-US" altLang="zh-CN" sz="2800" b="1" baseline="-25000" dirty="0">
                  <a:latin typeface="Times New Roman" panose="02020603050405020304" pitchFamily="18" charset="0"/>
                  <a:ea typeface="楷体_GB2312" pitchFamily="49" charset="-122"/>
                </a:endParaRPr>
              </a:p>
            </p:txBody>
          </p:sp>
          <p:grpSp>
            <p:nvGrpSpPr>
              <p:cNvPr id="395335" name="Group 71"/>
              <p:cNvGrpSpPr/>
              <p:nvPr/>
            </p:nvGrpSpPr>
            <p:grpSpPr>
              <a:xfrm rot="-5400000">
                <a:off x="2315" y="2101"/>
                <a:ext cx="96" cy="96"/>
                <a:chOff x="3360" y="2832"/>
                <a:chExt cx="96" cy="96"/>
              </a:xfrm>
            </p:grpSpPr>
            <p:sp>
              <p:nvSpPr>
                <p:cNvPr id="395336" name="Line 72"/>
                <p:cNvSpPr/>
                <p:nvPr/>
              </p:nvSpPr>
              <p:spPr>
                <a:xfrm>
                  <a:off x="3360" y="2880"/>
                  <a:ext cx="96" cy="0"/>
                </a:xfrm>
                <a:prstGeom prst="line">
                  <a:avLst/>
                </a:prstGeom>
                <a:ln w="38100" cap="flat" cmpd="sng">
                  <a:solidFill>
                    <a:srgbClr val="FF0000"/>
                  </a:solidFill>
                  <a:prstDash val="solid"/>
                  <a:headEnd type="none" w="med" len="med"/>
                  <a:tailEnd type="none" w="med" len="med"/>
                </a:ln>
              </p:spPr>
            </p:sp>
            <p:sp>
              <p:nvSpPr>
                <p:cNvPr id="395337" name="Line 73"/>
                <p:cNvSpPr/>
                <p:nvPr/>
              </p:nvSpPr>
              <p:spPr>
                <a:xfrm rot="-5400000">
                  <a:off x="3360" y="2880"/>
                  <a:ext cx="96" cy="0"/>
                </a:xfrm>
                <a:prstGeom prst="line">
                  <a:avLst/>
                </a:prstGeom>
                <a:ln w="38100" cap="flat" cmpd="sng">
                  <a:solidFill>
                    <a:srgbClr val="FF0000"/>
                  </a:solidFill>
                  <a:prstDash val="solid"/>
                  <a:headEnd type="none" w="med" len="med"/>
                  <a:tailEnd type="none" w="med" len="med"/>
                </a:ln>
              </p:spPr>
            </p:sp>
          </p:grpSp>
          <p:sp>
            <p:nvSpPr>
              <p:cNvPr id="395338" name="Text Box 74"/>
              <p:cNvSpPr txBox="1"/>
              <p:nvPr/>
            </p:nvSpPr>
            <p:spPr>
              <a:xfrm>
                <a:off x="1812" y="2168"/>
                <a:ext cx="599" cy="288"/>
              </a:xfrm>
              <a:prstGeom prst="rect">
                <a:avLst/>
              </a:prstGeom>
              <a:noFill/>
              <a:ln w="28575">
                <a:noFill/>
              </a:ln>
            </p:spPr>
            <p:txBody>
              <a:bodyPr>
                <a:spAutoFit/>
              </a:bodyPr>
              <a:p>
                <a:pPr algn="ctr"/>
                <a:r>
                  <a:rPr lang="en-US" altLang="zh-CN" b="1" dirty="0">
                    <a:solidFill>
                      <a:srgbClr val="0033CC"/>
                    </a:solidFill>
                    <a:latin typeface="Times New Roman" panose="02020603050405020304" pitchFamily="18" charset="0"/>
                    <a:ea typeface="楷体_GB2312" pitchFamily="49" charset="-122"/>
                  </a:rPr>
                  <a:t>3 k</a:t>
                </a:r>
                <a:r>
                  <a:rPr lang="en-US" altLang="zh-CN" b="1" dirty="0">
                    <a:solidFill>
                      <a:srgbClr val="0033CC"/>
                    </a:solidFill>
                    <a:latin typeface="Symbol" panose="05050102010706020507" pitchFamily="18" charset="2"/>
                    <a:ea typeface="楷体_GB2312" pitchFamily="49" charset="-122"/>
                  </a:rPr>
                  <a:t>W</a:t>
                </a:r>
                <a:endParaRPr lang="en-US" altLang="zh-CN" b="1" dirty="0">
                  <a:solidFill>
                    <a:srgbClr val="0033CC"/>
                  </a:solidFill>
                  <a:latin typeface="Times New Roman" panose="02020603050405020304" pitchFamily="18" charset="0"/>
                  <a:ea typeface="楷体_GB2312" pitchFamily="49" charset="-122"/>
                </a:endParaRPr>
              </a:p>
            </p:txBody>
          </p:sp>
          <p:sp>
            <p:nvSpPr>
              <p:cNvPr id="395339" name="Rectangle 75"/>
              <p:cNvSpPr/>
              <p:nvPr/>
            </p:nvSpPr>
            <p:spPr>
              <a:xfrm>
                <a:off x="1887" y="2623"/>
                <a:ext cx="524" cy="288"/>
              </a:xfrm>
              <a:prstGeom prst="rect">
                <a:avLst/>
              </a:prstGeom>
              <a:noFill/>
              <a:ln w="28575">
                <a:noFill/>
              </a:ln>
            </p:spPr>
            <p:txBody>
              <a:bodyPr>
                <a:spAutoFit/>
              </a:bodyPr>
              <a:p>
                <a:pPr algn="ctr"/>
                <a:r>
                  <a:rPr lang="en-US" altLang="zh-CN" b="1" dirty="0">
                    <a:solidFill>
                      <a:srgbClr val="0033CC"/>
                    </a:solidFill>
                    <a:latin typeface="Times New Roman" panose="02020603050405020304" pitchFamily="18" charset="0"/>
                  </a:rPr>
                  <a:t>12 V</a:t>
                </a:r>
                <a:endParaRPr lang="en-US" altLang="zh-CN" b="1" dirty="0">
                  <a:solidFill>
                    <a:srgbClr val="0033CC"/>
                  </a:solidFill>
                  <a:latin typeface="Times New Roman" panose="02020603050405020304" pitchFamily="18" charset="0"/>
                </a:endParaRPr>
              </a:p>
            </p:txBody>
          </p:sp>
          <p:sp>
            <p:nvSpPr>
              <p:cNvPr id="395340" name="Line 76"/>
              <p:cNvSpPr/>
              <p:nvPr/>
            </p:nvSpPr>
            <p:spPr>
              <a:xfrm rot="10800000">
                <a:off x="697" y="2694"/>
                <a:ext cx="96" cy="0"/>
              </a:xfrm>
              <a:prstGeom prst="line">
                <a:avLst/>
              </a:prstGeom>
              <a:ln w="38100" cap="flat" cmpd="sng">
                <a:solidFill>
                  <a:srgbClr val="FF0000"/>
                </a:solidFill>
                <a:prstDash val="solid"/>
                <a:headEnd type="none" w="med" len="med"/>
                <a:tailEnd type="none" w="med" len="med"/>
              </a:ln>
            </p:spPr>
          </p:sp>
          <p:sp>
            <p:nvSpPr>
              <p:cNvPr id="395341" name="Oval 77"/>
              <p:cNvSpPr/>
              <p:nvPr/>
            </p:nvSpPr>
            <p:spPr>
              <a:xfrm>
                <a:off x="1699" y="2605"/>
                <a:ext cx="227" cy="227"/>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5342" name="Line 78"/>
              <p:cNvSpPr/>
              <p:nvPr/>
            </p:nvSpPr>
            <p:spPr>
              <a:xfrm>
                <a:off x="840" y="2113"/>
                <a:ext cx="1327" cy="0"/>
              </a:xfrm>
              <a:prstGeom prst="line">
                <a:avLst/>
              </a:prstGeom>
              <a:ln w="28575" cap="flat" cmpd="sng">
                <a:solidFill>
                  <a:schemeClr val="tx1"/>
                </a:solidFill>
                <a:prstDash val="solid"/>
                <a:headEnd type="none" w="med" len="med"/>
                <a:tailEnd type="none" w="med" len="med"/>
              </a:ln>
            </p:spPr>
          </p:sp>
          <p:grpSp>
            <p:nvGrpSpPr>
              <p:cNvPr id="395343" name="Group 79"/>
              <p:cNvGrpSpPr/>
              <p:nvPr/>
            </p:nvGrpSpPr>
            <p:grpSpPr>
              <a:xfrm flipH="1">
                <a:off x="1103" y="2015"/>
                <a:ext cx="150" cy="196"/>
                <a:chOff x="915" y="1650"/>
                <a:chExt cx="192" cy="227"/>
              </a:xfrm>
            </p:grpSpPr>
            <p:sp>
              <p:nvSpPr>
                <p:cNvPr id="395344" name="AutoShape 80"/>
                <p:cNvSpPr/>
                <p:nvPr/>
              </p:nvSpPr>
              <p:spPr>
                <a:xfrm rot="5400000">
                  <a:off x="897" y="1667"/>
                  <a:ext cx="227" cy="192"/>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5345" name="Line 81"/>
                <p:cNvSpPr/>
                <p:nvPr/>
              </p:nvSpPr>
              <p:spPr>
                <a:xfrm>
                  <a:off x="1107" y="1650"/>
                  <a:ext cx="0" cy="227"/>
                </a:xfrm>
                <a:prstGeom prst="line">
                  <a:avLst/>
                </a:prstGeom>
                <a:ln w="38100" cap="flat" cmpd="sng">
                  <a:solidFill>
                    <a:schemeClr val="tx1"/>
                  </a:solidFill>
                  <a:prstDash val="solid"/>
                  <a:headEnd type="none" w="med" len="med"/>
                  <a:tailEnd type="none" w="med" len="med"/>
                </a:ln>
              </p:spPr>
            </p:sp>
          </p:grpSp>
          <p:sp>
            <p:nvSpPr>
              <p:cNvPr id="395346" name="Rectangle 82"/>
              <p:cNvSpPr/>
              <p:nvPr/>
            </p:nvSpPr>
            <p:spPr>
              <a:xfrm>
                <a:off x="1253" y="2440"/>
                <a:ext cx="485" cy="327"/>
              </a:xfrm>
              <a:prstGeom prst="rect">
                <a:avLst/>
              </a:prstGeom>
              <a:noFill/>
              <a:ln w="28575">
                <a:noFill/>
              </a:ln>
            </p:spPr>
            <p:txBody>
              <a:bodyPr wrap="none">
                <a:spAutoFit/>
              </a:bodyPr>
              <a:p>
                <a:pPr algn="ctr"/>
                <a:r>
                  <a:rPr lang="en-US" altLang="zh-CN" sz="2800" b="1" i="1" dirty="0">
                    <a:latin typeface="Times New Roman" panose="02020603050405020304" pitchFamily="18" charset="0"/>
                    <a:ea typeface="楷体_GB2312" pitchFamily="49" charset="-122"/>
                  </a:rPr>
                  <a:t>V</a:t>
                </a:r>
                <a:r>
                  <a:rPr lang="en-US" altLang="zh-CN" sz="2800" b="1" baseline="-25000" dirty="0">
                    <a:latin typeface="Times New Roman" panose="02020603050405020304" pitchFamily="18" charset="0"/>
                    <a:ea typeface="楷体_GB2312" pitchFamily="49" charset="-122"/>
                  </a:rPr>
                  <a:t>DD</a:t>
                </a:r>
                <a:endParaRPr lang="en-US" altLang="zh-CN" sz="2800" b="1" baseline="-25000" dirty="0">
                  <a:latin typeface="Times New Roman" panose="02020603050405020304" pitchFamily="18" charset="0"/>
                  <a:ea typeface="楷体_GB2312" pitchFamily="49" charset="-122"/>
                </a:endParaRPr>
              </a:p>
            </p:txBody>
          </p:sp>
          <p:sp>
            <p:nvSpPr>
              <p:cNvPr id="395347" name="Line 83"/>
              <p:cNvSpPr/>
              <p:nvPr/>
            </p:nvSpPr>
            <p:spPr>
              <a:xfrm>
                <a:off x="1775" y="2965"/>
                <a:ext cx="420" cy="0"/>
              </a:xfrm>
              <a:prstGeom prst="line">
                <a:avLst/>
              </a:prstGeom>
              <a:ln w="28575" cap="flat" cmpd="sng">
                <a:solidFill>
                  <a:schemeClr val="tx1"/>
                </a:solidFill>
                <a:prstDash val="solid"/>
                <a:headEnd type="none" w="med" len="med"/>
                <a:tailEnd type="none" w="med" len="med"/>
              </a:ln>
            </p:spPr>
          </p:sp>
          <p:sp>
            <p:nvSpPr>
              <p:cNvPr id="395348" name="Line 84"/>
              <p:cNvSpPr/>
              <p:nvPr/>
            </p:nvSpPr>
            <p:spPr>
              <a:xfrm>
                <a:off x="1811" y="2965"/>
                <a:ext cx="0" cy="178"/>
              </a:xfrm>
              <a:prstGeom prst="line">
                <a:avLst/>
              </a:prstGeom>
              <a:ln w="28575" cap="flat" cmpd="sng">
                <a:solidFill>
                  <a:schemeClr val="tx1"/>
                </a:solidFill>
                <a:prstDash val="solid"/>
                <a:headEnd type="none" w="med" len="med"/>
                <a:tailEnd type="none" w="med" len="med"/>
              </a:ln>
            </p:spPr>
          </p:sp>
          <p:sp>
            <p:nvSpPr>
              <p:cNvPr id="395349" name="Line 85"/>
              <p:cNvSpPr/>
              <p:nvPr/>
            </p:nvSpPr>
            <p:spPr>
              <a:xfrm>
                <a:off x="1729" y="3143"/>
                <a:ext cx="160" cy="0"/>
              </a:xfrm>
              <a:prstGeom prst="line">
                <a:avLst/>
              </a:prstGeom>
              <a:ln w="38100" cap="flat" cmpd="sng">
                <a:solidFill>
                  <a:schemeClr val="tx1"/>
                </a:solidFill>
                <a:prstDash val="solid"/>
                <a:headEnd type="none" w="med" len="med"/>
                <a:tailEnd type="none" w="med" len="med"/>
              </a:ln>
            </p:spPr>
          </p:sp>
          <p:sp>
            <p:nvSpPr>
              <p:cNvPr id="395350" name="Rectangle 86"/>
              <p:cNvSpPr/>
              <p:nvPr/>
            </p:nvSpPr>
            <p:spPr>
              <a:xfrm>
                <a:off x="1259" y="1546"/>
                <a:ext cx="354" cy="327"/>
              </a:xfrm>
              <a:prstGeom prst="rect">
                <a:avLst/>
              </a:prstGeom>
              <a:noFill/>
              <a:ln w="28575">
                <a:noFill/>
              </a:ln>
            </p:spPr>
            <p:txBody>
              <a:bodyPr wrap="none">
                <a:spAutoFit/>
              </a:bodyPr>
              <a:p>
                <a:pPr algn="ctr"/>
                <a:r>
                  <a:rPr lang="en-US" altLang="zh-CN" sz="2800" b="1" dirty="0">
                    <a:latin typeface="Times New Roman" panose="02020603050405020304" pitchFamily="18" charset="0"/>
                    <a:ea typeface="楷体_GB2312" pitchFamily="49" charset="-122"/>
                  </a:rPr>
                  <a:t>D</a:t>
                </a:r>
                <a:r>
                  <a:rPr lang="en-US" altLang="zh-CN" sz="2800" b="1" baseline="-25000" dirty="0">
                    <a:latin typeface="Times New Roman" panose="02020603050405020304" pitchFamily="18" charset="0"/>
                    <a:ea typeface="楷体_GB2312" pitchFamily="49" charset="-122"/>
                  </a:rPr>
                  <a:t>1</a:t>
                </a:r>
                <a:endParaRPr lang="en-US" altLang="zh-CN" sz="2800" b="1" baseline="-25000" dirty="0">
                  <a:latin typeface="Times New Roman" panose="02020603050405020304" pitchFamily="18" charset="0"/>
                  <a:ea typeface="楷体_GB2312" pitchFamily="49" charset="-122"/>
                </a:endParaRPr>
              </a:p>
            </p:txBody>
          </p:sp>
          <p:sp>
            <p:nvSpPr>
              <p:cNvPr id="395351" name="Rectangle 87"/>
              <p:cNvSpPr/>
              <p:nvPr/>
            </p:nvSpPr>
            <p:spPr>
              <a:xfrm>
                <a:off x="1259" y="1807"/>
                <a:ext cx="354" cy="327"/>
              </a:xfrm>
              <a:prstGeom prst="rect">
                <a:avLst/>
              </a:prstGeom>
              <a:noFill/>
              <a:ln w="28575">
                <a:noFill/>
              </a:ln>
            </p:spPr>
            <p:txBody>
              <a:bodyPr wrap="none">
                <a:spAutoFit/>
              </a:bodyPr>
              <a:p>
                <a:pPr algn="ctr"/>
                <a:r>
                  <a:rPr lang="en-US" altLang="zh-CN" sz="2800" b="1" dirty="0">
                    <a:latin typeface="Times New Roman" panose="02020603050405020304" pitchFamily="18" charset="0"/>
                    <a:ea typeface="楷体_GB2312" pitchFamily="49" charset="-122"/>
                  </a:rPr>
                  <a:t>D</a:t>
                </a:r>
                <a:r>
                  <a:rPr lang="en-US" altLang="zh-CN" sz="2800" b="1" baseline="-25000" dirty="0">
                    <a:latin typeface="Times New Roman" panose="02020603050405020304" pitchFamily="18" charset="0"/>
                    <a:ea typeface="楷体_GB2312" pitchFamily="49" charset="-122"/>
                  </a:rPr>
                  <a:t>2</a:t>
                </a:r>
                <a:endParaRPr lang="en-US" altLang="zh-CN" sz="2800" b="1" baseline="-25000" dirty="0">
                  <a:latin typeface="Times New Roman" panose="02020603050405020304" pitchFamily="18" charset="0"/>
                  <a:ea typeface="楷体_GB2312" pitchFamily="49" charset="-122"/>
                </a:endParaRPr>
              </a:p>
            </p:txBody>
          </p:sp>
          <p:grpSp>
            <p:nvGrpSpPr>
              <p:cNvPr id="395352" name="Group 88"/>
              <p:cNvGrpSpPr/>
              <p:nvPr/>
            </p:nvGrpSpPr>
            <p:grpSpPr>
              <a:xfrm rot="-5400000">
                <a:off x="1673" y="2449"/>
                <a:ext cx="96" cy="96"/>
                <a:chOff x="3360" y="2832"/>
                <a:chExt cx="96" cy="96"/>
              </a:xfrm>
            </p:grpSpPr>
            <p:sp>
              <p:nvSpPr>
                <p:cNvPr id="395353" name="Line 89"/>
                <p:cNvSpPr/>
                <p:nvPr/>
              </p:nvSpPr>
              <p:spPr>
                <a:xfrm>
                  <a:off x="3360" y="2880"/>
                  <a:ext cx="96" cy="0"/>
                </a:xfrm>
                <a:prstGeom prst="line">
                  <a:avLst/>
                </a:prstGeom>
                <a:ln w="38100" cap="flat" cmpd="sng">
                  <a:solidFill>
                    <a:srgbClr val="FF0000"/>
                  </a:solidFill>
                  <a:prstDash val="solid"/>
                  <a:headEnd type="none" w="med" len="med"/>
                  <a:tailEnd type="none" w="med" len="med"/>
                </a:ln>
              </p:spPr>
            </p:sp>
            <p:sp>
              <p:nvSpPr>
                <p:cNvPr id="395354" name="Line 90"/>
                <p:cNvSpPr/>
                <p:nvPr/>
              </p:nvSpPr>
              <p:spPr>
                <a:xfrm rot="-5400000">
                  <a:off x="3360" y="2880"/>
                  <a:ext cx="96" cy="0"/>
                </a:xfrm>
                <a:prstGeom prst="line">
                  <a:avLst/>
                </a:prstGeom>
                <a:ln w="38100" cap="flat" cmpd="sng">
                  <a:solidFill>
                    <a:srgbClr val="FF0000"/>
                  </a:solidFill>
                  <a:prstDash val="solid"/>
                  <a:headEnd type="none" w="med" len="med"/>
                  <a:tailEnd type="none" w="med" len="med"/>
                </a:ln>
              </p:spPr>
            </p:sp>
          </p:grpSp>
          <p:sp>
            <p:nvSpPr>
              <p:cNvPr id="395355" name="Line 91"/>
              <p:cNvSpPr/>
              <p:nvPr/>
            </p:nvSpPr>
            <p:spPr>
              <a:xfrm rot="10800000">
                <a:off x="1657" y="2886"/>
                <a:ext cx="96" cy="0"/>
              </a:xfrm>
              <a:prstGeom prst="line">
                <a:avLst/>
              </a:prstGeom>
              <a:ln w="38100" cap="flat" cmpd="sng">
                <a:solidFill>
                  <a:srgbClr val="FF0000"/>
                </a:solidFill>
                <a:prstDash val="solid"/>
                <a:headEnd type="none" w="med" len="med"/>
                <a:tailEnd type="none" w="med" len="med"/>
              </a:ln>
            </p:spPr>
          </p:sp>
          <p:sp>
            <p:nvSpPr>
              <p:cNvPr id="395356" name="Oval 92"/>
              <p:cNvSpPr/>
              <p:nvPr/>
            </p:nvSpPr>
            <p:spPr>
              <a:xfrm>
                <a:off x="821" y="1845"/>
                <a:ext cx="56" cy="56"/>
              </a:xfrm>
              <a:prstGeom prst="ellipse">
                <a:avLst/>
              </a:prstGeom>
              <a:solidFill>
                <a:schemeClr val="bg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5357" name="Oval 93"/>
              <p:cNvSpPr/>
              <p:nvPr/>
            </p:nvSpPr>
            <p:spPr>
              <a:xfrm>
                <a:off x="825" y="2078"/>
                <a:ext cx="56" cy="56"/>
              </a:xfrm>
              <a:prstGeom prst="ellipse">
                <a:avLst/>
              </a:prstGeom>
              <a:solidFill>
                <a:schemeClr val="bg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5358" name="Oval 94"/>
              <p:cNvSpPr/>
              <p:nvPr/>
            </p:nvSpPr>
            <p:spPr>
              <a:xfrm>
                <a:off x="2167" y="2078"/>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5359" name="Oval 95"/>
              <p:cNvSpPr/>
              <p:nvPr/>
            </p:nvSpPr>
            <p:spPr>
              <a:xfrm>
                <a:off x="2173" y="2924"/>
                <a:ext cx="56" cy="56"/>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5360" name="Text Box 96"/>
              <p:cNvSpPr txBox="1"/>
              <p:nvPr/>
            </p:nvSpPr>
            <p:spPr>
              <a:xfrm>
                <a:off x="728" y="1861"/>
                <a:ext cx="244" cy="288"/>
              </a:xfrm>
              <a:prstGeom prst="rect">
                <a:avLst/>
              </a:prstGeom>
              <a:noFill/>
              <a:ln w="28575">
                <a:noFill/>
              </a:ln>
            </p:spPr>
            <p:txBody>
              <a:bodyPr wrap="none">
                <a:spAutoFit/>
              </a:bodyPr>
              <a:p>
                <a:pPr algn="ctr"/>
                <a:r>
                  <a:rPr lang="en-US" altLang="zh-CN" b="1" dirty="0">
                    <a:solidFill>
                      <a:srgbClr val="FF0066"/>
                    </a:solidFill>
                    <a:latin typeface="Times New Roman" panose="02020603050405020304" pitchFamily="18" charset="0"/>
                    <a:ea typeface="楷体_GB2312" pitchFamily="49" charset="-122"/>
                  </a:rPr>
                  <a:t>B</a:t>
                </a:r>
                <a:endParaRPr lang="en-US" altLang="zh-CN" b="1" dirty="0">
                  <a:solidFill>
                    <a:srgbClr val="FF0066"/>
                  </a:solidFill>
                  <a:latin typeface="Times New Roman" panose="02020603050405020304" pitchFamily="18" charset="0"/>
                  <a:ea typeface="楷体_GB2312" pitchFamily="49" charset="-122"/>
                </a:endParaRPr>
              </a:p>
            </p:txBody>
          </p:sp>
          <p:sp>
            <p:nvSpPr>
              <p:cNvPr id="395361" name="Rectangle 97"/>
              <p:cNvSpPr/>
              <p:nvPr/>
            </p:nvSpPr>
            <p:spPr>
              <a:xfrm>
                <a:off x="749" y="1613"/>
                <a:ext cx="255" cy="288"/>
              </a:xfrm>
              <a:prstGeom prst="rect">
                <a:avLst/>
              </a:prstGeom>
              <a:noFill/>
              <a:ln w="28575">
                <a:noFill/>
              </a:ln>
            </p:spPr>
            <p:txBody>
              <a:bodyPr>
                <a:spAutoFit/>
              </a:bodyPr>
              <a:p>
                <a:pPr algn="ctr"/>
                <a:r>
                  <a:rPr lang="en-US" altLang="zh-CN" b="1" dirty="0">
                    <a:solidFill>
                      <a:srgbClr val="FF0066"/>
                    </a:solidFill>
                    <a:latin typeface="Times New Roman" panose="02020603050405020304" pitchFamily="18" charset="0"/>
                    <a:ea typeface="楷体_GB2312" pitchFamily="49" charset="-122"/>
                  </a:rPr>
                  <a:t>A</a:t>
                </a:r>
                <a:endParaRPr lang="en-US" altLang="zh-CN" b="1" dirty="0">
                  <a:solidFill>
                    <a:srgbClr val="FF0066"/>
                  </a:solidFill>
                  <a:latin typeface="Times New Roman" panose="02020603050405020304" pitchFamily="18" charset="0"/>
                  <a:ea typeface="楷体_GB2312" pitchFamily="49" charset="-122"/>
                </a:endParaRPr>
              </a:p>
            </p:txBody>
          </p:sp>
          <p:sp>
            <p:nvSpPr>
              <p:cNvPr id="395362" name="Oval 98"/>
              <p:cNvSpPr/>
              <p:nvPr/>
            </p:nvSpPr>
            <p:spPr>
              <a:xfrm>
                <a:off x="1777" y="2084"/>
                <a:ext cx="56" cy="56"/>
              </a:xfrm>
              <a:prstGeom prst="ellipse">
                <a:avLst/>
              </a:prstGeom>
              <a:solidFill>
                <a:schemeClr val="tx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5363" name="Oval 99"/>
              <p:cNvSpPr/>
              <p:nvPr/>
            </p:nvSpPr>
            <p:spPr>
              <a:xfrm>
                <a:off x="1783" y="2936"/>
                <a:ext cx="56" cy="56"/>
              </a:xfrm>
              <a:prstGeom prst="ellipse">
                <a:avLst/>
              </a:prstGeom>
              <a:solidFill>
                <a:schemeClr val="tx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5364" name="Rectangle 100"/>
              <p:cNvSpPr/>
              <p:nvPr/>
            </p:nvSpPr>
            <p:spPr>
              <a:xfrm>
                <a:off x="1852" y="1839"/>
                <a:ext cx="116" cy="288"/>
              </a:xfrm>
              <a:prstGeom prst="rect">
                <a:avLst/>
              </a:prstGeom>
              <a:noFill/>
              <a:ln w="28575">
                <a:noFill/>
              </a:ln>
            </p:spPr>
            <p:txBody>
              <a:bodyPr wrap="none">
                <a:spAutoFit/>
              </a:bodyPr>
              <a:p>
                <a:pPr algn="ctr"/>
                <a:endParaRPr lang="zh-CN" altLang="zh-CN" b="1" dirty="0">
                  <a:solidFill>
                    <a:srgbClr val="FF0066"/>
                  </a:solidFill>
                  <a:latin typeface="Times New Roman" panose="02020603050405020304" pitchFamily="18" charset="0"/>
                  <a:ea typeface="楷体_GB2312" pitchFamily="49" charset="-122"/>
                </a:endParaRPr>
              </a:p>
            </p:txBody>
          </p:sp>
        </p:grpSp>
        <p:sp>
          <p:nvSpPr>
            <p:cNvPr id="395365" name="Rectangle 101"/>
            <p:cNvSpPr/>
            <p:nvPr/>
          </p:nvSpPr>
          <p:spPr>
            <a:xfrm>
              <a:off x="2135" y="2868"/>
              <a:ext cx="244" cy="288"/>
            </a:xfrm>
            <a:prstGeom prst="rect">
              <a:avLst/>
            </a:prstGeom>
            <a:noFill/>
            <a:ln w="9525">
              <a:noFill/>
            </a:ln>
          </p:spPr>
          <p:txBody>
            <a:bodyPr wrap="none">
              <a:spAutoFit/>
            </a:bodyPr>
            <a:p>
              <a:pPr algn="ctr"/>
              <a:r>
                <a:rPr lang="en-US" altLang="zh-CN" b="1" i="1" dirty="0">
                  <a:solidFill>
                    <a:srgbClr val="FF0066"/>
                  </a:solidFill>
                  <a:latin typeface="Times New Roman" panose="02020603050405020304" pitchFamily="18" charset="0"/>
                </a:rPr>
                <a:t>F</a:t>
              </a:r>
              <a:endParaRPr lang="en-US" altLang="zh-CN" b="1" baseline="-25000" dirty="0">
                <a:solidFill>
                  <a:srgbClr val="FF0066"/>
                </a:solidFill>
                <a:latin typeface="Times New Roman" panose="02020603050405020304" pitchFamily="18" charset="0"/>
              </a:endParaRPr>
            </a:p>
          </p:txBody>
        </p:sp>
      </p:grpSp>
      <p:sp>
        <p:nvSpPr>
          <p:cNvPr id="43110" name="AutoShape 102"/>
          <p:cNvSpPr/>
          <p:nvPr/>
        </p:nvSpPr>
        <p:spPr>
          <a:xfrm>
            <a:off x="2266950" y="3867150"/>
            <a:ext cx="485775" cy="290513"/>
          </a:xfrm>
          <a:prstGeom prst="downArrow">
            <a:avLst>
              <a:gd name="adj1" fmla="val 50000"/>
              <a:gd name="adj2" fmla="val 25000"/>
            </a:avLst>
          </a:prstGeom>
          <a:solidFill>
            <a:schemeClr val="accent1"/>
          </a:solidFill>
          <a:ln w="9525" cap="flat" cmpd="sng">
            <a:solidFill>
              <a:schemeClr val="tx1"/>
            </a:solidFill>
            <a:prstDash val="solid"/>
            <a:miter/>
            <a:headEnd type="none" w="med" len="med"/>
            <a:tailEnd type="none" w="med" len="med"/>
          </a:ln>
        </p:spPr>
        <p:txBody>
          <a:bodyPr vert="eaVert" wrap="none" anchor="ctr" anchorCtr="0"/>
          <a:p>
            <a:endParaRPr lang="zh-CN" altLang="en-US" dirty="0">
              <a:latin typeface="Times New Roman" panose="02020603050405020304" pitchFamily="18" charset="0"/>
            </a:endParaRPr>
          </a:p>
        </p:txBody>
      </p:sp>
      <p:graphicFrame>
        <p:nvGraphicFramePr>
          <p:cNvPr id="43111" name="Group 103"/>
          <p:cNvGraphicFramePr>
            <a:graphicFrameLocks noGrp="1"/>
          </p:cNvGraphicFramePr>
          <p:nvPr/>
        </p:nvGraphicFramePr>
        <p:xfrm>
          <a:off x="4438650" y="2476500"/>
          <a:ext cx="4473575" cy="3725863"/>
        </p:xfrm>
        <a:graphic>
          <a:graphicData uri="http://schemas.openxmlformats.org/drawingml/2006/table">
            <a:tbl>
              <a:tblPr/>
              <a:tblGrid>
                <a:gridCol w="781050"/>
                <a:gridCol w="900113"/>
                <a:gridCol w="973137"/>
                <a:gridCol w="950913"/>
                <a:gridCol w="868362"/>
              </a:tblGrid>
              <a:tr h="476250">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rPr>
                        <a:t>输入电压</a:t>
                      </a:r>
                      <a:endParaRPr kumimoji="0" lang="zh-CN" altLang="en-US" sz="2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hMerge="1">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rPr>
                        <a:t>理想二极管</a:t>
                      </a:r>
                      <a:endParaRPr kumimoji="0" lang="zh-CN" altLang="en-US" sz="2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hMerge="1">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rPr>
                        <a:t>输出</a:t>
                      </a:r>
                      <a:endParaRPr kumimoji="0" lang="zh-CN" altLang="en-US" sz="2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rPr>
                        <a:t>电压</a:t>
                      </a:r>
                      <a:endParaRPr kumimoji="0" lang="zh-CN" altLang="en-US" sz="2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cap="flat">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r>
              <a:tr h="427038">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1" u="none" strike="noStrike" cap="none" normalizeH="0" baseline="0" smtClean="0">
                          <a:ln>
                            <a:noFill/>
                          </a:ln>
                          <a:solidFill>
                            <a:srgbClr val="FF66FF"/>
                          </a:solidFill>
                          <a:effectLst/>
                          <a:latin typeface="Arial" panose="020B0604020202020204" pitchFamily="34" charset="0"/>
                          <a:ea typeface="宋体" panose="02010600030101010101" pitchFamily="2" charset="-122"/>
                        </a:rPr>
                        <a:t>U</a:t>
                      </a:r>
                      <a:r>
                        <a:rPr kumimoji="0" lang="en-US" altLang="zh-CN" sz="2400" b="1" i="0" u="none" strike="noStrike" cap="none" normalizeH="0" baseline="-30000" smtClean="0">
                          <a:ln>
                            <a:noFill/>
                          </a:ln>
                          <a:solidFill>
                            <a:srgbClr val="FF66FF"/>
                          </a:solidFill>
                          <a:effectLst/>
                          <a:latin typeface="Arial" panose="020B0604020202020204" pitchFamily="34" charset="0"/>
                          <a:ea typeface="宋体" panose="02010600030101010101" pitchFamily="2" charset="-122"/>
                        </a:rPr>
                        <a:t>A</a:t>
                      </a:r>
                      <a:endParaRPr kumimoji="0" lang="en-US" altLang="zh-CN" sz="2400" b="1" i="0" u="none" strike="noStrike" cap="none" normalizeH="0" baseline="0" smtClean="0">
                        <a:ln>
                          <a:noFill/>
                        </a:ln>
                        <a:solidFill>
                          <a:srgbClr val="FF66FF"/>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1" u="none" strike="noStrike" cap="none" normalizeH="0" baseline="0" smtClean="0">
                          <a:ln>
                            <a:noFill/>
                          </a:ln>
                          <a:solidFill>
                            <a:srgbClr val="FF66FF"/>
                          </a:solidFill>
                          <a:effectLst/>
                          <a:latin typeface="Arial" panose="020B0604020202020204" pitchFamily="34" charset="0"/>
                          <a:ea typeface="宋体" panose="02010600030101010101" pitchFamily="2" charset="-122"/>
                        </a:rPr>
                        <a:t>U</a:t>
                      </a:r>
                      <a:r>
                        <a:rPr kumimoji="0" lang="en-US" altLang="zh-CN" sz="2400" b="1" i="0" u="none" strike="noStrike" cap="none" normalizeH="0" baseline="-30000" smtClean="0">
                          <a:ln>
                            <a:noFill/>
                          </a:ln>
                          <a:solidFill>
                            <a:srgbClr val="FF66FF"/>
                          </a:solidFill>
                          <a:effectLst/>
                          <a:latin typeface="Arial" panose="020B0604020202020204" pitchFamily="34" charset="0"/>
                          <a:ea typeface="宋体" panose="02010600030101010101" pitchFamily="2" charset="-122"/>
                        </a:rPr>
                        <a:t>B</a:t>
                      </a:r>
                      <a:endParaRPr kumimoji="0" lang="en-US" altLang="zh-CN" sz="2400" b="1" i="0" u="none" strike="noStrike" cap="none" normalizeH="0" baseline="0" smtClean="0">
                        <a:ln>
                          <a:noFill/>
                        </a:ln>
                        <a:solidFill>
                          <a:srgbClr val="FF66FF"/>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FF66FF"/>
                          </a:solidFill>
                          <a:effectLst/>
                          <a:latin typeface="Arial" panose="020B0604020202020204" pitchFamily="34" charset="0"/>
                          <a:ea typeface="宋体" panose="02010600030101010101" pitchFamily="2" charset="-122"/>
                        </a:rPr>
                        <a:t>D</a:t>
                      </a:r>
                      <a:r>
                        <a:rPr kumimoji="0" lang="en-US" altLang="zh-CN" sz="2400" b="1" i="0" u="none" strike="noStrike" cap="none" normalizeH="0" baseline="-30000" smtClean="0">
                          <a:ln>
                            <a:noFill/>
                          </a:ln>
                          <a:solidFill>
                            <a:srgbClr val="FF66FF"/>
                          </a:solidFill>
                          <a:effectLst/>
                          <a:latin typeface="Arial" panose="020B0604020202020204" pitchFamily="34" charset="0"/>
                          <a:ea typeface="宋体" panose="02010600030101010101" pitchFamily="2" charset="-122"/>
                        </a:rPr>
                        <a:t>1</a:t>
                      </a:r>
                      <a:endParaRPr kumimoji="0" lang="en-US" altLang="zh-CN" sz="2400" b="1" i="0" u="none" strike="noStrike" cap="none" normalizeH="0" baseline="-30000" smtClean="0">
                        <a:ln>
                          <a:noFill/>
                        </a:ln>
                        <a:solidFill>
                          <a:srgbClr val="FF66FF"/>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smtClean="0">
                          <a:ln>
                            <a:noFill/>
                          </a:ln>
                          <a:solidFill>
                            <a:srgbClr val="FF66FF"/>
                          </a:solidFill>
                          <a:effectLst/>
                          <a:latin typeface="Arial" panose="020B0604020202020204" pitchFamily="34" charset="0"/>
                          <a:ea typeface="宋体" panose="02010600030101010101" pitchFamily="2" charset="-122"/>
                        </a:rPr>
                        <a:t>D</a:t>
                      </a:r>
                      <a:r>
                        <a:rPr kumimoji="0" lang="en-US" altLang="zh-CN" sz="2400" b="1" i="0" u="none" strike="noStrike" cap="none" normalizeH="0" baseline="-30000" smtClean="0">
                          <a:ln>
                            <a:noFill/>
                          </a:ln>
                          <a:solidFill>
                            <a:srgbClr val="FF66FF"/>
                          </a:solidFill>
                          <a:effectLst/>
                          <a:latin typeface="Arial" panose="020B0604020202020204" pitchFamily="34" charset="0"/>
                          <a:ea typeface="宋体" panose="02010600030101010101" pitchFamily="2" charset="-122"/>
                        </a:rPr>
                        <a:t>2</a:t>
                      </a:r>
                      <a:endParaRPr kumimoji="0" lang="en-US" altLang="zh-CN" sz="2400" b="1" i="0" u="none" strike="noStrike" cap="none" normalizeH="0" baseline="-30000" smtClean="0">
                        <a:ln>
                          <a:noFill/>
                        </a:ln>
                        <a:solidFill>
                          <a:srgbClr val="FF66FF"/>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vMerge="1">
                  <a:tcPr/>
                </a:tc>
              </a:tr>
              <a:tr h="736600">
                <a:tc>
                  <a:txBody>
                    <a:bodyPr/>
                    <a:lstStyle/>
                    <a:p>
                      <a:pPr marL="0" marR="0" lvl="0" indent="0" algn="ctr" defTabSz="914400" rtl="0" eaLnBrk="1" fontAlgn="b" latinLnBrk="0" hangingPunct="1">
                        <a:lnSpc>
                          <a:spcPct val="70000"/>
                        </a:lnSpc>
                        <a:spcBef>
                          <a:spcPct val="0"/>
                        </a:spcBef>
                        <a:spcAft>
                          <a:spcPct val="0"/>
                        </a:spcAft>
                        <a:buClrTx/>
                        <a:buSzTx/>
                        <a:buFontTx/>
                        <a:buNone/>
                      </a:pPr>
                      <a:endParaRPr kumimoji="0" lang="en-US" altLang="zh-CN" sz="2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p>
                      <a:pPr marL="0" marR="0" lvl="0" indent="0" algn="ctr" defTabSz="914400" rtl="0" eaLnBrk="1" fontAlgn="b" latinLnBrk="0" hangingPunct="1">
                        <a:lnSpc>
                          <a:spcPct val="70000"/>
                        </a:lnSpc>
                        <a:spcBef>
                          <a:spcPct val="0"/>
                        </a:spcBef>
                        <a:spcAft>
                          <a:spcPct val="0"/>
                        </a:spcAft>
                        <a:buClrTx/>
                        <a:buSzTx/>
                        <a:buFontTx/>
                        <a:buNone/>
                      </a:pPr>
                      <a:endParaRPr kumimoji="0" lang="en-US" altLang="zh-CN" sz="2800" b="1" i="0" u="none" strike="noStrike" cap="none" normalizeH="0" baseline="0" smtClean="0">
                        <a:ln>
                          <a:noFill/>
                        </a:ln>
                        <a:solidFill>
                          <a:srgbClr val="FF0066"/>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a:txBody>
                    <a:bodyPr/>
                    <a:lstStyle/>
                    <a:p>
                      <a:pPr marL="0" marR="0" lvl="0" indent="0" algn="ctr" defTabSz="914400" rtl="0" eaLnBrk="1" fontAlgn="base" latinLnBrk="0" hangingPunct="1">
                        <a:lnSpc>
                          <a:spcPct val="70000"/>
                        </a:lnSpc>
                        <a:spcBef>
                          <a:spcPct val="0"/>
                        </a:spcBef>
                        <a:spcAft>
                          <a:spcPct val="0"/>
                        </a:spcAft>
                        <a:buClrTx/>
                        <a:buSzTx/>
                        <a:buFontTx/>
                        <a:buNone/>
                      </a:pPr>
                      <a:endParaRPr kumimoji="0" lang="en-US" altLang="zh-CN" sz="2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p>
                      <a:pPr marL="0" marR="0" lvl="0" indent="0" algn="ctr" defTabSz="914400" rtl="0" eaLnBrk="1" fontAlgn="base" latinLnBrk="0" hangingPunct="1">
                        <a:lnSpc>
                          <a:spcPct val="70000"/>
                        </a:lnSpc>
                        <a:spcBef>
                          <a:spcPct val="0"/>
                        </a:spcBef>
                        <a:spcAft>
                          <a:spcPct val="0"/>
                        </a:spcAft>
                        <a:buClrTx/>
                        <a:buSzTx/>
                        <a:buFontTx/>
                        <a:buNone/>
                      </a:pPr>
                      <a:endParaRPr kumimoji="0" lang="en-US" altLang="zh-CN" sz="2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pPr>
                      <a:endParaRPr kumimoji="0" lang="zh-CN" altLang="zh-CN" sz="2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pPr>
                      <a:endParaRPr kumimoji="0" lang="zh-CN" altLang="zh-CN" sz="2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a:txBody>
                    <a:bodyPr/>
                    <a:lstStyle/>
                    <a:p>
                      <a:pPr marL="0" marR="0" lvl="0" indent="0" algn="ctr" defTabSz="914400" rtl="0" eaLnBrk="1" fontAlgn="base" latinLnBrk="0" hangingPunct="1">
                        <a:lnSpc>
                          <a:spcPct val="70000"/>
                        </a:lnSpc>
                        <a:spcBef>
                          <a:spcPct val="0"/>
                        </a:spcBef>
                        <a:spcAft>
                          <a:spcPct val="0"/>
                        </a:spcAft>
                        <a:buClrTx/>
                        <a:buSzTx/>
                        <a:buFontTx/>
                        <a:buNone/>
                      </a:pPr>
                      <a:endParaRPr kumimoji="0" lang="en-US" altLang="zh-CN" sz="2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p>
                      <a:pPr marL="0" marR="0" lvl="0" indent="0" algn="ctr" defTabSz="914400" rtl="0" eaLnBrk="1" fontAlgn="base" latinLnBrk="0" hangingPunct="1">
                        <a:lnSpc>
                          <a:spcPct val="70000"/>
                        </a:lnSpc>
                        <a:spcBef>
                          <a:spcPct val="0"/>
                        </a:spcBef>
                        <a:spcAft>
                          <a:spcPct val="0"/>
                        </a:spcAft>
                        <a:buClrTx/>
                        <a:buSzTx/>
                        <a:buFontTx/>
                        <a:buNone/>
                      </a:pPr>
                      <a:endParaRPr kumimoji="0" lang="en-US" altLang="zh-CN" sz="2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cap="flat">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r>
              <a:tr h="677863">
                <a:tc>
                  <a:txBody>
                    <a:bodyPr/>
                    <a:lstStyle/>
                    <a:p>
                      <a:pPr marL="0" marR="0" lvl="0" indent="0" algn="ctr" defTabSz="914400" rtl="0" eaLnBrk="1" fontAlgn="b" latinLnBrk="0" hangingPunct="1">
                        <a:lnSpc>
                          <a:spcPct val="70000"/>
                        </a:lnSpc>
                        <a:spcBef>
                          <a:spcPct val="0"/>
                        </a:spcBef>
                        <a:spcAft>
                          <a:spcPct val="0"/>
                        </a:spcAft>
                        <a:buClrTx/>
                        <a:buSzTx/>
                        <a:buFontTx/>
                        <a:buNone/>
                      </a:pPr>
                      <a:endParaRPr kumimoji="0" lang="zh-CN" altLang="zh-CN" sz="2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a:txBody>
                    <a:bodyPr/>
                    <a:lstStyle/>
                    <a:p>
                      <a:pPr marL="0" marR="0" lvl="0" indent="0" algn="ctr" defTabSz="914400" rtl="0" eaLnBrk="1" fontAlgn="base" latinLnBrk="0" hangingPunct="1">
                        <a:lnSpc>
                          <a:spcPct val="70000"/>
                        </a:lnSpc>
                        <a:spcBef>
                          <a:spcPct val="0"/>
                        </a:spcBef>
                        <a:spcAft>
                          <a:spcPct val="0"/>
                        </a:spcAft>
                        <a:buClrTx/>
                        <a:buSzTx/>
                        <a:buFontTx/>
                        <a:buNone/>
                      </a:pPr>
                      <a:endParaRPr kumimoji="0" lang="zh-CN" altLang="zh-CN" sz="2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pPr>
                      <a:endParaRPr kumimoji="0" lang="zh-CN" altLang="zh-CN" sz="2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pPr>
                      <a:endParaRPr kumimoji="0" lang="zh-CN" altLang="zh-CN" sz="2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a:txBody>
                    <a:bodyPr/>
                    <a:lstStyle/>
                    <a:p>
                      <a:pPr marL="0" marR="0" lvl="0" indent="0" algn="ctr" defTabSz="914400" rtl="0" eaLnBrk="1" fontAlgn="base" latinLnBrk="0" hangingPunct="1">
                        <a:lnSpc>
                          <a:spcPct val="70000"/>
                        </a:lnSpc>
                        <a:spcBef>
                          <a:spcPct val="0"/>
                        </a:spcBef>
                        <a:spcAft>
                          <a:spcPct val="0"/>
                        </a:spcAft>
                        <a:buClrTx/>
                        <a:buSzTx/>
                        <a:buFontTx/>
                        <a:buNone/>
                      </a:pPr>
                      <a:endParaRPr kumimoji="0" lang="zh-CN" altLang="zh-CN" sz="2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cap="flat">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r>
              <a:tr h="676275">
                <a:tc>
                  <a:txBody>
                    <a:bodyPr/>
                    <a:lstStyle/>
                    <a:p>
                      <a:pPr marL="0" marR="0" lvl="0" indent="0" algn="ctr" defTabSz="914400" rtl="0" eaLnBrk="1" fontAlgn="b" latinLnBrk="0" hangingPunct="1">
                        <a:lnSpc>
                          <a:spcPct val="70000"/>
                        </a:lnSpc>
                        <a:spcBef>
                          <a:spcPct val="0"/>
                        </a:spcBef>
                        <a:spcAft>
                          <a:spcPct val="0"/>
                        </a:spcAft>
                        <a:buClrTx/>
                        <a:buSzTx/>
                        <a:buFontTx/>
                        <a:buNone/>
                      </a:pPr>
                      <a:endParaRPr kumimoji="0" lang="en-US" altLang="zh-CN" sz="2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p>
                      <a:pPr marL="0" marR="0" lvl="0" indent="0" algn="ctr" defTabSz="914400" rtl="0" eaLnBrk="1" fontAlgn="b" latinLnBrk="0" hangingPunct="1">
                        <a:lnSpc>
                          <a:spcPct val="70000"/>
                        </a:lnSpc>
                        <a:spcBef>
                          <a:spcPct val="0"/>
                        </a:spcBef>
                        <a:spcAft>
                          <a:spcPct val="0"/>
                        </a:spcAft>
                        <a:buClrTx/>
                        <a:buSzTx/>
                        <a:buFontTx/>
                        <a:buNone/>
                      </a:pPr>
                      <a:endParaRPr kumimoji="0" lang="en-US" altLang="zh-CN" sz="2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a:txBody>
                    <a:bodyPr/>
                    <a:lstStyle/>
                    <a:p>
                      <a:pPr marL="0" marR="0" lvl="0" indent="0" algn="ctr" defTabSz="914400" rtl="0" eaLnBrk="1" fontAlgn="base" latinLnBrk="0" hangingPunct="1">
                        <a:lnSpc>
                          <a:spcPct val="70000"/>
                        </a:lnSpc>
                        <a:spcBef>
                          <a:spcPct val="0"/>
                        </a:spcBef>
                        <a:spcAft>
                          <a:spcPct val="0"/>
                        </a:spcAft>
                        <a:buClrTx/>
                        <a:buSzTx/>
                        <a:buFontTx/>
                        <a:buNone/>
                      </a:pPr>
                      <a:endParaRPr kumimoji="0" lang="zh-CN" altLang="zh-CN" sz="2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pPr>
                      <a:endParaRPr kumimoji="0" lang="zh-CN" altLang="zh-CN" sz="2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pPr>
                      <a:endParaRPr kumimoji="0" lang="zh-CN" altLang="zh-CN" sz="2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a:txBody>
                    <a:bodyPr/>
                    <a:lstStyle/>
                    <a:p>
                      <a:pPr marL="0" marR="0" lvl="0" indent="0" algn="ctr" defTabSz="914400" rtl="0" eaLnBrk="1" fontAlgn="base" latinLnBrk="0" hangingPunct="1">
                        <a:lnSpc>
                          <a:spcPct val="70000"/>
                        </a:lnSpc>
                        <a:spcBef>
                          <a:spcPct val="0"/>
                        </a:spcBef>
                        <a:spcAft>
                          <a:spcPct val="0"/>
                        </a:spcAft>
                        <a:buClrTx/>
                        <a:buSzTx/>
                        <a:buFontTx/>
                        <a:buNone/>
                      </a:pPr>
                      <a:endParaRPr kumimoji="0" lang="zh-CN" altLang="zh-CN" sz="2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cap="flat">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r>
              <a:tr h="661988">
                <a:tc>
                  <a:txBody>
                    <a:bodyPr/>
                    <a:lstStyle/>
                    <a:p>
                      <a:pPr marL="0" marR="0" lvl="0" indent="0" algn="ctr" defTabSz="914400" rtl="0" eaLnBrk="1" fontAlgn="b" latinLnBrk="0" hangingPunct="1">
                        <a:lnSpc>
                          <a:spcPct val="70000"/>
                        </a:lnSpc>
                        <a:spcBef>
                          <a:spcPct val="0"/>
                        </a:spcBef>
                        <a:spcAft>
                          <a:spcPct val="0"/>
                        </a:spcAft>
                        <a:buClrTx/>
                        <a:buSzTx/>
                        <a:buFontTx/>
                        <a:buNone/>
                      </a:pPr>
                      <a:endParaRPr kumimoji="0" lang="zh-CN" altLang="zh-CN" sz="2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a:txBody>
                    <a:bodyPr/>
                    <a:lstStyle/>
                    <a:p>
                      <a:pPr marL="0" marR="0" lvl="0" indent="0" algn="ctr" defTabSz="914400" rtl="0" eaLnBrk="1" fontAlgn="base" latinLnBrk="0" hangingPunct="1">
                        <a:lnSpc>
                          <a:spcPct val="70000"/>
                        </a:lnSpc>
                        <a:spcBef>
                          <a:spcPct val="0"/>
                        </a:spcBef>
                        <a:spcAft>
                          <a:spcPct val="0"/>
                        </a:spcAft>
                        <a:buClrTx/>
                        <a:buSzTx/>
                        <a:buFontTx/>
                        <a:buNone/>
                      </a:pPr>
                      <a:endParaRPr kumimoji="0" lang="en-US" altLang="zh-CN" sz="2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p>
                      <a:pPr marL="0" marR="0" lvl="0" indent="0" algn="ctr" defTabSz="914400" rtl="0" eaLnBrk="1" fontAlgn="base" latinLnBrk="0" hangingPunct="1">
                        <a:lnSpc>
                          <a:spcPct val="70000"/>
                        </a:lnSpc>
                        <a:spcBef>
                          <a:spcPct val="0"/>
                        </a:spcBef>
                        <a:spcAft>
                          <a:spcPct val="0"/>
                        </a:spcAft>
                        <a:buClrTx/>
                        <a:buSzTx/>
                        <a:buFontTx/>
                        <a:buNone/>
                      </a:pPr>
                      <a:endParaRPr kumimoji="0" lang="en-US" altLang="zh-CN" sz="2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pPr>
                      <a:endParaRPr kumimoji="0" lang="zh-CN" altLang="zh-CN" sz="2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pPr>
                      <a:endParaRPr kumimoji="0" lang="zh-CN" altLang="zh-CN" sz="2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c>
                  <a:txBody>
                    <a:bodyPr/>
                    <a:lstStyle/>
                    <a:p>
                      <a:pPr marL="0" marR="0" lvl="0" indent="0" algn="ctr" defTabSz="914400" rtl="0" eaLnBrk="1" fontAlgn="base" latinLnBrk="0" hangingPunct="1">
                        <a:lnSpc>
                          <a:spcPct val="70000"/>
                        </a:lnSpc>
                        <a:spcBef>
                          <a:spcPct val="0"/>
                        </a:spcBef>
                        <a:spcAft>
                          <a:spcPct val="0"/>
                        </a:spcAft>
                        <a:buClrTx/>
                        <a:buSzTx/>
                        <a:buFontTx/>
                        <a:buNone/>
                      </a:pPr>
                      <a:endParaRPr kumimoji="0" lang="zh-CN" altLang="zh-CN" sz="2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cap="flat">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3399"/>
                    </a:solidFill>
                  </a:tcPr>
                </a:tc>
              </a:tr>
            </a:tbl>
          </a:graphicData>
        </a:graphic>
      </p:graphicFrame>
      <p:sp>
        <p:nvSpPr>
          <p:cNvPr id="43156" name="Rectangle 148"/>
          <p:cNvSpPr/>
          <p:nvPr/>
        </p:nvSpPr>
        <p:spPr>
          <a:xfrm>
            <a:off x="4305300" y="3603625"/>
            <a:ext cx="998538"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0 V</a:t>
            </a:r>
            <a:endParaRPr lang="en-US" altLang="zh-CN" sz="2800" b="1" dirty="0">
              <a:solidFill>
                <a:schemeClr val="bg1"/>
              </a:solidFill>
              <a:latin typeface="Times New Roman" panose="02020603050405020304" pitchFamily="18" charset="0"/>
            </a:endParaRPr>
          </a:p>
        </p:txBody>
      </p:sp>
      <p:sp>
        <p:nvSpPr>
          <p:cNvPr id="43157" name="Rectangle 149"/>
          <p:cNvSpPr/>
          <p:nvPr/>
        </p:nvSpPr>
        <p:spPr>
          <a:xfrm>
            <a:off x="5026025" y="3616325"/>
            <a:ext cx="998538"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0 V</a:t>
            </a:r>
            <a:endParaRPr lang="en-US" altLang="zh-CN" sz="2800" b="1" dirty="0">
              <a:solidFill>
                <a:schemeClr val="bg1"/>
              </a:solidFill>
              <a:latin typeface="Times New Roman" panose="02020603050405020304" pitchFamily="18" charset="0"/>
            </a:endParaRPr>
          </a:p>
        </p:txBody>
      </p:sp>
      <p:sp>
        <p:nvSpPr>
          <p:cNvPr id="43158" name="Text Box 150"/>
          <p:cNvSpPr txBox="1"/>
          <p:nvPr/>
        </p:nvSpPr>
        <p:spPr>
          <a:xfrm>
            <a:off x="6116638" y="3465513"/>
            <a:ext cx="771525" cy="723900"/>
          </a:xfrm>
          <a:prstGeom prst="rect">
            <a:avLst/>
          </a:prstGeom>
          <a:noFill/>
          <a:ln w="28575">
            <a:noFill/>
          </a:ln>
        </p:spPr>
        <p:txBody>
          <a:bodyPr wrap="none">
            <a:spAutoFit/>
          </a:bodyPr>
          <a:p>
            <a:pPr algn="ctr">
              <a:lnSpc>
                <a:spcPct val="80000"/>
              </a:lnSpc>
              <a:spcBef>
                <a:spcPct val="20000"/>
              </a:spcBef>
            </a:pPr>
            <a:r>
              <a:rPr lang="zh-CN" altLang="en-US" sz="2300" b="1" dirty="0">
                <a:solidFill>
                  <a:schemeClr val="bg1"/>
                </a:solidFill>
                <a:latin typeface="Times New Roman" panose="02020603050405020304" pitchFamily="18" charset="0"/>
              </a:rPr>
              <a:t>正偏</a:t>
            </a:r>
            <a:endParaRPr lang="zh-CN" altLang="en-US" sz="2300" b="1" dirty="0">
              <a:solidFill>
                <a:schemeClr val="bg1"/>
              </a:solidFill>
              <a:latin typeface="Times New Roman" panose="02020603050405020304" pitchFamily="18" charset="0"/>
            </a:endParaRPr>
          </a:p>
          <a:p>
            <a:pPr algn="ctr">
              <a:lnSpc>
                <a:spcPct val="80000"/>
              </a:lnSpc>
              <a:spcBef>
                <a:spcPct val="20000"/>
              </a:spcBef>
            </a:pPr>
            <a:r>
              <a:rPr lang="zh-CN" altLang="en-US" sz="2300" b="1" dirty="0">
                <a:solidFill>
                  <a:schemeClr val="bg1"/>
                </a:solidFill>
                <a:latin typeface="Times New Roman" panose="02020603050405020304" pitchFamily="18" charset="0"/>
              </a:rPr>
              <a:t>导通</a:t>
            </a:r>
            <a:endParaRPr lang="zh-CN" altLang="en-US" sz="2300" dirty="0">
              <a:latin typeface="Times New Roman" panose="02020603050405020304" pitchFamily="18" charset="0"/>
              <a:ea typeface="楷体_GB2312" pitchFamily="49" charset="-122"/>
            </a:endParaRPr>
          </a:p>
        </p:txBody>
      </p:sp>
      <p:sp>
        <p:nvSpPr>
          <p:cNvPr id="43159" name="Text Box 151"/>
          <p:cNvSpPr txBox="1"/>
          <p:nvPr/>
        </p:nvSpPr>
        <p:spPr>
          <a:xfrm>
            <a:off x="7065963" y="3421063"/>
            <a:ext cx="771525" cy="723900"/>
          </a:xfrm>
          <a:prstGeom prst="rect">
            <a:avLst/>
          </a:prstGeom>
          <a:noFill/>
          <a:ln w="28575">
            <a:noFill/>
          </a:ln>
        </p:spPr>
        <p:txBody>
          <a:bodyPr wrap="none">
            <a:spAutoFit/>
          </a:bodyPr>
          <a:p>
            <a:pPr algn="ctr">
              <a:lnSpc>
                <a:spcPct val="80000"/>
              </a:lnSpc>
              <a:spcBef>
                <a:spcPct val="20000"/>
              </a:spcBef>
            </a:pPr>
            <a:r>
              <a:rPr lang="zh-CN" altLang="en-US" sz="2300" b="1" dirty="0">
                <a:solidFill>
                  <a:schemeClr val="bg1"/>
                </a:solidFill>
                <a:latin typeface="Times New Roman" panose="02020603050405020304" pitchFamily="18" charset="0"/>
              </a:rPr>
              <a:t>正偏</a:t>
            </a:r>
            <a:endParaRPr lang="zh-CN" altLang="en-US" sz="2300" b="1" dirty="0">
              <a:solidFill>
                <a:schemeClr val="bg1"/>
              </a:solidFill>
              <a:latin typeface="Times New Roman" panose="02020603050405020304" pitchFamily="18" charset="0"/>
            </a:endParaRPr>
          </a:p>
          <a:p>
            <a:pPr algn="ctr">
              <a:lnSpc>
                <a:spcPct val="80000"/>
              </a:lnSpc>
              <a:spcBef>
                <a:spcPct val="20000"/>
              </a:spcBef>
            </a:pPr>
            <a:r>
              <a:rPr lang="zh-CN" altLang="en-US" sz="2300" b="1" dirty="0">
                <a:solidFill>
                  <a:schemeClr val="bg1"/>
                </a:solidFill>
                <a:latin typeface="Times New Roman" panose="02020603050405020304" pitchFamily="18" charset="0"/>
              </a:rPr>
              <a:t>导通</a:t>
            </a:r>
            <a:endParaRPr lang="zh-CN" altLang="en-US" sz="2300" dirty="0">
              <a:latin typeface="Times New Roman" panose="02020603050405020304" pitchFamily="18" charset="0"/>
              <a:ea typeface="楷体_GB2312" pitchFamily="49" charset="-122"/>
            </a:endParaRPr>
          </a:p>
        </p:txBody>
      </p:sp>
      <p:sp>
        <p:nvSpPr>
          <p:cNvPr id="43160" name="Rectangle 152"/>
          <p:cNvSpPr/>
          <p:nvPr/>
        </p:nvSpPr>
        <p:spPr>
          <a:xfrm>
            <a:off x="7840663" y="3597275"/>
            <a:ext cx="998537"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0 V</a:t>
            </a:r>
            <a:endParaRPr lang="en-US" altLang="zh-CN" sz="2800" b="1" dirty="0">
              <a:solidFill>
                <a:schemeClr val="bg1"/>
              </a:solidFill>
              <a:latin typeface="Times New Roman" panose="02020603050405020304" pitchFamily="18" charset="0"/>
            </a:endParaRPr>
          </a:p>
        </p:txBody>
      </p:sp>
      <p:sp>
        <p:nvSpPr>
          <p:cNvPr id="43161" name="Rectangle 153"/>
          <p:cNvSpPr/>
          <p:nvPr/>
        </p:nvSpPr>
        <p:spPr>
          <a:xfrm>
            <a:off x="4248150" y="4295775"/>
            <a:ext cx="998538"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0 V</a:t>
            </a:r>
            <a:endParaRPr lang="en-US" altLang="zh-CN" sz="2800" b="1" dirty="0">
              <a:solidFill>
                <a:schemeClr val="bg1"/>
              </a:solidFill>
              <a:latin typeface="Times New Roman" panose="02020603050405020304" pitchFamily="18" charset="0"/>
            </a:endParaRPr>
          </a:p>
        </p:txBody>
      </p:sp>
      <p:sp>
        <p:nvSpPr>
          <p:cNvPr id="43162" name="Rectangle 154"/>
          <p:cNvSpPr/>
          <p:nvPr/>
        </p:nvSpPr>
        <p:spPr>
          <a:xfrm>
            <a:off x="5026025" y="4308475"/>
            <a:ext cx="998538"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5 V</a:t>
            </a:r>
            <a:endParaRPr lang="en-US" altLang="zh-CN" sz="2800" b="1" dirty="0">
              <a:solidFill>
                <a:schemeClr val="bg1"/>
              </a:solidFill>
              <a:latin typeface="Times New Roman" panose="02020603050405020304" pitchFamily="18" charset="0"/>
            </a:endParaRPr>
          </a:p>
        </p:txBody>
      </p:sp>
      <p:sp>
        <p:nvSpPr>
          <p:cNvPr id="43163" name="Text Box 155"/>
          <p:cNvSpPr txBox="1"/>
          <p:nvPr/>
        </p:nvSpPr>
        <p:spPr>
          <a:xfrm>
            <a:off x="6116638" y="4149725"/>
            <a:ext cx="771525" cy="723900"/>
          </a:xfrm>
          <a:prstGeom prst="rect">
            <a:avLst/>
          </a:prstGeom>
          <a:noFill/>
          <a:ln w="28575">
            <a:noFill/>
          </a:ln>
        </p:spPr>
        <p:txBody>
          <a:bodyPr wrap="none">
            <a:spAutoFit/>
          </a:bodyPr>
          <a:p>
            <a:pPr algn="ctr">
              <a:lnSpc>
                <a:spcPct val="80000"/>
              </a:lnSpc>
              <a:spcBef>
                <a:spcPct val="20000"/>
              </a:spcBef>
            </a:pPr>
            <a:r>
              <a:rPr lang="zh-CN" altLang="en-US" sz="2300" b="1" dirty="0">
                <a:solidFill>
                  <a:schemeClr val="bg1"/>
                </a:solidFill>
                <a:latin typeface="Times New Roman" panose="02020603050405020304" pitchFamily="18" charset="0"/>
              </a:rPr>
              <a:t>正偏</a:t>
            </a:r>
            <a:endParaRPr lang="zh-CN" altLang="en-US" sz="2300" b="1" dirty="0">
              <a:solidFill>
                <a:schemeClr val="bg1"/>
              </a:solidFill>
              <a:latin typeface="Times New Roman" panose="02020603050405020304" pitchFamily="18" charset="0"/>
            </a:endParaRPr>
          </a:p>
          <a:p>
            <a:pPr algn="ctr">
              <a:lnSpc>
                <a:spcPct val="80000"/>
              </a:lnSpc>
              <a:spcBef>
                <a:spcPct val="20000"/>
              </a:spcBef>
            </a:pPr>
            <a:r>
              <a:rPr lang="zh-CN" altLang="en-US" sz="2300" b="1" dirty="0">
                <a:solidFill>
                  <a:schemeClr val="bg1"/>
                </a:solidFill>
                <a:latin typeface="Times New Roman" panose="02020603050405020304" pitchFamily="18" charset="0"/>
              </a:rPr>
              <a:t>导通</a:t>
            </a:r>
            <a:endParaRPr lang="zh-CN" altLang="en-US" sz="2300" dirty="0">
              <a:latin typeface="Times New Roman" panose="02020603050405020304" pitchFamily="18" charset="0"/>
              <a:ea typeface="楷体_GB2312" pitchFamily="49" charset="-122"/>
            </a:endParaRPr>
          </a:p>
        </p:txBody>
      </p:sp>
      <p:sp>
        <p:nvSpPr>
          <p:cNvPr id="43164" name="Text Box 156"/>
          <p:cNvSpPr txBox="1"/>
          <p:nvPr/>
        </p:nvSpPr>
        <p:spPr>
          <a:xfrm>
            <a:off x="7065963" y="4070350"/>
            <a:ext cx="771525" cy="793750"/>
          </a:xfrm>
          <a:prstGeom prst="rect">
            <a:avLst/>
          </a:prstGeom>
          <a:noFill/>
          <a:ln w="28575">
            <a:noFill/>
          </a:ln>
        </p:spPr>
        <p:txBody>
          <a:bodyPr wrap="none">
            <a:spAutoFit/>
          </a:bodyPr>
          <a:p>
            <a:pPr algn="ctr"/>
            <a:r>
              <a:rPr lang="zh-CN" altLang="en-US" sz="2300" b="1" dirty="0">
                <a:solidFill>
                  <a:schemeClr val="bg1"/>
                </a:solidFill>
                <a:latin typeface="Times New Roman" panose="02020603050405020304" pitchFamily="18" charset="0"/>
              </a:rPr>
              <a:t>反偏</a:t>
            </a:r>
            <a:endParaRPr lang="zh-CN" altLang="en-US" sz="2300" b="1" dirty="0">
              <a:solidFill>
                <a:schemeClr val="bg1"/>
              </a:solidFill>
              <a:latin typeface="Times New Roman" panose="02020603050405020304" pitchFamily="18" charset="0"/>
            </a:endParaRPr>
          </a:p>
          <a:p>
            <a:pPr algn="ctr"/>
            <a:r>
              <a:rPr lang="zh-CN" altLang="en-US" sz="2300" b="1" dirty="0">
                <a:solidFill>
                  <a:schemeClr val="bg1"/>
                </a:solidFill>
                <a:latin typeface="Times New Roman" panose="02020603050405020304" pitchFamily="18" charset="0"/>
              </a:rPr>
              <a:t>截止</a:t>
            </a:r>
            <a:endParaRPr lang="zh-CN" altLang="en-US" sz="2300" b="1" dirty="0">
              <a:solidFill>
                <a:schemeClr val="bg1"/>
              </a:solidFill>
              <a:latin typeface="Times New Roman" panose="02020603050405020304" pitchFamily="18" charset="0"/>
            </a:endParaRPr>
          </a:p>
        </p:txBody>
      </p:sp>
      <p:sp>
        <p:nvSpPr>
          <p:cNvPr id="43165" name="Rectangle 157"/>
          <p:cNvSpPr/>
          <p:nvPr/>
        </p:nvSpPr>
        <p:spPr>
          <a:xfrm>
            <a:off x="7840663" y="4321175"/>
            <a:ext cx="998537"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0 V</a:t>
            </a:r>
            <a:endParaRPr lang="en-US" altLang="zh-CN" sz="2800" b="1" dirty="0">
              <a:solidFill>
                <a:schemeClr val="bg1"/>
              </a:solidFill>
              <a:latin typeface="Times New Roman" panose="02020603050405020304" pitchFamily="18" charset="0"/>
            </a:endParaRPr>
          </a:p>
        </p:txBody>
      </p:sp>
      <p:sp>
        <p:nvSpPr>
          <p:cNvPr id="43166" name="Rectangle 158"/>
          <p:cNvSpPr/>
          <p:nvPr/>
        </p:nvSpPr>
        <p:spPr>
          <a:xfrm>
            <a:off x="4248150" y="5008563"/>
            <a:ext cx="998538"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5 V</a:t>
            </a:r>
            <a:endParaRPr lang="en-US" altLang="zh-CN" sz="2800" b="1" dirty="0">
              <a:solidFill>
                <a:schemeClr val="bg1"/>
              </a:solidFill>
              <a:latin typeface="Times New Roman" panose="02020603050405020304" pitchFamily="18" charset="0"/>
            </a:endParaRPr>
          </a:p>
        </p:txBody>
      </p:sp>
      <p:sp>
        <p:nvSpPr>
          <p:cNvPr id="43167" name="Rectangle 159"/>
          <p:cNvSpPr/>
          <p:nvPr/>
        </p:nvSpPr>
        <p:spPr>
          <a:xfrm>
            <a:off x="5045075" y="5008563"/>
            <a:ext cx="998538"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0 V</a:t>
            </a:r>
            <a:endParaRPr lang="en-US" altLang="zh-CN" sz="2800" b="1" dirty="0">
              <a:solidFill>
                <a:schemeClr val="bg1"/>
              </a:solidFill>
              <a:latin typeface="Times New Roman" panose="02020603050405020304" pitchFamily="18" charset="0"/>
            </a:endParaRPr>
          </a:p>
        </p:txBody>
      </p:sp>
      <p:sp>
        <p:nvSpPr>
          <p:cNvPr id="43168" name="Text Box 160"/>
          <p:cNvSpPr txBox="1"/>
          <p:nvPr/>
        </p:nvSpPr>
        <p:spPr>
          <a:xfrm>
            <a:off x="6116638" y="4762500"/>
            <a:ext cx="771525" cy="793750"/>
          </a:xfrm>
          <a:prstGeom prst="rect">
            <a:avLst/>
          </a:prstGeom>
          <a:noFill/>
          <a:ln w="28575">
            <a:noFill/>
          </a:ln>
        </p:spPr>
        <p:txBody>
          <a:bodyPr wrap="none">
            <a:spAutoFit/>
          </a:bodyPr>
          <a:p>
            <a:pPr algn="ctr"/>
            <a:r>
              <a:rPr lang="zh-CN" altLang="en-US" sz="2300" b="1" dirty="0">
                <a:solidFill>
                  <a:schemeClr val="bg1"/>
                </a:solidFill>
                <a:latin typeface="Times New Roman" panose="02020603050405020304" pitchFamily="18" charset="0"/>
              </a:rPr>
              <a:t>反偏</a:t>
            </a:r>
            <a:endParaRPr lang="zh-CN" altLang="en-US" sz="2300" b="1" dirty="0">
              <a:solidFill>
                <a:schemeClr val="bg1"/>
              </a:solidFill>
              <a:latin typeface="Times New Roman" panose="02020603050405020304" pitchFamily="18" charset="0"/>
            </a:endParaRPr>
          </a:p>
          <a:p>
            <a:pPr algn="ctr"/>
            <a:r>
              <a:rPr lang="zh-CN" altLang="en-US" sz="2300" b="1" dirty="0">
                <a:solidFill>
                  <a:schemeClr val="bg1"/>
                </a:solidFill>
                <a:latin typeface="Times New Roman" panose="02020603050405020304" pitchFamily="18" charset="0"/>
              </a:rPr>
              <a:t>截止</a:t>
            </a:r>
            <a:endParaRPr lang="zh-CN" altLang="en-US" sz="2300" b="1" dirty="0">
              <a:solidFill>
                <a:schemeClr val="bg1"/>
              </a:solidFill>
              <a:latin typeface="Times New Roman" panose="02020603050405020304" pitchFamily="18" charset="0"/>
            </a:endParaRPr>
          </a:p>
        </p:txBody>
      </p:sp>
      <p:sp>
        <p:nvSpPr>
          <p:cNvPr id="43169" name="Text Box 161"/>
          <p:cNvSpPr txBox="1"/>
          <p:nvPr/>
        </p:nvSpPr>
        <p:spPr>
          <a:xfrm>
            <a:off x="7065963" y="4822825"/>
            <a:ext cx="771525" cy="723900"/>
          </a:xfrm>
          <a:prstGeom prst="rect">
            <a:avLst/>
          </a:prstGeom>
          <a:noFill/>
          <a:ln w="28575">
            <a:noFill/>
          </a:ln>
        </p:spPr>
        <p:txBody>
          <a:bodyPr wrap="none">
            <a:spAutoFit/>
          </a:bodyPr>
          <a:p>
            <a:pPr algn="ctr">
              <a:lnSpc>
                <a:spcPct val="80000"/>
              </a:lnSpc>
              <a:spcBef>
                <a:spcPct val="20000"/>
              </a:spcBef>
            </a:pPr>
            <a:r>
              <a:rPr lang="zh-CN" altLang="en-US" sz="2300" b="1" dirty="0">
                <a:solidFill>
                  <a:schemeClr val="bg1"/>
                </a:solidFill>
                <a:latin typeface="Times New Roman" panose="02020603050405020304" pitchFamily="18" charset="0"/>
              </a:rPr>
              <a:t>正偏</a:t>
            </a:r>
            <a:endParaRPr lang="zh-CN" altLang="en-US" sz="2300" b="1" dirty="0">
              <a:solidFill>
                <a:schemeClr val="bg1"/>
              </a:solidFill>
              <a:latin typeface="Times New Roman" panose="02020603050405020304" pitchFamily="18" charset="0"/>
            </a:endParaRPr>
          </a:p>
          <a:p>
            <a:pPr algn="ctr">
              <a:lnSpc>
                <a:spcPct val="80000"/>
              </a:lnSpc>
              <a:spcBef>
                <a:spcPct val="20000"/>
              </a:spcBef>
            </a:pPr>
            <a:r>
              <a:rPr lang="zh-CN" altLang="en-US" sz="2300" b="1" dirty="0">
                <a:solidFill>
                  <a:schemeClr val="bg1"/>
                </a:solidFill>
                <a:latin typeface="Times New Roman" panose="02020603050405020304" pitchFamily="18" charset="0"/>
              </a:rPr>
              <a:t>导通</a:t>
            </a:r>
            <a:endParaRPr lang="zh-CN" altLang="en-US" sz="2300" dirty="0">
              <a:latin typeface="Times New Roman" panose="02020603050405020304" pitchFamily="18" charset="0"/>
              <a:ea typeface="楷体_GB2312" pitchFamily="49" charset="-122"/>
            </a:endParaRPr>
          </a:p>
        </p:txBody>
      </p:sp>
      <p:sp>
        <p:nvSpPr>
          <p:cNvPr id="43170" name="Rectangle 162"/>
          <p:cNvSpPr/>
          <p:nvPr/>
        </p:nvSpPr>
        <p:spPr>
          <a:xfrm>
            <a:off x="7853363" y="5027613"/>
            <a:ext cx="998537"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0 V</a:t>
            </a:r>
            <a:endParaRPr lang="en-US" altLang="zh-CN" sz="2800" b="1" dirty="0">
              <a:solidFill>
                <a:schemeClr val="bg1"/>
              </a:solidFill>
              <a:latin typeface="Times New Roman" panose="02020603050405020304" pitchFamily="18" charset="0"/>
            </a:endParaRPr>
          </a:p>
        </p:txBody>
      </p:sp>
      <p:sp>
        <p:nvSpPr>
          <p:cNvPr id="43171" name="Rectangle 163"/>
          <p:cNvSpPr/>
          <p:nvPr/>
        </p:nvSpPr>
        <p:spPr>
          <a:xfrm>
            <a:off x="4248150" y="5675313"/>
            <a:ext cx="998538"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5 V</a:t>
            </a:r>
            <a:endParaRPr lang="en-US" altLang="zh-CN" sz="2800" b="1" dirty="0">
              <a:solidFill>
                <a:schemeClr val="bg1"/>
              </a:solidFill>
              <a:latin typeface="Times New Roman" panose="02020603050405020304" pitchFamily="18" charset="0"/>
            </a:endParaRPr>
          </a:p>
        </p:txBody>
      </p:sp>
      <p:sp>
        <p:nvSpPr>
          <p:cNvPr id="43172" name="Rectangle 164"/>
          <p:cNvSpPr/>
          <p:nvPr/>
        </p:nvSpPr>
        <p:spPr>
          <a:xfrm>
            <a:off x="5045075" y="5653088"/>
            <a:ext cx="998538"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5 V</a:t>
            </a:r>
            <a:endParaRPr lang="en-US" altLang="zh-CN" sz="2800" b="1" dirty="0">
              <a:solidFill>
                <a:schemeClr val="bg1"/>
              </a:solidFill>
              <a:latin typeface="Times New Roman" panose="02020603050405020304" pitchFamily="18" charset="0"/>
            </a:endParaRPr>
          </a:p>
        </p:txBody>
      </p:sp>
      <p:sp>
        <p:nvSpPr>
          <p:cNvPr id="43173" name="Text Box 165"/>
          <p:cNvSpPr txBox="1"/>
          <p:nvPr/>
        </p:nvSpPr>
        <p:spPr>
          <a:xfrm>
            <a:off x="6116638" y="5505450"/>
            <a:ext cx="771525" cy="723900"/>
          </a:xfrm>
          <a:prstGeom prst="rect">
            <a:avLst/>
          </a:prstGeom>
          <a:noFill/>
          <a:ln w="28575">
            <a:noFill/>
          </a:ln>
        </p:spPr>
        <p:txBody>
          <a:bodyPr wrap="none">
            <a:spAutoFit/>
          </a:bodyPr>
          <a:p>
            <a:pPr algn="ctr">
              <a:lnSpc>
                <a:spcPct val="80000"/>
              </a:lnSpc>
              <a:spcBef>
                <a:spcPct val="20000"/>
              </a:spcBef>
            </a:pPr>
            <a:r>
              <a:rPr lang="zh-CN" altLang="en-US" sz="2300" b="1" dirty="0">
                <a:solidFill>
                  <a:schemeClr val="bg1"/>
                </a:solidFill>
                <a:latin typeface="Times New Roman" panose="02020603050405020304" pitchFamily="18" charset="0"/>
              </a:rPr>
              <a:t>正偏</a:t>
            </a:r>
            <a:endParaRPr lang="zh-CN" altLang="en-US" sz="2300" b="1" dirty="0">
              <a:solidFill>
                <a:schemeClr val="bg1"/>
              </a:solidFill>
              <a:latin typeface="Times New Roman" panose="02020603050405020304" pitchFamily="18" charset="0"/>
            </a:endParaRPr>
          </a:p>
          <a:p>
            <a:pPr algn="ctr">
              <a:lnSpc>
                <a:spcPct val="80000"/>
              </a:lnSpc>
              <a:spcBef>
                <a:spcPct val="20000"/>
              </a:spcBef>
            </a:pPr>
            <a:r>
              <a:rPr lang="zh-CN" altLang="en-US" sz="2300" b="1" dirty="0">
                <a:solidFill>
                  <a:schemeClr val="bg1"/>
                </a:solidFill>
                <a:latin typeface="Times New Roman" panose="02020603050405020304" pitchFamily="18" charset="0"/>
              </a:rPr>
              <a:t>导通</a:t>
            </a:r>
            <a:endParaRPr lang="zh-CN" altLang="en-US" sz="2300" dirty="0">
              <a:latin typeface="Times New Roman" panose="02020603050405020304" pitchFamily="18" charset="0"/>
              <a:ea typeface="楷体_GB2312" pitchFamily="49" charset="-122"/>
            </a:endParaRPr>
          </a:p>
        </p:txBody>
      </p:sp>
      <p:sp>
        <p:nvSpPr>
          <p:cNvPr id="43174" name="Text Box 166"/>
          <p:cNvSpPr txBox="1"/>
          <p:nvPr/>
        </p:nvSpPr>
        <p:spPr>
          <a:xfrm>
            <a:off x="7065963" y="5508625"/>
            <a:ext cx="771525" cy="723900"/>
          </a:xfrm>
          <a:prstGeom prst="rect">
            <a:avLst/>
          </a:prstGeom>
          <a:noFill/>
          <a:ln w="28575">
            <a:noFill/>
          </a:ln>
        </p:spPr>
        <p:txBody>
          <a:bodyPr wrap="none">
            <a:spAutoFit/>
          </a:bodyPr>
          <a:p>
            <a:pPr algn="ctr">
              <a:lnSpc>
                <a:spcPct val="80000"/>
              </a:lnSpc>
              <a:spcBef>
                <a:spcPct val="20000"/>
              </a:spcBef>
            </a:pPr>
            <a:r>
              <a:rPr lang="zh-CN" altLang="en-US" sz="2300" b="1" dirty="0">
                <a:solidFill>
                  <a:schemeClr val="bg1"/>
                </a:solidFill>
                <a:latin typeface="Times New Roman" panose="02020603050405020304" pitchFamily="18" charset="0"/>
              </a:rPr>
              <a:t>正偏</a:t>
            </a:r>
            <a:endParaRPr lang="zh-CN" altLang="en-US" sz="2300" b="1" dirty="0">
              <a:solidFill>
                <a:schemeClr val="bg1"/>
              </a:solidFill>
              <a:latin typeface="Times New Roman" panose="02020603050405020304" pitchFamily="18" charset="0"/>
            </a:endParaRPr>
          </a:p>
          <a:p>
            <a:pPr algn="ctr">
              <a:lnSpc>
                <a:spcPct val="80000"/>
              </a:lnSpc>
              <a:spcBef>
                <a:spcPct val="20000"/>
              </a:spcBef>
            </a:pPr>
            <a:r>
              <a:rPr lang="zh-CN" altLang="en-US" sz="2300" b="1" dirty="0">
                <a:solidFill>
                  <a:schemeClr val="bg1"/>
                </a:solidFill>
                <a:latin typeface="Times New Roman" panose="02020603050405020304" pitchFamily="18" charset="0"/>
              </a:rPr>
              <a:t>导通</a:t>
            </a:r>
            <a:endParaRPr lang="zh-CN" altLang="en-US" sz="2300" dirty="0">
              <a:latin typeface="Times New Roman" panose="02020603050405020304" pitchFamily="18" charset="0"/>
              <a:ea typeface="楷体_GB2312" pitchFamily="49" charset="-122"/>
            </a:endParaRPr>
          </a:p>
        </p:txBody>
      </p:sp>
      <p:sp>
        <p:nvSpPr>
          <p:cNvPr id="43175" name="Rectangle 167"/>
          <p:cNvSpPr/>
          <p:nvPr/>
        </p:nvSpPr>
        <p:spPr>
          <a:xfrm>
            <a:off x="7872413" y="5653088"/>
            <a:ext cx="998537" cy="390525"/>
          </a:xfrm>
          <a:prstGeom prst="rect">
            <a:avLst/>
          </a:prstGeom>
          <a:noFill/>
          <a:ln w="28575">
            <a:noFill/>
          </a:ln>
        </p:spPr>
        <p:txBody>
          <a:bodyPr>
            <a:spAutoFit/>
          </a:bodyPr>
          <a:p>
            <a:pPr algn="ctr" fontAlgn="b">
              <a:lnSpc>
                <a:spcPct val="70000"/>
              </a:lnSpc>
            </a:pPr>
            <a:r>
              <a:rPr lang="en-US" altLang="zh-CN" sz="2800" b="1" dirty="0">
                <a:solidFill>
                  <a:schemeClr val="bg1"/>
                </a:solidFill>
                <a:latin typeface="Times New Roman" panose="02020603050405020304" pitchFamily="18" charset="0"/>
              </a:rPr>
              <a:t>5 V</a:t>
            </a:r>
            <a:endParaRPr lang="en-US" altLang="zh-CN" sz="2800" b="1" dirty="0">
              <a:solidFill>
                <a:schemeClr val="bg1"/>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barn(outHorizontal)">
                                      <p:cBhvr>
                                        <p:cTn id="7" dur="500"/>
                                        <p:tgtEl>
                                          <p:spTgt spid="430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3110"/>
                                        </p:tgtEl>
                                        <p:attrNameLst>
                                          <p:attrName>style.visibility</p:attrName>
                                        </p:attrNameLst>
                                      </p:cBhvr>
                                      <p:to>
                                        <p:strVal val="visible"/>
                                      </p:to>
                                    </p:set>
                                    <p:animEffect transition="in" filter="wipe(up)">
                                      <p:cBhvr>
                                        <p:cTn id="17" dur="500"/>
                                        <p:tgtEl>
                                          <p:spTgt spid="431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43111"/>
                                        </p:tgtEl>
                                        <p:attrNameLst>
                                          <p:attrName>style.visibility</p:attrName>
                                        </p:attrNameLst>
                                      </p:cBhvr>
                                      <p:to>
                                        <p:strVal val="visible"/>
                                      </p:to>
                                    </p:set>
                                    <p:animEffect transition="in" filter="box(out)">
                                      <p:cBhvr>
                                        <p:cTn id="27" dur="500"/>
                                        <p:tgtEl>
                                          <p:spTgt spid="43111"/>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43156"/>
                                        </p:tgtEl>
                                        <p:attrNameLst>
                                          <p:attrName>style.visibility</p:attrName>
                                        </p:attrNameLst>
                                      </p:cBhvr>
                                      <p:to>
                                        <p:strVal val="visible"/>
                                      </p:to>
                                    </p:set>
                                    <p:animEffect transition="in" filter="slide(fromLeft)">
                                      <p:cBhvr>
                                        <p:cTn id="32" dur="500"/>
                                        <p:tgtEl>
                                          <p:spTgt spid="43156"/>
                                        </p:tgtEl>
                                      </p:cBhvr>
                                    </p:animEffect>
                                  </p:childTnLst>
                                </p:cTn>
                              </p:par>
                            </p:childTnLst>
                          </p:cTn>
                        </p:par>
                        <p:par>
                          <p:cTn id="33" fill="hold">
                            <p:stCondLst>
                              <p:cond delay="500"/>
                            </p:stCondLst>
                            <p:childTnLst>
                              <p:par>
                                <p:cTn id="34" presetID="12" presetClass="entr" presetSubtype="8" fill="hold" grpId="0" nodeType="afterEffect">
                                  <p:stCondLst>
                                    <p:cond delay="0"/>
                                  </p:stCondLst>
                                  <p:childTnLst>
                                    <p:set>
                                      <p:cBhvr>
                                        <p:cTn id="35" dur="1" fill="hold">
                                          <p:stCondLst>
                                            <p:cond delay="0"/>
                                          </p:stCondLst>
                                        </p:cTn>
                                        <p:tgtEl>
                                          <p:spTgt spid="43011"/>
                                        </p:tgtEl>
                                        <p:attrNameLst>
                                          <p:attrName>style.visibility</p:attrName>
                                        </p:attrNameLst>
                                      </p:cBhvr>
                                      <p:to>
                                        <p:strVal val="visible"/>
                                      </p:to>
                                    </p:set>
                                    <p:animEffect transition="in" filter="slide(fromLeft)">
                                      <p:cBhvr>
                                        <p:cTn id="36" dur="500"/>
                                        <p:tgtEl>
                                          <p:spTgt spid="43011"/>
                                        </p:tgtEl>
                                      </p:cBhvr>
                                    </p:animEffect>
                                  </p:childTnLst>
                                </p:cTn>
                              </p:par>
                            </p:childTnLst>
                          </p:cTn>
                        </p:par>
                        <p:par>
                          <p:cTn id="37" fill="hold">
                            <p:stCondLst>
                              <p:cond delay="1000"/>
                            </p:stCondLst>
                            <p:childTnLst>
                              <p:par>
                                <p:cTn id="38" presetID="12" presetClass="entr" presetSubtype="8" fill="hold" grpId="0" nodeType="afterEffect">
                                  <p:stCondLst>
                                    <p:cond delay="0"/>
                                  </p:stCondLst>
                                  <p:childTnLst>
                                    <p:set>
                                      <p:cBhvr>
                                        <p:cTn id="39" dur="1" fill="hold">
                                          <p:stCondLst>
                                            <p:cond delay="0"/>
                                          </p:stCondLst>
                                        </p:cTn>
                                        <p:tgtEl>
                                          <p:spTgt spid="43157"/>
                                        </p:tgtEl>
                                        <p:attrNameLst>
                                          <p:attrName>style.visibility</p:attrName>
                                        </p:attrNameLst>
                                      </p:cBhvr>
                                      <p:to>
                                        <p:strVal val="visible"/>
                                      </p:to>
                                    </p:set>
                                    <p:animEffect transition="in" filter="slide(fromLeft)">
                                      <p:cBhvr>
                                        <p:cTn id="40" dur="500"/>
                                        <p:tgtEl>
                                          <p:spTgt spid="43157"/>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8" fill="hold" grpId="0" nodeType="clickEffect">
                                  <p:stCondLst>
                                    <p:cond delay="0"/>
                                  </p:stCondLst>
                                  <p:childTnLst>
                                    <p:set>
                                      <p:cBhvr>
                                        <p:cTn id="44" dur="1" fill="hold">
                                          <p:stCondLst>
                                            <p:cond delay="0"/>
                                          </p:stCondLst>
                                        </p:cTn>
                                        <p:tgtEl>
                                          <p:spTgt spid="43012"/>
                                        </p:tgtEl>
                                        <p:attrNameLst>
                                          <p:attrName>style.visibility</p:attrName>
                                        </p:attrNameLst>
                                      </p:cBhvr>
                                      <p:to>
                                        <p:strVal val="visible"/>
                                      </p:to>
                                    </p:set>
                                    <p:animEffect transition="in" filter="slide(fromLeft)">
                                      <p:cBhvr>
                                        <p:cTn id="45" dur="500"/>
                                        <p:tgtEl>
                                          <p:spTgt spid="43012"/>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8" fill="hold" grpId="0" nodeType="clickEffect">
                                  <p:stCondLst>
                                    <p:cond delay="0"/>
                                  </p:stCondLst>
                                  <p:childTnLst>
                                    <p:set>
                                      <p:cBhvr>
                                        <p:cTn id="49" dur="1" fill="hold">
                                          <p:stCondLst>
                                            <p:cond delay="0"/>
                                          </p:stCondLst>
                                        </p:cTn>
                                        <p:tgtEl>
                                          <p:spTgt spid="43158"/>
                                        </p:tgtEl>
                                        <p:attrNameLst>
                                          <p:attrName>style.visibility</p:attrName>
                                        </p:attrNameLst>
                                      </p:cBhvr>
                                      <p:to>
                                        <p:strVal val="visible"/>
                                      </p:to>
                                    </p:set>
                                    <p:animEffect transition="in" filter="slide(fromLeft)">
                                      <p:cBhvr>
                                        <p:cTn id="50" dur="500"/>
                                        <p:tgtEl>
                                          <p:spTgt spid="43158"/>
                                        </p:tgtEl>
                                      </p:cBhvr>
                                    </p:animEffect>
                                  </p:childTnLst>
                                </p:cTn>
                              </p:par>
                            </p:childTnLst>
                          </p:cTn>
                        </p:par>
                        <p:par>
                          <p:cTn id="51" fill="hold">
                            <p:stCondLst>
                              <p:cond delay="500"/>
                            </p:stCondLst>
                            <p:childTnLst>
                              <p:par>
                                <p:cTn id="52" presetID="12" presetClass="entr" presetSubtype="8" fill="hold" grpId="0" nodeType="afterEffect">
                                  <p:stCondLst>
                                    <p:cond delay="0"/>
                                  </p:stCondLst>
                                  <p:childTnLst>
                                    <p:set>
                                      <p:cBhvr>
                                        <p:cTn id="53" dur="1" fill="hold">
                                          <p:stCondLst>
                                            <p:cond delay="0"/>
                                          </p:stCondLst>
                                        </p:cTn>
                                        <p:tgtEl>
                                          <p:spTgt spid="43013"/>
                                        </p:tgtEl>
                                        <p:attrNameLst>
                                          <p:attrName>style.visibility</p:attrName>
                                        </p:attrNameLst>
                                      </p:cBhvr>
                                      <p:to>
                                        <p:strVal val="visible"/>
                                      </p:to>
                                    </p:set>
                                    <p:animEffect transition="in" filter="slide(fromLeft)">
                                      <p:cBhvr>
                                        <p:cTn id="54" dur="500"/>
                                        <p:tgtEl>
                                          <p:spTgt spid="43013"/>
                                        </p:tgtEl>
                                      </p:cBhvr>
                                    </p:animEffect>
                                  </p:childTnLst>
                                </p:cTn>
                              </p:par>
                            </p:childTnLst>
                          </p:cTn>
                        </p:par>
                        <p:par>
                          <p:cTn id="55" fill="hold">
                            <p:stCondLst>
                              <p:cond delay="1000"/>
                            </p:stCondLst>
                            <p:childTnLst>
                              <p:par>
                                <p:cTn id="56" presetID="12" presetClass="entr" presetSubtype="8" fill="hold" grpId="0" nodeType="afterEffect">
                                  <p:stCondLst>
                                    <p:cond delay="0"/>
                                  </p:stCondLst>
                                  <p:childTnLst>
                                    <p:set>
                                      <p:cBhvr>
                                        <p:cTn id="57" dur="1" fill="hold">
                                          <p:stCondLst>
                                            <p:cond delay="0"/>
                                          </p:stCondLst>
                                        </p:cTn>
                                        <p:tgtEl>
                                          <p:spTgt spid="43159"/>
                                        </p:tgtEl>
                                        <p:attrNameLst>
                                          <p:attrName>style.visibility</p:attrName>
                                        </p:attrNameLst>
                                      </p:cBhvr>
                                      <p:to>
                                        <p:strVal val="visible"/>
                                      </p:to>
                                    </p:set>
                                    <p:animEffect transition="in" filter="slide(fromLeft)">
                                      <p:cBhvr>
                                        <p:cTn id="58" dur="500"/>
                                        <p:tgtEl>
                                          <p:spTgt spid="43159"/>
                                        </p:tgtEl>
                                      </p:cBhvr>
                                    </p:animEffect>
                                  </p:childTnLst>
                                </p:cTn>
                              </p:par>
                            </p:childTnLst>
                          </p:cTn>
                        </p:par>
                        <p:par>
                          <p:cTn id="59" fill="hold">
                            <p:stCondLst>
                              <p:cond delay="1500"/>
                            </p:stCondLst>
                            <p:childTnLst>
                              <p:par>
                                <p:cTn id="60" presetID="12" presetClass="entr" presetSubtype="8" fill="hold" grpId="0" nodeType="afterEffect">
                                  <p:stCondLst>
                                    <p:cond delay="0"/>
                                  </p:stCondLst>
                                  <p:childTnLst>
                                    <p:set>
                                      <p:cBhvr>
                                        <p:cTn id="61" dur="1" fill="hold">
                                          <p:stCondLst>
                                            <p:cond delay="0"/>
                                          </p:stCondLst>
                                        </p:cTn>
                                        <p:tgtEl>
                                          <p:spTgt spid="43014"/>
                                        </p:tgtEl>
                                        <p:attrNameLst>
                                          <p:attrName>style.visibility</p:attrName>
                                        </p:attrNameLst>
                                      </p:cBhvr>
                                      <p:to>
                                        <p:strVal val="visible"/>
                                      </p:to>
                                    </p:set>
                                    <p:animEffect transition="in" filter="slide(fromLeft)">
                                      <p:cBhvr>
                                        <p:cTn id="62" dur="500"/>
                                        <p:tgtEl>
                                          <p:spTgt spid="43014"/>
                                        </p:tgtEl>
                                      </p:cBhvr>
                                    </p:animEffect>
                                  </p:childTnLst>
                                </p:cTn>
                              </p:par>
                            </p:childTnLst>
                          </p:cTn>
                        </p:par>
                        <p:par>
                          <p:cTn id="63" fill="hold">
                            <p:stCondLst>
                              <p:cond delay="2000"/>
                            </p:stCondLst>
                            <p:childTnLst>
                              <p:par>
                                <p:cTn id="64" presetID="12" presetClass="entr" presetSubtype="8" fill="hold" grpId="0" nodeType="afterEffect">
                                  <p:stCondLst>
                                    <p:cond delay="0"/>
                                  </p:stCondLst>
                                  <p:childTnLst>
                                    <p:set>
                                      <p:cBhvr>
                                        <p:cTn id="65" dur="1" fill="hold">
                                          <p:stCondLst>
                                            <p:cond delay="0"/>
                                          </p:stCondLst>
                                        </p:cTn>
                                        <p:tgtEl>
                                          <p:spTgt spid="43160"/>
                                        </p:tgtEl>
                                        <p:attrNameLst>
                                          <p:attrName>style.visibility</p:attrName>
                                        </p:attrNameLst>
                                      </p:cBhvr>
                                      <p:to>
                                        <p:strVal val="visible"/>
                                      </p:to>
                                    </p:set>
                                    <p:animEffect transition="in" filter="slide(fromLeft)">
                                      <p:cBhvr>
                                        <p:cTn id="66" dur="500"/>
                                        <p:tgtEl>
                                          <p:spTgt spid="43160"/>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8" fill="hold" grpId="0" nodeType="clickEffect">
                                  <p:stCondLst>
                                    <p:cond delay="0"/>
                                  </p:stCondLst>
                                  <p:childTnLst>
                                    <p:set>
                                      <p:cBhvr>
                                        <p:cTn id="70" dur="1" fill="hold">
                                          <p:stCondLst>
                                            <p:cond delay="0"/>
                                          </p:stCondLst>
                                        </p:cTn>
                                        <p:tgtEl>
                                          <p:spTgt spid="43015"/>
                                        </p:tgtEl>
                                        <p:attrNameLst>
                                          <p:attrName>style.visibility</p:attrName>
                                        </p:attrNameLst>
                                      </p:cBhvr>
                                      <p:to>
                                        <p:strVal val="visible"/>
                                      </p:to>
                                    </p:set>
                                    <p:animEffect transition="in" filter="slide(fromLeft)">
                                      <p:cBhvr>
                                        <p:cTn id="71" dur="500"/>
                                        <p:tgtEl>
                                          <p:spTgt spid="43015"/>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8" fill="hold" grpId="0" nodeType="clickEffect">
                                  <p:stCondLst>
                                    <p:cond delay="0"/>
                                  </p:stCondLst>
                                  <p:childTnLst>
                                    <p:set>
                                      <p:cBhvr>
                                        <p:cTn id="75" dur="1" fill="hold">
                                          <p:stCondLst>
                                            <p:cond delay="0"/>
                                          </p:stCondLst>
                                        </p:cTn>
                                        <p:tgtEl>
                                          <p:spTgt spid="43161"/>
                                        </p:tgtEl>
                                        <p:attrNameLst>
                                          <p:attrName>style.visibility</p:attrName>
                                        </p:attrNameLst>
                                      </p:cBhvr>
                                      <p:to>
                                        <p:strVal val="visible"/>
                                      </p:to>
                                    </p:set>
                                    <p:animEffect transition="in" filter="slide(fromLeft)">
                                      <p:cBhvr>
                                        <p:cTn id="76" dur="500"/>
                                        <p:tgtEl>
                                          <p:spTgt spid="43161"/>
                                        </p:tgtEl>
                                      </p:cBhvr>
                                    </p:animEffect>
                                  </p:childTnLst>
                                </p:cTn>
                              </p:par>
                            </p:childTnLst>
                          </p:cTn>
                        </p:par>
                        <p:par>
                          <p:cTn id="77" fill="hold">
                            <p:stCondLst>
                              <p:cond delay="500"/>
                            </p:stCondLst>
                            <p:childTnLst>
                              <p:par>
                                <p:cTn id="78" presetID="12" presetClass="entr" presetSubtype="8" fill="hold" grpId="0" nodeType="afterEffect">
                                  <p:stCondLst>
                                    <p:cond delay="0"/>
                                  </p:stCondLst>
                                  <p:childTnLst>
                                    <p:set>
                                      <p:cBhvr>
                                        <p:cTn id="79" dur="1" fill="hold">
                                          <p:stCondLst>
                                            <p:cond delay="0"/>
                                          </p:stCondLst>
                                        </p:cTn>
                                        <p:tgtEl>
                                          <p:spTgt spid="43016"/>
                                        </p:tgtEl>
                                        <p:attrNameLst>
                                          <p:attrName>style.visibility</p:attrName>
                                        </p:attrNameLst>
                                      </p:cBhvr>
                                      <p:to>
                                        <p:strVal val="visible"/>
                                      </p:to>
                                    </p:set>
                                    <p:animEffect transition="in" filter="slide(fromLeft)">
                                      <p:cBhvr>
                                        <p:cTn id="80" dur="500"/>
                                        <p:tgtEl>
                                          <p:spTgt spid="43016"/>
                                        </p:tgtEl>
                                      </p:cBhvr>
                                    </p:animEffect>
                                  </p:childTnLst>
                                </p:cTn>
                              </p:par>
                            </p:childTnLst>
                          </p:cTn>
                        </p:par>
                        <p:par>
                          <p:cTn id="81" fill="hold">
                            <p:stCondLst>
                              <p:cond delay="1000"/>
                            </p:stCondLst>
                            <p:childTnLst>
                              <p:par>
                                <p:cTn id="82" presetID="12" presetClass="entr" presetSubtype="8" fill="hold" grpId="0" nodeType="afterEffect">
                                  <p:stCondLst>
                                    <p:cond delay="0"/>
                                  </p:stCondLst>
                                  <p:childTnLst>
                                    <p:set>
                                      <p:cBhvr>
                                        <p:cTn id="83" dur="1" fill="hold">
                                          <p:stCondLst>
                                            <p:cond delay="0"/>
                                          </p:stCondLst>
                                        </p:cTn>
                                        <p:tgtEl>
                                          <p:spTgt spid="43162"/>
                                        </p:tgtEl>
                                        <p:attrNameLst>
                                          <p:attrName>style.visibility</p:attrName>
                                        </p:attrNameLst>
                                      </p:cBhvr>
                                      <p:to>
                                        <p:strVal val="visible"/>
                                      </p:to>
                                    </p:set>
                                    <p:animEffect transition="in" filter="slide(fromLeft)">
                                      <p:cBhvr>
                                        <p:cTn id="84" dur="500"/>
                                        <p:tgtEl>
                                          <p:spTgt spid="43162"/>
                                        </p:tgtEl>
                                      </p:cBhvr>
                                    </p:animEffect>
                                  </p:childTnLst>
                                </p:cTn>
                              </p:par>
                            </p:childTnLst>
                          </p:cTn>
                        </p:par>
                      </p:childTnLst>
                    </p:cTn>
                  </p:par>
                  <p:par>
                    <p:cTn id="85" fill="hold">
                      <p:stCondLst>
                        <p:cond delay="indefinite"/>
                      </p:stCondLst>
                      <p:childTnLst>
                        <p:par>
                          <p:cTn id="86" fill="hold">
                            <p:stCondLst>
                              <p:cond delay="0"/>
                            </p:stCondLst>
                            <p:childTnLst>
                              <p:par>
                                <p:cTn id="87" presetID="12" presetClass="entr" presetSubtype="8" fill="hold" grpId="0" nodeType="clickEffect">
                                  <p:stCondLst>
                                    <p:cond delay="0"/>
                                  </p:stCondLst>
                                  <p:childTnLst>
                                    <p:set>
                                      <p:cBhvr>
                                        <p:cTn id="88" dur="1" fill="hold">
                                          <p:stCondLst>
                                            <p:cond delay="0"/>
                                          </p:stCondLst>
                                        </p:cTn>
                                        <p:tgtEl>
                                          <p:spTgt spid="43017"/>
                                        </p:tgtEl>
                                        <p:attrNameLst>
                                          <p:attrName>style.visibility</p:attrName>
                                        </p:attrNameLst>
                                      </p:cBhvr>
                                      <p:to>
                                        <p:strVal val="visible"/>
                                      </p:to>
                                    </p:set>
                                    <p:animEffect transition="in" filter="slide(fromLeft)">
                                      <p:cBhvr>
                                        <p:cTn id="89" dur="500"/>
                                        <p:tgtEl>
                                          <p:spTgt spid="43017"/>
                                        </p:tgtEl>
                                      </p:cBhvr>
                                    </p:animEffect>
                                  </p:childTnLst>
                                </p:cTn>
                              </p:par>
                            </p:childTnLst>
                          </p:cTn>
                        </p:par>
                      </p:childTnLst>
                    </p:cTn>
                  </p:par>
                  <p:par>
                    <p:cTn id="90" fill="hold">
                      <p:stCondLst>
                        <p:cond delay="indefinite"/>
                      </p:stCondLst>
                      <p:childTnLst>
                        <p:par>
                          <p:cTn id="91" fill="hold">
                            <p:stCondLst>
                              <p:cond delay="0"/>
                            </p:stCondLst>
                            <p:childTnLst>
                              <p:par>
                                <p:cTn id="92" presetID="12" presetClass="entr" presetSubtype="8" fill="hold" grpId="0" nodeType="clickEffect">
                                  <p:stCondLst>
                                    <p:cond delay="0"/>
                                  </p:stCondLst>
                                  <p:childTnLst>
                                    <p:set>
                                      <p:cBhvr>
                                        <p:cTn id="93" dur="1" fill="hold">
                                          <p:stCondLst>
                                            <p:cond delay="0"/>
                                          </p:stCondLst>
                                        </p:cTn>
                                        <p:tgtEl>
                                          <p:spTgt spid="43163"/>
                                        </p:tgtEl>
                                        <p:attrNameLst>
                                          <p:attrName>style.visibility</p:attrName>
                                        </p:attrNameLst>
                                      </p:cBhvr>
                                      <p:to>
                                        <p:strVal val="visible"/>
                                      </p:to>
                                    </p:set>
                                    <p:animEffect transition="in" filter="slide(fromLeft)">
                                      <p:cBhvr>
                                        <p:cTn id="94" dur="500"/>
                                        <p:tgtEl>
                                          <p:spTgt spid="43163"/>
                                        </p:tgtEl>
                                      </p:cBhvr>
                                    </p:animEffect>
                                  </p:childTnLst>
                                </p:cTn>
                              </p:par>
                            </p:childTnLst>
                          </p:cTn>
                        </p:par>
                        <p:par>
                          <p:cTn id="95" fill="hold">
                            <p:stCondLst>
                              <p:cond delay="500"/>
                            </p:stCondLst>
                            <p:childTnLst>
                              <p:par>
                                <p:cTn id="96" presetID="12" presetClass="entr" presetSubtype="8" fill="hold" grpId="0" nodeType="afterEffect">
                                  <p:stCondLst>
                                    <p:cond delay="0"/>
                                  </p:stCondLst>
                                  <p:childTnLst>
                                    <p:set>
                                      <p:cBhvr>
                                        <p:cTn id="97" dur="1" fill="hold">
                                          <p:stCondLst>
                                            <p:cond delay="0"/>
                                          </p:stCondLst>
                                        </p:cTn>
                                        <p:tgtEl>
                                          <p:spTgt spid="43018"/>
                                        </p:tgtEl>
                                        <p:attrNameLst>
                                          <p:attrName>style.visibility</p:attrName>
                                        </p:attrNameLst>
                                      </p:cBhvr>
                                      <p:to>
                                        <p:strVal val="visible"/>
                                      </p:to>
                                    </p:set>
                                    <p:animEffect transition="in" filter="slide(fromLeft)">
                                      <p:cBhvr>
                                        <p:cTn id="98" dur="500"/>
                                        <p:tgtEl>
                                          <p:spTgt spid="43018"/>
                                        </p:tgtEl>
                                      </p:cBhvr>
                                    </p:animEffect>
                                  </p:childTnLst>
                                </p:cTn>
                              </p:par>
                            </p:childTnLst>
                          </p:cTn>
                        </p:par>
                        <p:par>
                          <p:cTn id="99" fill="hold">
                            <p:stCondLst>
                              <p:cond delay="1000"/>
                            </p:stCondLst>
                            <p:childTnLst>
                              <p:par>
                                <p:cTn id="100" presetID="12" presetClass="entr" presetSubtype="8" fill="hold" grpId="0" nodeType="afterEffect">
                                  <p:stCondLst>
                                    <p:cond delay="0"/>
                                  </p:stCondLst>
                                  <p:childTnLst>
                                    <p:set>
                                      <p:cBhvr>
                                        <p:cTn id="101" dur="1" fill="hold">
                                          <p:stCondLst>
                                            <p:cond delay="0"/>
                                          </p:stCondLst>
                                        </p:cTn>
                                        <p:tgtEl>
                                          <p:spTgt spid="43164"/>
                                        </p:tgtEl>
                                        <p:attrNameLst>
                                          <p:attrName>style.visibility</p:attrName>
                                        </p:attrNameLst>
                                      </p:cBhvr>
                                      <p:to>
                                        <p:strVal val="visible"/>
                                      </p:to>
                                    </p:set>
                                    <p:animEffect transition="in" filter="slide(fromLeft)">
                                      <p:cBhvr>
                                        <p:cTn id="102" dur="500"/>
                                        <p:tgtEl>
                                          <p:spTgt spid="43164"/>
                                        </p:tgtEl>
                                      </p:cBhvr>
                                    </p:animEffect>
                                  </p:childTnLst>
                                </p:cTn>
                              </p:par>
                            </p:childTnLst>
                          </p:cTn>
                        </p:par>
                        <p:par>
                          <p:cTn id="103" fill="hold">
                            <p:stCondLst>
                              <p:cond delay="1500"/>
                            </p:stCondLst>
                            <p:childTnLst>
                              <p:par>
                                <p:cTn id="104" presetID="12" presetClass="entr" presetSubtype="8" fill="hold" grpId="0" nodeType="afterEffect">
                                  <p:stCondLst>
                                    <p:cond delay="0"/>
                                  </p:stCondLst>
                                  <p:childTnLst>
                                    <p:set>
                                      <p:cBhvr>
                                        <p:cTn id="105" dur="1" fill="hold">
                                          <p:stCondLst>
                                            <p:cond delay="0"/>
                                          </p:stCondLst>
                                        </p:cTn>
                                        <p:tgtEl>
                                          <p:spTgt spid="43019"/>
                                        </p:tgtEl>
                                        <p:attrNameLst>
                                          <p:attrName>style.visibility</p:attrName>
                                        </p:attrNameLst>
                                      </p:cBhvr>
                                      <p:to>
                                        <p:strVal val="visible"/>
                                      </p:to>
                                    </p:set>
                                    <p:animEffect transition="in" filter="slide(fromLeft)">
                                      <p:cBhvr>
                                        <p:cTn id="106" dur="500"/>
                                        <p:tgtEl>
                                          <p:spTgt spid="43019"/>
                                        </p:tgtEl>
                                      </p:cBhvr>
                                    </p:animEffect>
                                  </p:childTnLst>
                                </p:cTn>
                              </p:par>
                            </p:childTnLst>
                          </p:cTn>
                        </p:par>
                        <p:par>
                          <p:cTn id="107" fill="hold">
                            <p:stCondLst>
                              <p:cond delay="2000"/>
                            </p:stCondLst>
                            <p:childTnLst>
                              <p:par>
                                <p:cTn id="108" presetID="12" presetClass="entr" presetSubtype="8" fill="hold" grpId="0" nodeType="afterEffect">
                                  <p:stCondLst>
                                    <p:cond delay="0"/>
                                  </p:stCondLst>
                                  <p:childTnLst>
                                    <p:set>
                                      <p:cBhvr>
                                        <p:cTn id="109" dur="1" fill="hold">
                                          <p:stCondLst>
                                            <p:cond delay="0"/>
                                          </p:stCondLst>
                                        </p:cTn>
                                        <p:tgtEl>
                                          <p:spTgt spid="43165"/>
                                        </p:tgtEl>
                                        <p:attrNameLst>
                                          <p:attrName>style.visibility</p:attrName>
                                        </p:attrNameLst>
                                      </p:cBhvr>
                                      <p:to>
                                        <p:strVal val="visible"/>
                                      </p:to>
                                    </p:set>
                                    <p:animEffect transition="in" filter="slide(fromLeft)">
                                      <p:cBhvr>
                                        <p:cTn id="110" dur="500"/>
                                        <p:tgtEl>
                                          <p:spTgt spid="43165"/>
                                        </p:tgtEl>
                                      </p:cBhvr>
                                    </p:animEffect>
                                  </p:childTnLst>
                                </p:cTn>
                              </p:par>
                            </p:childTnLst>
                          </p:cTn>
                        </p:par>
                      </p:childTnLst>
                    </p:cTn>
                  </p:par>
                  <p:par>
                    <p:cTn id="111" fill="hold">
                      <p:stCondLst>
                        <p:cond delay="indefinite"/>
                      </p:stCondLst>
                      <p:childTnLst>
                        <p:par>
                          <p:cTn id="112" fill="hold">
                            <p:stCondLst>
                              <p:cond delay="0"/>
                            </p:stCondLst>
                            <p:childTnLst>
                              <p:par>
                                <p:cTn id="113" presetID="12" presetClass="entr" presetSubtype="8" fill="hold" grpId="0" nodeType="clickEffect">
                                  <p:stCondLst>
                                    <p:cond delay="0"/>
                                  </p:stCondLst>
                                  <p:childTnLst>
                                    <p:set>
                                      <p:cBhvr>
                                        <p:cTn id="114" dur="1" fill="hold">
                                          <p:stCondLst>
                                            <p:cond delay="0"/>
                                          </p:stCondLst>
                                        </p:cTn>
                                        <p:tgtEl>
                                          <p:spTgt spid="43020"/>
                                        </p:tgtEl>
                                        <p:attrNameLst>
                                          <p:attrName>style.visibility</p:attrName>
                                        </p:attrNameLst>
                                      </p:cBhvr>
                                      <p:to>
                                        <p:strVal val="visible"/>
                                      </p:to>
                                    </p:set>
                                    <p:animEffect transition="in" filter="slide(fromLeft)">
                                      <p:cBhvr>
                                        <p:cTn id="115" dur="500"/>
                                        <p:tgtEl>
                                          <p:spTgt spid="43020"/>
                                        </p:tgtEl>
                                      </p:cBhvr>
                                    </p:animEffect>
                                  </p:childTnLst>
                                </p:cTn>
                              </p:par>
                            </p:childTnLst>
                          </p:cTn>
                        </p:par>
                      </p:childTnLst>
                    </p:cTn>
                  </p:par>
                  <p:par>
                    <p:cTn id="116" fill="hold">
                      <p:stCondLst>
                        <p:cond delay="indefinite"/>
                      </p:stCondLst>
                      <p:childTnLst>
                        <p:par>
                          <p:cTn id="117" fill="hold">
                            <p:stCondLst>
                              <p:cond delay="0"/>
                            </p:stCondLst>
                            <p:childTnLst>
                              <p:par>
                                <p:cTn id="118" presetID="12" presetClass="entr" presetSubtype="8" fill="hold" grpId="0" nodeType="clickEffect">
                                  <p:stCondLst>
                                    <p:cond delay="0"/>
                                  </p:stCondLst>
                                  <p:childTnLst>
                                    <p:set>
                                      <p:cBhvr>
                                        <p:cTn id="119" dur="1" fill="hold">
                                          <p:stCondLst>
                                            <p:cond delay="0"/>
                                          </p:stCondLst>
                                        </p:cTn>
                                        <p:tgtEl>
                                          <p:spTgt spid="43166"/>
                                        </p:tgtEl>
                                        <p:attrNameLst>
                                          <p:attrName>style.visibility</p:attrName>
                                        </p:attrNameLst>
                                      </p:cBhvr>
                                      <p:to>
                                        <p:strVal val="visible"/>
                                      </p:to>
                                    </p:set>
                                    <p:animEffect transition="in" filter="slide(fromLeft)">
                                      <p:cBhvr>
                                        <p:cTn id="120" dur="500"/>
                                        <p:tgtEl>
                                          <p:spTgt spid="43166"/>
                                        </p:tgtEl>
                                      </p:cBhvr>
                                    </p:animEffect>
                                  </p:childTnLst>
                                </p:cTn>
                              </p:par>
                            </p:childTnLst>
                          </p:cTn>
                        </p:par>
                        <p:par>
                          <p:cTn id="121" fill="hold">
                            <p:stCondLst>
                              <p:cond delay="500"/>
                            </p:stCondLst>
                            <p:childTnLst>
                              <p:par>
                                <p:cTn id="122" presetID="12" presetClass="entr" presetSubtype="8" fill="hold" grpId="0" nodeType="afterEffect">
                                  <p:stCondLst>
                                    <p:cond delay="0"/>
                                  </p:stCondLst>
                                  <p:childTnLst>
                                    <p:set>
                                      <p:cBhvr>
                                        <p:cTn id="123" dur="1" fill="hold">
                                          <p:stCondLst>
                                            <p:cond delay="0"/>
                                          </p:stCondLst>
                                        </p:cTn>
                                        <p:tgtEl>
                                          <p:spTgt spid="43021"/>
                                        </p:tgtEl>
                                        <p:attrNameLst>
                                          <p:attrName>style.visibility</p:attrName>
                                        </p:attrNameLst>
                                      </p:cBhvr>
                                      <p:to>
                                        <p:strVal val="visible"/>
                                      </p:to>
                                    </p:set>
                                    <p:animEffect transition="in" filter="slide(fromLeft)">
                                      <p:cBhvr>
                                        <p:cTn id="124" dur="500"/>
                                        <p:tgtEl>
                                          <p:spTgt spid="43021"/>
                                        </p:tgtEl>
                                      </p:cBhvr>
                                    </p:animEffect>
                                  </p:childTnLst>
                                </p:cTn>
                              </p:par>
                            </p:childTnLst>
                          </p:cTn>
                        </p:par>
                        <p:par>
                          <p:cTn id="125" fill="hold">
                            <p:stCondLst>
                              <p:cond delay="1000"/>
                            </p:stCondLst>
                            <p:childTnLst>
                              <p:par>
                                <p:cTn id="126" presetID="12" presetClass="entr" presetSubtype="8" fill="hold" grpId="0" nodeType="afterEffect">
                                  <p:stCondLst>
                                    <p:cond delay="0"/>
                                  </p:stCondLst>
                                  <p:childTnLst>
                                    <p:set>
                                      <p:cBhvr>
                                        <p:cTn id="127" dur="1" fill="hold">
                                          <p:stCondLst>
                                            <p:cond delay="0"/>
                                          </p:stCondLst>
                                        </p:cTn>
                                        <p:tgtEl>
                                          <p:spTgt spid="43167"/>
                                        </p:tgtEl>
                                        <p:attrNameLst>
                                          <p:attrName>style.visibility</p:attrName>
                                        </p:attrNameLst>
                                      </p:cBhvr>
                                      <p:to>
                                        <p:strVal val="visible"/>
                                      </p:to>
                                    </p:set>
                                    <p:animEffect transition="in" filter="slide(fromLeft)">
                                      <p:cBhvr>
                                        <p:cTn id="128" dur="500"/>
                                        <p:tgtEl>
                                          <p:spTgt spid="43167"/>
                                        </p:tgtEl>
                                      </p:cBhvr>
                                    </p:animEffect>
                                  </p:childTnLst>
                                </p:cTn>
                              </p:par>
                            </p:childTnLst>
                          </p:cTn>
                        </p:par>
                      </p:childTnLst>
                    </p:cTn>
                  </p:par>
                  <p:par>
                    <p:cTn id="129" fill="hold">
                      <p:stCondLst>
                        <p:cond delay="indefinite"/>
                      </p:stCondLst>
                      <p:childTnLst>
                        <p:par>
                          <p:cTn id="130" fill="hold">
                            <p:stCondLst>
                              <p:cond delay="0"/>
                            </p:stCondLst>
                            <p:childTnLst>
                              <p:par>
                                <p:cTn id="131" presetID="12" presetClass="entr" presetSubtype="8" fill="hold" grpId="0" nodeType="clickEffect">
                                  <p:stCondLst>
                                    <p:cond delay="0"/>
                                  </p:stCondLst>
                                  <p:childTnLst>
                                    <p:set>
                                      <p:cBhvr>
                                        <p:cTn id="132" dur="1" fill="hold">
                                          <p:stCondLst>
                                            <p:cond delay="0"/>
                                          </p:stCondLst>
                                        </p:cTn>
                                        <p:tgtEl>
                                          <p:spTgt spid="43022"/>
                                        </p:tgtEl>
                                        <p:attrNameLst>
                                          <p:attrName>style.visibility</p:attrName>
                                        </p:attrNameLst>
                                      </p:cBhvr>
                                      <p:to>
                                        <p:strVal val="visible"/>
                                      </p:to>
                                    </p:set>
                                    <p:animEffect transition="in" filter="slide(fromLeft)">
                                      <p:cBhvr>
                                        <p:cTn id="133" dur="500"/>
                                        <p:tgtEl>
                                          <p:spTgt spid="43022"/>
                                        </p:tgtEl>
                                      </p:cBhvr>
                                    </p:animEffect>
                                  </p:childTnLst>
                                </p:cTn>
                              </p:par>
                            </p:childTnLst>
                          </p:cTn>
                        </p:par>
                      </p:childTnLst>
                    </p:cTn>
                  </p:par>
                  <p:par>
                    <p:cTn id="134" fill="hold">
                      <p:stCondLst>
                        <p:cond delay="indefinite"/>
                      </p:stCondLst>
                      <p:childTnLst>
                        <p:par>
                          <p:cTn id="135" fill="hold">
                            <p:stCondLst>
                              <p:cond delay="0"/>
                            </p:stCondLst>
                            <p:childTnLst>
                              <p:par>
                                <p:cTn id="136" presetID="12" presetClass="entr" presetSubtype="8" fill="hold" grpId="0" nodeType="clickEffect">
                                  <p:stCondLst>
                                    <p:cond delay="0"/>
                                  </p:stCondLst>
                                  <p:childTnLst>
                                    <p:set>
                                      <p:cBhvr>
                                        <p:cTn id="137" dur="1" fill="hold">
                                          <p:stCondLst>
                                            <p:cond delay="0"/>
                                          </p:stCondLst>
                                        </p:cTn>
                                        <p:tgtEl>
                                          <p:spTgt spid="43168"/>
                                        </p:tgtEl>
                                        <p:attrNameLst>
                                          <p:attrName>style.visibility</p:attrName>
                                        </p:attrNameLst>
                                      </p:cBhvr>
                                      <p:to>
                                        <p:strVal val="visible"/>
                                      </p:to>
                                    </p:set>
                                    <p:animEffect transition="in" filter="slide(fromLeft)">
                                      <p:cBhvr>
                                        <p:cTn id="138" dur="500"/>
                                        <p:tgtEl>
                                          <p:spTgt spid="43168"/>
                                        </p:tgtEl>
                                      </p:cBhvr>
                                    </p:animEffect>
                                  </p:childTnLst>
                                </p:cTn>
                              </p:par>
                            </p:childTnLst>
                          </p:cTn>
                        </p:par>
                        <p:par>
                          <p:cTn id="139" fill="hold">
                            <p:stCondLst>
                              <p:cond delay="500"/>
                            </p:stCondLst>
                            <p:childTnLst>
                              <p:par>
                                <p:cTn id="140" presetID="12" presetClass="entr" presetSubtype="8" fill="hold" grpId="0" nodeType="afterEffect">
                                  <p:stCondLst>
                                    <p:cond delay="0"/>
                                  </p:stCondLst>
                                  <p:childTnLst>
                                    <p:set>
                                      <p:cBhvr>
                                        <p:cTn id="141" dur="1" fill="hold">
                                          <p:stCondLst>
                                            <p:cond delay="0"/>
                                          </p:stCondLst>
                                        </p:cTn>
                                        <p:tgtEl>
                                          <p:spTgt spid="43023"/>
                                        </p:tgtEl>
                                        <p:attrNameLst>
                                          <p:attrName>style.visibility</p:attrName>
                                        </p:attrNameLst>
                                      </p:cBhvr>
                                      <p:to>
                                        <p:strVal val="visible"/>
                                      </p:to>
                                    </p:set>
                                    <p:animEffect transition="in" filter="slide(fromLeft)">
                                      <p:cBhvr>
                                        <p:cTn id="142" dur="500"/>
                                        <p:tgtEl>
                                          <p:spTgt spid="43023"/>
                                        </p:tgtEl>
                                      </p:cBhvr>
                                    </p:animEffect>
                                  </p:childTnLst>
                                </p:cTn>
                              </p:par>
                            </p:childTnLst>
                          </p:cTn>
                        </p:par>
                        <p:par>
                          <p:cTn id="143" fill="hold">
                            <p:stCondLst>
                              <p:cond delay="1000"/>
                            </p:stCondLst>
                            <p:childTnLst>
                              <p:par>
                                <p:cTn id="144" presetID="12" presetClass="entr" presetSubtype="8" fill="hold" grpId="0" nodeType="afterEffect">
                                  <p:stCondLst>
                                    <p:cond delay="0"/>
                                  </p:stCondLst>
                                  <p:childTnLst>
                                    <p:set>
                                      <p:cBhvr>
                                        <p:cTn id="145" dur="1" fill="hold">
                                          <p:stCondLst>
                                            <p:cond delay="0"/>
                                          </p:stCondLst>
                                        </p:cTn>
                                        <p:tgtEl>
                                          <p:spTgt spid="43169"/>
                                        </p:tgtEl>
                                        <p:attrNameLst>
                                          <p:attrName>style.visibility</p:attrName>
                                        </p:attrNameLst>
                                      </p:cBhvr>
                                      <p:to>
                                        <p:strVal val="visible"/>
                                      </p:to>
                                    </p:set>
                                    <p:animEffect transition="in" filter="slide(fromLeft)">
                                      <p:cBhvr>
                                        <p:cTn id="146" dur="500"/>
                                        <p:tgtEl>
                                          <p:spTgt spid="43169"/>
                                        </p:tgtEl>
                                      </p:cBhvr>
                                    </p:animEffect>
                                  </p:childTnLst>
                                </p:cTn>
                              </p:par>
                            </p:childTnLst>
                          </p:cTn>
                        </p:par>
                        <p:par>
                          <p:cTn id="147" fill="hold">
                            <p:stCondLst>
                              <p:cond delay="1500"/>
                            </p:stCondLst>
                            <p:childTnLst>
                              <p:par>
                                <p:cTn id="148" presetID="12" presetClass="entr" presetSubtype="8" fill="hold" grpId="0" nodeType="afterEffect">
                                  <p:stCondLst>
                                    <p:cond delay="0"/>
                                  </p:stCondLst>
                                  <p:childTnLst>
                                    <p:set>
                                      <p:cBhvr>
                                        <p:cTn id="149" dur="1" fill="hold">
                                          <p:stCondLst>
                                            <p:cond delay="0"/>
                                          </p:stCondLst>
                                        </p:cTn>
                                        <p:tgtEl>
                                          <p:spTgt spid="43024"/>
                                        </p:tgtEl>
                                        <p:attrNameLst>
                                          <p:attrName>style.visibility</p:attrName>
                                        </p:attrNameLst>
                                      </p:cBhvr>
                                      <p:to>
                                        <p:strVal val="visible"/>
                                      </p:to>
                                    </p:set>
                                    <p:animEffect transition="in" filter="slide(fromLeft)">
                                      <p:cBhvr>
                                        <p:cTn id="150" dur="500"/>
                                        <p:tgtEl>
                                          <p:spTgt spid="43024"/>
                                        </p:tgtEl>
                                      </p:cBhvr>
                                    </p:animEffect>
                                  </p:childTnLst>
                                </p:cTn>
                              </p:par>
                            </p:childTnLst>
                          </p:cTn>
                        </p:par>
                        <p:par>
                          <p:cTn id="151" fill="hold">
                            <p:stCondLst>
                              <p:cond delay="2000"/>
                            </p:stCondLst>
                            <p:childTnLst>
                              <p:par>
                                <p:cTn id="152" presetID="12" presetClass="entr" presetSubtype="8" fill="hold" grpId="0" nodeType="afterEffect">
                                  <p:stCondLst>
                                    <p:cond delay="0"/>
                                  </p:stCondLst>
                                  <p:childTnLst>
                                    <p:set>
                                      <p:cBhvr>
                                        <p:cTn id="153" dur="1" fill="hold">
                                          <p:stCondLst>
                                            <p:cond delay="0"/>
                                          </p:stCondLst>
                                        </p:cTn>
                                        <p:tgtEl>
                                          <p:spTgt spid="43170"/>
                                        </p:tgtEl>
                                        <p:attrNameLst>
                                          <p:attrName>style.visibility</p:attrName>
                                        </p:attrNameLst>
                                      </p:cBhvr>
                                      <p:to>
                                        <p:strVal val="visible"/>
                                      </p:to>
                                    </p:set>
                                    <p:animEffect transition="in" filter="slide(fromLeft)">
                                      <p:cBhvr>
                                        <p:cTn id="154" dur="500"/>
                                        <p:tgtEl>
                                          <p:spTgt spid="43170"/>
                                        </p:tgtEl>
                                      </p:cBhvr>
                                    </p:animEffect>
                                  </p:childTnLst>
                                </p:cTn>
                              </p:par>
                            </p:childTnLst>
                          </p:cTn>
                        </p:par>
                      </p:childTnLst>
                    </p:cTn>
                  </p:par>
                  <p:par>
                    <p:cTn id="155" fill="hold">
                      <p:stCondLst>
                        <p:cond delay="indefinite"/>
                      </p:stCondLst>
                      <p:childTnLst>
                        <p:par>
                          <p:cTn id="156" fill="hold">
                            <p:stCondLst>
                              <p:cond delay="0"/>
                            </p:stCondLst>
                            <p:childTnLst>
                              <p:par>
                                <p:cTn id="157" presetID="12" presetClass="entr" presetSubtype="8" fill="hold" grpId="0" nodeType="clickEffect">
                                  <p:stCondLst>
                                    <p:cond delay="0"/>
                                  </p:stCondLst>
                                  <p:childTnLst>
                                    <p:set>
                                      <p:cBhvr>
                                        <p:cTn id="158" dur="1" fill="hold">
                                          <p:stCondLst>
                                            <p:cond delay="0"/>
                                          </p:stCondLst>
                                        </p:cTn>
                                        <p:tgtEl>
                                          <p:spTgt spid="43025"/>
                                        </p:tgtEl>
                                        <p:attrNameLst>
                                          <p:attrName>style.visibility</p:attrName>
                                        </p:attrNameLst>
                                      </p:cBhvr>
                                      <p:to>
                                        <p:strVal val="visible"/>
                                      </p:to>
                                    </p:set>
                                    <p:animEffect transition="in" filter="slide(fromLeft)">
                                      <p:cBhvr>
                                        <p:cTn id="159" dur="500"/>
                                        <p:tgtEl>
                                          <p:spTgt spid="43025"/>
                                        </p:tgtEl>
                                      </p:cBhvr>
                                    </p:animEffect>
                                  </p:childTnLst>
                                </p:cTn>
                              </p:par>
                            </p:childTnLst>
                          </p:cTn>
                        </p:par>
                      </p:childTnLst>
                    </p:cTn>
                  </p:par>
                  <p:par>
                    <p:cTn id="160" fill="hold">
                      <p:stCondLst>
                        <p:cond delay="indefinite"/>
                      </p:stCondLst>
                      <p:childTnLst>
                        <p:par>
                          <p:cTn id="161" fill="hold">
                            <p:stCondLst>
                              <p:cond delay="0"/>
                            </p:stCondLst>
                            <p:childTnLst>
                              <p:par>
                                <p:cTn id="162" presetID="12" presetClass="entr" presetSubtype="8" fill="hold" grpId="0" nodeType="clickEffect">
                                  <p:stCondLst>
                                    <p:cond delay="0"/>
                                  </p:stCondLst>
                                  <p:childTnLst>
                                    <p:set>
                                      <p:cBhvr>
                                        <p:cTn id="163" dur="1" fill="hold">
                                          <p:stCondLst>
                                            <p:cond delay="0"/>
                                          </p:stCondLst>
                                        </p:cTn>
                                        <p:tgtEl>
                                          <p:spTgt spid="43171"/>
                                        </p:tgtEl>
                                        <p:attrNameLst>
                                          <p:attrName>style.visibility</p:attrName>
                                        </p:attrNameLst>
                                      </p:cBhvr>
                                      <p:to>
                                        <p:strVal val="visible"/>
                                      </p:to>
                                    </p:set>
                                    <p:animEffect transition="in" filter="slide(fromLeft)">
                                      <p:cBhvr>
                                        <p:cTn id="164" dur="500"/>
                                        <p:tgtEl>
                                          <p:spTgt spid="43171"/>
                                        </p:tgtEl>
                                      </p:cBhvr>
                                    </p:animEffect>
                                  </p:childTnLst>
                                </p:cTn>
                              </p:par>
                            </p:childTnLst>
                          </p:cTn>
                        </p:par>
                        <p:par>
                          <p:cTn id="165" fill="hold">
                            <p:stCondLst>
                              <p:cond delay="500"/>
                            </p:stCondLst>
                            <p:childTnLst>
                              <p:par>
                                <p:cTn id="166" presetID="12" presetClass="entr" presetSubtype="8" fill="hold" grpId="0" nodeType="afterEffect">
                                  <p:stCondLst>
                                    <p:cond delay="0"/>
                                  </p:stCondLst>
                                  <p:childTnLst>
                                    <p:set>
                                      <p:cBhvr>
                                        <p:cTn id="167" dur="1" fill="hold">
                                          <p:stCondLst>
                                            <p:cond delay="0"/>
                                          </p:stCondLst>
                                        </p:cTn>
                                        <p:tgtEl>
                                          <p:spTgt spid="43026"/>
                                        </p:tgtEl>
                                        <p:attrNameLst>
                                          <p:attrName>style.visibility</p:attrName>
                                        </p:attrNameLst>
                                      </p:cBhvr>
                                      <p:to>
                                        <p:strVal val="visible"/>
                                      </p:to>
                                    </p:set>
                                    <p:animEffect transition="in" filter="slide(fromLeft)">
                                      <p:cBhvr>
                                        <p:cTn id="168" dur="500"/>
                                        <p:tgtEl>
                                          <p:spTgt spid="43026"/>
                                        </p:tgtEl>
                                      </p:cBhvr>
                                    </p:animEffect>
                                  </p:childTnLst>
                                </p:cTn>
                              </p:par>
                            </p:childTnLst>
                          </p:cTn>
                        </p:par>
                        <p:par>
                          <p:cTn id="169" fill="hold">
                            <p:stCondLst>
                              <p:cond delay="1000"/>
                            </p:stCondLst>
                            <p:childTnLst>
                              <p:par>
                                <p:cTn id="170" presetID="12" presetClass="entr" presetSubtype="8" fill="hold" grpId="0" nodeType="afterEffect">
                                  <p:stCondLst>
                                    <p:cond delay="0"/>
                                  </p:stCondLst>
                                  <p:childTnLst>
                                    <p:set>
                                      <p:cBhvr>
                                        <p:cTn id="171" dur="1" fill="hold">
                                          <p:stCondLst>
                                            <p:cond delay="0"/>
                                          </p:stCondLst>
                                        </p:cTn>
                                        <p:tgtEl>
                                          <p:spTgt spid="43172"/>
                                        </p:tgtEl>
                                        <p:attrNameLst>
                                          <p:attrName>style.visibility</p:attrName>
                                        </p:attrNameLst>
                                      </p:cBhvr>
                                      <p:to>
                                        <p:strVal val="visible"/>
                                      </p:to>
                                    </p:set>
                                    <p:animEffect transition="in" filter="slide(fromLeft)">
                                      <p:cBhvr>
                                        <p:cTn id="172" dur="500"/>
                                        <p:tgtEl>
                                          <p:spTgt spid="43172"/>
                                        </p:tgtEl>
                                      </p:cBhvr>
                                    </p:animEffect>
                                  </p:childTnLst>
                                </p:cTn>
                              </p:par>
                            </p:childTnLst>
                          </p:cTn>
                        </p:par>
                      </p:childTnLst>
                    </p:cTn>
                  </p:par>
                  <p:par>
                    <p:cTn id="173" fill="hold">
                      <p:stCondLst>
                        <p:cond delay="indefinite"/>
                      </p:stCondLst>
                      <p:childTnLst>
                        <p:par>
                          <p:cTn id="174" fill="hold">
                            <p:stCondLst>
                              <p:cond delay="0"/>
                            </p:stCondLst>
                            <p:childTnLst>
                              <p:par>
                                <p:cTn id="175" presetID="12" presetClass="entr" presetSubtype="8" fill="hold" grpId="0" nodeType="clickEffect">
                                  <p:stCondLst>
                                    <p:cond delay="0"/>
                                  </p:stCondLst>
                                  <p:childTnLst>
                                    <p:set>
                                      <p:cBhvr>
                                        <p:cTn id="176" dur="1" fill="hold">
                                          <p:stCondLst>
                                            <p:cond delay="0"/>
                                          </p:stCondLst>
                                        </p:cTn>
                                        <p:tgtEl>
                                          <p:spTgt spid="43027"/>
                                        </p:tgtEl>
                                        <p:attrNameLst>
                                          <p:attrName>style.visibility</p:attrName>
                                        </p:attrNameLst>
                                      </p:cBhvr>
                                      <p:to>
                                        <p:strVal val="visible"/>
                                      </p:to>
                                    </p:set>
                                    <p:animEffect transition="in" filter="slide(fromLeft)">
                                      <p:cBhvr>
                                        <p:cTn id="177" dur="500"/>
                                        <p:tgtEl>
                                          <p:spTgt spid="43027"/>
                                        </p:tgtEl>
                                      </p:cBhvr>
                                    </p:animEffect>
                                  </p:childTnLst>
                                </p:cTn>
                              </p:par>
                            </p:childTnLst>
                          </p:cTn>
                        </p:par>
                      </p:childTnLst>
                    </p:cTn>
                  </p:par>
                  <p:par>
                    <p:cTn id="178" fill="hold">
                      <p:stCondLst>
                        <p:cond delay="indefinite"/>
                      </p:stCondLst>
                      <p:childTnLst>
                        <p:par>
                          <p:cTn id="179" fill="hold">
                            <p:stCondLst>
                              <p:cond delay="0"/>
                            </p:stCondLst>
                            <p:childTnLst>
                              <p:par>
                                <p:cTn id="180" presetID="12" presetClass="entr" presetSubtype="8" fill="hold" grpId="0" nodeType="clickEffect">
                                  <p:stCondLst>
                                    <p:cond delay="0"/>
                                  </p:stCondLst>
                                  <p:childTnLst>
                                    <p:set>
                                      <p:cBhvr>
                                        <p:cTn id="181" dur="1" fill="hold">
                                          <p:stCondLst>
                                            <p:cond delay="0"/>
                                          </p:stCondLst>
                                        </p:cTn>
                                        <p:tgtEl>
                                          <p:spTgt spid="43173"/>
                                        </p:tgtEl>
                                        <p:attrNameLst>
                                          <p:attrName>style.visibility</p:attrName>
                                        </p:attrNameLst>
                                      </p:cBhvr>
                                      <p:to>
                                        <p:strVal val="visible"/>
                                      </p:to>
                                    </p:set>
                                    <p:animEffect transition="in" filter="slide(fromLeft)">
                                      <p:cBhvr>
                                        <p:cTn id="182" dur="500"/>
                                        <p:tgtEl>
                                          <p:spTgt spid="43173"/>
                                        </p:tgtEl>
                                      </p:cBhvr>
                                    </p:animEffect>
                                  </p:childTnLst>
                                </p:cTn>
                              </p:par>
                            </p:childTnLst>
                          </p:cTn>
                        </p:par>
                        <p:par>
                          <p:cTn id="183" fill="hold">
                            <p:stCondLst>
                              <p:cond delay="500"/>
                            </p:stCondLst>
                            <p:childTnLst>
                              <p:par>
                                <p:cTn id="184" presetID="12" presetClass="entr" presetSubtype="8" fill="hold" grpId="0" nodeType="afterEffect">
                                  <p:stCondLst>
                                    <p:cond delay="0"/>
                                  </p:stCondLst>
                                  <p:childTnLst>
                                    <p:set>
                                      <p:cBhvr>
                                        <p:cTn id="185" dur="1" fill="hold">
                                          <p:stCondLst>
                                            <p:cond delay="0"/>
                                          </p:stCondLst>
                                        </p:cTn>
                                        <p:tgtEl>
                                          <p:spTgt spid="43028"/>
                                        </p:tgtEl>
                                        <p:attrNameLst>
                                          <p:attrName>style.visibility</p:attrName>
                                        </p:attrNameLst>
                                      </p:cBhvr>
                                      <p:to>
                                        <p:strVal val="visible"/>
                                      </p:to>
                                    </p:set>
                                    <p:animEffect transition="in" filter="slide(fromLeft)">
                                      <p:cBhvr>
                                        <p:cTn id="186" dur="500"/>
                                        <p:tgtEl>
                                          <p:spTgt spid="43028"/>
                                        </p:tgtEl>
                                      </p:cBhvr>
                                    </p:animEffect>
                                  </p:childTnLst>
                                </p:cTn>
                              </p:par>
                            </p:childTnLst>
                          </p:cTn>
                        </p:par>
                        <p:par>
                          <p:cTn id="187" fill="hold">
                            <p:stCondLst>
                              <p:cond delay="1000"/>
                            </p:stCondLst>
                            <p:childTnLst>
                              <p:par>
                                <p:cTn id="188" presetID="12" presetClass="entr" presetSubtype="8" fill="hold" grpId="0" nodeType="afterEffect">
                                  <p:stCondLst>
                                    <p:cond delay="0"/>
                                  </p:stCondLst>
                                  <p:childTnLst>
                                    <p:set>
                                      <p:cBhvr>
                                        <p:cTn id="189" dur="1" fill="hold">
                                          <p:stCondLst>
                                            <p:cond delay="0"/>
                                          </p:stCondLst>
                                        </p:cTn>
                                        <p:tgtEl>
                                          <p:spTgt spid="43174"/>
                                        </p:tgtEl>
                                        <p:attrNameLst>
                                          <p:attrName>style.visibility</p:attrName>
                                        </p:attrNameLst>
                                      </p:cBhvr>
                                      <p:to>
                                        <p:strVal val="visible"/>
                                      </p:to>
                                    </p:set>
                                    <p:animEffect transition="in" filter="slide(fromLeft)">
                                      <p:cBhvr>
                                        <p:cTn id="190" dur="500"/>
                                        <p:tgtEl>
                                          <p:spTgt spid="43174"/>
                                        </p:tgtEl>
                                      </p:cBhvr>
                                    </p:animEffect>
                                  </p:childTnLst>
                                </p:cTn>
                              </p:par>
                            </p:childTnLst>
                          </p:cTn>
                        </p:par>
                        <p:par>
                          <p:cTn id="191" fill="hold">
                            <p:stCondLst>
                              <p:cond delay="1500"/>
                            </p:stCondLst>
                            <p:childTnLst>
                              <p:par>
                                <p:cTn id="192" presetID="12" presetClass="entr" presetSubtype="8" fill="hold" grpId="0" nodeType="afterEffect">
                                  <p:stCondLst>
                                    <p:cond delay="0"/>
                                  </p:stCondLst>
                                  <p:childTnLst>
                                    <p:set>
                                      <p:cBhvr>
                                        <p:cTn id="193" dur="1" fill="hold">
                                          <p:stCondLst>
                                            <p:cond delay="0"/>
                                          </p:stCondLst>
                                        </p:cTn>
                                        <p:tgtEl>
                                          <p:spTgt spid="43029"/>
                                        </p:tgtEl>
                                        <p:attrNameLst>
                                          <p:attrName>style.visibility</p:attrName>
                                        </p:attrNameLst>
                                      </p:cBhvr>
                                      <p:to>
                                        <p:strVal val="visible"/>
                                      </p:to>
                                    </p:set>
                                    <p:animEffect transition="in" filter="slide(fromLeft)">
                                      <p:cBhvr>
                                        <p:cTn id="194" dur="500"/>
                                        <p:tgtEl>
                                          <p:spTgt spid="43029"/>
                                        </p:tgtEl>
                                      </p:cBhvr>
                                    </p:animEffect>
                                  </p:childTnLst>
                                </p:cTn>
                              </p:par>
                            </p:childTnLst>
                          </p:cTn>
                        </p:par>
                        <p:par>
                          <p:cTn id="195" fill="hold">
                            <p:stCondLst>
                              <p:cond delay="2000"/>
                            </p:stCondLst>
                            <p:childTnLst>
                              <p:par>
                                <p:cTn id="196" presetID="12" presetClass="entr" presetSubtype="8" fill="hold" grpId="0" nodeType="afterEffect">
                                  <p:stCondLst>
                                    <p:cond delay="0"/>
                                  </p:stCondLst>
                                  <p:childTnLst>
                                    <p:set>
                                      <p:cBhvr>
                                        <p:cTn id="197" dur="1" fill="hold">
                                          <p:stCondLst>
                                            <p:cond delay="0"/>
                                          </p:stCondLst>
                                        </p:cTn>
                                        <p:tgtEl>
                                          <p:spTgt spid="43175"/>
                                        </p:tgtEl>
                                        <p:attrNameLst>
                                          <p:attrName>style.visibility</p:attrName>
                                        </p:attrNameLst>
                                      </p:cBhvr>
                                      <p:to>
                                        <p:strVal val="visible"/>
                                      </p:to>
                                    </p:set>
                                    <p:animEffect transition="in" filter="slide(fromLeft)">
                                      <p:cBhvr>
                                        <p:cTn id="198" dur="500"/>
                                        <p:tgtEl>
                                          <p:spTgt spid="43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1" grpId="0"/>
      <p:bldP spid="43012" grpId="0"/>
      <p:bldP spid="43013" grpId="0"/>
      <p:bldP spid="43014" grpId="0"/>
      <p:bldP spid="43015" grpId="0"/>
      <p:bldP spid="43016" grpId="0"/>
      <p:bldP spid="43017" grpId="0"/>
      <p:bldP spid="43018" grpId="0"/>
      <p:bldP spid="43019" grpId="0"/>
      <p:bldP spid="43020" grpId="0"/>
      <p:bldP spid="43021" grpId="0"/>
      <p:bldP spid="43022" grpId="0"/>
      <p:bldP spid="43023" grpId="0"/>
      <p:bldP spid="43024" grpId="0"/>
      <p:bldP spid="43025" grpId="0"/>
      <p:bldP spid="43026" grpId="0"/>
      <p:bldP spid="43027" grpId="0"/>
      <p:bldP spid="43028" grpId="0"/>
      <p:bldP spid="43029" grpId="0"/>
      <p:bldP spid="43110" grpId="0" bldLvl="0" animBg="1"/>
      <p:bldP spid="43156" grpId="0"/>
      <p:bldP spid="43157" grpId="0"/>
      <p:bldP spid="43158" grpId="0"/>
      <p:bldP spid="43159" grpId="0"/>
      <p:bldP spid="43160" grpId="0"/>
      <p:bldP spid="43161" grpId="0"/>
      <p:bldP spid="43162" grpId="0"/>
      <p:bldP spid="43163" grpId="0"/>
      <p:bldP spid="43164" grpId="0"/>
      <p:bldP spid="43165" grpId="0"/>
      <p:bldP spid="43166" grpId="0"/>
      <p:bldP spid="43167" grpId="0"/>
      <p:bldP spid="43168" grpId="0"/>
      <p:bldP spid="43169" grpId="0"/>
      <p:bldP spid="43170" grpId="0"/>
      <p:bldP spid="43171" grpId="0"/>
      <p:bldP spid="43172" grpId="0"/>
      <p:bldP spid="43173" grpId="0"/>
      <p:bldP spid="43174" grpId="0"/>
      <p:bldP spid="4317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Text Box 2"/>
          <p:cNvSpPr txBox="1">
            <a:spLocks noChangeArrowheads="1"/>
          </p:cNvSpPr>
          <p:nvPr/>
        </p:nvSpPr>
        <p:spPr bwMode="auto">
          <a:xfrm>
            <a:off x="482600" y="481330"/>
            <a:ext cx="7010400" cy="645160"/>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3600" b="1" kern="1200" cap="none" spc="0" normalizeH="0" baseline="0" noProof="0" smtClean="0">
                <a:solidFill>
                  <a:schemeClr val="bg1"/>
                </a:solidFill>
                <a:effectLst>
                  <a:outerShdw blurRad="38100" dist="38100" dir="2700000" algn="tl">
                    <a:srgbClr val="C0C0C0"/>
                  </a:outerShdw>
                </a:effectLst>
                <a:latin typeface="楷体_GB2312" pitchFamily="49" charset="-122"/>
                <a:ea typeface="楷体_GB2312" pitchFamily="49" charset="-122"/>
                <a:cs typeface="+mn-cs"/>
              </a:rPr>
              <a:t>补充：半导体二极管特性的测试</a:t>
            </a:r>
            <a:endParaRPr kumimoji="1" lang="zh-CN" altLang="en-US" sz="3600" b="1" kern="1200" cap="none" spc="0" normalizeH="0" baseline="0" noProof="0" smtClean="0">
              <a:solidFill>
                <a:schemeClr val="bg1"/>
              </a:solidFill>
              <a:effectLst>
                <a:outerShdw blurRad="38100" dist="38100" dir="2700000" algn="tl">
                  <a:srgbClr val="C0C0C0"/>
                </a:outerShdw>
              </a:effectLst>
              <a:latin typeface="楷体_GB2312" pitchFamily="49" charset="-122"/>
              <a:ea typeface="楷体_GB2312" pitchFamily="49" charset="-122"/>
              <a:cs typeface="+mn-cs"/>
            </a:endParaRPr>
          </a:p>
        </p:txBody>
      </p:sp>
      <p:sp>
        <p:nvSpPr>
          <p:cNvPr id="59395" name="Text Box 3"/>
          <p:cNvSpPr txBox="1"/>
          <p:nvPr/>
        </p:nvSpPr>
        <p:spPr>
          <a:xfrm>
            <a:off x="685800" y="1296988"/>
            <a:ext cx="3657600" cy="519112"/>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一、 目测判别极性</a:t>
            </a:r>
            <a:endParaRPr lang="zh-CN" altLang="en-US" sz="2800" b="1" dirty="0">
              <a:solidFill>
                <a:srgbClr val="0033CC"/>
              </a:solidFill>
              <a:latin typeface="Times New Roman" panose="02020603050405020304" pitchFamily="18" charset="0"/>
            </a:endParaRPr>
          </a:p>
        </p:txBody>
      </p:sp>
      <p:grpSp>
        <p:nvGrpSpPr>
          <p:cNvPr id="2" name="Group 4"/>
          <p:cNvGrpSpPr/>
          <p:nvPr/>
        </p:nvGrpSpPr>
        <p:grpSpPr>
          <a:xfrm>
            <a:off x="1143000" y="2347913"/>
            <a:ext cx="2971800" cy="534987"/>
            <a:chOff x="672" y="2016"/>
            <a:chExt cx="1392" cy="192"/>
          </a:xfrm>
        </p:grpSpPr>
        <p:sp>
          <p:nvSpPr>
            <p:cNvPr id="396293" name="Line 5"/>
            <p:cNvSpPr/>
            <p:nvPr/>
          </p:nvSpPr>
          <p:spPr>
            <a:xfrm>
              <a:off x="672" y="2112"/>
              <a:ext cx="1392" cy="0"/>
            </a:xfrm>
            <a:prstGeom prst="line">
              <a:avLst/>
            </a:prstGeom>
            <a:ln w="57150" cap="flat" cmpd="sng">
              <a:solidFill>
                <a:srgbClr val="C0C0C0"/>
              </a:solidFill>
              <a:prstDash val="solid"/>
              <a:headEnd type="none" w="med" len="med"/>
              <a:tailEnd type="none" w="med" len="med"/>
            </a:ln>
          </p:spPr>
        </p:sp>
        <p:sp>
          <p:nvSpPr>
            <p:cNvPr id="396294" name="AutoShape 6"/>
            <p:cNvSpPr/>
            <p:nvPr/>
          </p:nvSpPr>
          <p:spPr>
            <a:xfrm>
              <a:off x="1056" y="2016"/>
              <a:ext cx="576" cy="192"/>
            </a:xfrm>
            <a:prstGeom prst="roundRect">
              <a:avLst>
                <a:gd name="adj" fmla="val 16667"/>
              </a:avLst>
            </a:prstGeom>
            <a:solidFill>
              <a:srgbClr val="C0C0C0"/>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6295" name="Oval 7"/>
            <p:cNvSpPr/>
            <p:nvPr/>
          </p:nvSpPr>
          <p:spPr>
            <a:xfrm>
              <a:off x="1152" y="2112"/>
              <a:ext cx="48" cy="48"/>
            </a:xfrm>
            <a:prstGeom prst="ellipse">
              <a:avLst/>
            </a:prstGeom>
            <a:solidFill>
              <a:srgbClr val="FF0066"/>
            </a:solidFill>
            <a:ln w="952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3" name="Group 8"/>
          <p:cNvGrpSpPr/>
          <p:nvPr/>
        </p:nvGrpSpPr>
        <p:grpSpPr>
          <a:xfrm>
            <a:off x="4495800" y="2347913"/>
            <a:ext cx="3124200" cy="534987"/>
            <a:chOff x="2496" y="2016"/>
            <a:chExt cx="1392" cy="192"/>
          </a:xfrm>
        </p:grpSpPr>
        <p:sp>
          <p:nvSpPr>
            <p:cNvPr id="396297" name="Line 9"/>
            <p:cNvSpPr/>
            <p:nvPr/>
          </p:nvSpPr>
          <p:spPr>
            <a:xfrm>
              <a:off x="2496" y="2112"/>
              <a:ext cx="1392" cy="0"/>
            </a:xfrm>
            <a:prstGeom prst="line">
              <a:avLst/>
            </a:prstGeom>
            <a:ln w="57150" cap="flat" cmpd="sng">
              <a:solidFill>
                <a:srgbClr val="C0C0C0"/>
              </a:solidFill>
              <a:prstDash val="solid"/>
              <a:headEnd type="none" w="med" len="med"/>
              <a:tailEnd type="none" w="med" len="med"/>
            </a:ln>
          </p:spPr>
        </p:sp>
        <p:sp>
          <p:nvSpPr>
            <p:cNvPr id="396298" name="AutoShape 10"/>
            <p:cNvSpPr/>
            <p:nvPr/>
          </p:nvSpPr>
          <p:spPr>
            <a:xfrm>
              <a:off x="2880" y="2016"/>
              <a:ext cx="576" cy="192"/>
            </a:xfrm>
            <a:prstGeom prst="roundRect">
              <a:avLst>
                <a:gd name="adj" fmla="val 16667"/>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6299" name="Rectangle 11"/>
            <p:cNvSpPr/>
            <p:nvPr/>
          </p:nvSpPr>
          <p:spPr>
            <a:xfrm>
              <a:off x="3264" y="2016"/>
              <a:ext cx="48" cy="192"/>
            </a:xfrm>
            <a:prstGeom prst="rect">
              <a:avLst/>
            </a:prstGeom>
            <a:solidFill>
              <a:srgbClr val="DDDDDD"/>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4" name="Group 12"/>
          <p:cNvGrpSpPr/>
          <p:nvPr/>
        </p:nvGrpSpPr>
        <p:grpSpPr>
          <a:xfrm>
            <a:off x="1295400" y="3513138"/>
            <a:ext cx="3429000" cy="817562"/>
            <a:chOff x="576" y="2669"/>
            <a:chExt cx="2448" cy="698"/>
          </a:xfrm>
        </p:grpSpPr>
        <p:grpSp>
          <p:nvGrpSpPr>
            <p:cNvPr id="396301" name="Group 13"/>
            <p:cNvGrpSpPr/>
            <p:nvPr/>
          </p:nvGrpSpPr>
          <p:grpSpPr>
            <a:xfrm>
              <a:off x="576" y="2669"/>
              <a:ext cx="1968" cy="432"/>
              <a:chOff x="864" y="2208"/>
              <a:chExt cx="2400" cy="576"/>
            </a:xfrm>
          </p:grpSpPr>
          <p:grpSp>
            <p:nvGrpSpPr>
              <p:cNvPr id="396302" name="Group 14"/>
              <p:cNvGrpSpPr/>
              <p:nvPr/>
            </p:nvGrpSpPr>
            <p:grpSpPr>
              <a:xfrm rot="-5400000" flipH="1">
                <a:off x="1791" y="1808"/>
                <a:ext cx="576" cy="1375"/>
                <a:chOff x="2058" y="1161"/>
                <a:chExt cx="579" cy="1632"/>
              </a:xfrm>
            </p:grpSpPr>
            <p:grpSp>
              <p:nvGrpSpPr>
                <p:cNvPr id="396303" name="Group 15"/>
                <p:cNvGrpSpPr/>
                <p:nvPr/>
              </p:nvGrpSpPr>
              <p:grpSpPr>
                <a:xfrm>
                  <a:off x="2112" y="1209"/>
                  <a:ext cx="469" cy="234"/>
                  <a:chOff x="2136" y="1008"/>
                  <a:chExt cx="1104" cy="576"/>
                </a:xfrm>
              </p:grpSpPr>
              <p:sp>
                <p:nvSpPr>
                  <p:cNvPr id="396304" name="Arc 16"/>
                  <p:cNvSpPr/>
                  <p:nvPr/>
                </p:nvSpPr>
                <p:spPr>
                  <a:xfrm>
                    <a:off x="2664" y="1008"/>
                    <a:ext cx="576" cy="576"/>
                  </a:xfrm>
                  <a:custGeom>
                    <a:avLst/>
                    <a:gdLst>
                      <a:gd name="txL" fmla="*/ 0 w 21600"/>
                      <a:gd name="txT" fmla="*/ 0 h 21600"/>
                      <a:gd name="txR" fmla="*/ 21600 w 21600"/>
                      <a:gd name="txB" fmla="*/ 21600 h 21600"/>
                    </a:gdLst>
                    <a:ahLst/>
                    <a:cxnLst>
                      <a:cxn ang="0">
                        <a:pos x="0" y="0"/>
                      </a:cxn>
                      <a:cxn ang="0">
                        <a:pos x="576" y="576"/>
                      </a:cxn>
                      <a:cxn ang="0">
                        <a:pos x="0" y="57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00"/>
                    </a:solidFill>
                    <a:prstDash val="solid"/>
                    <a:round/>
                    <a:headEnd type="none" w="med" len="med"/>
                    <a:tailEnd type="none" w="sm" len="lg"/>
                  </a:ln>
                </p:spPr>
                <p:txBody>
                  <a:bodyPr wrap="none" anchor="ctr" anchorCtr="0">
                    <a:spAutoFit/>
                  </a:bodyPr>
                  <a:p>
                    <a:endParaRPr lang="zh-CN" altLang="en-US" dirty="0">
                      <a:latin typeface="Times New Roman" panose="02020603050405020304" pitchFamily="18" charset="0"/>
                    </a:endParaRPr>
                  </a:p>
                </p:txBody>
              </p:sp>
              <p:sp>
                <p:nvSpPr>
                  <p:cNvPr id="396305" name="Arc 17"/>
                  <p:cNvSpPr/>
                  <p:nvPr/>
                </p:nvSpPr>
                <p:spPr>
                  <a:xfrm flipH="1">
                    <a:off x="2136" y="1008"/>
                    <a:ext cx="576" cy="576"/>
                  </a:xfrm>
                  <a:custGeom>
                    <a:avLst/>
                    <a:gdLst>
                      <a:gd name="txL" fmla="*/ 0 w 21600"/>
                      <a:gd name="txT" fmla="*/ 0 h 21600"/>
                      <a:gd name="txR" fmla="*/ 21600 w 21600"/>
                      <a:gd name="txB" fmla="*/ 21600 h 21600"/>
                    </a:gdLst>
                    <a:ahLst/>
                    <a:cxnLst>
                      <a:cxn ang="0">
                        <a:pos x="0" y="0"/>
                      </a:cxn>
                      <a:cxn ang="0">
                        <a:pos x="576" y="576"/>
                      </a:cxn>
                      <a:cxn ang="0">
                        <a:pos x="0" y="57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00"/>
                    </a:solidFill>
                    <a:prstDash val="solid"/>
                    <a:round/>
                    <a:headEnd type="none" w="med" len="med"/>
                    <a:tailEnd type="none" w="sm" len="lg"/>
                  </a:ln>
                </p:spPr>
                <p:txBody>
                  <a:bodyPr wrap="none" anchor="ctr" anchorCtr="0">
                    <a:spAutoFit/>
                  </a:bodyPr>
                  <a:p>
                    <a:endParaRPr lang="zh-CN" altLang="en-US" dirty="0">
                      <a:latin typeface="Times New Roman" panose="02020603050405020304" pitchFamily="18" charset="0"/>
                    </a:endParaRPr>
                  </a:p>
                </p:txBody>
              </p:sp>
            </p:grpSp>
            <p:grpSp>
              <p:nvGrpSpPr>
                <p:cNvPr id="396306" name="Group 18"/>
                <p:cNvGrpSpPr/>
                <p:nvPr/>
              </p:nvGrpSpPr>
              <p:grpSpPr>
                <a:xfrm flipV="1">
                  <a:off x="2112" y="2496"/>
                  <a:ext cx="469" cy="234"/>
                  <a:chOff x="2136" y="1008"/>
                  <a:chExt cx="1104" cy="576"/>
                </a:xfrm>
              </p:grpSpPr>
              <p:sp>
                <p:nvSpPr>
                  <p:cNvPr id="396307" name="Arc 19"/>
                  <p:cNvSpPr/>
                  <p:nvPr/>
                </p:nvSpPr>
                <p:spPr>
                  <a:xfrm>
                    <a:off x="2664" y="1008"/>
                    <a:ext cx="576" cy="576"/>
                  </a:xfrm>
                  <a:custGeom>
                    <a:avLst/>
                    <a:gdLst>
                      <a:gd name="txL" fmla="*/ 0 w 21600"/>
                      <a:gd name="txT" fmla="*/ 0 h 21600"/>
                      <a:gd name="txR" fmla="*/ 21600 w 21600"/>
                      <a:gd name="txB" fmla="*/ 21600 h 21600"/>
                    </a:gdLst>
                    <a:ahLst/>
                    <a:cxnLst>
                      <a:cxn ang="0">
                        <a:pos x="0" y="0"/>
                      </a:cxn>
                      <a:cxn ang="0">
                        <a:pos x="576" y="576"/>
                      </a:cxn>
                      <a:cxn ang="0">
                        <a:pos x="0" y="57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00"/>
                    </a:solidFill>
                    <a:prstDash val="solid"/>
                    <a:round/>
                    <a:headEnd type="none" w="med" len="med"/>
                    <a:tailEnd type="none" w="sm" len="lg"/>
                  </a:ln>
                </p:spPr>
                <p:txBody>
                  <a:bodyPr wrap="none" anchor="ctr" anchorCtr="0">
                    <a:spAutoFit/>
                  </a:bodyPr>
                  <a:p>
                    <a:endParaRPr lang="zh-CN" altLang="en-US" dirty="0">
                      <a:latin typeface="Times New Roman" panose="02020603050405020304" pitchFamily="18" charset="0"/>
                    </a:endParaRPr>
                  </a:p>
                </p:txBody>
              </p:sp>
              <p:sp>
                <p:nvSpPr>
                  <p:cNvPr id="396308" name="Arc 20"/>
                  <p:cNvSpPr/>
                  <p:nvPr/>
                </p:nvSpPr>
                <p:spPr>
                  <a:xfrm flipH="1">
                    <a:off x="2136" y="1008"/>
                    <a:ext cx="576" cy="576"/>
                  </a:xfrm>
                  <a:custGeom>
                    <a:avLst/>
                    <a:gdLst>
                      <a:gd name="txL" fmla="*/ 0 w 21600"/>
                      <a:gd name="txT" fmla="*/ 0 h 21600"/>
                      <a:gd name="txR" fmla="*/ 21600 w 21600"/>
                      <a:gd name="txB" fmla="*/ 21600 h 21600"/>
                    </a:gdLst>
                    <a:ahLst/>
                    <a:cxnLst>
                      <a:cxn ang="0">
                        <a:pos x="0" y="0"/>
                      </a:cxn>
                      <a:cxn ang="0">
                        <a:pos x="576" y="576"/>
                      </a:cxn>
                      <a:cxn ang="0">
                        <a:pos x="0" y="57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00"/>
                    </a:solidFill>
                    <a:prstDash val="solid"/>
                    <a:round/>
                    <a:headEnd type="none" w="med" len="med"/>
                    <a:tailEnd type="none" w="sm" len="lg"/>
                  </a:ln>
                </p:spPr>
                <p:txBody>
                  <a:bodyPr wrap="none" anchor="ctr" anchorCtr="0">
                    <a:spAutoFit/>
                  </a:bodyPr>
                  <a:p>
                    <a:endParaRPr lang="zh-CN" altLang="en-US" dirty="0">
                      <a:latin typeface="Times New Roman" panose="02020603050405020304" pitchFamily="18" charset="0"/>
                    </a:endParaRPr>
                  </a:p>
                </p:txBody>
              </p:sp>
            </p:grpSp>
            <p:sp>
              <p:nvSpPr>
                <p:cNvPr id="396309" name="Line 21"/>
                <p:cNvSpPr/>
                <p:nvPr/>
              </p:nvSpPr>
              <p:spPr>
                <a:xfrm>
                  <a:off x="2585" y="1440"/>
                  <a:ext cx="0" cy="1056"/>
                </a:xfrm>
                <a:prstGeom prst="line">
                  <a:avLst/>
                </a:prstGeom>
                <a:ln w="28575" cap="flat" cmpd="sng">
                  <a:solidFill>
                    <a:srgbClr val="000000"/>
                  </a:solidFill>
                  <a:prstDash val="solid"/>
                  <a:headEnd type="none" w="med" len="med"/>
                  <a:tailEnd type="none" w="sm" len="lg"/>
                </a:ln>
              </p:spPr>
            </p:sp>
            <p:sp>
              <p:nvSpPr>
                <p:cNvPr id="396310" name="Line 22"/>
                <p:cNvSpPr/>
                <p:nvPr/>
              </p:nvSpPr>
              <p:spPr>
                <a:xfrm>
                  <a:off x="2112" y="1440"/>
                  <a:ext cx="0" cy="1056"/>
                </a:xfrm>
                <a:prstGeom prst="line">
                  <a:avLst/>
                </a:prstGeom>
                <a:ln w="28575" cap="flat" cmpd="sng">
                  <a:solidFill>
                    <a:srgbClr val="000000"/>
                  </a:solidFill>
                  <a:prstDash val="solid"/>
                  <a:headEnd type="none" w="med" len="med"/>
                  <a:tailEnd type="none" w="sm" len="lg"/>
                </a:ln>
              </p:spPr>
            </p:sp>
            <p:grpSp>
              <p:nvGrpSpPr>
                <p:cNvPr id="396311" name="Group 23"/>
                <p:cNvGrpSpPr/>
                <p:nvPr/>
              </p:nvGrpSpPr>
              <p:grpSpPr>
                <a:xfrm>
                  <a:off x="2058" y="1161"/>
                  <a:ext cx="576" cy="251"/>
                  <a:chOff x="2136" y="1008"/>
                  <a:chExt cx="1104" cy="576"/>
                </a:xfrm>
              </p:grpSpPr>
              <p:sp>
                <p:nvSpPr>
                  <p:cNvPr id="396312" name="Arc 24"/>
                  <p:cNvSpPr/>
                  <p:nvPr/>
                </p:nvSpPr>
                <p:spPr>
                  <a:xfrm>
                    <a:off x="2664" y="1008"/>
                    <a:ext cx="576" cy="576"/>
                  </a:xfrm>
                  <a:custGeom>
                    <a:avLst/>
                    <a:gdLst>
                      <a:gd name="txL" fmla="*/ 0 w 21600"/>
                      <a:gd name="txT" fmla="*/ 0 h 21600"/>
                      <a:gd name="txR" fmla="*/ 21600 w 21600"/>
                      <a:gd name="txB" fmla="*/ 21600 h 21600"/>
                    </a:gdLst>
                    <a:ahLst/>
                    <a:cxnLst>
                      <a:cxn ang="0">
                        <a:pos x="0" y="0"/>
                      </a:cxn>
                      <a:cxn ang="0">
                        <a:pos x="576" y="576"/>
                      </a:cxn>
                      <a:cxn ang="0">
                        <a:pos x="0" y="57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00"/>
                    </a:solidFill>
                    <a:prstDash val="solid"/>
                    <a:round/>
                    <a:headEnd type="none" w="med" len="med"/>
                    <a:tailEnd type="none" w="sm" len="lg"/>
                  </a:ln>
                </p:spPr>
                <p:txBody>
                  <a:bodyPr wrap="none" anchor="ctr" anchorCtr="0">
                    <a:spAutoFit/>
                  </a:bodyPr>
                  <a:p>
                    <a:endParaRPr lang="zh-CN" altLang="en-US" dirty="0">
                      <a:latin typeface="Times New Roman" panose="02020603050405020304" pitchFamily="18" charset="0"/>
                    </a:endParaRPr>
                  </a:p>
                </p:txBody>
              </p:sp>
              <p:sp>
                <p:nvSpPr>
                  <p:cNvPr id="396313" name="Arc 25"/>
                  <p:cNvSpPr/>
                  <p:nvPr/>
                </p:nvSpPr>
                <p:spPr>
                  <a:xfrm flipH="1">
                    <a:off x="2136" y="1008"/>
                    <a:ext cx="576" cy="576"/>
                  </a:xfrm>
                  <a:custGeom>
                    <a:avLst/>
                    <a:gdLst>
                      <a:gd name="txL" fmla="*/ 0 w 21600"/>
                      <a:gd name="txT" fmla="*/ 0 h 21600"/>
                      <a:gd name="txR" fmla="*/ 21600 w 21600"/>
                      <a:gd name="txB" fmla="*/ 21600 h 21600"/>
                    </a:gdLst>
                    <a:ahLst/>
                    <a:cxnLst>
                      <a:cxn ang="0">
                        <a:pos x="0" y="0"/>
                      </a:cxn>
                      <a:cxn ang="0">
                        <a:pos x="576" y="576"/>
                      </a:cxn>
                      <a:cxn ang="0">
                        <a:pos x="0" y="57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00"/>
                    </a:solidFill>
                    <a:prstDash val="solid"/>
                    <a:round/>
                    <a:headEnd type="none" w="med" len="med"/>
                    <a:tailEnd type="none" w="sm" len="lg"/>
                  </a:ln>
                </p:spPr>
                <p:txBody>
                  <a:bodyPr wrap="none" anchor="ctr" anchorCtr="0">
                    <a:spAutoFit/>
                  </a:bodyPr>
                  <a:p>
                    <a:endParaRPr lang="zh-CN" altLang="en-US" dirty="0">
                      <a:latin typeface="Times New Roman" panose="02020603050405020304" pitchFamily="18" charset="0"/>
                    </a:endParaRPr>
                  </a:p>
                </p:txBody>
              </p:sp>
            </p:grpSp>
            <p:grpSp>
              <p:nvGrpSpPr>
                <p:cNvPr id="396314" name="Group 26"/>
                <p:cNvGrpSpPr/>
                <p:nvPr/>
              </p:nvGrpSpPr>
              <p:grpSpPr>
                <a:xfrm flipV="1">
                  <a:off x="2058" y="2542"/>
                  <a:ext cx="576" cy="251"/>
                  <a:chOff x="2136" y="1008"/>
                  <a:chExt cx="1104" cy="576"/>
                </a:xfrm>
              </p:grpSpPr>
              <p:sp>
                <p:nvSpPr>
                  <p:cNvPr id="396315" name="Arc 27"/>
                  <p:cNvSpPr/>
                  <p:nvPr/>
                </p:nvSpPr>
                <p:spPr>
                  <a:xfrm>
                    <a:off x="2664" y="1008"/>
                    <a:ext cx="576" cy="576"/>
                  </a:xfrm>
                  <a:custGeom>
                    <a:avLst/>
                    <a:gdLst>
                      <a:gd name="txL" fmla="*/ 0 w 21600"/>
                      <a:gd name="txT" fmla="*/ 0 h 21600"/>
                      <a:gd name="txR" fmla="*/ 21600 w 21600"/>
                      <a:gd name="txB" fmla="*/ 21600 h 21600"/>
                    </a:gdLst>
                    <a:ahLst/>
                    <a:cxnLst>
                      <a:cxn ang="0">
                        <a:pos x="0" y="0"/>
                      </a:cxn>
                      <a:cxn ang="0">
                        <a:pos x="576" y="576"/>
                      </a:cxn>
                      <a:cxn ang="0">
                        <a:pos x="0" y="57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00"/>
                    </a:solidFill>
                    <a:prstDash val="solid"/>
                    <a:round/>
                    <a:headEnd type="none" w="med" len="med"/>
                    <a:tailEnd type="none" w="sm" len="lg"/>
                  </a:ln>
                </p:spPr>
                <p:txBody>
                  <a:bodyPr wrap="none" anchor="ctr" anchorCtr="0">
                    <a:spAutoFit/>
                  </a:bodyPr>
                  <a:p>
                    <a:endParaRPr lang="zh-CN" altLang="en-US" dirty="0">
                      <a:latin typeface="Times New Roman" panose="02020603050405020304" pitchFamily="18" charset="0"/>
                    </a:endParaRPr>
                  </a:p>
                </p:txBody>
              </p:sp>
              <p:sp>
                <p:nvSpPr>
                  <p:cNvPr id="396316" name="Arc 28"/>
                  <p:cNvSpPr/>
                  <p:nvPr/>
                </p:nvSpPr>
                <p:spPr>
                  <a:xfrm flipH="1">
                    <a:off x="2136" y="1008"/>
                    <a:ext cx="576" cy="576"/>
                  </a:xfrm>
                  <a:custGeom>
                    <a:avLst/>
                    <a:gdLst>
                      <a:gd name="txL" fmla="*/ 0 w 21600"/>
                      <a:gd name="txT" fmla="*/ 0 h 21600"/>
                      <a:gd name="txR" fmla="*/ 21600 w 21600"/>
                      <a:gd name="txB" fmla="*/ 21600 h 21600"/>
                    </a:gdLst>
                    <a:ahLst/>
                    <a:cxnLst>
                      <a:cxn ang="0">
                        <a:pos x="0" y="0"/>
                      </a:cxn>
                      <a:cxn ang="0">
                        <a:pos x="576" y="576"/>
                      </a:cxn>
                      <a:cxn ang="0">
                        <a:pos x="0" y="57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00"/>
                    </a:solidFill>
                    <a:prstDash val="solid"/>
                    <a:round/>
                    <a:headEnd type="none" w="med" len="med"/>
                    <a:tailEnd type="none" w="sm" len="lg"/>
                  </a:ln>
                </p:spPr>
                <p:txBody>
                  <a:bodyPr wrap="none" anchor="ctr" anchorCtr="0">
                    <a:spAutoFit/>
                  </a:bodyPr>
                  <a:p>
                    <a:endParaRPr lang="zh-CN" altLang="en-US" dirty="0">
                      <a:latin typeface="Times New Roman" panose="02020603050405020304" pitchFamily="18" charset="0"/>
                    </a:endParaRPr>
                  </a:p>
                </p:txBody>
              </p:sp>
            </p:grpSp>
            <p:sp>
              <p:nvSpPr>
                <p:cNvPr id="396317" name="Line 29"/>
                <p:cNvSpPr/>
                <p:nvPr/>
              </p:nvSpPr>
              <p:spPr>
                <a:xfrm>
                  <a:off x="2637" y="1409"/>
                  <a:ext cx="0" cy="1133"/>
                </a:xfrm>
                <a:prstGeom prst="line">
                  <a:avLst/>
                </a:prstGeom>
                <a:ln w="28575" cap="flat" cmpd="sng">
                  <a:solidFill>
                    <a:srgbClr val="000000"/>
                  </a:solidFill>
                  <a:prstDash val="solid"/>
                  <a:headEnd type="none" w="med" len="med"/>
                  <a:tailEnd type="none" w="sm" len="lg"/>
                </a:ln>
              </p:spPr>
            </p:sp>
            <p:sp>
              <p:nvSpPr>
                <p:cNvPr id="396318" name="Line 30"/>
                <p:cNvSpPr/>
                <p:nvPr/>
              </p:nvSpPr>
              <p:spPr>
                <a:xfrm>
                  <a:off x="2058" y="1409"/>
                  <a:ext cx="0" cy="1133"/>
                </a:xfrm>
                <a:prstGeom prst="line">
                  <a:avLst/>
                </a:prstGeom>
                <a:ln w="28575" cap="flat" cmpd="sng">
                  <a:solidFill>
                    <a:srgbClr val="000000"/>
                  </a:solidFill>
                  <a:prstDash val="solid"/>
                  <a:headEnd type="none" w="med" len="med"/>
                  <a:tailEnd type="none" w="sm" len="lg"/>
                </a:ln>
              </p:spPr>
            </p:sp>
          </p:grpSp>
          <p:sp>
            <p:nvSpPr>
              <p:cNvPr id="396319" name="Rectangle 31"/>
              <p:cNvSpPr/>
              <p:nvPr/>
            </p:nvSpPr>
            <p:spPr>
              <a:xfrm rot="-5400000" flipH="1">
                <a:off x="2261" y="2478"/>
                <a:ext cx="287" cy="41"/>
              </a:xfrm>
              <a:prstGeom prst="rect">
                <a:avLst/>
              </a:prstGeom>
              <a:noFill/>
              <a:ln w="25400" cap="flat" cmpd="sng">
                <a:solidFill>
                  <a:srgbClr val="000000"/>
                </a:solidFill>
                <a:prstDash val="solid"/>
                <a:miter/>
                <a:headEnd type="none" w="med" len="med"/>
                <a:tailEnd type="none" w="sm" len="lg"/>
              </a:ln>
            </p:spPr>
            <p:txBody>
              <a:bodyPr wrap="none" anchor="ctr" anchorCtr="0">
                <a:spAutoFit/>
              </a:bodyPr>
              <a:p>
                <a:endParaRPr lang="zh-CN" altLang="en-US" dirty="0">
                  <a:latin typeface="Times New Roman" panose="02020603050405020304" pitchFamily="18" charset="0"/>
                </a:endParaRPr>
              </a:p>
            </p:txBody>
          </p:sp>
          <p:sp>
            <p:nvSpPr>
              <p:cNvPr id="396320" name="Rectangle 32"/>
              <p:cNvSpPr/>
              <p:nvPr/>
            </p:nvSpPr>
            <p:spPr>
              <a:xfrm rot="-5400000" flipH="1">
                <a:off x="2248" y="2458"/>
                <a:ext cx="191" cy="81"/>
              </a:xfrm>
              <a:prstGeom prst="rect">
                <a:avLst/>
              </a:prstGeom>
              <a:noFill/>
              <a:ln w="25400" cap="flat" cmpd="sng">
                <a:solidFill>
                  <a:srgbClr val="000000"/>
                </a:solidFill>
                <a:prstDash val="solid"/>
                <a:miter/>
                <a:headEnd type="none" w="med" len="med"/>
                <a:tailEnd type="none" w="sm" len="lg"/>
              </a:ln>
            </p:spPr>
            <p:txBody>
              <a:bodyPr wrap="none" anchor="ctr" anchorCtr="0">
                <a:spAutoFit/>
              </a:bodyPr>
              <a:p>
                <a:endParaRPr lang="zh-CN" altLang="en-US" dirty="0">
                  <a:latin typeface="Times New Roman" panose="02020603050405020304" pitchFamily="18" charset="0"/>
                </a:endParaRPr>
              </a:p>
            </p:txBody>
          </p:sp>
          <p:sp>
            <p:nvSpPr>
              <p:cNvPr id="396321" name="Line 33"/>
              <p:cNvSpPr/>
              <p:nvPr/>
            </p:nvSpPr>
            <p:spPr>
              <a:xfrm rot="-5400000">
                <a:off x="2299" y="2407"/>
                <a:ext cx="48" cy="41"/>
              </a:xfrm>
              <a:prstGeom prst="line">
                <a:avLst/>
              </a:prstGeom>
              <a:ln w="12700" cap="flat" cmpd="sng">
                <a:solidFill>
                  <a:srgbClr val="000000"/>
                </a:solidFill>
                <a:prstDash val="solid"/>
                <a:headEnd type="none" w="med" len="med"/>
                <a:tailEnd type="none" w="sm" len="lg"/>
              </a:ln>
            </p:spPr>
          </p:sp>
          <p:sp>
            <p:nvSpPr>
              <p:cNvPr id="396322" name="Line 34"/>
              <p:cNvSpPr/>
              <p:nvPr/>
            </p:nvSpPr>
            <p:spPr>
              <a:xfrm rot="-5400000">
                <a:off x="2296" y="2410"/>
                <a:ext cx="95" cy="81"/>
              </a:xfrm>
              <a:prstGeom prst="line">
                <a:avLst/>
              </a:prstGeom>
              <a:ln w="12700" cap="flat" cmpd="sng">
                <a:solidFill>
                  <a:srgbClr val="000000"/>
                </a:solidFill>
                <a:prstDash val="solid"/>
                <a:headEnd type="none" w="med" len="med"/>
                <a:tailEnd type="none" w="sm" len="lg"/>
              </a:ln>
            </p:spPr>
          </p:sp>
          <p:sp>
            <p:nvSpPr>
              <p:cNvPr id="396323" name="Line 35"/>
              <p:cNvSpPr/>
              <p:nvPr/>
            </p:nvSpPr>
            <p:spPr>
              <a:xfrm rot="-5400000">
                <a:off x="2303" y="2442"/>
                <a:ext cx="95" cy="81"/>
              </a:xfrm>
              <a:prstGeom prst="line">
                <a:avLst/>
              </a:prstGeom>
              <a:ln w="12700" cap="flat" cmpd="sng">
                <a:solidFill>
                  <a:srgbClr val="000000"/>
                </a:solidFill>
                <a:prstDash val="solid"/>
                <a:headEnd type="none" w="med" len="med"/>
                <a:tailEnd type="none" w="sm" len="lg"/>
              </a:ln>
            </p:spPr>
          </p:sp>
          <p:sp>
            <p:nvSpPr>
              <p:cNvPr id="396324" name="Line 36"/>
              <p:cNvSpPr/>
              <p:nvPr/>
            </p:nvSpPr>
            <p:spPr>
              <a:xfrm rot="-5400000">
                <a:off x="2303" y="2490"/>
                <a:ext cx="95" cy="81"/>
              </a:xfrm>
              <a:prstGeom prst="line">
                <a:avLst/>
              </a:prstGeom>
              <a:ln w="12700" cap="flat" cmpd="sng">
                <a:solidFill>
                  <a:srgbClr val="000000"/>
                </a:solidFill>
                <a:prstDash val="solid"/>
                <a:headEnd type="none" w="med" len="med"/>
                <a:tailEnd type="none" w="sm" len="lg"/>
              </a:ln>
            </p:spPr>
          </p:sp>
          <p:sp>
            <p:nvSpPr>
              <p:cNvPr id="396325" name="Line 37"/>
              <p:cNvSpPr/>
              <p:nvPr/>
            </p:nvSpPr>
            <p:spPr>
              <a:xfrm rot="-5400000">
                <a:off x="2340" y="2535"/>
                <a:ext cx="48" cy="40"/>
              </a:xfrm>
              <a:prstGeom prst="line">
                <a:avLst/>
              </a:prstGeom>
              <a:ln w="12700" cap="flat" cmpd="sng">
                <a:solidFill>
                  <a:srgbClr val="000000"/>
                </a:solidFill>
                <a:prstDash val="solid"/>
                <a:headEnd type="none" w="med" len="med"/>
                <a:tailEnd type="none" w="sm" len="lg"/>
              </a:ln>
            </p:spPr>
          </p:sp>
          <p:grpSp>
            <p:nvGrpSpPr>
              <p:cNvPr id="396326" name="Group 38"/>
              <p:cNvGrpSpPr/>
              <p:nvPr/>
            </p:nvGrpSpPr>
            <p:grpSpPr>
              <a:xfrm>
                <a:off x="1728" y="2400"/>
                <a:ext cx="600" cy="150"/>
                <a:chOff x="1776" y="3172"/>
                <a:chExt cx="504" cy="150"/>
              </a:xfrm>
            </p:grpSpPr>
            <p:sp>
              <p:nvSpPr>
                <p:cNvPr id="396327" name="Line 39"/>
                <p:cNvSpPr/>
                <p:nvPr/>
              </p:nvSpPr>
              <p:spPr>
                <a:xfrm>
                  <a:off x="1776" y="3264"/>
                  <a:ext cx="144" cy="0"/>
                </a:xfrm>
                <a:prstGeom prst="line">
                  <a:avLst/>
                </a:prstGeom>
                <a:ln w="38100" cap="flat" cmpd="sng">
                  <a:solidFill>
                    <a:srgbClr val="FF0066"/>
                  </a:solidFill>
                  <a:prstDash val="solid"/>
                  <a:headEnd type="none" w="med" len="med"/>
                  <a:tailEnd type="none" w="med" len="med"/>
                </a:ln>
              </p:spPr>
            </p:sp>
            <p:sp>
              <p:nvSpPr>
                <p:cNvPr id="396328" name="Freeform 40"/>
                <p:cNvSpPr/>
                <p:nvPr/>
              </p:nvSpPr>
              <p:spPr>
                <a:xfrm>
                  <a:off x="1908" y="3172"/>
                  <a:ext cx="372" cy="150"/>
                </a:xfrm>
                <a:custGeom>
                  <a:avLst/>
                  <a:gdLst>
                    <a:gd name="txL" fmla="*/ 0 w 372"/>
                    <a:gd name="txT" fmla="*/ 0 h 150"/>
                    <a:gd name="txR" fmla="*/ 372 w 372"/>
                    <a:gd name="txB" fmla="*/ 150 h 150"/>
                  </a:gdLst>
                  <a:ahLst/>
                  <a:cxnLst>
                    <a:cxn ang="0">
                      <a:pos x="0" y="92"/>
                    </a:cxn>
                    <a:cxn ang="0">
                      <a:pos x="89" y="6"/>
                    </a:cxn>
                    <a:cxn ang="0">
                      <a:pos x="166" y="129"/>
                    </a:cxn>
                    <a:cxn ang="0">
                      <a:pos x="246" y="134"/>
                    </a:cxn>
                    <a:cxn ang="0">
                      <a:pos x="290" y="72"/>
                    </a:cxn>
                    <a:cxn ang="0">
                      <a:pos x="372" y="74"/>
                    </a:cxn>
                  </a:cxnLst>
                  <a:rect l="txL" t="txT" r="txR" b="txB"/>
                  <a:pathLst>
                    <a:path w="372" h="150">
                      <a:moveTo>
                        <a:pt x="0" y="92"/>
                      </a:moveTo>
                      <a:cubicBezTo>
                        <a:pt x="14" y="79"/>
                        <a:pt x="61" y="0"/>
                        <a:pt x="89" y="6"/>
                      </a:cubicBezTo>
                      <a:cubicBezTo>
                        <a:pt x="117" y="12"/>
                        <a:pt x="140" y="108"/>
                        <a:pt x="166" y="129"/>
                      </a:cubicBezTo>
                      <a:cubicBezTo>
                        <a:pt x="192" y="150"/>
                        <a:pt x="225" y="144"/>
                        <a:pt x="246" y="134"/>
                      </a:cubicBezTo>
                      <a:cubicBezTo>
                        <a:pt x="267" y="124"/>
                        <a:pt x="269" y="82"/>
                        <a:pt x="290" y="72"/>
                      </a:cubicBezTo>
                      <a:cubicBezTo>
                        <a:pt x="311" y="62"/>
                        <a:pt x="355" y="74"/>
                        <a:pt x="372" y="74"/>
                      </a:cubicBezTo>
                    </a:path>
                  </a:pathLst>
                </a:custGeom>
                <a:noFill/>
                <a:ln w="381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grpSp>
          <p:sp>
            <p:nvSpPr>
              <p:cNvPr id="396329" name="AutoShape 41"/>
              <p:cNvSpPr/>
              <p:nvPr/>
            </p:nvSpPr>
            <p:spPr>
              <a:xfrm>
                <a:off x="864" y="2459"/>
                <a:ext cx="864" cy="48"/>
              </a:xfrm>
              <a:prstGeom prst="roundRect">
                <a:avLst>
                  <a:gd name="adj" fmla="val 16667"/>
                </a:avLst>
              </a:prstGeom>
              <a:solidFill>
                <a:srgbClr val="BDE2F7"/>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6330" name="AutoShape 42"/>
              <p:cNvSpPr/>
              <p:nvPr/>
            </p:nvSpPr>
            <p:spPr>
              <a:xfrm>
                <a:off x="2400" y="2459"/>
                <a:ext cx="864" cy="48"/>
              </a:xfrm>
              <a:prstGeom prst="roundRect">
                <a:avLst>
                  <a:gd name="adj" fmla="val 16667"/>
                </a:avLst>
              </a:prstGeom>
              <a:solidFill>
                <a:srgbClr val="BDE2F7"/>
              </a:solidFill>
              <a:ln w="9525"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396331" name="Text Box 43"/>
            <p:cNvSpPr txBox="1"/>
            <p:nvPr/>
          </p:nvSpPr>
          <p:spPr>
            <a:xfrm>
              <a:off x="576" y="3028"/>
              <a:ext cx="673" cy="339"/>
            </a:xfrm>
            <a:prstGeom prst="rect">
              <a:avLst/>
            </a:prstGeom>
            <a:noFill/>
            <a:ln w="9525">
              <a:noFill/>
            </a:ln>
          </p:spPr>
          <p:txBody>
            <a:bodyPr anchor="ctr" anchorCtr="0">
              <a:spAutoFit/>
            </a:bodyPr>
            <a:p>
              <a:pPr algn="ctr"/>
              <a:r>
                <a:rPr lang="zh-CN" altLang="en-US" sz="2000" b="1" dirty="0">
                  <a:solidFill>
                    <a:srgbClr val="0033CC"/>
                  </a:solidFill>
                  <a:latin typeface="Times New Roman" panose="02020603050405020304" pitchFamily="18" charset="0"/>
                </a:rPr>
                <a:t>触丝</a:t>
              </a:r>
              <a:endParaRPr lang="zh-CN" altLang="en-US" sz="2000" dirty="0">
                <a:solidFill>
                  <a:srgbClr val="0033CC"/>
                </a:solidFill>
                <a:latin typeface="Times New Roman" panose="02020603050405020304" pitchFamily="18" charset="0"/>
              </a:endParaRPr>
            </a:p>
          </p:txBody>
        </p:sp>
        <p:sp>
          <p:nvSpPr>
            <p:cNvPr id="396332" name="Line 44"/>
            <p:cNvSpPr/>
            <p:nvPr/>
          </p:nvSpPr>
          <p:spPr>
            <a:xfrm flipH="1">
              <a:off x="1152" y="2880"/>
              <a:ext cx="288" cy="336"/>
            </a:xfrm>
            <a:prstGeom prst="line">
              <a:avLst/>
            </a:prstGeom>
            <a:ln w="9525" cap="flat" cmpd="sng">
              <a:solidFill>
                <a:schemeClr val="bg2"/>
              </a:solidFill>
              <a:prstDash val="solid"/>
              <a:headEnd type="none" w="med" len="med"/>
              <a:tailEnd type="none" w="sm" len="lg"/>
            </a:ln>
          </p:spPr>
        </p:sp>
        <p:sp>
          <p:nvSpPr>
            <p:cNvPr id="396333" name="Line 45"/>
            <p:cNvSpPr/>
            <p:nvPr/>
          </p:nvSpPr>
          <p:spPr>
            <a:xfrm>
              <a:off x="1824" y="2880"/>
              <a:ext cx="432" cy="288"/>
            </a:xfrm>
            <a:prstGeom prst="line">
              <a:avLst/>
            </a:prstGeom>
            <a:ln w="9525" cap="flat" cmpd="sng">
              <a:solidFill>
                <a:schemeClr val="bg2"/>
              </a:solidFill>
              <a:prstDash val="solid"/>
              <a:headEnd type="none" w="med" len="med"/>
              <a:tailEnd type="none" w="sm" len="lg"/>
            </a:ln>
          </p:spPr>
        </p:sp>
        <p:sp>
          <p:nvSpPr>
            <p:cNvPr id="396334" name="Rectangle 46"/>
            <p:cNvSpPr/>
            <p:nvPr/>
          </p:nvSpPr>
          <p:spPr>
            <a:xfrm>
              <a:off x="2159" y="3024"/>
              <a:ext cx="865" cy="339"/>
            </a:xfrm>
            <a:prstGeom prst="rect">
              <a:avLst/>
            </a:prstGeom>
            <a:noFill/>
            <a:ln w="9525">
              <a:noFill/>
            </a:ln>
          </p:spPr>
          <p:txBody>
            <a:bodyPr>
              <a:spAutoFit/>
            </a:bodyPr>
            <a:p>
              <a:r>
                <a:rPr lang="zh-CN" altLang="en-US" sz="2000" b="1" dirty="0">
                  <a:solidFill>
                    <a:srgbClr val="0033CC"/>
                  </a:solidFill>
                  <a:latin typeface="Times New Roman" panose="02020603050405020304" pitchFamily="18" charset="0"/>
                </a:rPr>
                <a:t>半导体片</a:t>
              </a:r>
              <a:endParaRPr lang="zh-CN" altLang="en-US" sz="2000" b="1" dirty="0">
                <a:solidFill>
                  <a:srgbClr val="0033CC"/>
                </a:solidFill>
                <a:latin typeface="Times New Roman" panose="02020603050405020304" pitchFamily="18" charset="0"/>
              </a:endParaRPr>
            </a:p>
          </p:txBody>
        </p:sp>
      </p:grpSp>
      <p:grpSp>
        <p:nvGrpSpPr>
          <p:cNvPr id="12" name="Group 47"/>
          <p:cNvGrpSpPr/>
          <p:nvPr/>
        </p:nvGrpSpPr>
        <p:grpSpPr>
          <a:xfrm>
            <a:off x="1600200" y="1965325"/>
            <a:ext cx="304800" cy="304800"/>
            <a:chOff x="672" y="2544"/>
            <a:chExt cx="192" cy="192"/>
          </a:xfrm>
        </p:grpSpPr>
        <p:sp>
          <p:nvSpPr>
            <p:cNvPr id="396336" name="Line 48"/>
            <p:cNvSpPr/>
            <p:nvPr/>
          </p:nvSpPr>
          <p:spPr>
            <a:xfrm>
              <a:off x="672" y="2640"/>
              <a:ext cx="192" cy="0"/>
            </a:xfrm>
            <a:prstGeom prst="line">
              <a:avLst/>
            </a:prstGeom>
            <a:ln w="57150" cap="flat" cmpd="sng">
              <a:solidFill>
                <a:srgbClr val="FF0066"/>
              </a:solidFill>
              <a:prstDash val="solid"/>
              <a:headEnd type="none" w="med" len="med"/>
              <a:tailEnd type="none" w="med" len="med"/>
            </a:ln>
          </p:spPr>
        </p:sp>
        <p:sp>
          <p:nvSpPr>
            <p:cNvPr id="396337" name="Line 49"/>
            <p:cNvSpPr/>
            <p:nvPr/>
          </p:nvSpPr>
          <p:spPr>
            <a:xfrm rot="-5400000">
              <a:off x="672" y="2640"/>
              <a:ext cx="192" cy="0"/>
            </a:xfrm>
            <a:prstGeom prst="line">
              <a:avLst/>
            </a:prstGeom>
            <a:ln w="57150" cap="flat" cmpd="sng">
              <a:solidFill>
                <a:srgbClr val="FF0066"/>
              </a:solidFill>
              <a:prstDash val="solid"/>
              <a:headEnd type="none" w="med" len="med"/>
              <a:tailEnd type="none" w="med" len="med"/>
            </a:ln>
          </p:spPr>
        </p:sp>
      </p:grpSp>
      <p:sp>
        <p:nvSpPr>
          <p:cNvPr id="59442" name="Line 50"/>
          <p:cNvSpPr/>
          <p:nvPr/>
        </p:nvSpPr>
        <p:spPr>
          <a:xfrm>
            <a:off x="3429000" y="2117725"/>
            <a:ext cx="304800" cy="0"/>
          </a:xfrm>
          <a:prstGeom prst="line">
            <a:avLst/>
          </a:prstGeom>
          <a:ln w="57150" cap="flat" cmpd="sng">
            <a:solidFill>
              <a:srgbClr val="0033CC"/>
            </a:solidFill>
            <a:prstDash val="solid"/>
            <a:headEnd type="none" w="med" len="med"/>
            <a:tailEnd type="none" w="med" len="med"/>
          </a:ln>
        </p:spPr>
      </p:sp>
      <p:grpSp>
        <p:nvGrpSpPr>
          <p:cNvPr id="13" name="Group 51"/>
          <p:cNvGrpSpPr/>
          <p:nvPr/>
        </p:nvGrpSpPr>
        <p:grpSpPr>
          <a:xfrm>
            <a:off x="4800600" y="1965325"/>
            <a:ext cx="304800" cy="304800"/>
            <a:chOff x="672" y="2544"/>
            <a:chExt cx="192" cy="192"/>
          </a:xfrm>
        </p:grpSpPr>
        <p:sp>
          <p:nvSpPr>
            <p:cNvPr id="396340" name="Line 52"/>
            <p:cNvSpPr/>
            <p:nvPr/>
          </p:nvSpPr>
          <p:spPr>
            <a:xfrm>
              <a:off x="672" y="2640"/>
              <a:ext cx="192" cy="0"/>
            </a:xfrm>
            <a:prstGeom prst="line">
              <a:avLst/>
            </a:prstGeom>
            <a:ln w="57150" cap="flat" cmpd="sng">
              <a:solidFill>
                <a:srgbClr val="FF0066"/>
              </a:solidFill>
              <a:prstDash val="solid"/>
              <a:headEnd type="none" w="med" len="med"/>
              <a:tailEnd type="none" w="med" len="med"/>
            </a:ln>
          </p:spPr>
        </p:sp>
        <p:sp>
          <p:nvSpPr>
            <p:cNvPr id="396341" name="Line 53"/>
            <p:cNvSpPr/>
            <p:nvPr/>
          </p:nvSpPr>
          <p:spPr>
            <a:xfrm rot="-5400000">
              <a:off x="672" y="2640"/>
              <a:ext cx="192" cy="0"/>
            </a:xfrm>
            <a:prstGeom prst="line">
              <a:avLst/>
            </a:prstGeom>
            <a:ln w="57150" cap="flat" cmpd="sng">
              <a:solidFill>
                <a:srgbClr val="FF0066"/>
              </a:solidFill>
              <a:prstDash val="solid"/>
              <a:headEnd type="none" w="med" len="med"/>
              <a:tailEnd type="none" w="med" len="med"/>
            </a:ln>
          </p:spPr>
        </p:sp>
      </p:grpSp>
      <p:sp>
        <p:nvSpPr>
          <p:cNvPr id="59446" name="Line 54"/>
          <p:cNvSpPr/>
          <p:nvPr/>
        </p:nvSpPr>
        <p:spPr>
          <a:xfrm>
            <a:off x="6781800" y="2043113"/>
            <a:ext cx="304800" cy="0"/>
          </a:xfrm>
          <a:prstGeom prst="line">
            <a:avLst/>
          </a:prstGeom>
          <a:ln w="57150" cap="flat" cmpd="sng">
            <a:solidFill>
              <a:srgbClr val="0033CC"/>
            </a:solidFill>
            <a:prstDash val="solid"/>
            <a:headEnd type="none" w="med" len="med"/>
            <a:tailEnd type="none" w="med" len="med"/>
          </a:ln>
        </p:spPr>
      </p:sp>
      <p:grpSp>
        <p:nvGrpSpPr>
          <p:cNvPr id="14" name="Group 55"/>
          <p:cNvGrpSpPr/>
          <p:nvPr/>
        </p:nvGrpSpPr>
        <p:grpSpPr>
          <a:xfrm>
            <a:off x="1524000" y="3187700"/>
            <a:ext cx="304800" cy="304800"/>
            <a:chOff x="672" y="2544"/>
            <a:chExt cx="192" cy="192"/>
          </a:xfrm>
        </p:grpSpPr>
        <p:sp>
          <p:nvSpPr>
            <p:cNvPr id="396344" name="Line 56"/>
            <p:cNvSpPr/>
            <p:nvPr/>
          </p:nvSpPr>
          <p:spPr>
            <a:xfrm>
              <a:off x="672" y="2640"/>
              <a:ext cx="192" cy="0"/>
            </a:xfrm>
            <a:prstGeom prst="line">
              <a:avLst/>
            </a:prstGeom>
            <a:ln w="57150" cap="flat" cmpd="sng">
              <a:solidFill>
                <a:srgbClr val="FF0066"/>
              </a:solidFill>
              <a:prstDash val="solid"/>
              <a:headEnd type="none" w="med" len="med"/>
              <a:tailEnd type="none" w="med" len="med"/>
            </a:ln>
          </p:spPr>
        </p:sp>
        <p:sp>
          <p:nvSpPr>
            <p:cNvPr id="396345" name="Line 57"/>
            <p:cNvSpPr/>
            <p:nvPr/>
          </p:nvSpPr>
          <p:spPr>
            <a:xfrm rot="-5400000">
              <a:off x="672" y="2640"/>
              <a:ext cx="192" cy="0"/>
            </a:xfrm>
            <a:prstGeom prst="line">
              <a:avLst/>
            </a:prstGeom>
            <a:ln w="57150" cap="flat" cmpd="sng">
              <a:solidFill>
                <a:srgbClr val="FF0066"/>
              </a:solidFill>
              <a:prstDash val="solid"/>
              <a:headEnd type="none" w="med" len="med"/>
              <a:tailEnd type="none" w="med" len="med"/>
            </a:ln>
          </p:spPr>
        </p:sp>
      </p:grpSp>
      <p:sp>
        <p:nvSpPr>
          <p:cNvPr id="59450" name="Line 58"/>
          <p:cNvSpPr/>
          <p:nvPr/>
        </p:nvSpPr>
        <p:spPr>
          <a:xfrm>
            <a:off x="3657600" y="3340100"/>
            <a:ext cx="304800" cy="0"/>
          </a:xfrm>
          <a:prstGeom prst="line">
            <a:avLst/>
          </a:prstGeom>
          <a:ln w="57150" cap="flat" cmpd="sng">
            <a:solidFill>
              <a:srgbClr val="0033CC"/>
            </a:solidFill>
            <a:prstDash val="solid"/>
            <a:headEnd type="none" w="med" len="med"/>
            <a:tailEnd type="none" w="med" len="med"/>
          </a:ln>
        </p:spPr>
      </p:sp>
      <p:sp>
        <p:nvSpPr>
          <p:cNvPr id="59451" name="Rectangle 59"/>
          <p:cNvSpPr/>
          <p:nvPr/>
        </p:nvSpPr>
        <p:spPr>
          <a:xfrm>
            <a:off x="622300" y="4635500"/>
            <a:ext cx="4552950" cy="519113"/>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二、用万用表检测二极管</a:t>
            </a:r>
            <a:endParaRPr lang="zh-CN" altLang="en-US" sz="2800" b="1" dirty="0">
              <a:solidFill>
                <a:srgbClr val="0033CC"/>
              </a:solidFill>
              <a:latin typeface="Times New Roman" panose="02020603050405020304" pitchFamily="18" charset="0"/>
            </a:endParaRPr>
          </a:p>
        </p:txBody>
      </p:sp>
      <p:sp>
        <p:nvSpPr>
          <p:cNvPr id="59452" name="Rectangle 60"/>
          <p:cNvSpPr/>
          <p:nvPr/>
        </p:nvSpPr>
        <p:spPr>
          <a:xfrm>
            <a:off x="1168400" y="5384800"/>
            <a:ext cx="5753100" cy="519113"/>
          </a:xfrm>
          <a:prstGeom prst="rect">
            <a:avLst/>
          </a:prstGeom>
          <a:noFill/>
          <a:ln w="9525">
            <a:noFill/>
          </a:ln>
        </p:spPr>
        <p:txBody>
          <a:bodyPr>
            <a:spAutoFit/>
          </a:bodyPr>
          <a:p>
            <a:r>
              <a:rPr lang="en-US" altLang="zh-CN" sz="2800" b="1" dirty="0">
                <a:solidFill>
                  <a:srgbClr val="0033CC"/>
                </a:solidFill>
                <a:latin typeface="宋体" panose="02010600030101010101" pitchFamily="2" charset="-122"/>
              </a:rPr>
              <a:t>(</a:t>
            </a:r>
            <a:r>
              <a:rPr lang="en-US" altLang="zh-CN" sz="2800" b="1" dirty="0">
                <a:solidFill>
                  <a:srgbClr val="0033CC"/>
                </a:solidFill>
                <a:latin typeface="Times New Roman" panose="02020603050405020304" pitchFamily="18" charset="0"/>
              </a:rPr>
              <a:t>1</a:t>
            </a:r>
            <a:r>
              <a:rPr lang="en-US" altLang="zh-CN" sz="2800" b="1" dirty="0">
                <a:solidFill>
                  <a:srgbClr val="0033CC"/>
                </a:solidFill>
                <a:latin typeface="宋体" panose="02010600030101010101" pitchFamily="2" charset="-122"/>
              </a:rPr>
              <a:t>)</a:t>
            </a:r>
            <a:r>
              <a:rPr lang="zh-CN" altLang="en-US" sz="1000" b="1" dirty="0">
                <a:solidFill>
                  <a:srgbClr val="0033CC"/>
                </a:solidFill>
                <a:latin typeface="宋体" panose="02010600030101010101" pitchFamily="2" charset="-122"/>
              </a:rPr>
              <a:t>　</a:t>
            </a:r>
            <a:r>
              <a:rPr lang="zh-CN" altLang="en-US" sz="2800" b="1" dirty="0">
                <a:solidFill>
                  <a:srgbClr val="0033CC"/>
                </a:solidFill>
                <a:latin typeface="Times New Roman" panose="02020603050405020304" pitchFamily="18" charset="0"/>
              </a:rPr>
              <a:t>用指针式万用表检测</a:t>
            </a:r>
            <a:endParaRPr lang="zh-CN" altLang="en-US" sz="2800" b="1" dirty="0">
              <a:solidFill>
                <a:srgbClr val="0033CC"/>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9395">
                                            <p:txEl>
                                              <p:charRg st="0" end="10"/>
                                            </p:txEl>
                                          </p:spTgt>
                                        </p:tgtEl>
                                        <p:attrNameLst>
                                          <p:attrName>style.visibility</p:attrName>
                                        </p:attrNameLst>
                                      </p:cBhvr>
                                      <p:to>
                                        <p:strVal val="visible"/>
                                      </p:to>
                                    </p:set>
                                    <p:animEffect transition="in" filter="wipe(left)">
                                      <p:cBhvr>
                                        <p:cTn id="7" dur="500"/>
                                        <p:tgtEl>
                                          <p:spTgt spid="59395">
                                            <p:txEl>
                                              <p:charRg st="0" end="1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 presetClass="entr" presetSubtype="4" fill="hold" nodeType="afterEffect">
                                  <p:stCondLst>
                                    <p:cond delay="0"/>
                                  </p:stCondLst>
                                  <p:childTnLst>
                                    <p:set>
                                      <p:cBhvr>
                                        <p:cTn id="31" dur="1" fill="hold">
                                          <p:stCondLst>
                                            <p:cond delay="0"/>
                                          </p:stCondLst>
                                        </p:cTn>
                                        <p:tgtEl>
                                          <p:spTgt spid="59442"/>
                                        </p:tgtEl>
                                        <p:attrNameLst>
                                          <p:attrName>style.visibility</p:attrName>
                                        </p:attrNameLst>
                                      </p:cBhvr>
                                      <p:to>
                                        <p:strVal val="visible"/>
                                      </p:to>
                                    </p:set>
                                    <p:anim calcmode="lin" valueType="num">
                                      <p:cBhvr additive="base">
                                        <p:cTn id="32" dur="500" fill="hold"/>
                                        <p:tgtEl>
                                          <p:spTgt spid="59442"/>
                                        </p:tgtEl>
                                        <p:attrNameLst>
                                          <p:attrName>ppt_x</p:attrName>
                                        </p:attrNameLst>
                                      </p:cBhvr>
                                      <p:tavLst>
                                        <p:tav tm="0">
                                          <p:val>
                                            <p:strVal val="#ppt_x"/>
                                          </p:val>
                                        </p:tav>
                                        <p:tav tm="100000">
                                          <p:val>
                                            <p:strVal val="#ppt_x"/>
                                          </p:val>
                                        </p:tav>
                                      </p:tavLst>
                                    </p:anim>
                                    <p:anim calcmode="lin" valueType="num">
                                      <p:cBhvr additive="base">
                                        <p:cTn id="33" dur="500" fill="hold"/>
                                        <p:tgtEl>
                                          <p:spTgt spid="59442"/>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slide(fromBottom)">
                                      <p:cBhvr>
                                        <p:cTn id="38" dur="500"/>
                                        <p:tgtEl>
                                          <p:spTgt spid="13"/>
                                        </p:tgtEl>
                                      </p:cBhvr>
                                    </p:animEffect>
                                  </p:childTnLst>
                                </p:cTn>
                              </p:par>
                            </p:childTnLst>
                          </p:cTn>
                        </p:par>
                        <p:par>
                          <p:cTn id="39" fill="hold">
                            <p:stCondLst>
                              <p:cond delay="500"/>
                            </p:stCondLst>
                            <p:childTnLst>
                              <p:par>
                                <p:cTn id="40" presetID="12" presetClass="entr" presetSubtype="4" fill="hold" nodeType="afterEffect">
                                  <p:stCondLst>
                                    <p:cond delay="0"/>
                                  </p:stCondLst>
                                  <p:childTnLst>
                                    <p:set>
                                      <p:cBhvr>
                                        <p:cTn id="41" dur="1" fill="hold">
                                          <p:stCondLst>
                                            <p:cond delay="0"/>
                                          </p:stCondLst>
                                        </p:cTn>
                                        <p:tgtEl>
                                          <p:spTgt spid="59446"/>
                                        </p:tgtEl>
                                        <p:attrNameLst>
                                          <p:attrName>style.visibility</p:attrName>
                                        </p:attrNameLst>
                                      </p:cBhvr>
                                      <p:to>
                                        <p:strVal val="visible"/>
                                      </p:to>
                                    </p:set>
                                    <p:animEffect transition="in" filter="slide(fromBottom)">
                                      <p:cBhvr>
                                        <p:cTn id="42" dur="500"/>
                                        <p:tgtEl>
                                          <p:spTgt spid="59446"/>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8"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slide(fromLeft)">
                                      <p:cBhvr>
                                        <p:cTn id="47" dur="500"/>
                                        <p:tgtEl>
                                          <p:spTgt spid="14"/>
                                        </p:tgtEl>
                                      </p:cBhvr>
                                    </p:animEffect>
                                  </p:childTnLst>
                                </p:cTn>
                              </p:par>
                            </p:childTnLst>
                          </p:cTn>
                        </p:par>
                        <p:par>
                          <p:cTn id="48" fill="hold">
                            <p:stCondLst>
                              <p:cond delay="500"/>
                            </p:stCondLst>
                            <p:childTnLst>
                              <p:par>
                                <p:cTn id="49" presetID="12" presetClass="entr" presetSubtype="8" fill="hold" nodeType="afterEffect">
                                  <p:stCondLst>
                                    <p:cond delay="0"/>
                                  </p:stCondLst>
                                  <p:childTnLst>
                                    <p:set>
                                      <p:cBhvr>
                                        <p:cTn id="50" dur="1" fill="hold">
                                          <p:stCondLst>
                                            <p:cond delay="0"/>
                                          </p:stCondLst>
                                        </p:cTn>
                                        <p:tgtEl>
                                          <p:spTgt spid="59450"/>
                                        </p:tgtEl>
                                        <p:attrNameLst>
                                          <p:attrName>style.visibility</p:attrName>
                                        </p:attrNameLst>
                                      </p:cBhvr>
                                      <p:to>
                                        <p:strVal val="visible"/>
                                      </p:to>
                                    </p:set>
                                    <p:animEffect transition="in" filter="slide(fromLeft)">
                                      <p:cBhvr>
                                        <p:cTn id="51" dur="500"/>
                                        <p:tgtEl>
                                          <p:spTgt spid="59450"/>
                                        </p:tgtEl>
                                      </p:cBhvr>
                                    </p:animEffect>
                                  </p:childTnLst>
                                </p:cTn>
                              </p:par>
                            </p:childTnLst>
                          </p:cTn>
                        </p:par>
                        <p:par>
                          <p:cTn id="52" fill="hold">
                            <p:stCondLst>
                              <p:cond delay="1000"/>
                            </p:stCondLst>
                            <p:childTnLst>
                              <p:par>
                                <p:cTn id="53" presetID="22" presetClass="entr" presetSubtype="8" fill="hold" grpId="0" nodeType="afterEffect">
                                  <p:stCondLst>
                                    <p:cond delay="0"/>
                                  </p:stCondLst>
                                  <p:childTnLst>
                                    <p:set>
                                      <p:cBhvr>
                                        <p:cTn id="54" dur="1" fill="hold">
                                          <p:stCondLst>
                                            <p:cond delay="0"/>
                                          </p:stCondLst>
                                        </p:cTn>
                                        <p:tgtEl>
                                          <p:spTgt spid="59451">
                                            <p:txEl>
                                              <p:charRg st="0" end="12"/>
                                            </p:txEl>
                                          </p:spTgt>
                                        </p:tgtEl>
                                        <p:attrNameLst>
                                          <p:attrName>style.visibility</p:attrName>
                                        </p:attrNameLst>
                                      </p:cBhvr>
                                      <p:to>
                                        <p:strVal val="visible"/>
                                      </p:to>
                                    </p:set>
                                    <p:animEffect transition="in" filter="wipe(left)">
                                      <p:cBhvr>
                                        <p:cTn id="55" dur="500"/>
                                        <p:tgtEl>
                                          <p:spTgt spid="59451">
                                            <p:txEl>
                                              <p:charRg st="0" end="12"/>
                                            </p:txEl>
                                          </p:spTgt>
                                        </p:tgtEl>
                                      </p:cBhvr>
                                    </p:animEffect>
                                  </p:childTnLst>
                                </p:cTn>
                              </p:par>
                            </p:childTnLst>
                          </p:cTn>
                        </p:par>
                        <p:par>
                          <p:cTn id="56" fill="hold">
                            <p:stCondLst>
                              <p:cond delay="1500"/>
                            </p:stCondLst>
                            <p:childTnLst>
                              <p:par>
                                <p:cTn id="57" presetID="22" presetClass="entr" presetSubtype="8" fill="hold" grpId="0" nodeType="afterEffect">
                                  <p:stCondLst>
                                    <p:cond delay="0"/>
                                  </p:stCondLst>
                                  <p:childTnLst>
                                    <p:set>
                                      <p:cBhvr>
                                        <p:cTn id="58" dur="1" fill="hold">
                                          <p:stCondLst>
                                            <p:cond delay="0"/>
                                          </p:stCondLst>
                                        </p:cTn>
                                        <p:tgtEl>
                                          <p:spTgt spid="59452">
                                            <p:txEl>
                                              <p:charRg st="0" end="14"/>
                                            </p:txEl>
                                          </p:spTgt>
                                        </p:tgtEl>
                                        <p:attrNameLst>
                                          <p:attrName>style.visibility</p:attrName>
                                        </p:attrNameLst>
                                      </p:cBhvr>
                                      <p:to>
                                        <p:strVal val="visible"/>
                                      </p:to>
                                    </p:set>
                                    <p:animEffect transition="in" filter="wipe(left)">
                                      <p:cBhvr>
                                        <p:cTn id="59" dur="500"/>
                                        <p:tgtEl>
                                          <p:spTgt spid="59452">
                                            <p:txEl>
                                              <p:charRg st="0"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P spid="59451" grpId="0" build="p"/>
      <p:bldP spid="59452" grpId="0" advAuto="1000" build="p"/>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0419" name="Rectangle 3"/>
          <p:cNvSpPr/>
          <p:nvPr/>
        </p:nvSpPr>
        <p:spPr>
          <a:xfrm>
            <a:off x="558800" y="2008188"/>
            <a:ext cx="4191000" cy="519112"/>
          </a:xfrm>
          <a:prstGeom prst="rect">
            <a:avLst/>
          </a:prstGeom>
          <a:noFill/>
          <a:ln w="9525">
            <a:noFill/>
          </a:ln>
        </p:spPr>
        <p:txBody>
          <a:bodyPr>
            <a:spAutoFit/>
          </a:bodyPr>
          <a:p>
            <a:pPr eaLnBrk="0" hangingPunct="0"/>
            <a:r>
              <a:rPr lang="zh-CN" altLang="en-US" sz="2800" b="1" dirty="0">
                <a:latin typeface="Times New Roman" panose="02020603050405020304" pitchFamily="18" charset="0"/>
                <a:sym typeface="Symbol" panose="05050102010706020507" pitchFamily="18" charset="2"/>
              </a:rPr>
              <a:t>在 </a:t>
            </a:r>
            <a:r>
              <a:rPr lang="en-US" altLang="zh-CN" sz="2800" b="1" i="1" dirty="0">
                <a:solidFill>
                  <a:srgbClr val="FF0066"/>
                </a:solidFill>
                <a:latin typeface="Times New Roman" panose="02020603050405020304" pitchFamily="18" charset="0"/>
                <a:sym typeface="Symbol" panose="05050102010706020507" pitchFamily="18" charset="2"/>
              </a:rPr>
              <a:t>R</a:t>
            </a:r>
            <a:r>
              <a:rPr lang="en-US" altLang="zh-CN" sz="2800" b="1" dirty="0">
                <a:solidFill>
                  <a:srgbClr val="FF0066"/>
                </a:solidFill>
                <a:latin typeface="Times New Roman" panose="02020603050405020304" pitchFamily="18" charset="0"/>
                <a:sym typeface="Symbol" panose="05050102010706020507" pitchFamily="18" charset="2"/>
              </a:rPr>
              <a:t>  1 k </a:t>
            </a:r>
            <a:r>
              <a:rPr lang="zh-CN" altLang="en-US" sz="2800" b="1" dirty="0">
                <a:latin typeface="Times New Roman" panose="02020603050405020304" pitchFamily="18" charset="0"/>
                <a:sym typeface="Symbol" panose="05050102010706020507" pitchFamily="18" charset="2"/>
              </a:rPr>
              <a:t>挡进行测量，</a:t>
            </a:r>
            <a:endParaRPr lang="zh-CN" altLang="en-US" sz="2800" b="1" dirty="0">
              <a:latin typeface="Times New Roman" panose="02020603050405020304" pitchFamily="18" charset="0"/>
            </a:endParaRPr>
          </a:p>
        </p:txBody>
      </p:sp>
      <p:sp>
        <p:nvSpPr>
          <p:cNvPr id="60420" name="Rectangle 4"/>
          <p:cNvSpPr/>
          <p:nvPr/>
        </p:nvSpPr>
        <p:spPr>
          <a:xfrm>
            <a:off x="615950" y="795338"/>
            <a:ext cx="4857750" cy="1117600"/>
          </a:xfrm>
          <a:prstGeom prst="rect">
            <a:avLst/>
          </a:prstGeom>
          <a:noFill/>
          <a:ln w="9525">
            <a:noFill/>
          </a:ln>
        </p:spPr>
        <p:txBody>
          <a:bodyPr>
            <a:spAutoFit/>
          </a:bodyPr>
          <a:p>
            <a:pPr eaLnBrk="0" hangingPunct="0">
              <a:lnSpc>
                <a:spcPct val="120000"/>
              </a:lnSpc>
            </a:pPr>
            <a:r>
              <a:rPr lang="zh-CN" altLang="en-US" sz="2800" b="1" dirty="0">
                <a:solidFill>
                  <a:srgbClr val="FF0066"/>
                </a:solidFill>
                <a:latin typeface="Times New Roman" panose="02020603050405020304" pitchFamily="18" charset="0"/>
              </a:rPr>
              <a:t>红</a:t>
            </a:r>
            <a:r>
              <a:rPr lang="zh-CN" altLang="en-US" sz="2800" b="1" dirty="0">
                <a:latin typeface="Times New Roman" panose="02020603050405020304" pitchFamily="18" charset="0"/>
              </a:rPr>
              <a:t>表笔是</a:t>
            </a:r>
            <a:r>
              <a:rPr lang="en-US" altLang="zh-CN" sz="2800" b="1" dirty="0">
                <a:latin typeface="宋体" panose="02010600030101010101" pitchFamily="2" charset="-122"/>
              </a:rPr>
              <a:t>(</a:t>
            </a:r>
            <a:r>
              <a:rPr lang="zh-CN" altLang="en-US" sz="2800" b="1" dirty="0">
                <a:latin typeface="宋体" panose="02010600030101010101" pitchFamily="2" charset="-122"/>
              </a:rPr>
              <a:t>表内电源</a:t>
            </a:r>
            <a:r>
              <a:rPr lang="en-US" altLang="zh-CN" sz="2800" b="1" dirty="0">
                <a:latin typeface="宋体" panose="02010600030101010101" pitchFamily="2" charset="-122"/>
              </a:rPr>
              <a:t>)</a:t>
            </a:r>
            <a:r>
              <a:rPr lang="zh-CN" altLang="en-US" sz="2800" b="1" dirty="0">
                <a:latin typeface="宋体" panose="02010600030101010101" pitchFamily="2" charset="-122"/>
              </a:rPr>
              <a:t>负极，</a:t>
            </a:r>
            <a:endParaRPr lang="zh-CN" altLang="en-US" sz="2800" b="1" dirty="0">
              <a:latin typeface="宋体" panose="02010600030101010101" pitchFamily="2" charset="-122"/>
            </a:endParaRPr>
          </a:p>
          <a:p>
            <a:pPr eaLnBrk="0" hangingPunct="0">
              <a:lnSpc>
                <a:spcPct val="120000"/>
              </a:lnSpc>
            </a:pPr>
            <a:r>
              <a:rPr lang="zh-CN" altLang="en-US" sz="2800" b="1" dirty="0">
                <a:solidFill>
                  <a:srgbClr val="FF0066"/>
                </a:solidFill>
                <a:latin typeface="宋体" panose="02010600030101010101" pitchFamily="2" charset="-122"/>
              </a:rPr>
              <a:t>黑</a:t>
            </a:r>
            <a:r>
              <a:rPr lang="zh-CN" altLang="en-US" sz="2800" b="1" dirty="0">
                <a:latin typeface="宋体" panose="02010600030101010101" pitchFamily="2" charset="-122"/>
              </a:rPr>
              <a:t>表笔是</a:t>
            </a:r>
            <a:r>
              <a:rPr lang="en-US" altLang="zh-CN" sz="2800" b="1" dirty="0">
                <a:latin typeface="宋体" panose="02010600030101010101" pitchFamily="2" charset="-122"/>
              </a:rPr>
              <a:t>(</a:t>
            </a:r>
            <a:r>
              <a:rPr lang="zh-CN" altLang="en-US" sz="2800" b="1" dirty="0">
                <a:latin typeface="宋体" panose="02010600030101010101" pitchFamily="2" charset="-122"/>
              </a:rPr>
              <a:t>表内电源</a:t>
            </a:r>
            <a:r>
              <a:rPr lang="en-US" altLang="zh-CN" sz="2800" b="1" dirty="0">
                <a:latin typeface="宋体" panose="02010600030101010101" pitchFamily="2" charset="-122"/>
              </a:rPr>
              <a:t>)</a:t>
            </a:r>
            <a:r>
              <a:rPr lang="zh-CN" altLang="en-US" sz="2800" b="1" dirty="0">
                <a:latin typeface="宋体" panose="02010600030101010101" pitchFamily="2" charset="-122"/>
              </a:rPr>
              <a:t>正极。</a:t>
            </a:r>
            <a:endParaRPr lang="zh-CN" altLang="en-US" sz="2800" b="1" dirty="0">
              <a:latin typeface="宋体" panose="02010600030101010101" pitchFamily="2" charset="-122"/>
            </a:endParaRPr>
          </a:p>
        </p:txBody>
      </p:sp>
      <p:sp>
        <p:nvSpPr>
          <p:cNvPr id="60421" name="Rectangle 5"/>
          <p:cNvSpPr/>
          <p:nvPr/>
        </p:nvSpPr>
        <p:spPr>
          <a:xfrm>
            <a:off x="4273550" y="1989138"/>
            <a:ext cx="4343400" cy="519112"/>
          </a:xfrm>
          <a:prstGeom prst="rect">
            <a:avLst/>
          </a:prstGeom>
          <a:noFill/>
          <a:ln w="9525">
            <a:noFill/>
          </a:ln>
        </p:spPr>
        <p:txBody>
          <a:bodyPr>
            <a:spAutoFit/>
          </a:bodyPr>
          <a:p>
            <a:pPr eaLnBrk="0" hangingPunct="0"/>
            <a:r>
              <a:rPr lang="zh-CN" altLang="en-US" sz="2800" b="1" dirty="0">
                <a:latin typeface="Times New Roman" panose="02020603050405020304" pitchFamily="18" charset="0"/>
                <a:sym typeface="Symbol" panose="05050102010706020507" pitchFamily="18" charset="2"/>
              </a:rPr>
              <a:t>测量时手不要接触引脚。</a:t>
            </a:r>
            <a:endParaRPr lang="zh-CN" altLang="en-US" sz="2800" b="1" dirty="0">
              <a:latin typeface="Times New Roman" panose="02020603050405020304" pitchFamily="18" charset="0"/>
            </a:endParaRPr>
          </a:p>
        </p:txBody>
      </p:sp>
      <p:grpSp>
        <p:nvGrpSpPr>
          <p:cNvPr id="2" name="Group 7"/>
          <p:cNvGrpSpPr/>
          <p:nvPr/>
        </p:nvGrpSpPr>
        <p:grpSpPr>
          <a:xfrm rot="-5400000">
            <a:off x="190500" y="4991100"/>
            <a:ext cx="1752600" cy="152400"/>
            <a:chOff x="2496" y="2016"/>
            <a:chExt cx="1392" cy="192"/>
          </a:xfrm>
        </p:grpSpPr>
        <p:sp>
          <p:nvSpPr>
            <p:cNvPr id="397318" name="Line 8"/>
            <p:cNvSpPr/>
            <p:nvPr/>
          </p:nvSpPr>
          <p:spPr>
            <a:xfrm>
              <a:off x="2496" y="2112"/>
              <a:ext cx="1392" cy="0"/>
            </a:xfrm>
            <a:prstGeom prst="line">
              <a:avLst/>
            </a:prstGeom>
            <a:ln w="57150" cap="flat" cmpd="sng">
              <a:solidFill>
                <a:srgbClr val="C0C0C0"/>
              </a:solidFill>
              <a:prstDash val="solid"/>
              <a:headEnd type="none" w="med" len="med"/>
              <a:tailEnd type="none" w="med" len="med"/>
            </a:ln>
          </p:spPr>
        </p:sp>
        <p:sp>
          <p:nvSpPr>
            <p:cNvPr id="397319" name="AutoShape 9"/>
            <p:cNvSpPr/>
            <p:nvPr/>
          </p:nvSpPr>
          <p:spPr>
            <a:xfrm>
              <a:off x="2880" y="2016"/>
              <a:ext cx="576" cy="192"/>
            </a:xfrm>
            <a:prstGeom prst="roundRect">
              <a:avLst>
                <a:gd name="adj" fmla="val 16667"/>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20" name="Rectangle 10"/>
            <p:cNvSpPr/>
            <p:nvPr/>
          </p:nvSpPr>
          <p:spPr>
            <a:xfrm>
              <a:off x="3264" y="2016"/>
              <a:ext cx="48" cy="192"/>
            </a:xfrm>
            <a:prstGeom prst="rect">
              <a:avLst/>
            </a:prstGeom>
            <a:solidFill>
              <a:srgbClr val="DDDDDD"/>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60427" name="Text Box 11"/>
          <p:cNvSpPr txBox="1"/>
          <p:nvPr/>
        </p:nvSpPr>
        <p:spPr>
          <a:xfrm>
            <a:off x="4486275" y="3111500"/>
            <a:ext cx="4192588" cy="831850"/>
          </a:xfrm>
          <a:prstGeom prst="rect">
            <a:avLst/>
          </a:prstGeom>
          <a:solidFill>
            <a:srgbClr val="CCECFF"/>
          </a:solidFill>
          <a:ln w="9525" cap="flat" cmpd="sng">
            <a:solidFill>
              <a:srgbClr val="0033CC"/>
            </a:solidFill>
            <a:prstDash val="solid"/>
            <a:miter/>
            <a:headEnd type="none" w="med" len="med"/>
            <a:tailEnd type="none" w="med" len="med"/>
          </a:ln>
        </p:spPr>
        <p:txBody>
          <a:bodyPr>
            <a:spAutoFit/>
          </a:bodyPr>
          <a:p>
            <a:pPr algn="just"/>
            <a:r>
              <a:rPr lang="zh-CN" altLang="en-US" b="1" dirty="0">
                <a:solidFill>
                  <a:srgbClr val="0033CC"/>
                </a:solidFill>
                <a:latin typeface="Times New Roman" panose="02020603050405020304" pitchFamily="18" charset="0"/>
              </a:rPr>
              <a:t>　　一般硅管正向电阻为几千欧，锗管正向电阻为几百欧。</a:t>
            </a:r>
            <a:endParaRPr lang="zh-CN" altLang="en-US" b="1" dirty="0">
              <a:solidFill>
                <a:srgbClr val="0033CC"/>
              </a:solidFill>
              <a:latin typeface="Times New Roman" panose="02020603050405020304" pitchFamily="18" charset="0"/>
            </a:endParaRPr>
          </a:p>
        </p:txBody>
      </p:sp>
      <p:sp>
        <p:nvSpPr>
          <p:cNvPr id="60428" name="Text Box 12"/>
          <p:cNvSpPr txBox="1"/>
          <p:nvPr/>
        </p:nvSpPr>
        <p:spPr>
          <a:xfrm>
            <a:off x="4511675" y="4138613"/>
            <a:ext cx="4179888" cy="831850"/>
          </a:xfrm>
          <a:prstGeom prst="rect">
            <a:avLst/>
          </a:prstGeom>
          <a:solidFill>
            <a:srgbClr val="CCECFF"/>
          </a:solidFill>
          <a:ln w="9525" cap="flat" cmpd="sng">
            <a:solidFill>
              <a:srgbClr val="0033CC"/>
            </a:solidFill>
            <a:prstDash val="solid"/>
            <a:miter/>
            <a:headEnd type="none" w="med" len="med"/>
            <a:tailEnd type="none" w="med" len="med"/>
          </a:ln>
        </p:spPr>
        <p:txBody>
          <a:bodyPr>
            <a:spAutoFit/>
          </a:bodyPr>
          <a:p>
            <a:pPr algn="just"/>
            <a:r>
              <a:rPr lang="zh-CN" altLang="en-US" b="1" dirty="0">
                <a:solidFill>
                  <a:srgbClr val="0033CC"/>
                </a:solidFill>
                <a:latin typeface="Times New Roman" panose="02020603050405020304" pitchFamily="18" charset="0"/>
              </a:rPr>
              <a:t>　　正反向电阻相差不大为劣质管。</a:t>
            </a:r>
            <a:endParaRPr lang="zh-CN" altLang="en-US" b="1" dirty="0">
              <a:solidFill>
                <a:srgbClr val="0033CC"/>
              </a:solidFill>
              <a:latin typeface="Times New Roman" panose="02020603050405020304" pitchFamily="18" charset="0"/>
            </a:endParaRPr>
          </a:p>
        </p:txBody>
      </p:sp>
      <p:sp>
        <p:nvSpPr>
          <p:cNvPr id="60429" name="Text Box 13"/>
          <p:cNvSpPr txBox="1"/>
          <p:nvPr/>
        </p:nvSpPr>
        <p:spPr>
          <a:xfrm>
            <a:off x="4500563" y="5187950"/>
            <a:ext cx="4191000" cy="831850"/>
          </a:xfrm>
          <a:prstGeom prst="rect">
            <a:avLst/>
          </a:prstGeom>
          <a:solidFill>
            <a:srgbClr val="CCECFF"/>
          </a:solidFill>
          <a:ln w="9525" cap="flat" cmpd="sng">
            <a:solidFill>
              <a:srgbClr val="0033CC"/>
            </a:solidFill>
            <a:prstDash val="solid"/>
            <a:miter/>
            <a:headEnd type="none" w="med" len="med"/>
            <a:tailEnd type="none" w="med" len="med"/>
          </a:ln>
        </p:spPr>
        <p:txBody>
          <a:bodyPr>
            <a:spAutoFit/>
          </a:bodyPr>
          <a:p>
            <a:pPr algn="just"/>
            <a:r>
              <a:rPr lang="zh-CN" altLang="en-US" b="1" dirty="0">
                <a:solidFill>
                  <a:srgbClr val="0033CC"/>
                </a:solidFill>
                <a:latin typeface="Times New Roman" panose="02020603050405020304" pitchFamily="18" charset="0"/>
              </a:rPr>
              <a:t>　　正反向电阻都是无穷大或零则二极管内部断路或短路。</a:t>
            </a:r>
            <a:endParaRPr lang="zh-CN" altLang="en-US" b="1" dirty="0">
              <a:solidFill>
                <a:srgbClr val="0033CC"/>
              </a:solidFill>
              <a:latin typeface="Times New Roman" panose="02020603050405020304" pitchFamily="18" charset="0"/>
            </a:endParaRPr>
          </a:p>
        </p:txBody>
      </p:sp>
      <p:grpSp>
        <p:nvGrpSpPr>
          <p:cNvPr id="3" name="Group 14"/>
          <p:cNvGrpSpPr/>
          <p:nvPr/>
        </p:nvGrpSpPr>
        <p:grpSpPr>
          <a:xfrm rot="-5400000">
            <a:off x="190500" y="4991100"/>
            <a:ext cx="1752600" cy="152400"/>
            <a:chOff x="2496" y="2016"/>
            <a:chExt cx="1392" cy="192"/>
          </a:xfrm>
        </p:grpSpPr>
        <p:sp>
          <p:nvSpPr>
            <p:cNvPr id="397325" name="Line 15"/>
            <p:cNvSpPr/>
            <p:nvPr/>
          </p:nvSpPr>
          <p:spPr>
            <a:xfrm>
              <a:off x="2496" y="2112"/>
              <a:ext cx="1392" cy="0"/>
            </a:xfrm>
            <a:prstGeom prst="line">
              <a:avLst/>
            </a:prstGeom>
            <a:ln w="57150" cap="flat" cmpd="sng">
              <a:solidFill>
                <a:schemeClr val="bg1"/>
              </a:solidFill>
              <a:prstDash val="solid"/>
              <a:headEnd type="none" w="med" len="med"/>
              <a:tailEnd type="none" w="med" len="med"/>
            </a:ln>
          </p:spPr>
        </p:sp>
        <p:sp>
          <p:nvSpPr>
            <p:cNvPr id="397326" name="AutoShape 16"/>
            <p:cNvSpPr/>
            <p:nvPr/>
          </p:nvSpPr>
          <p:spPr>
            <a:xfrm>
              <a:off x="2880" y="2016"/>
              <a:ext cx="576" cy="192"/>
            </a:xfrm>
            <a:prstGeom prst="roundRect">
              <a:avLst>
                <a:gd name="adj" fmla="val 16667"/>
              </a:avLst>
            </a:prstGeom>
            <a:solidFill>
              <a:schemeClr val="bg1"/>
            </a:solidFill>
            <a:ln w="9525" cap="flat" cmpd="sng">
              <a:solidFill>
                <a:schemeClr val="bg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27" name="Rectangle 17"/>
            <p:cNvSpPr/>
            <p:nvPr/>
          </p:nvSpPr>
          <p:spPr>
            <a:xfrm>
              <a:off x="3264" y="2016"/>
              <a:ext cx="48" cy="192"/>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4" name="Group 18"/>
          <p:cNvGrpSpPr/>
          <p:nvPr/>
        </p:nvGrpSpPr>
        <p:grpSpPr>
          <a:xfrm>
            <a:off x="857250" y="3028950"/>
            <a:ext cx="3429000" cy="2819400"/>
            <a:chOff x="528" y="1728"/>
            <a:chExt cx="2160" cy="1776"/>
          </a:xfrm>
        </p:grpSpPr>
        <p:sp>
          <p:nvSpPr>
            <p:cNvPr id="397329" name="AutoShape 19"/>
            <p:cNvSpPr/>
            <p:nvPr/>
          </p:nvSpPr>
          <p:spPr>
            <a:xfrm>
              <a:off x="576" y="2640"/>
              <a:ext cx="384" cy="41"/>
            </a:xfrm>
            <a:prstGeom prst="roundRect">
              <a:avLst>
                <a:gd name="adj" fmla="val 16667"/>
              </a:avLst>
            </a:prstGeom>
            <a:solidFill>
              <a:srgbClr val="CCECFF"/>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30" name="AutoShape 20"/>
            <p:cNvSpPr/>
            <p:nvPr/>
          </p:nvSpPr>
          <p:spPr>
            <a:xfrm>
              <a:off x="1776" y="1728"/>
              <a:ext cx="912" cy="1056"/>
            </a:xfrm>
            <a:prstGeom prst="roundRect">
              <a:avLst>
                <a:gd name="adj" fmla="val 16667"/>
              </a:avLst>
            </a:prstGeom>
            <a:solidFill>
              <a:schemeClr val="bg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31" name="Rectangle 21"/>
            <p:cNvSpPr/>
            <p:nvPr/>
          </p:nvSpPr>
          <p:spPr>
            <a:xfrm>
              <a:off x="1920" y="1872"/>
              <a:ext cx="624" cy="336"/>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32" name="Arc 22"/>
            <p:cNvSpPr/>
            <p:nvPr/>
          </p:nvSpPr>
          <p:spPr>
            <a:xfrm rot="-2395970">
              <a:off x="2064" y="1872"/>
              <a:ext cx="423" cy="432"/>
            </a:xfrm>
            <a:custGeom>
              <a:avLst/>
              <a:gdLst>
                <a:gd name="txL" fmla="*/ 0 w 21155"/>
                <a:gd name="txT" fmla="*/ 0 h 21600"/>
                <a:gd name="txR" fmla="*/ 21155 w 21155"/>
                <a:gd name="txB" fmla="*/ 21600 h 21600"/>
              </a:gdLst>
              <a:ahLst/>
              <a:cxnLst>
                <a:cxn ang="0">
                  <a:pos x="0" y="0"/>
                </a:cxn>
                <a:cxn ang="0">
                  <a:pos x="423" y="345"/>
                </a:cxn>
                <a:cxn ang="0">
                  <a:pos x="0" y="432"/>
                </a:cxn>
              </a:cxnLst>
              <a:rect l="txL" t="txT" r="txR" b="txB"/>
              <a:pathLst>
                <a:path w="21155" h="21600" fill="none">
                  <a:moveTo>
                    <a:pt x="-1" y="0"/>
                  </a:moveTo>
                  <a:cubicBezTo>
                    <a:pt x="10248" y="0"/>
                    <a:pt x="19085" y="7201"/>
                    <a:pt x="21154" y="17238"/>
                  </a:cubicBezTo>
                </a:path>
                <a:path w="21155" h="21600" stroke="0">
                  <a:moveTo>
                    <a:pt x="-1" y="0"/>
                  </a:moveTo>
                  <a:cubicBezTo>
                    <a:pt x="10248" y="0"/>
                    <a:pt x="19085" y="7201"/>
                    <a:pt x="21154" y="17238"/>
                  </a:cubicBezTo>
                  <a:lnTo>
                    <a:pt x="0" y="21600"/>
                  </a:lnTo>
                  <a:close/>
                </a:path>
              </a:pathLst>
            </a:custGeom>
            <a:noFill/>
            <a:ln w="19050" cap="flat" cmpd="sng">
              <a:solidFill>
                <a:schemeClr val="tx1"/>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33" name="Oval 23"/>
            <p:cNvSpPr/>
            <p:nvPr/>
          </p:nvSpPr>
          <p:spPr>
            <a:xfrm>
              <a:off x="2160" y="2352"/>
              <a:ext cx="192" cy="192"/>
            </a:xfrm>
            <a:prstGeom prst="ellipse">
              <a:avLst/>
            </a:prstGeom>
            <a:solidFill>
              <a:srgbClr val="5F5F5F"/>
            </a:solidFill>
            <a:ln w="127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34" name="Oval 24"/>
            <p:cNvSpPr/>
            <p:nvPr/>
          </p:nvSpPr>
          <p:spPr>
            <a:xfrm>
              <a:off x="2304" y="2592"/>
              <a:ext cx="96" cy="96"/>
            </a:xfrm>
            <a:prstGeom prst="ellipse">
              <a:avLst/>
            </a:prstGeom>
            <a:solidFill>
              <a:srgbClr val="FF0066"/>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35" name="Oval 25"/>
            <p:cNvSpPr/>
            <p:nvPr/>
          </p:nvSpPr>
          <p:spPr>
            <a:xfrm>
              <a:off x="2496" y="2592"/>
              <a:ext cx="96" cy="96"/>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36" name="AutoShape 26"/>
            <p:cNvSpPr/>
            <p:nvPr/>
          </p:nvSpPr>
          <p:spPr>
            <a:xfrm>
              <a:off x="2208" y="2352"/>
              <a:ext cx="96" cy="192"/>
            </a:xfrm>
            <a:prstGeom prst="triangle">
              <a:avLst>
                <a:gd name="adj" fmla="val 55208"/>
              </a:avLst>
            </a:prstGeom>
            <a:solidFill>
              <a:schemeClr val="tx1"/>
            </a:solidFill>
            <a:ln w="28575" cap="flat" cmpd="sng">
              <a:solidFill>
                <a:schemeClr val="tx1"/>
              </a:solidFill>
              <a:prstDash val="solid"/>
              <a:miter/>
              <a:headEnd type="none" w="med" len="med"/>
              <a:tailEnd type="none" w="med" len="med"/>
            </a:ln>
          </p:spPr>
          <p:txBody>
            <a:bodyPr wrap="none" anchor="ctr" anchorCtr="0"/>
            <a:p>
              <a:pPr algn="ctr" eaLnBrk="0" hangingPunct="0"/>
              <a:endParaRPr lang="zh-CN" altLang="zh-CN" dirty="0">
                <a:latin typeface="Times New Roman" panose="02020603050405020304" pitchFamily="18" charset="0"/>
                <a:ea typeface="黑体" panose="02010609060101010101" pitchFamily="2" charset="-122"/>
              </a:endParaRPr>
            </a:p>
          </p:txBody>
        </p:sp>
        <p:sp>
          <p:nvSpPr>
            <p:cNvPr id="397337" name="Text Box 27"/>
            <p:cNvSpPr txBox="1"/>
            <p:nvPr/>
          </p:nvSpPr>
          <p:spPr>
            <a:xfrm>
              <a:off x="2208" y="2160"/>
              <a:ext cx="373" cy="250"/>
            </a:xfrm>
            <a:prstGeom prst="rect">
              <a:avLst/>
            </a:prstGeom>
            <a:noFill/>
            <a:ln w="9525">
              <a:noFill/>
            </a:ln>
          </p:spPr>
          <p:txBody>
            <a:bodyPr wrap="none">
              <a:spAutoFit/>
            </a:bodyPr>
            <a:p>
              <a:pPr eaLnBrk="0" hangingPunct="0"/>
              <a:r>
                <a:rPr lang="en-US" altLang="zh-CN" sz="2000" b="1" dirty="0">
                  <a:solidFill>
                    <a:schemeClr val="bg1"/>
                  </a:solidFill>
                  <a:latin typeface="Times New Roman" panose="02020603050405020304" pitchFamily="18" charset="0"/>
                  <a:ea typeface="黑体" panose="02010609060101010101" pitchFamily="2" charset="-122"/>
                  <a:sym typeface="Symbol" panose="05050102010706020507" pitchFamily="18" charset="2"/>
                </a:rPr>
                <a:t>1k</a:t>
              </a:r>
              <a:endParaRPr lang="en-US" altLang="zh-CN" sz="2000" b="1" dirty="0">
                <a:solidFill>
                  <a:schemeClr val="bg1"/>
                </a:solidFill>
                <a:latin typeface="Times New Roman" panose="02020603050405020304" pitchFamily="18" charset="0"/>
                <a:ea typeface="黑体" panose="02010609060101010101" pitchFamily="2" charset="-122"/>
              </a:endParaRPr>
            </a:p>
          </p:txBody>
        </p:sp>
        <p:grpSp>
          <p:nvGrpSpPr>
            <p:cNvPr id="397338" name="Group 28"/>
            <p:cNvGrpSpPr/>
            <p:nvPr/>
          </p:nvGrpSpPr>
          <p:grpSpPr>
            <a:xfrm>
              <a:off x="1488" y="2688"/>
              <a:ext cx="864" cy="288"/>
              <a:chOff x="1200" y="2256"/>
              <a:chExt cx="432" cy="288"/>
            </a:xfrm>
          </p:grpSpPr>
          <p:sp>
            <p:nvSpPr>
              <p:cNvPr id="397339" name="Line 29"/>
              <p:cNvSpPr/>
              <p:nvPr/>
            </p:nvSpPr>
            <p:spPr>
              <a:xfrm>
                <a:off x="1200" y="2544"/>
                <a:ext cx="432" cy="0"/>
              </a:xfrm>
              <a:prstGeom prst="line">
                <a:avLst/>
              </a:prstGeom>
              <a:ln w="38100" cap="flat" cmpd="sng">
                <a:solidFill>
                  <a:srgbClr val="FF0066"/>
                </a:solidFill>
                <a:prstDash val="solid"/>
                <a:headEnd type="none" w="med" len="med"/>
                <a:tailEnd type="none" w="med" len="med"/>
              </a:ln>
            </p:spPr>
          </p:sp>
          <p:sp>
            <p:nvSpPr>
              <p:cNvPr id="397340" name="Line 30"/>
              <p:cNvSpPr/>
              <p:nvPr/>
            </p:nvSpPr>
            <p:spPr>
              <a:xfrm>
                <a:off x="1632" y="2256"/>
                <a:ext cx="0" cy="288"/>
              </a:xfrm>
              <a:prstGeom prst="line">
                <a:avLst/>
              </a:prstGeom>
              <a:ln w="38100" cap="flat" cmpd="sng">
                <a:solidFill>
                  <a:srgbClr val="FF0066"/>
                </a:solidFill>
                <a:prstDash val="solid"/>
                <a:headEnd type="none" w="med" len="med"/>
                <a:tailEnd type="none" w="med" len="med"/>
              </a:ln>
            </p:spPr>
          </p:sp>
        </p:grpSp>
        <p:sp>
          <p:nvSpPr>
            <p:cNvPr id="397341" name="Line 31"/>
            <p:cNvSpPr/>
            <p:nvPr/>
          </p:nvSpPr>
          <p:spPr>
            <a:xfrm>
              <a:off x="1200" y="3456"/>
              <a:ext cx="1344" cy="0"/>
            </a:xfrm>
            <a:prstGeom prst="line">
              <a:avLst/>
            </a:prstGeom>
            <a:ln w="38100" cap="flat" cmpd="sng">
              <a:solidFill>
                <a:schemeClr val="tx1"/>
              </a:solidFill>
              <a:prstDash val="solid"/>
              <a:headEnd type="none" w="med" len="med"/>
              <a:tailEnd type="none" w="med" len="med"/>
            </a:ln>
          </p:spPr>
        </p:sp>
        <p:sp>
          <p:nvSpPr>
            <p:cNvPr id="397342" name="AutoShape 32"/>
            <p:cNvSpPr/>
            <p:nvPr/>
          </p:nvSpPr>
          <p:spPr>
            <a:xfrm>
              <a:off x="528" y="3432"/>
              <a:ext cx="384" cy="41"/>
            </a:xfrm>
            <a:prstGeom prst="roundRect">
              <a:avLst>
                <a:gd name="adj" fmla="val 16667"/>
              </a:avLst>
            </a:prstGeom>
            <a:solidFill>
              <a:srgbClr val="CCECFF"/>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43" name="Rectangle 33"/>
            <p:cNvSpPr/>
            <p:nvPr/>
          </p:nvSpPr>
          <p:spPr>
            <a:xfrm>
              <a:off x="816" y="2592"/>
              <a:ext cx="480" cy="96"/>
            </a:xfrm>
            <a:prstGeom prst="rect">
              <a:avLst/>
            </a:prstGeom>
            <a:solidFill>
              <a:srgbClr val="FF0066"/>
            </a:solidFill>
            <a:ln w="9525" cap="flat" cmpd="sng">
              <a:solidFill>
                <a:srgbClr val="FF0066"/>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44" name="Rectangle 34"/>
            <p:cNvSpPr/>
            <p:nvPr/>
          </p:nvSpPr>
          <p:spPr>
            <a:xfrm>
              <a:off x="816" y="3408"/>
              <a:ext cx="480" cy="96"/>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45" name="Line 35"/>
            <p:cNvSpPr/>
            <p:nvPr/>
          </p:nvSpPr>
          <p:spPr>
            <a:xfrm flipH="1">
              <a:off x="2544" y="2688"/>
              <a:ext cx="0" cy="768"/>
            </a:xfrm>
            <a:prstGeom prst="line">
              <a:avLst/>
            </a:prstGeom>
            <a:ln w="38100" cap="flat" cmpd="sng">
              <a:solidFill>
                <a:schemeClr val="tx1"/>
              </a:solidFill>
              <a:prstDash val="solid"/>
              <a:headEnd type="none" w="med" len="med"/>
              <a:tailEnd type="none" w="med" len="med"/>
            </a:ln>
          </p:spPr>
        </p:sp>
        <p:grpSp>
          <p:nvGrpSpPr>
            <p:cNvPr id="397346" name="Group 36"/>
            <p:cNvGrpSpPr/>
            <p:nvPr/>
          </p:nvGrpSpPr>
          <p:grpSpPr>
            <a:xfrm flipV="1">
              <a:off x="1104" y="2640"/>
              <a:ext cx="384" cy="336"/>
              <a:chOff x="1200" y="2256"/>
              <a:chExt cx="432" cy="288"/>
            </a:xfrm>
          </p:grpSpPr>
          <p:sp>
            <p:nvSpPr>
              <p:cNvPr id="397347" name="Line 37"/>
              <p:cNvSpPr/>
              <p:nvPr/>
            </p:nvSpPr>
            <p:spPr>
              <a:xfrm>
                <a:off x="1200" y="2544"/>
                <a:ext cx="432" cy="0"/>
              </a:xfrm>
              <a:prstGeom prst="line">
                <a:avLst/>
              </a:prstGeom>
              <a:ln w="38100" cap="flat" cmpd="sng">
                <a:solidFill>
                  <a:srgbClr val="FF0066"/>
                </a:solidFill>
                <a:prstDash val="solid"/>
                <a:headEnd type="none" w="med" len="med"/>
                <a:tailEnd type="none" w="med" len="med"/>
              </a:ln>
            </p:spPr>
          </p:sp>
          <p:sp>
            <p:nvSpPr>
              <p:cNvPr id="397348" name="Line 38"/>
              <p:cNvSpPr/>
              <p:nvPr/>
            </p:nvSpPr>
            <p:spPr>
              <a:xfrm>
                <a:off x="1632" y="2256"/>
                <a:ext cx="0" cy="288"/>
              </a:xfrm>
              <a:prstGeom prst="line">
                <a:avLst/>
              </a:prstGeom>
              <a:ln w="38100" cap="flat" cmpd="sng">
                <a:solidFill>
                  <a:srgbClr val="FF0066"/>
                </a:solidFill>
                <a:prstDash val="solid"/>
                <a:headEnd type="none" w="med" len="med"/>
                <a:tailEnd type="none" w="med" len="med"/>
              </a:ln>
            </p:spPr>
          </p:sp>
        </p:grpSp>
        <p:sp>
          <p:nvSpPr>
            <p:cNvPr id="397349" name="Text Box 39"/>
            <p:cNvSpPr txBox="1"/>
            <p:nvPr/>
          </p:nvSpPr>
          <p:spPr>
            <a:xfrm>
              <a:off x="1872" y="1920"/>
              <a:ext cx="276" cy="327"/>
            </a:xfrm>
            <a:prstGeom prst="rect">
              <a:avLst/>
            </a:prstGeom>
            <a:noFill/>
            <a:ln w="9525">
              <a:noFill/>
            </a:ln>
          </p:spPr>
          <p:txBody>
            <a:bodyPr wrap="none">
              <a:spAutoFit/>
            </a:bodyPr>
            <a:p>
              <a:r>
                <a:rPr lang="en-US" altLang="zh-CN" sz="2800" b="1" dirty="0">
                  <a:latin typeface="Times New Roman" panose="02020603050405020304" pitchFamily="18" charset="0"/>
                  <a:sym typeface="Symbol" panose="05050102010706020507" pitchFamily="18" charset="2"/>
                </a:rPr>
                <a:t></a:t>
              </a:r>
              <a:endParaRPr lang="en-US" altLang="zh-CN" sz="2800" b="1" dirty="0">
                <a:latin typeface="Times New Roman" panose="02020603050405020304" pitchFamily="18" charset="0"/>
              </a:endParaRPr>
            </a:p>
          </p:txBody>
        </p:sp>
        <p:sp>
          <p:nvSpPr>
            <p:cNvPr id="397350" name="Text Box 40"/>
            <p:cNvSpPr txBox="1"/>
            <p:nvPr/>
          </p:nvSpPr>
          <p:spPr>
            <a:xfrm>
              <a:off x="2352" y="1968"/>
              <a:ext cx="212" cy="288"/>
            </a:xfrm>
            <a:prstGeom prst="rect">
              <a:avLst/>
            </a:prstGeom>
            <a:noFill/>
            <a:ln w="9525">
              <a:noFill/>
            </a:ln>
          </p:spPr>
          <p:txBody>
            <a:bodyPr wrap="none">
              <a:spAutoFit/>
            </a:bodyPr>
            <a:p>
              <a:r>
                <a:rPr lang="en-US" altLang="zh-CN" b="1" dirty="0">
                  <a:latin typeface="Times New Roman" panose="02020603050405020304" pitchFamily="18" charset="0"/>
                </a:rPr>
                <a:t>0</a:t>
              </a:r>
              <a:endParaRPr lang="en-US" altLang="zh-CN" b="1" dirty="0">
                <a:latin typeface="Times New Roman" panose="02020603050405020304" pitchFamily="18" charset="0"/>
              </a:endParaRPr>
            </a:p>
          </p:txBody>
        </p:sp>
        <p:sp>
          <p:nvSpPr>
            <p:cNvPr id="397351" name="Line 41"/>
            <p:cNvSpPr/>
            <p:nvPr/>
          </p:nvSpPr>
          <p:spPr>
            <a:xfrm>
              <a:off x="1968" y="2016"/>
              <a:ext cx="288" cy="144"/>
            </a:xfrm>
            <a:prstGeom prst="line">
              <a:avLst/>
            </a:prstGeom>
            <a:ln w="28575" cap="flat" cmpd="sng">
              <a:solidFill>
                <a:schemeClr val="tx1"/>
              </a:solidFill>
              <a:prstDash val="solid"/>
              <a:headEnd type="none" w="med" len="med"/>
              <a:tailEnd type="none" w="med" len="med"/>
            </a:ln>
          </p:spPr>
        </p:sp>
      </p:grpSp>
      <p:grpSp>
        <p:nvGrpSpPr>
          <p:cNvPr id="7" name="Group 42"/>
          <p:cNvGrpSpPr/>
          <p:nvPr/>
        </p:nvGrpSpPr>
        <p:grpSpPr>
          <a:xfrm rot="-6654135">
            <a:off x="171450" y="4991100"/>
            <a:ext cx="1752600" cy="152400"/>
            <a:chOff x="2496" y="2016"/>
            <a:chExt cx="1392" cy="192"/>
          </a:xfrm>
        </p:grpSpPr>
        <p:sp>
          <p:nvSpPr>
            <p:cNvPr id="397353" name="Line 43"/>
            <p:cNvSpPr/>
            <p:nvPr/>
          </p:nvSpPr>
          <p:spPr>
            <a:xfrm>
              <a:off x="2496" y="2112"/>
              <a:ext cx="1392" cy="0"/>
            </a:xfrm>
            <a:prstGeom prst="line">
              <a:avLst/>
            </a:prstGeom>
            <a:ln w="57150" cap="flat" cmpd="sng">
              <a:solidFill>
                <a:srgbClr val="C0C0C0"/>
              </a:solidFill>
              <a:prstDash val="solid"/>
              <a:headEnd type="none" w="med" len="med"/>
              <a:tailEnd type="none" w="med" len="med"/>
            </a:ln>
          </p:spPr>
        </p:sp>
        <p:sp>
          <p:nvSpPr>
            <p:cNvPr id="397354" name="AutoShape 44"/>
            <p:cNvSpPr/>
            <p:nvPr/>
          </p:nvSpPr>
          <p:spPr>
            <a:xfrm>
              <a:off x="2880" y="2016"/>
              <a:ext cx="576" cy="192"/>
            </a:xfrm>
            <a:prstGeom prst="roundRect">
              <a:avLst>
                <a:gd name="adj" fmla="val 16667"/>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55" name="Rectangle 45"/>
            <p:cNvSpPr/>
            <p:nvPr/>
          </p:nvSpPr>
          <p:spPr>
            <a:xfrm>
              <a:off x="3264" y="2016"/>
              <a:ext cx="48" cy="192"/>
            </a:xfrm>
            <a:prstGeom prst="rect">
              <a:avLst/>
            </a:prstGeom>
            <a:solidFill>
              <a:srgbClr val="DDDDDD"/>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8" name="Group 46"/>
          <p:cNvGrpSpPr/>
          <p:nvPr/>
        </p:nvGrpSpPr>
        <p:grpSpPr>
          <a:xfrm rot="-7955394">
            <a:off x="114300" y="5010150"/>
            <a:ext cx="1752600" cy="152400"/>
            <a:chOff x="2496" y="2016"/>
            <a:chExt cx="1392" cy="192"/>
          </a:xfrm>
        </p:grpSpPr>
        <p:sp>
          <p:nvSpPr>
            <p:cNvPr id="397357" name="Line 47"/>
            <p:cNvSpPr/>
            <p:nvPr/>
          </p:nvSpPr>
          <p:spPr>
            <a:xfrm>
              <a:off x="2496" y="2112"/>
              <a:ext cx="1392" cy="0"/>
            </a:xfrm>
            <a:prstGeom prst="line">
              <a:avLst/>
            </a:prstGeom>
            <a:ln w="57150" cap="flat" cmpd="sng">
              <a:solidFill>
                <a:srgbClr val="C0C0C0"/>
              </a:solidFill>
              <a:prstDash val="solid"/>
              <a:headEnd type="none" w="med" len="med"/>
              <a:tailEnd type="none" w="med" len="med"/>
            </a:ln>
          </p:spPr>
        </p:sp>
        <p:sp>
          <p:nvSpPr>
            <p:cNvPr id="397358" name="AutoShape 48"/>
            <p:cNvSpPr/>
            <p:nvPr/>
          </p:nvSpPr>
          <p:spPr>
            <a:xfrm>
              <a:off x="2880" y="2016"/>
              <a:ext cx="576" cy="192"/>
            </a:xfrm>
            <a:prstGeom prst="roundRect">
              <a:avLst>
                <a:gd name="adj" fmla="val 16667"/>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59" name="Rectangle 49"/>
            <p:cNvSpPr/>
            <p:nvPr/>
          </p:nvSpPr>
          <p:spPr>
            <a:xfrm>
              <a:off x="3264" y="2016"/>
              <a:ext cx="48" cy="192"/>
            </a:xfrm>
            <a:prstGeom prst="rect">
              <a:avLst/>
            </a:prstGeom>
            <a:solidFill>
              <a:srgbClr val="DDDDDD"/>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9" name="Group 50"/>
          <p:cNvGrpSpPr/>
          <p:nvPr/>
        </p:nvGrpSpPr>
        <p:grpSpPr>
          <a:xfrm rot="-10216971">
            <a:off x="133350" y="5029200"/>
            <a:ext cx="1752600" cy="152400"/>
            <a:chOff x="2496" y="2016"/>
            <a:chExt cx="1392" cy="192"/>
          </a:xfrm>
        </p:grpSpPr>
        <p:sp>
          <p:nvSpPr>
            <p:cNvPr id="397361" name="Line 51"/>
            <p:cNvSpPr/>
            <p:nvPr/>
          </p:nvSpPr>
          <p:spPr>
            <a:xfrm>
              <a:off x="2496" y="2112"/>
              <a:ext cx="1392" cy="0"/>
            </a:xfrm>
            <a:prstGeom prst="line">
              <a:avLst/>
            </a:prstGeom>
            <a:ln w="57150" cap="flat" cmpd="sng">
              <a:solidFill>
                <a:srgbClr val="C0C0C0"/>
              </a:solidFill>
              <a:prstDash val="solid"/>
              <a:headEnd type="none" w="med" len="med"/>
              <a:tailEnd type="none" w="med" len="med"/>
            </a:ln>
          </p:spPr>
        </p:sp>
        <p:sp>
          <p:nvSpPr>
            <p:cNvPr id="397362" name="AutoShape 52"/>
            <p:cNvSpPr/>
            <p:nvPr/>
          </p:nvSpPr>
          <p:spPr>
            <a:xfrm>
              <a:off x="2880" y="2016"/>
              <a:ext cx="576" cy="192"/>
            </a:xfrm>
            <a:prstGeom prst="roundRect">
              <a:avLst>
                <a:gd name="adj" fmla="val 16667"/>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63" name="Rectangle 53"/>
            <p:cNvSpPr/>
            <p:nvPr/>
          </p:nvSpPr>
          <p:spPr>
            <a:xfrm>
              <a:off x="3264" y="2016"/>
              <a:ext cx="48" cy="192"/>
            </a:xfrm>
            <a:prstGeom prst="rect">
              <a:avLst/>
            </a:prstGeom>
            <a:solidFill>
              <a:srgbClr val="DDDDDD"/>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10" name="Group 54"/>
          <p:cNvGrpSpPr/>
          <p:nvPr/>
        </p:nvGrpSpPr>
        <p:grpSpPr>
          <a:xfrm rot="9572034">
            <a:off x="152400" y="5067300"/>
            <a:ext cx="1752600" cy="152400"/>
            <a:chOff x="2496" y="2016"/>
            <a:chExt cx="1392" cy="192"/>
          </a:xfrm>
        </p:grpSpPr>
        <p:sp>
          <p:nvSpPr>
            <p:cNvPr id="397365" name="Line 55"/>
            <p:cNvSpPr/>
            <p:nvPr/>
          </p:nvSpPr>
          <p:spPr>
            <a:xfrm>
              <a:off x="2496" y="2112"/>
              <a:ext cx="1392" cy="0"/>
            </a:xfrm>
            <a:prstGeom prst="line">
              <a:avLst/>
            </a:prstGeom>
            <a:ln w="57150" cap="flat" cmpd="sng">
              <a:solidFill>
                <a:srgbClr val="C0C0C0"/>
              </a:solidFill>
              <a:prstDash val="solid"/>
              <a:headEnd type="none" w="med" len="med"/>
              <a:tailEnd type="none" w="med" len="med"/>
            </a:ln>
          </p:spPr>
        </p:sp>
        <p:sp>
          <p:nvSpPr>
            <p:cNvPr id="397366" name="AutoShape 56"/>
            <p:cNvSpPr/>
            <p:nvPr/>
          </p:nvSpPr>
          <p:spPr>
            <a:xfrm>
              <a:off x="2880" y="2016"/>
              <a:ext cx="576" cy="192"/>
            </a:xfrm>
            <a:prstGeom prst="roundRect">
              <a:avLst>
                <a:gd name="adj" fmla="val 16667"/>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67" name="Rectangle 57"/>
            <p:cNvSpPr/>
            <p:nvPr/>
          </p:nvSpPr>
          <p:spPr>
            <a:xfrm>
              <a:off x="3264" y="2016"/>
              <a:ext cx="48" cy="192"/>
            </a:xfrm>
            <a:prstGeom prst="rect">
              <a:avLst/>
            </a:prstGeom>
            <a:solidFill>
              <a:srgbClr val="DDDDDD"/>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11" name="Group 58"/>
          <p:cNvGrpSpPr/>
          <p:nvPr/>
        </p:nvGrpSpPr>
        <p:grpSpPr>
          <a:xfrm rot="7937280">
            <a:off x="171450" y="5029200"/>
            <a:ext cx="1752600" cy="152400"/>
            <a:chOff x="2496" y="2016"/>
            <a:chExt cx="1392" cy="192"/>
          </a:xfrm>
        </p:grpSpPr>
        <p:sp>
          <p:nvSpPr>
            <p:cNvPr id="397369" name="Line 59"/>
            <p:cNvSpPr/>
            <p:nvPr/>
          </p:nvSpPr>
          <p:spPr>
            <a:xfrm>
              <a:off x="2496" y="2112"/>
              <a:ext cx="1392" cy="0"/>
            </a:xfrm>
            <a:prstGeom prst="line">
              <a:avLst/>
            </a:prstGeom>
            <a:ln w="57150" cap="flat" cmpd="sng">
              <a:solidFill>
                <a:srgbClr val="C0C0C0"/>
              </a:solidFill>
              <a:prstDash val="solid"/>
              <a:headEnd type="none" w="med" len="med"/>
              <a:tailEnd type="none" w="med" len="med"/>
            </a:ln>
          </p:spPr>
        </p:sp>
        <p:sp>
          <p:nvSpPr>
            <p:cNvPr id="397370" name="AutoShape 60"/>
            <p:cNvSpPr/>
            <p:nvPr/>
          </p:nvSpPr>
          <p:spPr>
            <a:xfrm>
              <a:off x="2880" y="2016"/>
              <a:ext cx="576" cy="192"/>
            </a:xfrm>
            <a:prstGeom prst="roundRect">
              <a:avLst>
                <a:gd name="adj" fmla="val 16667"/>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71" name="Rectangle 61"/>
            <p:cNvSpPr/>
            <p:nvPr/>
          </p:nvSpPr>
          <p:spPr>
            <a:xfrm>
              <a:off x="3264" y="2016"/>
              <a:ext cx="48" cy="192"/>
            </a:xfrm>
            <a:prstGeom prst="rect">
              <a:avLst/>
            </a:prstGeom>
            <a:solidFill>
              <a:srgbClr val="DDDDDD"/>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12" name="Group 62"/>
          <p:cNvGrpSpPr/>
          <p:nvPr/>
        </p:nvGrpSpPr>
        <p:grpSpPr>
          <a:xfrm rot="5400000" flipV="1">
            <a:off x="190500" y="5048250"/>
            <a:ext cx="1752600" cy="152400"/>
            <a:chOff x="2496" y="2016"/>
            <a:chExt cx="1392" cy="192"/>
          </a:xfrm>
        </p:grpSpPr>
        <p:sp>
          <p:nvSpPr>
            <p:cNvPr id="397373" name="Line 63"/>
            <p:cNvSpPr/>
            <p:nvPr/>
          </p:nvSpPr>
          <p:spPr>
            <a:xfrm>
              <a:off x="2496" y="2112"/>
              <a:ext cx="1392" cy="0"/>
            </a:xfrm>
            <a:prstGeom prst="line">
              <a:avLst/>
            </a:prstGeom>
            <a:ln w="57150" cap="flat" cmpd="sng">
              <a:solidFill>
                <a:srgbClr val="C0C0C0"/>
              </a:solidFill>
              <a:prstDash val="solid"/>
              <a:headEnd type="none" w="med" len="med"/>
              <a:tailEnd type="none" w="med" len="med"/>
            </a:ln>
          </p:spPr>
        </p:sp>
        <p:sp>
          <p:nvSpPr>
            <p:cNvPr id="397374" name="AutoShape 64"/>
            <p:cNvSpPr/>
            <p:nvPr/>
          </p:nvSpPr>
          <p:spPr>
            <a:xfrm>
              <a:off x="2880" y="2016"/>
              <a:ext cx="576" cy="192"/>
            </a:xfrm>
            <a:prstGeom prst="roundRect">
              <a:avLst>
                <a:gd name="adj" fmla="val 16667"/>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75" name="Rectangle 65"/>
            <p:cNvSpPr/>
            <p:nvPr/>
          </p:nvSpPr>
          <p:spPr>
            <a:xfrm>
              <a:off x="3264" y="2016"/>
              <a:ext cx="48" cy="192"/>
            </a:xfrm>
            <a:prstGeom prst="rect">
              <a:avLst/>
            </a:prstGeom>
            <a:solidFill>
              <a:srgbClr val="DDDDDD"/>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13" name="Group 66"/>
          <p:cNvGrpSpPr/>
          <p:nvPr/>
        </p:nvGrpSpPr>
        <p:grpSpPr>
          <a:xfrm>
            <a:off x="2990850" y="3257550"/>
            <a:ext cx="1098550" cy="685800"/>
            <a:chOff x="3292" y="3600"/>
            <a:chExt cx="692" cy="432"/>
          </a:xfrm>
        </p:grpSpPr>
        <p:sp>
          <p:nvSpPr>
            <p:cNvPr id="397377" name="Rectangle 67"/>
            <p:cNvSpPr/>
            <p:nvPr/>
          </p:nvSpPr>
          <p:spPr>
            <a:xfrm>
              <a:off x="3340" y="3600"/>
              <a:ext cx="624" cy="336"/>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78" name="Arc 68"/>
            <p:cNvSpPr/>
            <p:nvPr/>
          </p:nvSpPr>
          <p:spPr>
            <a:xfrm rot="-2395970">
              <a:off x="3484" y="3600"/>
              <a:ext cx="423" cy="432"/>
            </a:xfrm>
            <a:custGeom>
              <a:avLst/>
              <a:gdLst>
                <a:gd name="txL" fmla="*/ 0 w 21155"/>
                <a:gd name="txT" fmla="*/ 0 h 21600"/>
                <a:gd name="txR" fmla="*/ 21155 w 21155"/>
                <a:gd name="txB" fmla="*/ 21600 h 21600"/>
              </a:gdLst>
              <a:ahLst/>
              <a:cxnLst>
                <a:cxn ang="0">
                  <a:pos x="0" y="0"/>
                </a:cxn>
                <a:cxn ang="0">
                  <a:pos x="423" y="345"/>
                </a:cxn>
                <a:cxn ang="0">
                  <a:pos x="0" y="432"/>
                </a:cxn>
              </a:cxnLst>
              <a:rect l="txL" t="txT" r="txR" b="txB"/>
              <a:pathLst>
                <a:path w="21155" h="21600" fill="none">
                  <a:moveTo>
                    <a:pt x="-1" y="0"/>
                  </a:moveTo>
                  <a:cubicBezTo>
                    <a:pt x="10248" y="0"/>
                    <a:pt x="19085" y="7201"/>
                    <a:pt x="21154" y="17238"/>
                  </a:cubicBezTo>
                </a:path>
                <a:path w="21155" h="21600" stroke="0">
                  <a:moveTo>
                    <a:pt x="-1" y="0"/>
                  </a:moveTo>
                  <a:cubicBezTo>
                    <a:pt x="10248" y="0"/>
                    <a:pt x="19085" y="7201"/>
                    <a:pt x="21154" y="17238"/>
                  </a:cubicBezTo>
                  <a:lnTo>
                    <a:pt x="0" y="21600"/>
                  </a:lnTo>
                  <a:close/>
                </a:path>
              </a:pathLst>
            </a:custGeom>
            <a:noFill/>
            <a:ln w="19050" cap="flat" cmpd="sng">
              <a:solidFill>
                <a:schemeClr val="tx1"/>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79" name="Text Box 69"/>
            <p:cNvSpPr txBox="1"/>
            <p:nvPr/>
          </p:nvSpPr>
          <p:spPr>
            <a:xfrm>
              <a:off x="3292" y="3648"/>
              <a:ext cx="276" cy="327"/>
            </a:xfrm>
            <a:prstGeom prst="rect">
              <a:avLst/>
            </a:prstGeom>
            <a:noFill/>
            <a:ln w="9525">
              <a:noFill/>
            </a:ln>
          </p:spPr>
          <p:txBody>
            <a:bodyPr wrap="none">
              <a:spAutoFit/>
            </a:bodyPr>
            <a:p>
              <a:r>
                <a:rPr lang="en-US" altLang="zh-CN" sz="2800" b="1" dirty="0">
                  <a:latin typeface="Times New Roman" panose="02020603050405020304" pitchFamily="18" charset="0"/>
                  <a:sym typeface="Symbol" panose="05050102010706020507" pitchFamily="18" charset="2"/>
                </a:rPr>
                <a:t></a:t>
              </a:r>
              <a:endParaRPr lang="en-US" altLang="zh-CN" sz="2800" b="1" dirty="0">
                <a:latin typeface="Times New Roman" panose="02020603050405020304" pitchFamily="18" charset="0"/>
              </a:endParaRPr>
            </a:p>
          </p:txBody>
        </p:sp>
        <p:sp>
          <p:nvSpPr>
            <p:cNvPr id="397380" name="Text Box 70"/>
            <p:cNvSpPr txBox="1"/>
            <p:nvPr/>
          </p:nvSpPr>
          <p:spPr>
            <a:xfrm>
              <a:off x="3772" y="3696"/>
              <a:ext cx="212" cy="288"/>
            </a:xfrm>
            <a:prstGeom prst="rect">
              <a:avLst/>
            </a:prstGeom>
            <a:noFill/>
            <a:ln w="9525">
              <a:noFill/>
            </a:ln>
          </p:spPr>
          <p:txBody>
            <a:bodyPr wrap="none">
              <a:spAutoFit/>
            </a:bodyPr>
            <a:p>
              <a:r>
                <a:rPr lang="en-US" altLang="zh-CN" b="1" dirty="0">
                  <a:latin typeface="Times New Roman" panose="02020603050405020304" pitchFamily="18" charset="0"/>
                </a:rPr>
                <a:t>0</a:t>
              </a:r>
              <a:endParaRPr lang="en-US" altLang="zh-CN" b="1" dirty="0">
                <a:latin typeface="Times New Roman" panose="02020603050405020304" pitchFamily="18" charset="0"/>
              </a:endParaRPr>
            </a:p>
          </p:txBody>
        </p:sp>
        <p:sp>
          <p:nvSpPr>
            <p:cNvPr id="397381" name="Line 71"/>
            <p:cNvSpPr/>
            <p:nvPr/>
          </p:nvSpPr>
          <p:spPr>
            <a:xfrm flipH="1">
              <a:off x="3696" y="3648"/>
              <a:ext cx="48" cy="240"/>
            </a:xfrm>
            <a:prstGeom prst="line">
              <a:avLst/>
            </a:prstGeom>
            <a:ln w="28575" cap="flat" cmpd="sng">
              <a:solidFill>
                <a:schemeClr val="tx1"/>
              </a:solidFill>
              <a:prstDash val="solid"/>
              <a:headEnd type="none" w="med" len="med"/>
              <a:tailEnd type="none" w="med" len="med"/>
            </a:ln>
          </p:spPr>
        </p:sp>
      </p:grpSp>
      <p:grpSp>
        <p:nvGrpSpPr>
          <p:cNvPr id="14" name="Group 72"/>
          <p:cNvGrpSpPr/>
          <p:nvPr/>
        </p:nvGrpSpPr>
        <p:grpSpPr>
          <a:xfrm>
            <a:off x="2990850" y="3257550"/>
            <a:ext cx="1098550" cy="685800"/>
            <a:chOff x="1968" y="3504"/>
            <a:chExt cx="692" cy="432"/>
          </a:xfrm>
        </p:grpSpPr>
        <p:sp>
          <p:nvSpPr>
            <p:cNvPr id="397383" name="Rectangle 73"/>
            <p:cNvSpPr/>
            <p:nvPr/>
          </p:nvSpPr>
          <p:spPr>
            <a:xfrm>
              <a:off x="2016" y="3504"/>
              <a:ext cx="624" cy="336"/>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84" name="Arc 74"/>
            <p:cNvSpPr/>
            <p:nvPr/>
          </p:nvSpPr>
          <p:spPr>
            <a:xfrm rot="-2395970">
              <a:off x="2160" y="3504"/>
              <a:ext cx="423" cy="432"/>
            </a:xfrm>
            <a:custGeom>
              <a:avLst/>
              <a:gdLst>
                <a:gd name="txL" fmla="*/ 0 w 21155"/>
                <a:gd name="txT" fmla="*/ 0 h 21600"/>
                <a:gd name="txR" fmla="*/ 21155 w 21155"/>
                <a:gd name="txB" fmla="*/ 21600 h 21600"/>
              </a:gdLst>
              <a:ahLst/>
              <a:cxnLst>
                <a:cxn ang="0">
                  <a:pos x="0" y="0"/>
                </a:cxn>
                <a:cxn ang="0">
                  <a:pos x="423" y="345"/>
                </a:cxn>
                <a:cxn ang="0">
                  <a:pos x="0" y="432"/>
                </a:cxn>
              </a:cxnLst>
              <a:rect l="txL" t="txT" r="txR" b="txB"/>
              <a:pathLst>
                <a:path w="21155" h="21600" fill="none">
                  <a:moveTo>
                    <a:pt x="-1" y="0"/>
                  </a:moveTo>
                  <a:cubicBezTo>
                    <a:pt x="10248" y="0"/>
                    <a:pt x="19085" y="7201"/>
                    <a:pt x="21154" y="17238"/>
                  </a:cubicBezTo>
                </a:path>
                <a:path w="21155" h="21600" stroke="0">
                  <a:moveTo>
                    <a:pt x="-1" y="0"/>
                  </a:moveTo>
                  <a:cubicBezTo>
                    <a:pt x="10248" y="0"/>
                    <a:pt x="19085" y="7201"/>
                    <a:pt x="21154" y="17238"/>
                  </a:cubicBezTo>
                  <a:lnTo>
                    <a:pt x="0" y="21600"/>
                  </a:lnTo>
                  <a:close/>
                </a:path>
              </a:pathLst>
            </a:custGeom>
            <a:noFill/>
            <a:ln w="19050" cap="flat" cmpd="sng">
              <a:solidFill>
                <a:schemeClr val="tx1"/>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7385" name="Line 75"/>
            <p:cNvSpPr/>
            <p:nvPr/>
          </p:nvSpPr>
          <p:spPr>
            <a:xfrm>
              <a:off x="2160" y="3552"/>
              <a:ext cx="192" cy="240"/>
            </a:xfrm>
            <a:prstGeom prst="line">
              <a:avLst/>
            </a:prstGeom>
            <a:ln w="28575" cap="flat" cmpd="sng">
              <a:solidFill>
                <a:schemeClr val="tx1"/>
              </a:solidFill>
              <a:prstDash val="solid"/>
              <a:headEnd type="none" w="med" len="med"/>
              <a:tailEnd type="none" w="med" len="med"/>
            </a:ln>
          </p:spPr>
        </p:sp>
        <p:sp>
          <p:nvSpPr>
            <p:cNvPr id="397386" name="Text Box 76"/>
            <p:cNvSpPr txBox="1"/>
            <p:nvPr/>
          </p:nvSpPr>
          <p:spPr>
            <a:xfrm>
              <a:off x="1968" y="3552"/>
              <a:ext cx="276" cy="327"/>
            </a:xfrm>
            <a:prstGeom prst="rect">
              <a:avLst/>
            </a:prstGeom>
            <a:noFill/>
            <a:ln w="9525">
              <a:noFill/>
            </a:ln>
          </p:spPr>
          <p:txBody>
            <a:bodyPr wrap="none">
              <a:spAutoFit/>
            </a:bodyPr>
            <a:p>
              <a:r>
                <a:rPr lang="en-US" altLang="zh-CN" sz="2800" b="1" dirty="0">
                  <a:latin typeface="Times New Roman" panose="02020603050405020304" pitchFamily="18" charset="0"/>
                  <a:sym typeface="Symbol" panose="05050102010706020507" pitchFamily="18" charset="2"/>
                </a:rPr>
                <a:t></a:t>
              </a:r>
              <a:endParaRPr lang="en-US" altLang="zh-CN" sz="2800" b="1" dirty="0">
                <a:latin typeface="Times New Roman" panose="02020603050405020304" pitchFamily="18" charset="0"/>
              </a:endParaRPr>
            </a:p>
          </p:txBody>
        </p:sp>
        <p:sp>
          <p:nvSpPr>
            <p:cNvPr id="397387" name="Text Box 77"/>
            <p:cNvSpPr txBox="1"/>
            <p:nvPr/>
          </p:nvSpPr>
          <p:spPr>
            <a:xfrm>
              <a:off x="2448" y="3600"/>
              <a:ext cx="212" cy="288"/>
            </a:xfrm>
            <a:prstGeom prst="rect">
              <a:avLst/>
            </a:prstGeom>
            <a:noFill/>
            <a:ln w="9525">
              <a:noFill/>
            </a:ln>
          </p:spPr>
          <p:txBody>
            <a:bodyPr wrap="none">
              <a:spAutoFit/>
            </a:bodyPr>
            <a:p>
              <a:r>
                <a:rPr lang="en-US" altLang="zh-CN" b="1" dirty="0">
                  <a:latin typeface="Times New Roman" panose="02020603050405020304" pitchFamily="18" charset="0"/>
                </a:rPr>
                <a:t>0</a:t>
              </a:r>
              <a:endParaRPr lang="en-US" altLang="zh-CN" b="1" dirty="0">
                <a:latin typeface="Times New Roman" panose="02020603050405020304" pitchFamily="18" charset="0"/>
              </a:endParaRPr>
            </a:p>
          </p:txBody>
        </p:sp>
      </p:grpSp>
      <p:sp>
        <p:nvSpPr>
          <p:cNvPr id="5"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0420">
                                            <p:txEl>
                                              <p:charRg st="0" end="14"/>
                                            </p:txEl>
                                          </p:spTgt>
                                        </p:tgtEl>
                                        <p:attrNameLst>
                                          <p:attrName>style.visibility</p:attrName>
                                        </p:attrNameLst>
                                      </p:cBhvr>
                                      <p:to>
                                        <p:strVal val="visible"/>
                                      </p:to>
                                    </p:set>
                                    <p:animEffect transition="in" filter="wipe(left)">
                                      <p:cBhvr>
                                        <p:cTn id="7" dur="500"/>
                                        <p:tgtEl>
                                          <p:spTgt spid="60420">
                                            <p:txEl>
                                              <p:charRg st="0" end="1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0420">
                                            <p:txEl>
                                              <p:charRg st="14" end="28"/>
                                            </p:txEl>
                                          </p:spTgt>
                                        </p:tgtEl>
                                        <p:attrNameLst>
                                          <p:attrName>style.visibility</p:attrName>
                                        </p:attrNameLst>
                                      </p:cBhvr>
                                      <p:to>
                                        <p:strVal val="visible"/>
                                      </p:to>
                                    </p:set>
                                    <p:animEffect transition="in" filter="wipe(left)">
                                      <p:cBhvr>
                                        <p:cTn id="12" dur="500"/>
                                        <p:tgtEl>
                                          <p:spTgt spid="60420">
                                            <p:txEl>
                                              <p:charRg st="14" end="2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0419">
                                            <p:txEl>
                                              <p:charRg st="0" end="17"/>
                                            </p:txEl>
                                          </p:spTgt>
                                        </p:tgtEl>
                                        <p:attrNameLst>
                                          <p:attrName>style.visibility</p:attrName>
                                        </p:attrNameLst>
                                      </p:cBhvr>
                                      <p:to>
                                        <p:strVal val="visible"/>
                                      </p:to>
                                    </p:set>
                                    <p:animEffect transition="in" filter="wipe(left)">
                                      <p:cBhvr>
                                        <p:cTn id="17" dur="500"/>
                                        <p:tgtEl>
                                          <p:spTgt spid="60419">
                                            <p:txEl>
                                              <p:charRg st="0" end="17"/>
                                            </p:txEl>
                                          </p:spTgt>
                                        </p:tgtEl>
                                      </p:cBhvr>
                                    </p:animEffect>
                                  </p:childTnLst>
                                </p:cTn>
                              </p:par>
                            </p:childTnLst>
                          </p:cTn>
                        </p:par>
                        <p:par>
                          <p:cTn id="18" fill="hold">
                            <p:stCondLst>
                              <p:cond delay="500"/>
                            </p:stCondLst>
                            <p:childTnLst>
                              <p:par>
                                <p:cTn id="19" presetID="22" presetClass="entr" presetSubtype="8" fill="hold" grpId="0" nodeType="afterEffect">
                                  <p:stCondLst>
                                    <p:cond delay="1000"/>
                                  </p:stCondLst>
                                  <p:childTnLst>
                                    <p:set>
                                      <p:cBhvr>
                                        <p:cTn id="20" dur="1" fill="hold">
                                          <p:stCondLst>
                                            <p:cond delay="0"/>
                                          </p:stCondLst>
                                        </p:cTn>
                                        <p:tgtEl>
                                          <p:spTgt spid="60421">
                                            <p:txEl>
                                              <p:charRg st="0" end="12"/>
                                            </p:txEl>
                                          </p:spTgt>
                                        </p:tgtEl>
                                        <p:attrNameLst>
                                          <p:attrName>style.visibility</p:attrName>
                                        </p:attrNameLst>
                                      </p:cBhvr>
                                      <p:to>
                                        <p:strVal val="visible"/>
                                      </p:to>
                                    </p:set>
                                    <p:animEffect transition="in" filter="wipe(left)">
                                      <p:cBhvr>
                                        <p:cTn id="21" dur="500"/>
                                        <p:tgtEl>
                                          <p:spTgt spid="60421">
                                            <p:txEl>
                                              <p:charRg st="0" end="1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32"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ox(out)">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7" presetClass="entr" presetSubtype="8"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0" fill="hold"/>
                                        <p:tgtEl>
                                          <p:spTgt spid="2"/>
                                        </p:tgtEl>
                                        <p:attrNameLst>
                                          <p:attrName>ppt_x</p:attrName>
                                        </p:attrNameLst>
                                      </p:cBhvr>
                                      <p:tavLst>
                                        <p:tav tm="0">
                                          <p:val>
                                            <p:strVal val="0-#ppt_w/2"/>
                                          </p:val>
                                        </p:tav>
                                        <p:tav tm="100000">
                                          <p:val>
                                            <p:strVal val="#ppt_x"/>
                                          </p:val>
                                        </p:tav>
                                      </p:tavLst>
                                    </p:anim>
                                    <p:anim calcmode="lin" valueType="num">
                                      <p:cBhvr additive="base">
                                        <p:cTn id="32" dur="50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5000"/>
                            </p:stCondLst>
                            <p:childTnLst>
                              <p:par>
                                <p:cTn id="34" presetID="1" presetClass="entr" presetSubtype="0" fill="hold" nodeType="afterEffect">
                                  <p:stCondLst>
                                    <p:cond delay="0"/>
                                  </p:stCondLst>
                                  <p:childTnLst>
                                    <p:set>
                                      <p:cBhvr>
                                        <p:cTn id="35" dur="1" fill="hold">
                                          <p:stCondLst>
                                            <p:cond delay="499"/>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499"/>
                                          </p:stCondLst>
                                        </p:cTn>
                                        <p:tgtEl>
                                          <p:spTgt spid="3"/>
                                        </p:tgtEl>
                                        <p:attrNameLst>
                                          <p:attrName>style.visibility</p:attrName>
                                        </p:attrNameLst>
                                      </p:cBhvr>
                                      <p:to>
                                        <p:strVal val="visible"/>
                                      </p:to>
                                    </p:set>
                                  </p:childTnLst>
                                </p:cTn>
                              </p:par>
                            </p:childTnLst>
                          </p:cTn>
                        </p:par>
                        <p:par>
                          <p:cTn id="40" fill="hold">
                            <p:stCondLst>
                              <p:cond delay="500"/>
                            </p:stCondLst>
                            <p:childTnLst>
                              <p:par>
                                <p:cTn id="41" presetID="1" presetClass="entr" presetSubtype="0" fill="hold" nodeType="afterEffect">
                                  <p:stCondLst>
                                    <p:cond delay="0"/>
                                  </p:stCondLst>
                                  <p:childTnLst>
                                    <p:set>
                                      <p:cBhvr>
                                        <p:cTn id="42" dur="1" fill="hold">
                                          <p:stCondLst>
                                            <p:cond delay="499"/>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par>
                          <p:cTn id="43" fill="hold">
                            <p:stCondLst>
                              <p:cond delay="1000"/>
                            </p:stCondLst>
                            <p:childTnLst>
                              <p:par>
                                <p:cTn id="44" presetID="1" presetClass="entr" presetSubtype="0" fill="hold" nodeType="afterEffect">
                                  <p:stCondLst>
                                    <p:cond delay="0"/>
                                  </p:stCondLst>
                                  <p:childTnLst>
                                    <p:set>
                                      <p:cBhvr>
                                        <p:cTn id="45" dur="1" fill="hold">
                                          <p:stCondLst>
                                            <p:cond delay="499"/>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par>
                          <p:cTn id="46" fill="hold">
                            <p:stCondLst>
                              <p:cond delay="1500"/>
                            </p:stCondLst>
                            <p:childTnLst>
                              <p:par>
                                <p:cTn id="47" presetID="1" presetClass="entr" presetSubtype="0" fill="hold" nodeType="afterEffect">
                                  <p:stCondLst>
                                    <p:cond delay="0"/>
                                  </p:stCondLst>
                                  <p:childTnLst>
                                    <p:set>
                                      <p:cBhvr>
                                        <p:cTn id="48" dur="1" fill="hold">
                                          <p:stCondLst>
                                            <p:cond delay="499"/>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par>
                          <p:cTn id="49" fill="hold">
                            <p:stCondLst>
                              <p:cond delay="2000"/>
                            </p:stCondLst>
                            <p:childTnLst>
                              <p:par>
                                <p:cTn id="50" presetID="1" presetClass="entr" presetSubtype="0" fill="hold" nodeType="afterEffect">
                                  <p:stCondLst>
                                    <p:cond delay="0"/>
                                  </p:stCondLst>
                                  <p:childTnLst>
                                    <p:set>
                                      <p:cBhvr>
                                        <p:cTn id="51" dur="1" fill="hold">
                                          <p:stCondLst>
                                            <p:cond delay="499"/>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par>
                          <p:cTn id="52" fill="hold">
                            <p:stCondLst>
                              <p:cond delay="2500"/>
                            </p:stCondLst>
                            <p:childTnLst>
                              <p:par>
                                <p:cTn id="53" presetID="1" presetClass="entr" presetSubtype="0" fill="hold" nodeType="afterEffect">
                                  <p:stCondLst>
                                    <p:cond delay="0"/>
                                  </p:stCondLst>
                                  <p:childTnLst>
                                    <p:set>
                                      <p:cBhvr>
                                        <p:cTn id="54" dur="1" fill="hold">
                                          <p:stCondLst>
                                            <p:cond delay="499"/>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par>
                          <p:cTn id="55" fill="hold">
                            <p:stCondLst>
                              <p:cond delay="3000"/>
                            </p:stCondLst>
                            <p:childTnLst>
                              <p:par>
                                <p:cTn id="56" presetID="1" presetClass="entr" presetSubtype="0" fill="hold" nodeType="afterEffect">
                                  <p:stCondLst>
                                    <p:cond delay="0"/>
                                  </p:stCondLst>
                                  <p:childTnLst>
                                    <p:set>
                                      <p:cBhvr>
                                        <p:cTn id="57" dur="1" fill="hold">
                                          <p:stCondLst>
                                            <p:cond delay="499"/>
                                          </p:stCondLst>
                                        </p:cTn>
                                        <p:tgtEl>
                                          <p:spTgt spid="12"/>
                                        </p:tgtEl>
                                        <p:attrNameLst>
                                          <p:attrName>style.visibility</p:attrName>
                                        </p:attrNameLst>
                                      </p:cBhvr>
                                      <p:to>
                                        <p:strVal val="visible"/>
                                      </p:to>
                                    </p:set>
                                  </p:childTnLst>
                                </p:cTn>
                              </p:par>
                            </p:childTnLst>
                          </p:cTn>
                        </p:par>
                        <p:par>
                          <p:cTn id="58" fill="hold">
                            <p:stCondLst>
                              <p:cond delay="3500"/>
                            </p:stCondLst>
                            <p:childTnLst>
                              <p:par>
                                <p:cTn id="59" presetID="1" presetClass="entr" presetSubtype="0" fill="hold" nodeType="afterEffect">
                                  <p:stCondLst>
                                    <p:cond delay="0"/>
                                  </p:stCondLst>
                                  <p:childTnLst>
                                    <p:set>
                                      <p:cBhvr>
                                        <p:cTn id="60" dur="1" fill="hold">
                                          <p:stCondLst>
                                            <p:cond delay="499"/>
                                          </p:stCondLst>
                                        </p:cTn>
                                        <p:tgtEl>
                                          <p:spTgt spid="1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60427"/>
                                        </p:tgtEl>
                                        <p:attrNameLst>
                                          <p:attrName>style.visibility</p:attrName>
                                        </p:attrNameLst>
                                      </p:cBhvr>
                                      <p:to>
                                        <p:strVal val="visible"/>
                                      </p:to>
                                    </p:set>
                                    <p:animEffect transition="in" filter="wipe(left)">
                                      <p:cBhvr>
                                        <p:cTn id="65" dur="500"/>
                                        <p:tgtEl>
                                          <p:spTgt spid="6042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60428"/>
                                        </p:tgtEl>
                                        <p:attrNameLst>
                                          <p:attrName>style.visibility</p:attrName>
                                        </p:attrNameLst>
                                      </p:cBhvr>
                                      <p:to>
                                        <p:strVal val="visible"/>
                                      </p:to>
                                    </p:set>
                                    <p:animEffect transition="in" filter="wipe(left)">
                                      <p:cBhvr>
                                        <p:cTn id="70" dur="500"/>
                                        <p:tgtEl>
                                          <p:spTgt spid="60428"/>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60429"/>
                                        </p:tgtEl>
                                        <p:attrNameLst>
                                          <p:attrName>style.visibility</p:attrName>
                                        </p:attrNameLst>
                                      </p:cBhvr>
                                      <p:to>
                                        <p:strVal val="visible"/>
                                      </p:to>
                                    </p:set>
                                    <p:animEffect transition="in" filter="wipe(left)">
                                      <p:cBhvr>
                                        <p:cTn id="75" dur="500"/>
                                        <p:tgtEl>
                                          <p:spTgt spid="60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p:bldP spid="60420" grpId="0" build="p"/>
      <p:bldP spid="60421" grpId="0" advAuto="1000" build="p"/>
      <p:bldP spid="60427" grpId="0" bldLvl="0" animBg="1"/>
      <p:bldP spid="60428" grpId="0" bldLvl="0" animBg="1"/>
      <p:bldP spid="60429"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p:nvPr/>
        </p:nvSpPr>
        <p:spPr>
          <a:xfrm>
            <a:off x="723900" y="571500"/>
            <a:ext cx="5334000" cy="519113"/>
          </a:xfrm>
          <a:prstGeom prst="rect">
            <a:avLst/>
          </a:prstGeom>
          <a:noFill/>
          <a:ln w="9525">
            <a:noFill/>
          </a:ln>
        </p:spPr>
        <p:txBody>
          <a:bodyPr>
            <a:spAutoFit/>
          </a:bodyPr>
          <a:p>
            <a:r>
              <a:rPr lang="en-US" altLang="zh-CN" sz="2800" b="1" dirty="0">
                <a:solidFill>
                  <a:schemeClr val="bg1"/>
                </a:solidFill>
                <a:latin typeface="宋体" panose="02010600030101010101" pitchFamily="2" charset="-122"/>
              </a:rPr>
              <a:t>(</a:t>
            </a:r>
            <a:r>
              <a:rPr lang="en-US" altLang="zh-CN" sz="2800" b="1" dirty="0">
                <a:solidFill>
                  <a:schemeClr val="bg1"/>
                </a:solidFill>
                <a:latin typeface="Times New Roman" panose="02020603050405020304" pitchFamily="18" charset="0"/>
              </a:rPr>
              <a:t>2</a:t>
            </a:r>
            <a:r>
              <a:rPr lang="en-US" altLang="zh-CN" sz="2800" b="1" dirty="0">
                <a:solidFill>
                  <a:schemeClr val="bg1"/>
                </a:solidFill>
                <a:latin typeface="宋体" panose="02010600030101010101" pitchFamily="2" charset="-122"/>
              </a:rPr>
              <a:t>)</a:t>
            </a:r>
            <a:r>
              <a:rPr lang="en-US" altLang="zh-CN" sz="2800" b="1" dirty="0">
                <a:solidFill>
                  <a:schemeClr val="bg1"/>
                </a:solidFill>
                <a:latin typeface="Times New Roman" panose="02020603050405020304" pitchFamily="18" charset="0"/>
              </a:rPr>
              <a:t> </a:t>
            </a:r>
            <a:r>
              <a:rPr lang="zh-CN" altLang="en-US" sz="2800" b="1" dirty="0">
                <a:solidFill>
                  <a:schemeClr val="bg1"/>
                </a:solidFill>
                <a:latin typeface="Times New Roman" panose="02020603050405020304" pitchFamily="18" charset="0"/>
              </a:rPr>
              <a:t>用数字式万用表检测</a:t>
            </a:r>
            <a:endParaRPr lang="zh-CN" altLang="en-US" sz="2800" b="1" dirty="0">
              <a:solidFill>
                <a:schemeClr val="bg1"/>
              </a:solidFill>
              <a:latin typeface="Times New Roman" panose="02020603050405020304" pitchFamily="18" charset="0"/>
            </a:endParaRPr>
          </a:p>
        </p:txBody>
      </p:sp>
      <p:sp>
        <p:nvSpPr>
          <p:cNvPr id="61443" name="Rectangle 3"/>
          <p:cNvSpPr/>
          <p:nvPr/>
        </p:nvSpPr>
        <p:spPr>
          <a:xfrm>
            <a:off x="3733800" y="1233488"/>
            <a:ext cx="4724400" cy="946150"/>
          </a:xfrm>
          <a:prstGeom prst="rect">
            <a:avLst/>
          </a:prstGeom>
          <a:solidFill>
            <a:srgbClr val="CCECFF"/>
          </a:solidFill>
          <a:ln w="9525">
            <a:noFill/>
          </a:ln>
        </p:spPr>
        <p:txBody>
          <a:bodyPr>
            <a:spAutoFit/>
          </a:bodyPr>
          <a:p>
            <a:pPr eaLnBrk="0" hangingPunct="0"/>
            <a:r>
              <a:rPr lang="zh-CN" altLang="en-US" sz="2800" b="1" dirty="0">
                <a:solidFill>
                  <a:srgbClr val="FF0066"/>
                </a:solidFill>
                <a:latin typeface="Times New Roman" panose="02020603050405020304" pitchFamily="18" charset="0"/>
              </a:rPr>
              <a:t>红</a:t>
            </a:r>
            <a:r>
              <a:rPr lang="zh-CN" altLang="en-US" sz="2800" b="1" dirty="0">
                <a:latin typeface="Times New Roman" panose="02020603050405020304" pitchFamily="18" charset="0"/>
              </a:rPr>
              <a:t>表笔是</a:t>
            </a:r>
            <a:r>
              <a:rPr lang="en-US" altLang="zh-CN" sz="2800" b="1" dirty="0">
                <a:latin typeface="宋体" panose="02010600030101010101" pitchFamily="2" charset="-122"/>
              </a:rPr>
              <a:t>(</a:t>
            </a:r>
            <a:r>
              <a:rPr lang="zh-CN" altLang="en-US" sz="2800" b="1" dirty="0">
                <a:latin typeface="宋体" panose="02010600030101010101" pitchFamily="2" charset="-122"/>
              </a:rPr>
              <a:t>表内电源</a:t>
            </a:r>
            <a:r>
              <a:rPr lang="en-US" altLang="zh-CN" sz="2800" b="1" dirty="0">
                <a:latin typeface="宋体" panose="02010600030101010101" pitchFamily="2" charset="-122"/>
              </a:rPr>
              <a:t>)</a:t>
            </a:r>
            <a:r>
              <a:rPr lang="zh-CN" altLang="en-US" sz="2800" b="1" dirty="0">
                <a:latin typeface="宋体" panose="02010600030101010101" pitchFamily="2" charset="-122"/>
              </a:rPr>
              <a:t>正极，</a:t>
            </a:r>
            <a:endParaRPr lang="zh-CN" altLang="en-US" sz="2800" b="1" dirty="0">
              <a:latin typeface="宋体" panose="02010600030101010101" pitchFamily="2" charset="-122"/>
            </a:endParaRPr>
          </a:p>
          <a:p>
            <a:pPr eaLnBrk="0" hangingPunct="0"/>
            <a:r>
              <a:rPr lang="zh-CN" altLang="en-US" sz="2800" b="1" dirty="0">
                <a:solidFill>
                  <a:srgbClr val="FF0066"/>
                </a:solidFill>
                <a:latin typeface="宋体" panose="02010600030101010101" pitchFamily="2" charset="-122"/>
              </a:rPr>
              <a:t>黑</a:t>
            </a:r>
            <a:r>
              <a:rPr lang="zh-CN" altLang="en-US" sz="2800" b="1" dirty="0">
                <a:latin typeface="宋体" panose="02010600030101010101" pitchFamily="2" charset="-122"/>
              </a:rPr>
              <a:t>表笔是</a:t>
            </a:r>
            <a:r>
              <a:rPr lang="en-US" altLang="zh-CN" sz="2800" b="1" dirty="0">
                <a:latin typeface="宋体" panose="02010600030101010101" pitchFamily="2" charset="-122"/>
              </a:rPr>
              <a:t>(</a:t>
            </a:r>
            <a:r>
              <a:rPr lang="zh-CN" altLang="en-US" sz="2800" b="1" dirty="0">
                <a:latin typeface="宋体" panose="02010600030101010101" pitchFamily="2" charset="-122"/>
              </a:rPr>
              <a:t>表内电源</a:t>
            </a:r>
            <a:r>
              <a:rPr lang="en-US" altLang="zh-CN" sz="2800" b="1" dirty="0">
                <a:latin typeface="宋体" panose="02010600030101010101" pitchFamily="2" charset="-122"/>
              </a:rPr>
              <a:t>)</a:t>
            </a:r>
            <a:r>
              <a:rPr lang="zh-CN" altLang="en-US" sz="2800" b="1" dirty="0">
                <a:latin typeface="宋体" panose="02010600030101010101" pitchFamily="2" charset="-122"/>
              </a:rPr>
              <a:t>负极。</a:t>
            </a:r>
            <a:endParaRPr lang="zh-CN" altLang="en-US" sz="2800" b="1" dirty="0">
              <a:latin typeface="宋体" panose="02010600030101010101" pitchFamily="2" charset="-122"/>
            </a:endParaRPr>
          </a:p>
        </p:txBody>
      </p:sp>
      <p:grpSp>
        <p:nvGrpSpPr>
          <p:cNvPr id="2" name="Group 4"/>
          <p:cNvGrpSpPr/>
          <p:nvPr/>
        </p:nvGrpSpPr>
        <p:grpSpPr>
          <a:xfrm rot="5400000" flipV="1">
            <a:off x="4743450" y="5353050"/>
            <a:ext cx="1752600" cy="152400"/>
            <a:chOff x="2496" y="2016"/>
            <a:chExt cx="1392" cy="192"/>
          </a:xfrm>
        </p:grpSpPr>
        <p:sp>
          <p:nvSpPr>
            <p:cNvPr id="398341" name="Line 5"/>
            <p:cNvSpPr/>
            <p:nvPr/>
          </p:nvSpPr>
          <p:spPr>
            <a:xfrm>
              <a:off x="2496" y="2112"/>
              <a:ext cx="1392" cy="0"/>
            </a:xfrm>
            <a:prstGeom prst="line">
              <a:avLst/>
            </a:prstGeom>
            <a:ln w="57150" cap="flat" cmpd="sng">
              <a:solidFill>
                <a:srgbClr val="C0C0C0"/>
              </a:solidFill>
              <a:prstDash val="solid"/>
              <a:headEnd type="none" w="med" len="med"/>
              <a:tailEnd type="none" w="med" len="med"/>
            </a:ln>
          </p:spPr>
        </p:sp>
        <p:sp>
          <p:nvSpPr>
            <p:cNvPr id="398342" name="AutoShape 6"/>
            <p:cNvSpPr/>
            <p:nvPr/>
          </p:nvSpPr>
          <p:spPr>
            <a:xfrm>
              <a:off x="2880" y="2016"/>
              <a:ext cx="576" cy="192"/>
            </a:xfrm>
            <a:prstGeom prst="roundRect">
              <a:avLst>
                <a:gd name="adj" fmla="val 16667"/>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8343" name="Rectangle 7"/>
            <p:cNvSpPr/>
            <p:nvPr/>
          </p:nvSpPr>
          <p:spPr>
            <a:xfrm>
              <a:off x="3264" y="2016"/>
              <a:ext cx="48" cy="192"/>
            </a:xfrm>
            <a:prstGeom prst="rect">
              <a:avLst/>
            </a:prstGeom>
            <a:solidFill>
              <a:srgbClr val="DDDDDD"/>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3" name="Group 8"/>
          <p:cNvGrpSpPr/>
          <p:nvPr/>
        </p:nvGrpSpPr>
        <p:grpSpPr>
          <a:xfrm rot="5400000" flipV="1">
            <a:off x="4743450" y="5353050"/>
            <a:ext cx="1752600" cy="152400"/>
            <a:chOff x="2496" y="2016"/>
            <a:chExt cx="1392" cy="192"/>
          </a:xfrm>
        </p:grpSpPr>
        <p:sp>
          <p:nvSpPr>
            <p:cNvPr id="398345" name="Line 9"/>
            <p:cNvSpPr/>
            <p:nvPr/>
          </p:nvSpPr>
          <p:spPr>
            <a:xfrm>
              <a:off x="2496" y="2112"/>
              <a:ext cx="1392" cy="0"/>
            </a:xfrm>
            <a:prstGeom prst="line">
              <a:avLst/>
            </a:prstGeom>
            <a:ln w="57150" cap="flat" cmpd="sng">
              <a:solidFill>
                <a:schemeClr val="bg1"/>
              </a:solidFill>
              <a:prstDash val="solid"/>
              <a:headEnd type="none" w="med" len="med"/>
              <a:tailEnd type="none" w="med" len="med"/>
            </a:ln>
          </p:spPr>
        </p:sp>
        <p:sp>
          <p:nvSpPr>
            <p:cNvPr id="398346" name="AutoShape 10"/>
            <p:cNvSpPr/>
            <p:nvPr/>
          </p:nvSpPr>
          <p:spPr>
            <a:xfrm>
              <a:off x="2880" y="2016"/>
              <a:ext cx="576" cy="192"/>
            </a:xfrm>
            <a:prstGeom prst="roundRect">
              <a:avLst>
                <a:gd name="adj" fmla="val 16667"/>
              </a:avLst>
            </a:prstGeom>
            <a:solidFill>
              <a:schemeClr val="bg1"/>
            </a:solidFill>
            <a:ln w="9525" cap="flat" cmpd="sng">
              <a:solidFill>
                <a:schemeClr val="bg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8347" name="Rectangle 11"/>
            <p:cNvSpPr/>
            <p:nvPr/>
          </p:nvSpPr>
          <p:spPr>
            <a:xfrm>
              <a:off x="3264" y="2016"/>
              <a:ext cx="48" cy="192"/>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4" name="Group 12"/>
          <p:cNvGrpSpPr/>
          <p:nvPr/>
        </p:nvGrpSpPr>
        <p:grpSpPr>
          <a:xfrm rot="-5400000">
            <a:off x="4743450" y="5314950"/>
            <a:ext cx="1752600" cy="152400"/>
            <a:chOff x="2496" y="2016"/>
            <a:chExt cx="1392" cy="192"/>
          </a:xfrm>
        </p:grpSpPr>
        <p:sp>
          <p:nvSpPr>
            <p:cNvPr id="398349" name="Line 13"/>
            <p:cNvSpPr/>
            <p:nvPr/>
          </p:nvSpPr>
          <p:spPr>
            <a:xfrm>
              <a:off x="2496" y="2112"/>
              <a:ext cx="1392" cy="0"/>
            </a:xfrm>
            <a:prstGeom prst="line">
              <a:avLst/>
            </a:prstGeom>
            <a:ln w="57150" cap="flat" cmpd="sng">
              <a:solidFill>
                <a:srgbClr val="C0C0C0"/>
              </a:solidFill>
              <a:prstDash val="solid"/>
              <a:headEnd type="none" w="med" len="med"/>
              <a:tailEnd type="none" w="med" len="med"/>
            </a:ln>
          </p:spPr>
        </p:sp>
        <p:sp>
          <p:nvSpPr>
            <p:cNvPr id="398350" name="AutoShape 14"/>
            <p:cNvSpPr/>
            <p:nvPr/>
          </p:nvSpPr>
          <p:spPr>
            <a:xfrm>
              <a:off x="2880" y="2016"/>
              <a:ext cx="576" cy="192"/>
            </a:xfrm>
            <a:prstGeom prst="roundRect">
              <a:avLst>
                <a:gd name="adj" fmla="val 16667"/>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8351" name="Rectangle 15"/>
            <p:cNvSpPr/>
            <p:nvPr/>
          </p:nvSpPr>
          <p:spPr>
            <a:xfrm>
              <a:off x="3264" y="2016"/>
              <a:ext cx="48" cy="192"/>
            </a:xfrm>
            <a:prstGeom prst="rect">
              <a:avLst/>
            </a:prstGeom>
            <a:solidFill>
              <a:srgbClr val="DDDDDD"/>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5" name="Group 16"/>
          <p:cNvGrpSpPr/>
          <p:nvPr/>
        </p:nvGrpSpPr>
        <p:grpSpPr>
          <a:xfrm>
            <a:off x="4800600" y="5410200"/>
            <a:ext cx="1752600" cy="152400"/>
            <a:chOff x="2496" y="2016"/>
            <a:chExt cx="1392" cy="192"/>
          </a:xfrm>
        </p:grpSpPr>
        <p:sp>
          <p:nvSpPr>
            <p:cNvPr id="398353" name="Line 17"/>
            <p:cNvSpPr/>
            <p:nvPr/>
          </p:nvSpPr>
          <p:spPr>
            <a:xfrm>
              <a:off x="2496" y="2112"/>
              <a:ext cx="1392" cy="0"/>
            </a:xfrm>
            <a:prstGeom prst="line">
              <a:avLst/>
            </a:prstGeom>
            <a:ln w="57150" cap="flat" cmpd="sng">
              <a:solidFill>
                <a:srgbClr val="C0C0C0"/>
              </a:solidFill>
              <a:prstDash val="solid"/>
              <a:headEnd type="none" w="med" len="med"/>
              <a:tailEnd type="none" w="med" len="med"/>
            </a:ln>
          </p:spPr>
        </p:sp>
        <p:sp>
          <p:nvSpPr>
            <p:cNvPr id="398354" name="AutoShape 18"/>
            <p:cNvSpPr/>
            <p:nvPr/>
          </p:nvSpPr>
          <p:spPr>
            <a:xfrm>
              <a:off x="2880" y="2016"/>
              <a:ext cx="576" cy="192"/>
            </a:xfrm>
            <a:prstGeom prst="roundRect">
              <a:avLst>
                <a:gd name="adj" fmla="val 16667"/>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8355" name="Rectangle 19"/>
            <p:cNvSpPr/>
            <p:nvPr/>
          </p:nvSpPr>
          <p:spPr>
            <a:xfrm>
              <a:off x="3264" y="2016"/>
              <a:ext cx="48" cy="192"/>
            </a:xfrm>
            <a:prstGeom prst="rect">
              <a:avLst/>
            </a:prstGeom>
            <a:solidFill>
              <a:srgbClr val="DDDDDD"/>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6" name="Group 20"/>
          <p:cNvGrpSpPr/>
          <p:nvPr/>
        </p:nvGrpSpPr>
        <p:grpSpPr>
          <a:xfrm>
            <a:off x="538163" y="1147763"/>
            <a:ext cx="5233987" cy="5119687"/>
            <a:chOff x="339" y="723"/>
            <a:chExt cx="3297" cy="3225"/>
          </a:xfrm>
        </p:grpSpPr>
        <p:sp>
          <p:nvSpPr>
            <p:cNvPr id="61461" name="AutoShape 21"/>
            <p:cNvSpPr>
              <a:spLocks noChangeArrowheads="1"/>
            </p:cNvSpPr>
            <p:nvPr/>
          </p:nvSpPr>
          <p:spPr bwMode="auto">
            <a:xfrm>
              <a:off x="339" y="723"/>
              <a:ext cx="1836" cy="2832"/>
            </a:xfrm>
            <a:prstGeom prst="roundRect">
              <a:avLst>
                <a:gd name="adj" fmla="val 16667"/>
              </a:avLst>
            </a:prstGeom>
            <a:solidFill>
              <a:schemeClr val="bg2"/>
            </a:solidFill>
            <a:ln w="38100">
              <a:noFill/>
              <a:round/>
            </a:ln>
            <a:effectLst>
              <a:prstShdw prst="shdw17" dist="17961" dir="2700000">
                <a:schemeClr val="bg2">
                  <a:gamma/>
                  <a:shade val="60000"/>
                  <a:invGamma/>
                </a:schemeClr>
              </a:prst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800" b="1" i="0" u="none" strike="noStrike" kern="1200" cap="none" spc="0" normalizeH="0" baseline="0" noProof="0" smtClean="0">
                <a:ln>
                  <a:noFill/>
                </a:ln>
                <a:solidFill>
                  <a:schemeClr val="bg1"/>
                </a:solidFill>
                <a:effectLst/>
                <a:uLnTx/>
                <a:uFillTx/>
                <a:latin typeface="Times New Roman" panose="02020603050405020304" pitchFamily="18"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2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98358" name="Rectangle 22"/>
            <p:cNvSpPr/>
            <p:nvPr/>
          </p:nvSpPr>
          <p:spPr>
            <a:xfrm>
              <a:off x="711" y="1128"/>
              <a:ext cx="1226" cy="567"/>
            </a:xfrm>
            <a:prstGeom prst="rect">
              <a:avLst/>
            </a:prstGeom>
            <a:solidFill>
              <a:schemeClr val="folHlink"/>
            </a:solidFill>
            <a:ln w="28575" cap="flat" cmpd="sng">
              <a:solidFill>
                <a:srgbClr val="969696"/>
              </a:solidFill>
              <a:prstDash val="solid"/>
              <a:miter/>
              <a:headEnd type="none" w="med" len="med"/>
              <a:tailEnd type="none" w="med" len="med"/>
            </a:ln>
            <a:effectLst>
              <a:prstShdw prst="shdw17" dist="17961" dir="13499999">
                <a:srgbClr val="5A5A5A"/>
              </a:prstShdw>
            </a:effectLst>
          </p:spPr>
          <p:txBody>
            <a:bodyPr wrap="none" anchor="ctr" anchorCtr="0"/>
            <a:p>
              <a:endParaRPr lang="zh-CN" altLang="en-US" dirty="0">
                <a:latin typeface="Times New Roman" panose="02020603050405020304" pitchFamily="18" charset="0"/>
              </a:endParaRPr>
            </a:p>
          </p:txBody>
        </p:sp>
        <p:sp>
          <p:nvSpPr>
            <p:cNvPr id="398359" name="AutoShape 23"/>
            <p:cNvSpPr/>
            <p:nvPr/>
          </p:nvSpPr>
          <p:spPr>
            <a:xfrm rot="10800000">
              <a:off x="839" y="2324"/>
              <a:ext cx="1029" cy="1030"/>
            </a:xfrm>
            <a:custGeom>
              <a:avLst/>
              <a:gdLst>
                <a:gd name="txL" fmla="*/ 3170 w 21600"/>
                <a:gd name="txT" fmla="*/ 3167 h 21600"/>
                <a:gd name="txR" fmla="*/ 18430 w 21600"/>
                <a:gd name="txB" fmla="*/ 18433 h 21600"/>
              </a:gdLst>
              <a:ahLst/>
              <a:cxnLst>
                <a:cxn ang="0">
                  <a:pos x="515" y="0"/>
                </a:cxn>
                <a:cxn ang="0">
                  <a:pos x="151" y="151"/>
                </a:cxn>
                <a:cxn ang="0">
                  <a:pos x="0" y="515"/>
                </a:cxn>
                <a:cxn ang="0">
                  <a:pos x="151" y="879"/>
                </a:cxn>
                <a:cxn ang="0">
                  <a:pos x="515" y="1030"/>
                </a:cxn>
                <a:cxn ang="0">
                  <a:pos x="878" y="879"/>
                </a:cxn>
                <a:cxn ang="0">
                  <a:pos x="1029" y="515"/>
                </a:cxn>
                <a:cxn ang="0">
                  <a:pos x="878" y="151"/>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838" y="16693"/>
                  </a:moveTo>
                  <a:cubicBezTo>
                    <a:pt x="19221" y="15041"/>
                    <a:pt x="19980" y="12955"/>
                    <a:pt x="19980" y="10800"/>
                  </a:cubicBezTo>
                  <a:cubicBezTo>
                    <a:pt x="19980" y="5730"/>
                    <a:pt x="15869" y="1620"/>
                    <a:pt x="10800" y="1620"/>
                  </a:cubicBezTo>
                  <a:cubicBezTo>
                    <a:pt x="8644" y="1619"/>
                    <a:pt x="6558" y="2378"/>
                    <a:pt x="4906" y="3761"/>
                  </a:cubicBezTo>
                  <a:close/>
                  <a:moveTo>
                    <a:pt x="3761" y="4906"/>
                  </a:moveTo>
                  <a:cubicBezTo>
                    <a:pt x="2378" y="6558"/>
                    <a:pt x="1620" y="8644"/>
                    <a:pt x="1620" y="10799"/>
                  </a:cubicBezTo>
                  <a:cubicBezTo>
                    <a:pt x="1620" y="15869"/>
                    <a:pt x="5730" y="19980"/>
                    <a:pt x="10800" y="19980"/>
                  </a:cubicBezTo>
                  <a:cubicBezTo>
                    <a:pt x="12955" y="19980"/>
                    <a:pt x="15041" y="19221"/>
                    <a:pt x="16693" y="17838"/>
                  </a:cubicBezTo>
                  <a:close/>
                </a:path>
              </a:pathLst>
            </a:custGeom>
            <a:solidFill>
              <a:srgbClr val="969696"/>
            </a:solidFill>
            <a:ln w="28575">
              <a:noFill/>
            </a:ln>
            <a:effectLst>
              <a:prstShdw prst="shdw17" dist="17961" dir="2699999">
                <a:srgbClr val="5A5A5A"/>
              </a:prstShdw>
            </a:effectLst>
          </p:spPr>
          <p:txBody>
            <a:bodyPr wrap="none" anchor="ctr" anchorCtr="0"/>
            <a:p>
              <a:endParaRPr lang="zh-CN" altLang="en-US" dirty="0">
                <a:latin typeface="Times New Roman" panose="02020603050405020304" pitchFamily="18" charset="0"/>
              </a:endParaRPr>
            </a:p>
          </p:txBody>
        </p:sp>
        <p:sp>
          <p:nvSpPr>
            <p:cNvPr id="398360" name="AutoShape 24"/>
            <p:cNvSpPr/>
            <p:nvPr/>
          </p:nvSpPr>
          <p:spPr>
            <a:xfrm rot="-8181568">
              <a:off x="994" y="2518"/>
              <a:ext cx="145" cy="48"/>
            </a:xfrm>
            <a:prstGeom prst="homePlate">
              <a:avLst>
                <a:gd name="adj" fmla="val 75520"/>
              </a:avLst>
            </a:prstGeom>
            <a:solidFill>
              <a:schemeClr val="folHlink"/>
            </a:solidFill>
            <a:ln w="9525">
              <a:noFill/>
            </a:ln>
            <a:effectLst>
              <a:prstShdw prst="shdw17" dist="17961" dir="13499999">
                <a:srgbClr val="5C7A00"/>
              </a:prstShdw>
            </a:effectLst>
          </p:spPr>
          <p:txBody>
            <a:bodyPr rot="10800000" wrap="none" anchor="ctr" anchorCtr="0"/>
            <a:p>
              <a:pPr algn="ctr"/>
              <a:endParaRPr lang="zh-CN" altLang="zh-CN" sz="1400" dirty="0">
                <a:solidFill>
                  <a:schemeClr val="bg1"/>
                </a:solidFill>
                <a:latin typeface="Times New Roman" panose="02020603050405020304" pitchFamily="18" charset="0"/>
              </a:endParaRPr>
            </a:p>
          </p:txBody>
        </p:sp>
        <p:sp>
          <p:nvSpPr>
            <p:cNvPr id="398361" name="Oval 25"/>
            <p:cNvSpPr/>
            <p:nvPr/>
          </p:nvSpPr>
          <p:spPr>
            <a:xfrm>
              <a:off x="747" y="2313"/>
              <a:ext cx="56" cy="52"/>
            </a:xfrm>
            <a:prstGeom prst="ellipse">
              <a:avLst/>
            </a:prstGeom>
            <a:solidFill>
              <a:schemeClr val="bg1"/>
            </a:solidFill>
            <a:ln w="6350">
              <a:noFill/>
            </a:ln>
          </p:spPr>
          <p:txBody>
            <a:bodyPr wrap="none" anchor="ctr" anchorCtr="0"/>
            <a:p>
              <a:endParaRPr lang="zh-CN" altLang="en-US" dirty="0">
                <a:latin typeface="Times New Roman" panose="02020603050405020304" pitchFamily="18" charset="0"/>
              </a:endParaRPr>
            </a:p>
          </p:txBody>
        </p:sp>
        <p:sp>
          <p:nvSpPr>
            <p:cNvPr id="398362" name="Oval 26"/>
            <p:cNvSpPr/>
            <p:nvPr/>
          </p:nvSpPr>
          <p:spPr>
            <a:xfrm>
              <a:off x="904" y="2189"/>
              <a:ext cx="55" cy="52"/>
            </a:xfrm>
            <a:prstGeom prst="ellipse">
              <a:avLst/>
            </a:prstGeom>
            <a:solidFill>
              <a:schemeClr val="bg1"/>
            </a:solidFill>
            <a:ln w="6350">
              <a:noFill/>
            </a:ln>
          </p:spPr>
          <p:txBody>
            <a:bodyPr wrap="none" anchor="ctr" anchorCtr="0"/>
            <a:p>
              <a:endParaRPr lang="zh-CN" altLang="en-US" dirty="0">
                <a:latin typeface="Times New Roman" panose="02020603050405020304" pitchFamily="18" charset="0"/>
              </a:endParaRPr>
            </a:p>
          </p:txBody>
        </p:sp>
        <p:sp>
          <p:nvSpPr>
            <p:cNvPr id="398363" name="Oval 27"/>
            <p:cNvSpPr/>
            <p:nvPr/>
          </p:nvSpPr>
          <p:spPr>
            <a:xfrm>
              <a:off x="1068" y="2115"/>
              <a:ext cx="56" cy="51"/>
            </a:xfrm>
            <a:prstGeom prst="ellipse">
              <a:avLst/>
            </a:prstGeom>
            <a:solidFill>
              <a:schemeClr val="bg1"/>
            </a:solidFill>
            <a:ln w="6350">
              <a:noFill/>
            </a:ln>
          </p:spPr>
          <p:txBody>
            <a:bodyPr wrap="none" anchor="ctr" anchorCtr="0"/>
            <a:p>
              <a:endParaRPr lang="zh-CN" altLang="en-US" dirty="0">
                <a:latin typeface="Times New Roman" panose="02020603050405020304" pitchFamily="18" charset="0"/>
              </a:endParaRPr>
            </a:p>
          </p:txBody>
        </p:sp>
        <p:sp>
          <p:nvSpPr>
            <p:cNvPr id="398364" name="Oval 28"/>
            <p:cNvSpPr/>
            <p:nvPr/>
          </p:nvSpPr>
          <p:spPr>
            <a:xfrm>
              <a:off x="1266" y="2088"/>
              <a:ext cx="56" cy="51"/>
            </a:xfrm>
            <a:prstGeom prst="ellipse">
              <a:avLst/>
            </a:prstGeom>
            <a:solidFill>
              <a:schemeClr val="bg1"/>
            </a:solidFill>
            <a:ln w="6350">
              <a:noFill/>
            </a:ln>
          </p:spPr>
          <p:txBody>
            <a:bodyPr wrap="none" anchor="ctr" anchorCtr="0"/>
            <a:p>
              <a:endParaRPr lang="zh-CN" altLang="en-US" dirty="0">
                <a:latin typeface="Times New Roman" panose="02020603050405020304" pitchFamily="18" charset="0"/>
              </a:endParaRPr>
            </a:p>
          </p:txBody>
        </p:sp>
        <p:sp>
          <p:nvSpPr>
            <p:cNvPr id="398365" name="Oval 29"/>
            <p:cNvSpPr/>
            <p:nvPr/>
          </p:nvSpPr>
          <p:spPr>
            <a:xfrm>
              <a:off x="1476" y="2118"/>
              <a:ext cx="56" cy="51"/>
            </a:xfrm>
            <a:prstGeom prst="ellipse">
              <a:avLst/>
            </a:prstGeom>
            <a:solidFill>
              <a:schemeClr val="bg1"/>
            </a:solidFill>
            <a:ln w="6350">
              <a:noFill/>
            </a:ln>
          </p:spPr>
          <p:txBody>
            <a:bodyPr wrap="none" anchor="ctr" anchorCtr="0"/>
            <a:p>
              <a:endParaRPr lang="zh-CN" altLang="en-US" dirty="0">
                <a:latin typeface="Times New Roman" panose="02020603050405020304" pitchFamily="18" charset="0"/>
              </a:endParaRPr>
            </a:p>
          </p:txBody>
        </p:sp>
        <p:sp>
          <p:nvSpPr>
            <p:cNvPr id="398366" name="Oval 30"/>
            <p:cNvSpPr/>
            <p:nvPr/>
          </p:nvSpPr>
          <p:spPr>
            <a:xfrm>
              <a:off x="1681" y="2201"/>
              <a:ext cx="55" cy="52"/>
            </a:xfrm>
            <a:prstGeom prst="ellipse">
              <a:avLst/>
            </a:prstGeom>
            <a:solidFill>
              <a:schemeClr val="bg1"/>
            </a:solidFill>
            <a:ln w="6350">
              <a:noFill/>
            </a:ln>
          </p:spPr>
          <p:txBody>
            <a:bodyPr wrap="none" anchor="ctr" anchorCtr="0"/>
            <a:p>
              <a:endParaRPr lang="zh-CN" altLang="en-US" dirty="0">
                <a:latin typeface="Times New Roman" panose="02020603050405020304" pitchFamily="18" charset="0"/>
              </a:endParaRPr>
            </a:p>
          </p:txBody>
        </p:sp>
        <p:sp>
          <p:nvSpPr>
            <p:cNvPr id="398367" name="Oval 31"/>
            <p:cNvSpPr/>
            <p:nvPr/>
          </p:nvSpPr>
          <p:spPr>
            <a:xfrm>
              <a:off x="1792" y="2310"/>
              <a:ext cx="56" cy="52"/>
            </a:xfrm>
            <a:prstGeom prst="ellipse">
              <a:avLst/>
            </a:prstGeom>
            <a:solidFill>
              <a:schemeClr val="bg1"/>
            </a:solidFill>
            <a:ln w="6350">
              <a:noFill/>
            </a:ln>
          </p:spPr>
          <p:txBody>
            <a:bodyPr wrap="none" anchor="ctr" anchorCtr="0"/>
            <a:p>
              <a:endParaRPr lang="zh-CN" altLang="en-US" dirty="0">
                <a:latin typeface="Times New Roman" panose="02020603050405020304" pitchFamily="18" charset="0"/>
              </a:endParaRPr>
            </a:p>
          </p:txBody>
        </p:sp>
        <p:grpSp>
          <p:nvGrpSpPr>
            <p:cNvPr id="398368" name="Group 32"/>
            <p:cNvGrpSpPr/>
            <p:nvPr/>
          </p:nvGrpSpPr>
          <p:grpSpPr>
            <a:xfrm>
              <a:off x="428" y="2214"/>
              <a:ext cx="220" cy="125"/>
              <a:chOff x="488" y="2220"/>
              <a:chExt cx="220" cy="125"/>
            </a:xfrm>
          </p:grpSpPr>
          <p:grpSp>
            <p:nvGrpSpPr>
              <p:cNvPr id="398369" name="Group 33"/>
              <p:cNvGrpSpPr/>
              <p:nvPr/>
            </p:nvGrpSpPr>
            <p:grpSpPr>
              <a:xfrm>
                <a:off x="488" y="2227"/>
                <a:ext cx="220" cy="102"/>
                <a:chOff x="3504" y="1968"/>
                <a:chExt cx="190" cy="95"/>
              </a:xfrm>
            </p:grpSpPr>
            <p:sp>
              <p:nvSpPr>
                <p:cNvPr id="398370" name="Line 34"/>
                <p:cNvSpPr/>
                <p:nvPr/>
              </p:nvSpPr>
              <p:spPr>
                <a:xfrm>
                  <a:off x="3504" y="2016"/>
                  <a:ext cx="190" cy="0"/>
                </a:xfrm>
                <a:prstGeom prst="line">
                  <a:avLst/>
                </a:prstGeom>
                <a:ln w="28575" cap="flat" cmpd="sng">
                  <a:solidFill>
                    <a:schemeClr val="bg1"/>
                  </a:solidFill>
                  <a:prstDash val="solid"/>
                  <a:headEnd type="none" w="med" len="med"/>
                  <a:tailEnd type="none" w="med" len="med"/>
                </a:ln>
              </p:spPr>
            </p:sp>
            <p:sp>
              <p:nvSpPr>
                <p:cNvPr id="398371" name="AutoShape 35"/>
                <p:cNvSpPr/>
                <p:nvPr/>
              </p:nvSpPr>
              <p:spPr>
                <a:xfrm rot="5400000">
                  <a:off x="3552" y="1967"/>
                  <a:ext cx="95" cy="96"/>
                </a:xfrm>
                <a:prstGeom prst="triangle">
                  <a:avLst>
                    <a:gd name="adj" fmla="val 50000"/>
                  </a:avLst>
                </a:prstGeom>
                <a:solidFill>
                  <a:schemeClr val="bg1"/>
                </a:solidFill>
                <a:ln w="28575" cap="flat" cmpd="sng">
                  <a:solidFill>
                    <a:schemeClr val="bg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398372" name="Line 36"/>
              <p:cNvSpPr/>
              <p:nvPr/>
            </p:nvSpPr>
            <p:spPr>
              <a:xfrm>
                <a:off x="652" y="2220"/>
                <a:ext cx="0" cy="125"/>
              </a:xfrm>
              <a:prstGeom prst="line">
                <a:avLst/>
              </a:prstGeom>
              <a:ln w="38100" cap="flat" cmpd="sng">
                <a:solidFill>
                  <a:schemeClr val="bg1"/>
                </a:solidFill>
                <a:prstDash val="solid"/>
                <a:headEnd type="none" w="med" len="med"/>
                <a:tailEnd type="none" w="med" len="med"/>
              </a:ln>
            </p:spPr>
          </p:sp>
        </p:grpSp>
        <p:sp>
          <p:nvSpPr>
            <p:cNvPr id="398373" name="Rectangle 37"/>
            <p:cNvSpPr/>
            <p:nvPr/>
          </p:nvSpPr>
          <p:spPr>
            <a:xfrm>
              <a:off x="930" y="1920"/>
              <a:ext cx="234" cy="192"/>
            </a:xfrm>
            <a:prstGeom prst="rect">
              <a:avLst/>
            </a:prstGeom>
            <a:noFill/>
            <a:ln w="9525">
              <a:noFill/>
            </a:ln>
          </p:spPr>
          <p:txBody>
            <a:bodyPr wrap="none">
              <a:spAutoFit/>
            </a:bodyPr>
            <a:p>
              <a:r>
                <a:rPr lang="en-US" altLang="zh-CN" sz="1400" b="1" dirty="0">
                  <a:solidFill>
                    <a:schemeClr val="bg1"/>
                  </a:solidFill>
                  <a:latin typeface="Times New Roman" panose="02020603050405020304" pitchFamily="18" charset="0"/>
                </a:rPr>
                <a:t>2k</a:t>
              </a:r>
              <a:endParaRPr lang="en-US" altLang="zh-CN" sz="1400" b="1" dirty="0">
                <a:solidFill>
                  <a:schemeClr val="bg1"/>
                </a:solidFill>
                <a:latin typeface="Times New Roman" panose="02020603050405020304" pitchFamily="18" charset="0"/>
              </a:endParaRPr>
            </a:p>
          </p:txBody>
        </p:sp>
        <p:sp>
          <p:nvSpPr>
            <p:cNvPr id="398374" name="Rectangle 38"/>
            <p:cNvSpPr/>
            <p:nvPr/>
          </p:nvSpPr>
          <p:spPr>
            <a:xfrm>
              <a:off x="1092" y="1896"/>
              <a:ext cx="290" cy="192"/>
            </a:xfrm>
            <a:prstGeom prst="rect">
              <a:avLst/>
            </a:prstGeom>
            <a:noFill/>
            <a:ln w="9525">
              <a:noFill/>
            </a:ln>
          </p:spPr>
          <p:txBody>
            <a:bodyPr wrap="none">
              <a:spAutoFit/>
            </a:bodyPr>
            <a:p>
              <a:r>
                <a:rPr lang="en-US" altLang="zh-CN" sz="1400" b="1" dirty="0">
                  <a:solidFill>
                    <a:schemeClr val="bg1"/>
                  </a:solidFill>
                  <a:latin typeface="Times New Roman" panose="02020603050405020304" pitchFamily="18" charset="0"/>
                </a:rPr>
                <a:t>20k</a:t>
              </a:r>
              <a:endParaRPr lang="en-US" altLang="zh-CN" sz="1400" b="1" dirty="0">
                <a:solidFill>
                  <a:schemeClr val="bg1"/>
                </a:solidFill>
                <a:latin typeface="Times New Roman" panose="02020603050405020304" pitchFamily="18" charset="0"/>
              </a:endParaRPr>
            </a:p>
          </p:txBody>
        </p:sp>
        <p:sp>
          <p:nvSpPr>
            <p:cNvPr id="398375" name="Rectangle 39"/>
            <p:cNvSpPr/>
            <p:nvPr/>
          </p:nvSpPr>
          <p:spPr>
            <a:xfrm>
              <a:off x="1358" y="1920"/>
              <a:ext cx="346" cy="192"/>
            </a:xfrm>
            <a:prstGeom prst="rect">
              <a:avLst/>
            </a:prstGeom>
            <a:noFill/>
            <a:ln w="9525">
              <a:noFill/>
            </a:ln>
          </p:spPr>
          <p:txBody>
            <a:bodyPr wrap="none">
              <a:spAutoFit/>
            </a:bodyPr>
            <a:p>
              <a:r>
                <a:rPr lang="en-US" altLang="zh-CN" sz="1400" b="1" dirty="0">
                  <a:solidFill>
                    <a:schemeClr val="bg1"/>
                  </a:solidFill>
                  <a:latin typeface="Times New Roman" panose="02020603050405020304" pitchFamily="18" charset="0"/>
                </a:rPr>
                <a:t>200k</a:t>
              </a:r>
              <a:endParaRPr lang="en-US" altLang="zh-CN" sz="1400" b="1" dirty="0">
                <a:solidFill>
                  <a:schemeClr val="bg1"/>
                </a:solidFill>
                <a:latin typeface="Times New Roman" panose="02020603050405020304" pitchFamily="18" charset="0"/>
              </a:endParaRPr>
            </a:p>
          </p:txBody>
        </p:sp>
        <p:sp>
          <p:nvSpPr>
            <p:cNvPr id="398376" name="Rectangle 40"/>
            <p:cNvSpPr/>
            <p:nvPr/>
          </p:nvSpPr>
          <p:spPr>
            <a:xfrm>
              <a:off x="1684" y="2031"/>
              <a:ext cx="278" cy="192"/>
            </a:xfrm>
            <a:prstGeom prst="rect">
              <a:avLst/>
            </a:prstGeom>
            <a:noFill/>
            <a:ln w="9525">
              <a:noFill/>
            </a:ln>
          </p:spPr>
          <p:txBody>
            <a:bodyPr>
              <a:spAutoFit/>
            </a:bodyPr>
            <a:p>
              <a:r>
                <a:rPr lang="en-US" altLang="zh-CN" sz="1400" b="1" dirty="0">
                  <a:solidFill>
                    <a:schemeClr val="bg1"/>
                  </a:solidFill>
                  <a:latin typeface="Times New Roman" panose="02020603050405020304" pitchFamily="18" charset="0"/>
                </a:rPr>
                <a:t>2M</a:t>
              </a:r>
              <a:endParaRPr lang="en-US" altLang="zh-CN" sz="1400" b="1" dirty="0">
                <a:solidFill>
                  <a:schemeClr val="bg1"/>
                </a:solidFill>
                <a:latin typeface="Times New Roman" panose="02020603050405020304" pitchFamily="18" charset="0"/>
              </a:endParaRPr>
            </a:p>
          </p:txBody>
        </p:sp>
        <p:sp>
          <p:nvSpPr>
            <p:cNvPr id="398377" name="Rectangle 41"/>
            <p:cNvSpPr/>
            <p:nvPr/>
          </p:nvSpPr>
          <p:spPr>
            <a:xfrm>
              <a:off x="1815" y="2233"/>
              <a:ext cx="334" cy="192"/>
            </a:xfrm>
            <a:prstGeom prst="rect">
              <a:avLst/>
            </a:prstGeom>
            <a:noFill/>
            <a:ln w="9525">
              <a:noFill/>
            </a:ln>
          </p:spPr>
          <p:txBody>
            <a:bodyPr wrap="none">
              <a:spAutoFit/>
            </a:bodyPr>
            <a:p>
              <a:r>
                <a:rPr lang="en-US" altLang="zh-CN" sz="1400" b="1" dirty="0">
                  <a:solidFill>
                    <a:schemeClr val="bg1"/>
                  </a:solidFill>
                  <a:latin typeface="Times New Roman" panose="02020603050405020304" pitchFamily="18" charset="0"/>
                </a:rPr>
                <a:t>20M</a:t>
              </a:r>
              <a:endParaRPr lang="en-US" altLang="zh-CN" sz="1400" b="1" dirty="0">
                <a:solidFill>
                  <a:schemeClr val="bg1"/>
                </a:solidFill>
                <a:latin typeface="Times New Roman" panose="02020603050405020304" pitchFamily="18" charset="0"/>
              </a:endParaRPr>
            </a:p>
          </p:txBody>
        </p:sp>
        <p:sp>
          <p:nvSpPr>
            <p:cNvPr id="398378" name="Rectangle 42"/>
            <p:cNvSpPr/>
            <p:nvPr/>
          </p:nvSpPr>
          <p:spPr>
            <a:xfrm>
              <a:off x="709" y="2034"/>
              <a:ext cx="284" cy="192"/>
            </a:xfrm>
            <a:prstGeom prst="rect">
              <a:avLst/>
            </a:prstGeom>
            <a:noFill/>
            <a:ln w="9525">
              <a:noFill/>
            </a:ln>
          </p:spPr>
          <p:txBody>
            <a:bodyPr wrap="none">
              <a:spAutoFit/>
            </a:bodyPr>
            <a:p>
              <a:r>
                <a:rPr lang="en-US" altLang="zh-CN" sz="1400" b="1" dirty="0">
                  <a:solidFill>
                    <a:schemeClr val="bg1"/>
                  </a:solidFill>
                  <a:latin typeface="Times New Roman" panose="02020603050405020304" pitchFamily="18" charset="0"/>
                </a:rPr>
                <a:t>200</a:t>
              </a:r>
              <a:endParaRPr lang="en-US" altLang="zh-CN" sz="1400" b="1" dirty="0">
                <a:solidFill>
                  <a:schemeClr val="bg1"/>
                </a:solidFill>
                <a:latin typeface="Times New Roman" panose="02020603050405020304" pitchFamily="18" charset="0"/>
              </a:endParaRPr>
            </a:p>
          </p:txBody>
        </p:sp>
        <p:sp>
          <p:nvSpPr>
            <p:cNvPr id="398379" name="Text Box 43"/>
            <p:cNvSpPr txBox="1"/>
            <p:nvPr/>
          </p:nvSpPr>
          <p:spPr>
            <a:xfrm>
              <a:off x="541" y="1740"/>
              <a:ext cx="263" cy="288"/>
            </a:xfrm>
            <a:prstGeom prst="rect">
              <a:avLst/>
            </a:prstGeom>
            <a:noFill/>
            <a:ln w="9525">
              <a:noFill/>
            </a:ln>
          </p:spPr>
          <p:txBody>
            <a:bodyPr wrap="none">
              <a:spAutoFit/>
            </a:bodyPr>
            <a:p>
              <a:r>
                <a:rPr lang="en-US" altLang="zh-CN" b="1" dirty="0">
                  <a:solidFill>
                    <a:schemeClr val="bg1"/>
                  </a:solidFill>
                  <a:latin typeface="Times New Roman" panose="02020603050405020304" pitchFamily="18" charset="0"/>
                  <a:sym typeface="Symbol" panose="05050102010706020507" pitchFamily="18" charset="2"/>
                </a:rPr>
                <a:t></a:t>
              </a:r>
              <a:endParaRPr lang="en-US" altLang="zh-CN" b="1" dirty="0">
                <a:solidFill>
                  <a:schemeClr val="bg1"/>
                </a:solidFill>
                <a:latin typeface="Times New Roman" panose="02020603050405020304" pitchFamily="18" charset="0"/>
              </a:endParaRPr>
            </a:p>
          </p:txBody>
        </p:sp>
        <p:sp>
          <p:nvSpPr>
            <p:cNvPr id="398380" name="Oval 44"/>
            <p:cNvSpPr/>
            <p:nvPr/>
          </p:nvSpPr>
          <p:spPr>
            <a:xfrm>
              <a:off x="660" y="2238"/>
              <a:ext cx="50" cy="50"/>
            </a:xfrm>
            <a:prstGeom prst="ellipse">
              <a:avLst/>
            </a:prstGeom>
            <a:noFill/>
            <a:ln w="9525" cap="flat" cmpd="sng">
              <a:solidFill>
                <a:schemeClr val="bg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8381" name="Arc 45"/>
            <p:cNvSpPr/>
            <p:nvPr/>
          </p:nvSpPr>
          <p:spPr>
            <a:xfrm>
              <a:off x="729" y="2214"/>
              <a:ext cx="27" cy="91"/>
            </a:xfrm>
            <a:custGeom>
              <a:avLst/>
              <a:gdLst>
                <a:gd name="txL" fmla="*/ 0 w 21600"/>
                <a:gd name="txT" fmla="*/ 0 h 40725"/>
                <a:gd name="txR" fmla="*/ 21600 w 21600"/>
                <a:gd name="txB" fmla="*/ 40725 h 40725"/>
              </a:gdLst>
              <a:ahLst/>
              <a:cxnLst>
                <a:cxn ang="0">
                  <a:pos x="0" y="0"/>
                </a:cxn>
                <a:cxn ang="0">
                  <a:pos x="13" y="91"/>
                </a:cxn>
                <a:cxn ang="0">
                  <a:pos x="0" y="48"/>
                </a:cxn>
              </a:cxnLst>
              <a:rect l="txL" t="txT" r="txR" b="txB"/>
              <a:pathLst>
                <a:path w="21600" h="40725" fill="none">
                  <a:moveTo>
                    <a:pt x="-1" y="0"/>
                  </a:moveTo>
                  <a:cubicBezTo>
                    <a:pt x="11929" y="0"/>
                    <a:pt x="21600" y="9670"/>
                    <a:pt x="21600" y="21600"/>
                  </a:cubicBezTo>
                  <a:cubicBezTo>
                    <a:pt x="21600" y="29628"/>
                    <a:pt x="17147" y="36993"/>
                    <a:pt x="10039" y="40725"/>
                  </a:cubicBezTo>
                </a:path>
                <a:path w="21600" h="40725" stroke="0">
                  <a:moveTo>
                    <a:pt x="-1" y="0"/>
                  </a:moveTo>
                  <a:cubicBezTo>
                    <a:pt x="11929" y="0"/>
                    <a:pt x="21600" y="9670"/>
                    <a:pt x="21600" y="21600"/>
                  </a:cubicBezTo>
                  <a:cubicBezTo>
                    <a:pt x="21600" y="29628"/>
                    <a:pt x="17147" y="36993"/>
                    <a:pt x="10039" y="40725"/>
                  </a:cubicBezTo>
                  <a:lnTo>
                    <a:pt x="0" y="21600"/>
                  </a:lnTo>
                  <a:close/>
                </a:path>
              </a:pathLst>
            </a:custGeom>
            <a:noFill/>
            <a:ln w="9525" cap="flat" cmpd="sng">
              <a:solidFill>
                <a:schemeClr val="bg1"/>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8382" name="Arc 46"/>
            <p:cNvSpPr/>
            <p:nvPr/>
          </p:nvSpPr>
          <p:spPr>
            <a:xfrm>
              <a:off x="779" y="2217"/>
              <a:ext cx="27" cy="85"/>
            </a:xfrm>
            <a:custGeom>
              <a:avLst/>
              <a:gdLst>
                <a:gd name="txL" fmla="*/ 0 w 21600"/>
                <a:gd name="txT" fmla="*/ 0 h 40725"/>
                <a:gd name="txR" fmla="*/ 21600 w 21600"/>
                <a:gd name="txB" fmla="*/ 40725 h 40725"/>
              </a:gdLst>
              <a:ahLst/>
              <a:cxnLst>
                <a:cxn ang="0">
                  <a:pos x="0" y="0"/>
                </a:cxn>
                <a:cxn ang="0">
                  <a:pos x="13" y="85"/>
                </a:cxn>
                <a:cxn ang="0">
                  <a:pos x="0" y="45"/>
                </a:cxn>
              </a:cxnLst>
              <a:rect l="txL" t="txT" r="txR" b="txB"/>
              <a:pathLst>
                <a:path w="21600" h="40725" fill="none">
                  <a:moveTo>
                    <a:pt x="-1" y="0"/>
                  </a:moveTo>
                  <a:cubicBezTo>
                    <a:pt x="11929" y="0"/>
                    <a:pt x="21600" y="9670"/>
                    <a:pt x="21600" y="21600"/>
                  </a:cubicBezTo>
                  <a:cubicBezTo>
                    <a:pt x="21600" y="29628"/>
                    <a:pt x="17147" y="36993"/>
                    <a:pt x="10039" y="40725"/>
                  </a:cubicBezTo>
                </a:path>
                <a:path w="21600" h="40725" stroke="0">
                  <a:moveTo>
                    <a:pt x="-1" y="0"/>
                  </a:moveTo>
                  <a:cubicBezTo>
                    <a:pt x="11929" y="0"/>
                    <a:pt x="21600" y="9670"/>
                    <a:pt x="21600" y="21600"/>
                  </a:cubicBezTo>
                  <a:cubicBezTo>
                    <a:pt x="21600" y="29628"/>
                    <a:pt x="17147" y="36993"/>
                    <a:pt x="10039" y="40725"/>
                  </a:cubicBezTo>
                  <a:lnTo>
                    <a:pt x="0" y="21600"/>
                  </a:lnTo>
                  <a:close/>
                </a:path>
              </a:pathLst>
            </a:custGeom>
            <a:noFill/>
            <a:ln w="9525" cap="flat" cmpd="sng">
              <a:solidFill>
                <a:schemeClr val="bg1"/>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8383" name="AutoShape 47"/>
            <p:cNvSpPr/>
            <p:nvPr/>
          </p:nvSpPr>
          <p:spPr>
            <a:xfrm>
              <a:off x="1764" y="3324"/>
              <a:ext cx="227" cy="227"/>
            </a:xfrm>
            <a:custGeom>
              <a:avLst/>
              <a:gdLst>
                <a:gd name="txL" fmla="*/ 3140 w 21600"/>
                <a:gd name="txT" fmla="*/ 3140 h 21600"/>
                <a:gd name="txR" fmla="*/ 18460 w 21600"/>
                <a:gd name="txB" fmla="*/ 18460 h 21600"/>
              </a:gdLst>
              <a:ahLst/>
              <a:cxnLst>
                <a:cxn ang="0">
                  <a:pos x="114" y="0"/>
                </a:cxn>
                <a:cxn ang="0">
                  <a:pos x="33" y="33"/>
                </a:cxn>
                <a:cxn ang="0">
                  <a:pos x="0" y="114"/>
                </a:cxn>
                <a:cxn ang="0">
                  <a:pos x="33" y="194"/>
                </a:cxn>
                <a:cxn ang="0">
                  <a:pos x="114" y="227"/>
                </a:cxn>
                <a:cxn ang="0">
                  <a:pos x="194" y="194"/>
                </a:cxn>
                <a:cxn ang="0">
                  <a:pos x="227" y="114"/>
                </a:cxn>
                <a:cxn ang="0">
                  <a:pos x="194" y="33"/>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855" y="10800"/>
                  </a:moveTo>
                  <a:cubicBezTo>
                    <a:pt x="2855" y="15188"/>
                    <a:pt x="6412" y="18745"/>
                    <a:pt x="10800" y="18745"/>
                  </a:cubicBezTo>
                  <a:cubicBezTo>
                    <a:pt x="15188" y="18745"/>
                    <a:pt x="18745" y="15188"/>
                    <a:pt x="18745" y="10800"/>
                  </a:cubicBezTo>
                  <a:cubicBezTo>
                    <a:pt x="18745" y="6412"/>
                    <a:pt x="15188" y="2855"/>
                    <a:pt x="10800" y="2855"/>
                  </a:cubicBezTo>
                  <a:cubicBezTo>
                    <a:pt x="6412" y="2855"/>
                    <a:pt x="2855" y="6412"/>
                    <a:pt x="2855" y="10800"/>
                  </a:cubicBezTo>
                  <a:close/>
                </a:path>
              </a:pathLst>
            </a:custGeom>
            <a:solidFill>
              <a:srgbClr val="969696"/>
            </a:solidFill>
            <a:ln w="9525">
              <a:noFill/>
            </a:ln>
            <a:effectLst>
              <a:prstShdw prst="shdw17" dist="17961" dir="2699999">
                <a:srgbClr val="5A5A5A"/>
              </a:prstShdw>
            </a:effectLst>
          </p:spPr>
          <p:txBody>
            <a:bodyPr wrap="none" anchor="ctr" anchorCtr="0"/>
            <a:p>
              <a:endParaRPr lang="zh-CN" altLang="en-US" dirty="0">
                <a:latin typeface="Times New Roman" panose="02020603050405020304" pitchFamily="18" charset="0"/>
              </a:endParaRPr>
            </a:p>
          </p:txBody>
        </p:sp>
        <p:sp>
          <p:nvSpPr>
            <p:cNvPr id="398384" name="Oval 48"/>
            <p:cNvSpPr/>
            <p:nvPr/>
          </p:nvSpPr>
          <p:spPr>
            <a:xfrm>
              <a:off x="1775" y="3335"/>
              <a:ext cx="181" cy="181"/>
            </a:xfrm>
            <a:prstGeom prst="ellipse">
              <a:avLst/>
            </a:prstGeom>
            <a:solidFill>
              <a:srgbClr val="FF0066"/>
            </a:solidFill>
            <a:ln w="9525" cap="flat" cmpd="sng">
              <a:solidFill>
                <a:srgbClr val="CC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8385" name="AutoShape 49"/>
            <p:cNvSpPr/>
            <p:nvPr/>
          </p:nvSpPr>
          <p:spPr>
            <a:xfrm>
              <a:off x="1465" y="3324"/>
              <a:ext cx="227" cy="227"/>
            </a:xfrm>
            <a:custGeom>
              <a:avLst/>
              <a:gdLst>
                <a:gd name="txL" fmla="*/ 3140 w 21600"/>
                <a:gd name="txT" fmla="*/ 3140 h 21600"/>
                <a:gd name="txR" fmla="*/ 18460 w 21600"/>
                <a:gd name="txB" fmla="*/ 18460 h 21600"/>
              </a:gdLst>
              <a:ahLst/>
              <a:cxnLst>
                <a:cxn ang="0">
                  <a:pos x="114" y="0"/>
                </a:cxn>
                <a:cxn ang="0">
                  <a:pos x="33" y="33"/>
                </a:cxn>
                <a:cxn ang="0">
                  <a:pos x="0" y="114"/>
                </a:cxn>
                <a:cxn ang="0">
                  <a:pos x="33" y="194"/>
                </a:cxn>
                <a:cxn ang="0">
                  <a:pos x="114" y="227"/>
                </a:cxn>
                <a:cxn ang="0">
                  <a:pos x="194" y="194"/>
                </a:cxn>
                <a:cxn ang="0">
                  <a:pos x="227" y="114"/>
                </a:cxn>
                <a:cxn ang="0">
                  <a:pos x="194" y="33"/>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855" y="10800"/>
                  </a:moveTo>
                  <a:cubicBezTo>
                    <a:pt x="2855" y="15188"/>
                    <a:pt x="6412" y="18745"/>
                    <a:pt x="10800" y="18745"/>
                  </a:cubicBezTo>
                  <a:cubicBezTo>
                    <a:pt x="15188" y="18745"/>
                    <a:pt x="18745" y="15188"/>
                    <a:pt x="18745" y="10800"/>
                  </a:cubicBezTo>
                  <a:cubicBezTo>
                    <a:pt x="18745" y="6412"/>
                    <a:pt x="15188" y="2855"/>
                    <a:pt x="10800" y="2855"/>
                  </a:cubicBezTo>
                  <a:cubicBezTo>
                    <a:pt x="6412" y="2855"/>
                    <a:pt x="2855" y="6412"/>
                    <a:pt x="2855" y="10800"/>
                  </a:cubicBezTo>
                  <a:close/>
                </a:path>
              </a:pathLst>
            </a:custGeom>
            <a:solidFill>
              <a:srgbClr val="969696"/>
            </a:solidFill>
            <a:ln w="9525">
              <a:noFill/>
            </a:ln>
            <a:effectLst>
              <a:prstShdw prst="shdw17" dist="17961" dir="2699999">
                <a:srgbClr val="5A5A5A"/>
              </a:prstShdw>
            </a:effectLst>
          </p:spPr>
          <p:txBody>
            <a:bodyPr wrap="none" anchor="ctr" anchorCtr="0"/>
            <a:p>
              <a:endParaRPr lang="zh-CN" altLang="en-US" dirty="0">
                <a:latin typeface="Times New Roman" panose="02020603050405020304" pitchFamily="18" charset="0"/>
              </a:endParaRPr>
            </a:p>
          </p:txBody>
        </p:sp>
        <p:sp>
          <p:nvSpPr>
            <p:cNvPr id="398386" name="Oval 50"/>
            <p:cNvSpPr/>
            <p:nvPr/>
          </p:nvSpPr>
          <p:spPr>
            <a:xfrm>
              <a:off x="1476" y="3335"/>
              <a:ext cx="181" cy="181"/>
            </a:xfrm>
            <a:prstGeom prst="ellipse">
              <a:avLst/>
            </a:prstGeom>
            <a:solidFill>
              <a:schemeClr val="tx1"/>
            </a:solidFill>
            <a:ln w="9525" cap="flat" cmpd="sng">
              <a:solidFill>
                <a:srgbClr val="96969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8387" name="Freeform 51"/>
            <p:cNvSpPr/>
            <p:nvPr/>
          </p:nvSpPr>
          <p:spPr>
            <a:xfrm rot="-2055726">
              <a:off x="1872" y="3276"/>
              <a:ext cx="240" cy="96"/>
            </a:xfrm>
            <a:custGeom>
              <a:avLst/>
              <a:gdLst>
                <a:gd name="txL" fmla="*/ 0 w 240"/>
                <a:gd name="txT" fmla="*/ 0 h 96"/>
                <a:gd name="txR" fmla="*/ 240 w 240"/>
                <a:gd name="txB" fmla="*/ 96 h 96"/>
              </a:gdLst>
              <a:ahLst/>
              <a:cxnLst>
                <a:cxn ang="0">
                  <a:pos x="0" y="0"/>
                </a:cxn>
                <a:cxn ang="0">
                  <a:pos x="144" y="0"/>
                </a:cxn>
                <a:cxn ang="0">
                  <a:pos x="240" y="48"/>
                </a:cxn>
                <a:cxn ang="0">
                  <a:pos x="144" y="96"/>
                </a:cxn>
                <a:cxn ang="0">
                  <a:pos x="0" y="96"/>
                </a:cxn>
                <a:cxn ang="0">
                  <a:pos x="0" y="0"/>
                </a:cxn>
              </a:cxnLst>
              <a:rect l="txL" t="txT" r="txR" b="txB"/>
              <a:pathLst>
                <a:path w="240" h="96">
                  <a:moveTo>
                    <a:pt x="0" y="0"/>
                  </a:moveTo>
                  <a:lnTo>
                    <a:pt x="144" y="0"/>
                  </a:lnTo>
                  <a:lnTo>
                    <a:pt x="240" y="48"/>
                  </a:lnTo>
                  <a:lnTo>
                    <a:pt x="144" y="96"/>
                  </a:lnTo>
                  <a:lnTo>
                    <a:pt x="0" y="96"/>
                  </a:lnTo>
                  <a:lnTo>
                    <a:pt x="0" y="0"/>
                  </a:lnTo>
                  <a:close/>
                </a:path>
              </a:pathLst>
            </a:custGeom>
            <a:solidFill>
              <a:srgbClr val="FF0066"/>
            </a:solidFill>
            <a:ln w="9525">
              <a:noFill/>
            </a:ln>
          </p:spPr>
          <p:txBody>
            <a:bodyPr/>
            <a:p>
              <a:endParaRPr lang="zh-CN" altLang="en-US" dirty="0">
                <a:latin typeface="Times New Roman" panose="02020603050405020304" pitchFamily="18" charset="0"/>
              </a:endParaRPr>
            </a:p>
          </p:txBody>
        </p:sp>
        <p:sp>
          <p:nvSpPr>
            <p:cNvPr id="398388" name="Freeform 52"/>
            <p:cNvSpPr/>
            <p:nvPr/>
          </p:nvSpPr>
          <p:spPr>
            <a:xfrm rot="5400000">
              <a:off x="1452" y="3588"/>
              <a:ext cx="240" cy="96"/>
            </a:xfrm>
            <a:custGeom>
              <a:avLst/>
              <a:gdLst>
                <a:gd name="txL" fmla="*/ 0 w 240"/>
                <a:gd name="txT" fmla="*/ 0 h 96"/>
                <a:gd name="txR" fmla="*/ 240 w 240"/>
                <a:gd name="txB" fmla="*/ 96 h 96"/>
              </a:gdLst>
              <a:ahLst/>
              <a:cxnLst>
                <a:cxn ang="0">
                  <a:pos x="0" y="0"/>
                </a:cxn>
                <a:cxn ang="0">
                  <a:pos x="144" y="0"/>
                </a:cxn>
                <a:cxn ang="0">
                  <a:pos x="240" y="48"/>
                </a:cxn>
                <a:cxn ang="0">
                  <a:pos x="144" y="96"/>
                </a:cxn>
                <a:cxn ang="0">
                  <a:pos x="0" y="96"/>
                </a:cxn>
                <a:cxn ang="0">
                  <a:pos x="0" y="0"/>
                </a:cxn>
              </a:cxnLst>
              <a:rect l="txL" t="txT" r="txR" b="txB"/>
              <a:pathLst>
                <a:path w="240" h="96">
                  <a:moveTo>
                    <a:pt x="0" y="0"/>
                  </a:moveTo>
                  <a:lnTo>
                    <a:pt x="144" y="0"/>
                  </a:lnTo>
                  <a:lnTo>
                    <a:pt x="240" y="48"/>
                  </a:lnTo>
                  <a:lnTo>
                    <a:pt x="144" y="96"/>
                  </a:lnTo>
                  <a:lnTo>
                    <a:pt x="0" y="96"/>
                  </a:lnTo>
                  <a:lnTo>
                    <a:pt x="0" y="0"/>
                  </a:lnTo>
                  <a:close/>
                </a:path>
              </a:pathLst>
            </a:custGeom>
            <a:solidFill>
              <a:schemeClr val="tx1"/>
            </a:solidFill>
            <a:ln w="9525">
              <a:noFill/>
            </a:ln>
          </p:spPr>
          <p:txBody>
            <a:bodyPr/>
            <a:p>
              <a:endParaRPr lang="zh-CN" altLang="en-US" dirty="0">
                <a:latin typeface="Times New Roman" panose="02020603050405020304" pitchFamily="18" charset="0"/>
              </a:endParaRPr>
            </a:p>
          </p:txBody>
        </p:sp>
        <p:sp>
          <p:nvSpPr>
            <p:cNvPr id="398389" name="AutoShape 53"/>
            <p:cNvSpPr/>
            <p:nvPr/>
          </p:nvSpPr>
          <p:spPr>
            <a:xfrm flipH="1">
              <a:off x="3216" y="2892"/>
              <a:ext cx="384" cy="41"/>
            </a:xfrm>
            <a:prstGeom prst="roundRect">
              <a:avLst>
                <a:gd name="adj" fmla="val 16667"/>
              </a:avLst>
            </a:prstGeom>
            <a:solidFill>
              <a:srgbClr val="CCECFF"/>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8390" name="Rectangle 54"/>
            <p:cNvSpPr/>
            <p:nvPr/>
          </p:nvSpPr>
          <p:spPr>
            <a:xfrm flipH="1">
              <a:off x="2868" y="2868"/>
              <a:ext cx="480" cy="96"/>
            </a:xfrm>
            <a:prstGeom prst="rect">
              <a:avLst/>
            </a:prstGeom>
            <a:solidFill>
              <a:srgbClr val="FF0066"/>
            </a:solidFill>
            <a:ln w="9525" cap="flat" cmpd="sng">
              <a:solidFill>
                <a:srgbClr val="FF0066"/>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98391" name="Group 55"/>
            <p:cNvGrpSpPr/>
            <p:nvPr/>
          </p:nvGrpSpPr>
          <p:grpSpPr>
            <a:xfrm flipH="1">
              <a:off x="2868" y="3852"/>
              <a:ext cx="768" cy="96"/>
              <a:chOff x="3600" y="3660"/>
              <a:chExt cx="768" cy="96"/>
            </a:xfrm>
          </p:grpSpPr>
          <p:sp>
            <p:nvSpPr>
              <p:cNvPr id="398392" name="AutoShape 56"/>
              <p:cNvSpPr/>
              <p:nvPr/>
            </p:nvSpPr>
            <p:spPr>
              <a:xfrm>
                <a:off x="3600" y="3684"/>
                <a:ext cx="384" cy="41"/>
              </a:xfrm>
              <a:prstGeom prst="roundRect">
                <a:avLst>
                  <a:gd name="adj" fmla="val 16667"/>
                </a:avLst>
              </a:prstGeom>
              <a:solidFill>
                <a:srgbClr val="CCECFF"/>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8393" name="Rectangle 57"/>
              <p:cNvSpPr/>
              <p:nvPr/>
            </p:nvSpPr>
            <p:spPr>
              <a:xfrm>
                <a:off x="3888" y="3660"/>
                <a:ext cx="480" cy="96"/>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398394" name="Freeform 58"/>
            <p:cNvSpPr/>
            <p:nvPr/>
          </p:nvSpPr>
          <p:spPr>
            <a:xfrm>
              <a:off x="1997" y="2902"/>
              <a:ext cx="979" cy="429"/>
            </a:xfrm>
            <a:custGeom>
              <a:avLst/>
              <a:gdLst>
                <a:gd name="txL" fmla="*/ 0 w 931"/>
                <a:gd name="txT" fmla="*/ 0 h 777"/>
                <a:gd name="txR" fmla="*/ 931 w 931"/>
                <a:gd name="txB" fmla="*/ 777 h 777"/>
              </a:gdLst>
              <a:ahLst/>
              <a:cxnLst>
                <a:cxn ang="0">
                  <a:pos x="931" y="14"/>
                </a:cxn>
                <a:cxn ang="0">
                  <a:pos x="740" y="34"/>
                </a:cxn>
                <a:cxn ang="0">
                  <a:pos x="458" y="221"/>
                </a:cxn>
                <a:cxn ang="0">
                  <a:pos x="447" y="489"/>
                </a:cxn>
                <a:cxn ang="0">
                  <a:pos x="628" y="534"/>
                </a:cxn>
                <a:cxn ang="0">
                  <a:pos x="794" y="407"/>
                </a:cxn>
                <a:cxn ang="0">
                  <a:pos x="737" y="238"/>
                </a:cxn>
                <a:cxn ang="0">
                  <a:pos x="521" y="133"/>
                </a:cxn>
                <a:cxn ang="0">
                  <a:pos x="266" y="321"/>
                </a:cxn>
                <a:cxn ang="0">
                  <a:pos x="41" y="704"/>
                </a:cxn>
                <a:cxn ang="0">
                  <a:pos x="22" y="762"/>
                </a:cxn>
              </a:cxnLst>
              <a:rect l="txL" t="txT" r="txR" b="txB"/>
              <a:pathLst>
                <a:path w="931" h="777">
                  <a:moveTo>
                    <a:pt x="931" y="14"/>
                  </a:moveTo>
                  <a:cubicBezTo>
                    <a:pt x="897" y="17"/>
                    <a:pt x="819" y="0"/>
                    <a:pt x="740" y="34"/>
                  </a:cubicBezTo>
                  <a:cubicBezTo>
                    <a:pt x="661" y="68"/>
                    <a:pt x="507" y="145"/>
                    <a:pt x="458" y="221"/>
                  </a:cubicBezTo>
                  <a:cubicBezTo>
                    <a:pt x="409" y="297"/>
                    <a:pt x="419" y="437"/>
                    <a:pt x="447" y="489"/>
                  </a:cubicBezTo>
                  <a:cubicBezTo>
                    <a:pt x="475" y="542"/>
                    <a:pt x="570" y="548"/>
                    <a:pt x="628" y="534"/>
                  </a:cubicBezTo>
                  <a:cubicBezTo>
                    <a:pt x="686" y="521"/>
                    <a:pt x="776" y="456"/>
                    <a:pt x="794" y="407"/>
                  </a:cubicBezTo>
                  <a:cubicBezTo>
                    <a:pt x="812" y="358"/>
                    <a:pt x="782" y="284"/>
                    <a:pt x="737" y="238"/>
                  </a:cubicBezTo>
                  <a:cubicBezTo>
                    <a:pt x="691" y="192"/>
                    <a:pt x="599" y="119"/>
                    <a:pt x="521" y="133"/>
                  </a:cubicBezTo>
                  <a:cubicBezTo>
                    <a:pt x="442" y="146"/>
                    <a:pt x="346" y="226"/>
                    <a:pt x="266" y="321"/>
                  </a:cubicBezTo>
                  <a:cubicBezTo>
                    <a:pt x="186" y="416"/>
                    <a:pt x="81" y="630"/>
                    <a:pt x="41" y="704"/>
                  </a:cubicBezTo>
                  <a:cubicBezTo>
                    <a:pt x="0" y="777"/>
                    <a:pt x="26" y="751"/>
                    <a:pt x="22" y="762"/>
                  </a:cubicBezTo>
                </a:path>
              </a:pathLst>
            </a:custGeom>
            <a:noFill/>
            <a:ln w="762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398395" name="Freeform 59"/>
            <p:cNvSpPr/>
            <p:nvPr/>
          </p:nvSpPr>
          <p:spPr>
            <a:xfrm>
              <a:off x="1542" y="3600"/>
              <a:ext cx="1458" cy="312"/>
            </a:xfrm>
            <a:custGeom>
              <a:avLst/>
              <a:gdLst>
                <a:gd name="txL" fmla="*/ 0 w 1062"/>
                <a:gd name="txT" fmla="*/ 0 h 624"/>
                <a:gd name="txR" fmla="*/ 1062 w 1062"/>
                <a:gd name="txB" fmla="*/ 624 h 624"/>
              </a:gdLst>
              <a:ahLst/>
              <a:cxnLst>
                <a:cxn ang="0">
                  <a:pos x="30" y="0"/>
                </a:cxn>
                <a:cxn ang="0">
                  <a:pos x="54" y="324"/>
                </a:cxn>
                <a:cxn ang="0">
                  <a:pos x="354" y="480"/>
                </a:cxn>
                <a:cxn ang="0">
                  <a:pos x="594" y="360"/>
                </a:cxn>
                <a:cxn ang="0">
                  <a:pos x="546" y="180"/>
                </a:cxn>
                <a:cxn ang="0">
                  <a:pos x="354" y="96"/>
                </a:cxn>
                <a:cxn ang="0">
                  <a:pos x="234" y="228"/>
                </a:cxn>
                <a:cxn ang="0">
                  <a:pos x="246" y="468"/>
                </a:cxn>
                <a:cxn ang="0">
                  <a:pos x="534" y="600"/>
                </a:cxn>
                <a:cxn ang="0">
                  <a:pos x="978" y="612"/>
                </a:cxn>
                <a:cxn ang="0">
                  <a:pos x="1038" y="600"/>
                </a:cxn>
              </a:cxnLst>
              <a:rect l="txL" t="txT" r="txR" b="txB"/>
              <a:pathLst>
                <a:path w="1062" h="624">
                  <a:moveTo>
                    <a:pt x="30" y="0"/>
                  </a:moveTo>
                  <a:cubicBezTo>
                    <a:pt x="15" y="122"/>
                    <a:pt x="0" y="244"/>
                    <a:pt x="54" y="324"/>
                  </a:cubicBezTo>
                  <a:cubicBezTo>
                    <a:pt x="108" y="404"/>
                    <a:pt x="264" y="474"/>
                    <a:pt x="354" y="480"/>
                  </a:cubicBezTo>
                  <a:cubicBezTo>
                    <a:pt x="444" y="486"/>
                    <a:pt x="562" y="410"/>
                    <a:pt x="594" y="360"/>
                  </a:cubicBezTo>
                  <a:cubicBezTo>
                    <a:pt x="626" y="310"/>
                    <a:pt x="586" y="224"/>
                    <a:pt x="546" y="180"/>
                  </a:cubicBezTo>
                  <a:cubicBezTo>
                    <a:pt x="506" y="136"/>
                    <a:pt x="406" y="88"/>
                    <a:pt x="354" y="96"/>
                  </a:cubicBezTo>
                  <a:cubicBezTo>
                    <a:pt x="302" y="104"/>
                    <a:pt x="252" y="166"/>
                    <a:pt x="234" y="228"/>
                  </a:cubicBezTo>
                  <a:cubicBezTo>
                    <a:pt x="216" y="290"/>
                    <a:pt x="196" y="406"/>
                    <a:pt x="246" y="468"/>
                  </a:cubicBezTo>
                  <a:cubicBezTo>
                    <a:pt x="296" y="530"/>
                    <a:pt x="412" y="576"/>
                    <a:pt x="534" y="600"/>
                  </a:cubicBezTo>
                  <a:cubicBezTo>
                    <a:pt x="656" y="624"/>
                    <a:pt x="894" y="612"/>
                    <a:pt x="978" y="612"/>
                  </a:cubicBezTo>
                  <a:cubicBezTo>
                    <a:pt x="1062" y="612"/>
                    <a:pt x="1026" y="602"/>
                    <a:pt x="1038" y="600"/>
                  </a:cubicBezTo>
                </a:path>
              </a:pathLst>
            </a:custGeom>
            <a:noFill/>
            <a:ln w="76200" cap="flat" cmpd="sng">
              <a:solidFill>
                <a:schemeClr val="tx1"/>
              </a:solidFill>
              <a:prstDash val="solid"/>
              <a:round/>
              <a:headEnd type="none" w="med" len="med"/>
              <a:tailEnd type="none" w="med" len="med"/>
            </a:ln>
          </p:spPr>
          <p:txBody>
            <a:bodyPr/>
            <a:p>
              <a:endParaRPr lang="zh-CN" altLang="en-US" dirty="0">
                <a:latin typeface="Times New Roman" panose="02020603050405020304" pitchFamily="18" charset="0"/>
              </a:endParaRPr>
            </a:p>
          </p:txBody>
        </p:sp>
      </p:grpSp>
      <p:grpSp>
        <p:nvGrpSpPr>
          <p:cNvPr id="10" name="Group 60"/>
          <p:cNvGrpSpPr/>
          <p:nvPr/>
        </p:nvGrpSpPr>
        <p:grpSpPr>
          <a:xfrm>
            <a:off x="1333500" y="1962150"/>
            <a:ext cx="1524000" cy="685800"/>
            <a:chOff x="900" y="1248"/>
            <a:chExt cx="960" cy="432"/>
          </a:xfrm>
        </p:grpSpPr>
        <p:grpSp>
          <p:nvGrpSpPr>
            <p:cNvPr id="398397" name="Group 61"/>
            <p:cNvGrpSpPr/>
            <p:nvPr/>
          </p:nvGrpSpPr>
          <p:grpSpPr>
            <a:xfrm>
              <a:off x="1013" y="1248"/>
              <a:ext cx="147" cy="384"/>
              <a:chOff x="1013" y="1248"/>
              <a:chExt cx="147" cy="384"/>
            </a:xfrm>
          </p:grpSpPr>
          <p:sp>
            <p:nvSpPr>
              <p:cNvPr id="398398" name="Line 62"/>
              <p:cNvSpPr/>
              <p:nvPr/>
            </p:nvSpPr>
            <p:spPr>
              <a:xfrm>
                <a:off x="1013" y="1291"/>
                <a:ext cx="0" cy="128"/>
              </a:xfrm>
              <a:prstGeom prst="line">
                <a:avLst/>
              </a:prstGeom>
              <a:ln w="57150" cap="flat" cmpd="sng">
                <a:solidFill>
                  <a:schemeClr val="tx1"/>
                </a:solidFill>
                <a:prstDash val="solid"/>
                <a:headEnd type="none" w="med" len="med"/>
                <a:tailEnd type="none" w="med" len="med"/>
              </a:ln>
            </p:spPr>
          </p:sp>
          <p:sp>
            <p:nvSpPr>
              <p:cNvPr id="398399" name="Line 63"/>
              <p:cNvSpPr/>
              <p:nvPr/>
            </p:nvSpPr>
            <p:spPr>
              <a:xfrm>
                <a:off x="1013" y="1461"/>
                <a:ext cx="0" cy="128"/>
              </a:xfrm>
              <a:prstGeom prst="line">
                <a:avLst/>
              </a:prstGeom>
              <a:ln w="57150" cap="flat" cmpd="sng">
                <a:solidFill>
                  <a:schemeClr val="tx1"/>
                </a:solidFill>
                <a:prstDash val="solid"/>
                <a:headEnd type="none" w="med" len="med"/>
                <a:tailEnd type="none" w="med" len="med"/>
              </a:ln>
            </p:spPr>
          </p:sp>
          <p:sp>
            <p:nvSpPr>
              <p:cNvPr id="398400" name="Line 64"/>
              <p:cNvSpPr/>
              <p:nvPr/>
            </p:nvSpPr>
            <p:spPr>
              <a:xfrm>
                <a:off x="1160" y="1461"/>
                <a:ext cx="0" cy="128"/>
              </a:xfrm>
              <a:prstGeom prst="line">
                <a:avLst/>
              </a:prstGeom>
              <a:ln w="57150" cap="flat" cmpd="sng">
                <a:solidFill>
                  <a:schemeClr val="tx1"/>
                </a:solidFill>
                <a:prstDash val="solid"/>
                <a:headEnd type="none" w="med" len="med"/>
                <a:tailEnd type="none" w="med" len="med"/>
              </a:ln>
            </p:spPr>
          </p:sp>
          <p:sp>
            <p:nvSpPr>
              <p:cNvPr id="398401" name="Line 65"/>
              <p:cNvSpPr/>
              <p:nvPr/>
            </p:nvSpPr>
            <p:spPr>
              <a:xfrm rot="-5400000">
                <a:off x="1086" y="1384"/>
                <a:ext cx="0" cy="111"/>
              </a:xfrm>
              <a:prstGeom prst="line">
                <a:avLst/>
              </a:prstGeom>
              <a:ln w="57150" cap="flat" cmpd="sng">
                <a:solidFill>
                  <a:schemeClr val="tx1"/>
                </a:solidFill>
                <a:prstDash val="solid"/>
                <a:headEnd type="none" w="med" len="med"/>
                <a:tailEnd type="none" w="med" len="med"/>
              </a:ln>
            </p:spPr>
          </p:sp>
          <p:sp>
            <p:nvSpPr>
              <p:cNvPr id="398402" name="Line 66"/>
              <p:cNvSpPr/>
              <p:nvPr/>
            </p:nvSpPr>
            <p:spPr>
              <a:xfrm rot="-5400000">
                <a:off x="1105" y="1193"/>
                <a:ext cx="0" cy="110"/>
              </a:xfrm>
              <a:prstGeom prst="line">
                <a:avLst/>
              </a:prstGeom>
              <a:ln w="57150" cap="flat" cmpd="sng">
                <a:solidFill>
                  <a:schemeClr val="tx1"/>
                </a:solidFill>
                <a:prstDash val="solid"/>
                <a:headEnd type="none" w="med" len="med"/>
                <a:tailEnd type="none" w="med" len="med"/>
              </a:ln>
            </p:spPr>
          </p:sp>
          <p:sp>
            <p:nvSpPr>
              <p:cNvPr id="398403" name="Line 67"/>
              <p:cNvSpPr/>
              <p:nvPr/>
            </p:nvSpPr>
            <p:spPr>
              <a:xfrm rot="-5400000">
                <a:off x="1068" y="1577"/>
                <a:ext cx="0" cy="110"/>
              </a:xfrm>
              <a:prstGeom prst="line">
                <a:avLst/>
              </a:prstGeom>
              <a:ln w="57150" cap="flat" cmpd="sng">
                <a:solidFill>
                  <a:schemeClr val="tx1"/>
                </a:solidFill>
                <a:prstDash val="solid"/>
                <a:headEnd type="none" w="med" len="med"/>
                <a:tailEnd type="none" w="med" len="med"/>
              </a:ln>
            </p:spPr>
          </p:sp>
        </p:grpSp>
        <p:grpSp>
          <p:nvGrpSpPr>
            <p:cNvPr id="398404" name="Group 68"/>
            <p:cNvGrpSpPr/>
            <p:nvPr/>
          </p:nvGrpSpPr>
          <p:grpSpPr>
            <a:xfrm>
              <a:off x="1233" y="1248"/>
              <a:ext cx="147" cy="384"/>
              <a:chOff x="1233" y="1248"/>
              <a:chExt cx="147" cy="384"/>
            </a:xfrm>
          </p:grpSpPr>
          <p:sp>
            <p:nvSpPr>
              <p:cNvPr id="398405" name="Line 69"/>
              <p:cNvSpPr/>
              <p:nvPr/>
            </p:nvSpPr>
            <p:spPr>
              <a:xfrm>
                <a:off x="1233" y="1291"/>
                <a:ext cx="0" cy="128"/>
              </a:xfrm>
              <a:prstGeom prst="line">
                <a:avLst/>
              </a:prstGeom>
              <a:ln w="57150" cap="flat" cmpd="sng">
                <a:solidFill>
                  <a:schemeClr val="tx1"/>
                </a:solidFill>
                <a:prstDash val="solid"/>
                <a:headEnd type="none" w="med" len="med"/>
                <a:tailEnd type="none" w="med" len="med"/>
              </a:ln>
            </p:spPr>
          </p:sp>
          <p:sp>
            <p:nvSpPr>
              <p:cNvPr id="398406" name="Line 70"/>
              <p:cNvSpPr/>
              <p:nvPr/>
            </p:nvSpPr>
            <p:spPr>
              <a:xfrm>
                <a:off x="1233" y="1461"/>
                <a:ext cx="0" cy="128"/>
              </a:xfrm>
              <a:prstGeom prst="line">
                <a:avLst/>
              </a:prstGeom>
              <a:ln w="57150" cap="flat" cmpd="sng">
                <a:solidFill>
                  <a:schemeClr val="tx1"/>
                </a:solidFill>
                <a:prstDash val="solid"/>
                <a:headEnd type="none" w="med" len="med"/>
                <a:tailEnd type="none" w="med" len="med"/>
              </a:ln>
            </p:spPr>
          </p:sp>
          <p:sp>
            <p:nvSpPr>
              <p:cNvPr id="398407" name="Line 71"/>
              <p:cNvSpPr/>
              <p:nvPr/>
            </p:nvSpPr>
            <p:spPr>
              <a:xfrm>
                <a:off x="1380" y="1461"/>
                <a:ext cx="0" cy="128"/>
              </a:xfrm>
              <a:prstGeom prst="line">
                <a:avLst/>
              </a:prstGeom>
              <a:ln w="57150" cap="flat" cmpd="sng">
                <a:solidFill>
                  <a:schemeClr val="tx1"/>
                </a:solidFill>
                <a:prstDash val="solid"/>
                <a:headEnd type="none" w="med" len="med"/>
                <a:tailEnd type="none" w="med" len="med"/>
              </a:ln>
            </p:spPr>
          </p:sp>
          <p:sp>
            <p:nvSpPr>
              <p:cNvPr id="398408" name="Line 72"/>
              <p:cNvSpPr/>
              <p:nvPr/>
            </p:nvSpPr>
            <p:spPr>
              <a:xfrm>
                <a:off x="1380" y="1291"/>
                <a:ext cx="0" cy="128"/>
              </a:xfrm>
              <a:prstGeom prst="line">
                <a:avLst/>
              </a:prstGeom>
              <a:ln w="57150" cap="flat" cmpd="sng">
                <a:solidFill>
                  <a:schemeClr val="tx1"/>
                </a:solidFill>
                <a:prstDash val="solid"/>
                <a:headEnd type="none" w="med" len="med"/>
                <a:tailEnd type="none" w="med" len="med"/>
              </a:ln>
            </p:spPr>
          </p:sp>
          <p:sp>
            <p:nvSpPr>
              <p:cNvPr id="398409" name="Line 73"/>
              <p:cNvSpPr/>
              <p:nvPr/>
            </p:nvSpPr>
            <p:spPr>
              <a:xfrm rot="-5400000">
                <a:off x="1325" y="1193"/>
                <a:ext cx="0" cy="110"/>
              </a:xfrm>
              <a:prstGeom prst="line">
                <a:avLst/>
              </a:prstGeom>
              <a:ln w="57150" cap="flat" cmpd="sng">
                <a:solidFill>
                  <a:schemeClr val="tx1"/>
                </a:solidFill>
                <a:prstDash val="solid"/>
                <a:headEnd type="none" w="med" len="med"/>
                <a:tailEnd type="none" w="med" len="med"/>
              </a:ln>
            </p:spPr>
          </p:sp>
          <p:sp>
            <p:nvSpPr>
              <p:cNvPr id="398410" name="Line 74"/>
              <p:cNvSpPr/>
              <p:nvPr/>
            </p:nvSpPr>
            <p:spPr>
              <a:xfrm rot="-5400000">
                <a:off x="1288" y="1577"/>
                <a:ext cx="0" cy="110"/>
              </a:xfrm>
              <a:prstGeom prst="line">
                <a:avLst/>
              </a:prstGeom>
              <a:ln w="57150" cap="flat" cmpd="sng">
                <a:solidFill>
                  <a:schemeClr val="tx1"/>
                </a:solidFill>
                <a:prstDash val="solid"/>
                <a:headEnd type="none" w="med" len="med"/>
                <a:tailEnd type="none" w="med" len="med"/>
              </a:ln>
            </p:spPr>
          </p:sp>
        </p:grpSp>
        <p:grpSp>
          <p:nvGrpSpPr>
            <p:cNvPr id="398411" name="Group 75"/>
            <p:cNvGrpSpPr/>
            <p:nvPr/>
          </p:nvGrpSpPr>
          <p:grpSpPr>
            <a:xfrm>
              <a:off x="1476" y="1248"/>
              <a:ext cx="147" cy="384"/>
              <a:chOff x="1476" y="1248"/>
              <a:chExt cx="147" cy="384"/>
            </a:xfrm>
          </p:grpSpPr>
          <p:sp>
            <p:nvSpPr>
              <p:cNvPr id="398412" name="Line 76"/>
              <p:cNvSpPr/>
              <p:nvPr/>
            </p:nvSpPr>
            <p:spPr>
              <a:xfrm>
                <a:off x="1476" y="1461"/>
                <a:ext cx="0" cy="128"/>
              </a:xfrm>
              <a:prstGeom prst="line">
                <a:avLst/>
              </a:prstGeom>
              <a:ln w="57150" cap="flat" cmpd="sng">
                <a:solidFill>
                  <a:schemeClr val="tx1"/>
                </a:solidFill>
                <a:prstDash val="solid"/>
                <a:headEnd type="none" w="med" len="med"/>
                <a:tailEnd type="none" w="med" len="med"/>
              </a:ln>
            </p:spPr>
          </p:sp>
          <p:sp>
            <p:nvSpPr>
              <p:cNvPr id="398413" name="Line 77"/>
              <p:cNvSpPr/>
              <p:nvPr/>
            </p:nvSpPr>
            <p:spPr>
              <a:xfrm>
                <a:off x="1623" y="1291"/>
                <a:ext cx="0" cy="128"/>
              </a:xfrm>
              <a:prstGeom prst="line">
                <a:avLst/>
              </a:prstGeom>
              <a:ln w="57150" cap="flat" cmpd="sng">
                <a:solidFill>
                  <a:schemeClr val="tx1"/>
                </a:solidFill>
                <a:prstDash val="solid"/>
                <a:headEnd type="none" w="med" len="med"/>
                <a:tailEnd type="none" w="med" len="med"/>
              </a:ln>
            </p:spPr>
          </p:sp>
          <p:sp>
            <p:nvSpPr>
              <p:cNvPr id="398414" name="Line 78"/>
              <p:cNvSpPr/>
              <p:nvPr/>
            </p:nvSpPr>
            <p:spPr>
              <a:xfrm rot="-5400000">
                <a:off x="1549" y="1384"/>
                <a:ext cx="0" cy="111"/>
              </a:xfrm>
              <a:prstGeom prst="line">
                <a:avLst/>
              </a:prstGeom>
              <a:ln w="57150" cap="flat" cmpd="sng">
                <a:solidFill>
                  <a:schemeClr val="tx1"/>
                </a:solidFill>
                <a:prstDash val="solid"/>
                <a:headEnd type="none" w="med" len="med"/>
                <a:tailEnd type="none" w="med" len="med"/>
              </a:ln>
            </p:spPr>
          </p:sp>
          <p:sp>
            <p:nvSpPr>
              <p:cNvPr id="398415" name="Line 79"/>
              <p:cNvSpPr/>
              <p:nvPr/>
            </p:nvSpPr>
            <p:spPr>
              <a:xfrm rot="-5400000">
                <a:off x="1568" y="1193"/>
                <a:ext cx="0" cy="110"/>
              </a:xfrm>
              <a:prstGeom prst="line">
                <a:avLst/>
              </a:prstGeom>
              <a:ln w="57150" cap="flat" cmpd="sng">
                <a:solidFill>
                  <a:schemeClr val="tx1"/>
                </a:solidFill>
                <a:prstDash val="solid"/>
                <a:headEnd type="none" w="med" len="med"/>
                <a:tailEnd type="none" w="med" len="med"/>
              </a:ln>
            </p:spPr>
          </p:sp>
          <p:sp>
            <p:nvSpPr>
              <p:cNvPr id="398416" name="Line 80"/>
              <p:cNvSpPr/>
              <p:nvPr/>
            </p:nvSpPr>
            <p:spPr>
              <a:xfrm rot="-5400000">
                <a:off x="1531" y="1577"/>
                <a:ext cx="0" cy="110"/>
              </a:xfrm>
              <a:prstGeom prst="line">
                <a:avLst/>
              </a:prstGeom>
              <a:ln w="57150" cap="flat" cmpd="sng">
                <a:solidFill>
                  <a:schemeClr val="tx1"/>
                </a:solidFill>
                <a:prstDash val="solid"/>
                <a:headEnd type="none" w="med" len="med"/>
                <a:tailEnd type="none" w="med" len="med"/>
              </a:ln>
            </p:spPr>
          </p:sp>
        </p:grpSp>
        <p:sp>
          <p:nvSpPr>
            <p:cNvPr id="398417" name="Oval 81"/>
            <p:cNvSpPr/>
            <p:nvPr/>
          </p:nvSpPr>
          <p:spPr>
            <a:xfrm>
              <a:off x="900" y="1632"/>
              <a:ext cx="48" cy="48"/>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98418" name="Group 82"/>
            <p:cNvGrpSpPr/>
            <p:nvPr/>
          </p:nvGrpSpPr>
          <p:grpSpPr>
            <a:xfrm>
              <a:off x="1713" y="1248"/>
              <a:ext cx="147" cy="384"/>
              <a:chOff x="1713" y="1248"/>
              <a:chExt cx="147" cy="384"/>
            </a:xfrm>
          </p:grpSpPr>
          <p:sp>
            <p:nvSpPr>
              <p:cNvPr id="398419" name="Line 83"/>
              <p:cNvSpPr/>
              <p:nvPr/>
            </p:nvSpPr>
            <p:spPr>
              <a:xfrm>
                <a:off x="1713" y="1291"/>
                <a:ext cx="0" cy="128"/>
              </a:xfrm>
              <a:prstGeom prst="line">
                <a:avLst/>
              </a:prstGeom>
              <a:ln w="57150" cap="flat" cmpd="sng">
                <a:solidFill>
                  <a:schemeClr val="tx1"/>
                </a:solidFill>
                <a:prstDash val="solid"/>
                <a:headEnd type="none" w="med" len="med"/>
                <a:tailEnd type="none" w="med" len="med"/>
              </a:ln>
            </p:spPr>
          </p:sp>
          <p:sp>
            <p:nvSpPr>
              <p:cNvPr id="398420" name="Line 84"/>
              <p:cNvSpPr/>
              <p:nvPr/>
            </p:nvSpPr>
            <p:spPr>
              <a:xfrm>
                <a:off x="1713" y="1461"/>
                <a:ext cx="0" cy="128"/>
              </a:xfrm>
              <a:prstGeom prst="line">
                <a:avLst/>
              </a:prstGeom>
              <a:ln w="57150" cap="flat" cmpd="sng">
                <a:solidFill>
                  <a:schemeClr val="tx1"/>
                </a:solidFill>
                <a:prstDash val="solid"/>
                <a:headEnd type="none" w="med" len="med"/>
                <a:tailEnd type="none" w="med" len="med"/>
              </a:ln>
            </p:spPr>
          </p:sp>
          <p:sp>
            <p:nvSpPr>
              <p:cNvPr id="398421" name="Line 85"/>
              <p:cNvSpPr/>
              <p:nvPr/>
            </p:nvSpPr>
            <p:spPr>
              <a:xfrm>
                <a:off x="1860" y="1461"/>
                <a:ext cx="0" cy="128"/>
              </a:xfrm>
              <a:prstGeom prst="line">
                <a:avLst/>
              </a:prstGeom>
              <a:ln w="57150" cap="flat" cmpd="sng">
                <a:solidFill>
                  <a:schemeClr val="tx1"/>
                </a:solidFill>
                <a:prstDash val="solid"/>
                <a:headEnd type="none" w="med" len="med"/>
                <a:tailEnd type="none" w="med" len="med"/>
              </a:ln>
            </p:spPr>
          </p:sp>
          <p:sp>
            <p:nvSpPr>
              <p:cNvPr id="398422" name="Line 86"/>
              <p:cNvSpPr/>
              <p:nvPr/>
            </p:nvSpPr>
            <p:spPr>
              <a:xfrm>
                <a:off x="1860" y="1291"/>
                <a:ext cx="0" cy="128"/>
              </a:xfrm>
              <a:prstGeom prst="line">
                <a:avLst/>
              </a:prstGeom>
              <a:ln w="57150" cap="flat" cmpd="sng">
                <a:solidFill>
                  <a:schemeClr val="tx1"/>
                </a:solidFill>
                <a:prstDash val="solid"/>
                <a:headEnd type="none" w="med" len="med"/>
                <a:tailEnd type="none" w="med" len="med"/>
              </a:ln>
            </p:spPr>
          </p:sp>
          <p:sp>
            <p:nvSpPr>
              <p:cNvPr id="398423" name="Line 87"/>
              <p:cNvSpPr/>
              <p:nvPr/>
            </p:nvSpPr>
            <p:spPr>
              <a:xfrm rot="-5400000">
                <a:off x="1786" y="1384"/>
                <a:ext cx="0" cy="111"/>
              </a:xfrm>
              <a:prstGeom prst="line">
                <a:avLst/>
              </a:prstGeom>
              <a:ln w="57150" cap="flat" cmpd="sng">
                <a:solidFill>
                  <a:schemeClr val="tx1"/>
                </a:solidFill>
                <a:prstDash val="solid"/>
                <a:headEnd type="none" w="med" len="med"/>
                <a:tailEnd type="none" w="med" len="med"/>
              </a:ln>
            </p:spPr>
          </p:sp>
          <p:sp>
            <p:nvSpPr>
              <p:cNvPr id="398424" name="Line 88"/>
              <p:cNvSpPr/>
              <p:nvPr/>
            </p:nvSpPr>
            <p:spPr>
              <a:xfrm rot="-5400000">
                <a:off x="1781" y="1193"/>
                <a:ext cx="0" cy="110"/>
              </a:xfrm>
              <a:prstGeom prst="line">
                <a:avLst/>
              </a:prstGeom>
              <a:ln w="57150" cap="flat" cmpd="sng">
                <a:solidFill>
                  <a:schemeClr val="tx1"/>
                </a:solidFill>
                <a:prstDash val="solid"/>
                <a:headEnd type="none" w="med" len="med"/>
                <a:tailEnd type="none" w="med" len="med"/>
              </a:ln>
            </p:spPr>
          </p:sp>
          <p:sp>
            <p:nvSpPr>
              <p:cNvPr id="398425" name="Line 89"/>
              <p:cNvSpPr/>
              <p:nvPr/>
            </p:nvSpPr>
            <p:spPr>
              <a:xfrm rot="-5400000">
                <a:off x="1792" y="1577"/>
                <a:ext cx="0" cy="110"/>
              </a:xfrm>
              <a:prstGeom prst="line">
                <a:avLst/>
              </a:prstGeom>
              <a:ln w="57150" cap="flat" cmpd="sng">
                <a:solidFill>
                  <a:schemeClr val="tx1"/>
                </a:solidFill>
                <a:prstDash val="solid"/>
                <a:headEnd type="none" w="med" len="med"/>
                <a:tailEnd type="none" w="med" len="med"/>
              </a:ln>
            </p:spPr>
          </p:sp>
        </p:grpSp>
      </p:grpSp>
      <p:grpSp>
        <p:nvGrpSpPr>
          <p:cNvPr id="15" name="Group 90"/>
          <p:cNvGrpSpPr/>
          <p:nvPr/>
        </p:nvGrpSpPr>
        <p:grpSpPr>
          <a:xfrm>
            <a:off x="1120775" y="1809750"/>
            <a:ext cx="1946275" cy="900113"/>
            <a:chOff x="3459" y="3096"/>
            <a:chExt cx="1226" cy="567"/>
          </a:xfrm>
        </p:grpSpPr>
        <p:sp>
          <p:nvSpPr>
            <p:cNvPr id="398427" name="Rectangle 91"/>
            <p:cNvSpPr/>
            <p:nvPr/>
          </p:nvSpPr>
          <p:spPr>
            <a:xfrm>
              <a:off x="3459" y="3096"/>
              <a:ext cx="1226" cy="567"/>
            </a:xfrm>
            <a:prstGeom prst="rect">
              <a:avLst/>
            </a:prstGeom>
            <a:solidFill>
              <a:schemeClr val="folHlink"/>
            </a:solidFill>
            <a:ln w="28575" cap="flat" cmpd="sng">
              <a:solidFill>
                <a:srgbClr val="969696"/>
              </a:solidFill>
              <a:prstDash val="solid"/>
              <a:miter/>
              <a:headEnd type="none" w="med" len="med"/>
              <a:tailEnd type="none" w="med" len="med"/>
            </a:ln>
            <a:effectLst>
              <a:prstShdw prst="shdw17" dist="17961" dir="13499999">
                <a:srgbClr val="5A5A5A"/>
              </a:prstShdw>
            </a:effectLst>
          </p:spPr>
          <p:txBody>
            <a:bodyPr wrap="none" anchor="ctr" anchorCtr="0"/>
            <a:p>
              <a:endParaRPr lang="zh-CN" altLang="en-US" dirty="0">
                <a:latin typeface="Times New Roman" panose="02020603050405020304" pitchFamily="18" charset="0"/>
              </a:endParaRPr>
            </a:p>
          </p:txBody>
        </p:sp>
        <p:sp>
          <p:nvSpPr>
            <p:cNvPr id="398428" name="Line 92"/>
            <p:cNvSpPr/>
            <p:nvPr/>
          </p:nvSpPr>
          <p:spPr>
            <a:xfrm>
              <a:off x="3639" y="3393"/>
              <a:ext cx="0" cy="128"/>
            </a:xfrm>
            <a:prstGeom prst="line">
              <a:avLst/>
            </a:prstGeom>
            <a:ln w="57150" cap="flat" cmpd="sng">
              <a:solidFill>
                <a:schemeClr val="tx1"/>
              </a:solidFill>
              <a:prstDash val="solid"/>
              <a:headEnd type="none" w="med" len="med"/>
              <a:tailEnd type="none" w="med" len="med"/>
            </a:ln>
          </p:spPr>
        </p:sp>
        <p:sp>
          <p:nvSpPr>
            <p:cNvPr id="398429" name="Line 93"/>
            <p:cNvSpPr/>
            <p:nvPr/>
          </p:nvSpPr>
          <p:spPr>
            <a:xfrm>
              <a:off x="3639" y="3223"/>
              <a:ext cx="0" cy="128"/>
            </a:xfrm>
            <a:prstGeom prst="line">
              <a:avLst/>
            </a:prstGeom>
            <a:ln w="57150" cap="flat" cmpd="sng">
              <a:solidFill>
                <a:schemeClr val="tx1"/>
              </a:solidFill>
              <a:prstDash val="solid"/>
              <a:headEnd type="none" w="med" len="med"/>
              <a:tailEnd type="none" w="med" len="med"/>
            </a:ln>
          </p:spPr>
        </p:sp>
        <p:sp>
          <p:nvSpPr>
            <p:cNvPr id="398430" name="Oval 94"/>
            <p:cNvSpPr/>
            <p:nvPr/>
          </p:nvSpPr>
          <p:spPr>
            <a:xfrm>
              <a:off x="3720" y="3480"/>
              <a:ext cx="48" cy="48"/>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16" name="Group 95"/>
          <p:cNvGrpSpPr/>
          <p:nvPr/>
        </p:nvGrpSpPr>
        <p:grpSpPr>
          <a:xfrm>
            <a:off x="3733800" y="2357438"/>
            <a:ext cx="4933950" cy="1800225"/>
            <a:chOff x="2352" y="1485"/>
            <a:chExt cx="3108" cy="1134"/>
          </a:xfrm>
        </p:grpSpPr>
        <p:sp>
          <p:nvSpPr>
            <p:cNvPr id="398432" name="Rectangle 96"/>
            <p:cNvSpPr/>
            <p:nvPr/>
          </p:nvSpPr>
          <p:spPr>
            <a:xfrm>
              <a:off x="2352" y="1485"/>
              <a:ext cx="3108" cy="1134"/>
            </a:xfrm>
            <a:prstGeom prst="rect">
              <a:avLst/>
            </a:prstGeom>
            <a:solidFill>
              <a:srgbClr val="CCECFF"/>
            </a:solidFill>
            <a:ln w="9525">
              <a:noFill/>
            </a:ln>
          </p:spPr>
          <p:txBody>
            <a:bodyPr>
              <a:spAutoFit/>
            </a:bodyPr>
            <a:p>
              <a:pPr algn="just" eaLnBrk="0" hangingPunct="0"/>
              <a:r>
                <a:rPr lang="zh-CN" altLang="en-US" sz="2800" b="1" dirty="0">
                  <a:latin typeface="Times New Roman" panose="02020603050405020304" pitchFamily="18" charset="0"/>
                  <a:sym typeface="Symbol" panose="05050102010706020507" pitchFamily="18" charset="2"/>
                </a:rPr>
                <a:t>在 </a:t>
              </a:r>
              <a:r>
                <a:rPr lang="zh-CN" altLang="en-US" sz="2800" b="1" i="1" dirty="0">
                  <a:solidFill>
                    <a:srgbClr val="FF0066"/>
                  </a:solidFill>
                  <a:latin typeface="Times New Roman" panose="02020603050405020304" pitchFamily="18" charset="0"/>
                  <a:sym typeface="Symbol" panose="05050102010706020507" pitchFamily="18" charset="2"/>
                </a:rPr>
                <a:t>        </a:t>
              </a:r>
              <a:r>
                <a:rPr lang="zh-CN" altLang="en-US" sz="2800" b="1" dirty="0">
                  <a:solidFill>
                    <a:srgbClr val="FF0066"/>
                  </a:solidFill>
                  <a:latin typeface="Times New Roman" panose="02020603050405020304" pitchFamily="18" charset="0"/>
                  <a:sym typeface="Symbol" panose="05050102010706020507" pitchFamily="18" charset="2"/>
                </a:rPr>
                <a:t>  </a:t>
              </a:r>
              <a:r>
                <a:rPr lang="zh-CN" altLang="en-US" sz="2800" b="1" dirty="0">
                  <a:latin typeface="Times New Roman" panose="02020603050405020304" pitchFamily="18" charset="0"/>
                  <a:sym typeface="Symbol" panose="05050102010706020507" pitchFamily="18" charset="2"/>
                </a:rPr>
                <a:t>挡进行测量，当 </a:t>
              </a:r>
              <a:r>
                <a:rPr lang="en-US" altLang="zh-CN" sz="2800" b="1" dirty="0">
                  <a:latin typeface="Times New Roman" panose="02020603050405020304" pitchFamily="18" charset="0"/>
                  <a:sym typeface="Symbol" panose="05050102010706020507" pitchFamily="18" charset="2"/>
                </a:rPr>
                <a:t>PN </a:t>
              </a:r>
              <a:r>
                <a:rPr lang="zh-CN" altLang="en-US" sz="2800" b="1" dirty="0">
                  <a:latin typeface="Times New Roman" panose="02020603050405020304" pitchFamily="18" charset="0"/>
                  <a:sym typeface="Symbol" panose="05050102010706020507" pitchFamily="18" charset="2"/>
                </a:rPr>
                <a:t>结完好且正偏时，显示值为</a:t>
              </a:r>
              <a:r>
                <a:rPr lang="en-US" altLang="zh-CN" sz="2800" b="1" dirty="0">
                  <a:latin typeface="Times New Roman" panose="02020603050405020304" pitchFamily="18" charset="0"/>
                  <a:sym typeface="Symbol" panose="05050102010706020507" pitchFamily="18" charset="2"/>
                </a:rPr>
                <a:t>PN </a:t>
              </a:r>
              <a:r>
                <a:rPr lang="zh-CN" altLang="en-US" sz="2800" b="1" dirty="0">
                  <a:latin typeface="Times New Roman" panose="02020603050405020304" pitchFamily="18" charset="0"/>
                  <a:sym typeface="Symbol" panose="05050102010706020507" pitchFamily="18" charset="2"/>
                </a:rPr>
                <a:t>结两端的正向压降 </a:t>
              </a:r>
              <a:r>
                <a:rPr lang="en-US" altLang="zh-CN" sz="2800" b="1" dirty="0">
                  <a:latin typeface="宋体" panose="02010600030101010101" pitchFamily="2" charset="-122"/>
                  <a:sym typeface="Symbol" panose="05050102010706020507" pitchFamily="18" charset="2"/>
                </a:rPr>
                <a:t>(</a:t>
              </a:r>
              <a:r>
                <a:rPr lang="en-US" altLang="zh-CN" sz="2800" b="1" dirty="0">
                  <a:latin typeface="Times New Roman" panose="02020603050405020304" pitchFamily="18" charset="0"/>
                  <a:sym typeface="Symbol" panose="05050102010706020507" pitchFamily="18" charset="2"/>
                </a:rPr>
                <a:t>V</a:t>
              </a:r>
              <a:r>
                <a:rPr lang="en-US" altLang="zh-CN" sz="2800" b="1" dirty="0">
                  <a:latin typeface="宋体" panose="02010600030101010101" pitchFamily="2" charset="-122"/>
                  <a:sym typeface="Symbol" panose="05050102010706020507" pitchFamily="18" charset="2"/>
                </a:rPr>
                <a:t>)</a:t>
              </a:r>
              <a:r>
                <a:rPr lang="zh-CN" altLang="en-US" sz="2800" b="1" dirty="0">
                  <a:latin typeface="Times New Roman" panose="02020603050405020304" pitchFamily="18" charset="0"/>
                  <a:sym typeface="Symbol" panose="05050102010706020507" pitchFamily="18" charset="2"/>
                </a:rPr>
                <a:t>。反偏时，显示    </a:t>
              </a:r>
              <a:r>
                <a:rPr lang="en-US" altLang="zh-CN" sz="2800" b="1" baseline="-25000" dirty="0">
                  <a:solidFill>
                    <a:srgbClr val="FF0066"/>
                  </a:solidFill>
                  <a:latin typeface="Times New Roman" panose="02020603050405020304" pitchFamily="18" charset="0"/>
                  <a:ea typeface="Times New Roman" panose="02020603050405020304" pitchFamily="18" charset="0"/>
                  <a:sym typeface="Symbol" panose="05050102010706020507" pitchFamily="18" charset="2"/>
                </a:rPr>
                <a:t>•</a:t>
              </a:r>
              <a:r>
                <a:rPr lang="en-US" altLang="zh-CN" sz="2800" b="1" dirty="0">
                  <a:latin typeface="Times New Roman" panose="02020603050405020304" pitchFamily="18" charset="0"/>
                  <a:sym typeface="Symbol" panose="05050102010706020507" pitchFamily="18" charset="2"/>
                </a:rPr>
                <a:t>  </a:t>
              </a:r>
              <a:r>
                <a:rPr lang="zh-CN" altLang="en-US" sz="2800" b="1" dirty="0">
                  <a:latin typeface="Times New Roman" panose="02020603050405020304" pitchFamily="18" charset="0"/>
                  <a:sym typeface="Symbol" panose="05050102010706020507" pitchFamily="18" charset="2"/>
                </a:rPr>
                <a:t>。</a:t>
              </a:r>
              <a:endParaRPr lang="zh-CN" altLang="en-US" sz="2800" b="1" dirty="0">
                <a:latin typeface="Times New Roman" panose="02020603050405020304" pitchFamily="18" charset="0"/>
                <a:sym typeface="Symbol" panose="05050102010706020507" pitchFamily="18" charset="2"/>
              </a:endParaRPr>
            </a:p>
          </p:txBody>
        </p:sp>
        <p:grpSp>
          <p:nvGrpSpPr>
            <p:cNvPr id="398433" name="Group 97"/>
            <p:cNvGrpSpPr/>
            <p:nvPr/>
          </p:nvGrpSpPr>
          <p:grpSpPr>
            <a:xfrm>
              <a:off x="2837" y="1536"/>
              <a:ext cx="420" cy="240"/>
              <a:chOff x="1136" y="2424"/>
              <a:chExt cx="492" cy="240"/>
            </a:xfrm>
          </p:grpSpPr>
          <p:sp>
            <p:nvSpPr>
              <p:cNvPr id="398434" name="AutoShape 98"/>
              <p:cNvSpPr/>
              <p:nvPr/>
            </p:nvSpPr>
            <p:spPr>
              <a:xfrm rot="5400000">
                <a:off x="1252" y="2428"/>
                <a:ext cx="227" cy="227"/>
              </a:xfrm>
              <a:prstGeom prst="triangle">
                <a:avLst>
                  <a:gd name="adj" fmla="val 50000"/>
                </a:avLst>
              </a:prstGeom>
              <a:solidFill>
                <a:srgbClr val="CCECFF"/>
              </a:solidFill>
              <a:ln w="38100" cap="flat" cmpd="sng">
                <a:solidFill>
                  <a:srgbClr val="FF0066"/>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8435" name="Line 99"/>
              <p:cNvSpPr/>
              <p:nvPr/>
            </p:nvSpPr>
            <p:spPr>
              <a:xfrm>
                <a:off x="1488" y="2424"/>
                <a:ext cx="0" cy="240"/>
              </a:xfrm>
              <a:prstGeom prst="line">
                <a:avLst/>
              </a:prstGeom>
              <a:ln w="38100" cap="flat" cmpd="sng">
                <a:solidFill>
                  <a:srgbClr val="FF0066"/>
                </a:solidFill>
                <a:prstDash val="solid"/>
                <a:headEnd type="none" w="med" len="med"/>
                <a:tailEnd type="none" w="med" len="med"/>
              </a:ln>
            </p:spPr>
          </p:sp>
          <p:sp>
            <p:nvSpPr>
              <p:cNvPr id="398436" name="Line 100"/>
              <p:cNvSpPr/>
              <p:nvPr/>
            </p:nvSpPr>
            <p:spPr>
              <a:xfrm>
                <a:off x="1136" y="2544"/>
                <a:ext cx="492" cy="0"/>
              </a:xfrm>
              <a:prstGeom prst="line">
                <a:avLst/>
              </a:prstGeom>
              <a:ln w="28575" cap="flat" cmpd="sng">
                <a:solidFill>
                  <a:srgbClr val="FF0066"/>
                </a:solidFill>
                <a:prstDash val="solid"/>
                <a:headEnd type="none" w="med" len="med"/>
                <a:tailEnd type="none" w="med" len="med"/>
              </a:ln>
            </p:spPr>
          </p:sp>
        </p:grpSp>
        <p:grpSp>
          <p:nvGrpSpPr>
            <p:cNvPr id="398437" name="Group 101"/>
            <p:cNvGrpSpPr/>
            <p:nvPr/>
          </p:nvGrpSpPr>
          <p:grpSpPr>
            <a:xfrm>
              <a:off x="3897" y="2316"/>
              <a:ext cx="27" cy="252"/>
              <a:chOff x="4188" y="2556"/>
              <a:chExt cx="0" cy="324"/>
            </a:xfrm>
          </p:grpSpPr>
          <p:sp>
            <p:nvSpPr>
              <p:cNvPr id="398438" name="Line 102"/>
              <p:cNvSpPr/>
              <p:nvPr/>
            </p:nvSpPr>
            <p:spPr>
              <a:xfrm>
                <a:off x="4188" y="2556"/>
                <a:ext cx="0" cy="144"/>
              </a:xfrm>
              <a:prstGeom prst="line">
                <a:avLst/>
              </a:prstGeom>
              <a:ln w="57150" cap="flat" cmpd="sng">
                <a:solidFill>
                  <a:srgbClr val="FF0066"/>
                </a:solidFill>
                <a:prstDash val="solid"/>
                <a:headEnd type="none" w="med" len="med"/>
                <a:tailEnd type="none" w="med" len="med"/>
              </a:ln>
            </p:spPr>
          </p:sp>
          <p:sp>
            <p:nvSpPr>
              <p:cNvPr id="398439" name="Line 103"/>
              <p:cNvSpPr/>
              <p:nvPr/>
            </p:nvSpPr>
            <p:spPr>
              <a:xfrm>
                <a:off x="4188" y="2736"/>
                <a:ext cx="0" cy="144"/>
              </a:xfrm>
              <a:prstGeom prst="line">
                <a:avLst/>
              </a:prstGeom>
              <a:ln w="57150" cap="flat" cmpd="sng">
                <a:solidFill>
                  <a:srgbClr val="FF0066"/>
                </a:solidFill>
                <a:prstDash val="solid"/>
                <a:headEnd type="none" w="med" len="med"/>
                <a:tailEnd type="none" w="med" len="med"/>
              </a:ln>
            </p:spPr>
          </p:sp>
        </p:grpSp>
      </p:gr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1442">
                                            <p:txEl>
                                              <p:charRg st="0" end="14"/>
                                            </p:txEl>
                                          </p:spTgt>
                                        </p:tgtEl>
                                        <p:attrNameLst>
                                          <p:attrName>style.visibility</p:attrName>
                                        </p:attrNameLst>
                                      </p:cBhvr>
                                      <p:to>
                                        <p:strVal val="visible"/>
                                      </p:to>
                                    </p:set>
                                    <p:animEffect transition="in" filter="wipe(left)">
                                      <p:cBhvr>
                                        <p:cTn id="7" dur="500"/>
                                        <p:tgtEl>
                                          <p:spTgt spid="61442">
                                            <p:txEl>
                                              <p:charRg st="0" end="1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1443"/>
                                        </p:tgtEl>
                                        <p:attrNameLst>
                                          <p:attrName>style.visibility</p:attrName>
                                        </p:attrNameLst>
                                      </p:cBhvr>
                                      <p:to>
                                        <p:strVal val="visible"/>
                                      </p:to>
                                    </p:set>
                                    <p:animEffect transition="in" filter="wipe(left)">
                                      <p:cBhvr>
                                        <p:cTn id="17" dur="500"/>
                                        <p:tgtEl>
                                          <p:spTgt spid="6144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dissolv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5"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1000" fill="hold"/>
                                        <p:tgtEl>
                                          <p:spTgt spid="2"/>
                                        </p:tgtEl>
                                        <p:attrNameLst>
                                          <p:attrName>ppt_w</p:attrName>
                                        </p:attrNameLst>
                                      </p:cBhvr>
                                      <p:tavLst>
                                        <p:tav tm="0">
                                          <p:val>
                                            <p:fltVal val="0.000000"/>
                                          </p:val>
                                        </p:tav>
                                        <p:tav tm="100000">
                                          <p:val>
                                            <p:strVal val="#ppt_w"/>
                                          </p:val>
                                        </p:tav>
                                      </p:tavLst>
                                    </p:anim>
                                    <p:anim calcmode="lin" valueType="num">
                                      <p:cBhvr>
                                        <p:cTn id="28" dur="1000" fill="hold"/>
                                        <p:tgtEl>
                                          <p:spTgt spid="2"/>
                                        </p:tgtEl>
                                        <p:attrNameLst>
                                          <p:attrName>ppt_h</p:attrName>
                                        </p:attrNameLst>
                                      </p:cBhvr>
                                      <p:tavLst>
                                        <p:tav tm="0">
                                          <p:val>
                                            <p:fltVal val="0.000000"/>
                                          </p:val>
                                        </p:tav>
                                        <p:tav tm="100000">
                                          <p:val>
                                            <p:strVal val="#ppt_h"/>
                                          </p:val>
                                        </p:tav>
                                      </p:tavLst>
                                    </p:anim>
                                    <p:anim calcmode="lin" valueType="num">
                                      <p:cBhvr>
                                        <p:cTn id="29" dur="1000" fill="hold"/>
                                        <p:tgtEl>
                                          <p:spTgt spid="2"/>
                                        </p:tgtEl>
                                        <p:attrNameLst>
                                          <p:attrName>ppt_x</p:attrName>
                                        </p:attrNameLst>
                                      </p:cBhvr>
                                      <p:tavLst>
                                        <p:tav tm="0" fmla="#ppt_x+(cos(-2*pi*(1-$))*-#ppt_x-sin(-2*pi*(1-$))*(1-#ppt_y))*(1-$)">
                                          <p:val>
                                            <p:fltVal val="0.000000"/>
                                          </p:val>
                                        </p:tav>
                                        <p:tav tm="100000">
                                          <p:val>
                                            <p:fltVal val="1.000000"/>
                                          </p:val>
                                        </p:tav>
                                      </p:tavLst>
                                    </p:anim>
                                    <p:anim calcmode="lin" valueType="num">
                                      <p:cBhvr>
                                        <p:cTn id="30" dur="1000" fill="hold"/>
                                        <p:tgtEl>
                                          <p:spTgt spid="2"/>
                                        </p:tgtEl>
                                        <p:attrNameLst>
                                          <p:attrName>ppt_y</p:attrName>
                                        </p:attrNameLst>
                                      </p:cBhvr>
                                      <p:tavLst>
                                        <p:tav tm="0" fmla="#ppt_y+(sin(-2*pi*(1-$))*-#ppt_x+cos(-2*pi*(1-$))*(1-#ppt_y))*(1-$)">
                                          <p:val>
                                            <p:fltVal val="0.000000"/>
                                          </p:val>
                                        </p:tav>
                                        <p:tav tm="100000">
                                          <p:val>
                                            <p:fltVal val="1.000000"/>
                                          </p:val>
                                        </p:tav>
                                      </p:tavLst>
                                    </p:anim>
                                  </p:childTnLst>
                                </p:cTn>
                              </p:par>
                            </p:childTnLst>
                          </p:cTn>
                        </p:par>
                        <p:par>
                          <p:cTn id="31" fill="hold">
                            <p:stCondLst>
                              <p:cond delay="1000"/>
                            </p:stCondLst>
                            <p:childTnLst>
                              <p:par>
                                <p:cTn id="32" presetID="1" presetClass="entr" presetSubtype="0" fill="hold" nodeType="afterEffect">
                                  <p:stCondLst>
                                    <p:cond delay="0"/>
                                  </p:stCondLst>
                                  <p:childTnLst>
                                    <p:set>
                                      <p:cBhvr>
                                        <p:cTn id="33" dur="1" fill="hold">
                                          <p:stCondLst>
                                            <p:cond delay="499"/>
                                          </p:stCondLst>
                                        </p:cTn>
                                        <p:tgtEl>
                                          <p:spTgt spid="10"/>
                                        </p:tgtEl>
                                        <p:attrNameLst>
                                          <p:attrName>style.visibility</p:attrName>
                                        </p:attrNameLst>
                                      </p:cBhvr>
                                      <p:to>
                                        <p:strVal val="visible"/>
                                      </p:to>
                                    </p:set>
                                  </p:childTnLst>
                                  <p:subTnLst>
                                    <p:audio>
                                      <p:cMediaNode>
                                        <p:cTn display="0" masterRel="sameClick">
                                          <p:stCondLst>
                                            <p:cond evt="begin" delay="0">
                                              <p:tn val="32"/>
                                            </p:cond>
                                          </p:stCondLst>
                                          <p:endCondLst>
                                            <p:cond evt="onStopAudio" delay="0">
                                              <p:tgtEl>
                                                <p:sldTgt/>
                                              </p:tgtEl>
                                            </p:cond>
                                          </p:endCondLst>
                                        </p:cTn>
                                        <p:tgtEl>
                                          <p:sndTgt r:embed="rId2" name="ding.wav"/>
                                        </p:tgtEl>
                                      </p:cMediaNode>
                                    </p:audio>
                                  </p:sub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499"/>
                                          </p:stCondLst>
                                        </p:cTn>
                                        <p:tgtEl>
                                          <p:spTgt spid="3"/>
                                        </p:tgtEl>
                                        <p:attrNameLst>
                                          <p:attrName>style.visibility</p:attrName>
                                        </p:attrNameLst>
                                      </p:cBhvr>
                                      <p:to>
                                        <p:strVal val="visible"/>
                                      </p:to>
                                    </p:set>
                                  </p:childTnLst>
                                </p:cTn>
                              </p:par>
                            </p:childTnLst>
                          </p:cTn>
                        </p:par>
                        <p:par>
                          <p:cTn id="38" fill="hold">
                            <p:stCondLst>
                              <p:cond delay="500"/>
                            </p:stCondLst>
                            <p:childTnLst>
                              <p:par>
                                <p:cTn id="39" presetID="1" presetClass="entr" presetSubtype="0" fill="hold" nodeType="afterEffect">
                                  <p:stCondLst>
                                    <p:cond delay="0"/>
                                  </p:stCondLst>
                                  <p:childTnLst>
                                    <p:set>
                                      <p:cBhvr>
                                        <p:cTn id="40" dur="1" fill="hold">
                                          <p:stCondLst>
                                            <p:cond delay="499"/>
                                          </p:stCondLst>
                                        </p:cTn>
                                        <p:tgtEl>
                                          <p:spTgt spid="15"/>
                                        </p:tgtEl>
                                        <p:attrNameLst>
                                          <p:attrName>style.visibility</p:attrName>
                                        </p:attrNameLst>
                                      </p:cBhvr>
                                      <p:to>
                                        <p:strVal val="visible"/>
                                      </p:to>
                                    </p:set>
                                  </p:childTnLst>
                                </p:cTn>
                              </p:par>
                            </p:childTnLst>
                          </p:cTn>
                        </p:par>
                        <p:par>
                          <p:cTn id="41" fill="hold">
                            <p:stCondLst>
                              <p:cond delay="1000"/>
                            </p:stCondLst>
                            <p:childTnLst>
                              <p:par>
                                <p:cTn id="42" presetID="1" presetClass="entr" presetSubtype="0" fill="hold" nodeType="afterEffect">
                                  <p:stCondLst>
                                    <p:cond delay="0"/>
                                  </p:stCondLst>
                                  <p:childTnLst>
                                    <p:set>
                                      <p:cBhvr>
                                        <p:cTn id="43" dur="1" fill="hold">
                                          <p:stCondLst>
                                            <p:cond delay="499"/>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par>
                          <p:cTn id="44" fill="hold">
                            <p:stCondLst>
                              <p:cond delay="1500"/>
                            </p:stCondLst>
                            <p:childTnLst>
                              <p:par>
                                <p:cTn id="45" presetID="1" presetClass="entr" presetSubtype="0" fill="hold" nodeType="afterEffect">
                                  <p:stCondLst>
                                    <p:cond delay="0"/>
                                  </p:stCondLst>
                                  <p:childTnLst>
                                    <p:set>
                                      <p:cBhvr>
                                        <p:cTn id="4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advAuto="1000" build="p"/>
      <p:bldP spid="61443"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2"/>
          <p:cNvSpPr>
            <a:spLocks noChangeArrowheads="1"/>
          </p:cNvSpPr>
          <p:nvPr/>
        </p:nvSpPr>
        <p:spPr bwMode="auto">
          <a:xfrm>
            <a:off x="304800" y="444500"/>
            <a:ext cx="3507105" cy="64516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Times New Roman" panose="02020603050405020304" pitchFamily="18" charset="0"/>
              </a:rPr>
              <a:t>7.2.5 </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特殊二极管</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33795" name="Text Box 3"/>
          <p:cNvSpPr txBox="1"/>
          <p:nvPr/>
        </p:nvSpPr>
        <p:spPr>
          <a:xfrm>
            <a:off x="481013" y="1181100"/>
            <a:ext cx="2974975" cy="519113"/>
          </a:xfrm>
          <a:prstGeom prst="rect">
            <a:avLst/>
          </a:prstGeom>
          <a:noFill/>
          <a:ln w="9525">
            <a:noFill/>
          </a:ln>
        </p:spPr>
        <p:txBody>
          <a:bodyPr>
            <a:spAutoFit/>
          </a:bodyPr>
          <a:p>
            <a:pPr>
              <a:spcBef>
                <a:spcPct val="20000"/>
              </a:spcBef>
            </a:pPr>
            <a:r>
              <a:rPr lang="zh-CN" altLang="en-US" sz="2800" b="1" dirty="0">
                <a:solidFill>
                  <a:srgbClr val="0033CC"/>
                </a:solidFill>
                <a:latin typeface="Times New Roman" panose="02020603050405020304" pitchFamily="18" charset="0"/>
              </a:rPr>
              <a:t>一、发光二极管</a:t>
            </a:r>
            <a:endParaRPr lang="zh-CN" altLang="en-US" sz="2800" b="1" dirty="0">
              <a:solidFill>
                <a:srgbClr val="0033CC"/>
              </a:solidFill>
              <a:latin typeface="Times New Roman" panose="02020603050405020304" pitchFamily="18" charset="0"/>
            </a:endParaRPr>
          </a:p>
        </p:txBody>
      </p:sp>
      <p:pic>
        <p:nvPicPr>
          <p:cNvPr id="33796" name="Picture 4" descr="ejg6"/>
          <p:cNvPicPr>
            <a:picLocks noChangeAspect="1"/>
          </p:cNvPicPr>
          <p:nvPr/>
        </p:nvPicPr>
        <p:blipFill>
          <a:blip r:embed="rId1"/>
          <a:stretch>
            <a:fillRect/>
          </a:stretch>
        </p:blipFill>
        <p:spPr>
          <a:xfrm>
            <a:off x="5427663" y="482600"/>
            <a:ext cx="3481387" cy="3379788"/>
          </a:xfrm>
          <a:prstGeom prst="rect">
            <a:avLst/>
          </a:prstGeom>
          <a:noFill/>
          <a:ln w="9525">
            <a:noFill/>
          </a:ln>
        </p:spPr>
      </p:pic>
      <p:sp>
        <p:nvSpPr>
          <p:cNvPr id="33797" name="Text Box 5"/>
          <p:cNvSpPr txBox="1">
            <a:spLocks noChangeArrowheads="1"/>
          </p:cNvSpPr>
          <p:nvPr/>
        </p:nvSpPr>
        <p:spPr bwMode="auto">
          <a:xfrm>
            <a:off x="571500" y="1841500"/>
            <a:ext cx="2743200" cy="519113"/>
          </a:xfrm>
          <a:prstGeom prst="rect">
            <a:avLst/>
          </a:prstGeom>
          <a:noFill/>
          <a:ln w="9525">
            <a:noFill/>
            <a:miter lim="800000"/>
          </a:ln>
          <a:effectLst/>
        </p:spPr>
        <p:txBody>
          <a:bodyPr>
            <a:spAutoFit/>
          </a:bodyPr>
          <a:lstStyle/>
          <a:p>
            <a:pPr marR="0" defTabSz="914400">
              <a:buClrTx/>
              <a:buSzTx/>
              <a:buFontTx/>
              <a:buNone/>
              <a:defRPr/>
            </a:pPr>
            <a:r>
              <a:rPr kumimoji="1" lang="en-US" altLang="zh-CN"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 </a:t>
            </a:r>
            <a:r>
              <a:rPr kumimoji="1" lang="zh-CN" altLang="en-US"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符号和特性</a:t>
            </a:r>
            <a:endParaRPr kumimoji="1" lang="zh-CN" altLang="en-US" sz="28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33798" name="Rectangle 6"/>
          <p:cNvSpPr/>
          <p:nvPr/>
        </p:nvSpPr>
        <p:spPr>
          <a:xfrm>
            <a:off x="889000" y="2667000"/>
            <a:ext cx="3635375" cy="457200"/>
          </a:xfrm>
          <a:prstGeom prst="rect">
            <a:avLst/>
          </a:prstGeom>
          <a:noFill/>
          <a:ln w="9525">
            <a:noFill/>
          </a:ln>
        </p:spPr>
        <p:txBody>
          <a:bodyPr>
            <a:spAutoFit/>
          </a:bodyPr>
          <a:p>
            <a:r>
              <a:rPr lang="zh-CN" altLang="en-US" b="1" dirty="0">
                <a:solidFill>
                  <a:srgbClr val="0033CC"/>
                </a:solidFill>
                <a:latin typeface="Times New Roman" panose="02020603050405020304" pitchFamily="18" charset="0"/>
              </a:rPr>
              <a:t>工作条件：</a:t>
            </a:r>
            <a:r>
              <a:rPr lang="zh-CN" altLang="en-US" b="1" dirty="0">
                <a:solidFill>
                  <a:srgbClr val="FF0066"/>
                </a:solidFill>
                <a:latin typeface="Times New Roman" panose="02020603050405020304" pitchFamily="18" charset="0"/>
              </a:rPr>
              <a:t>正向偏置</a:t>
            </a:r>
            <a:endParaRPr lang="zh-CN" altLang="en-US" b="1" dirty="0">
              <a:solidFill>
                <a:srgbClr val="FF0066"/>
              </a:solidFill>
              <a:latin typeface="Times New Roman" panose="02020603050405020304" pitchFamily="18" charset="0"/>
            </a:endParaRPr>
          </a:p>
        </p:txBody>
      </p:sp>
      <p:sp>
        <p:nvSpPr>
          <p:cNvPr id="33799" name="Rectangle 7"/>
          <p:cNvSpPr/>
          <p:nvPr/>
        </p:nvSpPr>
        <p:spPr>
          <a:xfrm>
            <a:off x="3594100" y="1155700"/>
            <a:ext cx="1958975" cy="1552575"/>
          </a:xfrm>
          <a:prstGeom prst="rect">
            <a:avLst/>
          </a:prstGeom>
          <a:noFill/>
          <a:ln w="9525">
            <a:noFill/>
          </a:ln>
        </p:spPr>
        <p:txBody>
          <a:bodyPr>
            <a:spAutoFit/>
          </a:bodyPr>
          <a:p>
            <a:r>
              <a:rPr lang="zh-CN" altLang="en-US" b="1" dirty="0">
                <a:latin typeface="Times New Roman" panose="02020603050405020304" pitchFamily="18" charset="0"/>
              </a:rPr>
              <a:t>一般工作电流几十</a:t>
            </a:r>
            <a:r>
              <a:rPr lang="en-US" altLang="zh-CN" b="1" dirty="0">
                <a:latin typeface="Times New Roman" panose="02020603050405020304" pitchFamily="18" charset="0"/>
              </a:rPr>
              <a:t>mA</a:t>
            </a:r>
            <a:r>
              <a:rPr lang="zh-CN" altLang="en-US" b="1" dirty="0">
                <a:latin typeface="Times New Roman" panose="02020603050405020304" pitchFamily="18" charset="0"/>
              </a:rPr>
              <a:t>，导通电压 </a:t>
            </a:r>
            <a:r>
              <a:rPr lang="en-US" altLang="zh-CN" b="1" dirty="0">
                <a:latin typeface="Times New Roman" panose="02020603050405020304" pitchFamily="18" charset="0"/>
              </a:rPr>
              <a:t>(1 </a:t>
            </a:r>
            <a:r>
              <a:rPr lang="en-US" altLang="zh-CN" b="1" dirty="0">
                <a:latin typeface="Times New Roman" panose="02020603050405020304" pitchFamily="18" charset="0"/>
                <a:sym typeface="Symbol" panose="05050102010706020507" pitchFamily="18" charset="2"/>
              </a:rPr>
              <a:t> </a:t>
            </a:r>
            <a:r>
              <a:rPr lang="en-US" altLang="zh-CN" b="1" dirty="0">
                <a:latin typeface="Times New Roman" panose="02020603050405020304" pitchFamily="18" charset="0"/>
              </a:rPr>
              <a:t>2) V</a:t>
            </a:r>
            <a:endParaRPr lang="en-US" altLang="zh-CN" b="1" dirty="0">
              <a:solidFill>
                <a:srgbClr val="FF0000"/>
              </a:solidFill>
              <a:latin typeface="Times New Roman" panose="02020603050405020304" pitchFamily="18" charset="0"/>
            </a:endParaRPr>
          </a:p>
        </p:txBody>
      </p:sp>
      <p:sp>
        <p:nvSpPr>
          <p:cNvPr id="33818" name="Rectangle 26"/>
          <p:cNvSpPr/>
          <p:nvPr/>
        </p:nvSpPr>
        <p:spPr>
          <a:xfrm>
            <a:off x="5943600" y="1524000"/>
            <a:ext cx="901700" cy="519113"/>
          </a:xfrm>
          <a:prstGeom prst="rect">
            <a:avLst/>
          </a:prstGeom>
          <a:noFill/>
          <a:ln w="9525">
            <a:noFill/>
          </a:ln>
        </p:spPr>
        <p:txBody>
          <a:bodyPr wrap="none">
            <a:spAutoFit/>
          </a:bodyPr>
          <a:p>
            <a:r>
              <a:rPr lang="zh-CN" altLang="en-US" sz="2800" b="1" dirty="0">
                <a:solidFill>
                  <a:srgbClr val="0033CC"/>
                </a:solidFill>
                <a:latin typeface="Times New Roman" panose="02020603050405020304" pitchFamily="18" charset="0"/>
                <a:ea typeface="隶书" pitchFamily="49" charset="-122"/>
              </a:rPr>
              <a:t>符号</a:t>
            </a:r>
            <a:endParaRPr lang="zh-CN" altLang="en-US" sz="2800" b="1" dirty="0">
              <a:solidFill>
                <a:srgbClr val="0033CC"/>
              </a:solidFill>
              <a:latin typeface="Times New Roman" panose="02020603050405020304" pitchFamily="18" charset="0"/>
              <a:ea typeface="隶书" pitchFamily="49" charset="-122"/>
            </a:endParaRPr>
          </a:p>
        </p:txBody>
      </p:sp>
      <p:sp>
        <p:nvSpPr>
          <p:cNvPr id="33820" name="Rectangle 28"/>
          <p:cNvSpPr>
            <a:spLocks noChangeArrowheads="1"/>
          </p:cNvSpPr>
          <p:nvPr/>
        </p:nvSpPr>
        <p:spPr bwMode="auto">
          <a:xfrm>
            <a:off x="647700" y="3289300"/>
            <a:ext cx="2413000"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2. </a:t>
            </a: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主要参数</a:t>
            </a:r>
            <a:endPar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33821" name="Rectangle 29"/>
          <p:cNvSpPr/>
          <p:nvPr/>
        </p:nvSpPr>
        <p:spPr>
          <a:xfrm>
            <a:off x="762000" y="3886200"/>
            <a:ext cx="5257800" cy="519113"/>
          </a:xfrm>
          <a:prstGeom prst="rect">
            <a:avLst/>
          </a:prstGeom>
          <a:noFill/>
          <a:ln w="9525">
            <a:noFill/>
          </a:ln>
        </p:spPr>
        <p:txBody>
          <a:bodyPr>
            <a:spAutoFit/>
          </a:bodyPr>
          <a:p>
            <a:r>
              <a:rPr lang="zh-CN" altLang="en-US" sz="2800" b="1" dirty="0">
                <a:latin typeface="Times New Roman" panose="02020603050405020304" pitchFamily="18" charset="0"/>
              </a:rPr>
              <a:t>电学参数：</a:t>
            </a:r>
            <a:r>
              <a:rPr lang="en-US" altLang="zh-CN" sz="2800" b="1" i="1" dirty="0">
                <a:solidFill>
                  <a:srgbClr val="FF0066"/>
                </a:solidFill>
                <a:latin typeface="Times New Roman" panose="02020603050405020304" pitchFamily="18" charset="0"/>
              </a:rPr>
              <a:t>I </a:t>
            </a:r>
            <a:r>
              <a:rPr lang="en-US" altLang="zh-CN" sz="2800" b="1" baseline="-25000" dirty="0">
                <a:solidFill>
                  <a:srgbClr val="FF0066"/>
                </a:solidFill>
                <a:latin typeface="Times New Roman" panose="02020603050405020304" pitchFamily="18" charset="0"/>
              </a:rPr>
              <a:t>FM</a:t>
            </a:r>
            <a:r>
              <a:rPr lang="en-US" altLang="zh-CN" sz="2800" b="1" i="1" dirty="0">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a:t>
            </a: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(BR)</a:t>
            </a:r>
            <a:r>
              <a:rPr lang="en-US" altLang="zh-CN" sz="2800" b="1" dirty="0">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R</a:t>
            </a:r>
            <a:endParaRPr lang="en-US" altLang="zh-CN" sz="2800" b="1" baseline="-25000" dirty="0">
              <a:solidFill>
                <a:srgbClr val="FF0066"/>
              </a:solidFill>
              <a:latin typeface="Times New Roman" panose="02020603050405020304" pitchFamily="18" charset="0"/>
            </a:endParaRPr>
          </a:p>
        </p:txBody>
      </p:sp>
      <p:sp>
        <p:nvSpPr>
          <p:cNvPr id="33822" name="Rectangle 30"/>
          <p:cNvSpPr/>
          <p:nvPr/>
        </p:nvSpPr>
        <p:spPr>
          <a:xfrm>
            <a:off x="762000" y="4419600"/>
            <a:ext cx="7902575" cy="519113"/>
          </a:xfrm>
          <a:prstGeom prst="rect">
            <a:avLst/>
          </a:prstGeom>
          <a:noFill/>
          <a:ln w="9525">
            <a:noFill/>
          </a:ln>
        </p:spPr>
        <p:txBody>
          <a:bodyPr>
            <a:spAutoFit/>
          </a:bodyPr>
          <a:p>
            <a:r>
              <a:rPr lang="zh-CN" altLang="en-US" sz="2800" b="1" dirty="0">
                <a:latin typeface="Times New Roman" panose="02020603050405020304" pitchFamily="18" charset="0"/>
              </a:rPr>
              <a:t>光学参数：</a:t>
            </a:r>
            <a:r>
              <a:rPr lang="zh-CN" altLang="en-US" sz="2800" b="1" dirty="0">
                <a:solidFill>
                  <a:srgbClr val="0033CC"/>
                </a:solidFill>
                <a:latin typeface="Times New Roman" panose="02020603050405020304" pitchFamily="18" charset="0"/>
              </a:rPr>
              <a:t>峰值波长 </a:t>
            </a:r>
            <a:r>
              <a:rPr lang="zh-CN" altLang="en-US" sz="2800" b="1" i="1" dirty="0">
                <a:solidFill>
                  <a:srgbClr val="FF0066"/>
                </a:solidFill>
                <a:latin typeface="Times New Roman" panose="02020603050405020304" pitchFamily="18" charset="0"/>
                <a:sym typeface="Symbol" panose="05050102010706020507" pitchFamily="18" charset="2"/>
              </a:rPr>
              <a:t></a:t>
            </a:r>
            <a:r>
              <a:rPr lang="en-US" altLang="zh-CN" sz="2800" b="1" baseline="-25000" dirty="0">
                <a:solidFill>
                  <a:srgbClr val="FF0066"/>
                </a:solidFill>
                <a:latin typeface="Times New Roman" panose="02020603050405020304" pitchFamily="18" charset="0"/>
              </a:rPr>
              <a:t>P</a:t>
            </a:r>
            <a:r>
              <a:rPr lang="zh-CN" altLang="en-US" sz="2800" b="1" dirty="0">
                <a:latin typeface="Times New Roman" panose="02020603050405020304" pitchFamily="18" charset="0"/>
              </a:rPr>
              <a:t>，</a:t>
            </a:r>
            <a:r>
              <a:rPr lang="zh-CN" altLang="en-US" sz="2800" b="1" dirty="0">
                <a:solidFill>
                  <a:srgbClr val="0033CC"/>
                </a:solidFill>
                <a:latin typeface="Times New Roman" panose="02020603050405020304" pitchFamily="18" charset="0"/>
              </a:rPr>
              <a:t>亮度</a:t>
            </a:r>
            <a:r>
              <a:rPr lang="zh-CN" altLang="en-US" sz="2800" b="1" dirty="0">
                <a:latin typeface="Times New Roman" panose="02020603050405020304" pitchFamily="18" charset="0"/>
              </a:rPr>
              <a:t> </a:t>
            </a:r>
            <a:r>
              <a:rPr lang="en-US" altLang="zh-CN" sz="2800" b="1" i="1" dirty="0">
                <a:solidFill>
                  <a:srgbClr val="FF0066"/>
                </a:solidFill>
                <a:latin typeface="Times New Roman" panose="02020603050405020304" pitchFamily="18" charset="0"/>
              </a:rPr>
              <a:t>L</a:t>
            </a:r>
            <a:r>
              <a:rPr lang="zh-CN" altLang="en-US" sz="2800" b="1" dirty="0">
                <a:latin typeface="Times New Roman" panose="02020603050405020304" pitchFamily="18" charset="0"/>
              </a:rPr>
              <a:t>，</a:t>
            </a:r>
            <a:r>
              <a:rPr lang="zh-CN" altLang="en-US" sz="2800" b="1" dirty="0">
                <a:solidFill>
                  <a:srgbClr val="0033CC"/>
                </a:solidFill>
                <a:latin typeface="Times New Roman" panose="02020603050405020304" pitchFamily="18" charset="0"/>
              </a:rPr>
              <a:t>光通量 </a:t>
            </a:r>
            <a:r>
              <a:rPr lang="zh-CN" altLang="en-US" sz="2800" b="1" i="1" dirty="0">
                <a:solidFill>
                  <a:srgbClr val="FF0066"/>
                </a:solidFill>
                <a:latin typeface="Times New Roman" panose="02020603050405020304" pitchFamily="18" charset="0"/>
                <a:sym typeface="Symbol" panose="05050102010706020507" pitchFamily="18" charset="2"/>
              </a:rPr>
              <a:t></a:t>
            </a:r>
            <a:endParaRPr lang="zh-CN" altLang="en-US" sz="2800" b="1" i="1" dirty="0">
              <a:solidFill>
                <a:srgbClr val="FF0066"/>
              </a:solidFill>
              <a:latin typeface="Times New Roman" panose="02020603050405020304" pitchFamily="18" charset="0"/>
            </a:endParaRPr>
          </a:p>
        </p:txBody>
      </p:sp>
      <p:sp>
        <p:nvSpPr>
          <p:cNvPr id="33823" name="Rectangle 31"/>
          <p:cNvSpPr/>
          <p:nvPr/>
        </p:nvSpPr>
        <p:spPr>
          <a:xfrm>
            <a:off x="800100" y="4953000"/>
            <a:ext cx="1970088" cy="519113"/>
          </a:xfrm>
          <a:prstGeom prst="rect">
            <a:avLst/>
          </a:prstGeom>
          <a:noFill/>
          <a:ln w="9525">
            <a:noFill/>
          </a:ln>
        </p:spPr>
        <p:txBody>
          <a:bodyPr wrap="none">
            <a:spAutoFit/>
          </a:bodyPr>
          <a:p>
            <a:r>
              <a:rPr lang="zh-CN" altLang="en-US" sz="2800" b="1" dirty="0">
                <a:solidFill>
                  <a:srgbClr val="FF0066"/>
                </a:solidFill>
                <a:latin typeface="Times New Roman" panose="02020603050405020304" pitchFamily="18" charset="0"/>
              </a:rPr>
              <a:t>发光类型：</a:t>
            </a:r>
            <a:endParaRPr lang="zh-CN" altLang="en-US" sz="2800" b="1" dirty="0">
              <a:solidFill>
                <a:srgbClr val="FF0066"/>
              </a:solidFill>
              <a:latin typeface="Times New Roman" panose="02020603050405020304" pitchFamily="18" charset="0"/>
            </a:endParaRPr>
          </a:p>
        </p:txBody>
      </p:sp>
      <p:sp>
        <p:nvSpPr>
          <p:cNvPr id="33824" name="Rectangle 32"/>
          <p:cNvSpPr/>
          <p:nvPr/>
        </p:nvSpPr>
        <p:spPr>
          <a:xfrm>
            <a:off x="2705100" y="4953000"/>
            <a:ext cx="4876800" cy="519113"/>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可见光：</a:t>
            </a:r>
            <a:r>
              <a:rPr lang="zh-CN" altLang="en-US" sz="2800" b="1" dirty="0">
                <a:latin typeface="Times New Roman" panose="02020603050405020304" pitchFamily="18" charset="0"/>
              </a:rPr>
              <a:t>红、黄、绿</a:t>
            </a:r>
            <a:endParaRPr lang="zh-CN" altLang="en-US" sz="2800" b="1" dirty="0">
              <a:latin typeface="Times New Roman" panose="02020603050405020304" pitchFamily="18" charset="0"/>
            </a:endParaRPr>
          </a:p>
        </p:txBody>
      </p:sp>
      <p:sp>
        <p:nvSpPr>
          <p:cNvPr id="33825" name="Rectangle 33"/>
          <p:cNvSpPr/>
          <p:nvPr/>
        </p:nvSpPr>
        <p:spPr>
          <a:xfrm>
            <a:off x="812800" y="5956300"/>
            <a:ext cx="2965450" cy="519113"/>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显示类型： </a:t>
            </a:r>
            <a:r>
              <a:rPr lang="zh-CN" altLang="en-US" sz="2800" b="1" dirty="0">
                <a:latin typeface="Times New Roman" panose="02020603050405020304" pitchFamily="18" charset="0"/>
              </a:rPr>
              <a:t>普通</a:t>
            </a:r>
            <a:endParaRPr lang="zh-CN" altLang="en-US" sz="2800" b="1" dirty="0">
              <a:latin typeface="Times New Roman" panose="02020603050405020304" pitchFamily="18" charset="0"/>
            </a:endParaRPr>
          </a:p>
        </p:txBody>
      </p:sp>
      <p:sp>
        <p:nvSpPr>
          <p:cNvPr id="33826" name="Text Box 34"/>
          <p:cNvSpPr txBox="1"/>
          <p:nvPr/>
        </p:nvSpPr>
        <p:spPr>
          <a:xfrm>
            <a:off x="2705100" y="5410200"/>
            <a:ext cx="4495800" cy="519113"/>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不可见光：</a:t>
            </a:r>
            <a:r>
              <a:rPr lang="zh-CN" altLang="en-US" sz="2800" b="1" dirty="0">
                <a:latin typeface="Times New Roman" panose="02020603050405020304" pitchFamily="18" charset="0"/>
              </a:rPr>
              <a:t>红外光</a:t>
            </a:r>
            <a:endParaRPr lang="zh-CN" altLang="en-US" sz="2800" b="1" dirty="0">
              <a:latin typeface="Times New Roman" panose="02020603050405020304" pitchFamily="18" charset="0"/>
            </a:endParaRPr>
          </a:p>
        </p:txBody>
      </p:sp>
      <p:sp>
        <p:nvSpPr>
          <p:cNvPr id="33827" name="Rectangle 35"/>
          <p:cNvSpPr/>
          <p:nvPr/>
        </p:nvSpPr>
        <p:spPr>
          <a:xfrm>
            <a:off x="5461000" y="5969000"/>
            <a:ext cx="2074863" cy="519113"/>
          </a:xfrm>
          <a:prstGeom prst="rect">
            <a:avLst/>
          </a:prstGeom>
          <a:noFill/>
          <a:ln w="9525">
            <a:noFill/>
          </a:ln>
        </p:spPr>
        <p:txBody>
          <a:bodyPr wrap="none">
            <a:spAutoFit/>
          </a:bodyPr>
          <a:p>
            <a:r>
              <a:rPr lang="zh-CN" altLang="en-US" sz="2800" b="1" dirty="0">
                <a:latin typeface="Times New Roman" panose="02020603050405020304" pitchFamily="18" charset="0"/>
              </a:rPr>
              <a:t>，点阵 </a:t>
            </a:r>
            <a:r>
              <a:rPr lang="en-US" altLang="zh-CN" sz="2800" b="1" dirty="0">
                <a:latin typeface="Times New Roman" panose="02020603050405020304" pitchFamily="18" charset="0"/>
              </a:rPr>
              <a:t>LED</a:t>
            </a:r>
            <a:endParaRPr lang="en-US" altLang="zh-CN" sz="2800" b="1" dirty="0">
              <a:latin typeface="Times New Roman" panose="02020603050405020304" pitchFamily="18" charset="0"/>
            </a:endParaRPr>
          </a:p>
        </p:txBody>
      </p:sp>
      <p:sp>
        <p:nvSpPr>
          <p:cNvPr id="33828" name="Rectangle 36"/>
          <p:cNvSpPr/>
          <p:nvPr/>
        </p:nvSpPr>
        <p:spPr>
          <a:xfrm>
            <a:off x="3860800" y="5969000"/>
            <a:ext cx="1717675" cy="519113"/>
          </a:xfrm>
          <a:prstGeom prst="rect">
            <a:avLst/>
          </a:prstGeom>
          <a:noFill/>
          <a:ln w="9525">
            <a:noFill/>
          </a:ln>
        </p:spPr>
        <p:txBody>
          <a:bodyPr wrap="none">
            <a:spAutoFit/>
          </a:bodyPr>
          <a:p>
            <a:r>
              <a:rPr lang="zh-CN" altLang="en-US" sz="2800" b="1" dirty="0">
                <a:latin typeface="Times New Roman" panose="02020603050405020304" pitchFamily="18" charset="0"/>
              </a:rPr>
              <a:t>七段 </a:t>
            </a:r>
            <a:r>
              <a:rPr lang="en-US" altLang="zh-CN" sz="2800" b="1" dirty="0">
                <a:latin typeface="Times New Roman" panose="02020603050405020304" pitchFamily="18" charset="0"/>
              </a:rPr>
              <a:t>LED</a:t>
            </a:r>
            <a:endParaRPr lang="en-US" altLang="zh-CN" sz="2800" b="1" dirty="0">
              <a:latin typeface="Times New Roman" panose="02020603050405020304" pitchFamily="18" charset="0"/>
            </a:endParaRPr>
          </a:p>
        </p:txBody>
      </p:sp>
      <p:grpSp>
        <p:nvGrpSpPr>
          <p:cNvPr id="2" name="Group 37"/>
          <p:cNvGrpSpPr/>
          <p:nvPr/>
        </p:nvGrpSpPr>
        <p:grpSpPr>
          <a:xfrm>
            <a:off x="4318000" y="2832100"/>
            <a:ext cx="685800" cy="838200"/>
            <a:chOff x="2688" y="1488"/>
            <a:chExt cx="432" cy="528"/>
          </a:xfrm>
        </p:grpSpPr>
        <p:grpSp>
          <p:nvGrpSpPr>
            <p:cNvPr id="399379" name="Group 38"/>
            <p:cNvGrpSpPr/>
            <p:nvPr/>
          </p:nvGrpSpPr>
          <p:grpSpPr>
            <a:xfrm>
              <a:off x="2688" y="1488"/>
              <a:ext cx="199" cy="528"/>
              <a:chOff x="2905" y="2041"/>
              <a:chExt cx="240" cy="640"/>
            </a:xfrm>
          </p:grpSpPr>
          <p:sp>
            <p:nvSpPr>
              <p:cNvPr id="399380" name="Oval 39"/>
              <p:cNvSpPr/>
              <p:nvPr/>
            </p:nvSpPr>
            <p:spPr>
              <a:xfrm>
                <a:off x="2993" y="2041"/>
                <a:ext cx="54" cy="54"/>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99381" name="Group 40"/>
              <p:cNvGrpSpPr/>
              <p:nvPr/>
            </p:nvGrpSpPr>
            <p:grpSpPr>
              <a:xfrm flipV="1">
                <a:off x="2905" y="2102"/>
                <a:ext cx="240" cy="552"/>
                <a:chOff x="2932" y="2227"/>
                <a:chExt cx="240" cy="552"/>
              </a:xfrm>
            </p:grpSpPr>
            <p:sp>
              <p:nvSpPr>
                <p:cNvPr id="399382" name="Line 41"/>
                <p:cNvSpPr/>
                <p:nvPr/>
              </p:nvSpPr>
              <p:spPr>
                <a:xfrm>
                  <a:off x="2932" y="2436"/>
                  <a:ext cx="240" cy="0"/>
                </a:xfrm>
                <a:prstGeom prst="line">
                  <a:avLst/>
                </a:prstGeom>
                <a:ln w="38100" cap="flat" cmpd="sng">
                  <a:solidFill>
                    <a:schemeClr val="tx1"/>
                  </a:solidFill>
                  <a:prstDash val="solid"/>
                  <a:headEnd type="none" w="med" len="med"/>
                  <a:tailEnd type="none" w="med" len="med"/>
                </a:ln>
              </p:spPr>
            </p:sp>
            <p:sp>
              <p:nvSpPr>
                <p:cNvPr id="399383" name="AutoShape 42"/>
                <p:cNvSpPr/>
                <p:nvPr/>
              </p:nvSpPr>
              <p:spPr>
                <a:xfrm>
                  <a:off x="2932" y="2436"/>
                  <a:ext cx="240" cy="192"/>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9384" name="Line 43"/>
                <p:cNvSpPr/>
                <p:nvPr/>
              </p:nvSpPr>
              <p:spPr>
                <a:xfrm>
                  <a:off x="3047" y="2227"/>
                  <a:ext cx="0" cy="552"/>
                </a:xfrm>
                <a:prstGeom prst="line">
                  <a:avLst/>
                </a:prstGeom>
                <a:ln w="28575" cap="flat" cmpd="sng">
                  <a:solidFill>
                    <a:schemeClr val="tx1"/>
                  </a:solidFill>
                  <a:prstDash val="solid"/>
                  <a:headEnd type="none" w="med" len="med"/>
                  <a:tailEnd type="none" w="med" len="med"/>
                </a:ln>
              </p:spPr>
            </p:sp>
          </p:grpSp>
          <p:sp>
            <p:nvSpPr>
              <p:cNvPr id="399385" name="Oval 44"/>
              <p:cNvSpPr/>
              <p:nvPr/>
            </p:nvSpPr>
            <p:spPr>
              <a:xfrm>
                <a:off x="2993" y="2627"/>
                <a:ext cx="54" cy="54"/>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399386" name="Line 45"/>
            <p:cNvSpPr/>
            <p:nvPr/>
          </p:nvSpPr>
          <p:spPr>
            <a:xfrm>
              <a:off x="2880" y="1872"/>
              <a:ext cx="192" cy="144"/>
            </a:xfrm>
            <a:prstGeom prst="line">
              <a:avLst/>
            </a:prstGeom>
            <a:ln w="19050" cap="flat" cmpd="sng">
              <a:solidFill>
                <a:schemeClr val="tx1"/>
              </a:solidFill>
              <a:prstDash val="solid"/>
              <a:headEnd type="none" w="med" len="med"/>
              <a:tailEnd type="stealth" w="med" len="lg"/>
            </a:ln>
          </p:spPr>
        </p:sp>
        <p:sp>
          <p:nvSpPr>
            <p:cNvPr id="399387" name="Line 46"/>
            <p:cNvSpPr/>
            <p:nvPr/>
          </p:nvSpPr>
          <p:spPr>
            <a:xfrm>
              <a:off x="2928" y="1824"/>
              <a:ext cx="192" cy="144"/>
            </a:xfrm>
            <a:prstGeom prst="line">
              <a:avLst/>
            </a:prstGeom>
            <a:ln w="19050" cap="flat" cmpd="sng">
              <a:solidFill>
                <a:schemeClr val="tx1"/>
              </a:solidFill>
              <a:prstDash val="solid"/>
              <a:headEnd type="none" w="med" len="med"/>
              <a:tailEnd type="stealth" w="med" len="lg"/>
            </a:ln>
          </p:spPr>
        </p:sp>
      </p:grpSp>
      <p:sp>
        <p:nvSpPr>
          <p:cNvPr id="7" name="页脚占位符 4"/>
          <p:cNvSpPr txBox="1">
            <a:spLocks noGrp="1"/>
          </p:cNvSpPr>
          <p:nvPr>
            <p:custDataLst>
              <p:tags r:id="rId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794">
                                            <p:txEl>
                                              <p:charRg st="4294967295" end="4294967295"/>
                                            </p:txEl>
                                          </p:spTgt>
                                        </p:tgtEl>
                                        <p:attrNameLst>
                                          <p:attrName>style.visibility</p:attrName>
                                        </p:attrNameLst>
                                      </p:cBhvr>
                                      <p:to>
                                        <p:strVal val="visible"/>
                                      </p:to>
                                    </p:set>
                                    <p:animEffect transition="in" filter="wipe(left)">
                                      <p:cBhvr>
                                        <p:cTn id="7" dur="500"/>
                                        <p:tgtEl>
                                          <p:spTgt spid="33794">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794">
                                            <p:txEl>
                                              <p:charRg st="0" end="12"/>
                                            </p:txEl>
                                          </p:spTgt>
                                        </p:tgtEl>
                                        <p:attrNameLst>
                                          <p:attrName>style.visibility</p:attrName>
                                        </p:attrNameLst>
                                      </p:cBhvr>
                                      <p:to>
                                        <p:strVal val="visible"/>
                                      </p:to>
                                    </p:set>
                                    <p:animEffect transition="in" filter="wipe(left)">
                                      <p:cBhvr>
                                        <p:cTn id="12" dur="500"/>
                                        <p:tgtEl>
                                          <p:spTgt spid="33794">
                                            <p:txEl>
                                              <p:charRg st="0" end="1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3795">
                                            <p:txEl>
                                              <p:charRg st="0" end="8"/>
                                            </p:txEl>
                                          </p:spTgt>
                                        </p:tgtEl>
                                        <p:attrNameLst>
                                          <p:attrName>style.visibility</p:attrName>
                                        </p:attrNameLst>
                                      </p:cBhvr>
                                      <p:to>
                                        <p:strVal val="visible"/>
                                      </p:to>
                                    </p:set>
                                    <p:animEffect transition="in" filter="wipe(left)">
                                      <p:cBhvr>
                                        <p:cTn id="17" dur="300"/>
                                        <p:tgtEl>
                                          <p:spTgt spid="33795">
                                            <p:txEl>
                                              <p:charRg st="0"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3796"/>
                                        </p:tgtEl>
                                        <p:attrNameLst>
                                          <p:attrName>style.visibility</p:attrName>
                                        </p:attrNameLst>
                                      </p:cBhvr>
                                      <p:to>
                                        <p:strVal val="visible"/>
                                      </p:to>
                                    </p:set>
                                    <p:animEffect transition="in" filter="randombar(horizontal)">
                                      <p:cBhvr>
                                        <p:cTn id="22" dur="1000"/>
                                        <p:tgtEl>
                                          <p:spTgt spid="3379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3797">
                                            <p:txEl>
                                              <p:charRg st="4294967295" end="4294967295"/>
                                            </p:txEl>
                                          </p:spTgt>
                                        </p:tgtEl>
                                        <p:attrNameLst>
                                          <p:attrName>style.visibility</p:attrName>
                                        </p:attrNameLst>
                                      </p:cBhvr>
                                      <p:to>
                                        <p:strVal val="visible"/>
                                      </p:to>
                                    </p:set>
                                    <p:animEffect transition="in" filter="wipe(left)">
                                      <p:cBhvr>
                                        <p:cTn id="27" dur="500"/>
                                        <p:tgtEl>
                                          <p:spTgt spid="33797">
                                            <p:txEl>
                                              <p:charRg st="4294967295" end="429496729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3797">
                                            <p:txEl>
                                              <p:charRg st="0" end="9"/>
                                            </p:txEl>
                                          </p:spTgt>
                                        </p:tgtEl>
                                        <p:attrNameLst>
                                          <p:attrName>style.visibility</p:attrName>
                                        </p:attrNameLst>
                                      </p:cBhvr>
                                      <p:to>
                                        <p:strVal val="visible"/>
                                      </p:to>
                                    </p:set>
                                    <p:animEffect transition="in" filter="wipe(left)">
                                      <p:cBhvr>
                                        <p:cTn id="32" dur="500"/>
                                        <p:tgtEl>
                                          <p:spTgt spid="33797">
                                            <p:txEl>
                                              <p:charRg st="0" end="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iterate type="lt">
                                    <p:tmPct val="100000"/>
                                  </p:iterate>
                                  <p:childTnLst>
                                    <p:set>
                                      <p:cBhvr>
                                        <p:cTn id="36" dur="1" fill="hold">
                                          <p:stCondLst>
                                            <p:cond delay="0"/>
                                          </p:stCondLst>
                                        </p:cTn>
                                        <p:tgtEl>
                                          <p:spTgt spid="33818">
                                            <p:txEl>
                                              <p:charRg st="0" end="3"/>
                                            </p:txEl>
                                          </p:spTgt>
                                        </p:tgtEl>
                                        <p:attrNameLst>
                                          <p:attrName>style.visibility</p:attrName>
                                        </p:attrNameLst>
                                      </p:cBhvr>
                                      <p:to>
                                        <p:strVal val="visible"/>
                                      </p:to>
                                    </p:set>
                                    <p:animEffect transition="in" filter="wipe(up)">
                                      <p:cBhvr>
                                        <p:cTn id="37" dur="75"/>
                                        <p:tgtEl>
                                          <p:spTgt spid="33818">
                                            <p:txEl>
                                              <p:charRg st="0"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3798">
                                            <p:txEl>
                                              <p:charRg st="0" end="10"/>
                                            </p:txEl>
                                          </p:spTgt>
                                        </p:tgtEl>
                                        <p:attrNameLst>
                                          <p:attrName>style.visibility</p:attrName>
                                        </p:attrNameLst>
                                      </p:cBhvr>
                                      <p:to>
                                        <p:strVal val="visible"/>
                                      </p:to>
                                    </p:set>
                                    <p:animEffect transition="in" filter="wipe(left)">
                                      <p:cBhvr>
                                        <p:cTn id="42" dur="500"/>
                                        <p:tgtEl>
                                          <p:spTgt spid="33798">
                                            <p:txEl>
                                              <p:charRg st="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33799"/>
                                        </p:tgtEl>
                                        <p:attrNameLst>
                                          <p:attrName>style.visibility</p:attrName>
                                        </p:attrNameLst>
                                      </p:cBhvr>
                                      <p:to>
                                        <p:strVal val="visible"/>
                                      </p:to>
                                    </p:set>
                                    <p:animEffect transition="in" filter="wipe(left)">
                                      <p:cBhvr>
                                        <p:cTn id="47" dur="300"/>
                                        <p:tgtEl>
                                          <p:spTgt spid="3379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33820">
                                            <p:txEl>
                                              <p:charRg st="4294967295" end="4294967295"/>
                                            </p:txEl>
                                          </p:spTgt>
                                        </p:tgtEl>
                                        <p:attrNameLst>
                                          <p:attrName>style.visibility</p:attrName>
                                        </p:attrNameLst>
                                      </p:cBhvr>
                                      <p:to>
                                        <p:strVal val="visible"/>
                                      </p:to>
                                    </p:set>
                                    <p:animEffect transition="in" filter="wipe(left)">
                                      <p:cBhvr>
                                        <p:cTn id="52" dur="300"/>
                                        <p:tgtEl>
                                          <p:spTgt spid="33820">
                                            <p:txEl>
                                              <p:charRg st="4294967295" end="429496729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33820">
                                            <p:txEl>
                                              <p:charRg st="0" end="8"/>
                                            </p:txEl>
                                          </p:spTgt>
                                        </p:tgtEl>
                                        <p:attrNameLst>
                                          <p:attrName>style.visibility</p:attrName>
                                        </p:attrNameLst>
                                      </p:cBhvr>
                                      <p:to>
                                        <p:strVal val="visible"/>
                                      </p:to>
                                    </p:set>
                                    <p:animEffect transition="in" filter="wipe(left)">
                                      <p:cBhvr>
                                        <p:cTn id="57" dur="300"/>
                                        <p:tgtEl>
                                          <p:spTgt spid="33820">
                                            <p:txEl>
                                              <p:charRg st="0"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iterate type="lt">
                                    <p:tmPct val="100000"/>
                                  </p:iterate>
                                  <p:childTnLst>
                                    <p:set>
                                      <p:cBhvr>
                                        <p:cTn id="61" dur="1" fill="hold">
                                          <p:stCondLst>
                                            <p:cond delay="0"/>
                                          </p:stCondLst>
                                        </p:cTn>
                                        <p:tgtEl>
                                          <p:spTgt spid="33821">
                                            <p:txEl>
                                              <p:charRg st="0" end="21"/>
                                            </p:txEl>
                                          </p:spTgt>
                                        </p:tgtEl>
                                        <p:attrNameLst>
                                          <p:attrName>style.visibility</p:attrName>
                                        </p:attrNameLst>
                                      </p:cBhvr>
                                      <p:to>
                                        <p:strVal val="visible"/>
                                      </p:to>
                                    </p:set>
                                    <p:animEffect transition="in" filter="wipe(left)">
                                      <p:cBhvr>
                                        <p:cTn id="62" dur="75"/>
                                        <p:tgtEl>
                                          <p:spTgt spid="33821">
                                            <p:txEl>
                                              <p:charRg st="0" end="2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iterate type="wd">
                                    <p:tmPct val="100000"/>
                                  </p:iterate>
                                  <p:childTnLst>
                                    <p:set>
                                      <p:cBhvr>
                                        <p:cTn id="66" dur="1" fill="hold">
                                          <p:stCondLst>
                                            <p:cond delay="0"/>
                                          </p:stCondLst>
                                        </p:cTn>
                                        <p:tgtEl>
                                          <p:spTgt spid="33822">
                                            <p:txEl>
                                              <p:charRg st="0" end="24"/>
                                            </p:txEl>
                                          </p:spTgt>
                                        </p:tgtEl>
                                        <p:attrNameLst>
                                          <p:attrName>style.visibility</p:attrName>
                                        </p:attrNameLst>
                                      </p:cBhvr>
                                      <p:to>
                                        <p:strVal val="visible"/>
                                      </p:to>
                                    </p:set>
                                    <p:animEffect transition="in" filter="wipe(left)">
                                      <p:cBhvr>
                                        <p:cTn id="67" dur="300"/>
                                        <p:tgtEl>
                                          <p:spTgt spid="33822">
                                            <p:txEl>
                                              <p:charRg st="0" end="2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3823">
                                            <p:txEl>
                                              <p:charRg st="0" end="6"/>
                                            </p:txEl>
                                          </p:spTgt>
                                        </p:tgtEl>
                                        <p:attrNameLst>
                                          <p:attrName>style.visibility</p:attrName>
                                        </p:attrNameLst>
                                      </p:cBhvr>
                                      <p:to>
                                        <p:strVal val="visible"/>
                                      </p:to>
                                    </p:set>
                                    <p:animEffect transition="in" filter="wipe(left)">
                                      <p:cBhvr>
                                        <p:cTn id="72" dur="500"/>
                                        <p:tgtEl>
                                          <p:spTgt spid="33823">
                                            <p:txEl>
                                              <p:charRg st="0" end="6"/>
                                            </p:txEl>
                                          </p:spTgt>
                                        </p:tgtEl>
                                      </p:cBhvr>
                                    </p:animEffect>
                                  </p:childTnLst>
                                </p:cTn>
                              </p:par>
                            </p:childTnLst>
                          </p:cTn>
                        </p:par>
                        <p:par>
                          <p:cTn id="73" fill="hold">
                            <p:stCondLst>
                              <p:cond delay="500"/>
                            </p:stCondLst>
                            <p:childTnLst>
                              <p:par>
                                <p:cTn id="74" presetID="22" presetClass="entr" presetSubtype="8" fill="hold" grpId="0" nodeType="afterEffect">
                                  <p:stCondLst>
                                    <p:cond delay="0"/>
                                  </p:stCondLst>
                                  <p:iterate type="wd">
                                    <p:tmPct val="100000"/>
                                  </p:iterate>
                                  <p:childTnLst>
                                    <p:set>
                                      <p:cBhvr>
                                        <p:cTn id="75" dur="1" fill="hold">
                                          <p:stCondLst>
                                            <p:cond delay="0"/>
                                          </p:stCondLst>
                                        </p:cTn>
                                        <p:tgtEl>
                                          <p:spTgt spid="33824">
                                            <p:txEl>
                                              <p:charRg st="0" end="10"/>
                                            </p:txEl>
                                          </p:spTgt>
                                        </p:tgtEl>
                                        <p:attrNameLst>
                                          <p:attrName>style.visibility</p:attrName>
                                        </p:attrNameLst>
                                      </p:cBhvr>
                                      <p:to>
                                        <p:strVal val="visible"/>
                                      </p:to>
                                    </p:set>
                                    <p:animEffect transition="in" filter="wipe(left)">
                                      <p:cBhvr>
                                        <p:cTn id="76" dur="300"/>
                                        <p:tgtEl>
                                          <p:spTgt spid="33824">
                                            <p:txEl>
                                              <p:charRg st="0" end="10"/>
                                            </p:txEl>
                                          </p:spTgt>
                                        </p:tgtEl>
                                      </p:cBhvr>
                                    </p:animEffect>
                                  </p:childTnLst>
                                </p:cTn>
                              </p:par>
                            </p:childTnLst>
                          </p:cTn>
                        </p:par>
                        <p:par>
                          <p:cTn id="77" fill="hold">
                            <p:stCondLst>
                              <p:cond delay="3200"/>
                            </p:stCondLst>
                            <p:childTnLst>
                              <p:par>
                                <p:cTn id="78" presetID="22" presetClass="entr" presetSubtype="8" fill="hold" grpId="0" nodeType="afterEffect">
                                  <p:stCondLst>
                                    <p:cond delay="2000"/>
                                  </p:stCondLst>
                                  <p:childTnLst>
                                    <p:set>
                                      <p:cBhvr>
                                        <p:cTn id="79" dur="1" fill="hold">
                                          <p:stCondLst>
                                            <p:cond delay="0"/>
                                          </p:stCondLst>
                                        </p:cTn>
                                        <p:tgtEl>
                                          <p:spTgt spid="33826">
                                            <p:txEl>
                                              <p:charRg st="0" end="9"/>
                                            </p:txEl>
                                          </p:spTgt>
                                        </p:tgtEl>
                                        <p:attrNameLst>
                                          <p:attrName>style.visibility</p:attrName>
                                        </p:attrNameLst>
                                      </p:cBhvr>
                                      <p:to>
                                        <p:strVal val="visible"/>
                                      </p:to>
                                    </p:set>
                                    <p:animEffect transition="in" filter="wipe(left)">
                                      <p:cBhvr>
                                        <p:cTn id="80" dur="500"/>
                                        <p:tgtEl>
                                          <p:spTgt spid="33826">
                                            <p:txEl>
                                              <p:charRg st="0" end="9"/>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33825">
                                            <p:txEl>
                                              <p:charRg st="0" end="9"/>
                                            </p:txEl>
                                          </p:spTgt>
                                        </p:tgtEl>
                                        <p:attrNameLst>
                                          <p:attrName>style.visibility</p:attrName>
                                        </p:attrNameLst>
                                      </p:cBhvr>
                                      <p:to>
                                        <p:strVal val="visible"/>
                                      </p:to>
                                    </p:set>
                                    <p:animEffect transition="in" filter="wipe(left)">
                                      <p:cBhvr>
                                        <p:cTn id="85" dur="500"/>
                                        <p:tgtEl>
                                          <p:spTgt spid="33825">
                                            <p:txEl>
                                              <p:charRg st="0" end="9"/>
                                            </p:txEl>
                                          </p:spTgt>
                                        </p:tgtEl>
                                      </p:cBhvr>
                                    </p:animEffect>
                                  </p:childTnLst>
                                </p:cTn>
                              </p:par>
                            </p:childTnLst>
                          </p:cTn>
                        </p:par>
                        <p:par>
                          <p:cTn id="86" fill="hold">
                            <p:stCondLst>
                              <p:cond delay="500"/>
                            </p:stCondLst>
                            <p:childTnLst>
                              <p:par>
                                <p:cTn id="87" presetID="22" presetClass="entr" presetSubtype="8" fill="hold" grpId="0" nodeType="afterEffect">
                                  <p:stCondLst>
                                    <p:cond delay="0"/>
                                  </p:stCondLst>
                                  <p:childTnLst>
                                    <p:set>
                                      <p:cBhvr>
                                        <p:cTn id="88" dur="1" fill="hold">
                                          <p:stCondLst>
                                            <p:cond delay="0"/>
                                          </p:stCondLst>
                                        </p:cTn>
                                        <p:tgtEl>
                                          <p:spTgt spid="33828">
                                            <p:txEl>
                                              <p:charRg st="0" end="7"/>
                                            </p:txEl>
                                          </p:spTgt>
                                        </p:tgtEl>
                                        <p:attrNameLst>
                                          <p:attrName>style.visibility</p:attrName>
                                        </p:attrNameLst>
                                      </p:cBhvr>
                                      <p:to>
                                        <p:strVal val="visible"/>
                                      </p:to>
                                    </p:set>
                                    <p:animEffect transition="in" filter="wipe(left)">
                                      <p:cBhvr>
                                        <p:cTn id="89" dur="500"/>
                                        <p:tgtEl>
                                          <p:spTgt spid="33828">
                                            <p:txEl>
                                              <p:charRg st="0" end="7"/>
                                            </p:txEl>
                                          </p:spTgt>
                                        </p:tgtEl>
                                      </p:cBhvr>
                                    </p:animEffect>
                                  </p:childTnLst>
                                </p:cTn>
                              </p:par>
                            </p:childTnLst>
                          </p:cTn>
                        </p:par>
                        <p:par>
                          <p:cTn id="90" fill="hold">
                            <p:stCondLst>
                              <p:cond delay="1000"/>
                            </p:stCondLst>
                            <p:childTnLst>
                              <p:par>
                                <p:cTn id="91" presetID="22" presetClass="entr" presetSubtype="8" fill="hold" grpId="0" nodeType="afterEffect">
                                  <p:stCondLst>
                                    <p:cond delay="0"/>
                                  </p:stCondLst>
                                  <p:childTnLst>
                                    <p:set>
                                      <p:cBhvr>
                                        <p:cTn id="92" dur="1" fill="hold">
                                          <p:stCondLst>
                                            <p:cond delay="0"/>
                                          </p:stCondLst>
                                        </p:cTn>
                                        <p:tgtEl>
                                          <p:spTgt spid="33827">
                                            <p:txEl>
                                              <p:charRg st="0" end="8"/>
                                            </p:txEl>
                                          </p:spTgt>
                                        </p:tgtEl>
                                        <p:attrNameLst>
                                          <p:attrName>style.visibility</p:attrName>
                                        </p:attrNameLst>
                                      </p:cBhvr>
                                      <p:to>
                                        <p:strVal val="visible"/>
                                      </p:to>
                                    </p:set>
                                    <p:animEffect transition="in" filter="wipe(left)">
                                      <p:cBhvr>
                                        <p:cTn id="93" dur="500"/>
                                        <p:tgtEl>
                                          <p:spTgt spid="33827">
                                            <p:txEl>
                                              <p:charRg st="0" end="8"/>
                                            </p:txEl>
                                          </p:spTgt>
                                        </p:tgtEl>
                                      </p:cBhvr>
                                    </p:animEffect>
                                  </p:childTnLst>
                                </p:cTn>
                              </p:par>
                            </p:childTnLst>
                          </p:cTn>
                        </p:par>
                        <p:par>
                          <p:cTn id="94" fill="hold">
                            <p:stCondLst>
                              <p:cond delay="1500"/>
                            </p:stCondLst>
                            <p:childTnLst>
                              <p:par>
                                <p:cTn id="95" presetID="22" presetClass="entr" presetSubtype="8" fill="hold" nodeType="afterEffect">
                                  <p:stCondLst>
                                    <p:cond delay="0"/>
                                  </p:stCondLst>
                                  <p:childTnLst>
                                    <p:set>
                                      <p:cBhvr>
                                        <p:cTn id="96" dur="1" fill="hold">
                                          <p:stCondLst>
                                            <p:cond delay="0"/>
                                          </p:stCondLst>
                                        </p:cTn>
                                        <p:tgtEl>
                                          <p:spTgt spid="2"/>
                                        </p:tgtEl>
                                        <p:attrNameLst>
                                          <p:attrName>style.visibility</p:attrName>
                                        </p:attrNameLst>
                                      </p:cBhvr>
                                      <p:to>
                                        <p:strVal val="visible"/>
                                      </p:to>
                                    </p:set>
                                    <p:animEffect transition="in" filter="wipe(left)">
                                      <p:cBhvr>
                                        <p:cTn id="9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build="p"/>
      <p:bldP spid="33795" grpId="0" build="p"/>
      <p:bldP spid="33797" grpId="0" build="p"/>
      <p:bldP spid="33798" grpId="0" build="p"/>
      <p:bldP spid="33799" grpId="0"/>
      <p:bldP spid="33818" grpId="0" build="p"/>
      <p:bldP spid="33820" grpId="0" build="p"/>
      <p:bldP spid="33821" grpId="0" build="p"/>
      <p:bldP spid="33822" grpId="0" build="p"/>
      <p:bldP spid="33823" grpId="0" build="p"/>
      <p:bldP spid="33824" grpId="0" advAuto="1000" build="p"/>
      <p:bldP spid="33825" grpId="0" build="p"/>
      <p:bldP spid="33826" grpId="0" advAuto="1000" build="p"/>
      <p:bldP spid="33827" grpId="0" advAuto="1000" build="p"/>
      <p:bldP spid="33828" grpId="0" advAuto="1000" build="p"/>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1211" name="Picture 11" descr="D03"/>
          <p:cNvPicPr>
            <a:picLocks noChangeAspect="1"/>
          </p:cNvPicPr>
          <p:nvPr/>
        </p:nvPicPr>
        <p:blipFill>
          <a:blip r:embed="rId1"/>
          <a:stretch>
            <a:fillRect/>
          </a:stretch>
        </p:blipFill>
        <p:spPr>
          <a:xfrm>
            <a:off x="323850" y="1009650"/>
            <a:ext cx="4038600" cy="4014788"/>
          </a:xfrm>
          <a:prstGeom prst="rect">
            <a:avLst/>
          </a:prstGeom>
          <a:noFill/>
          <a:ln w="9525">
            <a:noFill/>
          </a:ln>
        </p:spPr>
      </p:pic>
      <p:pic>
        <p:nvPicPr>
          <p:cNvPr id="51212" name="Picture 12" descr="D01"/>
          <p:cNvPicPr>
            <a:picLocks noChangeAspect="1"/>
          </p:cNvPicPr>
          <p:nvPr/>
        </p:nvPicPr>
        <p:blipFill>
          <a:blip r:embed="rId2"/>
          <a:stretch>
            <a:fillRect/>
          </a:stretch>
        </p:blipFill>
        <p:spPr>
          <a:xfrm>
            <a:off x="4610100" y="990600"/>
            <a:ext cx="3968750" cy="4038600"/>
          </a:xfrm>
          <a:prstGeom prst="rect">
            <a:avLst/>
          </a:prstGeom>
          <a:noFill/>
          <a:ln w="9525">
            <a:noFill/>
          </a:ln>
        </p:spPr>
      </p:pic>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1211"/>
                                        </p:tgtEl>
                                        <p:attrNameLst>
                                          <p:attrName>style.visibility</p:attrName>
                                        </p:attrNameLst>
                                      </p:cBhvr>
                                      <p:to>
                                        <p:strVal val="visible"/>
                                      </p:to>
                                    </p:set>
                                    <p:animEffect transition="in" filter="dissolve">
                                      <p:cBhvr>
                                        <p:cTn id="7" dur="500"/>
                                        <p:tgtEl>
                                          <p:spTgt spid="512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1212"/>
                                        </p:tgtEl>
                                        <p:attrNameLst>
                                          <p:attrName>style.visibility</p:attrName>
                                        </p:attrNameLst>
                                      </p:cBhvr>
                                      <p:to>
                                        <p:strVal val="visible"/>
                                      </p:to>
                                    </p:set>
                                    <p:animEffect transition="in" filter="dissolve">
                                      <p:cBhvr>
                                        <p:cTn id="12" dur="500"/>
                                        <p:tgtEl>
                                          <p:spTgt spid="51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Text Box 2"/>
          <p:cNvSpPr txBox="1"/>
          <p:nvPr/>
        </p:nvSpPr>
        <p:spPr>
          <a:xfrm>
            <a:off x="685800" y="3352800"/>
            <a:ext cx="2413000" cy="955675"/>
          </a:xfrm>
          <a:prstGeom prst="rect">
            <a:avLst/>
          </a:prstGeom>
          <a:solidFill>
            <a:srgbClr val="FFFFCC"/>
          </a:solidFill>
          <a:ln w="9525" cap="flat" cmpd="sng">
            <a:solidFill>
              <a:srgbClr val="996600"/>
            </a:solidFill>
            <a:prstDash val="solid"/>
            <a:miter/>
            <a:headEnd type="none" w="med" len="med"/>
            <a:tailEnd type="none" w="med" len="med"/>
          </a:ln>
        </p:spPr>
        <p:txBody>
          <a:bodyPr>
            <a:spAutoFit/>
          </a:bodyPr>
          <a:p>
            <a:r>
              <a:rPr lang="zh-CN" altLang="en-US" sz="2800" b="1" dirty="0">
                <a:solidFill>
                  <a:srgbClr val="0033CC"/>
                </a:solidFill>
                <a:latin typeface="Times New Roman" panose="02020603050405020304" pitchFamily="18" charset="0"/>
              </a:rPr>
              <a:t>每字段是一只</a:t>
            </a:r>
            <a:endParaRPr lang="zh-CN" altLang="en-US" sz="2800" b="1" dirty="0">
              <a:solidFill>
                <a:srgbClr val="0033CC"/>
              </a:solidFill>
              <a:latin typeface="Times New Roman" panose="02020603050405020304" pitchFamily="18" charset="0"/>
            </a:endParaRPr>
          </a:p>
          <a:p>
            <a:r>
              <a:rPr lang="zh-CN" altLang="en-US" sz="2800" b="1" dirty="0">
                <a:solidFill>
                  <a:srgbClr val="0033CC"/>
                </a:solidFill>
                <a:latin typeface="Times New Roman" panose="02020603050405020304" pitchFamily="18" charset="0"/>
              </a:rPr>
              <a:t>发光二极管</a:t>
            </a:r>
            <a:endParaRPr lang="zh-CN" altLang="en-US" sz="2800" b="1" dirty="0">
              <a:solidFill>
                <a:srgbClr val="0033CC"/>
              </a:solidFill>
              <a:latin typeface="Times New Roman" panose="02020603050405020304" pitchFamily="18" charset="0"/>
            </a:endParaRPr>
          </a:p>
        </p:txBody>
      </p:sp>
      <p:sp>
        <p:nvSpPr>
          <p:cNvPr id="52227" name="Text Box 3"/>
          <p:cNvSpPr txBox="1"/>
          <p:nvPr/>
        </p:nvSpPr>
        <p:spPr>
          <a:xfrm>
            <a:off x="5724525" y="1151255"/>
            <a:ext cx="2105025" cy="457200"/>
          </a:xfrm>
          <a:prstGeom prst="rect">
            <a:avLst/>
          </a:prstGeom>
          <a:noFill/>
          <a:ln w="28575">
            <a:noFill/>
          </a:ln>
        </p:spPr>
        <p:txBody>
          <a:bodyPr wrap="none">
            <a:spAutoFit/>
          </a:bodyPr>
          <a:p>
            <a:r>
              <a:rPr lang="en-US" altLang="zh-CN" b="1" dirty="0">
                <a:solidFill>
                  <a:srgbClr val="3333CC"/>
                </a:solidFill>
                <a:latin typeface="Times New Roman" panose="02020603050405020304" pitchFamily="18" charset="0"/>
              </a:rPr>
              <a:t>— </a:t>
            </a:r>
            <a:r>
              <a:rPr lang="zh-CN" altLang="en-US" b="1" dirty="0">
                <a:solidFill>
                  <a:srgbClr val="3333CC"/>
                </a:solidFill>
                <a:latin typeface="Times New Roman" panose="02020603050405020304" pitchFamily="18" charset="0"/>
              </a:rPr>
              <a:t>低电平驱动</a:t>
            </a:r>
            <a:endParaRPr lang="zh-CN" altLang="en-US" b="1" dirty="0">
              <a:solidFill>
                <a:srgbClr val="3333CC"/>
              </a:solidFill>
              <a:latin typeface="Times New Roman" panose="02020603050405020304" pitchFamily="18" charset="0"/>
            </a:endParaRPr>
          </a:p>
        </p:txBody>
      </p:sp>
      <p:sp>
        <p:nvSpPr>
          <p:cNvPr id="401412" name="Rectangle 4"/>
          <p:cNvSpPr/>
          <p:nvPr/>
        </p:nvSpPr>
        <p:spPr>
          <a:xfrm>
            <a:off x="381000" y="479743"/>
            <a:ext cx="1408113" cy="579437"/>
          </a:xfrm>
          <a:prstGeom prst="rect">
            <a:avLst/>
          </a:prstGeom>
          <a:noFill/>
          <a:ln w="9525">
            <a:noFill/>
          </a:ln>
        </p:spPr>
        <p:txBody>
          <a:bodyPr wrap="none">
            <a:spAutoFit/>
          </a:bodyPr>
          <a:p>
            <a:r>
              <a:rPr lang="zh-CN" altLang="en-US" sz="3200" b="1" dirty="0">
                <a:solidFill>
                  <a:schemeClr val="bg1"/>
                </a:solidFill>
                <a:latin typeface="Times New Roman" panose="02020603050405020304" pitchFamily="18" charset="0"/>
              </a:rPr>
              <a:t>数码管</a:t>
            </a:r>
            <a:endParaRPr lang="zh-CN" altLang="en-US" sz="3200" b="1" dirty="0">
              <a:solidFill>
                <a:schemeClr val="bg1"/>
              </a:solidFill>
              <a:latin typeface="Times New Roman" panose="02020603050405020304" pitchFamily="18" charset="0"/>
            </a:endParaRPr>
          </a:p>
        </p:txBody>
      </p:sp>
      <p:sp>
        <p:nvSpPr>
          <p:cNvPr id="52229" name="Rectangle 5"/>
          <p:cNvSpPr/>
          <p:nvPr/>
        </p:nvSpPr>
        <p:spPr>
          <a:xfrm>
            <a:off x="4041775" y="1177925"/>
            <a:ext cx="1616075" cy="519113"/>
          </a:xfrm>
          <a:prstGeom prst="rect">
            <a:avLst/>
          </a:prstGeom>
          <a:noFill/>
          <a:ln w="9525">
            <a:noFill/>
          </a:ln>
        </p:spPr>
        <p:txBody>
          <a:bodyPr wrap="none">
            <a:spAutoFit/>
          </a:bodyPr>
          <a:p>
            <a:r>
              <a:rPr lang="en-US" altLang="zh-CN" sz="2800" b="1" dirty="0">
                <a:solidFill>
                  <a:srgbClr val="CC0066"/>
                </a:solidFill>
                <a:latin typeface="Times New Roman" panose="02020603050405020304" pitchFamily="18" charset="0"/>
              </a:rPr>
              <a:t>1. </a:t>
            </a:r>
            <a:r>
              <a:rPr lang="zh-CN" altLang="en-US" sz="2800" b="1" dirty="0">
                <a:solidFill>
                  <a:srgbClr val="CC0066"/>
                </a:solidFill>
                <a:latin typeface="Times New Roman" panose="02020603050405020304" pitchFamily="18" charset="0"/>
              </a:rPr>
              <a:t>共阳极</a:t>
            </a:r>
            <a:endParaRPr lang="zh-CN" altLang="en-US" sz="2800" b="1" dirty="0">
              <a:solidFill>
                <a:srgbClr val="CC0066"/>
              </a:solidFill>
              <a:latin typeface="Times New Roman" panose="02020603050405020304" pitchFamily="18" charset="0"/>
            </a:endParaRPr>
          </a:p>
        </p:txBody>
      </p:sp>
      <p:grpSp>
        <p:nvGrpSpPr>
          <p:cNvPr id="2" name="Group 6"/>
          <p:cNvGrpSpPr/>
          <p:nvPr/>
        </p:nvGrpSpPr>
        <p:grpSpPr>
          <a:xfrm>
            <a:off x="4343400" y="1608138"/>
            <a:ext cx="3159125" cy="1908175"/>
            <a:chOff x="2736" y="1013"/>
            <a:chExt cx="1990" cy="1202"/>
          </a:xfrm>
        </p:grpSpPr>
        <p:grpSp>
          <p:nvGrpSpPr>
            <p:cNvPr id="401415" name="Group 7"/>
            <p:cNvGrpSpPr/>
            <p:nvPr/>
          </p:nvGrpSpPr>
          <p:grpSpPr>
            <a:xfrm>
              <a:off x="2736" y="1233"/>
              <a:ext cx="346" cy="982"/>
              <a:chOff x="414" y="2704"/>
              <a:chExt cx="346" cy="982"/>
            </a:xfrm>
          </p:grpSpPr>
          <p:sp>
            <p:nvSpPr>
              <p:cNvPr id="401416" name="Line 8"/>
              <p:cNvSpPr/>
              <p:nvPr/>
            </p:nvSpPr>
            <p:spPr>
              <a:xfrm flipH="1">
                <a:off x="512" y="2704"/>
                <a:ext cx="0" cy="696"/>
              </a:xfrm>
              <a:prstGeom prst="line">
                <a:avLst/>
              </a:prstGeom>
              <a:ln w="28575" cap="flat" cmpd="sng">
                <a:solidFill>
                  <a:srgbClr val="0033CC"/>
                </a:solidFill>
                <a:prstDash val="solid"/>
                <a:headEnd type="none" w="med" len="med"/>
                <a:tailEnd type="none" w="med" len="med"/>
              </a:ln>
            </p:spPr>
          </p:sp>
          <p:sp>
            <p:nvSpPr>
              <p:cNvPr id="401417" name="Oval 9"/>
              <p:cNvSpPr/>
              <p:nvPr/>
            </p:nvSpPr>
            <p:spPr>
              <a:xfrm>
                <a:off x="484" y="3400"/>
                <a:ext cx="56" cy="56"/>
              </a:xfrm>
              <a:prstGeom prst="ellipse">
                <a:avLst/>
              </a:prstGeom>
              <a:no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418" name="Line 10"/>
              <p:cNvSpPr/>
              <p:nvPr/>
            </p:nvSpPr>
            <p:spPr>
              <a:xfrm>
                <a:off x="432" y="2992"/>
                <a:ext cx="172" cy="0"/>
              </a:xfrm>
              <a:prstGeom prst="line">
                <a:avLst/>
              </a:prstGeom>
              <a:ln w="28575" cap="flat" cmpd="sng">
                <a:solidFill>
                  <a:srgbClr val="0033CC"/>
                </a:solidFill>
                <a:prstDash val="solid"/>
                <a:headEnd type="none" w="med" len="med"/>
                <a:tailEnd type="none" w="med" len="med"/>
              </a:ln>
            </p:spPr>
          </p:sp>
          <p:sp>
            <p:nvSpPr>
              <p:cNvPr id="401419" name="Line 11"/>
              <p:cNvSpPr/>
              <p:nvPr/>
            </p:nvSpPr>
            <p:spPr>
              <a:xfrm flipH="1" flipV="1">
                <a:off x="428" y="2992"/>
                <a:ext cx="84" cy="152"/>
              </a:xfrm>
              <a:prstGeom prst="line">
                <a:avLst/>
              </a:prstGeom>
              <a:ln w="28575" cap="flat" cmpd="sng">
                <a:solidFill>
                  <a:srgbClr val="0033CC"/>
                </a:solidFill>
                <a:prstDash val="solid"/>
                <a:headEnd type="none" w="med" len="med"/>
                <a:tailEnd type="none" w="med" len="med"/>
              </a:ln>
            </p:spPr>
          </p:sp>
          <p:sp>
            <p:nvSpPr>
              <p:cNvPr id="401420" name="Line 12"/>
              <p:cNvSpPr/>
              <p:nvPr/>
            </p:nvSpPr>
            <p:spPr>
              <a:xfrm flipH="1">
                <a:off x="512" y="2988"/>
                <a:ext cx="84" cy="156"/>
              </a:xfrm>
              <a:prstGeom prst="line">
                <a:avLst/>
              </a:prstGeom>
              <a:ln w="28575" cap="flat" cmpd="sng">
                <a:solidFill>
                  <a:srgbClr val="0033CC"/>
                </a:solidFill>
                <a:prstDash val="solid"/>
                <a:headEnd type="none" w="med" len="med"/>
                <a:tailEnd type="none" w="med" len="med"/>
              </a:ln>
            </p:spPr>
          </p:sp>
          <p:sp>
            <p:nvSpPr>
              <p:cNvPr id="401421" name="Line 13"/>
              <p:cNvSpPr/>
              <p:nvPr/>
            </p:nvSpPr>
            <p:spPr>
              <a:xfrm flipV="1">
                <a:off x="440" y="3144"/>
                <a:ext cx="144" cy="4"/>
              </a:xfrm>
              <a:prstGeom prst="line">
                <a:avLst/>
              </a:prstGeom>
              <a:ln w="28575" cap="flat" cmpd="sng">
                <a:solidFill>
                  <a:srgbClr val="0033CC"/>
                </a:solidFill>
                <a:prstDash val="solid"/>
                <a:headEnd type="none" w="med" len="med"/>
                <a:tailEnd type="none" w="med" len="med"/>
              </a:ln>
            </p:spPr>
          </p:sp>
          <p:sp>
            <p:nvSpPr>
              <p:cNvPr id="401422" name="Line 14"/>
              <p:cNvSpPr/>
              <p:nvPr/>
            </p:nvSpPr>
            <p:spPr>
              <a:xfrm>
                <a:off x="568" y="3212"/>
                <a:ext cx="128" cy="124"/>
              </a:xfrm>
              <a:prstGeom prst="line">
                <a:avLst/>
              </a:prstGeom>
              <a:ln w="19050" cap="flat" cmpd="sng">
                <a:solidFill>
                  <a:srgbClr val="0033CC"/>
                </a:solidFill>
                <a:prstDash val="solid"/>
                <a:headEnd type="none" w="med" len="med"/>
                <a:tailEnd type="triangle" w="med" len="med"/>
              </a:ln>
            </p:spPr>
          </p:sp>
          <p:sp>
            <p:nvSpPr>
              <p:cNvPr id="401423" name="Line 15"/>
              <p:cNvSpPr/>
              <p:nvPr/>
            </p:nvSpPr>
            <p:spPr>
              <a:xfrm>
                <a:off x="632" y="3188"/>
                <a:ext cx="128" cy="124"/>
              </a:xfrm>
              <a:prstGeom prst="line">
                <a:avLst/>
              </a:prstGeom>
              <a:ln w="19050" cap="flat" cmpd="sng">
                <a:solidFill>
                  <a:srgbClr val="0033CC"/>
                </a:solidFill>
                <a:prstDash val="solid"/>
                <a:headEnd type="none" w="med" len="med"/>
                <a:tailEnd type="triangle" w="med" len="med"/>
              </a:ln>
            </p:spPr>
          </p:sp>
          <p:sp>
            <p:nvSpPr>
              <p:cNvPr id="401424" name="Text Box 16"/>
              <p:cNvSpPr txBox="1"/>
              <p:nvPr/>
            </p:nvSpPr>
            <p:spPr>
              <a:xfrm>
                <a:off x="414" y="3398"/>
                <a:ext cx="212" cy="288"/>
              </a:xfrm>
              <a:prstGeom prst="rect">
                <a:avLst/>
              </a:prstGeom>
              <a:noFill/>
              <a:ln w="9525">
                <a:noFill/>
              </a:ln>
            </p:spPr>
            <p:txBody>
              <a:bodyPr wrap="none">
                <a:spAutoFit/>
              </a:bodyPr>
              <a:p>
                <a:r>
                  <a:rPr lang="en-US" altLang="zh-CN" b="1" dirty="0">
                    <a:solidFill>
                      <a:srgbClr val="FF0066"/>
                    </a:solidFill>
                    <a:latin typeface="Times New Roman" panose="02020603050405020304" pitchFamily="18" charset="0"/>
                  </a:rPr>
                  <a:t>a</a:t>
                </a:r>
                <a:endParaRPr lang="en-US" altLang="zh-CN" b="1" dirty="0">
                  <a:solidFill>
                    <a:srgbClr val="FF0066"/>
                  </a:solidFill>
                  <a:latin typeface="Times New Roman" panose="02020603050405020304" pitchFamily="18" charset="0"/>
                </a:endParaRPr>
              </a:p>
            </p:txBody>
          </p:sp>
        </p:grpSp>
        <p:grpSp>
          <p:nvGrpSpPr>
            <p:cNvPr id="401425" name="Group 17"/>
            <p:cNvGrpSpPr/>
            <p:nvPr/>
          </p:nvGrpSpPr>
          <p:grpSpPr>
            <a:xfrm>
              <a:off x="3012" y="1233"/>
              <a:ext cx="346" cy="982"/>
              <a:chOff x="414" y="2704"/>
              <a:chExt cx="346" cy="982"/>
            </a:xfrm>
          </p:grpSpPr>
          <p:sp>
            <p:nvSpPr>
              <p:cNvPr id="401426" name="Line 18"/>
              <p:cNvSpPr/>
              <p:nvPr/>
            </p:nvSpPr>
            <p:spPr>
              <a:xfrm flipH="1">
                <a:off x="512" y="2704"/>
                <a:ext cx="0" cy="696"/>
              </a:xfrm>
              <a:prstGeom prst="line">
                <a:avLst/>
              </a:prstGeom>
              <a:ln w="28575" cap="flat" cmpd="sng">
                <a:solidFill>
                  <a:srgbClr val="0033CC"/>
                </a:solidFill>
                <a:prstDash val="solid"/>
                <a:headEnd type="none" w="med" len="med"/>
                <a:tailEnd type="none" w="med" len="med"/>
              </a:ln>
            </p:spPr>
          </p:sp>
          <p:sp>
            <p:nvSpPr>
              <p:cNvPr id="401427" name="Oval 19"/>
              <p:cNvSpPr/>
              <p:nvPr/>
            </p:nvSpPr>
            <p:spPr>
              <a:xfrm>
                <a:off x="484" y="3400"/>
                <a:ext cx="56" cy="56"/>
              </a:xfrm>
              <a:prstGeom prst="ellipse">
                <a:avLst/>
              </a:prstGeom>
              <a:no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428" name="Line 20"/>
              <p:cNvSpPr/>
              <p:nvPr/>
            </p:nvSpPr>
            <p:spPr>
              <a:xfrm>
                <a:off x="432" y="2992"/>
                <a:ext cx="172" cy="0"/>
              </a:xfrm>
              <a:prstGeom prst="line">
                <a:avLst/>
              </a:prstGeom>
              <a:ln w="28575" cap="flat" cmpd="sng">
                <a:solidFill>
                  <a:srgbClr val="0033CC"/>
                </a:solidFill>
                <a:prstDash val="solid"/>
                <a:headEnd type="none" w="med" len="med"/>
                <a:tailEnd type="none" w="med" len="med"/>
              </a:ln>
            </p:spPr>
          </p:sp>
          <p:sp>
            <p:nvSpPr>
              <p:cNvPr id="401429" name="Line 21"/>
              <p:cNvSpPr/>
              <p:nvPr/>
            </p:nvSpPr>
            <p:spPr>
              <a:xfrm flipH="1" flipV="1">
                <a:off x="428" y="2992"/>
                <a:ext cx="84" cy="152"/>
              </a:xfrm>
              <a:prstGeom prst="line">
                <a:avLst/>
              </a:prstGeom>
              <a:ln w="28575" cap="flat" cmpd="sng">
                <a:solidFill>
                  <a:srgbClr val="0033CC"/>
                </a:solidFill>
                <a:prstDash val="solid"/>
                <a:headEnd type="none" w="med" len="med"/>
                <a:tailEnd type="none" w="med" len="med"/>
              </a:ln>
            </p:spPr>
          </p:sp>
          <p:sp>
            <p:nvSpPr>
              <p:cNvPr id="401430" name="Line 22"/>
              <p:cNvSpPr/>
              <p:nvPr/>
            </p:nvSpPr>
            <p:spPr>
              <a:xfrm flipH="1">
                <a:off x="512" y="2988"/>
                <a:ext cx="84" cy="156"/>
              </a:xfrm>
              <a:prstGeom prst="line">
                <a:avLst/>
              </a:prstGeom>
              <a:ln w="28575" cap="flat" cmpd="sng">
                <a:solidFill>
                  <a:srgbClr val="0033CC"/>
                </a:solidFill>
                <a:prstDash val="solid"/>
                <a:headEnd type="none" w="med" len="med"/>
                <a:tailEnd type="none" w="med" len="med"/>
              </a:ln>
            </p:spPr>
          </p:sp>
          <p:sp>
            <p:nvSpPr>
              <p:cNvPr id="401431" name="Line 23"/>
              <p:cNvSpPr/>
              <p:nvPr/>
            </p:nvSpPr>
            <p:spPr>
              <a:xfrm flipV="1">
                <a:off x="440" y="3144"/>
                <a:ext cx="144" cy="4"/>
              </a:xfrm>
              <a:prstGeom prst="line">
                <a:avLst/>
              </a:prstGeom>
              <a:ln w="28575" cap="flat" cmpd="sng">
                <a:solidFill>
                  <a:srgbClr val="0033CC"/>
                </a:solidFill>
                <a:prstDash val="solid"/>
                <a:headEnd type="none" w="med" len="med"/>
                <a:tailEnd type="none" w="med" len="med"/>
              </a:ln>
            </p:spPr>
          </p:sp>
          <p:sp>
            <p:nvSpPr>
              <p:cNvPr id="401432" name="Line 24"/>
              <p:cNvSpPr/>
              <p:nvPr/>
            </p:nvSpPr>
            <p:spPr>
              <a:xfrm>
                <a:off x="568" y="3212"/>
                <a:ext cx="128" cy="124"/>
              </a:xfrm>
              <a:prstGeom prst="line">
                <a:avLst/>
              </a:prstGeom>
              <a:ln w="19050" cap="flat" cmpd="sng">
                <a:solidFill>
                  <a:srgbClr val="0033CC"/>
                </a:solidFill>
                <a:prstDash val="solid"/>
                <a:headEnd type="none" w="med" len="med"/>
                <a:tailEnd type="triangle" w="med" len="med"/>
              </a:ln>
            </p:spPr>
          </p:sp>
          <p:sp>
            <p:nvSpPr>
              <p:cNvPr id="401433" name="Line 25"/>
              <p:cNvSpPr/>
              <p:nvPr/>
            </p:nvSpPr>
            <p:spPr>
              <a:xfrm>
                <a:off x="632" y="3188"/>
                <a:ext cx="128" cy="124"/>
              </a:xfrm>
              <a:prstGeom prst="line">
                <a:avLst/>
              </a:prstGeom>
              <a:ln w="19050" cap="flat" cmpd="sng">
                <a:solidFill>
                  <a:srgbClr val="0033CC"/>
                </a:solidFill>
                <a:prstDash val="solid"/>
                <a:headEnd type="none" w="med" len="med"/>
                <a:tailEnd type="triangle" w="med" len="med"/>
              </a:ln>
            </p:spPr>
          </p:sp>
          <p:sp>
            <p:nvSpPr>
              <p:cNvPr id="401434" name="Text Box 26"/>
              <p:cNvSpPr txBox="1"/>
              <p:nvPr/>
            </p:nvSpPr>
            <p:spPr>
              <a:xfrm>
                <a:off x="414" y="3398"/>
                <a:ext cx="223" cy="288"/>
              </a:xfrm>
              <a:prstGeom prst="rect">
                <a:avLst/>
              </a:prstGeom>
              <a:noFill/>
              <a:ln w="9525">
                <a:noFill/>
              </a:ln>
            </p:spPr>
            <p:txBody>
              <a:bodyPr wrap="none">
                <a:spAutoFit/>
              </a:bodyPr>
              <a:p>
                <a:r>
                  <a:rPr lang="en-US" altLang="zh-CN" b="1" dirty="0">
                    <a:solidFill>
                      <a:srgbClr val="FF0066"/>
                    </a:solidFill>
                    <a:latin typeface="Times New Roman" panose="02020603050405020304" pitchFamily="18" charset="0"/>
                  </a:rPr>
                  <a:t>b</a:t>
                </a:r>
                <a:endParaRPr lang="en-US" altLang="zh-CN" b="1" dirty="0">
                  <a:solidFill>
                    <a:srgbClr val="FF0066"/>
                  </a:solidFill>
                  <a:latin typeface="Times New Roman" panose="02020603050405020304" pitchFamily="18" charset="0"/>
                </a:endParaRPr>
              </a:p>
            </p:txBody>
          </p:sp>
        </p:grpSp>
        <p:grpSp>
          <p:nvGrpSpPr>
            <p:cNvPr id="401435" name="Group 27"/>
            <p:cNvGrpSpPr/>
            <p:nvPr/>
          </p:nvGrpSpPr>
          <p:grpSpPr>
            <a:xfrm>
              <a:off x="3288" y="1233"/>
              <a:ext cx="346" cy="982"/>
              <a:chOff x="414" y="2704"/>
              <a:chExt cx="346" cy="982"/>
            </a:xfrm>
          </p:grpSpPr>
          <p:sp>
            <p:nvSpPr>
              <p:cNvPr id="401436" name="Line 28"/>
              <p:cNvSpPr/>
              <p:nvPr/>
            </p:nvSpPr>
            <p:spPr>
              <a:xfrm flipH="1">
                <a:off x="512" y="2704"/>
                <a:ext cx="0" cy="696"/>
              </a:xfrm>
              <a:prstGeom prst="line">
                <a:avLst/>
              </a:prstGeom>
              <a:ln w="28575" cap="flat" cmpd="sng">
                <a:solidFill>
                  <a:srgbClr val="0033CC"/>
                </a:solidFill>
                <a:prstDash val="solid"/>
                <a:headEnd type="none" w="med" len="med"/>
                <a:tailEnd type="none" w="med" len="med"/>
              </a:ln>
            </p:spPr>
          </p:sp>
          <p:sp>
            <p:nvSpPr>
              <p:cNvPr id="401437" name="Oval 29"/>
              <p:cNvSpPr/>
              <p:nvPr/>
            </p:nvSpPr>
            <p:spPr>
              <a:xfrm>
                <a:off x="484" y="3400"/>
                <a:ext cx="56" cy="56"/>
              </a:xfrm>
              <a:prstGeom prst="ellipse">
                <a:avLst/>
              </a:prstGeom>
              <a:no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438" name="Line 30"/>
              <p:cNvSpPr/>
              <p:nvPr/>
            </p:nvSpPr>
            <p:spPr>
              <a:xfrm>
                <a:off x="432" y="2992"/>
                <a:ext cx="172" cy="0"/>
              </a:xfrm>
              <a:prstGeom prst="line">
                <a:avLst/>
              </a:prstGeom>
              <a:ln w="28575" cap="flat" cmpd="sng">
                <a:solidFill>
                  <a:srgbClr val="0033CC"/>
                </a:solidFill>
                <a:prstDash val="solid"/>
                <a:headEnd type="none" w="med" len="med"/>
                <a:tailEnd type="none" w="med" len="med"/>
              </a:ln>
            </p:spPr>
          </p:sp>
          <p:sp>
            <p:nvSpPr>
              <p:cNvPr id="401439" name="Line 31"/>
              <p:cNvSpPr/>
              <p:nvPr/>
            </p:nvSpPr>
            <p:spPr>
              <a:xfrm flipH="1" flipV="1">
                <a:off x="428" y="2992"/>
                <a:ext cx="84" cy="152"/>
              </a:xfrm>
              <a:prstGeom prst="line">
                <a:avLst/>
              </a:prstGeom>
              <a:ln w="28575" cap="flat" cmpd="sng">
                <a:solidFill>
                  <a:srgbClr val="0033CC"/>
                </a:solidFill>
                <a:prstDash val="solid"/>
                <a:headEnd type="none" w="med" len="med"/>
                <a:tailEnd type="none" w="med" len="med"/>
              </a:ln>
            </p:spPr>
          </p:sp>
          <p:sp>
            <p:nvSpPr>
              <p:cNvPr id="401440" name="Line 32"/>
              <p:cNvSpPr/>
              <p:nvPr/>
            </p:nvSpPr>
            <p:spPr>
              <a:xfrm flipH="1">
                <a:off x="512" y="2988"/>
                <a:ext cx="84" cy="156"/>
              </a:xfrm>
              <a:prstGeom prst="line">
                <a:avLst/>
              </a:prstGeom>
              <a:ln w="28575" cap="flat" cmpd="sng">
                <a:solidFill>
                  <a:srgbClr val="0033CC"/>
                </a:solidFill>
                <a:prstDash val="solid"/>
                <a:headEnd type="none" w="med" len="med"/>
                <a:tailEnd type="none" w="med" len="med"/>
              </a:ln>
            </p:spPr>
          </p:sp>
          <p:sp>
            <p:nvSpPr>
              <p:cNvPr id="401441" name="Line 33"/>
              <p:cNvSpPr/>
              <p:nvPr/>
            </p:nvSpPr>
            <p:spPr>
              <a:xfrm flipV="1">
                <a:off x="440" y="3144"/>
                <a:ext cx="144" cy="4"/>
              </a:xfrm>
              <a:prstGeom prst="line">
                <a:avLst/>
              </a:prstGeom>
              <a:ln w="28575" cap="flat" cmpd="sng">
                <a:solidFill>
                  <a:srgbClr val="0033CC"/>
                </a:solidFill>
                <a:prstDash val="solid"/>
                <a:headEnd type="none" w="med" len="med"/>
                <a:tailEnd type="none" w="med" len="med"/>
              </a:ln>
            </p:spPr>
          </p:sp>
          <p:sp>
            <p:nvSpPr>
              <p:cNvPr id="401442" name="Line 34"/>
              <p:cNvSpPr/>
              <p:nvPr/>
            </p:nvSpPr>
            <p:spPr>
              <a:xfrm>
                <a:off x="568" y="3212"/>
                <a:ext cx="128" cy="124"/>
              </a:xfrm>
              <a:prstGeom prst="line">
                <a:avLst/>
              </a:prstGeom>
              <a:ln w="19050" cap="flat" cmpd="sng">
                <a:solidFill>
                  <a:srgbClr val="0033CC"/>
                </a:solidFill>
                <a:prstDash val="solid"/>
                <a:headEnd type="none" w="med" len="med"/>
                <a:tailEnd type="triangle" w="med" len="med"/>
              </a:ln>
            </p:spPr>
          </p:sp>
          <p:sp>
            <p:nvSpPr>
              <p:cNvPr id="401443" name="Line 35"/>
              <p:cNvSpPr/>
              <p:nvPr/>
            </p:nvSpPr>
            <p:spPr>
              <a:xfrm>
                <a:off x="632" y="3188"/>
                <a:ext cx="128" cy="124"/>
              </a:xfrm>
              <a:prstGeom prst="line">
                <a:avLst/>
              </a:prstGeom>
              <a:ln w="19050" cap="flat" cmpd="sng">
                <a:solidFill>
                  <a:srgbClr val="0033CC"/>
                </a:solidFill>
                <a:prstDash val="solid"/>
                <a:headEnd type="none" w="med" len="med"/>
                <a:tailEnd type="triangle" w="med" len="med"/>
              </a:ln>
            </p:spPr>
          </p:sp>
          <p:sp>
            <p:nvSpPr>
              <p:cNvPr id="401444" name="Text Box 36"/>
              <p:cNvSpPr txBox="1"/>
              <p:nvPr/>
            </p:nvSpPr>
            <p:spPr>
              <a:xfrm>
                <a:off x="414" y="3398"/>
                <a:ext cx="201" cy="288"/>
              </a:xfrm>
              <a:prstGeom prst="rect">
                <a:avLst/>
              </a:prstGeom>
              <a:noFill/>
              <a:ln w="9525">
                <a:noFill/>
              </a:ln>
            </p:spPr>
            <p:txBody>
              <a:bodyPr wrap="none">
                <a:spAutoFit/>
              </a:bodyPr>
              <a:p>
                <a:r>
                  <a:rPr lang="en-US" altLang="zh-CN" b="1" dirty="0">
                    <a:solidFill>
                      <a:srgbClr val="FF0066"/>
                    </a:solidFill>
                    <a:latin typeface="Times New Roman" panose="02020603050405020304" pitchFamily="18" charset="0"/>
                  </a:rPr>
                  <a:t>c</a:t>
                </a:r>
                <a:endParaRPr lang="en-US" altLang="zh-CN" b="1" dirty="0">
                  <a:solidFill>
                    <a:srgbClr val="FF0066"/>
                  </a:solidFill>
                  <a:latin typeface="Times New Roman" panose="02020603050405020304" pitchFamily="18" charset="0"/>
                </a:endParaRPr>
              </a:p>
            </p:txBody>
          </p:sp>
        </p:grpSp>
        <p:grpSp>
          <p:nvGrpSpPr>
            <p:cNvPr id="401445" name="Group 37"/>
            <p:cNvGrpSpPr/>
            <p:nvPr/>
          </p:nvGrpSpPr>
          <p:grpSpPr>
            <a:xfrm>
              <a:off x="3564" y="1233"/>
              <a:ext cx="346" cy="982"/>
              <a:chOff x="414" y="2704"/>
              <a:chExt cx="346" cy="982"/>
            </a:xfrm>
          </p:grpSpPr>
          <p:sp>
            <p:nvSpPr>
              <p:cNvPr id="401446" name="Line 38"/>
              <p:cNvSpPr/>
              <p:nvPr/>
            </p:nvSpPr>
            <p:spPr>
              <a:xfrm flipH="1">
                <a:off x="512" y="2704"/>
                <a:ext cx="0" cy="696"/>
              </a:xfrm>
              <a:prstGeom prst="line">
                <a:avLst/>
              </a:prstGeom>
              <a:ln w="28575" cap="flat" cmpd="sng">
                <a:solidFill>
                  <a:srgbClr val="0033CC"/>
                </a:solidFill>
                <a:prstDash val="solid"/>
                <a:headEnd type="none" w="med" len="med"/>
                <a:tailEnd type="none" w="med" len="med"/>
              </a:ln>
            </p:spPr>
          </p:sp>
          <p:sp>
            <p:nvSpPr>
              <p:cNvPr id="401447" name="Oval 39"/>
              <p:cNvSpPr/>
              <p:nvPr/>
            </p:nvSpPr>
            <p:spPr>
              <a:xfrm>
                <a:off x="484" y="3400"/>
                <a:ext cx="56" cy="56"/>
              </a:xfrm>
              <a:prstGeom prst="ellipse">
                <a:avLst/>
              </a:prstGeom>
              <a:no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448" name="Line 40"/>
              <p:cNvSpPr/>
              <p:nvPr/>
            </p:nvSpPr>
            <p:spPr>
              <a:xfrm>
                <a:off x="432" y="2992"/>
                <a:ext cx="172" cy="0"/>
              </a:xfrm>
              <a:prstGeom prst="line">
                <a:avLst/>
              </a:prstGeom>
              <a:ln w="28575" cap="flat" cmpd="sng">
                <a:solidFill>
                  <a:srgbClr val="0033CC"/>
                </a:solidFill>
                <a:prstDash val="solid"/>
                <a:headEnd type="none" w="med" len="med"/>
                <a:tailEnd type="none" w="med" len="med"/>
              </a:ln>
            </p:spPr>
          </p:sp>
          <p:sp>
            <p:nvSpPr>
              <p:cNvPr id="401449" name="Line 41"/>
              <p:cNvSpPr/>
              <p:nvPr/>
            </p:nvSpPr>
            <p:spPr>
              <a:xfrm flipH="1" flipV="1">
                <a:off x="428" y="2992"/>
                <a:ext cx="84" cy="152"/>
              </a:xfrm>
              <a:prstGeom prst="line">
                <a:avLst/>
              </a:prstGeom>
              <a:ln w="28575" cap="flat" cmpd="sng">
                <a:solidFill>
                  <a:srgbClr val="0033CC"/>
                </a:solidFill>
                <a:prstDash val="solid"/>
                <a:headEnd type="none" w="med" len="med"/>
                <a:tailEnd type="none" w="med" len="med"/>
              </a:ln>
            </p:spPr>
          </p:sp>
          <p:sp>
            <p:nvSpPr>
              <p:cNvPr id="401450" name="Line 42"/>
              <p:cNvSpPr/>
              <p:nvPr/>
            </p:nvSpPr>
            <p:spPr>
              <a:xfrm flipH="1">
                <a:off x="512" y="2988"/>
                <a:ext cx="84" cy="156"/>
              </a:xfrm>
              <a:prstGeom prst="line">
                <a:avLst/>
              </a:prstGeom>
              <a:ln w="28575" cap="flat" cmpd="sng">
                <a:solidFill>
                  <a:srgbClr val="0033CC"/>
                </a:solidFill>
                <a:prstDash val="solid"/>
                <a:headEnd type="none" w="med" len="med"/>
                <a:tailEnd type="none" w="med" len="med"/>
              </a:ln>
            </p:spPr>
          </p:sp>
          <p:sp>
            <p:nvSpPr>
              <p:cNvPr id="401451" name="Line 43"/>
              <p:cNvSpPr/>
              <p:nvPr/>
            </p:nvSpPr>
            <p:spPr>
              <a:xfrm flipV="1">
                <a:off x="440" y="3144"/>
                <a:ext cx="144" cy="4"/>
              </a:xfrm>
              <a:prstGeom prst="line">
                <a:avLst/>
              </a:prstGeom>
              <a:ln w="28575" cap="flat" cmpd="sng">
                <a:solidFill>
                  <a:srgbClr val="0033CC"/>
                </a:solidFill>
                <a:prstDash val="solid"/>
                <a:headEnd type="none" w="med" len="med"/>
                <a:tailEnd type="none" w="med" len="med"/>
              </a:ln>
            </p:spPr>
          </p:sp>
          <p:sp>
            <p:nvSpPr>
              <p:cNvPr id="401452" name="Line 44"/>
              <p:cNvSpPr/>
              <p:nvPr/>
            </p:nvSpPr>
            <p:spPr>
              <a:xfrm>
                <a:off x="568" y="3212"/>
                <a:ext cx="128" cy="124"/>
              </a:xfrm>
              <a:prstGeom prst="line">
                <a:avLst/>
              </a:prstGeom>
              <a:ln w="19050" cap="flat" cmpd="sng">
                <a:solidFill>
                  <a:srgbClr val="0033CC"/>
                </a:solidFill>
                <a:prstDash val="solid"/>
                <a:headEnd type="none" w="med" len="med"/>
                <a:tailEnd type="triangle" w="med" len="med"/>
              </a:ln>
            </p:spPr>
          </p:sp>
          <p:sp>
            <p:nvSpPr>
              <p:cNvPr id="401453" name="Line 45"/>
              <p:cNvSpPr/>
              <p:nvPr/>
            </p:nvSpPr>
            <p:spPr>
              <a:xfrm>
                <a:off x="632" y="3188"/>
                <a:ext cx="128" cy="124"/>
              </a:xfrm>
              <a:prstGeom prst="line">
                <a:avLst/>
              </a:prstGeom>
              <a:ln w="19050" cap="flat" cmpd="sng">
                <a:solidFill>
                  <a:srgbClr val="0033CC"/>
                </a:solidFill>
                <a:prstDash val="solid"/>
                <a:headEnd type="none" w="med" len="med"/>
                <a:tailEnd type="triangle" w="med" len="med"/>
              </a:ln>
            </p:spPr>
          </p:sp>
          <p:sp>
            <p:nvSpPr>
              <p:cNvPr id="401454" name="Text Box 46"/>
              <p:cNvSpPr txBox="1"/>
              <p:nvPr/>
            </p:nvSpPr>
            <p:spPr>
              <a:xfrm>
                <a:off x="414" y="3398"/>
                <a:ext cx="223" cy="288"/>
              </a:xfrm>
              <a:prstGeom prst="rect">
                <a:avLst/>
              </a:prstGeom>
              <a:noFill/>
              <a:ln w="9525">
                <a:noFill/>
              </a:ln>
            </p:spPr>
            <p:txBody>
              <a:bodyPr wrap="none">
                <a:spAutoFit/>
              </a:bodyPr>
              <a:p>
                <a:r>
                  <a:rPr lang="en-US" altLang="zh-CN" b="1" dirty="0">
                    <a:solidFill>
                      <a:srgbClr val="FF0066"/>
                    </a:solidFill>
                    <a:latin typeface="Times New Roman" panose="02020603050405020304" pitchFamily="18" charset="0"/>
                  </a:rPr>
                  <a:t>d</a:t>
                </a:r>
                <a:endParaRPr lang="en-US" altLang="zh-CN" b="1" dirty="0">
                  <a:solidFill>
                    <a:srgbClr val="FF0066"/>
                  </a:solidFill>
                  <a:latin typeface="Times New Roman" panose="02020603050405020304" pitchFamily="18" charset="0"/>
                </a:endParaRPr>
              </a:p>
            </p:txBody>
          </p:sp>
        </p:grpSp>
        <p:grpSp>
          <p:nvGrpSpPr>
            <p:cNvPr id="401455" name="Group 47"/>
            <p:cNvGrpSpPr/>
            <p:nvPr/>
          </p:nvGrpSpPr>
          <p:grpSpPr>
            <a:xfrm>
              <a:off x="3840" y="1233"/>
              <a:ext cx="346" cy="982"/>
              <a:chOff x="414" y="2704"/>
              <a:chExt cx="346" cy="982"/>
            </a:xfrm>
          </p:grpSpPr>
          <p:sp>
            <p:nvSpPr>
              <p:cNvPr id="401456" name="Line 48"/>
              <p:cNvSpPr/>
              <p:nvPr/>
            </p:nvSpPr>
            <p:spPr>
              <a:xfrm flipH="1">
                <a:off x="512" y="2704"/>
                <a:ext cx="0" cy="696"/>
              </a:xfrm>
              <a:prstGeom prst="line">
                <a:avLst/>
              </a:prstGeom>
              <a:ln w="28575" cap="flat" cmpd="sng">
                <a:solidFill>
                  <a:srgbClr val="0033CC"/>
                </a:solidFill>
                <a:prstDash val="solid"/>
                <a:headEnd type="none" w="med" len="med"/>
                <a:tailEnd type="none" w="med" len="med"/>
              </a:ln>
            </p:spPr>
          </p:sp>
          <p:sp>
            <p:nvSpPr>
              <p:cNvPr id="401457" name="Oval 49"/>
              <p:cNvSpPr/>
              <p:nvPr/>
            </p:nvSpPr>
            <p:spPr>
              <a:xfrm>
                <a:off x="484" y="3400"/>
                <a:ext cx="56" cy="56"/>
              </a:xfrm>
              <a:prstGeom prst="ellipse">
                <a:avLst/>
              </a:prstGeom>
              <a:no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458" name="Line 50"/>
              <p:cNvSpPr/>
              <p:nvPr/>
            </p:nvSpPr>
            <p:spPr>
              <a:xfrm>
                <a:off x="432" y="2992"/>
                <a:ext cx="172" cy="0"/>
              </a:xfrm>
              <a:prstGeom prst="line">
                <a:avLst/>
              </a:prstGeom>
              <a:ln w="28575" cap="flat" cmpd="sng">
                <a:solidFill>
                  <a:srgbClr val="0033CC"/>
                </a:solidFill>
                <a:prstDash val="solid"/>
                <a:headEnd type="none" w="med" len="med"/>
                <a:tailEnd type="none" w="med" len="med"/>
              </a:ln>
            </p:spPr>
          </p:sp>
          <p:sp>
            <p:nvSpPr>
              <p:cNvPr id="401459" name="Line 51"/>
              <p:cNvSpPr/>
              <p:nvPr/>
            </p:nvSpPr>
            <p:spPr>
              <a:xfrm flipH="1" flipV="1">
                <a:off x="428" y="2992"/>
                <a:ext cx="84" cy="152"/>
              </a:xfrm>
              <a:prstGeom prst="line">
                <a:avLst/>
              </a:prstGeom>
              <a:ln w="28575" cap="flat" cmpd="sng">
                <a:solidFill>
                  <a:srgbClr val="0033CC"/>
                </a:solidFill>
                <a:prstDash val="solid"/>
                <a:headEnd type="none" w="med" len="med"/>
                <a:tailEnd type="none" w="med" len="med"/>
              </a:ln>
            </p:spPr>
          </p:sp>
          <p:sp>
            <p:nvSpPr>
              <p:cNvPr id="401460" name="Line 52"/>
              <p:cNvSpPr/>
              <p:nvPr/>
            </p:nvSpPr>
            <p:spPr>
              <a:xfrm flipH="1">
                <a:off x="512" y="2988"/>
                <a:ext cx="84" cy="156"/>
              </a:xfrm>
              <a:prstGeom prst="line">
                <a:avLst/>
              </a:prstGeom>
              <a:ln w="28575" cap="flat" cmpd="sng">
                <a:solidFill>
                  <a:srgbClr val="0033CC"/>
                </a:solidFill>
                <a:prstDash val="solid"/>
                <a:headEnd type="none" w="med" len="med"/>
                <a:tailEnd type="none" w="med" len="med"/>
              </a:ln>
            </p:spPr>
          </p:sp>
          <p:sp>
            <p:nvSpPr>
              <p:cNvPr id="401461" name="Line 53"/>
              <p:cNvSpPr/>
              <p:nvPr/>
            </p:nvSpPr>
            <p:spPr>
              <a:xfrm flipV="1">
                <a:off x="440" y="3144"/>
                <a:ext cx="144" cy="4"/>
              </a:xfrm>
              <a:prstGeom prst="line">
                <a:avLst/>
              </a:prstGeom>
              <a:ln w="28575" cap="flat" cmpd="sng">
                <a:solidFill>
                  <a:srgbClr val="0033CC"/>
                </a:solidFill>
                <a:prstDash val="solid"/>
                <a:headEnd type="none" w="med" len="med"/>
                <a:tailEnd type="none" w="med" len="med"/>
              </a:ln>
            </p:spPr>
          </p:sp>
          <p:sp>
            <p:nvSpPr>
              <p:cNvPr id="401462" name="Line 54"/>
              <p:cNvSpPr/>
              <p:nvPr/>
            </p:nvSpPr>
            <p:spPr>
              <a:xfrm>
                <a:off x="568" y="3212"/>
                <a:ext cx="128" cy="124"/>
              </a:xfrm>
              <a:prstGeom prst="line">
                <a:avLst/>
              </a:prstGeom>
              <a:ln w="19050" cap="flat" cmpd="sng">
                <a:solidFill>
                  <a:srgbClr val="0033CC"/>
                </a:solidFill>
                <a:prstDash val="solid"/>
                <a:headEnd type="none" w="med" len="med"/>
                <a:tailEnd type="triangle" w="med" len="med"/>
              </a:ln>
            </p:spPr>
          </p:sp>
          <p:sp>
            <p:nvSpPr>
              <p:cNvPr id="401463" name="Line 55"/>
              <p:cNvSpPr/>
              <p:nvPr/>
            </p:nvSpPr>
            <p:spPr>
              <a:xfrm>
                <a:off x="632" y="3188"/>
                <a:ext cx="128" cy="124"/>
              </a:xfrm>
              <a:prstGeom prst="line">
                <a:avLst/>
              </a:prstGeom>
              <a:ln w="19050" cap="flat" cmpd="sng">
                <a:solidFill>
                  <a:srgbClr val="0033CC"/>
                </a:solidFill>
                <a:prstDash val="solid"/>
                <a:headEnd type="none" w="med" len="med"/>
                <a:tailEnd type="triangle" w="med" len="med"/>
              </a:ln>
            </p:spPr>
          </p:sp>
          <p:sp>
            <p:nvSpPr>
              <p:cNvPr id="401464" name="Text Box 56"/>
              <p:cNvSpPr txBox="1"/>
              <p:nvPr/>
            </p:nvSpPr>
            <p:spPr>
              <a:xfrm>
                <a:off x="414" y="3398"/>
                <a:ext cx="201" cy="288"/>
              </a:xfrm>
              <a:prstGeom prst="rect">
                <a:avLst/>
              </a:prstGeom>
              <a:noFill/>
              <a:ln w="9525">
                <a:noFill/>
              </a:ln>
            </p:spPr>
            <p:txBody>
              <a:bodyPr wrap="none">
                <a:spAutoFit/>
              </a:bodyPr>
              <a:p>
                <a:r>
                  <a:rPr lang="en-US" altLang="zh-CN" b="1" dirty="0">
                    <a:solidFill>
                      <a:srgbClr val="FF0066"/>
                    </a:solidFill>
                    <a:latin typeface="Times New Roman" panose="02020603050405020304" pitchFamily="18" charset="0"/>
                  </a:rPr>
                  <a:t>e</a:t>
                </a:r>
                <a:endParaRPr lang="en-US" altLang="zh-CN" b="1" dirty="0">
                  <a:solidFill>
                    <a:srgbClr val="FF0066"/>
                  </a:solidFill>
                  <a:latin typeface="Times New Roman" panose="02020603050405020304" pitchFamily="18" charset="0"/>
                </a:endParaRPr>
              </a:p>
            </p:txBody>
          </p:sp>
        </p:grpSp>
        <p:grpSp>
          <p:nvGrpSpPr>
            <p:cNvPr id="401465" name="Group 57"/>
            <p:cNvGrpSpPr/>
            <p:nvPr/>
          </p:nvGrpSpPr>
          <p:grpSpPr>
            <a:xfrm>
              <a:off x="4116" y="1233"/>
              <a:ext cx="346" cy="982"/>
              <a:chOff x="414" y="2704"/>
              <a:chExt cx="346" cy="982"/>
            </a:xfrm>
          </p:grpSpPr>
          <p:sp>
            <p:nvSpPr>
              <p:cNvPr id="401466" name="Line 58"/>
              <p:cNvSpPr/>
              <p:nvPr/>
            </p:nvSpPr>
            <p:spPr>
              <a:xfrm flipH="1">
                <a:off x="512" y="2704"/>
                <a:ext cx="0" cy="696"/>
              </a:xfrm>
              <a:prstGeom prst="line">
                <a:avLst/>
              </a:prstGeom>
              <a:ln w="28575" cap="flat" cmpd="sng">
                <a:solidFill>
                  <a:srgbClr val="0033CC"/>
                </a:solidFill>
                <a:prstDash val="solid"/>
                <a:headEnd type="none" w="med" len="med"/>
                <a:tailEnd type="none" w="med" len="med"/>
              </a:ln>
            </p:spPr>
          </p:sp>
          <p:sp>
            <p:nvSpPr>
              <p:cNvPr id="401467" name="Oval 59"/>
              <p:cNvSpPr/>
              <p:nvPr/>
            </p:nvSpPr>
            <p:spPr>
              <a:xfrm>
                <a:off x="484" y="3400"/>
                <a:ext cx="56" cy="56"/>
              </a:xfrm>
              <a:prstGeom prst="ellipse">
                <a:avLst/>
              </a:prstGeom>
              <a:no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468" name="Line 60"/>
              <p:cNvSpPr/>
              <p:nvPr/>
            </p:nvSpPr>
            <p:spPr>
              <a:xfrm>
                <a:off x="432" y="2992"/>
                <a:ext cx="172" cy="0"/>
              </a:xfrm>
              <a:prstGeom prst="line">
                <a:avLst/>
              </a:prstGeom>
              <a:ln w="28575" cap="flat" cmpd="sng">
                <a:solidFill>
                  <a:srgbClr val="0033CC"/>
                </a:solidFill>
                <a:prstDash val="solid"/>
                <a:headEnd type="none" w="med" len="med"/>
                <a:tailEnd type="none" w="med" len="med"/>
              </a:ln>
            </p:spPr>
          </p:sp>
          <p:sp>
            <p:nvSpPr>
              <p:cNvPr id="401469" name="Line 61"/>
              <p:cNvSpPr/>
              <p:nvPr/>
            </p:nvSpPr>
            <p:spPr>
              <a:xfrm flipH="1" flipV="1">
                <a:off x="428" y="2992"/>
                <a:ext cx="84" cy="152"/>
              </a:xfrm>
              <a:prstGeom prst="line">
                <a:avLst/>
              </a:prstGeom>
              <a:ln w="28575" cap="flat" cmpd="sng">
                <a:solidFill>
                  <a:srgbClr val="0033CC"/>
                </a:solidFill>
                <a:prstDash val="solid"/>
                <a:headEnd type="none" w="med" len="med"/>
                <a:tailEnd type="none" w="med" len="med"/>
              </a:ln>
            </p:spPr>
          </p:sp>
          <p:sp>
            <p:nvSpPr>
              <p:cNvPr id="401470" name="Line 62"/>
              <p:cNvSpPr/>
              <p:nvPr/>
            </p:nvSpPr>
            <p:spPr>
              <a:xfrm flipH="1">
                <a:off x="512" y="2988"/>
                <a:ext cx="84" cy="156"/>
              </a:xfrm>
              <a:prstGeom prst="line">
                <a:avLst/>
              </a:prstGeom>
              <a:ln w="28575" cap="flat" cmpd="sng">
                <a:solidFill>
                  <a:srgbClr val="0033CC"/>
                </a:solidFill>
                <a:prstDash val="solid"/>
                <a:headEnd type="none" w="med" len="med"/>
                <a:tailEnd type="none" w="med" len="med"/>
              </a:ln>
            </p:spPr>
          </p:sp>
          <p:sp>
            <p:nvSpPr>
              <p:cNvPr id="401471" name="Line 63"/>
              <p:cNvSpPr/>
              <p:nvPr/>
            </p:nvSpPr>
            <p:spPr>
              <a:xfrm flipV="1">
                <a:off x="440" y="3144"/>
                <a:ext cx="144" cy="4"/>
              </a:xfrm>
              <a:prstGeom prst="line">
                <a:avLst/>
              </a:prstGeom>
              <a:ln w="28575" cap="flat" cmpd="sng">
                <a:solidFill>
                  <a:srgbClr val="0033CC"/>
                </a:solidFill>
                <a:prstDash val="solid"/>
                <a:headEnd type="none" w="med" len="med"/>
                <a:tailEnd type="none" w="med" len="med"/>
              </a:ln>
            </p:spPr>
          </p:sp>
          <p:sp>
            <p:nvSpPr>
              <p:cNvPr id="401472" name="Line 64"/>
              <p:cNvSpPr/>
              <p:nvPr/>
            </p:nvSpPr>
            <p:spPr>
              <a:xfrm>
                <a:off x="568" y="3212"/>
                <a:ext cx="128" cy="124"/>
              </a:xfrm>
              <a:prstGeom prst="line">
                <a:avLst/>
              </a:prstGeom>
              <a:ln w="19050" cap="flat" cmpd="sng">
                <a:solidFill>
                  <a:srgbClr val="0033CC"/>
                </a:solidFill>
                <a:prstDash val="solid"/>
                <a:headEnd type="none" w="med" len="med"/>
                <a:tailEnd type="triangle" w="med" len="med"/>
              </a:ln>
            </p:spPr>
          </p:sp>
          <p:sp>
            <p:nvSpPr>
              <p:cNvPr id="401473" name="Line 65"/>
              <p:cNvSpPr/>
              <p:nvPr/>
            </p:nvSpPr>
            <p:spPr>
              <a:xfrm>
                <a:off x="632" y="3188"/>
                <a:ext cx="128" cy="124"/>
              </a:xfrm>
              <a:prstGeom prst="line">
                <a:avLst/>
              </a:prstGeom>
              <a:ln w="19050" cap="flat" cmpd="sng">
                <a:solidFill>
                  <a:srgbClr val="0033CC"/>
                </a:solidFill>
                <a:prstDash val="solid"/>
                <a:headEnd type="none" w="med" len="med"/>
                <a:tailEnd type="triangle" w="med" len="med"/>
              </a:ln>
            </p:spPr>
          </p:sp>
          <p:sp>
            <p:nvSpPr>
              <p:cNvPr id="401474" name="Text Box 66"/>
              <p:cNvSpPr txBox="1"/>
              <p:nvPr/>
            </p:nvSpPr>
            <p:spPr>
              <a:xfrm>
                <a:off x="414" y="3398"/>
                <a:ext cx="180" cy="288"/>
              </a:xfrm>
              <a:prstGeom prst="rect">
                <a:avLst/>
              </a:prstGeom>
              <a:noFill/>
              <a:ln w="9525">
                <a:noFill/>
              </a:ln>
            </p:spPr>
            <p:txBody>
              <a:bodyPr wrap="none">
                <a:spAutoFit/>
              </a:bodyPr>
              <a:p>
                <a:r>
                  <a:rPr lang="en-US" altLang="zh-CN" b="1" dirty="0">
                    <a:solidFill>
                      <a:srgbClr val="FF0066"/>
                    </a:solidFill>
                    <a:latin typeface="Times New Roman" panose="02020603050405020304" pitchFamily="18" charset="0"/>
                  </a:rPr>
                  <a:t>f</a:t>
                </a:r>
                <a:endParaRPr lang="en-US" altLang="zh-CN" b="1" dirty="0">
                  <a:solidFill>
                    <a:srgbClr val="FF0066"/>
                  </a:solidFill>
                  <a:latin typeface="Times New Roman" panose="02020603050405020304" pitchFamily="18" charset="0"/>
                </a:endParaRPr>
              </a:p>
            </p:txBody>
          </p:sp>
        </p:grpSp>
        <p:sp>
          <p:nvSpPr>
            <p:cNvPr id="401475" name="Text Box 67"/>
            <p:cNvSpPr txBox="1"/>
            <p:nvPr/>
          </p:nvSpPr>
          <p:spPr>
            <a:xfrm>
              <a:off x="4364" y="1912"/>
              <a:ext cx="212" cy="288"/>
            </a:xfrm>
            <a:prstGeom prst="rect">
              <a:avLst/>
            </a:prstGeom>
            <a:noFill/>
            <a:ln w="9525">
              <a:noFill/>
            </a:ln>
          </p:spPr>
          <p:txBody>
            <a:bodyPr wrap="none">
              <a:spAutoFit/>
            </a:bodyPr>
            <a:p>
              <a:r>
                <a:rPr lang="en-US" altLang="zh-CN" b="1" dirty="0">
                  <a:solidFill>
                    <a:srgbClr val="FF0066"/>
                  </a:solidFill>
                  <a:latin typeface="Times New Roman" panose="02020603050405020304" pitchFamily="18" charset="0"/>
                </a:rPr>
                <a:t>g</a:t>
              </a:r>
              <a:endParaRPr lang="en-US" altLang="zh-CN" b="1" dirty="0">
                <a:solidFill>
                  <a:srgbClr val="FF0066"/>
                </a:solidFill>
                <a:latin typeface="Times New Roman" panose="02020603050405020304" pitchFamily="18" charset="0"/>
              </a:endParaRPr>
            </a:p>
          </p:txBody>
        </p:sp>
        <p:sp>
          <p:nvSpPr>
            <p:cNvPr id="401476" name="Line 68"/>
            <p:cNvSpPr/>
            <p:nvPr/>
          </p:nvSpPr>
          <p:spPr>
            <a:xfrm>
              <a:off x="2830" y="1237"/>
              <a:ext cx="1664" cy="0"/>
            </a:xfrm>
            <a:prstGeom prst="line">
              <a:avLst/>
            </a:prstGeom>
            <a:ln w="28575" cap="flat" cmpd="sng">
              <a:solidFill>
                <a:srgbClr val="0033CC"/>
              </a:solidFill>
              <a:prstDash val="solid"/>
              <a:headEnd type="none" w="med" len="med"/>
              <a:tailEnd type="none" w="med" len="med"/>
            </a:ln>
          </p:spPr>
        </p:sp>
        <p:sp>
          <p:nvSpPr>
            <p:cNvPr id="401477" name="Line 69"/>
            <p:cNvSpPr/>
            <p:nvPr/>
          </p:nvSpPr>
          <p:spPr>
            <a:xfrm flipV="1">
              <a:off x="3662" y="1073"/>
              <a:ext cx="0" cy="160"/>
            </a:xfrm>
            <a:prstGeom prst="line">
              <a:avLst/>
            </a:prstGeom>
            <a:ln w="28575" cap="flat" cmpd="sng">
              <a:solidFill>
                <a:srgbClr val="0033CC"/>
              </a:solidFill>
              <a:prstDash val="solid"/>
              <a:headEnd type="none" w="med" len="med"/>
              <a:tailEnd type="none" w="med" len="med"/>
            </a:ln>
          </p:spPr>
        </p:sp>
        <p:sp>
          <p:nvSpPr>
            <p:cNvPr id="401478" name="Oval 70"/>
            <p:cNvSpPr/>
            <p:nvPr/>
          </p:nvSpPr>
          <p:spPr>
            <a:xfrm>
              <a:off x="3630" y="1013"/>
              <a:ext cx="56" cy="56"/>
            </a:xfrm>
            <a:prstGeom prst="ellipse">
              <a:avLst/>
            </a:prstGeom>
            <a:no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479" name="Oval 71"/>
            <p:cNvSpPr/>
            <p:nvPr/>
          </p:nvSpPr>
          <p:spPr>
            <a:xfrm>
              <a:off x="3088" y="1215"/>
              <a:ext cx="44" cy="44"/>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480" name="Oval 72"/>
            <p:cNvSpPr/>
            <p:nvPr/>
          </p:nvSpPr>
          <p:spPr>
            <a:xfrm>
              <a:off x="4190" y="1217"/>
              <a:ext cx="44" cy="44"/>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481" name="Oval 73"/>
            <p:cNvSpPr/>
            <p:nvPr/>
          </p:nvSpPr>
          <p:spPr>
            <a:xfrm>
              <a:off x="3364" y="1215"/>
              <a:ext cx="44" cy="44"/>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482" name="Oval 74"/>
            <p:cNvSpPr/>
            <p:nvPr/>
          </p:nvSpPr>
          <p:spPr>
            <a:xfrm>
              <a:off x="3916" y="1215"/>
              <a:ext cx="44" cy="44"/>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483" name="Oval 75"/>
            <p:cNvSpPr/>
            <p:nvPr/>
          </p:nvSpPr>
          <p:spPr>
            <a:xfrm>
              <a:off x="3640" y="1213"/>
              <a:ext cx="44" cy="44"/>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01484" name="Group 76"/>
            <p:cNvGrpSpPr/>
            <p:nvPr/>
          </p:nvGrpSpPr>
          <p:grpSpPr>
            <a:xfrm>
              <a:off x="4380" y="1236"/>
              <a:ext cx="346" cy="969"/>
              <a:chOff x="414" y="2704"/>
              <a:chExt cx="346" cy="969"/>
            </a:xfrm>
          </p:grpSpPr>
          <p:sp>
            <p:nvSpPr>
              <p:cNvPr id="401485" name="Line 77"/>
              <p:cNvSpPr/>
              <p:nvPr/>
            </p:nvSpPr>
            <p:spPr>
              <a:xfrm flipH="1">
                <a:off x="512" y="2704"/>
                <a:ext cx="0" cy="696"/>
              </a:xfrm>
              <a:prstGeom prst="line">
                <a:avLst/>
              </a:prstGeom>
              <a:ln w="28575" cap="flat" cmpd="sng">
                <a:solidFill>
                  <a:srgbClr val="0033CC"/>
                </a:solidFill>
                <a:prstDash val="solid"/>
                <a:headEnd type="none" w="med" len="med"/>
                <a:tailEnd type="none" w="med" len="med"/>
              </a:ln>
            </p:spPr>
          </p:sp>
          <p:sp>
            <p:nvSpPr>
              <p:cNvPr id="401486" name="Oval 78"/>
              <p:cNvSpPr/>
              <p:nvPr/>
            </p:nvSpPr>
            <p:spPr>
              <a:xfrm>
                <a:off x="484" y="3400"/>
                <a:ext cx="56" cy="56"/>
              </a:xfrm>
              <a:prstGeom prst="ellipse">
                <a:avLst/>
              </a:prstGeom>
              <a:no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487" name="Line 79"/>
              <p:cNvSpPr/>
              <p:nvPr/>
            </p:nvSpPr>
            <p:spPr>
              <a:xfrm>
                <a:off x="432" y="2992"/>
                <a:ext cx="172" cy="0"/>
              </a:xfrm>
              <a:prstGeom prst="line">
                <a:avLst/>
              </a:prstGeom>
              <a:ln w="28575" cap="flat" cmpd="sng">
                <a:solidFill>
                  <a:srgbClr val="0033CC"/>
                </a:solidFill>
                <a:prstDash val="solid"/>
                <a:headEnd type="none" w="med" len="med"/>
                <a:tailEnd type="none" w="med" len="med"/>
              </a:ln>
            </p:spPr>
          </p:sp>
          <p:sp>
            <p:nvSpPr>
              <p:cNvPr id="401488" name="Line 80"/>
              <p:cNvSpPr/>
              <p:nvPr/>
            </p:nvSpPr>
            <p:spPr>
              <a:xfrm flipH="1" flipV="1">
                <a:off x="428" y="2992"/>
                <a:ext cx="84" cy="152"/>
              </a:xfrm>
              <a:prstGeom prst="line">
                <a:avLst/>
              </a:prstGeom>
              <a:ln w="28575" cap="flat" cmpd="sng">
                <a:solidFill>
                  <a:srgbClr val="0033CC"/>
                </a:solidFill>
                <a:prstDash val="solid"/>
                <a:headEnd type="none" w="med" len="med"/>
                <a:tailEnd type="none" w="med" len="med"/>
              </a:ln>
            </p:spPr>
          </p:sp>
          <p:sp>
            <p:nvSpPr>
              <p:cNvPr id="401489" name="Line 81"/>
              <p:cNvSpPr/>
              <p:nvPr/>
            </p:nvSpPr>
            <p:spPr>
              <a:xfrm flipH="1">
                <a:off x="512" y="2988"/>
                <a:ext cx="84" cy="156"/>
              </a:xfrm>
              <a:prstGeom prst="line">
                <a:avLst/>
              </a:prstGeom>
              <a:ln w="28575" cap="flat" cmpd="sng">
                <a:solidFill>
                  <a:srgbClr val="0033CC"/>
                </a:solidFill>
                <a:prstDash val="solid"/>
                <a:headEnd type="none" w="med" len="med"/>
                <a:tailEnd type="none" w="med" len="med"/>
              </a:ln>
            </p:spPr>
          </p:sp>
          <p:sp>
            <p:nvSpPr>
              <p:cNvPr id="401490" name="Line 82"/>
              <p:cNvSpPr/>
              <p:nvPr/>
            </p:nvSpPr>
            <p:spPr>
              <a:xfrm flipV="1">
                <a:off x="440" y="3144"/>
                <a:ext cx="144" cy="4"/>
              </a:xfrm>
              <a:prstGeom prst="line">
                <a:avLst/>
              </a:prstGeom>
              <a:ln w="28575" cap="flat" cmpd="sng">
                <a:solidFill>
                  <a:srgbClr val="0033CC"/>
                </a:solidFill>
                <a:prstDash val="solid"/>
                <a:headEnd type="none" w="med" len="med"/>
                <a:tailEnd type="none" w="med" len="med"/>
              </a:ln>
            </p:spPr>
          </p:sp>
          <p:sp>
            <p:nvSpPr>
              <p:cNvPr id="401491" name="Line 83"/>
              <p:cNvSpPr/>
              <p:nvPr/>
            </p:nvSpPr>
            <p:spPr>
              <a:xfrm>
                <a:off x="568" y="3212"/>
                <a:ext cx="128" cy="124"/>
              </a:xfrm>
              <a:prstGeom prst="line">
                <a:avLst/>
              </a:prstGeom>
              <a:ln w="19050" cap="flat" cmpd="sng">
                <a:solidFill>
                  <a:srgbClr val="0033CC"/>
                </a:solidFill>
                <a:prstDash val="solid"/>
                <a:headEnd type="none" w="med" len="med"/>
                <a:tailEnd type="triangle" w="med" len="med"/>
              </a:ln>
            </p:spPr>
          </p:sp>
          <p:sp>
            <p:nvSpPr>
              <p:cNvPr id="401492" name="Line 84"/>
              <p:cNvSpPr/>
              <p:nvPr/>
            </p:nvSpPr>
            <p:spPr>
              <a:xfrm>
                <a:off x="632" y="3188"/>
                <a:ext cx="128" cy="124"/>
              </a:xfrm>
              <a:prstGeom prst="line">
                <a:avLst/>
              </a:prstGeom>
              <a:ln w="19050" cap="flat" cmpd="sng">
                <a:solidFill>
                  <a:srgbClr val="0033CC"/>
                </a:solidFill>
                <a:prstDash val="solid"/>
                <a:headEnd type="none" w="med" len="med"/>
                <a:tailEnd type="triangle" w="med" len="med"/>
              </a:ln>
            </p:spPr>
          </p:sp>
          <p:sp>
            <p:nvSpPr>
              <p:cNvPr id="401493" name="Text Box 85"/>
              <p:cNvSpPr txBox="1"/>
              <p:nvPr/>
            </p:nvSpPr>
            <p:spPr>
              <a:xfrm>
                <a:off x="414" y="3385"/>
                <a:ext cx="116" cy="288"/>
              </a:xfrm>
              <a:prstGeom prst="rect">
                <a:avLst/>
              </a:prstGeom>
              <a:noFill/>
              <a:ln w="9525">
                <a:noFill/>
              </a:ln>
            </p:spPr>
            <p:txBody>
              <a:bodyPr wrap="none">
                <a:spAutoFit/>
              </a:bodyPr>
              <a:p>
                <a:endParaRPr lang="zh-CN" altLang="zh-CN" b="1" dirty="0">
                  <a:solidFill>
                    <a:srgbClr val="FF0066"/>
                  </a:solidFill>
                  <a:latin typeface="Times New Roman" panose="02020603050405020304" pitchFamily="18" charset="0"/>
                </a:endParaRPr>
              </a:p>
            </p:txBody>
          </p:sp>
        </p:grpSp>
      </p:grpSp>
      <p:sp>
        <p:nvSpPr>
          <p:cNvPr id="52310" name="Text Box 86"/>
          <p:cNvSpPr txBox="1"/>
          <p:nvPr/>
        </p:nvSpPr>
        <p:spPr>
          <a:xfrm>
            <a:off x="5829300" y="3638550"/>
            <a:ext cx="2105025" cy="457200"/>
          </a:xfrm>
          <a:prstGeom prst="rect">
            <a:avLst/>
          </a:prstGeom>
          <a:noFill/>
          <a:ln w="28575">
            <a:noFill/>
          </a:ln>
        </p:spPr>
        <p:txBody>
          <a:bodyPr wrap="none">
            <a:spAutoFit/>
          </a:bodyPr>
          <a:p>
            <a:r>
              <a:rPr lang="en-US" altLang="zh-CN" b="1" dirty="0">
                <a:solidFill>
                  <a:srgbClr val="3333CC"/>
                </a:solidFill>
                <a:latin typeface="Times New Roman" panose="02020603050405020304" pitchFamily="18" charset="0"/>
              </a:rPr>
              <a:t>— </a:t>
            </a:r>
            <a:r>
              <a:rPr lang="zh-CN" altLang="en-US" b="1" dirty="0">
                <a:solidFill>
                  <a:srgbClr val="3333CC"/>
                </a:solidFill>
                <a:latin typeface="Times New Roman" panose="02020603050405020304" pitchFamily="18" charset="0"/>
              </a:rPr>
              <a:t>高电平驱动</a:t>
            </a:r>
            <a:endParaRPr lang="zh-CN" altLang="en-US" b="1" dirty="0">
              <a:solidFill>
                <a:srgbClr val="3333CC"/>
              </a:solidFill>
              <a:latin typeface="Times New Roman" panose="02020603050405020304" pitchFamily="18" charset="0"/>
            </a:endParaRPr>
          </a:p>
        </p:txBody>
      </p:sp>
      <p:sp>
        <p:nvSpPr>
          <p:cNvPr id="52311" name="Rectangle 87"/>
          <p:cNvSpPr/>
          <p:nvPr/>
        </p:nvSpPr>
        <p:spPr>
          <a:xfrm>
            <a:off x="4305300" y="3584575"/>
            <a:ext cx="1616075" cy="519113"/>
          </a:xfrm>
          <a:prstGeom prst="rect">
            <a:avLst/>
          </a:prstGeom>
          <a:noFill/>
          <a:ln w="9525">
            <a:noFill/>
          </a:ln>
        </p:spPr>
        <p:txBody>
          <a:bodyPr wrap="none">
            <a:spAutoFit/>
          </a:bodyPr>
          <a:p>
            <a:r>
              <a:rPr lang="en-US" altLang="zh-CN" sz="2800" b="1" dirty="0">
                <a:solidFill>
                  <a:srgbClr val="CC0066"/>
                </a:solidFill>
                <a:latin typeface="Times New Roman" panose="02020603050405020304" pitchFamily="18" charset="0"/>
              </a:rPr>
              <a:t>2. </a:t>
            </a:r>
            <a:r>
              <a:rPr lang="zh-CN" altLang="en-US" sz="2800" b="1" dirty="0">
                <a:solidFill>
                  <a:srgbClr val="CC0066"/>
                </a:solidFill>
                <a:latin typeface="Times New Roman" panose="02020603050405020304" pitchFamily="18" charset="0"/>
              </a:rPr>
              <a:t>共阴极</a:t>
            </a:r>
            <a:endParaRPr lang="zh-CN" altLang="en-US" sz="2800" b="1" dirty="0">
              <a:solidFill>
                <a:srgbClr val="CC0066"/>
              </a:solidFill>
              <a:latin typeface="Times New Roman" panose="02020603050405020304" pitchFamily="18" charset="0"/>
            </a:endParaRPr>
          </a:p>
        </p:txBody>
      </p:sp>
      <p:grpSp>
        <p:nvGrpSpPr>
          <p:cNvPr id="10" name="Group 88"/>
          <p:cNvGrpSpPr/>
          <p:nvPr/>
        </p:nvGrpSpPr>
        <p:grpSpPr>
          <a:xfrm>
            <a:off x="4400550" y="4276725"/>
            <a:ext cx="3165475" cy="1889125"/>
            <a:chOff x="2832" y="2730"/>
            <a:chExt cx="1994" cy="1190"/>
          </a:xfrm>
        </p:grpSpPr>
        <p:sp>
          <p:nvSpPr>
            <p:cNvPr id="401497" name="Line 89"/>
            <p:cNvSpPr/>
            <p:nvPr/>
          </p:nvSpPr>
          <p:spPr>
            <a:xfrm>
              <a:off x="2842" y="3303"/>
              <a:ext cx="172" cy="0"/>
            </a:xfrm>
            <a:prstGeom prst="line">
              <a:avLst/>
            </a:prstGeom>
            <a:ln w="28575" cap="flat" cmpd="sng">
              <a:solidFill>
                <a:srgbClr val="0033CC"/>
              </a:solidFill>
              <a:prstDash val="solid"/>
              <a:headEnd type="none" w="med" len="med"/>
              <a:tailEnd type="none" w="med" len="med"/>
            </a:ln>
          </p:spPr>
        </p:sp>
        <p:sp>
          <p:nvSpPr>
            <p:cNvPr id="401498" name="Line 90"/>
            <p:cNvSpPr/>
            <p:nvPr/>
          </p:nvSpPr>
          <p:spPr>
            <a:xfrm flipH="1" flipV="1">
              <a:off x="2838" y="3303"/>
              <a:ext cx="84" cy="152"/>
            </a:xfrm>
            <a:prstGeom prst="line">
              <a:avLst/>
            </a:prstGeom>
            <a:ln w="28575" cap="flat" cmpd="sng">
              <a:solidFill>
                <a:srgbClr val="0033CC"/>
              </a:solidFill>
              <a:prstDash val="solid"/>
              <a:headEnd type="none" w="med" len="med"/>
              <a:tailEnd type="none" w="med" len="med"/>
            </a:ln>
          </p:spPr>
        </p:sp>
        <p:sp>
          <p:nvSpPr>
            <p:cNvPr id="401499" name="Line 91"/>
            <p:cNvSpPr/>
            <p:nvPr/>
          </p:nvSpPr>
          <p:spPr>
            <a:xfrm flipH="1">
              <a:off x="2922" y="3299"/>
              <a:ext cx="84" cy="156"/>
            </a:xfrm>
            <a:prstGeom prst="line">
              <a:avLst/>
            </a:prstGeom>
            <a:ln w="28575" cap="flat" cmpd="sng">
              <a:solidFill>
                <a:srgbClr val="0033CC"/>
              </a:solidFill>
              <a:prstDash val="solid"/>
              <a:headEnd type="none" w="med" len="med"/>
              <a:tailEnd type="none" w="med" len="med"/>
            </a:ln>
          </p:spPr>
        </p:sp>
        <p:sp>
          <p:nvSpPr>
            <p:cNvPr id="401500" name="Line 92"/>
            <p:cNvSpPr/>
            <p:nvPr/>
          </p:nvSpPr>
          <p:spPr>
            <a:xfrm flipV="1">
              <a:off x="2850" y="3455"/>
              <a:ext cx="144" cy="4"/>
            </a:xfrm>
            <a:prstGeom prst="line">
              <a:avLst/>
            </a:prstGeom>
            <a:ln w="28575" cap="flat" cmpd="sng">
              <a:solidFill>
                <a:srgbClr val="0033CC"/>
              </a:solidFill>
              <a:prstDash val="solid"/>
              <a:headEnd type="none" w="med" len="med"/>
              <a:tailEnd type="none" w="med" len="med"/>
            </a:ln>
          </p:spPr>
        </p:sp>
        <p:sp>
          <p:nvSpPr>
            <p:cNvPr id="401501" name="Line 93"/>
            <p:cNvSpPr/>
            <p:nvPr/>
          </p:nvSpPr>
          <p:spPr>
            <a:xfrm>
              <a:off x="2978" y="3523"/>
              <a:ext cx="128" cy="124"/>
            </a:xfrm>
            <a:prstGeom prst="line">
              <a:avLst/>
            </a:prstGeom>
            <a:ln w="19050" cap="flat" cmpd="sng">
              <a:solidFill>
                <a:srgbClr val="0033CC"/>
              </a:solidFill>
              <a:prstDash val="solid"/>
              <a:headEnd type="none" w="med" len="med"/>
              <a:tailEnd type="triangle" w="med" len="med"/>
            </a:ln>
          </p:spPr>
        </p:sp>
        <p:sp>
          <p:nvSpPr>
            <p:cNvPr id="401502" name="Line 94"/>
            <p:cNvSpPr/>
            <p:nvPr/>
          </p:nvSpPr>
          <p:spPr>
            <a:xfrm>
              <a:off x="3042" y="3499"/>
              <a:ext cx="128" cy="124"/>
            </a:xfrm>
            <a:prstGeom prst="line">
              <a:avLst/>
            </a:prstGeom>
            <a:ln w="19050" cap="flat" cmpd="sng">
              <a:solidFill>
                <a:srgbClr val="0033CC"/>
              </a:solidFill>
              <a:prstDash val="solid"/>
              <a:headEnd type="none" w="med" len="med"/>
              <a:tailEnd type="triangle" w="med" len="med"/>
            </a:ln>
          </p:spPr>
        </p:sp>
        <p:sp>
          <p:nvSpPr>
            <p:cNvPr id="401503" name="Text Box 95"/>
            <p:cNvSpPr txBox="1"/>
            <p:nvPr/>
          </p:nvSpPr>
          <p:spPr>
            <a:xfrm>
              <a:off x="2832" y="2749"/>
              <a:ext cx="212" cy="288"/>
            </a:xfrm>
            <a:prstGeom prst="rect">
              <a:avLst/>
            </a:prstGeom>
            <a:noFill/>
            <a:ln w="9525">
              <a:noFill/>
            </a:ln>
          </p:spPr>
          <p:txBody>
            <a:bodyPr wrap="none">
              <a:spAutoFit/>
            </a:bodyPr>
            <a:p>
              <a:r>
                <a:rPr lang="en-US" altLang="zh-CN" b="1" dirty="0">
                  <a:solidFill>
                    <a:srgbClr val="FF0066"/>
                  </a:solidFill>
                  <a:latin typeface="Times New Roman" panose="02020603050405020304" pitchFamily="18" charset="0"/>
                </a:rPr>
                <a:t>a</a:t>
              </a:r>
              <a:endParaRPr lang="en-US" altLang="zh-CN" b="1" dirty="0">
                <a:solidFill>
                  <a:srgbClr val="FF0066"/>
                </a:solidFill>
                <a:latin typeface="Times New Roman" panose="02020603050405020304" pitchFamily="18" charset="0"/>
              </a:endParaRPr>
            </a:p>
          </p:txBody>
        </p:sp>
        <p:sp>
          <p:nvSpPr>
            <p:cNvPr id="401504" name="Line 96"/>
            <p:cNvSpPr/>
            <p:nvPr/>
          </p:nvSpPr>
          <p:spPr>
            <a:xfrm>
              <a:off x="3118" y="3303"/>
              <a:ext cx="172" cy="0"/>
            </a:xfrm>
            <a:prstGeom prst="line">
              <a:avLst/>
            </a:prstGeom>
            <a:ln w="28575" cap="flat" cmpd="sng">
              <a:solidFill>
                <a:srgbClr val="0033CC"/>
              </a:solidFill>
              <a:prstDash val="solid"/>
              <a:headEnd type="none" w="med" len="med"/>
              <a:tailEnd type="none" w="med" len="med"/>
            </a:ln>
          </p:spPr>
        </p:sp>
        <p:sp>
          <p:nvSpPr>
            <p:cNvPr id="401505" name="Line 97"/>
            <p:cNvSpPr/>
            <p:nvPr/>
          </p:nvSpPr>
          <p:spPr>
            <a:xfrm flipH="1" flipV="1">
              <a:off x="3114" y="3303"/>
              <a:ext cx="84" cy="152"/>
            </a:xfrm>
            <a:prstGeom prst="line">
              <a:avLst/>
            </a:prstGeom>
            <a:ln w="28575" cap="flat" cmpd="sng">
              <a:solidFill>
                <a:srgbClr val="0033CC"/>
              </a:solidFill>
              <a:prstDash val="solid"/>
              <a:headEnd type="none" w="med" len="med"/>
              <a:tailEnd type="none" w="med" len="med"/>
            </a:ln>
          </p:spPr>
        </p:sp>
        <p:sp>
          <p:nvSpPr>
            <p:cNvPr id="401506" name="Line 98"/>
            <p:cNvSpPr/>
            <p:nvPr/>
          </p:nvSpPr>
          <p:spPr>
            <a:xfrm flipH="1">
              <a:off x="3198" y="3299"/>
              <a:ext cx="84" cy="156"/>
            </a:xfrm>
            <a:prstGeom prst="line">
              <a:avLst/>
            </a:prstGeom>
            <a:ln w="28575" cap="flat" cmpd="sng">
              <a:solidFill>
                <a:srgbClr val="0033CC"/>
              </a:solidFill>
              <a:prstDash val="solid"/>
              <a:headEnd type="none" w="med" len="med"/>
              <a:tailEnd type="none" w="med" len="med"/>
            </a:ln>
          </p:spPr>
        </p:sp>
        <p:sp>
          <p:nvSpPr>
            <p:cNvPr id="401507" name="Line 99"/>
            <p:cNvSpPr/>
            <p:nvPr/>
          </p:nvSpPr>
          <p:spPr>
            <a:xfrm flipV="1">
              <a:off x="3126" y="3455"/>
              <a:ext cx="144" cy="4"/>
            </a:xfrm>
            <a:prstGeom prst="line">
              <a:avLst/>
            </a:prstGeom>
            <a:ln w="28575" cap="flat" cmpd="sng">
              <a:solidFill>
                <a:srgbClr val="0033CC"/>
              </a:solidFill>
              <a:prstDash val="solid"/>
              <a:headEnd type="none" w="med" len="med"/>
              <a:tailEnd type="none" w="med" len="med"/>
            </a:ln>
          </p:spPr>
        </p:sp>
        <p:sp>
          <p:nvSpPr>
            <p:cNvPr id="401508" name="Line 100"/>
            <p:cNvSpPr/>
            <p:nvPr/>
          </p:nvSpPr>
          <p:spPr>
            <a:xfrm>
              <a:off x="3254" y="3523"/>
              <a:ext cx="128" cy="124"/>
            </a:xfrm>
            <a:prstGeom prst="line">
              <a:avLst/>
            </a:prstGeom>
            <a:ln w="19050" cap="flat" cmpd="sng">
              <a:solidFill>
                <a:srgbClr val="0033CC"/>
              </a:solidFill>
              <a:prstDash val="solid"/>
              <a:headEnd type="none" w="med" len="med"/>
              <a:tailEnd type="triangle" w="med" len="med"/>
            </a:ln>
          </p:spPr>
        </p:sp>
        <p:sp>
          <p:nvSpPr>
            <p:cNvPr id="401509" name="Line 101"/>
            <p:cNvSpPr/>
            <p:nvPr/>
          </p:nvSpPr>
          <p:spPr>
            <a:xfrm>
              <a:off x="3318" y="3499"/>
              <a:ext cx="128" cy="124"/>
            </a:xfrm>
            <a:prstGeom prst="line">
              <a:avLst/>
            </a:prstGeom>
            <a:ln w="19050" cap="flat" cmpd="sng">
              <a:solidFill>
                <a:srgbClr val="0033CC"/>
              </a:solidFill>
              <a:prstDash val="solid"/>
              <a:headEnd type="none" w="med" len="med"/>
              <a:tailEnd type="triangle" w="med" len="med"/>
            </a:ln>
          </p:spPr>
        </p:sp>
        <p:sp>
          <p:nvSpPr>
            <p:cNvPr id="401510" name="Text Box 102"/>
            <p:cNvSpPr txBox="1"/>
            <p:nvPr/>
          </p:nvSpPr>
          <p:spPr>
            <a:xfrm>
              <a:off x="3108" y="2749"/>
              <a:ext cx="223" cy="288"/>
            </a:xfrm>
            <a:prstGeom prst="rect">
              <a:avLst/>
            </a:prstGeom>
            <a:noFill/>
            <a:ln w="9525">
              <a:noFill/>
            </a:ln>
          </p:spPr>
          <p:txBody>
            <a:bodyPr wrap="none">
              <a:spAutoFit/>
            </a:bodyPr>
            <a:p>
              <a:r>
                <a:rPr lang="en-US" altLang="zh-CN" b="1" dirty="0">
                  <a:solidFill>
                    <a:srgbClr val="FF0066"/>
                  </a:solidFill>
                  <a:latin typeface="Times New Roman" panose="02020603050405020304" pitchFamily="18" charset="0"/>
                </a:rPr>
                <a:t>b</a:t>
              </a:r>
              <a:endParaRPr lang="en-US" altLang="zh-CN" b="1" dirty="0">
                <a:solidFill>
                  <a:srgbClr val="FF0066"/>
                </a:solidFill>
                <a:latin typeface="Times New Roman" panose="02020603050405020304" pitchFamily="18" charset="0"/>
              </a:endParaRPr>
            </a:p>
          </p:txBody>
        </p:sp>
        <p:sp>
          <p:nvSpPr>
            <p:cNvPr id="401511" name="Line 103"/>
            <p:cNvSpPr/>
            <p:nvPr/>
          </p:nvSpPr>
          <p:spPr>
            <a:xfrm>
              <a:off x="3394" y="3303"/>
              <a:ext cx="172" cy="0"/>
            </a:xfrm>
            <a:prstGeom prst="line">
              <a:avLst/>
            </a:prstGeom>
            <a:ln w="28575" cap="flat" cmpd="sng">
              <a:solidFill>
                <a:srgbClr val="0033CC"/>
              </a:solidFill>
              <a:prstDash val="solid"/>
              <a:headEnd type="none" w="med" len="med"/>
              <a:tailEnd type="none" w="med" len="med"/>
            </a:ln>
          </p:spPr>
        </p:sp>
        <p:sp>
          <p:nvSpPr>
            <p:cNvPr id="401512" name="Line 104"/>
            <p:cNvSpPr/>
            <p:nvPr/>
          </p:nvSpPr>
          <p:spPr>
            <a:xfrm flipH="1" flipV="1">
              <a:off x="3390" y="3303"/>
              <a:ext cx="84" cy="152"/>
            </a:xfrm>
            <a:prstGeom prst="line">
              <a:avLst/>
            </a:prstGeom>
            <a:ln w="28575" cap="flat" cmpd="sng">
              <a:solidFill>
                <a:srgbClr val="0033CC"/>
              </a:solidFill>
              <a:prstDash val="solid"/>
              <a:headEnd type="none" w="med" len="med"/>
              <a:tailEnd type="none" w="med" len="med"/>
            </a:ln>
          </p:spPr>
        </p:sp>
        <p:sp>
          <p:nvSpPr>
            <p:cNvPr id="401513" name="Line 105"/>
            <p:cNvSpPr/>
            <p:nvPr/>
          </p:nvSpPr>
          <p:spPr>
            <a:xfrm flipH="1">
              <a:off x="3474" y="3299"/>
              <a:ext cx="84" cy="156"/>
            </a:xfrm>
            <a:prstGeom prst="line">
              <a:avLst/>
            </a:prstGeom>
            <a:ln w="28575" cap="flat" cmpd="sng">
              <a:solidFill>
                <a:srgbClr val="0033CC"/>
              </a:solidFill>
              <a:prstDash val="solid"/>
              <a:headEnd type="none" w="med" len="med"/>
              <a:tailEnd type="none" w="med" len="med"/>
            </a:ln>
          </p:spPr>
        </p:sp>
        <p:sp>
          <p:nvSpPr>
            <p:cNvPr id="401514" name="Line 106"/>
            <p:cNvSpPr/>
            <p:nvPr/>
          </p:nvSpPr>
          <p:spPr>
            <a:xfrm flipV="1">
              <a:off x="3402" y="3455"/>
              <a:ext cx="144" cy="4"/>
            </a:xfrm>
            <a:prstGeom prst="line">
              <a:avLst/>
            </a:prstGeom>
            <a:ln w="28575" cap="flat" cmpd="sng">
              <a:solidFill>
                <a:srgbClr val="0033CC"/>
              </a:solidFill>
              <a:prstDash val="solid"/>
              <a:headEnd type="none" w="med" len="med"/>
              <a:tailEnd type="none" w="med" len="med"/>
            </a:ln>
          </p:spPr>
        </p:sp>
        <p:sp>
          <p:nvSpPr>
            <p:cNvPr id="401515" name="Line 107"/>
            <p:cNvSpPr/>
            <p:nvPr/>
          </p:nvSpPr>
          <p:spPr>
            <a:xfrm>
              <a:off x="3530" y="3523"/>
              <a:ext cx="128" cy="124"/>
            </a:xfrm>
            <a:prstGeom prst="line">
              <a:avLst/>
            </a:prstGeom>
            <a:ln w="19050" cap="flat" cmpd="sng">
              <a:solidFill>
                <a:srgbClr val="0033CC"/>
              </a:solidFill>
              <a:prstDash val="solid"/>
              <a:headEnd type="none" w="med" len="med"/>
              <a:tailEnd type="triangle" w="med" len="med"/>
            </a:ln>
          </p:spPr>
        </p:sp>
        <p:sp>
          <p:nvSpPr>
            <p:cNvPr id="401516" name="Line 108"/>
            <p:cNvSpPr/>
            <p:nvPr/>
          </p:nvSpPr>
          <p:spPr>
            <a:xfrm>
              <a:off x="3594" y="3499"/>
              <a:ext cx="128" cy="124"/>
            </a:xfrm>
            <a:prstGeom prst="line">
              <a:avLst/>
            </a:prstGeom>
            <a:ln w="19050" cap="flat" cmpd="sng">
              <a:solidFill>
                <a:srgbClr val="0033CC"/>
              </a:solidFill>
              <a:prstDash val="solid"/>
              <a:headEnd type="none" w="med" len="med"/>
              <a:tailEnd type="triangle" w="med" len="med"/>
            </a:ln>
          </p:spPr>
        </p:sp>
        <p:sp>
          <p:nvSpPr>
            <p:cNvPr id="401517" name="Text Box 109"/>
            <p:cNvSpPr txBox="1"/>
            <p:nvPr/>
          </p:nvSpPr>
          <p:spPr>
            <a:xfrm>
              <a:off x="3384" y="2749"/>
              <a:ext cx="201" cy="288"/>
            </a:xfrm>
            <a:prstGeom prst="rect">
              <a:avLst/>
            </a:prstGeom>
            <a:noFill/>
            <a:ln w="9525">
              <a:noFill/>
            </a:ln>
          </p:spPr>
          <p:txBody>
            <a:bodyPr wrap="none">
              <a:spAutoFit/>
            </a:bodyPr>
            <a:p>
              <a:r>
                <a:rPr lang="en-US" altLang="zh-CN" b="1" dirty="0">
                  <a:solidFill>
                    <a:srgbClr val="FF0066"/>
                  </a:solidFill>
                  <a:latin typeface="Times New Roman" panose="02020603050405020304" pitchFamily="18" charset="0"/>
                </a:rPr>
                <a:t>c</a:t>
              </a:r>
              <a:endParaRPr lang="en-US" altLang="zh-CN" b="1" dirty="0">
                <a:solidFill>
                  <a:srgbClr val="FF0066"/>
                </a:solidFill>
                <a:latin typeface="Times New Roman" panose="02020603050405020304" pitchFamily="18" charset="0"/>
              </a:endParaRPr>
            </a:p>
          </p:txBody>
        </p:sp>
        <p:sp>
          <p:nvSpPr>
            <p:cNvPr id="401518" name="Line 110"/>
            <p:cNvSpPr/>
            <p:nvPr/>
          </p:nvSpPr>
          <p:spPr>
            <a:xfrm>
              <a:off x="3670" y="3303"/>
              <a:ext cx="172" cy="0"/>
            </a:xfrm>
            <a:prstGeom prst="line">
              <a:avLst/>
            </a:prstGeom>
            <a:ln w="28575" cap="flat" cmpd="sng">
              <a:solidFill>
                <a:srgbClr val="0033CC"/>
              </a:solidFill>
              <a:prstDash val="solid"/>
              <a:headEnd type="none" w="med" len="med"/>
              <a:tailEnd type="none" w="med" len="med"/>
            </a:ln>
          </p:spPr>
        </p:sp>
        <p:sp>
          <p:nvSpPr>
            <p:cNvPr id="401519" name="Line 111"/>
            <p:cNvSpPr/>
            <p:nvPr/>
          </p:nvSpPr>
          <p:spPr>
            <a:xfrm flipH="1" flipV="1">
              <a:off x="3666" y="3303"/>
              <a:ext cx="84" cy="152"/>
            </a:xfrm>
            <a:prstGeom prst="line">
              <a:avLst/>
            </a:prstGeom>
            <a:ln w="28575" cap="flat" cmpd="sng">
              <a:solidFill>
                <a:srgbClr val="0033CC"/>
              </a:solidFill>
              <a:prstDash val="solid"/>
              <a:headEnd type="none" w="med" len="med"/>
              <a:tailEnd type="none" w="med" len="med"/>
            </a:ln>
          </p:spPr>
        </p:sp>
        <p:sp>
          <p:nvSpPr>
            <p:cNvPr id="401520" name="Line 112"/>
            <p:cNvSpPr/>
            <p:nvPr/>
          </p:nvSpPr>
          <p:spPr>
            <a:xfrm flipH="1">
              <a:off x="3750" y="3299"/>
              <a:ext cx="84" cy="156"/>
            </a:xfrm>
            <a:prstGeom prst="line">
              <a:avLst/>
            </a:prstGeom>
            <a:ln w="28575" cap="flat" cmpd="sng">
              <a:solidFill>
                <a:srgbClr val="0033CC"/>
              </a:solidFill>
              <a:prstDash val="solid"/>
              <a:headEnd type="none" w="med" len="med"/>
              <a:tailEnd type="none" w="med" len="med"/>
            </a:ln>
          </p:spPr>
        </p:sp>
        <p:sp>
          <p:nvSpPr>
            <p:cNvPr id="401521" name="Line 113"/>
            <p:cNvSpPr/>
            <p:nvPr/>
          </p:nvSpPr>
          <p:spPr>
            <a:xfrm flipV="1">
              <a:off x="3678" y="3455"/>
              <a:ext cx="144" cy="4"/>
            </a:xfrm>
            <a:prstGeom prst="line">
              <a:avLst/>
            </a:prstGeom>
            <a:ln w="28575" cap="flat" cmpd="sng">
              <a:solidFill>
                <a:srgbClr val="0033CC"/>
              </a:solidFill>
              <a:prstDash val="solid"/>
              <a:headEnd type="none" w="med" len="med"/>
              <a:tailEnd type="none" w="med" len="med"/>
            </a:ln>
          </p:spPr>
        </p:sp>
        <p:sp>
          <p:nvSpPr>
            <p:cNvPr id="401522" name="Line 114"/>
            <p:cNvSpPr/>
            <p:nvPr/>
          </p:nvSpPr>
          <p:spPr>
            <a:xfrm>
              <a:off x="3806" y="3523"/>
              <a:ext cx="128" cy="124"/>
            </a:xfrm>
            <a:prstGeom prst="line">
              <a:avLst/>
            </a:prstGeom>
            <a:ln w="19050" cap="flat" cmpd="sng">
              <a:solidFill>
                <a:srgbClr val="0033CC"/>
              </a:solidFill>
              <a:prstDash val="solid"/>
              <a:headEnd type="none" w="med" len="med"/>
              <a:tailEnd type="triangle" w="med" len="med"/>
            </a:ln>
          </p:spPr>
        </p:sp>
        <p:sp>
          <p:nvSpPr>
            <p:cNvPr id="401523" name="Line 115"/>
            <p:cNvSpPr/>
            <p:nvPr/>
          </p:nvSpPr>
          <p:spPr>
            <a:xfrm>
              <a:off x="3870" y="3499"/>
              <a:ext cx="128" cy="124"/>
            </a:xfrm>
            <a:prstGeom prst="line">
              <a:avLst/>
            </a:prstGeom>
            <a:ln w="19050" cap="flat" cmpd="sng">
              <a:solidFill>
                <a:srgbClr val="0033CC"/>
              </a:solidFill>
              <a:prstDash val="solid"/>
              <a:headEnd type="none" w="med" len="med"/>
              <a:tailEnd type="triangle" w="med" len="med"/>
            </a:ln>
          </p:spPr>
        </p:sp>
        <p:sp>
          <p:nvSpPr>
            <p:cNvPr id="401524" name="Text Box 116"/>
            <p:cNvSpPr txBox="1"/>
            <p:nvPr/>
          </p:nvSpPr>
          <p:spPr>
            <a:xfrm>
              <a:off x="3660" y="2749"/>
              <a:ext cx="223" cy="288"/>
            </a:xfrm>
            <a:prstGeom prst="rect">
              <a:avLst/>
            </a:prstGeom>
            <a:noFill/>
            <a:ln w="9525">
              <a:noFill/>
            </a:ln>
          </p:spPr>
          <p:txBody>
            <a:bodyPr wrap="none">
              <a:spAutoFit/>
            </a:bodyPr>
            <a:p>
              <a:r>
                <a:rPr lang="en-US" altLang="zh-CN" b="1" dirty="0">
                  <a:solidFill>
                    <a:srgbClr val="FF0066"/>
                  </a:solidFill>
                  <a:latin typeface="Times New Roman" panose="02020603050405020304" pitchFamily="18" charset="0"/>
                </a:rPr>
                <a:t>d</a:t>
              </a:r>
              <a:endParaRPr lang="en-US" altLang="zh-CN" b="1" dirty="0">
                <a:solidFill>
                  <a:srgbClr val="FF0066"/>
                </a:solidFill>
                <a:latin typeface="Times New Roman" panose="02020603050405020304" pitchFamily="18" charset="0"/>
              </a:endParaRPr>
            </a:p>
          </p:txBody>
        </p:sp>
        <p:sp>
          <p:nvSpPr>
            <p:cNvPr id="401525" name="Line 117"/>
            <p:cNvSpPr/>
            <p:nvPr/>
          </p:nvSpPr>
          <p:spPr>
            <a:xfrm>
              <a:off x="3946" y="3303"/>
              <a:ext cx="172" cy="0"/>
            </a:xfrm>
            <a:prstGeom prst="line">
              <a:avLst/>
            </a:prstGeom>
            <a:ln w="28575" cap="flat" cmpd="sng">
              <a:solidFill>
                <a:srgbClr val="0033CC"/>
              </a:solidFill>
              <a:prstDash val="solid"/>
              <a:headEnd type="none" w="med" len="med"/>
              <a:tailEnd type="none" w="med" len="med"/>
            </a:ln>
          </p:spPr>
        </p:sp>
        <p:sp>
          <p:nvSpPr>
            <p:cNvPr id="401526" name="Line 118"/>
            <p:cNvSpPr/>
            <p:nvPr/>
          </p:nvSpPr>
          <p:spPr>
            <a:xfrm flipH="1" flipV="1">
              <a:off x="3942" y="3303"/>
              <a:ext cx="84" cy="152"/>
            </a:xfrm>
            <a:prstGeom prst="line">
              <a:avLst/>
            </a:prstGeom>
            <a:ln w="28575" cap="flat" cmpd="sng">
              <a:solidFill>
                <a:srgbClr val="0033CC"/>
              </a:solidFill>
              <a:prstDash val="solid"/>
              <a:headEnd type="none" w="med" len="med"/>
              <a:tailEnd type="none" w="med" len="med"/>
            </a:ln>
          </p:spPr>
        </p:sp>
        <p:sp>
          <p:nvSpPr>
            <p:cNvPr id="401527" name="Line 119"/>
            <p:cNvSpPr/>
            <p:nvPr/>
          </p:nvSpPr>
          <p:spPr>
            <a:xfrm flipH="1">
              <a:off x="4026" y="3299"/>
              <a:ext cx="84" cy="156"/>
            </a:xfrm>
            <a:prstGeom prst="line">
              <a:avLst/>
            </a:prstGeom>
            <a:ln w="28575" cap="flat" cmpd="sng">
              <a:solidFill>
                <a:srgbClr val="0033CC"/>
              </a:solidFill>
              <a:prstDash val="solid"/>
              <a:headEnd type="none" w="med" len="med"/>
              <a:tailEnd type="none" w="med" len="med"/>
            </a:ln>
          </p:spPr>
        </p:sp>
        <p:sp>
          <p:nvSpPr>
            <p:cNvPr id="401528" name="Line 120"/>
            <p:cNvSpPr/>
            <p:nvPr/>
          </p:nvSpPr>
          <p:spPr>
            <a:xfrm flipV="1">
              <a:off x="3954" y="3455"/>
              <a:ext cx="144" cy="4"/>
            </a:xfrm>
            <a:prstGeom prst="line">
              <a:avLst/>
            </a:prstGeom>
            <a:ln w="28575" cap="flat" cmpd="sng">
              <a:solidFill>
                <a:srgbClr val="0033CC"/>
              </a:solidFill>
              <a:prstDash val="solid"/>
              <a:headEnd type="none" w="med" len="med"/>
              <a:tailEnd type="none" w="med" len="med"/>
            </a:ln>
          </p:spPr>
        </p:sp>
        <p:sp>
          <p:nvSpPr>
            <p:cNvPr id="401529" name="Line 121"/>
            <p:cNvSpPr/>
            <p:nvPr/>
          </p:nvSpPr>
          <p:spPr>
            <a:xfrm>
              <a:off x="4082" y="3523"/>
              <a:ext cx="128" cy="124"/>
            </a:xfrm>
            <a:prstGeom prst="line">
              <a:avLst/>
            </a:prstGeom>
            <a:ln w="19050" cap="flat" cmpd="sng">
              <a:solidFill>
                <a:srgbClr val="0033CC"/>
              </a:solidFill>
              <a:prstDash val="solid"/>
              <a:headEnd type="none" w="med" len="med"/>
              <a:tailEnd type="triangle" w="med" len="med"/>
            </a:ln>
          </p:spPr>
        </p:sp>
        <p:sp>
          <p:nvSpPr>
            <p:cNvPr id="401530" name="Line 122"/>
            <p:cNvSpPr/>
            <p:nvPr/>
          </p:nvSpPr>
          <p:spPr>
            <a:xfrm>
              <a:off x="4146" y="3499"/>
              <a:ext cx="128" cy="124"/>
            </a:xfrm>
            <a:prstGeom prst="line">
              <a:avLst/>
            </a:prstGeom>
            <a:ln w="19050" cap="flat" cmpd="sng">
              <a:solidFill>
                <a:srgbClr val="0033CC"/>
              </a:solidFill>
              <a:prstDash val="solid"/>
              <a:headEnd type="none" w="med" len="med"/>
              <a:tailEnd type="triangle" w="med" len="med"/>
            </a:ln>
          </p:spPr>
        </p:sp>
        <p:sp>
          <p:nvSpPr>
            <p:cNvPr id="401531" name="Text Box 123"/>
            <p:cNvSpPr txBox="1"/>
            <p:nvPr/>
          </p:nvSpPr>
          <p:spPr>
            <a:xfrm>
              <a:off x="3936" y="2749"/>
              <a:ext cx="201" cy="288"/>
            </a:xfrm>
            <a:prstGeom prst="rect">
              <a:avLst/>
            </a:prstGeom>
            <a:noFill/>
            <a:ln w="9525">
              <a:noFill/>
            </a:ln>
          </p:spPr>
          <p:txBody>
            <a:bodyPr wrap="none">
              <a:spAutoFit/>
            </a:bodyPr>
            <a:p>
              <a:r>
                <a:rPr lang="en-US" altLang="zh-CN" b="1" dirty="0">
                  <a:solidFill>
                    <a:srgbClr val="FF0066"/>
                  </a:solidFill>
                  <a:latin typeface="Times New Roman" panose="02020603050405020304" pitchFamily="18" charset="0"/>
                </a:rPr>
                <a:t>e</a:t>
              </a:r>
              <a:endParaRPr lang="en-US" altLang="zh-CN" b="1" dirty="0">
                <a:solidFill>
                  <a:srgbClr val="FF0066"/>
                </a:solidFill>
                <a:latin typeface="Times New Roman" panose="02020603050405020304" pitchFamily="18" charset="0"/>
              </a:endParaRPr>
            </a:p>
          </p:txBody>
        </p:sp>
        <p:sp>
          <p:nvSpPr>
            <p:cNvPr id="401532" name="Line 124"/>
            <p:cNvSpPr/>
            <p:nvPr/>
          </p:nvSpPr>
          <p:spPr>
            <a:xfrm>
              <a:off x="4222" y="3303"/>
              <a:ext cx="172" cy="0"/>
            </a:xfrm>
            <a:prstGeom prst="line">
              <a:avLst/>
            </a:prstGeom>
            <a:ln w="28575" cap="flat" cmpd="sng">
              <a:solidFill>
                <a:srgbClr val="0033CC"/>
              </a:solidFill>
              <a:prstDash val="solid"/>
              <a:headEnd type="none" w="med" len="med"/>
              <a:tailEnd type="none" w="med" len="med"/>
            </a:ln>
          </p:spPr>
        </p:sp>
        <p:sp>
          <p:nvSpPr>
            <p:cNvPr id="401533" name="Line 125"/>
            <p:cNvSpPr/>
            <p:nvPr/>
          </p:nvSpPr>
          <p:spPr>
            <a:xfrm flipH="1" flipV="1">
              <a:off x="4218" y="3303"/>
              <a:ext cx="84" cy="152"/>
            </a:xfrm>
            <a:prstGeom prst="line">
              <a:avLst/>
            </a:prstGeom>
            <a:ln w="28575" cap="flat" cmpd="sng">
              <a:solidFill>
                <a:srgbClr val="0033CC"/>
              </a:solidFill>
              <a:prstDash val="solid"/>
              <a:headEnd type="none" w="med" len="med"/>
              <a:tailEnd type="none" w="med" len="med"/>
            </a:ln>
          </p:spPr>
        </p:sp>
        <p:sp>
          <p:nvSpPr>
            <p:cNvPr id="401534" name="Line 126"/>
            <p:cNvSpPr/>
            <p:nvPr/>
          </p:nvSpPr>
          <p:spPr>
            <a:xfrm flipH="1">
              <a:off x="4302" y="3299"/>
              <a:ext cx="84" cy="156"/>
            </a:xfrm>
            <a:prstGeom prst="line">
              <a:avLst/>
            </a:prstGeom>
            <a:ln w="28575" cap="flat" cmpd="sng">
              <a:solidFill>
                <a:srgbClr val="0033CC"/>
              </a:solidFill>
              <a:prstDash val="solid"/>
              <a:headEnd type="none" w="med" len="med"/>
              <a:tailEnd type="none" w="med" len="med"/>
            </a:ln>
          </p:spPr>
        </p:sp>
        <p:sp>
          <p:nvSpPr>
            <p:cNvPr id="401535" name="Line 127"/>
            <p:cNvSpPr/>
            <p:nvPr/>
          </p:nvSpPr>
          <p:spPr>
            <a:xfrm flipV="1">
              <a:off x="4230" y="3455"/>
              <a:ext cx="144" cy="4"/>
            </a:xfrm>
            <a:prstGeom prst="line">
              <a:avLst/>
            </a:prstGeom>
            <a:ln w="28575" cap="flat" cmpd="sng">
              <a:solidFill>
                <a:srgbClr val="0033CC"/>
              </a:solidFill>
              <a:prstDash val="solid"/>
              <a:headEnd type="none" w="med" len="med"/>
              <a:tailEnd type="none" w="med" len="med"/>
            </a:ln>
          </p:spPr>
        </p:sp>
        <p:sp>
          <p:nvSpPr>
            <p:cNvPr id="401536" name="Line 128"/>
            <p:cNvSpPr/>
            <p:nvPr/>
          </p:nvSpPr>
          <p:spPr>
            <a:xfrm>
              <a:off x="4358" y="3523"/>
              <a:ext cx="128" cy="124"/>
            </a:xfrm>
            <a:prstGeom prst="line">
              <a:avLst/>
            </a:prstGeom>
            <a:ln w="19050" cap="flat" cmpd="sng">
              <a:solidFill>
                <a:srgbClr val="0033CC"/>
              </a:solidFill>
              <a:prstDash val="solid"/>
              <a:headEnd type="none" w="med" len="med"/>
              <a:tailEnd type="triangle" w="med" len="med"/>
            </a:ln>
          </p:spPr>
        </p:sp>
        <p:sp>
          <p:nvSpPr>
            <p:cNvPr id="401537" name="Line 129"/>
            <p:cNvSpPr/>
            <p:nvPr/>
          </p:nvSpPr>
          <p:spPr>
            <a:xfrm>
              <a:off x="4420" y="3491"/>
              <a:ext cx="128" cy="124"/>
            </a:xfrm>
            <a:prstGeom prst="line">
              <a:avLst/>
            </a:prstGeom>
            <a:ln w="19050" cap="flat" cmpd="sng">
              <a:solidFill>
                <a:srgbClr val="0033CC"/>
              </a:solidFill>
              <a:prstDash val="solid"/>
              <a:headEnd type="none" w="med" len="med"/>
              <a:tailEnd type="triangle" w="med" len="med"/>
            </a:ln>
          </p:spPr>
        </p:sp>
        <p:sp>
          <p:nvSpPr>
            <p:cNvPr id="401538" name="Text Box 130"/>
            <p:cNvSpPr txBox="1"/>
            <p:nvPr/>
          </p:nvSpPr>
          <p:spPr>
            <a:xfrm>
              <a:off x="4212" y="2749"/>
              <a:ext cx="180" cy="288"/>
            </a:xfrm>
            <a:prstGeom prst="rect">
              <a:avLst/>
            </a:prstGeom>
            <a:noFill/>
            <a:ln w="9525">
              <a:noFill/>
            </a:ln>
          </p:spPr>
          <p:txBody>
            <a:bodyPr wrap="none">
              <a:spAutoFit/>
            </a:bodyPr>
            <a:p>
              <a:r>
                <a:rPr lang="en-US" altLang="zh-CN" b="1" dirty="0">
                  <a:solidFill>
                    <a:srgbClr val="FF0066"/>
                  </a:solidFill>
                  <a:latin typeface="Times New Roman" panose="02020603050405020304" pitchFamily="18" charset="0"/>
                </a:rPr>
                <a:t>f</a:t>
              </a:r>
              <a:endParaRPr lang="en-US" altLang="zh-CN" b="1" dirty="0">
                <a:solidFill>
                  <a:srgbClr val="FF0066"/>
                </a:solidFill>
                <a:latin typeface="Times New Roman" panose="02020603050405020304" pitchFamily="18" charset="0"/>
              </a:endParaRPr>
            </a:p>
          </p:txBody>
        </p:sp>
        <p:sp>
          <p:nvSpPr>
            <p:cNvPr id="401539" name="Line 131"/>
            <p:cNvSpPr/>
            <p:nvPr/>
          </p:nvSpPr>
          <p:spPr>
            <a:xfrm>
              <a:off x="4498" y="3303"/>
              <a:ext cx="172" cy="0"/>
            </a:xfrm>
            <a:prstGeom prst="line">
              <a:avLst/>
            </a:prstGeom>
            <a:ln w="28575" cap="flat" cmpd="sng">
              <a:solidFill>
                <a:srgbClr val="0033CC"/>
              </a:solidFill>
              <a:prstDash val="solid"/>
              <a:headEnd type="none" w="med" len="med"/>
              <a:tailEnd type="none" w="med" len="med"/>
            </a:ln>
          </p:spPr>
        </p:sp>
        <p:sp>
          <p:nvSpPr>
            <p:cNvPr id="401540" name="Line 132"/>
            <p:cNvSpPr/>
            <p:nvPr/>
          </p:nvSpPr>
          <p:spPr>
            <a:xfrm flipH="1" flipV="1">
              <a:off x="4494" y="3303"/>
              <a:ext cx="84" cy="152"/>
            </a:xfrm>
            <a:prstGeom prst="line">
              <a:avLst/>
            </a:prstGeom>
            <a:ln w="28575" cap="flat" cmpd="sng">
              <a:solidFill>
                <a:srgbClr val="0033CC"/>
              </a:solidFill>
              <a:prstDash val="solid"/>
              <a:headEnd type="none" w="med" len="med"/>
              <a:tailEnd type="none" w="med" len="med"/>
            </a:ln>
          </p:spPr>
        </p:sp>
        <p:sp>
          <p:nvSpPr>
            <p:cNvPr id="401541" name="Line 133"/>
            <p:cNvSpPr/>
            <p:nvPr/>
          </p:nvSpPr>
          <p:spPr>
            <a:xfrm flipH="1">
              <a:off x="4578" y="3299"/>
              <a:ext cx="84" cy="156"/>
            </a:xfrm>
            <a:prstGeom prst="line">
              <a:avLst/>
            </a:prstGeom>
            <a:ln w="28575" cap="flat" cmpd="sng">
              <a:solidFill>
                <a:srgbClr val="0033CC"/>
              </a:solidFill>
              <a:prstDash val="solid"/>
              <a:headEnd type="none" w="med" len="med"/>
              <a:tailEnd type="none" w="med" len="med"/>
            </a:ln>
          </p:spPr>
        </p:sp>
        <p:sp>
          <p:nvSpPr>
            <p:cNvPr id="401542" name="Line 134"/>
            <p:cNvSpPr/>
            <p:nvPr/>
          </p:nvSpPr>
          <p:spPr>
            <a:xfrm flipV="1">
              <a:off x="4506" y="3455"/>
              <a:ext cx="144" cy="4"/>
            </a:xfrm>
            <a:prstGeom prst="line">
              <a:avLst/>
            </a:prstGeom>
            <a:ln w="28575" cap="flat" cmpd="sng">
              <a:solidFill>
                <a:srgbClr val="0033CC"/>
              </a:solidFill>
              <a:prstDash val="solid"/>
              <a:headEnd type="none" w="med" len="med"/>
              <a:tailEnd type="none" w="med" len="med"/>
            </a:ln>
          </p:spPr>
        </p:sp>
        <p:sp>
          <p:nvSpPr>
            <p:cNvPr id="401543" name="Line 135"/>
            <p:cNvSpPr/>
            <p:nvPr/>
          </p:nvSpPr>
          <p:spPr>
            <a:xfrm>
              <a:off x="4634" y="3523"/>
              <a:ext cx="128" cy="124"/>
            </a:xfrm>
            <a:prstGeom prst="line">
              <a:avLst/>
            </a:prstGeom>
            <a:ln w="19050" cap="flat" cmpd="sng">
              <a:solidFill>
                <a:srgbClr val="0033CC"/>
              </a:solidFill>
              <a:prstDash val="solid"/>
              <a:headEnd type="none" w="med" len="med"/>
              <a:tailEnd type="triangle" w="med" len="med"/>
            </a:ln>
          </p:spPr>
        </p:sp>
        <p:sp>
          <p:nvSpPr>
            <p:cNvPr id="401544" name="Line 136"/>
            <p:cNvSpPr/>
            <p:nvPr/>
          </p:nvSpPr>
          <p:spPr>
            <a:xfrm>
              <a:off x="4698" y="3499"/>
              <a:ext cx="128" cy="124"/>
            </a:xfrm>
            <a:prstGeom prst="line">
              <a:avLst/>
            </a:prstGeom>
            <a:ln w="19050" cap="flat" cmpd="sng">
              <a:solidFill>
                <a:srgbClr val="0033CC"/>
              </a:solidFill>
              <a:prstDash val="solid"/>
              <a:headEnd type="none" w="med" len="med"/>
              <a:tailEnd type="triangle" w="med" len="med"/>
            </a:ln>
          </p:spPr>
        </p:sp>
        <p:sp>
          <p:nvSpPr>
            <p:cNvPr id="401545" name="Text Box 137"/>
            <p:cNvSpPr txBox="1"/>
            <p:nvPr/>
          </p:nvSpPr>
          <p:spPr>
            <a:xfrm>
              <a:off x="4488" y="2730"/>
              <a:ext cx="212" cy="288"/>
            </a:xfrm>
            <a:prstGeom prst="rect">
              <a:avLst/>
            </a:prstGeom>
            <a:noFill/>
            <a:ln w="9525">
              <a:noFill/>
            </a:ln>
          </p:spPr>
          <p:txBody>
            <a:bodyPr wrap="none">
              <a:spAutoFit/>
            </a:bodyPr>
            <a:p>
              <a:r>
                <a:rPr lang="en-US" altLang="zh-CN" b="1" dirty="0">
                  <a:solidFill>
                    <a:srgbClr val="FF0066"/>
                  </a:solidFill>
                  <a:latin typeface="Times New Roman" panose="02020603050405020304" pitchFamily="18" charset="0"/>
                </a:rPr>
                <a:t>g</a:t>
              </a:r>
              <a:endParaRPr lang="en-US" altLang="zh-CN" b="1" dirty="0">
                <a:solidFill>
                  <a:srgbClr val="FF0066"/>
                </a:solidFill>
                <a:latin typeface="Times New Roman" panose="02020603050405020304" pitchFamily="18" charset="0"/>
              </a:endParaRPr>
            </a:p>
          </p:txBody>
        </p:sp>
        <p:sp>
          <p:nvSpPr>
            <p:cNvPr id="401546" name="Line 138"/>
            <p:cNvSpPr/>
            <p:nvPr/>
          </p:nvSpPr>
          <p:spPr>
            <a:xfrm flipV="1">
              <a:off x="3750" y="3759"/>
              <a:ext cx="0" cy="160"/>
            </a:xfrm>
            <a:prstGeom prst="line">
              <a:avLst/>
            </a:prstGeom>
            <a:ln w="28575" cap="flat" cmpd="sng">
              <a:solidFill>
                <a:srgbClr val="0033CC"/>
              </a:solidFill>
              <a:prstDash val="solid"/>
              <a:headEnd type="none" w="med" len="med"/>
              <a:tailEnd type="none" w="med" len="med"/>
            </a:ln>
          </p:spPr>
        </p:sp>
        <p:sp>
          <p:nvSpPr>
            <p:cNvPr id="401547" name="Line 139"/>
            <p:cNvSpPr/>
            <p:nvPr/>
          </p:nvSpPr>
          <p:spPr>
            <a:xfrm flipH="1" flipV="1">
              <a:off x="2926" y="3063"/>
              <a:ext cx="0" cy="696"/>
            </a:xfrm>
            <a:prstGeom prst="line">
              <a:avLst/>
            </a:prstGeom>
            <a:ln w="28575" cap="flat" cmpd="sng">
              <a:solidFill>
                <a:srgbClr val="0033CC"/>
              </a:solidFill>
              <a:prstDash val="solid"/>
              <a:headEnd type="none" w="med" len="med"/>
              <a:tailEnd type="none" w="med" len="med"/>
            </a:ln>
          </p:spPr>
        </p:sp>
        <p:sp>
          <p:nvSpPr>
            <p:cNvPr id="401548" name="Oval 140"/>
            <p:cNvSpPr/>
            <p:nvPr/>
          </p:nvSpPr>
          <p:spPr>
            <a:xfrm flipV="1">
              <a:off x="2898" y="3007"/>
              <a:ext cx="56" cy="56"/>
            </a:xfrm>
            <a:prstGeom prst="ellipse">
              <a:avLst/>
            </a:prstGeom>
            <a:no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49" name="Line 141"/>
            <p:cNvSpPr/>
            <p:nvPr/>
          </p:nvSpPr>
          <p:spPr>
            <a:xfrm flipH="1" flipV="1">
              <a:off x="3202" y="3063"/>
              <a:ext cx="0" cy="696"/>
            </a:xfrm>
            <a:prstGeom prst="line">
              <a:avLst/>
            </a:prstGeom>
            <a:ln w="28575" cap="flat" cmpd="sng">
              <a:solidFill>
                <a:srgbClr val="0033CC"/>
              </a:solidFill>
              <a:prstDash val="solid"/>
              <a:headEnd type="none" w="med" len="med"/>
              <a:tailEnd type="none" w="med" len="med"/>
            </a:ln>
          </p:spPr>
        </p:sp>
        <p:sp>
          <p:nvSpPr>
            <p:cNvPr id="401550" name="Oval 142"/>
            <p:cNvSpPr/>
            <p:nvPr/>
          </p:nvSpPr>
          <p:spPr>
            <a:xfrm flipV="1">
              <a:off x="3174" y="3007"/>
              <a:ext cx="56" cy="56"/>
            </a:xfrm>
            <a:prstGeom prst="ellipse">
              <a:avLst/>
            </a:prstGeom>
            <a:no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51" name="Line 143"/>
            <p:cNvSpPr/>
            <p:nvPr/>
          </p:nvSpPr>
          <p:spPr>
            <a:xfrm flipH="1" flipV="1">
              <a:off x="3478" y="3063"/>
              <a:ext cx="0" cy="696"/>
            </a:xfrm>
            <a:prstGeom prst="line">
              <a:avLst/>
            </a:prstGeom>
            <a:ln w="28575" cap="flat" cmpd="sng">
              <a:solidFill>
                <a:srgbClr val="0033CC"/>
              </a:solidFill>
              <a:prstDash val="solid"/>
              <a:headEnd type="none" w="med" len="med"/>
              <a:tailEnd type="none" w="med" len="med"/>
            </a:ln>
          </p:spPr>
        </p:sp>
        <p:sp>
          <p:nvSpPr>
            <p:cNvPr id="401552" name="Oval 144"/>
            <p:cNvSpPr/>
            <p:nvPr/>
          </p:nvSpPr>
          <p:spPr>
            <a:xfrm flipV="1">
              <a:off x="3450" y="3007"/>
              <a:ext cx="56" cy="56"/>
            </a:xfrm>
            <a:prstGeom prst="ellipse">
              <a:avLst/>
            </a:prstGeom>
            <a:no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53" name="Line 145"/>
            <p:cNvSpPr/>
            <p:nvPr/>
          </p:nvSpPr>
          <p:spPr>
            <a:xfrm flipH="1" flipV="1">
              <a:off x="3754" y="3063"/>
              <a:ext cx="0" cy="696"/>
            </a:xfrm>
            <a:prstGeom prst="line">
              <a:avLst/>
            </a:prstGeom>
            <a:ln w="28575" cap="flat" cmpd="sng">
              <a:solidFill>
                <a:srgbClr val="0033CC"/>
              </a:solidFill>
              <a:prstDash val="solid"/>
              <a:headEnd type="none" w="med" len="med"/>
              <a:tailEnd type="none" w="med" len="med"/>
            </a:ln>
          </p:spPr>
        </p:sp>
        <p:sp>
          <p:nvSpPr>
            <p:cNvPr id="401554" name="Oval 146"/>
            <p:cNvSpPr/>
            <p:nvPr/>
          </p:nvSpPr>
          <p:spPr>
            <a:xfrm flipV="1">
              <a:off x="3726" y="3007"/>
              <a:ext cx="56" cy="56"/>
            </a:xfrm>
            <a:prstGeom prst="ellipse">
              <a:avLst/>
            </a:prstGeom>
            <a:no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55" name="Line 147"/>
            <p:cNvSpPr/>
            <p:nvPr/>
          </p:nvSpPr>
          <p:spPr>
            <a:xfrm flipH="1" flipV="1">
              <a:off x="4030" y="3063"/>
              <a:ext cx="0" cy="696"/>
            </a:xfrm>
            <a:prstGeom prst="line">
              <a:avLst/>
            </a:prstGeom>
            <a:ln w="28575" cap="flat" cmpd="sng">
              <a:solidFill>
                <a:srgbClr val="0033CC"/>
              </a:solidFill>
              <a:prstDash val="solid"/>
              <a:headEnd type="none" w="med" len="med"/>
              <a:tailEnd type="none" w="med" len="med"/>
            </a:ln>
          </p:spPr>
        </p:sp>
        <p:sp>
          <p:nvSpPr>
            <p:cNvPr id="401556" name="Oval 148"/>
            <p:cNvSpPr/>
            <p:nvPr/>
          </p:nvSpPr>
          <p:spPr>
            <a:xfrm flipV="1">
              <a:off x="4002" y="3007"/>
              <a:ext cx="56" cy="56"/>
            </a:xfrm>
            <a:prstGeom prst="ellipse">
              <a:avLst/>
            </a:prstGeom>
            <a:no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57" name="Line 149"/>
            <p:cNvSpPr/>
            <p:nvPr/>
          </p:nvSpPr>
          <p:spPr>
            <a:xfrm flipH="1" flipV="1">
              <a:off x="4306" y="3063"/>
              <a:ext cx="0" cy="696"/>
            </a:xfrm>
            <a:prstGeom prst="line">
              <a:avLst/>
            </a:prstGeom>
            <a:ln w="28575" cap="flat" cmpd="sng">
              <a:solidFill>
                <a:srgbClr val="0033CC"/>
              </a:solidFill>
              <a:prstDash val="solid"/>
              <a:headEnd type="none" w="med" len="med"/>
              <a:tailEnd type="none" w="med" len="med"/>
            </a:ln>
          </p:spPr>
        </p:sp>
        <p:sp>
          <p:nvSpPr>
            <p:cNvPr id="401558" name="Oval 150"/>
            <p:cNvSpPr/>
            <p:nvPr/>
          </p:nvSpPr>
          <p:spPr>
            <a:xfrm flipV="1">
              <a:off x="4278" y="3007"/>
              <a:ext cx="56" cy="56"/>
            </a:xfrm>
            <a:prstGeom prst="ellipse">
              <a:avLst/>
            </a:prstGeom>
            <a:no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59" name="Line 151"/>
            <p:cNvSpPr/>
            <p:nvPr/>
          </p:nvSpPr>
          <p:spPr>
            <a:xfrm flipV="1">
              <a:off x="4582" y="3031"/>
              <a:ext cx="1" cy="728"/>
            </a:xfrm>
            <a:prstGeom prst="line">
              <a:avLst/>
            </a:prstGeom>
            <a:ln w="28575" cap="flat" cmpd="sng">
              <a:solidFill>
                <a:srgbClr val="0033CC"/>
              </a:solidFill>
              <a:prstDash val="solid"/>
              <a:headEnd type="none" w="med" len="med"/>
              <a:tailEnd type="none" w="med" len="med"/>
            </a:ln>
          </p:spPr>
        </p:sp>
        <p:sp>
          <p:nvSpPr>
            <p:cNvPr id="401560" name="Line 152"/>
            <p:cNvSpPr/>
            <p:nvPr/>
          </p:nvSpPr>
          <p:spPr>
            <a:xfrm flipV="1">
              <a:off x="2922" y="3755"/>
              <a:ext cx="1664" cy="0"/>
            </a:xfrm>
            <a:prstGeom prst="line">
              <a:avLst/>
            </a:prstGeom>
            <a:ln w="28575" cap="flat" cmpd="sng">
              <a:solidFill>
                <a:srgbClr val="0033CC"/>
              </a:solidFill>
              <a:prstDash val="solid"/>
              <a:headEnd type="none" w="med" len="med"/>
              <a:tailEnd type="none" w="med" len="med"/>
            </a:ln>
          </p:spPr>
        </p:sp>
        <p:sp>
          <p:nvSpPr>
            <p:cNvPr id="401561" name="Oval 153"/>
            <p:cNvSpPr/>
            <p:nvPr/>
          </p:nvSpPr>
          <p:spPr>
            <a:xfrm flipV="1">
              <a:off x="3180" y="3733"/>
              <a:ext cx="44" cy="44"/>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62" name="Oval 154"/>
            <p:cNvSpPr/>
            <p:nvPr/>
          </p:nvSpPr>
          <p:spPr>
            <a:xfrm flipV="1">
              <a:off x="4282" y="3731"/>
              <a:ext cx="44" cy="44"/>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63" name="Oval 155"/>
            <p:cNvSpPr/>
            <p:nvPr/>
          </p:nvSpPr>
          <p:spPr>
            <a:xfrm flipV="1">
              <a:off x="3456" y="3733"/>
              <a:ext cx="44" cy="44"/>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64" name="Oval 156"/>
            <p:cNvSpPr/>
            <p:nvPr/>
          </p:nvSpPr>
          <p:spPr>
            <a:xfrm flipV="1">
              <a:off x="4008" y="3733"/>
              <a:ext cx="44" cy="44"/>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65" name="Oval 157"/>
            <p:cNvSpPr/>
            <p:nvPr/>
          </p:nvSpPr>
          <p:spPr>
            <a:xfrm flipV="1">
              <a:off x="3732" y="3735"/>
              <a:ext cx="44" cy="44"/>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66" name="Line 158"/>
            <p:cNvSpPr/>
            <p:nvPr/>
          </p:nvSpPr>
          <p:spPr>
            <a:xfrm>
              <a:off x="3658" y="3920"/>
              <a:ext cx="180" cy="0"/>
            </a:xfrm>
            <a:prstGeom prst="line">
              <a:avLst/>
            </a:prstGeom>
            <a:ln w="57150" cap="flat" cmpd="sng">
              <a:solidFill>
                <a:srgbClr val="0033CC"/>
              </a:solidFill>
              <a:prstDash val="solid"/>
              <a:headEnd type="none" w="med" len="med"/>
              <a:tailEnd type="none" w="med" len="med"/>
            </a:ln>
          </p:spPr>
        </p:sp>
        <p:sp>
          <p:nvSpPr>
            <p:cNvPr id="401567" name="Oval 159"/>
            <p:cNvSpPr/>
            <p:nvPr/>
          </p:nvSpPr>
          <p:spPr>
            <a:xfrm flipV="1">
              <a:off x="4554" y="3025"/>
              <a:ext cx="56" cy="56"/>
            </a:xfrm>
            <a:prstGeom prst="ellipse">
              <a:avLst/>
            </a:prstGeom>
            <a:solidFill>
              <a:schemeClr val="bg1"/>
            </a:solid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11" name="Group 160"/>
          <p:cNvGrpSpPr/>
          <p:nvPr/>
        </p:nvGrpSpPr>
        <p:grpSpPr>
          <a:xfrm>
            <a:off x="1104900" y="1295400"/>
            <a:ext cx="1524000" cy="1771650"/>
            <a:chOff x="744" y="1020"/>
            <a:chExt cx="960" cy="1116"/>
          </a:xfrm>
        </p:grpSpPr>
        <p:sp>
          <p:nvSpPr>
            <p:cNvPr id="401569" name="Line 161"/>
            <p:cNvSpPr/>
            <p:nvPr/>
          </p:nvSpPr>
          <p:spPr>
            <a:xfrm flipV="1">
              <a:off x="1608" y="1020"/>
              <a:ext cx="96" cy="96"/>
            </a:xfrm>
            <a:prstGeom prst="line">
              <a:avLst/>
            </a:prstGeom>
            <a:ln w="38100" cap="flat" cmpd="sng">
              <a:solidFill>
                <a:schemeClr val="tx1"/>
              </a:solidFill>
              <a:prstDash val="solid"/>
              <a:headEnd type="none" w="med" len="med"/>
              <a:tailEnd type="none" w="med" len="med"/>
            </a:ln>
          </p:spPr>
        </p:sp>
        <p:sp>
          <p:nvSpPr>
            <p:cNvPr id="401570" name="Line 162"/>
            <p:cNvSpPr/>
            <p:nvPr/>
          </p:nvSpPr>
          <p:spPr>
            <a:xfrm flipV="1">
              <a:off x="1608" y="1224"/>
              <a:ext cx="96" cy="96"/>
            </a:xfrm>
            <a:prstGeom prst="line">
              <a:avLst/>
            </a:prstGeom>
            <a:ln w="38100" cap="flat" cmpd="sng">
              <a:solidFill>
                <a:schemeClr val="tx1"/>
              </a:solidFill>
              <a:prstDash val="solid"/>
              <a:headEnd type="none" w="med" len="med"/>
              <a:tailEnd type="none" w="med" len="med"/>
            </a:ln>
          </p:spPr>
        </p:sp>
        <p:sp>
          <p:nvSpPr>
            <p:cNvPr id="401571" name="Line 163"/>
            <p:cNvSpPr/>
            <p:nvPr/>
          </p:nvSpPr>
          <p:spPr>
            <a:xfrm flipV="1">
              <a:off x="1608" y="1428"/>
              <a:ext cx="96" cy="96"/>
            </a:xfrm>
            <a:prstGeom prst="line">
              <a:avLst/>
            </a:prstGeom>
            <a:ln w="38100" cap="flat" cmpd="sng">
              <a:solidFill>
                <a:schemeClr val="tx1"/>
              </a:solidFill>
              <a:prstDash val="solid"/>
              <a:headEnd type="none" w="med" len="med"/>
              <a:tailEnd type="none" w="med" len="med"/>
            </a:ln>
          </p:spPr>
        </p:sp>
        <p:sp>
          <p:nvSpPr>
            <p:cNvPr id="401572" name="Line 164"/>
            <p:cNvSpPr/>
            <p:nvPr/>
          </p:nvSpPr>
          <p:spPr>
            <a:xfrm flipV="1">
              <a:off x="1608" y="1824"/>
              <a:ext cx="96" cy="96"/>
            </a:xfrm>
            <a:prstGeom prst="line">
              <a:avLst/>
            </a:prstGeom>
            <a:ln w="38100" cap="flat" cmpd="sng">
              <a:solidFill>
                <a:schemeClr val="tx1"/>
              </a:solidFill>
              <a:prstDash val="solid"/>
              <a:headEnd type="none" w="med" len="med"/>
              <a:tailEnd type="none" w="med" len="med"/>
            </a:ln>
          </p:spPr>
        </p:sp>
        <p:sp>
          <p:nvSpPr>
            <p:cNvPr id="401573" name="Line 165"/>
            <p:cNvSpPr/>
            <p:nvPr/>
          </p:nvSpPr>
          <p:spPr>
            <a:xfrm flipV="1">
              <a:off x="1596" y="1644"/>
              <a:ext cx="96" cy="96"/>
            </a:xfrm>
            <a:prstGeom prst="line">
              <a:avLst/>
            </a:prstGeom>
            <a:ln w="38100" cap="flat" cmpd="sng">
              <a:solidFill>
                <a:schemeClr val="tx1"/>
              </a:solidFill>
              <a:prstDash val="solid"/>
              <a:headEnd type="none" w="med" len="med"/>
              <a:tailEnd type="none" w="med" len="med"/>
            </a:ln>
          </p:spPr>
        </p:sp>
        <p:sp>
          <p:nvSpPr>
            <p:cNvPr id="401574" name="Rectangle 166"/>
            <p:cNvSpPr/>
            <p:nvPr/>
          </p:nvSpPr>
          <p:spPr>
            <a:xfrm>
              <a:off x="744" y="1020"/>
              <a:ext cx="774" cy="1116"/>
            </a:xfrm>
            <a:prstGeom prst="rect">
              <a:avLst/>
            </a:prstGeom>
            <a:solidFill>
              <a:srgbClr val="DDFFEE"/>
            </a:solidFill>
            <a:ln w="9525" cap="flat" cmpd="sng">
              <a:prstDash val="solid"/>
              <a:miter/>
              <a:headEnd type="none" w="med" len="med"/>
              <a:tailEnd type="none" w="med" len="med"/>
            </a:ln>
            <a:scene3d>
              <a:camera prst="legacyObliqueTopRight">
                <a:rot lat="0" lon="0" rev="0"/>
              </a:camera>
              <a:lightRig rig="legacyFlat3" dir="b"/>
            </a:scene3d>
            <a:sp3d extrusionH="430200" prstMaterial="legacyMatte">
              <a:bevelT w="13500" h="13500" prst="angle"/>
              <a:bevelB w="13500" h="13500" prst="angle"/>
              <a:extrusionClr>
                <a:schemeClr val="bg2"/>
              </a:extrusionClr>
            </a:sp3d>
          </p:spPr>
          <p:txBody>
            <a:bodyPr wrap="none" anchor="ctr" anchorCtr="0">
              <a:flatTx/>
            </a:bodyPr>
            <a:p>
              <a:endParaRPr lang="zh-CN" altLang="en-US" dirty="0">
                <a:latin typeface="Times New Roman" panose="02020603050405020304" pitchFamily="18" charset="0"/>
              </a:endParaRPr>
            </a:p>
          </p:txBody>
        </p:sp>
        <p:grpSp>
          <p:nvGrpSpPr>
            <p:cNvPr id="401575" name="Group 167"/>
            <p:cNvGrpSpPr/>
            <p:nvPr/>
          </p:nvGrpSpPr>
          <p:grpSpPr>
            <a:xfrm>
              <a:off x="912" y="1116"/>
              <a:ext cx="413" cy="851"/>
              <a:chOff x="4886" y="2645"/>
              <a:chExt cx="413" cy="851"/>
            </a:xfrm>
          </p:grpSpPr>
          <p:sp>
            <p:nvSpPr>
              <p:cNvPr id="401576" name="AutoShape 168"/>
              <p:cNvSpPr/>
              <p:nvPr/>
            </p:nvSpPr>
            <p:spPr>
              <a:xfrm>
                <a:off x="4917" y="2645"/>
                <a:ext cx="351" cy="33"/>
              </a:xfrm>
              <a:prstGeom prst="roundRect">
                <a:avLst>
                  <a:gd name="adj" fmla="val 16667"/>
                </a:avLst>
              </a:prstGeom>
              <a:solidFill>
                <a:srgbClr val="FF0066"/>
              </a:solidFill>
              <a:ln w="952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77" name="AutoShape 169"/>
              <p:cNvSpPr/>
              <p:nvPr/>
            </p:nvSpPr>
            <p:spPr>
              <a:xfrm rot="-5400000">
                <a:off x="4750" y="3260"/>
                <a:ext cx="308" cy="37"/>
              </a:xfrm>
              <a:prstGeom prst="roundRect">
                <a:avLst>
                  <a:gd name="adj" fmla="val 16667"/>
                </a:avLst>
              </a:prstGeom>
              <a:solidFill>
                <a:srgbClr val="FF0066"/>
              </a:solidFill>
              <a:ln w="952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78" name="AutoShape 170"/>
              <p:cNvSpPr/>
              <p:nvPr/>
            </p:nvSpPr>
            <p:spPr>
              <a:xfrm>
                <a:off x="4916" y="3054"/>
                <a:ext cx="351" cy="32"/>
              </a:xfrm>
              <a:prstGeom prst="roundRect">
                <a:avLst>
                  <a:gd name="adj" fmla="val 16667"/>
                </a:avLst>
              </a:prstGeom>
              <a:solidFill>
                <a:srgbClr val="FF0066"/>
              </a:solidFill>
              <a:ln w="952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79" name="AutoShape 171"/>
              <p:cNvSpPr/>
              <p:nvPr/>
            </p:nvSpPr>
            <p:spPr>
              <a:xfrm>
                <a:off x="4917" y="3463"/>
                <a:ext cx="351" cy="33"/>
              </a:xfrm>
              <a:prstGeom prst="roundRect">
                <a:avLst>
                  <a:gd name="adj" fmla="val 16667"/>
                </a:avLst>
              </a:prstGeom>
              <a:solidFill>
                <a:srgbClr val="FF0066"/>
              </a:solidFill>
              <a:ln w="952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80" name="AutoShape 172"/>
              <p:cNvSpPr/>
              <p:nvPr/>
            </p:nvSpPr>
            <p:spPr>
              <a:xfrm rot="-5400000">
                <a:off x="5126" y="3260"/>
                <a:ext cx="308" cy="37"/>
              </a:xfrm>
              <a:prstGeom prst="roundRect">
                <a:avLst>
                  <a:gd name="adj" fmla="val 16667"/>
                </a:avLst>
              </a:prstGeom>
              <a:solidFill>
                <a:srgbClr val="FF0066"/>
              </a:solidFill>
              <a:ln w="952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81" name="AutoShape 173"/>
              <p:cNvSpPr/>
              <p:nvPr/>
            </p:nvSpPr>
            <p:spPr>
              <a:xfrm rot="-5400000">
                <a:off x="4750" y="2847"/>
                <a:ext cx="308" cy="37"/>
              </a:xfrm>
              <a:prstGeom prst="roundRect">
                <a:avLst>
                  <a:gd name="adj" fmla="val 16667"/>
                </a:avLst>
              </a:prstGeom>
              <a:solidFill>
                <a:srgbClr val="FF0066"/>
              </a:solidFill>
              <a:ln w="952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82" name="AutoShape 174"/>
              <p:cNvSpPr/>
              <p:nvPr/>
            </p:nvSpPr>
            <p:spPr>
              <a:xfrm rot="-5400000">
                <a:off x="5126" y="2847"/>
                <a:ext cx="308" cy="37"/>
              </a:xfrm>
              <a:prstGeom prst="roundRect">
                <a:avLst>
                  <a:gd name="adj" fmla="val 16667"/>
                </a:avLst>
              </a:prstGeom>
              <a:solidFill>
                <a:srgbClr val="FF0066"/>
              </a:solidFill>
              <a:ln w="952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401583" name="Oval 175"/>
            <p:cNvSpPr/>
            <p:nvPr/>
          </p:nvSpPr>
          <p:spPr>
            <a:xfrm>
              <a:off x="1344" y="1980"/>
              <a:ext cx="56" cy="56"/>
            </a:xfrm>
            <a:prstGeom prst="ellipse">
              <a:avLst/>
            </a:prstGeom>
            <a:solidFill>
              <a:srgbClr val="FF0066"/>
            </a:solidFill>
            <a:ln w="952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13" name="Group 176"/>
          <p:cNvGrpSpPr/>
          <p:nvPr/>
        </p:nvGrpSpPr>
        <p:grpSpPr>
          <a:xfrm>
            <a:off x="1428750" y="4267200"/>
            <a:ext cx="1354138" cy="1985963"/>
            <a:chOff x="1388" y="192"/>
            <a:chExt cx="853" cy="1251"/>
          </a:xfrm>
        </p:grpSpPr>
        <p:grpSp>
          <p:nvGrpSpPr>
            <p:cNvPr id="401585" name="Group 177"/>
            <p:cNvGrpSpPr/>
            <p:nvPr/>
          </p:nvGrpSpPr>
          <p:grpSpPr>
            <a:xfrm>
              <a:off x="1586" y="478"/>
              <a:ext cx="443" cy="959"/>
              <a:chOff x="1586" y="448"/>
              <a:chExt cx="461" cy="989"/>
            </a:xfrm>
          </p:grpSpPr>
          <p:sp>
            <p:nvSpPr>
              <p:cNvPr id="401586" name="AutoShape 178"/>
              <p:cNvSpPr/>
              <p:nvPr/>
            </p:nvSpPr>
            <p:spPr>
              <a:xfrm>
                <a:off x="1621" y="448"/>
                <a:ext cx="391" cy="38"/>
              </a:xfrm>
              <a:prstGeom prst="roundRect">
                <a:avLst>
                  <a:gd name="adj" fmla="val 16667"/>
                </a:avLst>
              </a:prstGeom>
              <a:solidFill>
                <a:srgbClr val="0033CC"/>
              </a:solidFill>
              <a:ln w="952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87" name="AutoShape 179"/>
              <p:cNvSpPr/>
              <p:nvPr/>
            </p:nvSpPr>
            <p:spPr>
              <a:xfrm rot="-5400000">
                <a:off x="1427" y="1164"/>
                <a:ext cx="358" cy="41"/>
              </a:xfrm>
              <a:prstGeom prst="roundRect">
                <a:avLst>
                  <a:gd name="adj" fmla="val 16667"/>
                </a:avLst>
              </a:prstGeom>
              <a:solidFill>
                <a:srgbClr val="0033CC"/>
              </a:solidFill>
              <a:ln w="952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88" name="AutoShape 180"/>
              <p:cNvSpPr/>
              <p:nvPr/>
            </p:nvSpPr>
            <p:spPr>
              <a:xfrm>
                <a:off x="1620" y="923"/>
                <a:ext cx="391" cy="38"/>
              </a:xfrm>
              <a:prstGeom prst="roundRect">
                <a:avLst>
                  <a:gd name="adj" fmla="val 16667"/>
                </a:avLst>
              </a:prstGeom>
              <a:solidFill>
                <a:srgbClr val="0033CC"/>
              </a:solidFill>
              <a:ln w="952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89" name="AutoShape 181"/>
              <p:cNvSpPr/>
              <p:nvPr/>
            </p:nvSpPr>
            <p:spPr>
              <a:xfrm>
                <a:off x="1621" y="1399"/>
                <a:ext cx="391" cy="38"/>
              </a:xfrm>
              <a:prstGeom prst="roundRect">
                <a:avLst>
                  <a:gd name="adj" fmla="val 16667"/>
                </a:avLst>
              </a:prstGeom>
              <a:solidFill>
                <a:srgbClr val="0033CC"/>
              </a:solidFill>
              <a:ln w="952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90" name="AutoShape 182"/>
              <p:cNvSpPr/>
              <p:nvPr/>
            </p:nvSpPr>
            <p:spPr>
              <a:xfrm rot="-5400000">
                <a:off x="1847" y="1164"/>
                <a:ext cx="358" cy="41"/>
              </a:xfrm>
              <a:prstGeom prst="roundRect">
                <a:avLst>
                  <a:gd name="adj" fmla="val 16667"/>
                </a:avLst>
              </a:prstGeom>
              <a:solidFill>
                <a:srgbClr val="0033CC"/>
              </a:solidFill>
              <a:ln w="952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91" name="AutoShape 183"/>
              <p:cNvSpPr/>
              <p:nvPr/>
            </p:nvSpPr>
            <p:spPr>
              <a:xfrm rot="-5400000">
                <a:off x="1427" y="684"/>
                <a:ext cx="358" cy="41"/>
              </a:xfrm>
              <a:prstGeom prst="roundRect">
                <a:avLst>
                  <a:gd name="adj" fmla="val 16667"/>
                </a:avLst>
              </a:prstGeom>
              <a:solidFill>
                <a:srgbClr val="0033CC"/>
              </a:solidFill>
              <a:ln w="952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1592" name="AutoShape 184"/>
              <p:cNvSpPr/>
              <p:nvPr/>
            </p:nvSpPr>
            <p:spPr>
              <a:xfrm rot="-5400000">
                <a:off x="1847" y="684"/>
                <a:ext cx="358" cy="41"/>
              </a:xfrm>
              <a:prstGeom prst="roundRect">
                <a:avLst>
                  <a:gd name="adj" fmla="val 16667"/>
                </a:avLst>
              </a:prstGeom>
              <a:solidFill>
                <a:srgbClr val="0033CC"/>
              </a:solidFill>
              <a:ln w="952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401593" name="Text Box 185"/>
            <p:cNvSpPr txBox="1"/>
            <p:nvPr/>
          </p:nvSpPr>
          <p:spPr>
            <a:xfrm>
              <a:off x="1700" y="192"/>
              <a:ext cx="228" cy="327"/>
            </a:xfrm>
            <a:prstGeom prst="rect">
              <a:avLst/>
            </a:prstGeom>
            <a:noFill/>
            <a:ln w="9525">
              <a:noFill/>
            </a:ln>
          </p:spPr>
          <p:txBody>
            <a:bodyPr wrap="none">
              <a:spAutoFit/>
            </a:bodyPr>
            <a:p>
              <a:r>
                <a:rPr lang="en-US" altLang="zh-CN" sz="2800" b="1" dirty="0">
                  <a:solidFill>
                    <a:srgbClr val="FF0066"/>
                  </a:solidFill>
                  <a:latin typeface="Times New Roman" panose="02020603050405020304" pitchFamily="18" charset="0"/>
                </a:rPr>
                <a:t>a</a:t>
              </a:r>
              <a:endParaRPr lang="en-US" altLang="zh-CN" sz="2800" b="1" dirty="0">
                <a:solidFill>
                  <a:srgbClr val="FF0066"/>
                </a:solidFill>
                <a:latin typeface="Times New Roman" panose="02020603050405020304" pitchFamily="18" charset="0"/>
              </a:endParaRPr>
            </a:p>
          </p:txBody>
        </p:sp>
        <p:sp>
          <p:nvSpPr>
            <p:cNvPr id="401594" name="Text Box 186"/>
            <p:cNvSpPr txBox="1"/>
            <p:nvPr/>
          </p:nvSpPr>
          <p:spPr>
            <a:xfrm>
              <a:off x="1388" y="1008"/>
              <a:ext cx="215" cy="327"/>
            </a:xfrm>
            <a:prstGeom prst="rect">
              <a:avLst/>
            </a:prstGeom>
            <a:noFill/>
            <a:ln w="9525">
              <a:noFill/>
            </a:ln>
          </p:spPr>
          <p:txBody>
            <a:bodyPr wrap="none">
              <a:spAutoFit/>
            </a:bodyPr>
            <a:p>
              <a:r>
                <a:rPr lang="en-US" altLang="zh-CN" sz="2800" b="1" dirty="0">
                  <a:solidFill>
                    <a:srgbClr val="FF0066"/>
                  </a:solidFill>
                  <a:latin typeface="Times New Roman" panose="02020603050405020304" pitchFamily="18" charset="0"/>
                </a:rPr>
                <a:t>e</a:t>
              </a:r>
              <a:endParaRPr lang="en-US" altLang="zh-CN" sz="2800" b="1" dirty="0">
                <a:solidFill>
                  <a:srgbClr val="FF0066"/>
                </a:solidFill>
                <a:latin typeface="Times New Roman" panose="02020603050405020304" pitchFamily="18" charset="0"/>
              </a:endParaRPr>
            </a:p>
          </p:txBody>
        </p:sp>
        <p:sp>
          <p:nvSpPr>
            <p:cNvPr id="401595" name="Text Box 187"/>
            <p:cNvSpPr txBox="1"/>
            <p:nvPr/>
          </p:nvSpPr>
          <p:spPr>
            <a:xfrm>
              <a:off x="2000" y="522"/>
              <a:ext cx="241" cy="327"/>
            </a:xfrm>
            <a:prstGeom prst="rect">
              <a:avLst/>
            </a:prstGeom>
            <a:noFill/>
            <a:ln w="9525">
              <a:noFill/>
            </a:ln>
          </p:spPr>
          <p:txBody>
            <a:bodyPr wrap="none">
              <a:spAutoFit/>
            </a:bodyPr>
            <a:p>
              <a:r>
                <a:rPr lang="en-US" altLang="zh-CN" sz="2800" b="1" dirty="0">
                  <a:solidFill>
                    <a:srgbClr val="FF0066"/>
                  </a:solidFill>
                  <a:latin typeface="Times New Roman" panose="02020603050405020304" pitchFamily="18" charset="0"/>
                </a:rPr>
                <a:t>b</a:t>
              </a:r>
              <a:endParaRPr lang="en-US" altLang="zh-CN" sz="2800" b="1" dirty="0">
                <a:solidFill>
                  <a:srgbClr val="FF0066"/>
                </a:solidFill>
                <a:latin typeface="Times New Roman" panose="02020603050405020304" pitchFamily="18" charset="0"/>
              </a:endParaRPr>
            </a:p>
          </p:txBody>
        </p:sp>
        <p:sp>
          <p:nvSpPr>
            <p:cNvPr id="401596" name="Text Box 188"/>
            <p:cNvSpPr txBox="1"/>
            <p:nvPr/>
          </p:nvSpPr>
          <p:spPr>
            <a:xfrm>
              <a:off x="1994" y="1002"/>
              <a:ext cx="215" cy="327"/>
            </a:xfrm>
            <a:prstGeom prst="rect">
              <a:avLst/>
            </a:prstGeom>
            <a:noFill/>
            <a:ln w="9525">
              <a:noFill/>
            </a:ln>
          </p:spPr>
          <p:txBody>
            <a:bodyPr wrap="none">
              <a:spAutoFit/>
            </a:bodyPr>
            <a:p>
              <a:r>
                <a:rPr lang="en-US" altLang="zh-CN" sz="2800" b="1" dirty="0">
                  <a:solidFill>
                    <a:srgbClr val="FF0066"/>
                  </a:solidFill>
                  <a:latin typeface="Times New Roman" panose="02020603050405020304" pitchFamily="18" charset="0"/>
                </a:rPr>
                <a:t>c</a:t>
              </a:r>
              <a:endParaRPr lang="en-US" altLang="zh-CN" sz="2800" b="1" dirty="0">
                <a:solidFill>
                  <a:srgbClr val="FF0066"/>
                </a:solidFill>
                <a:latin typeface="Times New Roman" panose="02020603050405020304" pitchFamily="18" charset="0"/>
              </a:endParaRPr>
            </a:p>
          </p:txBody>
        </p:sp>
        <p:sp>
          <p:nvSpPr>
            <p:cNvPr id="401597" name="Text Box 189"/>
            <p:cNvSpPr txBox="1"/>
            <p:nvPr/>
          </p:nvSpPr>
          <p:spPr>
            <a:xfrm>
              <a:off x="1394" y="528"/>
              <a:ext cx="191" cy="327"/>
            </a:xfrm>
            <a:prstGeom prst="rect">
              <a:avLst/>
            </a:prstGeom>
            <a:noFill/>
            <a:ln w="9525">
              <a:noFill/>
            </a:ln>
          </p:spPr>
          <p:txBody>
            <a:bodyPr wrap="none">
              <a:spAutoFit/>
            </a:bodyPr>
            <a:p>
              <a:r>
                <a:rPr lang="en-US" altLang="zh-CN" sz="2800" b="1" dirty="0">
                  <a:solidFill>
                    <a:srgbClr val="FF0066"/>
                  </a:solidFill>
                  <a:latin typeface="Times New Roman" panose="02020603050405020304" pitchFamily="18" charset="0"/>
                </a:rPr>
                <a:t>f</a:t>
              </a:r>
              <a:endParaRPr lang="en-US" altLang="zh-CN" sz="2800" b="1" dirty="0">
                <a:solidFill>
                  <a:srgbClr val="FF0066"/>
                </a:solidFill>
                <a:latin typeface="Times New Roman" panose="02020603050405020304" pitchFamily="18" charset="0"/>
              </a:endParaRPr>
            </a:p>
          </p:txBody>
        </p:sp>
        <p:sp>
          <p:nvSpPr>
            <p:cNvPr id="401598" name="Text Box 190"/>
            <p:cNvSpPr txBox="1"/>
            <p:nvPr/>
          </p:nvSpPr>
          <p:spPr>
            <a:xfrm>
              <a:off x="1700" y="624"/>
              <a:ext cx="228" cy="327"/>
            </a:xfrm>
            <a:prstGeom prst="rect">
              <a:avLst/>
            </a:prstGeom>
            <a:noFill/>
            <a:ln w="9525">
              <a:noFill/>
            </a:ln>
          </p:spPr>
          <p:txBody>
            <a:bodyPr wrap="none">
              <a:spAutoFit/>
            </a:bodyPr>
            <a:p>
              <a:r>
                <a:rPr lang="en-US" altLang="zh-CN" sz="2800" b="1" dirty="0">
                  <a:solidFill>
                    <a:srgbClr val="FF0066"/>
                  </a:solidFill>
                  <a:latin typeface="Times New Roman" panose="02020603050405020304" pitchFamily="18" charset="0"/>
                </a:rPr>
                <a:t>g</a:t>
              </a:r>
              <a:endParaRPr lang="en-US" altLang="zh-CN" sz="2800" b="1" dirty="0">
                <a:solidFill>
                  <a:srgbClr val="FF0066"/>
                </a:solidFill>
                <a:latin typeface="Times New Roman" panose="02020603050405020304" pitchFamily="18" charset="0"/>
              </a:endParaRPr>
            </a:p>
          </p:txBody>
        </p:sp>
        <p:sp>
          <p:nvSpPr>
            <p:cNvPr id="401599" name="Text Box 191"/>
            <p:cNvSpPr txBox="1"/>
            <p:nvPr/>
          </p:nvSpPr>
          <p:spPr>
            <a:xfrm>
              <a:off x="1700" y="1116"/>
              <a:ext cx="241" cy="327"/>
            </a:xfrm>
            <a:prstGeom prst="rect">
              <a:avLst/>
            </a:prstGeom>
            <a:noFill/>
            <a:ln w="9525">
              <a:noFill/>
            </a:ln>
          </p:spPr>
          <p:txBody>
            <a:bodyPr wrap="none">
              <a:spAutoFit/>
            </a:bodyPr>
            <a:p>
              <a:r>
                <a:rPr lang="en-US" altLang="zh-CN" sz="2800" b="1" dirty="0">
                  <a:solidFill>
                    <a:srgbClr val="FF0066"/>
                  </a:solidFill>
                  <a:latin typeface="Times New Roman" panose="02020603050405020304" pitchFamily="18" charset="0"/>
                </a:rPr>
                <a:t>d</a:t>
              </a:r>
              <a:endParaRPr lang="en-US" altLang="zh-CN" sz="2800" b="1" dirty="0">
                <a:solidFill>
                  <a:srgbClr val="FF0066"/>
                </a:solidFill>
                <a:latin typeface="Times New Roman" panose="02020603050405020304" pitchFamily="18" charset="0"/>
              </a:endParaRPr>
            </a:p>
          </p:txBody>
        </p:sp>
      </p:grpSp>
      <p:sp>
        <p:nvSpPr>
          <p:cNvPr id="52416" name="Rectangle 192"/>
          <p:cNvSpPr/>
          <p:nvPr/>
        </p:nvSpPr>
        <p:spPr>
          <a:xfrm>
            <a:off x="5881688" y="1433513"/>
            <a:ext cx="725487" cy="457200"/>
          </a:xfrm>
          <a:prstGeom prst="rect">
            <a:avLst/>
          </a:prstGeom>
          <a:noFill/>
          <a:ln w="9525">
            <a:noFill/>
          </a:ln>
        </p:spPr>
        <p:txBody>
          <a:bodyPr wrap="none">
            <a:spAutoFit/>
          </a:bodyPr>
          <a:p>
            <a:r>
              <a:rPr lang="en-US" altLang="zh-CN" b="1" dirty="0">
                <a:solidFill>
                  <a:srgbClr val="006600"/>
                </a:solidFill>
                <a:latin typeface="Times New Roman" panose="02020603050405020304" pitchFamily="18" charset="0"/>
              </a:rPr>
              <a:t>com</a:t>
            </a:r>
            <a:endParaRPr lang="en-US" altLang="zh-CN" b="1" dirty="0">
              <a:solidFill>
                <a:srgbClr val="006600"/>
              </a:solidFill>
              <a:latin typeface="Times New Roman" panose="02020603050405020304" pitchFamily="18" charset="0"/>
            </a:endParaRPr>
          </a:p>
        </p:txBody>
      </p:sp>
      <p:sp>
        <p:nvSpPr>
          <p:cNvPr id="52417" name="Rectangle 193"/>
          <p:cNvSpPr/>
          <p:nvPr/>
        </p:nvSpPr>
        <p:spPr>
          <a:xfrm>
            <a:off x="6015038" y="5834063"/>
            <a:ext cx="725487" cy="457200"/>
          </a:xfrm>
          <a:prstGeom prst="rect">
            <a:avLst/>
          </a:prstGeom>
          <a:noFill/>
          <a:ln w="9525">
            <a:noFill/>
          </a:ln>
        </p:spPr>
        <p:txBody>
          <a:bodyPr wrap="none">
            <a:spAutoFit/>
          </a:bodyPr>
          <a:p>
            <a:r>
              <a:rPr lang="en-US" altLang="zh-CN" b="1" dirty="0">
                <a:solidFill>
                  <a:srgbClr val="006600"/>
                </a:solidFill>
                <a:latin typeface="Times New Roman" panose="02020603050405020304" pitchFamily="18" charset="0"/>
              </a:rPr>
              <a:t>com</a:t>
            </a:r>
            <a:endParaRPr lang="en-US" altLang="zh-CN" b="1" dirty="0">
              <a:solidFill>
                <a:srgbClr val="006600"/>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2226"/>
                                        </p:tgtEl>
                                        <p:attrNameLst>
                                          <p:attrName>style.visibility</p:attrName>
                                        </p:attrNameLst>
                                      </p:cBhvr>
                                      <p:to>
                                        <p:strVal val="visible"/>
                                      </p:to>
                                    </p:set>
                                    <p:animEffect transition="in" filter="box(out)">
                                      <p:cBhvr>
                                        <p:cTn id="12" dur="500"/>
                                        <p:tgtEl>
                                          <p:spTgt spid="522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2229">
                                            <p:txEl>
                                              <p:charRg st="0" end="7"/>
                                            </p:txEl>
                                          </p:spTgt>
                                        </p:tgtEl>
                                        <p:attrNameLst>
                                          <p:attrName>style.visibility</p:attrName>
                                        </p:attrNameLst>
                                      </p:cBhvr>
                                      <p:to>
                                        <p:strVal val="visible"/>
                                      </p:to>
                                    </p:set>
                                    <p:animEffect transition="in" filter="wipe(left)">
                                      <p:cBhvr>
                                        <p:cTn id="22" dur="500"/>
                                        <p:tgtEl>
                                          <p:spTgt spid="52229">
                                            <p:txEl>
                                              <p:charRg st="0" end="7"/>
                                            </p:txEl>
                                          </p:spTgt>
                                        </p:tgtEl>
                                      </p:cBhvr>
                                    </p:animEffect>
                                  </p:childTnLst>
                                </p:cTn>
                              </p:par>
                            </p:childTnLst>
                          </p:cTn>
                        </p:par>
                        <p:par>
                          <p:cTn id="23" fill="hold">
                            <p:stCondLst>
                              <p:cond delay="500"/>
                            </p:stCondLst>
                            <p:childTnLst>
                              <p:par>
                                <p:cTn id="24" presetID="22" presetClass="entr" presetSubtype="8" fill="hold" grpId="0" nodeType="afterEffect">
                                  <p:stCondLst>
                                    <p:cond delay="1000"/>
                                  </p:stCondLst>
                                  <p:childTnLst>
                                    <p:set>
                                      <p:cBhvr>
                                        <p:cTn id="25" dur="1" fill="hold">
                                          <p:stCondLst>
                                            <p:cond delay="0"/>
                                          </p:stCondLst>
                                        </p:cTn>
                                        <p:tgtEl>
                                          <p:spTgt spid="52227">
                                            <p:txEl>
                                              <p:charRg st="0" end="8"/>
                                            </p:txEl>
                                          </p:spTgt>
                                        </p:tgtEl>
                                        <p:attrNameLst>
                                          <p:attrName>style.visibility</p:attrName>
                                        </p:attrNameLst>
                                      </p:cBhvr>
                                      <p:to>
                                        <p:strVal val="visible"/>
                                      </p:to>
                                    </p:set>
                                    <p:animEffect transition="in" filter="wipe(left)">
                                      <p:cBhvr>
                                        <p:cTn id="26" dur="500"/>
                                        <p:tgtEl>
                                          <p:spTgt spid="52227">
                                            <p:txEl>
                                              <p:charRg st="0" end="8"/>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52416">
                                            <p:txEl>
                                              <p:charRg st="0" end="4"/>
                                            </p:txEl>
                                          </p:spTgt>
                                        </p:tgtEl>
                                        <p:attrNameLst>
                                          <p:attrName>style.visibility</p:attrName>
                                        </p:attrNameLst>
                                      </p:cBhvr>
                                      <p:to>
                                        <p:strVal val="visible"/>
                                      </p:to>
                                    </p:set>
                                    <p:animEffect transition="in" filter="wipe(left)">
                                      <p:cBhvr>
                                        <p:cTn id="36" dur="500"/>
                                        <p:tgtEl>
                                          <p:spTgt spid="52416">
                                            <p:txEl>
                                              <p:charRg st="0"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2311">
                                            <p:txEl>
                                              <p:charRg st="0" end="7"/>
                                            </p:txEl>
                                          </p:spTgt>
                                        </p:tgtEl>
                                        <p:attrNameLst>
                                          <p:attrName>style.visibility</p:attrName>
                                        </p:attrNameLst>
                                      </p:cBhvr>
                                      <p:to>
                                        <p:strVal val="visible"/>
                                      </p:to>
                                    </p:set>
                                    <p:animEffect transition="in" filter="wipe(left)">
                                      <p:cBhvr>
                                        <p:cTn id="41" dur="500"/>
                                        <p:tgtEl>
                                          <p:spTgt spid="52311">
                                            <p:txEl>
                                              <p:charRg st="0" end="7"/>
                                            </p:txEl>
                                          </p:spTgt>
                                        </p:tgtEl>
                                      </p:cBhvr>
                                    </p:animEffect>
                                  </p:childTnLst>
                                </p:cTn>
                              </p:par>
                            </p:childTnLst>
                          </p:cTn>
                        </p:par>
                        <p:par>
                          <p:cTn id="42" fill="hold">
                            <p:stCondLst>
                              <p:cond delay="500"/>
                            </p:stCondLst>
                            <p:childTnLst>
                              <p:par>
                                <p:cTn id="43" presetID="22" presetClass="entr" presetSubtype="8" fill="hold" grpId="0" nodeType="afterEffect">
                                  <p:stCondLst>
                                    <p:cond delay="1000"/>
                                  </p:stCondLst>
                                  <p:childTnLst>
                                    <p:set>
                                      <p:cBhvr>
                                        <p:cTn id="44" dur="1" fill="hold">
                                          <p:stCondLst>
                                            <p:cond delay="0"/>
                                          </p:stCondLst>
                                        </p:cTn>
                                        <p:tgtEl>
                                          <p:spTgt spid="52310">
                                            <p:txEl>
                                              <p:charRg st="0" end="8"/>
                                            </p:txEl>
                                          </p:spTgt>
                                        </p:tgtEl>
                                        <p:attrNameLst>
                                          <p:attrName>style.visibility</p:attrName>
                                        </p:attrNameLst>
                                      </p:cBhvr>
                                      <p:to>
                                        <p:strVal val="visible"/>
                                      </p:to>
                                    </p:set>
                                    <p:animEffect transition="in" filter="wipe(left)">
                                      <p:cBhvr>
                                        <p:cTn id="45" dur="500"/>
                                        <p:tgtEl>
                                          <p:spTgt spid="52310">
                                            <p:txEl>
                                              <p:charRg st="0" end="8"/>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52417">
                                            <p:txEl>
                                              <p:charRg st="0" end="4"/>
                                            </p:txEl>
                                          </p:spTgt>
                                        </p:tgtEl>
                                        <p:attrNameLst>
                                          <p:attrName>style.visibility</p:attrName>
                                        </p:attrNameLst>
                                      </p:cBhvr>
                                      <p:to>
                                        <p:strVal val="visible"/>
                                      </p:to>
                                    </p:set>
                                    <p:animEffect transition="in" filter="wipe(left)">
                                      <p:cBhvr>
                                        <p:cTn id="55" dur="500"/>
                                        <p:tgtEl>
                                          <p:spTgt spid="52417">
                                            <p:txEl>
                                              <p:charRg st="0"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ldLvl="0" animBg="1"/>
      <p:bldP spid="52227" grpId="0" advAuto="1000" build="p"/>
      <p:bldP spid="52229" grpId="0" build="p"/>
      <p:bldP spid="52310" grpId="0" advAuto="1000" build="p"/>
      <p:bldP spid="52311" grpId="0" build="p"/>
      <p:bldP spid="52416" grpId="0" build="p"/>
      <p:bldP spid="5241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 Box 2"/>
          <p:cNvSpPr txBox="1"/>
          <p:nvPr/>
        </p:nvSpPr>
        <p:spPr>
          <a:xfrm>
            <a:off x="1359535" y="561340"/>
            <a:ext cx="2132965" cy="521970"/>
          </a:xfrm>
          <a:prstGeom prst="rect">
            <a:avLst/>
          </a:prstGeom>
          <a:noFill/>
          <a:ln w="9525">
            <a:noFill/>
          </a:ln>
        </p:spPr>
        <p:txBody>
          <a:bodyPr wrap="square">
            <a:spAutoFit/>
          </a:bodyPr>
          <a:p>
            <a:pPr>
              <a:spcBef>
                <a:spcPct val="20000"/>
              </a:spcBef>
            </a:pPr>
            <a:r>
              <a:rPr lang="zh-CN" altLang="en-US" sz="2800" b="1" dirty="0">
                <a:solidFill>
                  <a:schemeClr val="bg1"/>
                </a:solidFill>
                <a:latin typeface="Times New Roman" panose="02020603050405020304" pitchFamily="18" charset="0"/>
              </a:rPr>
              <a:t>两种载流子</a:t>
            </a:r>
            <a:endParaRPr lang="zh-CN" altLang="en-US" sz="2800" b="1" dirty="0">
              <a:solidFill>
                <a:schemeClr val="bg1"/>
              </a:solidFill>
              <a:latin typeface="Times New Roman" panose="02020603050405020304" pitchFamily="18" charset="0"/>
            </a:endParaRPr>
          </a:p>
        </p:txBody>
      </p:sp>
      <p:sp>
        <p:nvSpPr>
          <p:cNvPr id="21507" name="Text Box 3"/>
          <p:cNvSpPr txBox="1"/>
          <p:nvPr/>
        </p:nvSpPr>
        <p:spPr>
          <a:xfrm>
            <a:off x="609600" y="1409700"/>
            <a:ext cx="3352800" cy="519113"/>
          </a:xfrm>
          <a:prstGeom prst="rect">
            <a:avLst/>
          </a:prstGeom>
          <a:noFill/>
          <a:ln w="9525">
            <a:noFill/>
          </a:ln>
        </p:spPr>
        <p:txBody>
          <a:bodyPr>
            <a:spAutoFit/>
          </a:bodyPr>
          <a:p>
            <a:pPr>
              <a:spcBef>
                <a:spcPct val="20000"/>
              </a:spcBef>
            </a:pPr>
            <a:r>
              <a:rPr lang="zh-CN" altLang="en-US" sz="2800" b="1" dirty="0">
                <a:solidFill>
                  <a:srgbClr val="FF0066"/>
                </a:solidFill>
                <a:latin typeface="Times New Roman" panose="02020603050405020304" pitchFamily="18" charset="0"/>
              </a:rPr>
              <a:t>电子</a:t>
            </a:r>
            <a:r>
              <a:rPr lang="en-US" altLang="zh-CN" sz="2800" b="1" dirty="0">
                <a:solidFill>
                  <a:srgbClr val="0033CC"/>
                </a:solidFill>
                <a:latin typeface="宋体" panose="02010600030101010101" pitchFamily="2" charset="-122"/>
              </a:rPr>
              <a:t>(</a:t>
            </a:r>
            <a:r>
              <a:rPr lang="zh-CN" altLang="en-US" sz="2800" b="1" dirty="0">
                <a:solidFill>
                  <a:srgbClr val="0033CC"/>
                </a:solidFill>
                <a:latin typeface="宋体" panose="02010600030101010101" pitchFamily="2" charset="-122"/>
              </a:rPr>
              <a:t>自由电子</a:t>
            </a:r>
            <a:r>
              <a:rPr lang="en-US" altLang="zh-CN" sz="2800" b="1" dirty="0">
                <a:solidFill>
                  <a:srgbClr val="0033CC"/>
                </a:solidFill>
                <a:latin typeface="宋体" panose="02010600030101010101" pitchFamily="2" charset="-122"/>
              </a:rPr>
              <a:t>)</a:t>
            </a:r>
            <a:endParaRPr lang="en-US" altLang="zh-CN" sz="2800" b="1" dirty="0">
              <a:solidFill>
                <a:srgbClr val="0033CC"/>
              </a:solidFill>
              <a:latin typeface="宋体" panose="02010600030101010101" pitchFamily="2" charset="-122"/>
            </a:endParaRPr>
          </a:p>
        </p:txBody>
      </p:sp>
      <p:sp>
        <p:nvSpPr>
          <p:cNvPr id="21508" name="Text Box 4"/>
          <p:cNvSpPr txBox="1"/>
          <p:nvPr/>
        </p:nvSpPr>
        <p:spPr>
          <a:xfrm>
            <a:off x="609600" y="2095500"/>
            <a:ext cx="1524000" cy="519113"/>
          </a:xfrm>
          <a:prstGeom prst="rect">
            <a:avLst/>
          </a:prstGeom>
          <a:noFill/>
          <a:ln w="9525">
            <a:noFill/>
          </a:ln>
        </p:spPr>
        <p:txBody>
          <a:bodyPr>
            <a:spAutoFit/>
          </a:bodyPr>
          <a:p>
            <a:pPr>
              <a:spcBef>
                <a:spcPct val="20000"/>
              </a:spcBef>
            </a:pPr>
            <a:r>
              <a:rPr lang="zh-CN" altLang="en-US" sz="2800" b="1" dirty="0">
                <a:solidFill>
                  <a:srgbClr val="FF0066"/>
                </a:solidFill>
                <a:latin typeface="Times New Roman" panose="02020603050405020304" pitchFamily="18" charset="0"/>
              </a:rPr>
              <a:t>空穴</a:t>
            </a:r>
            <a:endParaRPr lang="zh-CN" altLang="en-US" sz="2800" b="1" dirty="0">
              <a:solidFill>
                <a:srgbClr val="0033CC"/>
              </a:solidFill>
              <a:latin typeface="Times New Roman" panose="02020603050405020304" pitchFamily="18" charset="0"/>
            </a:endParaRPr>
          </a:p>
        </p:txBody>
      </p:sp>
      <p:sp>
        <p:nvSpPr>
          <p:cNvPr id="21509" name="Text Box 5"/>
          <p:cNvSpPr txBox="1"/>
          <p:nvPr/>
        </p:nvSpPr>
        <p:spPr>
          <a:xfrm>
            <a:off x="4939665" y="562610"/>
            <a:ext cx="3161665" cy="521970"/>
          </a:xfrm>
          <a:prstGeom prst="rect">
            <a:avLst/>
          </a:prstGeom>
          <a:noFill/>
          <a:ln w="9525">
            <a:noFill/>
          </a:ln>
        </p:spPr>
        <p:txBody>
          <a:bodyPr wrap="square">
            <a:spAutoFit/>
          </a:bodyPr>
          <a:p>
            <a:pPr>
              <a:spcBef>
                <a:spcPct val="20000"/>
              </a:spcBef>
            </a:pPr>
            <a:r>
              <a:rPr lang="zh-CN" altLang="en-US" sz="2800" b="1" dirty="0">
                <a:solidFill>
                  <a:schemeClr val="bg1"/>
                </a:solidFill>
                <a:latin typeface="Times New Roman" panose="02020603050405020304" pitchFamily="18" charset="0"/>
              </a:rPr>
              <a:t>两种载流子的运动</a:t>
            </a:r>
            <a:endParaRPr lang="zh-CN" altLang="en-US" sz="2800" b="1" dirty="0">
              <a:solidFill>
                <a:schemeClr val="bg1"/>
              </a:solidFill>
              <a:latin typeface="Times New Roman" panose="02020603050405020304" pitchFamily="18" charset="0"/>
            </a:endParaRPr>
          </a:p>
        </p:txBody>
      </p:sp>
      <p:sp>
        <p:nvSpPr>
          <p:cNvPr id="21510" name="Text Box 6"/>
          <p:cNvSpPr txBox="1"/>
          <p:nvPr/>
        </p:nvSpPr>
        <p:spPr>
          <a:xfrm>
            <a:off x="3602038" y="1409700"/>
            <a:ext cx="5541962" cy="519113"/>
          </a:xfrm>
          <a:prstGeom prst="rect">
            <a:avLst/>
          </a:prstGeom>
          <a:noFill/>
          <a:ln w="9525">
            <a:noFill/>
          </a:ln>
        </p:spPr>
        <p:txBody>
          <a:bodyPr>
            <a:spAutoFit/>
          </a:bodyPr>
          <a:p>
            <a:pPr algn="ctr">
              <a:spcBef>
                <a:spcPct val="20000"/>
              </a:spcBef>
            </a:pPr>
            <a:r>
              <a:rPr lang="zh-CN" altLang="en-US" sz="2800" b="1" dirty="0">
                <a:solidFill>
                  <a:srgbClr val="FF0066"/>
                </a:solidFill>
                <a:latin typeface="Times New Roman" panose="02020603050405020304" pitchFamily="18" charset="0"/>
              </a:rPr>
              <a:t>自由电子</a:t>
            </a:r>
            <a:r>
              <a:rPr lang="en-US" altLang="zh-CN" sz="2800" b="1" dirty="0">
                <a:solidFill>
                  <a:srgbClr val="0033CC"/>
                </a:solidFill>
                <a:latin typeface="宋体" panose="02010600030101010101" pitchFamily="2" charset="-122"/>
              </a:rPr>
              <a:t>(</a:t>
            </a:r>
            <a:r>
              <a:rPr lang="zh-CN" altLang="en-US" sz="2800" b="1" dirty="0">
                <a:solidFill>
                  <a:srgbClr val="0033CC"/>
                </a:solidFill>
                <a:latin typeface="宋体" panose="02010600030101010101" pitchFamily="2" charset="-122"/>
              </a:rPr>
              <a:t>在共价键以外</a:t>
            </a:r>
            <a:r>
              <a:rPr lang="en-US" altLang="zh-CN" sz="2800" b="1" dirty="0">
                <a:solidFill>
                  <a:srgbClr val="0033CC"/>
                </a:solidFill>
                <a:latin typeface="宋体" panose="02010600030101010101" pitchFamily="2" charset="-122"/>
              </a:rPr>
              <a:t>)</a:t>
            </a:r>
            <a:r>
              <a:rPr lang="zh-CN" altLang="en-US" sz="2800" b="1" dirty="0">
                <a:solidFill>
                  <a:srgbClr val="FF0066"/>
                </a:solidFill>
                <a:latin typeface="Times New Roman" panose="02020603050405020304" pitchFamily="18" charset="0"/>
              </a:rPr>
              <a:t>的运动</a:t>
            </a:r>
            <a:endParaRPr lang="zh-CN" altLang="en-US" sz="2800" b="1" dirty="0">
              <a:solidFill>
                <a:srgbClr val="FF0066"/>
              </a:solidFill>
              <a:latin typeface="Times New Roman" panose="02020603050405020304" pitchFamily="18" charset="0"/>
            </a:endParaRPr>
          </a:p>
        </p:txBody>
      </p:sp>
      <p:sp>
        <p:nvSpPr>
          <p:cNvPr id="21511" name="Text Box 7"/>
          <p:cNvSpPr txBox="1"/>
          <p:nvPr/>
        </p:nvSpPr>
        <p:spPr>
          <a:xfrm>
            <a:off x="3810000" y="2019300"/>
            <a:ext cx="4800600" cy="519113"/>
          </a:xfrm>
          <a:prstGeom prst="rect">
            <a:avLst/>
          </a:prstGeom>
          <a:noFill/>
          <a:ln w="9525">
            <a:noFill/>
          </a:ln>
        </p:spPr>
        <p:txBody>
          <a:bodyPr>
            <a:spAutoFit/>
          </a:bodyPr>
          <a:p>
            <a:pPr>
              <a:spcBef>
                <a:spcPct val="20000"/>
              </a:spcBef>
            </a:pPr>
            <a:r>
              <a:rPr lang="zh-CN" altLang="en-US" sz="2800" b="1" dirty="0">
                <a:solidFill>
                  <a:srgbClr val="FF0066"/>
                </a:solidFill>
                <a:latin typeface="Times New Roman" panose="02020603050405020304" pitchFamily="18" charset="0"/>
              </a:rPr>
              <a:t>空穴</a:t>
            </a:r>
            <a:r>
              <a:rPr lang="en-US" altLang="zh-CN" sz="2800" b="1" dirty="0">
                <a:solidFill>
                  <a:srgbClr val="0033CC"/>
                </a:solidFill>
                <a:latin typeface="宋体" panose="02010600030101010101" pitchFamily="2" charset="-122"/>
              </a:rPr>
              <a:t>(</a:t>
            </a:r>
            <a:r>
              <a:rPr lang="zh-CN" altLang="en-US" sz="2800" b="1" dirty="0">
                <a:solidFill>
                  <a:srgbClr val="0033CC"/>
                </a:solidFill>
                <a:latin typeface="宋体" panose="02010600030101010101" pitchFamily="2" charset="-122"/>
              </a:rPr>
              <a:t>在共价键以内</a:t>
            </a:r>
            <a:r>
              <a:rPr lang="en-US" altLang="zh-CN" sz="2800" b="1" dirty="0">
                <a:solidFill>
                  <a:srgbClr val="0033CC"/>
                </a:solidFill>
                <a:latin typeface="宋体" panose="02010600030101010101" pitchFamily="2" charset="-122"/>
              </a:rPr>
              <a:t>)</a:t>
            </a:r>
            <a:r>
              <a:rPr lang="zh-CN" altLang="en-US" sz="2800" b="1" dirty="0">
                <a:solidFill>
                  <a:srgbClr val="FF0066"/>
                </a:solidFill>
                <a:latin typeface="宋体" panose="02010600030101010101" pitchFamily="2" charset="-122"/>
              </a:rPr>
              <a:t>的运动</a:t>
            </a:r>
            <a:endParaRPr lang="zh-CN" altLang="en-US" sz="2800" b="1" dirty="0">
              <a:solidFill>
                <a:srgbClr val="FF0066"/>
              </a:solidFill>
              <a:latin typeface="宋体" panose="02010600030101010101" pitchFamily="2" charset="-122"/>
            </a:endParaRPr>
          </a:p>
        </p:txBody>
      </p:sp>
      <p:sp>
        <p:nvSpPr>
          <p:cNvPr id="21559" name="Text Box 55"/>
          <p:cNvSpPr txBox="1">
            <a:spLocks noChangeArrowheads="1"/>
          </p:cNvSpPr>
          <p:nvPr/>
        </p:nvSpPr>
        <p:spPr bwMode="auto">
          <a:xfrm>
            <a:off x="438150" y="2628900"/>
            <a:ext cx="3054350" cy="519113"/>
          </a:xfrm>
          <a:prstGeom prst="rect">
            <a:avLst/>
          </a:prstGeom>
          <a:noFill/>
          <a:ln w="9525">
            <a:noFill/>
            <a:miter lim="800000"/>
          </a:ln>
        </p:spPr>
        <p:txBody>
          <a:bodyPr wrap="none">
            <a:spAutoFit/>
          </a:bodyPr>
          <a:lstStyle/>
          <a:p>
            <a:pPr marR="0" defTabSz="914400">
              <a:spcBef>
                <a:spcPct val="20000"/>
              </a:spcBef>
              <a:buClrTx/>
              <a:buSzTx/>
              <a:buFontTx/>
              <a:buNone/>
              <a:defRPr/>
            </a:pPr>
            <a:r>
              <a:rPr kumimoji="1" lang="zh-CN" altLang="en-US" sz="2800" b="1" kern="1200" cap="none" spc="0" normalizeH="0" baseline="0" noProof="0" smtClean="0">
                <a:solidFill>
                  <a:srgbClr val="FF33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半导体的导电特征</a:t>
            </a:r>
            <a:endParaRPr kumimoji="1" lang="zh-CN" altLang="en-US" sz="2800" kern="1200" cap="none" spc="0" normalizeH="0" baseline="0" noProof="0" smtClean="0">
              <a:solidFill>
                <a:srgbClr val="FF33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21560" name="Text Box 56"/>
          <p:cNvSpPr txBox="1"/>
          <p:nvPr/>
        </p:nvSpPr>
        <p:spPr>
          <a:xfrm>
            <a:off x="571500" y="3257550"/>
            <a:ext cx="419100" cy="579438"/>
          </a:xfrm>
          <a:prstGeom prst="rect">
            <a:avLst/>
          </a:prstGeom>
          <a:noFill/>
          <a:ln w="9525">
            <a:noFill/>
          </a:ln>
        </p:spPr>
        <p:txBody>
          <a:bodyPr>
            <a:spAutoFit/>
          </a:bodyPr>
          <a:p>
            <a:pPr>
              <a:spcBef>
                <a:spcPct val="20000"/>
              </a:spcBef>
            </a:pPr>
            <a:r>
              <a:rPr lang="en-US" altLang="zh-CN" sz="3200" b="1" i="1" dirty="0">
                <a:solidFill>
                  <a:srgbClr val="FF0066"/>
                </a:solidFill>
                <a:latin typeface="Times New Roman" panose="02020603050405020304" pitchFamily="18" charset="0"/>
              </a:rPr>
              <a:t>I</a:t>
            </a:r>
            <a:endParaRPr lang="en-US" altLang="zh-CN" sz="3200" b="1" baseline="-25000" dirty="0">
              <a:solidFill>
                <a:srgbClr val="FF0066"/>
              </a:solidFill>
              <a:latin typeface="Times New Roman" panose="02020603050405020304" pitchFamily="18" charset="0"/>
            </a:endParaRPr>
          </a:p>
        </p:txBody>
      </p:sp>
      <p:sp>
        <p:nvSpPr>
          <p:cNvPr id="21561" name="Rectangle 57"/>
          <p:cNvSpPr/>
          <p:nvPr/>
        </p:nvSpPr>
        <p:spPr>
          <a:xfrm>
            <a:off x="1181100" y="3409950"/>
            <a:ext cx="3581400" cy="958850"/>
          </a:xfrm>
          <a:prstGeom prst="rect">
            <a:avLst/>
          </a:prstGeom>
          <a:solidFill>
            <a:srgbClr val="CCFFFF"/>
          </a:solidFill>
          <a:ln w="38100" cap="flat" cmpd="sng">
            <a:solidFill>
              <a:schemeClr val="bg2"/>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1562" name="Oval 58"/>
          <p:cNvSpPr/>
          <p:nvPr/>
        </p:nvSpPr>
        <p:spPr>
          <a:xfrm>
            <a:off x="1498600" y="3562350"/>
            <a:ext cx="152400" cy="152400"/>
          </a:xfrm>
          <a:prstGeom prst="ellipse">
            <a:avLst/>
          </a:prstGeom>
          <a:no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1563" name="Oval 59"/>
          <p:cNvSpPr/>
          <p:nvPr/>
        </p:nvSpPr>
        <p:spPr>
          <a:xfrm>
            <a:off x="1943100" y="3562350"/>
            <a:ext cx="152400" cy="152400"/>
          </a:xfrm>
          <a:prstGeom prst="ellipse">
            <a:avLst/>
          </a:prstGeom>
          <a:no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1564" name="Oval 60"/>
          <p:cNvSpPr/>
          <p:nvPr/>
        </p:nvSpPr>
        <p:spPr>
          <a:xfrm>
            <a:off x="2400300" y="3562350"/>
            <a:ext cx="152400" cy="152400"/>
          </a:xfrm>
          <a:prstGeom prst="ellipse">
            <a:avLst/>
          </a:prstGeom>
          <a:no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1565" name="Oval 61"/>
          <p:cNvSpPr/>
          <p:nvPr/>
        </p:nvSpPr>
        <p:spPr>
          <a:xfrm>
            <a:off x="2857500" y="3562350"/>
            <a:ext cx="152400" cy="152400"/>
          </a:xfrm>
          <a:prstGeom prst="ellipse">
            <a:avLst/>
          </a:prstGeom>
          <a:no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1566" name="Oval 62"/>
          <p:cNvSpPr/>
          <p:nvPr/>
        </p:nvSpPr>
        <p:spPr>
          <a:xfrm>
            <a:off x="3314700" y="3562350"/>
            <a:ext cx="152400" cy="152400"/>
          </a:xfrm>
          <a:prstGeom prst="ellipse">
            <a:avLst/>
          </a:prstGeom>
          <a:no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1567" name="Oval 63"/>
          <p:cNvSpPr/>
          <p:nvPr/>
        </p:nvSpPr>
        <p:spPr>
          <a:xfrm>
            <a:off x="3771900" y="3562350"/>
            <a:ext cx="152400" cy="152400"/>
          </a:xfrm>
          <a:prstGeom prst="ellipse">
            <a:avLst/>
          </a:prstGeom>
          <a:no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1568" name="Oval 64"/>
          <p:cNvSpPr/>
          <p:nvPr/>
        </p:nvSpPr>
        <p:spPr>
          <a:xfrm>
            <a:off x="4229100" y="3562350"/>
            <a:ext cx="152400" cy="152400"/>
          </a:xfrm>
          <a:prstGeom prst="ellipse">
            <a:avLst/>
          </a:prstGeom>
          <a:no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1569" name="Oval 65"/>
          <p:cNvSpPr/>
          <p:nvPr/>
        </p:nvSpPr>
        <p:spPr>
          <a:xfrm>
            <a:off x="1714500" y="3671888"/>
            <a:ext cx="152400" cy="152400"/>
          </a:xfrm>
          <a:prstGeom prst="ellipse">
            <a:avLst/>
          </a:prstGeom>
          <a:no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1570" name="Line 66"/>
          <p:cNvSpPr/>
          <p:nvPr/>
        </p:nvSpPr>
        <p:spPr>
          <a:xfrm>
            <a:off x="1981200" y="3790950"/>
            <a:ext cx="1866900" cy="1588"/>
          </a:xfrm>
          <a:prstGeom prst="line">
            <a:avLst/>
          </a:prstGeom>
          <a:ln w="38100" cap="flat" cmpd="sng">
            <a:solidFill>
              <a:srgbClr val="FF0066"/>
            </a:solidFill>
            <a:prstDash val="solid"/>
            <a:headEnd type="none" w="med" len="med"/>
            <a:tailEnd type="stealth" w="med" len="lg"/>
          </a:ln>
        </p:spPr>
      </p:sp>
      <p:sp>
        <p:nvSpPr>
          <p:cNvPr id="21571" name="Rectangle 67"/>
          <p:cNvSpPr/>
          <p:nvPr/>
        </p:nvSpPr>
        <p:spPr>
          <a:xfrm>
            <a:off x="3924300" y="3486150"/>
            <a:ext cx="469900" cy="519113"/>
          </a:xfrm>
          <a:prstGeom prst="rect">
            <a:avLst/>
          </a:prstGeom>
          <a:noFill/>
          <a:ln w="9525">
            <a:noFill/>
          </a:ln>
        </p:spPr>
        <p:txBody>
          <a:bodyPr wrap="none">
            <a:spAutoFit/>
          </a:bodyPr>
          <a:p>
            <a:pPr>
              <a:spcBef>
                <a:spcPct val="20000"/>
              </a:spcBef>
            </a:pPr>
            <a:r>
              <a:rPr lang="en-US" altLang="zh-CN" sz="2800" b="1" i="1" dirty="0">
                <a:solidFill>
                  <a:srgbClr val="FF0066"/>
                </a:solidFill>
                <a:latin typeface="Times New Roman" panose="02020603050405020304" pitchFamily="18" charset="0"/>
              </a:rPr>
              <a:t>I</a:t>
            </a:r>
            <a:r>
              <a:rPr lang="en-US" altLang="zh-CN" sz="2900" b="1" baseline="-25000" dirty="0">
                <a:solidFill>
                  <a:srgbClr val="FF0066"/>
                </a:solidFill>
                <a:latin typeface="Times New Roman" panose="02020603050405020304" pitchFamily="18" charset="0"/>
              </a:rPr>
              <a:t>P</a:t>
            </a:r>
            <a:endParaRPr lang="en-US" altLang="zh-CN" sz="2900" b="1" baseline="-25000" dirty="0">
              <a:solidFill>
                <a:srgbClr val="FF0066"/>
              </a:solidFill>
              <a:latin typeface="Times New Roman" panose="02020603050405020304" pitchFamily="18" charset="0"/>
            </a:endParaRPr>
          </a:p>
        </p:txBody>
      </p:sp>
      <p:sp>
        <p:nvSpPr>
          <p:cNvPr id="21572" name="Oval 68"/>
          <p:cNvSpPr/>
          <p:nvPr/>
        </p:nvSpPr>
        <p:spPr>
          <a:xfrm>
            <a:off x="4305300" y="3943350"/>
            <a:ext cx="152400" cy="152400"/>
          </a:xfrm>
          <a:prstGeom prst="ellipse">
            <a:avLst/>
          </a:prstGeom>
          <a:solidFill>
            <a:srgbClr val="0033CC"/>
          </a:solidFill>
          <a:ln w="9525">
            <a:noFill/>
          </a:ln>
        </p:spPr>
        <p:txBody>
          <a:bodyPr wrap="none" anchor="ctr" anchorCtr="0"/>
          <a:p>
            <a:endParaRPr lang="zh-CN" altLang="en-US" dirty="0">
              <a:latin typeface="Times New Roman" panose="02020603050405020304" pitchFamily="18" charset="0"/>
            </a:endParaRPr>
          </a:p>
        </p:txBody>
      </p:sp>
      <p:sp>
        <p:nvSpPr>
          <p:cNvPr id="21573" name="Oval 69"/>
          <p:cNvSpPr/>
          <p:nvPr/>
        </p:nvSpPr>
        <p:spPr>
          <a:xfrm>
            <a:off x="3848100" y="3943350"/>
            <a:ext cx="152400" cy="152400"/>
          </a:xfrm>
          <a:prstGeom prst="ellipse">
            <a:avLst/>
          </a:prstGeom>
          <a:solidFill>
            <a:srgbClr val="0033CC"/>
          </a:solidFill>
          <a:ln w="9525">
            <a:noFill/>
          </a:ln>
        </p:spPr>
        <p:txBody>
          <a:bodyPr wrap="none" anchor="ctr" anchorCtr="0"/>
          <a:p>
            <a:endParaRPr lang="zh-CN" altLang="en-US" dirty="0">
              <a:latin typeface="Times New Roman" panose="02020603050405020304" pitchFamily="18" charset="0"/>
            </a:endParaRPr>
          </a:p>
        </p:txBody>
      </p:sp>
      <p:sp>
        <p:nvSpPr>
          <p:cNvPr id="21574" name="Oval 70"/>
          <p:cNvSpPr/>
          <p:nvPr/>
        </p:nvSpPr>
        <p:spPr>
          <a:xfrm>
            <a:off x="3390900" y="3943350"/>
            <a:ext cx="152400" cy="152400"/>
          </a:xfrm>
          <a:prstGeom prst="ellipse">
            <a:avLst/>
          </a:prstGeom>
          <a:solidFill>
            <a:srgbClr val="0033CC"/>
          </a:solidFill>
          <a:ln w="9525">
            <a:noFill/>
          </a:ln>
        </p:spPr>
        <p:txBody>
          <a:bodyPr wrap="none" anchor="ctr" anchorCtr="0"/>
          <a:p>
            <a:endParaRPr lang="zh-CN" altLang="en-US" dirty="0">
              <a:latin typeface="Times New Roman" panose="02020603050405020304" pitchFamily="18" charset="0"/>
            </a:endParaRPr>
          </a:p>
        </p:txBody>
      </p:sp>
      <p:sp>
        <p:nvSpPr>
          <p:cNvPr id="21575" name="Oval 71"/>
          <p:cNvSpPr/>
          <p:nvPr/>
        </p:nvSpPr>
        <p:spPr>
          <a:xfrm>
            <a:off x="2933700" y="3943350"/>
            <a:ext cx="152400" cy="152400"/>
          </a:xfrm>
          <a:prstGeom prst="ellipse">
            <a:avLst/>
          </a:prstGeom>
          <a:solidFill>
            <a:srgbClr val="0033CC"/>
          </a:solidFill>
          <a:ln w="9525">
            <a:noFill/>
          </a:ln>
        </p:spPr>
        <p:txBody>
          <a:bodyPr wrap="none" anchor="ctr" anchorCtr="0"/>
          <a:p>
            <a:endParaRPr lang="zh-CN" altLang="en-US" dirty="0">
              <a:latin typeface="Times New Roman" panose="02020603050405020304" pitchFamily="18" charset="0"/>
            </a:endParaRPr>
          </a:p>
        </p:txBody>
      </p:sp>
      <p:sp>
        <p:nvSpPr>
          <p:cNvPr id="21576" name="Oval 72"/>
          <p:cNvSpPr/>
          <p:nvPr/>
        </p:nvSpPr>
        <p:spPr>
          <a:xfrm>
            <a:off x="2476500" y="3943350"/>
            <a:ext cx="152400" cy="152400"/>
          </a:xfrm>
          <a:prstGeom prst="ellipse">
            <a:avLst/>
          </a:prstGeom>
          <a:solidFill>
            <a:srgbClr val="0033CC"/>
          </a:solidFill>
          <a:ln w="9525">
            <a:noFill/>
          </a:ln>
        </p:spPr>
        <p:txBody>
          <a:bodyPr wrap="none" anchor="ctr" anchorCtr="0"/>
          <a:p>
            <a:endParaRPr lang="zh-CN" altLang="en-US" dirty="0">
              <a:latin typeface="Times New Roman" panose="02020603050405020304" pitchFamily="18" charset="0"/>
            </a:endParaRPr>
          </a:p>
        </p:txBody>
      </p:sp>
      <p:sp>
        <p:nvSpPr>
          <p:cNvPr id="21577" name="Oval 73"/>
          <p:cNvSpPr/>
          <p:nvPr/>
        </p:nvSpPr>
        <p:spPr>
          <a:xfrm>
            <a:off x="2019300" y="3943350"/>
            <a:ext cx="152400" cy="152400"/>
          </a:xfrm>
          <a:prstGeom prst="ellipse">
            <a:avLst/>
          </a:prstGeom>
          <a:solidFill>
            <a:srgbClr val="0033CC"/>
          </a:solidFill>
          <a:ln w="9525">
            <a:noFill/>
          </a:ln>
        </p:spPr>
        <p:txBody>
          <a:bodyPr wrap="none" anchor="ctr" anchorCtr="0"/>
          <a:p>
            <a:endParaRPr lang="zh-CN" altLang="en-US" dirty="0">
              <a:latin typeface="Times New Roman" panose="02020603050405020304" pitchFamily="18" charset="0"/>
            </a:endParaRPr>
          </a:p>
        </p:txBody>
      </p:sp>
      <p:sp>
        <p:nvSpPr>
          <p:cNvPr id="21578" name="Oval 74"/>
          <p:cNvSpPr/>
          <p:nvPr/>
        </p:nvSpPr>
        <p:spPr>
          <a:xfrm>
            <a:off x="1562100" y="3943350"/>
            <a:ext cx="152400" cy="152400"/>
          </a:xfrm>
          <a:prstGeom prst="ellipse">
            <a:avLst/>
          </a:prstGeom>
          <a:solidFill>
            <a:srgbClr val="0033CC"/>
          </a:solidFill>
          <a:ln w="9525">
            <a:noFill/>
          </a:ln>
        </p:spPr>
        <p:txBody>
          <a:bodyPr wrap="none" anchor="ctr" anchorCtr="0"/>
          <a:p>
            <a:endParaRPr lang="zh-CN" altLang="en-US" dirty="0">
              <a:latin typeface="Times New Roman" panose="02020603050405020304" pitchFamily="18" charset="0"/>
            </a:endParaRPr>
          </a:p>
        </p:txBody>
      </p:sp>
      <p:sp>
        <p:nvSpPr>
          <p:cNvPr id="21579" name="Oval 75"/>
          <p:cNvSpPr/>
          <p:nvPr/>
        </p:nvSpPr>
        <p:spPr>
          <a:xfrm>
            <a:off x="3848100" y="4095750"/>
            <a:ext cx="152400" cy="152400"/>
          </a:xfrm>
          <a:prstGeom prst="ellipse">
            <a:avLst/>
          </a:prstGeom>
          <a:solidFill>
            <a:srgbClr val="0033CC"/>
          </a:solidFill>
          <a:ln w="9525">
            <a:noFill/>
          </a:ln>
        </p:spPr>
        <p:txBody>
          <a:bodyPr wrap="none" anchor="ctr" anchorCtr="0"/>
          <a:p>
            <a:endParaRPr lang="zh-CN" altLang="en-US" dirty="0">
              <a:latin typeface="Times New Roman" panose="02020603050405020304" pitchFamily="18" charset="0"/>
            </a:endParaRPr>
          </a:p>
        </p:txBody>
      </p:sp>
      <p:sp>
        <p:nvSpPr>
          <p:cNvPr id="21580" name="Line 76"/>
          <p:cNvSpPr/>
          <p:nvPr/>
        </p:nvSpPr>
        <p:spPr>
          <a:xfrm flipH="1">
            <a:off x="1828800" y="4171950"/>
            <a:ext cx="1981200" cy="1588"/>
          </a:xfrm>
          <a:prstGeom prst="line">
            <a:avLst/>
          </a:prstGeom>
          <a:ln w="38100" cap="flat" cmpd="sng">
            <a:solidFill>
              <a:srgbClr val="0033CC"/>
            </a:solidFill>
            <a:prstDash val="solid"/>
            <a:headEnd type="stealth" w="med" len="lg"/>
            <a:tailEnd type="none" w="med" len="lg"/>
          </a:ln>
        </p:spPr>
      </p:sp>
      <p:sp>
        <p:nvSpPr>
          <p:cNvPr id="21581" name="Rectangle 77"/>
          <p:cNvSpPr/>
          <p:nvPr/>
        </p:nvSpPr>
        <p:spPr>
          <a:xfrm>
            <a:off x="1333500" y="3829050"/>
            <a:ext cx="496888" cy="519113"/>
          </a:xfrm>
          <a:prstGeom prst="rect">
            <a:avLst/>
          </a:prstGeom>
          <a:noFill/>
          <a:ln w="9525">
            <a:noFill/>
          </a:ln>
        </p:spPr>
        <p:txBody>
          <a:bodyPr wrap="none">
            <a:spAutoFit/>
          </a:bodyPr>
          <a:p>
            <a:pPr>
              <a:spcBef>
                <a:spcPct val="20000"/>
              </a:spcBef>
            </a:pPr>
            <a:r>
              <a:rPr lang="en-US" altLang="zh-CN" sz="2800" b="1" i="1" dirty="0">
                <a:solidFill>
                  <a:srgbClr val="0033CC"/>
                </a:solidFill>
                <a:latin typeface="Times New Roman" panose="02020603050405020304" pitchFamily="18" charset="0"/>
              </a:rPr>
              <a:t>I</a:t>
            </a:r>
            <a:r>
              <a:rPr lang="en-US" altLang="zh-CN" sz="2900" b="1" baseline="-25000" dirty="0">
                <a:solidFill>
                  <a:srgbClr val="0033CC"/>
                </a:solidFill>
                <a:latin typeface="Times New Roman" panose="02020603050405020304" pitchFamily="18" charset="0"/>
              </a:rPr>
              <a:t>N</a:t>
            </a:r>
            <a:endParaRPr lang="en-US" altLang="zh-CN" sz="2900" b="1" baseline="-25000" dirty="0">
              <a:solidFill>
                <a:srgbClr val="0033CC"/>
              </a:solidFill>
              <a:latin typeface="Times New Roman" panose="02020603050405020304" pitchFamily="18" charset="0"/>
            </a:endParaRPr>
          </a:p>
        </p:txBody>
      </p:sp>
      <p:sp>
        <p:nvSpPr>
          <p:cNvPr id="21582" name="Line 78"/>
          <p:cNvSpPr/>
          <p:nvPr/>
        </p:nvSpPr>
        <p:spPr>
          <a:xfrm>
            <a:off x="495300" y="3790950"/>
            <a:ext cx="533400" cy="0"/>
          </a:xfrm>
          <a:prstGeom prst="line">
            <a:avLst/>
          </a:prstGeom>
          <a:ln w="38100" cap="flat" cmpd="sng">
            <a:solidFill>
              <a:srgbClr val="FF0066"/>
            </a:solidFill>
            <a:prstDash val="solid"/>
            <a:headEnd type="none" w="med" len="med"/>
            <a:tailEnd type="stealth" w="med" len="lg"/>
          </a:ln>
        </p:spPr>
      </p:sp>
      <p:sp>
        <p:nvSpPr>
          <p:cNvPr id="21583" name="Text Box 79"/>
          <p:cNvSpPr txBox="1"/>
          <p:nvPr/>
        </p:nvSpPr>
        <p:spPr>
          <a:xfrm>
            <a:off x="469900" y="5694363"/>
            <a:ext cx="2038350" cy="476250"/>
          </a:xfrm>
          <a:prstGeom prst="rect">
            <a:avLst/>
          </a:prstGeom>
          <a:noFill/>
          <a:ln w="9525">
            <a:noFill/>
          </a:ln>
        </p:spPr>
        <p:txBody>
          <a:bodyPr>
            <a:spAutoFit/>
          </a:bodyPr>
          <a:p>
            <a:pPr>
              <a:lnSpc>
                <a:spcPct val="90000"/>
              </a:lnSpc>
              <a:spcBef>
                <a:spcPct val="20000"/>
              </a:spcBef>
            </a:pPr>
            <a:r>
              <a:rPr lang="en-US" altLang="zh-CN" sz="2800" b="1" i="1" dirty="0">
                <a:solidFill>
                  <a:schemeClr val="tx2"/>
                </a:solidFill>
                <a:latin typeface="Times New Roman" panose="02020603050405020304" pitchFamily="18" charset="0"/>
              </a:rPr>
              <a:t>I </a:t>
            </a:r>
            <a:r>
              <a:rPr lang="en-US" altLang="zh-CN" sz="2800" b="1" dirty="0">
                <a:solidFill>
                  <a:schemeClr val="tx2"/>
                </a:solidFill>
                <a:latin typeface="Times New Roman" panose="02020603050405020304" pitchFamily="18" charset="0"/>
              </a:rPr>
              <a:t>= </a:t>
            </a:r>
            <a:r>
              <a:rPr lang="en-US" altLang="zh-CN" sz="2800" b="1" i="1" dirty="0">
                <a:solidFill>
                  <a:schemeClr val="tx2"/>
                </a:solidFill>
                <a:latin typeface="Times New Roman" panose="02020603050405020304" pitchFamily="18" charset="0"/>
              </a:rPr>
              <a:t>I</a:t>
            </a:r>
            <a:r>
              <a:rPr lang="en-US" altLang="zh-CN" sz="2800" b="1" baseline="-25000" dirty="0">
                <a:solidFill>
                  <a:schemeClr val="tx2"/>
                </a:solidFill>
                <a:latin typeface="Times New Roman" panose="02020603050405020304" pitchFamily="18" charset="0"/>
              </a:rPr>
              <a:t>P </a:t>
            </a:r>
            <a:r>
              <a:rPr lang="en-US" altLang="zh-CN" sz="2800" b="1" dirty="0">
                <a:solidFill>
                  <a:schemeClr val="tx2"/>
                </a:solidFill>
                <a:latin typeface="Times New Roman" panose="02020603050405020304" pitchFamily="18" charset="0"/>
              </a:rPr>
              <a:t>+ </a:t>
            </a:r>
            <a:r>
              <a:rPr lang="en-US" altLang="zh-CN" sz="2800" b="1" i="1" dirty="0">
                <a:solidFill>
                  <a:schemeClr val="tx2"/>
                </a:solidFill>
                <a:latin typeface="Times New Roman" panose="02020603050405020304" pitchFamily="18" charset="0"/>
              </a:rPr>
              <a:t>I</a:t>
            </a:r>
            <a:r>
              <a:rPr lang="en-US" altLang="zh-CN" sz="2800" b="1" baseline="-25000" dirty="0">
                <a:solidFill>
                  <a:schemeClr val="tx2"/>
                </a:solidFill>
                <a:latin typeface="Times New Roman" panose="02020603050405020304" pitchFamily="18" charset="0"/>
              </a:rPr>
              <a:t>N</a:t>
            </a:r>
            <a:endParaRPr lang="en-US" altLang="zh-CN" sz="2800" b="1" baseline="-25000" dirty="0">
              <a:solidFill>
                <a:schemeClr val="tx2"/>
              </a:solidFill>
              <a:latin typeface="Times New Roman" panose="02020603050405020304" pitchFamily="18" charset="0"/>
            </a:endParaRPr>
          </a:p>
        </p:txBody>
      </p:sp>
      <p:grpSp>
        <p:nvGrpSpPr>
          <p:cNvPr id="2" name="Group 82"/>
          <p:cNvGrpSpPr/>
          <p:nvPr/>
        </p:nvGrpSpPr>
        <p:grpSpPr>
          <a:xfrm>
            <a:off x="495300" y="3921125"/>
            <a:ext cx="4965700" cy="1412875"/>
            <a:chOff x="432" y="1138"/>
            <a:chExt cx="3128" cy="890"/>
          </a:xfrm>
        </p:grpSpPr>
        <p:sp>
          <p:nvSpPr>
            <p:cNvPr id="372770" name="Line 83"/>
            <p:cNvSpPr/>
            <p:nvPr/>
          </p:nvSpPr>
          <p:spPr>
            <a:xfrm flipH="1">
              <a:off x="432" y="1138"/>
              <a:ext cx="432" cy="1"/>
            </a:xfrm>
            <a:prstGeom prst="line">
              <a:avLst/>
            </a:prstGeom>
            <a:ln w="28575" cap="flat" cmpd="sng">
              <a:solidFill>
                <a:schemeClr val="bg2"/>
              </a:solidFill>
              <a:prstDash val="solid"/>
              <a:headEnd type="none" w="med" len="med"/>
              <a:tailEnd type="none" w="med" len="med"/>
            </a:ln>
          </p:spPr>
        </p:sp>
        <p:sp>
          <p:nvSpPr>
            <p:cNvPr id="372771" name="Line 84"/>
            <p:cNvSpPr/>
            <p:nvPr/>
          </p:nvSpPr>
          <p:spPr>
            <a:xfrm flipH="1">
              <a:off x="3120" y="1138"/>
              <a:ext cx="432" cy="0"/>
            </a:xfrm>
            <a:prstGeom prst="line">
              <a:avLst/>
            </a:prstGeom>
            <a:ln w="28575" cap="flat" cmpd="sng">
              <a:solidFill>
                <a:schemeClr val="bg2"/>
              </a:solidFill>
              <a:prstDash val="solid"/>
              <a:headEnd type="none" w="med" len="med"/>
              <a:tailEnd type="none" w="med" len="med"/>
            </a:ln>
          </p:spPr>
        </p:sp>
        <p:sp>
          <p:nvSpPr>
            <p:cNvPr id="372772" name="Line 85"/>
            <p:cNvSpPr/>
            <p:nvPr/>
          </p:nvSpPr>
          <p:spPr>
            <a:xfrm>
              <a:off x="432" y="1138"/>
              <a:ext cx="1" cy="761"/>
            </a:xfrm>
            <a:prstGeom prst="line">
              <a:avLst/>
            </a:prstGeom>
            <a:ln w="28575" cap="flat" cmpd="sng">
              <a:solidFill>
                <a:schemeClr val="bg2"/>
              </a:solidFill>
              <a:prstDash val="solid"/>
              <a:headEnd type="none" w="med" len="med"/>
              <a:tailEnd type="none" w="med" len="med"/>
            </a:ln>
          </p:spPr>
        </p:sp>
        <p:sp>
          <p:nvSpPr>
            <p:cNvPr id="372773" name="Line 86"/>
            <p:cNvSpPr/>
            <p:nvPr/>
          </p:nvSpPr>
          <p:spPr>
            <a:xfrm>
              <a:off x="3552" y="1138"/>
              <a:ext cx="1" cy="771"/>
            </a:xfrm>
            <a:prstGeom prst="line">
              <a:avLst/>
            </a:prstGeom>
            <a:ln w="28575" cap="flat" cmpd="sng">
              <a:solidFill>
                <a:schemeClr val="bg2"/>
              </a:solidFill>
              <a:prstDash val="solid"/>
              <a:headEnd type="none" w="med" len="med"/>
              <a:tailEnd type="none" w="med" len="med"/>
            </a:ln>
          </p:spPr>
        </p:sp>
        <p:sp>
          <p:nvSpPr>
            <p:cNvPr id="372774" name="Line 87"/>
            <p:cNvSpPr/>
            <p:nvPr/>
          </p:nvSpPr>
          <p:spPr>
            <a:xfrm>
              <a:off x="432" y="1903"/>
              <a:ext cx="3128" cy="1"/>
            </a:xfrm>
            <a:prstGeom prst="line">
              <a:avLst/>
            </a:prstGeom>
            <a:ln w="28575" cap="flat" cmpd="sng">
              <a:solidFill>
                <a:schemeClr val="bg2"/>
              </a:solidFill>
              <a:prstDash val="solid"/>
              <a:headEnd type="none" w="med" len="med"/>
              <a:tailEnd type="none" w="med" len="med"/>
            </a:ln>
          </p:spPr>
        </p:sp>
        <p:sp>
          <p:nvSpPr>
            <p:cNvPr id="372775" name="Oval 88"/>
            <p:cNvSpPr/>
            <p:nvPr/>
          </p:nvSpPr>
          <p:spPr>
            <a:xfrm>
              <a:off x="1836" y="1752"/>
              <a:ext cx="276" cy="276"/>
            </a:xfrm>
            <a:prstGeom prst="ellipse">
              <a:avLst/>
            </a:prstGeom>
            <a:noFill/>
            <a:ln w="38100" cap="flat" cmpd="sng">
              <a:solidFill>
                <a:srgbClr val="000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2776" name="Text Box 89"/>
            <p:cNvSpPr txBox="1"/>
            <p:nvPr/>
          </p:nvSpPr>
          <p:spPr>
            <a:xfrm>
              <a:off x="1550" y="1572"/>
              <a:ext cx="902" cy="365"/>
            </a:xfrm>
            <a:prstGeom prst="rect">
              <a:avLst/>
            </a:prstGeom>
            <a:noFill/>
            <a:ln w="9525">
              <a:noFill/>
            </a:ln>
          </p:spPr>
          <p:txBody>
            <a:bodyPr wrap="none">
              <a:spAutoFit/>
            </a:bodyPr>
            <a:p>
              <a:pPr eaLnBrk="0" hangingPunct="0">
                <a:spcBef>
                  <a:spcPct val="20000"/>
                </a:spcBef>
              </a:pPr>
              <a:r>
                <a:rPr lang="en-US" altLang="zh-CN" sz="3200" b="1" dirty="0">
                  <a:solidFill>
                    <a:srgbClr val="FF0066"/>
                  </a:solidFill>
                  <a:latin typeface="Times New Roman" panose="02020603050405020304" pitchFamily="18" charset="0"/>
                  <a:ea typeface="隶书" pitchFamily="49" charset="-122"/>
                </a:rPr>
                <a:t>+        </a:t>
              </a:r>
              <a:r>
                <a:rPr lang="en-US" altLang="zh-CN" sz="3200" b="1" dirty="0">
                  <a:solidFill>
                    <a:srgbClr val="FF0066"/>
                  </a:solidFill>
                  <a:latin typeface="Times New Roman" panose="02020603050405020304" pitchFamily="18" charset="0"/>
                  <a:cs typeface="Times New Roman" panose="02020603050405020304" pitchFamily="18" charset="0"/>
                </a:rPr>
                <a:t>–</a:t>
              </a:r>
              <a:endParaRPr lang="en-US" altLang="zh-CN" sz="3200" b="1" dirty="0">
                <a:solidFill>
                  <a:srgbClr val="FF0066"/>
                </a:solidFill>
                <a:latin typeface="Times New Roman" panose="02020603050405020304" pitchFamily="18" charset="0"/>
                <a:ea typeface="隶书" pitchFamily="49" charset="-122"/>
              </a:endParaRPr>
            </a:p>
          </p:txBody>
        </p:sp>
      </p:grpSp>
      <p:sp>
        <p:nvSpPr>
          <p:cNvPr id="21594" name="Rectangle 90"/>
          <p:cNvSpPr/>
          <p:nvPr/>
        </p:nvSpPr>
        <p:spPr>
          <a:xfrm>
            <a:off x="2400300" y="5454650"/>
            <a:ext cx="2863850" cy="946150"/>
          </a:xfrm>
          <a:prstGeom prst="rect">
            <a:avLst/>
          </a:prstGeom>
          <a:solidFill>
            <a:srgbClr val="CCFFCC">
              <a:alpha val="50195"/>
            </a:srgbClr>
          </a:solidFill>
          <a:ln w="9525">
            <a:noFill/>
          </a:ln>
        </p:spPr>
        <p:txBody>
          <a:bodyPr>
            <a:spAutoFit/>
          </a:bodyPr>
          <a:p>
            <a:r>
              <a:rPr lang="zh-CN" altLang="en-US" sz="2800" b="1" dirty="0">
                <a:solidFill>
                  <a:srgbClr val="0033CC"/>
                </a:solidFill>
                <a:latin typeface="Times New Roman" panose="02020603050405020304" pitchFamily="18" charset="0"/>
              </a:rPr>
              <a:t>电子和空穴两种载流子参与导电</a:t>
            </a:r>
            <a:endParaRPr lang="zh-CN" altLang="en-US" sz="2800" b="1" dirty="0">
              <a:solidFill>
                <a:srgbClr val="0033CC"/>
              </a:solidFill>
              <a:latin typeface="Times New Roman" panose="02020603050405020304" pitchFamily="18" charset="0"/>
            </a:endParaRPr>
          </a:p>
        </p:txBody>
      </p:sp>
      <p:sp>
        <p:nvSpPr>
          <p:cNvPr id="21595" name="Rectangle 91"/>
          <p:cNvSpPr/>
          <p:nvPr/>
        </p:nvSpPr>
        <p:spPr>
          <a:xfrm>
            <a:off x="5765800" y="2738755"/>
            <a:ext cx="2978150" cy="3343910"/>
          </a:xfrm>
          <a:prstGeom prst="rect">
            <a:avLst/>
          </a:prstGeom>
          <a:solidFill>
            <a:srgbClr val="CCFFFF">
              <a:alpha val="50195"/>
            </a:srgbClr>
          </a:solidFill>
          <a:ln w="9525">
            <a:noFill/>
          </a:ln>
        </p:spPr>
        <p:txBody>
          <a:bodyPr>
            <a:noAutofit/>
          </a:bodyPr>
          <a:p>
            <a:pPr>
              <a:spcBef>
                <a:spcPct val="50000"/>
              </a:spcBef>
            </a:pPr>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在外电场的作用下，自由电子逆着电场方向定向运动形成</a:t>
            </a:r>
            <a:r>
              <a:rPr lang="zh-CN" altLang="en-US" sz="2800" b="1" dirty="0">
                <a:solidFill>
                  <a:srgbClr val="FF0066"/>
                </a:solidFill>
                <a:latin typeface="Times New Roman" panose="02020603050405020304" pitchFamily="18" charset="0"/>
              </a:rPr>
              <a:t>电子电流</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N</a:t>
            </a:r>
            <a:r>
              <a:rPr lang="en-US" altLang="zh-CN" sz="2800" b="1" dirty="0">
                <a:solidFill>
                  <a:srgbClr val="008000"/>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。空穴顺着电场方向移动，形成</a:t>
            </a:r>
            <a:r>
              <a:rPr lang="zh-CN" altLang="en-US" sz="2800" b="1" dirty="0">
                <a:solidFill>
                  <a:srgbClr val="FF0066"/>
                </a:solidFill>
                <a:latin typeface="Times New Roman" panose="02020603050405020304" pitchFamily="18" charset="0"/>
              </a:rPr>
              <a:t>空穴电流</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P</a:t>
            </a:r>
            <a:r>
              <a:rPr lang="en-US" altLang="zh-CN" sz="2800" b="1" dirty="0">
                <a:solidFill>
                  <a:srgbClr val="CC3300"/>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a:t>
            </a:r>
            <a:endParaRPr lang="zh-CN" altLang="en-US" sz="2800" b="1" dirty="0">
              <a:solidFill>
                <a:schemeClr val="accent2"/>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506">
                                            <p:txEl>
                                              <p:charRg st="0" end="6"/>
                                            </p:txEl>
                                          </p:spTgt>
                                        </p:tgtEl>
                                        <p:attrNameLst>
                                          <p:attrName>style.visibility</p:attrName>
                                        </p:attrNameLst>
                                      </p:cBhvr>
                                      <p:to>
                                        <p:strVal val="visible"/>
                                      </p:to>
                                    </p:set>
                                    <p:animEffect transition="in" filter="wipe(left)">
                                      <p:cBhvr>
                                        <p:cTn id="7" dur="500"/>
                                        <p:tgtEl>
                                          <p:spTgt spid="21506">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507">
                                            <p:txEl>
                                              <p:charRg st="0" end="9"/>
                                            </p:txEl>
                                          </p:spTgt>
                                        </p:tgtEl>
                                        <p:attrNameLst>
                                          <p:attrName>style.visibility</p:attrName>
                                        </p:attrNameLst>
                                      </p:cBhvr>
                                      <p:to>
                                        <p:strVal val="visible"/>
                                      </p:to>
                                    </p:set>
                                    <p:animEffect transition="in" filter="wipe(left)">
                                      <p:cBhvr>
                                        <p:cTn id="12" dur="500"/>
                                        <p:tgtEl>
                                          <p:spTgt spid="21507">
                                            <p:txEl>
                                              <p:charRg st="0" end="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508">
                                            <p:txEl>
                                              <p:charRg st="0" end="3"/>
                                            </p:txEl>
                                          </p:spTgt>
                                        </p:tgtEl>
                                        <p:attrNameLst>
                                          <p:attrName>style.visibility</p:attrName>
                                        </p:attrNameLst>
                                      </p:cBhvr>
                                      <p:to>
                                        <p:strVal val="visible"/>
                                      </p:to>
                                    </p:set>
                                    <p:animEffect transition="in" filter="wipe(left)">
                                      <p:cBhvr>
                                        <p:cTn id="17" dur="500"/>
                                        <p:tgtEl>
                                          <p:spTgt spid="21508">
                                            <p:txEl>
                                              <p:charRg st="0"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509">
                                            <p:txEl>
                                              <p:charRg st="0" end="9"/>
                                            </p:txEl>
                                          </p:spTgt>
                                        </p:tgtEl>
                                        <p:attrNameLst>
                                          <p:attrName>style.visibility</p:attrName>
                                        </p:attrNameLst>
                                      </p:cBhvr>
                                      <p:to>
                                        <p:strVal val="visible"/>
                                      </p:to>
                                    </p:set>
                                    <p:animEffect transition="in" filter="wipe(left)">
                                      <p:cBhvr>
                                        <p:cTn id="22" dur="500"/>
                                        <p:tgtEl>
                                          <p:spTgt spid="21509">
                                            <p:txEl>
                                              <p:charRg st="0" end="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1510">
                                            <p:txEl>
                                              <p:charRg st="0" end="16"/>
                                            </p:txEl>
                                          </p:spTgt>
                                        </p:tgtEl>
                                        <p:attrNameLst>
                                          <p:attrName>style.visibility</p:attrName>
                                        </p:attrNameLst>
                                      </p:cBhvr>
                                      <p:to>
                                        <p:strVal val="visible"/>
                                      </p:to>
                                    </p:set>
                                    <p:animEffect transition="in" filter="wipe(left)">
                                      <p:cBhvr>
                                        <p:cTn id="27" dur="300"/>
                                        <p:tgtEl>
                                          <p:spTgt spid="21510">
                                            <p:txEl>
                                              <p:charRg st="0" end="1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1511">
                                            <p:txEl>
                                              <p:charRg st="0" end="14"/>
                                            </p:txEl>
                                          </p:spTgt>
                                        </p:tgtEl>
                                        <p:attrNameLst>
                                          <p:attrName>style.visibility</p:attrName>
                                        </p:attrNameLst>
                                      </p:cBhvr>
                                      <p:to>
                                        <p:strVal val="visible"/>
                                      </p:to>
                                    </p:set>
                                    <p:animEffect transition="in" filter="wipe(left)">
                                      <p:cBhvr>
                                        <p:cTn id="32" dur="300"/>
                                        <p:tgtEl>
                                          <p:spTgt spid="21511">
                                            <p:txEl>
                                              <p:charRg st="0" end="1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1559"/>
                                        </p:tgtEl>
                                        <p:attrNameLst>
                                          <p:attrName>style.visibility</p:attrName>
                                        </p:attrNameLst>
                                      </p:cBhvr>
                                      <p:to>
                                        <p:strVal val="visible"/>
                                      </p:to>
                                    </p:set>
                                    <p:animEffect transition="in" filter="wipe(left)">
                                      <p:cBhvr>
                                        <p:cTn id="37" dur="500"/>
                                        <p:tgtEl>
                                          <p:spTgt spid="21559"/>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21561"/>
                                        </p:tgtEl>
                                        <p:attrNameLst>
                                          <p:attrName>style.visibility</p:attrName>
                                        </p:attrNameLst>
                                      </p:cBhvr>
                                      <p:to>
                                        <p:strVal val="visible"/>
                                      </p:to>
                                    </p:set>
                                    <p:animEffect transition="in" filter="dissolve">
                                      <p:cBhvr>
                                        <p:cTn id="42" dur="500"/>
                                        <p:tgtEl>
                                          <p:spTgt spid="2156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up)">
                                      <p:cBhvr>
                                        <p:cTn id="47" dur="500"/>
                                        <p:tgtEl>
                                          <p:spTgt spid="2"/>
                                        </p:tgtEl>
                                      </p:cBhvr>
                                    </p:animEffect>
                                  </p:childTnLst>
                                </p:cTn>
                              </p:par>
                            </p:childTnLst>
                          </p:cTn>
                        </p:par>
                      </p:childTnLst>
                    </p:cTn>
                  </p:par>
                  <p:par>
                    <p:cTn id="48" fill="hold">
                      <p:stCondLst>
                        <p:cond delay="indefinite"/>
                      </p:stCondLst>
                      <p:childTnLst>
                        <p:par>
                          <p:cTn id="49" fill="hold">
                            <p:stCondLst>
                              <p:cond delay="0"/>
                            </p:stCondLst>
                            <p:childTnLst>
                              <p:par>
                                <p:cTn id="50" presetID="11" presetClass="entr" presetSubtype="0" fill="hold" grpId="0" nodeType="clickEffect">
                                  <p:stCondLst>
                                    <p:cond delay="0"/>
                                  </p:stCondLst>
                                  <p:childTnLst>
                                    <p:set>
                                      <p:cBhvr>
                                        <p:cTn id="51" dur="500">
                                          <p:stCondLst>
                                            <p:cond delay="0"/>
                                          </p:stCondLst>
                                        </p:cTn>
                                        <p:tgtEl>
                                          <p:spTgt spid="21562"/>
                                        </p:tgtEl>
                                        <p:attrNameLst>
                                          <p:attrName>style.visibility</p:attrName>
                                        </p:attrNameLst>
                                      </p:cBhvr>
                                      <p:to>
                                        <p:strVal val="visible"/>
                                      </p:to>
                                    </p:set>
                                  </p:childTnLst>
                                </p:cTn>
                              </p:par>
                            </p:childTnLst>
                          </p:cTn>
                        </p:par>
                        <p:par>
                          <p:cTn id="52" fill="hold">
                            <p:stCondLst>
                              <p:cond delay="500"/>
                            </p:stCondLst>
                            <p:childTnLst>
                              <p:par>
                                <p:cTn id="53" presetID="11" presetClass="entr" presetSubtype="0" fill="hold" grpId="0" nodeType="afterEffect">
                                  <p:stCondLst>
                                    <p:cond delay="0"/>
                                  </p:stCondLst>
                                  <p:childTnLst>
                                    <p:set>
                                      <p:cBhvr>
                                        <p:cTn id="54" dur="500">
                                          <p:stCondLst>
                                            <p:cond delay="0"/>
                                          </p:stCondLst>
                                        </p:cTn>
                                        <p:tgtEl>
                                          <p:spTgt spid="21563"/>
                                        </p:tgtEl>
                                        <p:attrNameLst>
                                          <p:attrName>style.visibility</p:attrName>
                                        </p:attrNameLst>
                                      </p:cBhvr>
                                      <p:to>
                                        <p:strVal val="visible"/>
                                      </p:to>
                                    </p:set>
                                  </p:childTnLst>
                                </p:cTn>
                              </p:par>
                            </p:childTnLst>
                          </p:cTn>
                        </p:par>
                        <p:par>
                          <p:cTn id="55" fill="hold">
                            <p:stCondLst>
                              <p:cond delay="1000"/>
                            </p:stCondLst>
                            <p:childTnLst>
                              <p:par>
                                <p:cTn id="56" presetID="11" presetClass="entr" presetSubtype="0" fill="hold" grpId="0" nodeType="afterEffect">
                                  <p:stCondLst>
                                    <p:cond delay="0"/>
                                  </p:stCondLst>
                                  <p:childTnLst>
                                    <p:set>
                                      <p:cBhvr>
                                        <p:cTn id="57" dur="500">
                                          <p:stCondLst>
                                            <p:cond delay="0"/>
                                          </p:stCondLst>
                                        </p:cTn>
                                        <p:tgtEl>
                                          <p:spTgt spid="21564"/>
                                        </p:tgtEl>
                                        <p:attrNameLst>
                                          <p:attrName>style.visibility</p:attrName>
                                        </p:attrNameLst>
                                      </p:cBhvr>
                                      <p:to>
                                        <p:strVal val="visible"/>
                                      </p:to>
                                    </p:set>
                                  </p:childTnLst>
                                </p:cTn>
                              </p:par>
                            </p:childTnLst>
                          </p:cTn>
                        </p:par>
                        <p:par>
                          <p:cTn id="58" fill="hold">
                            <p:stCondLst>
                              <p:cond delay="1500"/>
                            </p:stCondLst>
                            <p:childTnLst>
                              <p:par>
                                <p:cTn id="59" presetID="11" presetClass="entr" presetSubtype="0" fill="hold" grpId="0" nodeType="afterEffect">
                                  <p:stCondLst>
                                    <p:cond delay="0"/>
                                  </p:stCondLst>
                                  <p:childTnLst>
                                    <p:set>
                                      <p:cBhvr>
                                        <p:cTn id="60" dur="500">
                                          <p:stCondLst>
                                            <p:cond delay="0"/>
                                          </p:stCondLst>
                                        </p:cTn>
                                        <p:tgtEl>
                                          <p:spTgt spid="21565"/>
                                        </p:tgtEl>
                                        <p:attrNameLst>
                                          <p:attrName>style.visibility</p:attrName>
                                        </p:attrNameLst>
                                      </p:cBhvr>
                                      <p:to>
                                        <p:strVal val="visible"/>
                                      </p:to>
                                    </p:set>
                                  </p:childTnLst>
                                </p:cTn>
                              </p:par>
                            </p:childTnLst>
                          </p:cTn>
                        </p:par>
                        <p:par>
                          <p:cTn id="61" fill="hold">
                            <p:stCondLst>
                              <p:cond delay="2000"/>
                            </p:stCondLst>
                            <p:childTnLst>
                              <p:par>
                                <p:cTn id="62" presetID="11" presetClass="entr" presetSubtype="0" fill="hold" grpId="0" nodeType="afterEffect">
                                  <p:stCondLst>
                                    <p:cond delay="0"/>
                                  </p:stCondLst>
                                  <p:childTnLst>
                                    <p:set>
                                      <p:cBhvr>
                                        <p:cTn id="63" dur="500">
                                          <p:stCondLst>
                                            <p:cond delay="0"/>
                                          </p:stCondLst>
                                        </p:cTn>
                                        <p:tgtEl>
                                          <p:spTgt spid="21566"/>
                                        </p:tgtEl>
                                        <p:attrNameLst>
                                          <p:attrName>style.visibility</p:attrName>
                                        </p:attrNameLst>
                                      </p:cBhvr>
                                      <p:to>
                                        <p:strVal val="visible"/>
                                      </p:to>
                                    </p:set>
                                  </p:childTnLst>
                                </p:cTn>
                              </p:par>
                            </p:childTnLst>
                          </p:cTn>
                        </p:par>
                        <p:par>
                          <p:cTn id="64" fill="hold">
                            <p:stCondLst>
                              <p:cond delay="2500"/>
                            </p:stCondLst>
                            <p:childTnLst>
                              <p:par>
                                <p:cTn id="65" presetID="11" presetClass="entr" presetSubtype="0" fill="hold" grpId="0" nodeType="afterEffect">
                                  <p:stCondLst>
                                    <p:cond delay="0"/>
                                  </p:stCondLst>
                                  <p:childTnLst>
                                    <p:set>
                                      <p:cBhvr>
                                        <p:cTn id="66" dur="500">
                                          <p:stCondLst>
                                            <p:cond delay="0"/>
                                          </p:stCondLst>
                                        </p:cTn>
                                        <p:tgtEl>
                                          <p:spTgt spid="21567"/>
                                        </p:tgtEl>
                                        <p:attrNameLst>
                                          <p:attrName>style.visibility</p:attrName>
                                        </p:attrNameLst>
                                      </p:cBhvr>
                                      <p:to>
                                        <p:strVal val="visible"/>
                                      </p:to>
                                    </p:set>
                                  </p:childTnLst>
                                </p:cTn>
                              </p:par>
                            </p:childTnLst>
                          </p:cTn>
                        </p:par>
                        <p:par>
                          <p:cTn id="67" fill="hold">
                            <p:stCondLst>
                              <p:cond delay="3000"/>
                            </p:stCondLst>
                            <p:childTnLst>
                              <p:par>
                                <p:cTn id="68" presetID="11" presetClass="entr" presetSubtype="0" fill="hold" grpId="0" nodeType="afterEffect">
                                  <p:stCondLst>
                                    <p:cond delay="0"/>
                                  </p:stCondLst>
                                  <p:childTnLst>
                                    <p:set>
                                      <p:cBhvr>
                                        <p:cTn id="69" dur="500">
                                          <p:stCondLst>
                                            <p:cond delay="0"/>
                                          </p:stCondLst>
                                        </p:cTn>
                                        <p:tgtEl>
                                          <p:spTgt spid="21568"/>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1" presetClass="entr" presetSubtype="0" fill="hold" grpId="0" nodeType="clickEffect">
                                  <p:stCondLst>
                                    <p:cond delay="0"/>
                                  </p:stCondLst>
                                  <p:childTnLst>
                                    <p:set>
                                      <p:cBhvr>
                                        <p:cTn id="73" dur="500">
                                          <p:stCondLst>
                                            <p:cond delay="0"/>
                                          </p:stCondLst>
                                        </p:cTn>
                                        <p:tgtEl>
                                          <p:spTgt spid="21572"/>
                                        </p:tgtEl>
                                        <p:attrNameLst>
                                          <p:attrName>style.visibility</p:attrName>
                                        </p:attrNameLst>
                                      </p:cBhvr>
                                      <p:to>
                                        <p:strVal val="visible"/>
                                      </p:to>
                                    </p:set>
                                  </p:childTnLst>
                                </p:cTn>
                              </p:par>
                            </p:childTnLst>
                          </p:cTn>
                        </p:par>
                        <p:par>
                          <p:cTn id="74" fill="hold">
                            <p:stCondLst>
                              <p:cond delay="500"/>
                            </p:stCondLst>
                            <p:childTnLst>
                              <p:par>
                                <p:cTn id="75" presetID="11" presetClass="entr" presetSubtype="0" fill="hold" grpId="0" nodeType="afterEffect">
                                  <p:stCondLst>
                                    <p:cond delay="0"/>
                                  </p:stCondLst>
                                  <p:childTnLst>
                                    <p:set>
                                      <p:cBhvr>
                                        <p:cTn id="76" dur="500">
                                          <p:stCondLst>
                                            <p:cond delay="0"/>
                                          </p:stCondLst>
                                        </p:cTn>
                                        <p:tgtEl>
                                          <p:spTgt spid="21573"/>
                                        </p:tgtEl>
                                        <p:attrNameLst>
                                          <p:attrName>style.visibility</p:attrName>
                                        </p:attrNameLst>
                                      </p:cBhvr>
                                      <p:to>
                                        <p:strVal val="visible"/>
                                      </p:to>
                                    </p:set>
                                  </p:childTnLst>
                                </p:cTn>
                              </p:par>
                            </p:childTnLst>
                          </p:cTn>
                        </p:par>
                        <p:par>
                          <p:cTn id="77" fill="hold">
                            <p:stCondLst>
                              <p:cond delay="1000"/>
                            </p:stCondLst>
                            <p:childTnLst>
                              <p:par>
                                <p:cTn id="78" presetID="11" presetClass="entr" presetSubtype="0" fill="hold" grpId="0" nodeType="afterEffect">
                                  <p:stCondLst>
                                    <p:cond delay="0"/>
                                  </p:stCondLst>
                                  <p:childTnLst>
                                    <p:set>
                                      <p:cBhvr>
                                        <p:cTn id="79" dur="500">
                                          <p:stCondLst>
                                            <p:cond delay="0"/>
                                          </p:stCondLst>
                                        </p:cTn>
                                        <p:tgtEl>
                                          <p:spTgt spid="21574"/>
                                        </p:tgtEl>
                                        <p:attrNameLst>
                                          <p:attrName>style.visibility</p:attrName>
                                        </p:attrNameLst>
                                      </p:cBhvr>
                                      <p:to>
                                        <p:strVal val="visible"/>
                                      </p:to>
                                    </p:set>
                                  </p:childTnLst>
                                </p:cTn>
                              </p:par>
                            </p:childTnLst>
                          </p:cTn>
                        </p:par>
                        <p:par>
                          <p:cTn id="80" fill="hold">
                            <p:stCondLst>
                              <p:cond delay="1500"/>
                            </p:stCondLst>
                            <p:childTnLst>
                              <p:par>
                                <p:cTn id="81" presetID="11" presetClass="entr" presetSubtype="0" fill="hold" grpId="0" nodeType="afterEffect">
                                  <p:stCondLst>
                                    <p:cond delay="0"/>
                                  </p:stCondLst>
                                  <p:childTnLst>
                                    <p:set>
                                      <p:cBhvr>
                                        <p:cTn id="82" dur="500">
                                          <p:stCondLst>
                                            <p:cond delay="0"/>
                                          </p:stCondLst>
                                        </p:cTn>
                                        <p:tgtEl>
                                          <p:spTgt spid="21575"/>
                                        </p:tgtEl>
                                        <p:attrNameLst>
                                          <p:attrName>style.visibility</p:attrName>
                                        </p:attrNameLst>
                                      </p:cBhvr>
                                      <p:to>
                                        <p:strVal val="visible"/>
                                      </p:to>
                                    </p:set>
                                  </p:childTnLst>
                                </p:cTn>
                              </p:par>
                            </p:childTnLst>
                          </p:cTn>
                        </p:par>
                        <p:par>
                          <p:cTn id="83" fill="hold">
                            <p:stCondLst>
                              <p:cond delay="2000"/>
                            </p:stCondLst>
                            <p:childTnLst>
                              <p:par>
                                <p:cTn id="84" presetID="11" presetClass="entr" presetSubtype="0" fill="hold" grpId="0" nodeType="afterEffect">
                                  <p:stCondLst>
                                    <p:cond delay="0"/>
                                  </p:stCondLst>
                                  <p:childTnLst>
                                    <p:set>
                                      <p:cBhvr>
                                        <p:cTn id="85" dur="500">
                                          <p:stCondLst>
                                            <p:cond delay="0"/>
                                          </p:stCondLst>
                                        </p:cTn>
                                        <p:tgtEl>
                                          <p:spTgt spid="21576"/>
                                        </p:tgtEl>
                                        <p:attrNameLst>
                                          <p:attrName>style.visibility</p:attrName>
                                        </p:attrNameLst>
                                      </p:cBhvr>
                                      <p:to>
                                        <p:strVal val="visible"/>
                                      </p:to>
                                    </p:set>
                                  </p:childTnLst>
                                </p:cTn>
                              </p:par>
                            </p:childTnLst>
                          </p:cTn>
                        </p:par>
                        <p:par>
                          <p:cTn id="86" fill="hold">
                            <p:stCondLst>
                              <p:cond delay="2500"/>
                            </p:stCondLst>
                            <p:childTnLst>
                              <p:par>
                                <p:cTn id="87" presetID="11" presetClass="entr" presetSubtype="0" fill="hold" grpId="0" nodeType="afterEffect">
                                  <p:stCondLst>
                                    <p:cond delay="0"/>
                                  </p:stCondLst>
                                  <p:childTnLst>
                                    <p:set>
                                      <p:cBhvr>
                                        <p:cTn id="88" dur="500">
                                          <p:stCondLst>
                                            <p:cond delay="0"/>
                                          </p:stCondLst>
                                        </p:cTn>
                                        <p:tgtEl>
                                          <p:spTgt spid="21577"/>
                                        </p:tgtEl>
                                        <p:attrNameLst>
                                          <p:attrName>style.visibility</p:attrName>
                                        </p:attrNameLst>
                                      </p:cBhvr>
                                      <p:to>
                                        <p:strVal val="visible"/>
                                      </p:to>
                                    </p:set>
                                  </p:childTnLst>
                                </p:cTn>
                              </p:par>
                            </p:childTnLst>
                          </p:cTn>
                        </p:par>
                        <p:par>
                          <p:cTn id="89" fill="hold">
                            <p:stCondLst>
                              <p:cond delay="3000"/>
                            </p:stCondLst>
                            <p:childTnLst>
                              <p:par>
                                <p:cTn id="90" presetID="11" presetClass="entr" presetSubtype="0" fill="hold" grpId="0" nodeType="afterEffect">
                                  <p:stCondLst>
                                    <p:cond delay="0"/>
                                  </p:stCondLst>
                                  <p:childTnLst>
                                    <p:set>
                                      <p:cBhvr>
                                        <p:cTn id="91" dur="500">
                                          <p:stCondLst>
                                            <p:cond delay="0"/>
                                          </p:stCondLst>
                                        </p:cTn>
                                        <p:tgtEl>
                                          <p:spTgt spid="21578"/>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9" presetClass="entr" presetSubtype="0" fill="hold" grpId="0" nodeType="clickEffect">
                                  <p:stCondLst>
                                    <p:cond delay="0"/>
                                  </p:stCondLst>
                                  <p:childTnLst>
                                    <p:set>
                                      <p:cBhvr>
                                        <p:cTn id="95" dur="1" fill="hold">
                                          <p:stCondLst>
                                            <p:cond delay="0"/>
                                          </p:stCondLst>
                                        </p:cTn>
                                        <p:tgtEl>
                                          <p:spTgt spid="21569"/>
                                        </p:tgtEl>
                                        <p:attrNameLst>
                                          <p:attrName>style.visibility</p:attrName>
                                        </p:attrNameLst>
                                      </p:cBhvr>
                                      <p:to>
                                        <p:strVal val="visible"/>
                                      </p:to>
                                    </p:set>
                                    <p:animEffect transition="in" filter="dissolve">
                                      <p:cBhvr>
                                        <p:cTn id="96" dur="500"/>
                                        <p:tgtEl>
                                          <p:spTgt spid="21569"/>
                                        </p:tgtEl>
                                      </p:cBhvr>
                                    </p:animEffect>
                                  </p:childTnLst>
                                </p:cTn>
                              </p:par>
                            </p:childTnLst>
                          </p:cTn>
                        </p:par>
                        <p:par>
                          <p:cTn id="97" fill="hold">
                            <p:stCondLst>
                              <p:cond delay="500"/>
                            </p:stCondLst>
                            <p:childTnLst>
                              <p:par>
                                <p:cTn id="98" presetID="22" presetClass="entr" presetSubtype="8" fill="hold" nodeType="afterEffect">
                                  <p:stCondLst>
                                    <p:cond delay="0"/>
                                  </p:stCondLst>
                                  <p:childTnLst>
                                    <p:set>
                                      <p:cBhvr>
                                        <p:cTn id="99" dur="1" fill="hold">
                                          <p:stCondLst>
                                            <p:cond delay="0"/>
                                          </p:stCondLst>
                                        </p:cTn>
                                        <p:tgtEl>
                                          <p:spTgt spid="21570"/>
                                        </p:tgtEl>
                                        <p:attrNameLst>
                                          <p:attrName>style.visibility</p:attrName>
                                        </p:attrNameLst>
                                      </p:cBhvr>
                                      <p:to>
                                        <p:strVal val="visible"/>
                                      </p:to>
                                    </p:set>
                                    <p:animEffect transition="in" filter="wipe(left)">
                                      <p:cBhvr>
                                        <p:cTn id="100" dur="500"/>
                                        <p:tgtEl>
                                          <p:spTgt spid="21570"/>
                                        </p:tgtEl>
                                      </p:cBhvr>
                                    </p:animEffect>
                                  </p:childTnLst>
                                </p:cTn>
                              </p:par>
                            </p:childTnLst>
                          </p:cTn>
                        </p:par>
                        <p:par>
                          <p:cTn id="101" fill="hold">
                            <p:stCondLst>
                              <p:cond delay="1000"/>
                            </p:stCondLst>
                            <p:childTnLst>
                              <p:par>
                                <p:cTn id="102" presetID="22" presetClass="entr" presetSubtype="8" fill="hold" grpId="0" nodeType="afterEffect">
                                  <p:stCondLst>
                                    <p:cond delay="0"/>
                                  </p:stCondLst>
                                  <p:childTnLst>
                                    <p:set>
                                      <p:cBhvr>
                                        <p:cTn id="103" dur="1" fill="hold">
                                          <p:stCondLst>
                                            <p:cond delay="0"/>
                                          </p:stCondLst>
                                        </p:cTn>
                                        <p:tgtEl>
                                          <p:spTgt spid="21571">
                                            <p:txEl>
                                              <p:charRg st="0" end="3"/>
                                            </p:txEl>
                                          </p:spTgt>
                                        </p:tgtEl>
                                        <p:attrNameLst>
                                          <p:attrName>style.visibility</p:attrName>
                                        </p:attrNameLst>
                                      </p:cBhvr>
                                      <p:to>
                                        <p:strVal val="visible"/>
                                      </p:to>
                                    </p:set>
                                    <p:animEffect transition="in" filter="wipe(left)">
                                      <p:cBhvr>
                                        <p:cTn id="104" dur="500"/>
                                        <p:tgtEl>
                                          <p:spTgt spid="21571">
                                            <p:txEl>
                                              <p:charRg st="0" end="3"/>
                                            </p:txEl>
                                          </p:spTgt>
                                        </p:tgtEl>
                                      </p:cBhvr>
                                    </p:animEffect>
                                  </p:childTnLst>
                                </p:cTn>
                              </p:par>
                            </p:childTnLst>
                          </p:cTn>
                        </p:par>
                      </p:childTnLst>
                    </p:cTn>
                  </p:par>
                  <p:par>
                    <p:cTn id="105" fill="hold">
                      <p:stCondLst>
                        <p:cond delay="indefinite"/>
                      </p:stCondLst>
                      <p:childTnLst>
                        <p:par>
                          <p:cTn id="106" fill="hold">
                            <p:stCondLst>
                              <p:cond delay="0"/>
                            </p:stCondLst>
                            <p:childTnLst>
                              <p:par>
                                <p:cTn id="107" presetID="9" presetClass="entr" presetSubtype="0" fill="hold" grpId="0" nodeType="clickEffect">
                                  <p:stCondLst>
                                    <p:cond delay="0"/>
                                  </p:stCondLst>
                                  <p:childTnLst>
                                    <p:set>
                                      <p:cBhvr>
                                        <p:cTn id="108" dur="1" fill="hold">
                                          <p:stCondLst>
                                            <p:cond delay="0"/>
                                          </p:stCondLst>
                                        </p:cTn>
                                        <p:tgtEl>
                                          <p:spTgt spid="21579"/>
                                        </p:tgtEl>
                                        <p:attrNameLst>
                                          <p:attrName>style.visibility</p:attrName>
                                        </p:attrNameLst>
                                      </p:cBhvr>
                                      <p:to>
                                        <p:strVal val="visible"/>
                                      </p:to>
                                    </p:set>
                                    <p:animEffect transition="in" filter="dissolve">
                                      <p:cBhvr>
                                        <p:cTn id="109" dur="500"/>
                                        <p:tgtEl>
                                          <p:spTgt spid="21579"/>
                                        </p:tgtEl>
                                      </p:cBhvr>
                                    </p:animEffect>
                                  </p:childTnLst>
                                </p:cTn>
                              </p:par>
                            </p:childTnLst>
                          </p:cTn>
                        </p:par>
                        <p:par>
                          <p:cTn id="110" fill="hold">
                            <p:stCondLst>
                              <p:cond delay="500"/>
                            </p:stCondLst>
                            <p:childTnLst>
                              <p:par>
                                <p:cTn id="111" presetID="9" presetClass="entr" presetSubtype="0" fill="hold" nodeType="afterEffect">
                                  <p:stCondLst>
                                    <p:cond delay="0"/>
                                  </p:stCondLst>
                                  <p:childTnLst>
                                    <p:set>
                                      <p:cBhvr>
                                        <p:cTn id="112" dur="1" fill="hold">
                                          <p:stCondLst>
                                            <p:cond delay="0"/>
                                          </p:stCondLst>
                                        </p:cTn>
                                        <p:tgtEl>
                                          <p:spTgt spid="21580"/>
                                        </p:tgtEl>
                                        <p:attrNameLst>
                                          <p:attrName>style.visibility</p:attrName>
                                        </p:attrNameLst>
                                      </p:cBhvr>
                                      <p:to>
                                        <p:strVal val="visible"/>
                                      </p:to>
                                    </p:set>
                                    <p:animEffect transition="in" filter="dissolve">
                                      <p:cBhvr>
                                        <p:cTn id="113" dur="500"/>
                                        <p:tgtEl>
                                          <p:spTgt spid="21580"/>
                                        </p:tgtEl>
                                      </p:cBhvr>
                                    </p:animEffect>
                                  </p:childTnLst>
                                </p:cTn>
                              </p:par>
                            </p:childTnLst>
                          </p:cTn>
                        </p:par>
                        <p:par>
                          <p:cTn id="114" fill="hold">
                            <p:stCondLst>
                              <p:cond delay="1000"/>
                            </p:stCondLst>
                            <p:childTnLst>
                              <p:par>
                                <p:cTn id="115" presetID="22" presetClass="entr" presetSubtype="8" fill="hold" grpId="0" nodeType="afterEffect">
                                  <p:stCondLst>
                                    <p:cond delay="0"/>
                                  </p:stCondLst>
                                  <p:childTnLst>
                                    <p:set>
                                      <p:cBhvr>
                                        <p:cTn id="116" dur="1" fill="hold">
                                          <p:stCondLst>
                                            <p:cond delay="0"/>
                                          </p:stCondLst>
                                        </p:cTn>
                                        <p:tgtEl>
                                          <p:spTgt spid="21581">
                                            <p:txEl>
                                              <p:charRg st="0" end="3"/>
                                            </p:txEl>
                                          </p:spTgt>
                                        </p:tgtEl>
                                        <p:attrNameLst>
                                          <p:attrName>style.visibility</p:attrName>
                                        </p:attrNameLst>
                                      </p:cBhvr>
                                      <p:to>
                                        <p:strVal val="visible"/>
                                      </p:to>
                                    </p:set>
                                    <p:animEffect transition="in" filter="wipe(left)">
                                      <p:cBhvr>
                                        <p:cTn id="117" dur="500"/>
                                        <p:tgtEl>
                                          <p:spTgt spid="21581">
                                            <p:txEl>
                                              <p:charRg st="0" end="3"/>
                                            </p:txEl>
                                          </p:spTgt>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nodeType="clickEffect">
                                  <p:stCondLst>
                                    <p:cond delay="0"/>
                                  </p:stCondLst>
                                  <p:childTnLst>
                                    <p:set>
                                      <p:cBhvr>
                                        <p:cTn id="121" dur="1" fill="hold">
                                          <p:stCondLst>
                                            <p:cond delay="0"/>
                                          </p:stCondLst>
                                        </p:cTn>
                                        <p:tgtEl>
                                          <p:spTgt spid="21582"/>
                                        </p:tgtEl>
                                        <p:attrNameLst>
                                          <p:attrName>style.visibility</p:attrName>
                                        </p:attrNameLst>
                                      </p:cBhvr>
                                      <p:to>
                                        <p:strVal val="visible"/>
                                      </p:to>
                                    </p:set>
                                    <p:animEffect transition="in" filter="wipe(left)">
                                      <p:cBhvr>
                                        <p:cTn id="122" dur="500"/>
                                        <p:tgtEl>
                                          <p:spTgt spid="21582"/>
                                        </p:tgtEl>
                                      </p:cBhvr>
                                    </p:animEffect>
                                  </p:childTnLst>
                                </p:cTn>
                              </p:par>
                            </p:childTnLst>
                          </p:cTn>
                        </p:par>
                        <p:par>
                          <p:cTn id="123" fill="hold">
                            <p:stCondLst>
                              <p:cond delay="500"/>
                            </p:stCondLst>
                            <p:childTnLst>
                              <p:par>
                                <p:cTn id="124" presetID="22" presetClass="entr" presetSubtype="8" fill="hold" grpId="0" nodeType="afterEffect">
                                  <p:stCondLst>
                                    <p:cond delay="0"/>
                                  </p:stCondLst>
                                  <p:childTnLst>
                                    <p:set>
                                      <p:cBhvr>
                                        <p:cTn id="125" dur="1" fill="hold">
                                          <p:stCondLst>
                                            <p:cond delay="0"/>
                                          </p:stCondLst>
                                        </p:cTn>
                                        <p:tgtEl>
                                          <p:spTgt spid="21560">
                                            <p:txEl>
                                              <p:charRg st="0" end="2"/>
                                            </p:txEl>
                                          </p:spTgt>
                                        </p:tgtEl>
                                        <p:attrNameLst>
                                          <p:attrName>style.visibility</p:attrName>
                                        </p:attrNameLst>
                                      </p:cBhvr>
                                      <p:to>
                                        <p:strVal val="visible"/>
                                      </p:to>
                                    </p:set>
                                    <p:animEffect transition="in" filter="wipe(left)">
                                      <p:cBhvr>
                                        <p:cTn id="126" dur="500"/>
                                        <p:tgtEl>
                                          <p:spTgt spid="21560">
                                            <p:txEl>
                                              <p:charRg st="0" end="2"/>
                                            </p:txEl>
                                          </p:spTgt>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grpId="0" nodeType="clickEffect">
                                  <p:stCondLst>
                                    <p:cond delay="0"/>
                                  </p:stCondLst>
                                  <p:iterate type="wd">
                                    <p:tmPct val="100000"/>
                                  </p:iterate>
                                  <p:childTnLst>
                                    <p:set>
                                      <p:cBhvr>
                                        <p:cTn id="130" dur="1" fill="hold">
                                          <p:stCondLst>
                                            <p:cond delay="0"/>
                                          </p:stCondLst>
                                        </p:cTn>
                                        <p:tgtEl>
                                          <p:spTgt spid="21595"/>
                                        </p:tgtEl>
                                        <p:attrNameLst>
                                          <p:attrName>style.visibility</p:attrName>
                                        </p:attrNameLst>
                                      </p:cBhvr>
                                      <p:to>
                                        <p:strVal val="visible"/>
                                      </p:to>
                                    </p:set>
                                    <p:animEffect transition="in" filter="wipe(left)">
                                      <p:cBhvr>
                                        <p:cTn id="131" dur="300"/>
                                        <p:tgtEl>
                                          <p:spTgt spid="21595"/>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grpId="0" nodeType="clickEffect">
                                  <p:stCondLst>
                                    <p:cond delay="0"/>
                                  </p:stCondLst>
                                  <p:iterate type="lt">
                                    <p:tmPct val="100000"/>
                                  </p:iterate>
                                  <p:childTnLst>
                                    <p:set>
                                      <p:cBhvr>
                                        <p:cTn id="135" dur="1" fill="hold">
                                          <p:stCondLst>
                                            <p:cond delay="0"/>
                                          </p:stCondLst>
                                        </p:cTn>
                                        <p:tgtEl>
                                          <p:spTgt spid="21583">
                                            <p:txEl>
                                              <p:charRg st="0" end="12"/>
                                            </p:txEl>
                                          </p:spTgt>
                                        </p:tgtEl>
                                        <p:attrNameLst>
                                          <p:attrName>style.visibility</p:attrName>
                                        </p:attrNameLst>
                                      </p:cBhvr>
                                      <p:to>
                                        <p:strVal val="visible"/>
                                      </p:to>
                                    </p:set>
                                    <p:animEffect transition="in" filter="wipe(left)">
                                      <p:cBhvr>
                                        <p:cTn id="136" dur="75"/>
                                        <p:tgtEl>
                                          <p:spTgt spid="21583">
                                            <p:txEl>
                                              <p:charRg st="0" end="12"/>
                                            </p:txEl>
                                          </p:spTgt>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8" fill="hold" grpId="0" nodeType="clickEffect">
                                  <p:stCondLst>
                                    <p:cond delay="0"/>
                                  </p:stCondLst>
                                  <p:childTnLst>
                                    <p:set>
                                      <p:cBhvr>
                                        <p:cTn id="140" dur="1" fill="hold">
                                          <p:stCondLst>
                                            <p:cond delay="0"/>
                                          </p:stCondLst>
                                        </p:cTn>
                                        <p:tgtEl>
                                          <p:spTgt spid="21594"/>
                                        </p:tgtEl>
                                        <p:attrNameLst>
                                          <p:attrName>style.visibility</p:attrName>
                                        </p:attrNameLst>
                                      </p:cBhvr>
                                      <p:to>
                                        <p:strVal val="visible"/>
                                      </p:to>
                                    </p:set>
                                    <p:animEffect transition="in" filter="wipe(left)">
                                      <p:cBhvr>
                                        <p:cTn id="141" dur="500"/>
                                        <p:tgtEl>
                                          <p:spTgt spid="21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uild="p"/>
      <p:bldP spid="21507" grpId="0" build="p"/>
      <p:bldP spid="21508" grpId="0" build="p"/>
      <p:bldP spid="21509" grpId="0" build="p"/>
      <p:bldP spid="21510" grpId="0" build="p"/>
      <p:bldP spid="21511" grpId="0" build="p"/>
      <p:bldP spid="21559" grpId="0"/>
      <p:bldP spid="21560" grpId="0" advAuto="1000" build="p"/>
      <p:bldP spid="21561" grpId="0" bldLvl="0" animBg="1"/>
      <p:bldP spid="21562" grpId="0" bldLvl="0" animBg="1"/>
      <p:bldP spid="21563" grpId="0" bldLvl="0" animBg="1"/>
      <p:bldP spid="21564" grpId="0" bldLvl="0" animBg="1"/>
      <p:bldP spid="21565" grpId="0" bldLvl="0" animBg="1"/>
      <p:bldP spid="21566" grpId="0" bldLvl="0" animBg="1"/>
      <p:bldP spid="21567" grpId="0" bldLvl="0" animBg="1"/>
      <p:bldP spid="21568" grpId="0" bldLvl="0" animBg="1"/>
      <p:bldP spid="21569" grpId="0" bldLvl="0" animBg="1"/>
      <p:bldP spid="21571" grpId="0" advAuto="1000" build="p"/>
      <p:bldP spid="21572" grpId="0" bldLvl="0" animBg="1"/>
      <p:bldP spid="21573" grpId="0" bldLvl="0" animBg="1"/>
      <p:bldP spid="21574" grpId="0" bldLvl="0" animBg="1"/>
      <p:bldP spid="21575" grpId="0" bldLvl="0" animBg="1"/>
      <p:bldP spid="21576" grpId="0" bldLvl="0" animBg="1"/>
      <p:bldP spid="21577" grpId="0" bldLvl="0" animBg="1"/>
      <p:bldP spid="21578" grpId="0" bldLvl="0" animBg="1"/>
      <p:bldP spid="21579" grpId="0" bldLvl="0" animBg="1"/>
      <p:bldP spid="21581" grpId="0" advAuto="1000" build="p"/>
      <p:bldP spid="21583" grpId="0" build="p"/>
      <p:bldP spid="21594" grpId="0" bldLvl="0" animBg="1"/>
      <p:bldP spid="21595"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Text Box 2"/>
          <p:cNvSpPr txBox="1"/>
          <p:nvPr/>
        </p:nvSpPr>
        <p:spPr>
          <a:xfrm>
            <a:off x="392113" y="476885"/>
            <a:ext cx="3749675" cy="579438"/>
          </a:xfrm>
          <a:prstGeom prst="rect">
            <a:avLst/>
          </a:prstGeom>
          <a:noFill/>
          <a:ln w="9525">
            <a:noFill/>
          </a:ln>
        </p:spPr>
        <p:txBody>
          <a:bodyPr>
            <a:spAutoFit/>
          </a:bodyPr>
          <a:p>
            <a:pPr>
              <a:spcBef>
                <a:spcPct val="20000"/>
              </a:spcBef>
            </a:pPr>
            <a:r>
              <a:rPr lang="zh-CN" altLang="en-US" sz="3200" b="1" dirty="0">
                <a:solidFill>
                  <a:schemeClr val="bg1"/>
                </a:solidFill>
                <a:latin typeface="Times New Roman" panose="02020603050405020304" pitchFamily="18" charset="0"/>
              </a:rPr>
              <a:t>二、光电二极管</a:t>
            </a:r>
            <a:endParaRPr lang="zh-CN" altLang="en-US" sz="3200" b="1" dirty="0">
              <a:solidFill>
                <a:schemeClr val="bg1"/>
              </a:solidFill>
              <a:latin typeface="Times New Roman" panose="02020603050405020304" pitchFamily="18" charset="0"/>
            </a:endParaRPr>
          </a:p>
        </p:txBody>
      </p:sp>
      <p:sp>
        <p:nvSpPr>
          <p:cNvPr id="49155" name="Rectangle 3"/>
          <p:cNvSpPr/>
          <p:nvPr/>
        </p:nvSpPr>
        <p:spPr>
          <a:xfrm>
            <a:off x="533400" y="1295400"/>
            <a:ext cx="3200400" cy="519113"/>
          </a:xfrm>
          <a:prstGeom prst="rect">
            <a:avLst/>
          </a:prstGeom>
          <a:noFill/>
          <a:ln w="9525">
            <a:noFill/>
          </a:ln>
        </p:spPr>
        <p:txBody>
          <a:bodyPr>
            <a:spAutoFit/>
          </a:bodyPr>
          <a:p>
            <a:r>
              <a:rPr lang="en-US" altLang="zh-CN" sz="2800" b="1" dirty="0">
                <a:solidFill>
                  <a:srgbClr val="FF0066"/>
                </a:solidFill>
                <a:latin typeface="Times New Roman" panose="02020603050405020304" pitchFamily="18" charset="0"/>
              </a:rPr>
              <a:t>1</a:t>
            </a:r>
            <a:r>
              <a:rPr lang="zh-CN" altLang="en-US" sz="2800" b="1" dirty="0">
                <a:solidFill>
                  <a:srgbClr val="FF0066"/>
                </a:solidFill>
                <a:latin typeface="Times New Roman" panose="02020603050405020304" pitchFamily="18" charset="0"/>
              </a:rPr>
              <a:t>．符号和特性</a:t>
            </a:r>
            <a:endParaRPr lang="zh-CN" altLang="en-US" sz="2800" b="1" dirty="0">
              <a:solidFill>
                <a:srgbClr val="FF0066"/>
              </a:solidFill>
              <a:latin typeface="Times New Roman" panose="02020603050405020304" pitchFamily="18" charset="0"/>
            </a:endParaRPr>
          </a:p>
        </p:txBody>
      </p:sp>
      <p:grpSp>
        <p:nvGrpSpPr>
          <p:cNvPr id="2" name="Group 4"/>
          <p:cNvGrpSpPr/>
          <p:nvPr/>
        </p:nvGrpSpPr>
        <p:grpSpPr>
          <a:xfrm>
            <a:off x="1714500" y="1790700"/>
            <a:ext cx="685800" cy="838200"/>
            <a:chOff x="2592" y="1248"/>
            <a:chExt cx="432" cy="528"/>
          </a:xfrm>
        </p:grpSpPr>
        <p:grpSp>
          <p:nvGrpSpPr>
            <p:cNvPr id="402437" name="Group 5"/>
            <p:cNvGrpSpPr/>
            <p:nvPr/>
          </p:nvGrpSpPr>
          <p:grpSpPr>
            <a:xfrm>
              <a:off x="2592" y="1248"/>
              <a:ext cx="199" cy="528"/>
              <a:chOff x="2905" y="2041"/>
              <a:chExt cx="240" cy="640"/>
            </a:xfrm>
          </p:grpSpPr>
          <p:sp>
            <p:nvSpPr>
              <p:cNvPr id="402438" name="Oval 6"/>
              <p:cNvSpPr/>
              <p:nvPr/>
            </p:nvSpPr>
            <p:spPr>
              <a:xfrm>
                <a:off x="2993" y="2041"/>
                <a:ext cx="54" cy="54"/>
              </a:xfrm>
              <a:prstGeom prst="ellipse">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02439" name="Group 7"/>
              <p:cNvGrpSpPr/>
              <p:nvPr/>
            </p:nvGrpSpPr>
            <p:grpSpPr>
              <a:xfrm flipV="1">
                <a:off x="2905" y="2102"/>
                <a:ext cx="240" cy="552"/>
                <a:chOff x="2932" y="2227"/>
                <a:chExt cx="240" cy="552"/>
              </a:xfrm>
            </p:grpSpPr>
            <p:sp>
              <p:nvSpPr>
                <p:cNvPr id="402440" name="Line 8"/>
                <p:cNvSpPr/>
                <p:nvPr/>
              </p:nvSpPr>
              <p:spPr>
                <a:xfrm>
                  <a:off x="2932" y="2436"/>
                  <a:ext cx="240" cy="0"/>
                </a:xfrm>
                <a:prstGeom prst="line">
                  <a:avLst/>
                </a:prstGeom>
                <a:ln w="38100" cap="flat" cmpd="sng">
                  <a:solidFill>
                    <a:schemeClr val="tx1"/>
                  </a:solidFill>
                  <a:prstDash val="solid"/>
                  <a:headEnd type="none" w="med" len="med"/>
                  <a:tailEnd type="none" w="med" len="med"/>
                </a:ln>
              </p:spPr>
            </p:sp>
            <p:sp>
              <p:nvSpPr>
                <p:cNvPr id="402441" name="AutoShape 9"/>
                <p:cNvSpPr/>
                <p:nvPr/>
              </p:nvSpPr>
              <p:spPr>
                <a:xfrm>
                  <a:off x="2932" y="2436"/>
                  <a:ext cx="240" cy="192"/>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02442" name="Line 10"/>
                <p:cNvSpPr/>
                <p:nvPr/>
              </p:nvSpPr>
              <p:spPr>
                <a:xfrm>
                  <a:off x="3047" y="2227"/>
                  <a:ext cx="0" cy="552"/>
                </a:xfrm>
                <a:prstGeom prst="line">
                  <a:avLst/>
                </a:prstGeom>
                <a:ln w="28575" cap="flat" cmpd="sng">
                  <a:solidFill>
                    <a:schemeClr val="tx1"/>
                  </a:solidFill>
                  <a:prstDash val="solid"/>
                  <a:headEnd type="none" w="med" len="med"/>
                  <a:tailEnd type="none" w="med" len="med"/>
                </a:ln>
              </p:spPr>
            </p:sp>
          </p:grpSp>
          <p:sp>
            <p:nvSpPr>
              <p:cNvPr id="402443" name="Oval 11"/>
              <p:cNvSpPr/>
              <p:nvPr/>
            </p:nvSpPr>
            <p:spPr>
              <a:xfrm>
                <a:off x="2993" y="2627"/>
                <a:ext cx="54" cy="54"/>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402444" name="Group 12"/>
            <p:cNvGrpSpPr/>
            <p:nvPr/>
          </p:nvGrpSpPr>
          <p:grpSpPr>
            <a:xfrm flipH="1" flipV="1">
              <a:off x="2784" y="1584"/>
              <a:ext cx="240" cy="192"/>
              <a:chOff x="2784" y="1584"/>
              <a:chExt cx="240" cy="192"/>
            </a:xfrm>
          </p:grpSpPr>
          <p:sp>
            <p:nvSpPr>
              <p:cNvPr id="402445" name="Line 13"/>
              <p:cNvSpPr/>
              <p:nvPr/>
            </p:nvSpPr>
            <p:spPr>
              <a:xfrm>
                <a:off x="2784" y="1632"/>
                <a:ext cx="192" cy="144"/>
              </a:xfrm>
              <a:prstGeom prst="line">
                <a:avLst/>
              </a:prstGeom>
              <a:ln w="19050" cap="flat" cmpd="sng">
                <a:solidFill>
                  <a:schemeClr val="tx1"/>
                </a:solidFill>
                <a:prstDash val="solid"/>
                <a:headEnd type="none" w="med" len="med"/>
                <a:tailEnd type="stealth" w="med" len="lg"/>
              </a:ln>
            </p:spPr>
          </p:sp>
          <p:sp>
            <p:nvSpPr>
              <p:cNvPr id="402446" name="Line 14"/>
              <p:cNvSpPr/>
              <p:nvPr/>
            </p:nvSpPr>
            <p:spPr>
              <a:xfrm>
                <a:off x="2832" y="1584"/>
                <a:ext cx="192" cy="144"/>
              </a:xfrm>
              <a:prstGeom prst="line">
                <a:avLst/>
              </a:prstGeom>
              <a:ln w="19050" cap="flat" cmpd="sng">
                <a:solidFill>
                  <a:schemeClr val="tx1"/>
                </a:solidFill>
                <a:prstDash val="solid"/>
                <a:headEnd type="none" w="med" len="med"/>
                <a:tailEnd type="stealth" w="med" len="lg"/>
              </a:ln>
            </p:spPr>
          </p:sp>
        </p:grpSp>
      </p:grpSp>
      <p:sp>
        <p:nvSpPr>
          <p:cNvPr id="49167" name="Rectangle 15"/>
          <p:cNvSpPr/>
          <p:nvPr/>
        </p:nvSpPr>
        <p:spPr>
          <a:xfrm>
            <a:off x="1485900" y="2647950"/>
            <a:ext cx="898525" cy="519113"/>
          </a:xfrm>
          <a:prstGeom prst="rect">
            <a:avLst/>
          </a:prstGeom>
          <a:noFill/>
          <a:ln w="9525">
            <a:noFill/>
          </a:ln>
        </p:spPr>
        <p:txBody>
          <a:bodyPr wrap="none">
            <a:spAutoFit/>
          </a:bodyPr>
          <a:p>
            <a:r>
              <a:rPr lang="zh-CN" altLang="en-US" sz="2800" b="1" dirty="0">
                <a:solidFill>
                  <a:srgbClr val="0033CC"/>
                </a:solidFill>
                <a:latin typeface="Times New Roman" panose="02020603050405020304" pitchFamily="18" charset="0"/>
                <a:ea typeface="隶书" pitchFamily="49" charset="-122"/>
              </a:rPr>
              <a:t>符号</a:t>
            </a:r>
            <a:endParaRPr lang="zh-CN" altLang="en-US" sz="2800" b="1" dirty="0">
              <a:solidFill>
                <a:srgbClr val="0033CC"/>
              </a:solidFill>
              <a:latin typeface="Times New Roman" panose="02020603050405020304" pitchFamily="18" charset="0"/>
              <a:ea typeface="隶书" pitchFamily="49" charset="-122"/>
            </a:endParaRPr>
          </a:p>
        </p:txBody>
      </p:sp>
      <p:sp>
        <p:nvSpPr>
          <p:cNvPr id="49168" name="Rectangle 16"/>
          <p:cNvSpPr/>
          <p:nvPr/>
        </p:nvSpPr>
        <p:spPr>
          <a:xfrm>
            <a:off x="3981450" y="2838450"/>
            <a:ext cx="898525" cy="519113"/>
          </a:xfrm>
          <a:prstGeom prst="rect">
            <a:avLst/>
          </a:prstGeom>
          <a:noFill/>
          <a:ln w="9525">
            <a:noFill/>
          </a:ln>
        </p:spPr>
        <p:txBody>
          <a:bodyPr wrap="none">
            <a:spAutoFit/>
          </a:bodyPr>
          <a:p>
            <a:r>
              <a:rPr lang="zh-CN" altLang="en-US" sz="2800" b="1" dirty="0">
                <a:solidFill>
                  <a:srgbClr val="0033CC"/>
                </a:solidFill>
                <a:latin typeface="Times New Roman" panose="02020603050405020304" pitchFamily="18" charset="0"/>
                <a:ea typeface="隶书" pitchFamily="49" charset="-122"/>
              </a:rPr>
              <a:t>特性</a:t>
            </a:r>
            <a:endParaRPr lang="zh-CN" altLang="en-US" sz="2800" b="1" dirty="0">
              <a:solidFill>
                <a:srgbClr val="0033CC"/>
              </a:solidFill>
              <a:latin typeface="Times New Roman" panose="02020603050405020304" pitchFamily="18" charset="0"/>
              <a:ea typeface="隶书" pitchFamily="49" charset="-122"/>
            </a:endParaRPr>
          </a:p>
        </p:txBody>
      </p:sp>
      <p:grpSp>
        <p:nvGrpSpPr>
          <p:cNvPr id="6" name="Group 17"/>
          <p:cNvGrpSpPr/>
          <p:nvPr/>
        </p:nvGrpSpPr>
        <p:grpSpPr>
          <a:xfrm>
            <a:off x="3257550" y="933450"/>
            <a:ext cx="3609975" cy="2162175"/>
            <a:chOff x="2976" y="432"/>
            <a:chExt cx="2274" cy="1362"/>
          </a:xfrm>
        </p:grpSpPr>
        <p:sp>
          <p:nvSpPr>
            <p:cNvPr id="402450" name="Text Box 18"/>
            <p:cNvSpPr txBox="1"/>
            <p:nvPr/>
          </p:nvSpPr>
          <p:spPr>
            <a:xfrm>
              <a:off x="4656" y="1056"/>
              <a:ext cx="594" cy="288"/>
            </a:xfrm>
            <a:prstGeom prst="rect">
              <a:avLst/>
            </a:prstGeom>
            <a:noFill/>
            <a:ln w="9525">
              <a:noFill/>
            </a:ln>
          </p:spPr>
          <p:txBody>
            <a:bodyPr anchor="ctr" anchorCtr="0">
              <a:spAutoFit/>
            </a:bodyPr>
            <a:p>
              <a:pPr algn="ctr"/>
              <a:r>
                <a:rPr lang="en-US" altLang="zh-CN" b="1" i="1" dirty="0">
                  <a:latin typeface="Times New Roman" panose="02020603050405020304" pitchFamily="18" charset="0"/>
                  <a:ea typeface="方正琥珀繁体" pitchFamily="2" charset="-122"/>
                </a:rPr>
                <a:t>u</a:t>
              </a:r>
              <a:endParaRPr lang="en-US" altLang="zh-CN" b="1" dirty="0">
                <a:latin typeface="Times New Roman" panose="02020603050405020304" pitchFamily="18" charset="0"/>
                <a:ea typeface="方正琥珀繁体" pitchFamily="2" charset="-122"/>
              </a:endParaRPr>
            </a:p>
          </p:txBody>
        </p:sp>
        <p:sp>
          <p:nvSpPr>
            <p:cNvPr id="402451" name="Line 19"/>
            <p:cNvSpPr/>
            <p:nvPr/>
          </p:nvSpPr>
          <p:spPr>
            <a:xfrm>
              <a:off x="3360" y="1104"/>
              <a:ext cx="1473" cy="0"/>
            </a:xfrm>
            <a:prstGeom prst="line">
              <a:avLst/>
            </a:prstGeom>
            <a:ln w="25400" cap="flat" cmpd="sng">
              <a:solidFill>
                <a:srgbClr val="000000"/>
              </a:solidFill>
              <a:prstDash val="solid"/>
              <a:headEnd type="none" w="med" len="med"/>
              <a:tailEnd type="stealth" w="med" len="lg"/>
            </a:ln>
          </p:spPr>
        </p:sp>
        <p:sp>
          <p:nvSpPr>
            <p:cNvPr id="402452" name="Line 20"/>
            <p:cNvSpPr/>
            <p:nvPr/>
          </p:nvSpPr>
          <p:spPr>
            <a:xfrm flipV="1">
              <a:off x="4122" y="692"/>
              <a:ext cx="0" cy="1102"/>
            </a:xfrm>
            <a:prstGeom prst="line">
              <a:avLst/>
            </a:prstGeom>
            <a:ln w="25400" cap="flat" cmpd="sng">
              <a:solidFill>
                <a:srgbClr val="000000"/>
              </a:solidFill>
              <a:prstDash val="solid"/>
              <a:headEnd type="none" w="med" len="med"/>
              <a:tailEnd type="stealth" w="med" len="lg"/>
            </a:ln>
          </p:spPr>
        </p:sp>
        <p:sp>
          <p:nvSpPr>
            <p:cNvPr id="402453" name="Text Box 21"/>
            <p:cNvSpPr txBox="1"/>
            <p:nvPr/>
          </p:nvSpPr>
          <p:spPr>
            <a:xfrm>
              <a:off x="4176" y="432"/>
              <a:ext cx="288" cy="288"/>
            </a:xfrm>
            <a:prstGeom prst="rect">
              <a:avLst/>
            </a:prstGeom>
            <a:noFill/>
            <a:ln w="9525">
              <a:noFill/>
            </a:ln>
          </p:spPr>
          <p:txBody>
            <a:bodyPr anchor="ctr" anchorCtr="0">
              <a:spAutoFit/>
            </a:bodyPr>
            <a:p>
              <a:pPr algn="ctr"/>
              <a:r>
                <a:rPr lang="en-US" altLang="zh-CN" b="1" i="1" dirty="0">
                  <a:latin typeface="Times New Roman" panose="02020603050405020304" pitchFamily="18" charset="0"/>
                  <a:ea typeface="方正琥珀繁体" pitchFamily="2" charset="-122"/>
                </a:rPr>
                <a:t>i</a:t>
              </a:r>
              <a:endParaRPr lang="en-US" altLang="zh-CN" dirty="0">
                <a:latin typeface="Times New Roman" panose="02020603050405020304" pitchFamily="18" charset="0"/>
                <a:ea typeface="方正琥珀繁体" pitchFamily="2" charset="-122"/>
              </a:endParaRPr>
            </a:p>
          </p:txBody>
        </p:sp>
        <p:sp>
          <p:nvSpPr>
            <p:cNvPr id="402454" name="Text Box 22"/>
            <p:cNvSpPr txBox="1"/>
            <p:nvPr/>
          </p:nvSpPr>
          <p:spPr>
            <a:xfrm>
              <a:off x="4128" y="864"/>
              <a:ext cx="232" cy="250"/>
            </a:xfrm>
            <a:prstGeom prst="rect">
              <a:avLst/>
            </a:prstGeom>
            <a:noFill/>
            <a:ln w="9525">
              <a:noFill/>
            </a:ln>
          </p:spPr>
          <p:txBody>
            <a:bodyPr wrap="none" anchor="ctr" anchorCtr="0">
              <a:spAutoFit/>
            </a:bodyPr>
            <a:p>
              <a:pPr algn="ctr"/>
              <a:r>
                <a:rPr lang="en-US" altLang="zh-CN" sz="2000" b="1" i="1" dirty="0">
                  <a:latin typeface="Times New Roman" panose="02020603050405020304" pitchFamily="18" charset="0"/>
                  <a:ea typeface="方正琥珀繁体" pitchFamily="2" charset="-122"/>
                </a:rPr>
                <a:t>O</a:t>
              </a:r>
              <a:endParaRPr lang="en-US" altLang="zh-CN" sz="2000" i="1" dirty="0">
                <a:latin typeface="Times New Roman" panose="02020603050405020304" pitchFamily="18" charset="0"/>
                <a:ea typeface="方正琥珀繁体" pitchFamily="2" charset="-122"/>
              </a:endParaRPr>
            </a:p>
          </p:txBody>
        </p:sp>
        <p:sp>
          <p:nvSpPr>
            <p:cNvPr id="402455" name="Freeform 23"/>
            <p:cNvSpPr/>
            <p:nvPr/>
          </p:nvSpPr>
          <p:spPr>
            <a:xfrm>
              <a:off x="3360" y="1152"/>
              <a:ext cx="1248" cy="288"/>
            </a:xfrm>
            <a:custGeom>
              <a:avLst/>
              <a:gdLst>
                <a:gd name="txL" fmla="*/ 0 w 1332"/>
                <a:gd name="txT" fmla="*/ 0 h 228"/>
                <a:gd name="txR" fmla="*/ 1332 w 1332"/>
                <a:gd name="txB" fmla="*/ 228 h 228"/>
              </a:gdLst>
              <a:ahLst/>
              <a:cxnLst>
                <a:cxn ang="0">
                  <a:pos x="1332" y="0"/>
                </a:cxn>
                <a:cxn ang="0">
                  <a:pos x="1236" y="96"/>
                </a:cxn>
                <a:cxn ang="0">
                  <a:pos x="1044" y="180"/>
                </a:cxn>
                <a:cxn ang="0">
                  <a:pos x="684" y="216"/>
                </a:cxn>
                <a:cxn ang="0">
                  <a:pos x="0" y="228"/>
                </a:cxn>
              </a:cxnLst>
              <a:rect l="txL" t="txT" r="txR" b="txB"/>
              <a:pathLst>
                <a:path w="1332" h="228">
                  <a:moveTo>
                    <a:pt x="1332" y="0"/>
                  </a:moveTo>
                  <a:cubicBezTo>
                    <a:pt x="1300" y="36"/>
                    <a:pt x="1284" y="66"/>
                    <a:pt x="1236" y="96"/>
                  </a:cubicBezTo>
                  <a:cubicBezTo>
                    <a:pt x="1188" y="126"/>
                    <a:pt x="1136" y="160"/>
                    <a:pt x="1044" y="180"/>
                  </a:cubicBezTo>
                  <a:cubicBezTo>
                    <a:pt x="952" y="200"/>
                    <a:pt x="858" y="208"/>
                    <a:pt x="684" y="216"/>
                  </a:cubicBezTo>
                  <a:cubicBezTo>
                    <a:pt x="510" y="224"/>
                    <a:pt x="142" y="226"/>
                    <a:pt x="0" y="228"/>
                  </a:cubicBezTo>
                </a:path>
              </a:pathLst>
            </a:custGeom>
            <a:noFill/>
            <a:ln w="381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02456" name="Line 24"/>
            <p:cNvSpPr/>
            <p:nvPr/>
          </p:nvSpPr>
          <p:spPr>
            <a:xfrm flipV="1">
              <a:off x="4608" y="672"/>
              <a:ext cx="48" cy="672"/>
            </a:xfrm>
            <a:prstGeom prst="line">
              <a:avLst/>
            </a:prstGeom>
            <a:ln w="38100" cap="flat" cmpd="sng">
              <a:solidFill>
                <a:srgbClr val="FF0066"/>
              </a:solidFill>
              <a:prstDash val="solid"/>
              <a:headEnd type="none" w="med" len="med"/>
              <a:tailEnd type="none" w="med" len="med"/>
            </a:ln>
          </p:spPr>
        </p:sp>
        <p:sp>
          <p:nvSpPr>
            <p:cNvPr id="402457" name="Freeform 25"/>
            <p:cNvSpPr/>
            <p:nvPr/>
          </p:nvSpPr>
          <p:spPr>
            <a:xfrm>
              <a:off x="3312" y="912"/>
              <a:ext cx="1344" cy="288"/>
            </a:xfrm>
            <a:custGeom>
              <a:avLst/>
              <a:gdLst>
                <a:gd name="txL" fmla="*/ 0 w 1332"/>
                <a:gd name="txT" fmla="*/ 0 h 228"/>
                <a:gd name="txR" fmla="*/ 1332 w 1332"/>
                <a:gd name="txB" fmla="*/ 228 h 228"/>
              </a:gdLst>
              <a:ahLst/>
              <a:cxnLst>
                <a:cxn ang="0">
                  <a:pos x="1332" y="0"/>
                </a:cxn>
                <a:cxn ang="0">
                  <a:pos x="1236" y="96"/>
                </a:cxn>
                <a:cxn ang="0">
                  <a:pos x="1044" y="180"/>
                </a:cxn>
                <a:cxn ang="0">
                  <a:pos x="684" y="216"/>
                </a:cxn>
                <a:cxn ang="0">
                  <a:pos x="0" y="228"/>
                </a:cxn>
              </a:cxnLst>
              <a:rect l="txL" t="txT" r="txR" b="txB"/>
              <a:pathLst>
                <a:path w="1332" h="228">
                  <a:moveTo>
                    <a:pt x="1332" y="0"/>
                  </a:moveTo>
                  <a:cubicBezTo>
                    <a:pt x="1300" y="36"/>
                    <a:pt x="1284" y="66"/>
                    <a:pt x="1236" y="96"/>
                  </a:cubicBezTo>
                  <a:cubicBezTo>
                    <a:pt x="1188" y="126"/>
                    <a:pt x="1136" y="160"/>
                    <a:pt x="1044" y="180"/>
                  </a:cubicBezTo>
                  <a:cubicBezTo>
                    <a:pt x="952" y="200"/>
                    <a:pt x="858" y="208"/>
                    <a:pt x="684" y="216"/>
                  </a:cubicBezTo>
                  <a:cubicBezTo>
                    <a:pt x="510" y="224"/>
                    <a:pt x="142" y="226"/>
                    <a:pt x="0" y="228"/>
                  </a:cubicBezTo>
                </a:path>
              </a:pathLst>
            </a:custGeom>
            <a:noFill/>
            <a:ln w="381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02458" name="Freeform 26"/>
            <p:cNvSpPr/>
            <p:nvPr/>
          </p:nvSpPr>
          <p:spPr>
            <a:xfrm>
              <a:off x="3360" y="1344"/>
              <a:ext cx="1248" cy="288"/>
            </a:xfrm>
            <a:custGeom>
              <a:avLst/>
              <a:gdLst>
                <a:gd name="txL" fmla="*/ 0 w 1332"/>
                <a:gd name="txT" fmla="*/ 0 h 228"/>
                <a:gd name="txR" fmla="*/ 1332 w 1332"/>
                <a:gd name="txB" fmla="*/ 228 h 228"/>
              </a:gdLst>
              <a:ahLst/>
              <a:cxnLst>
                <a:cxn ang="0">
                  <a:pos x="1332" y="0"/>
                </a:cxn>
                <a:cxn ang="0">
                  <a:pos x="1236" y="96"/>
                </a:cxn>
                <a:cxn ang="0">
                  <a:pos x="1044" y="180"/>
                </a:cxn>
                <a:cxn ang="0">
                  <a:pos x="684" y="216"/>
                </a:cxn>
                <a:cxn ang="0">
                  <a:pos x="0" y="228"/>
                </a:cxn>
              </a:cxnLst>
              <a:rect l="txL" t="txT" r="txR" b="txB"/>
              <a:pathLst>
                <a:path w="1332" h="228">
                  <a:moveTo>
                    <a:pt x="1332" y="0"/>
                  </a:moveTo>
                  <a:cubicBezTo>
                    <a:pt x="1300" y="36"/>
                    <a:pt x="1284" y="66"/>
                    <a:pt x="1236" y="96"/>
                  </a:cubicBezTo>
                  <a:cubicBezTo>
                    <a:pt x="1188" y="126"/>
                    <a:pt x="1136" y="160"/>
                    <a:pt x="1044" y="180"/>
                  </a:cubicBezTo>
                  <a:cubicBezTo>
                    <a:pt x="952" y="200"/>
                    <a:pt x="858" y="208"/>
                    <a:pt x="684" y="216"/>
                  </a:cubicBezTo>
                  <a:cubicBezTo>
                    <a:pt x="510" y="224"/>
                    <a:pt x="142" y="226"/>
                    <a:pt x="0" y="228"/>
                  </a:cubicBezTo>
                </a:path>
              </a:pathLst>
            </a:custGeom>
            <a:noFill/>
            <a:ln w="38100" cap="flat" cmpd="sng">
              <a:solidFill>
                <a:srgbClr val="FF0066"/>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02459" name="Line 27"/>
            <p:cNvSpPr/>
            <p:nvPr/>
          </p:nvSpPr>
          <p:spPr>
            <a:xfrm>
              <a:off x="3600" y="912"/>
              <a:ext cx="240" cy="240"/>
            </a:xfrm>
            <a:prstGeom prst="line">
              <a:avLst/>
            </a:prstGeom>
            <a:ln w="19050" cap="flat" cmpd="sng">
              <a:solidFill>
                <a:schemeClr val="tx1"/>
              </a:solidFill>
              <a:prstDash val="solid"/>
              <a:headEnd type="none" w="med" len="med"/>
              <a:tailEnd type="none" w="med" len="med"/>
            </a:ln>
          </p:spPr>
        </p:sp>
        <p:sp>
          <p:nvSpPr>
            <p:cNvPr id="402460" name="Rectangle 28"/>
            <p:cNvSpPr/>
            <p:nvPr/>
          </p:nvSpPr>
          <p:spPr>
            <a:xfrm>
              <a:off x="3072" y="672"/>
              <a:ext cx="1008" cy="327"/>
            </a:xfrm>
            <a:prstGeom prst="rect">
              <a:avLst/>
            </a:prstGeom>
            <a:noFill/>
            <a:ln w="9525">
              <a:noFill/>
            </a:ln>
          </p:spPr>
          <p:txBody>
            <a:bodyPr>
              <a:spAutoFit/>
            </a:bodyPr>
            <a:p>
              <a:r>
                <a:rPr lang="zh-CN" altLang="en-US" sz="2800" b="1" dirty="0">
                  <a:latin typeface="Times New Roman" panose="02020603050405020304" pitchFamily="18" charset="0"/>
                  <a:ea typeface="隶书" pitchFamily="49" charset="-122"/>
                </a:rPr>
                <a:t>暗电流</a:t>
              </a:r>
              <a:endParaRPr lang="zh-CN" altLang="en-US" sz="2800" b="1" dirty="0">
                <a:latin typeface="Times New Roman" panose="02020603050405020304" pitchFamily="18" charset="0"/>
                <a:ea typeface="隶书" pitchFamily="49" charset="-122"/>
              </a:endParaRPr>
            </a:p>
          </p:txBody>
        </p:sp>
        <p:sp>
          <p:nvSpPr>
            <p:cNvPr id="402461" name="Text Box 29"/>
            <p:cNvSpPr txBox="1"/>
            <p:nvPr/>
          </p:nvSpPr>
          <p:spPr>
            <a:xfrm>
              <a:off x="2976" y="1152"/>
              <a:ext cx="1258" cy="288"/>
            </a:xfrm>
            <a:prstGeom prst="rect">
              <a:avLst/>
            </a:prstGeom>
            <a:noFill/>
            <a:ln w="9525">
              <a:noFill/>
            </a:ln>
          </p:spPr>
          <p:txBody>
            <a:bodyPr>
              <a:spAutoFit/>
            </a:bodyPr>
            <a:p>
              <a:r>
                <a:rPr lang="en-US" altLang="zh-CN" b="1" i="1" dirty="0">
                  <a:latin typeface="Times New Roman" panose="02020603050405020304" pitchFamily="18" charset="0"/>
                </a:rPr>
                <a:t>E</a:t>
              </a:r>
              <a:r>
                <a:rPr lang="en-US" altLang="zh-CN" b="1" dirty="0">
                  <a:latin typeface="Times New Roman" panose="02020603050405020304" pitchFamily="18" charset="0"/>
                </a:rPr>
                <a:t> = 200 lx</a:t>
              </a:r>
              <a:endParaRPr lang="en-US" altLang="zh-CN" b="1" dirty="0">
                <a:latin typeface="Times New Roman" panose="02020603050405020304" pitchFamily="18" charset="0"/>
              </a:endParaRPr>
            </a:p>
          </p:txBody>
        </p:sp>
        <p:sp>
          <p:nvSpPr>
            <p:cNvPr id="402462" name="Text Box 30"/>
            <p:cNvSpPr txBox="1"/>
            <p:nvPr/>
          </p:nvSpPr>
          <p:spPr>
            <a:xfrm>
              <a:off x="3024" y="1440"/>
              <a:ext cx="1258" cy="288"/>
            </a:xfrm>
            <a:prstGeom prst="rect">
              <a:avLst/>
            </a:prstGeom>
            <a:noFill/>
            <a:ln w="9525">
              <a:noFill/>
            </a:ln>
          </p:spPr>
          <p:txBody>
            <a:bodyPr>
              <a:spAutoFit/>
            </a:bodyPr>
            <a:p>
              <a:r>
                <a:rPr lang="en-US" altLang="zh-CN" b="1" i="1" dirty="0">
                  <a:latin typeface="Times New Roman" panose="02020603050405020304" pitchFamily="18" charset="0"/>
                </a:rPr>
                <a:t>E</a:t>
              </a:r>
              <a:r>
                <a:rPr lang="en-US" altLang="zh-CN" b="1" dirty="0">
                  <a:latin typeface="Times New Roman" panose="02020603050405020304" pitchFamily="18" charset="0"/>
                </a:rPr>
                <a:t> = 400 lx</a:t>
              </a:r>
              <a:endParaRPr lang="en-US" altLang="zh-CN" b="1" dirty="0">
                <a:latin typeface="Times New Roman" panose="02020603050405020304" pitchFamily="18" charset="0"/>
              </a:endParaRPr>
            </a:p>
          </p:txBody>
        </p:sp>
      </p:grpSp>
      <p:sp>
        <p:nvSpPr>
          <p:cNvPr id="49183" name="Rectangle 31"/>
          <p:cNvSpPr/>
          <p:nvPr/>
        </p:nvSpPr>
        <p:spPr>
          <a:xfrm>
            <a:off x="6413500" y="488950"/>
            <a:ext cx="2038350" cy="946150"/>
          </a:xfrm>
          <a:prstGeom prst="rect">
            <a:avLst/>
          </a:prstGeom>
          <a:noFill/>
          <a:ln w="9525">
            <a:noFill/>
          </a:ln>
        </p:spPr>
        <p:txBody>
          <a:bodyPr>
            <a:spAutoFit/>
          </a:bodyPr>
          <a:p>
            <a:r>
              <a:rPr lang="zh-CN" altLang="en-US" sz="2800" b="1" dirty="0">
                <a:latin typeface="Times New Roman" panose="02020603050405020304" pitchFamily="18" charset="0"/>
              </a:rPr>
              <a:t>工作条件：</a:t>
            </a:r>
            <a:endParaRPr lang="zh-CN" altLang="en-US" sz="2800" b="1" dirty="0">
              <a:latin typeface="Times New Roman" panose="02020603050405020304" pitchFamily="18" charset="0"/>
            </a:endParaRPr>
          </a:p>
          <a:p>
            <a:r>
              <a:rPr lang="zh-CN" altLang="en-US" sz="2800" b="1" dirty="0">
                <a:solidFill>
                  <a:srgbClr val="FF0066"/>
                </a:solidFill>
                <a:latin typeface="Times New Roman" panose="02020603050405020304" pitchFamily="18" charset="0"/>
              </a:rPr>
              <a:t>反向偏置</a:t>
            </a:r>
            <a:endParaRPr lang="zh-CN" altLang="en-US" sz="2800" b="1" dirty="0">
              <a:solidFill>
                <a:srgbClr val="FF0066"/>
              </a:solidFill>
              <a:latin typeface="Times New Roman" panose="02020603050405020304" pitchFamily="18" charset="0"/>
            </a:endParaRPr>
          </a:p>
        </p:txBody>
      </p:sp>
      <p:sp>
        <p:nvSpPr>
          <p:cNvPr id="49184" name="Rectangle 32"/>
          <p:cNvSpPr/>
          <p:nvPr/>
        </p:nvSpPr>
        <p:spPr>
          <a:xfrm>
            <a:off x="596900" y="3238500"/>
            <a:ext cx="2971800" cy="519113"/>
          </a:xfrm>
          <a:prstGeom prst="rect">
            <a:avLst/>
          </a:prstGeom>
          <a:noFill/>
          <a:ln w="9525">
            <a:noFill/>
          </a:ln>
        </p:spPr>
        <p:txBody>
          <a:bodyPr>
            <a:spAutoFit/>
          </a:bodyPr>
          <a:p>
            <a:r>
              <a:rPr lang="en-US" altLang="zh-CN" sz="2800" b="1" dirty="0">
                <a:solidFill>
                  <a:srgbClr val="FF0066"/>
                </a:solidFill>
                <a:latin typeface="Times New Roman" panose="02020603050405020304" pitchFamily="18" charset="0"/>
              </a:rPr>
              <a:t>2. </a:t>
            </a:r>
            <a:r>
              <a:rPr lang="zh-CN" altLang="en-US" sz="2800" b="1" dirty="0">
                <a:solidFill>
                  <a:srgbClr val="FF0066"/>
                </a:solidFill>
                <a:latin typeface="Times New Roman" panose="02020603050405020304" pitchFamily="18" charset="0"/>
              </a:rPr>
              <a:t>主要参数</a:t>
            </a:r>
            <a:endParaRPr lang="zh-CN" altLang="en-US" sz="2800" b="1" dirty="0">
              <a:solidFill>
                <a:srgbClr val="FF0066"/>
              </a:solidFill>
              <a:latin typeface="Times New Roman" panose="02020603050405020304" pitchFamily="18" charset="0"/>
            </a:endParaRPr>
          </a:p>
        </p:txBody>
      </p:sp>
      <p:sp>
        <p:nvSpPr>
          <p:cNvPr id="49185" name="Rectangle 33"/>
          <p:cNvSpPr/>
          <p:nvPr/>
        </p:nvSpPr>
        <p:spPr>
          <a:xfrm>
            <a:off x="673100" y="3848100"/>
            <a:ext cx="2255838" cy="519113"/>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电学参数：</a:t>
            </a:r>
            <a:endParaRPr lang="zh-CN" altLang="en-US" sz="2800" b="1" dirty="0">
              <a:solidFill>
                <a:srgbClr val="0033CC"/>
              </a:solidFill>
              <a:latin typeface="Times New Roman" panose="02020603050405020304" pitchFamily="18" charset="0"/>
            </a:endParaRPr>
          </a:p>
        </p:txBody>
      </p:sp>
      <p:sp>
        <p:nvSpPr>
          <p:cNvPr id="49186" name="Text Box 34"/>
          <p:cNvSpPr txBox="1"/>
          <p:nvPr/>
        </p:nvSpPr>
        <p:spPr>
          <a:xfrm>
            <a:off x="692150" y="4400550"/>
            <a:ext cx="5638800" cy="519113"/>
          </a:xfrm>
          <a:prstGeom prst="rect">
            <a:avLst/>
          </a:prstGeom>
          <a:noFill/>
          <a:ln w="9525">
            <a:noFill/>
          </a:ln>
        </p:spPr>
        <p:txBody>
          <a:bodyPr>
            <a:spAutoFit/>
          </a:bodyPr>
          <a:p>
            <a:r>
              <a:rPr lang="zh-CN" altLang="en-US" sz="2800" b="1" dirty="0">
                <a:latin typeface="Times New Roman" panose="02020603050405020304" pitchFamily="18" charset="0"/>
              </a:rPr>
              <a:t>暗电流，光电流，最高工作范围</a:t>
            </a:r>
            <a:endParaRPr lang="zh-CN" altLang="en-US" sz="2800" b="1" dirty="0">
              <a:latin typeface="Times New Roman" panose="02020603050405020304" pitchFamily="18" charset="0"/>
            </a:endParaRPr>
          </a:p>
        </p:txBody>
      </p:sp>
      <p:sp>
        <p:nvSpPr>
          <p:cNvPr id="49187" name="Rectangle 35"/>
          <p:cNvSpPr/>
          <p:nvPr/>
        </p:nvSpPr>
        <p:spPr>
          <a:xfrm>
            <a:off x="673100" y="4991100"/>
            <a:ext cx="1970088" cy="519113"/>
          </a:xfrm>
          <a:prstGeom prst="rect">
            <a:avLst/>
          </a:prstGeom>
          <a:noFill/>
          <a:ln w="9525">
            <a:noFill/>
          </a:ln>
        </p:spPr>
        <p:txBody>
          <a:bodyPr wrap="none">
            <a:spAutoFit/>
          </a:bodyPr>
          <a:p>
            <a:r>
              <a:rPr lang="zh-CN" altLang="en-US" sz="2800" b="1" dirty="0">
                <a:solidFill>
                  <a:srgbClr val="0033CC"/>
                </a:solidFill>
                <a:latin typeface="Times New Roman" panose="02020603050405020304" pitchFamily="18" charset="0"/>
              </a:rPr>
              <a:t>光学参数：</a:t>
            </a:r>
            <a:endParaRPr lang="zh-CN" altLang="en-US" sz="2800" b="1" dirty="0">
              <a:solidFill>
                <a:srgbClr val="0033CC"/>
              </a:solidFill>
              <a:latin typeface="Times New Roman" panose="02020603050405020304" pitchFamily="18" charset="0"/>
            </a:endParaRPr>
          </a:p>
        </p:txBody>
      </p:sp>
      <p:sp>
        <p:nvSpPr>
          <p:cNvPr id="49188" name="Rectangle 36"/>
          <p:cNvSpPr/>
          <p:nvPr/>
        </p:nvSpPr>
        <p:spPr>
          <a:xfrm>
            <a:off x="711200" y="5619750"/>
            <a:ext cx="4827588" cy="519113"/>
          </a:xfrm>
          <a:prstGeom prst="rect">
            <a:avLst/>
          </a:prstGeom>
          <a:noFill/>
          <a:ln w="9525">
            <a:noFill/>
          </a:ln>
        </p:spPr>
        <p:txBody>
          <a:bodyPr wrap="none">
            <a:spAutoFit/>
          </a:bodyPr>
          <a:p>
            <a:r>
              <a:rPr lang="zh-CN" altLang="en-US" sz="2800" b="1" dirty="0">
                <a:latin typeface="Times New Roman" panose="02020603050405020304" pitchFamily="18" charset="0"/>
              </a:rPr>
              <a:t>光谱范围，灵敏度，峰值波长</a:t>
            </a:r>
            <a:endParaRPr lang="zh-CN" altLang="en-US" sz="2800" b="1" dirty="0">
              <a:latin typeface="Times New Roman" panose="02020603050405020304" pitchFamily="18" charset="0"/>
            </a:endParaRPr>
          </a:p>
        </p:txBody>
      </p:sp>
      <p:graphicFrame>
        <p:nvGraphicFramePr>
          <p:cNvPr id="402469" name="Object 37"/>
          <p:cNvGraphicFramePr/>
          <p:nvPr/>
        </p:nvGraphicFramePr>
        <p:xfrm>
          <a:off x="6765925" y="1825625"/>
          <a:ext cx="1714500" cy="4308475"/>
        </p:xfrm>
        <a:graphic>
          <a:graphicData uri="http://schemas.openxmlformats.org/presentationml/2006/ole">
            <mc:AlternateContent xmlns:mc="http://schemas.openxmlformats.org/markup-compatibility/2006">
              <mc:Choice xmlns:v="urn:schemas-microsoft-com:vml" Requires="v">
                <p:oleObj spid="_x0000_s4148" name="" r:id="rId1" imgW="628650" imgH="1581150" progId="Paint.Picture">
                  <p:embed/>
                </p:oleObj>
              </mc:Choice>
              <mc:Fallback>
                <p:oleObj name="" r:id="rId1" imgW="628650" imgH="1581150" progId="Paint.Picture">
                  <p:embed/>
                  <p:pic>
                    <p:nvPicPr>
                      <p:cNvPr id="0" name="图片 4147"/>
                      <p:cNvPicPr/>
                      <p:nvPr/>
                    </p:nvPicPr>
                    <p:blipFill>
                      <a:blip r:embed="rId2"/>
                      <a:stretch>
                        <a:fillRect/>
                      </a:stretch>
                    </p:blipFill>
                    <p:spPr>
                      <a:xfrm>
                        <a:off x="6765925" y="1825625"/>
                        <a:ext cx="1714500" cy="4308475"/>
                      </a:xfrm>
                      <a:prstGeom prst="rect">
                        <a:avLst/>
                      </a:prstGeom>
                      <a:noFill/>
                      <a:ln w="9525" cap="flat" cmpd="sng">
                        <a:solidFill>
                          <a:srgbClr val="FFFFCC"/>
                        </a:solidFill>
                        <a:prstDash val="solid"/>
                        <a:miter/>
                        <a:headEnd type="none" w="med" len="med"/>
                        <a:tailEnd type="none" w="med" len="med"/>
                      </a:ln>
                    </p:spPr>
                  </p:pic>
                </p:oleObj>
              </mc:Fallback>
            </mc:AlternateContent>
          </a:graphicData>
        </a:graphic>
      </p:graphicFrame>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49154">
                                            <p:txEl>
                                              <p:charRg st="0" end="8"/>
                                            </p:txEl>
                                          </p:spTgt>
                                        </p:tgtEl>
                                        <p:attrNameLst>
                                          <p:attrName>style.visibility</p:attrName>
                                        </p:attrNameLst>
                                      </p:cBhvr>
                                      <p:to>
                                        <p:strVal val="visible"/>
                                      </p:to>
                                    </p:set>
                                    <p:animEffect transition="in" filter="wipe(left)">
                                      <p:cBhvr>
                                        <p:cTn id="7" dur="300"/>
                                        <p:tgtEl>
                                          <p:spTgt spid="49154">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9155"/>
                                        </p:tgtEl>
                                        <p:attrNameLst>
                                          <p:attrName>style.visibility</p:attrName>
                                        </p:attrNameLst>
                                      </p:cBhvr>
                                      <p:to>
                                        <p:strVal val="visible"/>
                                      </p:to>
                                    </p:set>
                                    <p:animEffect transition="in" filter="wipe(left)">
                                      <p:cBhvr>
                                        <p:cTn id="12" dur="300"/>
                                        <p:tgtEl>
                                          <p:spTgt spid="4915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9167">
                                            <p:txEl>
                                              <p:charRg st="0" end="3"/>
                                            </p:txEl>
                                          </p:spTgt>
                                        </p:tgtEl>
                                        <p:attrNameLst>
                                          <p:attrName>style.visibility</p:attrName>
                                        </p:attrNameLst>
                                      </p:cBhvr>
                                      <p:to>
                                        <p:strVal val="visible"/>
                                      </p:to>
                                    </p:set>
                                    <p:animEffect transition="in" filter="wipe(left)">
                                      <p:cBhvr>
                                        <p:cTn id="17" dur="500"/>
                                        <p:tgtEl>
                                          <p:spTgt spid="49167">
                                            <p:txEl>
                                              <p:charRg st="0" end="3"/>
                                            </p:txEl>
                                          </p:spTgt>
                                        </p:tgtEl>
                                      </p:cBhvr>
                                    </p:animEffect>
                                  </p:childTnLst>
                                </p:cTn>
                              </p:par>
                            </p:childTnLst>
                          </p:cTn>
                        </p:par>
                        <p:par>
                          <p:cTn id="18" fill="hold">
                            <p:stCondLst>
                              <p:cond delay="500"/>
                            </p:stCondLst>
                            <p:childTnLst>
                              <p:par>
                                <p:cTn id="19" presetID="1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lide(fromBottom)">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9168">
                                            <p:txEl>
                                              <p:charRg st="0" end="3"/>
                                            </p:txEl>
                                          </p:spTgt>
                                        </p:tgtEl>
                                        <p:attrNameLst>
                                          <p:attrName>style.visibility</p:attrName>
                                        </p:attrNameLst>
                                      </p:cBhvr>
                                      <p:to>
                                        <p:strVal val="visible"/>
                                      </p:to>
                                    </p:set>
                                    <p:animEffect transition="in" filter="wipe(left)">
                                      <p:cBhvr>
                                        <p:cTn id="26" dur="500"/>
                                        <p:tgtEl>
                                          <p:spTgt spid="49168">
                                            <p:txEl>
                                              <p:charRg st="0" end="3"/>
                                            </p:txEl>
                                          </p:spTgt>
                                        </p:tgtEl>
                                      </p:cBhvr>
                                    </p:animEffect>
                                  </p:childTnLst>
                                </p:cTn>
                              </p:par>
                            </p:childTnLst>
                          </p:cTn>
                        </p:par>
                        <p:par>
                          <p:cTn id="27" fill="hold">
                            <p:stCondLst>
                              <p:cond delay="500"/>
                            </p:stCondLst>
                            <p:childTnLst>
                              <p:par>
                                <p:cTn id="28" presetID="22" presetClass="entr" presetSubtype="1"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up)">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49183">
                                            <p:txEl>
                                              <p:charRg st="0" end="6"/>
                                            </p:txEl>
                                          </p:spTgt>
                                        </p:tgtEl>
                                        <p:attrNameLst>
                                          <p:attrName>style.visibility</p:attrName>
                                        </p:attrNameLst>
                                      </p:cBhvr>
                                      <p:to>
                                        <p:strVal val="visible"/>
                                      </p:to>
                                    </p:set>
                                    <p:animEffect transition="in" filter="wipe(left)">
                                      <p:cBhvr>
                                        <p:cTn id="35" dur="500"/>
                                        <p:tgtEl>
                                          <p:spTgt spid="49183">
                                            <p:txEl>
                                              <p:charRg st="0"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49183">
                                            <p:txEl>
                                              <p:charRg st="6" end="11"/>
                                            </p:txEl>
                                          </p:spTgt>
                                        </p:tgtEl>
                                        <p:attrNameLst>
                                          <p:attrName>style.visibility</p:attrName>
                                        </p:attrNameLst>
                                      </p:cBhvr>
                                      <p:to>
                                        <p:strVal val="visible"/>
                                      </p:to>
                                    </p:set>
                                    <p:animEffect transition="in" filter="wipe(left)">
                                      <p:cBhvr>
                                        <p:cTn id="40" dur="500"/>
                                        <p:tgtEl>
                                          <p:spTgt spid="49183">
                                            <p:txEl>
                                              <p:charRg st="6" end="1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iterate type="wd">
                                    <p:tmPct val="100000"/>
                                  </p:iterate>
                                  <p:childTnLst>
                                    <p:set>
                                      <p:cBhvr>
                                        <p:cTn id="44" dur="1" fill="hold">
                                          <p:stCondLst>
                                            <p:cond delay="0"/>
                                          </p:stCondLst>
                                        </p:cTn>
                                        <p:tgtEl>
                                          <p:spTgt spid="49184"/>
                                        </p:tgtEl>
                                        <p:attrNameLst>
                                          <p:attrName>style.visibility</p:attrName>
                                        </p:attrNameLst>
                                      </p:cBhvr>
                                      <p:to>
                                        <p:strVal val="visible"/>
                                      </p:to>
                                    </p:set>
                                    <p:animEffect transition="in" filter="wipe(left)">
                                      <p:cBhvr>
                                        <p:cTn id="45" dur="300"/>
                                        <p:tgtEl>
                                          <p:spTgt spid="4918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iterate type="wd">
                                    <p:tmPct val="100000"/>
                                  </p:iterate>
                                  <p:childTnLst>
                                    <p:set>
                                      <p:cBhvr>
                                        <p:cTn id="49" dur="1" fill="hold">
                                          <p:stCondLst>
                                            <p:cond delay="0"/>
                                          </p:stCondLst>
                                        </p:cTn>
                                        <p:tgtEl>
                                          <p:spTgt spid="49185"/>
                                        </p:tgtEl>
                                        <p:attrNameLst>
                                          <p:attrName>style.visibility</p:attrName>
                                        </p:attrNameLst>
                                      </p:cBhvr>
                                      <p:to>
                                        <p:strVal val="visible"/>
                                      </p:to>
                                    </p:set>
                                    <p:animEffect transition="in" filter="wipe(left)">
                                      <p:cBhvr>
                                        <p:cTn id="50" dur="300"/>
                                        <p:tgtEl>
                                          <p:spTgt spid="4918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iterate type="wd">
                                    <p:tmPct val="100000"/>
                                  </p:iterate>
                                  <p:childTnLst>
                                    <p:set>
                                      <p:cBhvr>
                                        <p:cTn id="54" dur="1" fill="hold">
                                          <p:stCondLst>
                                            <p:cond delay="0"/>
                                          </p:stCondLst>
                                        </p:cTn>
                                        <p:tgtEl>
                                          <p:spTgt spid="49186"/>
                                        </p:tgtEl>
                                        <p:attrNameLst>
                                          <p:attrName>style.visibility</p:attrName>
                                        </p:attrNameLst>
                                      </p:cBhvr>
                                      <p:to>
                                        <p:strVal val="visible"/>
                                      </p:to>
                                    </p:set>
                                    <p:animEffect transition="in" filter="wipe(left)">
                                      <p:cBhvr>
                                        <p:cTn id="55" dur="300"/>
                                        <p:tgtEl>
                                          <p:spTgt spid="49186"/>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iterate type="wd">
                                    <p:tmPct val="100000"/>
                                  </p:iterate>
                                  <p:childTnLst>
                                    <p:set>
                                      <p:cBhvr>
                                        <p:cTn id="59" dur="1" fill="hold">
                                          <p:stCondLst>
                                            <p:cond delay="0"/>
                                          </p:stCondLst>
                                        </p:cTn>
                                        <p:tgtEl>
                                          <p:spTgt spid="49187"/>
                                        </p:tgtEl>
                                        <p:attrNameLst>
                                          <p:attrName>style.visibility</p:attrName>
                                        </p:attrNameLst>
                                      </p:cBhvr>
                                      <p:to>
                                        <p:strVal val="visible"/>
                                      </p:to>
                                    </p:set>
                                    <p:animEffect transition="in" filter="wipe(left)">
                                      <p:cBhvr>
                                        <p:cTn id="60" dur="300"/>
                                        <p:tgtEl>
                                          <p:spTgt spid="49187"/>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iterate type="wd">
                                    <p:tmPct val="100000"/>
                                  </p:iterate>
                                  <p:childTnLst>
                                    <p:set>
                                      <p:cBhvr>
                                        <p:cTn id="64" dur="1" fill="hold">
                                          <p:stCondLst>
                                            <p:cond delay="0"/>
                                          </p:stCondLst>
                                        </p:cTn>
                                        <p:tgtEl>
                                          <p:spTgt spid="49188"/>
                                        </p:tgtEl>
                                        <p:attrNameLst>
                                          <p:attrName>style.visibility</p:attrName>
                                        </p:attrNameLst>
                                      </p:cBhvr>
                                      <p:to>
                                        <p:strVal val="visible"/>
                                      </p:to>
                                    </p:set>
                                    <p:animEffect transition="in" filter="wipe(left)">
                                      <p:cBhvr>
                                        <p:cTn id="65" dur="300"/>
                                        <p:tgtEl>
                                          <p:spTgt spid="49188"/>
                                        </p:tgtEl>
                                      </p:cBhvr>
                                    </p:animEffect>
                                  </p:childTnLst>
                                </p:cTn>
                              </p:par>
                            </p:childTnLst>
                          </p:cTn>
                        </p:par>
                        <p:par>
                          <p:cTn id="66" fill="hold">
                            <p:stCondLst>
                              <p:cond delay="3900"/>
                            </p:stCondLst>
                            <p:childTnLst>
                              <p:par>
                                <p:cTn id="67" presetID="22" presetClass="entr" presetSubtype="1" fill="hold" nodeType="afterEffect">
                                  <p:stCondLst>
                                    <p:cond delay="0"/>
                                  </p:stCondLst>
                                  <p:childTnLst>
                                    <p:set>
                                      <p:cBhvr>
                                        <p:cTn id="68" dur="1" fill="hold">
                                          <p:stCondLst>
                                            <p:cond delay="0"/>
                                          </p:stCondLst>
                                        </p:cTn>
                                        <p:tgtEl>
                                          <p:spTgt spid="402469"/>
                                        </p:tgtEl>
                                        <p:attrNameLst>
                                          <p:attrName>style.visibility</p:attrName>
                                        </p:attrNameLst>
                                      </p:cBhvr>
                                      <p:to>
                                        <p:strVal val="visible"/>
                                      </p:to>
                                    </p:set>
                                    <p:animEffect transition="in" filter="wipe(up)">
                                      <p:cBhvr>
                                        <p:cTn id="69" dur="500"/>
                                        <p:tgtEl>
                                          <p:spTgt spid="4024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build="p"/>
      <p:bldP spid="49155" grpId="0"/>
      <p:bldP spid="49167" grpId="0" build="p"/>
      <p:bldP spid="49168" grpId="0" build="p"/>
      <p:bldP spid="49183" grpId="0" build="p"/>
      <p:bldP spid="49184" grpId="0"/>
      <p:bldP spid="49185" grpId="0"/>
      <p:bldP spid="49186" grpId="0"/>
      <p:bldP spid="49187" grpId="0"/>
      <p:bldP spid="4918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Text Box 2"/>
          <p:cNvSpPr txBox="1"/>
          <p:nvPr/>
        </p:nvSpPr>
        <p:spPr>
          <a:xfrm>
            <a:off x="392113" y="485140"/>
            <a:ext cx="3749675" cy="579438"/>
          </a:xfrm>
          <a:prstGeom prst="rect">
            <a:avLst/>
          </a:prstGeom>
          <a:noFill/>
          <a:ln w="9525">
            <a:noFill/>
          </a:ln>
        </p:spPr>
        <p:txBody>
          <a:bodyPr>
            <a:spAutoFit/>
          </a:bodyPr>
          <a:p>
            <a:pPr>
              <a:spcBef>
                <a:spcPct val="20000"/>
              </a:spcBef>
            </a:pPr>
            <a:r>
              <a:rPr lang="zh-CN" altLang="en-US" sz="3200" b="1" dirty="0">
                <a:solidFill>
                  <a:schemeClr val="bg1"/>
                </a:solidFill>
                <a:latin typeface="Times New Roman" panose="02020603050405020304" pitchFamily="18" charset="0"/>
              </a:rPr>
              <a:t>三、变容二极管</a:t>
            </a:r>
            <a:endParaRPr lang="zh-CN" altLang="en-US" sz="3200" b="1" dirty="0">
              <a:solidFill>
                <a:schemeClr val="bg1"/>
              </a:solidFill>
              <a:latin typeface="Times New Roman" panose="02020603050405020304" pitchFamily="18" charset="0"/>
            </a:endParaRPr>
          </a:p>
        </p:txBody>
      </p:sp>
      <p:pic>
        <p:nvPicPr>
          <p:cNvPr id="403459" name="Picture 3" descr="118"/>
          <p:cNvPicPr>
            <a:picLocks noChangeAspect="1"/>
          </p:cNvPicPr>
          <p:nvPr/>
        </p:nvPicPr>
        <p:blipFill>
          <a:blip r:embed="rId1"/>
          <a:stretch>
            <a:fillRect/>
          </a:stretch>
        </p:blipFill>
        <p:spPr>
          <a:xfrm>
            <a:off x="838200" y="2808288"/>
            <a:ext cx="4852988" cy="2917825"/>
          </a:xfrm>
          <a:prstGeom prst="rect">
            <a:avLst/>
          </a:prstGeom>
          <a:noFill/>
          <a:ln w="9525">
            <a:noFill/>
          </a:ln>
        </p:spPr>
      </p:pic>
      <p:sp>
        <p:nvSpPr>
          <p:cNvPr id="53252" name="Rectangle 4"/>
          <p:cNvSpPr/>
          <p:nvPr/>
        </p:nvSpPr>
        <p:spPr>
          <a:xfrm>
            <a:off x="685800" y="1212850"/>
            <a:ext cx="3536950" cy="519113"/>
          </a:xfrm>
          <a:prstGeom prst="rect">
            <a:avLst/>
          </a:prstGeom>
          <a:noFill/>
          <a:ln w="9525">
            <a:noFill/>
          </a:ln>
        </p:spPr>
        <p:txBody>
          <a:bodyPr>
            <a:spAutoFit/>
          </a:bodyPr>
          <a:p>
            <a:r>
              <a:rPr lang="zh-CN" altLang="en-US" sz="2800" b="1" dirty="0">
                <a:latin typeface="Times New Roman" panose="02020603050405020304" pitchFamily="18" charset="0"/>
              </a:rPr>
              <a:t>工作条件：</a:t>
            </a:r>
            <a:r>
              <a:rPr lang="zh-CN" altLang="en-US" sz="2800" b="1" dirty="0">
                <a:solidFill>
                  <a:srgbClr val="FF0066"/>
                </a:solidFill>
                <a:latin typeface="Times New Roman" panose="02020603050405020304" pitchFamily="18" charset="0"/>
              </a:rPr>
              <a:t>反向偏置</a:t>
            </a:r>
            <a:endParaRPr lang="zh-CN" altLang="en-US" sz="2800" b="1" dirty="0">
              <a:solidFill>
                <a:srgbClr val="FF0066"/>
              </a:solidFill>
              <a:latin typeface="Times New Roman" panose="02020603050405020304" pitchFamily="18" charset="0"/>
            </a:endParaRPr>
          </a:p>
        </p:txBody>
      </p:sp>
      <p:sp>
        <p:nvSpPr>
          <p:cNvPr id="403461" name="Text Box 5"/>
          <p:cNvSpPr txBox="1"/>
          <p:nvPr/>
        </p:nvSpPr>
        <p:spPr>
          <a:xfrm>
            <a:off x="660400" y="1879600"/>
            <a:ext cx="6883400" cy="519113"/>
          </a:xfrm>
          <a:prstGeom prst="rect">
            <a:avLst/>
          </a:prstGeom>
          <a:noFill/>
          <a:ln w="9525">
            <a:noFill/>
          </a:ln>
        </p:spPr>
        <p:txBody>
          <a:bodyPr>
            <a:spAutoFit/>
          </a:bodyPr>
          <a:p>
            <a:pPr>
              <a:spcBef>
                <a:spcPct val="50000"/>
              </a:spcBef>
            </a:pPr>
            <a:r>
              <a:rPr lang="zh-CN" altLang="en-US" sz="2800" b="1" dirty="0">
                <a:solidFill>
                  <a:srgbClr val="FF5050"/>
                </a:solidFill>
                <a:latin typeface="Times New Roman" panose="02020603050405020304" pitchFamily="18" charset="0"/>
              </a:rPr>
              <a:t>特点：</a:t>
            </a:r>
            <a:r>
              <a:rPr lang="zh-CN" altLang="en-US" sz="2800" dirty="0">
                <a:latin typeface="Times New Roman" panose="02020603050405020304" pitchFamily="18" charset="0"/>
              </a:rPr>
              <a:t>是结电容随反偏电压的变化而变化 </a:t>
            </a:r>
            <a:endParaRPr lang="zh-CN" altLang="en-US" sz="2800" dirty="0">
              <a:latin typeface="Times New Roman" panose="02020603050405020304" pitchFamily="18" charset="0"/>
            </a:endParaRPr>
          </a:p>
        </p:txBody>
      </p:sp>
      <p:sp>
        <p:nvSpPr>
          <p:cNvPr id="53254" name="Text Box 6"/>
          <p:cNvSpPr txBox="1">
            <a:spLocks noChangeArrowheads="1"/>
          </p:cNvSpPr>
          <p:nvPr/>
        </p:nvSpPr>
        <p:spPr bwMode="auto">
          <a:xfrm>
            <a:off x="6159500" y="3009900"/>
            <a:ext cx="2019300" cy="2654300"/>
          </a:xfrm>
          <a:prstGeom prst="rect">
            <a:avLst/>
          </a:prstGeom>
          <a:solidFill>
            <a:srgbClr val="FFCC66"/>
          </a:solidFill>
          <a:ln w="9525">
            <a:noFill/>
            <a:miter lim="800000"/>
          </a:ln>
          <a:effectLst/>
        </p:spPr>
        <p:txBody>
          <a:bodyPr>
            <a:spAutoFit/>
          </a:bodyPr>
          <a:lstStyle/>
          <a:p>
            <a:pPr marR="0" defTabSz="914400">
              <a:spcBef>
                <a:spcPct val="50000"/>
              </a:spcBef>
              <a:buClrTx/>
              <a:buSzTx/>
              <a:buFontTx/>
              <a:buNone/>
              <a:defRPr/>
            </a:pPr>
            <a:r>
              <a:rPr kumimoji="1" lang="zh-CN" altLang="en-US" sz="2800" b="1" kern="1200" cap="none" spc="0" normalizeH="0" baseline="0" noProof="0" smtClean="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主要用在电视机、录音机、收录机的调谐电路和自动微调电路中 。</a:t>
            </a:r>
            <a:endParaRPr kumimoji="1" lang="zh-CN" altLang="en-US" sz="2800" b="1" kern="1200" cap="none" spc="0" normalizeH="0" baseline="0" noProof="0" smtClean="0">
              <a:effectLst>
                <a:outerShdw blurRad="38100" dist="38100" dir="2700000" algn="tl">
                  <a:srgbClr val="FFFFFF"/>
                </a:outerShdw>
              </a:effectLst>
              <a:latin typeface="Times New Roman" panose="02020603050405020304" pitchFamily="18" charset="0"/>
              <a:ea typeface="宋体" panose="02010600030101010101" pitchFamily="2" charset="-122"/>
              <a:cs typeface="+mn-cs"/>
            </a:endParaRPr>
          </a:p>
        </p:txBody>
      </p:sp>
      <p:sp>
        <p:nvSpPr>
          <p:cNvPr id="7" name="页脚占位符 4"/>
          <p:cNvSpPr txBox="1">
            <a:spLocks noGrp="1"/>
          </p:cNvSpPr>
          <p:nvPr>
            <p:custDataLst>
              <p:tags r:id="rId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53250">
                                            <p:txEl>
                                              <p:charRg st="0" end="8"/>
                                            </p:txEl>
                                          </p:spTgt>
                                        </p:tgtEl>
                                        <p:attrNameLst>
                                          <p:attrName>style.visibility</p:attrName>
                                        </p:attrNameLst>
                                      </p:cBhvr>
                                      <p:to>
                                        <p:strVal val="visible"/>
                                      </p:to>
                                    </p:set>
                                    <p:animEffect transition="in" filter="wipe(left)">
                                      <p:cBhvr>
                                        <p:cTn id="7" dur="300"/>
                                        <p:tgtEl>
                                          <p:spTgt spid="53250">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3252">
                                            <p:txEl>
                                              <p:charRg st="0" end="10"/>
                                            </p:txEl>
                                          </p:spTgt>
                                        </p:tgtEl>
                                        <p:attrNameLst>
                                          <p:attrName>style.visibility</p:attrName>
                                        </p:attrNameLst>
                                      </p:cBhvr>
                                      <p:to>
                                        <p:strVal val="visible"/>
                                      </p:to>
                                    </p:set>
                                    <p:animEffect transition="in" filter="wipe(left)">
                                      <p:cBhvr>
                                        <p:cTn id="12" dur="500"/>
                                        <p:tgtEl>
                                          <p:spTgt spid="53252">
                                            <p:txEl>
                                              <p:charRg st="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build="p"/>
      <p:bldP spid="53252"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Text Box 2"/>
          <p:cNvSpPr txBox="1"/>
          <p:nvPr/>
        </p:nvSpPr>
        <p:spPr>
          <a:xfrm>
            <a:off x="392113" y="509905"/>
            <a:ext cx="3749675" cy="579438"/>
          </a:xfrm>
          <a:prstGeom prst="rect">
            <a:avLst/>
          </a:prstGeom>
          <a:noFill/>
          <a:ln w="9525">
            <a:noFill/>
          </a:ln>
        </p:spPr>
        <p:txBody>
          <a:bodyPr>
            <a:spAutoFit/>
          </a:bodyPr>
          <a:p>
            <a:pPr>
              <a:spcBef>
                <a:spcPct val="20000"/>
              </a:spcBef>
            </a:pPr>
            <a:r>
              <a:rPr lang="zh-CN" altLang="en-US" sz="3200" b="1" dirty="0">
                <a:solidFill>
                  <a:schemeClr val="bg1"/>
                </a:solidFill>
                <a:latin typeface="Times New Roman" panose="02020603050405020304" pitchFamily="18" charset="0"/>
              </a:rPr>
              <a:t>四、稳压二极管</a:t>
            </a:r>
            <a:endParaRPr lang="zh-CN" altLang="en-US" sz="3200" b="1" dirty="0">
              <a:solidFill>
                <a:schemeClr val="bg1"/>
              </a:solidFill>
              <a:latin typeface="Times New Roman" panose="02020603050405020304" pitchFamily="18" charset="0"/>
            </a:endParaRPr>
          </a:p>
        </p:txBody>
      </p:sp>
      <p:pic>
        <p:nvPicPr>
          <p:cNvPr id="404483" name="Picture 4" descr="wyejg1"/>
          <p:cNvPicPr>
            <a:picLocks noChangeAspect="1"/>
          </p:cNvPicPr>
          <p:nvPr/>
        </p:nvPicPr>
        <p:blipFill>
          <a:blip r:embed="rId1"/>
          <a:stretch>
            <a:fillRect/>
          </a:stretch>
        </p:blipFill>
        <p:spPr>
          <a:xfrm>
            <a:off x="1014413" y="4256088"/>
            <a:ext cx="3246437" cy="1989137"/>
          </a:xfrm>
          <a:prstGeom prst="rect">
            <a:avLst/>
          </a:prstGeom>
          <a:noFill/>
          <a:ln w="9525">
            <a:noFill/>
          </a:ln>
        </p:spPr>
      </p:pic>
      <p:sp>
        <p:nvSpPr>
          <p:cNvPr id="54278" name="Text Box 6"/>
          <p:cNvSpPr txBox="1"/>
          <p:nvPr/>
        </p:nvSpPr>
        <p:spPr>
          <a:xfrm>
            <a:off x="812800" y="1219200"/>
            <a:ext cx="5181600" cy="984250"/>
          </a:xfrm>
          <a:prstGeom prst="rect">
            <a:avLst/>
          </a:prstGeom>
          <a:solidFill>
            <a:srgbClr val="CCFFFF"/>
          </a:solidFill>
          <a:ln w="38100" cap="flat" cmpd="sng">
            <a:solidFill>
              <a:srgbClr val="0000FF"/>
            </a:solidFill>
            <a:prstDash val="solid"/>
            <a:miter/>
            <a:headEnd type="none" w="med" len="med"/>
            <a:tailEnd type="none" w="sm" len="lg"/>
          </a:ln>
        </p:spPr>
        <p:txBody>
          <a:bodyPr lIns="0" rIns="0" anchor="ctr" anchorCtr="0">
            <a:spAutoFit/>
          </a:bodyPr>
          <a:p>
            <a:r>
              <a:rPr lang="en-US" altLang="zh-CN" sz="2800" b="1" dirty="0">
                <a:solidFill>
                  <a:srgbClr val="3333CC"/>
                </a:solidFill>
                <a:latin typeface="楷体_GB2312" pitchFamily="49" charset="-122"/>
                <a:ea typeface="楷体_GB2312" pitchFamily="49" charset="-122"/>
              </a:rPr>
              <a:t>    </a:t>
            </a:r>
            <a:r>
              <a:rPr lang="zh-CN" altLang="en-US" sz="2800" b="1" dirty="0">
                <a:solidFill>
                  <a:srgbClr val="3333CC"/>
                </a:solidFill>
                <a:latin typeface="宋体" panose="02010600030101010101" pitchFamily="2" charset="-122"/>
              </a:rPr>
              <a:t>稳压管是一种特殊的面接触型半导体硅二极管。</a:t>
            </a:r>
            <a:endParaRPr lang="zh-CN" altLang="en-US" sz="2800" b="1" dirty="0">
              <a:solidFill>
                <a:srgbClr val="3333CC"/>
              </a:solidFill>
              <a:latin typeface="宋体" panose="02010600030101010101" pitchFamily="2" charset="-122"/>
            </a:endParaRPr>
          </a:p>
        </p:txBody>
      </p:sp>
      <p:sp>
        <p:nvSpPr>
          <p:cNvPr id="54279" name="Rectangle 7"/>
          <p:cNvSpPr/>
          <p:nvPr/>
        </p:nvSpPr>
        <p:spPr>
          <a:xfrm>
            <a:off x="1979613" y="2755900"/>
            <a:ext cx="1135062" cy="519113"/>
          </a:xfrm>
          <a:prstGeom prst="rect">
            <a:avLst/>
          </a:prstGeom>
          <a:noFill/>
          <a:ln w="9525">
            <a:noFill/>
          </a:ln>
        </p:spPr>
        <p:txBody>
          <a:bodyPr lIns="0" rIns="0">
            <a:spAutoFit/>
          </a:bodyPr>
          <a:p>
            <a:r>
              <a:rPr lang="zh-CN" altLang="en-US" sz="2800" b="1" dirty="0">
                <a:solidFill>
                  <a:srgbClr val="FF0066"/>
                </a:solidFill>
                <a:latin typeface="Times New Roman" panose="02020603050405020304" pitchFamily="18" charset="0"/>
              </a:rPr>
              <a:t>符号</a:t>
            </a:r>
            <a:endParaRPr lang="zh-CN" altLang="en-US" sz="2800" b="1" dirty="0">
              <a:solidFill>
                <a:srgbClr val="FF0066"/>
              </a:solidFill>
              <a:latin typeface="Times New Roman" panose="02020603050405020304" pitchFamily="18" charset="0"/>
            </a:endParaRPr>
          </a:p>
        </p:txBody>
      </p:sp>
      <p:grpSp>
        <p:nvGrpSpPr>
          <p:cNvPr id="2" name="Group 8"/>
          <p:cNvGrpSpPr/>
          <p:nvPr/>
        </p:nvGrpSpPr>
        <p:grpSpPr>
          <a:xfrm>
            <a:off x="3400425" y="2573338"/>
            <a:ext cx="365125" cy="838200"/>
            <a:chOff x="1534" y="1869"/>
            <a:chExt cx="230" cy="528"/>
          </a:xfrm>
        </p:grpSpPr>
        <p:sp>
          <p:nvSpPr>
            <p:cNvPr id="404487" name="Oval 9"/>
            <p:cNvSpPr/>
            <p:nvPr/>
          </p:nvSpPr>
          <p:spPr>
            <a:xfrm rot="10800000">
              <a:off x="1624" y="2352"/>
              <a:ext cx="45" cy="45"/>
            </a:xfrm>
            <a:prstGeom prst="ellipse">
              <a:avLst/>
            </a:prstGeom>
            <a:noFill/>
            <a:ln w="19050" cap="flat" cmpd="sng">
              <a:solidFill>
                <a:schemeClr val="tx1"/>
              </a:solidFill>
              <a:prstDash val="solid"/>
              <a:headEnd type="none" w="med" len="med"/>
              <a:tailEnd type="none" w="med" len="med"/>
            </a:ln>
          </p:spPr>
          <p:txBody>
            <a:bodyPr wrap="none" lIns="0" rIns="0" anchor="ctr" anchorCtr="0"/>
            <a:p>
              <a:endParaRPr lang="zh-CN" altLang="en-US" dirty="0">
                <a:latin typeface="Times New Roman" panose="02020603050405020304" pitchFamily="18" charset="0"/>
              </a:endParaRPr>
            </a:p>
          </p:txBody>
        </p:sp>
        <p:sp>
          <p:nvSpPr>
            <p:cNvPr id="404488" name="Line 10"/>
            <p:cNvSpPr/>
            <p:nvPr/>
          </p:nvSpPr>
          <p:spPr>
            <a:xfrm rot="-10800000" flipV="1">
              <a:off x="1534" y="2064"/>
              <a:ext cx="230" cy="0"/>
            </a:xfrm>
            <a:prstGeom prst="line">
              <a:avLst/>
            </a:prstGeom>
            <a:ln w="38100" cap="flat" cmpd="sng">
              <a:solidFill>
                <a:schemeClr val="tx1"/>
              </a:solidFill>
              <a:prstDash val="solid"/>
              <a:headEnd type="none" w="med" len="med"/>
              <a:tailEnd type="none" w="med" len="med"/>
            </a:ln>
          </p:spPr>
        </p:sp>
        <p:sp>
          <p:nvSpPr>
            <p:cNvPr id="404489" name="AutoShape 11"/>
            <p:cNvSpPr/>
            <p:nvPr/>
          </p:nvSpPr>
          <p:spPr>
            <a:xfrm rot="-10800000" flipV="1">
              <a:off x="1546" y="2064"/>
              <a:ext cx="199" cy="158"/>
            </a:xfrm>
            <a:prstGeom prst="triangle">
              <a:avLst>
                <a:gd name="adj" fmla="val 50000"/>
              </a:avLst>
            </a:prstGeom>
            <a:noFill/>
            <a:ln w="38100" cap="flat" cmpd="sng">
              <a:solidFill>
                <a:schemeClr val="tx1"/>
              </a:solidFill>
              <a:prstDash val="solid"/>
              <a:miter/>
              <a:headEnd type="none" w="med" len="med"/>
              <a:tailEnd type="none" w="med" len="med"/>
            </a:ln>
          </p:spPr>
          <p:txBody>
            <a:bodyPr wrap="none" lIns="0" rIns="0" anchor="ctr" anchorCtr="0"/>
            <a:p>
              <a:endParaRPr lang="zh-CN" altLang="en-US" dirty="0">
                <a:latin typeface="Times New Roman" panose="02020603050405020304" pitchFamily="18" charset="0"/>
              </a:endParaRPr>
            </a:p>
          </p:txBody>
        </p:sp>
        <p:sp>
          <p:nvSpPr>
            <p:cNvPr id="404490" name="Line 12"/>
            <p:cNvSpPr/>
            <p:nvPr/>
          </p:nvSpPr>
          <p:spPr>
            <a:xfrm rot="-10800000" flipV="1">
              <a:off x="1647" y="1891"/>
              <a:ext cx="0" cy="456"/>
            </a:xfrm>
            <a:prstGeom prst="line">
              <a:avLst/>
            </a:prstGeom>
            <a:ln w="28575" cap="flat" cmpd="sng">
              <a:solidFill>
                <a:schemeClr val="tx1"/>
              </a:solidFill>
              <a:prstDash val="solid"/>
              <a:headEnd type="none" w="med" len="med"/>
              <a:tailEnd type="none" w="med" len="med"/>
            </a:ln>
          </p:spPr>
        </p:sp>
        <p:sp>
          <p:nvSpPr>
            <p:cNvPr id="404491" name="Oval 13"/>
            <p:cNvSpPr/>
            <p:nvPr/>
          </p:nvSpPr>
          <p:spPr>
            <a:xfrm rot="10800000">
              <a:off x="1624" y="1869"/>
              <a:ext cx="45" cy="45"/>
            </a:xfrm>
            <a:prstGeom prst="ellipse">
              <a:avLst/>
            </a:prstGeom>
            <a:solidFill>
              <a:schemeClr val="bg1"/>
            </a:solidFill>
            <a:ln w="19050" cap="flat" cmpd="sng">
              <a:solidFill>
                <a:schemeClr val="tx1"/>
              </a:solidFill>
              <a:prstDash val="solid"/>
              <a:headEnd type="none" w="med" len="med"/>
              <a:tailEnd type="none" w="med" len="med"/>
            </a:ln>
          </p:spPr>
          <p:txBody>
            <a:bodyPr wrap="none" lIns="0" rIns="0" anchor="ctr" anchorCtr="0"/>
            <a:p>
              <a:endParaRPr lang="zh-CN" altLang="en-US" dirty="0">
                <a:latin typeface="Times New Roman" panose="02020603050405020304" pitchFamily="18" charset="0"/>
              </a:endParaRPr>
            </a:p>
          </p:txBody>
        </p:sp>
        <p:sp>
          <p:nvSpPr>
            <p:cNvPr id="404492" name="Line 14"/>
            <p:cNvSpPr/>
            <p:nvPr/>
          </p:nvSpPr>
          <p:spPr>
            <a:xfrm rot="-10800000" flipH="1">
              <a:off x="1761" y="2065"/>
              <a:ext cx="0" cy="67"/>
            </a:xfrm>
            <a:prstGeom prst="line">
              <a:avLst/>
            </a:prstGeom>
            <a:ln w="38100" cap="flat" cmpd="sng">
              <a:solidFill>
                <a:schemeClr val="tx1"/>
              </a:solidFill>
              <a:prstDash val="solid"/>
              <a:headEnd type="none" w="med" len="med"/>
              <a:tailEnd type="none" w="med" len="med"/>
            </a:ln>
          </p:spPr>
        </p:sp>
      </p:grpSp>
      <p:sp>
        <p:nvSpPr>
          <p:cNvPr id="54287" name="Rectangle 15"/>
          <p:cNvSpPr/>
          <p:nvPr/>
        </p:nvSpPr>
        <p:spPr>
          <a:xfrm>
            <a:off x="977900" y="3606800"/>
            <a:ext cx="3625850" cy="519113"/>
          </a:xfrm>
          <a:prstGeom prst="rect">
            <a:avLst/>
          </a:prstGeom>
          <a:noFill/>
          <a:ln w="9525">
            <a:noFill/>
          </a:ln>
        </p:spPr>
        <p:txBody>
          <a:bodyPr lIns="0" rIns="0">
            <a:spAutoFit/>
          </a:bodyPr>
          <a:p>
            <a:r>
              <a:rPr lang="zh-CN" altLang="en-US" sz="2800" b="1" dirty="0">
                <a:latin typeface="Times New Roman" panose="02020603050405020304" pitchFamily="18" charset="0"/>
              </a:rPr>
              <a:t>工作条件：反向击穿</a:t>
            </a:r>
            <a:endParaRPr lang="zh-CN" altLang="en-US" sz="2800" b="1" dirty="0">
              <a:latin typeface="Times New Roman" panose="02020603050405020304" pitchFamily="18" charset="0"/>
            </a:endParaRPr>
          </a:p>
        </p:txBody>
      </p:sp>
      <p:grpSp>
        <p:nvGrpSpPr>
          <p:cNvPr id="3" name="Group 16"/>
          <p:cNvGrpSpPr/>
          <p:nvPr/>
        </p:nvGrpSpPr>
        <p:grpSpPr>
          <a:xfrm>
            <a:off x="4749800" y="939800"/>
            <a:ext cx="4222750" cy="5532438"/>
            <a:chOff x="2944" y="218"/>
            <a:chExt cx="2660" cy="3485"/>
          </a:xfrm>
        </p:grpSpPr>
        <p:sp>
          <p:nvSpPr>
            <p:cNvPr id="404495" name="Line 17"/>
            <p:cNvSpPr/>
            <p:nvPr/>
          </p:nvSpPr>
          <p:spPr>
            <a:xfrm>
              <a:off x="2944" y="2017"/>
              <a:ext cx="2228" cy="0"/>
            </a:xfrm>
            <a:prstGeom prst="line">
              <a:avLst/>
            </a:prstGeom>
            <a:ln w="25400" cap="flat" cmpd="sng">
              <a:solidFill>
                <a:srgbClr val="000000"/>
              </a:solidFill>
              <a:prstDash val="solid"/>
              <a:headEnd type="none" w="med" len="med"/>
              <a:tailEnd type="stealth" w="med" len="lg"/>
            </a:ln>
          </p:spPr>
        </p:sp>
        <p:sp>
          <p:nvSpPr>
            <p:cNvPr id="404496" name="Line 18"/>
            <p:cNvSpPr/>
            <p:nvPr/>
          </p:nvSpPr>
          <p:spPr>
            <a:xfrm flipV="1">
              <a:off x="4285" y="481"/>
              <a:ext cx="0" cy="3119"/>
            </a:xfrm>
            <a:prstGeom prst="line">
              <a:avLst/>
            </a:prstGeom>
            <a:ln w="25400" cap="flat" cmpd="sng">
              <a:solidFill>
                <a:srgbClr val="000000"/>
              </a:solidFill>
              <a:prstDash val="solid"/>
              <a:headEnd type="none" w="med" len="med"/>
              <a:tailEnd type="stealth" w="med" len="lg"/>
            </a:ln>
          </p:spPr>
        </p:sp>
        <p:grpSp>
          <p:nvGrpSpPr>
            <p:cNvPr id="404497" name="Group 19"/>
            <p:cNvGrpSpPr/>
            <p:nvPr/>
          </p:nvGrpSpPr>
          <p:grpSpPr>
            <a:xfrm>
              <a:off x="4285" y="697"/>
              <a:ext cx="708" cy="1320"/>
              <a:chOff x="3504" y="696"/>
              <a:chExt cx="708" cy="1320"/>
            </a:xfrm>
          </p:grpSpPr>
          <p:sp>
            <p:nvSpPr>
              <p:cNvPr id="404498" name="Freeform 20"/>
              <p:cNvSpPr/>
              <p:nvPr/>
            </p:nvSpPr>
            <p:spPr>
              <a:xfrm>
                <a:off x="3792" y="1716"/>
                <a:ext cx="288" cy="288"/>
              </a:xfrm>
              <a:custGeom>
                <a:avLst/>
                <a:gdLst>
                  <a:gd name="txL" fmla="*/ 0 w 288"/>
                  <a:gd name="txT" fmla="*/ 0 h 288"/>
                  <a:gd name="txR" fmla="*/ 288 w 288"/>
                  <a:gd name="txB" fmla="*/ 288 h 288"/>
                </a:gdLst>
                <a:ahLst/>
                <a:cxnLst>
                  <a:cxn ang="0">
                    <a:pos x="0" y="288"/>
                  </a:cxn>
                  <a:cxn ang="0">
                    <a:pos x="168" y="240"/>
                  </a:cxn>
                  <a:cxn ang="0">
                    <a:pos x="192" y="204"/>
                  </a:cxn>
                  <a:cxn ang="0">
                    <a:pos x="228" y="180"/>
                  </a:cxn>
                  <a:cxn ang="0">
                    <a:pos x="252" y="108"/>
                  </a:cxn>
                  <a:cxn ang="0">
                    <a:pos x="276" y="36"/>
                  </a:cxn>
                  <a:cxn ang="0">
                    <a:pos x="288" y="0"/>
                  </a:cxn>
                </a:cxnLst>
                <a:rect l="txL" t="txT" r="txR" b="txB"/>
                <a:pathLst>
                  <a:path w="288" h="288">
                    <a:moveTo>
                      <a:pt x="0" y="288"/>
                    </a:moveTo>
                    <a:cubicBezTo>
                      <a:pt x="62" y="278"/>
                      <a:pt x="115" y="275"/>
                      <a:pt x="168" y="240"/>
                    </a:cubicBezTo>
                    <a:cubicBezTo>
                      <a:pt x="176" y="228"/>
                      <a:pt x="182" y="214"/>
                      <a:pt x="192" y="204"/>
                    </a:cubicBezTo>
                    <a:cubicBezTo>
                      <a:pt x="202" y="194"/>
                      <a:pt x="220" y="192"/>
                      <a:pt x="228" y="180"/>
                    </a:cubicBezTo>
                    <a:cubicBezTo>
                      <a:pt x="241" y="159"/>
                      <a:pt x="244" y="132"/>
                      <a:pt x="252" y="108"/>
                    </a:cubicBezTo>
                    <a:cubicBezTo>
                      <a:pt x="260" y="84"/>
                      <a:pt x="268" y="60"/>
                      <a:pt x="276" y="36"/>
                    </a:cubicBezTo>
                    <a:cubicBezTo>
                      <a:pt x="280" y="24"/>
                      <a:pt x="288" y="0"/>
                      <a:pt x="288" y="0"/>
                    </a:cubicBezTo>
                  </a:path>
                </a:pathLst>
              </a:custGeom>
              <a:noFill/>
              <a:ln w="38100" cap="flat" cmpd="sng">
                <a:solidFill>
                  <a:srgbClr val="FF0066"/>
                </a:solidFill>
                <a:prstDash val="solid"/>
                <a:round/>
                <a:headEnd type="none" w="med" len="med"/>
                <a:tailEnd type="none" w="med" len="med"/>
              </a:ln>
            </p:spPr>
            <p:txBody>
              <a:bodyPr wrap="none" lIns="0" rIns="0" anchor="ctr" anchorCtr="0"/>
              <a:p>
                <a:endParaRPr lang="zh-CN" altLang="en-US" dirty="0">
                  <a:latin typeface="Times New Roman" panose="02020603050405020304" pitchFamily="18" charset="0"/>
                </a:endParaRPr>
              </a:p>
            </p:txBody>
          </p:sp>
          <p:sp>
            <p:nvSpPr>
              <p:cNvPr id="404499" name="Line 21"/>
              <p:cNvSpPr/>
              <p:nvPr/>
            </p:nvSpPr>
            <p:spPr>
              <a:xfrm flipV="1">
                <a:off x="4068" y="696"/>
                <a:ext cx="144" cy="1056"/>
              </a:xfrm>
              <a:prstGeom prst="line">
                <a:avLst/>
              </a:prstGeom>
              <a:ln w="38100" cap="flat" cmpd="sng">
                <a:solidFill>
                  <a:srgbClr val="FF0066"/>
                </a:solidFill>
                <a:prstDash val="solid"/>
                <a:headEnd type="none" w="med" len="med"/>
                <a:tailEnd type="none" w="med" len="med"/>
              </a:ln>
            </p:spPr>
          </p:sp>
          <p:sp>
            <p:nvSpPr>
              <p:cNvPr id="404500" name="Line 22"/>
              <p:cNvSpPr/>
              <p:nvPr/>
            </p:nvSpPr>
            <p:spPr>
              <a:xfrm>
                <a:off x="3504" y="2016"/>
                <a:ext cx="288" cy="0"/>
              </a:xfrm>
              <a:prstGeom prst="line">
                <a:avLst/>
              </a:prstGeom>
              <a:ln w="38100" cap="flat" cmpd="sng">
                <a:solidFill>
                  <a:srgbClr val="FF0066"/>
                </a:solidFill>
                <a:prstDash val="solid"/>
                <a:headEnd type="none" w="med" len="med"/>
                <a:tailEnd type="none" w="med" len="med"/>
              </a:ln>
            </p:spPr>
          </p:sp>
        </p:grpSp>
        <p:sp>
          <p:nvSpPr>
            <p:cNvPr id="404501" name="Text Box 23"/>
            <p:cNvSpPr txBox="1"/>
            <p:nvPr/>
          </p:nvSpPr>
          <p:spPr>
            <a:xfrm>
              <a:off x="4326" y="218"/>
              <a:ext cx="427" cy="288"/>
            </a:xfrm>
            <a:prstGeom prst="rect">
              <a:avLst/>
            </a:prstGeom>
            <a:noFill/>
            <a:ln w="9525">
              <a:noFill/>
            </a:ln>
          </p:spPr>
          <p:txBody>
            <a:bodyPr wrap="none" lIns="0" rIns="0" anchor="ctr" anchorCtr="0">
              <a:spAutoFit/>
            </a:bodyPr>
            <a:p>
              <a:pPr algn="ctr"/>
              <a:r>
                <a:rPr lang="en-US" altLang="zh-CN" b="1" i="1" dirty="0">
                  <a:solidFill>
                    <a:srgbClr val="3333CC"/>
                  </a:solidFill>
                  <a:latin typeface="Times New Roman" panose="02020603050405020304" pitchFamily="18" charset="0"/>
                  <a:ea typeface="方正琥珀繁体" pitchFamily="2" charset="-122"/>
                </a:rPr>
                <a:t>I/</a:t>
              </a:r>
              <a:r>
                <a:rPr lang="en-US" altLang="zh-CN" b="1" dirty="0">
                  <a:solidFill>
                    <a:srgbClr val="3333CC"/>
                  </a:solidFill>
                  <a:latin typeface="Times New Roman" panose="02020603050405020304" pitchFamily="18" charset="0"/>
                  <a:ea typeface="方正琥珀繁体" pitchFamily="2" charset="-122"/>
                </a:rPr>
                <a:t>mA</a:t>
              </a:r>
              <a:endParaRPr lang="en-US" altLang="zh-CN" dirty="0">
                <a:solidFill>
                  <a:srgbClr val="3333CC"/>
                </a:solidFill>
                <a:latin typeface="Times New Roman" panose="02020603050405020304" pitchFamily="18" charset="0"/>
                <a:ea typeface="方正琥珀繁体" pitchFamily="2" charset="-122"/>
              </a:endParaRPr>
            </a:p>
          </p:txBody>
        </p:sp>
        <p:sp>
          <p:nvSpPr>
            <p:cNvPr id="404502" name="Text Box 24"/>
            <p:cNvSpPr txBox="1"/>
            <p:nvPr/>
          </p:nvSpPr>
          <p:spPr>
            <a:xfrm>
              <a:off x="4847" y="2064"/>
              <a:ext cx="757" cy="288"/>
            </a:xfrm>
            <a:prstGeom prst="rect">
              <a:avLst/>
            </a:prstGeom>
            <a:noFill/>
            <a:ln w="9525">
              <a:noFill/>
            </a:ln>
          </p:spPr>
          <p:txBody>
            <a:bodyPr lIns="0" rIns="0" anchor="ctr" anchorCtr="0">
              <a:spAutoFit/>
            </a:bodyPr>
            <a:p>
              <a:pPr algn="ctr"/>
              <a:r>
                <a:rPr lang="en-US" altLang="zh-CN" b="1" i="1" dirty="0">
                  <a:solidFill>
                    <a:srgbClr val="3333CC"/>
                  </a:solidFill>
                  <a:latin typeface="Times New Roman" panose="02020603050405020304" pitchFamily="18" charset="0"/>
                  <a:ea typeface="方正琥珀繁体" pitchFamily="2" charset="-122"/>
                </a:rPr>
                <a:t>U</a:t>
              </a:r>
              <a:r>
                <a:rPr lang="en-US" altLang="zh-CN" b="1" baseline="-25000" dirty="0">
                  <a:solidFill>
                    <a:srgbClr val="3333CC"/>
                  </a:solidFill>
                  <a:latin typeface="Times New Roman" panose="02020603050405020304" pitchFamily="18" charset="0"/>
                  <a:ea typeface="方正琥珀繁体" pitchFamily="2" charset="-122"/>
                </a:rPr>
                <a:t>Z </a:t>
              </a:r>
              <a:r>
                <a:rPr lang="en-US" altLang="zh-CN" b="1" i="1" dirty="0">
                  <a:solidFill>
                    <a:srgbClr val="3333CC"/>
                  </a:solidFill>
                  <a:latin typeface="Times New Roman" panose="02020603050405020304" pitchFamily="18" charset="0"/>
                  <a:ea typeface="方正琥珀繁体" pitchFamily="2" charset="-122"/>
                </a:rPr>
                <a:t>/</a:t>
              </a:r>
              <a:r>
                <a:rPr lang="en-US" altLang="zh-CN" b="1" dirty="0">
                  <a:solidFill>
                    <a:srgbClr val="3333CC"/>
                  </a:solidFill>
                  <a:latin typeface="Times New Roman" panose="02020603050405020304" pitchFamily="18" charset="0"/>
                  <a:ea typeface="方正琥珀繁体" pitchFamily="2" charset="-122"/>
                </a:rPr>
                <a:t>V</a:t>
              </a:r>
              <a:endParaRPr lang="en-US" altLang="zh-CN" b="1" dirty="0">
                <a:solidFill>
                  <a:srgbClr val="3333CC"/>
                </a:solidFill>
                <a:latin typeface="Times New Roman" panose="02020603050405020304" pitchFamily="18" charset="0"/>
                <a:ea typeface="方正琥珀繁体" pitchFamily="2" charset="-122"/>
              </a:endParaRPr>
            </a:p>
          </p:txBody>
        </p:sp>
        <p:sp>
          <p:nvSpPr>
            <p:cNvPr id="404503" name="Text Box 25"/>
            <p:cNvSpPr txBox="1"/>
            <p:nvPr/>
          </p:nvSpPr>
          <p:spPr>
            <a:xfrm>
              <a:off x="4330" y="2004"/>
              <a:ext cx="116" cy="250"/>
            </a:xfrm>
            <a:prstGeom prst="rect">
              <a:avLst/>
            </a:prstGeom>
            <a:noFill/>
            <a:ln w="9525">
              <a:noFill/>
            </a:ln>
          </p:spPr>
          <p:txBody>
            <a:bodyPr wrap="none" lIns="0" rIns="0" anchor="ctr" anchorCtr="0">
              <a:spAutoFit/>
            </a:bodyPr>
            <a:p>
              <a:pPr algn="ctr"/>
              <a:r>
                <a:rPr lang="en-US" altLang="zh-CN" sz="2000" b="1" i="1" dirty="0">
                  <a:latin typeface="Times New Roman" panose="02020603050405020304" pitchFamily="18" charset="0"/>
                  <a:ea typeface="方正琥珀繁体" pitchFamily="2" charset="-122"/>
                </a:rPr>
                <a:t>O</a:t>
              </a:r>
              <a:endParaRPr lang="en-US" altLang="zh-CN" sz="2000" i="1" dirty="0">
                <a:latin typeface="Times New Roman" panose="02020603050405020304" pitchFamily="18" charset="0"/>
                <a:ea typeface="方正琥珀繁体" pitchFamily="2" charset="-122"/>
              </a:endParaRPr>
            </a:p>
          </p:txBody>
        </p:sp>
        <p:sp>
          <p:nvSpPr>
            <p:cNvPr id="404504" name="Text Box 26"/>
            <p:cNvSpPr txBox="1"/>
            <p:nvPr/>
          </p:nvSpPr>
          <p:spPr>
            <a:xfrm>
              <a:off x="3153" y="1717"/>
              <a:ext cx="224" cy="288"/>
            </a:xfrm>
            <a:prstGeom prst="rect">
              <a:avLst/>
            </a:prstGeom>
            <a:noFill/>
            <a:ln w="9525">
              <a:noFill/>
            </a:ln>
          </p:spPr>
          <p:txBody>
            <a:bodyPr wrap="none" lIns="0" rIns="0" anchor="ctr" anchorCtr="0">
              <a:spAutoFit/>
            </a:bodyPr>
            <a:p>
              <a:pPr algn="ctr"/>
              <a:r>
                <a:rPr lang="en-US" altLang="zh-CN" b="1" i="1" dirty="0">
                  <a:solidFill>
                    <a:srgbClr val="3333CC"/>
                  </a:solidFill>
                  <a:latin typeface="Times New Roman" panose="02020603050405020304" pitchFamily="18" charset="0"/>
                  <a:ea typeface="方正琥珀繁体" pitchFamily="2" charset="-122"/>
                </a:rPr>
                <a:t>U</a:t>
              </a:r>
              <a:r>
                <a:rPr lang="en-US" altLang="zh-CN" b="1" baseline="-25000" dirty="0">
                  <a:solidFill>
                    <a:srgbClr val="3333CC"/>
                  </a:solidFill>
                  <a:latin typeface="Times New Roman" panose="02020603050405020304" pitchFamily="18" charset="0"/>
                  <a:ea typeface="方正琥珀繁体" pitchFamily="2" charset="-122"/>
                </a:rPr>
                <a:t>Z</a:t>
              </a:r>
              <a:endParaRPr lang="en-US" altLang="zh-CN" b="1" i="1" dirty="0">
                <a:solidFill>
                  <a:srgbClr val="3333CC"/>
                </a:solidFill>
                <a:latin typeface="Times New Roman" panose="02020603050405020304" pitchFamily="18" charset="0"/>
                <a:ea typeface="方正琥珀繁体" pitchFamily="2" charset="-122"/>
              </a:endParaRPr>
            </a:p>
          </p:txBody>
        </p:sp>
        <p:sp>
          <p:nvSpPr>
            <p:cNvPr id="404505" name="Line 27"/>
            <p:cNvSpPr/>
            <p:nvPr/>
          </p:nvSpPr>
          <p:spPr>
            <a:xfrm>
              <a:off x="3061" y="2545"/>
              <a:ext cx="1200" cy="0"/>
            </a:xfrm>
            <a:prstGeom prst="line">
              <a:avLst/>
            </a:prstGeom>
            <a:ln w="9525" cap="flat" cmpd="sng">
              <a:solidFill>
                <a:srgbClr val="000000"/>
              </a:solidFill>
              <a:prstDash val="dash"/>
              <a:headEnd type="none" w="med" len="med"/>
              <a:tailEnd type="none" w="med" len="med"/>
            </a:ln>
          </p:spPr>
        </p:sp>
        <p:sp>
          <p:nvSpPr>
            <p:cNvPr id="404506" name="Text Box 28"/>
            <p:cNvSpPr txBox="1"/>
            <p:nvPr/>
          </p:nvSpPr>
          <p:spPr>
            <a:xfrm>
              <a:off x="4189" y="2400"/>
              <a:ext cx="506" cy="288"/>
            </a:xfrm>
            <a:prstGeom prst="rect">
              <a:avLst/>
            </a:prstGeom>
            <a:noFill/>
            <a:ln w="9525">
              <a:noFill/>
            </a:ln>
          </p:spPr>
          <p:txBody>
            <a:bodyPr lIns="0" rIns="0" anchor="ctr" anchorCtr="0">
              <a:spAutoFit/>
            </a:bodyPr>
            <a:p>
              <a:pPr algn="ctr"/>
              <a:r>
                <a:rPr lang="en-US" altLang="zh-CN" b="1" i="1" dirty="0">
                  <a:latin typeface="Times New Roman" panose="02020603050405020304" pitchFamily="18" charset="0"/>
                  <a:ea typeface="方正琥珀繁体" pitchFamily="2" charset="-122"/>
                </a:rPr>
                <a:t>I</a:t>
              </a:r>
              <a:r>
                <a:rPr lang="en-US" altLang="zh-CN" b="1" baseline="-25000" dirty="0">
                  <a:latin typeface="Times New Roman" panose="02020603050405020304" pitchFamily="18" charset="0"/>
                  <a:ea typeface="方正琥珀繁体" pitchFamily="2" charset="-122"/>
                </a:rPr>
                <a:t>Z</a:t>
              </a:r>
              <a:endParaRPr lang="en-US" altLang="zh-CN" dirty="0">
                <a:latin typeface="Times New Roman" panose="02020603050405020304" pitchFamily="18" charset="0"/>
                <a:ea typeface="方正琥珀繁体" pitchFamily="2" charset="-122"/>
              </a:endParaRPr>
            </a:p>
          </p:txBody>
        </p:sp>
        <p:sp>
          <p:nvSpPr>
            <p:cNvPr id="404507" name="Line 29"/>
            <p:cNvSpPr/>
            <p:nvPr/>
          </p:nvSpPr>
          <p:spPr>
            <a:xfrm>
              <a:off x="2959" y="3241"/>
              <a:ext cx="1344" cy="0"/>
            </a:xfrm>
            <a:prstGeom prst="line">
              <a:avLst/>
            </a:prstGeom>
            <a:ln w="9525" cap="flat" cmpd="sng">
              <a:solidFill>
                <a:srgbClr val="000000"/>
              </a:solidFill>
              <a:prstDash val="dash"/>
              <a:headEnd type="none" w="med" len="med"/>
              <a:tailEnd type="none" w="med" len="med"/>
            </a:ln>
          </p:spPr>
        </p:sp>
        <p:sp>
          <p:nvSpPr>
            <p:cNvPr id="404508" name="Text Box 30"/>
            <p:cNvSpPr txBox="1"/>
            <p:nvPr/>
          </p:nvSpPr>
          <p:spPr>
            <a:xfrm>
              <a:off x="4384" y="3130"/>
              <a:ext cx="281" cy="288"/>
            </a:xfrm>
            <a:prstGeom prst="rect">
              <a:avLst/>
            </a:prstGeom>
            <a:noFill/>
            <a:ln w="9525">
              <a:noFill/>
            </a:ln>
          </p:spPr>
          <p:txBody>
            <a:bodyPr wrap="none" lIns="0" rIns="0" anchor="ctr" anchorCtr="0">
              <a:spAutoFit/>
            </a:bodyPr>
            <a:p>
              <a:pPr algn="ctr"/>
              <a:r>
                <a:rPr lang="en-US" altLang="zh-CN" b="1" i="1" dirty="0">
                  <a:latin typeface="Times New Roman" panose="02020603050405020304" pitchFamily="18" charset="0"/>
                  <a:ea typeface="方正琥珀繁体" pitchFamily="2" charset="-122"/>
                </a:rPr>
                <a:t>I</a:t>
              </a:r>
              <a:r>
                <a:rPr lang="en-US" altLang="zh-CN" b="1" baseline="-25000" dirty="0">
                  <a:latin typeface="Times New Roman" panose="02020603050405020304" pitchFamily="18" charset="0"/>
                  <a:ea typeface="方正琥珀繁体" pitchFamily="2" charset="-122"/>
                </a:rPr>
                <a:t>ZM</a:t>
              </a:r>
              <a:endParaRPr lang="en-US" altLang="zh-CN" b="1" i="1" dirty="0">
                <a:latin typeface="Times New Roman" panose="02020603050405020304" pitchFamily="18" charset="0"/>
                <a:ea typeface="方正琥珀繁体" pitchFamily="2" charset="-122"/>
              </a:endParaRPr>
            </a:p>
          </p:txBody>
        </p:sp>
        <p:sp>
          <p:nvSpPr>
            <p:cNvPr id="404509" name="Line 31"/>
            <p:cNvSpPr/>
            <p:nvPr/>
          </p:nvSpPr>
          <p:spPr>
            <a:xfrm>
              <a:off x="3265" y="2016"/>
              <a:ext cx="0" cy="1584"/>
            </a:xfrm>
            <a:prstGeom prst="line">
              <a:avLst/>
            </a:prstGeom>
            <a:ln w="9525" cap="flat" cmpd="sng">
              <a:solidFill>
                <a:schemeClr val="tx1"/>
              </a:solidFill>
              <a:prstDash val="dash"/>
              <a:headEnd type="none" w="med" len="med"/>
              <a:tailEnd type="none" w="sm" len="lg"/>
            </a:ln>
          </p:spPr>
        </p:sp>
        <p:grpSp>
          <p:nvGrpSpPr>
            <p:cNvPr id="404510" name="Group 32"/>
            <p:cNvGrpSpPr/>
            <p:nvPr/>
          </p:nvGrpSpPr>
          <p:grpSpPr>
            <a:xfrm>
              <a:off x="4326" y="850"/>
              <a:ext cx="546" cy="561"/>
              <a:chOff x="2941" y="938"/>
              <a:chExt cx="546" cy="561"/>
            </a:xfrm>
          </p:grpSpPr>
          <p:sp>
            <p:nvSpPr>
              <p:cNvPr id="404511" name="Line 33"/>
              <p:cNvSpPr/>
              <p:nvPr/>
            </p:nvSpPr>
            <p:spPr>
              <a:xfrm flipV="1">
                <a:off x="3012" y="1205"/>
                <a:ext cx="475" cy="5"/>
              </a:xfrm>
              <a:prstGeom prst="line">
                <a:avLst/>
              </a:prstGeom>
              <a:ln w="25400" cap="flat" cmpd="sng">
                <a:solidFill>
                  <a:schemeClr val="tx1"/>
                </a:solidFill>
                <a:prstDash val="solid"/>
                <a:headEnd type="none" w="med" len="med"/>
                <a:tailEnd type="none" w="sm" len="lg"/>
              </a:ln>
            </p:spPr>
          </p:sp>
          <p:sp>
            <p:nvSpPr>
              <p:cNvPr id="404512" name="AutoShape 34"/>
              <p:cNvSpPr/>
              <p:nvPr/>
            </p:nvSpPr>
            <p:spPr>
              <a:xfrm rot="5400000" flipH="1">
                <a:off x="3144" y="1119"/>
                <a:ext cx="149" cy="173"/>
              </a:xfrm>
              <a:prstGeom prst="triangle">
                <a:avLst>
                  <a:gd name="adj" fmla="val 50000"/>
                </a:avLst>
              </a:prstGeom>
              <a:noFill/>
              <a:ln w="38100" cap="flat" cmpd="sng">
                <a:solidFill>
                  <a:schemeClr val="tx1"/>
                </a:solidFill>
                <a:prstDash val="solid"/>
                <a:miter/>
                <a:headEnd type="none" w="med" len="med"/>
                <a:tailEnd type="none" w="sm" len="lg"/>
              </a:ln>
            </p:spPr>
            <p:txBody>
              <a:bodyPr wrap="none" lIns="0" rIns="0" anchor="ctr" anchorCtr="0"/>
              <a:p>
                <a:endParaRPr lang="zh-CN" altLang="en-US" dirty="0">
                  <a:latin typeface="Times New Roman" panose="02020603050405020304" pitchFamily="18" charset="0"/>
                </a:endParaRPr>
              </a:p>
            </p:txBody>
          </p:sp>
          <p:sp>
            <p:nvSpPr>
              <p:cNvPr id="404513" name="Line 35"/>
              <p:cNvSpPr/>
              <p:nvPr/>
            </p:nvSpPr>
            <p:spPr>
              <a:xfrm>
                <a:off x="3305" y="1131"/>
                <a:ext cx="0" cy="149"/>
              </a:xfrm>
              <a:prstGeom prst="line">
                <a:avLst/>
              </a:prstGeom>
              <a:ln w="38100" cap="flat" cmpd="sng">
                <a:solidFill>
                  <a:schemeClr val="tx1"/>
                </a:solidFill>
                <a:prstDash val="solid"/>
                <a:headEnd type="none" w="med" len="med"/>
                <a:tailEnd type="none" w="sm" len="lg"/>
              </a:ln>
            </p:spPr>
          </p:sp>
          <p:sp>
            <p:nvSpPr>
              <p:cNvPr id="404514" name="Line 36"/>
              <p:cNvSpPr/>
              <p:nvPr/>
            </p:nvSpPr>
            <p:spPr>
              <a:xfrm>
                <a:off x="3305" y="1280"/>
                <a:ext cx="0" cy="0"/>
              </a:xfrm>
              <a:prstGeom prst="line">
                <a:avLst/>
              </a:prstGeom>
              <a:ln w="25400" cap="flat" cmpd="sng">
                <a:solidFill>
                  <a:schemeClr val="tx1"/>
                </a:solidFill>
                <a:prstDash val="solid"/>
                <a:headEnd type="none" w="med" len="med"/>
                <a:tailEnd type="none" w="sm" len="lg"/>
              </a:ln>
            </p:spPr>
          </p:sp>
          <p:sp>
            <p:nvSpPr>
              <p:cNvPr id="404515" name="Line 37"/>
              <p:cNvSpPr/>
              <p:nvPr/>
            </p:nvSpPr>
            <p:spPr>
              <a:xfrm>
                <a:off x="3260" y="1280"/>
                <a:ext cx="58" cy="0"/>
              </a:xfrm>
              <a:prstGeom prst="line">
                <a:avLst/>
              </a:prstGeom>
              <a:ln w="38100" cap="flat" cmpd="sng">
                <a:solidFill>
                  <a:schemeClr val="tx1"/>
                </a:solidFill>
                <a:prstDash val="solid"/>
                <a:headEnd type="none" w="med" len="med"/>
                <a:tailEnd type="none" w="sm" len="lg"/>
              </a:ln>
            </p:spPr>
          </p:sp>
          <p:sp>
            <p:nvSpPr>
              <p:cNvPr id="404516" name="Text Box 38"/>
              <p:cNvSpPr txBox="1"/>
              <p:nvPr/>
            </p:nvSpPr>
            <p:spPr>
              <a:xfrm>
                <a:off x="2941" y="938"/>
                <a:ext cx="546" cy="561"/>
              </a:xfrm>
              <a:prstGeom prst="rect">
                <a:avLst/>
              </a:prstGeom>
              <a:noFill/>
              <a:ln w="25400">
                <a:noFill/>
              </a:ln>
            </p:spPr>
            <p:txBody>
              <a:bodyPr lIns="0" rIns="0">
                <a:spAutoFit/>
              </a:bodyPr>
              <a:p>
                <a:pPr algn="ctr">
                  <a:lnSpc>
                    <a:spcPct val="120000"/>
                  </a:lnSpc>
                  <a:spcBef>
                    <a:spcPct val="50000"/>
                  </a:spcBef>
                </a:pPr>
                <a:r>
                  <a:rPr lang="en-US" altLang="zh-CN" sz="1800" b="1" dirty="0">
                    <a:latin typeface="Times New Roman" panose="02020603050405020304" pitchFamily="18" charset="0"/>
                  </a:rPr>
                  <a:t>+      </a:t>
                </a:r>
                <a:r>
                  <a:rPr lang="en-US" altLang="zh-CN" sz="1800" b="1" dirty="0">
                    <a:latin typeface="Times New Roman" panose="02020603050405020304" pitchFamily="18" charset="0"/>
                    <a:sym typeface="Symbol" panose="05050102010706020507" pitchFamily="18" charset="2"/>
                  </a:rPr>
                  <a:t></a:t>
                </a:r>
                <a:endParaRPr lang="en-US" altLang="zh-CN" sz="1800" b="1" dirty="0">
                  <a:latin typeface="Times New Roman" panose="02020603050405020304" pitchFamily="18" charset="0"/>
                  <a:sym typeface="Symbol" panose="05050102010706020507" pitchFamily="18" charset="2"/>
                </a:endParaRPr>
              </a:p>
              <a:p>
                <a:pPr algn="ctr">
                  <a:lnSpc>
                    <a:spcPct val="120000"/>
                  </a:lnSpc>
                  <a:spcBef>
                    <a:spcPct val="50000"/>
                  </a:spcBef>
                </a:pPr>
                <a:r>
                  <a:rPr lang="zh-CN" altLang="en-US" sz="1800" b="1" dirty="0">
                    <a:solidFill>
                      <a:srgbClr val="FF33CC"/>
                    </a:solidFill>
                    <a:latin typeface="Times New Roman" panose="02020603050405020304" pitchFamily="18" charset="0"/>
                    <a:sym typeface="Symbol" panose="05050102010706020507" pitchFamily="18" charset="2"/>
                  </a:rPr>
                  <a:t>正向</a:t>
                </a:r>
                <a:endParaRPr lang="zh-CN" altLang="en-US" sz="1800" b="1" dirty="0">
                  <a:solidFill>
                    <a:srgbClr val="FF33CC"/>
                  </a:solidFill>
                  <a:latin typeface="Times New Roman" panose="02020603050405020304" pitchFamily="18" charset="0"/>
                </a:endParaRPr>
              </a:p>
            </p:txBody>
          </p:sp>
        </p:grpSp>
        <p:grpSp>
          <p:nvGrpSpPr>
            <p:cNvPr id="404517" name="Group 39"/>
            <p:cNvGrpSpPr/>
            <p:nvPr/>
          </p:nvGrpSpPr>
          <p:grpSpPr>
            <a:xfrm>
              <a:off x="3643" y="2471"/>
              <a:ext cx="546" cy="561"/>
              <a:chOff x="3141" y="377"/>
              <a:chExt cx="546" cy="561"/>
            </a:xfrm>
          </p:grpSpPr>
          <p:sp>
            <p:nvSpPr>
              <p:cNvPr id="404518" name="Line 40"/>
              <p:cNvSpPr/>
              <p:nvPr/>
            </p:nvSpPr>
            <p:spPr>
              <a:xfrm flipV="1">
                <a:off x="3212" y="644"/>
                <a:ext cx="475" cy="5"/>
              </a:xfrm>
              <a:prstGeom prst="line">
                <a:avLst/>
              </a:prstGeom>
              <a:ln w="25400" cap="flat" cmpd="sng">
                <a:solidFill>
                  <a:schemeClr val="tx1"/>
                </a:solidFill>
                <a:prstDash val="solid"/>
                <a:headEnd type="none" w="med" len="med"/>
                <a:tailEnd type="none" w="sm" len="lg"/>
              </a:ln>
            </p:spPr>
          </p:sp>
          <p:sp>
            <p:nvSpPr>
              <p:cNvPr id="404519" name="AutoShape 41"/>
              <p:cNvSpPr/>
              <p:nvPr/>
            </p:nvSpPr>
            <p:spPr>
              <a:xfrm rot="5400000" flipH="1">
                <a:off x="3344" y="558"/>
                <a:ext cx="149" cy="173"/>
              </a:xfrm>
              <a:prstGeom prst="triangle">
                <a:avLst>
                  <a:gd name="adj" fmla="val 50000"/>
                </a:avLst>
              </a:prstGeom>
              <a:noFill/>
              <a:ln w="38100" cap="flat" cmpd="sng">
                <a:solidFill>
                  <a:schemeClr val="tx1"/>
                </a:solidFill>
                <a:prstDash val="solid"/>
                <a:miter/>
                <a:headEnd type="none" w="med" len="med"/>
                <a:tailEnd type="none" w="sm" len="lg"/>
              </a:ln>
            </p:spPr>
            <p:txBody>
              <a:bodyPr wrap="none" lIns="0" rIns="0" anchor="ctr" anchorCtr="0"/>
              <a:p>
                <a:endParaRPr lang="zh-CN" altLang="en-US" dirty="0">
                  <a:latin typeface="Times New Roman" panose="02020603050405020304" pitchFamily="18" charset="0"/>
                </a:endParaRPr>
              </a:p>
            </p:txBody>
          </p:sp>
          <p:sp>
            <p:nvSpPr>
              <p:cNvPr id="404520" name="Line 42"/>
              <p:cNvSpPr/>
              <p:nvPr/>
            </p:nvSpPr>
            <p:spPr>
              <a:xfrm>
                <a:off x="3505" y="570"/>
                <a:ext cx="0" cy="149"/>
              </a:xfrm>
              <a:prstGeom prst="line">
                <a:avLst/>
              </a:prstGeom>
              <a:ln w="38100" cap="flat" cmpd="sng">
                <a:solidFill>
                  <a:schemeClr val="tx1"/>
                </a:solidFill>
                <a:prstDash val="solid"/>
                <a:headEnd type="none" w="med" len="med"/>
                <a:tailEnd type="none" w="sm" len="lg"/>
              </a:ln>
            </p:spPr>
          </p:sp>
          <p:sp>
            <p:nvSpPr>
              <p:cNvPr id="404521" name="Line 43"/>
              <p:cNvSpPr/>
              <p:nvPr/>
            </p:nvSpPr>
            <p:spPr>
              <a:xfrm>
                <a:off x="3505" y="719"/>
                <a:ext cx="0" cy="0"/>
              </a:xfrm>
              <a:prstGeom prst="line">
                <a:avLst/>
              </a:prstGeom>
              <a:ln w="25400" cap="flat" cmpd="sng">
                <a:solidFill>
                  <a:schemeClr val="tx1"/>
                </a:solidFill>
                <a:prstDash val="solid"/>
                <a:headEnd type="none" w="med" len="med"/>
                <a:tailEnd type="none" w="sm" len="lg"/>
              </a:ln>
            </p:spPr>
          </p:sp>
          <p:sp>
            <p:nvSpPr>
              <p:cNvPr id="404522" name="Line 44"/>
              <p:cNvSpPr/>
              <p:nvPr/>
            </p:nvSpPr>
            <p:spPr>
              <a:xfrm>
                <a:off x="3460" y="719"/>
                <a:ext cx="58" cy="0"/>
              </a:xfrm>
              <a:prstGeom prst="line">
                <a:avLst/>
              </a:prstGeom>
              <a:ln w="38100" cap="flat" cmpd="sng">
                <a:solidFill>
                  <a:schemeClr val="tx1"/>
                </a:solidFill>
                <a:prstDash val="solid"/>
                <a:headEnd type="none" w="med" len="med"/>
                <a:tailEnd type="none" w="sm" len="lg"/>
              </a:ln>
            </p:spPr>
          </p:sp>
          <p:sp>
            <p:nvSpPr>
              <p:cNvPr id="404523" name="Text Box 45"/>
              <p:cNvSpPr txBox="1"/>
              <p:nvPr/>
            </p:nvSpPr>
            <p:spPr>
              <a:xfrm>
                <a:off x="3141" y="377"/>
                <a:ext cx="546" cy="561"/>
              </a:xfrm>
              <a:prstGeom prst="rect">
                <a:avLst/>
              </a:prstGeom>
              <a:noFill/>
              <a:ln w="25400">
                <a:noFill/>
              </a:ln>
            </p:spPr>
            <p:txBody>
              <a:bodyPr lIns="0" rIns="0">
                <a:spAutoFit/>
              </a:bodyPr>
              <a:p>
                <a:pPr algn="ctr">
                  <a:lnSpc>
                    <a:spcPct val="120000"/>
                  </a:lnSpc>
                  <a:spcBef>
                    <a:spcPct val="50000"/>
                  </a:spcBef>
                </a:pPr>
                <a:r>
                  <a:rPr lang="en-US" altLang="zh-CN" sz="1800" b="1" dirty="0">
                    <a:latin typeface="Times New Roman" panose="02020603050405020304" pitchFamily="18" charset="0"/>
                    <a:sym typeface="Symbol" panose="05050102010706020507" pitchFamily="18" charset="2"/>
                  </a:rPr>
                  <a:t></a:t>
                </a:r>
                <a:r>
                  <a:rPr lang="en-US" altLang="zh-CN" sz="1800" b="1" dirty="0">
                    <a:latin typeface="Times New Roman" panose="02020603050405020304" pitchFamily="18" charset="0"/>
                  </a:rPr>
                  <a:t>     +</a:t>
                </a:r>
                <a:endParaRPr lang="en-US" altLang="zh-CN" sz="1800" b="1" dirty="0">
                  <a:latin typeface="Times New Roman" panose="02020603050405020304" pitchFamily="18" charset="0"/>
                  <a:sym typeface="Symbol" panose="05050102010706020507" pitchFamily="18" charset="2"/>
                </a:endParaRPr>
              </a:p>
              <a:p>
                <a:pPr algn="ctr">
                  <a:lnSpc>
                    <a:spcPct val="120000"/>
                  </a:lnSpc>
                  <a:spcBef>
                    <a:spcPct val="50000"/>
                  </a:spcBef>
                </a:pPr>
                <a:r>
                  <a:rPr lang="zh-CN" altLang="en-US" sz="1800" b="1" dirty="0">
                    <a:solidFill>
                      <a:srgbClr val="FF33CC"/>
                    </a:solidFill>
                    <a:latin typeface="Times New Roman" panose="02020603050405020304" pitchFamily="18" charset="0"/>
                    <a:sym typeface="Symbol" panose="05050102010706020507" pitchFamily="18" charset="2"/>
                  </a:rPr>
                  <a:t>反向</a:t>
                </a:r>
                <a:endParaRPr lang="zh-CN" altLang="en-US" sz="1800" b="1" dirty="0">
                  <a:solidFill>
                    <a:srgbClr val="FF33CC"/>
                  </a:solidFill>
                  <a:latin typeface="Times New Roman" panose="02020603050405020304" pitchFamily="18" charset="0"/>
                </a:endParaRPr>
              </a:p>
            </p:txBody>
          </p:sp>
        </p:grpSp>
        <p:grpSp>
          <p:nvGrpSpPr>
            <p:cNvPr id="404524" name="Group 46"/>
            <p:cNvGrpSpPr/>
            <p:nvPr/>
          </p:nvGrpSpPr>
          <p:grpSpPr>
            <a:xfrm>
              <a:off x="3186" y="2026"/>
              <a:ext cx="1114" cy="1296"/>
              <a:chOff x="3195" y="2017"/>
              <a:chExt cx="1114" cy="1296"/>
            </a:xfrm>
          </p:grpSpPr>
          <p:sp>
            <p:nvSpPr>
              <p:cNvPr id="404525" name="Line 47"/>
              <p:cNvSpPr/>
              <p:nvPr/>
            </p:nvSpPr>
            <p:spPr>
              <a:xfrm flipH="1">
                <a:off x="3402" y="2017"/>
                <a:ext cx="907" cy="48"/>
              </a:xfrm>
              <a:prstGeom prst="line">
                <a:avLst/>
              </a:prstGeom>
              <a:ln w="38100" cap="flat" cmpd="sng">
                <a:solidFill>
                  <a:schemeClr val="accent2"/>
                </a:solidFill>
                <a:prstDash val="solid"/>
                <a:headEnd type="none" w="med" len="med"/>
                <a:tailEnd type="none" w="med" len="med"/>
              </a:ln>
            </p:spPr>
          </p:sp>
          <p:sp>
            <p:nvSpPr>
              <p:cNvPr id="404526" name="Freeform 48"/>
              <p:cNvSpPr/>
              <p:nvPr/>
            </p:nvSpPr>
            <p:spPr>
              <a:xfrm>
                <a:off x="3294" y="2063"/>
                <a:ext cx="118" cy="182"/>
              </a:xfrm>
              <a:custGeom>
                <a:avLst/>
                <a:gdLst>
                  <a:gd name="txL" fmla="*/ 0 w 144"/>
                  <a:gd name="txT" fmla="*/ 0 h 182"/>
                  <a:gd name="txR" fmla="*/ 144 w 144"/>
                  <a:gd name="txB" fmla="*/ 182 h 182"/>
                </a:gdLst>
                <a:ahLst/>
                <a:cxnLst>
                  <a:cxn ang="0">
                    <a:pos x="144" y="2"/>
                  </a:cxn>
                  <a:cxn ang="0">
                    <a:pos x="72" y="14"/>
                  </a:cxn>
                  <a:cxn ang="0">
                    <a:pos x="0" y="182"/>
                  </a:cxn>
                </a:cxnLst>
                <a:rect l="txL" t="txT" r="txR" b="txB"/>
                <a:pathLst>
                  <a:path w="144" h="182">
                    <a:moveTo>
                      <a:pt x="144" y="2"/>
                    </a:moveTo>
                    <a:cubicBezTo>
                      <a:pt x="120" y="6"/>
                      <a:pt x="92" y="0"/>
                      <a:pt x="72" y="14"/>
                    </a:cubicBezTo>
                    <a:cubicBezTo>
                      <a:pt x="28" y="45"/>
                      <a:pt x="0" y="131"/>
                      <a:pt x="0" y="182"/>
                    </a:cubicBezTo>
                  </a:path>
                </a:pathLst>
              </a:custGeom>
              <a:noFill/>
              <a:ln w="38100" cap="flat" cmpd="sng">
                <a:solidFill>
                  <a:schemeClr val="accent2"/>
                </a:solidFill>
                <a:prstDash val="solid"/>
                <a:round/>
                <a:headEnd type="none" w="med" len="med"/>
                <a:tailEnd type="none" w="med" len="med"/>
              </a:ln>
            </p:spPr>
            <p:txBody>
              <a:bodyPr wrap="none" lIns="0" rIns="0" anchor="ctr" anchorCtr="0"/>
              <a:p>
                <a:endParaRPr lang="zh-CN" altLang="en-US" dirty="0">
                  <a:latin typeface="Times New Roman" panose="02020603050405020304" pitchFamily="18" charset="0"/>
                </a:endParaRPr>
              </a:p>
            </p:txBody>
          </p:sp>
          <p:sp>
            <p:nvSpPr>
              <p:cNvPr id="404527" name="Line 49"/>
              <p:cNvSpPr/>
              <p:nvPr/>
            </p:nvSpPr>
            <p:spPr>
              <a:xfrm flipH="1">
                <a:off x="3195" y="2245"/>
                <a:ext cx="99" cy="1068"/>
              </a:xfrm>
              <a:prstGeom prst="line">
                <a:avLst/>
              </a:prstGeom>
              <a:ln w="38100" cap="flat" cmpd="sng">
                <a:solidFill>
                  <a:schemeClr val="accent2"/>
                </a:solidFill>
                <a:prstDash val="solid"/>
                <a:headEnd type="none" w="med" len="med"/>
                <a:tailEnd type="none" w="sm" len="lg"/>
              </a:ln>
            </p:spPr>
          </p:sp>
        </p:grpSp>
        <p:sp>
          <p:nvSpPr>
            <p:cNvPr id="404528" name="Line 50"/>
            <p:cNvSpPr/>
            <p:nvPr/>
          </p:nvSpPr>
          <p:spPr>
            <a:xfrm>
              <a:off x="3195" y="3241"/>
              <a:ext cx="0" cy="359"/>
            </a:xfrm>
            <a:prstGeom prst="line">
              <a:avLst/>
            </a:prstGeom>
            <a:ln w="9525" cap="flat" cmpd="sng">
              <a:solidFill>
                <a:schemeClr val="tx1"/>
              </a:solidFill>
              <a:prstDash val="dash"/>
              <a:headEnd type="none" w="med" len="med"/>
              <a:tailEnd type="none" w="sm" len="lg"/>
            </a:ln>
          </p:spPr>
        </p:sp>
        <p:sp>
          <p:nvSpPr>
            <p:cNvPr id="404529" name="Line 51"/>
            <p:cNvSpPr/>
            <p:nvPr/>
          </p:nvSpPr>
          <p:spPr>
            <a:xfrm>
              <a:off x="2998" y="3418"/>
              <a:ext cx="204" cy="0"/>
            </a:xfrm>
            <a:prstGeom prst="line">
              <a:avLst/>
            </a:prstGeom>
            <a:ln w="28575" cap="flat" cmpd="sng">
              <a:solidFill>
                <a:schemeClr val="tx1"/>
              </a:solidFill>
              <a:prstDash val="solid"/>
              <a:headEnd type="none" w="med" len="med"/>
              <a:tailEnd type="stealth" w="sm" len="lg"/>
            </a:ln>
          </p:spPr>
        </p:sp>
        <p:sp>
          <p:nvSpPr>
            <p:cNvPr id="404530" name="Line 52"/>
            <p:cNvSpPr/>
            <p:nvPr/>
          </p:nvSpPr>
          <p:spPr>
            <a:xfrm flipH="1">
              <a:off x="3247" y="3415"/>
              <a:ext cx="204" cy="0"/>
            </a:xfrm>
            <a:prstGeom prst="line">
              <a:avLst/>
            </a:prstGeom>
            <a:ln w="28575" cap="flat" cmpd="sng">
              <a:solidFill>
                <a:schemeClr val="tx1"/>
              </a:solidFill>
              <a:prstDash val="solid"/>
              <a:headEnd type="none" w="med" len="med"/>
              <a:tailEnd type="stealth" w="sm" len="lg"/>
            </a:ln>
          </p:spPr>
        </p:sp>
        <p:sp>
          <p:nvSpPr>
            <p:cNvPr id="404531" name="Text Box 53"/>
            <p:cNvSpPr txBox="1"/>
            <p:nvPr/>
          </p:nvSpPr>
          <p:spPr>
            <a:xfrm>
              <a:off x="3284" y="3415"/>
              <a:ext cx="342" cy="288"/>
            </a:xfrm>
            <a:prstGeom prst="rect">
              <a:avLst/>
            </a:prstGeom>
            <a:noFill/>
            <a:ln w="9525">
              <a:noFill/>
            </a:ln>
          </p:spPr>
          <p:txBody>
            <a:bodyPr wrap="none" lIns="0" rIns="0" anchor="ctr" anchorCtr="0">
              <a:spAutoFit/>
            </a:bodyPr>
            <a:p>
              <a:pPr algn="ctr"/>
              <a:r>
                <a:rPr lang="en-US" altLang="zh-CN" b="1" dirty="0">
                  <a:latin typeface="Times New Roman" panose="02020603050405020304" pitchFamily="18" charset="0"/>
                  <a:ea typeface="方正琥珀繁体" pitchFamily="2" charset="-122"/>
                  <a:sym typeface="Symbol" panose="05050102010706020507" pitchFamily="18" charset="2"/>
                </a:rPr>
                <a:t></a:t>
              </a:r>
              <a:r>
                <a:rPr lang="en-US" altLang="zh-CN" b="1" i="1" dirty="0">
                  <a:latin typeface="Times New Roman" panose="02020603050405020304" pitchFamily="18" charset="0"/>
                  <a:ea typeface="方正琥珀繁体" pitchFamily="2" charset="-122"/>
                </a:rPr>
                <a:t>U</a:t>
              </a:r>
              <a:r>
                <a:rPr lang="en-US" altLang="zh-CN" b="1" baseline="-25000" dirty="0">
                  <a:latin typeface="Times New Roman" panose="02020603050405020304" pitchFamily="18" charset="0"/>
                  <a:ea typeface="方正琥珀繁体" pitchFamily="2" charset="-122"/>
                </a:rPr>
                <a:t>Z</a:t>
              </a:r>
              <a:endParaRPr lang="en-US" altLang="zh-CN" b="1" i="1" dirty="0">
                <a:latin typeface="Times New Roman" panose="02020603050405020304" pitchFamily="18" charset="0"/>
                <a:ea typeface="方正琥珀繁体" pitchFamily="2" charset="-122"/>
              </a:endParaRPr>
            </a:p>
          </p:txBody>
        </p:sp>
        <p:sp>
          <p:nvSpPr>
            <p:cNvPr id="404532" name="Text Box 54"/>
            <p:cNvSpPr txBox="1"/>
            <p:nvPr/>
          </p:nvSpPr>
          <p:spPr>
            <a:xfrm>
              <a:off x="3296" y="2744"/>
              <a:ext cx="278" cy="288"/>
            </a:xfrm>
            <a:prstGeom prst="rect">
              <a:avLst/>
            </a:prstGeom>
            <a:noFill/>
            <a:ln w="9525">
              <a:noFill/>
            </a:ln>
          </p:spPr>
          <p:txBody>
            <a:bodyPr wrap="none" lIns="0" rIns="0" anchor="ctr" anchorCtr="0">
              <a:spAutoFit/>
            </a:bodyPr>
            <a:p>
              <a:pPr algn="ctr"/>
              <a:r>
                <a:rPr lang="en-US" altLang="zh-CN" b="1" dirty="0">
                  <a:latin typeface="Times New Roman" panose="02020603050405020304" pitchFamily="18" charset="0"/>
                  <a:ea typeface="方正琥珀繁体" pitchFamily="2" charset="-122"/>
                  <a:sym typeface="Symbol" panose="05050102010706020507" pitchFamily="18" charset="2"/>
                </a:rPr>
                <a:t></a:t>
              </a:r>
              <a:r>
                <a:rPr lang="en-US" altLang="zh-CN" b="1" i="1" dirty="0">
                  <a:latin typeface="Times New Roman" panose="02020603050405020304" pitchFamily="18" charset="0"/>
                  <a:ea typeface="方正琥珀繁体" pitchFamily="2" charset="-122"/>
                </a:rPr>
                <a:t>I</a:t>
              </a:r>
              <a:r>
                <a:rPr lang="en-US" altLang="zh-CN" b="1" baseline="-25000" dirty="0">
                  <a:latin typeface="Times New Roman" panose="02020603050405020304" pitchFamily="18" charset="0"/>
                  <a:ea typeface="方正琥珀繁体" pitchFamily="2" charset="-122"/>
                </a:rPr>
                <a:t>Z</a:t>
              </a:r>
              <a:endParaRPr lang="en-US" altLang="zh-CN" b="1" i="1" dirty="0">
                <a:latin typeface="Times New Roman" panose="02020603050405020304" pitchFamily="18" charset="0"/>
                <a:ea typeface="方正琥珀繁体" pitchFamily="2" charset="-122"/>
              </a:endParaRPr>
            </a:p>
          </p:txBody>
        </p:sp>
      </p:grpSp>
      <p:sp>
        <p:nvSpPr>
          <p:cNvPr id="7" name="页脚占位符 4"/>
          <p:cNvSpPr txBox="1">
            <a:spLocks noGrp="1"/>
          </p:cNvSpPr>
          <p:nvPr>
            <p:custDataLst>
              <p:tags r:id="rId2"/>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54274">
                                            <p:txEl>
                                              <p:charRg st="0" end="8"/>
                                            </p:txEl>
                                          </p:spTgt>
                                        </p:tgtEl>
                                        <p:attrNameLst>
                                          <p:attrName>style.visibility</p:attrName>
                                        </p:attrNameLst>
                                      </p:cBhvr>
                                      <p:to>
                                        <p:strVal val="visible"/>
                                      </p:to>
                                    </p:set>
                                    <p:animEffect transition="in" filter="wipe(left)">
                                      <p:cBhvr>
                                        <p:cTn id="7" dur="300"/>
                                        <p:tgtEl>
                                          <p:spTgt spid="54274">
                                            <p:txEl>
                                              <p:charRg st="0" end="8"/>
                                            </p:txEl>
                                          </p:spTgt>
                                        </p:tgtEl>
                                      </p:cBhvr>
                                    </p:animEffect>
                                  </p:childTnLst>
                                </p:cTn>
                              </p:par>
                            </p:childTnLst>
                          </p:cTn>
                        </p:par>
                        <p:par>
                          <p:cTn id="8" fill="hold">
                            <p:stCondLst>
                              <p:cond delay="2100"/>
                            </p:stCondLst>
                            <p:childTnLst>
                              <p:par>
                                <p:cTn id="9" presetID="22" presetClass="entr" presetSubtype="8" fill="hold" grpId="0" nodeType="afterEffect">
                                  <p:stCondLst>
                                    <p:cond delay="5000"/>
                                  </p:stCondLst>
                                  <p:childTnLst>
                                    <p:set>
                                      <p:cBhvr>
                                        <p:cTn id="10" dur="1" fill="hold">
                                          <p:stCondLst>
                                            <p:cond delay="0"/>
                                          </p:stCondLst>
                                        </p:cTn>
                                        <p:tgtEl>
                                          <p:spTgt spid="54278"/>
                                        </p:tgtEl>
                                        <p:attrNameLst>
                                          <p:attrName>style.visibility</p:attrName>
                                        </p:attrNameLst>
                                      </p:cBhvr>
                                      <p:to>
                                        <p:strVal val="visible"/>
                                      </p:to>
                                    </p:set>
                                    <p:animEffect transition="in" filter="wipe(left)">
                                      <p:cBhvr>
                                        <p:cTn id="11" dur="500"/>
                                        <p:tgtEl>
                                          <p:spTgt spid="5427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iterate type="lt">
                                    <p:tmPct val="100000"/>
                                  </p:iterate>
                                  <p:childTnLst>
                                    <p:set>
                                      <p:cBhvr>
                                        <p:cTn id="15" dur="1" fill="hold">
                                          <p:stCondLst>
                                            <p:cond delay="0"/>
                                          </p:stCondLst>
                                        </p:cTn>
                                        <p:tgtEl>
                                          <p:spTgt spid="54279"/>
                                        </p:tgtEl>
                                        <p:attrNameLst>
                                          <p:attrName>style.visibility</p:attrName>
                                        </p:attrNameLst>
                                      </p:cBhvr>
                                      <p:to>
                                        <p:strVal val="visible"/>
                                      </p:to>
                                    </p:set>
                                    <p:animEffect transition="in" filter="wipe(up)">
                                      <p:cBhvr>
                                        <p:cTn id="16" dur="75"/>
                                        <p:tgtEl>
                                          <p:spTgt spid="5427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4287"/>
                                        </p:tgtEl>
                                        <p:attrNameLst>
                                          <p:attrName>style.visibility</p:attrName>
                                        </p:attrNameLst>
                                      </p:cBhvr>
                                      <p:to>
                                        <p:strVal val="visible"/>
                                      </p:to>
                                    </p:set>
                                    <p:animEffect transition="in" filter="wipe(left)">
                                      <p:cBhvr>
                                        <p:cTn id="26" dur="500"/>
                                        <p:tgtEl>
                                          <p:spTgt spid="54287"/>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dissolv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build="p"/>
      <p:bldP spid="54278" grpId="0" bldLvl="0" animBg="1"/>
      <p:bldP spid="54279" grpId="0"/>
      <p:bldP spid="54287"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Group 2"/>
          <p:cNvGrpSpPr/>
          <p:nvPr/>
        </p:nvGrpSpPr>
        <p:grpSpPr>
          <a:xfrm>
            <a:off x="781050" y="4546600"/>
            <a:ext cx="2166938" cy="1866900"/>
            <a:chOff x="657" y="300"/>
            <a:chExt cx="1134" cy="689"/>
          </a:xfrm>
        </p:grpSpPr>
        <p:graphicFrame>
          <p:nvGraphicFramePr>
            <p:cNvPr id="405507" name="Object 3"/>
            <p:cNvGraphicFramePr/>
            <p:nvPr/>
          </p:nvGraphicFramePr>
          <p:xfrm>
            <a:off x="657" y="300"/>
            <a:ext cx="1134" cy="689"/>
          </p:xfrm>
          <a:graphic>
            <a:graphicData uri="http://schemas.openxmlformats.org/presentationml/2006/ole">
              <mc:AlternateContent xmlns:mc="http://schemas.openxmlformats.org/markup-compatibility/2006">
                <mc:Choice xmlns:v="urn:schemas-microsoft-com:vml" Requires="v">
                  <p:oleObj spid="_x0000_s4149" name="" r:id="rId1" imgW="1027430" imgH="625475" progId="MS_ClipArt_Gallery.2">
                    <p:embed/>
                  </p:oleObj>
                </mc:Choice>
                <mc:Fallback>
                  <p:oleObj name="" r:id="rId1" imgW="1027430" imgH="625475" progId="MS_ClipArt_Gallery.2">
                    <p:embed/>
                    <p:pic>
                      <p:nvPicPr>
                        <p:cNvPr id="0" name="图片 4148"/>
                        <p:cNvPicPr/>
                        <p:nvPr/>
                      </p:nvPicPr>
                      <p:blipFill>
                        <a:blip r:embed="rId2"/>
                        <a:stretch>
                          <a:fillRect/>
                        </a:stretch>
                      </p:blipFill>
                      <p:spPr>
                        <a:xfrm>
                          <a:off x="657" y="300"/>
                          <a:ext cx="1134" cy="689"/>
                        </a:xfrm>
                        <a:prstGeom prst="rect">
                          <a:avLst/>
                        </a:prstGeom>
                        <a:noFill/>
                        <a:ln w="38100">
                          <a:noFill/>
                          <a:miter/>
                        </a:ln>
                      </p:spPr>
                    </p:pic>
                  </p:oleObj>
                </mc:Fallback>
              </mc:AlternateContent>
            </a:graphicData>
          </a:graphic>
        </p:graphicFrame>
        <p:sp>
          <p:nvSpPr>
            <p:cNvPr id="56324" name="Text Box 4"/>
            <p:cNvSpPr txBox="1">
              <a:spLocks noChangeArrowheads="1"/>
            </p:cNvSpPr>
            <p:nvPr/>
          </p:nvSpPr>
          <p:spPr bwMode="auto">
            <a:xfrm>
              <a:off x="704" y="663"/>
              <a:ext cx="1065" cy="147"/>
            </a:xfrm>
            <a:prstGeom prst="rect">
              <a:avLst/>
            </a:prstGeom>
            <a:noFill/>
            <a:ln w="9525">
              <a:noFill/>
              <a:miter lim="800000"/>
            </a:ln>
            <a:effectLst/>
          </p:spPr>
          <p:txBody>
            <a:bodyPr>
              <a:spAutoFit/>
            </a:bodyPr>
            <a:lstStyle/>
            <a:p>
              <a:pPr marR="0" algn="ctr" defTabSz="914400" eaLnBrk="0" hangingPunct="0">
                <a:spcBef>
                  <a:spcPct val="50000"/>
                </a:spcBef>
                <a:buClrTx/>
                <a:buSzTx/>
                <a:buFontTx/>
                <a:buNone/>
                <a:defRPr/>
              </a:pPr>
              <a:r>
                <a:rPr kumimoji="1" lang="zh-CN" altLang="en-US" sz="2000" b="1" kern="1200" cap="none" spc="0" normalizeH="0" baseline="0" noProof="0" smtClean="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讨论</a:t>
              </a:r>
              <a:endParaRPr kumimoji="1" lang="zh-CN" altLang="en-US" sz="2000" b="1" kern="1200" cap="none" spc="0" normalizeH="0" baseline="0" noProof="0" smtClean="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pSp>
      <p:grpSp>
        <p:nvGrpSpPr>
          <p:cNvPr id="405509" name="Group 8"/>
          <p:cNvGrpSpPr/>
          <p:nvPr/>
        </p:nvGrpSpPr>
        <p:grpSpPr>
          <a:xfrm>
            <a:off x="4038283" y="4540250"/>
            <a:ext cx="3368675" cy="1822450"/>
            <a:chOff x="1837" y="414"/>
            <a:chExt cx="1754" cy="1148"/>
          </a:xfrm>
        </p:grpSpPr>
        <p:sp>
          <p:nvSpPr>
            <p:cNvPr id="405510" name="AutoShape 6"/>
            <p:cNvSpPr/>
            <p:nvPr/>
          </p:nvSpPr>
          <p:spPr>
            <a:xfrm>
              <a:off x="1837" y="414"/>
              <a:ext cx="1754" cy="1148"/>
            </a:xfrm>
            <a:prstGeom prst="cloudCallout">
              <a:avLst>
                <a:gd name="adj1" fmla="val -95403"/>
                <a:gd name="adj2" fmla="val 26472"/>
              </a:avLst>
            </a:prstGeom>
            <a:solidFill>
              <a:srgbClr val="00FFFF"/>
            </a:solidFill>
            <a:ln w="9525" cap="flat" cmpd="sng">
              <a:solidFill>
                <a:srgbClr val="990000"/>
              </a:solidFill>
              <a:prstDash val="solid"/>
              <a:headEnd type="none" w="med" len="med"/>
              <a:tailEnd type="none" w="med" len="med"/>
            </a:ln>
          </p:spPr>
          <p:txBody>
            <a:bodyPr/>
            <a:p>
              <a:pPr eaLnBrk="0" hangingPunct="0"/>
              <a:endParaRPr lang="zh-CN" altLang="zh-CN" sz="1600" b="1" dirty="0">
                <a:solidFill>
                  <a:srgbClr val="990000"/>
                </a:solidFill>
                <a:latin typeface="Times New Roman" panose="02020603050405020304" pitchFamily="18" charset="0"/>
                <a:ea typeface="楷体_GB2312" pitchFamily="49" charset="-122"/>
              </a:endParaRPr>
            </a:p>
          </p:txBody>
        </p:sp>
        <p:sp>
          <p:nvSpPr>
            <p:cNvPr id="405511" name="Rectangle 7"/>
            <p:cNvSpPr/>
            <p:nvPr/>
          </p:nvSpPr>
          <p:spPr>
            <a:xfrm>
              <a:off x="2085" y="578"/>
              <a:ext cx="1268" cy="518"/>
            </a:xfrm>
            <a:prstGeom prst="rect">
              <a:avLst/>
            </a:prstGeom>
            <a:noFill/>
            <a:ln w="9525">
              <a:noFill/>
            </a:ln>
          </p:spPr>
          <p:txBody>
            <a:bodyPr>
              <a:spAutoFit/>
            </a:bodyPr>
            <a:p>
              <a:pPr eaLnBrk="0" hangingPunct="0"/>
              <a:r>
                <a:rPr lang="zh-CN" altLang="en-US" b="1" dirty="0">
                  <a:latin typeface="Times New Roman" panose="02020603050405020304" pitchFamily="18" charset="0"/>
                  <a:ea typeface="楷体_GB2312" pitchFamily="49" charset="-122"/>
                </a:rPr>
                <a:t>稳压管是怎么实现稳压作用的？</a:t>
              </a:r>
              <a:endParaRPr lang="zh-CN" altLang="en-US" b="1" dirty="0">
                <a:latin typeface="Times New Roman" panose="02020603050405020304" pitchFamily="18" charset="0"/>
                <a:ea typeface="楷体_GB2312" pitchFamily="49" charset="-122"/>
              </a:endParaRPr>
            </a:p>
          </p:txBody>
        </p:sp>
      </p:grpSp>
      <p:sp>
        <p:nvSpPr>
          <p:cNvPr id="56329" name="Text Box 9"/>
          <p:cNvSpPr txBox="1"/>
          <p:nvPr/>
        </p:nvSpPr>
        <p:spPr>
          <a:xfrm>
            <a:off x="641350" y="64453"/>
            <a:ext cx="4648200" cy="3487737"/>
          </a:xfrm>
          <a:prstGeom prst="rect">
            <a:avLst/>
          </a:prstGeom>
          <a:solidFill>
            <a:srgbClr val="FFCC99"/>
          </a:solidFill>
          <a:ln w="9525">
            <a:noFill/>
          </a:ln>
        </p:spPr>
        <p:txBody>
          <a:bodyPr>
            <a:spAutoFit/>
          </a:bodyPr>
          <a:p>
            <a:pPr>
              <a:lnSpc>
                <a:spcPct val="110000"/>
              </a:lnSpc>
              <a:spcBef>
                <a:spcPct val="50000"/>
              </a:spcBef>
            </a:pPr>
            <a:r>
              <a:rPr lang="en-US" altLang="zh-CN" b="1" dirty="0">
                <a:solidFill>
                  <a:srgbClr val="990000"/>
                </a:solidFill>
                <a:latin typeface="Times New Roman" panose="02020603050405020304" pitchFamily="18" charset="0"/>
                <a:ea typeface="楷体_GB2312" pitchFamily="49" charset="-122"/>
              </a:rPr>
              <a:t>        </a:t>
            </a:r>
            <a:r>
              <a:rPr lang="zh-CN" altLang="en-US" b="1" dirty="0">
                <a:solidFill>
                  <a:srgbClr val="990000"/>
                </a:solidFill>
                <a:latin typeface="Times New Roman" panose="02020603050405020304" pitchFamily="18" charset="0"/>
                <a:ea typeface="楷体_GB2312" pitchFamily="49" charset="-122"/>
              </a:rPr>
              <a:t>回顾二极管的反向击穿时特性：</a:t>
            </a:r>
            <a:r>
              <a:rPr lang="zh-CN" altLang="en-US" b="1" dirty="0">
                <a:solidFill>
                  <a:srgbClr val="CC3300"/>
                </a:solidFill>
                <a:latin typeface="Times New Roman" panose="02020603050405020304" pitchFamily="18" charset="0"/>
                <a:ea typeface="楷体_GB2312" pitchFamily="49" charset="-122"/>
              </a:rPr>
              <a:t>当反向电压超过击穿电压时，流过管子的电流会急剧增加。   </a:t>
            </a:r>
            <a:endParaRPr lang="zh-CN" altLang="en-US" b="1" dirty="0">
              <a:solidFill>
                <a:srgbClr val="CC3300"/>
              </a:solidFill>
              <a:latin typeface="Times New Roman" panose="02020603050405020304" pitchFamily="18" charset="0"/>
              <a:ea typeface="楷体_GB2312" pitchFamily="49" charset="-122"/>
            </a:endParaRPr>
          </a:p>
          <a:p>
            <a:pPr>
              <a:lnSpc>
                <a:spcPct val="110000"/>
              </a:lnSpc>
              <a:spcBef>
                <a:spcPct val="50000"/>
              </a:spcBef>
            </a:pPr>
            <a:r>
              <a:rPr lang="zh-CN" altLang="en-US" b="1" dirty="0">
                <a:solidFill>
                  <a:srgbClr val="CC3300"/>
                </a:solidFill>
                <a:latin typeface="Times New Roman" panose="02020603050405020304" pitchFamily="18" charset="0"/>
                <a:ea typeface="楷体_GB2312" pitchFamily="49" charset="-122"/>
              </a:rPr>
              <a:t>       </a:t>
            </a:r>
            <a:r>
              <a:rPr lang="zh-CN" altLang="en-US" b="1" dirty="0">
                <a:solidFill>
                  <a:srgbClr val="990000"/>
                </a:solidFill>
                <a:latin typeface="Times New Roman" panose="02020603050405020304" pitchFamily="18" charset="0"/>
                <a:ea typeface="楷体_GB2312" pitchFamily="49" charset="-122"/>
              </a:rPr>
              <a:t>击穿并不意味着管子一定要损坏，如果我们采取适当的措施限制通过管子的电流，就能保证管子不因过热而烧坏。</a:t>
            </a:r>
            <a:endParaRPr lang="zh-CN" altLang="en-US" b="1" dirty="0">
              <a:solidFill>
                <a:srgbClr val="990000"/>
              </a:solidFill>
              <a:latin typeface="Times New Roman" panose="02020603050405020304" pitchFamily="18" charset="0"/>
              <a:ea typeface="楷体_GB2312" pitchFamily="49" charset="-122"/>
            </a:endParaRPr>
          </a:p>
        </p:txBody>
      </p:sp>
      <p:sp>
        <p:nvSpPr>
          <p:cNvPr id="405513" name="Text Box 10"/>
          <p:cNvSpPr txBox="1"/>
          <p:nvPr/>
        </p:nvSpPr>
        <p:spPr>
          <a:xfrm>
            <a:off x="6004560" y="152400"/>
            <a:ext cx="2565400" cy="3013075"/>
          </a:xfrm>
          <a:prstGeom prst="rect">
            <a:avLst/>
          </a:prstGeom>
          <a:solidFill>
            <a:srgbClr val="FFFF99"/>
          </a:solidFill>
          <a:ln w="9525">
            <a:noFill/>
          </a:ln>
        </p:spPr>
        <p:txBody>
          <a:bodyPr>
            <a:spAutoFit/>
          </a:bodyPr>
          <a:p>
            <a:pPr>
              <a:spcBef>
                <a:spcPct val="50000"/>
              </a:spcBef>
            </a:pPr>
            <a:r>
              <a:rPr lang="en-US" altLang="zh-CN" dirty="0">
                <a:latin typeface="Times New Roman" panose="02020603050405020304" pitchFamily="18" charset="0"/>
              </a:rPr>
              <a:t> </a:t>
            </a:r>
            <a:r>
              <a:rPr lang="zh-CN" altLang="en-US" b="1" dirty="0">
                <a:latin typeface="Times New Roman" panose="02020603050405020304" pitchFamily="18" charset="0"/>
              </a:rPr>
              <a:t>在反向击穿状态下，让流过管子的电流在一定的范围内变化，这时管子两端电压变化很小，利用这一点可以达到“稳压”的效果。</a:t>
            </a:r>
            <a:endParaRPr lang="zh-CN" altLang="en-US" b="1" dirty="0">
              <a:latin typeface="Times New Roman" panose="02020603050405020304" pitchFamily="18" charset="0"/>
            </a:endParaRPr>
          </a:p>
        </p:txBody>
      </p:sp>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000000"/>
                                          </p:val>
                                        </p:tav>
                                        <p:tav tm="100000">
                                          <p:val>
                                            <p:strVal val="#ppt_w"/>
                                          </p:val>
                                        </p:tav>
                                      </p:tavLst>
                                    </p:anim>
                                    <p:anim calcmode="lin" valueType="num">
                                      <p:cBhvr>
                                        <p:cTn id="8" dur="1000" fill="hold"/>
                                        <p:tgtEl>
                                          <p:spTgt spid="2"/>
                                        </p:tgtEl>
                                        <p:attrNameLst>
                                          <p:attrName>ppt_h</p:attrName>
                                        </p:attrNameLst>
                                      </p:cBhvr>
                                      <p:tavLst>
                                        <p:tav tm="0">
                                          <p:val>
                                            <p:fltVal val="0.000000"/>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56329">
                                            <p:txEl>
                                              <p:charRg st="4294967295" end="4294967295"/>
                                            </p:txEl>
                                          </p:spTgt>
                                        </p:tgtEl>
                                        <p:attrNameLst>
                                          <p:attrName>style.visibility</p:attrName>
                                        </p:attrNameLst>
                                      </p:cBhvr>
                                      <p:to>
                                        <p:strVal val="visible"/>
                                      </p:to>
                                    </p:set>
                                    <p:animEffect transition="in" filter="wipe(left)">
                                      <p:cBhvr>
                                        <p:cTn id="14" dur="500"/>
                                        <p:tgtEl>
                                          <p:spTgt spid="56329">
                                            <p:txEl>
                                              <p:charRg st="4294967295" end="4294967295"/>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56329">
                                            <p:txEl>
                                              <p:charRg st="0" end="52"/>
                                            </p:txEl>
                                          </p:spTgt>
                                        </p:tgtEl>
                                        <p:attrNameLst>
                                          <p:attrName>style.visibility</p:attrName>
                                        </p:attrNameLst>
                                      </p:cBhvr>
                                      <p:to>
                                        <p:strVal val="visible"/>
                                      </p:to>
                                    </p:set>
                                    <p:animEffect transition="in" filter="wipe(left)">
                                      <p:cBhvr>
                                        <p:cTn id="19" dur="500"/>
                                        <p:tgtEl>
                                          <p:spTgt spid="56329">
                                            <p:txEl>
                                              <p:charRg st="0" end="5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56329">
                                            <p:txEl>
                                              <p:charRg st="52" end="110"/>
                                            </p:txEl>
                                          </p:spTgt>
                                        </p:tgtEl>
                                        <p:attrNameLst>
                                          <p:attrName>style.visibility</p:attrName>
                                        </p:attrNameLst>
                                      </p:cBhvr>
                                      <p:to>
                                        <p:strVal val="visible"/>
                                      </p:to>
                                    </p:set>
                                    <p:animEffect transition="in" filter="wipe(left)">
                                      <p:cBhvr>
                                        <p:cTn id="24" dur="500"/>
                                        <p:tgtEl>
                                          <p:spTgt spid="56329">
                                            <p:txEl>
                                              <p:charRg st="52" end="1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9"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Rectangle 2"/>
          <p:cNvSpPr>
            <a:spLocks noChangeArrowheads="1"/>
          </p:cNvSpPr>
          <p:nvPr/>
        </p:nvSpPr>
        <p:spPr bwMode="auto">
          <a:xfrm>
            <a:off x="381000" y="571818"/>
            <a:ext cx="4064000" cy="487363"/>
          </a:xfrm>
          <a:prstGeom prst="rect">
            <a:avLst/>
          </a:prstGeom>
          <a:noFill/>
          <a:ln w="9525">
            <a:noFill/>
            <a:miter lim="800000"/>
          </a:ln>
          <a:effec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稳压二极管的主要参数</a:t>
            </a:r>
            <a:endParaRPr kumimoji="1" lang="zh-CN" altLang="en-US"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55299" name="Rectangle 3"/>
          <p:cNvSpPr/>
          <p:nvPr/>
        </p:nvSpPr>
        <p:spPr>
          <a:xfrm>
            <a:off x="698500" y="1219200"/>
            <a:ext cx="7772400" cy="854075"/>
          </a:xfrm>
          <a:prstGeom prst="rect">
            <a:avLst/>
          </a:prstGeom>
          <a:noFill/>
          <a:ln w="9525">
            <a:noFill/>
          </a:ln>
        </p:spPr>
        <p:txBody>
          <a:bodyPr lIns="0" tIns="0" rIns="0" bIns="0">
            <a:spAutoFit/>
          </a:bodyPr>
          <a:p>
            <a:r>
              <a:rPr lang="en-US" altLang="zh-CN" sz="2800" b="1" dirty="0">
                <a:solidFill>
                  <a:srgbClr val="3333CC"/>
                </a:solidFill>
                <a:latin typeface="Times New Roman" panose="02020603050405020304" pitchFamily="18" charset="0"/>
              </a:rPr>
              <a:t>1. </a:t>
            </a:r>
            <a:r>
              <a:rPr lang="zh-CN" altLang="en-US" sz="2800" b="1" dirty="0">
                <a:solidFill>
                  <a:srgbClr val="3333CC"/>
                </a:solidFill>
                <a:latin typeface="Times New Roman" panose="02020603050405020304" pitchFamily="18" charset="0"/>
              </a:rPr>
              <a:t>稳定电压</a:t>
            </a:r>
            <a:r>
              <a:rPr lang="zh-CN" altLang="en-US" sz="2800" b="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Z</a:t>
            </a:r>
            <a:r>
              <a:rPr lang="en-US" altLang="zh-CN" sz="2800" b="1" dirty="0">
                <a:latin typeface="Times New Roman" panose="02020603050405020304" pitchFamily="18" charset="0"/>
              </a:rPr>
              <a:t>   </a:t>
            </a:r>
            <a:endParaRPr lang="en-US" altLang="zh-CN" sz="2800" b="1" dirty="0">
              <a:latin typeface="Times New Roman" panose="02020603050405020304" pitchFamily="18" charset="0"/>
            </a:endParaRPr>
          </a:p>
          <a:p>
            <a:r>
              <a:rPr lang="en-US" altLang="zh-CN" sz="2800" b="1" dirty="0">
                <a:latin typeface="Times New Roman" panose="02020603050405020304" pitchFamily="18" charset="0"/>
              </a:rPr>
              <a:t>       </a:t>
            </a:r>
            <a:r>
              <a:rPr lang="zh-CN" altLang="en-US" sz="2800" b="1" dirty="0">
                <a:latin typeface="Times New Roman" panose="02020603050405020304" pitchFamily="18" charset="0"/>
              </a:rPr>
              <a:t>流过规定电流时稳压管两端的反向电压值。</a:t>
            </a:r>
            <a:endParaRPr lang="zh-CN" altLang="en-US" sz="2800" b="1" dirty="0">
              <a:latin typeface="Times New Roman" panose="02020603050405020304" pitchFamily="18" charset="0"/>
            </a:endParaRPr>
          </a:p>
        </p:txBody>
      </p:sp>
      <p:sp>
        <p:nvSpPr>
          <p:cNvPr id="55300" name="Rectangle 4"/>
          <p:cNvSpPr/>
          <p:nvPr/>
        </p:nvSpPr>
        <p:spPr>
          <a:xfrm>
            <a:off x="698500" y="2286000"/>
            <a:ext cx="7391400" cy="854075"/>
          </a:xfrm>
          <a:prstGeom prst="rect">
            <a:avLst/>
          </a:prstGeom>
          <a:noFill/>
          <a:ln w="9525">
            <a:noFill/>
          </a:ln>
        </p:spPr>
        <p:txBody>
          <a:bodyPr lIns="0" tIns="0" rIns="0" bIns="0">
            <a:spAutoFit/>
          </a:bodyPr>
          <a:p>
            <a:r>
              <a:rPr lang="en-US" altLang="zh-CN" sz="2800" b="1" dirty="0">
                <a:solidFill>
                  <a:srgbClr val="3333CC"/>
                </a:solidFill>
                <a:latin typeface="Times New Roman" panose="02020603050405020304" pitchFamily="18" charset="0"/>
              </a:rPr>
              <a:t>2. </a:t>
            </a:r>
            <a:r>
              <a:rPr lang="zh-CN" altLang="en-US" sz="2800" b="1" dirty="0">
                <a:solidFill>
                  <a:srgbClr val="3333CC"/>
                </a:solidFill>
                <a:latin typeface="Times New Roman" panose="02020603050405020304" pitchFamily="18" charset="0"/>
              </a:rPr>
              <a:t>稳定电流</a:t>
            </a:r>
            <a:r>
              <a:rPr lang="zh-CN" altLang="en-US" sz="2800" b="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Z</a:t>
            </a:r>
            <a:r>
              <a:rPr lang="en-US" altLang="zh-CN" sz="2800" b="1" dirty="0">
                <a:latin typeface="Times New Roman" panose="02020603050405020304" pitchFamily="18" charset="0"/>
              </a:rPr>
              <a:t>    </a:t>
            </a:r>
            <a:endParaRPr lang="en-US" altLang="zh-CN" sz="2800" b="1" dirty="0">
              <a:latin typeface="Times New Roman" panose="02020603050405020304" pitchFamily="18" charset="0"/>
            </a:endParaRPr>
          </a:p>
          <a:p>
            <a:r>
              <a:rPr lang="en-US" altLang="zh-CN" sz="2800" b="1" dirty="0">
                <a:latin typeface="Times New Roman" panose="02020603050405020304" pitchFamily="18" charset="0"/>
              </a:rPr>
              <a:t>       </a:t>
            </a:r>
            <a:r>
              <a:rPr lang="zh-CN" altLang="en-US" sz="2800" b="1" dirty="0">
                <a:latin typeface="Times New Roman" panose="02020603050405020304" pitchFamily="18" charset="0"/>
              </a:rPr>
              <a:t>越大稳压效果越好，小于 </a:t>
            </a:r>
            <a:r>
              <a:rPr lang="en-US" altLang="zh-CN" sz="2800" b="1" i="1" dirty="0">
                <a:latin typeface="Times New Roman" panose="02020603050405020304" pitchFamily="18" charset="0"/>
              </a:rPr>
              <a:t>I</a:t>
            </a:r>
            <a:r>
              <a:rPr lang="en-US" altLang="zh-CN" sz="2800" b="1" baseline="-25000" dirty="0">
                <a:latin typeface="Times New Roman" panose="02020603050405020304" pitchFamily="18" charset="0"/>
              </a:rPr>
              <a:t>min </a:t>
            </a:r>
            <a:r>
              <a:rPr lang="zh-CN" altLang="en-US" sz="2800" b="1" dirty="0">
                <a:latin typeface="Times New Roman" panose="02020603050405020304" pitchFamily="18" charset="0"/>
              </a:rPr>
              <a:t>时不稳压。</a:t>
            </a:r>
            <a:endParaRPr lang="zh-CN" altLang="en-US" sz="2800" b="1" dirty="0">
              <a:latin typeface="Times New Roman" panose="02020603050405020304" pitchFamily="18" charset="0"/>
            </a:endParaRPr>
          </a:p>
        </p:txBody>
      </p:sp>
      <p:sp>
        <p:nvSpPr>
          <p:cNvPr id="55301" name="Rectangle 5"/>
          <p:cNvSpPr/>
          <p:nvPr/>
        </p:nvSpPr>
        <p:spPr>
          <a:xfrm>
            <a:off x="736600" y="3352800"/>
            <a:ext cx="7315200" cy="427038"/>
          </a:xfrm>
          <a:prstGeom prst="rect">
            <a:avLst/>
          </a:prstGeom>
          <a:noFill/>
          <a:ln w="9525">
            <a:noFill/>
          </a:ln>
        </p:spPr>
        <p:txBody>
          <a:bodyPr lIns="0" tIns="0" rIns="0" bIns="0">
            <a:spAutoFit/>
          </a:bodyPr>
          <a:p>
            <a:r>
              <a:rPr lang="en-US" altLang="zh-CN" sz="2800" b="1" dirty="0">
                <a:solidFill>
                  <a:srgbClr val="3333CC"/>
                </a:solidFill>
                <a:latin typeface="Times New Roman" panose="02020603050405020304" pitchFamily="18" charset="0"/>
              </a:rPr>
              <a:t>3. </a:t>
            </a:r>
            <a:r>
              <a:rPr lang="zh-CN" altLang="en-US" sz="2800" b="1" dirty="0">
                <a:solidFill>
                  <a:srgbClr val="3333CC"/>
                </a:solidFill>
                <a:latin typeface="Times New Roman" panose="02020603050405020304" pitchFamily="18" charset="0"/>
              </a:rPr>
              <a:t>最大工作电流</a:t>
            </a:r>
            <a:r>
              <a:rPr lang="zh-CN" altLang="en-US" sz="2800" b="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ZM</a:t>
            </a:r>
            <a:endParaRPr lang="en-US" altLang="zh-CN" sz="2800" b="1" dirty="0">
              <a:solidFill>
                <a:srgbClr val="FF0066"/>
              </a:solidFill>
              <a:latin typeface="Times New Roman" panose="02020603050405020304" pitchFamily="18" charset="0"/>
            </a:endParaRPr>
          </a:p>
        </p:txBody>
      </p:sp>
      <p:sp>
        <p:nvSpPr>
          <p:cNvPr id="55302" name="Rectangle 6"/>
          <p:cNvSpPr/>
          <p:nvPr/>
        </p:nvSpPr>
        <p:spPr>
          <a:xfrm>
            <a:off x="4546600" y="3886200"/>
            <a:ext cx="2457450" cy="427038"/>
          </a:xfrm>
          <a:prstGeom prst="rect">
            <a:avLst/>
          </a:prstGeom>
          <a:noFill/>
          <a:ln w="9525">
            <a:noFill/>
          </a:ln>
        </p:spPr>
        <p:txBody>
          <a:bodyPr lIns="0" tIns="0" rIns="0" bIns="0">
            <a:spAutoFit/>
          </a:bodyPr>
          <a:p>
            <a:r>
              <a:rPr lang="en-US" altLang="zh-CN" sz="2800" b="1" i="1" dirty="0">
                <a:latin typeface="Times New Roman" panose="02020603050405020304" pitchFamily="18" charset="0"/>
              </a:rPr>
              <a:t>P</a:t>
            </a:r>
            <a:r>
              <a:rPr lang="en-US" altLang="zh-CN" sz="2800" b="1" baseline="-25000" dirty="0">
                <a:latin typeface="Times New Roman" panose="02020603050405020304" pitchFamily="18" charset="0"/>
              </a:rPr>
              <a:t> ZM</a:t>
            </a:r>
            <a:r>
              <a:rPr lang="en-US" altLang="zh-CN" sz="2800" b="1" dirty="0">
                <a:latin typeface="Times New Roman" panose="02020603050405020304" pitchFamily="18" charset="0"/>
              </a:rPr>
              <a:t> = </a:t>
            </a: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Z</a:t>
            </a:r>
            <a:r>
              <a:rPr lang="en-US" altLang="zh-CN" sz="2800" b="1" dirty="0">
                <a:latin typeface="Times New Roman" panose="02020603050405020304" pitchFamily="18" charset="0"/>
              </a:rPr>
              <a:t> </a:t>
            </a:r>
            <a:r>
              <a:rPr lang="en-US" altLang="zh-CN" sz="2800" b="1" i="1" dirty="0">
                <a:latin typeface="Times New Roman" panose="02020603050405020304" pitchFamily="18" charset="0"/>
              </a:rPr>
              <a:t>I</a:t>
            </a:r>
            <a:r>
              <a:rPr lang="en-US" altLang="zh-CN" sz="2800" b="1" baseline="-25000" dirty="0">
                <a:latin typeface="Times New Roman" panose="02020603050405020304" pitchFamily="18" charset="0"/>
              </a:rPr>
              <a:t>ZM</a:t>
            </a:r>
            <a:endParaRPr lang="en-US" altLang="zh-CN" sz="2800" b="1" baseline="-25000" dirty="0">
              <a:latin typeface="Times New Roman" panose="02020603050405020304" pitchFamily="18" charset="0"/>
            </a:endParaRPr>
          </a:p>
        </p:txBody>
      </p:sp>
      <p:sp>
        <p:nvSpPr>
          <p:cNvPr id="55303" name="Rectangle 7"/>
          <p:cNvSpPr/>
          <p:nvPr/>
        </p:nvSpPr>
        <p:spPr>
          <a:xfrm>
            <a:off x="787400" y="4724400"/>
            <a:ext cx="2447925" cy="427038"/>
          </a:xfrm>
          <a:prstGeom prst="rect">
            <a:avLst/>
          </a:prstGeom>
          <a:noFill/>
          <a:ln w="9525">
            <a:noFill/>
          </a:ln>
        </p:spPr>
        <p:txBody>
          <a:bodyPr lIns="0" tIns="0" rIns="0" bIns="0">
            <a:spAutoFit/>
          </a:bodyPr>
          <a:p>
            <a:r>
              <a:rPr lang="en-US" altLang="zh-CN" sz="2800" b="1" dirty="0">
                <a:solidFill>
                  <a:srgbClr val="3333CC"/>
                </a:solidFill>
                <a:latin typeface="Times New Roman" panose="02020603050405020304" pitchFamily="18" charset="0"/>
              </a:rPr>
              <a:t>5. </a:t>
            </a:r>
            <a:r>
              <a:rPr lang="zh-CN" altLang="en-US" sz="2800" b="1" dirty="0">
                <a:solidFill>
                  <a:srgbClr val="3333CC"/>
                </a:solidFill>
                <a:latin typeface="Times New Roman" panose="02020603050405020304" pitchFamily="18" charset="0"/>
              </a:rPr>
              <a:t>动态电阻</a:t>
            </a:r>
            <a:r>
              <a:rPr lang="zh-CN" altLang="en-US" sz="2800" b="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r</a:t>
            </a:r>
            <a:r>
              <a:rPr lang="en-US" altLang="zh-CN" sz="2800" b="1" baseline="-25000" dirty="0">
                <a:solidFill>
                  <a:srgbClr val="FF0066"/>
                </a:solidFill>
                <a:latin typeface="Times New Roman" panose="02020603050405020304" pitchFamily="18" charset="0"/>
              </a:rPr>
              <a:t>Z</a:t>
            </a:r>
            <a:endParaRPr lang="en-US" altLang="zh-CN" sz="2800" b="1" dirty="0">
              <a:solidFill>
                <a:srgbClr val="FF0066"/>
              </a:solidFill>
              <a:latin typeface="Times New Roman" panose="02020603050405020304" pitchFamily="18" charset="0"/>
              <a:sym typeface="Symbol" panose="05050102010706020507" pitchFamily="18" charset="2"/>
            </a:endParaRPr>
          </a:p>
        </p:txBody>
      </p:sp>
      <p:sp>
        <p:nvSpPr>
          <p:cNvPr id="55304" name="Rectangle 8"/>
          <p:cNvSpPr/>
          <p:nvPr/>
        </p:nvSpPr>
        <p:spPr>
          <a:xfrm>
            <a:off x="1270000" y="5334000"/>
            <a:ext cx="2743200" cy="427038"/>
          </a:xfrm>
          <a:prstGeom prst="rect">
            <a:avLst/>
          </a:prstGeom>
          <a:noFill/>
          <a:ln w="9525">
            <a:noFill/>
          </a:ln>
        </p:spPr>
        <p:txBody>
          <a:bodyPr lIns="0" tIns="0" rIns="0" bIns="0">
            <a:spAutoFit/>
          </a:bodyPr>
          <a:p>
            <a:r>
              <a:rPr lang="en-US" altLang="zh-CN" sz="2800" b="1" i="1" dirty="0">
                <a:latin typeface="Times New Roman" panose="02020603050405020304" pitchFamily="18" charset="0"/>
              </a:rPr>
              <a:t>r</a:t>
            </a:r>
            <a:r>
              <a:rPr lang="en-US" altLang="zh-CN" sz="2800" b="1" baseline="-25000" dirty="0">
                <a:latin typeface="Times New Roman" panose="02020603050405020304" pitchFamily="18" charset="0"/>
              </a:rPr>
              <a:t>Z </a:t>
            </a:r>
            <a:r>
              <a:rPr lang="en-US" altLang="zh-CN" sz="2800" b="1" dirty="0">
                <a:latin typeface="Times New Roman" panose="02020603050405020304" pitchFamily="18" charset="0"/>
              </a:rPr>
              <a:t>= </a:t>
            </a:r>
            <a:r>
              <a:rPr lang="en-US" altLang="zh-CN" sz="2800" b="1" dirty="0">
                <a:latin typeface="Times New Roman" panose="02020603050405020304" pitchFamily="18" charset="0"/>
                <a:sym typeface="Symbol" panose="05050102010706020507" pitchFamily="18" charset="2"/>
              </a:rPr>
              <a:t></a:t>
            </a: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Z </a:t>
            </a:r>
            <a:r>
              <a:rPr lang="en-US" altLang="zh-CN" sz="2800" b="1" dirty="0">
                <a:latin typeface="Times New Roman" panose="02020603050405020304" pitchFamily="18" charset="0"/>
              </a:rPr>
              <a:t>/ </a:t>
            </a:r>
            <a:r>
              <a:rPr lang="en-US" altLang="zh-CN" sz="2800" b="1" dirty="0">
                <a:latin typeface="Times New Roman" panose="02020603050405020304" pitchFamily="18" charset="0"/>
                <a:sym typeface="Symbol" panose="05050102010706020507" pitchFamily="18" charset="2"/>
              </a:rPr>
              <a:t></a:t>
            </a:r>
            <a:r>
              <a:rPr lang="en-US" altLang="zh-CN" sz="2800" b="1" i="1" dirty="0">
                <a:latin typeface="Times New Roman" panose="02020603050405020304" pitchFamily="18" charset="0"/>
              </a:rPr>
              <a:t>I</a:t>
            </a:r>
            <a:r>
              <a:rPr lang="en-US" altLang="zh-CN" sz="2800" b="1" baseline="-25000" dirty="0">
                <a:latin typeface="Times New Roman" panose="02020603050405020304" pitchFamily="18" charset="0"/>
              </a:rPr>
              <a:t>Z</a:t>
            </a:r>
            <a:endParaRPr lang="en-US" altLang="zh-CN" sz="2800" b="1" baseline="-25000" dirty="0">
              <a:latin typeface="Times New Roman" panose="02020603050405020304" pitchFamily="18" charset="0"/>
            </a:endParaRPr>
          </a:p>
        </p:txBody>
      </p:sp>
      <p:sp>
        <p:nvSpPr>
          <p:cNvPr id="55305" name="Rectangle 9"/>
          <p:cNvSpPr/>
          <p:nvPr/>
        </p:nvSpPr>
        <p:spPr>
          <a:xfrm>
            <a:off x="3784600" y="5334000"/>
            <a:ext cx="3924300" cy="427038"/>
          </a:xfrm>
          <a:prstGeom prst="rect">
            <a:avLst/>
          </a:prstGeom>
          <a:noFill/>
          <a:ln w="9525">
            <a:noFill/>
          </a:ln>
        </p:spPr>
        <p:txBody>
          <a:bodyPr lIns="0" tIns="0" rIns="0" bIns="0">
            <a:spAutoFit/>
          </a:bodyPr>
          <a:p>
            <a:r>
              <a:rPr lang="en-US" altLang="zh-CN" sz="2800" b="1" dirty="0">
                <a:latin typeface="Times New Roman" panose="02020603050405020304" pitchFamily="18" charset="0"/>
              </a:rPr>
              <a:t> </a:t>
            </a:r>
            <a:r>
              <a:rPr lang="zh-CN" altLang="en-US" sz="2800" b="1" dirty="0">
                <a:latin typeface="Times New Roman" panose="02020603050405020304" pitchFamily="18" charset="0"/>
              </a:rPr>
              <a:t>越小稳压效果越好。</a:t>
            </a:r>
            <a:endParaRPr lang="zh-CN" altLang="en-US" sz="2800" b="1" dirty="0">
              <a:latin typeface="Symbol" panose="05050102010706020507" pitchFamily="18" charset="2"/>
              <a:sym typeface="Symbol" panose="05050102010706020507" pitchFamily="18" charset="2"/>
            </a:endParaRPr>
          </a:p>
        </p:txBody>
      </p:sp>
      <p:sp>
        <p:nvSpPr>
          <p:cNvPr id="55306" name="Rectangle 10"/>
          <p:cNvSpPr/>
          <p:nvPr/>
        </p:nvSpPr>
        <p:spPr>
          <a:xfrm>
            <a:off x="736600" y="4038600"/>
            <a:ext cx="3192463" cy="427038"/>
          </a:xfrm>
          <a:prstGeom prst="rect">
            <a:avLst/>
          </a:prstGeom>
          <a:noFill/>
          <a:ln w="9525">
            <a:noFill/>
          </a:ln>
        </p:spPr>
        <p:txBody>
          <a:bodyPr wrap="none" lIns="0" tIns="0" rIns="0" bIns="0">
            <a:spAutoFit/>
          </a:bodyPr>
          <a:p>
            <a:r>
              <a:rPr lang="en-US" altLang="zh-CN" sz="2800" b="1" dirty="0">
                <a:solidFill>
                  <a:srgbClr val="3333CC"/>
                </a:solidFill>
                <a:latin typeface="Times New Roman" panose="02020603050405020304" pitchFamily="18" charset="0"/>
              </a:rPr>
              <a:t>4.</a:t>
            </a:r>
            <a:r>
              <a:rPr lang="en-US" altLang="zh-CN" sz="2800" b="1" dirty="0">
                <a:solidFill>
                  <a:srgbClr val="FF0066"/>
                </a:solidFill>
                <a:latin typeface="Times New Roman" panose="02020603050405020304" pitchFamily="18" charset="0"/>
              </a:rPr>
              <a:t> </a:t>
            </a:r>
            <a:r>
              <a:rPr lang="zh-CN" altLang="en-US" sz="2800" b="1" dirty="0">
                <a:solidFill>
                  <a:srgbClr val="3333CC"/>
                </a:solidFill>
                <a:latin typeface="Times New Roman" panose="02020603050405020304" pitchFamily="18" charset="0"/>
              </a:rPr>
              <a:t>最大耗散功率</a:t>
            </a:r>
            <a:r>
              <a:rPr lang="zh-CN" altLang="en-US" sz="2800" b="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P</a:t>
            </a:r>
            <a:r>
              <a:rPr lang="en-US" altLang="zh-CN" sz="2800" b="1" baseline="-25000" dirty="0">
                <a:solidFill>
                  <a:srgbClr val="FF0066"/>
                </a:solidFill>
                <a:latin typeface="Times New Roman" panose="02020603050405020304" pitchFamily="18" charset="0"/>
              </a:rPr>
              <a:t>ZM</a:t>
            </a:r>
            <a:endParaRPr lang="en-US" altLang="zh-CN" sz="2800" b="1" baseline="-25000" dirty="0">
              <a:solidFill>
                <a:srgbClr val="FF0066"/>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100000"/>
                                  </p:iterate>
                                  <p:childTnLst>
                                    <p:set>
                                      <p:cBhvr>
                                        <p:cTn id="6" dur="1" fill="hold">
                                          <p:stCondLst>
                                            <p:cond delay="0"/>
                                          </p:stCondLst>
                                        </p:cTn>
                                        <p:tgtEl>
                                          <p:spTgt spid="55299">
                                            <p:txEl>
                                              <p:charRg st="0" end="14"/>
                                            </p:txEl>
                                          </p:spTgt>
                                        </p:tgtEl>
                                        <p:attrNameLst>
                                          <p:attrName>style.visibility</p:attrName>
                                        </p:attrNameLst>
                                      </p:cBhvr>
                                      <p:to>
                                        <p:strVal val="visible"/>
                                      </p:to>
                                    </p:set>
                                    <p:animEffect transition="in" filter="wipe(up)">
                                      <p:cBhvr>
                                        <p:cTn id="7" dur="75"/>
                                        <p:tgtEl>
                                          <p:spTgt spid="55299">
                                            <p:txEl>
                                              <p:charRg st="0" end="1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100000"/>
                                  </p:iterate>
                                  <p:childTnLst>
                                    <p:set>
                                      <p:cBhvr>
                                        <p:cTn id="11" dur="1" fill="hold">
                                          <p:stCondLst>
                                            <p:cond delay="0"/>
                                          </p:stCondLst>
                                        </p:cTn>
                                        <p:tgtEl>
                                          <p:spTgt spid="55299">
                                            <p:txEl>
                                              <p:charRg st="14" end="41"/>
                                            </p:txEl>
                                          </p:spTgt>
                                        </p:tgtEl>
                                        <p:attrNameLst>
                                          <p:attrName>style.visibility</p:attrName>
                                        </p:attrNameLst>
                                      </p:cBhvr>
                                      <p:to>
                                        <p:strVal val="visible"/>
                                      </p:to>
                                    </p:set>
                                    <p:animEffect transition="in" filter="wipe(up)">
                                      <p:cBhvr>
                                        <p:cTn id="12" dur="75"/>
                                        <p:tgtEl>
                                          <p:spTgt spid="55299">
                                            <p:txEl>
                                              <p:charRg st="14" end="4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iterate type="lt">
                                    <p:tmPct val="100000"/>
                                  </p:iterate>
                                  <p:childTnLst>
                                    <p:set>
                                      <p:cBhvr>
                                        <p:cTn id="16" dur="1" fill="hold">
                                          <p:stCondLst>
                                            <p:cond delay="0"/>
                                          </p:stCondLst>
                                        </p:cTn>
                                        <p:tgtEl>
                                          <p:spTgt spid="55300">
                                            <p:txEl>
                                              <p:charRg st="0" end="15"/>
                                            </p:txEl>
                                          </p:spTgt>
                                        </p:tgtEl>
                                        <p:attrNameLst>
                                          <p:attrName>style.visibility</p:attrName>
                                        </p:attrNameLst>
                                      </p:cBhvr>
                                      <p:to>
                                        <p:strVal val="visible"/>
                                      </p:to>
                                    </p:set>
                                    <p:animEffect transition="in" filter="wipe(up)">
                                      <p:cBhvr>
                                        <p:cTn id="17" dur="75"/>
                                        <p:tgtEl>
                                          <p:spTgt spid="55300">
                                            <p:txEl>
                                              <p:charRg st="0" end="1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iterate type="lt">
                                    <p:tmPct val="100000"/>
                                  </p:iterate>
                                  <p:childTnLst>
                                    <p:set>
                                      <p:cBhvr>
                                        <p:cTn id="21" dur="1" fill="hold">
                                          <p:stCondLst>
                                            <p:cond delay="0"/>
                                          </p:stCondLst>
                                        </p:cTn>
                                        <p:tgtEl>
                                          <p:spTgt spid="55300">
                                            <p:txEl>
                                              <p:charRg st="15" end="45"/>
                                            </p:txEl>
                                          </p:spTgt>
                                        </p:tgtEl>
                                        <p:attrNameLst>
                                          <p:attrName>style.visibility</p:attrName>
                                        </p:attrNameLst>
                                      </p:cBhvr>
                                      <p:to>
                                        <p:strVal val="visible"/>
                                      </p:to>
                                    </p:set>
                                    <p:animEffect transition="in" filter="wipe(up)">
                                      <p:cBhvr>
                                        <p:cTn id="22" dur="75"/>
                                        <p:tgtEl>
                                          <p:spTgt spid="55300">
                                            <p:txEl>
                                              <p:charRg st="15" end="4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iterate type="lt">
                                    <p:tmPct val="100000"/>
                                  </p:iterate>
                                  <p:childTnLst>
                                    <p:set>
                                      <p:cBhvr>
                                        <p:cTn id="26" dur="1" fill="hold">
                                          <p:stCondLst>
                                            <p:cond delay="0"/>
                                          </p:stCondLst>
                                        </p:cTn>
                                        <p:tgtEl>
                                          <p:spTgt spid="55301">
                                            <p:txEl>
                                              <p:charRg st="0" end="14"/>
                                            </p:txEl>
                                          </p:spTgt>
                                        </p:tgtEl>
                                        <p:attrNameLst>
                                          <p:attrName>style.visibility</p:attrName>
                                        </p:attrNameLst>
                                      </p:cBhvr>
                                      <p:to>
                                        <p:strVal val="visible"/>
                                      </p:to>
                                    </p:set>
                                    <p:animEffect transition="in" filter="wipe(up)">
                                      <p:cBhvr>
                                        <p:cTn id="27" dur="75"/>
                                        <p:tgtEl>
                                          <p:spTgt spid="55301">
                                            <p:txEl>
                                              <p:charRg st="0" end="1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5306">
                                            <p:txEl>
                                              <p:charRg st="0" end="14"/>
                                            </p:txEl>
                                          </p:spTgt>
                                        </p:tgtEl>
                                        <p:attrNameLst>
                                          <p:attrName>style.visibility</p:attrName>
                                        </p:attrNameLst>
                                      </p:cBhvr>
                                      <p:to>
                                        <p:strVal val="visible"/>
                                      </p:to>
                                    </p:set>
                                    <p:animEffect transition="in" filter="wipe(left)">
                                      <p:cBhvr>
                                        <p:cTn id="32" dur="500"/>
                                        <p:tgtEl>
                                          <p:spTgt spid="55306">
                                            <p:txEl>
                                              <p:charRg st="0" end="1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iterate type="lt">
                                    <p:tmPct val="100000"/>
                                  </p:iterate>
                                  <p:childTnLst>
                                    <p:set>
                                      <p:cBhvr>
                                        <p:cTn id="36" dur="1" fill="hold">
                                          <p:stCondLst>
                                            <p:cond delay="0"/>
                                          </p:stCondLst>
                                        </p:cTn>
                                        <p:tgtEl>
                                          <p:spTgt spid="55302">
                                            <p:txEl>
                                              <p:charRg st="0" end="14"/>
                                            </p:txEl>
                                          </p:spTgt>
                                        </p:tgtEl>
                                        <p:attrNameLst>
                                          <p:attrName>style.visibility</p:attrName>
                                        </p:attrNameLst>
                                      </p:cBhvr>
                                      <p:to>
                                        <p:strVal val="visible"/>
                                      </p:to>
                                    </p:set>
                                    <p:animEffect transition="in" filter="wipe(up)">
                                      <p:cBhvr>
                                        <p:cTn id="37" dur="75"/>
                                        <p:tgtEl>
                                          <p:spTgt spid="55302">
                                            <p:txEl>
                                              <p:charRg st="0" end="1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iterate type="lt">
                                    <p:tmPct val="100000"/>
                                  </p:iterate>
                                  <p:childTnLst>
                                    <p:set>
                                      <p:cBhvr>
                                        <p:cTn id="41" dur="1" fill="hold">
                                          <p:stCondLst>
                                            <p:cond delay="0"/>
                                          </p:stCondLst>
                                        </p:cTn>
                                        <p:tgtEl>
                                          <p:spTgt spid="55303">
                                            <p:txEl>
                                              <p:charRg st="0" end="11"/>
                                            </p:txEl>
                                          </p:spTgt>
                                        </p:tgtEl>
                                        <p:attrNameLst>
                                          <p:attrName>style.visibility</p:attrName>
                                        </p:attrNameLst>
                                      </p:cBhvr>
                                      <p:to>
                                        <p:strVal val="visible"/>
                                      </p:to>
                                    </p:set>
                                    <p:animEffect transition="in" filter="wipe(up)">
                                      <p:cBhvr>
                                        <p:cTn id="42" dur="75"/>
                                        <p:tgtEl>
                                          <p:spTgt spid="55303">
                                            <p:txEl>
                                              <p:charRg st="0" end="1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iterate type="lt">
                                    <p:tmPct val="100000"/>
                                  </p:iterate>
                                  <p:childTnLst>
                                    <p:set>
                                      <p:cBhvr>
                                        <p:cTn id="46" dur="1" fill="hold">
                                          <p:stCondLst>
                                            <p:cond delay="0"/>
                                          </p:stCondLst>
                                        </p:cTn>
                                        <p:tgtEl>
                                          <p:spTgt spid="55304">
                                            <p:txEl>
                                              <p:charRg st="0" end="15"/>
                                            </p:txEl>
                                          </p:spTgt>
                                        </p:tgtEl>
                                        <p:attrNameLst>
                                          <p:attrName>style.visibility</p:attrName>
                                        </p:attrNameLst>
                                      </p:cBhvr>
                                      <p:to>
                                        <p:strVal val="visible"/>
                                      </p:to>
                                    </p:set>
                                    <p:animEffect transition="in" filter="wipe(up)">
                                      <p:cBhvr>
                                        <p:cTn id="47" dur="75"/>
                                        <p:tgtEl>
                                          <p:spTgt spid="55304">
                                            <p:txEl>
                                              <p:charRg st="0" end="1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iterate type="lt">
                                    <p:tmPct val="100000"/>
                                  </p:iterate>
                                  <p:childTnLst>
                                    <p:set>
                                      <p:cBhvr>
                                        <p:cTn id="51" dur="1" fill="hold">
                                          <p:stCondLst>
                                            <p:cond delay="0"/>
                                          </p:stCondLst>
                                        </p:cTn>
                                        <p:tgtEl>
                                          <p:spTgt spid="55305">
                                            <p:txEl>
                                              <p:charRg st="0" end="11"/>
                                            </p:txEl>
                                          </p:spTgt>
                                        </p:tgtEl>
                                        <p:attrNameLst>
                                          <p:attrName>style.visibility</p:attrName>
                                        </p:attrNameLst>
                                      </p:cBhvr>
                                      <p:to>
                                        <p:strVal val="visible"/>
                                      </p:to>
                                    </p:set>
                                    <p:animEffect transition="in" filter="wipe(up)">
                                      <p:cBhvr>
                                        <p:cTn id="52" dur="75"/>
                                        <p:tgtEl>
                                          <p:spTgt spid="55305">
                                            <p:txEl>
                                              <p:charRg st="0"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P spid="55300" grpId="0" build="p"/>
      <p:bldP spid="55301" grpId="0" build="p"/>
      <p:bldP spid="55302" grpId="0" build="p"/>
      <p:bldP spid="55303" grpId="0" build="p"/>
      <p:bldP spid="55304" grpId="0" build="p"/>
      <p:bldP spid="55305" grpId="0" build="p"/>
      <p:bldP spid="55306"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776288" y="3012440"/>
            <a:ext cx="7772400" cy="719138"/>
          </a:xfr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4000" b="1" i="0" u="none" strike="noStrike" kern="1200" cap="none" spc="0" normalizeH="0" baseline="0" noProof="0" dirty="0">
                <a:ln>
                  <a:noFill/>
                </a:ln>
                <a:solidFill>
                  <a:schemeClr val="bg1"/>
                </a:solidFill>
                <a:effectLst/>
                <a:uLnTx/>
                <a:uFillTx/>
                <a:latin typeface="Arial" panose="020B0604020202020204" pitchFamily="34" charset="0"/>
                <a:ea typeface="黑体" panose="02010609060101010101" pitchFamily="2" charset="-122"/>
                <a:cs typeface="Arial" panose="020B0604020202020204" pitchFamily="34" charset="0"/>
              </a:rPr>
              <a:t>7.3.5  </a:t>
            </a:r>
            <a:r>
              <a:rPr kumimoji="0"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黑体" panose="02010609060101010101" pitchFamily="2" charset="-122"/>
                <a:cs typeface="Arial" panose="020B0604020202020204" pitchFamily="34" charset="0"/>
              </a:rPr>
              <a:t>特殊二极管</a:t>
            </a:r>
            <a:endParaRPr kumimoji="0"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黑体" panose="02010609060101010101" pitchFamily="2" charset="-122"/>
              <a:cs typeface="Arial" panose="020B0604020202020204" pitchFamily="34" charset="0"/>
            </a:endParaRPr>
          </a:p>
        </p:txBody>
      </p:sp>
      <p:sp>
        <p:nvSpPr>
          <p:cNvPr id="52227" name="副标题 2"/>
          <p:cNvSpPr>
            <a:spLocks noGrp="1"/>
          </p:cNvSpPr>
          <p:nvPr>
            <p:ph type="subTitle" idx="1"/>
          </p:nvPr>
        </p:nvSpPr>
        <p:spPr>
          <a:xfrm>
            <a:off x="1197610" y="3968750"/>
            <a:ext cx="6400800" cy="2701925"/>
          </a:xfrm>
        </p:spPr>
        <p:txBody>
          <a:bodyPr vert="horz" wrap="square" lIns="91440" tIns="45720" rIns="91440" bIns="45720" anchor="t" anchorCtr="0"/>
          <a:p>
            <a:pPr defTabSz="914400" eaLnBrk="1" latinLnBrk="0" hangingPunct="1">
              <a:lnSpc>
                <a:spcPct val="150000"/>
              </a:lnSpc>
              <a:spcBef>
                <a:spcPts val="0"/>
              </a:spcBef>
              <a:buClrTx/>
              <a:buSzTx/>
            </a:pPr>
            <a:r>
              <a:rPr lang="en-US" altLang="zh-CN" sz="2800" kern="1200" dirty="0">
                <a:solidFill>
                  <a:srgbClr val="0000FF"/>
                </a:solidFill>
                <a:latin typeface="Arial Narrow" pitchFamily="34" charset="0"/>
                <a:ea typeface="黑体" panose="02010609060101010101" pitchFamily="2" charset="-122"/>
                <a:cs typeface="+mn-cs"/>
              </a:rPr>
              <a:t>  1   </a:t>
            </a:r>
            <a:r>
              <a:rPr lang="zh-CN" altLang="en-US" sz="2800" kern="1200" dirty="0">
                <a:solidFill>
                  <a:srgbClr val="0000FF"/>
                </a:solidFill>
                <a:latin typeface="Arial Narrow" pitchFamily="34" charset="0"/>
                <a:ea typeface="黑体" panose="02010609060101010101" pitchFamily="2" charset="-122"/>
                <a:cs typeface="+mn-cs"/>
              </a:rPr>
              <a:t>齐纳二极管</a:t>
            </a:r>
            <a:endParaRPr lang="en-US" altLang="zh-CN" sz="2800" kern="1200" dirty="0">
              <a:solidFill>
                <a:srgbClr val="0000FF"/>
              </a:solidFill>
              <a:latin typeface="Arial Narrow" pitchFamily="34" charset="0"/>
              <a:ea typeface="黑体" panose="02010609060101010101" pitchFamily="2" charset="-122"/>
              <a:cs typeface="+mn-cs"/>
            </a:endParaRPr>
          </a:p>
          <a:p>
            <a:pPr defTabSz="914400" eaLnBrk="1" latinLnBrk="0" hangingPunct="1">
              <a:lnSpc>
                <a:spcPct val="150000"/>
              </a:lnSpc>
              <a:spcBef>
                <a:spcPts val="0"/>
              </a:spcBef>
              <a:buClrTx/>
              <a:buSzTx/>
            </a:pPr>
            <a:r>
              <a:rPr lang="en-US" altLang="zh-CN" sz="2800" kern="1200" dirty="0">
                <a:solidFill>
                  <a:srgbClr val="0000FF"/>
                </a:solidFill>
                <a:latin typeface="Arial Narrow" pitchFamily="34" charset="0"/>
                <a:ea typeface="黑体" panose="02010609060101010101" pitchFamily="2" charset="-122"/>
                <a:cs typeface="+mn-cs"/>
              </a:rPr>
              <a:t>   2   </a:t>
            </a:r>
            <a:r>
              <a:rPr lang="zh-CN" altLang="en-US" sz="2800" kern="1200" dirty="0">
                <a:solidFill>
                  <a:srgbClr val="0000FF"/>
                </a:solidFill>
                <a:latin typeface="Arial Narrow" pitchFamily="34" charset="0"/>
                <a:ea typeface="黑体" panose="02010609060101010101" pitchFamily="2" charset="-122"/>
                <a:cs typeface="+mn-cs"/>
              </a:rPr>
              <a:t>变容二极管</a:t>
            </a:r>
            <a:endParaRPr lang="zh-CN" altLang="en-US" sz="2800" kern="1200" dirty="0">
              <a:solidFill>
                <a:srgbClr val="0000FF"/>
              </a:solidFill>
              <a:latin typeface="Arial Narrow" pitchFamily="34" charset="0"/>
              <a:ea typeface="黑体" panose="02010609060101010101" pitchFamily="2" charset="-122"/>
              <a:cs typeface="+mn-cs"/>
            </a:endParaRPr>
          </a:p>
          <a:p>
            <a:pPr defTabSz="914400" eaLnBrk="1" latinLnBrk="0" hangingPunct="1">
              <a:lnSpc>
                <a:spcPct val="150000"/>
              </a:lnSpc>
              <a:spcBef>
                <a:spcPts val="0"/>
              </a:spcBef>
              <a:buClrTx/>
              <a:buSzTx/>
            </a:pPr>
            <a:r>
              <a:rPr lang="en-US" altLang="zh-CN" sz="2800" kern="1200" dirty="0">
                <a:solidFill>
                  <a:srgbClr val="0000FF"/>
                </a:solidFill>
                <a:latin typeface="Arial Narrow" pitchFamily="34" charset="0"/>
                <a:ea typeface="黑体" panose="02010609060101010101" pitchFamily="2" charset="-122"/>
                <a:cs typeface="+mn-cs"/>
              </a:rPr>
              <a:t>       3   </a:t>
            </a:r>
            <a:r>
              <a:rPr lang="zh-CN" altLang="en-US" sz="2800" kern="1200" dirty="0">
                <a:solidFill>
                  <a:srgbClr val="0000FF"/>
                </a:solidFill>
                <a:latin typeface="Arial Narrow" pitchFamily="34" charset="0"/>
                <a:ea typeface="黑体" panose="02010609060101010101" pitchFamily="2" charset="-122"/>
                <a:cs typeface="+mn-cs"/>
              </a:rPr>
              <a:t>肖特基二极管</a:t>
            </a:r>
            <a:endParaRPr lang="zh-CN" altLang="en-US" sz="2800" kern="1200" dirty="0">
              <a:solidFill>
                <a:srgbClr val="0000FF"/>
              </a:solidFill>
              <a:latin typeface="Arial Narrow" pitchFamily="34" charset="0"/>
              <a:ea typeface="黑体" panose="02010609060101010101" pitchFamily="2" charset="-122"/>
              <a:cs typeface="+mn-cs"/>
            </a:endParaRPr>
          </a:p>
          <a:p>
            <a:pPr defTabSz="914400" eaLnBrk="1" latinLnBrk="0" hangingPunct="1">
              <a:lnSpc>
                <a:spcPct val="150000"/>
              </a:lnSpc>
              <a:spcBef>
                <a:spcPts val="0"/>
              </a:spcBef>
              <a:buClrTx/>
              <a:buSzTx/>
            </a:pPr>
            <a:r>
              <a:rPr lang="en-US" altLang="zh-CN" sz="2800" kern="1200" dirty="0">
                <a:solidFill>
                  <a:srgbClr val="0000FF"/>
                </a:solidFill>
                <a:latin typeface="Arial Narrow" pitchFamily="34" charset="0"/>
                <a:ea typeface="黑体" panose="02010609060101010101" pitchFamily="2" charset="-122"/>
                <a:cs typeface="+mn-cs"/>
              </a:rPr>
              <a:t>4   </a:t>
            </a:r>
            <a:r>
              <a:rPr lang="zh-CN" altLang="en-US" sz="2800" kern="1200" dirty="0">
                <a:solidFill>
                  <a:srgbClr val="0000FF"/>
                </a:solidFill>
                <a:latin typeface="Arial Narrow" pitchFamily="34" charset="0"/>
                <a:ea typeface="黑体" panose="02010609060101010101" pitchFamily="2" charset="-122"/>
                <a:cs typeface="+mn-cs"/>
              </a:rPr>
              <a:t>光电器件</a:t>
            </a:r>
            <a:endParaRPr lang="zh-CN" altLang="en-US" sz="2800" kern="1200" dirty="0">
              <a:solidFill>
                <a:srgbClr val="0000FF"/>
              </a:solidFill>
              <a:latin typeface="Arial Narrow" pitchFamily="34" charset="0"/>
              <a:ea typeface="黑体" panose="02010609060101010101" pitchFamily="2" charset="-122"/>
              <a:cs typeface="+mn-cs"/>
            </a:endParaRPr>
          </a:p>
        </p:txBody>
      </p:sp>
      <p:sp>
        <p:nvSpPr>
          <p:cNvPr id="7" name="页脚占位符 4"/>
          <p:cNvSpPr txBox="1">
            <a:spLocks noGrp="1"/>
          </p:cNvSpPr>
          <p:nvPr>
            <p:ph type="ftr" sz="quarter" idx="4294967295"/>
            <p:custDataLst>
              <p:tags r:id="rId1"/>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3250" name="标题 1"/>
          <p:cNvSpPr>
            <a:spLocks noGrp="1"/>
          </p:cNvSpPr>
          <p:nvPr>
            <p:ph type="title"/>
          </p:nvPr>
        </p:nvSpPr>
        <p:spPr>
          <a:xfrm>
            <a:off x="701675" y="-136842"/>
            <a:ext cx="7888288" cy="646112"/>
          </a:xfrm>
        </p:spPr>
        <p:txBody>
          <a:bodyPr vert="horz" wrap="square" lIns="91440" tIns="45720" rIns="91440" bIns="45720" anchor="ctr" anchorCtr="0"/>
          <a:p>
            <a:pPr defTabSz="914400">
              <a:buNone/>
            </a:pPr>
            <a:r>
              <a:rPr lang="en-US" altLang="zh-CN" kern="1200" dirty="0">
                <a:latin typeface="Arial Narrow" pitchFamily="34" charset="0"/>
                <a:ea typeface="黑体" panose="02010609060101010101" pitchFamily="2" charset="-122"/>
                <a:cs typeface="+mj-cs"/>
              </a:rPr>
              <a:t>1  </a:t>
            </a:r>
            <a:r>
              <a:rPr lang="zh-CN" altLang="en-US" kern="1200" dirty="0">
                <a:latin typeface="Arial Narrow" pitchFamily="34" charset="0"/>
                <a:ea typeface="黑体" panose="02010609060101010101" pitchFamily="2" charset="-122"/>
                <a:cs typeface="+mj-cs"/>
              </a:rPr>
              <a:t>齐纳二极管</a:t>
            </a:r>
            <a:endParaRPr lang="zh-CN" altLang="en-US" kern="1200" dirty="0">
              <a:latin typeface="Arial Narrow" pitchFamily="34" charset="0"/>
              <a:ea typeface="黑体" panose="02010609060101010101" pitchFamily="2" charset="-122"/>
              <a:cs typeface="+mj-cs"/>
            </a:endParaRPr>
          </a:p>
        </p:txBody>
      </p:sp>
      <p:sp>
        <p:nvSpPr>
          <p:cNvPr id="14" name="Rectangle 3"/>
          <p:cNvSpPr/>
          <p:nvPr/>
        </p:nvSpPr>
        <p:spPr>
          <a:xfrm>
            <a:off x="503238" y="509270"/>
            <a:ext cx="4800600" cy="521970"/>
          </a:xfrm>
          <a:prstGeom prst="rect">
            <a:avLst/>
          </a:prstGeom>
          <a:noFill/>
          <a:ln w="9525">
            <a:noFill/>
          </a:ln>
        </p:spPr>
        <p:txBody>
          <a:bodyPr lIns="92075" tIns="46038" rIns="92075" bIns="46038">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190500" lvl="0" indent="-190500">
              <a:buClr>
                <a:srgbClr val="CC0000"/>
              </a:buClr>
              <a:buFont typeface="Wingdings" panose="05000000000000000000" pitchFamily="2" charset="2"/>
              <a:buNone/>
            </a:pPr>
            <a:r>
              <a:rPr lang="en-US" altLang="zh-CN" sz="2800" b="1" dirty="0">
                <a:solidFill>
                  <a:schemeClr val="bg1"/>
                </a:solidFill>
                <a:latin typeface="Times New Roman" panose="02020603050405020304" pitchFamily="18" charset="0"/>
                <a:ea typeface="楷体_GB2312"/>
              </a:rPr>
              <a:t>(1). </a:t>
            </a:r>
            <a:r>
              <a:rPr lang="zh-CN" altLang="en-US" sz="2800" b="1" dirty="0">
                <a:solidFill>
                  <a:schemeClr val="bg1"/>
                </a:solidFill>
                <a:latin typeface="Times New Roman" panose="02020603050405020304" pitchFamily="18" charset="0"/>
                <a:ea typeface="楷体_GB2312"/>
              </a:rPr>
              <a:t>符号及稳压特性</a:t>
            </a:r>
            <a:endParaRPr lang="zh-CN" altLang="en-US" sz="2800" b="1" dirty="0">
              <a:solidFill>
                <a:schemeClr val="bg1"/>
              </a:solidFill>
              <a:latin typeface="Times New Roman" panose="02020603050405020304" pitchFamily="18" charset="0"/>
              <a:ea typeface="楷体_GB2312"/>
            </a:endParaRPr>
          </a:p>
        </p:txBody>
      </p:sp>
      <p:sp>
        <p:nvSpPr>
          <p:cNvPr id="15" name="Rectangle 4"/>
          <p:cNvSpPr/>
          <p:nvPr/>
        </p:nvSpPr>
        <p:spPr>
          <a:xfrm>
            <a:off x="609600" y="1150938"/>
            <a:ext cx="8210550" cy="1041400"/>
          </a:xfrm>
          <a:prstGeom prst="rect">
            <a:avLst/>
          </a:prstGeom>
          <a:noFill/>
          <a:ln w="9525">
            <a:noFill/>
          </a:ln>
        </p:spPr>
        <p:txBody>
          <a:bodyPr lIns="92075" tIns="46038" rIns="92075" bIns="46038">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0" lvl="0" indent="0">
              <a:lnSpc>
                <a:spcPct val="130000"/>
              </a:lnSpc>
              <a:spcBef>
                <a:spcPct val="0"/>
              </a:spcBef>
              <a:buClr>
                <a:srgbClr val="CC0000"/>
              </a:buClr>
              <a:buFont typeface="Wingdings" panose="05000000000000000000" pitchFamily="2" charset="2"/>
              <a:buNone/>
            </a:pPr>
            <a:r>
              <a:rPr lang="en-US" altLang="zh-CN" sz="2400" b="1" dirty="0">
                <a:solidFill>
                  <a:srgbClr val="000000"/>
                </a:solidFill>
                <a:latin typeface="楷体_GB2312"/>
                <a:ea typeface="楷体_GB2312"/>
              </a:rPr>
              <a:t>    </a:t>
            </a:r>
            <a:r>
              <a:rPr lang="zh-CN" altLang="en-US" sz="2400" b="1" dirty="0">
                <a:solidFill>
                  <a:srgbClr val="000000"/>
                </a:solidFill>
                <a:latin typeface="楷体_GB2312"/>
                <a:ea typeface="楷体_GB2312"/>
              </a:rPr>
              <a:t>利用二极管反向击穿特性实现稳压。稳压二极管稳压时工作在反向电击穿状态。</a:t>
            </a:r>
            <a:endParaRPr lang="zh-CN" altLang="en-US" sz="2400" b="1" dirty="0">
              <a:solidFill>
                <a:srgbClr val="3333FF"/>
              </a:solidFill>
              <a:latin typeface="楷体_GB2312"/>
              <a:ea typeface="楷体_GB2312"/>
            </a:endParaRPr>
          </a:p>
        </p:txBody>
      </p:sp>
      <p:grpSp>
        <p:nvGrpSpPr>
          <p:cNvPr id="16" name="Group 6"/>
          <p:cNvGrpSpPr/>
          <p:nvPr/>
        </p:nvGrpSpPr>
        <p:grpSpPr>
          <a:xfrm>
            <a:off x="611188" y="2693988"/>
            <a:ext cx="1081087" cy="2752725"/>
            <a:chOff x="476" y="1811"/>
            <a:chExt cx="681" cy="1734"/>
          </a:xfrm>
        </p:grpSpPr>
        <p:graphicFrame>
          <p:nvGraphicFramePr>
            <p:cNvPr id="53260" name="Object 7"/>
            <p:cNvGraphicFramePr>
              <a:graphicFrameLocks noChangeAspect="1"/>
            </p:cNvGraphicFramePr>
            <p:nvPr/>
          </p:nvGraphicFramePr>
          <p:xfrm>
            <a:off x="476" y="1811"/>
            <a:ext cx="671" cy="1438"/>
          </p:xfrm>
          <a:graphic>
            <a:graphicData uri="http://schemas.openxmlformats.org/presentationml/2006/ole">
              <mc:AlternateContent xmlns:mc="http://schemas.openxmlformats.org/markup-compatibility/2006">
                <mc:Choice xmlns:v="urn:schemas-microsoft-com:vml" Requires="v">
                  <p:oleObj spid="_x0000_s3149" name="" r:id="rId1" imgW="528955" imgH="1143000" progId="Word.Picture.8">
                    <p:embed/>
                  </p:oleObj>
                </mc:Choice>
                <mc:Fallback>
                  <p:oleObj name="" r:id="rId1" imgW="528955" imgH="1143000" progId="Word.Picture.8">
                    <p:embed/>
                    <p:pic>
                      <p:nvPicPr>
                        <p:cNvPr id="0" name="图片 3148"/>
                        <p:cNvPicPr/>
                        <p:nvPr/>
                      </p:nvPicPr>
                      <p:blipFill>
                        <a:blip r:embed="rId2"/>
                        <a:stretch>
                          <a:fillRect/>
                        </a:stretch>
                      </p:blipFill>
                      <p:spPr>
                        <a:xfrm>
                          <a:off x="476" y="1811"/>
                          <a:ext cx="671" cy="1438"/>
                        </a:xfrm>
                        <a:prstGeom prst="rect">
                          <a:avLst/>
                        </a:prstGeom>
                        <a:solidFill>
                          <a:srgbClr val="FFFFFF"/>
                        </a:solidFill>
                        <a:ln w="38100">
                          <a:noFill/>
                          <a:miter/>
                        </a:ln>
                      </p:spPr>
                    </p:pic>
                  </p:oleObj>
                </mc:Fallback>
              </mc:AlternateContent>
            </a:graphicData>
          </a:graphic>
        </p:graphicFrame>
        <p:sp>
          <p:nvSpPr>
            <p:cNvPr id="18" name="Text Box 8"/>
            <p:cNvSpPr txBox="1">
              <a:spLocks noChangeArrowheads="1"/>
            </p:cNvSpPr>
            <p:nvPr/>
          </p:nvSpPr>
          <p:spPr bwMode="auto">
            <a:xfrm>
              <a:off x="476" y="3295"/>
              <a:ext cx="681" cy="250"/>
            </a:xfrm>
            <a:prstGeom prst="rect">
              <a:avLst/>
            </a:prstGeom>
            <a:noFill/>
            <a:ln>
              <a:noFill/>
            </a:ln>
            <a:effectLst/>
            <a:extLst>
              <a:ext uri="{909E8E84-426E-40DD-AFC4-6F175D3DCCD1}">
                <a14:hiddenFill xmlns:a14="http://schemas.microsoft.com/office/drawing/2010/main">
                  <a:gradFill rotWithShape="0">
                    <a:gsLst>
                      <a:gs pos="0">
                        <a:srgbClr val="0000FF"/>
                      </a:gs>
                      <a:gs pos="100000">
                        <a:srgbClr val="66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marR="0" algn="ctr" defTabSz="914400">
                <a:spcBef>
                  <a:spcPct val="50000"/>
                </a:spcBef>
                <a:buClrTx/>
                <a:buSzTx/>
                <a:buFontTx/>
                <a:buNone/>
                <a:defRPr/>
              </a:pPr>
              <a:r>
                <a:rPr kumimoji="1" lang="en-US" altLang="zh-CN" sz="2000" b="1" kern="0" cap="none" spc="0" normalizeH="0" baseline="0" noProof="0" smtClean="0">
                  <a:solidFill>
                    <a:srgbClr val="000000"/>
                  </a:solidFill>
                  <a:latin typeface="楷体_GB2312" pitchFamily="49" charset="-122"/>
                  <a:ea typeface="楷体_GB2312" pitchFamily="49" charset="-122"/>
                  <a:cs typeface="+mn-cs"/>
                </a:rPr>
                <a:t>(a)</a:t>
              </a:r>
              <a:r>
                <a:rPr kumimoji="1" lang="zh-CN" altLang="en-US" sz="2000" b="1" kern="0" cap="none" spc="0" normalizeH="0" baseline="0" noProof="0" smtClean="0">
                  <a:solidFill>
                    <a:srgbClr val="000000"/>
                  </a:solidFill>
                  <a:latin typeface="楷体_GB2312" pitchFamily="49" charset="-122"/>
                  <a:ea typeface="楷体_GB2312" pitchFamily="49" charset="-122"/>
                  <a:cs typeface="+mn-cs"/>
                </a:rPr>
                <a:t>符号</a:t>
              </a:r>
              <a:endParaRPr kumimoji="1" lang="zh-CN" altLang="en-US" sz="2000" b="1" kern="0" cap="none" spc="0" normalizeH="0" baseline="0" noProof="0" smtClean="0">
                <a:solidFill>
                  <a:srgbClr val="000000"/>
                </a:solidFill>
                <a:latin typeface="楷体_GB2312" pitchFamily="49" charset="-122"/>
                <a:ea typeface="楷体_GB2312" pitchFamily="49" charset="-122"/>
                <a:cs typeface="+mn-cs"/>
              </a:endParaRPr>
            </a:p>
          </p:txBody>
        </p:sp>
      </p:grpSp>
      <p:grpSp>
        <p:nvGrpSpPr>
          <p:cNvPr id="19" name="Group 19"/>
          <p:cNvGrpSpPr/>
          <p:nvPr/>
        </p:nvGrpSpPr>
        <p:grpSpPr>
          <a:xfrm>
            <a:off x="1995488" y="1971675"/>
            <a:ext cx="4448175" cy="3797300"/>
            <a:chOff x="1429" y="1174"/>
            <a:chExt cx="2802" cy="2392"/>
          </a:xfrm>
        </p:grpSpPr>
        <p:graphicFrame>
          <p:nvGraphicFramePr>
            <p:cNvPr id="53258" name="Object 17"/>
            <p:cNvGraphicFramePr>
              <a:graphicFrameLocks noChangeAspect="1"/>
            </p:cNvGraphicFramePr>
            <p:nvPr/>
          </p:nvGraphicFramePr>
          <p:xfrm>
            <a:off x="1429" y="1174"/>
            <a:ext cx="2802" cy="2143"/>
          </p:xfrm>
          <a:graphic>
            <a:graphicData uri="http://schemas.openxmlformats.org/presentationml/2006/ole">
              <mc:AlternateContent xmlns:mc="http://schemas.openxmlformats.org/markup-compatibility/2006">
                <mc:Choice xmlns:v="urn:schemas-microsoft-com:vml" Requires="v">
                  <p:oleObj spid="_x0000_s3152" name="" r:id="rId3" imgW="2763520" imgH="2120265" progId="Word.Picture.8">
                    <p:embed/>
                  </p:oleObj>
                </mc:Choice>
                <mc:Fallback>
                  <p:oleObj name="" r:id="rId3" imgW="2763520" imgH="2120265" progId="Word.Picture.8">
                    <p:embed/>
                    <p:pic>
                      <p:nvPicPr>
                        <p:cNvPr id="0" name="图片 3151"/>
                        <p:cNvPicPr/>
                        <p:nvPr/>
                      </p:nvPicPr>
                      <p:blipFill>
                        <a:blip r:embed="rId4"/>
                        <a:stretch>
                          <a:fillRect/>
                        </a:stretch>
                      </p:blipFill>
                      <p:spPr>
                        <a:xfrm>
                          <a:off x="1429" y="1174"/>
                          <a:ext cx="2802" cy="2143"/>
                        </a:xfrm>
                        <a:prstGeom prst="rect">
                          <a:avLst/>
                        </a:prstGeom>
                        <a:noFill/>
                        <a:ln w="38100">
                          <a:noFill/>
                          <a:miter/>
                        </a:ln>
                      </p:spPr>
                    </p:pic>
                  </p:oleObj>
                </mc:Fallback>
              </mc:AlternateContent>
            </a:graphicData>
          </a:graphic>
        </p:graphicFrame>
        <p:sp>
          <p:nvSpPr>
            <p:cNvPr id="21" name="Text Box 11"/>
            <p:cNvSpPr txBox="1">
              <a:spLocks noChangeArrowheads="1"/>
            </p:cNvSpPr>
            <p:nvPr/>
          </p:nvSpPr>
          <p:spPr bwMode="auto">
            <a:xfrm>
              <a:off x="2295" y="3316"/>
              <a:ext cx="1084" cy="250"/>
            </a:xfrm>
            <a:prstGeom prst="rect">
              <a:avLst/>
            </a:prstGeom>
            <a:noFill/>
            <a:ln>
              <a:noFill/>
            </a:ln>
            <a:effectLst/>
            <a:extLst>
              <a:ext uri="{909E8E84-426E-40DD-AFC4-6F175D3DCCD1}">
                <a14:hiddenFill xmlns:a14="http://schemas.microsoft.com/office/drawing/2010/main">
                  <a:gradFill rotWithShape="0">
                    <a:gsLst>
                      <a:gs pos="0">
                        <a:srgbClr val="0000FF"/>
                      </a:gs>
                      <a:gs pos="100000">
                        <a:srgbClr val="66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marR="0" algn="ctr" defTabSz="914400">
                <a:spcBef>
                  <a:spcPct val="50000"/>
                </a:spcBef>
                <a:buClrTx/>
                <a:buSzTx/>
                <a:buFontTx/>
                <a:buNone/>
                <a:defRPr/>
              </a:pPr>
              <a:r>
                <a:rPr kumimoji="1" lang="en-US" altLang="zh-CN" sz="2000" b="1" kern="0" cap="none" spc="0" normalizeH="0" baseline="0" noProof="0" smtClean="0">
                  <a:solidFill>
                    <a:srgbClr val="000000"/>
                  </a:solidFill>
                  <a:latin typeface="楷体_GB2312" pitchFamily="49" charset="-122"/>
                  <a:ea typeface="楷体_GB2312" pitchFamily="49" charset="-122"/>
                  <a:cs typeface="+mn-cs"/>
                </a:rPr>
                <a:t>(b) </a:t>
              </a:r>
              <a:r>
                <a:rPr kumimoji="1" lang="zh-CN" altLang="en-US" sz="2000" b="1" kern="0" cap="none" spc="0" normalizeH="0" baseline="0" noProof="0" smtClean="0">
                  <a:solidFill>
                    <a:srgbClr val="000000"/>
                  </a:solidFill>
                  <a:latin typeface="楷体_GB2312" pitchFamily="49" charset="-122"/>
                  <a:ea typeface="楷体_GB2312" pitchFamily="49" charset="-122"/>
                  <a:cs typeface="+mn-cs"/>
                </a:rPr>
                <a:t>伏安特性</a:t>
              </a:r>
              <a:endParaRPr kumimoji="1" lang="zh-CN" altLang="en-US" sz="2000" b="1" kern="0" cap="none" spc="0" normalizeH="0" baseline="0" noProof="0" smtClean="0">
                <a:solidFill>
                  <a:srgbClr val="000000"/>
                </a:solidFill>
                <a:latin typeface="楷体_GB2312" pitchFamily="49" charset="-122"/>
                <a:ea typeface="楷体_GB2312" pitchFamily="49" charset="-122"/>
                <a:cs typeface="+mn-cs"/>
              </a:endParaRPr>
            </a:p>
          </p:txBody>
        </p:sp>
      </p:grpSp>
      <p:grpSp>
        <p:nvGrpSpPr>
          <p:cNvPr id="22" name="Group 14"/>
          <p:cNvGrpSpPr/>
          <p:nvPr/>
        </p:nvGrpSpPr>
        <p:grpSpPr>
          <a:xfrm>
            <a:off x="6084888" y="2124075"/>
            <a:ext cx="2925762" cy="3644900"/>
            <a:chOff x="3895" y="1452"/>
            <a:chExt cx="1843" cy="2296"/>
          </a:xfrm>
        </p:grpSpPr>
        <p:graphicFrame>
          <p:nvGraphicFramePr>
            <p:cNvPr id="53256" name="Object 15"/>
            <p:cNvGraphicFramePr>
              <a:graphicFrameLocks noChangeAspect="1"/>
            </p:cNvGraphicFramePr>
            <p:nvPr/>
          </p:nvGraphicFramePr>
          <p:xfrm>
            <a:off x="4558" y="1452"/>
            <a:ext cx="898" cy="2001"/>
          </p:xfrm>
          <a:graphic>
            <a:graphicData uri="http://schemas.openxmlformats.org/presentationml/2006/ole">
              <mc:AlternateContent xmlns:mc="http://schemas.openxmlformats.org/markup-compatibility/2006">
                <mc:Choice xmlns:v="urn:schemas-microsoft-com:vml" Requires="v">
                  <p:oleObj spid="_x0000_s3151" name="" r:id="rId5" imgW="715010" imgH="1581785" progId="Word.Picture.8">
                    <p:embed/>
                  </p:oleObj>
                </mc:Choice>
                <mc:Fallback>
                  <p:oleObj name="" r:id="rId5" imgW="715010" imgH="1581785" progId="Word.Picture.8">
                    <p:embed/>
                    <p:pic>
                      <p:nvPicPr>
                        <p:cNvPr id="0" name="图片 3150"/>
                        <p:cNvPicPr/>
                        <p:nvPr/>
                      </p:nvPicPr>
                      <p:blipFill>
                        <a:blip r:embed="rId6"/>
                        <a:stretch>
                          <a:fillRect/>
                        </a:stretch>
                      </p:blipFill>
                      <p:spPr>
                        <a:xfrm>
                          <a:off x="4558" y="1452"/>
                          <a:ext cx="898" cy="2001"/>
                        </a:xfrm>
                        <a:prstGeom prst="rect">
                          <a:avLst/>
                        </a:prstGeom>
                        <a:solidFill>
                          <a:srgbClr val="FFFFFF"/>
                        </a:solidFill>
                        <a:ln w="38100">
                          <a:noFill/>
                          <a:miter/>
                        </a:ln>
                      </p:spPr>
                    </p:pic>
                  </p:oleObj>
                </mc:Fallback>
              </mc:AlternateContent>
            </a:graphicData>
          </a:graphic>
        </p:graphicFrame>
        <p:sp>
          <p:nvSpPr>
            <p:cNvPr id="24" name="Rectangle 16"/>
            <p:cNvSpPr>
              <a:spLocks noChangeArrowheads="1"/>
            </p:cNvSpPr>
            <p:nvPr/>
          </p:nvSpPr>
          <p:spPr bwMode="auto">
            <a:xfrm>
              <a:off x="3895" y="3498"/>
              <a:ext cx="184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0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a:t>
              </a:r>
              <a:r>
                <a:rPr kumimoji="1" lang="en-US" altLang="zh-CN" sz="20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c</a:t>
              </a:r>
              <a:r>
                <a:rPr kumimoji="1" lang="zh-CN" altLang="en-US" sz="20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rPr>
                <a:t>）反向击穿时的模型 </a:t>
              </a:r>
              <a:endParaRPr kumimoji="1" lang="zh-CN" altLang="en-US" sz="2000" b="1" i="0" u="none" strike="noStrike" kern="0" cap="none" spc="0" normalizeH="0" baseline="0" noProof="0" smtClean="0">
                <a:ln>
                  <a:noFill/>
                </a:ln>
                <a:solidFill>
                  <a:srgbClr val="000000"/>
                </a:solidFill>
                <a:effectLst/>
                <a:uLnTx/>
                <a:uFillTx/>
                <a:latin typeface="楷体_GB2312" pitchFamily="49" charset="-122"/>
                <a:ea typeface="楷体_GB2312" pitchFamily="49" charset="-122"/>
                <a:cs typeface="+mn-cs"/>
              </a:endParaRPr>
            </a:p>
          </p:txBody>
        </p:sp>
      </p:grpSp>
      <p:sp>
        <p:nvSpPr>
          <p:cNvPr id="7" name="页脚占位符 4"/>
          <p:cNvSpPr txBox="1">
            <a:spLocks noGrp="1"/>
          </p:cNvSpPr>
          <p:nvPr>
            <p:ph type="ftr" sz="quarter" idx="4294967295"/>
            <p:custDataLst>
              <p:tags r:id="rId7"/>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5">
                                            <p:txEl>
                                              <p:charRg st="0" end="40"/>
                                            </p:txEl>
                                          </p:spTgt>
                                        </p:tgtEl>
                                        <p:attrNameLst>
                                          <p:attrName>style.visibility</p:attrName>
                                        </p:attrNameLst>
                                      </p:cBhvr>
                                      <p:to>
                                        <p:strVal val="visible"/>
                                      </p:to>
                                    </p:set>
                                    <p:animEffect transition="in" filter="blinds(horizontal)">
                                      <p:cBhvr>
                                        <p:cTn id="13" dur="500"/>
                                        <p:tgtEl>
                                          <p:spTgt spid="15">
                                            <p:txEl>
                                              <p:charRg st="0" end="4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ox(in)">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32"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out)">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ox(in)">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4274" name="标题 1"/>
          <p:cNvSpPr>
            <a:spLocks noGrp="1"/>
          </p:cNvSpPr>
          <p:nvPr>
            <p:ph type="title"/>
          </p:nvPr>
        </p:nvSpPr>
        <p:spPr>
          <a:xfrm>
            <a:off x="721995" y="-31432"/>
            <a:ext cx="7888288" cy="646112"/>
          </a:xfrm>
        </p:spPr>
        <p:txBody>
          <a:bodyPr vert="horz" wrap="square" lIns="91440" tIns="45720" rIns="91440" bIns="45720" anchor="ctr" anchorCtr="0"/>
          <a:p>
            <a:pPr defTabSz="914400">
              <a:buNone/>
            </a:pPr>
            <a:r>
              <a:rPr lang="en-US" altLang="zh-CN" kern="1200" dirty="0">
                <a:latin typeface="Arial Narrow" pitchFamily="34" charset="0"/>
                <a:ea typeface="黑体" panose="02010609060101010101" pitchFamily="2" charset="-122"/>
                <a:cs typeface="+mj-cs"/>
              </a:rPr>
              <a:t>1  </a:t>
            </a:r>
            <a:r>
              <a:rPr lang="zh-CN" altLang="en-US" kern="1200" dirty="0">
                <a:latin typeface="Arial Narrow" pitchFamily="34" charset="0"/>
                <a:ea typeface="黑体" panose="02010609060101010101" pitchFamily="2" charset="-122"/>
                <a:cs typeface="+mj-cs"/>
              </a:rPr>
              <a:t>齐纳二极管</a:t>
            </a:r>
            <a:endParaRPr lang="zh-CN" altLang="en-US" kern="1200" dirty="0">
              <a:latin typeface="Arial Narrow" pitchFamily="34" charset="0"/>
              <a:ea typeface="黑体" panose="02010609060101010101" pitchFamily="2" charset="-122"/>
              <a:cs typeface="+mj-cs"/>
            </a:endParaRPr>
          </a:p>
        </p:txBody>
      </p:sp>
      <p:graphicFrame>
        <p:nvGraphicFramePr>
          <p:cNvPr id="54275" name="Object 14"/>
          <p:cNvGraphicFramePr>
            <a:graphicFrameLocks noChangeAspect="1"/>
          </p:cNvGraphicFramePr>
          <p:nvPr/>
        </p:nvGraphicFramePr>
        <p:xfrm>
          <a:off x="4746625" y="1449388"/>
          <a:ext cx="4146550" cy="3171825"/>
        </p:xfrm>
        <a:graphic>
          <a:graphicData uri="http://schemas.openxmlformats.org/presentationml/2006/ole">
            <mc:AlternateContent xmlns:mc="http://schemas.openxmlformats.org/markup-compatibility/2006">
              <mc:Choice xmlns:v="urn:schemas-microsoft-com:vml" Requires="v">
                <p:oleObj spid="_x0000_s3150" name="" r:id="rId1" imgW="2763520" imgH="2120265" progId="Word.Picture.8">
                  <p:embed/>
                </p:oleObj>
              </mc:Choice>
              <mc:Fallback>
                <p:oleObj name="" r:id="rId1" imgW="2763520" imgH="2120265" progId="Word.Picture.8">
                  <p:embed/>
                  <p:pic>
                    <p:nvPicPr>
                      <p:cNvPr id="0" name="图片 3149"/>
                      <p:cNvPicPr/>
                      <p:nvPr/>
                    </p:nvPicPr>
                    <p:blipFill>
                      <a:blip r:embed="rId2"/>
                      <a:stretch>
                        <a:fillRect/>
                      </a:stretch>
                    </p:blipFill>
                    <p:spPr>
                      <a:xfrm>
                        <a:off x="4746625" y="1449388"/>
                        <a:ext cx="4146550" cy="3171825"/>
                      </a:xfrm>
                      <a:prstGeom prst="rect">
                        <a:avLst/>
                      </a:prstGeom>
                      <a:noFill/>
                      <a:ln w="38100">
                        <a:noFill/>
                        <a:miter/>
                      </a:ln>
                    </p:spPr>
                  </p:pic>
                </p:oleObj>
              </mc:Fallback>
            </mc:AlternateContent>
          </a:graphicData>
        </a:graphic>
      </p:graphicFrame>
      <p:sp>
        <p:nvSpPr>
          <p:cNvPr id="13" name="Text Box 2"/>
          <p:cNvSpPr txBox="1"/>
          <p:nvPr/>
        </p:nvSpPr>
        <p:spPr>
          <a:xfrm>
            <a:off x="609600" y="1323975"/>
            <a:ext cx="2179638" cy="457200"/>
          </a:xfrm>
          <a:prstGeom prst="rect">
            <a:avLst/>
          </a:prstGeom>
          <a:noFill/>
          <a:ln w="9525">
            <a:noFill/>
          </a:ln>
        </p:spPr>
        <p:txBody>
          <a:bodyPr wrap="none" anchor="ctr" anchorCtr="0">
            <a:spAutoFit/>
          </a:bodyPr>
          <a:p>
            <a:pPr algn="ctr">
              <a:spcBef>
                <a:spcPct val="50000"/>
              </a:spcBef>
            </a:pPr>
            <a:r>
              <a:rPr lang="en-US" altLang="zh-CN" sz="2400" b="1" dirty="0">
                <a:solidFill>
                  <a:srgbClr val="000000"/>
                </a:solidFill>
                <a:latin typeface="Times New Roman" panose="02020603050405020304" pitchFamily="18" charset="0"/>
                <a:ea typeface="楷体_GB2312"/>
              </a:rPr>
              <a:t>(1) </a:t>
            </a:r>
            <a:r>
              <a:rPr lang="zh-CN" altLang="en-US" sz="2400" b="1" dirty="0">
                <a:solidFill>
                  <a:srgbClr val="000000"/>
                </a:solidFill>
                <a:latin typeface="Times New Roman" panose="02020603050405020304" pitchFamily="18" charset="0"/>
                <a:ea typeface="楷体_GB2312"/>
              </a:rPr>
              <a:t>稳定电压</a:t>
            </a:r>
            <a:r>
              <a:rPr lang="en-US" altLang="zh-CN" sz="2400" b="1" i="1" dirty="0">
                <a:solidFill>
                  <a:srgbClr val="000000"/>
                </a:solidFill>
                <a:latin typeface="Times New Roman" panose="02020603050405020304" pitchFamily="18" charset="0"/>
                <a:ea typeface="楷体_GB2312"/>
              </a:rPr>
              <a:t>V</a:t>
            </a:r>
            <a:r>
              <a:rPr lang="en-US" altLang="zh-CN" sz="2400" b="1" baseline="-25000" dirty="0">
                <a:solidFill>
                  <a:srgbClr val="000000"/>
                </a:solidFill>
                <a:latin typeface="Times New Roman" panose="02020603050405020304" pitchFamily="18" charset="0"/>
                <a:ea typeface="楷体_GB2312"/>
              </a:rPr>
              <a:t>Z</a:t>
            </a:r>
            <a:endParaRPr lang="en-US" altLang="zh-CN" sz="2400" b="1" dirty="0">
              <a:solidFill>
                <a:srgbClr val="000000"/>
              </a:solidFill>
              <a:latin typeface="Times New Roman" panose="02020603050405020304" pitchFamily="18" charset="0"/>
              <a:ea typeface="楷体_GB2312"/>
            </a:endParaRPr>
          </a:p>
        </p:txBody>
      </p:sp>
      <p:sp>
        <p:nvSpPr>
          <p:cNvPr id="14" name="Text Box 3"/>
          <p:cNvSpPr txBox="1"/>
          <p:nvPr/>
        </p:nvSpPr>
        <p:spPr>
          <a:xfrm>
            <a:off x="609600" y="3184525"/>
            <a:ext cx="2095500" cy="457200"/>
          </a:xfrm>
          <a:prstGeom prst="rect">
            <a:avLst/>
          </a:prstGeom>
          <a:noFill/>
          <a:ln w="9525">
            <a:noFill/>
          </a:ln>
        </p:spPr>
        <p:txBody>
          <a:bodyPr wrap="none" anchor="ctr" anchorCtr="0">
            <a:spAutoFit/>
          </a:bodyPr>
          <a:p>
            <a:pPr>
              <a:spcBef>
                <a:spcPct val="50000"/>
              </a:spcBef>
            </a:pPr>
            <a:r>
              <a:rPr lang="en-US" altLang="zh-CN" sz="2400" b="1" dirty="0">
                <a:solidFill>
                  <a:srgbClr val="000000"/>
                </a:solidFill>
                <a:latin typeface="Times New Roman" panose="02020603050405020304" pitchFamily="18" charset="0"/>
                <a:ea typeface="楷体_GB2312"/>
              </a:rPr>
              <a:t>(2) </a:t>
            </a:r>
            <a:r>
              <a:rPr lang="zh-CN" altLang="en-US" sz="2400" b="1" dirty="0">
                <a:solidFill>
                  <a:srgbClr val="000000"/>
                </a:solidFill>
                <a:latin typeface="Times New Roman" panose="02020603050405020304" pitchFamily="18" charset="0"/>
                <a:ea typeface="楷体_GB2312"/>
              </a:rPr>
              <a:t>动态电阻</a:t>
            </a:r>
            <a:r>
              <a:rPr lang="en-US" altLang="zh-CN" sz="2400" b="1" i="1" dirty="0">
                <a:solidFill>
                  <a:srgbClr val="000000"/>
                </a:solidFill>
                <a:latin typeface="Times New Roman" panose="02020603050405020304" pitchFamily="18" charset="0"/>
                <a:ea typeface="楷体_GB2312"/>
              </a:rPr>
              <a:t>r</a:t>
            </a:r>
            <a:r>
              <a:rPr lang="en-US" altLang="zh-CN" sz="2400" b="1" baseline="-25000" dirty="0">
                <a:solidFill>
                  <a:srgbClr val="000000"/>
                </a:solidFill>
                <a:latin typeface="Times New Roman" panose="02020603050405020304" pitchFamily="18" charset="0"/>
                <a:ea typeface="楷体_GB2312"/>
              </a:rPr>
              <a:t>Z</a:t>
            </a:r>
            <a:endParaRPr lang="en-US" altLang="zh-CN" sz="2400" b="1" dirty="0">
              <a:solidFill>
                <a:srgbClr val="000000"/>
              </a:solidFill>
              <a:latin typeface="Times New Roman" panose="02020603050405020304" pitchFamily="18" charset="0"/>
              <a:ea typeface="楷体_GB2312"/>
            </a:endParaRPr>
          </a:p>
        </p:txBody>
      </p:sp>
      <p:sp>
        <p:nvSpPr>
          <p:cNvPr id="15" name="Text Box 4"/>
          <p:cNvSpPr txBox="1"/>
          <p:nvPr/>
        </p:nvSpPr>
        <p:spPr>
          <a:xfrm>
            <a:off x="908050" y="1736725"/>
            <a:ext cx="4267200" cy="1406525"/>
          </a:xfrm>
          <a:prstGeom prst="rect">
            <a:avLst/>
          </a:prstGeom>
          <a:noFill/>
          <a:ln w="9525">
            <a:noFill/>
          </a:ln>
        </p:spPr>
        <p:txBody>
          <a:bodyPr anchor="ctr" anchorCtr="0">
            <a:spAutoFit/>
          </a:bodyPr>
          <a:p>
            <a:pPr>
              <a:lnSpc>
                <a:spcPct val="120000"/>
              </a:lnSpc>
            </a:pPr>
            <a:r>
              <a:rPr lang="en-US" altLang="zh-CN" sz="2400" b="1" dirty="0">
                <a:solidFill>
                  <a:srgbClr val="000000"/>
                </a:solidFill>
                <a:latin typeface="Times New Roman" panose="02020603050405020304" pitchFamily="18" charset="0"/>
                <a:ea typeface="楷体_GB2312"/>
              </a:rPr>
              <a:t>        </a:t>
            </a:r>
            <a:r>
              <a:rPr lang="zh-CN" altLang="en-US" sz="2400" b="1" dirty="0">
                <a:solidFill>
                  <a:srgbClr val="000000"/>
                </a:solidFill>
                <a:latin typeface="Times New Roman" panose="02020603050405020304" pitchFamily="18" charset="0"/>
                <a:ea typeface="楷体_GB2312"/>
              </a:rPr>
              <a:t>在规定的稳压管反向工作电流</a:t>
            </a:r>
            <a:r>
              <a:rPr lang="en-US" altLang="zh-CN" sz="2400" b="1" i="1" dirty="0">
                <a:solidFill>
                  <a:srgbClr val="000000"/>
                </a:solidFill>
                <a:latin typeface="Times New Roman" panose="02020603050405020304" pitchFamily="18" charset="0"/>
                <a:ea typeface="楷体_GB2312"/>
              </a:rPr>
              <a:t>I</a:t>
            </a:r>
            <a:r>
              <a:rPr lang="en-US" altLang="zh-CN" sz="2400" b="1" baseline="-25000" dirty="0">
                <a:solidFill>
                  <a:srgbClr val="000000"/>
                </a:solidFill>
                <a:latin typeface="Times New Roman" panose="02020603050405020304" pitchFamily="18" charset="0"/>
                <a:ea typeface="楷体_GB2312"/>
              </a:rPr>
              <a:t>Z</a:t>
            </a:r>
            <a:r>
              <a:rPr lang="zh-CN" altLang="en-US" sz="2400" b="1" dirty="0">
                <a:solidFill>
                  <a:srgbClr val="000000"/>
                </a:solidFill>
                <a:latin typeface="Times New Roman" panose="02020603050405020304" pitchFamily="18" charset="0"/>
                <a:ea typeface="楷体_GB2312"/>
              </a:rPr>
              <a:t>下，所对应的反向工作电压。</a:t>
            </a:r>
            <a:endParaRPr lang="zh-CN" altLang="en-US" sz="2400" b="1" dirty="0">
              <a:solidFill>
                <a:srgbClr val="000000"/>
              </a:solidFill>
              <a:latin typeface="Times New Roman" panose="02020603050405020304" pitchFamily="18" charset="0"/>
              <a:ea typeface="楷体_GB2312"/>
            </a:endParaRPr>
          </a:p>
        </p:txBody>
      </p:sp>
      <p:sp>
        <p:nvSpPr>
          <p:cNvPr id="16" name="Text Box 5"/>
          <p:cNvSpPr txBox="1"/>
          <p:nvPr/>
        </p:nvSpPr>
        <p:spPr>
          <a:xfrm>
            <a:off x="2051050" y="3571875"/>
            <a:ext cx="2514600" cy="530225"/>
          </a:xfrm>
          <a:prstGeom prst="rect">
            <a:avLst/>
          </a:prstGeom>
          <a:noFill/>
          <a:ln w="9525">
            <a:noFill/>
          </a:ln>
        </p:spPr>
        <p:txBody>
          <a:bodyPr anchor="ctr" anchorCtr="0">
            <a:spAutoFit/>
          </a:bodyPr>
          <a:p>
            <a:pPr>
              <a:lnSpc>
                <a:spcPct val="120000"/>
              </a:lnSpc>
            </a:pPr>
            <a:r>
              <a:rPr lang="en-US" altLang="zh-CN" sz="2400" b="1" i="1" dirty="0">
                <a:solidFill>
                  <a:srgbClr val="000000"/>
                </a:solidFill>
                <a:latin typeface="Times New Roman" panose="02020603050405020304" pitchFamily="18" charset="0"/>
                <a:ea typeface="宋体" panose="02010600030101010101" pitchFamily="2" charset="-122"/>
              </a:rPr>
              <a:t>r</a:t>
            </a:r>
            <a:r>
              <a:rPr lang="en-US" altLang="zh-CN" sz="2400" b="1" baseline="-25000" dirty="0">
                <a:solidFill>
                  <a:srgbClr val="000000"/>
                </a:solidFill>
                <a:latin typeface="Times New Roman" panose="02020603050405020304" pitchFamily="18" charset="0"/>
                <a:ea typeface="宋体" panose="02010600030101010101" pitchFamily="2" charset="-122"/>
              </a:rPr>
              <a:t>Z</a:t>
            </a:r>
            <a:r>
              <a:rPr lang="en-US" altLang="zh-CN" sz="2400" b="1" dirty="0">
                <a:solidFill>
                  <a:srgbClr val="000000"/>
                </a:solidFill>
                <a:latin typeface="Times New Roman" panose="02020603050405020304" pitchFamily="18" charset="0"/>
                <a:ea typeface="宋体" panose="02010600030101010101" pitchFamily="2" charset="-122"/>
              </a:rPr>
              <a:t> =</a:t>
            </a:r>
            <a:r>
              <a:rPr lang="en-US" altLang="zh-CN" sz="2400" b="1" dirty="0">
                <a:solidFill>
                  <a:srgbClr val="000000"/>
                </a:solidFill>
                <a:latin typeface="Times New Roman" panose="02020603050405020304" pitchFamily="18" charset="0"/>
                <a:ea typeface="宋体" panose="02010600030101010101" pitchFamily="2" charset="-122"/>
                <a:sym typeface="Symbol" panose="05050102010706020507" pitchFamily="18" charset="2"/>
              </a:rPr>
              <a:t></a:t>
            </a:r>
            <a:r>
              <a:rPr lang="en-US" altLang="zh-CN" sz="2400" b="1" i="1" dirty="0">
                <a:solidFill>
                  <a:srgbClr val="000000"/>
                </a:solidFill>
                <a:latin typeface="Times New Roman" panose="02020603050405020304" pitchFamily="18" charset="0"/>
                <a:ea typeface="宋体" panose="02010600030101010101" pitchFamily="2" charset="-122"/>
              </a:rPr>
              <a:t>V</a:t>
            </a:r>
            <a:r>
              <a:rPr lang="en-US" altLang="zh-CN" sz="2400" b="1" baseline="-25000" dirty="0">
                <a:solidFill>
                  <a:srgbClr val="000000"/>
                </a:solidFill>
                <a:latin typeface="Times New Roman" panose="02020603050405020304" pitchFamily="18" charset="0"/>
                <a:ea typeface="宋体" panose="02010600030101010101" pitchFamily="2" charset="-122"/>
              </a:rPr>
              <a:t>Z </a:t>
            </a:r>
            <a:r>
              <a:rPr lang="en-US" altLang="zh-CN" sz="2400" b="1" dirty="0">
                <a:solidFill>
                  <a:srgbClr val="000000"/>
                </a:solidFill>
                <a:latin typeface="Times New Roman" panose="02020603050405020304" pitchFamily="18" charset="0"/>
                <a:ea typeface="宋体" panose="02010600030101010101" pitchFamily="2" charset="-122"/>
              </a:rPr>
              <a:t>/</a:t>
            </a:r>
            <a:r>
              <a:rPr lang="en-US" altLang="zh-CN" sz="2400" b="1" dirty="0">
                <a:solidFill>
                  <a:srgbClr val="000000"/>
                </a:solidFill>
                <a:latin typeface="Times New Roman" panose="02020603050405020304" pitchFamily="18" charset="0"/>
                <a:ea typeface="宋体" panose="02010600030101010101" pitchFamily="2" charset="-122"/>
                <a:sym typeface="Symbol" panose="05050102010706020507" pitchFamily="18" charset="2"/>
              </a:rPr>
              <a:t></a:t>
            </a:r>
            <a:r>
              <a:rPr lang="en-US" altLang="zh-CN" sz="2400" b="1" i="1" dirty="0">
                <a:solidFill>
                  <a:srgbClr val="000000"/>
                </a:solidFill>
                <a:latin typeface="Times New Roman" panose="02020603050405020304" pitchFamily="18" charset="0"/>
                <a:ea typeface="宋体" panose="02010600030101010101" pitchFamily="2" charset="-122"/>
              </a:rPr>
              <a:t>I</a:t>
            </a:r>
            <a:r>
              <a:rPr lang="en-US" altLang="zh-CN" sz="2400" b="1" baseline="-25000" dirty="0">
                <a:solidFill>
                  <a:srgbClr val="000000"/>
                </a:solidFill>
                <a:latin typeface="Times New Roman" panose="02020603050405020304" pitchFamily="18" charset="0"/>
                <a:ea typeface="宋体" panose="02010600030101010101" pitchFamily="2" charset="-122"/>
              </a:rPr>
              <a:t>Z</a:t>
            </a:r>
            <a:endParaRPr lang="en-US" altLang="zh-CN" sz="2400" b="1" baseline="-25000" dirty="0">
              <a:solidFill>
                <a:srgbClr val="000000"/>
              </a:solidFill>
              <a:latin typeface="Times New Roman" panose="02020603050405020304" pitchFamily="18" charset="0"/>
              <a:ea typeface="宋体" panose="02010600030101010101" pitchFamily="2" charset="-122"/>
            </a:endParaRPr>
          </a:p>
        </p:txBody>
      </p:sp>
      <p:sp>
        <p:nvSpPr>
          <p:cNvPr id="17" name="Text Box 6"/>
          <p:cNvSpPr txBox="1"/>
          <p:nvPr/>
        </p:nvSpPr>
        <p:spPr>
          <a:xfrm>
            <a:off x="609600" y="4265613"/>
            <a:ext cx="2941638" cy="457200"/>
          </a:xfrm>
          <a:prstGeom prst="rect">
            <a:avLst/>
          </a:prstGeom>
          <a:noFill/>
          <a:ln w="9525">
            <a:noFill/>
          </a:ln>
        </p:spPr>
        <p:txBody>
          <a:bodyPr wrap="none" anchor="ctr" anchorCtr="0">
            <a:spAutoFit/>
          </a:bodyPr>
          <a:p>
            <a:pPr>
              <a:spcBef>
                <a:spcPct val="50000"/>
              </a:spcBef>
            </a:pPr>
            <a:r>
              <a:rPr lang="en-US" altLang="zh-CN" sz="2400" b="1" dirty="0">
                <a:solidFill>
                  <a:srgbClr val="000000"/>
                </a:solidFill>
                <a:latin typeface="Times New Roman" panose="02020603050405020304" pitchFamily="18" charset="0"/>
                <a:ea typeface="楷体_GB2312"/>
              </a:rPr>
              <a:t>(3)</a:t>
            </a:r>
            <a:r>
              <a:rPr lang="zh-CN" altLang="en-US" sz="2400" b="1" dirty="0">
                <a:solidFill>
                  <a:srgbClr val="000000"/>
                </a:solidFill>
                <a:latin typeface="Times New Roman" panose="02020603050405020304" pitchFamily="18" charset="0"/>
                <a:ea typeface="楷体_GB2312"/>
              </a:rPr>
              <a:t>最大耗散功率</a:t>
            </a:r>
            <a:r>
              <a:rPr lang="zh-CN" altLang="en-US" sz="2400" b="1" i="1" baseline="-25000" dirty="0">
                <a:solidFill>
                  <a:srgbClr val="000000"/>
                </a:solidFill>
                <a:latin typeface="Times New Roman" panose="02020603050405020304" pitchFamily="18" charset="0"/>
                <a:ea typeface="楷体_GB2312"/>
              </a:rPr>
              <a:t> </a:t>
            </a:r>
            <a:r>
              <a:rPr lang="en-US" altLang="zh-CN" sz="2400" b="1" i="1" dirty="0">
                <a:solidFill>
                  <a:srgbClr val="000000"/>
                </a:solidFill>
                <a:latin typeface="Times New Roman" panose="02020603050405020304" pitchFamily="18" charset="0"/>
                <a:ea typeface="楷体_GB2312"/>
              </a:rPr>
              <a:t>P</a:t>
            </a:r>
            <a:r>
              <a:rPr lang="en-US" altLang="zh-CN" sz="2400" b="1" baseline="-25000" dirty="0">
                <a:solidFill>
                  <a:srgbClr val="000000"/>
                </a:solidFill>
                <a:latin typeface="Times New Roman" panose="02020603050405020304" pitchFamily="18" charset="0"/>
                <a:ea typeface="楷体_GB2312"/>
              </a:rPr>
              <a:t>ZM</a:t>
            </a:r>
            <a:endParaRPr lang="en-US" altLang="zh-CN" sz="2400" b="1" dirty="0">
              <a:solidFill>
                <a:srgbClr val="000000"/>
              </a:solidFill>
              <a:latin typeface="Times New Roman" panose="02020603050405020304" pitchFamily="18" charset="0"/>
              <a:ea typeface="楷体_GB2312"/>
            </a:endParaRPr>
          </a:p>
        </p:txBody>
      </p:sp>
      <p:sp>
        <p:nvSpPr>
          <p:cNvPr id="18" name="Text Box 7"/>
          <p:cNvSpPr txBox="1"/>
          <p:nvPr/>
        </p:nvSpPr>
        <p:spPr>
          <a:xfrm>
            <a:off x="609600" y="4860925"/>
            <a:ext cx="8001000" cy="457200"/>
          </a:xfrm>
          <a:prstGeom prst="rect">
            <a:avLst/>
          </a:prstGeom>
          <a:noFill/>
          <a:ln w="9525">
            <a:noFill/>
          </a:ln>
        </p:spPr>
        <p:txBody>
          <a:bodyPr anchor="ctr" anchorCtr="0">
            <a:spAutoFit/>
          </a:bodyPr>
          <a:p>
            <a:pPr>
              <a:spcBef>
                <a:spcPct val="50000"/>
              </a:spcBef>
            </a:pPr>
            <a:r>
              <a:rPr lang="en-US" altLang="zh-CN" sz="2400" b="1" dirty="0">
                <a:solidFill>
                  <a:srgbClr val="000000"/>
                </a:solidFill>
                <a:latin typeface="Times New Roman" panose="02020603050405020304" pitchFamily="18" charset="0"/>
                <a:ea typeface="楷体_GB2312"/>
              </a:rPr>
              <a:t>(4)</a:t>
            </a:r>
            <a:r>
              <a:rPr lang="zh-CN" altLang="en-US" sz="2400" b="1" dirty="0">
                <a:solidFill>
                  <a:srgbClr val="000000"/>
                </a:solidFill>
                <a:latin typeface="Times New Roman" panose="02020603050405020304" pitchFamily="18" charset="0"/>
                <a:ea typeface="楷体_GB2312"/>
              </a:rPr>
              <a:t>最大稳定工作电流</a:t>
            </a:r>
            <a:r>
              <a:rPr lang="zh-CN" altLang="en-US" sz="2400" b="1" i="1" dirty="0">
                <a:solidFill>
                  <a:srgbClr val="000000"/>
                </a:solidFill>
                <a:latin typeface="Times New Roman" panose="02020603050405020304" pitchFamily="18" charset="0"/>
                <a:ea typeface="楷体_GB2312"/>
              </a:rPr>
              <a:t> </a:t>
            </a:r>
            <a:r>
              <a:rPr lang="en-US" altLang="zh-CN" sz="2400" b="1" i="1" dirty="0">
                <a:solidFill>
                  <a:srgbClr val="000000"/>
                </a:solidFill>
                <a:latin typeface="Times New Roman" panose="02020603050405020304" pitchFamily="18" charset="0"/>
                <a:ea typeface="楷体_GB2312"/>
              </a:rPr>
              <a:t>I</a:t>
            </a:r>
            <a:r>
              <a:rPr lang="en-US" altLang="zh-CN" sz="2400" b="1" baseline="-25000" dirty="0">
                <a:solidFill>
                  <a:srgbClr val="000000"/>
                </a:solidFill>
                <a:latin typeface="Times New Roman" panose="02020603050405020304" pitchFamily="18" charset="0"/>
                <a:ea typeface="楷体_GB2312"/>
              </a:rPr>
              <a:t>Z(max) </a:t>
            </a:r>
            <a:r>
              <a:rPr lang="zh-CN" altLang="en-US" sz="2400" b="1" dirty="0">
                <a:solidFill>
                  <a:srgbClr val="000000"/>
                </a:solidFill>
                <a:latin typeface="Times New Roman" panose="02020603050405020304" pitchFamily="18" charset="0"/>
                <a:ea typeface="楷体_GB2312"/>
              </a:rPr>
              <a:t>和最小稳定工作电流 </a:t>
            </a:r>
            <a:r>
              <a:rPr lang="en-US" altLang="zh-CN" sz="2400" b="1" i="1" dirty="0">
                <a:solidFill>
                  <a:srgbClr val="000000"/>
                </a:solidFill>
                <a:latin typeface="Times New Roman" panose="02020603050405020304" pitchFamily="18" charset="0"/>
                <a:ea typeface="楷体_GB2312"/>
              </a:rPr>
              <a:t>I</a:t>
            </a:r>
            <a:r>
              <a:rPr lang="en-US" altLang="zh-CN" sz="2400" b="1" baseline="-25000" dirty="0">
                <a:solidFill>
                  <a:srgbClr val="000000"/>
                </a:solidFill>
                <a:latin typeface="Times New Roman" panose="02020603050405020304" pitchFamily="18" charset="0"/>
                <a:ea typeface="楷体_GB2312"/>
              </a:rPr>
              <a:t>Z(min)</a:t>
            </a:r>
            <a:endParaRPr lang="en-US" altLang="zh-CN" sz="2400" b="1" dirty="0">
              <a:solidFill>
                <a:srgbClr val="000000"/>
              </a:solidFill>
              <a:latin typeface="Times New Roman" panose="02020603050405020304" pitchFamily="18" charset="0"/>
              <a:ea typeface="楷体_GB2312"/>
            </a:endParaRPr>
          </a:p>
        </p:txBody>
      </p:sp>
      <p:sp>
        <p:nvSpPr>
          <p:cNvPr id="19" name="Text Box 8"/>
          <p:cNvSpPr txBox="1"/>
          <p:nvPr/>
        </p:nvSpPr>
        <p:spPr>
          <a:xfrm>
            <a:off x="609600" y="5456238"/>
            <a:ext cx="4657725" cy="457200"/>
          </a:xfrm>
          <a:prstGeom prst="rect">
            <a:avLst/>
          </a:prstGeom>
          <a:noFill/>
          <a:ln w="9525">
            <a:noFill/>
          </a:ln>
        </p:spPr>
        <p:txBody>
          <a:bodyPr anchor="ctr" anchorCtr="0">
            <a:spAutoFit/>
          </a:bodyPr>
          <a:p>
            <a:pPr>
              <a:spcBef>
                <a:spcPct val="50000"/>
              </a:spcBef>
            </a:pPr>
            <a:r>
              <a:rPr lang="en-US" altLang="zh-CN" sz="2400" b="1" dirty="0">
                <a:solidFill>
                  <a:srgbClr val="000000"/>
                </a:solidFill>
                <a:latin typeface="Times New Roman" panose="02020603050405020304" pitchFamily="18" charset="0"/>
                <a:ea typeface="楷体_GB2312"/>
              </a:rPr>
              <a:t>(5)</a:t>
            </a:r>
            <a:r>
              <a:rPr lang="zh-CN" altLang="en-US" sz="2400" b="1" dirty="0">
                <a:solidFill>
                  <a:srgbClr val="000000"/>
                </a:solidFill>
                <a:latin typeface="Times New Roman" panose="02020603050405020304" pitchFamily="18" charset="0"/>
                <a:ea typeface="楷体_GB2312"/>
              </a:rPr>
              <a:t>稳定电压温度系数</a:t>
            </a:r>
            <a:r>
              <a:rPr lang="en-US" altLang="zh-CN" sz="2400" b="1" dirty="0">
                <a:solidFill>
                  <a:srgbClr val="000000"/>
                </a:solidFill>
                <a:latin typeface="Times New Roman" panose="02020603050405020304" pitchFamily="18" charset="0"/>
                <a:ea typeface="楷体_GB2312"/>
              </a:rPr>
              <a:t>——</a:t>
            </a:r>
            <a:r>
              <a:rPr lang="en-US" altLang="zh-CN" sz="2400" b="1" i="1" dirty="0">
                <a:solidFill>
                  <a:srgbClr val="000000"/>
                </a:solidFill>
                <a:latin typeface="Times New Roman" panose="02020603050405020304" pitchFamily="18" charset="0"/>
                <a:ea typeface="楷体_GB2312"/>
                <a:sym typeface="Symbol" panose="05050102010706020507" pitchFamily="18" charset="2"/>
              </a:rPr>
              <a:t></a:t>
            </a:r>
            <a:r>
              <a:rPr lang="en-US" altLang="zh-CN" sz="2400" b="1" i="1" baseline="-16000" dirty="0">
                <a:solidFill>
                  <a:srgbClr val="000000"/>
                </a:solidFill>
                <a:latin typeface="Times New Roman" panose="02020603050405020304" pitchFamily="18" charset="0"/>
                <a:ea typeface="楷体_GB2312"/>
                <a:sym typeface="Symbol" panose="05050102010706020507" pitchFamily="18" charset="2"/>
              </a:rPr>
              <a:t>V</a:t>
            </a:r>
            <a:r>
              <a:rPr lang="en-US" altLang="zh-CN" sz="2400" b="1" baseline="-46000" dirty="0">
                <a:solidFill>
                  <a:srgbClr val="000000"/>
                </a:solidFill>
                <a:latin typeface="Times New Roman" panose="02020603050405020304" pitchFamily="18" charset="0"/>
                <a:ea typeface="楷体_GB2312"/>
                <a:sym typeface="Symbol" panose="05050102010706020507" pitchFamily="18" charset="2"/>
              </a:rPr>
              <a:t>Z</a:t>
            </a:r>
            <a:endParaRPr lang="en-US" altLang="zh-CN" sz="2400" b="1" dirty="0">
              <a:solidFill>
                <a:srgbClr val="000000"/>
              </a:solidFill>
              <a:latin typeface="Times New Roman" panose="02020603050405020304" pitchFamily="18" charset="0"/>
              <a:ea typeface="楷体_GB2312"/>
            </a:endParaRPr>
          </a:p>
        </p:txBody>
      </p:sp>
      <p:sp>
        <p:nvSpPr>
          <p:cNvPr id="54283" name="Rectangle 9"/>
          <p:cNvSpPr/>
          <p:nvPr/>
        </p:nvSpPr>
        <p:spPr>
          <a:xfrm>
            <a:off x="537845" y="690880"/>
            <a:ext cx="4800600" cy="521970"/>
          </a:xfrm>
          <a:prstGeom prst="rect">
            <a:avLst/>
          </a:prstGeom>
          <a:noFill/>
          <a:ln w="9525">
            <a:noFill/>
          </a:ln>
        </p:spPr>
        <p:txBody>
          <a:bodyPr lIns="92075" tIns="46038" rIns="92075" bIns="46038">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190500" lvl="0" indent="-190500">
              <a:buClr>
                <a:srgbClr val="CC0000"/>
              </a:buClr>
              <a:buFont typeface="Wingdings" panose="05000000000000000000" pitchFamily="2" charset="2"/>
              <a:buNone/>
            </a:pPr>
            <a:r>
              <a:rPr lang="en-US" altLang="zh-CN" sz="2800" b="1" dirty="0">
                <a:solidFill>
                  <a:schemeClr val="bg1"/>
                </a:solidFill>
                <a:latin typeface="Times New Roman" panose="02020603050405020304" pitchFamily="18" charset="0"/>
                <a:ea typeface="楷体_GB2312"/>
              </a:rPr>
              <a:t>(2). </a:t>
            </a:r>
            <a:r>
              <a:rPr lang="zh-CN" altLang="en-US" sz="2800" b="1" dirty="0">
                <a:solidFill>
                  <a:schemeClr val="bg1"/>
                </a:solidFill>
                <a:latin typeface="Times New Roman" panose="02020603050405020304" pitchFamily="18" charset="0"/>
                <a:ea typeface="楷体_GB2312"/>
              </a:rPr>
              <a:t>齐纳二极管主要参数</a:t>
            </a:r>
            <a:endParaRPr lang="zh-CN" altLang="en-US" sz="2800" b="1" dirty="0">
              <a:solidFill>
                <a:schemeClr val="bg1"/>
              </a:solidFill>
              <a:latin typeface="Times New Roman" panose="02020603050405020304" pitchFamily="18" charset="0"/>
              <a:ea typeface="楷体_GB2312"/>
            </a:endParaRPr>
          </a:p>
        </p:txBody>
      </p:sp>
      <p:sp>
        <p:nvSpPr>
          <p:cNvPr id="7" name="页脚占位符 4"/>
          <p:cNvSpPr txBox="1">
            <a:spLocks noGrp="1"/>
          </p:cNvSpPr>
          <p:nvPr>
            <p:ph type="ftr" sz="quarter" idx="4294967295"/>
            <p:custDataLst>
              <p:tags r:id="rId3"/>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5"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vertical)">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5"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linds(vertical)">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5298" name="标题 1"/>
          <p:cNvSpPr>
            <a:spLocks noGrp="1"/>
          </p:cNvSpPr>
          <p:nvPr>
            <p:ph type="title"/>
          </p:nvPr>
        </p:nvSpPr>
        <p:spPr>
          <a:xfrm>
            <a:off x="701675" y="-85407"/>
            <a:ext cx="7888288" cy="646112"/>
          </a:xfrm>
        </p:spPr>
        <p:txBody>
          <a:bodyPr vert="horz" wrap="square" lIns="91440" tIns="45720" rIns="91440" bIns="45720" anchor="ctr" anchorCtr="0"/>
          <a:p>
            <a:pPr defTabSz="914400">
              <a:buNone/>
            </a:pPr>
            <a:r>
              <a:rPr lang="en-US" altLang="zh-CN" kern="1200" dirty="0">
                <a:latin typeface="Arial Narrow" pitchFamily="34" charset="0"/>
                <a:ea typeface="黑体" panose="02010609060101010101" pitchFamily="2" charset="-122"/>
                <a:cs typeface="+mj-cs"/>
              </a:rPr>
              <a:t>1  </a:t>
            </a:r>
            <a:r>
              <a:rPr lang="zh-CN" altLang="en-US" kern="1200" dirty="0">
                <a:latin typeface="Arial Narrow" pitchFamily="34" charset="0"/>
                <a:ea typeface="黑体" panose="02010609060101010101" pitchFamily="2" charset="-122"/>
                <a:cs typeface="+mj-cs"/>
              </a:rPr>
              <a:t>齐纳二极管</a:t>
            </a:r>
            <a:endParaRPr lang="zh-CN" altLang="en-US" kern="1200" dirty="0">
              <a:latin typeface="Arial Narrow" pitchFamily="34" charset="0"/>
              <a:ea typeface="黑体" panose="02010609060101010101" pitchFamily="2" charset="-122"/>
              <a:cs typeface="+mj-cs"/>
            </a:endParaRPr>
          </a:p>
        </p:txBody>
      </p:sp>
      <p:graphicFrame>
        <p:nvGraphicFramePr>
          <p:cNvPr id="9" name="Object 14"/>
          <p:cNvGraphicFramePr>
            <a:graphicFrameLocks noChangeAspect="1"/>
          </p:cNvGraphicFramePr>
          <p:nvPr/>
        </p:nvGraphicFramePr>
        <p:xfrm>
          <a:off x="612775" y="2633663"/>
          <a:ext cx="3490913" cy="3162300"/>
        </p:xfrm>
        <a:graphic>
          <a:graphicData uri="http://schemas.openxmlformats.org/presentationml/2006/ole">
            <mc:AlternateContent xmlns:mc="http://schemas.openxmlformats.org/markup-compatibility/2006">
              <mc:Choice xmlns:v="urn:schemas-microsoft-com:vml" Requires="v">
                <p:oleObj spid="_x0000_s3154" name="" r:id="rId1" imgW="2334260" imgH="2120265" progId="Word.Picture.8">
                  <p:embed/>
                </p:oleObj>
              </mc:Choice>
              <mc:Fallback>
                <p:oleObj name="" r:id="rId1" imgW="2334260" imgH="2120265" progId="Word.Picture.8">
                  <p:embed/>
                  <p:pic>
                    <p:nvPicPr>
                      <p:cNvPr id="0" name="图片 3153"/>
                      <p:cNvPicPr/>
                      <p:nvPr/>
                    </p:nvPicPr>
                    <p:blipFill>
                      <a:blip r:embed="rId2"/>
                      <a:stretch>
                        <a:fillRect/>
                      </a:stretch>
                    </p:blipFill>
                    <p:spPr>
                      <a:xfrm>
                        <a:off x="612775" y="2633663"/>
                        <a:ext cx="3490913" cy="3162300"/>
                      </a:xfrm>
                      <a:prstGeom prst="rect">
                        <a:avLst/>
                      </a:prstGeom>
                      <a:noFill/>
                      <a:ln w="38100">
                        <a:noFill/>
                        <a:miter/>
                      </a:ln>
                    </p:spPr>
                  </p:pic>
                </p:oleObj>
              </mc:Fallback>
            </mc:AlternateContent>
          </a:graphicData>
        </a:graphic>
      </p:graphicFrame>
      <p:sp>
        <p:nvSpPr>
          <p:cNvPr id="55300" name="Rectangle 2"/>
          <p:cNvSpPr/>
          <p:nvPr/>
        </p:nvSpPr>
        <p:spPr>
          <a:xfrm>
            <a:off x="503238" y="608330"/>
            <a:ext cx="4800600" cy="521970"/>
          </a:xfrm>
          <a:prstGeom prst="rect">
            <a:avLst/>
          </a:prstGeom>
          <a:noFill/>
          <a:ln w="9525">
            <a:noFill/>
          </a:ln>
        </p:spPr>
        <p:txBody>
          <a:bodyPr lIns="92075" tIns="46038" rIns="92075" bIns="46038">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stStyle>
          <a:p>
            <a:pPr marL="190500" lvl="0" indent="-190500">
              <a:buClr>
                <a:srgbClr val="CC0000"/>
              </a:buClr>
              <a:buFont typeface="Wingdings" panose="05000000000000000000" pitchFamily="2" charset="2"/>
              <a:buNone/>
            </a:pPr>
            <a:r>
              <a:rPr lang="en-US" altLang="zh-CN" sz="2800" b="1" dirty="0">
                <a:solidFill>
                  <a:schemeClr val="bg1"/>
                </a:solidFill>
                <a:latin typeface="Times New Roman" panose="02020603050405020304" pitchFamily="18" charset="0"/>
                <a:ea typeface="楷体_GB2312"/>
              </a:rPr>
              <a:t>(3). </a:t>
            </a:r>
            <a:r>
              <a:rPr lang="zh-CN" altLang="en-US" sz="2800" b="1" dirty="0">
                <a:solidFill>
                  <a:schemeClr val="bg1"/>
                </a:solidFill>
                <a:latin typeface="Times New Roman" panose="02020603050405020304" pitchFamily="18" charset="0"/>
                <a:ea typeface="楷体_GB2312"/>
              </a:rPr>
              <a:t>稳压电路</a:t>
            </a:r>
            <a:endParaRPr lang="zh-CN" altLang="en-US" sz="2800" b="1" dirty="0">
              <a:solidFill>
                <a:schemeClr val="bg1"/>
              </a:solidFill>
              <a:latin typeface="Times New Roman" panose="02020603050405020304" pitchFamily="18" charset="0"/>
              <a:ea typeface="楷体_GB2312"/>
            </a:endParaRPr>
          </a:p>
        </p:txBody>
      </p:sp>
      <p:sp>
        <p:nvSpPr>
          <p:cNvPr id="11" name="Text Box 3"/>
          <p:cNvSpPr txBox="1"/>
          <p:nvPr/>
        </p:nvSpPr>
        <p:spPr>
          <a:xfrm>
            <a:off x="781050" y="1412875"/>
            <a:ext cx="3359150" cy="457200"/>
          </a:xfrm>
          <a:prstGeom prst="rect">
            <a:avLst/>
          </a:prstGeom>
          <a:noFill/>
          <a:ln w="9525">
            <a:noFill/>
          </a:ln>
        </p:spPr>
        <p:txBody>
          <a:bodyPr anchor="ctr" anchorCtr="0">
            <a:spAutoFit/>
          </a:bodyPr>
          <a:p>
            <a:pPr>
              <a:spcBef>
                <a:spcPct val="50000"/>
              </a:spcBef>
            </a:pPr>
            <a:r>
              <a:rPr lang="zh-CN" altLang="en-US" sz="2400" b="1" dirty="0">
                <a:solidFill>
                  <a:srgbClr val="000000"/>
                </a:solidFill>
                <a:latin typeface="Times New Roman" panose="02020603050405020304" pitchFamily="18" charset="0"/>
                <a:ea typeface="楷体_GB2312"/>
              </a:rPr>
              <a:t>正常稳压时    </a:t>
            </a:r>
            <a:r>
              <a:rPr lang="en-US" altLang="zh-CN" sz="2400" b="1" i="1" dirty="0">
                <a:solidFill>
                  <a:srgbClr val="000000"/>
                </a:solidFill>
                <a:latin typeface="Times New Roman" panose="02020603050405020304" pitchFamily="18" charset="0"/>
                <a:ea typeface="楷体_GB2312"/>
              </a:rPr>
              <a:t>V</a:t>
            </a:r>
            <a:r>
              <a:rPr lang="en-US" altLang="zh-CN" sz="2400" b="1" baseline="-25000" dirty="0">
                <a:solidFill>
                  <a:srgbClr val="000000"/>
                </a:solidFill>
                <a:latin typeface="Times New Roman" panose="02020603050405020304" pitchFamily="18" charset="0"/>
                <a:ea typeface="楷体_GB2312"/>
              </a:rPr>
              <a:t>O</a:t>
            </a:r>
            <a:r>
              <a:rPr lang="en-US" altLang="zh-CN" sz="2400" b="1" dirty="0">
                <a:solidFill>
                  <a:srgbClr val="000000"/>
                </a:solidFill>
                <a:latin typeface="Times New Roman" panose="02020603050405020304" pitchFamily="18" charset="0"/>
                <a:ea typeface="楷体_GB2312"/>
              </a:rPr>
              <a:t> =</a:t>
            </a:r>
            <a:r>
              <a:rPr lang="en-US" altLang="zh-CN" sz="2400" b="1" i="1" dirty="0">
                <a:solidFill>
                  <a:srgbClr val="000000"/>
                </a:solidFill>
                <a:latin typeface="Times New Roman" panose="02020603050405020304" pitchFamily="18" charset="0"/>
                <a:ea typeface="楷体_GB2312"/>
              </a:rPr>
              <a:t>V</a:t>
            </a:r>
            <a:r>
              <a:rPr lang="en-US" altLang="zh-CN" sz="2400" b="1" baseline="-25000" dirty="0">
                <a:solidFill>
                  <a:srgbClr val="000000"/>
                </a:solidFill>
                <a:latin typeface="Times New Roman" panose="02020603050405020304" pitchFamily="18" charset="0"/>
                <a:ea typeface="楷体_GB2312"/>
              </a:rPr>
              <a:t>Z</a:t>
            </a:r>
            <a:endParaRPr lang="en-US" altLang="zh-CN" sz="2400" b="1" baseline="-25000" dirty="0">
              <a:solidFill>
                <a:srgbClr val="000000"/>
              </a:solidFill>
              <a:latin typeface="Times New Roman" panose="02020603050405020304" pitchFamily="18" charset="0"/>
              <a:ea typeface="楷体_GB2312"/>
            </a:endParaRPr>
          </a:p>
        </p:txBody>
      </p:sp>
      <p:sp>
        <p:nvSpPr>
          <p:cNvPr id="12" name="Text Box 8"/>
          <p:cNvSpPr txBox="1"/>
          <p:nvPr/>
        </p:nvSpPr>
        <p:spPr>
          <a:xfrm>
            <a:off x="750888" y="2097088"/>
            <a:ext cx="3352800" cy="457200"/>
          </a:xfrm>
          <a:prstGeom prst="rect">
            <a:avLst/>
          </a:prstGeom>
          <a:noFill/>
          <a:ln w="9525">
            <a:noFill/>
          </a:ln>
        </p:spPr>
        <p:txBody>
          <a:bodyPr anchor="ctr" anchorCtr="0">
            <a:spAutoFit/>
          </a:bodyPr>
          <a:p>
            <a:r>
              <a:rPr lang="en-US" altLang="zh-CN" sz="2400" b="1" dirty="0">
                <a:solidFill>
                  <a:srgbClr val="FF3399"/>
                </a:solidFill>
                <a:latin typeface="Times New Roman" panose="02020603050405020304" pitchFamily="18" charset="0"/>
                <a:ea typeface="楷体_GB2312"/>
              </a:rPr>
              <a:t>#</a:t>
            </a:r>
            <a:r>
              <a:rPr lang="en-US" altLang="zh-CN" sz="2400" b="1" dirty="0">
                <a:solidFill>
                  <a:srgbClr val="CC0000"/>
                </a:solidFill>
                <a:latin typeface="Times New Roman" panose="02020603050405020304" pitchFamily="18" charset="0"/>
                <a:ea typeface="楷体_GB2312"/>
              </a:rPr>
              <a:t> </a:t>
            </a:r>
            <a:r>
              <a:rPr lang="zh-CN" altLang="en-US" sz="2400" b="1" dirty="0">
                <a:solidFill>
                  <a:srgbClr val="CC0000"/>
                </a:solidFill>
                <a:latin typeface="Times New Roman" panose="02020603050405020304" pitchFamily="18" charset="0"/>
                <a:ea typeface="楷体_GB2312"/>
              </a:rPr>
              <a:t>稳压条件是什么？</a:t>
            </a:r>
            <a:endParaRPr lang="zh-CN" altLang="en-US" sz="2400" b="1" dirty="0">
              <a:solidFill>
                <a:srgbClr val="000000"/>
              </a:solidFill>
              <a:latin typeface="Times New Roman" panose="02020603050405020304" pitchFamily="18" charset="0"/>
              <a:ea typeface="楷体_GB2312"/>
            </a:endParaRPr>
          </a:p>
        </p:txBody>
      </p:sp>
      <p:sp>
        <p:nvSpPr>
          <p:cNvPr id="13" name="Text Box 11"/>
          <p:cNvSpPr txBox="1"/>
          <p:nvPr/>
        </p:nvSpPr>
        <p:spPr>
          <a:xfrm>
            <a:off x="4679950" y="3794125"/>
            <a:ext cx="3694113" cy="528638"/>
          </a:xfrm>
          <a:prstGeom prst="rect">
            <a:avLst/>
          </a:prstGeom>
          <a:solidFill>
            <a:srgbClr val="CCFFCC"/>
          </a:solidFill>
          <a:ln w="9525" cap="flat" cmpd="sng">
            <a:solidFill>
              <a:srgbClr val="FF99CC"/>
            </a:solidFill>
            <a:prstDash val="solid"/>
            <a:miter/>
            <a:headEnd type="none" w="med" len="med"/>
            <a:tailEnd type="none" w="med" len="med"/>
          </a:ln>
        </p:spPr>
        <p:txBody>
          <a:bodyPr anchor="ctr" anchorCtr="0">
            <a:spAutoFit/>
          </a:bodyPr>
          <a:p>
            <a:pPr>
              <a:spcBef>
                <a:spcPct val="50000"/>
              </a:spcBef>
            </a:pPr>
            <a:r>
              <a:rPr lang="en-US" altLang="zh-CN" sz="2800" b="1" i="1" dirty="0">
                <a:solidFill>
                  <a:srgbClr val="000000"/>
                </a:solidFill>
                <a:latin typeface="Times New Roman" panose="02020603050405020304" pitchFamily="18" charset="0"/>
                <a:ea typeface="楷体_GB2312"/>
              </a:rPr>
              <a:t>I</a:t>
            </a:r>
            <a:r>
              <a:rPr lang="en-US" altLang="zh-CN" sz="2800" b="1" baseline="-25000" dirty="0">
                <a:solidFill>
                  <a:srgbClr val="000000"/>
                </a:solidFill>
                <a:latin typeface="Times New Roman" panose="02020603050405020304" pitchFamily="18" charset="0"/>
                <a:ea typeface="楷体_GB2312"/>
              </a:rPr>
              <a:t>Z(min)</a:t>
            </a:r>
            <a:r>
              <a:rPr lang="en-US" altLang="zh-CN" sz="2800" b="1" dirty="0">
                <a:solidFill>
                  <a:srgbClr val="000000"/>
                </a:solidFill>
                <a:latin typeface="Times New Roman" panose="02020603050405020304" pitchFamily="18" charset="0"/>
                <a:ea typeface="楷体_GB2312"/>
              </a:rPr>
              <a:t> ≤ </a:t>
            </a:r>
            <a:r>
              <a:rPr lang="en-US" altLang="zh-CN" sz="2800" b="1" i="1" dirty="0">
                <a:solidFill>
                  <a:srgbClr val="000000"/>
                </a:solidFill>
                <a:latin typeface="Times New Roman" panose="02020603050405020304" pitchFamily="18" charset="0"/>
                <a:ea typeface="楷体_GB2312"/>
              </a:rPr>
              <a:t>I</a:t>
            </a:r>
            <a:r>
              <a:rPr lang="en-US" altLang="zh-CN" sz="2800" b="1" baseline="-25000" dirty="0">
                <a:solidFill>
                  <a:srgbClr val="000000"/>
                </a:solidFill>
                <a:latin typeface="Times New Roman" panose="02020603050405020304" pitchFamily="18" charset="0"/>
                <a:ea typeface="楷体_GB2312"/>
              </a:rPr>
              <a:t>Z</a:t>
            </a:r>
            <a:r>
              <a:rPr lang="en-US" altLang="zh-CN" sz="2800" b="1" dirty="0">
                <a:solidFill>
                  <a:srgbClr val="000000"/>
                </a:solidFill>
                <a:latin typeface="Times New Roman" panose="02020603050405020304" pitchFamily="18" charset="0"/>
                <a:ea typeface="楷体_GB2312"/>
              </a:rPr>
              <a:t> ≤ </a:t>
            </a:r>
            <a:r>
              <a:rPr lang="en-US" altLang="zh-CN" sz="2800" b="1" i="1" dirty="0">
                <a:solidFill>
                  <a:srgbClr val="000000"/>
                </a:solidFill>
                <a:latin typeface="Times New Roman" panose="02020603050405020304" pitchFamily="18" charset="0"/>
                <a:ea typeface="楷体_GB2312"/>
              </a:rPr>
              <a:t>I</a:t>
            </a:r>
            <a:r>
              <a:rPr lang="en-US" altLang="zh-CN" sz="2800" b="1" baseline="-25000" dirty="0">
                <a:solidFill>
                  <a:srgbClr val="000000"/>
                </a:solidFill>
                <a:latin typeface="Times New Roman" panose="02020603050405020304" pitchFamily="18" charset="0"/>
                <a:ea typeface="楷体_GB2312"/>
              </a:rPr>
              <a:t>Z(max)</a:t>
            </a:r>
            <a:endParaRPr lang="en-US" altLang="zh-CN" sz="2800" b="1" dirty="0">
              <a:solidFill>
                <a:srgbClr val="000000"/>
              </a:solidFill>
              <a:latin typeface="Times New Roman" panose="02020603050405020304" pitchFamily="18" charset="0"/>
              <a:ea typeface="楷体_GB2312"/>
            </a:endParaRPr>
          </a:p>
        </p:txBody>
      </p:sp>
      <p:graphicFrame>
        <p:nvGraphicFramePr>
          <p:cNvPr id="55304" name="Object 16"/>
          <p:cNvGraphicFramePr>
            <a:graphicFrameLocks noChangeAspect="1"/>
          </p:cNvGraphicFramePr>
          <p:nvPr/>
        </p:nvGraphicFramePr>
        <p:xfrm>
          <a:off x="4306888" y="769938"/>
          <a:ext cx="4297362" cy="2406650"/>
        </p:xfrm>
        <a:graphic>
          <a:graphicData uri="http://schemas.openxmlformats.org/presentationml/2006/ole">
            <mc:AlternateContent xmlns:mc="http://schemas.openxmlformats.org/markup-compatibility/2006">
              <mc:Choice xmlns:v="urn:schemas-microsoft-com:vml" Requires="v">
                <p:oleObj spid="_x0000_s3153" name="" r:id="rId3" imgW="2849245" imgH="1604645" progId="Word.Picture.8">
                  <p:embed/>
                </p:oleObj>
              </mc:Choice>
              <mc:Fallback>
                <p:oleObj name="" r:id="rId3" imgW="2849245" imgH="1604645" progId="Word.Picture.8">
                  <p:embed/>
                  <p:pic>
                    <p:nvPicPr>
                      <p:cNvPr id="0" name="图片 3152"/>
                      <p:cNvPicPr/>
                      <p:nvPr/>
                    </p:nvPicPr>
                    <p:blipFill>
                      <a:blip r:embed="rId4"/>
                      <a:stretch>
                        <a:fillRect/>
                      </a:stretch>
                    </p:blipFill>
                    <p:spPr>
                      <a:xfrm>
                        <a:off x="4306888" y="769938"/>
                        <a:ext cx="4297362" cy="2406650"/>
                      </a:xfrm>
                      <a:prstGeom prst="rect">
                        <a:avLst/>
                      </a:prstGeom>
                      <a:noFill/>
                      <a:ln w="38100">
                        <a:noFill/>
                        <a:miter/>
                      </a:ln>
                    </p:spPr>
                  </p:pic>
                </p:oleObj>
              </mc:Fallback>
            </mc:AlternateContent>
          </a:graphicData>
        </a:graphic>
      </p:graphicFrame>
      <p:sp>
        <p:nvSpPr>
          <p:cNvPr id="15" name="Text Box 2"/>
          <p:cNvSpPr txBox="1"/>
          <p:nvPr/>
        </p:nvSpPr>
        <p:spPr>
          <a:xfrm>
            <a:off x="4673600" y="4724400"/>
            <a:ext cx="3048000" cy="457200"/>
          </a:xfrm>
          <a:prstGeom prst="rect">
            <a:avLst/>
          </a:prstGeom>
          <a:noFill/>
          <a:ln w="9525">
            <a:noFill/>
          </a:ln>
        </p:spPr>
        <p:txBody>
          <a:bodyPr anchor="ctr" anchorCtr="0">
            <a:spAutoFit/>
          </a:bodyPr>
          <a:p>
            <a:r>
              <a:rPr lang="en-US" altLang="zh-CN" sz="2400" b="1" dirty="0">
                <a:solidFill>
                  <a:srgbClr val="FF3399"/>
                </a:solidFill>
                <a:latin typeface="Times New Roman" panose="02020603050405020304" pitchFamily="18" charset="0"/>
                <a:ea typeface="楷体_GB2312"/>
              </a:rPr>
              <a:t># </a:t>
            </a:r>
            <a:r>
              <a:rPr lang="zh-CN" altLang="en-US" sz="2400" b="1" dirty="0">
                <a:solidFill>
                  <a:srgbClr val="CC0000"/>
                </a:solidFill>
                <a:latin typeface="Times New Roman" panose="02020603050405020304" pitchFamily="18" charset="0"/>
                <a:ea typeface="楷体_GB2312"/>
              </a:rPr>
              <a:t>不加</a:t>
            </a:r>
            <a:r>
              <a:rPr lang="en-US" altLang="zh-CN" sz="2400" b="1" i="1" dirty="0">
                <a:solidFill>
                  <a:srgbClr val="CC0000"/>
                </a:solidFill>
                <a:latin typeface="Times New Roman" panose="02020603050405020304" pitchFamily="18" charset="0"/>
                <a:ea typeface="楷体_GB2312"/>
              </a:rPr>
              <a:t>R</a:t>
            </a:r>
            <a:r>
              <a:rPr lang="zh-CN" altLang="en-US" sz="2400" b="1" dirty="0">
                <a:solidFill>
                  <a:srgbClr val="CC0000"/>
                </a:solidFill>
                <a:latin typeface="Times New Roman" panose="02020603050405020304" pitchFamily="18" charset="0"/>
                <a:ea typeface="楷体_GB2312"/>
              </a:rPr>
              <a:t>可以吗？</a:t>
            </a:r>
            <a:endParaRPr lang="zh-CN" altLang="en-US" sz="2400" b="1" dirty="0">
              <a:solidFill>
                <a:srgbClr val="CC0000"/>
              </a:solidFill>
              <a:latin typeface="Times New Roman" panose="02020603050405020304" pitchFamily="18" charset="0"/>
              <a:ea typeface="楷体_GB2312"/>
            </a:endParaRPr>
          </a:p>
        </p:txBody>
      </p:sp>
      <p:sp>
        <p:nvSpPr>
          <p:cNvPr id="7" name="页脚占位符 4"/>
          <p:cNvSpPr txBox="1">
            <a:spLocks noGrp="1"/>
          </p:cNvSpPr>
          <p:nvPr>
            <p:ph type="ftr" sz="quarter" idx="4294967295"/>
            <p:custDataLst>
              <p:tags r:id="rId5"/>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5"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vertical)">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ox(in)">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6"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strips(downRight)">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6"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strips(downRigh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bldLvl="0" animBg="1"/>
      <p:bldP spid="1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943985" y="-16510"/>
            <a:ext cx="1551940" cy="521970"/>
          </a:xfrm>
          <a:prstGeom prst="rect">
            <a:avLst/>
          </a:prstGeom>
          <a:noFill/>
        </p:spPr>
        <p:txBody>
          <a:bodyPr wrap="square" rtlCol="0" anchor="t">
            <a:spAutoFit/>
          </a:bodyPr>
          <a:p>
            <a:pPr>
              <a:spcBef>
                <a:spcPct val="20000"/>
              </a:spcBef>
            </a:pPr>
            <a:r>
              <a:rPr lang="zh-CN" altLang="en-US" dirty="0">
                <a:solidFill>
                  <a:srgbClr val="0033CC"/>
                </a:solidFill>
                <a:latin typeface="Times New Roman" panose="02020603050405020304" pitchFamily="18" charset="0"/>
                <a:sym typeface="+mn-ea"/>
              </a:rPr>
              <a:t>练习题</a:t>
            </a:r>
            <a:endParaRPr lang="zh-CN" altLang="en-US" dirty="0">
              <a:solidFill>
                <a:srgbClr val="0033CC"/>
              </a:solidFill>
              <a:latin typeface="Times New Roman" panose="02020603050405020304" pitchFamily="18" charset="0"/>
              <a:sym typeface="+mn-ea"/>
            </a:endParaRPr>
          </a:p>
        </p:txBody>
      </p:sp>
      <p:sp>
        <p:nvSpPr>
          <p:cNvPr id="4" name="文本框 3"/>
          <p:cNvSpPr txBox="1"/>
          <p:nvPr/>
        </p:nvSpPr>
        <p:spPr>
          <a:xfrm>
            <a:off x="75565" y="453390"/>
            <a:ext cx="9163685" cy="615950"/>
          </a:xfrm>
          <a:prstGeom prst="rect">
            <a:avLst/>
          </a:prstGeom>
          <a:noFill/>
        </p:spPr>
        <p:txBody>
          <a:bodyPr wrap="square" rtlCol="0" anchor="t">
            <a:noAutofit/>
          </a:bodyPr>
          <a:p>
            <a:r>
              <a:rPr lang="en-US" altLang="zh-CN" sz="1600">
                <a:solidFill>
                  <a:schemeClr val="bg1"/>
                </a:solidFill>
                <a:latin typeface="Times New Roman" panose="02020603050405020304" pitchFamily="18" charset="0"/>
                <a:cs typeface="Times New Roman" panose="02020603050405020304" pitchFamily="18" charset="0"/>
              </a:rPr>
              <a:t>1.</a:t>
            </a:r>
            <a:r>
              <a:rPr lang="en-US" altLang="zh-CN" sz="1600">
                <a:solidFill>
                  <a:srgbClr val="000000"/>
                </a:solidFill>
              </a:rPr>
              <a:t> </a:t>
            </a:r>
            <a:r>
              <a:rPr lang="zh-CN" altLang="en-US" sz="1800">
                <a:solidFill>
                  <a:schemeClr val="bg1"/>
                </a:solidFill>
              </a:rPr>
              <a:t>已知稳压管 DZ 的稳压值 </a:t>
            </a:r>
            <a:r>
              <a:rPr lang="zh-CN" altLang="en-US" sz="1800" i="1">
                <a:solidFill>
                  <a:schemeClr val="bg1"/>
                </a:solidFill>
              </a:rPr>
              <a:t>V</a:t>
            </a:r>
            <a:r>
              <a:rPr lang="zh-CN" altLang="en-US" sz="1800" baseline="-25000">
                <a:solidFill>
                  <a:schemeClr val="bg1"/>
                </a:solidFill>
              </a:rPr>
              <a:t>Z</a:t>
            </a:r>
            <a:r>
              <a:rPr lang="zh-CN" altLang="en-US" sz="1800">
                <a:solidFill>
                  <a:schemeClr val="bg1"/>
                </a:solidFill>
              </a:rPr>
              <a:t>= 6V, 最小稳定电流 </a:t>
            </a:r>
            <a:r>
              <a:rPr lang="zh-CN" altLang="en-US" sz="1800" i="1">
                <a:solidFill>
                  <a:schemeClr val="bg1"/>
                </a:solidFill>
              </a:rPr>
              <a:t>I</a:t>
            </a:r>
            <a:r>
              <a:rPr lang="zh-CN" altLang="en-US" sz="1800" i="1" baseline="-25000">
                <a:solidFill>
                  <a:schemeClr val="bg1"/>
                </a:solidFill>
              </a:rPr>
              <a:t>Z</a:t>
            </a:r>
            <a:r>
              <a:rPr lang="zh-CN" altLang="en-US" sz="1800" baseline="-25000">
                <a:solidFill>
                  <a:schemeClr val="bg1"/>
                </a:solidFill>
              </a:rPr>
              <a:t>min</a:t>
            </a:r>
            <a:r>
              <a:rPr lang="zh-CN" altLang="en-US" sz="1800">
                <a:solidFill>
                  <a:schemeClr val="bg1"/>
                </a:solidFill>
              </a:rPr>
              <a:t>= 5mA, 求下图 所示电路在 </a:t>
            </a:r>
            <a:r>
              <a:rPr lang="zh-CN" altLang="en-US" sz="1800" i="1">
                <a:solidFill>
                  <a:schemeClr val="bg1"/>
                </a:solidFill>
              </a:rPr>
              <a:t>v</a:t>
            </a:r>
            <a:r>
              <a:rPr lang="zh-CN" altLang="en-US" sz="1800" baseline="-25000">
                <a:solidFill>
                  <a:schemeClr val="bg1"/>
                </a:solidFill>
              </a:rPr>
              <a:t>I</a:t>
            </a:r>
            <a:r>
              <a:rPr lang="zh-CN" altLang="en-US" sz="1800">
                <a:solidFill>
                  <a:schemeClr val="bg1"/>
                </a:solidFill>
              </a:rPr>
              <a:t>= 10V 时 </a:t>
            </a:r>
            <a:r>
              <a:rPr lang="zh-CN" altLang="en-US" sz="1800" i="1">
                <a:solidFill>
                  <a:schemeClr val="bg1"/>
                </a:solidFill>
              </a:rPr>
              <a:t>v</a:t>
            </a:r>
            <a:r>
              <a:rPr lang="zh-CN" altLang="en-US" sz="1800" baseline="-25000">
                <a:solidFill>
                  <a:schemeClr val="bg1"/>
                </a:solidFill>
              </a:rPr>
              <a:t>O1</a:t>
            </a:r>
            <a:r>
              <a:rPr lang="zh-CN" altLang="en-US" sz="1800">
                <a:solidFill>
                  <a:schemeClr val="bg1"/>
                </a:solidFill>
              </a:rPr>
              <a:t>和 </a:t>
            </a:r>
            <a:r>
              <a:rPr lang="zh-CN" altLang="en-US" sz="1800" i="1">
                <a:solidFill>
                  <a:schemeClr val="bg1"/>
                </a:solidFill>
              </a:rPr>
              <a:t>v</a:t>
            </a:r>
            <a:r>
              <a:rPr lang="zh-CN" altLang="en-US" sz="1800" baseline="-25000">
                <a:solidFill>
                  <a:schemeClr val="bg1"/>
                </a:solidFill>
              </a:rPr>
              <a:t>O2</a:t>
            </a:r>
            <a:r>
              <a:rPr lang="zh-CN" altLang="en-US" sz="1800">
                <a:solidFill>
                  <a:schemeClr val="bg1"/>
                </a:solidFill>
              </a:rPr>
              <a:t>的值。</a:t>
            </a:r>
            <a:endParaRPr lang="zh-CN" altLang="en-US" sz="1600">
              <a:solidFill>
                <a:schemeClr val="bg1"/>
              </a:solidFill>
            </a:endParaRPr>
          </a:p>
          <a:p>
            <a:r>
              <a:rPr lang="zh-CN" altLang="en-US" sz="1600">
                <a:solidFill>
                  <a:schemeClr val="bg1"/>
                </a:solidFill>
              </a:rPr>
              <a:t>= 10V 时 vO1和 vO2的值。</a:t>
            </a:r>
            <a:r>
              <a:rPr lang="zh-CN" altLang="en-US">
                <a:solidFill>
                  <a:schemeClr val="bg1"/>
                </a:solidFill>
              </a:rPr>
              <a:t>。</a:t>
            </a:r>
            <a:endParaRPr lang="zh-CN" altLang="en-US">
              <a:solidFill>
                <a:schemeClr val="bg1"/>
              </a:solidFill>
            </a:endParaRPr>
          </a:p>
        </p:txBody>
      </p:sp>
      <p:pic>
        <p:nvPicPr>
          <p:cNvPr id="5" name="图片 4"/>
          <p:cNvPicPr>
            <a:picLocks noChangeAspect="1"/>
          </p:cNvPicPr>
          <p:nvPr>
            <p:custDataLst>
              <p:tags r:id="rId1"/>
            </p:custDataLst>
          </p:nvPr>
        </p:nvPicPr>
        <p:blipFill>
          <a:blip r:embed="rId2"/>
          <a:stretch>
            <a:fillRect/>
          </a:stretch>
        </p:blipFill>
        <p:spPr>
          <a:xfrm>
            <a:off x="935990" y="1295400"/>
            <a:ext cx="7442200" cy="2479040"/>
          </a:xfrm>
          <a:prstGeom prst="rect">
            <a:avLst/>
          </a:prstGeom>
        </p:spPr>
      </p:pic>
      <p:sp>
        <p:nvSpPr>
          <p:cNvPr id="6" name="文本框 5"/>
          <p:cNvSpPr txBox="1"/>
          <p:nvPr/>
        </p:nvSpPr>
        <p:spPr>
          <a:xfrm>
            <a:off x="0" y="4067175"/>
            <a:ext cx="9005570" cy="645160"/>
          </a:xfrm>
          <a:prstGeom prst="rect">
            <a:avLst/>
          </a:prstGeom>
          <a:noFill/>
        </p:spPr>
        <p:txBody>
          <a:bodyPr wrap="square" rtlCol="0" anchor="t">
            <a:spAutoFit/>
          </a:bodyPr>
          <a:p>
            <a:r>
              <a:rPr lang="en-US" altLang="zh-CN" sz="1800">
                <a:solidFill>
                  <a:srgbClr val="000000"/>
                </a:solidFill>
              </a:rPr>
              <a:t>2.</a:t>
            </a:r>
            <a:r>
              <a:rPr lang="zh-CN" altLang="en-US" sz="1800">
                <a:solidFill>
                  <a:srgbClr val="000000"/>
                </a:solidFill>
              </a:rPr>
              <a:t>下图所示电路中, 硅稳压管 DZ</a:t>
            </a:r>
            <a:r>
              <a:rPr lang="zh-CN" altLang="en-US" sz="1800" baseline="-25000">
                <a:solidFill>
                  <a:srgbClr val="000000"/>
                </a:solidFill>
              </a:rPr>
              <a:t>1</a:t>
            </a:r>
            <a:r>
              <a:rPr lang="zh-CN" altLang="en-US" sz="1800">
                <a:solidFill>
                  <a:srgbClr val="000000"/>
                </a:solidFill>
              </a:rPr>
              <a:t>的稳定电压为 8V, DZ</a:t>
            </a:r>
            <a:r>
              <a:rPr lang="zh-CN" altLang="en-US" sz="1800" baseline="-25000">
                <a:solidFill>
                  <a:srgbClr val="000000"/>
                </a:solidFill>
              </a:rPr>
              <a:t>2</a:t>
            </a:r>
            <a:r>
              <a:rPr lang="zh-CN" altLang="en-US" sz="1800">
                <a:solidFill>
                  <a:srgbClr val="000000"/>
                </a:solidFill>
              </a:rPr>
              <a:t>的稳定电压为 6V, 正向压降为 </a:t>
            </a:r>
            <a:endParaRPr lang="zh-CN" altLang="en-US" sz="1800">
              <a:solidFill>
                <a:srgbClr val="000000"/>
              </a:solidFill>
            </a:endParaRPr>
          </a:p>
          <a:p>
            <a:r>
              <a:rPr lang="zh-CN" altLang="en-US" sz="1800">
                <a:solidFill>
                  <a:srgbClr val="000000"/>
                </a:solidFill>
              </a:rPr>
              <a:t>0. 7V, 试求图中输出电压 Uo。</a:t>
            </a:r>
            <a:endParaRPr lang="zh-CN" altLang="en-US" sz="1800">
              <a:solidFill>
                <a:srgbClr val="000000"/>
              </a:solidFill>
            </a:endParaRPr>
          </a:p>
        </p:txBody>
      </p:sp>
      <p:pic>
        <p:nvPicPr>
          <p:cNvPr id="7" name="图片 6"/>
          <p:cNvPicPr>
            <a:picLocks noChangeAspect="1"/>
          </p:cNvPicPr>
          <p:nvPr>
            <p:custDataLst>
              <p:tags r:id="rId3"/>
            </p:custDataLst>
          </p:nvPr>
        </p:nvPicPr>
        <p:blipFill>
          <a:blip r:embed="rId4"/>
          <a:stretch>
            <a:fillRect/>
          </a:stretch>
        </p:blipFill>
        <p:spPr>
          <a:xfrm>
            <a:off x="288290" y="4923155"/>
            <a:ext cx="8366760" cy="1544955"/>
          </a:xfrm>
          <a:prstGeom prst="rect">
            <a:avLst/>
          </a:prstGeom>
        </p:spPr>
      </p:pic>
      <p:sp>
        <p:nvSpPr>
          <p:cNvPr id="8" name="页脚占位符 4"/>
          <p:cNvSpPr txBox="1">
            <a:spLocks noGrp="1"/>
          </p:cNvSpPr>
          <p:nvPr>
            <p:custDataLst>
              <p:tags r:id="rId5"/>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65" name="Text Box 37"/>
          <p:cNvSpPr txBox="1"/>
          <p:nvPr/>
        </p:nvSpPr>
        <p:spPr>
          <a:xfrm>
            <a:off x="400050" y="1212215"/>
            <a:ext cx="8096250" cy="2589530"/>
          </a:xfrm>
          <a:prstGeom prst="rect">
            <a:avLst/>
          </a:prstGeom>
          <a:solidFill>
            <a:srgbClr val="CCFFFF"/>
          </a:solidFill>
          <a:ln w="9525" cap="flat" cmpd="sng">
            <a:solidFill>
              <a:srgbClr val="0033CC"/>
            </a:solidFill>
            <a:prstDash val="solid"/>
            <a:miter/>
            <a:headEnd type="none" w="med" len="med"/>
            <a:tailEnd type="none" w="med" len="med"/>
          </a:ln>
        </p:spPr>
        <p:txBody>
          <a:bodyPr>
            <a:spAutoFit/>
          </a:bodyPr>
          <a:p>
            <a:pPr>
              <a:spcBef>
                <a:spcPct val="20000"/>
              </a:spcBef>
            </a:pPr>
            <a:r>
              <a:rPr lang="en-US" altLang="zh-CN" sz="2800" b="1" dirty="0">
                <a:solidFill>
                  <a:srgbClr val="FF0066"/>
                </a:solidFill>
                <a:latin typeface="Times New Roman" panose="02020603050405020304" pitchFamily="18" charset="0"/>
              </a:rPr>
              <a:t>  </a:t>
            </a:r>
            <a:endParaRPr lang="en-US" altLang="zh-CN" sz="2800" b="1" dirty="0">
              <a:solidFill>
                <a:srgbClr val="010000"/>
              </a:solidFill>
              <a:latin typeface="Times New Roman" panose="02020603050405020304" pitchFamily="18" charset="0"/>
            </a:endParaRPr>
          </a:p>
          <a:p>
            <a:pPr>
              <a:spcBef>
                <a:spcPct val="20000"/>
              </a:spcBef>
            </a:pPr>
            <a:endParaRPr lang="en-US" altLang="zh-CN" sz="2800" b="1" dirty="0">
              <a:solidFill>
                <a:srgbClr val="010000"/>
              </a:solidFill>
              <a:latin typeface="Times New Roman" panose="02020603050405020304" pitchFamily="18" charset="0"/>
            </a:endParaRPr>
          </a:p>
          <a:p>
            <a:pPr>
              <a:spcBef>
                <a:spcPct val="20000"/>
              </a:spcBef>
            </a:pPr>
            <a:endParaRPr lang="en-US" altLang="zh-CN" sz="2800" b="1" dirty="0">
              <a:solidFill>
                <a:srgbClr val="010000"/>
              </a:solidFill>
              <a:latin typeface="Times New Roman" panose="02020603050405020304" pitchFamily="18" charset="0"/>
            </a:endParaRPr>
          </a:p>
          <a:p>
            <a:pPr>
              <a:spcBef>
                <a:spcPct val="20000"/>
              </a:spcBef>
            </a:pPr>
            <a:endParaRPr lang="en-US" altLang="zh-CN" sz="2800" dirty="0">
              <a:solidFill>
                <a:srgbClr val="010000"/>
              </a:solidFill>
              <a:latin typeface="Times New Roman" panose="02020603050405020304" pitchFamily="18" charset="0"/>
            </a:endParaRPr>
          </a:p>
          <a:p>
            <a:pPr>
              <a:spcBef>
                <a:spcPct val="20000"/>
              </a:spcBef>
            </a:pPr>
            <a:endParaRPr lang="en-US" altLang="zh-CN" sz="2800" dirty="0">
              <a:solidFill>
                <a:srgbClr val="010000"/>
              </a:solidFill>
              <a:latin typeface="Times New Roman" panose="02020603050405020304" pitchFamily="18" charset="0"/>
            </a:endParaRPr>
          </a:p>
        </p:txBody>
      </p:sp>
      <p:sp>
        <p:nvSpPr>
          <p:cNvPr id="22566" name="Text Box 38"/>
          <p:cNvSpPr txBox="1"/>
          <p:nvPr/>
        </p:nvSpPr>
        <p:spPr>
          <a:xfrm>
            <a:off x="514350" y="1700530"/>
            <a:ext cx="7772400" cy="519113"/>
          </a:xfrm>
          <a:prstGeom prst="rect">
            <a:avLst/>
          </a:prstGeom>
          <a:noFill/>
          <a:ln w="9525">
            <a:noFill/>
          </a:ln>
        </p:spPr>
        <p:txBody>
          <a:bodyPr>
            <a:spAutoFit/>
          </a:bodyPr>
          <a:p>
            <a:pPr>
              <a:spcBef>
                <a:spcPct val="20000"/>
              </a:spcBef>
            </a:pPr>
            <a:r>
              <a:rPr lang="en-US" altLang="zh-CN" sz="2800" b="1" dirty="0">
                <a:solidFill>
                  <a:srgbClr val="0033CC"/>
                </a:solidFill>
                <a:latin typeface="Times New Roman" panose="02020603050405020304" pitchFamily="18" charset="0"/>
              </a:rPr>
              <a:t>1. </a:t>
            </a:r>
            <a:r>
              <a:rPr lang="zh-CN" altLang="en-US" sz="2800" b="1" dirty="0">
                <a:solidFill>
                  <a:srgbClr val="0033CC"/>
                </a:solidFill>
                <a:latin typeface="Times New Roman" panose="02020603050405020304" pitchFamily="18" charset="0"/>
              </a:rPr>
              <a:t>本征半导体中电子空穴成对出现</a:t>
            </a:r>
            <a:r>
              <a:rPr lang="en-US" altLang="zh-CN" sz="2800" b="1" dirty="0">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且数量少；</a:t>
            </a:r>
            <a:r>
              <a:rPr lang="zh-CN" altLang="en-US" sz="2800" dirty="0">
                <a:solidFill>
                  <a:srgbClr val="0033CC"/>
                </a:solidFill>
                <a:latin typeface="Times New Roman" panose="02020603050405020304" pitchFamily="18" charset="0"/>
              </a:rPr>
              <a:t> </a:t>
            </a:r>
            <a:endParaRPr lang="zh-CN" altLang="en-US" sz="2800" dirty="0">
              <a:solidFill>
                <a:srgbClr val="0033CC"/>
              </a:solidFill>
              <a:latin typeface="Times New Roman" panose="02020603050405020304" pitchFamily="18" charset="0"/>
            </a:endParaRPr>
          </a:p>
        </p:txBody>
      </p:sp>
      <p:sp>
        <p:nvSpPr>
          <p:cNvPr id="22567" name="Text Box 39"/>
          <p:cNvSpPr txBox="1"/>
          <p:nvPr/>
        </p:nvSpPr>
        <p:spPr>
          <a:xfrm>
            <a:off x="514350" y="2226945"/>
            <a:ext cx="7848600" cy="519113"/>
          </a:xfrm>
          <a:prstGeom prst="rect">
            <a:avLst/>
          </a:prstGeom>
          <a:noFill/>
          <a:ln w="9525">
            <a:noFill/>
          </a:ln>
        </p:spPr>
        <p:txBody>
          <a:bodyPr>
            <a:spAutoFit/>
          </a:bodyPr>
          <a:p>
            <a:pPr>
              <a:spcBef>
                <a:spcPct val="20000"/>
              </a:spcBef>
            </a:pPr>
            <a:r>
              <a:rPr lang="en-US" altLang="zh-CN" sz="2800" b="1" dirty="0">
                <a:solidFill>
                  <a:srgbClr val="0033CC"/>
                </a:solidFill>
                <a:latin typeface="Times New Roman" panose="02020603050405020304" pitchFamily="18" charset="0"/>
              </a:rPr>
              <a:t>2. </a:t>
            </a:r>
            <a:r>
              <a:rPr lang="zh-CN" altLang="en-US" sz="2800" b="1" dirty="0">
                <a:solidFill>
                  <a:srgbClr val="0033CC"/>
                </a:solidFill>
                <a:latin typeface="Times New Roman" panose="02020603050405020304" pitchFamily="18" charset="0"/>
              </a:rPr>
              <a:t>半导体中有电子和空穴两种载流子参与导电；</a:t>
            </a:r>
            <a:r>
              <a:rPr lang="zh-CN" altLang="en-US" sz="2800" dirty="0">
                <a:solidFill>
                  <a:srgbClr val="0033CC"/>
                </a:solidFill>
                <a:latin typeface="Times New Roman" panose="02020603050405020304" pitchFamily="18" charset="0"/>
              </a:rPr>
              <a:t> </a:t>
            </a:r>
            <a:endParaRPr lang="zh-CN" altLang="en-US" sz="2800" dirty="0">
              <a:solidFill>
                <a:srgbClr val="0033CC"/>
              </a:solidFill>
              <a:latin typeface="Times New Roman" panose="02020603050405020304" pitchFamily="18" charset="0"/>
            </a:endParaRPr>
          </a:p>
        </p:txBody>
      </p:sp>
      <p:sp>
        <p:nvSpPr>
          <p:cNvPr id="22568" name="Rectangle 40"/>
          <p:cNvSpPr/>
          <p:nvPr/>
        </p:nvSpPr>
        <p:spPr>
          <a:xfrm>
            <a:off x="495300" y="2836545"/>
            <a:ext cx="7715250" cy="1458913"/>
          </a:xfrm>
          <a:prstGeom prst="rect">
            <a:avLst/>
          </a:prstGeom>
          <a:noFill/>
          <a:ln w="9525">
            <a:noFill/>
          </a:ln>
        </p:spPr>
        <p:txBody>
          <a:bodyPr>
            <a:spAutoFit/>
          </a:bodyPr>
          <a:p>
            <a:pPr>
              <a:spcBef>
                <a:spcPct val="20000"/>
              </a:spcBef>
            </a:pPr>
            <a:r>
              <a:rPr lang="en-US" altLang="zh-CN" sz="2800" b="1" dirty="0">
                <a:solidFill>
                  <a:srgbClr val="0033CC"/>
                </a:solidFill>
                <a:latin typeface="Times New Roman" panose="02020603050405020304" pitchFamily="18" charset="0"/>
              </a:rPr>
              <a:t>3. </a:t>
            </a:r>
            <a:r>
              <a:rPr lang="zh-CN" altLang="en-US" sz="2800" b="1" dirty="0">
                <a:solidFill>
                  <a:srgbClr val="0033CC"/>
                </a:solidFill>
                <a:latin typeface="Times New Roman" panose="02020603050405020304" pitchFamily="18" charset="0"/>
              </a:rPr>
              <a:t>本征半导体导电能力弱，并与温度、光照等外   界条件有关</a:t>
            </a:r>
            <a:r>
              <a:rPr lang="zh-CN" altLang="en-US" sz="2800" dirty="0">
                <a:solidFill>
                  <a:srgbClr val="0033CC"/>
                </a:solidFill>
                <a:latin typeface="Times New Roman" panose="02020603050405020304" pitchFamily="18" charset="0"/>
              </a:rPr>
              <a:t>。</a:t>
            </a:r>
            <a:endParaRPr lang="zh-CN" altLang="en-US" sz="2800" dirty="0">
              <a:solidFill>
                <a:srgbClr val="0033CC"/>
              </a:solidFill>
              <a:latin typeface="Times New Roman" panose="02020603050405020304" pitchFamily="18" charset="0"/>
            </a:endParaRPr>
          </a:p>
          <a:p>
            <a:pPr>
              <a:spcBef>
                <a:spcPct val="20000"/>
              </a:spcBef>
            </a:pPr>
            <a:endParaRPr lang="en-US" altLang="zh-CN" sz="2800" dirty="0">
              <a:solidFill>
                <a:srgbClr val="0033CC"/>
              </a:solidFill>
              <a:latin typeface="Times New Roman" panose="02020603050405020304" pitchFamily="18" charset="0"/>
            </a:endParaRPr>
          </a:p>
        </p:txBody>
      </p:sp>
      <p:sp>
        <p:nvSpPr>
          <p:cNvPr id="22571" name="Rectangle 43"/>
          <p:cNvSpPr>
            <a:spLocks noChangeArrowheads="1"/>
          </p:cNvSpPr>
          <p:nvPr/>
        </p:nvSpPr>
        <p:spPr bwMode="auto">
          <a:xfrm>
            <a:off x="420688" y="4199255"/>
            <a:ext cx="8181975" cy="2152650"/>
          </a:xfrm>
          <a:prstGeom prst="rect">
            <a:avLst/>
          </a:prstGeom>
          <a:solidFill>
            <a:srgbClr val="CCFFFF"/>
          </a:solidFill>
          <a:ln w="9525">
            <a:solidFill>
              <a:srgbClr val="3366FF"/>
            </a:solidFill>
            <a:miter lim="800000"/>
          </a:ln>
          <a:effectLst/>
        </p:spPr>
        <p:txBody>
          <a:bodyPr>
            <a:spAutoFit/>
          </a:bodyPr>
          <a:lstStyle/>
          <a:p>
            <a:pPr marL="0" marR="0" lvl="0" indent="0" algn="l" defTabSz="914400" rtl="0" eaLnBrk="1" fontAlgn="base" latinLnBrk="0" hangingPunct="1">
              <a:lnSpc>
                <a:spcPct val="120000"/>
              </a:lnSpc>
              <a:spcBef>
                <a:spcPct val="50000"/>
              </a:spcBef>
              <a:spcAft>
                <a:spcPct val="0"/>
              </a:spcAft>
              <a:buClrTx/>
              <a:buSzTx/>
              <a:buFontTx/>
              <a:buNone/>
              <a:defRPr/>
            </a:pPr>
            <a:r>
              <a:rPr kumimoji="1" lang="en-US" altLang="zh-CN" sz="28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smtClean="0">
                <a:ln>
                  <a:noFill/>
                </a:ln>
                <a:solidFill>
                  <a:schemeClr val="accent2"/>
                </a:solidFill>
                <a:effectLst/>
                <a:uLnTx/>
                <a:uFillTx/>
                <a:latin typeface="Times New Roman" panose="02020603050405020304" pitchFamily="18" charset="0"/>
                <a:ea typeface="宋体" panose="02010600030101010101" pitchFamily="2" charset="-122"/>
                <a:cs typeface="+mn-cs"/>
              </a:rPr>
              <a:t>本征半导体中由于载流子数量极少，导电能力很弱。如果有控制、有选择地掺入</a:t>
            </a:r>
            <a:r>
              <a:rPr kumimoji="1" lang="zh-CN" altLang="en-US" sz="2800" b="1" i="0" u="none" strike="noStrike" kern="1200" cap="none" spc="0" normalizeH="0" baseline="0" noProof="0" smtClean="0">
                <a:ln>
                  <a:noFill/>
                </a:ln>
                <a:solidFill>
                  <a:srgbClr val="FF33CC"/>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微量</a:t>
            </a:r>
            <a:r>
              <a:rPr kumimoji="1" lang="zh-CN" altLang="en-US" sz="2800" b="1" i="0" u="none" strike="noStrike" kern="1200" cap="none" spc="0" normalizeH="0" baseline="0" noProof="0" smtClean="0">
                <a:ln>
                  <a:noFill/>
                </a:ln>
                <a:solidFill>
                  <a:schemeClr val="accent2"/>
                </a:solidFill>
                <a:effectLst/>
                <a:uLnTx/>
                <a:uFillTx/>
                <a:latin typeface="Times New Roman" panose="02020603050405020304" pitchFamily="18" charset="0"/>
                <a:ea typeface="宋体" panose="02010600030101010101" pitchFamily="2" charset="-122"/>
                <a:cs typeface="+mn-cs"/>
              </a:rPr>
              <a:t>的有用</a:t>
            </a:r>
            <a:r>
              <a:rPr kumimoji="1" lang="zh-CN" altLang="en-US" sz="2800" b="1" i="0" u="none" strike="noStrike" kern="1200" cap="none" spc="0" normalizeH="0" baseline="0" noProof="0" smtClean="0">
                <a:ln>
                  <a:noFill/>
                </a:ln>
                <a:solidFill>
                  <a:srgbClr val="FF33CC"/>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杂质</a:t>
            </a:r>
            <a:r>
              <a:rPr kumimoji="1" lang="zh-CN" altLang="en-US" sz="2800" b="1" i="0" u="none" strike="noStrike" kern="1200" cap="none" spc="0" normalizeH="0" baseline="0" noProof="0" smtClean="0">
                <a:ln>
                  <a:noFill/>
                </a:ln>
                <a:solidFill>
                  <a:schemeClr val="accent2"/>
                </a:solidFill>
                <a:effectLst/>
                <a:uLnTx/>
                <a:uFillTx/>
                <a:latin typeface="Times New Roman" panose="02020603050405020304" pitchFamily="18" charset="0"/>
                <a:ea typeface="宋体" panose="02010600030101010101" pitchFamily="2" charset="-122"/>
                <a:cs typeface="+mn-cs"/>
              </a:rPr>
              <a:t>（某种元素），将使其导电能力大大增强，成为具有特定导电性能的</a:t>
            </a:r>
            <a:r>
              <a:rPr kumimoji="1" lang="zh-CN" altLang="en-US" sz="2800" b="1" i="0" u="none" strike="noStrike" kern="1200" cap="none" spc="0" normalizeH="0" baseline="0" noProof="0" smtClean="0">
                <a:ln>
                  <a:noFill/>
                </a:ln>
                <a:solidFill>
                  <a:srgbClr val="FF33CC"/>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杂质半导体</a:t>
            </a:r>
            <a:r>
              <a:rPr kumimoji="1" lang="zh-CN" altLang="en-US" sz="2800" b="1" i="0" u="none" strike="noStrike" kern="1200" cap="none" spc="0" normalizeH="0" baseline="0" noProof="0" smtClean="0">
                <a:ln>
                  <a:noFill/>
                </a:ln>
                <a:solidFill>
                  <a:schemeClr val="accent2"/>
                </a:solidFill>
                <a:effectLst/>
                <a:uLnTx/>
                <a:uFillTx/>
                <a:latin typeface="Times New Roman" panose="02020603050405020304" pitchFamily="18" charset="0"/>
                <a:ea typeface="宋体" panose="02010600030101010101" pitchFamily="2" charset="-122"/>
                <a:cs typeface="+mn-cs"/>
              </a:rPr>
              <a:t>。</a:t>
            </a:r>
            <a:endParaRPr kumimoji="1" lang="zh-CN" altLang="en-US" sz="2800" b="1" i="0" u="none" strike="noStrike" kern="1200" cap="none" spc="0" normalizeH="0" baseline="0" noProof="0" smtClean="0">
              <a:ln>
                <a:noFill/>
              </a:ln>
              <a:solidFill>
                <a:schemeClr val="accent2"/>
              </a:solidFill>
              <a:effectLst/>
              <a:uLnTx/>
              <a:uFillTx/>
              <a:latin typeface="Times New Roman" panose="02020603050405020304" pitchFamily="18" charset="0"/>
              <a:ea typeface="宋体" panose="02010600030101010101" pitchFamily="2" charset="-122"/>
              <a:cs typeface="+mn-cs"/>
            </a:endParaRPr>
          </a:p>
        </p:txBody>
      </p:sp>
      <p:sp>
        <p:nvSpPr>
          <p:cNvPr id="2" name="文本框 1"/>
          <p:cNvSpPr txBox="1"/>
          <p:nvPr/>
        </p:nvSpPr>
        <p:spPr>
          <a:xfrm>
            <a:off x="2632710" y="561975"/>
            <a:ext cx="1221740" cy="521970"/>
          </a:xfrm>
          <a:prstGeom prst="rect">
            <a:avLst/>
          </a:prstGeom>
          <a:noFill/>
        </p:spPr>
        <p:txBody>
          <a:bodyPr wrap="square" rtlCol="0" anchor="t">
            <a:spAutoFit/>
          </a:bodyPr>
          <a:p>
            <a:pPr>
              <a:spcBef>
                <a:spcPct val="20000"/>
              </a:spcBef>
            </a:pPr>
            <a:r>
              <a:rPr lang="zh-CN" altLang="en-US" dirty="0">
                <a:solidFill>
                  <a:schemeClr val="bg1"/>
                </a:solidFill>
                <a:latin typeface="Times New Roman" panose="02020603050405020304" pitchFamily="18" charset="0"/>
                <a:sym typeface="+mn-ea"/>
              </a:rPr>
              <a:t>结论</a:t>
            </a:r>
            <a:r>
              <a:rPr lang="en-US" altLang="zh-CN" dirty="0">
                <a:solidFill>
                  <a:schemeClr val="bg1"/>
                </a:solidFill>
                <a:latin typeface="Times New Roman" panose="02020603050405020304" pitchFamily="18" charset="0"/>
                <a:sym typeface="+mn-ea"/>
              </a:rPr>
              <a:t>:</a:t>
            </a:r>
            <a:endParaRPr lang="en-US" altLang="zh-CN" dirty="0">
              <a:solidFill>
                <a:schemeClr val="bg1"/>
              </a:solidFill>
              <a:latin typeface="Times New Roman" panose="02020603050405020304" pitchFamily="18" charset="0"/>
              <a:sym typeface="+mn-ea"/>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65"/>
                                        </p:tgtEl>
                                        <p:attrNameLst>
                                          <p:attrName>style.visibility</p:attrName>
                                        </p:attrNameLst>
                                      </p:cBhvr>
                                      <p:to>
                                        <p:strVal val="visible"/>
                                      </p:to>
                                    </p:set>
                                    <p:animEffect transition="in" filter="wipe(left)">
                                      <p:cBhvr>
                                        <p:cTn id="7" dur="500"/>
                                        <p:tgtEl>
                                          <p:spTgt spid="2256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66">
                                            <p:txEl>
                                              <p:charRg st="0" end="26"/>
                                            </p:txEl>
                                          </p:spTgt>
                                        </p:tgtEl>
                                        <p:attrNameLst>
                                          <p:attrName>style.visibility</p:attrName>
                                        </p:attrNameLst>
                                      </p:cBhvr>
                                      <p:to>
                                        <p:strVal val="visible"/>
                                      </p:to>
                                    </p:set>
                                    <p:animEffect transition="in" filter="wipe(left)">
                                      <p:cBhvr>
                                        <p:cTn id="12" dur="500"/>
                                        <p:tgtEl>
                                          <p:spTgt spid="22566">
                                            <p:txEl>
                                              <p:charRg st="0" end="2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2567">
                                            <p:txEl>
                                              <p:charRg st="0" end="25"/>
                                            </p:txEl>
                                          </p:spTgt>
                                        </p:tgtEl>
                                        <p:attrNameLst>
                                          <p:attrName>style.visibility</p:attrName>
                                        </p:attrNameLst>
                                      </p:cBhvr>
                                      <p:to>
                                        <p:strVal val="visible"/>
                                      </p:to>
                                    </p:set>
                                    <p:animEffect transition="in" filter="wipe(left)">
                                      <p:cBhvr>
                                        <p:cTn id="17" dur="300"/>
                                        <p:tgtEl>
                                          <p:spTgt spid="22567">
                                            <p:txEl>
                                              <p:charRg st="0" end="2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568">
                                            <p:txEl>
                                              <p:charRg st="0" end="33"/>
                                            </p:txEl>
                                          </p:spTgt>
                                        </p:tgtEl>
                                        <p:attrNameLst>
                                          <p:attrName>style.visibility</p:attrName>
                                        </p:attrNameLst>
                                      </p:cBhvr>
                                      <p:to>
                                        <p:strVal val="visible"/>
                                      </p:to>
                                    </p:set>
                                    <p:animEffect transition="in" filter="wipe(left)">
                                      <p:cBhvr>
                                        <p:cTn id="22" dur="500"/>
                                        <p:tgtEl>
                                          <p:spTgt spid="22568">
                                            <p:txEl>
                                              <p:charRg st="0" end="3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2571"/>
                                        </p:tgtEl>
                                        <p:attrNameLst>
                                          <p:attrName>style.visibility</p:attrName>
                                        </p:attrNameLst>
                                      </p:cBhvr>
                                      <p:to>
                                        <p:strVal val="visible"/>
                                      </p:to>
                                    </p:set>
                                    <p:animEffect transition="in" filter="wipe(left)">
                                      <p:cBhvr>
                                        <p:cTn id="27" dur="300"/>
                                        <p:tgtEl>
                                          <p:spTgt spid="225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65" grpId="0" bldLvl="0" animBg="1"/>
      <p:bldP spid="22566" grpId="0" build="p"/>
      <p:bldP spid="22567" grpId="0" build="p"/>
      <p:bldP spid="22568" grpId="0" build="p"/>
      <p:bldP spid="22571"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6322" name="标题 1"/>
          <p:cNvSpPr>
            <a:spLocks noGrp="1"/>
          </p:cNvSpPr>
          <p:nvPr>
            <p:ph type="title"/>
          </p:nvPr>
        </p:nvSpPr>
        <p:spPr>
          <a:xfrm>
            <a:off x="628015" y="427038"/>
            <a:ext cx="7888288" cy="646112"/>
          </a:xfrm>
        </p:spPr>
        <p:txBody>
          <a:bodyPr vert="horz" wrap="square" lIns="91440" tIns="45720" rIns="91440" bIns="45720" anchor="ctr" anchorCtr="0"/>
          <a:p>
            <a:pPr defTabSz="914400">
              <a:buNone/>
            </a:pPr>
            <a:r>
              <a:rPr lang="en-US" altLang="zh-CN" kern="1200" dirty="0">
                <a:solidFill>
                  <a:schemeClr val="bg1"/>
                </a:solidFill>
                <a:latin typeface="Arial Narrow" pitchFamily="34" charset="0"/>
                <a:ea typeface="黑体" panose="02010609060101010101" pitchFamily="2" charset="-122"/>
                <a:cs typeface="+mj-cs"/>
              </a:rPr>
              <a:t>2. </a:t>
            </a:r>
            <a:r>
              <a:rPr lang="en-US" altLang="zh-CN" kern="1200" dirty="0">
                <a:latin typeface="Arial Narrow" pitchFamily="34" charset="0"/>
                <a:ea typeface="黑体" panose="02010609060101010101" pitchFamily="2" charset="-122"/>
                <a:cs typeface="+mj-cs"/>
              </a:rPr>
              <a:t> </a:t>
            </a:r>
            <a:r>
              <a:rPr lang="zh-CN" altLang="en-US" kern="1200" dirty="0">
                <a:solidFill>
                  <a:schemeClr val="bg1"/>
                </a:solidFill>
                <a:latin typeface="Arial Narrow" pitchFamily="34" charset="0"/>
                <a:ea typeface="黑体" panose="02010609060101010101" pitchFamily="2" charset="-122"/>
                <a:cs typeface="+mj-cs"/>
              </a:rPr>
              <a:t>变容二极管</a:t>
            </a:r>
            <a:endParaRPr lang="zh-CN" altLang="en-US" kern="1200" dirty="0">
              <a:solidFill>
                <a:schemeClr val="bg1"/>
              </a:solidFill>
              <a:latin typeface="Arial Narrow" pitchFamily="34" charset="0"/>
              <a:ea typeface="黑体" panose="02010609060101010101" pitchFamily="2" charset="-122"/>
              <a:cs typeface="+mj-cs"/>
            </a:endParaRPr>
          </a:p>
        </p:txBody>
      </p:sp>
      <p:graphicFrame>
        <p:nvGraphicFramePr>
          <p:cNvPr id="56323" name="Object 5"/>
          <p:cNvGraphicFramePr>
            <a:graphicFrameLocks noChangeAspect="1"/>
          </p:cNvGraphicFramePr>
          <p:nvPr/>
        </p:nvGraphicFramePr>
        <p:xfrm>
          <a:off x="1368425" y="1160463"/>
          <a:ext cx="6808788" cy="3600450"/>
        </p:xfrm>
        <a:graphic>
          <a:graphicData uri="http://schemas.openxmlformats.org/presentationml/2006/ole">
            <mc:AlternateContent xmlns:mc="http://schemas.openxmlformats.org/markup-compatibility/2006">
              <mc:Choice xmlns:v="urn:schemas-microsoft-com:vml" Requires="v">
                <p:oleObj spid="_x0000_s3155" name="" r:id="rId1" imgW="2821305" imgH="1499235" progId="Word.Picture.8">
                  <p:embed/>
                </p:oleObj>
              </mc:Choice>
              <mc:Fallback>
                <p:oleObj name="" r:id="rId1" imgW="2821305" imgH="1499235" progId="Word.Picture.8">
                  <p:embed/>
                  <p:pic>
                    <p:nvPicPr>
                      <p:cNvPr id="0" name="图片 3154"/>
                      <p:cNvPicPr/>
                      <p:nvPr/>
                    </p:nvPicPr>
                    <p:blipFill>
                      <a:blip r:embed="rId2"/>
                      <a:stretch>
                        <a:fillRect/>
                      </a:stretch>
                    </p:blipFill>
                    <p:spPr>
                      <a:xfrm>
                        <a:off x="1368425" y="1160463"/>
                        <a:ext cx="6808788" cy="3600450"/>
                      </a:xfrm>
                      <a:prstGeom prst="rect">
                        <a:avLst/>
                      </a:prstGeom>
                      <a:noFill/>
                      <a:ln w="38100">
                        <a:noFill/>
                        <a:miter/>
                      </a:ln>
                    </p:spPr>
                  </p:pic>
                </p:oleObj>
              </mc:Fallback>
            </mc:AlternateContent>
          </a:graphicData>
        </a:graphic>
      </p:graphicFrame>
      <p:sp>
        <p:nvSpPr>
          <p:cNvPr id="56324" name="Rectangle 3"/>
          <p:cNvSpPr/>
          <p:nvPr/>
        </p:nvSpPr>
        <p:spPr>
          <a:xfrm>
            <a:off x="1187450" y="4972050"/>
            <a:ext cx="7159625" cy="396875"/>
          </a:xfrm>
          <a:prstGeom prst="rect">
            <a:avLst/>
          </a:prstGeom>
          <a:noFill/>
          <a:ln w="9525">
            <a:noFill/>
          </a:ln>
        </p:spPr>
        <p:txBody>
          <a:bodyPr wrap="none" anchor="ctr" anchorCtr="0">
            <a:spAutoFit/>
          </a:bodyPr>
          <a:p>
            <a:r>
              <a:rPr lang="zh-CN" altLang="en-US" sz="2000" b="1" dirty="0">
                <a:solidFill>
                  <a:srgbClr val="000000"/>
                </a:solidFill>
                <a:latin typeface="Times New Roman" panose="02020603050405020304" pitchFamily="18" charset="0"/>
                <a:ea typeface="楷体_GB2312"/>
              </a:rPr>
              <a:t>（</a:t>
            </a:r>
            <a:r>
              <a:rPr lang="en-US" altLang="zh-CN" sz="2000" b="1" dirty="0">
                <a:solidFill>
                  <a:srgbClr val="000000"/>
                </a:solidFill>
                <a:latin typeface="Times New Roman" panose="02020603050405020304" pitchFamily="18" charset="0"/>
                <a:ea typeface="楷体_GB2312"/>
              </a:rPr>
              <a:t>a</a:t>
            </a:r>
            <a:r>
              <a:rPr lang="zh-CN" altLang="en-US" sz="2000" b="1" dirty="0">
                <a:solidFill>
                  <a:srgbClr val="000000"/>
                </a:solidFill>
                <a:latin typeface="Times New Roman" panose="02020603050405020304" pitchFamily="18" charset="0"/>
                <a:ea typeface="楷体_GB2312"/>
              </a:rPr>
              <a:t>）符号    （</a:t>
            </a:r>
            <a:r>
              <a:rPr lang="en-US" altLang="zh-CN" sz="2000" b="1" dirty="0">
                <a:solidFill>
                  <a:srgbClr val="000000"/>
                </a:solidFill>
                <a:latin typeface="Times New Roman" panose="02020603050405020304" pitchFamily="18" charset="0"/>
                <a:ea typeface="楷体_GB2312"/>
              </a:rPr>
              <a:t>b</a:t>
            </a:r>
            <a:r>
              <a:rPr lang="zh-CN" altLang="en-US" sz="2000" b="1" dirty="0">
                <a:solidFill>
                  <a:srgbClr val="000000"/>
                </a:solidFill>
                <a:latin typeface="Times New Roman" panose="02020603050405020304" pitchFamily="18" charset="0"/>
                <a:ea typeface="楷体_GB2312"/>
              </a:rPr>
              <a:t>）结电容与电压的关系（纵坐标为对数刻度） </a:t>
            </a:r>
            <a:endParaRPr lang="zh-CN" altLang="en-US" sz="2000" b="1" dirty="0">
              <a:solidFill>
                <a:srgbClr val="000000"/>
              </a:solidFill>
              <a:latin typeface="Times New Roman" panose="02020603050405020304" pitchFamily="18" charset="0"/>
              <a:ea typeface="楷体_GB2312"/>
            </a:endParaRPr>
          </a:p>
        </p:txBody>
      </p:sp>
      <p:sp>
        <p:nvSpPr>
          <p:cNvPr id="7" name="页脚占位符 4"/>
          <p:cNvSpPr txBox="1">
            <a:spLocks noGrp="1"/>
          </p:cNvSpPr>
          <p:nvPr>
            <p:ph type="ftr" sz="quarter" idx="4294967295"/>
            <p:custDataLst>
              <p:tags r:id="rId3"/>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7346" name="标题 1"/>
          <p:cNvSpPr>
            <a:spLocks noGrp="1"/>
          </p:cNvSpPr>
          <p:nvPr>
            <p:ph type="title"/>
          </p:nvPr>
        </p:nvSpPr>
        <p:spPr>
          <a:xfrm>
            <a:off x="701675" y="302578"/>
            <a:ext cx="7888288" cy="646112"/>
          </a:xfrm>
        </p:spPr>
        <p:txBody>
          <a:bodyPr vert="horz" wrap="square" lIns="91440" tIns="45720" rIns="91440" bIns="45720" anchor="ctr" anchorCtr="0"/>
          <a:p>
            <a:pPr defTabSz="914400">
              <a:buNone/>
            </a:pPr>
            <a:r>
              <a:rPr lang="en-US" altLang="zh-CN" kern="1200" dirty="0">
                <a:solidFill>
                  <a:schemeClr val="bg1"/>
                </a:solidFill>
                <a:latin typeface="Arial Narrow" pitchFamily="34" charset="0"/>
                <a:ea typeface="黑体" panose="02010609060101010101" pitchFamily="2" charset="-122"/>
                <a:cs typeface="+mj-cs"/>
              </a:rPr>
              <a:t>3 .  </a:t>
            </a:r>
            <a:r>
              <a:rPr lang="zh-CN" altLang="en-US" kern="1200" dirty="0">
                <a:solidFill>
                  <a:schemeClr val="bg1"/>
                </a:solidFill>
                <a:latin typeface="Arial Narrow" pitchFamily="34" charset="0"/>
                <a:ea typeface="黑体" panose="02010609060101010101" pitchFamily="2" charset="-122"/>
                <a:cs typeface="+mj-cs"/>
              </a:rPr>
              <a:t>肖特基二极管</a:t>
            </a:r>
            <a:endParaRPr lang="zh-CN" altLang="en-US" kern="1200" dirty="0">
              <a:solidFill>
                <a:schemeClr val="bg1"/>
              </a:solidFill>
              <a:latin typeface="Arial Narrow" pitchFamily="34" charset="0"/>
              <a:ea typeface="黑体" panose="02010609060101010101" pitchFamily="2" charset="-122"/>
              <a:cs typeface="+mj-cs"/>
            </a:endParaRPr>
          </a:p>
        </p:txBody>
      </p:sp>
      <p:graphicFrame>
        <p:nvGraphicFramePr>
          <p:cNvPr id="57347" name="Object 5"/>
          <p:cNvGraphicFramePr>
            <a:graphicFrameLocks noChangeAspect="1"/>
          </p:cNvGraphicFramePr>
          <p:nvPr/>
        </p:nvGraphicFramePr>
        <p:xfrm>
          <a:off x="2100263" y="1089025"/>
          <a:ext cx="4826000" cy="3860800"/>
        </p:xfrm>
        <a:graphic>
          <a:graphicData uri="http://schemas.openxmlformats.org/presentationml/2006/ole">
            <mc:AlternateContent xmlns:mc="http://schemas.openxmlformats.org/markup-compatibility/2006">
              <mc:Choice xmlns:v="urn:schemas-microsoft-com:vml" Requires="v">
                <p:oleObj spid="_x0000_s3156" name="" r:id="rId1" imgW="2296160" imgH="1842770" progId="Word.Picture.8">
                  <p:embed/>
                </p:oleObj>
              </mc:Choice>
              <mc:Fallback>
                <p:oleObj name="" r:id="rId1" imgW="2296160" imgH="1842770" progId="Word.Picture.8">
                  <p:embed/>
                  <p:pic>
                    <p:nvPicPr>
                      <p:cNvPr id="0" name="图片 3155"/>
                      <p:cNvPicPr/>
                      <p:nvPr/>
                    </p:nvPicPr>
                    <p:blipFill>
                      <a:blip r:embed="rId2"/>
                      <a:stretch>
                        <a:fillRect/>
                      </a:stretch>
                    </p:blipFill>
                    <p:spPr>
                      <a:xfrm>
                        <a:off x="2100263" y="1089025"/>
                        <a:ext cx="4826000" cy="3860800"/>
                      </a:xfrm>
                      <a:prstGeom prst="rect">
                        <a:avLst/>
                      </a:prstGeom>
                      <a:noFill/>
                      <a:ln w="38100">
                        <a:noFill/>
                        <a:miter/>
                      </a:ln>
                    </p:spPr>
                  </p:pic>
                </p:oleObj>
              </mc:Fallback>
            </mc:AlternateContent>
          </a:graphicData>
        </a:graphic>
      </p:graphicFrame>
      <p:sp>
        <p:nvSpPr>
          <p:cNvPr id="57348" name="Rectangle 4"/>
          <p:cNvSpPr/>
          <p:nvPr/>
        </p:nvSpPr>
        <p:spPr>
          <a:xfrm>
            <a:off x="2279650" y="5054600"/>
            <a:ext cx="4527550" cy="457200"/>
          </a:xfrm>
          <a:prstGeom prst="rect">
            <a:avLst/>
          </a:prstGeom>
          <a:noFill/>
          <a:ln w="9525">
            <a:noFill/>
          </a:ln>
        </p:spPr>
        <p:txBody>
          <a:bodyPr wrap="none" anchor="ctr" anchorCtr="0">
            <a:spAutoFit/>
          </a:bodyPr>
          <a:p>
            <a:pPr algn="ctr"/>
            <a:r>
              <a:rPr lang="zh-CN" altLang="en-US" sz="2400" b="1" dirty="0">
                <a:solidFill>
                  <a:srgbClr val="000000"/>
                </a:solidFill>
                <a:latin typeface="Times New Roman" panose="02020603050405020304" pitchFamily="18" charset="0"/>
                <a:ea typeface="楷体_GB2312"/>
              </a:rPr>
              <a:t>（</a:t>
            </a:r>
            <a:r>
              <a:rPr lang="en-US" altLang="zh-CN" sz="2400" b="1" dirty="0">
                <a:solidFill>
                  <a:srgbClr val="000000"/>
                </a:solidFill>
                <a:latin typeface="Times New Roman" panose="02020603050405020304" pitchFamily="18" charset="0"/>
                <a:ea typeface="楷体_GB2312"/>
              </a:rPr>
              <a:t>a</a:t>
            </a:r>
            <a:r>
              <a:rPr lang="zh-CN" altLang="en-US" sz="2400" b="1" dirty="0">
                <a:solidFill>
                  <a:srgbClr val="000000"/>
                </a:solidFill>
                <a:latin typeface="Times New Roman" panose="02020603050405020304" pitchFamily="18" charset="0"/>
                <a:ea typeface="楷体_GB2312"/>
              </a:rPr>
              <a:t>）符号       （</a:t>
            </a:r>
            <a:r>
              <a:rPr lang="en-US" altLang="zh-CN" sz="2400" b="1" dirty="0">
                <a:solidFill>
                  <a:srgbClr val="000000"/>
                </a:solidFill>
                <a:latin typeface="Times New Roman" panose="02020603050405020304" pitchFamily="18" charset="0"/>
                <a:ea typeface="楷体_GB2312"/>
              </a:rPr>
              <a:t>b</a:t>
            </a:r>
            <a:r>
              <a:rPr lang="zh-CN" altLang="en-US" sz="2400" b="1" dirty="0">
                <a:solidFill>
                  <a:srgbClr val="000000"/>
                </a:solidFill>
                <a:latin typeface="Times New Roman" panose="02020603050405020304" pitchFamily="18" charset="0"/>
                <a:ea typeface="楷体_GB2312"/>
              </a:rPr>
              <a:t>）正向</a:t>
            </a:r>
            <a:r>
              <a:rPr lang="en-US" altLang="zh-CN" sz="2400" b="1" i="1" dirty="0">
                <a:solidFill>
                  <a:srgbClr val="000000"/>
                </a:solidFill>
                <a:latin typeface="Times New Roman" panose="02020603050405020304" pitchFamily="18" charset="0"/>
                <a:ea typeface="楷体_GB2312"/>
              </a:rPr>
              <a:t>V</a:t>
            </a:r>
            <a:r>
              <a:rPr lang="en-US" altLang="zh-CN" sz="2400" b="1" dirty="0">
                <a:solidFill>
                  <a:srgbClr val="000000"/>
                </a:solidFill>
                <a:latin typeface="Times New Roman" panose="02020603050405020304" pitchFamily="18" charset="0"/>
                <a:ea typeface="楷体_GB2312"/>
              </a:rPr>
              <a:t>-</a:t>
            </a:r>
            <a:r>
              <a:rPr lang="en-US" altLang="zh-CN" sz="2400" b="1" i="1" dirty="0">
                <a:solidFill>
                  <a:srgbClr val="000000"/>
                </a:solidFill>
                <a:latin typeface="Times New Roman" panose="02020603050405020304" pitchFamily="18" charset="0"/>
                <a:ea typeface="楷体_GB2312"/>
              </a:rPr>
              <a:t>I</a:t>
            </a:r>
            <a:r>
              <a:rPr lang="zh-CN" altLang="en-US" sz="2400" b="1" dirty="0">
                <a:solidFill>
                  <a:srgbClr val="000000"/>
                </a:solidFill>
                <a:latin typeface="Times New Roman" panose="02020603050405020304" pitchFamily="18" charset="0"/>
                <a:ea typeface="楷体_GB2312"/>
              </a:rPr>
              <a:t>特性</a:t>
            </a:r>
            <a:endParaRPr lang="zh-CN" altLang="en-US" sz="2400" b="1" dirty="0">
              <a:solidFill>
                <a:srgbClr val="000000"/>
              </a:solidFill>
              <a:latin typeface="Times New Roman" panose="02020603050405020304" pitchFamily="18" charset="0"/>
              <a:ea typeface="楷体_GB2312"/>
            </a:endParaRPr>
          </a:p>
        </p:txBody>
      </p:sp>
      <p:sp>
        <p:nvSpPr>
          <p:cNvPr id="7" name="页脚占位符 4"/>
          <p:cNvSpPr txBox="1">
            <a:spLocks noGrp="1"/>
          </p:cNvSpPr>
          <p:nvPr>
            <p:ph type="ftr" sz="quarter" idx="4294967295"/>
            <p:custDataLst>
              <p:tags r:id="rId3"/>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8370" name="标题 1"/>
          <p:cNvSpPr>
            <a:spLocks noGrp="1"/>
          </p:cNvSpPr>
          <p:nvPr>
            <p:ph type="title"/>
          </p:nvPr>
        </p:nvSpPr>
        <p:spPr>
          <a:xfrm>
            <a:off x="701675" y="368618"/>
            <a:ext cx="7888288" cy="646112"/>
          </a:xfrm>
        </p:spPr>
        <p:txBody>
          <a:bodyPr vert="horz" wrap="square" lIns="91440" tIns="45720" rIns="91440" bIns="45720" anchor="ctr" anchorCtr="0"/>
          <a:p>
            <a:pPr defTabSz="914400">
              <a:buNone/>
            </a:pPr>
            <a:r>
              <a:rPr lang="en-US" altLang="zh-CN" kern="1200" dirty="0">
                <a:solidFill>
                  <a:schemeClr val="bg1"/>
                </a:solidFill>
                <a:latin typeface="Arial Narrow" pitchFamily="34" charset="0"/>
                <a:ea typeface="黑体" panose="02010609060101010101" pitchFamily="2" charset="-122"/>
                <a:cs typeface="+mj-cs"/>
              </a:rPr>
              <a:t>4. </a:t>
            </a:r>
            <a:r>
              <a:rPr lang="zh-CN" altLang="en-US" kern="1200" dirty="0">
                <a:solidFill>
                  <a:schemeClr val="bg1"/>
                </a:solidFill>
                <a:latin typeface="Arial Narrow" pitchFamily="34" charset="0"/>
                <a:ea typeface="黑体" panose="02010609060101010101" pitchFamily="2" charset="-122"/>
                <a:cs typeface="+mj-cs"/>
              </a:rPr>
              <a:t>光电器件</a:t>
            </a:r>
            <a:endParaRPr lang="zh-CN" altLang="en-US" kern="1200" dirty="0">
              <a:solidFill>
                <a:schemeClr val="bg1"/>
              </a:solidFill>
              <a:latin typeface="Arial Narrow" pitchFamily="34" charset="0"/>
              <a:ea typeface="黑体" panose="02010609060101010101" pitchFamily="2" charset="-122"/>
              <a:cs typeface="+mj-cs"/>
            </a:endParaRPr>
          </a:p>
        </p:txBody>
      </p:sp>
      <p:graphicFrame>
        <p:nvGraphicFramePr>
          <p:cNvPr id="58371" name="Object 7"/>
          <p:cNvGraphicFramePr>
            <a:graphicFrameLocks noChangeAspect="1"/>
          </p:cNvGraphicFramePr>
          <p:nvPr/>
        </p:nvGraphicFramePr>
        <p:xfrm>
          <a:off x="495459" y="1204595"/>
          <a:ext cx="8300720" cy="3439160"/>
        </p:xfrm>
        <a:graphic>
          <a:graphicData uri="http://schemas.openxmlformats.org/presentationml/2006/ole">
            <mc:AlternateContent xmlns:mc="http://schemas.openxmlformats.org/markup-compatibility/2006">
              <mc:Choice xmlns:v="urn:schemas-microsoft-com:vml" Requires="v">
                <p:oleObj spid="_x0000_s3157" name="" r:id="rId1" imgW="4572000" imgH="1905000" progId="Word.Picture.8">
                  <p:embed/>
                </p:oleObj>
              </mc:Choice>
              <mc:Fallback>
                <p:oleObj name="" r:id="rId1" imgW="4572000" imgH="1905000" progId="Word.Picture.8">
                  <p:embed/>
                  <p:pic>
                    <p:nvPicPr>
                      <p:cNvPr id="0" name="图片 3156"/>
                      <p:cNvPicPr/>
                      <p:nvPr/>
                    </p:nvPicPr>
                    <p:blipFill>
                      <a:blip r:embed="rId2"/>
                      <a:stretch>
                        <a:fillRect/>
                      </a:stretch>
                    </p:blipFill>
                    <p:spPr>
                      <a:xfrm>
                        <a:off x="495459" y="1204595"/>
                        <a:ext cx="8300720" cy="3439160"/>
                      </a:xfrm>
                      <a:prstGeom prst="rect">
                        <a:avLst/>
                      </a:prstGeom>
                      <a:noFill/>
                      <a:ln w="38100">
                        <a:noFill/>
                        <a:miter/>
                      </a:ln>
                    </p:spPr>
                  </p:pic>
                </p:oleObj>
              </mc:Fallback>
            </mc:AlternateContent>
          </a:graphicData>
        </a:graphic>
      </p:graphicFrame>
      <p:sp>
        <p:nvSpPr>
          <p:cNvPr id="58372" name="Rectangle 3"/>
          <p:cNvSpPr/>
          <p:nvPr/>
        </p:nvSpPr>
        <p:spPr>
          <a:xfrm>
            <a:off x="701358" y="1203167"/>
            <a:ext cx="2651125" cy="521970"/>
          </a:xfrm>
          <a:prstGeom prst="rect">
            <a:avLst/>
          </a:prstGeom>
          <a:noFill/>
          <a:ln w="9525">
            <a:noFill/>
          </a:ln>
        </p:spPr>
        <p:txBody>
          <a:bodyPr wrap="none" anchor="ctr" anchorCtr="0">
            <a:spAutoFit/>
          </a:bodyPr>
          <a:p>
            <a:r>
              <a:rPr lang="en-US" altLang="zh-CN" sz="2800" b="1" dirty="0">
                <a:solidFill>
                  <a:srgbClr val="000000"/>
                </a:solidFill>
                <a:latin typeface="Times New Roman" panose="02020603050405020304" pitchFamily="18" charset="0"/>
                <a:ea typeface="楷体_GB2312"/>
              </a:rPr>
              <a:t>(1). </a:t>
            </a:r>
            <a:r>
              <a:rPr lang="zh-CN" altLang="en-US" sz="2800" b="1" dirty="0">
                <a:solidFill>
                  <a:srgbClr val="000000"/>
                </a:solidFill>
                <a:latin typeface="Times New Roman" panose="02020603050405020304" pitchFamily="18" charset="0"/>
                <a:ea typeface="楷体_GB2312"/>
              </a:rPr>
              <a:t>光电二极管 </a:t>
            </a:r>
            <a:endParaRPr lang="zh-CN" altLang="en-US" sz="2800" b="1" dirty="0">
              <a:solidFill>
                <a:srgbClr val="000000"/>
              </a:solidFill>
              <a:latin typeface="Times New Roman" panose="02020603050405020304" pitchFamily="18" charset="0"/>
              <a:ea typeface="楷体_GB2312"/>
            </a:endParaRPr>
          </a:p>
        </p:txBody>
      </p:sp>
      <p:sp>
        <p:nvSpPr>
          <p:cNvPr id="58373" name="Rectangle 4"/>
          <p:cNvSpPr/>
          <p:nvPr/>
        </p:nvSpPr>
        <p:spPr>
          <a:xfrm>
            <a:off x="1403350" y="4835525"/>
            <a:ext cx="6229350" cy="457200"/>
          </a:xfrm>
          <a:prstGeom prst="rect">
            <a:avLst/>
          </a:prstGeom>
          <a:noFill/>
          <a:ln w="9525">
            <a:noFill/>
          </a:ln>
        </p:spPr>
        <p:txBody>
          <a:bodyPr wrap="none" anchor="ctr" anchorCtr="0">
            <a:spAutoFit/>
          </a:bodyPr>
          <a:p>
            <a:r>
              <a:rPr lang="zh-CN" altLang="en-US" sz="2400" b="1" dirty="0">
                <a:solidFill>
                  <a:srgbClr val="000000"/>
                </a:solidFill>
                <a:latin typeface="Times New Roman" panose="02020603050405020304" pitchFamily="18" charset="0"/>
                <a:ea typeface="楷体_GB2312"/>
              </a:rPr>
              <a:t>（</a:t>
            </a:r>
            <a:r>
              <a:rPr lang="en-US" altLang="zh-CN" sz="2400" b="1" dirty="0">
                <a:solidFill>
                  <a:srgbClr val="000000"/>
                </a:solidFill>
                <a:latin typeface="Times New Roman" panose="02020603050405020304" pitchFamily="18" charset="0"/>
                <a:ea typeface="楷体_GB2312"/>
              </a:rPr>
              <a:t>a</a:t>
            </a:r>
            <a:r>
              <a:rPr lang="zh-CN" altLang="en-US" sz="2400" b="1" dirty="0">
                <a:solidFill>
                  <a:srgbClr val="000000"/>
                </a:solidFill>
                <a:latin typeface="Times New Roman" panose="02020603050405020304" pitchFamily="18" charset="0"/>
                <a:ea typeface="楷体_GB2312"/>
              </a:rPr>
              <a:t>）符号    （</a:t>
            </a:r>
            <a:r>
              <a:rPr lang="en-US" altLang="zh-CN" sz="2400" b="1" dirty="0">
                <a:solidFill>
                  <a:srgbClr val="000000"/>
                </a:solidFill>
                <a:latin typeface="Times New Roman" panose="02020603050405020304" pitchFamily="18" charset="0"/>
                <a:ea typeface="楷体_GB2312"/>
              </a:rPr>
              <a:t>b</a:t>
            </a:r>
            <a:r>
              <a:rPr lang="zh-CN" altLang="en-US" sz="2400" b="1" dirty="0">
                <a:solidFill>
                  <a:srgbClr val="000000"/>
                </a:solidFill>
                <a:latin typeface="Times New Roman" panose="02020603050405020304" pitchFamily="18" charset="0"/>
                <a:ea typeface="楷体_GB2312"/>
              </a:rPr>
              <a:t>）电路模型    （</a:t>
            </a:r>
            <a:r>
              <a:rPr lang="en-US" altLang="zh-CN" sz="2400" b="1" dirty="0">
                <a:solidFill>
                  <a:srgbClr val="000000"/>
                </a:solidFill>
                <a:latin typeface="Times New Roman" panose="02020603050405020304" pitchFamily="18" charset="0"/>
                <a:ea typeface="楷体_GB2312"/>
              </a:rPr>
              <a:t>c</a:t>
            </a:r>
            <a:r>
              <a:rPr lang="zh-CN" altLang="en-US" sz="2400" b="1" dirty="0">
                <a:solidFill>
                  <a:srgbClr val="000000"/>
                </a:solidFill>
                <a:latin typeface="Times New Roman" panose="02020603050405020304" pitchFamily="18" charset="0"/>
                <a:ea typeface="楷体_GB2312"/>
              </a:rPr>
              <a:t>）特性曲线 </a:t>
            </a:r>
            <a:endParaRPr lang="zh-CN" altLang="en-US" sz="2400" b="1" dirty="0">
              <a:solidFill>
                <a:srgbClr val="000000"/>
              </a:solidFill>
              <a:latin typeface="Times New Roman" panose="02020603050405020304" pitchFamily="18" charset="0"/>
              <a:ea typeface="楷体_GB2312"/>
            </a:endParaRPr>
          </a:p>
        </p:txBody>
      </p:sp>
      <p:sp>
        <p:nvSpPr>
          <p:cNvPr id="7" name="页脚占位符 4"/>
          <p:cNvSpPr txBox="1">
            <a:spLocks noGrp="1"/>
          </p:cNvSpPr>
          <p:nvPr>
            <p:ph type="ftr" sz="quarter" idx="4294967295"/>
            <p:custDataLst>
              <p:tags r:id="rId3"/>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9394" name="标题 1"/>
          <p:cNvSpPr>
            <a:spLocks noGrp="1"/>
          </p:cNvSpPr>
          <p:nvPr>
            <p:ph type="title"/>
          </p:nvPr>
        </p:nvSpPr>
        <p:spPr>
          <a:xfrm>
            <a:off x="701675" y="335598"/>
            <a:ext cx="7888288" cy="646112"/>
          </a:xfrm>
        </p:spPr>
        <p:txBody>
          <a:bodyPr vert="horz" wrap="square" lIns="91440" tIns="45720" rIns="91440" bIns="45720" anchor="ctr" anchorCtr="0"/>
          <a:p>
            <a:pPr defTabSz="914400">
              <a:buNone/>
            </a:pPr>
            <a:r>
              <a:rPr lang="en-US" altLang="zh-CN" kern="1200" dirty="0">
                <a:solidFill>
                  <a:schemeClr val="bg1"/>
                </a:solidFill>
                <a:latin typeface="Arial Narrow" pitchFamily="34" charset="0"/>
                <a:ea typeface="黑体" panose="02010609060101010101" pitchFamily="2" charset="-122"/>
                <a:cs typeface="+mj-cs"/>
              </a:rPr>
              <a:t>4.   </a:t>
            </a:r>
            <a:r>
              <a:rPr lang="zh-CN" altLang="en-US" kern="1200" dirty="0">
                <a:solidFill>
                  <a:schemeClr val="bg1"/>
                </a:solidFill>
                <a:latin typeface="Arial Narrow" pitchFamily="34" charset="0"/>
                <a:ea typeface="黑体" panose="02010609060101010101" pitchFamily="2" charset="-122"/>
                <a:cs typeface="+mj-cs"/>
              </a:rPr>
              <a:t>光电器件</a:t>
            </a:r>
            <a:endParaRPr lang="zh-CN" altLang="en-US" kern="1200" dirty="0">
              <a:solidFill>
                <a:schemeClr val="bg1"/>
              </a:solidFill>
              <a:latin typeface="Arial Narrow" pitchFamily="34" charset="0"/>
              <a:ea typeface="黑体" panose="02010609060101010101" pitchFamily="2" charset="-122"/>
              <a:cs typeface="+mj-cs"/>
            </a:endParaRPr>
          </a:p>
        </p:txBody>
      </p:sp>
      <p:sp>
        <p:nvSpPr>
          <p:cNvPr id="59395" name="Rectangle 2"/>
          <p:cNvSpPr/>
          <p:nvPr/>
        </p:nvSpPr>
        <p:spPr>
          <a:xfrm>
            <a:off x="701358" y="1146017"/>
            <a:ext cx="2562225" cy="521970"/>
          </a:xfrm>
          <a:prstGeom prst="rect">
            <a:avLst/>
          </a:prstGeom>
          <a:noFill/>
          <a:ln w="9525">
            <a:noFill/>
          </a:ln>
        </p:spPr>
        <p:txBody>
          <a:bodyPr wrap="none" anchor="ctr" anchorCtr="0">
            <a:spAutoFit/>
          </a:bodyPr>
          <a:p>
            <a:r>
              <a:rPr lang="en-US" altLang="en-US" sz="2800" b="1" dirty="0">
                <a:solidFill>
                  <a:srgbClr val="000000"/>
                </a:solidFill>
                <a:latin typeface="Times New Roman" panose="02020603050405020304" pitchFamily="18" charset="0"/>
                <a:ea typeface="楷体_GB2312"/>
              </a:rPr>
              <a:t>(2). 发光二极管</a:t>
            </a:r>
            <a:endParaRPr lang="zh-CN" altLang="en-US" sz="2800" b="1" dirty="0">
              <a:solidFill>
                <a:srgbClr val="000000"/>
              </a:solidFill>
              <a:latin typeface="Times New Roman" panose="02020603050405020304" pitchFamily="18" charset="0"/>
              <a:ea typeface="楷体_GB2312"/>
            </a:endParaRPr>
          </a:p>
        </p:txBody>
      </p:sp>
      <p:grpSp>
        <p:nvGrpSpPr>
          <p:cNvPr id="59396" name="Group 13"/>
          <p:cNvGrpSpPr/>
          <p:nvPr/>
        </p:nvGrpSpPr>
        <p:grpSpPr>
          <a:xfrm>
            <a:off x="863600" y="1592263"/>
            <a:ext cx="900113" cy="2705100"/>
            <a:chOff x="544" y="1300"/>
            <a:chExt cx="567" cy="1704"/>
          </a:xfrm>
        </p:grpSpPr>
        <p:graphicFrame>
          <p:nvGraphicFramePr>
            <p:cNvPr id="59400" name="Object 11"/>
            <p:cNvGraphicFramePr>
              <a:graphicFrameLocks noChangeAspect="1"/>
            </p:cNvGraphicFramePr>
            <p:nvPr/>
          </p:nvGraphicFramePr>
          <p:xfrm>
            <a:off x="630" y="1300"/>
            <a:ext cx="481" cy="1359"/>
          </p:xfrm>
          <a:graphic>
            <a:graphicData uri="http://schemas.openxmlformats.org/presentationml/2006/ole">
              <mc:AlternateContent xmlns:mc="http://schemas.openxmlformats.org/markup-compatibility/2006">
                <mc:Choice xmlns:v="urn:schemas-microsoft-com:vml" Requires="v">
                  <p:oleObj spid="_x0000_s3159" name="" r:id="rId1" imgW="381635" imgH="1078865" progId="Word.Picture.8">
                    <p:embed/>
                  </p:oleObj>
                </mc:Choice>
                <mc:Fallback>
                  <p:oleObj name="" r:id="rId1" imgW="381635" imgH="1078865" progId="Word.Picture.8">
                    <p:embed/>
                    <p:pic>
                      <p:nvPicPr>
                        <p:cNvPr id="0" name="图片 3158"/>
                        <p:cNvPicPr/>
                        <p:nvPr/>
                      </p:nvPicPr>
                      <p:blipFill>
                        <a:blip r:embed="rId2"/>
                        <a:stretch>
                          <a:fillRect/>
                        </a:stretch>
                      </p:blipFill>
                      <p:spPr>
                        <a:xfrm>
                          <a:off x="630" y="1300"/>
                          <a:ext cx="481" cy="1359"/>
                        </a:xfrm>
                        <a:prstGeom prst="rect">
                          <a:avLst/>
                        </a:prstGeom>
                        <a:noFill/>
                        <a:ln w="38100">
                          <a:noFill/>
                          <a:miter/>
                        </a:ln>
                      </p:spPr>
                    </p:pic>
                  </p:oleObj>
                </mc:Fallback>
              </mc:AlternateContent>
            </a:graphicData>
          </a:graphic>
        </p:graphicFrame>
        <p:sp>
          <p:nvSpPr>
            <p:cNvPr id="13" name="Rectangle 4"/>
            <p:cNvSpPr>
              <a:spLocks noChangeArrowheads="1"/>
            </p:cNvSpPr>
            <p:nvPr/>
          </p:nvSpPr>
          <p:spPr bwMode="auto">
            <a:xfrm>
              <a:off x="544" y="2754"/>
              <a:ext cx="52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0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符号</a:t>
              </a:r>
              <a:endParaRPr kumimoji="1" lang="zh-CN" altLang="en-US" sz="20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endParaRPr>
            </a:p>
          </p:txBody>
        </p:sp>
      </p:grpSp>
      <p:grpSp>
        <p:nvGrpSpPr>
          <p:cNvPr id="14" name="Group 16"/>
          <p:cNvGrpSpPr/>
          <p:nvPr/>
        </p:nvGrpSpPr>
        <p:grpSpPr>
          <a:xfrm>
            <a:off x="2281238" y="1427163"/>
            <a:ext cx="6251575" cy="3219450"/>
            <a:chOff x="1437" y="899"/>
            <a:chExt cx="3938" cy="2028"/>
          </a:xfrm>
        </p:grpSpPr>
        <p:graphicFrame>
          <p:nvGraphicFramePr>
            <p:cNvPr id="59398" name="Object 14"/>
            <p:cNvGraphicFramePr>
              <a:graphicFrameLocks noChangeAspect="1"/>
            </p:cNvGraphicFramePr>
            <p:nvPr/>
          </p:nvGraphicFramePr>
          <p:xfrm>
            <a:off x="1437" y="899"/>
            <a:ext cx="3938" cy="1737"/>
          </p:xfrm>
          <a:graphic>
            <a:graphicData uri="http://schemas.openxmlformats.org/presentationml/2006/ole">
              <mc:AlternateContent xmlns:mc="http://schemas.openxmlformats.org/markup-compatibility/2006">
                <mc:Choice xmlns:v="urn:schemas-microsoft-com:vml" Requires="v">
                  <p:oleObj spid="_x0000_s3158" name="" r:id="rId3" imgW="4135755" imgH="1833245" progId="Word.Picture.8">
                    <p:embed/>
                  </p:oleObj>
                </mc:Choice>
                <mc:Fallback>
                  <p:oleObj name="" r:id="rId3" imgW="4135755" imgH="1833245" progId="Word.Picture.8">
                    <p:embed/>
                    <p:pic>
                      <p:nvPicPr>
                        <p:cNvPr id="0" name="图片 3157"/>
                        <p:cNvPicPr/>
                        <p:nvPr/>
                      </p:nvPicPr>
                      <p:blipFill>
                        <a:blip r:embed="rId4"/>
                        <a:stretch>
                          <a:fillRect/>
                        </a:stretch>
                      </p:blipFill>
                      <p:spPr>
                        <a:xfrm>
                          <a:off x="1437" y="899"/>
                          <a:ext cx="3938" cy="1737"/>
                        </a:xfrm>
                        <a:prstGeom prst="rect">
                          <a:avLst/>
                        </a:prstGeom>
                        <a:noFill/>
                        <a:ln w="38100">
                          <a:noFill/>
                          <a:miter/>
                        </a:ln>
                      </p:spPr>
                    </p:pic>
                  </p:oleObj>
                </mc:Fallback>
              </mc:AlternateContent>
            </a:graphicData>
          </a:graphic>
        </p:graphicFrame>
        <p:sp>
          <p:nvSpPr>
            <p:cNvPr id="16" name="Rectangle 8"/>
            <p:cNvSpPr>
              <a:spLocks noChangeArrowheads="1"/>
            </p:cNvSpPr>
            <p:nvPr/>
          </p:nvSpPr>
          <p:spPr bwMode="auto">
            <a:xfrm>
              <a:off x="2883" y="2677"/>
              <a:ext cx="112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0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t>光电传输系统 </a:t>
              </a:r>
              <a:endParaRPr kumimoji="1" lang="zh-CN" altLang="en-US" sz="20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endParaRPr>
            </a:p>
          </p:txBody>
        </p:sp>
      </p:grpSp>
      <p:sp>
        <p:nvSpPr>
          <p:cNvPr id="7" name="页脚占位符 4"/>
          <p:cNvSpPr txBox="1">
            <a:spLocks noGrp="1"/>
          </p:cNvSpPr>
          <p:nvPr>
            <p:ph type="ftr" sz="quarter" idx="4294967295"/>
            <p:custDataLst>
              <p:tags r:id="rId5"/>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ox(i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0418" name="标题 1"/>
          <p:cNvSpPr>
            <a:spLocks noGrp="1"/>
          </p:cNvSpPr>
          <p:nvPr>
            <p:ph type="title"/>
          </p:nvPr>
        </p:nvSpPr>
        <p:spPr>
          <a:xfrm>
            <a:off x="701675" y="352108"/>
            <a:ext cx="7888288" cy="646112"/>
          </a:xfrm>
        </p:spPr>
        <p:txBody>
          <a:bodyPr vert="horz" wrap="square" lIns="91440" tIns="45720" rIns="91440" bIns="45720" anchor="ctr" anchorCtr="0"/>
          <a:p>
            <a:pPr defTabSz="914400">
              <a:buNone/>
            </a:pPr>
            <a:r>
              <a:rPr lang="en-US" altLang="zh-CN" kern="1200" dirty="0">
                <a:solidFill>
                  <a:schemeClr val="bg1"/>
                </a:solidFill>
                <a:latin typeface="Arial Narrow" pitchFamily="34" charset="0"/>
                <a:ea typeface="黑体" panose="02010609060101010101" pitchFamily="2" charset="-122"/>
                <a:cs typeface="+mj-cs"/>
              </a:rPr>
              <a:t>4 .  </a:t>
            </a:r>
            <a:r>
              <a:rPr lang="zh-CN" altLang="en-US" kern="1200" dirty="0">
                <a:solidFill>
                  <a:schemeClr val="bg1"/>
                </a:solidFill>
                <a:latin typeface="Arial Narrow" pitchFamily="34" charset="0"/>
                <a:ea typeface="黑体" panose="02010609060101010101" pitchFamily="2" charset="-122"/>
                <a:cs typeface="+mj-cs"/>
              </a:rPr>
              <a:t>光电器件</a:t>
            </a:r>
            <a:endParaRPr lang="zh-CN" altLang="en-US" kern="1200" dirty="0">
              <a:solidFill>
                <a:schemeClr val="bg1"/>
              </a:solidFill>
              <a:latin typeface="Arial Narrow" pitchFamily="34" charset="0"/>
              <a:ea typeface="黑体" panose="02010609060101010101" pitchFamily="2" charset="-122"/>
              <a:cs typeface="+mj-cs"/>
            </a:endParaRPr>
          </a:p>
        </p:txBody>
      </p:sp>
      <p:graphicFrame>
        <p:nvGraphicFramePr>
          <p:cNvPr id="60419" name="Object 8"/>
          <p:cNvGraphicFramePr>
            <a:graphicFrameLocks noChangeAspect="1"/>
          </p:cNvGraphicFramePr>
          <p:nvPr/>
        </p:nvGraphicFramePr>
        <p:xfrm>
          <a:off x="1136650" y="1592263"/>
          <a:ext cx="6819900" cy="3546475"/>
        </p:xfrm>
        <a:graphic>
          <a:graphicData uri="http://schemas.openxmlformats.org/presentationml/2006/ole">
            <mc:AlternateContent xmlns:mc="http://schemas.openxmlformats.org/markup-compatibility/2006">
              <mc:Choice xmlns:v="urn:schemas-microsoft-com:vml" Requires="v">
                <p:oleObj spid="_x0000_s3160" name="" r:id="rId1" imgW="3582670" imgH="1871345" progId="Word.Picture.8">
                  <p:embed/>
                </p:oleObj>
              </mc:Choice>
              <mc:Fallback>
                <p:oleObj name="" r:id="rId1" imgW="3582670" imgH="1871345" progId="Word.Picture.8">
                  <p:embed/>
                  <p:pic>
                    <p:nvPicPr>
                      <p:cNvPr id="0" name="图片 3159"/>
                      <p:cNvPicPr/>
                      <p:nvPr/>
                    </p:nvPicPr>
                    <p:blipFill>
                      <a:blip r:embed="rId2"/>
                      <a:stretch>
                        <a:fillRect/>
                      </a:stretch>
                    </p:blipFill>
                    <p:spPr>
                      <a:xfrm>
                        <a:off x="1136650" y="1592263"/>
                        <a:ext cx="6819900" cy="3546475"/>
                      </a:xfrm>
                      <a:prstGeom prst="rect">
                        <a:avLst/>
                      </a:prstGeom>
                      <a:noFill/>
                      <a:ln w="38100">
                        <a:noFill/>
                        <a:miter/>
                      </a:ln>
                    </p:spPr>
                  </p:pic>
                </p:oleObj>
              </mc:Fallback>
            </mc:AlternateContent>
          </a:graphicData>
        </a:graphic>
      </p:graphicFrame>
      <p:sp>
        <p:nvSpPr>
          <p:cNvPr id="60420" name="Rectangle 2"/>
          <p:cNvSpPr/>
          <p:nvPr/>
        </p:nvSpPr>
        <p:spPr>
          <a:xfrm>
            <a:off x="590550" y="1128713"/>
            <a:ext cx="2562225" cy="476250"/>
          </a:xfrm>
          <a:prstGeom prst="rect">
            <a:avLst/>
          </a:prstGeom>
          <a:noFill/>
          <a:ln w="9525">
            <a:noFill/>
          </a:ln>
        </p:spPr>
        <p:txBody>
          <a:bodyPr wrap="none" bIns="0" anchor="ctr" anchorCtr="0">
            <a:spAutoFit/>
          </a:bodyPr>
          <a:p>
            <a:r>
              <a:rPr lang="en-US" altLang="zh-CN" sz="2800" b="1" dirty="0">
                <a:solidFill>
                  <a:srgbClr val="000000"/>
                </a:solidFill>
                <a:latin typeface="Times New Roman" panose="02020603050405020304" pitchFamily="18" charset="0"/>
                <a:ea typeface="楷体_GB2312"/>
              </a:rPr>
              <a:t>(3). </a:t>
            </a:r>
            <a:r>
              <a:rPr lang="zh-CN" altLang="en-US" sz="2800" b="1" dirty="0">
                <a:solidFill>
                  <a:srgbClr val="000000"/>
                </a:solidFill>
                <a:latin typeface="Times New Roman" panose="02020603050405020304" pitchFamily="18" charset="0"/>
                <a:ea typeface="楷体_GB2312"/>
              </a:rPr>
              <a:t>激光二极管</a:t>
            </a:r>
            <a:endParaRPr lang="zh-CN" altLang="en-US" sz="2800" b="1" dirty="0">
              <a:solidFill>
                <a:srgbClr val="000000"/>
              </a:solidFill>
              <a:latin typeface="Times New Roman" panose="02020603050405020304" pitchFamily="18" charset="0"/>
              <a:ea typeface="宋体" panose="02010600030101010101" pitchFamily="2" charset="-122"/>
            </a:endParaRPr>
          </a:p>
        </p:txBody>
      </p:sp>
      <p:sp>
        <p:nvSpPr>
          <p:cNvPr id="60421" name="Rectangle 4"/>
          <p:cNvSpPr/>
          <p:nvPr/>
        </p:nvSpPr>
        <p:spPr>
          <a:xfrm>
            <a:off x="2555875" y="5338763"/>
            <a:ext cx="3951288" cy="457200"/>
          </a:xfrm>
          <a:prstGeom prst="rect">
            <a:avLst/>
          </a:prstGeom>
          <a:noFill/>
          <a:ln w="9525">
            <a:noFill/>
          </a:ln>
        </p:spPr>
        <p:txBody>
          <a:bodyPr wrap="none" anchor="ctr" anchorCtr="0">
            <a:spAutoFit/>
          </a:bodyPr>
          <a:p>
            <a:r>
              <a:rPr lang="zh-CN" altLang="en-US" sz="2400" b="1" dirty="0">
                <a:solidFill>
                  <a:srgbClr val="000000"/>
                </a:solidFill>
                <a:latin typeface="Times New Roman" panose="02020603050405020304" pitchFamily="18" charset="0"/>
                <a:ea typeface="楷体_GB2312"/>
              </a:rPr>
              <a:t>（</a:t>
            </a:r>
            <a:r>
              <a:rPr lang="en-US" altLang="zh-CN" sz="2400" b="1" dirty="0">
                <a:solidFill>
                  <a:srgbClr val="000000"/>
                </a:solidFill>
                <a:latin typeface="Times New Roman" panose="02020603050405020304" pitchFamily="18" charset="0"/>
                <a:ea typeface="楷体_GB2312"/>
              </a:rPr>
              <a:t>a</a:t>
            </a:r>
            <a:r>
              <a:rPr lang="zh-CN" altLang="en-US" sz="2400" b="1" dirty="0">
                <a:solidFill>
                  <a:srgbClr val="000000"/>
                </a:solidFill>
                <a:latin typeface="Times New Roman" panose="02020603050405020304" pitchFamily="18" charset="0"/>
                <a:ea typeface="楷体_GB2312"/>
              </a:rPr>
              <a:t>）物理结构    （</a:t>
            </a:r>
            <a:r>
              <a:rPr lang="en-US" altLang="zh-CN" sz="2400" b="1" dirty="0">
                <a:solidFill>
                  <a:srgbClr val="000000"/>
                </a:solidFill>
                <a:latin typeface="Times New Roman" panose="02020603050405020304" pitchFamily="18" charset="0"/>
                <a:ea typeface="楷体_GB2312"/>
              </a:rPr>
              <a:t>b</a:t>
            </a:r>
            <a:r>
              <a:rPr lang="zh-CN" altLang="en-US" sz="2400" b="1" dirty="0">
                <a:solidFill>
                  <a:srgbClr val="000000"/>
                </a:solidFill>
                <a:latin typeface="Times New Roman" panose="02020603050405020304" pitchFamily="18" charset="0"/>
                <a:ea typeface="楷体_GB2312"/>
              </a:rPr>
              <a:t>）符号 </a:t>
            </a:r>
            <a:endParaRPr lang="zh-CN" altLang="en-US" sz="2400" b="1" dirty="0">
              <a:solidFill>
                <a:srgbClr val="000000"/>
              </a:solidFill>
              <a:latin typeface="Times New Roman" panose="02020603050405020304" pitchFamily="18" charset="0"/>
              <a:ea typeface="楷体_GB2312"/>
            </a:endParaRPr>
          </a:p>
        </p:txBody>
      </p:sp>
      <p:sp>
        <p:nvSpPr>
          <p:cNvPr id="7" name="页脚占位符 4"/>
          <p:cNvSpPr txBox="1">
            <a:spLocks noGrp="1"/>
          </p:cNvSpPr>
          <p:nvPr>
            <p:ph type="ftr" sz="quarter" idx="4294967295"/>
            <p:custDataLst>
              <p:tags r:id="rId3"/>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1442" name="标题 1"/>
          <p:cNvSpPr>
            <a:spLocks noGrp="1"/>
          </p:cNvSpPr>
          <p:nvPr>
            <p:ph type="title"/>
          </p:nvPr>
        </p:nvSpPr>
        <p:spPr>
          <a:xfrm>
            <a:off x="701675" y="-134937"/>
            <a:ext cx="7888288" cy="646112"/>
          </a:xfrm>
        </p:spPr>
        <p:txBody>
          <a:bodyPr vert="horz" wrap="square" lIns="91440" tIns="45720" rIns="91440" bIns="45720" anchor="ctr" anchorCtr="0"/>
          <a:p>
            <a:pPr defTabSz="914400">
              <a:buNone/>
            </a:pPr>
            <a:r>
              <a:rPr lang="en-US" altLang="zh-CN" kern="1200" dirty="0">
                <a:latin typeface="Arial Narrow" pitchFamily="34" charset="0"/>
                <a:ea typeface="黑体" panose="02010609060101010101" pitchFamily="2" charset="-122"/>
                <a:cs typeface="+mj-cs"/>
              </a:rPr>
              <a:t>4   </a:t>
            </a:r>
            <a:r>
              <a:rPr lang="zh-CN" altLang="en-US" kern="1200" dirty="0">
                <a:latin typeface="Arial Narrow" pitchFamily="34" charset="0"/>
                <a:ea typeface="黑体" panose="02010609060101010101" pitchFamily="2" charset="-122"/>
                <a:cs typeface="+mj-cs"/>
              </a:rPr>
              <a:t>光电器件</a:t>
            </a:r>
            <a:endParaRPr lang="zh-CN" altLang="en-US" kern="1200" dirty="0">
              <a:latin typeface="Arial Narrow" pitchFamily="34" charset="0"/>
              <a:ea typeface="黑体" panose="02010609060101010101" pitchFamily="2" charset="-122"/>
              <a:cs typeface="+mj-cs"/>
            </a:endParaRPr>
          </a:p>
        </p:txBody>
      </p:sp>
      <p:sp>
        <p:nvSpPr>
          <p:cNvPr id="61443" name="Rectangle 4"/>
          <p:cNvSpPr/>
          <p:nvPr/>
        </p:nvSpPr>
        <p:spPr>
          <a:xfrm>
            <a:off x="611188" y="653891"/>
            <a:ext cx="3041015" cy="521970"/>
          </a:xfrm>
          <a:prstGeom prst="rect">
            <a:avLst/>
          </a:prstGeom>
          <a:noFill/>
          <a:ln w="9525">
            <a:noFill/>
          </a:ln>
        </p:spPr>
        <p:txBody>
          <a:bodyPr wrap="none" anchor="ctr" anchorCtr="0">
            <a:spAutoFit/>
          </a:bodyPr>
          <a:p>
            <a:r>
              <a:rPr lang="zh-CN" altLang="en-US" sz="2800" b="1" dirty="0">
                <a:solidFill>
                  <a:srgbClr val="000000"/>
                </a:solidFill>
                <a:latin typeface="Times New Roman" panose="02020603050405020304" pitchFamily="18" charset="0"/>
                <a:ea typeface="楷体_GB2312"/>
              </a:rPr>
              <a:t>（</a:t>
            </a:r>
            <a:r>
              <a:rPr lang="en-US" altLang="zh-CN" sz="2800" b="1" dirty="0">
                <a:solidFill>
                  <a:srgbClr val="000000"/>
                </a:solidFill>
                <a:latin typeface="Times New Roman" panose="02020603050405020304" pitchFamily="18" charset="0"/>
                <a:ea typeface="楷体_GB2312"/>
              </a:rPr>
              <a:t>4</a:t>
            </a:r>
            <a:r>
              <a:rPr lang="zh-CN" altLang="en-US" sz="2800" b="1" dirty="0">
                <a:solidFill>
                  <a:srgbClr val="000000"/>
                </a:solidFill>
                <a:latin typeface="Times New Roman" panose="02020603050405020304" pitchFamily="18" charset="0"/>
                <a:ea typeface="楷体_GB2312"/>
              </a:rPr>
              <a:t>）</a:t>
            </a:r>
            <a:r>
              <a:rPr lang="en-US" altLang="en-US" sz="2800" b="1" dirty="0">
                <a:solidFill>
                  <a:srgbClr val="000000"/>
                </a:solidFill>
                <a:latin typeface="Times New Roman" panose="02020603050405020304" pitchFamily="18" charset="0"/>
                <a:ea typeface="楷体_GB2312"/>
              </a:rPr>
              <a:t>. </a:t>
            </a:r>
            <a:r>
              <a:rPr lang="zh-CN" altLang="en-US" sz="2800" b="1" dirty="0">
                <a:solidFill>
                  <a:srgbClr val="000000"/>
                </a:solidFill>
                <a:latin typeface="Times New Roman" panose="02020603050405020304" pitchFamily="18" charset="0"/>
                <a:ea typeface="楷体_GB2312"/>
              </a:rPr>
              <a:t>太阳能电池</a:t>
            </a:r>
            <a:endParaRPr lang="zh-CN" altLang="en-US" sz="2800" b="1" dirty="0">
              <a:solidFill>
                <a:srgbClr val="000000"/>
              </a:solidFill>
              <a:latin typeface="Times New Roman" panose="02020603050405020304" pitchFamily="18" charset="0"/>
              <a:ea typeface="楷体_GB2312"/>
            </a:endParaRPr>
          </a:p>
        </p:txBody>
      </p:sp>
      <p:graphicFrame>
        <p:nvGraphicFramePr>
          <p:cNvPr id="61444" name="Object 7"/>
          <p:cNvGraphicFramePr>
            <a:graphicFrameLocks noChangeAspect="1"/>
          </p:cNvGraphicFramePr>
          <p:nvPr/>
        </p:nvGraphicFramePr>
        <p:xfrm>
          <a:off x="1506538" y="1319213"/>
          <a:ext cx="6053137" cy="3683000"/>
        </p:xfrm>
        <a:graphic>
          <a:graphicData uri="http://schemas.openxmlformats.org/presentationml/2006/ole">
            <mc:AlternateContent xmlns:mc="http://schemas.openxmlformats.org/markup-compatibility/2006">
              <mc:Choice xmlns:v="urn:schemas-microsoft-com:vml" Requires="v">
                <p:oleObj spid="_x0000_s3161" name="" r:id="rId1" imgW="3001645" imgH="1842770" progId="Word.Picture.8">
                  <p:embed/>
                </p:oleObj>
              </mc:Choice>
              <mc:Fallback>
                <p:oleObj name="" r:id="rId1" imgW="3001645" imgH="1842770" progId="Word.Picture.8">
                  <p:embed/>
                  <p:pic>
                    <p:nvPicPr>
                      <p:cNvPr id="0" name="图片 3160"/>
                      <p:cNvPicPr/>
                      <p:nvPr/>
                    </p:nvPicPr>
                    <p:blipFill>
                      <a:blip r:embed="rId2"/>
                      <a:stretch>
                        <a:fillRect/>
                      </a:stretch>
                    </p:blipFill>
                    <p:spPr>
                      <a:xfrm>
                        <a:off x="1506538" y="1319213"/>
                        <a:ext cx="6053137" cy="3683000"/>
                      </a:xfrm>
                      <a:prstGeom prst="rect">
                        <a:avLst/>
                      </a:prstGeom>
                      <a:noFill/>
                      <a:ln w="38100">
                        <a:noFill/>
                        <a:miter/>
                      </a:ln>
                    </p:spPr>
                  </p:pic>
                </p:oleObj>
              </mc:Fallback>
            </mc:AlternateContent>
          </a:graphicData>
        </a:graphic>
      </p:graphicFrame>
      <p:sp>
        <p:nvSpPr>
          <p:cNvPr id="2" name="页脚占位符 4"/>
          <p:cNvSpPr txBox="1">
            <a:spLocks noGrp="1"/>
          </p:cNvSpPr>
          <p:nvPr>
            <p:ph type="ftr" sz="quarter" idx="4294967295"/>
            <p:custDataLst>
              <p:tags r:id="rId3"/>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Group 2"/>
          <p:cNvGrpSpPr/>
          <p:nvPr/>
        </p:nvGrpSpPr>
        <p:grpSpPr>
          <a:xfrm>
            <a:off x="425450" y="568325"/>
            <a:ext cx="1998663" cy="1492250"/>
            <a:chOff x="748" y="414"/>
            <a:chExt cx="907" cy="732"/>
          </a:xfrm>
        </p:grpSpPr>
        <p:pic>
          <p:nvPicPr>
            <p:cNvPr id="407555" name="Picture 3" descr="gbook"/>
            <p:cNvPicPr>
              <a:picLocks noChangeAspect="1"/>
            </p:cNvPicPr>
            <p:nvPr/>
          </p:nvPicPr>
          <p:blipFill>
            <a:blip r:embed="rId1"/>
            <a:stretch>
              <a:fillRect/>
            </a:stretch>
          </p:blipFill>
          <p:spPr>
            <a:xfrm>
              <a:off x="748" y="414"/>
              <a:ext cx="810" cy="732"/>
            </a:xfrm>
            <a:prstGeom prst="rect">
              <a:avLst/>
            </a:prstGeom>
            <a:noFill/>
            <a:ln w="9525">
              <a:noFill/>
            </a:ln>
          </p:spPr>
        </p:pic>
        <p:sp>
          <p:nvSpPr>
            <p:cNvPr id="407556" name="Text Box 4"/>
            <p:cNvSpPr txBox="1"/>
            <p:nvPr/>
          </p:nvSpPr>
          <p:spPr>
            <a:xfrm>
              <a:off x="1020" y="935"/>
              <a:ext cx="635" cy="135"/>
            </a:xfrm>
            <a:prstGeom prst="rect">
              <a:avLst/>
            </a:prstGeom>
            <a:solidFill>
              <a:srgbClr val="FFF2EB"/>
            </a:solidFill>
            <a:ln w="9525">
              <a:noFill/>
            </a:ln>
          </p:spPr>
          <p:txBody>
            <a:bodyPr>
              <a:spAutoFit/>
            </a:bodyPr>
            <a:p>
              <a:pPr eaLnBrk="0" hangingPunct="0">
                <a:spcBef>
                  <a:spcPct val="50000"/>
                </a:spcBef>
              </a:pPr>
              <a:r>
                <a:rPr lang="zh-CN" altLang="en-US" sz="1200" b="1" dirty="0">
                  <a:solidFill>
                    <a:srgbClr val="996633"/>
                  </a:solidFill>
                  <a:latin typeface="Times New Roman" panose="02020603050405020304" pitchFamily="18" charset="0"/>
                </a:rPr>
                <a:t>学习与探讨</a:t>
              </a:r>
              <a:endParaRPr lang="zh-CN" altLang="en-US" sz="1200" b="1" dirty="0">
                <a:solidFill>
                  <a:srgbClr val="996633"/>
                </a:solidFill>
                <a:latin typeface="Times New Roman" panose="02020603050405020304" pitchFamily="18" charset="0"/>
              </a:endParaRPr>
            </a:p>
          </p:txBody>
        </p:sp>
      </p:grpSp>
      <p:pic>
        <p:nvPicPr>
          <p:cNvPr id="57349" name="Picture 5" descr="FIBIN03"/>
          <p:cNvPicPr>
            <a:picLocks noChangeAspect="1"/>
          </p:cNvPicPr>
          <p:nvPr/>
        </p:nvPicPr>
        <p:blipFill>
          <a:blip r:embed="rId2"/>
          <a:stretch>
            <a:fillRect/>
          </a:stretch>
        </p:blipFill>
        <p:spPr>
          <a:xfrm>
            <a:off x="4330700" y="2781300"/>
            <a:ext cx="522288" cy="1190625"/>
          </a:xfrm>
          <a:prstGeom prst="rect">
            <a:avLst/>
          </a:prstGeom>
          <a:noFill/>
          <a:ln w="9525">
            <a:noFill/>
          </a:ln>
        </p:spPr>
      </p:pic>
      <p:sp>
        <p:nvSpPr>
          <p:cNvPr id="57350" name="Text Box 6"/>
          <p:cNvSpPr txBox="1"/>
          <p:nvPr/>
        </p:nvSpPr>
        <p:spPr>
          <a:xfrm>
            <a:off x="5159375" y="1160463"/>
            <a:ext cx="3167063" cy="336550"/>
          </a:xfrm>
          <a:prstGeom prst="rect">
            <a:avLst/>
          </a:prstGeom>
          <a:solidFill>
            <a:schemeClr val="accent1"/>
          </a:solidFill>
          <a:ln w="9525">
            <a:noFill/>
          </a:ln>
        </p:spPr>
        <p:txBody>
          <a:bodyPr>
            <a:spAutoFit/>
          </a:bodyPr>
          <a:p>
            <a:pPr eaLnBrk="0" hangingPunct="0">
              <a:spcBef>
                <a:spcPct val="50000"/>
              </a:spcBef>
            </a:pPr>
            <a:r>
              <a:rPr lang="en-US" altLang="zh-CN" sz="1600" b="1" dirty="0">
                <a:solidFill>
                  <a:srgbClr val="000066"/>
                </a:solidFill>
                <a:latin typeface="楷体_GB2312" pitchFamily="49" charset="-122"/>
                <a:ea typeface="楷体_GB2312" pitchFamily="49" charset="-122"/>
              </a:rPr>
              <a:t>    </a:t>
            </a:r>
            <a:endParaRPr lang="en-US" altLang="zh-CN" sz="1600" b="1" dirty="0">
              <a:solidFill>
                <a:srgbClr val="000066"/>
              </a:solidFill>
              <a:latin typeface="楷体_GB2312" pitchFamily="49" charset="-122"/>
              <a:ea typeface="楷体_GB2312" pitchFamily="49" charset="-122"/>
            </a:endParaRPr>
          </a:p>
        </p:txBody>
      </p:sp>
      <p:grpSp>
        <p:nvGrpSpPr>
          <p:cNvPr id="407559" name="Group 19"/>
          <p:cNvGrpSpPr/>
          <p:nvPr/>
        </p:nvGrpSpPr>
        <p:grpSpPr>
          <a:xfrm>
            <a:off x="2430463" y="504825"/>
            <a:ext cx="2763837" cy="1808163"/>
            <a:chOff x="1531" y="318"/>
            <a:chExt cx="1741" cy="1139"/>
          </a:xfrm>
        </p:grpSpPr>
        <p:sp>
          <p:nvSpPr>
            <p:cNvPr id="407560" name="AutoShape 8"/>
            <p:cNvSpPr/>
            <p:nvPr/>
          </p:nvSpPr>
          <p:spPr>
            <a:xfrm>
              <a:off x="1531" y="318"/>
              <a:ext cx="1464" cy="1025"/>
            </a:xfrm>
            <a:prstGeom prst="cloudCallout">
              <a:avLst>
                <a:gd name="adj1" fmla="val 32102"/>
                <a:gd name="adj2" fmla="val 110194"/>
              </a:avLst>
            </a:prstGeom>
            <a:solidFill>
              <a:schemeClr val="accent1"/>
            </a:solidFill>
            <a:ln w="9525" cap="flat" cmpd="sng">
              <a:solidFill>
                <a:schemeClr val="tx1"/>
              </a:solidFill>
              <a:prstDash val="solid"/>
              <a:headEnd type="none" w="med" len="med"/>
              <a:tailEnd type="none" w="med" len="med"/>
            </a:ln>
          </p:spPr>
          <p:txBody>
            <a:bodyPr/>
            <a:p>
              <a:pPr eaLnBrk="0" hangingPunct="0"/>
              <a:endParaRPr lang="zh-CN" altLang="zh-CN" sz="1600" b="1" dirty="0">
                <a:latin typeface="Times New Roman" panose="02020603050405020304" pitchFamily="18" charset="0"/>
                <a:ea typeface="楷体_GB2312" pitchFamily="49" charset="-122"/>
              </a:endParaRPr>
            </a:p>
          </p:txBody>
        </p:sp>
        <p:sp>
          <p:nvSpPr>
            <p:cNvPr id="407561" name="Rectangle 9"/>
            <p:cNvSpPr/>
            <p:nvPr/>
          </p:nvSpPr>
          <p:spPr>
            <a:xfrm>
              <a:off x="1686" y="439"/>
              <a:ext cx="1170" cy="750"/>
            </a:xfrm>
            <a:prstGeom prst="rect">
              <a:avLst/>
            </a:prstGeom>
            <a:noFill/>
            <a:ln w="9525">
              <a:noFill/>
            </a:ln>
          </p:spPr>
          <p:txBody>
            <a:bodyPr>
              <a:spAutoFit/>
            </a:bodyPr>
            <a:p>
              <a:pPr eaLnBrk="0" hangingPunct="0"/>
              <a:r>
                <a:rPr lang="zh-CN" altLang="en-US" sz="1800" b="1" dirty="0">
                  <a:latin typeface="Times New Roman" panose="02020603050405020304" pitchFamily="18" charset="0"/>
                </a:rPr>
                <a:t>怎样用万用表测量二极管的好坏？怎样判断其阴极和阳极？</a:t>
              </a:r>
              <a:r>
                <a:rPr lang="zh-CN" altLang="en-US" sz="1800" dirty="0">
                  <a:latin typeface="Times New Roman" panose="02020603050405020304" pitchFamily="18" charset="0"/>
                </a:rPr>
                <a:t> </a:t>
              </a:r>
              <a:endParaRPr lang="zh-CN" altLang="en-US" sz="1800" dirty="0">
                <a:latin typeface="Times New Roman" panose="02020603050405020304" pitchFamily="18" charset="0"/>
              </a:endParaRPr>
            </a:p>
          </p:txBody>
        </p:sp>
        <p:sp>
          <p:nvSpPr>
            <p:cNvPr id="407562" name="AutoShape 10"/>
            <p:cNvSpPr/>
            <p:nvPr/>
          </p:nvSpPr>
          <p:spPr>
            <a:xfrm rot="1790413">
              <a:off x="2705" y="1298"/>
              <a:ext cx="567" cy="159"/>
            </a:xfrm>
            <a:prstGeom prst="curvedUpArrow">
              <a:avLst>
                <a:gd name="adj1" fmla="val 71320"/>
                <a:gd name="adj2" fmla="val 142641"/>
                <a:gd name="adj3" fmla="val 33333"/>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407563" name="Group 20"/>
          <p:cNvGrpSpPr/>
          <p:nvPr/>
        </p:nvGrpSpPr>
        <p:grpSpPr>
          <a:xfrm>
            <a:off x="563563" y="2255838"/>
            <a:ext cx="2836862" cy="1857375"/>
            <a:chOff x="355" y="1421"/>
            <a:chExt cx="1787" cy="1170"/>
          </a:xfrm>
        </p:grpSpPr>
        <p:sp>
          <p:nvSpPr>
            <p:cNvPr id="407564" name="AutoShape 12"/>
            <p:cNvSpPr/>
            <p:nvPr/>
          </p:nvSpPr>
          <p:spPr>
            <a:xfrm>
              <a:off x="355" y="1421"/>
              <a:ext cx="1787" cy="996"/>
            </a:xfrm>
            <a:prstGeom prst="cloudCallout">
              <a:avLst>
                <a:gd name="adj1" fmla="val 74676"/>
                <a:gd name="adj2" fmla="val 5421"/>
              </a:avLst>
            </a:prstGeom>
            <a:solidFill>
              <a:srgbClr val="CCFF99"/>
            </a:solidFill>
            <a:ln w="9525" cap="flat" cmpd="sng">
              <a:solidFill>
                <a:srgbClr val="006600"/>
              </a:solidFill>
              <a:prstDash val="solid"/>
              <a:headEnd type="none" w="med" len="med"/>
              <a:tailEnd type="none" w="med" len="med"/>
            </a:ln>
          </p:spPr>
          <p:txBody>
            <a:bodyPr/>
            <a:p>
              <a:pPr eaLnBrk="0" hangingPunct="0"/>
              <a:endParaRPr lang="zh-CN" altLang="zh-CN" sz="1600" b="1" dirty="0">
                <a:latin typeface="Times New Roman" panose="02020603050405020304" pitchFamily="18" charset="0"/>
                <a:ea typeface="楷体_GB2312" pitchFamily="49" charset="-122"/>
              </a:endParaRPr>
            </a:p>
          </p:txBody>
        </p:sp>
        <p:sp>
          <p:nvSpPr>
            <p:cNvPr id="407565" name="Rectangle 13"/>
            <p:cNvSpPr/>
            <p:nvPr/>
          </p:nvSpPr>
          <p:spPr>
            <a:xfrm>
              <a:off x="613" y="1482"/>
              <a:ext cx="1358" cy="807"/>
            </a:xfrm>
            <a:prstGeom prst="rect">
              <a:avLst/>
            </a:prstGeom>
            <a:noFill/>
            <a:ln w="9525">
              <a:noFill/>
            </a:ln>
          </p:spPr>
          <p:txBody>
            <a:bodyPr>
              <a:spAutoFit/>
            </a:bodyPr>
            <a:p>
              <a:pPr eaLnBrk="0" hangingPunct="0"/>
              <a:r>
                <a:rPr lang="zh-CN" altLang="en-US" sz="1800" b="1" dirty="0">
                  <a:latin typeface="Times New Roman" panose="02020603050405020304" pitchFamily="18" charset="0"/>
                </a:rPr>
                <a:t>为什么发光二极管必须正向偏置，而光电二极管却要反向偏置？</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407566" name="AutoShape 14"/>
            <p:cNvSpPr/>
            <p:nvPr/>
          </p:nvSpPr>
          <p:spPr>
            <a:xfrm rot="4797647">
              <a:off x="279" y="2228"/>
              <a:ext cx="567" cy="159"/>
            </a:xfrm>
            <a:prstGeom prst="curvedUpArrow">
              <a:avLst>
                <a:gd name="adj1" fmla="val 71320"/>
                <a:gd name="adj2" fmla="val 142641"/>
                <a:gd name="adj3" fmla="val 33333"/>
              </a:avLst>
            </a:prstGeom>
            <a:solidFill>
              <a:srgbClr val="CCFF99"/>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407567" name="AutoShape 16"/>
          <p:cNvSpPr/>
          <p:nvPr/>
        </p:nvSpPr>
        <p:spPr>
          <a:xfrm>
            <a:off x="5699125" y="2960688"/>
            <a:ext cx="3179763" cy="2049462"/>
          </a:xfrm>
          <a:prstGeom prst="cloudCallout">
            <a:avLst>
              <a:gd name="adj1" fmla="val -76412"/>
              <a:gd name="adj2" fmla="val -37917"/>
            </a:avLst>
          </a:prstGeom>
          <a:solidFill>
            <a:srgbClr val="FFCC99"/>
          </a:solidFill>
          <a:ln w="9525" cap="flat" cmpd="sng">
            <a:solidFill>
              <a:srgbClr val="993300"/>
            </a:solidFill>
            <a:prstDash val="solid"/>
            <a:headEnd type="none" w="med" len="med"/>
            <a:tailEnd type="none" w="med" len="med"/>
          </a:ln>
        </p:spPr>
        <p:txBody>
          <a:bodyPr/>
          <a:p>
            <a:pPr eaLnBrk="0" hangingPunct="0"/>
            <a:endParaRPr lang="zh-CN" altLang="zh-CN" sz="1600" b="1" dirty="0">
              <a:latin typeface="Times New Roman" panose="02020603050405020304" pitchFamily="18" charset="0"/>
              <a:ea typeface="楷体_GB2312" pitchFamily="49" charset="-122"/>
            </a:endParaRPr>
          </a:p>
        </p:txBody>
      </p:sp>
      <p:grpSp>
        <p:nvGrpSpPr>
          <p:cNvPr id="407568" name="Group 21"/>
          <p:cNvGrpSpPr/>
          <p:nvPr/>
        </p:nvGrpSpPr>
        <p:grpSpPr>
          <a:xfrm>
            <a:off x="4906963" y="3103563"/>
            <a:ext cx="3573462" cy="1739900"/>
            <a:chOff x="3091" y="1955"/>
            <a:chExt cx="2251" cy="1096"/>
          </a:xfrm>
        </p:grpSpPr>
        <p:sp>
          <p:nvSpPr>
            <p:cNvPr id="407569" name="Rectangle 17"/>
            <p:cNvSpPr/>
            <p:nvPr/>
          </p:nvSpPr>
          <p:spPr>
            <a:xfrm>
              <a:off x="3875" y="1955"/>
              <a:ext cx="1467" cy="1096"/>
            </a:xfrm>
            <a:prstGeom prst="rect">
              <a:avLst/>
            </a:prstGeom>
            <a:noFill/>
            <a:ln w="9525">
              <a:noFill/>
            </a:ln>
          </p:spPr>
          <p:txBody>
            <a:bodyPr>
              <a:spAutoFit/>
            </a:bodyPr>
            <a:p>
              <a:pPr eaLnBrk="0" hangingPunct="0"/>
              <a:r>
                <a:rPr lang="zh-CN" altLang="en-US" sz="1800" b="1" dirty="0">
                  <a:latin typeface="Times New Roman" panose="02020603050405020304" pitchFamily="18" charset="0"/>
                </a:rPr>
                <a:t>已知两只硅稳压管的稳定电压值分别为</a:t>
              </a:r>
              <a:r>
                <a:rPr lang="en-US" altLang="zh-CN" sz="1800" b="1" dirty="0">
                  <a:latin typeface="Times New Roman" panose="02020603050405020304" pitchFamily="18" charset="0"/>
                </a:rPr>
                <a:t>8V</a:t>
              </a:r>
              <a:r>
                <a:rPr lang="zh-CN" altLang="en-US" sz="1800" b="1" dirty="0">
                  <a:latin typeface="Times New Roman" panose="02020603050405020304" pitchFamily="18" charset="0"/>
                </a:rPr>
                <a:t>和</a:t>
              </a:r>
              <a:r>
                <a:rPr lang="en-US" altLang="zh-CN" sz="1800" b="1" dirty="0">
                  <a:latin typeface="Times New Roman" panose="02020603050405020304" pitchFamily="18" charset="0"/>
                </a:rPr>
                <a:t>7.5V</a:t>
              </a:r>
              <a:r>
                <a:rPr lang="zh-CN" altLang="en-US" sz="1800" b="1" dirty="0">
                  <a:latin typeface="Times New Roman" panose="02020603050405020304" pitchFamily="18" charset="0"/>
                </a:rPr>
                <a:t>，若将它们串联使用，问能获得几组不同的稳定电压值？若并联呢？</a:t>
              </a:r>
              <a:r>
                <a:rPr lang="zh-CN" altLang="en-US" sz="1800" dirty="0">
                  <a:latin typeface="Times New Roman" panose="02020603050405020304" pitchFamily="18" charset="0"/>
                </a:rPr>
                <a:t> </a:t>
              </a:r>
              <a:endParaRPr lang="zh-CN" altLang="en-US" sz="1800" dirty="0">
                <a:latin typeface="Times New Roman" panose="02020603050405020304" pitchFamily="18" charset="0"/>
              </a:endParaRPr>
            </a:p>
          </p:txBody>
        </p:sp>
        <p:sp>
          <p:nvSpPr>
            <p:cNvPr id="407570" name="AutoShape 18"/>
            <p:cNvSpPr/>
            <p:nvPr/>
          </p:nvSpPr>
          <p:spPr>
            <a:xfrm rot="8785483">
              <a:off x="3091" y="2409"/>
              <a:ext cx="567" cy="159"/>
            </a:xfrm>
            <a:prstGeom prst="curvedUpArrow">
              <a:avLst>
                <a:gd name="adj1" fmla="val 71320"/>
                <a:gd name="adj2" fmla="val 142641"/>
                <a:gd name="adj3" fmla="val 33333"/>
              </a:avLst>
            </a:prstGeom>
            <a:solidFill>
              <a:srgbClr val="FF9966"/>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57366" name="Text Box 22"/>
          <p:cNvSpPr txBox="1"/>
          <p:nvPr/>
        </p:nvSpPr>
        <p:spPr>
          <a:xfrm>
            <a:off x="1171575" y="4222750"/>
            <a:ext cx="3059113" cy="336550"/>
          </a:xfrm>
          <a:prstGeom prst="rect">
            <a:avLst/>
          </a:prstGeom>
          <a:solidFill>
            <a:srgbClr val="CCFF99"/>
          </a:solidFill>
          <a:ln w="9525">
            <a:noFill/>
          </a:ln>
        </p:spPr>
        <p:txBody>
          <a:bodyPr>
            <a:spAutoFit/>
          </a:bodyPr>
          <a:p>
            <a:pPr eaLnBrk="0" hangingPunct="0">
              <a:spcBef>
                <a:spcPct val="50000"/>
              </a:spcBef>
            </a:pPr>
            <a:r>
              <a:rPr lang="en-US" altLang="zh-CN" sz="1600" dirty="0">
                <a:solidFill>
                  <a:srgbClr val="006600"/>
                </a:solidFill>
                <a:latin typeface="楷体_GB2312" pitchFamily="49" charset="-122"/>
                <a:ea typeface="楷体_GB2312" pitchFamily="49" charset="-122"/>
              </a:rPr>
              <a:t>    </a:t>
            </a:r>
            <a:endParaRPr lang="zh-CN" altLang="el-GR" sz="1600" b="1" dirty="0">
              <a:solidFill>
                <a:srgbClr val="006600"/>
              </a:solidFill>
              <a:latin typeface="楷体_GB2312" pitchFamily="49" charset="-122"/>
              <a:ea typeface="楷体_GB2312" pitchFamily="49" charset="-122"/>
            </a:endParaRPr>
          </a:p>
        </p:txBody>
      </p:sp>
      <p:sp>
        <p:nvSpPr>
          <p:cNvPr id="57367" name="Text Box 23"/>
          <p:cNvSpPr txBox="1"/>
          <p:nvPr/>
        </p:nvSpPr>
        <p:spPr>
          <a:xfrm>
            <a:off x="4921250" y="5197475"/>
            <a:ext cx="2520950" cy="336550"/>
          </a:xfrm>
          <a:prstGeom prst="rect">
            <a:avLst/>
          </a:prstGeom>
          <a:solidFill>
            <a:srgbClr val="FFCC99"/>
          </a:solidFill>
          <a:ln w="9525">
            <a:noFill/>
          </a:ln>
        </p:spPr>
        <p:txBody>
          <a:bodyPr>
            <a:spAutoFit/>
          </a:bodyPr>
          <a:p>
            <a:pPr eaLnBrk="0" hangingPunct="0">
              <a:spcBef>
                <a:spcPct val="50000"/>
              </a:spcBef>
            </a:pPr>
            <a:r>
              <a:rPr lang="en-US" altLang="zh-CN" sz="1600" dirty="0">
                <a:solidFill>
                  <a:srgbClr val="006600"/>
                </a:solidFill>
                <a:latin typeface="楷体_GB2312" pitchFamily="49" charset="-122"/>
                <a:ea typeface="楷体_GB2312" pitchFamily="49" charset="-122"/>
              </a:rPr>
              <a:t> </a:t>
            </a:r>
            <a:endParaRPr lang="en-US" altLang="zh-CN" sz="1600" b="1" dirty="0">
              <a:solidFill>
                <a:srgbClr val="996633"/>
              </a:solidFill>
              <a:latin typeface="楷体_GB2312" pitchFamily="49" charset="-122"/>
              <a:ea typeface="楷体_GB2312" pitchFamily="49" charset="-122"/>
            </a:endParaRPr>
          </a:p>
        </p:txBody>
      </p:sp>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57349"/>
                                        </p:tgtEl>
                                        <p:attrNameLst>
                                          <p:attrName>style.visibility</p:attrName>
                                        </p:attrNameLst>
                                      </p:cBhvr>
                                      <p:to>
                                        <p:strVal val="visible"/>
                                      </p:to>
                                    </p:set>
                                    <p:animEffect transition="in" filter="slide(fromBottom)">
                                      <p:cBhvr>
                                        <p:cTn id="12" dur="500"/>
                                        <p:tgtEl>
                                          <p:spTgt spid="57349"/>
                                        </p:tgtEl>
                                      </p:cBhvr>
                                    </p:animEffect>
                                  </p:childTnLst>
                                </p:cTn>
                              </p:par>
                            </p:childTnLst>
                          </p:cTn>
                        </p:par>
                        <p:par>
                          <p:cTn id="13" fill="hold">
                            <p:stCondLst>
                              <p:cond delay="500"/>
                            </p:stCondLst>
                            <p:childTnLst>
                              <p:par>
                                <p:cTn id="14" presetID="27" presetClass="entr" presetSubtype="0" fill="hold" grpId="0" nodeType="afterEffect">
                                  <p:stCondLst>
                                    <p:cond delay="0"/>
                                  </p:stCondLst>
                                  <p:iterate type="lt">
                                    <p:tmPct val="50000"/>
                                  </p:iterate>
                                  <p:childTnLst>
                                    <p:set>
                                      <p:cBhvr>
                                        <p:cTn id="15" dur="1" fill="hold">
                                          <p:stCondLst>
                                            <p:cond delay="0"/>
                                          </p:stCondLst>
                                        </p:cTn>
                                        <p:tgtEl>
                                          <p:spTgt spid="57350"/>
                                        </p:tgtEl>
                                        <p:attrNameLst>
                                          <p:attrName>style.visibility</p:attrName>
                                        </p:attrNameLst>
                                      </p:cBhvr>
                                      <p:to>
                                        <p:strVal val="visible"/>
                                      </p:to>
                                    </p:set>
                                    <p:anim calcmode="discrete" valueType="clr">
                                      <p:cBhvr override="childStyle">
                                        <p:cTn id="16" dur="80"/>
                                        <p:tgtEl>
                                          <p:spTgt spid="57350"/>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57350"/>
                                        </p:tgtEl>
                                        <p:attrNameLst>
                                          <p:attrName>fillcolor</p:attrName>
                                        </p:attrNameLst>
                                      </p:cBhvr>
                                      <p:tavLst>
                                        <p:tav tm="0">
                                          <p:val>
                                            <p:clrVal>
                                              <a:schemeClr val="accent2"/>
                                            </p:clrVal>
                                          </p:val>
                                        </p:tav>
                                        <p:tav tm="50000">
                                          <p:val>
                                            <p:clrVal>
                                              <a:schemeClr val="hlink"/>
                                            </p:clrVal>
                                          </p:val>
                                        </p:tav>
                                      </p:tavLst>
                                    </p:anim>
                                    <p:set>
                                      <p:cBhvr>
                                        <p:cTn id="18" dur="80"/>
                                        <p:tgtEl>
                                          <p:spTgt spid="57350"/>
                                        </p:tgtEl>
                                        <p:attrNameLst>
                                          <p:attrName>fill.type</p:attrName>
                                        </p:attrNameLst>
                                      </p:cBhvr>
                                      <p:to>
                                        <p:strVal val="solid"/>
                                      </p:to>
                                    </p:set>
                                  </p:childTnLst>
                                </p:cTn>
                              </p:par>
                            </p:childTnLst>
                          </p:cTn>
                        </p:par>
                        <p:par>
                          <p:cTn id="19" fill="hold">
                            <p:stCondLst>
                              <p:cond delay="699"/>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57366"/>
                                        </p:tgtEl>
                                        <p:attrNameLst>
                                          <p:attrName>style.visibility</p:attrName>
                                        </p:attrNameLst>
                                      </p:cBhvr>
                                      <p:to>
                                        <p:strVal val="visible"/>
                                      </p:to>
                                    </p:set>
                                    <p:anim calcmode="discrete" valueType="clr">
                                      <p:cBhvr override="childStyle">
                                        <p:cTn id="22" dur="80"/>
                                        <p:tgtEl>
                                          <p:spTgt spid="57366"/>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57366"/>
                                        </p:tgtEl>
                                        <p:attrNameLst>
                                          <p:attrName>fillcolor</p:attrName>
                                        </p:attrNameLst>
                                      </p:cBhvr>
                                      <p:tavLst>
                                        <p:tav tm="0">
                                          <p:val>
                                            <p:clrVal>
                                              <a:schemeClr val="accent2"/>
                                            </p:clrVal>
                                          </p:val>
                                        </p:tav>
                                        <p:tav tm="50000">
                                          <p:val>
                                            <p:clrVal>
                                              <a:schemeClr val="hlink"/>
                                            </p:clrVal>
                                          </p:val>
                                        </p:tav>
                                      </p:tavLst>
                                    </p:anim>
                                    <p:set>
                                      <p:cBhvr>
                                        <p:cTn id="24" dur="80"/>
                                        <p:tgtEl>
                                          <p:spTgt spid="57366"/>
                                        </p:tgtEl>
                                        <p:attrNameLst>
                                          <p:attrName>fill.type</p:attrName>
                                        </p:attrNameLst>
                                      </p:cBhvr>
                                      <p:to>
                                        <p:strVal val="solid"/>
                                      </p:to>
                                    </p:set>
                                  </p:childTnLst>
                                </p:cTn>
                              </p:par>
                            </p:childTnLst>
                          </p:cTn>
                        </p:par>
                        <p:par>
                          <p:cTn id="25" fill="hold">
                            <p:stCondLst>
                              <p:cond delay="899"/>
                            </p:stCondLst>
                            <p:childTnLst>
                              <p:par>
                                <p:cTn id="26" presetID="27" presetClass="entr" presetSubtype="0" fill="hold" grpId="0" nodeType="afterEffect">
                                  <p:stCondLst>
                                    <p:cond delay="0"/>
                                  </p:stCondLst>
                                  <p:iterate type="lt">
                                    <p:tmPct val="50000"/>
                                  </p:iterate>
                                  <p:childTnLst>
                                    <p:set>
                                      <p:cBhvr>
                                        <p:cTn id="27" dur="1" fill="hold">
                                          <p:stCondLst>
                                            <p:cond delay="0"/>
                                          </p:stCondLst>
                                        </p:cTn>
                                        <p:tgtEl>
                                          <p:spTgt spid="57367"/>
                                        </p:tgtEl>
                                        <p:attrNameLst>
                                          <p:attrName>style.visibility</p:attrName>
                                        </p:attrNameLst>
                                      </p:cBhvr>
                                      <p:to>
                                        <p:strVal val="visible"/>
                                      </p:to>
                                    </p:set>
                                    <p:anim calcmode="discrete" valueType="clr">
                                      <p:cBhvr override="childStyle">
                                        <p:cTn id="28" dur="80"/>
                                        <p:tgtEl>
                                          <p:spTgt spid="57367"/>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57367"/>
                                        </p:tgtEl>
                                        <p:attrNameLst>
                                          <p:attrName>fillcolor</p:attrName>
                                        </p:attrNameLst>
                                      </p:cBhvr>
                                      <p:tavLst>
                                        <p:tav tm="0">
                                          <p:val>
                                            <p:clrVal>
                                              <a:schemeClr val="accent2"/>
                                            </p:clrVal>
                                          </p:val>
                                        </p:tav>
                                        <p:tav tm="50000">
                                          <p:val>
                                            <p:clrVal>
                                              <a:schemeClr val="hlink"/>
                                            </p:clrVal>
                                          </p:val>
                                        </p:tav>
                                      </p:tavLst>
                                    </p:anim>
                                    <p:set>
                                      <p:cBhvr>
                                        <p:cTn id="30" dur="80"/>
                                        <p:tgtEl>
                                          <p:spTgt spid="5736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0" grpId="0" animBg="1"/>
      <p:bldP spid="57366" grpId="0" animBg="1"/>
      <p:bldP spid="57367"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1" name="AutoShape 3">
            <a:hlinkClick r:id="" action="ppaction://noaction"/>
          </p:cNvPr>
          <p:cNvSpPr>
            <a:spLocks noChangeArrowheads="1"/>
          </p:cNvSpPr>
          <p:nvPr/>
        </p:nvSpPr>
        <p:spPr bwMode="auto">
          <a:xfrm>
            <a:off x="1062038" y="2563813"/>
            <a:ext cx="5734050" cy="714820"/>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7.3.1  </a:t>
            </a: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三极管的结构和分类</a:t>
            </a:r>
            <a:endPar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58372" name="AutoShape 4">
            <a:hlinkClick r:id="" action="ppaction://noaction"/>
          </p:cNvPr>
          <p:cNvSpPr>
            <a:spLocks noChangeArrowheads="1"/>
          </p:cNvSpPr>
          <p:nvPr/>
        </p:nvSpPr>
        <p:spPr bwMode="auto">
          <a:xfrm>
            <a:off x="1062038" y="3344863"/>
            <a:ext cx="6623050" cy="714820"/>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7.3.2  </a:t>
            </a:r>
            <a:r>
              <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电流分配与放大原理</a:t>
            </a:r>
            <a:endParaRPr kumimoji="1" lang="zh-CN" altLang="en-US" sz="36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58373" name="Text Box 5"/>
          <p:cNvSpPr txBox="1">
            <a:spLocks noChangeArrowheads="1"/>
          </p:cNvSpPr>
          <p:nvPr/>
        </p:nvSpPr>
        <p:spPr bwMode="auto">
          <a:xfrm>
            <a:off x="1085850" y="4184650"/>
            <a:ext cx="7315200" cy="645160"/>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en-US" altLang="zh-CN" sz="36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7.3.3  </a:t>
            </a:r>
            <a:r>
              <a:rPr kumimoji="1" lang="zh-CN" altLang="en-US" sz="3600" b="1" kern="1200" cap="none" spc="0" normalizeH="0" baseline="0" noProof="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三极管的伏安特性及主要参数</a:t>
            </a:r>
            <a:endParaRPr kumimoji="1" lang="zh-CN" altLang="en-US" kern="1200" cap="none" spc="0" normalizeH="0" baseline="0" noProof="0" smtClean="0">
              <a:latin typeface="Times New Roman" panose="02020603050405020304" pitchFamily="18" charset="0"/>
              <a:ea typeface="宋体" panose="02010600030101010101" pitchFamily="2" charset="-122"/>
              <a:cs typeface="+mn-cs"/>
            </a:endParaRPr>
          </a:p>
        </p:txBody>
      </p:sp>
      <p:sp>
        <p:nvSpPr>
          <p:cNvPr id="2" name="文本框 1"/>
          <p:cNvSpPr txBox="1"/>
          <p:nvPr/>
        </p:nvSpPr>
        <p:spPr>
          <a:xfrm>
            <a:off x="2165985" y="474980"/>
            <a:ext cx="4572000" cy="768350"/>
          </a:xfrm>
          <a:prstGeom prst="rect">
            <a:avLst/>
          </a:prstGeom>
          <a:noFill/>
        </p:spPr>
        <p:txBody>
          <a:bodyPr wrap="square" rtlCol="0">
            <a:spAutoFit/>
          </a:bodyPr>
          <a:p>
            <a:r>
              <a:rPr lang="en-US" altLang="zh-CN" sz="4400" dirty="0">
                <a:solidFill>
                  <a:schemeClr val="bg1"/>
                </a:solidFill>
                <a:latin typeface="宋体" panose="02010600030101010101" pitchFamily="2" charset="-122"/>
                <a:ea typeface="宋体" panose="02010600030101010101" pitchFamily="2" charset="-122"/>
                <a:sym typeface="+mn-ea"/>
              </a:rPr>
              <a:t>7.3</a:t>
            </a:r>
            <a:r>
              <a:rPr lang="en-US" altLang="zh-CN" sz="4400" dirty="0">
                <a:solidFill>
                  <a:schemeClr val="bg1"/>
                </a:solidFill>
                <a:latin typeface="宋体" panose="02010600030101010101" pitchFamily="2" charset="-122"/>
                <a:sym typeface="+mn-ea"/>
              </a:rPr>
              <a:t> </a:t>
            </a:r>
            <a:r>
              <a:rPr lang="zh-CN" altLang="en-US" sz="4400" dirty="0">
                <a:solidFill>
                  <a:schemeClr val="bg1"/>
                </a:solidFill>
                <a:latin typeface="宋体" panose="02010600030101010101" pitchFamily="2" charset="-122"/>
                <a:sym typeface="+mn-ea"/>
              </a:rPr>
              <a:t>三极管（</a:t>
            </a:r>
            <a:r>
              <a:rPr lang="en-US" altLang="zh-CN" sz="4400" dirty="0">
                <a:solidFill>
                  <a:schemeClr val="bg1"/>
                </a:solidFill>
                <a:latin typeface="宋体" panose="02010600030101010101" pitchFamily="2" charset="-122"/>
                <a:sym typeface="+mn-ea"/>
              </a:rPr>
              <a:t>BJT)</a:t>
            </a:r>
            <a:endParaRPr lang="en-US" altLang="zh-CN" sz="4400" dirty="0">
              <a:solidFill>
                <a:schemeClr val="bg1"/>
              </a:solidFill>
              <a:latin typeface="宋体" panose="02010600030101010101" pitchFamily="2" charset="-122"/>
              <a:sym typeface="+mn-ea"/>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371"/>
                                        </p:tgtEl>
                                        <p:attrNameLst>
                                          <p:attrName>style.visibility</p:attrName>
                                        </p:attrNameLst>
                                      </p:cBhvr>
                                      <p:to>
                                        <p:strVal val="visible"/>
                                      </p:to>
                                    </p:set>
                                    <p:animEffect transition="in" filter="wipe(left)">
                                      <p:cBhvr>
                                        <p:cTn id="7" dur="500"/>
                                        <p:tgtEl>
                                          <p:spTgt spid="5837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8372"/>
                                        </p:tgtEl>
                                        <p:attrNameLst>
                                          <p:attrName>style.visibility</p:attrName>
                                        </p:attrNameLst>
                                      </p:cBhvr>
                                      <p:to>
                                        <p:strVal val="visible"/>
                                      </p:to>
                                    </p:set>
                                    <p:animEffect transition="in" filter="wipe(left)">
                                      <p:cBhvr>
                                        <p:cTn id="11" dur="500"/>
                                        <p:tgtEl>
                                          <p:spTgt spid="58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ldLvl="0" animBg="1"/>
      <p:bldP spid="58372"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Rectangle 2"/>
          <p:cNvSpPr>
            <a:spLocks noChangeArrowheads="1"/>
          </p:cNvSpPr>
          <p:nvPr/>
        </p:nvSpPr>
        <p:spPr bwMode="auto">
          <a:xfrm>
            <a:off x="304800" y="444500"/>
            <a:ext cx="5459730" cy="64516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Times New Roman" panose="02020603050405020304" pitchFamily="18" charset="0"/>
              </a:rPr>
              <a:t>7.3.1</a:t>
            </a: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 </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三极管的结构和分类</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62467" name="Text Box 3"/>
          <p:cNvSpPr txBox="1"/>
          <p:nvPr/>
        </p:nvSpPr>
        <p:spPr>
          <a:xfrm>
            <a:off x="517525" y="1358900"/>
            <a:ext cx="7694613" cy="519113"/>
          </a:xfrm>
          <a:prstGeom prst="rect">
            <a:avLst/>
          </a:prstGeom>
          <a:noFill/>
          <a:ln w="9525">
            <a:noFill/>
          </a:ln>
        </p:spPr>
        <p:txBody>
          <a:bodyPr wrap="none">
            <a:spAutoFit/>
          </a:bodyPr>
          <a:p>
            <a:r>
              <a:rPr lang="zh-CN" altLang="en-US" sz="2800" b="1" dirty="0">
                <a:solidFill>
                  <a:srgbClr val="3333CC"/>
                </a:solidFill>
                <a:latin typeface="Times New Roman" panose="02020603050405020304" pitchFamily="18" charset="0"/>
              </a:rPr>
              <a:t>晶体管（</a:t>
            </a:r>
            <a:r>
              <a:rPr lang="zh-CN" altLang="en-US" sz="2800" b="1" dirty="0">
                <a:solidFill>
                  <a:srgbClr val="D60093"/>
                </a:solidFill>
                <a:latin typeface="Times New Roman" panose="02020603050405020304" pitchFamily="18" charset="0"/>
              </a:rPr>
              <a:t>三极管</a:t>
            </a:r>
            <a:r>
              <a:rPr lang="zh-CN" altLang="en-US" sz="2800" b="1" dirty="0">
                <a:solidFill>
                  <a:srgbClr val="3333CC"/>
                </a:solidFill>
                <a:latin typeface="Times New Roman" panose="02020603050405020304" pitchFamily="18" charset="0"/>
              </a:rPr>
              <a:t>）是最重要的一种半导体器件。</a:t>
            </a:r>
            <a:endParaRPr lang="zh-CN" altLang="en-US" sz="2800" b="1" dirty="0">
              <a:solidFill>
                <a:srgbClr val="3333CC"/>
              </a:solidFill>
              <a:latin typeface="Times New Roman" panose="02020603050405020304" pitchFamily="18" charset="0"/>
            </a:endParaRPr>
          </a:p>
        </p:txBody>
      </p:sp>
      <p:grpSp>
        <p:nvGrpSpPr>
          <p:cNvPr id="2" name="Group 4"/>
          <p:cNvGrpSpPr/>
          <p:nvPr/>
        </p:nvGrpSpPr>
        <p:grpSpPr>
          <a:xfrm>
            <a:off x="828675" y="2305050"/>
            <a:ext cx="7486650" cy="3524250"/>
            <a:chOff x="666" y="336"/>
            <a:chExt cx="4716" cy="2220"/>
          </a:xfrm>
        </p:grpSpPr>
        <p:sp>
          <p:nvSpPr>
            <p:cNvPr id="409605" name="AutoShape 5"/>
            <p:cNvSpPr/>
            <p:nvPr/>
          </p:nvSpPr>
          <p:spPr>
            <a:xfrm>
              <a:off x="666" y="336"/>
              <a:ext cx="4716" cy="2220"/>
            </a:xfrm>
            <a:prstGeom prst="roundRect">
              <a:avLst>
                <a:gd name="adj" fmla="val 16667"/>
              </a:avLst>
            </a:prstGeom>
            <a:solidFill>
              <a:srgbClr val="FFFFCC"/>
            </a:solidFill>
            <a:ln w="127000" cap="flat" cmpd="tri">
              <a:solidFill>
                <a:srgbClr val="0080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pic>
          <p:nvPicPr>
            <p:cNvPr id="409606" name="Picture 6" descr="三极管6"/>
            <p:cNvPicPr>
              <a:picLocks noChangeAspect="1"/>
            </p:cNvPicPr>
            <p:nvPr/>
          </p:nvPicPr>
          <p:blipFill>
            <a:blip r:embed="rId1"/>
            <a:stretch>
              <a:fillRect/>
            </a:stretch>
          </p:blipFill>
          <p:spPr>
            <a:xfrm>
              <a:off x="2196" y="648"/>
              <a:ext cx="372" cy="634"/>
            </a:xfrm>
            <a:prstGeom prst="rect">
              <a:avLst/>
            </a:prstGeom>
            <a:noFill/>
            <a:ln w="9525">
              <a:noFill/>
            </a:ln>
          </p:spPr>
        </p:pic>
        <p:pic>
          <p:nvPicPr>
            <p:cNvPr id="409607" name="Picture 7" descr="三极管7"/>
            <p:cNvPicPr>
              <a:picLocks noChangeAspect="1"/>
            </p:cNvPicPr>
            <p:nvPr/>
          </p:nvPicPr>
          <p:blipFill>
            <a:blip r:embed="rId2"/>
            <a:stretch>
              <a:fillRect/>
            </a:stretch>
          </p:blipFill>
          <p:spPr>
            <a:xfrm>
              <a:off x="2886" y="645"/>
              <a:ext cx="401" cy="665"/>
            </a:xfrm>
            <a:prstGeom prst="rect">
              <a:avLst/>
            </a:prstGeom>
            <a:noFill/>
            <a:ln w="9525">
              <a:noFill/>
            </a:ln>
          </p:spPr>
        </p:pic>
        <p:pic>
          <p:nvPicPr>
            <p:cNvPr id="409608" name="Picture 8" descr="transistor3"/>
            <p:cNvPicPr>
              <a:picLocks noChangeAspect="1"/>
            </p:cNvPicPr>
            <p:nvPr/>
          </p:nvPicPr>
          <p:blipFill>
            <a:blip r:embed="rId3"/>
            <a:stretch>
              <a:fillRect/>
            </a:stretch>
          </p:blipFill>
          <p:spPr>
            <a:xfrm>
              <a:off x="3618" y="723"/>
              <a:ext cx="158" cy="446"/>
            </a:xfrm>
            <a:prstGeom prst="rect">
              <a:avLst/>
            </a:prstGeom>
            <a:noFill/>
            <a:ln w="9525">
              <a:noFill/>
            </a:ln>
          </p:spPr>
        </p:pic>
        <p:pic>
          <p:nvPicPr>
            <p:cNvPr id="409609" name="Picture 9" descr="三极管9"/>
            <p:cNvPicPr>
              <a:picLocks noChangeAspect="1"/>
            </p:cNvPicPr>
            <p:nvPr/>
          </p:nvPicPr>
          <p:blipFill>
            <a:blip r:embed="rId4"/>
            <a:stretch>
              <a:fillRect/>
            </a:stretch>
          </p:blipFill>
          <p:spPr>
            <a:xfrm>
              <a:off x="837" y="516"/>
              <a:ext cx="402" cy="977"/>
            </a:xfrm>
            <a:prstGeom prst="rect">
              <a:avLst/>
            </a:prstGeom>
            <a:noFill/>
            <a:ln w="9525">
              <a:noFill/>
            </a:ln>
          </p:spPr>
        </p:pic>
        <p:pic>
          <p:nvPicPr>
            <p:cNvPr id="409610" name="Picture 10" descr="transistor2"/>
            <p:cNvPicPr>
              <a:picLocks noChangeAspect="1"/>
            </p:cNvPicPr>
            <p:nvPr/>
          </p:nvPicPr>
          <p:blipFill>
            <a:blip r:embed="rId5"/>
            <a:stretch>
              <a:fillRect/>
            </a:stretch>
          </p:blipFill>
          <p:spPr>
            <a:xfrm>
              <a:off x="1518" y="570"/>
              <a:ext cx="355" cy="805"/>
            </a:xfrm>
            <a:prstGeom prst="rect">
              <a:avLst/>
            </a:prstGeom>
            <a:noFill/>
            <a:ln w="9525">
              <a:noFill/>
            </a:ln>
          </p:spPr>
        </p:pic>
        <p:pic>
          <p:nvPicPr>
            <p:cNvPr id="409611" name="Picture 11" descr="三极管11"/>
            <p:cNvPicPr>
              <a:picLocks noChangeAspect="1"/>
            </p:cNvPicPr>
            <p:nvPr/>
          </p:nvPicPr>
          <p:blipFill>
            <a:blip r:embed="rId6"/>
            <a:stretch>
              <a:fillRect/>
            </a:stretch>
          </p:blipFill>
          <p:spPr>
            <a:xfrm>
              <a:off x="4824" y="684"/>
              <a:ext cx="191" cy="660"/>
            </a:xfrm>
            <a:prstGeom prst="rect">
              <a:avLst/>
            </a:prstGeom>
            <a:noFill/>
            <a:ln w="9525">
              <a:noFill/>
            </a:ln>
          </p:spPr>
        </p:pic>
        <p:pic>
          <p:nvPicPr>
            <p:cNvPr id="409612" name="Picture 12" descr="三极管12"/>
            <p:cNvPicPr>
              <a:picLocks noChangeAspect="1"/>
            </p:cNvPicPr>
            <p:nvPr/>
          </p:nvPicPr>
          <p:blipFill>
            <a:blip r:embed="rId7"/>
            <a:stretch>
              <a:fillRect/>
            </a:stretch>
          </p:blipFill>
          <p:spPr>
            <a:xfrm>
              <a:off x="4197" y="645"/>
              <a:ext cx="163" cy="678"/>
            </a:xfrm>
            <a:prstGeom prst="rect">
              <a:avLst/>
            </a:prstGeom>
            <a:noFill/>
            <a:ln w="9525">
              <a:noFill/>
            </a:ln>
          </p:spPr>
        </p:pic>
        <p:pic>
          <p:nvPicPr>
            <p:cNvPr id="409613" name="Picture 13" descr="大三极管"/>
            <p:cNvPicPr>
              <a:picLocks noChangeAspect="1"/>
            </p:cNvPicPr>
            <p:nvPr/>
          </p:nvPicPr>
          <p:blipFill>
            <a:blip r:embed="rId8"/>
            <a:stretch>
              <a:fillRect/>
            </a:stretch>
          </p:blipFill>
          <p:spPr>
            <a:xfrm>
              <a:off x="1095" y="1491"/>
              <a:ext cx="894" cy="618"/>
            </a:xfrm>
            <a:prstGeom prst="rect">
              <a:avLst/>
            </a:prstGeom>
            <a:noFill/>
            <a:ln w="9525">
              <a:noFill/>
            </a:ln>
          </p:spPr>
        </p:pic>
        <p:pic>
          <p:nvPicPr>
            <p:cNvPr id="409614" name="Picture 14" descr="大三极管1"/>
            <p:cNvPicPr>
              <a:picLocks noChangeAspect="1"/>
            </p:cNvPicPr>
            <p:nvPr/>
          </p:nvPicPr>
          <p:blipFill>
            <a:blip r:embed="rId9"/>
            <a:stretch>
              <a:fillRect/>
            </a:stretch>
          </p:blipFill>
          <p:spPr>
            <a:xfrm>
              <a:off x="2325" y="1395"/>
              <a:ext cx="1074" cy="738"/>
            </a:xfrm>
            <a:prstGeom prst="rect">
              <a:avLst/>
            </a:prstGeom>
            <a:noFill/>
            <a:ln w="9525">
              <a:noFill/>
            </a:ln>
          </p:spPr>
        </p:pic>
        <p:pic>
          <p:nvPicPr>
            <p:cNvPr id="409615" name="Picture 15" descr="大三极管2"/>
            <p:cNvPicPr>
              <a:picLocks noChangeAspect="1"/>
            </p:cNvPicPr>
            <p:nvPr/>
          </p:nvPicPr>
          <p:blipFill>
            <a:blip r:embed="rId10"/>
            <a:stretch>
              <a:fillRect/>
            </a:stretch>
          </p:blipFill>
          <p:spPr>
            <a:xfrm>
              <a:off x="3612" y="1404"/>
              <a:ext cx="1068" cy="744"/>
            </a:xfrm>
            <a:prstGeom prst="rect">
              <a:avLst/>
            </a:prstGeom>
            <a:noFill/>
            <a:ln w="9525">
              <a:noFill/>
            </a:ln>
          </p:spPr>
        </p:pic>
        <p:sp>
          <p:nvSpPr>
            <p:cNvPr id="409616" name="Rectangle 16"/>
            <p:cNvSpPr/>
            <p:nvPr/>
          </p:nvSpPr>
          <p:spPr>
            <a:xfrm>
              <a:off x="2124" y="2174"/>
              <a:ext cx="1932" cy="288"/>
            </a:xfrm>
            <a:prstGeom prst="rect">
              <a:avLst/>
            </a:prstGeom>
            <a:noFill/>
            <a:ln w="9525">
              <a:noFill/>
            </a:ln>
          </p:spPr>
          <p:txBody>
            <a:bodyPr>
              <a:spAutoFit/>
            </a:bodyPr>
            <a:p>
              <a:r>
                <a:rPr lang="zh-CN" altLang="en-US" b="1" dirty="0">
                  <a:solidFill>
                    <a:srgbClr val="008000"/>
                  </a:solidFill>
                  <a:latin typeface="Arial" panose="020B0604020202020204" pitchFamily="34" charset="0"/>
                </a:rPr>
                <a:t>部分三极管的外型</a:t>
              </a:r>
              <a:endParaRPr lang="zh-CN" altLang="en-US" b="1" dirty="0">
                <a:solidFill>
                  <a:srgbClr val="008000"/>
                </a:solidFill>
                <a:latin typeface="Arial" panose="020B0604020202020204" pitchFamily="34" charset="0"/>
              </a:endParaRPr>
            </a:p>
          </p:txBody>
        </p:sp>
      </p:grpSp>
      <p:sp>
        <p:nvSpPr>
          <p:cNvPr id="7" name="页脚占位符 4"/>
          <p:cNvSpPr txBox="1">
            <a:spLocks noGrp="1"/>
          </p:cNvSpPr>
          <p:nvPr>
            <p:custDataLst>
              <p:tags r:id="rId1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2466">
                                            <p:txEl>
                                              <p:charRg st="4294967295" end="4294967295"/>
                                            </p:txEl>
                                          </p:spTgt>
                                        </p:tgtEl>
                                        <p:attrNameLst>
                                          <p:attrName>style.visibility</p:attrName>
                                        </p:attrNameLst>
                                      </p:cBhvr>
                                      <p:to>
                                        <p:strVal val="visible"/>
                                      </p:to>
                                    </p:set>
                                    <p:animEffect transition="in" filter="wipe(left)">
                                      <p:cBhvr>
                                        <p:cTn id="7" dur="500"/>
                                        <p:tgtEl>
                                          <p:spTgt spid="62466">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2466">
                                            <p:txEl>
                                              <p:charRg st="0" end="16"/>
                                            </p:txEl>
                                          </p:spTgt>
                                        </p:tgtEl>
                                        <p:attrNameLst>
                                          <p:attrName>style.visibility</p:attrName>
                                        </p:attrNameLst>
                                      </p:cBhvr>
                                      <p:to>
                                        <p:strVal val="visible"/>
                                      </p:to>
                                    </p:set>
                                    <p:animEffect transition="in" filter="wipe(left)">
                                      <p:cBhvr>
                                        <p:cTn id="12" dur="500"/>
                                        <p:tgtEl>
                                          <p:spTgt spid="62466">
                                            <p:txEl>
                                              <p:charRg st="0" end="1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2467">
                                            <p:txEl>
                                              <p:charRg st="0" end="22"/>
                                            </p:txEl>
                                          </p:spTgt>
                                        </p:tgtEl>
                                        <p:attrNameLst>
                                          <p:attrName>style.visibility</p:attrName>
                                        </p:attrNameLst>
                                      </p:cBhvr>
                                      <p:to>
                                        <p:strVal val="visible"/>
                                      </p:to>
                                    </p:set>
                                    <p:animEffect transition="in" filter="wipe(left)">
                                      <p:cBhvr>
                                        <p:cTn id="17" dur="500"/>
                                        <p:tgtEl>
                                          <p:spTgt spid="62467">
                                            <p:txEl>
                                              <p:charRg st="0" end="2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000000"/>
                                          </p:val>
                                        </p:tav>
                                        <p:tav tm="100000">
                                          <p:val>
                                            <p:strVal val="#ppt_w"/>
                                          </p:val>
                                        </p:tav>
                                      </p:tavLst>
                                    </p:anim>
                                    <p:anim calcmode="lin" valueType="num">
                                      <p:cBhvr>
                                        <p:cTn id="23"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build="p"/>
      <p:bldP spid="62467"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Rectangle 2"/>
          <p:cNvSpPr/>
          <p:nvPr/>
        </p:nvSpPr>
        <p:spPr>
          <a:xfrm>
            <a:off x="307975" y="511175"/>
            <a:ext cx="2108200" cy="579438"/>
          </a:xfrm>
          <a:prstGeom prst="rect">
            <a:avLst/>
          </a:prstGeom>
          <a:noFill/>
          <a:ln w="9525">
            <a:noFill/>
          </a:ln>
        </p:spPr>
        <p:txBody>
          <a:bodyPr>
            <a:spAutoFit/>
          </a:bodyPr>
          <a:p>
            <a:r>
              <a:rPr lang="zh-CN" altLang="en-US" sz="3200" b="1" dirty="0">
                <a:solidFill>
                  <a:schemeClr val="bg1"/>
                </a:solidFill>
                <a:latin typeface="Times New Roman" panose="02020603050405020304" pitchFamily="18" charset="0"/>
              </a:rPr>
              <a:t>一、结构</a:t>
            </a:r>
            <a:endParaRPr lang="zh-CN" altLang="en-US" sz="3200" b="1" dirty="0">
              <a:solidFill>
                <a:schemeClr val="bg1"/>
              </a:solidFill>
              <a:latin typeface="Times New Roman" panose="02020603050405020304" pitchFamily="18" charset="0"/>
            </a:endParaRPr>
          </a:p>
        </p:txBody>
      </p:sp>
      <p:grpSp>
        <p:nvGrpSpPr>
          <p:cNvPr id="2" name="Group 3"/>
          <p:cNvGrpSpPr/>
          <p:nvPr/>
        </p:nvGrpSpPr>
        <p:grpSpPr>
          <a:xfrm>
            <a:off x="628650" y="1085850"/>
            <a:ext cx="4724400" cy="4857750"/>
            <a:chOff x="336" y="696"/>
            <a:chExt cx="2976" cy="3060"/>
          </a:xfrm>
        </p:grpSpPr>
        <p:sp>
          <p:nvSpPr>
            <p:cNvPr id="410628" name="Rectangle 4"/>
            <p:cNvSpPr/>
            <p:nvPr/>
          </p:nvSpPr>
          <p:spPr>
            <a:xfrm>
              <a:off x="336" y="1721"/>
              <a:ext cx="2316" cy="935"/>
            </a:xfrm>
            <a:prstGeom prst="rect">
              <a:avLst/>
            </a:prstGeom>
            <a:solidFill>
              <a:schemeClr val="folHlink"/>
            </a:solidFill>
            <a:ln w="38100" cap="flat" cmpd="sng">
              <a:solidFill>
                <a:srgbClr val="000000"/>
              </a:solidFill>
              <a:prstDash val="solid"/>
              <a:miter/>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10629" name="Rectangle 5"/>
            <p:cNvSpPr/>
            <p:nvPr/>
          </p:nvSpPr>
          <p:spPr>
            <a:xfrm>
              <a:off x="745" y="1721"/>
              <a:ext cx="1498" cy="506"/>
            </a:xfrm>
            <a:prstGeom prst="rect">
              <a:avLst/>
            </a:prstGeom>
            <a:solidFill>
              <a:srgbClr val="CCFFFF"/>
            </a:solidFill>
            <a:ln w="28575" cap="flat" cmpd="sng">
              <a:solidFill>
                <a:srgbClr val="000000"/>
              </a:solidFill>
              <a:prstDash val="solid"/>
              <a:miter/>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10630" name="Rectangle 6" descr="浅色上对角线"/>
            <p:cNvSpPr/>
            <p:nvPr/>
          </p:nvSpPr>
          <p:spPr>
            <a:xfrm>
              <a:off x="336" y="1526"/>
              <a:ext cx="2316" cy="195"/>
            </a:xfrm>
            <a:prstGeom prst="rect">
              <a:avLst/>
            </a:prstGeom>
            <a:pattFill prst="ltUpDiag">
              <a:fgClr>
                <a:srgbClr val="33CCCC"/>
              </a:fgClr>
              <a:bgClr>
                <a:srgbClr val="FFFFFF"/>
              </a:bgClr>
            </a:pattFill>
            <a:ln w="38100" cap="flat" cmpd="sng">
              <a:solidFill>
                <a:srgbClr val="33CCCC"/>
              </a:solidFill>
              <a:prstDash val="solid"/>
              <a:miter/>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10631" name="Rectangle 7"/>
            <p:cNvSpPr/>
            <p:nvPr/>
          </p:nvSpPr>
          <p:spPr>
            <a:xfrm>
              <a:off x="1097" y="1721"/>
              <a:ext cx="862" cy="312"/>
            </a:xfrm>
            <a:prstGeom prst="rect">
              <a:avLst/>
            </a:prstGeom>
            <a:solidFill>
              <a:schemeClr val="folHlink"/>
            </a:solidFill>
            <a:ln w="38100" cap="flat" cmpd="sng">
              <a:solidFill>
                <a:schemeClr val="tx2"/>
              </a:solidFill>
              <a:prstDash val="solid"/>
              <a:miter/>
              <a:headEnd type="none" w="med" len="med"/>
              <a:tailEnd type="none" w="sm" len="lg"/>
            </a:ln>
          </p:spPr>
          <p:txBody>
            <a:bodyPr wrap="none" anchor="ctr" anchorCtr="0"/>
            <a:p>
              <a:pPr algn="ctr"/>
              <a:endParaRPr lang="zh-CN" altLang="zh-CN" sz="2800" b="1" baseline="30000" dirty="0">
                <a:latin typeface="Times New Roman" panose="02020603050405020304" pitchFamily="18" charset="0"/>
              </a:endParaRPr>
            </a:p>
          </p:txBody>
        </p:sp>
        <p:sp>
          <p:nvSpPr>
            <p:cNvPr id="410632" name="Text Box 8"/>
            <p:cNvSpPr txBox="1"/>
            <p:nvPr/>
          </p:nvSpPr>
          <p:spPr>
            <a:xfrm>
              <a:off x="1132" y="2333"/>
              <a:ext cx="643" cy="288"/>
            </a:xfrm>
            <a:prstGeom prst="rect">
              <a:avLst/>
            </a:prstGeom>
            <a:noFill/>
            <a:ln w="38100">
              <a:noFill/>
            </a:ln>
          </p:spPr>
          <p:txBody>
            <a:bodyPr wrap="none" anchor="ctr" anchorCtr="0">
              <a:spAutoFit/>
            </a:bodyPr>
            <a:p>
              <a:pPr algn="ctr"/>
              <a:r>
                <a:rPr lang="en-US" altLang="zh-CN" b="1" dirty="0">
                  <a:solidFill>
                    <a:schemeClr val="bg1"/>
                  </a:solidFill>
                  <a:latin typeface="Times New Roman" panose="02020603050405020304" pitchFamily="18" charset="0"/>
                </a:rPr>
                <a:t>N</a:t>
              </a:r>
              <a:r>
                <a:rPr lang="zh-CN" altLang="en-US" b="1" dirty="0">
                  <a:solidFill>
                    <a:schemeClr val="bg1"/>
                  </a:solidFill>
                  <a:latin typeface="Times New Roman" panose="02020603050405020304" pitchFamily="18" charset="0"/>
                </a:rPr>
                <a:t>型硅</a:t>
              </a:r>
              <a:endParaRPr lang="zh-CN" altLang="en-US" b="1" dirty="0">
                <a:solidFill>
                  <a:schemeClr val="bg1"/>
                </a:solidFill>
                <a:latin typeface="Times New Roman" panose="02020603050405020304" pitchFamily="18" charset="0"/>
              </a:endParaRPr>
            </a:p>
          </p:txBody>
        </p:sp>
        <p:grpSp>
          <p:nvGrpSpPr>
            <p:cNvPr id="410633" name="Group 9"/>
            <p:cNvGrpSpPr/>
            <p:nvPr/>
          </p:nvGrpSpPr>
          <p:grpSpPr>
            <a:xfrm>
              <a:off x="803" y="794"/>
              <a:ext cx="265" cy="927"/>
              <a:chOff x="926" y="827"/>
              <a:chExt cx="280" cy="1141"/>
            </a:xfrm>
          </p:grpSpPr>
          <p:sp>
            <p:nvSpPr>
              <p:cNvPr id="410634" name="Rectangle 10"/>
              <p:cNvSpPr/>
              <p:nvPr/>
            </p:nvSpPr>
            <p:spPr>
              <a:xfrm>
                <a:off x="960" y="1728"/>
                <a:ext cx="144" cy="240"/>
              </a:xfrm>
              <a:prstGeom prst="rect">
                <a:avLst/>
              </a:prstGeom>
              <a:solidFill>
                <a:srgbClr val="111111"/>
              </a:solidFill>
              <a:ln w="38100" cap="flat" cmpd="sng">
                <a:solidFill>
                  <a:srgbClr val="000000"/>
                </a:solidFill>
                <a:prstDash val="solid"/>
                <a:miter/>
                <a:headEnd type="none" w="med" len="med"/>
                <a:tailEnd type="none" w="sm" len="lg"/>
              </a:ln>
            </p:spPr>
            <p:txBody>
              <a:bodyPr wrap="none" anchor="ctr" anchorCtr="0"/>
              <a:p>
                <a:endParaRPr lang="zh-CN" altLang="en-US" dirty="0">
                  <a:latin typeface="Times New Roman" panose="02020603050405020304" pitchFamily="18" charset="0"/>
                </a:endParaRPr>
              </a:p>
            </p:txBody>
          </p:sp>
          <p:grpSp>
            <p:nvGrpSpPr>
              <p:cNvPr id="410635" name="Group 11"/>
              <p:cNvGrpSpPr/>
              <p:nvPr/>
            </p:nvGrpSpPr>
            <p:grpSpPr>
              <a:xfrm>
                <a:off x="984" y="1188"/>
                <a:ext cx="96" cy="540"/>
                <a:chOff x="984" y="1188"/>
                <a:chExt cx="96" cy="540"/>
              </a:xfrm>
            </p:grpSpPr>
            <p:sp>
              <p:nvSpPr>
                <p:cNvPr id="410636" name="Line 12"/>
                <p:cNvSpPr/>
                <p:nvPr/>
              </p:nvSpPr>
              <p:spPr>
                <a:xfrm flipV="1">
                  <a:off x="1032" y="1296"/>
                  <a:ext cx="0" cy="432"/>
                </a:xfrm>
                <a:prstGeom prst="line">
                  <a:avLst/>
                </a:prstGeom>
                <a:ln w="38100" cap="flat" cmpd="sng">
                  <a:solidFill>
                    <a:srgbClr val="000000"/>
                  </a:solidFill>
                  <a:prstDash val="solid"/>
                  <a:headEnd type="none" w="med" len="med"/>
                  <a:tailEnd type="none" w="sm" len="lg"/>
                </a:ln>
              </p:spPr>
            </p:sp>
            <p:sp>
              <p:nvSpPr>
                <p:cNvPr id="410637" name="Oval 13"/>
                <p:cNvSpPr/>
                <p:nvPr/>
              </p:nvSpPr>
              <p:spPr>
                <a:xfrm>
                  <a:off x="984" y="1188"/>
                  <a:ext cx="96" cy="96"/>
                </a:xfrm>
                <a:prstGeom prst="ellipse">
                  <a:avLst/>
                </a:prstGeom>
                <a:solidFill>
                  <a:srgbClr val="FFFFFF"/>
                </a:solidFill>
                <a:ln w="38100" cap="flat" cmpd="sng">
                  <a:solidFill>
                    <a:srgbClr val="000000"/>
                  </a:solidFill>
                  <a:prstDash val="solid"/>
                  <a:headEnd type="none" w="med" len="med"/>
                  <a:tailEnd type="none" w="sm" len="lg"/>
                </a:ln>
              </p:spPr>
              <p:txBody>
                <a:bodyPr wrap="none" anchor="ctr" anchorCtr="0"/>
                <a:p>
                  <a:endParaRPr lang="zh-CN" altLang="en-US" dirty="0">
                    <a:latin typeface="Times New Roman" panose="02020603050405020304" pitchFamily="18" charset="0"/>
                  </a:endParaRPr>
                </a:p>
              </p:txBody>
            </p:sp>
          </p:grpSp>
          <p:sp>
            <p:nvSpPr>
              <p:cNvPr id="410638" name="Text Box 14"/>
              <p:cNvSpPr txBox="1"/>
              <p:nvPr/>
            </p:nvSpPr>
            <p:spPr>
              <a:xfrm>
                <a:off x="926" y="827"/>
                <a:ext cx="280" cy="403"/>
              </a:xfrm>
              <a:prstGeom prst="rect">
                <a:avLst/>
              </a:prstGeom>
              <a:noFill/>
              <a:ln w="38100">
                <a:noFill/>
              </a:ln>
            </p:spPr>
            <p:txBody>
              <a:bodyPr wrap="none" anchor="ctr" anchorCtr="0">
                <a:spAutoFit/>
              </a:bodyPr>
              <a:p>
                <a:pPr algn="ctr"/>
                <a:r>
                  <a:rPr lang="en-US" altLang="zh-CN" sz="2800" b="1" dirty="0">
                    <a:solidFill>
                      <a:srgbClr val="FF0066"/>
                    </a:solidFill>
                    <a:latin typeface="Times New Roman" panose="02020603050405020304" pitchFamily="18" charset="0"/>
                  </a:rPr>
                  <a:t>B</a:t>
                </a:r>
                <a:endParaRPr lang="en-US" altLang="zh-CN" sz="1800" b="1" dirty="0">
                  <a:solidFill>
                    <a:srgbClr val="FF0066"/>
                  </a:solidFill>
                  <a:latin typeface="Times New Roman" panose="02020603050405020304" pitchFamily="18" charset="0"/>
                </a:endParaRPr>
              </a:p>
            </p:txBody>
          </p:sp>
        </p:grpSp>
        <p:grpSp>
          <p:nvGrpSpPr>
            <p:cNvPr id="410639" name="Group 15"/>
            <p:cNvGrpSpPr/>
            <p:nvPr/>
          </p:nvGrpSpPr>
          <p:grpSpPr>
            <a:xfrm>
              <a:off x="1354" y="777"/>
              <a:ext cx="265" cy="944"/>
              <a:chOff x="1508" y="806"/>
              <a:chExt cx="280" cy="1162"/>
            </a:xfrm>
          </p:grpSpPr>
          <p:sp>
            <p:nvSpPr>
              <p:cNvPr id="410640" name="Rectangle 16"/>
              <p:cNvSpPr/>
              <p:nvPr/>
            </p:nvSpPr>
            <p:spPr>
              <a:xfrm>
                <a:off x="1536" y="1728"/>
                <a:ext cx="192" cy="240"/>
              </a:xfrm>
              <a:prstGeom prst="rect">
                <a:avLst/>
              </a:prstGeom>
              <a:solidFill>
                <a:srgbClr val="111111"/>
              </a:solidFill>
              <a:ln w="38100" cap="flat" cmpd="sng">
                <a:solidFill>
                  <a:srgbClr val="000000"/>
                </a:solidFill>
                <a:prstDash val="solid"/>
                <a:miter/>
                <a:headEnd type="none" w="med" len="med"/>
                <a:tailEnd type="none" w="sm" len="lg"/>
              </a:ln>
            </p:spPr>
            <p:txBody>
              <a:bodyPr wrap="none" anchor="ctr" anchorCtr="0"/>
              <a:p>
                <a:endParaRPr lang="zh-CN" altLang="en-US" dirty="0">
                  <a:latin typeface="Times New Roman" panose="02020603050405020304" pitchFamily="18" charset="0"/>
                </a:endParaRPr>
              </a:p>
            </p:txBody>
          </p:sp>
          <p:grpSp>
            <p:nvGrpSpPr>
              <p:cNvPr id="410641" name="Group 17"/>
              <p:cNvGrpSpPr/>
              <p:nvPr/>
            </p:nvGrpSpPr>
            <p:grpSpPr>
              <a:xfrm>
                <a:off x="1584" y="1176"/>
                <a:ext cx="96" cy="540"/>
                <a:chOff x="984" y="1188"/>
                <a:chExt cx="96" cy="540"/>
              </a:xfrm>
            </p:grpSpPr>
            <p:sp>
              <p:nvSpPr>
                <p:cNvPr id="410642" name="Line 18"/>
                <p:cNvSpPr/>
                <p:nvPr/>
              </p:nvSpPr>
              <p:spPr>
                <a:xfrm flipV="1">
                  <a:off x="1032" y="1296"/>
                  <a:ext cx="0" cy="432"/>
                </a:xfrm>
                <a:prstGeom prst="line">
                  <a:avLst/>
                </a:prstGeom>
                <a:ln w="38100" cap="flat" cmpd="sng">
                  <a:solidFill>
                    <a:srgbClr val="000000"/>
                  </a:solidFill>
                  <a:prstDash val="solid"/>
                  <a:headEnd type="none" w="med" len="med"/>
                  <a:tailEnd type="none" w="sm" len="lg"/>
                </a:ln>
              </p:spPr>
            </p:sp>
            <p:sp>
              <p:nvSpPr>
                <p:cNvPr id="410643" name="Oval 19"/>
                <p:cNvSpPr/>
                <p:nvPr/>
              </p:nvSpPr>
              <p:spPr>
                <a:xfrm>
                  <a:off x="984" y="1188"/>
                  <a:ext cx="96" cy="96"/>
                </a:xfrm>
                <a:prstGeom prst="ellipse">
                  <a:avLst/>
                </a:prstGeom>
                <a:solidFill>
                  <a:srgbClr val="FFFFFF"/>
                </a:solidFill>
                <a:ln w="38100" cap="flat" cmpd="sng">
                  <a:solidFill>
                    <a:srgbClr val="000000"/>
                  </a:solidFill>
                  <a:prstDash val="solid"/>
                  <a:headEnd type="none" w="med" len="med"/>
                  <a:tailEnd type="none" w="sm" len="lg"/>
                </a:ln>
              </p:spPr>
              <p:txBody>
                <a:bodyPr wrap="none" anchor="ctr" anchorCtr="0"/>
                <a:p>
                  <a:endParaRPr lang="zh-CN" altLang="en-US" dirty="0">
                    <a:latin typeface="Times New Roman" panose="02020603050405020304" pitchFamily="18" charset="0"/>
                  </a:endParaRPr>
                </a:p>
              </p:txBody>
            </p:sp>
          </p:grpSp>
          <p:sp>
            <p:nvSpPr>
              <p:cNvPr id="410644" name="Text Box 20"/>
              <p:cNvSpPr txBox="1"/>
              <p:nvPr/>
            </p:nvSpPr>
            <p:spPr>
              <a:xfrm>
                <a:off x="1508" y="806"/>
                <a:ext cx="280" cy="403"/>
              </a:xfrm>
              <a:prstGeom prst="rect">
                <a:avLst/>
              </a:prstGeom>
              <a:noFill/>
              <a:ln w="38100">
                <a:noFill/>
              </a:ln>
            </p:spPr>
            <p:txBody>
              <a:bodyPr wrap="none" anchor="ctr" anchorCtr="0">
                <a:spAutoFit/>
              </a:bodyPr>
              <a:p>
                <a:pPr algn="ctr"/>
                <a:r>
                  <a:rPr lang="en-US" altLang="zh-CN" sz="2800" b="1" dirty="0">
                    <a:solidFill>
                      <a:srgbClr val="FF0066"/>
                    </a:solidFill>
                    <a:latin typeface="Times New Roman" panose="02020603050405020304" pitchFamily="18" charset="0"/>
                  </a:rPr>
                  <a:t>E</a:t>
                </a:r>
                <a:endParaRPr lang="en-US" altLang="zh-CN" sz="2800" b="1" dirty="0">
                  <a:solidFill>
                    <a:srgbClr val="FF0066"/>
                  </a:solidFill>
                  <a:latin typeface="Times New Roman" panose="02020603050405020304" pitchFamily="18" charset="0"/>
                </a:endParaRPr>
              </a:p>
            </p:txBody>
          </p:sp>
        </p:grpSp>
        <p:grpSp>
          <p:nvGrpSpPr>
            <p:cNvPr id="410645" name="Group 21"/>
            <p:cNvGrpSpPr/>
            <p:nvPr/>
          </p:nvGrpSpPr>
          <p:grpSpPr>
            <a:xfrm>
              <a:off x="1380" y="2656"/>
              <a:ext cx="458" cy="671"/>
              <a:chOff x="1536" y="3120"/>
              <a:chExt cx="484" cy="826"/>
            </a:xfrm>
          </p:grpSpPr>
          <p:sp>
            <p:nvSpPr>
              <p:cNvPr id="410646" name="Rectangle 22"/>
              <p:cNvSpPr/>
              <p:nvPr/>
            </p:nvSpPr>
            <p:spPr>
              <a:xfrm>
                <a:off x="1536" y="3120"/>
                <a:ext cx="240" cy="96"/>
              </a:xfrm>
              <a:prstGeom prst="rect">
                <a:avLst/>
              </a:prstGeom>
              <a:solidFill>
                <a:srgbClr val="111111"/>
              </a:solidFill>
              <a:ln w="38100" cap="flat" cmpd="sng">
                <a:solidFill>
                  <a:srgbClr val="000000"/>
                </a:solidFill>
                <a:prstDash val="solid"/>
                <a:miter/>
                <a:headEnd type="none" w="med" len="med"/>
                <a:tailEnd type="none" w="sm" len="lg"/>
              </a:ln>
            </p:spPr>
            <p:txBody>
              <a:bodyPr wrap="none" anchor="ctr" anchorCtr="0"/>
              <a:p>
                <a:endParaRPr lang="zh-CN" altLang="en-US" dirty="0">
                  <a:latin typeface="Times New Roman" panose="02020603050405020304" pitchFamily="18" charset="0"/>
                </a:endParaRPr>
              </a:p>
            </p:txBody>
          </p:sp>
          <p:grpSp>
            <p:nvGrpSpPr>
              <p:cNvPr id="410647" name="Group 23"/>
              <p:cNvGrpSpPr/>
              <p:nvPr/>
            </p:nvGrpSpPr>
            <p:grpSpPr>
              <a:xfrm flipV="1">
                <a:off x="1608" y="3216"/>
                <a:ext cx="96" cy="540"/>
                <a:chOff x="984" y="1188"/>
                <a:chExt cx="96" cy="540"/>
              </a:xfrm>
            </p:grpSpPr>
            <p:sp>
              <p:nvSpPr>
                <p:cNvPr id="410648" name="Line 24"/>
                <p:cNvSpPr/>
                <p:nvPr/>
              </p:nvSpPr>
              <p:spPr>
                <a:xfrm flipV="1">
                  <a:off x="1032" y="1296"/>
                  <a:ext cx="0" cy="432"/>
                </a:xfrm>
                <a:prstGeom prst="line">
                  <a:avLst/>
                </a:prstGeom>
                <a:ln w="38100" cap="flat" cmpd="sng">
                  <a:solidFill>
                    <a:srgbClr val="000000"/>
                  </a:solidFill>
                  <a:prstDash val="solid"/>
                  <a:headEnd type="none" w="med" len="med"/>
                  <a:tailEnd type="none" w="sm" len="lg"/>
                </a:ln>
              </p:spPr>
            </p:sp>
            <p:sp>
              <p:nvSpPr>
                <p:cNvPr id="410649" name="Oval 25"/>
                <p:cNvSpPr/>
                <p:nvPr/>
              </p:nvSpPr>
              <p:spPr>
                <a:xfrm>
                  <a:off x="984" y="1188"/>
                  <a:ext cx="96" cy="96"/>
                </a:xfrm>
                <a:prstGeom prst="ellipse">
                  <a:avLst/>
                </a:prstGeom>
                <a:solidFill>
                  <a:srgbClr val="FFFFFF"/>
                </a:solidFill>
                <a:ln w="38100" cap="flat" cmpd="sng">
                  <a:solidFill>
                    <a:srgbClr val="000000"/>
                  </a:solidFill>
                  <a:prstDash val="solid"/>
                  <a:headEnd type="none" w="med" len="med"/>
                  <a:tailEnd type="none" w="sm" len="lg"/>
                </a:ln>
              </p:spPr>
              <p:txBody>
                <a:bodyPr wrap="none" anchor="ctr" anchorCtr="0"/>
                <a:p>
                  <a:endParaRPr lang="zh-CN" altLang="en-US" dirty="0">
                    <a:latin typeface="Times New Roman" panose="02020603050405020304" pitchFamily="18" charset="0"/>
                  </a:endParaRPr>
                </a:p>
              </p:txBody>
            </p:sp>
          </p:grpSp>
          <p:sp>
            <p:nvSpPr>
              <p:cNvPr id="410650" name="Text Box 26"/>
              <p:cNvSpPr txBox="1"/>
              <p:nvPr/>
            </p:nvSpPr>
            <p:spPr>
              <a:xfrm>
                <a:off x="1726" y="3544"/>
                <a:ext cx="294" cy="402"/>
              </a:xfrm>
              <a:prstGeom prst="rect">
                <a:avLst/>
              </a:prstGeom>
              <a:noFill/>
              <a:ln w="38100">
                <a:noFill/>
              </a:ln>
            </p:spPr>
            <p:txBody>
              <a:bodyPr wrap="none" anchor="ctr" anchorCtr="0">
                <a:spAutoFit/>
              </a:bodyPr>
              <a:p>
                <a:pPr algn="ctr"/>
                <a:r>
                  <a:rPr lang="en-US" altLang="zh-CN" sz="2800" b="1" dirty="0">
                    <a:solidFill>
                      <a:srgbClr val="FF0066"/>
                    </a:solidFill>
                    <a:latin typeface="Times New Roman" panose="02020603050405020304" pitchFamily="18" charset="0"/>
                  </a:rPr>
                  <a:t>C</a:t>
                </a:r>
                <a:endParaRPr lang="en-US" altLang="zh-CN" sz="2800" b="1" dirty="0">
                  <a:solidFill>
                    <a:srgbClr val="FF0066"/>
                  </a:solidFill>
                  <a:latin typeface="Times New Roman" panose="02020603050405020304" pitchFamily="18" charset="0"/>
                </a:endParaRPr>
              </a:p>
            </p:txBody>
          </p:sp>
        </p:grpSp>
        <p:sp>
          <p:nvSpPr>
            <p:cNvPr id="410651" name="Text Box 27"/>
            <p:cNvSpPr txBox="1"/>
            <p:nvPr/>
          </p:nvSpPr>
          <p:spPr>
            <a:xfrm>
              <a:off x="1202" y="1724"/>
              <a:ext cx="643" cy="288"/>
            </a:xfrm>
            <a:prstGeom prst="rect">
              <a:avLst/>
            </a:prstGeom>
            <a:noFill/>
            <a:ln w="38100">
              <a:noFill/>
            </a:ln>
          </p:spPr>
          <p:txBody>
            <a:bodyPr wrap="none" anchor="ctr" anchorCtr="0">
              <a:spAutoFit/>
            </a:bodyPr>
            <a:p>
              <a:pPr algn="ctr"/>
              <a:r>
                <a:rPr lang="en-US" altLang="zh-CN" b="1" dirty="0">
                  <a:solidFill>
                    <a:schemeClr val="bg1"/>
                  </a:solidFill>
                  <a:latin typeface="Times New Roman" panose="02020603050405020304" pitchFamily="18" charset="0"/>
                </a:rPr>
                <a:t>N</a:t>
              </a:r>
              <a:r>
                <a:rPr lang="zh-CN" altLang="en-US" b="1" dirty="0">
                  <a:solidFill>
                    <a:schemeClr val="bg1"/>
                  </a:solidFill>
                  <a:latin typeface="Times New Roman" panose="02020603050405020304" pitchFamily="18" charset="0"/>
                </a:rPr>
                <a:t>型硅</a:t>
              </a:r>
              <a:endParaRPr lang="zh-CN" altLang="en-US" b="1" dirty="0">
                <a:solidFill>
                  <a:schemeClr val="bg1"/>
                </a:solidFill>
                <a:latin typeface="Times New Roman" panose="02020603050405020304" pitchFamily="18" charset="0"/>
              </a:endParaRPr>
            </a:p>
          </p:txBody>
        </p:sp>
        <p:sp>
          <p:nvSpPr>
            <p:cNvPr id="410652" name="Text Box 28"/>
            <p:cNvSpPr txBox="1"/>
            <p:nvPr/>
          </p:nvSpPr>
          <p:spPr>
            <a:xfrm>
              <a:off x="1182" y="1986"/>
              <a:ext cx="621" cy="288"/>
            </a:xfrm>
            <a:prstGeom prst="rect">
              <a:avLst/>
            </a:prstGeom>
            <a:noFill/>
            <a:ln w="38100">
              <a:noFill/>
            </a:ln>
          </p:spPr>
          <p:txBody>
            <a:bodyPr wrap="none" anchor="ctr" anchorCtr="0">
              <a:spAutoFit/>
            </a:bodyPr>
            <a:p>
              <a:pPr algn="ctr"/>
              <a:r>
                <a:rPr lang="en-US" altLang="zh-CN" b="1" dirty="0">
                  <a:solidFill>
                    <a:srgbClr val="FF0066"/>
                  </a:solidFill>
                  <a:latin typeface="Times New Roman" panose="02020603050405020304" pitchFamily="18" charset="0"/>
                </a:rPr>
                <a:t>P</a:t>
              </a:r>
              <a:r>
                <a:rPr lang="zh-CN" altLang="en-US" b="1" dirty="0">
                  <a:solidFill>
                    <a:srgbClr val="FF0066"/>
                  </a:solidFill>
                  <a:latin typeface="Times New Roman" panose="02020603050405020304" pitchFamily="18" charset="0"/>
                </a:rPr>
                <a:t>型硅</a:t>
              </a:r>
              <a:endParaRPr lang="zh-CN" altLang="en-US" b="1" dirty="0">
                <a:solidFill>
                  <a:srgbClr val="FF0066"/>
                </a:solidFill>
                <a:latin typeface="Times New Roman" panose="02020603050405020304" pitchFamily="18" charset="0"/>
              </a:endParaRPr>
            </a:p>
          </p:txBody>
        </p:sp>
        <p:sp>
          <p:nvSpPr>
            <p:cNvPr id="410653" name="Text Box 29"/>
            <p:cNvSpPr txBox="1"/>
            <p:nvPr/>
          </p:nvSpPr>
          <p:spPr>
            <a:xfrm>
              <a:off x="804" y="3429"/>
              <a:ext cx="1414" cy="327"/>
            </a:xfrm>
            <a:prstGeom prst="rect">
              <a:avLst/>
            </a:prstGeom>
            <a:noFill/>
            <a:ln w="38100">
              <a:noFill/>
            </a:ln>
          </p:spPr>
          <p:txBody>
            <a:bodyPr wrap="none" anchor="ctr" anchorCtr="0">
              <a:spAutoFit/>
            </a:bodyPr>
            <a:p>
              <a:pPr algn="ctr"/>
              <a:r>
                <a:rPr lang="zh-CN" altLang="en-US" sz="2800" b="1" dirty="0">
                  <a:solidFill>
                    <a:srgbClr val="006600"/>
                  </a:solidFill>
                  <a:latin typeface="Times New Roman" panose="02020603050405020304" pitchFamily="18" charset="0"/>
                </a:rPr>
                <a:t>（</a:t>
              </a:r>
              <a:r>
                <a:rPr lang="en-US" altLang="zh-CN" sz="2800" b="1" dirty="0">
                  <a:solidFill>
                    <a:srgbClr val="006600"/>
                  </a:solidFill>
                  <a:latin typeface="Times New Roman" panose="02020603050405020304" pitchFamily="18" charset="0"/>
                </a:rPr>
                <a:t>a</a:t>
              </a:r>
              <a:r>
                <a:rPr lang="zh-CN" altLang="en-US" sz="2800" b="1" dirty="0">
                  <a:solidFill>
                    <a:srgbClr val="006600"/>
                  </a:solidFill>
                  <a:latin typeface="Times New Roman" panose="02020603050405020304" pitchFamily="18" charset="0"/>
                </a:rPr>
                <a:t>） 平面型</a:t>
              </a:r>
              <a:endParaRPr lang="zh-CN" altLang="en-US" sz="2800" b="1" dirty="0">
                <a:solidFill>
                  <a:srgbClr val="006600"/>
                </a:solidFill>
                <a:latin typeface="Times New Roman" panose="02020603050405020304" pitchFamily="18" charset="0"/>
              </a:endParaRPr>
            </a:p>
          </p:txBody>
        </p:sp>
        <p:sp>
          <p:nvSpPr>
            <p:cNvPr id="410654" name="AutoShape 30"/>
            <p:cNvSpPr/>
            <p:nvPr/>
          </p:nvSpPr>
          <p:spPr>
            <a:xfrm>
              <a:off x="2280" y="696"/>
              <a:ext cx="1032" cy="600"/>
            </a:xfrm>
            <a:prstGeom prst="callout1">
              <a:avLst>
                <a:gd name="adj1" fmla="val 12000"/>
                <a:gd name="adj2" fmla="val -4653"/>
                <a:gd name="adj3" fmla="val 154000"/>
                <a:gd name="adj4" fmla="val -27227"/>
              </a:avLst>
            </a:prstGeom>
            <a:noFill/>
            <a:ln w="9525" cap="flat" cmpd="sng">
              <a:solidFill>
                <a:schemeClr val="tx1"/>
              </a:solidFill>
              <a:prstDash val="solid"/>
              <a:miter/>
              <a:headEnd type="none" w="med" len="med"/>
              <a:tailEnd type="none" w="med" len="med"/>
            </a:ln>
          </p:spPr>
          <p:txBody>
            <a:bodyPr/>
            <a:p>
              <a:pPr algn="ctr"/>
              <a:r>
                <a:rPr lang="zh-CN" altLang="en-US" b="1" dirty="0">
                  <a:solidFill>
                    <a:srgbClr val="D60093"/>
                  </a:solidFill>
                  <a:latin typeface="Times New Roman" panose="02020603050405020304" pitchFamily="18" charset="0"/>
                </a:rPr>
                <a:t>二氧化硅保护膜</a:t>
              </a:r>
              <a:endParaRPr lang="zh-CN" altLang="en-US" dirty="0">
                <a:solidFill>
                  <a:srgbClr val="D60093"/>
                </a:solidFill>
                <a:latin typeface="Times New Roman" panose="02020603050405020304" pitchFamily="18" charset="0"/>
              </a:endParaRPr>
            </a:p>
          </p:txBody>
        </p:sp>
      </p:grpSp>
      <p:grpSp>
        <p:nvGrpSpPr>
          <p:cNvPr id="9" name="Group 31"/>
          <p:cNvGrpSpPr/>
          <p:nvPr/>
        </p:nvGrpSpPr>
        <p:grpSpPr>
          <a:xfrm>
            <a:off x="5081588" y="1174750"/>
            <a:ext cx="3071812" cy="4838700"/>
            <a:chOff x="3237" y="752"/>
            <a:chExt cx="1935" cy="3048"/>
          </a:xfrm>
        </p:grpSpPr>
        <p:sp>
          <p:nvSpPr>
            <p:cNvPr id="410656" name="Rectangle 32"/>
            <p:cNvSpPr/>
            <p:nvPr/>
          </p:nvSpPr>
          <p:spPr>
            <a:xfrm>
              <a:off x="3692" y="1632"/>
              <a:ext cx="1480" cy="698"/>
            </a:xfrm>
            <a:prstGeom prst="rect">
              <a:avLst/>
            </a:prstGeom>
            <a:solidFill>
              <a:schemeClr val="folHlink"/>
            </a:solidFill>
            <a:ln w="38100" cap="flat" cmpd="sng">
              <a:solidFill>
                <a:srgbClr val="339966"/>
              </a:solidFill>
              <a:prstDash val="solid"/>
              <a:miter/>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10657" name="Rectangle 33" descr="深色上对角线"/>
            <p:cNvSpPr/>
            <p:nvPr/>
          </p:nvSpPr>
          <p:spPr>
            <a:xfrm>
              <a:off x="4237" y="1632"/>
              <a:ext cx="273" cy="87"/>
            </a:xfrm>
            <a:prstGeom prst="rect">
              <a:avLst/>
            </a:prstGeom>
            <a:pattFill prst="dkUpDiag">
              <a:fgClr>
                <a:srgbClr val="FFCCCC"/>
              </a:fgClr>
              <a:bgClr>
                <a:srgbClr val="FFFFFF"/>
              </a:bgClr>
            </a:pattFill>
            <a:ln w="28575" cap="flat" cmpd="sng">
              <a:solidFill>
                <a:srgbClr val="993300"/>
              </a:solidFill>
              <a:prstDash val="solid"/>
              <a:miter/>
              <a:headEnd type="none" w="med" len="med"/>
              <a:tailEnd type="none" w="sm" len="lg"/>
            </a:ln>
          </p:spPr>
          <p:txBody>
            <a:bodyPr wrap="none" anchor="ctr" anchorCtr="0"/>
            <a:p>
              <a:endParaRPr lang="zh-CN" altLang="en-US" dirty="0">
                <a:latin typeface="Times New Roman" panose="02020603050405020304" pitchFamily="18" charset="0"/>
              </a:endParaRPr>
            </a:p>
          </p:txBody>
        </p:sp>
        <p:grpSp>
          <p:nvGrpSpPr>
            <p:cNvPr id="410658" name="Group 34"/>
            <p:cNvGrpSpPr/>
            <p:nvPr/>
          </p:nvGrpSpPr>
          <p:grpSpPr>
            <a:xfrm flipV="1">
              <a:off x="4176" y="2341"/>
              <a:ext cx="431" cy="202"/>
              <a:chOff x="3888" y="3312"/>
              <a:chExt cx="288" cy="144"/>
            </a:xfrm>
          </p:grpSpPr>
          <p:sp>
            <p:nvSpPr>
              <p:cNvPr id="410659" name="Arc 35"/>
              <p:cNvSpPr/>
              <p:nvPr/>
            </p:nvSpPr>
            <p:spPr>
              <a:xfrm>
                <a:off x="4032" y="3312"/>
                <a:ext cx="144" cy="144"/>
              </a:xfrm>
              <a:custGeom>
                <a:avLst/>
                <a:gdLst>
                  <a:gd name="txL" fmla="*/ 0 w 21600"/>
                  <a:gd name="txT" fmla="*/ 0 h 21600"/>
                  <a:gd name="txR" fmla="*/ 21600 w 21600"/>
                  <a:gd name="txB" fmla="*/ 21600 h 21600"/>
                </a:gdLst>
                <a:ahLst/>
                <a:cxnLst>
                  <a:cxn ang="0">
                    <a:pos x="0" y="0"/>
                  </a:cxn>
                  <a:cxn ang="0">
                    <a:pos x="144" y="144"/>
                  </a:cxn>
                  <a:cxn ang="0">
                    <a:pos x="0" y="144"/>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solidFill>
                <a:srgbClr val="FFCCCC"/>
              </a:solidFill>
              <a:ln w="38100" cap="flat" cmpd="sng">
                <a:solidFill>
                  <a:srgbClr val="993300"/>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10660" name="Arc 36"/>
              <p:cNvSpPr/>
              <p:nvPr/>
            </p:nvSpPr>
            <p:spPr>
              <a:xfrm flipH="1">
                <a:off x="3888" y="3312"/>
                <a:ext cx="144" cy="144"/>
              </a:xfrm>
              <a:custGeom>
                <a:avLst/>
                <a:gdLst>
                  <a:gd name="txL" fmla="*/ 0 w 21600"/>
                  <a:gd name="txT" fmla="*/ 0 h 21600"/>
                  <a:gd name="txR" fmla="*/ 21600 w 21600"/>
                  <a:gd name="txB" fmla="*/ 21600 h 21600"/>
                </a:gdLst>
                <a:ahLst/>
                <a:cxnLst>
                  <a:cxn ang="0">
                    <a:pos x="0" y="0"/>
                  </a:cxn>
                  <a:cxn ang="0">
                    <a:pos x="144" y="144"/>
                  </a:cxn>
                  <a:cxn ang="0">
                    <a:pos x="0" y="144"/>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solidFill>
                <a:srgbClr val="FFCCCC"/>
              </a:solidFill>
              <a:ln w="38100" cap="flat" cmpd="sng">
                <a:solidFill>
                  <a:srgbClr val="993300"/>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grpSp>
        <p:grpSp>
          <p:nvGrpSpPr>
            <p:cNvPr id="410661" name="Group 37"/>
            <p:cNvGrpSpPr/>
            <p:nvPr/>
          </p:nvGrpSpPr>
          <p:grpSpPr>
            <a:xfrm>
              <a:off x="4237" y="1457"/>
              <a:ext cx="273" cy="175"/>
              <a:chOff x="3888" y="3312"/>
              <a:chExt cx="288" cy="144"/>
            </a:xfrm>
          </p:grpSpPr>
          <p:sp>
            <p:nvSpPr>
              <p:cNvPr id="410662" name="Arc 38"/>
              <p:cNvSpPr/>
              <p:nvPr/>
            </p:nvSpPr>
            <p:spPr>
              <a:xfrm>
                <a:off x="4032" y="3312"/>
                <a:ext cx="144" cy="144"/>
              </a:xfrm>
              <a:custGeom>
                <a:avLst/>
                <a:gdLst>
                  <a:gd name="txL" fmla="*/ 0 w 21600"/>
                  <a:gd name="txT" fmla="*/ 0 h 21600"/>
                  <a:gd name="txR" fmla="*/ 21600 w 21600"/>
                  <a:gd name="txB" fmla="*/ 21600 h 21600"/>
                </a:gdLst>
                <a:ahLst/>
                <a:cxnLst>
                  <a:cxn ang="0">
                    <a:pos x="0" y="0"/>
                  </a:cxn>
                  <a:cxn ang="0">
                    <a:pos x="144" y="144"/>
                  </a:cxn>
                  <a:cxn ang="0">
                    <a:pos x="0" y="144"/>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solidFill>
                <a:srgbClr val="FFCCCC"/>
              </a:solidFill>
              <a:ln w="38100" cap="flat" cmpd="sng">
                <a:solidFill>
                  <a:srgbClr val="993300"/>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10663" name="Arc 39"/>
              <p:cNvSpPr/>
              <p:nvPr/>
            </p:nvSpPr>
            <p:spPr>
              <a:xfrm flipH="1">
                <a:off x="3888" y="3312"/>
                <a:ext cx="144" cy="144"/>
              </a:xfrm>
              <a:custGeom>
                <a:avLst/>
                <a:gdLst>
                  <a:gd name="txL" fmla="*/ 0 w 21600"/>
                  <a:gd name="txT" fmla="*/ 0 h 21600"/>
                  <a:gd name="txR" fmla="*/ 21600 w 21600"/>
                  <a:gd name="txB" fmla="*/ 21600 h 21600"/>
                </a:gdLst>
                <a:ahLst/>
                <a:cxnLst>
                  <a:cxn ang="0">
                    <a:pos x="0" y="0"/>
                  </a:cxn>
                  <a:cxn ang="0">
                    <a:pos x="144" y="144"/>
                  </a:cxn>
                  <a:cxn ang="0">
                    <a:pos x="0" y="144"/>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solidFill>
                <a:srgbClr val="FFCCCC"/>
              </a:solidFill>
              <a:ln w="38100" cap="flat" cmpd="sng">
                <a:solidFill>
                  <a:srgbClr val="993300"/>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grpSp>
        <p:sp>
          <p:nvSpPr>
            <p:cNvPr id="410664" name="Rectangle 40" descr="深色上对角线"/>
            <p:cNvSpPr/>
            <p:nvPr/>
          </p:nvSpPr>
          <p:spPr>
            <a:xfrm>
              <a:off x="4152" y="2199"/>
              <a:ext cx="455" cy="143"/>
            </a:xfrm>
            <a:prstGeom prst="rect">
              <a:avLst/>
            </a:prstGeom>
            <a:pattFill prst="dkUpDiag">
              <a:fgClr>
                <a:srgbClr val="FFCCCC"/>
              </a:fgClr>
              <a:bgClr>
                <a:srgbClr val="FFFFFF"/>
              </a:bgClr>
            </a:pattFill>
            <a:ln w="25400" cap="flat" cmpd="sng">
              <a:solidFill>
                <a:srgbClr val="993300"/>
              </a:solidFill>
              <a:prstDash val="solid"/>
              <a:miter/>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10665" name="Text Box 41"/>
            <p:cNvSpPr txBox="1"/>
            <p:nvPr/>
          </p:nvSpPr>
          <p:spPr>
            <a:xfrm>
              <a:off x="4009" y="1810"/>
              <a:ext cx="643" cy="288"/>
            </a:xfrm>
            <a:prstGeom prst="rect">
              <a:avLst/>
            </a:prstGeom>
            <a:noFill/>
            <a:ln w="38100">
              <a:noFill/>
            </a:ln>
          </p:spPr>
          <p:txBody>
            <a:bodyPr wrap="none" anchor="ctr" anchorCtr="0">
              <a:spAutoFit/>
            </a:bodyPr>
            <a:p>
              <a:pPr algn="ctr"/>
              <a:r>
                <a:rPr lang="en-US" altLang="zh-CN" b="1" dirty="0">
                  <a:solidFill>
                    <a:schemeClr val="bg1"/>
                  </a:solidFill>
                  <a:latin typeface="Times New Roman" panose="02020603050405020304" pitchFamily="18" charset="0"/>
                </a:rPr>
                <a:t>N</a:t>
              </a:r>
              <a:r>
                <a:rPr lang="zh-CN" altLang="en-US" b="1" dirty="0">
                  <a:solidFill>
                    <a:schemeClr val="bg1"/>
                  </a:solidFill>
                  <a:latin typeface="Times New Roman" panose="02020603050405020304" pitchFamily="18" charset="0"/>
                </a:rPr>
                <a:t>型锗</a:t>
              </a:r>
              <a:endParaRPr lang="zh-CN" altLang="en-US" b="1" dirty="0">
                <a:solidFill>
                  <a:schemeClr val="bg1"/>
                </a:solidFill>
                <a:latin typeface="Times New Roman" panose="02020603050405020304" pitchFamily="18" charset="0"/>
              </a:endParaRPr>
            </a:p>
          </p:txBody>
        </p:sp>
        <p:grpSp>
          <p:nvGrpSpPr>
            <p:cNvPr id="410666" name="Group 42"/>
            <p:cNvGrpSpPr/>
            <p:nvPr/>
          </p:nvGrpSpPr>
          <p:grpSpPr>
            <a:xfrm>
              <a:off x="4335" y="1065"/>
              <a:ext cx="78" cy="392"/>
              <a:chOff x="4416" y="1056"/>
              <a:chExt cx="96" cy="432"/>
            </a:xfrm>
          </p:grpSpPr>
          <p:sp>
            <p:nvSpPr>
              <p:cNvPr id="410667" name="Line 43"/>
              <p:cNvSpPr/>
              <p:nvPr/>
            </p:nvSpPr>
            <p:spPr>
              <a:xfrm flipV="1">
                <a:off x="4464" y="1164"/>
                <a:ext cx="0" cy="324"/>
              </a:xfrm>
              <a:prstGeom prst="line">
                <a:avLst/>
              </a:prstGeom>
              <a:ln w="38100" cap="flat" cmpd="sng">
                <a:solidFill>
                  <a:srgbClr val="000000"/>
                </a:solidFill>
                <a:prstDash val="solid"/>
                <a:headEnd type="none" w="med" len="med"/>
                <a:tailEnd type="none" w="sm" len="lg"/>
              </a:ln>
            </p:spPr>
          </p:sp>
          <p:sp>
            <p:nvSpPr>
              <p:cNvPr id="410668" name="Oval 44"/>
              <p:cNvSpPr/>
              <p:nvPr/>
            </p:nvSpPr>
            <p:spPr>
              <a:xfrm>
                <a:off x="4416" y="1056"/>
                <a:ext cx="96" cy="96"/>
              </a:xfrm>
              <a:prstGeom prst="ellipse">
                <a:avLst/>
              </a:prstGeom>
              <a:solidFill>
                <a:srgbClr val="FFFFFF"/>
              </a:solidFill>
              <a:ln w="38100" cap="flat" cmpd="sng">
                <a:solidFill>
                  <a:srgbClr val="000000"/>
                </a:solidFill>
                <a:prstDash val="solid"/>
                <a:headEnd type="none" w="med" len="med"/>
                <a:tailEnd type="none" w="sm" len="lg"/>
              </a:ln>
            </p:spPr>
            <p:txBody>
              <a:bodyPr wrap="none" anchor="ctr" anchorCtr="0"/>
              <a:p>
                <a:endParaRPr lang="zh-CN" altLang="en-US" dirty="0">
                  <a:latin typeface="Times New Roman" panose="02020603050405020304" pitchFamily="18" charset="0"/>
                </a:endParaRPr>
              </a:p>
            </p:txBody>
          </p:sp>
        </p:grpSp>
        <p:grpSp>
          <p:nvGrpSpPr>
            <p:cNvPr id="410669" name="Group 45"/>
            <p:cNvGrpSpPr/>
            <p:nvPr/>
          </p:nvGrpSpPr>
          <p:grpSpPr>
            <a:xfrm flipV="1">
              <a:off x="4337" y="2544"/>
              <a:ext cx="78" cy="392"/>
              <a:chOff x="4416" y="1056"/>
              <a:chExt cx="96" cy="432"/>
            </a:xfrm>
          </p:grpSpPr>
          <p:sp>
            <p:nvSpPr>
              <p:cNvPr id="410670" name="Line 46"/>
              <p:cNvSpPr/>
              <p:nvPr/>
            </p:nvSpPr>
            <p:spPr>
              <a:xfrm flipV="1">
                <a:off x="4464" y="1164"/>
                <a:ext cx="0" cy="324"/>
              </a:xfrm>
              <a:prstGeom prst="line">
                <a:avLst/>
              </a:prstGeom>
              <a:ln w="38100" cap="flat" cmpd="sng">
                <a:solidFill>
                  <a:srgbClr val="000000"/>
                </a:solidFill>
                <a:prstDash val="solid"/>
                <a:headEnd type="none" w="med" len="med"/>
                <a:tailEnd type="none" w="sm" len="lg"/>
              </a:ln>
            </p:spPr>
          </p:sp>
          <p:sp>
            <p:nvSpPr>
              <p:cNvPr id="410671" name="Oval 47"/>
              <p:cNvSpPr/>
              <p:nvPr/>
            </p:nvSpPr>
            <p:spPr>
              <a:xfrm>
                <a:off x="4416" y="1056"/>
                <a:ext cx="96" cy="96"/>
              </a:xfrm>
              <a:prstGeom prst="ellipse">
                <a:avLst/>
              </a:prstGeom>
              <a:solidFill>
                <a:srgbClr val="FFFFFF"/>
              </a:solidFill>
              <a:ln w="38100" cap="flat" cmpd="sng">
                <a:solidFill>
                  <a:srgbClr val="000000"/>
                </a:solidFill>
                <a:prstDash val="solid"/>
                <a:headEnd type="none" w="med" len="med"/>
                <a:tailEnd type="none" w="sm" len="lg"/>
              </a:ln>
            </p:spPr>
            <p:txBody>
              <a:bodyPr wrap="none" anchor="ctr" anchorCtr="0"/>
              <a:p>
                <a:endParaRPr lang="zh-CN" altLang="en-US" dirty="0">
                  <a:latin typeface="Times New Roman" panose="02020603050405020304" pitchFamily="18" charset="0"/>
                </a:endParaRPr>
              </a:p>
            </p:txBody>
          </p:sp>
        </p:grpSp>
        <p:grpSp>
          <p:nvGrpSpPr>
            <p:cNvPr id="410672" name="Group 48"/>
            <p:cNvGrpSpPr/>
            <p:nvPr/>
          </p:nvGrpSpPr>
          <p:grpSpPr>
            <a:xfrm rot="5400000" flipH="1" flipV="1">
              <a:off x="3473" y="1827"/>
              <a:ext cx="87" cy="350"/>
              <a:chOff x="4416" y="1056"/>
              <a:chExt cx="96" cy="432"/>
            </a:xfrm>
          </p:grpSpPr>
          <p:sp>
            <p:nvSpPr>
              <p:cNvPr id="410673" name="Line 49"/>
              <p:cNvSpPr/>
              <p:nvPr/>
            </p:nvSpPr>
            <p:spPr>
              <a:xfrm flipV="1">
                <a:off x="4464" y="1164"/>
                <a:ext cx="0" cy="324"/>
              </a:xfrm>
              <a:prstGeom prst="line">
                <a:avLst/>
              </a:prstGeom>
              <a:ln w="38100" cap="flat" cmpd="sng">
                <a:solidFill>
                  <a:srgbClr val="000000"/>
                </a:solidFill>
                <a:prstDash val="solid"/>
                <a:headEnd type="none" w="med" len="med"/>
                <a:tailEnd type="none" w="sm" len="lg"/>
              </a:ln>
            </p:spPr>
          </p:sp>
          <p:sp>
            <p:nvSpPr>
              <p:cNvPr id="410674" name="Oval 50"/>
              <p:cNvSpPr/>
              <p:nvPr/>
            </p:nvSpPr>
            <p:spPr>
              <a:xfrm>
                <a:off x="4416" y="1056"/>
                <a:ext cx="96" cy="96"/>
              </a:xfrm>
              <a:prstGeom prst="ellipse">
                <a:avLst/>
              </a:prstGeom>
              <a:solidFill>
                <a:srgbClr val="FFFFFF"/>
              </a:solidFill>
              <a:ln w="38100" cap="flat" cmpd="sng">
                <a:solidFill>
                  <a:srgbClr val="000000"/>
                </a:solidFill>
                <a:prstDash val="solid"/>
                <a:headEnd type="none" w="med" len="med"/>
                <a:tailEnd type="none" w="sm" len="lg"/>
              </a:ln>
            </p:spPr>
            <p:txBody>
              <a:bodyPr wrap="none" anchor="ctr" anchorCtr="0"/>
              <a:p>
                <a:endParaRPr lang="zh-CN" altLang="en-US" dirty="0">
                  <a:latin typeface="Times New Roman" panose="02020603050405020304" pitchFamily="18" charset="0"/>
                </a:endParaRPr>
              </a:p>
            </p:txBody>
          </p:sp>
        </p:grpSp>
        <p:sp>
          <p:nvSpPr>
            <p:cNvPr id="410675" name="Text Box 51"/>
            <p:cNvSpPr txBox="1"/>
            <p:nvPr/>
          </p:nvSpPr>
          <p:spPr>
            <a:xfrm>
              <a:off x="4250" y="752"/>
              <a:ext cx="287" cy="365"/>
            </a:xfrm>
            <a:prstGeom prst="rect">
              <a:avLst/>
            </a:prstGeom>
            <a:noFill/>
            <a:ln w="38100">
              <a:noFill/>
            </a:ln>
          </p:spPr>
          <p:txBody>
            <a:bodyPr wrap="none" anchor="ctr" anchorCtr="0">
              <a:spAutoFit/>
            </a:bodyPr>
            <a:p>
              <a:pPr algn="ctr"/>
              <a:r>
                <a:rPr lang="en-US" altLang="zh-CN" sz="3200" b="1" dirty="0">
                  <a:solidFill>
                    <a:srgbClr val="FF0066"/>
                  </a:solidFill>
                  <a:latin typeface="Times New Roman" panose="02020603050405020304" pitchFamily="18" charset="0"/>
                </a:rPr>
                <a:t>E</a:t>
              </a:r>
              <a:endParaRPr lang="en-US" altLang="zh-CN" sz="3200" b="1" dirty="0">
                <a:solidFill>
                  <a:srgbClr val="FF0066"/>
                </a:solidFill>
                <a:latin typeface="Times New Roman" panose="02020603050405020304" pitchFamily="18" charset="0"/>
              </a:endParaRPr>
            </a:p>
          </p:txBody>
        </p:sp>
        <p:sp>
          <p:nvSpPr>
            <p:cNvPr id="410676" name="Text Box 52"/>
            <p:cNvSpPr txBox="1"/>
            <p:nvPr/>
          </p:nvSpPr>
          <p:spPr>
            <a:xfrm>
              <a:off x="4412" y="2711"/>
              <a:ext cx="301" cy="365"/>
            </a:xfrm>
            <a:prstGeom prst="rect">
              <a:avLst/>
            </a:prstGeom>
            <a:noFill/>
            <a:ln w="38100">
              <a:noFill/>
            </a:ln>
          </p:spPr>
          <p:txBody>
            <a:bodyPr wrap="none" anchor="ctr" anchorCtr="0">
              <a:spAutoFit/>
            </a:bodyPr>
            <a:p>
              <a:pPr algn="ctr"/>
              <a:r>
                <a:rPr lang="en-US" altLang="zh-CN" sz="3200" b="1" dirty="0">
                  <a:solidFill>
                    <a:srgbClr val="FF0066"/>
                  </a:solidFill>
                  <a:latin typeface="Times New Roman" panose="02020603050405020304" pitchFamily="18" charset="0"/>
                </a:rPr>
                <a:t>C</a:t>
              </a:r>
              <a:endParaRPr lang="en-US" altLang="zh-CN" sz="3200" b="1" dirty="0">
                <a:solidFill>
                  <a:srgbClr val="FF0066"/>
                </a:solidFill>
                <a:latin typeface="Times New Roman" panose="02020603050405020304" pitchFamily="18" charset="0"/>
              </a:endParaRPr>
            </a:p>
          </p:txBody>
        </p:sp>
        <p:sp>
          <p:nvSpPr>
            <p:cNvPr id="410677" name="Text Box 53"/>
            <p:cNvSpPr txBox="1"/>
            <p:nvPr/>
          </p:nvSpPr>
          <p:spPr>
            <a:xfrm>
              <a:off x="3237" y="2008"/>
              <a:ext cx="286" cy="365"/>
            </a:xfrm>
            <a:prstGeom prst="rect">
              <a:avLst/>
            </a:prstGeom>
            <a:noFill/>
            <a:ln w="38100">
              <a:noFill/>
            </a:ln>
          </p:spPr>
          <p:txBody>
            <a:bodyPr wrap="none" anchor="ctr" anchorCtr="0">
              <a:spAutoFit/>
            </a:bodyPr>
            <a:p>
              <a:pPr algn="ctr"/>
              <a:r>
                <a:rPr lang="en-US" altLang="zh-CN" sz="3200" b="1" dirty="0">
                  <a:solidFill>
                    <a:srgbClr val="FF0066"/>
                  </a:solidFill>
                  <a:latin typeface="Times New Roman" panose="02020603050405020304" pitchFamily="18" charset="0"/>
                </a:rPr>
                <a:t>B</a:t>
              </a:r>
              <a:endParaRPr lang="en-US" altLang="zh-CN" sz="1800" b="1" dirty="0">
                <a:solidFill>
                  <a:srgbClr val="FF0066"/>
                </a:solidFill>
                <a:latin typeface="Times New Roman" panose="02020603050405020304" pitchFamily="18" charset="0"/>
              </a:endParaRPr>
            </a:p>
          </p:txBody>
        </p:sp>
        <p:sp>
          <p:nvSpPr>
            <p:cNvPr id="410678" name="Text Box 54"/>
            <p:cNvSpPr txBox="1"/>
            <p:nvPr/>
          </p:nvSpPr>
          <p:spPr>
            <a:xfrm>
              <a:off x="4275" y="2306"/>
              <a:ext cx="234" cy="288"/>
            </a:xfrm>
            <a:prstGeom prst="rect">
              <a:avLst/>
            </a:prstGeom>
            <a:noFill/>
            <a:ln w="38100">
              <a:noFill/>
            </a:ln>
          </p:spPr>
          <p:txBody>
            <a:bodyPr wrap="none" anchor="ctr" anchorCtr="0">
              <a:spAutoFit/>
            </a:bodyPr>
            <a:p>
              <a:pPr algn="ctr"/>
              <a:r>
                <a:rPr lang="en-US" altLang="zh-CN" b="1" dirty="0">
                  <a:solidFill>
                    <a:schemeClr val="accent2"/>
                  </a:solidFill>
                  <a:latin typeface="Times New Roman" panose="02020603050405020304" pitchFamily="18" charset="0"/>
                </a:rPr>
                <a:t>P</a:t>
              </a:r>
              <a:endParaRPr lang="en-US" altLang="zh-CN" b="1" dirty="0">
                <a:solidFill>
                  <a:schemeClr val="accent2"/>
                </a:solidFill>
                <a:latin typeface="Times New Roman" panose="02020603050405020304" pitchFamily="18" charset="0"/>
              </a:endParaRPr>
            </a:p>
          </p:txBody>
        </p:sp>
        <p:sp>
          <p:nvSpPr>
            <p:cNvPr id="410679" name="Text Box 55"/>
            <p:cNvSpPr txBox="1"/>
            <p:nvPr/>
          </p:nvSpPr>
          <p:spPr>
            <a:xfrm>
              <a:off x="4265" y="1408"/>
              <a:ext cx="233" cy="288"/>
            </a:xfrm>
            <a:prstGeom prst="rect">
              <a:avLst/>
            </a:prstGeom>
            <a:noFill/>
            <a:ln w="38100">
              <a:noFill/>
            </a:ln>
          </p:spPr>
          <p:txBody>
            <a:bodyPr wrap="none" anchor="ctr" anchorCtr="0">
              <a:spAutoFit/>
            </a:bodyPr>
            <a:p>
              <a:pPr algn="ctr"/>
              <a:r>
                <a:rPr lang="en-US" altLang="zh-CN" b="1" dirty="0">
                  <a:solidFill>
                    <a:schemeClr val="accent2"/>
                  </a:solidFill>
                  <a:latin typeface="Times New Roman" panose="02020603050405020304" pitchFamily="18" charset="0"/>
                </a:rPr>
                <a:t>P</a:t>
              </a:r>
              <a:endParaRPr lang="en-US" altLang="zh-CN" b="1" dirty="0">
                <a:solidFill>
                  <a:schemeClr val="accent2"/>
                </a:solidFill>
                <a:latin typeface="Times New Roman" panose="02020603050405020304" pitchFamily="18" charset="0"/>
              </a:endParaRPr>
            </a:p>
          </p:txBody>
        </p:sp>
        <p:sp>
          <p:nvSpPr>
            <p:cNvPr id="410680" name="Text Box 56"/>
            <p:cNvSpPr txBox="1"/>
            <p:nvPr/>
          </p:nvSpPr>
          <p:spPr>
            <a:xfrm>
              <a:off x="3710" y="3473"/>
              <a:ext cx="1371" cy="327"/>
            </a:xfrm>
            <a:prstGeom prst="rect">
              <a:avLst/>
            </a:prstGeom>
            <a:noFill/>
            <a:ln w="38100">
              <a:noFill/>
            </a:ln>
          </p:spPr>
          <p:txBody>
            <a:bodyPr wrap="none" anchor="ctr" anchorCtr="0">
              <a:spAutoFit/>
            </a:bodyPr>
            <a:p>
              <a:pPr algn="ctr"/>
              <a:r>
                <a:rPr lang="zh-CN" altLang="en-US" sz="2800" b="1" dirty="0">
                  <a:solidFill>
                    <a:srgbClr val="006600"/>
                  </a:solidFill>
                  <a:latin typeface="Times New Roman" panose="02020603050405020304" pitchFamily="18" charset="0"/>
                </a:rPr>
                <a:t>（</a:t>
              </a:r>
              <a:r>
                <a:rPr lang="en-US" altLang="zh-CN" sz="2800" b="1" dirty="0">
                  <a:solidFill>
                    <a:srgbClr val="006600"/>
                  </a:solidFill>
                  <a:latin typeface="Times New Roman" panose="02020603050405020304" pitchFamily="18" charset="0"/>
                </a:rPr>
                <a:t>b</a:t>
              </a:r>
              <a:r>
                <a:rPr lang="zh-CN" altLang="en-US" sz="2800" b="1" dirty="0">
                  <a:solidFill>
                    <a:srgbClr val="006600"/>
                  </a:solidFill>
                  <a:latin typeface="Times New Roman" panose="02020603050405020304" pitchFamily="18" charset="0"/>
                </a:rPr>
                <a:t>）合金型</a:t>
              </a:r>
              <a:endParaRPr lang="zh-CN" altLang="en-US" sz="2800" b="1" dirty="0">
                <a:solidFill>
                  <a:srgbClr val="006600"/>
                </a:solidFill>
                <a:latin typeface="Times New Roman" panose="02020603050405020304" pitchFamily="18" charset="0"/>
              </a:endParaRPr>
            </a:p>
          </p:txBody>
        </p:sp>
      </p:grpSp>
      <p:sp>
        <p:nvSpPr>
          <p:cNvPr id="63545" name="AutoShape 57"/>
          <p:cNvSpPr/>
          <p:nvPr/>
        </p:nvSpPr>
        <p:spPr>
          <a:xfrm>
            <a:off x="7543800" y="1676400"/>
            <a:ext cx="857250" cy="438150"/>
          </a:xfrm>
          <a:prstGeom prst="callout1">
            <a:avLst>
              <a:gd name="adj1" fmla="val 26088"/>
              <a:gd name="adj2" fmla="val -8889"/>
              <a:gd name="adj3" fmla="val 165218"/>
              <a:gd name="adj4" fmla="val -56481"/>
            </a:avLst>
          </a:prstGeom>
          <a:noFill/>
          <a:ln w="9525" cap="flat" cmpd="sng">
            <a:solidFill>
              <a:schemeClr val="tx1"/>
            </a:solidFill>
            <a:prstDash val="solid"/>
            <a:miter/>
            <a:headEnd type="none" w="med" len="med"/>
            <a:tailEnd type="none" w="med" len="med"/>
          </a:ln>
        </p:spPr>
        <p:txBody>
          <a:bodyPr/>
          <a:p>
            <a:pPr algn="ctr"/>
            <a:r>
              <a:rPr lang="zh-CN" altLang="en-US" b="1" dirty="0">
                <a:solidFill>
                  <a:srgbClr val="3333CC"/>
                </a:solidFill>
                <a:latin typeface="Times New Roman" panose="02020603050405020304" pitchFamily="18" charset="0"/>
              </a:rPr>
              <a:t>铟球</a:t>
            </a:r>
            <a:endParaRPr lang="zh-CN" altLang="en-US" b="1" dirty="0">
              <a:solidFill>
                <a:srgbClr val="3333CC"/>
              </a:solidFill>
              <a:latin typeface="Times New Roman" panose="02020603050405020304" pitchFamily="18" charset="0"/>
            </a:endParaRPr>
          </a:p>
        </p:txBody>
      </p:sp>
      <p:sp>
        <p:nvSpPr>
          <p:cNvPr id="63546" name="AutoShape 58"/>
          <p:cNvSpPr/>
          <p:nvPr/>
        </p:nvSpPr>
        <p:spPr>
          <a:xfrm>
            <a:off x="7562850" y="4038600"/>
            <a:ext cx="857250" cy="438150"/>
          </a:xfrm>
          <a:prstGeom prst="callout1">
            <a:avLst>
              <a:gd name="adj1" fmla="val 26088"/>
              <a:gd name="adj2" fmla="val -8889"/>
              <a:gd name="adj3" fmla="val -34782"/>
              <a:gd name="adj4" fmla="val -52037"/>
            </a:avLst>
          </a:prstGeom>
          <a:noFill/>
          <a:ln w="9525" cap="flat" cmpd="sng">
            <a:solidFill>
              <a:schemeClr val="tx1"/>
            </a:solidFill>
            <a:prstDash val="solid"/>
            <a:miter/>
            <a:headEnd type="none" w="med" len="med"/>
            <a:tailEnd type="none" w="med" len="med"/>
          </a:ln>
        </p:spPr>
        <p:txBody>
          <a:bodyPr/>
          <a:p>
            <a:pPr algn="ctr"/>
            <a:r>
              <a:rPr lang="zh-CN" altLang="en-US" b="1" dirty="0">
                <a:solidFill>
                  <a:srgbClr val="3333CC"/>
                </a:solidFill>
                <a:latin typeface="Times New Roman" panose="02020603050405020304" pitchFamily="18" charset="0"/>
              </a:rPr>
              <a:t>铟球</a:t>
            </a:r>
            <a:endParaRPr lang="zh-CN" altLang="en-US" b="1" dirty="0">
              <a:solidFill>
                <a:srgbClr val="3333CC"/>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3490">
                                            <p:txEl>
                                              <p:charRg st="0" end="5"/>
                                            </p:txEl>
                                          </p:spTgt>
                                        </p:tgtEl>
                                        <p:attrNameLst>
                                          <p:attrName>style.visibility</p:attrName>
                                        </p:attrNameLst>
                                      </p:cBhvr>
                                      <p:to>
                                        <p:strVal val="visible"/>
                                      </p:to>
                                    </p:set>
                                    <p:animEffect transition="in" filter="wipe(left)">
                                      <p:cBhvr>
                                        <p:cTn id="7" dur="500"/>
                                        <p:tgtEl>
                                          <p:spTgt spid="63490">
                                            <p:txEl>
                                              <p:charRg st="0"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000000"/>
                                          </p:val>
                                        </p:tav>
                                        <p:tav tm="100000">
                                          <p:val>
                                            <p:strVal val="#ppt_w"/>
                                          </p:val>
                                        </p:tav>
                                      </p:tavLst>
                                    </p:anim>
                                    <p:anim calcmode="lin" valueType="num">
                                      <p:cBhvr>
                                        <p:cTn id="18"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3545"/>
                                        </p:tgtEl>
                                        <p:attrNameLst>
                                          <p:attrName>style.visibility</p:attrName>
                                        </p:attrNameLst>
                                      </p:cBhvr>
                                      <p:to>
                                        <p:strVal val="visible"/>
                                      </p:to>
                                    </p:set>
                                    <p:animEffect transition="in" filter="wipe(left)">
                                      <p:cBhvr>
                                        <p:cTn id="23" dur="500"/>
                                        <p:tgtEl>
                                          <p:spTgt spid="6354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3546"/>
                                        </p:tgtEl>
                                        <p:attrNameLst>
                                          <p:attrName>style.visibility</p:attrName>
                                        </p:attrNameLst>
                                      </p:cBhvr>
                                      <p:to>
                                        <p:strVal val="visible"/>
                                      </p:to>
                                    </p:set>
                                    <p:animEffect transition="in" filter="wipe(left)">
                                      <p:cBhvr>
                                        <p:cTn id="28" dur="500"/>
                                        <p:tgtEl>
                                          <p:spTgt spid="63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build="p"/>
      <p:bldP spid="63545" grpId="0" bldLvl="0" animBg="1"/>
      <p:bldP spid="6354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Text Box 2"/>
          <p:cNvSpPr txBox="1"/>
          <p:nvPr/>
        </p:nvSpPr>
        <p:spPr>
          <a:xfrm>
            <a:off x="323850" y="520700"/>
            <a:ext cx="6301105" cy="583565"/>
          </a:xfrm>
          <a:prstGeom prst="rect">
            <a:avLst/>
          </a:prstGeom>
          <a:noFill/>
          <a:ln w="9525">
            <a:noFill/>
          </a:ln>
        </p:spPr>
        <p:txBody>
          <a:bodyPr wrap="square">
            <a:spAutoFit/>
          </a:bodyPr>
          <a:p>
            <a:pPr>
              <a:spcBef>
                <a:spcPct val="20000"/>
              </a:spcBef>
            </a:pPr>
            <a:r>
              <a:rPr lang="zh-CN" altLang="en-US" sz="3200" b="1" dirty="0">
                <a:solidFill>
                  <a:schemeClr val="bg1"/>
                </a:solidFill>
                <a:latin typeface="Times New Roman" panose="02020603050405020304" pitchFamily="18" charset="0"/>
              </a:rPr>
              <a:t>二、</a:t>
            </a:r>
            <a:r>
              <a:rPr lang="en-US" altLang="zh-CN" sz="3200" b="1" dirty="0">
                <a:solidFill>
                  <a:schemeClr val="bg1"/>
                </a:solidFill>
                <a:latin typeface="Times New Roman" panose="02020603050405020304" pitchFamily="18" charset="0"/>
              </a:rPr>
              <a:t>N （Negative)</a:t>
            </a:r>
            <a:r>
              <a:rPr lang="zh-CN" altLang="en-US" sz="3200" b="1" dirty="0">
                <a:solidFill>
                  <a:schemeClr val="bg1"/>
                </a:solidFill>
                <a:latin typeface="Times New Roman" panose="02020603050405020304" pitchFamily="18" charset="0"/>
              </a:rPr>
              <a:t>型半导体</a:t>
            </a:r>
            <a:endParaRPr lang="zh-CN" altLang="en-US" sz="3200" b="1" dirty="0">
              <a:solidFill>
                <a:schemeClr val="bg1"/>
              </a:solidFill>
              <a:latin typeface="Times New Roman" panose="02020603050405020304" pitchFamily="18" charset="0"/>
            </a:endParaRPr>
          </a:p>
        </p:txBody>
      </p:sp>
      <p:sp>
        <p:nvSpPr>
          <p:cNvPr id="23555" name="Rectangle 3"/>
          <p:cNvSpPr>
            <a:spLocks noChangeArrowheads="1"/>
          </p:cNvSpPr>
          <p:nvPr/>
        </p:nvSpPr>
        <p:spPr bwMode="auto">
          <a:xfrm>
            <a:off x="476250" y="1104900"/>
            <a:ext cx="6978650"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t>在硅或锗的晶体中掺入五价元 素</a:t>
            </a:r>
            <a:r>
              <a:rPr kumimoji="1" lang="zh-CN" altLang="en-US" sz="2800" b="1" i="0" u="none" strike="noStrike" kern="1200" cap="none" spc="0" normalizeH="0" baseline="0" noProof="0" smtClean="0">
                <a:ln>
                  <a:noFill/>
                </a:ln>
                <a:solidFill>
                  <a:srgbClr val="FF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磷</a:t>
            </a:r>
            <a:r>
              <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t>。</a:t>
            </a:r>
            <a:endPar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23556" name="Oval 4"/>
          <p:cNvSpPr/>
          <p:nvPr/>
        </p:nvSpPr>
        <p:spPr>
          <a:xfrm>
            <a:off x="2178050" y="3295650"/>
            <a:ext cx="914400" cy="914400"/>
          </a:xfrm>
          <a:prstGeom prst="ellipse">
            <a:avLst/>
          </a:prstGeom>
          <a:solidFill>
            <a:srgbClr val="00CC99">
              <a:alpha val="50195"/>
            </a:srgbClr>
          </a:solidFill>
          <a:ln w="38100" cap="flat" cmpd="sng">
            <a:solidFill>
              <a:srgbClr val="00CC99"/>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3557" name="Text Box 5"/>
          <p:cNvSpPr txBox="1"/>
          <p:nvPr/>
        </p:nvSpPr>
        <p:spPr>
          <a:xfrm>
            <a:off x="1581150" y="1581150"/>
            <a:ext cx="838200" cy="457200"/>
          </a:xfrm>
          <a:prstGeom prst="rect">
            <a:avLst/>
          </a:prstGeom>
          <a:solidFill>
            <a:srgbClr val="FF99CC"/>
          </a:solidFill>
          <a:ln w="9525">
            <a:noFill/>
          </a:ln>
        </p:spPr>
        <p:txBody>
          <a:bodyPr>
            <a:spAutoFit/>
          </a:bodyPr>
          <a:p>
            <a:pPr>
              <a:spcBef>
                <a:spcPct val="20000"/>
              </a:spcBef>
            </a:pPr>
            <a:r>
              <a:rPr lang="en-US" altLang="zh-CN" b="1" dirty="0">
                <a:latin typeface="Times New Roman" panose="02020603050405020304" pitchFamily="18" charset="0"/>
              </a:rPr>
              <a:t>N </a:t>
            </a:r>
            <a:r>
              <a:rPr lang="zh-CN" altLang="en-US" b="1" dirty="0">
                <a:latin typeface="Times New Roman" panose="02020603050405020304" pitchFamily="18" charset="0"/>
              </a:rPr>
              <a:t>型</a:t>
            </a:r>
            <a:endParaRPr lang="zh-CN" altLang="en-US" b="1" dirty="0">
              <a:latin typeface="Times New Roman" panose="02020603050405020304" pitchFamily="18" charset="0"/>
            </a:endParaRPr>
          </a:p>
        </p:txBody>
      </p:sp>
      <p:sp>
        <p:nvSpPr>
          <p:cNvPr id="23663" name="AutoShape 111"/>
          <p:cNvSpPr/>
          <p:nvPr/>
        </p:nvSpPr>
        <p:spPr>
          <a:xfrm>
            <a:off x="1104900" y="4343400"/>
            <a:ext cx="1238250" cy="457200"/>
          </a:xfrm>
          <a:prstGeom prst="wedgeRoundRectCallout">
            <a:avLst>
              <a:gd name="adj1" fmla="val 60000"/>
              <a:gd name="adj2" fmla="val -163194"/>
              <a:gd name="adj3" fmla="val 16667"/>
            </a:avLst>
          </a:prstGeom>
          <a:noFill/>
          <a:ln w="9525" cap="flat" cmpd="sng">
            <a:solidFill>
              <a:srgbClr val="FF0066"/>
            </a:solidFill>
            <a:prstDash val="solid"/>
            <a:miter/>
            <a:headEnd type="none" w="med" len="med"/>
            <a:tailEnd type="none" w="med" len="med"/>
          </a:ln>
        </p:spPr>
        <p:txBody>
          <a:bodyPr/>
          <a:p>
            <a:pPr algn="ctr" eaLnBrk="0" hangingPunct="0">
              <a:spcBef>
                <a:spcPct val="20000"/>
              </a:spcBef>
            </a:pPr>
            <a:r>
              <a:rPr lang="zh-CN" altLang="en-US" b="1" dirty="0">
                <a:solidFill>
                  <a:srgbClr val="FF5050"/>
                </a:solidFill>
                <a:latin typeface="Times New Roman" panose="02020603050405020304" pitchFamily="18" charset="0"/>
              </a:rPr>
              <a:t>磷原子</a:t>
            </a:r>
            <a:endParaRPr lang="zh-CN" altLang="en-US" b="1" dirty="0">
              <a:solidFill>
                <a:srgbClr val="FF5050"/>
              </a:solidFill>
              <a:latin typeface="Times New Roman" panose="02020603050405020304" pitchFamily="18" charset="0"/>
            </a:endParaRPr>
          </a:p>
        </p:txBody>
      </p:sp>
      <p:sp>
        <p:nvSpPr>
          <p:cNvPr id="23664" name="AutoShape 112"/>
          <p:cNvSpPr/>
          <p:nvPr/>
        </p:nvSpPr>
        <p:spPr>
          <a:xfrm>
            <a:off x="2800350" y="4476750"/>
            <a:ext cx="1524000" cy="476250"/>
          </a:xfrm>
          <a:prstGeom prst="wedgeRoundRectCallout">
            <a:avLst>
              <a:gd name="adj1" fmla="val -33750"/>
              <a:gd name="adj2" fmla="val -118000"/>
              <a:gd name="adj3" fmla="val 16667"/>
            </a:avLst>
          </a:prstGeom>
          <a:noFill/>
          <a:ln w="9525" cap="flat" cmpd="sng">
            <a:solidFill>
              <a:srgbClr val="008080"/>
            </a:solidFill>
            <a:prstDash val="solid"/>
            <a:miter/>
            <a:headEnd type="none" w="med" len="med"/>
            <a:tailEnd type="none" w="med" len="med"/>
          </a:ln>
        </p:spPr>
        <p:txBody>
          <a:bodyPr/>
          <a:p>
            <a:r>
              <a:rPr lang="zh-CN" altLang="en-US" b="1" dirty="0">
                <a:solidFill>
                  <a:srgbClr val="0033CC"/>
                </a:solidFill>
                <a:latin typeface="Times New Roman" panose="02020603050405020304" pitchFamily="18" charset="0"/>
              </a:rPr>
              <a:t>自由电子</a:t>
            </a:r>
            <a:endParaRPr lang="zh-CN" altLang="en-US" dirty="0">
              <a:solidFill>
                <a:srgbClr val="0033CC"/>
              </a:solidFill>
              <a:latin typeface="Times New Roman" panose="02020603050405020304" pitchFamily="18" charset="0"/>
            </a:endParaRPr>
          </a:p>
          <a:p>
            <a:pPr algn="ctr" eaLnBrk="0" hangingPunct="0">
              <a:spcBef>
                <a:spcPct val="20000"/>
              </a:spcBef>
            </a:pPr>
            <a:endParaRPr lang="en-US" altLang="zh-CN" sz="3200" b="1" dirty="0">
              <a:latin typeface="Times New Roman" panose="02020603050405020304" pitchFamily="18" charset="0"/>
              <a:ea typeface="隶书" pitchFamily="49" charset="-122"/>
            </a:endParaRPr>
          </a:p>
        </p:txBody>
      </p:sp>
      <p:sp>
        <p:nvSpPr>
          <p:cNvPr id="23665" name="Text Box 113"/>
          <p:cNvSpPr txBox="1"/>
          <p:nvPr/>
        </p:nvSpPr>
        <p:spPr>
          <a:xfrm>
            <a:off x="1085850" y="5029200"/>
            <a:ext cx="3448050" cy="519113"/>
          </a:xfrm>
          <a:prstGeom prst="rect">
            <a:avLst/>
          </a:prstGeom>
          <a:noFill/>
          <a:ln w="9525">
            <a:noFill/>
          </a:ln>
        </p:spPr>
        <p:txBody>
          <a:bodyPr>
            <a:spAutoFit/>
          </a:bodyPr>
          <a:p>
            <a:pPr>
              <a:spcBef>
                <a:spcPct val="20000"/>
              </a:spcBef>
            </a:pPr>
            <a:r>
              <a:rPr lang="zh-CN" altLang="en-US" sz="2800" b="1" dirty="0">
                <a:latin typeface="宋体" panose="02010600030101010101" pitchFamily="2" charset="-122"/>
              </a:rPr>
              <a:t>电子为</a:t>
            </a:r>
            <a:r>
              <a:rPr lang="zh-CN" altLang="en-US" sz="2800" b="1" dirty="0">
                <a:solidFill>
                  <a:srgbClr val="FF0066"/>
                </a:solidFill>
                <a:latin typeface="宋体" panose="02010600030101010101" pitchFamily="2" charset="-122"/>
              </a:rPr>
              <a:t>多</a:t>
            </a:r>
            <a:r>
              <a:rPr lang="zh-CN" altLang="en-US" sz="2800" b="1" dirty="0">
                <a:latin typeface="宋体" panose="02010600030101010101" pitchFamily="2" charset="-122"/>
              </a:rPr>
              <a:t>数载流</a:t>
            </a:r>
            <a:r>
              <a:rPr lang="zh-CN" altLang="en-US" sz="2800" b="1" dirty="0">
                <a:solidFill>
                  <a:srgbClr val="FF0066"/>
                </a:solidFill>
                <a:latin typeface="宋体" panose="02010600030101010101" pitchFamily="2" charset="-122"/>
              </a:rPr>
              <a:t>子</a:t>
            </a:r>
            <a:endParaRPr lang="zh-CN" altLang="en-US" sz="2800" dirty="0">
              <a:solidFill>
                <a:srgbClr val="FF0066"/>
              </a:solidFill>
              <a:latin typeface="宋体" panose="02010600030101010101" pitchFamily="2" charset="-122"/>
            </a:endParaRPr>
          </a:p>
        </p:txBody>
      </p:sp>
      <p:sp>
        <p:nvSpPr>
          <p:cNvPr id="23666" name="Text Box 114"/>
          <p:cNvSpPr txBox="1"/>
          <p:nvPr/>
        </p:nvSpPr>
        <p:spPr>
          <a:xfrm>
            <a:off x="1085850" y="5505450"/>
            <a:ext cx="3448050" cy="519113"/>
          </a:xfrm>
          <a:prstGeom prst="rect">
            <a:avLst/>
          </a:prstGeom>
          <a:noFill/>
          <a:ln w="9525">
            <a:noFill/>
          </a:ln>
        </p:spPr>
        <p:txBody>
          <a:bodyPr>
            <a:spAutoFit/>
          </a:bodyPr>
          <a:p>
            <a:pPr>
              <a:spcBef>
                <a:spcPct val="20000"/>
              </a:spcBef>
            </a:pPr>
            <a:r>
              <a:rPr lang="zh-CN" altLang="en-US" sz="2800" b="1" dirty="0">
                <a:latin typeface="宋体" panose="02010600030101010101" pitchFamily="2" charset="-122"/>
              </a:rPr>
              <a:t>空穴为</a:t>
            </a:r>
            <a:r>
              <a:rPr lang="zh-CN" altLang="en-US" sz="2800" b="1" dirty="0">
                <a:solidFill>
                  <a:srgbClr val="FF0066"/>
                </a:solidFill>
                <a:latin typeface="宋体" panose="02010600030101010101" pitchFamily="2" charset="-122"/>
              </a:rPr>
              <a:t>少</a:t>
            </a:r>
            <a:r>
              <a:rPr lang="zh-CN" altLang="en-US" sz="2800" b="1" dirty="0">
                <a:latin typeface="宋体" panose="02010600030101010101" pitchFamily="2" charset="-122"/>
              </a:rPr>
              <a:t>数载流</a:t>
            </a:r>
            <a:r>
              <a:rPr lang="zh-CN" altLang="en-US" sz="2800" b="1" dirty="0">
                <a:solidFill>
                  <a:srgbClr val="FF0066"/>
                </a:solidFill>
                <a:latin typeface="宋体" panose="02010600030101010101" pitchFamily="2" charset="-122"/>
              </a:rPr>
              <a:t>子</a:t>
            </a:r>
            <a:endParaRPr lang="zh-CN" altLang="en-US" sz="2800" dirty="0">
              <a:solidFill>
                <a:srgbClr val="FF0066"/>
              </a:solidFill>
              <a:latin typeface="宋体" panose="02010600030101010101" pitchFamily="2" charset="-122"/>
            </a:endParaRPr>
          </a:p>
        </p:txBody>
      </p:sp>
      <p:sp>
        <p:nvSpPr>
          <p:cNvPr id="23667" name="Rectangle 115"/>
          <p:cNvSpPr/>
          <p:nvPr/>
        </p:nvSpPr>
        <p:spPr>
          <a:xfrm>
            <a:off x="1085850" y="6016625"/>
            <a:ext cx="3486150" cy="519113"/>
          </a:xfrm>
          <a:prstGeom prst="rect">
            <a:avLst/>
          </a:prstGeom>
          <a:noFill/>
          <a:ln w="9525">
            <a:noFill/>
          </a:ln>
        </p:spPr>
        <p:txBody>
          <a:bodyPr>
            <a:spAutoFit/>
          </a:bodyPr>
          <a:p>
            <a:r>
              <a:rPr lang="zh-CN" altLang="en-US" sz="2800" b="1" dirty="0">
                <a:solidFill>
                  <a:srgbClr val="0033CC"/>
                </a:solidFill>
                <a:latin typeface="宋体" panose="02010600030101010101" pitchFamily="2" charset="-122"/>
              </a:rPr>
              <a:t>载流子数</a:t>
            </a:r>
            <a:r>
              <a:rPr lang="zh-CN" altLang="en-US" sz="2000" b="1" dirty="0">
                <a:solidFill>
                  <a:srgbClr val="0033CC"/>
                </a:solidFill>
                <a:latin typeface="宋体" panose="02010600030101010101" pitchFamily="2" charset="-122"/>
              </a:rPr>
              <a:t> </a:t>
            </a:r>
            <a:r>
              <a:rPr lang="zh-CN" altLang="en-US" sz="2800" b="1" dirty="0">
                <a:solidFill>
                  <a:srgbClr val="0033CC"/>
                </a:solidFill>
                <a:latin typeface="宋体" panose="02010600030101010101" pitchFamily="2" charset="-122"/>
                <a:sym typeface="Symbol" panose="05050102010706020507" pitchFamily="18" charset="2"/>
              </a:rPr>
              <a:t></a:t>
            </a:r>
            <a:r>
              <a:rPr lang="zh-CN" altLang="en-US" sz="2000" b="1" dirty="0">
                <a:solidFill>
                  <a:srgbClr val="0033CC"/>
                </a:solidFill>
                <a:latin typeface="宋体" panose="02010600030101010101" pitchFamily="2" charset="-122"/>
                <a:sym typeface="Symbol" panose="05050102010706020507" pitchFamily="18" charset="2"/>
              </a:rPr>
              <a:t> </a:t>
            </a:r>
            <a:r>
              <a:rPr lang="zh-CN" altLang="en-US" sz="2800" b="1" dirty="0">
                <a:solidFill>
                  <a:srgbClr val="0033CC"/>
                </a:solidFill>
                <a:latin typeface="宋体" panose="02010600030101010101" pitchFamily="2" charset="-122"/>
              </a:rPr>
              <a:t>电子数</a:t>
            </a:r>
            <a:endParaRPr lang="zh-CN" altLang="en-US" sz="2800" dirty="0">
              <a:solidFill>
                <a:srgbClr val="0033CC"/>
              </a:solidFill>
              <a:latin typeface="宋体" panose="02010600030101010101" pitchFamily="2" charset="-122"/>
            </a:endParaRPr>
          </a:p>
        </p:txBody>
      </p:sp>
      <p:grpSp>
        <p:nvGrpSpPr>
          <p:cNvPr id="2" name="Group 123"/>
          <p:cNvGrpSpPr/>
          <p:nvPr/>
        </p:nvGrpSpPr>
        <p:grpSpPr>
          <a:xfrm>
            <a:off x="609600" y="1676400"/>
            <a:ext cx="3886200" cy="2817813"/>
            <a:chOff x="384" y="1056"/>
            <a:chExt cx="2448" cy="1775"/>
          </a:xfrm>
        </p:grpSpPr>
        <p:grpSp>
          <p:nvGrpSpPr>
            <p:cNvPr id="374796" name="Group 124"/>
            <p:cNvGrpSpPr/>
            <p:nvPr/>
          </p:nvGrpSpPr>
          <p:grpSpPr>
            <a:xfrm rot="5400000" flipH="1" flipV="1">
              <a:off x="701" y="2544"/>
              <a:ext cx="353" cy="219"/>
              <a:chOff x="1392" y="2640"/>
              <a:chExt cx="343" cy="228"/>
            </a:xfrm>
          </p:grpSpPr>
          <p:sp>
            <p:nvSpPr>
              <p:cNvPr id="374797" name="Oval 125"/>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4798" name="Group 126"/>
              <p:cNvGrpSpPr/>
              <p:nvPr/>
            </p:nvGrpSpPr>
            <p:grpSpPr>
              <a:xfrm>
                <a:off x="1392" y="2640"/>
                <a:ext cx="343" cy="228"/>
                <a:chOff x="1008" y="2544"/>
                <a:chExt cx="343" cy="228"/>
              </a:xfrm>
            </p:grpSpPr>
            <p:sp>
              <p:nvSpPr>
                <p:cNvPr id="374799" name="Freeform 127"/>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4800" name="Freeform 128"/>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4801" name="Group 129"/>
            <p:cNvGrpSpPr/>
            <p:nvPr/>
          </p:nvGrpSpPr>
          <p:grpSpPr>
            <a:xfrm rot="5400000" flipH="1" flipV="1">
              <a:off x="1468" y="2545"/>
              <a:ext cx="354" cy="218"/>
              <a:chOff x="1392" y="2640"/>
              <a:chExt cx="343" cy="228"/>
            </a:xfrm>
          </p:grpSpPr>
          <p:sp>
            <p:nvSpPr>
              <p:cNvPr id="374802" name="Oval 130"/>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4803" name="Group 131"/>
              <p:cNvGrpSpPr/>
              <p:nvPr/>
            </p:nvGrpSpPr>
            <p:grpSpPr>
              <a:xfrm>
                <a:off x="1392" y="2640"/>
                <a:ext cx="343" cy="228"/>
                <a:chOff x="1008" y="2544"/>
                <a:chExt cx="343" cy="228"/>
              </a:xfrm>
            </p:grpSpPr>
            <p:sp>
              <p:nvSpPr>
                <p:cNvPr id="374804" name="Freeform 132"/>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4805" name="Freeform 133"/>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4806" name="Group 134"/>
            <p:cNvGrpSpPr/>
            <p:nvPr/>
          </p:nvGrpSpPr>
          <p:grpSpPr>
            <a:xfrm rot="5400000" flipH="1" flipV="1">
              <a:off x="2236" y="2544"/>
              <a:ext cx="353" cy="218"/>
              <a:chOff x="1392" y="2640"/>
              <a:chExt cx="343" cy="228"/>
            </a:xfrm>
          </p:grpSpPr>
          <p:sp>
            <p:nvSpPr>
              <p:cNvPr id="374807" name="Oval 135"/>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4808" name="Group 136"/>
              <p:cNvGrpSpPr/>
              <p:nvPr/>
            </p:nvGrpSpPr>
            <p:grpSpPr>
              <a:xfrm>
                <a:off x="1392" y="2640"/>
                <a:ext cx="343" cy="228"/>
                <a:chOff x="1008" y="2544"/>
                <a:chExt cx="343" cy="228"/>
              </a:xfrm>
            </p:grpSpPr>
            <p:sp>
              <p:nvSpPr>
                <p:cNvPr id="374809" name="Freeform 137"/>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4810" name="Freeform 138"/>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4811" name="Group 139"/>
            <p:cNvGrpSpPr/>
            <p:nvPr/>
          </p:nvGrpSpPr>
          <p:grpSpPr>
            <a:xfrm rot="-5400000" flipH="1">
              <a:off x="685" y="1123"/>
              <a:ext cx="353" cy="219"/>
              <a:chOff x="1392" y="2640"/>
              <a:chExt cx="343" cy="228"/>
            </a:xfrm>
          </p:grpSpPr>
          <p:sp>
            <p:nvSpPr>
              <p:cNvPr id="374812" name="Oval 140"/>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4813" name="Group 141"/>
              <p:cNvGrpSpPr/>
              <p:nvPr/>
            </p:nvGrpSpPr>
            <p:grpSpPr>
              <a:xfrm>
                <a:off x="1392" y="2640"/>
                <a:ext cx="343" cy="228"/>
                <a:chOff x="1008" y="2544"/>
                <a:chExt cx="343" cy="228"/>
              </a:xfrm>
            </p:grpSpPr>
            <p:sp>
              <p:nvSpPr>
                <p:cNvPr id="374814" name="Freeform 142"/>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4815" name="Freeform 143"/>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4816" name="Group 144"/>
            <p:cNvGrpSpPr/>
            <p:nvPr/>
          </p:nvGrpSpPr>
          <p:grpSpPr>
            <a:xfrm rot="-5400000" flipH="1">
              <a:off x="1468" y="1172"/>
              <a:ext cx="353" cy="218"/>
              <a:chOff x="1392" y="2640"/>
              <a:chExt cx="343" cy="228"/>
            </a:xfrm>
          </p:grpSpPr>
          <p:sp>
            <p:nvSpPr>
              <p:cNvPr id="374817" name="Oval 145"/>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4818" name="Group 146"/>
              <p:cNvGrpSpPr/>
              <p:nvPr/>
            </p:nvGrpSpPr>
            <p:grpSpPr>
              <a:xfrm>
                <a:off x="1392" y="2640"/>
                <a:ext cx="343" cy="228"/>
                <a:chOff x="1008" y="2544"/>
                <a:chExt cx="343" cy="228"/>
              </a:xfrm>
            </p:grpSpPr>
            <p:sp>
              <p:nvSpPr>
                <p:cNvPr id="374819" name="Freeform 147"/>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4820" name="Freeform 148"/>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4821" name="Group 149"/>
            <p:cNvGrpSpPr/>
            <p:nvPr/>
          </p:nvGrpSpPr>
          <p:grpSpPr>
            <a:xfrm rot="-5400000" flipH="1">
              <a:off x="2205" y="1172"/>
              <a:ext cx="353" cy="218"/>
              <a:chOff x="1392" y="2640"/>
              <a:chExt cx="343" cy="228"/>
            </a:xfrm>
          </p:grpSpPr>
          <p:sp>
            <p:nvSpPr>
              <p:cNvPr id="374822" name="Oval 150"/>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4823" name="Group 151"/>
              <p:cNvGrpSpPr/>
              <p:nvPr/>
            </p:nvGrpSpPr>
            <p:grpSpPr>
              <a:xfrm>
                <a:off x="1392" y="2640"/>
                <a:ext cx="343" cy="228"/>
                <a:chOff x="1008" y="2544"/>
                <a:chExt cx="343" cy="228"/>
              </a:xfrm>
            </p:grpSpPr>
            <p:sp>
              <p:nvSpPr>
                <p:cNvPr id="374824" name="Freeform 152"/>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4825" name="Freeform 153"/>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4826" name="Group 154"/>
            <p:cNvGrpSpPr/>
            <p:nvPr/>
          </p:nvGrpSpPr>
          <p:grpSpPr>
            <a:xfrm flipH="1">
              <a:off x="2503" y="2243"/>
              <a:ext cx="329" cy="235"/>
              <a:chOff x="1392" y="2640"/>
              <a:chExt cx="343" cy="228"/>
            </a:xfrm>
          </p:grpSpPr>
          <p:sp>
            <p:nvSpPr>
              <p:cNvPr id="374827" name="Oval 155"/>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4828" name="Group 156"/>
              <p:cNvGrpSpPr/>
              <p:nvPr/>
            </p:nvGrpSpPr>
            <p:grpSpPr>
              <a:xfrm>
                <a:off x="1392" y="2640"/>
                <a:ext cx="343" cy="228"/>
                <a:chOff x="1008" y="2544"/>
                <a:chExt cx="343" cy="228"/>
              </a:xfrm>
            </p:grpSpPr>
            <p:sp>
              <p:nvSpPr>
                <p:cNvPr id="374829" name="Freeform 157"/>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4830" name="Freeform 158"/>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4831" name="Group 159"/>
            <p:cNvGrpSpPr/>
            <p:nvPr/>
          </p:nvGrpSpPr>
          <p:grpSpPr>
            <a:xfrm flipH="1">
              <a:off x="2503" y="1452"/>
              <a:ext cx="329" cy="234"/>
              <a:chOff x="1392" y="2640"/>
              <a:chExt cx="343" cy="228"/>
            </a:xfrm>
          </p:grpSpPr>
          <p:sp>
            <p:nvSpPr>
              <p:cNvPr id="374832" name="Oval 160"/>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4833" name="Group 161"/>
              <p:cNvGrpSpPr/>
              <p:nvPr/>
            </p:nvGrpSpPr>
            <p:grpSpPr>
              <a:xfrm>
                <a:off x="1392" y="2640"/>
                <a:ext cx="343" cy="228"/>
                <a:chOff x="1008" y="2544"/>
                <a:chExt cx="343" cy="228"/>
              </a:xfrm>
            </p:grpSpPr>
            <p:sp>
              <p:nvSpPr>
                <p:cNvPr id="374834" name="Freeform 162"/>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4835" name="Freeform 163"/>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4836" name="Group 164"/>
            <p:cNvGrpSpPr/>
            <p:nvPr/>
          </p:nvGrpSpPr>
          <p:grpSpPr>
            <a:xfrm>
              <a:off x="1535" y="1698"/>
              <a:ext cx="231" cy="526"/>
              <a:chOff x="1824" y="2592"/>
              <a:chExt cx="240" cy="510"/>
            </a:xfrm>
          </p:grpSpPr>
          <p:sp>
            <p:nvSpPr>
              <p:cNvPr id="374837" name="Oval 165"/>
              <p:cNvSpPr/>
              <p:nvPr/>
            </p:nvSpPr>
            <p:spPr>
              <a:xfrm>
                <a:off x="1920" y="2928"/>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838" name="Oval 166"/>
              <p:cNvSpPr/>
              <p:nvPr/>
            </p:nvSpPr>
            <p:spPr>
              <a:xfrm>
                <a:off x="1920" y="2736"/>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839" name="Freeform 167"/>
              <p:cNvSpPr/>
              <p:nvPr/>
            </p:nvSpPr>
            <p:spPr>
              <a:xfrm>
                <a:off x="1824" y="2592"/>
                <a:ext cx="100"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4840" name="Freeform 168"/>
              <p:cNvSpPr/>
              <p:nvPr/>
            </p:nvSpPr>
            <p:spPr>
              <a:xfrm flipH="1">
                <a:off x="1968" y="2592"/>
                <a:ext cx="96"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nvGrpSpPr>
            <p:cNvPr id="374841" name="Group 169"/>
            <p:cNvGrpSpPr/>
            <p:nvPr/>
          </p:nvGrpSpPr>
          <p:grpSpPr>
            <a:xfrm rot="-5400000">
              <a:off x="1195" y="2121"/>
              <a:ext cx="248" cy="489"/>
              <a:chOff x="1824" y="2592"/>
              <a:chExt cx="240" cy="510"/>
            </a:xfrm>
          </p:grpSpPr>
          <p:sp>
            <p:nvSpPr>
              <p:cNvPr id="374842" name="Oval 170"/>
              <p:cNvSpPr/>
              <p:nvPr/>
            </p:nvSpPr>
            <p:spPr>
              <a:xfrm>
                <a:off x="1920" y="2928"/>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843" name="Oval 171"/>
              <p:cNvSpPr/>
              <p:nvPr/>
            </p:nvSpPr>
            <p:spPr>
              <a:xfrm>
                <a:off x="1920" y="2736"/>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844" name="Freeform 172"/>
              <p:cNvSpPr/>
              <p:nvPr/>
            </p:nvSpPr>
            <p:spPr>
              <a:xfrm>
                <a:off x="1824" y="2592"/>
                <a:ext cx="100"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4845" name="Freeform 173"/>
              <p:cNvSpPr/>
              <p:nvPr/>
            </p:nvSpPr>
            <p:spPr>
              <a:xfrm flipH="1">
                <a:off x="1968" y="2592"/>
                <a:ext cx="96"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nvGrpSpPr>
            <p:cNvPr id="374846" name="Group 174"/>
            <p:cNvGrpSpPr/>
            <p:nvPr/>
          </p:nvGrpSpPr>
          <p:grpSpPr>
            <a:xfrm rot="-5400000" flipV="1">
              <a:off x="1886" y="2121"/>
              <a:ext cx="248" cy="489"/>
              <a:chOff x="1824" y="2592"/>
              <a:chExt cx="240" cy="510"/>
            </a:xfrm>
          </p:grpSpPr>
          <p:sp>
            <p:nvSpPr>
              <p:cNvPr id="374847" name="Oval 175"/>
              <p:cNvSpPr/>
              <p:nvPr/>
            </p:nvSpPr>
            <p:spPr>
              <a:xfrm>
                <a:off x="1920" y="2928"/>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848" name="Oval 176"/>
              <p:cNvSpPr/>
              <p:nvPr/>
            </p:nvSpPr>
            <p:spPr>
              <a:xfrm>
                <a:off x="1920" y="2736"/>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849" name="Freeform 177"/>
              <p:cNvSpPr/>
              <p:nvPr/>
            </p:nvSpPr>
            <p:spPr>
              <a:xfrm>
                <a:off x="1824" y="2592"/>
                <a:ext cx="100"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4850" name="Freeform 178"/>
              <p:cNvSpPr/>
              <p:nvPr/>
            </p:nvSpPr>
            <p:spPr>
              <a:xfrm flipH="1">
                <a:off x="1968" y="2592"/>
                <a:ext cx="96"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nvGrpSpPr>
            <p:cNvPr id="374851" name="Group 179"/>
            <p:cNvGrpSpPr/>
            <p:nvPr/>
          </p:nvGrpSpPr>
          <p:grpSpPr>
            <a:xfrm>
              <a:off x="1478" y="2181"/>
              <a:ext cx="461" cy="340"/>
              <a:chOff x="2342" y="3225"/>
              <a:chExt cx="461" cy="340"/>
            </a:xfrm>
          </p:grpSpPr>
          <p:sp>
            <p:nvSpPr>
              <p:cNvPr id="374852" name="Oval 180"/>
              <p:cNvSpPr/>
              <p:nvPr/>
            </p:nvSpPr>
            <p:spPr>
              <a:xfrm>
                <a:off x="2353" y="3225"/>
                <a:ext cx="338" cy="340"/>
              </a:xfrm>
              <a:prstGeom prst="ellipse">
                <a:avLst/>
              </a:prstGeom>
              <a:solidFill>
                <a:srgbClr val="FF3399"/>
              </a:solidFill>
              <a:ln w="28575" cap="flat" cmpd="sng">
                <a:solidFill>
                  <a:srgbClr val="FF3399"/>
                </a:solidFill>
                <a:prstDash val="solid"/>
                <a:headEnd type="none" w="med" len="med"/>
                <a:tailEnd type="none" w="med" len="med"/>
              </a:ln>
            </p:spPr>
            <p:txBody>
              <a:bodyPr wrap="none" anchor="ctr" anchorCtr="0"/>
              <a:p>
                <a:pPr algn="ctr" eaLnBrk="0" hangingPunct="0">
                  <a:spcBef>
                    <a:spcPct val="20000"/>
                  </a:spcBef>
                </a:pPr>
                <a:endParaRPr lang="zh-CN" altLang="zh-CN" sz="3200" b="1" dirty="0">
                  <a:latin typeface="Times New Roman" panose="02020603050405020304" pitchFamily="18" charset="0"/>
                  <a:ea typeface="隶书" pitchFamily="49" charset="-122"/>
                </a:endParaRPr>
              </a:p>
            </p:txBody>
          </p:sp>
          <p:sp>
            <p:nvSpPr>
              <p:cNvPr id="374853" name="Text Box 181"/>
              <p:cNvSpPr txBox="1"/>
              <p:nvPr/>
            </p:nvSpPr>
            <p:spPr>
              <a:xfrm>
                <a:off x="2342" y="3259"/>
                <a:ext cx="461" cy="288"/>
              </a:xfrm>
              <a:prstGeom prst="rect">
                <a:avLst/>
              </a:prstGeom>
              <a:noFill/>
              <a:ln w="28575">
                <a:noFill/>
              </a:ln>
            </p:spPr>
            <p:txBody>
              <a:bodyPr>
                <a:spAutoFit/>
              </a:bodyPr>
              <a:p>
                <a:pPr>
                  <a:spcBef>
                    <a:spcPct val="50000"/>
                  </a:spcBef>
                </a:pPr>
                <a:r>
                  <a:rPr lang="en-US" altLang="zh-CN" b="1" dirty="0">
                    <a:solidFill>
                      <a:schemeClr val="bg1"/>
                    </a:solidFill>
                    <a:latin typeface="Times New Roman" panose="02020603050405020304" pitchFamily="18" charset="0"/>
                  </a:rPr>
                  <a:t>+5</a:t>
                </a:r>
                <a:endParaRPr lang="en-US" altLang="zh-CN" b="1" dirty="0">
                  <a:solidFill>
                    <a:schemeClr val="bg1"/>
                  </a:solidFill>
                  <a:latin typeface="Times New Roman" panose="02020603050405020304" pitchFamily="18" charset="0"/>
                </a:endParaRPr>
              </a:p>
            </p:txBody>
          </p:sp>
        </p:grpSp>
        <p:grpSp>
          <p:nvGrpSpPr>
            <p:cNvPr id="374854" name="Group 182"/>
            <p:cNvGrpSpPr/>
            <p:nvPr/>
          </p:nvGrpSpPr>
          <p:grpSpPr>
            <a:xfrm flipV="1">
              <a:off x="752" y="1698"/>
              <a:ext cx="231" cy="527"/>
              <a:chOff x="1824" y="2592"/>
              <a:chExt cx="240" cy="510"/>
            </a:xfrm>
          </p:grpSpPr>
          <p:sp>
            <p:nvSpPr>
              <p:cNvPr id="374855" name="Oval 183"/>
              <p:cNvSpPr/>
              <p:nvPr/>
            </p:nvSpPr>
            <p:spPr>
              <a:xfrm>
                <a:off x="1920" y="2928"/>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856" name="Oval 184"/>
              <p:cNvSpPr/>
              <p:nvPr/>
            </p:nvSpPr>
            <p:spPr>
              <a:xfrm>
                <a:off x="1920" y="2736"/>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857" name="Freeform 185"/>
              <p:cNvSpPr/>
              <p:nvPr/>
            </p:nvSpPr>
            <p:spPr>
              <a:xfrm>
                <a:off x="1824" y="2592"/>
                <a:ext cx="100"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4858" name="Freeform 186"/>
              <p:cNvSpPr/>
              <p:nvPr/>
            </p:nvSpPr>
            <p:spPr>
              <a:xfrm flipH="1">
                <a:off x="1968" y="2592"/>
                <a:ext cx="96"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nvGrpSpPr>
            <p:cNvPr id="374859" name="Group 187"/>
            <p:cNvGrpSpPr/>
            <p:nvPr/>
          </p:nvGrpSpPr>
          <p:grpSpPr>
            <a:xfrm rot="-5400000" flipV="1">
              <a:off x="1104" y="1330"/>
              <a:ext cx="246" cy="489"/>
              <a:chOff x="1824" y="2592"/>
              <a:chExt cx="240" cy="510"/>
            </a:xfrm>
          </p:grpSpPr>
          <p:sp>
            <p:nvSpPr>
              <p:cNvPr id="374860" name="Oval 188"/>
              <p:cNvSpPr/>
              <p:nvPr/>
            </p:nvSpPr>
            <p:spPr>
              <a:xfrm>
                <a:off x="1920" y="2928"/>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861" name="Oval 189"/>
              <p:cNvSpPr/>
              <p:nvPr/>
            </p:nvSpPr>
            <p:spPr>
              <a:xfrm>
                <a:off x="1920" y="2736"/>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862" name="Freeform 190"/>
              <p:cNvSpPr/>
              <p:nvPr/>
            </p:nvSpPr>
            <p:spPr>
              <a:xfrm>
                <a:off x="1824" y="2592"/>
                <a:ext cx="100"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4863" name="Freeform 191"/>
              <p:cNvSpPr/>
              <p:nvPr/>
            </p:nvSpPr>
            <p:spPr>
              <a:xfrm flipH="1">
                <a:off x="1968" y="2592"/>
                <a:ext cx="96"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nvGrpSpPr>
            <p:cNvPr id="374864" name="Group 192"/>
            <p:cNvGrpSpPr/>
            <p:nvPr/>
          </p:nvGrpSpPr>
          <p:grpSpPr>
            <a:xfrm flipV="1">
              <a:off x="2273" y="1698"/>
              <a:ext cx="230" cy="527"/>
              <a:chOff x="1824" y="2592"/>
              <a:chExt cx="240" cy="510"/>
            </a:xfrm>
          </p:grpSpPr>
          <p:sp>
            <p:nvSpPr>
              <p:cNvPr id="374865" name="Oval 193"/>
              <p:cNvSpPr/>
              <p:nvPr/>
            </p:nvSpPr>
            <p:spPr>
              <a:xfrm>
                <a:off x="1920" y="2928"/>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866" name="Oval 194"/>
              <p:cNvSpPr/>
              <p:nvPr/>
            </p:nvSpPr>
            <p:spPr>
              <a:xfrm>
                <a:off x="1920" y="2736"/>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867" name="Freeform 195"/>
              <p:cNvSpPr/>
              <p:nvPr/>
            </p:nvSpPr>
            <p:spPr>
              <a:xfrm>
                <a:off x="1824" y="2592"/>
                <a:ext cx="100"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4868" name="Freeform 196"/>
              <p:cNvSpPr/>
              <p:nvPr/>
            </p:nvSpPr>
            <p:spPr>
              <a:xfrm flipH="1">
                <a:off x="1968" y="2592"/>
                <a:ext cx="96"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nvGrpSpPr>
            <p:cNvPr id="374869" name="Group 197"/>
            <p:cNvGrpSpPr/>
            <p:nvPr/>
          </p:nvGrpSpPr>
          <p:grpSpPr>
            <a:xfrm rot="-5400000">
              <a:off x="1933" y="1330"/>
              <a:ext cx="246" cy="489"/>
              <a:chOff x="1824" y="2592"/>
              <a:chExt cx="240" cy="510"/>
            </a:xfrm>
          </p:grpSpPr>
          <p:sp>
            <p:nvSpPr>
              <p:cNvPr id="374870" name="Oval 198"/>
              <p:cNvSpPr/>
              <p:nvPr/>
            </p:nvSpPr>
            <p:spPr>
              <a:xfrm>
                <a:off x="1920" y="2928"/>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871" name="Oval 199"/>
              <p:cNvSpPr/>
              <p:nvPr/>
            </p:nvSpPr>
            <p:spPr>
              <a:xfrm>
                <a:off x="1920" y="2736"/>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872" name="Freeform 200"/>
              <p:cNvSpPr/>
              <p:nvPr/>
            </p:nvSpPr>
            <p:spPr>
              <a:xfrm>
                <a:off x="1824" y="2592"/>
                <a:ext cx="100"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4873" name="Freeform 201"/>
              <p:cNvSpPr/>
              <p:nvPr/>
            </p:nvSpPr>
            <p:spPr>
              <a:xfrm flipH="1">
                <a:off x="1968" y="2592"/>
                <a:ext cx="96"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nvGrpSpPr>
            <p:cNvPr id="374874" name="Group 202"/>
            <p:cNvGrpSpPr/>
            <p:nvPr/>
          </p:nvGrpSpPr>
          <p:grpSpPr>
            <a:xfrm>
              <a:off x="706" y="2193"/>
              <a:ext cx="486" cy="340"/>
              <a:chOff x="706" y="2193"/>
              <a:chExt cx="486" cy="340"/>
            </a:xfrm>
          </p:grpSpPr>
          <p:sp>
            <p:nvSpPr>
              <p:cNvPr id="374875" name="Oval 203"/>
              <p:cNvSpPr/>
              <p:nvPr/>
            </p:nvSpPr>
            <p:spPr>
              <a:xfrm>
                <a:off x="706" y="2193"/>
                <a:ext cx="338" cy="340"/>
              </a:xfrm>
              <a:prstGeom prst="ellipse">
                <a:avLst/>
              </a:prstGeom>
              <a:solidFill>
                <a:srgbClr val="FF5050"/>
              </a:solidFill>
              <a:ln w="28575" cap="flat" cmpd="sng">
                <a:solidFill>
                  <a:srgbClr val="FF0066"/>
                </a:solidFill>
                <a:prstDash val="solid"/>
                <a:headEnd type="none" w="med" len="med"/>
                <a:tailEnd type="none" w="med" len="med"/>
              </a:ln>
            </p:spPr>
            <p:txBody>
              <a:bodyPr wrap="none" anchor="ctr" anchorCtr="0"/>
              <a:p>
                <a:pPr algn="ctr" eaLnBrk="0" hangingPunct="0">
                  <a:spcBef>
                    <a:spcPct val="20000"/>
                  </a:spcBef>
                </a:pPr>
                <a:endParaRPr lang="zh-CN" altLang="zh-CN" sz="3200" b="1" dirty="0">
                  <a:latin typeface="Times New Roman" panose="02020603050405020304" pitchFamily="18" charset="0"/>
                  <a:ea typeface="隶书" pitchFamily="49" charset="-122"/>
                </a:endParaRPr>
              </a:p>
            </p:txBody>
          </p:sp>
          <p:sp>
            <p:nvSpPr>
              <p:cNvPr id="374876" name="Text Box 204"/>
              <p:cNvSpPr txBox="1"/>
              <p:nvPr/>
            </p:nvSpPr>
            <p:spPr>
              <a:xfrm>
                <a:off x="731" y="2215"/>
                <a:ext cx="461" cy="288"/>
              </a:xfrm>
              <a:prstGeom prst="rect">
                <a:avLst/>
              </a:prstGeom>
              <a:noFill/>
              <a:ln w="28575">
                <a:noFill/>
              </a:ln>
            </p:spPr>
            <p:txBody>
              <a:bodyPr>
                <a:spAutoFit/>
              </a:bodyPr>
              <a:p>
                <a:pPr>
                  <a:spcBef>
                    <a:spcPct val="50000"/>
                  </a:spcBef>
                </a:pPr>
                <a:r>
                  <a:rPr lang="en-US" altLang="zh-CN" b="1" dirty="0">
                    <a:solidFill>
                      <a:schemeClr val="bg1"/>
                    </a:solidFill>
                    <a:latin typeface="Times New Roman" panose="02020603050405020304" pitchFamily="18" charset="0"/>
                  </a:rPr>
                  <a:t>+4</a:t>
                </a:r>
                <a:endParaRPr lang="en-US" altLang="zh-CN" b="1" dirty="0">
                  <a:solidFill>
                    <a:schemeClr val="bg1"/>
                  </a:solidFill>
                  <a:latin typeface="Times New Roman" panose="02020603050405020304" pitchFamily="18" charset="0"/>
                </a:endParaRPr>
              </a:p>
            </p:txBody>
          </p:sp>
        </p:grpSp>
        <p:grpSp>
          <p:nvGrpSpPr>
            <p:cNvPr id="374877" name="Group 205"/>
            <p:cNvGrpSpPr/>
            <p:nvPr/>
          </p:nvGrpSpPr>
          <p:grpSpPr>
            <a:xfrm>
              <a:off x="384" y="2243"/>
              <a:ext cx="329" cy="235"/>
              <a:chOff x="1392" y="2640"/>
              <a:chExt cx="343" cy="228"/>
            </a:xfrm>
          </p:grpSpPr>
          <p:sp>
            <p:nvSpPr>
              <p:cNvPr id="374878" name="Oval 206"/>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4879" name="Group 207"/>
              <p:cNvGrpSpPr/>
              <p:nvPr/>
            </p:nvGrpSpPr>
            <p:grpSpPr>
              <a:xfrm>
                <a:off x="1392" y="2640"/>
                <a:ext cx="343" cy="228"/>
                <a:chOff x="1008" y="2544"/>
                <a:chExt cx="343" cy="228"/>
              </a:xfrm>
            </p:grpSpPr>
            <p:sp>
              <p:nvSpPr>
                <p:cNvPr id="374880" name="Freeform 208"/>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4881" name="Freeform 209"/>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4882" name="Group 210"/>
            <p:cNvGrpSpPr/>
            <p:nvPr/>
          </p:nvGrpSpPr>
          <p:grpSpPr>
            <a:xfrm>
              <a:off x="430" y="1452"/>
              <a:ext cx="329" cy="234"/>
              <a:chOff x="1440" y="1872"/>
              <a:chExt cx="343" cy="228"/>
            </a:xfrm>
          </p:grpSpPr>
          <p:grpSp>
            <p:nvGrpSpPr>
              <p:cNvPr id="374883" name="Group 211"/>
              <p:cNvGrpSpPr/>
              <p:nvPr/>
            </p:nvGrpSpPr>
            <p:grpSpPr>
              <a:xfrm>
                <a:off x="1440" y="1872"/>
                <a:ext cx="343" cy="228"/>
                <a:chOff x="1008" y="2544"/>
                <a:chExt cx="343" cy="228"/>
              </a:xfrm>
            </p:grpSpPr>
            <p:sp>
              <p:nvSpPr>
                <p:cNvPr id="374884" name="Freeform 212"/>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4885" name="Freeform 213"/>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sp>
            <p:nvSpPr>
              <p:cNvPr id="374886" name="Oval 214"/>
              <p:cNvSpPr/>
              <p:nvPr/>
            </p:nvSpPr>
            <p:spPr>
              <a:xfrm rot="-5400000">
                <a:off x="1630" y="1970"/>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374887" name="Oval 215"/>
            <p:cNvSpPr/>
            <p:nvPr/>
          </p:nvSpPr>
          <p:spPr>
            <a:xfrm>
              <a:off x="1872" y="2582"/>
              <a:ext cx="55" cy="56"/>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4888" name="Group 216"/>
            <p:cNvGrpSpPr/>
            <p:nvPr/>
          </p:nvGrpSpPr>
          <p:grpSpPr>
            <a:xfrm>
              <a:off x="742" y="1353"/>
              <a:ext cx="486" cy="340"/>
              <a:chOff x="706" y="2193"/>
              <a:chExt cx="486" cy="340"/>
            </a:xfrm>
          </p:grpSpPr>
          <p:sp>
            <p:nvSpPr>
              <p:cNvPr id="374889" name="Oval 217"/>
              <p:cNvSpPr/>
              <p:nvPr/>
            </p:nvSpPr>
            <p:spPr>
              <a:xfrm>
                <a:off x="706" y="2193"/>
                <a:ext cx="338" cy="340"/>
              </a:xfrm>
              <a:prstGeom prst="ellipse">
                <a:avLst/>
              </a:prstGeom>
              <a:solidFill>
                <a:srgbClr val="FF5050"/>
              </a:solidFill>
              <a:ln w="28575" cap="flat" cmpd="sng">
                <a:solidFill>
                  <a:srgbClr val="FF0066"/>
                </a:solidFill>
                <a:prstDash val="solid"/>
                <a:headEnd type="none" w="med" len="med"/>
                <a:tailEnd type="none" w="med" len="med"/>
              </a:ln>
            </p:spPr>
            <p:txBody>
              <a:bodyPr wrap="none" anchor="ctr" anchorCtr="0"/>
              <a:p>
                <a:pPr algn="ctr" eaLnBrk="0" hangingPunct="0">
                  <a:spcBef>
                    <a:spcPct val="20000"/>
                  </a:spcBef>
                </a:pPr>
                <a:endParaRPr lang="zh-CN" altLang="zh-CN" sz="3200" b="1" dirty="0">
                  <a:latin typeface="Times New Roman" panose="02020603050405020304" pitchFamily="18" charset="0"/>
                  <a:ea typeface="隶书" pitchFamily="49" charset="-122"/>
                </a:endParaRPr>
              </a:p>
            </p:txBody>
          </p:sp>
          <p:sp>
            <p:nvSpPr>
              <p:cNvPr id="374890" name="Text Box 218"/>
              <p:cNvSpPr txBox="1"/>
              <p:nvPr/>
            </p:nvSpPr>
            <p:spPr>
              <a:xfrm>
                <a:off x="731" y="2215"/>
                <a:ext cx="461" cy="288"/>
              </a:xfrm>
              <a:prstGeom prst="rect">
                <a:avLst/>
              </a:prstGeom>
              <a:noFill/>
              <a:ln w="28575">
                <a:noFill/>
              </a:ln>
            </p:spPr>
            <p:txBody>
              <a:bodyPr>
                <a:spAutoFit/>
              </a:bodyPr>
              <a:p>
                <a:pPr>
                  <a:spcBef>
                    <a:spcPct val="50000"/>
                  </a:spcBef>
                </a:pPr>
                <a:r>
                  <a:rPr lang="en-US" altLang="zh-CN" b="1" dirty="0">
                    <a:solidFill>
                      <a:schemeClr val="bg1"/>
                    </a:solidFill>
                    <a:latin typeface="Times New Roman" panose="02020603050405020304" pitchFamily="18" charset="0"/>
                  </a:rPr>
                  <a:t>+4</a:t>
                </a:r>
                <a:endParaRPr lang="en-US" altLang="zh-CN" b="1" dirty="0">
                  <a:solidFill>
                    <a:schemeClr val="bg1"/>
                  </a:solidFill>
                  <a:latin typeface="Times New Roman" panose="02020603050405020304" pitchFamily="18" charset="0"/>
                </a:endParaRPr>
              </a:p>
            </p:txBody>
          </p:sp>
        </p:grpSp>
        <p:grpSp>
          <p:nvGrpSpPr>
            <p:cNvPr id="374891" name="Group 219"/>
            <p:cNvGrpSpPr/>
            <p:nvPr/>
          </p:nvGrpSpPr>
          <p:grpSpPr>
            <a:xfrm>
              <a:off x="1486" y="1413"/>
              <a:ext cx="486" cy="340"/>
              <a:chOff x="706" y="2193"/>
              <a:chExt cx="486" cy="340"/>
            </a:xfrm>
          </p:grpSpPr>
          <p:sp>
            <p:nvSpPr>
              <p:cNvPr id="374892" name="Oval 220"/>
              <p:cNvSpPr/>
              <p:nvPr/>
            </p:nvSpPr>
            <p:spPr>
              <a:xfrm>
                <a:off x="706" y="2193"/>
                <a:ext cx="338" cy="340"/>
              </a:xfrm>
              <a:prstGeom prst="ellipse">
                <a:avLst/>
              </a:prstGeom>
              <a:solidFill>
                <a:srgbClr val="FF5050"/>
              </a:solidFill>
              <a:ln w="28575" cap="flat" cmpd="sng">
                <a:solidFill>
                  <a:srgbClr val="FF0066"/>
                </a:solidFill>
                <a:prstDash val="solid"/>
                <a:headEnd type="none" w="med" len="med"/>
                <a:tailEnd type="none" w="med" len="med"/>
              </a:ln>
            </p:spPr>
            <p:txBody>
              <a:bodyPr wrap="none" anchor="ctr" anchorCtr="0"/>
              <a:p>
                <a:pPr algn="ctr" eaLnBrk="0" hangingPunct="0">
                  <a:spcBef>
                    <a:spcPct val="20000"/>
                  </a:spcBef>
                </a:pPr>
                <a:endParaRPr lang="zh-CN" altLang="zh-CN" sz="3200" b="1" dirty="0">
                  <a:latin typeface="Times New Roman" panose="02020603050405020304" pitchFamily="18" charset="0"/>
                  <a:ea typeface="隶书" pitchFamily="49" charset="-122"/>
                </a:endParaRPr>
              </a:p>
            </p:txBody>
          </p:sp>
          <p:sp>
            <p:nvSpPr>
              <p:cNvPr id="374893" name="Text Box 221"/>
              <p:cNvSpPr txBox="1"/>
              <p:nvPr/>
            </p:nvSpPr>
            <p:spPr>
              <a:xfrm>
                <a:off x="731" y="2215"/>
                <a:ext cx="461" cy="288"/>
              </a:xfrm>
              <a:prstGeom prst="rect">
                <a:avLst/>
              </a:prstGeom>
              <a:noFill/>
              <a:ln w="28575">
                <a:noFill/>
              </a:ln>
            </p:spPr>
            <p:txBody>
              <a:bodyPr>
                <a:spAutoFit/>
              </a:bodyPr>
              <a:p>
                <a:pPr>
                  <a:spcBef>
                    <a:spcPct val="50000"/>
                  </a:spcBef>
                </a:pPr>
                <a:r>
                  <a:rPr lang="en-US" altLang="zh-CN" b="1" dirty="0">
                    <a:solidFill>
                      <a:schemeClr val="bg1"/>
                    </a:solidFill>
                    <a:latin typeface="Times New Roman" panose="02020603050405020304" pitchFamily="18" charset="0"/>
                  </a:rPr>
                  <a:t>+4</a:t>
                </a:r>
                <a:endParaRPr lang="en-US" altLang="zh-CN" b="1" dirty="0">
                  <a:solidFill>
                    <a:schemeClr val="bg1"/>
                  </a:solidFill>
                  <a:latin typeface="Times New Roman" panose="02020603050405020304" pitchFamily="18" charset="0"/>
                </a:endParaRPr>
              </a:p>
            </p:txBody>
          </p:sp>
        </p:grpSp>
        <p:grpSp>
          <p:nvGrpSpPr>
            <p:cNvPr id="374894" name="Group 222"/>
            <p:cNvGrpSpPr/>
            <p:nvPr/>
          </p:nvGrpSpPr>
          <p:grpSpPr>
            <a:xfrm>
              <a:off x="2242" y="1413"/>
              <a:ext cx="486" cy="340"/>
              <a:chOff x="706" y="2193"/>
              <a:chExt cx="486" cy="340"/>
            </a:xfrm>
          </p:grpSpPr>
          <p:sp>
            <p:nvSpPr>
              <p:cNvPr id="374895" name="Oval 223"/>
              <p:cNvSpPr/>
              <p:nvPr/>
            </p:nvSpPr>
            <p:spPr>
              <a:xfrm>
                <a:off x="706" y="2193"/>
                <a:ext cx="338" cy="340"/>
              </a:xfrm>
              <a:prstGeom prst="ellipse">
                <a:avLst/>
              </a:prstGeom>
              <a:solidFill>
                <a:srgbClr val="FF5050"/>
              </a:solidFill>
              <a:ln w="28575" cap="flat" cmpd="sng">
                <a:solidFill>
                  <a:srgbClr val="FF0066"/>
                </a:solidFill>
                <a:prstDash val="solid"/>
                <a:headEnd type="none" w="med" len="med"/>
                <a:tailEnd type="none" w="med" len="med"/>
              </a:ln>
            </p:spPr>
            <p:txBody>
              <a:bodyPr wrap="none" anchor="ctr" anchorCtr="0"/>
              <a:p>
                <a:pPr algn="ctr" eaLnBrk="0" hangingPunct="0">
                  <a:spcBef>
                    <a:spcPct val="20000"/>
                  </a:spcBef>
                </a:pPr>
                <a:endParaRPr lang="zh-CN" altLang="zh-CN" sz="3200" b="1" dirty="0">
                  <a:latin typeface="Times New Roman" panose="02020603050405020304" pitchFamily="18" charset="0"/>
                  <a:ea typeface="隶书" pitchFamily="49" charset="-122"/>
                </a:endParaRPr>
              </a:p>
            </p:txBody>
          </p:sp>
          <p:sp>
            <p:nvSpPr>
              <p:cNvPr id="374896" name="Text Box 224"/>
              <p:cNvSpPr txBox="1"/>
              <p:nvPr/>
            </p:nvSpPr>
            <p:spPr>
              <a:xfrm>
                <a:off x="731" y="2215"/>
                <a:ext cx="461" cy="288"/>
              </a:xfrm>
              <a:prstGeom prst="rect">
                <a:avLst/>
              </a:prstGeom>
              <a:noFill/>
              <a:ln w="28575">
                <a:noFill/>
              </a:ln>
            </p:spPr>
            <p:txBody>
              <a:bodyPr>
                <a:spAutoFit/>
              </a:bodyPr>
              <a:p>
                <a:pPr>
                  <a:spcBef>
                    <a:spcPct val="50000"/>
                  </a:spcBef>
                </a:pPr>
                <a:r>
                  <a:rPr lang="en-US" altLang="zh-CN" b="1" dirty="0">
                    <a:solidFill>
                      <a:schemeClr val="bg1"/>
                    </a:solidFill>
                    <a:latin typeface="Times New Roman" panose="02020603050405020304" pitchFamily="18" charset="0"/>
                  </a:rPr>
                  <a:t>+4</a:t>
                </a:r>
                <a:endParaRPr lang="en-US" altLang="zh-CN" b="1" dirty="0">
                  <a:solidFill>
                    <a:schemeClr val="bg1"/>
                  </a:solidFill>
                  <a:latin typeface="Times New Roman" panose="02020603050405020304" pitchFamily="18" charset="0"/>
                </a:endParaRPr>
              </a:p>
            </p:txBody>
          </p:sp>
        </p:grpSp>
        <p:grpSp>
          <p:nvGrpSpPr>
            <p:cNvPr id="374897" name="Group 225"/>
            <p:cNvGrpSpPr/>
            <p:nvPr/>
          </p:nvGrpSpPr>
          <p:grpSpPr>
            <a:xfrm>
              <a:off x="2242" y="2205"/>
              <a:ext cx="486" cy="340"/>
              <a:chOff x="706" y="2193"/>
              <a:chExt cx="486" cy="340"/>
            </a:xfrm>
          </p:grpSpPr>
          <p:sp>
            <p:nvSpPr>
              <p:cNvPr id="374898" name="Oval 226"/>
              <p:cNvSpPr/>
              <p:nvPr/>
            </p:nvSpPr>
            <p:spPr>
              <a:xfrm>
                <a:off x="706" y="2193"/>
                <a:ext cx="338" cy="340"/>
              </a:xfrm>
              <a:prstGeom prst="ellipse">
                <a:avLst/>
              </a:prstGeom>
              <a:solidFill>
                <a:srgbClr val="FF5050"/>
              </a:solidFill>
              <a:ln w="28575" cap="flat" cmpd="sng">
                <a:solidFill>
                  <a:srgbClr val="FF0066"/>
                </a:solidFill>
                <a:prstDash val="solid"/>
                <a:headEnd type="none" w="med" len="med"/>
                <a:tailEnd type="none" w="med" len="med"/>
              </a:ln>
            </p:spPr>
            <p:txBody>
              <a:bodyPr wrap="none" anchor="ctr" anchorCtr="0"/>
              <a:p>
                <a:pPr algn="ctr" eaLnBrk="0" hangingPunct="0">
                  <a:spcBef>
                    <a:spcPct val="20000"/>
                  </a:spcBef>
                </a:pPr>
                <a:endParaRPr lang="zh-CN" altLang="zh-CN" sz="3200" b="1" dirty="0">
                  <a:latin typeface="Times New Roman" panose="02020603050405020304" pitchFamily="18" charset="0"/>
                  <a:ea typeface="隶书" pitchFamily="49" charset="-122"/>
                </a:endParaRPr>
              </a:p>
            </p:txBody>
          </p:sp>
          <p:sp>
            <p:nvSpPr>
              <p:cNvPr id="374899" name="Text Box 227"/>
              <p:cNvSpPr txBox="1"/>
              <p:nvPr/>
            </p:nvSpPr>
            <p:spPr>
              <a:xfrm>
                <a:off x="731" y="2215"/>
                <a:ext cx="461" cy="288"/>
              </a:xfrm>
              <a:prstGeom prst="rect">
                <a:avLst/>
              </a:prstGeom>
              <a:noFill/>
              <a:ln w="28575">
                <a:noFill/>
              </a:ln>
            </p:spPr>
            <p:txBody>
              <a:bodyPr>
                <a:spAutoFit/>
              </a:bodyPr>
              <a:p>
                <a:pPr>
                  <a:spcBef>
                    <a:spcPct val="50000"/>
                  </a:spcBef>
                </a:pPr>
                <a:r>
                  <a:rPr lang="en-US" altLang="zh-CN" b="1" dirty="0">
                    <a:solidFill>
                      <a:schemeClr val="bg1"/>
                    </a:solidFill>
                    <a:latin typeface="Times New Roman" panose="02020603050405020304" pitchFamily="18" charset="0"/>
                  </a:rPr>
                  <a:t>+4</a:t>
                </a:r>
                <a:endParaRPr lang="en-US" altLang="zh-CN" b="1" dirty="0">
                  <a:solidFill>
                    <a:schemeClr val="bg1"/>
                  </a:solidFill>
                  <a:latin typeface="Times New Roman" panose="02020603050405020304" pitchFamily="18" charset="0"/>
                </a:endParaRPr>
              </a:p>
            </p:txBody>
          </p:sp>
        </p:grpSp>
      </p:grpSp>
      <p:grpSp>
        <p:nvGrpSpPr>
          <p:cNvPr id="23759" name="Group 292"/>
          <p:cNvGrpSpPr/>
          <p:nvPr/>
        </p:nvGrpSpPr>
        <p:grpSpPr>
          <a:xfrm>
            <a:off x="5691188" y="3390900"/>
            <a:ext cx="2743200" cy="1219200"/>
            <a:chOff x="3585" y="2136"/>
            <a:chExt cx="1728" cy="768"/>
          </a:xfrm>
        </p:grpSpPr>
        <p:sp>
          <p:nvSpPr>
            <p:cNvPr id="374901" name="Rectangle 230"/>
            <p:cNvSpPr/>
            <p:nvPr/>
          </p:nvSpPr>
          <p:spPr>
            <a:xfrm>
              <a:off x="3585" y="2136"/>
              <a:ext cx="1728" cy="768"/>
            </a:xfrm>
            <a:prstGeom prst="rect">
              <a:avLst/>
            </a:prstGeom>
            <a:solidFill>
              <a:srgbClr val="CCFFFF"/>
            </a:solidFill>
            <a:ln w="19050" cap="flat" cmpd="sng">
              <a:solidFill>
                <a:srgbClr val="0033CC"/>
              </a:solidFill>
              <a:prstDash val="solid"/>
              <a:miter/>
              <a:headEnd type="none" w="med" len="med"/>
              <a:tailEnd type="none" w="med" len="med"/>
            </a:ln>
          </p:spPr>
          <p:txBody>
            <a:bodyPr wrap="none" anchor="ctr" anchorCtr="0"/>
            <a:p>
              <a:pPr algn="ctr" eaLnBrk="0" hangingPunct="0">
                <a:spcBef>
                  <a:spcPct val="20000"/>
                </a:spcBef>
              </a:pPr>
              <a:endParaRPr lang="zh-CN" altLang="zh-CN" sz="3200" b="1" dirty="0">
                <a:solidFill>
                  <a:srgbClr val="0033CC"/>
                </a:solidFill>
                <a:latin typeface="Times New Roman" panose="02020603050405020304" pitchFamily="18" charset="0"/>
                <a:ea typeface="隶书" pitchFamily="49" charset="-122"/>
              </a:endParaRPr>
            </a:p>
          </p:txBody>
        </p:sp>
        <p:grpSp>
          <p:nvGrpSpPr>
            <p:cNvPr id="374902" name="Group 231"/>
            <p:cNvGrpSpPr/>
            <p:nvPr/>
          </p:nvGrpSpPr>
          <p:grpSpPr>
            <a:xfrm flipH="1">
              <a:off x="3729" y="2232"/>
              <a:ext cx="288" cy="240"/>
              <a:chOff x="4800" y="3840"/>
              <a:chExt cx="288" cy="240"/>
            </a:xfrm>
          </p:grpSpPr>
          <p:grpSp>
            <p:nvGrpSpPr>
              <p:cNvPr id="374903" name="Group 232"/>
              <p:cNvGrpSpPr/>
              <p:nvPr/>
            </p:nvGrpSpPr>
            <p:grpSpPr>
              <a:xfrm>
                <a:off x="4848" y="3840"/>
                <a:ext cx="240" cy="240"/>
                <a:chOff x="2640" y="3264"/>
                <a:chExt cx="288" cy="288"/>
              </a:xfrm>
            </p:grpSpPr>
            <p:sp>
              <p:nvSpPr>
                <p:cNvPr id="374904" name="Oval 233"/>
                <p:cNvSpPr/>
                <p:nvPr/>
              </p:nvSpPr>
              <p:spPr>
                <a:xfrm>
                  <a:off x="2640" y="3264"/>
                  <a:ext cx="288" cy="288"/>
                </a:xfrm>
                <a:prstGeom prst="ellipse">
                  <a:avLst/>
                </a:prstGeom>
                <a:no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905" name="Line 234"/>
                <p:cNvSpPr/>
                <p:nvPr/>
              </p:nvSpPr>
              <p:spPr>
                <a:xfrm>
                  <a:off x="2688" y="3408"/>
                  <a:ext cx="192" cy="0"/>
                </a:xfrm>
                <a:prstGeom prst="line">
                  <a:avLst/>
                </a:prstGeom>
                <a:ln w="38100" cap="flat" cmpd="sng">
                  <a:solidFill>
                    <a:srgbClr val="FF0066"/>
                  </a:solidFill>
                  <a:prstDash val="solid"/>
                  <a:headEnd type="none" w="med" len="med"/>
                  <a:tailEnd type="none" w="med" len="med"/>
                </a:ln>
              </p:spPr>
            </p:sp>
            <p:sp>
              <p:nvSpPr>
                <p:cNvPr id="374906" name="Line 235"/>
                <p:cNvSpPr/>
                <p:nvPr/>
              </p:nvSpPr>
              <p:spPr>
                <a:xfrm rot="-5400000">
                  <a:off x="2688" y="3408"/>
                  <a:ext cx="192" cy="0"/>
                </a:xfrm>
                <a:prstGeom prst="line">
                  <a:avLst/>
                </a:prstGeom>
                <a:ln w="38100" cap="flat" cmpd="sng">
                  <a:solidFill>
                    <a:srgbClr val="FF0066"/>
                  </a:solidFill>
                  <a:prstDash val="solid"/>
                  <a:headEnd type="none" w="med" len="med"/>
                  <a:tailEnd type="none" w="med" len="med"/>
                </a:ln>
              </p:spPr>
            </p:sp>
          </p:grpSp>
          <p:sp>
            <p:nvSpPr>
              <p:cNvPr id="374907" name="Oval 236"/>
              <p:cNvSpPr/>
              <p:nvPr/>
            </p:nvSpPr>
            <p:spPr>
              <a:xfrm>
                <a:off x="4800" y="3840"/>
                <a:ext cx="46" cy="43"/>
              </a:xfrm>
              <a:prstGeom prst="ellipse">
                <a:avLst/>
              </a:prstGeom>
              <a:solidFill>
                <a:srgbClr val="0033CC"/>
              </a:solidFill>
              <a:ln w="3810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374908" name="Group 237"/>
            <p:cNvGrpSpPr/>
            <p:nvPr/>
          </p:nvGrpSpPr>
          <p:grpSpPr>
            <a:xfrm flipH="1">
              <a:off x="4129" y="2232"/>
              <a:ext cx="288" cy="240"/>
              <a:chOff x="4800" y="3840"/>
              <a:chExt cx="288" cy="240"/>
            </a:xfrm>
          </p:grpSpPr>
          <p:grpSp>
            <p:nvGrpSpPr>
              <p:cNvPr id="374909" name="Group 238"/>
              <p:cNvGrpSpPr/>
              <p:nvPr/>
            </p:nvGrpSpPr>
            <p:grpSpPr>
              <a:xfrm>
                <a:off x="4848" y="3840"/>
                <a:ext cx="240" cy="240"/>
                <a:chOff x="2640" y="3264"/>
                <a:chExt cx="288" cy="288"/>
              </a:xfrm>
            </p:grpSpPr>
            <p:sp>
              <p:nvSpPr>
                <p:cNvPr id="374910" name="Oval 239"/>
                <p:cNvSpPr/>
                <p:nvPr/>
              </p:nvSpPr>
              <p:spPr>
                <a:xfrm>
                  <a:off x="2640" y="3264"/>
                  <a:ext cx="288" cy="288"/>
                </a:xfrm>
                <a:prstGeom prst="ellipse">
                  <a:avLst/>
                </a:prstGeom>
                <a:no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911" name="Line 240"/>
                <p:cNvSpPr/>
                <p:nvPr/>
              </p:nvSpPr>
              <p:spPr>
                <a:xfrm>
                  <a:off x="2688" y="3408"/>
                  <a:ext cx="192" cy="0"/>
                </a:xfrm>
                <a:prstGeom prst="line">
                  <a:avLst/>
                </a:prstGeom>
                <a:ln w="38100" cap="flat" cmpd="sng">
                  <a:solidFill>
                    <a:srgbClr val="FF0066"/>
                  </a:solidFill>
                  <a:prstDash val="solid"/>
                  <a:headEnd type="none" w="med" len="med"/>
                  <a:tailEnd type="none" w="med" len="med"/>
                </a:ln>
              </p:spPr>
            </p:sp>
            <p:sp>
              <p:nvSpPr>
                <p:cNvPr id="374912" name="Line 241"/>
                <p:cNvSpPr/>
                <p:nvPr/>
              </p:nvSpPr>
              <p:spPr>
                <a:xfrm rot="-5400000">
                  <a:off x="2688" y="3408"/>
                  <a:ext cx="192" cy="0"/>
                </a:xfrm>
                <a:prstGeom prst="line">
                  <a:avLst/>
                </a:prstGeom>
                <a:ln w="38100" cap="flat" cmpd="sng">
                  <a:solidFill>
                    <a:srgbClr val="FF0066"/>
                  </a:solidFill>
                  <a:prstDash val="solid"/>
                  <a:headEnd type="none" w="med" len="med"/>
                  <a:tailEnd type="none" w="med" len="med"/>
                </a:ln>
              </p:spPr>
            </p:sp>
          </p:grpSp>
          <p:sp>
            <p:nvSpPr>
              <p:cNvPr id="374913" name="Oval 242"/>
              <p:cNvSpPr/>
              <p:nvPr/>
            </p:nvSpPr>
            <p:spPr>
              <a:xfrm>
                <a:off x="4800" y="3840"/>
                <a:ext cx="46" cy="43"/>
              </a:xfrm>
              <a:prstGeom prst="ellipse">
                <a:avLst/>
              </a:prstGeom>
              <a:solidFill>
                <a:srgbClr val="0033CC"/>
              </a:solidFill>
              <a:ln w="3810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374914" name="Group 243"/>
            <p:cNvGrpSpPr/>
            <p:nvPr/>
          </p:nvGrpSpPr>
          <p:grpSpPr>
            <a:xfrm flipH="1">
              <a:off x="4529" y="2232"/>
              <a:ext cx="288" cy="240"/>
              <a:chOff x="4800" y="3840"/>
              <a:chExt cx="288" cy="240"/>
            </a:xfrm>
          </p:grpSpPr>
          <p:grpSp>
            <p:nvGrpSpPr>
              <p:cNvPr id="374915" name="Group 244"/>
              <p:cNvGrpSpPr/>
              <p:nvPr/>
            </p:nvGrpSpPr>
            <p:grpSpPr>
              <a:xfrm>
                <a:off x="4848" y="3840"/>
                <a:ext cx="240" cy="240"/>
                <a:chOff x="2640" y="3264"/>
                <a:chExt cx="288" cy="288"/>
              </a:xfrm>
            </p:grpSpPr>
            <p:sp>
              <p:nvSpPr>
                <p:cNvPr id="374916" name="Oval 245"/>
                <p:cNvSpPr/>
                <p:nvPr/>
              </p:nvSpPr>
              <p:spPr>
                <a:xfrm>
                  <a:off x="2640" y="3264"/>
                  <a:ext cx="288" cy="288"/>
                </a:xfrm>
                <a:prstGeom prst="ellipse">
                  <a:avLst/>
                </a:prstGeom>
                <a:no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917" name="Line 246"/>
                <p:cNvSpPr/>
                <p:nvPr/>
              </p:nvSpPr>
              <p:spPr>
                <a:xfrm>
                  <a:off x="2688" y="3408"/>
                  <a:ext cx="192" cy="0"/>
                </a:xfrm>
                <a:prstGeom prst="line">
                  <a:avLst/>
                </a:prstGeom>
                <a:ln w="38100" cap="flat" cmpd="sng">
                  <a:solidFill>
                    <a:srgbClr val="FF0066"/>
                  </a:solidFill>
                  <a:prstDash val="solid"/>
                  <a:headEnd type="none" w="med" len="med"/>
                  <a:tailEnd type="none" w="med" len="med"/>
                </a:ln>
              </p:spPr>
            </p:sp>
            <p:sp>
              <p:nvSpPr>
                <p:cNvPr id="374918" name="Line 247"/>
                <p:cNvSpPr/>
                <p:nvPr/>
              </p:nvSpPr>
              <p:spPr>
                <a:xfrm rot="-5400000">
                  <a:off x="2688" y="3408"/>
                  <a:ext cx="192" cy="0"/>
                </a:xfrm>
                <a:prstGeom prst="line">
                  <a:avLst/>
                </a:prstGeom>
                <a:ln w="38100" cap="flat" cmpd="sng">
                  <a:solidFill>
                    <a:srgbClr val="FF0066"/>
                  </a:solidFill>
                  <a:prstDash val="solid"/>
                  <a:headEnd type="none" w="med" len="med"/>
                  <a:tailEnd type="none" w="med" len="med"/>
                </a:ln>
              </p:spPr>
            </p:sp>
          </p:grpSp>
          <p:sp>
            <p:nvSpPr>
              <p:cNvPr id="374919" name="Oval 248"/>
              <p:cNvSpPr/>
              <p:nvPr/>
            </p:nvSpPr>
            <p:spPr>
              <a:xfrm>
                <a:off x="4800" y="3840"/>
                <a:ext cx="46" cy="43"/>
              </a:xfrm>
              <a:prstGeom prst="ellipse">
                <a:avLst/>
              </a:prstGeom>
              <a:solidFill>
                <a:srgbClr val="0033CC"/>
              </a:solidFill>
              <a:ln w="3810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374920" name="Group 249"/>
            <p:cNvGrpSpPr/>
            <p:nvPr/>
          </p:nvGrpSpPr>
          <p:grpSpPr>
            <a:xfrm flipH="1">
              <a:off x="4929" y="2232"/>
              <a:ext cx="288" cy="240"/>
              <a:chOff x="4800" y="3840"/>
              <a:chExt cx="288" cy="240"/>
            </a:xfrm>
          </p:grpSpPr>
          <p:grpSp>
            <p:nvGrpSpPr>
              <p:cNvPr id="374921" name="Group 250"/>
              <p:cNvGrpSpPr/>
              <p:nvPr/>
            </p:nvGrpSpPr>
            <p:grpSpPr>
              <a:xfrm>
                <a:off x="4848" y="3840"/>
                <a:ext cx="240" cy="240"/>
                <a:chOff x="2640" y="3264"/>
                <a:chExt cx="288" cy="288"/>
              </a:xfrm>
            </p:grpSpPr>
            <p:sp>
              <p:nvSpPr>
                <p:cNvPr id="374922" name="Oval 251"/>
                <p:cNvSpPr/>
                <p:nvPr/>
              </p:nvSpPr>
              <p:spPr>
                <a:xfrm>
                  <a:off x="2640" y="3264"/>
                  <a:ext cx="288" cy="288"/>
                </a:xfrm>
                <a:prstGeom prst="ellipse">
                  <a:avLst/>
                </a:prstGeom>
                <a:no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923" name="Line 252"/>
                <p:cNvSpPr/>
                <p:nvPr/>
              </p:nvSpPr>
              <p:spPr>
                <a:xfrm>
                  <a:off x="2688" y="3408"/>
                  <a:ext cx="192" cy="0"/>
                </a:xfrm>
                <a:prstGeom prst="line">
                  <a:avLst/>
                </a:prstGeom>
                <a:ln w="38100" cap="flat" cmpd="sng">
                  <a:solidFill>
                    <a:srgbClr val="FF0066"/>
                  </a:solidFill>
                  <a:prstDash val="solid"/>
                  <a:headEnd type="none" w="med" len="med"/>
                  <a:tailEnd type="none" w="med" len="med"/>
                </a:ln>
              </p:spPr>
            </p:sp>
            <p:sp>
              <p:nvSpPr>
                <p:cNvPr id="374924" name="Line 253"/>
                <p:cNvSpPr/>
                <p:nvPr/>
              </p:nvSpPr>
              <p:spPr>
                <a:xfrm rot="-5400000">
                  <a:off x="2688" y="3408"/>
                  <a:ext cx="192" cy="0"/>
                </a:xfrm>
                <a:prstGeom prst="line">
                  <a:avLst/>
                </a:prstGeom>
                <a:ln w="38100" cap="flat" cmpd="sng">
                  <a:solidFill>
                    <a:srgbClr val="FF0066"/>
                  </a:solidFill>
                  <a:prstDash val="solid"/>
                  <a:headEnd type="none" w="med" len="med"/>
                  <a:tailEnd type="none" w="med" len="med"/>
                </a:ln>
              </p:spPr>
            </p:sp>
          </p:grpSp>
          <p:sp>
            <p:nvSpPr>
              <p:cNvPr id="374925" name="Oval 254"/>
              <p:cNvSpPr/>
              <p:nvPr/>
            </p:nvSpPr>
            <p:spPr>
              <a:xfrm>
                <a:off x="4800" y="3840"/>
                <a:ext cx="46" cy="43"/>
              </a:xfrm>
              <a:prstGeom prst="ellipse">
                <a:avLst/>
              </a:prstGeom>
              <a:solidFill>
                <a:srgbClr val="0033CC"/>
              </a:solidFill>
              <a:ln w="3810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374926" name="Group 255"/>
            <p:cNvGrpSpPr/>
            <p:nvPr/>
          </p:nvGrpSpPr>
          <p:grpSpPr>
            <a:xfrm flipH="1">
              <a:off x="3729" y="2568"/>
              <a:ext cx="288" cy="240"/>
              <a:chOff x="4800" y="3840"/>
              <a:chExt cx="288" cy="240"/>
            </a:xfrm>
          </p:grpSpPr>
          <p:grpSp>
            <p:nvGrpSpPr>
              <p:cNvPr id="374927" name="Group 256"/>
              <p:cNvGrpSpPr/>
              <p:nvPr/>
            </p:nvGrpSpPr>
            <p:grpSpPr>
              <a:xfrm>
                <a:off x="4848" y="3840"/>
                <a:ext cx="240" cy="240"/>
                <a:chOff x="2640" y="3264"/>
                <a:chExt cx="288" cy="288"/>
              </a:xfrm>
            </p:grpSpPr>
            <p:sp>
              <p:nvSpPr>
                <p:cNvPr id="374928" name="Oval 257"/>
                <p:cNvSpPr/>
                <p:nvPr/>
              </p:nvSpPr>
              <p:spPr>
                <a:xfrm>
                  <a:off x="2640" y="3264"/>
                  <a:ext cx="288" cy="288"/>
                </a:xfrm>
                <a:prstGeom prst="ellipse">
                  <a:avLst/>
                </a:prstGeom>
                <a:no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929" name="Line 258"/>
                <p:cNvSpPr/>
                <p:nvPr/>
              </p:nvSpPr>
              <p:spPr>
                <a:xfrm>
                  <a:off x="2688" y="3408"/>
                  <a:ext cx="192" cy="0"/>
                </a:xfrm>
                <a:prstGeom prst="line">
                  <a:avLst/>
                </a:prstGeom>
                <a:ln w="38100" cap="flat" cmpd="sng">
                  <a:solidFill>
                    <a:srgbClr val="FF0066"/>
                  </a:solidFill>
                  <a:prstDash val="solid"/>
                  <a:headEnd type="none" w="med" len="med"/>
                  <a:tailEnd type="none" w="med" len="med"/>
                </a:ln>
              </p:spPr>
            </p:sp>
            <p:sp>
              <p:nvSpPr>
                <p:cNvPr id="374930" name="Line 259"/>
                <p:cNvSpPr/>
                <p:nvPr/>
              </p:nvSpPr>
              <p:spPr>
                <a:xfrm rot="-5400000">
                  <a:off x="2688" y="3408"/>
                  <a:ext cx="192" cy="0"/>
                </a:xfrm>
                <a:prstGeom prst="line">
                  <a:avLst/>
                </a:prstGeom>
                <a:ln w="38100" cap="flat" cmpd="sng">
                  <a:solidFill>
                    <a:srgbClr val="FF0066"/>
                  </a:solidFill>
                  <a:prstDash val="solid"/>
                  <a:headEnd type="none" w="med" len="med"/>
                  <a:tailEnd type="none" w="med" len="med"/>
                </a:ln>
              </p:spPr>
            </p:sp>
          </p:grpSp>
          <p:sp>
            <p:nvSpPr>
              <p:cNvPr id="374931" name="Oval 260"/>
              <p:cNvSpPr/>
              <p:nvPr/>
            </p:nvSpPr>
            <p:spPr>
              <a:xfrm>
                <a:off x="4800" y="3840"/>
                <a:ext cx="46" cy="43"/>
              </a:xfrm>
              <a:prstGeom prst="ellipse">
                <a:avLst/>
              </a:prstGeom>
              <a:solidFill>
                <a:srgbClr val="0033CC"/>
              </a:solidFill>
              <a:ln w="3810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374932" name="Group 261"/>
            <p:cNvGrpSpPr/>
            <p:nvPr/>
          </p:nvGrpSpPr>
          <p:grpSpPr>
            <a:xfrm flipH="1">
              <a:off x="4129" y="2568"/>
              <a:ext cx="288" cy="240"/>
              <a:chOff x="4800" y="3840"/>
              <a:chExt cx="288" cy="240"/>
            </a:xfrm>
          </p:grpSpPr>
          <p:grpSp>
            <p:nvGrpSpPr>
              <p:cNvPr id="374933" name="Group 262"/>
              <p:cNvGrpSpPr/>
              <p:nvPr/>
            </p:nvGrpSpPr>
            <p:grpSpPr>
              <a:xfrm>
                <a:off x="4848" y="3840"/>
                <a:ext cx="240" cy="240"/>
                <a:chOff x="2640" y="3264"/>
                <a:chExt cx="288" cy="288"/>
              </a:xfrm>
            </p:grpSpPr>
            <p:sp>
              <p:nvSpPr>
                <p:cNvPr id="374934" name="Oval 263"/>
                <p:cNvSpPr/>
                <p:nvPr/>
              </p:nvSpPr>
              <p:spPr>
                <a:xfrm>
                  <a:off x="2640" y="3264"/>
                  <a:ext cx="288" cy="288"/>
                </a:xfrm>
                <a:prstGeom prst="ellipse">
                  <a:avLst/>
                </a:prstGeom>
                <a:no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935" name="Line 264"/>
                <p:cNvSpPr/>
                <p:nvPr/>
              </p:nvSpPr>
              <p:spPr>
                <a:xfrm>
                  <a:off x="2688" y="3408"/>
                  <a:ext cx="192" cy="0"/>
                </a:xfrm>
                <a:prstGeom prst="line">
                  <a:avLst/>
                </a:prstGeom>
                <a:ln w="38100" cap="flat" cmpd="sng">
                  <a:solidFill>
                    <a:srgbClr val="FF0066"/>
                  </a:solidFill>
                  <a:prstDash val="solid"/>
                  <a:headEnd type="none" w="med" len="med"/>
                  <a:tailEnd type="none" w="med" len="med"/>
                </a:ln>
              </p:spPr>
            </p:sp>
            <p:sp>
              <p:nvSpPr>
                <p:cNvPr id="374936" name="Line 265"/>
                <p:cNvSpPr/>
                <p:nvPr/>
              </p:nvSpPr>
              <p:spPr>
                <a:xfrm rot="-5400000">
                  <a:off x="2688" y="3408"/>
                  <a:ext cx="192" cy="0"/>
                </a:xfrm>
                <a:prstGeom prst="line">
                  <a:avLst/>
                </a:prstGeom>
                <a:ln w="38100" cap="flat" cmpd="sng">
                  <a:solidFill>
                    <a:srgbClr val="FF0066"/>
                  </a:solidFill>
                  <a:prstDash val="solid"/>
                  <a:headEnd type="none" w="med" len="med"/>
                  <a:tailEnd type="none" w="med" len="med"/>
                </a:ln>
              </p:spPr>
            </p:sp>
          </p:grpSp>
          <p:sp>
            <p:nvSpPr>
              <p:cNvPr id="374937" name="Oval 266"/>
              <p:cNvSpPr/>
              <p:nvPr/>
            </p:nvSpPr>
            <p:spPr>
              <a:xfrm>
                <a:off x="4800" y="3840"/>
                <a:ext cx="46" cy="43"/>
              </a:xfrm>
              <a:prstGeom prst="ellipse">
                <a:avLst/>
              </a:prstGeom>
              <a:solidFill>
                <a:srgbClr val="0033CC"/>
              </a:solidFill>
              <a:ln w="3810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374938" name="Group 267"/>
            <p:cNvGrpSpPr/>
            <p:nvPr/>
          </p:nvGrpSpPr>
          <p:grpSpPr>
            <a:xfrm flipH="1">
              <a:off x="4529" y="2568"/>
              <a:ext cx="288" cy="240"/>
              <a:chOff x="4800" y="3840"/>
              <a:chExt cx="288" cy="240"/>
            </a:xfrm>
          </p:grpSpPr>
          <p:grpSp>
            <p:nvGrpSpPr>
              <p:cNvPr id="374939" name="Group 268"/>
              <p:cNvGrpSpPr/>
              <p:nvPr/>
            </p:nvGrpSpPr>
            <p:grpSpPr>
              <a:xfrm>
                <a:off x="4848" y="3840"/>
                <a:ext cx="240" cy="240"/>
                <a:chOff x="2640" y="3264"/>
                <a:chExt cx="288" cy="288"/>
              </a:xfrm>
            </p:grpSpPr>
            <p:sp>
              <p:nvSpPr>
                <p:cNvPr id="374940" name="Oval 269"/>
                <p:cNvSpPr/>
                <p:nvPr/>
              </p:nvSpPr>
              <p:spPr>
                <a:xfrm>
                  <a:off x="2640" y="3264"/>
                  <a:ext cx="288" cy="288"/>
                </a:xfrm>
                <a:prstGeom prst="ellipse">
                  <a:avLst/>
                </a:prstGeom>
                <a:no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941" name="Line 270"/>
                <p:cNvSpPr/>
                <p:nvPr/>
              </p:nvSpPr>
              <p:spPr>
                <a:xfrm>
                  <a:off x="2688" y="3408"/>
                  <a:ext cx="192" cy="0"/>
                </a:xfrm>
                <a:prstGeom prst="line">
                  <a:avLst/>
                </a:prstGeom>
                <a:ln w="38100" cap="flat" cmpd="sng">
                  <a:solidFill>
                    <a:srgbClr val="FF0066"/>
                  </a:solidFill>
                  <a:prstDash val="solid"/>
                  <a:headEnd type="none" w="med" len="med"/>
                  <a:tailEnd type="none" w="med" len="med"/>
                </a:ln>
              </p:spPr>
            </p:sp>
            <p:sp>
              <p:nvSpPr>
                <p:cNvPr id="374942" name="Line 271"/>
                <p:cNvSpPr/>
                <p:nvPr/>
              </p:nvSpPr>
              <p:spPr>
                <a:xfrm rot="-5400000">
                  <a:off x="2688" y="3408"/>
                  <a:ext cx="192" cy="0"/>
                </a:xfrm>
                <a:prstGeom prst="line">
                  <a:avLst/>
                </a:prstGeom>
                <a:ln w="38100" cap="flat" cmpd="sng">
                  <a:solidFill>
                    <a:srgbClr val="FF0066"/>
                  </a:solidFill>
                  <a:prstDash val="solid"/>
                  <a:headEnd type="none" w="med" len="med"/>
                  <a:tailEnd type="none" w="med" len="med"/>
                </a:ln>
              </p:spPr>
            </p:sp>
          </p:grpSp>
          <p:sp>
            <p:nvSpPr>
              <p:cNvPr id="374943" name="Oval 272"/>
              <p:cNvSpPr/>
              <p:nvPr/>
            </p:nvSpPr>
            <p:spPr>
              <a:xfrm>
                <a:off x="4800" y="3840"/>
                <a:ext cx="46" cy="43"/>
              </a:xfrm>
              <a:prstGeom prst="ellipse">
                <a:avLst/>
              </a:prstGeom>
              <a:solidFill>
                <a:srgbClr val="0033CC"/>
              </a:solidFill>
              <a:ln w="3810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374944" name="Group 273"/>
            <p:cNvGrpSpPr/>
            <p:nvPr/>
          </p:nvGrpSpPr>
          <p:grpSpPr>
            <a:xfrm flipH="1">
              <a:off x="4929" y="2568"/>
              <a:ext cx="288" cy="240"/>
              <a:chOff x="4800" y="3840"/>
              <a:chExt cx="288" cy="240"/>
            </a:xfrm>
          </p:grpSpPr>
          <p:grpSp>
            <p:nvGrpSpPr>
              <p:cNvPr id="374945" name="Group 274"/>
              <p:cNvGrpSpPr/>
              <p:nvPr/>
            </p:nvGrpSpPr>
            <p:grpSpPr>
              <a:xfrm>
                <a:off x="4848" y="3840"/>
                <a:ext cx="240" cy="240"/>
                <a:chOff x="2640" y="3264"/>
                <a:chExt cx="288" cy="288"/>
              </a:xfrm>
            </p:grpSpPr>
            <p:sp>
              <p:nvSpPr>
                <p:cNvPr id="374946" name="Oval 275"/>
                <p:cNvSpPr/>
                <p:nvPr/>
              </p:nvSpPr>
              <p:spPr>
                <a:xfrm>
                  <a:off x="2640" y="3264"/>
                  <a:ext cx="288" cy="288"/>
                </a:xfrm>
                <a:prstGeom prst="ellipse">
                  <a:avLst/>
                </a:prstGeom>
                <a:no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947" name="Line 276"/>
                <p:cNvSpPr/>
                <p:nvPr/>
              </p:nvSpPr>
              <p:spPr>
                <a:xfrm>
                  <a:off x="2688" y="3408"/>
                  <a:ext cx="192" cy="0"/>
                </a:xfrm>
                <a:prstGeom prst="line">
                  <a:avLst/>
                </a:prstGeom>
                <a:ln w="38100" cap="flat" cmpd="sng">
                  <a:solidFill>
                    <a:srgbClr val="FF0066"/>
                  </a:solidFill>
                  <a:prstDash val="solid"/>
                  <a:headEnd type="none" w="med" len="med"/>
                  <a:tailEnd type="none" w="med" len="med"/>
                </a:ln>
              </p:spPr>
            </p:sp>
            <p:sp>
              <p:nvSpPr>
                <p:cNvPr id="374948" name="Line 277"/>
                <p:cNvSpPr/>
                <p:nvPr/>
              </p:nvSpPr>
              <p:spPr>
                <a:xfrm rot="-5400000">
                  <a:off x="2688" y="3408"/>
                  <a:ext cx="192" cy="0"/>
                </a:xfrm>
                <a:prstGeom prst="line">
                  <a:avLst/>
                </a:prstGeom>
                <a:ln w="38100" cap="flat" cmpd="sng">
                  <a:solidFill>
                    <a:srgbClr val="FF0066"/>
                  </a:solidFill>
                  <a:prstDash val="solid"/>
                  <a:headEnd type="none" w="med" len="med"/>
                  <a:tailEnd type="none" w="med" len="med"/>
                </a:ln>
              </p:spPr>
            </p:sp>
          </p:grpSp>
          <p:sp>
            <p:nvSpPr>
              <p:cNvPr id="374949" name="Oval 278"/>
              <p:cNvSpPr/>
              <p:nvPr/>
            </p:nvSpPr>
            <p:spPr>
              <a:xfrm>
                <a:off x="4800" y="3840"/>
                <a:ext cx="46" cy="43"/>
              </a:xfrm>
              <a:prstGeom prst="ellipse">
                <a:avLst/>
              </a:prstGeom>
              <a:solidFill>
                <a:srgbClr val="0033CC"/>
              </a:solidFill>
              <a:ln w="3810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374950" name="Oval 279"/>
            <p:cNvSpPr/>
            <p:nvPr/>
          </p:nvSpPr>
          <p:spPr>
            <a:xfrm>
              <a:off x="4812" y="2760"/>
              <a:ext cx="46" cy="43"/>
            </a:xfrm>
            <a:prstGeom prst="ellipse">
              <a:avLst/>
            </a:prstGeom>
            <a:noFill/>
            <a:ln w="1905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4951" name="Oval 280"/>
            <p:cNvSpPr/>
            <p:nvPr/>
          </p:nvSpPr>
          <p:spPr>
            <a:xfrm>
              <a:off x="4428" y="2760"/>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23567" name="Group 281"/>
          <p:cNvGrpSpPr/>
          <p:nvPr/>
        </p:nvGrpSpPr>
        <p:grpSpPr>
          <a:xfrm>
            <a:off x="6167438" y="2781300"/>
            <a:ext cx="1641475" cy="685800"/>
            <a:chOff x="4437" y="2304"/>
            <a:chExt cx="1034" cy="432"/>
          </a:xfrm>
        </p:grpSpPr>
        <p:sp>
          <p:nvSpPr>
            <p:cNvPr id="374953" name="Line 282"/>
            <p:cNvSpPr/>
            <p:nvPr/>
          </p:nvSpPr>
          <p:spPr>
            <a:xfrm flipV="1">
              <a:off x="4437" y="2448"/>
              <a:ext cx="288" cy="288"/>
            </a:xfrm>
            <a:prstGeom prst="line">
              <a:avLst/>
            </a:prstGeom>
            <a:ln w="19050" cap="flat" cmpd="sng">
              <a:solidFill>
                <a:schemeClr val="bg2"/>
              </a:solidFill>
              <a:prstDash val="solid"/>
              <a:headEnd type="none" w="med" len="med"/>
              <a:tailEnd type="none" w="med" len="med"/>
            </a:ln>
          </p:spPr>
        </p:sp>
        <p:sp>
          <p:nvSpPr>
            <p:cNvPr id="374954" name="Text Box 283"/>
            <p:cNvSpPr txBox="1"/>
            <p:nvPr/>
          </p:nvSpPr>
          <p:spPr>
            <a:xfrm>
              <a:off x="4677" y="2304"/>
              <a:ext cx="794" cy="327"/>
            </a:xfrm>
            <a:prstGeom prst="rect">
              <a:avLst/>
            </a:prstGeom>
            <a:noFill/>
            <a:ln w="9525">
              <a:noFill/>
            </a:ln>
          </p:spPr>
          <p:txBody>
            <a:bodyPr wrap="none">
              <a:spAutoFit/>
            </a:bodyPr>
            <a:p>
              <a:pPr>
                <a:spcBef>
                  <a:spcPct val="20000"/>
                </a:spcBef>
              </a:pPr>
              <a:r>
                <a:rPr lang="zh-CN" altLang="en-US" sz="2800" b="1" dirty="0">
                  <a:solidFill>
                    <a:srgbClr val="FF0066"/>
                  </a:solidFill>
                  <a:latin typeface="Times New Roman" panose="02020603050405020304" pitchFamily="18" charset="0"/>
                </a:rPr>
                <a:t>正离子</a:t>
              </a:r>
              <a:endParaRPr lang="zh-CN" altLang="en-US" sz="2800" dirty="0">
                <a:solidFill>
                  <a:srgbClr val="FF0066"/>
                </a:solidFill>
                <a:latin typeface="Times New Roman" panose="02020603050405020304" pitchFamily="18" charset="0"/>
              </a:endParaRPr>
            </a:p>
          </p:txBody>
        </p:sp>
      </p:grpSp>
      <p:sp>
        <p:nvSpPr>
          <p:cNvPr id="23842" name="AutoShape 290"/>
          <p:cNvSpPr/>
          <p:nvPr/>
        </p:nvSpPr>
        <p:spPr>
          <a:xfrm>
            <a:off x="5314950" y="5162550"/>
            <a:ext cx="1219200" cy="800100"/>
          </a:xfrm>
          <a:prstGeom prst="wedgeRoundRectCallout">
            <a:avLst>
              <a:gd name="adj1" fmla="val 37500"/>
              <a:gd name="adj2" fmla="val -177579"/>
              <a:gd name="adj3" fmla="val 16667"/>
            </a:avLst>
          </a:prstGeom>
          <a:noFill/>
          <a:ln w="9525" cap="flat" cmpd="sng">
            <a:solidFill>
              <a:srgbClr val="339966"/>
            </a:solidFill>
            <a:prstDash val="solid"/>
            <a:miter/>
            <a:headEnd type="none" w="med" len="med"/>
            <a:tailEnd type="none" w="med" len="med"/>
          </a:ln>
        </p:spPr>
        <p:txBody>
          <a:bodyPr/>
          <a:p>
            <a:pPr algn="ctr"/>
            <a:r>
              <a:rPr lang="zh-CN" altLang="en-US" b="1" dirty="0">
                <a:solidFill>
                  <a:srgbClr val="006600"/>
                </a:solidFill>
                <a:latin typeface="Times New Roman" panose="02020603050405020304" pitchFamily="18" charset="0"/>
              </a:rPr>
              <a:t>多数载流子</a:t>
            </a:r>
            <a:endParaRPr lang="zh-CN" altLang="en-US" b="1" dirty="0">
              <a:solidFill>
                <a:srgbClr val="006600"/>
              </a:solidFill>
              <a:latin typeface="Times New Roman" panose="02020603050405020304" pitchFamily="18" charset="0"/>
            </a:endParaRPr>
          </a:p>
        </p:txBody>
      </p:sp>
      <p:sp>
        <p:nvSpPr>
          <p:cNvPr id="23843" name="AutoShape 291"/>
          <p:cNvSpPr/>
          <p:nvPr/>
        </p:nvSpPr>
        <p:spPr>
          <a:xfrm>
            <a:off x="7016750" y="5130800"/>
            <a:ext cx="1295400" cy="838200"/>
          </a:xfrm>
          <a:prstGeom prst="wedgeRoundRectCallout">
            <a:avLst>
              <a:gd name="adj1" fmla="val 0"/>
              <a:gd name="adj2" fmla="val -130870"/>
              <a:gd name="adj3" fmla="val 16667"/>
            </a:avLst>
          </a:prstGeom>
          <a:noFill/>
          <a:ln w="9525" cap="flat" cmpd="sng">
            <a:solidFill>
              <a:srgbClr val="339966"/>
            </a:solidFill>
            <a:prstDash val="solid"/>
            <a:miter/>
            <a:headEnd type="none" w="med" len="med"/>
            <a:tailEnd type="none" w="med" len="med"/>
          </a:ln>
        </p:spPr>
        <p:txBody>
          <a:bodyPr/>
          <a:p>
            <a:pPr algn="ctr"/>
            <a:r>
              <a:rPr lang="zh-CN" altLang="en-US" b="1" dirty="0">
                <a:solidFill>
                  <a:srgbClr val="006600"/>
                </a:solidFill>
                <a:latin typeface="Times New Roman" panose="02020603050405020304" pitchFamily="18" charset="0"/>
              </a:rPr>
              <a:t>少数载流子</a:t>
            </a:r>
            <a:endParaRPr lang="zh-CN" altLang="en-US" b="1" dirty="0">
              <a:solidFill>
                <a:srgbClr val="006600"/>
              </a:solidFill>
              <a:latin typeface="Times New Roman" panose="02020603050405020304" pitchFamily="18" charset="0"/>
            </a:endParaRPr>
          </a:p>
        </p:txBody>
      </p:sp>
      <p:sp>
        <p:nvSpPr>
          <p:cNvPr id="23846" name="Rectangle 294"/>
          <p:cNvSpPr/>
          <p:nvPr/>
        </p:nvSpPr>
        <p:spPr>
          <a:xfrm>
            <a:off x="5073650" y="2008188"/>
            <a:ext cx="3768725" cy="528637"/>
          </a:xfrm>
          <a:prstGeom prst="rect">
            <a:avLst/>
          </a:prstGeom>
          <a:solidFill>
            <a:srgbClr val="CCFFFF">
              <a:alpha val="50195"/>
            </a:srgbClr>
          </a:solidFill>
          <a:ln w="9525" cap="flat" cmpd="sng">
            <a:solidFill>
              <a:schemeClr val="accent1"/>
            </a:solidFill>
            <a:prstDash val="solid"/>
            <a:miter/>
            <a:headEnd type="none" w="med" len="med"/>
            <a:tailEnd type="none" w="med" len="med"/>
          </a:ln>
        </p:spPr>
        <p:txBody>
          <a:bodyPr wrap="none">
            <a:spAutoFit/>
          </a:bodyPr>
          <a:p>
            <a:r>
              <a:rPr lang="en-US" altLang="zh-CN" sz="2800" b="1" dirty="0">
                <a:solidFill>
                  <a:srgbClr val="0033CC"/>
                </a:solidFill>
                <a:latin typeface="Times New Roman" panose="02020603050405020304" pitchFamily="18" charset="0"/>
              </a:rPr>
              <a:t>N </a:t>
            </a:r>
            <a:r>
              <a:rPr lang="zh-CN" altLang="en-US" sz="2800" b="1" dirty="0">
                <a:solidFill>
                  <a:srgbClr val="0033CC"/>
                </a:solidFill>
                <a:latin typeface="Times New Roman" panose="02020603050405020304" pitchFamily="18" charset="0"/>
              </a:rPr>
              <a:t>型半导体的简化图示</a:t>
            </a:r>
            <a:endParaRPr lang="zh-CN" altLang="en-US" sz="2800" b="1" dirty="0">
              <a:solidFill>
                <a:srgbClr val="0033CC"/>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554">
                                            <p:txEl>
                                              <p:charRg st="0" end="9"/>
                                            </p:txEl>
                                          </p:spTgt>
                                        </p:tgtEl>
                                        <p:attrNameLst>
                                          <p:attrName>style.visibility</p:attrName>
                                        </p:attrNameLst>
                                      </p:cBhvr>
                                      <p:to>
                                        <p:strVal val="visible"/>
                                      </p:to>
                                    </p:set>
                                    <p:animEffect transition="in" filter="wipe(left)">
                                      <p:cBhvr>
                                        <p:cTn id="7" dur="500"/>
                                        <p:tgtEl>
                                          <p:spTgt spid="23554">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555">
                                            <p:txEl>
                                              <p:charRg st="4294967295" end="4294967295"/>
                                            </p:txEl>
                                          </p:spTgt>
                                        </p:tgtEl>
                                        <p:attrNameLst>
                                          <p:attrName>style.visibility</p:attrName>
                                        </p:attrNameLst>
                                      </p:cBhvr>
                                      <p:to>
                                        <p:strVal val="visible"/>
                                      </p:to>
                                    </p:set>
                                    <p:animEffect transition="in" filter="wipe(left)">
                                      <p:cBhvr>
                                        <p:cTn id="12" dur="500"/>
                                        <p:tgtEl>
                                          <p:spTgt spid="23555">
                                            <p:txEl>
                                              <p:charRg st="4294967295" end="42949672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3555">
                                            <p:txEl>
                                              <p:charRg st="0" end="18"/>
                                            </p:txEl>
                                          </p:spTgt>
                                        </p:tgtEl>
                                        <p:attrNameLst>
                                          <p:attrName>style.visibility</p:attrName>
                                        </p:attrNameLst>
                                      </p:cBhvr>
                                      <p:to>
                                        <p:strVal val="visible"/>
                                      </p:to>
                                    </p:set>
                                    <p:animEffect transition="in" filter="wipe(left)">
                                      <p:cBhvr>
                                        <p:cTn id="17" dur="500"/>
                                        <p:tgtEl>
                                          <p:spTgt spid="23555">
                                            <p:txEl>
                                              <p:charRg st="0" end="1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23557"/>
                                        </p:tgtEl>
                                        <p:attrNameLst>
                                          <p:attrName>style.visibility</p:attrName>
                                        </p:attrNameLst>
                                      </p:cBhvr>
                                      <p:to>
                                        <p:strVal val="visible"/>
                                      </p:to>
                                    </p:set>
                                    <p:animEffect transition="in" filter="slide(fromBottom)">
                                      <p:cBhvr>
                                        <p:cTn id="22" dur="500"/>
                                        <p:tgtEl>
                                          <p:spTgt spid="2355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7" presetClass="entr" presetSubtype="10" fill="hold" grpId="0" nodeType="clickEffect">
                                  <p:stCondLst>
                                    <p:cond delay="0"/>
                                  </p:stCondLst>
                                  <p:childTnLst>
                                    <p:set>
                                      <p:cBhvr>
                                        <p:cTn id="31" dur="1" fill="hold">
                                          <p:stCondLst>
                                            <p:cond delay="0"/>
                                          </p:stCondLst>
                                        </p:cTn>
                                        <p:tgtEl>
                                          <p:spTgt spid="23663"/>
                                        </p:tgtEl>
                                        <p:attrNameLst>
                                          <p:attrName>style.visibility</p:attrName>
                                        </p:attrNameLst>
                                      </p:cBhvr>
                                      <p:to>
                                        <p:strVal val="visible"/>
                                      </p:to>
                                    </p:set>
                                    <p:anim calcmode="lin" valueType="num">
                                      <p:cBhvr>
                                        <p:cTn id="32" dur="500" fill="hold"/>
                                        <p:tgtEl>
                                          <p:spTgt spid="23663"/>
                                        </p:tgtEl>
                                        <p:attrNameLst>
                                          <p:attrName>ppt_w</p:attrName>
                                        </p:attrNameLst>
                                      </p:cBhvr>
                                      <p:tavLst>
                                        <p:tav tm="0">
                                          <p:val>
                                            <p:fltVal val="0.000000"/>
                                          </p:val>
                                        </p:tav>
                                        <p:tav tm="100000">
                                          <p:val>
                                            <p:strVal val="#ppt_w"/>
                                          </p:val>
                                        </p:tav>
                                      </p:tavLst>
                                    </p:anim>
                                    <p:anim calcmode="lin" valueType="num">
                                      <p:cBhvr>
                                        <p:cTn id="33" dur="500" fill="hold"/>
                                        <p:tgtEl>
                                          <p:spTgt spid="23663"/>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3664"/>
                                        </p:tgtEl>
                                        <p:attrNameLst>
                                          <p:attrName>style.visibility</p:attrName>
                                        </p:attrNameLst>
                                      </p:cBhvr>
                                      <p:to>
                                        <p:strVal val="visible"/>
                                      </p:to>
                                    </p:set>
                                    <p:animEffect transition="in" filter="wipe(left)">
                                      <p:cBhvr>
                                        <p:cTn id="38" dur="500"/>
                                        <p:tgtEl>
                                          <p:spTgt spid="2366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23665">
                                            <p:txEl>
                                              <p:charRg st="0" end="9"/>
                                            </p:txEl>
                                          </p:spTgt>
                                        </p:tgtEl>
                                        <p:attrNameLst>
                                          <p:attrName>style.visibility</p:attrName>
                                        </p:attrNameLst>
                                      </p:cBhvr>
                                      <p:to>
                                        <p:strVal val="visible"/>
                                      </p:to>
                                    </p:set>
                                    <p:animEffect transition="in" filter="wipe(left)">
                                      <p:cBhvr>
                                        <p:cTn id="43" dur="300"/>
                                        <p:tgtEl>
                                          <p:spTgt spid="23665">
                                            <p:txEl>
                                              <p:charRg st="0" end="9"/>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23666">
                                            <p:txEl>
                                              <p:charRg st="0" end="9"/>
                                            </p:txEl>
                                          </p:spTgt>
                                        </p:tgtEl>
                                        <p:attrNameLst>
                                          <p:attrName>style.visibility</p:attrName>
                                        </p:attrNameLst>
                                      </p:cBhvr>
                                      <p:to>
                                        <p:strVal val="visible"/>
                                      </p:to>
                                    </p:set>
                                    <p:animEffect transition="in" filter="wipe(left)">
                                      <p:cBhvr>
                                        <p:cTn id="48" dur="300"/>
                                        <p:tgtEl>
                                          <p:spTgt spid="23666">
                                            <p:txEl>
                                              <p:charRg st="0" end="9"/>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3667"/>
                                        </p:tgtEl>
                                        <p:attrNameLst>
                                          <p:attrName>style.visibility</p:attrName>
                                        </p:attrNameLst>
                                      </p:cBhvr>
                                      <p:to>
                                        <p:strVal val="visible"/>
                                      </p:to>
                                    </p:set>
                                    <p:animEffect transition="in" filter="wipe(left)">
                                      <p:cBhvr>
                                        <p:cTn id="53" dur="500"/>
                                        <p:tgtEl>
                                          <p:spTgt spid="23667"/>
                                        </p:tgtEl>
                                      </p:cBhvr>
                                    </p:animEffect>
                                  </p:childTnLst>
                                </p:cTn>
                              </p:par>
                            </p:childTnLst>
                          </p:cTn>
                        </p:par>
                      </p:childTnLst>
                    </p:cTn>
                  </p:par>
                  <p:par>
                    <p:cTn id="54" fill="hold">
                      <p:stCondLst>
                        <p:cond delay="indefinite"/>
                      </p:stCondLst>
                      <p:childTnLst>
                        <p:par>
                          <p:cTn id="55" fill="hold">
                            <p:stCondLst>
                              <p:cond delay="0"/>
                            </p:stCondLst>
                            <p:childTnLst>
                              <p:par>
                                <p:cTn id="56" presetID="17" presetClass="entr" presetSubtype="10" fill="hold" grpId="0" nodeType="clickEffect">
                                  <p:stCondLst>
                                    <p:cond delay="0"/>
                                  </p:stCondLst>
                                  <p:childTnLst>
                                    <p:set>
                                      <p:cBhvr>
                                        <p:cTn id="57" dur="1" fill="hold">
                                          <p:stCondLst>
                                            <p:cond delay="0"/>
                                          </p:stCondLst>
                                        </p:cTn>
                                        <p:tgtEl>
                                          <p:spTgt spid="23556"/>
                                        </p:tgtEl>
                                        <p:attrNameLst>
                                          <p:attrName>style.visibility</p:attrName>
                                        </p:attrNameLst>
                                      </p:cBhvr>
                                      <p:to>
                                        <p:strVal val="visible"/>
                                      </p:to>
                                    </p:set>
                                    <p:anim calcmode="lin" valueType="num">
                                      <p:cBhvr>
                                        <p:cTn id="58" dur="500" fill="hold"/>
                                        <p:tgtEl>
                                          <p:spTgt spid="23556"/>
                                        </p:tgtEl>
                                        <p:attrNameLst>
                                          <p:attrName>ppt_w</p:attrName>
                                        </p:attrNameLst>
                                      </p:cBhvr>
                                      <p:tavLst>
                                        <p:tav tm="0">
                                          <p:val>
                                            <p:fltVal val="0.000000"/>
                                          </p:val>
                                        </p:tav>
                                        <p:tav tm="100000">
                                          <p:val>
                                            <p:strVal val="#ppt_w"/>
                                          </p:val>
                                        </p:tav>
                                      </p:tavLst>
                                    </p:anim>
                                    <p:anim calcmode="lin" valueType="num">
                                      <p:cBhvr>
                                        <p:cTn id="59" dur="500" fill="hold"/>
                                        <p:tgtEl>
                                          <p:spTgt spid="23556"/>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3846"/>
                                        </p:tgtEl>
                                        <p:attrNameLst>
                                          <p:attrName>style.visibility</p:attrName>
                                        </p:attrNameLst>
                                      </p:cBhvr>
                                      <p:to>
                                        <p:strVal val="visible"/>
                                      </p:to>
                                    </p:set>
                                    <p:animEffect transition="in" filter="wipe(left)">
                                      <p:cBhvr>
                                        <p:cTn id="64" dur="500"/>
                                        <p:tgtEl>
                                          <p:spTgt spid="23846"/>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23759"/>
                                        </p:tgtEl>
                                        <p:attrNameLst>
                                          <p:attrName>style.visibility</p:attrName>
                                        </p:attrNameLst>
                                      </p:cBhvr>
                                      <p:to>
                                        <p:strVal val="visible"/>
                                      </p:to>
                                    </p:set>
                                    <p:animEffect transition="in" filter="wipe(left)">
                                      <p:cBhvr>
                                        <p:cTn id="69" dur="500"/>
                                        <p:tgtEl>
                                          <p:spTgt spid="23759"/>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23567"/>
                                        </p:tgtEl>
                                        <p:attrNameLst>
                                          <p:attrName>style.visibility</p:attrName>
                                        </p:attrNameLst>
                                      </p:cBhvr>
                                      <p:to>
                                        <p:strVal val="visible"/>
                                      </p:to>
                                    </p:set>
                                    <p:animEffect transition="in" filter="wipe(left)">
                                      <p:cBhvr>
                                        <p:cTn id="74" dur="500"/>
                                        <p:tgtEl>
                                          <p:spTgt spid="23567"/>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23842"/>
                                        </p:tgtEl>
                                        <p:attrNameLst>
                                          <p:attrName>style.visibility</p:attrName>
                                        </p:attrNameLst>
                                      </p:cBhvr>
                                      <p:to>
                                        <p:strVal val="visible"/>
                                      </p:to>
                                    </p:set>
                                    <p:animEffect transition="in" filter="wipe(up)">
                                      <p:cBhvr>
                                        <p:cTn id="79" dur="500"/>
                                        <p:tgtEl>
                                          <p:spTgt spid="23842"/>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23843"/>
                                        </p:tgtEl>
                                        <p:attrNameLst>
                                          <p:attrName>style.visibility</p:attrName>
                                        </p:attrNameLst>
                                      </p:cBhvr>
                                      <p:to>
                                        <p:strVal val="visible"/>
                                      </p:to>
                                    </p:set>
                                    <p:animEffect transition="in" filter="wipe(up)">
                                      <p:cBhvr>
                                        <p:cTn id="84" dur="500"/>
                                        <p:tgtEl>
                                          <p:spTgt spid="23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uild="p"/>
      <p:bldP spid="23555" grpId="0" build="p"/>
      <p:bldP spid="23556" grpId="0" bldLvl="0" animBg="1"/>
      <p:bldP spid="23557" grpId="0" bldLvl="0" animBg="1"/>
      <p:bldP spid="23663" grpId="0" bldLvl="0" animBg="1"/>
      <p:bldP spid="23664" grpId="0" bldLvl="0" animBg="1"/>
      <p:bldP spid="23665" grpId="0" build="p"/>
      <p:bldP spid="23666" grpId="0" build="p"/>
      <p:bldP spid="23667" grpId="0"/>
      <p:bldP spid="23842" grpId="0" bldLvl="0" animBg="1"/>
      <p:bldP spid="23843" grpId="0" bldLvl="0" animBg="1"/>
      <p:bldP spid="23846"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Rectangle 2"/>
          <p:cNvSpPr/>
          <p:nvPr/>
        </p:nvSpPr>
        <p:spPr>
          <a:xfrm>
            <a:off x="422275" y="612140"/>
            <a:ext cx="8070215" cy="953135"/>
          </a:xfrm>
          <a:prstGeom prst="rect">
            <a:avLst/>
          </a:prstGeom>
          <a:noFill/>
          <a:ln w="9525">
            <a:noFill/>
          </a:ln>
        </p:spPr>
        <p:txBody>
          <a:bodyPr wrap="square">
            <a:spAutoFit/>
          </a:bodyPr>
          <a:p>
            <a:r>
              <a:rPr lang="zh-CN" altLang="en-US" sz="2800" b="1" dirty="0">
                <a:solidFill>
                  <a:schemeClr val="bg1"/>
                </a:solidFill>
                <a:latin typeface="Times New Roman" panose="02020603050405020304" pitchFamily="18" charset="0"/>
              </a:rPr>
              <a:t>三层半导体材料构成</a:t>
            </a:r>
            <a:r>
              <a:rPr lang="en-US" altLang="zh-CN" sz="2800" b="1" dirty="0">
                <a:solidFill>
                  <a:schemeClr val="bg1"/>
                </a:solidFill>
                <a:latin typeface="Times New Roman" panose="02020603050405020304" pitchFamily="18" charset="0"/>
              </a:rPr>
              <a:t>NPN</a:t>
            </a:r>
            <a:r>
              <a:rPr lang="zh-CN" altLang="en-US" sz="2800" b="1" dirty="0">
                <a:solidFill>
                  <a:schemeClr val="bg1"/>
                </a:solidFill>
                <a:latin typeface="Times New Roman" panose="02020603050405020304" pitchFamily="18" charset="0"/>
              </a:rPr>
              <a:t>型、</a:t>
            </a:r>
            <a:r>
              <a:rPr lang="en-US" altLang="zh-CN" sz="2800" b="1" dirty="0">
                <a:solidFill>
                  <a:schemeClr val="bg1"/>
                </a:solidFill>
                <a:latin typeface="Times New Roman" panose="02020603050405020304" pitchFamily="18" charset="0"/>
              </a:rPr>
              <a:t>PNP</a:t>
            </a:r>
            <a:r>
              <a:rPr lang="zh-CN" altLang="en-US" sz="2800" b="1" dirty="0">
                <a:solidFill>
                  <a:schemeClr val="bg1"/>
                </a:solidFill>
                <a:latin typeface="Times New Roman" panose="02020603050405020304" pitchFamily="18" charset="0"/>
              </a:rPr>
              <a:t>型</a:t>
            </a:r>
            <a:r>
              <a:rPr lang="en-US" altLang="zh-CN" sz="2800" b="1" dirty="0">
                <a:solidFill>
                  <a:srgbClr val="FF0000"/>
                </a:solidFill>
                <a:latin typeface="Times New Roman" panose="02020603050405020304" pitchFamily="18" charset="0"/>
              </a:rPr>
              <a:t>,</a:t>
            </a:r>
            <a:r>
              <a:rPr lang="zh-CN" altLang="en-US" sz="2800" b="1" dirty="0">
                <a:solidFill>
                  <a:srgbClr val="FF0000"/>
                </a:solidFill>
                <a:latin typeface="Times New Roman" panose="02020603050405020304" pitchFamily="18" charset="0"/>
                <a:ea typeface="宋体" panose="02010600030101010101" pitchFamily="2" charset="-122"/>
              </a:rPr>
              <a:t>两个同型层交一个异型层。</a:t>
            </a:r>
            <a:r>
              <a:rPr lang="en-US" altLang="zh-CN" sz="2800" b="1" dirty="0">
                <a:solidFill>
                  <a:schemeClr val="bg1"/>
                </a:solidFill>
                <a:latin typeface="Times New Roman" panose="02020603050405020304" pitchFamily="18" charset="0"/>
              </a:rPr>
              <a:t> </a:t>
            </a:r>
            <a:endParaRPr lang="en-US" altLang="zh-CN" sz="2800" b="1" dirty="0">
              <a:solidFill>
                <a:schemeClr val="bg1"/>
              </a:solidFill>
              <a:latin typeface="Times New Roman" panose="02020603050405020304" pitchFamily="18" charset="0"/>
            </a:endParaRPr>
          </a:p>
        </p:txBody>
      </p:sp>
      <p:grpSp>
        <p:nvGrpSpPr>
          <p:cNvPr id="2" name="Group 3"/>
          <p:cNvGrpSpPr/>
          <p:nvPr/>
        </p:nvGrpSpPr>
        <p:grpSpPr>
          <a:xfrm>
            <a:off x="1458913" y="1883093"/>
            <a:ext cx="1123950" cy="2259012"/>
            <a:chOff x="859" y="1651"/>
            <a:chExt cx="708" cy="1423"/>
          </a:xfrm>
        </p:grpSpPr>
        <p:sp>
          <p:nvSpPr>
            <p:cNvPr id="411652" name="Rectangle 4"/>
            <p:cNvSpPr/>
            <p:nvPr/>
          </p:nvSpPr>
          <p:spPr>
            <a:xfrm>
              <a:off x="1074" y="1849"/>
              <a:ext cx="479" cy="931"/>
            </a:xfrm>
            <a:prstGeom prst="rect">
              <a:avLst/>
            </a:prstGeom>
            <a:solidFill>
              <a:srgbClr val="CCFFFF"/>
            </a:solidFill>
            <a:ln w="38100" cap="flat" cmpd="sng">
              <a:solidFill>
                <a:schemeClr val="tx1"/>
              </a:solidFill>
              <a:prstDash val="solid"/>
              <a:miter/>
              <a:headEnd type="none" w="med" len="med"/>
              <a:tailEnd type="none" w="med" len="med"/>
            </a:ln>
          </p:spPr>
          <p:txBody>
            <a:bodyPr wrap="none" anchor="ctr" anchorCtr="0"/>
            <a:p>
              <a:pPr algn="ctr"/>
              <a:endParaRPr lang="zh-CN" altLang="zh-CN" sz="1600" dirty="0">
                <a:latin typeface="Times New Roman" panose="02020603050405020304" pitchFamily="18" charset="0"/>
              </a:endParaRPr>
            </a:p>
          </p:txBody>
        </p:sp>
        <p:sp>
          <p:nvSpPr>
            <p:cNvPr id="411653" name="Line 5"/>
            <p:cNvSpPr/>
            <p:nvPr/>
          </p:nvSpPr>
          <p:spPr>
            <a:xfrm>
              <a:off x="1079" y="2186"/>
              <a:ext cx="478" cy="1"/>
            </a:xfrm>
            <a:prstGeom prst="line">
              <a:avLst/>
            </a:prstGeom>
            <a:ln w="28575" cap="flat" cmpd="sng">
              <a:solidFill>
                <a:schemeClr val="tx1"/>
              </a:solidFill>
              <a:prstDash val="solid"/>
              <a:headEnd type="none" w="med" len="med"/>
              <a:tailEnd type="none" w="med" len="med"/>
            </a:ln>
          </p:spPr>
        </p:sp>
        <p:sp>
          <p:nvSpPr>
            <p:cNvPr id="411654" name="Line 6"/>
            <p:cNvSpPr/>
            <p:nvPr/>
          </p:nvSpPr>
          <p:spPr>
            <a:xfrm flipV="1">
              <a:off x="1306" y="1698"/>
              <a:ext cx="0" cy="162"/>
            </a:xfrm>
            <a:prstGeom prst="line">
              <a:avLst/>
            </a:prstGeom>
            <a:ln w="28575" cap="flat" cmpd="sng">
              <a:solidFill>
                <a:schemeClr val="tx1"/>
              </a:solidFill>
              <a:prstDash val="solid"/>
              <a:headEnd type="none" w="med" len="med"/>
              <a:tailEnd type="none" w="med" len="med"/>
            </a:ln>
          </p:spPr>
        </p:sp>
        <p:sp>
          <p:nvSpPr>
            <p:cNvPr id="411655" name="Line 7"/>
            <p:cNvSpPr/>
            <p:nvPr/>
          </p:nvSpPr>
          <p:spPr>
            <a:xfrm>
              <a:off x="1314" y="2790"/>
              <a:ext cx="0" cy="232"/>
            </a:xfrm>
            <a:prstGeom prst="line">
              <a:avLst/>
            </a:prstGeom>
            <a:ln w="28575" cap="flat" cmpd="sng">
              <a:solidFill>
                <a:schemeClr val="tx1"/>
              </a:solidFill>
              <a:prstDash val="solid"/>
              <a:headEnd type="none" w="med" len="med"/>
              <a:tailEnd type="none" w="med" len="med"/>
            </a:ln>
          </p:spPr>
        </p:sp>
        <p:sp>
          <p:nvSpPr>
            <p:cNvPr id="411656" name="Line 8"/>
            <p:cNvSpPr/>
            <p:nvPr/>
          </p:nvSpPr>
          <p:spPr>
            <a:xfrm flipH="1">
              <a:off x="899" y="2278"/>
              <a:ext cx="180" cy="2"/>
            </a:xfrm>
            <a:prstGeom prst="line">
              <a:avLst/>
            </a:prstGeom>
            <a:ln w="28575" cap="flat" cmpd="sng">
              <a:solidFill>
                <a:schemeClr val="tx1"/>
              </a:solidFill>
              <a:prstDash val="solid"/>
              <a:headEnd type="none" w="med" len="med"/>
              <a:tailEnd type="none" w="med" len="med"/>
            </a:ln>
          </p:spPr>
        </p:sp>
        <p:sp>
          <p:nvSpPr>
            <p:cNvPr id="411657" name="Line 9"/>
            <p:cNvSpPr/>
            <p:nvPr/>
          </p:nvSpPr>
          <p:spPr>
            <a:xfrm>
              <a:off x="1089" y="2146"/>
              <a:ext cx="478" cy="0"/>
            </a:xfrm>
            <a:prstGeom prst="line">
              <a:avLst/>
            </a:prstGeom>
            <a:ln w="28575" cap="flat" cmpd="sng">
              <a:solidFill>
                <a:srgbClr val="FF0000"/>
              </a:solidFill>
              <a:prstDash val="dash"/>
              <a:headEnd type="none" w="med" len="med"/>
              <a:tailEnd type="none" w="med" len="med"/>
            </a:ln>
          </p:spPr>
        </p:sp>
        <p:sp>
          <p:nvSpPr>
            <p:cNvPr id="411658" name="Line 10"/>
            <p:cNvSpPr/>
            <p:nvPr/>
          </p:nvSpPr>
          <p:spPr>
            <a:xfrm>
              <a:off x="1079" y="2371"/>
              <a:ext cx="478" cy="1"/>
            </a:xfrm>
            <a:prstGeom prst="line">
              <a:avLst/>
            </a:prstGeom>
            <a:ln w="28575" cap="flat" cmpd="sng">
              <a:solidFill>
                <a:srgbClr val="FF00FF"/>
              </a:solidFill>
              <a:prstDash val="dash"/>
              <a:headEnd type="none" w="med" len="med"/>
              <a:tailEnd type="none" w="med" len="med"/>
            </a:ln>
          </p:spPr>
        </p:sp>
        <p:sp>
          <p:nvSpPr>
            <p:cNvPr id="411659" name="Line 11"/>
            <p:cNvSpPr/>
            <p:nvPr/>
          </p:nvSpPr>
          <p:spPr>
            <a:xfrm>
              <a:off x="1087" y="2475"/>
              <a:ext cx="478" cy="0"/>
            </a:xfrm>
            <a:prstGeom prst="line">
              <a:avLst/>
            </a:prstGeom>
            <a:ln w="28575" cap="flat" cmpd="sng">
              <a:solidFill>
                <a:srgbClr val="FF0000"/>
              </a:solidFill>
              <a:prstDash val="dash"/>
              <a:headEnd type="none" w="med" len="med"/>
              <a:tailEnd type="none" w="med" len="med"/>
            </a:ln>
          </p:spPr>
        </p:sp>
        <p:sp>
          <p:nvSpPr>
            <p:cNvPr id="411660" name="Line 12"/>
            <p:cNvSpPr/>
            <p:nvPr/>
          </p:nvSpPr>
          <p:spPr>
            <a:xfrm>
              <a:off x="1079" y="2209"/>
              <a:ext cx="478" cy="1"/>
            </a:xfrm>
            <a:prstGeom prst="line">
              <a:avLst/>
            </a:prstGeom>
            <a:ln w="28575" cap="flat" cmpd="sng">
              <a:solidFill>
                <a:srgbClr val="FF00FF"/>
              </a:solidFill>
              <a:prstDash val="dash"/>
              <a:headEnd type="none" w="med" len="med"/>
              <a:tailEnd type="none" w="med" len="med"/>
            </a:ln>
          </p:spPr>
        </p:sp>
        <p:sp>
          <p:nvSpPr>
            <p:cNvPr id="411661" name="Oval 13"/>
            <p:cNvSpPr/>
            <p:nvPr/>
          </p:nvSpPr>
          <p:spPr>
            <a:xfrm>
              <a:off x="859" y="2255"/>
              <a:ext cx="50" cy="53"/>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1662" name="Oval 14"/>
            <p:cNvSpPr/>
            <p:nvPr/>
          </p:nvSpPr>
          <p:spPr>
            <a:xfrm>
              <a:off x="1286" y="1651"/>
              <a:ext cx="50" cy="52"/>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1663" name="Oval 15"/>
            <p:cNvSpPr/>
            <p:nvPr/>
          </p:nvSpPr>
          <p:spPr>
            <a:xfrm>
              <a:off x="1282" y="3022"/>
              <a:ext cx="50" cy="52"/>
            </a:xfrm>
            <a:prstGeom prst="ellipse">
              <a:avLst/>
            </a:prstGeom>
            <a:noFill/>
            <a:ln w="28575" cap="flat" cmpd="sng">
              <a:solidFill>
                <a:schemeClr val="tx1"/>
              </a:solidFill>
              <a:prstDash val="solid"/>
              <a:headEnd type="none" w="med" len="med"/>
              <a:tailEnd type="none" w="med" len="med"/>
            </a:ln>
          </p:spPr>
          <p:txBody>
            <a:bodyPr wrap="none" anchor="ctr" anchorCtr="0"/>
            <a:p>
              <a:pPr algn="ctr"/>
              <a:endParaRPr lang="zh-CN" altLang="zh-CN" b="1" dirty="0">
                <a:latin typeface="Times New Roman" panose="02020603050405020304" pitchFamily="18" charset="0"/>
              </a:endParaRPr>
            </a:p>
          </p:txBody>
        </p:sp>
        <p:sp>
          <p:nvSpPr>
            <p:cNvPr id="411664" name="Text Box 16"/>
            <p:cNvSpPr txBox="1"/>
            <p:nvPr/>
          </p:nvSpPr>
          <p:spPr>
            <a:xfrm>
              <a:off x="1195" y="1858"/>
              <a:ext cx="255" cy="288"/>
            </a:xfrm>
            <a:prstGeom prst="rect">
              <a:avLst/>
            </a:prstGeom>
            <a:noFill/>
            <a:ln w="9525">
              <a:noFill/>
            </a:ln>
          </p:spPr>
          <p:txBody>
            <a:bodyPr wrap="none" anchor="ctr" anchorCtr="0">
              <a:spAutoFit/>
            </a:bodyPr>
            <a:p>
              <a:pPr algn="ctr"/>
              <a:r>
                <a:rPr lang="en-US" altLang="zh-CN" b="1" dirty="0">
                  <a:solidFill>
                    <a:srgbClr val="FF0066"/>
                  </a:solidFill>
                  <a:latin typeface="Times New Roman" panose="02020603050405020304" pitchFamily="18" charset="0"/>
                </a:rPr>
                <a:t>N</a:t>
              </a:r>
              <a:endParaRPr lang="en-US" altLang="zh-CN" b="1" dirty="0">
                <a:solidFill>
                  <a:srgbClr val="FF0066"/>
                </a:solidFill>
                <a:latin typeface="Times New Roman" panose="02020603050405020304" pitchFamily="18" charset="0"/>
              </a:endParaRPr>
            </a:p>
          </p:txBody>
        </p:sp>
        <p:sp>
          <p:nvSpPr>
            <p:cNvPr id="411665" name="Text Box 17"/>
            <p:cNvSpPr txBox="1"/>
            <p:nvPr/>
          </p:nvSpPr>
          <p:spPr>
            <a:xfrm>
              <a:off x="1195" y="2450"/>
              <a:ext cx="255" cy="288"/>
            </a:xfrm>
            <a:prstGeom prst="rect">
              <a:avLst/>
            </a:prstGeom>
            <a:noFill/>
            <a:ln w="9525">
              <a:noFill/>
            </a:ln>
          </p:spPr>
          <p:txBody>
            <a:bodyPr wrap="none" anchor="ctr" anchorCtr="0">
              <a:spAutoFit/>
            </a:bodyPr>
            <a:p>
              <a:pPr algn="ctr"/>
              <a:r>
                <a:rPr lang="en-US" altLang="zh-CN" b="1" dirty="0">
                  <a:solidFill>
                    <a:srgbClr val="FF0066"/>
                  </a:solidFill>
                  <a:latin typeface="Times New Roman" panose="02020603050405020304" pitchFamily="18" charset="0"/>
                </a:rPr>
                <a:t>N</a:t>
              </a:r>
              <a:endParaRPr lang="en-US" altLang="zh-CN" dirty="0">
                <a:solidFill>
                  <a:srgbClr val="FF0066"/>
                </a:solidFill>
                <a:latin typeface="Times New Roman" panose="02020603050405020304" pitchFamily="18" charset="0"/>
              </a:endParaRPr>
            </a:p>
          </p:txBody>
        </p:sp>
        <p:sp>
          <p:nvSpPr>
            <p:cNvPr id="411666" name="Rectangle 18"/>
            <p:cNvSpPr/>
            <p:nvPr/>
          </p:nvSpPr>
          <p:spPr>
            <a:xfrm>
              <a:off x="1079" y="2180"/>
              <a:ext cx="467" cy="258"/>
            </a:xfrm>
            <a:prstGeom prst="rect">
              <a:avLst/>
            </a:prstGeom>
            <a:solidFill>
              <a:srgbClr val="FFFFCC"/>
            </a:solidFill>
            <a:ln w="15875" cap="flat" cmpd="sng">
              <a:solidFill>
                <a:srgbClr val="000000"/>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1667" name="Text Box 19"/>
            <p:cNvSpPr txBox="1"/>
            <p:nvPr/>
          </p:nvSpPr>
          <p:spPr>
            <a:xfrm>
              <a:off x="1197" y="2163"/>
              <a:ext cx="233" cy="288"/>
            </a:xfrm>
            <a:prstGeom prst="rect">
              <a:avLst/>
            </a:prstGeom>
            <a:noFill/>
            <a:ln w="9525">
              <a:noFill/>
            </a:ln>
          </p:spPr>
          <p:txBody>
            <a:bodyPr wrap="none" anchor="ctr" anchorCtr="0">
              <a:spAutoFit/>
            </a:bodyPr>
            <a:p>
              <a:pPr algn="ctr"/>
              <a:r>
                <a:rPr lang="en-US" altLang="zh-CN" b="1" dirty="0">
                  <a:solidFill>
                    <a:srgbClr val="FF0066"/>
                  </a:solidFill>
                  <a:latin typeface="Times New Roman" panose="02020603050405020304" pitchFamily="18" charset="0"/>
                </a:rPr>
                <a:t>P</a:t>
              </a:r>
              <a:endParaRPr lang="en-US" altLang="zh-CN" b="1" dirty="0">
                <a:solidFill>
                  <a:srgbClr val="FF0066"/>
                </a:solidFill>
                <a:latin typeface="Times New Roman" panose="02020603050405020304" pitchFamily="18" charset="0"/>
              </a:endParaRPr>
            </a:p>
          </p:txBody>
        </p:sp>
        <p:sp>
          <p:nvSpPr>
            <p:cNvPr id="411668" name="Line 20"/>
            <p:cNvSpPr/>
            <p:nvPr/>
          </p:nvSpPr>
          <p:spPr>
            <a:xfrm>
              <a:off x="1074" y="2204"/>
              <a:ext cx="479" cy="0"/>
            </a:xfrm>
            <a:prstGeom prst="line">
              <a:avLst/>
            </a:prstGeom>
            <a:ln w="9525" cap="flat" cmpd="sng">
              <a:solidFill>
                <a:srgbClr val="000000"/>
              </a:solidFill>
              <a:prstDash val="dash"/>
              <a:headEnd type="none" w="med" len="med"/>
              <a:tailEnd type="none" w="med" len="med"/>
            </a:ln>
          </p:spPr>
        </p:sp>
        <p:sp>
          <p:nvSpPr>
            <p:cNvPr id="411669" name="Line 21"/>
            <p:cNvSpPr/>
            <p:nvPr/>
          </p:nvSpPr>
          <p:spPr>
            <a:xfrm>
              <a:off x="1073" y="2402"/>
              <a:ext cx="479" cy="0"/>
            </a:xfrm>
            <a:prstGeom prst="line">
              <a:avLst/>
            </a:prstGeom>
            <a:ln w="9525" cap="flat" cmpd="sng">
              <a:solidFill>
                <a:srgbClr val="000000"/>
              </a:solidFill>
              <a:prstDash val="dash"/>
              <a:headEnd type="none" w="med" len="med"/>
              <a:tailEnd type="none" w="med" len="med"/>
            </a:ln>
          </p:spPr>
        </p:sp>
      </p:grpSp>
      <p:sp>
        <p:nvSpPr>
          <p:cNvPr id="64534" name="Text Box 22"/>
          <p:cNvSpPr txBox="1"/>
          <p:nvPr/>
        </p:nvSpPr>
        <p:spPr>
          <a:xfrm>
            <a:off x="431800" y="3884930"/>
            <a:ext cx="2163763" cy="457200"/>
          </a:xfrm>
          <a:prstGeom prst="rect">
            <a:avLst/>
          </a:prstGeom>
          <a:noFill/>
          <a:ln w="9525">
            <a:noFill/>
          </a:ln>
        </p:spPr>
        <p:txBody>
          <a:bodyPr anchor="ctr" anchorCtr="0">
            <a:spAutoFit/>
          </a:bodyPr>
          <a:p>
            <a:r>
              <a:rPr lang="zh-CN" altLang="en-US" b="1" dirty="0">
                <a:solidFill>
                  <a:srgbClr val="0033CC"/>
                </a:solidFill>
                <a:latin typeface="Times New Roman" panose="02020603050405020304" pitchFamily="18" charset="0"/>
              </a:rPr>
              <a:t>发射极 </a:t>
            </a:r>
            <a:r>
              <a:rPr lang="en-US" altLang="zh-CN" b="1" dirty="0">
                <a:solidFill>
                  <a:srgbClr val="FF0066"/>
                </a:solidFill>
                <a:latin typeface="Times New Roman" panose="02020603050405020304" pitchFamily="18" charset="0"/>
              </a:rPr>
              <a:t>E</a:t>
            </a:r>
            <a:endParaRPr lang="en-US" altLang="zh-CN" sz="1800" b="1" dirty="0">
              <a:solidFill>
                <a:srgbClr val="FF0066"/>
              </a:solidFill>
              <a:latin typeface="Times New Roman" panose="02020603050405020304" pitchFamily="18" charset="0"/>
            </a:endParaRPr>
          </a:p>
        </p:txBody>
      </p:sp>
      <p:sp>
        <p:nvSpPr>
          <p:cNvPr id="64535" name="Text Box 23"/>
          <p:cNvSpPr txBox="1"/>
          <p:nvPr/>
        </p:nvSpPr>
        <p:spPr>
          <a:xfrm>
            <a:off x="422275" y="2686368"/>
            <a:ext cx="1495425" cy="457200"/>
          </a:xfrm>
          <a:prstGeom prst="rect">
            <a:avLst/>
          </a:prstGeom>
          <a:noFill/>
          <a:ln w="9525">
            <a:noFill/>
          </a:ln>
        </p:spPr>
        <p:txBody>
          <a:bodyPr anchor="ctr" anchorCtr="0">
            <a:spAutoFit/>
          </a:bodyPr>
          <a:p>
            <a:r>
              <a:rPr lang="zh-CN" altLang="en-US" b="1" dirty="0">
                <a:solidFill>
                  <a:srgbClr val="0033CC"/>
                </a:solidFill>
                <a:latin typeface="Times New Roman" panose="02020603050405020304" pitchFamily="18" charset="0"/>
              </a:rPr>
              <a:t>基极 </a:t>
            </a:r>
            <a:r>
              <a:rPr lang="en-US" altLang="zh-CN" b="1" dirty="0">
                <a:solidFill>
                  <a:srgbClr val="FF0066"/>
                </a:solidFill>
                <a:latin typeface="Times New Roman" panose="02020603050405020304" pitchFamily="18" charset="0"/>
              </a:rPr>
              <a:t>B</a:t>
            </a:r>
            <a:endParaRPr lang="en-US" altLang="zh-CN" dirty="0">
              <a:solidFill>
                <a:srgbClr val="FF0066"/>
              </a:solidFill>
              <a:latin typeface="Times New Roman" panose="02020603050405020304" pitchFamily="18" charset="0"/>
            </a:endParaRPr>
          </a:p>
        </p:txBody>
      </p:sp>
      <p:sp>
        <p:nvSpPr>
          <p:cNvPr id="64536" name="Text Box 24"/>
          <p:cNvSpPr txBox="1"/>
          <p:nvPr/>
        </p:nvSpPr>
        <p:spPr>
          <a:xfrm>
            <a:off x="377825" y="1779905"/>
            <a:ext cx="2143125" cy="457200"/>
          </a:xfrm>
          <a:prstGeom prst="rect">
            <a:avLst/>
          </a:prstGeom>
          <a:noFill/>
          <a:ln w="9525">
            <a:noFill/>
          </a:ln>
        </p:spPr>
        <p:txBody>
          <a:bodyPr anchor="ctr" anchorCtr="0">
            <a:spAutoFit/>
          </a:bodyPr>
          <a:p>
            <a:r>
              <a:rPr lang="zh-CN" altLang="en-US" b="1" dirty="0">
                <a:solidFill>
                  <a:srgbClr val="0033CC"/>
                </a:solidFill>
                <a:latin typeface="Times New Roman" panose="02020603050405020304" pitchFamily="18" charset="0"/>
              </a:rPr>
              <a:t>集电极 </a:t>
            </a:r>
            <a:r>
              <a:rPr lang="en-US" altLang="zh-CN" b="1" dirty="0">
                <a:solidFill>
                  <a:srgbClr val="FF0066"/>
                </a:solidFill>
                <a:latin typeface="Times New Roman" panose="02020603050405020304" pitchFamily="18" charset="0"/>
              </a:rPr>
              <a:t>C</a:t>
            </a:r>
            <a:endParaRPr lang="en-US" altLang="zh-CN" dirty="0">
              <a:solidFill>
                <a:srgbClr val="FF0066"/>
              </a:solidFill>
              <a:latin typeface="Times New Roman" panose="02020603050405020304" pitchFamily="18" charset="0"/>
            </a:endParaRPr>
          </a:p>
        </p:txBody>
      </p:sp>
      <p:sp>
        <p:nvSpPr>
          <p:cNvPr id="64537" name="Text Box 25"/>
          <p:cNvSpPr txBox="1"/>
          <p:nvPr/>
        </p:nvSpPr>
        <p:spPr>
          <a:xfrm>
            <a:off x="2932113" y="3011805"/>
            <a:ext cx="1317625" cy="457200"/>
          </a:xfrm>
          <a:prstGeom prst="rect">
            <a:avLst/>
          </a:prstGeom>
          <a:noFill/>
          <a:ln w="9525">
            <a:noFill/>
          </a:ln>
        </p:spPr>
        <p:txBody>
          <a:bodyPr anchor="ctr" anchorCtr="0">
            <a:spAutoFit/>
          </a:bodyPr>
          <a:p>
            <a:r>
              <a:rPr lang="zh-CN" altLang="en-US" b="1" dirty="0">
                <a:solidFill>
                  <a:srgbClr val="0033CC"/>
                </a:solidFill>
                <a:latin typeface="Times New Roman" panose="02020603050405020304" pitchFamily="18" charset="0"/>
              </a:rPr>
              <a:t>发射结</a:t>
            </a:r>
            <a:endParaRPr lang="zh-CN" altLang="en-US" b="1" dirty="0">
              <a:solidFill>
                <a:srgbClr val="0033CC"/>
              </a:solidFill>
              <a:latin typeface="Times New Roman" panose="02020603050405020304" pitchFamily="18" charset="0"/>
            </a:endParaRPr>
          </a:p>
        </p:txBody>
      </p:sp>
      <p:sp>
        <p:nvSpPr>
          <p:cNvPr id="64538" name="Text Box 26"/>
          <p:cNvSpPr txBox="1"/>
          <p:nvPr/>
        </p:nvSpPr>
        <p:spPr>
          <a:xfrm>
            <a:off x="2913063" y="2316480"/>
            <a:ext cx="1290637" cy="457200"/>
          </a:xfrm>
          <a:prstGeom prst="rect">
            <a:avLst/>
          </a:prstGeom>
          <a:noFill/>
          <a:ln w="9525">
            <a:noFill/>
          </a:ln>
        </p:spPr>
        <p:txBody>
          <a:bodyPr anchor="ctr" anchorCtr="0">
            <a:spAutoFit/>
          </a:bodyPr>
          <a:p>
            <a:r>
              <a:rPr lang="zh-CN" altLang="en-US" b="1" dirty="0">
                <a:solidFill>
                  <a:srgbClr val="0033CC"/>
                </a:solidFill>
                <a:latin typeface="Times New Roman" panose="02020603050405020304" pitchFamily="18" charset="0"/>
              </a:rPr>
              <a:t>集电结</a:t>
            </a:r>
            <a:endParaRPr lang="zh-CN" altLang="en-US" dirty="0">
              <a:solidFill>
                <a:srgbClr val="0033CC"/>
              </a:solidFill>
              <a:latin typeface="Times New Roman" panose="02020603050405020304" pitchFamily="18" charset="0"/>
            </a:endParaRPr>
          </a:p>
        </p:txBody>
      </p:sp>
      <p:sp>
        <p:nvSpPr>
          <p:cNvPr id="64539" name="Text Box 27"/>
          <p:cNvSpPr txBox="1"/>
          <p:nvPr/>
        </p:nvSpPr>
        <p:spPr>
          <a:xfrm>
            <a:off x="2684463" y="2459038"/>
            <a:ext cx="1641475" cy="457200"/>
          </a:xfrm>
          <a:prstGeom prst="rect">
            <a:avLst/>
          </a:prstGeom>
          <a:noFill/>
          <a:ln w="9525">
            <a:noFill/>
          </a:ln>
        </p:spPr>
        <p:txBody>
          <a:bodyPr>
            <a:spAutoFit/>
          </a:bodyPr>
          <a:p>
            <a:r>
              <a:rPr lang="en-US" altLang="zh-CN" b="1" dirty="0">
                <a:solidFill>
                  <a:srgbClr val="FF0066"/>
                </a:solidFill>
                <a:latin typeface="Times New Roman" panose="02020603050405020304" pitchFamily="18" charset="0"/>
              </a:rPr>
              <a:t>— </a:t>
            </a:r>
            <a:r>
              <a:rPr lang="zh-CN" altLang="en-US" b="1" dirty="0">
                <a:solidFill>
                  <a:srgbClr val="FF0066"/>
                </a:solidFill>
                <a:latin typeface="Times New Roman" panose="02020603050405020304" pitchFamily="18" charset="0"/>
              </a:rPr>
              <a:t>基区</a:t>
            </a:r>
            <a:endParaRPr lang="zh-CN" altLang="en-US" b="1" dirty="0">
              <a:solidFill>
                <a:srgbClr val="FF0066"/>
              </a:solidFill>
              <a:latin typeface="Times New Roman" panose="02020603050405020304" pitchFamily="18" charset="0"/>
            </a:endParaRPr>
          </a:p>
        </p:txBody>
      </p:sp>
      <p:sp>
        <p:nvSpPr>
          <p:cNvPr id="64540" name="Text Box 28"/>
          <p:cNvSpPr txBox="1"/>
          <p:nvPr/>
        </p:nvSpPr>
        <p:spPr>
          <a:xfrm>
            <a:off x="2665413" y="3328670"/>
            <a:ext cx="2008187" cy="457200"/>
          </a:xfrm>
          <a:prstGeom prst="rect">
            <a:avLst/>
          </a:prstGeom>
          <a:noFill/>
          <a:ln w="9525">
            <a:noFill/>
          </a:ln>
        </p:spPr>
        <p:txBody>
          <a:bodyPr>
            <a:spAutoFit/>
          </a:bodyPr>
          <a:p>
            <a:r>
              <a:rPr lang="en-US" altLang="zh-CN" b="1" dirty="0">
                <a:solidFill>
                  <a:srgbClr val="FF0066"/>
                </a:solidFill>
                <a:latin typeface="Times New Roman" panose="02020603050405020304" pitchFamily="18" charset="0"/>
              </a:rPr>
              <a:t>— </a:t>
            </a:r>
            <a:r>
              <a:rPr lang="zh-CN" altLang="en-US" b="1" dirty="0">
                <a:solidFill>
                  <a:srgbClr val="FF0066"/>
                </a:solidFill>
                <a:latin typeface="Times New Roman" panose="02020603050405020304" pitchFamily="18" charset="0"/>
              </a:rPr>
              <a:t>发射区</a:t>
            </a:r>
            <a:endParaRPr lang="zh-CN" altLang="en-US" dirty="0">
              <a:solidFill>
                <a:srgbClr val="FF0066"/>
              </a:solidFill>
              <a:latin typeface="Times New Roman" panose="02020603050405020304" pitchFamily="18" charset="0"/>
            </a:endParaRPr>
          </a:p>
        </p:txBody>
      </p:sp>
      <p:sp>
        <p:nvSpPr>
          <p:cNvPr id="64541" name="Text Box 29"/>
          <p:cNvSpPr txBox="1"/>
          <p:nvPr/>
        </p:nvSpPr>
        <p:spPr>
          <a:xfrm>
            <a:off x="2684463" y="1959293"/>
            <a:ext cx="1971675" cy="457200"/>
          </a:xfrm>
          <a:prstGeom prst="rect">
            <a:avLst/>
          </a:prstGeom>
          <a:noFill/>
          <a:ln w="9525">
            <a:noFill/>
          </a:ln>
        </p:spPr>
        <p:txBody>
          <a:bodyPr>
            <a:spAutoFit/>
          </a:bodyPr>
          <a:p>
            <a:r>
              <a:rPr lang="en-US" altLang="zh-CN" b="1" dirty="0">
                <a:solidFill>
                  <a:srgbClr val="FF0066"/>
                </a:solidFill>
                <a:latin typeface="Times New Roman" panose="02020603050405020304" pitchFamily="18" charset="0"/>
              </a:rPr>
              <a:t>— </a:t>
            </a:r>
            <a:r>
              <a:rPr lang="zh-CN" altLang="en-US" b="1" dirty="0">
                <a:solidFill>
                  <a:srgbClr val="FF0066"/>
                </a:solidFill>
                <a:latin typeface="Times New Roman" panose="02020603050405020304" pitchFamily="18" charset="0"/>
              </a:rPr>
              <a:t>集电区</a:t>
            </a:r>
            <a:endParaRPr lang="zh-CN" altLang="en-US" b="1" dirty="0">
              <a:solidFill>
                <a:srgbClr val="FF0066"/>
              </a:solidFill>
              <a:latin typeface="Times New Roman" panose="02020603050405020304" pitchFamily="18" charset="0"/>
            </a:endParaRPr>
          </a:p>
        </p:txBody>
      </p:sp>
      <p:sp>
        <p:nvSpPr>
          <p:cNvPr id="64542" name="Text Box 30"/>
          <p:cNvSpPr txBox="1"/>
          <p:nvPr/>
        </p:nvSpPr>
        <p:spPr>
          <a:xfrm>
            <a:off x="1795463" y="4030980"/>
            <a:ext cx="1593850" cy="519113"/>
          </a:xfrm>
          <a:prstGeom prst="rect">
            <a:avLst/>
          </a:prstGeom>
          <a:noFill/>
          <a:ln w="9525">
            <a:noFill/>
          </a:ln>
        </p:spPr>
        <p:txBody>
          <a:bodyPr>
            <a:spAutoFit/>
          </a:bodyPr>
          <a:p>
            <a:r>
              <a:rPr lang="en-US" altLang="zh-CN" sz="2800" b="1" dirty="0">
                <a:solidFill>
                  <a:srgbClr val="FF0066"/>
                </a:solidFill>
                <a:latin typeface="Times New Roman" panose="02020603050405020304" pitchFamily="18" charset="0"/>
              </a:rPr>
              <a:t>e</a:t>
            </a:r>
            <a:r>
              <a:rPr lang="en-US" altLang="zh-CN" sz="2800" b="1" dirty="0">
                <a:latin typeface="Times New Roman" panose="02020603050405020304" pitchFamily="18" charset="0"/>
              </a:rPr>
              <a:t>mitter</a:t>
            </a:r>
            <a:endParaRPr lang="en-US" altLang="zh-CN" sz="2800" dirty="0">
              <a:latin typeface="Times New Roman" panose="02020603050405020304" pitchFamily="18" charset="0"/>
            </a:endParaRPr>
          </a:p>
        </p:txBody>
      </p:sp>
      <p:sp>
        <p:nvSpPr>
          <p:cNvPr id="64543" name="Text Box 31"/>
          <p:cNvSpPr txBox="1"/>
          <p:nvPr/>
        </p:nvSpPr>
        <p:spPr>
          <a:xfrm>
            <a:off x="687388" y="3188018"/>
            <a:ext cx="1179512" cy="519112"/>
          </a:xfrm>
          <a:prstGeom prst="rect">
            <a:avLst/>
          </a:prstGeom>
          <a:noFill/>
          <a:ln w="9525">
            <a:noFill/>
          </a:ln>
        </p:spPr>
        <p:txBody>
          <a:bodyPr>
            <a:spAutoFit/>
          </a:bodyPr>
          <a:p>
            <a:r>
              <a:rPr lang="en-US" altLang="zh-CN" sz="2800" b="1" dirty="0">
                <a:solidFill>
                  <a:srgbClr val="FF0066"/>
                </a:solidFill>
                <a:latin typeface="Times New Roman" panose="02020603050405020304" pitchFamily="18" charset="0"/>
              </a:rPr>
              <a:t>b</a:t>
            </a:r>
            <a:r>
              <a:rPr lang="en-US" altLang="zh-CN" sz="2800" b="1" dirty="0">
                <a:latin typeface="Times New Roman" panose="02020603050405020304" pitchFamily="18" charset="0"/>
              </a:rPr>
              <a:t>ase</a:t>
            </a:r>
            <a:endParaRPr lang="en-US" altLang="zh-CN" sz="2800" dirty="0">
              <a:latin typeface="Times New Roman" panose="02020603050405020304" pitchFamily="18" charset="0"/>
            </a:endParaRPr>
          </a:p>
        </p:txBody>
      </p:sp>
      <p:sp>
        <p:nvSpPr>
          <p:cNvPr id="64544" name="Text Box 32"/>
          <p:cNvSpPr txBox="1"/>
          <p:nvPr/>
        </p:nvSpPr>
        <p:spPr>
          <a:xfrm>
            <a:off x="1636713" y="1446530"/>
            <a:ext cx="1770062" cy="519113"/>
          </a:xfrm>
          <a:prstGeom prst="rect">
            <a:avLst/>
          </a:prstGeom>
          <a:noFill/>
          <a:ln w="9525">
            <a:noFill/>
          </a:ln>
        </p:spPr>
        <p:txBody>
          <a:bodyPr>
            <a:spAutoFit/>
          </a:bodyPr>
          <a:p>
            <a:r>
              <a:rPr lang="en-US" altLang="zh-CN" sz="2800" b="1" dirty="0">
                <a:solidFill>
                  <a:srgbClr val="FF0066"/>
                </a:solidFill>
                <a:latin typeface="Times New Roman" panose="02020603050405020304" pitchFamily="18" charset="0"/>
              </a:rPr>
              <a:t>c</a:t>
            </a:r>
            <a:r>
              <a:rPr lang="en-US" altLang="zh-CN" sz="2800" b="1" dirty="0">
                <a:latin typeface="Times New Roman" panose="02020603050405020304" pitchFamily="18" charset="0"/>
              </a:rPr>
              <a:t>ollector</a:t>
            </a:r>
            <a:endParaRPr lang="en-US" altLang="zh-CN" sz="2800" dirty="0">
              <a:latin typeface="Times New Roman" panose="02020603050405020304" pitchFamily="18" charset="0"/>
            </a:endParaRPr>
          </a:p>
        </p:txBody>
      </p:sp>
      <p:sp>
        <p:nvSpPr>
          <p:cNvPr id="64545" name="Text Box 33"/>
          <p:cNvSpPr txBox="1"/>
          <p:nvPr/>
        </p:nvSpPr>
        <p:spPr>
          <a:xfrm>
            <a:off x="609600" y="5370513"/>
            <a:ext cx="1641475" cy="519112"/>
          </a:xfrm>
          <a:prstGeom prst="rect">
            <a:avLst/>
          </a:prstGeom>
          <a:noFill/>
          <a:ln w="9525">
            <a:noFill/>
          </a:ln>
        </p:spPr>
        <p:txBody>
          <a:bodyPr>
            <a:spAutoFit/>
          </a:bodyPr>
          <a:p>
            <a:pPr algn="ctr"/>
            <a:r>
              <a:rPr lang="en-US" altLang="zh-CN" sz="2800" b="1" dirty="0">
                <a:solidFill>
                  <a:srgbClr val="0033CC"/>
                </a:solidFill>
                <a:latin typeface="Times New Roman" panose="02020603050405020304" pitchFamily="18" charset="0"/>
              </a:rPr>
              <a:t>NPN </a:t>
            </a:r>
            <a:r>
              <a:rPr lang="zh-CN" altLang="en-US" sz="2800" b="1" dirty="0">
                <a:solidFill>
                  <a:srgbClr val="0033CC"/>
                </a:solidFill>
                <a:latin typeface="Times New Roman" panose="02020603050405020304" pitchFamily="18" charset="0"/>
              </a:rPr>
              <a:t>型</a:t>
            </a:r>
            <a:endParaRPr lang="zh-CN" altLang="en-US" sz="2800" dirty="0">
              <a:solidFill>
                <a:srgbClr val="0033CC"/>
              </a:solidFill>
              <a:latin typeface="Times New Roman" panose="02020603050405020304" pitchFamily="18" charset="0"/>
            </a:endParaRPr>
          </a:p>
        </p:txBody>
      </p:sp>
      <p:grpSp>
        <p:nvGrpSpPr>
          <p:cNvPr id="3" name="Group 34"/>
          <p:cNvGrpSpPr/>
          <p:nvPr/>
        </p:nvGrpSpPr>
        <p:grpSpPr>
          <a:xfrm>
            <a:off x="1495425" y="4452938"/>
            <a:ext cx="1368425" cy="1528762"/>
            <a:chOff x="738" y="3189"/>
            <a:chExt cx="862" cy="963"/>
          </a:xfrm>
        </p:grpSpPr>
        <p:sp>
          <p:nvSpPr>
            <p:cNvPr id="411683" name="Text Box 35"/>
            <p:cNvSpPr txBox="1"/>
            <p:nvPr/>
          </p:nvSpPr>
          <p:spPr>
            <a:xfrm>
              <a:off x="1332" y="3864"/>
              <a:ext cx="268" cy="288"/>
            </a:xfrm>
            <a:prstGeom prst="rect">
              <a:avLst/>
            </a:prstGeom>
            <a:noFill/>
            <a:ln w="9525">
              <a:noFill/>
            </a:ln>
          </p:spPr>
          <p:txBody>
            <a:bodyPr anchor="ctr" anchorCtr="0">
              <a:spAutoFit/>
            </a:bodyPr>
            <a:p>
              <a:pPr algn="ctr"/>
              <a:r>
                <a:rPr lang="en-US" altLang="zh-CN" b="1" dirty="0">
                  <a:solidFill>
                    <a:srgbClr val="FF0066"/>
                  </a:solidFill>
                  <a:latin typeface="Times New Roman" panose="02020603050405020304" pitchFamily="18" charset="0"/>
                </a:rPr>
                <a:t>E</a:t>
              </a:r>
              <a:endParaRPr lang="en-US" altLang="zh-CN" dirty="0">
                <a:solidFill>
                  <a:srgbClr val="FF0066"/>
                </a:solidFill>
                <a:latin typeface="Times New Roman" panose="02020603050405020304" pitchFamily="18" charset="0"/>
              </a:endParaRPr>
            </a:p>
          </p:txBody>
        </p:sp>
        <p:grpSp>
          <p:nvGrpSpPr>
            <p:cNvPr id="411684" name="Group 36"/>
            <p:cNvGrpSpPr/>
            <p:nvPr/>
          </p:nvGrpSpPr>
          <p:grpSpPr>
            <a:xfrm>
              <a:off x="738" y="3189"/>
              <a:ext cx="807" cy="899"/>
              <a:chOff x="738" y="3189"/>
              <a:chExt cx="807" cy="899"/>
            </a:xfrm>
          </p:grpSpPr>
          <p:sp>
            <p:nvSpPr>
              <p:cNvPr id="411685" name="Text Box 37"/>
              <p:cNvSpPr txBox="1"/>
              <p:nvPr/>
            </p:nvSpPr>
            <p:spPr>
              <a:xfrm>
                <a:off x="1359" y="3189"/>
                <a:ext cx="186" cy="288"/>
              </a:xfrm>
              <a:prstGeom prst="rect">
                <a:avLst/>
              </a:prstGeom>
              <a:noFill/>
              <a:ln w="9525">
                <a:noFill/>
              </a:ln>
            </p:spPr>
            <p:txBody>
              <a:bodyPr anchor="ctr" anchorCtr="0">
                <a:spAutoFit/>
              </a:bodyPr>
              <a:p>
                <a:pPr algn="ctr"/>
                <a:r>
                  <a:rPr lang="en-US" altLang="zh-CN" b="1" dirty="0">
                    <a:solidFill>
                      <a:srgbClr val="FF0066"/>
                    </a:solidFill>
                    <a:latin typeface="Times New Roman" panose="02020603050405020304" pitchFamily="18" charset="0"/>
                  </a:rPr>
                  <a:t>C</a:t>
                </a:r>
                <a:endParaRPr lang="en-US" altLang="zh-CN" dirty="0">
                  <a:solidFill>
                    <a:srgbClr val="FF0066"/>
                  </a:solidFill>
                  <a:latin typeface="Times New Roman" panose="02020603050405020304" pitchFamily="18" charset="0"/>
                </a:endParaRPr>
              </a:p>
            </p:txBody>
          </p:sp>
          <p:sp>
            <p:nvSpPr>
              <p:cNvPr id="411686" name="Text Box 38"/>
              <p:cNvSpPr txBox="1"/>
              <p:nvPr/>
            </p:nvSpPr>
            <p:spPr>
              <a:xfrm>
                <a:off x="738" y="3533"/>
                <a:ext cx="244" cy="288"/>
              </a:xfrm>
              <a:prstGeom prst="rect">
                <a:avLst/>
              </a:prstGeom>
              <a:noFill/>
              <a:ln w="9525">
                <a:noFill/>
              </a:ln>
            </p:spPr>
            <p:txBody>
              <a:bodyPr wrap="none" anchor="ctr" anchorCtr="0">
                <a:spAutoFit/>
              </a:bodyPr>
              <a:p>
                <a:pPr algn="ctr"/>
                <a:r>
                  <a:rPr lang="en-US" altLang="zh-CN" b="1" dirty="0">
                    <a:solidFill>
                      <a:srgbClr val="FF0066"/>
                    </a:solidFill>
                    <a:latin typeface="Times New Roman" panose="02020603050405020304" pitchFamily="18" charset="0"/>
                  </a:rPr>
                  <a:t>B</a:t>
                </a:r>
                <a:endParaRPr lang="en-US" altLang="zh-CN" dirty="0">
                  <a:solidFill>
                    <a:srgbClr val="FF0066"/>
                  </a:solidFill>
                  <a:latin typeface="Times New Roman" panose="02020603050405020304" pitchFamily="18" charset="0"/>
                </a:endParaRPr>
              </a:p>
            </p:txBody>
          </p:sp>
          <p:sp>
            <p:nvSpPr>
              <p:cNvPr id="411687" name="Line 39"/>
              <p:cNvSpPr/>
              <p:nvPr/>
            </p:nvSpPr>
            <p:spPr>
              <a:xfrm>
                <a:off x="1161" y="3537"/>
                <a:ext cx="0" cy="282"/>
              </a:xfrm>
              <a:prstGeom prst="line">
                <a:avLst/>
              </a:prstGeom>
              <a:ln w="38100" cap="flat" cmpd="sng">
                <a:solidFill>
                  <a:schemeClr val="tx1"/>
                </a:solidFill>
                <a:prstDash val="solid"/>
                <a:headEnd type="none" w="med" len="med"/>
                <a:tailEnd type="none" w="med" len="med"/>
              </a:ln>
            </p:spPr>
          </p:sp>
          <p:sp>
            <p:nvSpPr>
              <p:cNvPr id="411688" name="Line 40"/>
              <p:cNvSpPr/>
              <p:nvPr/>
            </p:nvSpPr>
            <p:spPr>
              <a:xfrm flipV="1">
                <a:off x="1161" y="3545"/>
                <a:ext cx="185" cy="94"/>
              </a:xfrm>
              <a:prstGeom prst="line">
                <a:avLst/>
              </a:prstGeom>
              <a:ln w="38100" cap="flat" cmpd="sng">
                <a:solidFill>
                  <a:schemeClr val="tx1"/>
                </a:solidFill>
                <a:prstDash val="solid"/>
                <a:headEnd type="none" w="med" len="med"/>
                <a:tailEnd type="none" w="med" len="med"/>
              </a:ln>
            </p:spPr>
          </p:sp>
          <p:sp>
            <p:nvSpPr>
              <p:cNvPr id="411689" name="Line 41"/>
              <p:cNvSpPr/>
              <p:nvPr/>
            </p:nvSpPr>
            <p:spPr>
              <a:xfrm>
                <a:off x="1161" y="3702"/>
                <a:ext cx="185" cy="94"/>
              </a:xfrm>
              <a:prstGeom prst="line">
                <a:avLst/>
              </a:prstGeom>
              <a:ln w="38100" cap="flat" cmpd="sng">
                <a:solidFill>
                  <a:schemeClr val="tx1"/>
                </a:solidFill>
                <a:prstDash val="solid"/>
                <a:headEnd type="none" w="med" len="med"/>
                <a:tailEnd type="stealth" w="med" len="lg"/>
              </a:ln>
            </p:spPr>
          </p:sp>
          <p:sp>
            <p:nvSpPr>
              <p:cNvPr id="411690" name="Line 42"/>
              <p:cNvSpPr/>
              <p:nvPr/>
            </p:nvSpPr>
            <p:spPr>
              <a:xfrm flipH="1">
                <a:off x="1003" y="3670"/>
                <a:ext cx="158" cy="0"/>
              </a:xfrm>
              <a:prstGeom prst="line">
                <a:avLst/>
              </a:prstGeom>
              <a:ln w="25400" cap="flat" cmpd="sng">
                <a:solidFill>
                  <a:schemeClr val="tx1"/>
                </a:solidFill>
                <a:prstDash val="solid"/>
                <a:headEnd type="none" w="med" len="med"/>
                <a:tailEnd type="none" w="med" len="med"/>
              </a:ln>
            </p:spPr>
          </p:sp>
          <p:sp>
            <p:nvSpPr>
              <p:cNvPr id="411691" name="Line 43"/>
              <p:cNvSpPr/>
              <p:nvPr/>
            </p:nvSpPr>
            <p:spPr>
              <a:xfrm flipV="1">
                <a:off x="1346" y="3298"/>
                <a:ext cx="0" cy="251"/>
              </a:xfrm>
              <a:prstGeom prst="line">
                <a:avLst/>
              </a:prstGeom>
              <a:ln w="25400" cap="flat" cmpd="sng">
                <a:solidFill>
                  <a:schemeClr val="tx1"/>
                </a:solidFill>
                <a:prstDash val="solid"/>
                <a:headEnd type="none" w="med" len="med"/>
                <a:tailEnd type="none" w="med" len="med"/>
              </a:ln>
            </p:spPr>
          </p:sp>
          <p:sp>
            <p:nvSpPr>
              <p:cNvPr id="411692" name="Line 44"/>
              <p:cNvSpPr/>
              <p:nvPr/>
            </p:nvSpPr>
            <p:spPr>
              <a:xfrm>
                <a:off x="1334" y="3791"/>
                <a:ext cx="0" cy="283"/>
              </a:xfrm>
              <a:prstGeom prst="line">
                <a:avLst/>
              </a:prstGeom>
              <a:ln w="25400" cap="flat" cmpd="sng">
                <a:solidFill>
                  <a:schemeClr val="tx1"/>
                </a:solidFill>
                <a:prstDash val="solid"/>
                <a:headEnd type="none" w="med" len="med"/>
                <a:tailEnd type="none" w="med" len="med"/>
              </a:ln>
            </p:spPr>
          </p:sp>
          <p:sp>
            <p:nvSpPr>
              <p:cNvPr id="411693" name="Oval 45"/>
              <p:cNvSpPr/>
              <p:nvPr/>
            </p:nvSpPr>
            <p:spPr>
              <a:xfrm>
                <a:off x="1317" y="3292"/>
                <a:ext cx="54" cy="54"/>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1694" name="Oval 46"/>
              <p:cNvSpPr/>
              <p:nvPr/>
            </p:nvSpPr>
            <p:spPr>
              <a:xfrm>
                <a:off x="1306" y="4034"/>
                <a:ext cx="54" cy="54"/>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1695" name="Oval 47"/>
              <p:cNvSpPr/>
              <p:nvPr/>
            </p:nvSpPr>
            <p:spPr>
              <a:xfrm>
                <a:off x="986" y="3643"/>
                <a:ext cx="54" cy="54"/>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sp>
        <p:nvSpPr>
          <p:cNvPr id="64560" name="Rectangle 48"/>
          <p:cNvSpPr/>
          <p:nvPr/>
        </p:nvSpPr>
        <p:spPr>
          <a:xfrm>
            <a:off x="4348163" y="1048068"/>
            <a:ext cx="4592637" cy="5262245"/>
          </a:xfrm>
          <a:prstGeom prst="rect">
            <a:avLst/>
          </a:prstGeom>
          <a:noFill/>
          <a:ln w="9525" cap="flat" cmpd="sng">
            <a:solidFill>
              <a:srgbClr val="006600"/>
            </a:solidFill>
            <a:prstDash val="solid"/>
            <a:miter/>
            <a:headEnd type="none" w="med" len="med"/>
            <a:tailEnd type="none" w="med" len="med"/>
          </a:ln>
        </p:spPr>
        <p:txBody>
          <a:bodyPr>
            <a:spAutoFit/>
          </a:bodyPr>
          <a:p>
            <a:pPr>
              <a:lnSpc>
                <a:spcPct val="150000"/>
              </a:lnSpc>
            </a:pPr>
            <a:r>
              <a:rPr lang="zh-CN" altLang="en-US" sz="2800" b="1" dirty="0">
                <a:solidFill>
                  <a:srgbClr val="0033CC"/>
                </a:solidFill>
                <a:latin typeface="Times New Roman" panose="02020603050405020304" pitchFamily="18" charset="0"/>
              </a:rPr>
              <a:t>各区主要作用及结构特点：</a:t>
            </a:r>
            <a:endParaRPr lang="zh-CN" altLang="en-US" sz="2800" b="1" dirty="0">
              <a:solidFill>
                <a:srgbClr val="0033CC"/>
              </a:solidFill>
              <a:latin typeface="Times New Roman" panose="02020603050405020304" pitchFamily="18" charset="0"/>
            </a:endParaRPr>
          </a:p>
          <a:p>
            <a:pPr>
              <a:lnSpc>
                <a:spcPct val="150000"/>
              </a:lnSpc>
            </a:pPr>
            <a:r>
              <a:rPr lang="zh-CN" altLang="en-US" b="1" dirty="0">
                <a:solidFill>
                  <a:srgbClr val="FF0066"/>
                </a:solidFill>
                <a:latin typeface="Times New Roman" panose="02020603050405020304" pitchFamily="18" charset="0"/>
              </a:rPr>
              <a:t>发射区：</a:t>
            </a:r>
            <a:r>
              <a:rPr lang="zh-CN" altLang="en-US" b="1" dirty="0">
                <a:solidFill>
                  <a:srgbClr val="D60093"/>
                </a:solidFill>
                <a:latin typeface="Times New Roman" panose="02020603050405020304" pitchFamily="18" charset="0"/>
              </a:rPr>
              <a:t>作用：</a:t>
            </a:r>
            <a:r>
              <a:rPr lang="zh-CN" altLang="en-US" b="1" dirty="0">
                <a:solidFill>
                  <a:srgbClr val="3333CC"/>
                </a:solidFill>
                <a:latin typeface="Times New Roman" panose="02020603050405020304" pitchFamily="18" charset="0"/>
              </a:rPr>
              <a:t>发射载流子</a:t>
            </a:r>
            <a:endParaRPr lang="zh-CN" altLang="en-US" b="1" dirty="0">
              <a:solidFill>
                <a:srgbClr val="3333CC"/>
              </a:solidFill>
              <a:latin typeface="Times New Roman" panose="02020603050405020304" pitchFamily="18" charset="0"/>
            </a:endParaRPr>
          </a:p>
          <a:p>
            <a:pPr>
              <a:lnSpc>
                <a:spcPct val="150000"/>
              </a:lnSpc>
            </a:pPr>
            <a:r>
              <a:rPr lang="zh-CN" altLang="en-US" b="1" dirty="0">
                <a:solidFill>
                  <a:srgbClr val="3333CC"/>
                </a:solidFill>
                <a:latin typeface="Times New Roman" panose="02020603050405020304" pitchFamily="18" charset="0"/>
              </a:rPr>
              <a:t>                 </a:t>
            </a:r>
            <a:r>
              <a:rPr lang="zh-CN" altLang="en-US" b="1" dirty="0">
                <a:solidFill>
                  <a:srgbClr val="D60093"/>
                </a:solidFill>
                <a:latin typeface="Times New Roman" panose="02020603050405020304" pitchFamily="18" charset="0"/>
              </a:rPr>
              <a:t>特点：</a:t>
            </a:r>
            <a:r>
              <a:rPr lang="zh-CN" altLang="en-US" b="1" dirty="0">
                <a:solidFill>
                  <a:srgbClr val="3333CC"/>
                </a:solidFill>
                <a:latin typeface="Times New Roman" panose="02020603050405020304" pitchFamily="18" charset="0"/>
              </a:rPr>
              <a:t>掺杂浓度高</a:t>
            </a:r>
            <a:endParaRPr lang="zh-CN" altLang="en-US" b="1" dirty="0">
              <a:solidFill>
                <a:srgbClr val="3333CC"/>
              </a:solidFill>
              <a:latin typeface="Times New Roman" panose="02020603050405020304" pitchFamily="18" charset="0"/>
            </a:endParaRPr>
          </a:p>
          <a:p>
            <a:pPr>
              <a:lnSpc>
                <a:spcPct val="150000"/>
              </a:lnSpc>
            </a:pPr>
            <a:r>
              <a:rPr lang="zh-CN" altLang="en-US" b="1" dirty="0">
                <a:solidFill>
                  <a:srgbClr val="FF0066"/>
                </a:solidFill>
                <a:latin typeface="Times New Roman" panose="02020603050405020304" pitchFamily="18" charset="0"/>
              </a:rPr>
              <a:t>基区：</a:t>
            </a:r>
            <a:r>
              <a:rPr lang="zh-CN" altLang="en-US" b="1" dirty="0">
                <a:solidFill>
                  <a:srgbClr val="D60093"/>
                </a:solidFill>
                <a:latin typeface="Times New Roman" panose="02020603050405020304" pitchFamily="18" charset="0"/>
              </a:rPr>
              <a:t>作用：</a:t>
            </a:r>
            <a:r>
              <a:rPr lang="zh-CN" altLang="en-US" b="1" dirty="0">
                <a:solidFill>
                  <a:srgbClr val="3333CC"/>
                </a:solidFill>
                <a:latin typeface="Times New Roman" panose="02020603050405020304" pitchFamily="18" charset="0"/>
              </a:rPr>
              <a:t>传输载流子</a:t>
            </a:r>
            <a:endParaRPr lang="zh-CN" altLang="en-US" b="1" dirty="0">
              <a:solidFill>
                <a:srgbClr val="3333CC"/>
              </a:solidFill>
              <a:latin typeface="Times New Roman" panose="02020603050405020304" pitchFamily="18" charset="0"/>
            </a:endParaRPr>
          </a:p>
          <a:p>
            <a:pPr>
              <a:lnSpc>
                <a:spcPct val="150000"/>
              </a:lnSpc>
            </a:pPr>
            <a:r>
              <a:rPr lang="zh-CN" altLang="en-US" b="1" dirty="0">
                <a:solidFill>
                  <a:srgbClr val="D60093"/>
                </a:solidFill>
                <a:latin typeface="Times New Roman" panose="02020603050405020304" pitchFamily="18" charset="0"/>
              </a:rPr>
              <a:t>             特点：</a:t>
            </a:r>
            <a:r>
              <a:rPr lang="zh-CN" altLang="en-US" b="1" dirty="0">
                <a:solidFill>
                  <a:srgbClr val="3333CC"/>
                </a:solidFill>
                <a:latin typeface="Times New Roman" panose="02020603050405020304" pitchFamily="18" charset="0"/>
              </a:rPr>
              <a:t>薄、掺杂浓度低</a:t>
            </a:r>
            <a:endParaRPr lang="zh-CN" altLang="en-US" b="1" dirty="0">
              <a:solidFill>
                <a:srgbClr val="3333CC"/>
              </a:solidFill>
              <a:latin typeface="Times New Roman" panose="02020603050405020304" pitchFamily="18" charset="0"/>
            </a:endParaRPr>
          </a:p>
          <a:p>
            <a:pPr>
              <a:lnSpc>
                <a:spcPct val="150000"/>
              </a:lnSpc>
            </a:pPr>
            <a:r>
              <a:rPr lang="zh-CN" altLang="en-US" b="1" dirty="0">
                <a:solidFill>
                  <a:srgbClr val="FF0066"/>
                </a:solidFill>
                <a:latin typeface="Times New Roman" panose="02020603050405020304" pitchFamily="18" charset="0"/>
              </a:rPr>
              <a:t>集电区：</a:t>
            </a:r>
            <a:r>
              <a:rPr lang="zh-CN" altLang="en-US" b="1" dirty="0">
                <a:solidFill>
                  <a:srgbClr val="D60093"/>
                </a:solidFill>
                <a:latin typeface="Times New Roman" panose="02020603050405020304" pitchFamily="18" charset="0"/>
              </a:rPr>
              <a:t>作用：</a:t>
            </a:r>
            <a:r>
              <a:rPr lang="zh-CN" altLang="en-US" b="1" dirty="0">
                <a:solidFill>
                  <a:srgbClr val="3333CC"/>
                </a:solidFill>
                <a:latin typeface="Times New Roman" panose="02020603050405020304" pitchFamily="18" charset="0"/>
              </a:rPr>
              <a:t>接收载流子</a:t>
            </a:r>
            <a:endParaRPr lang="zh-CN" altLang="en-US" b="1" dirty="0">
              <a:solidFill>
                <a:srgbClr val="3333CC"/>
              </a:solidFill>
              <a:latin typeface="Times New Roman" panose="02020603050405020304" pitchFamily="18" charset="0"/>
            </a:endParaRPr>
          </a:p>
          <a:p>
            <a:pPr>
              <a:lnSpc>
                <a:spcPct val="150000"/>
              </a:lnSpc>
            </a:pPr>
            <a:r>
              <a:rPr lang="zh-CN" altLang="en-US" b="1" dirty="0">
                <a:solidFill>
                  <a:srgbClr val="3333CC"/>
                </a:solidFill>
                <a:latin typeface="Times New Roman" panose="02020603050405020304" pitchFamily="18" charset="0"/>
              </a:rPr>
              <a:t>                </a:t>
            </a:r>
            <a:r>
              <a:rPr lang="zh-CN" altLang="en-US" b="1" dirty="0">
                <a:solidFill>
                  <a:srgbClr val="D60093"/>
                </a:solidFill>
                <a:latin typeface="Times New Roman" panose="02020603050405020304" pitchFamily="18" charset="0"/>
              </a:rPr>
              <a:t>特点：</a:t>
            </a:r>
            <a:r>
              <a:rPr lang="zh-CN" altLang="en-US" b="1" dirty="0">
                <a:solidFill>
                  <a:srgbClr val="3333CC"/>
                </a:solidFill>
                <a:latin typeface="Times New Roman" panose="02020603050405020304" pitchFamily="18" charset="0"/>
              </a:rPr>
              <a:t>面积大</a:t>
            </a:r>
            <a:endParaRPr lang="zh-CN" altLang="en-US" b="1" dirty="0">
              <a:solidFill>
                <a:srgbClr val="3333CC"/>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4514">
                                            <p:txEl>
                                              <p:charRg st="0" end="19"/>
                                            </p:txEl>
                                          </p:spTgt>
                                        </p:tgtEl>
                                        <p:attrNameLst>
                                          <p:attrName>style.visibility</p:attrName>
                                        </p:attrNameLst>
                                      </p:cBhvr>
                                      <p:to>
                                        <p:strVal val="visible"/>
                                      </p:to>
                                    </p:set>
                                    <p:animEffect transition="in" filter="wipe(left)">
                                      <p:cBhvr>
                                        <p:cTn id="7" dur="500"/>
                                        <p:tgtEl>
                                          <p:spTgt spid="64514">
                                            <p:txEl>
                                              <p:charRg st="0" end="1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64540"/>
                                        </p:tgtEl>
                                        <p:attrNameLst>
                                          <p:attrName>style.visibility</p:attrName>
                                        </p:attrNameLst>
                                      </p:cBhvr>
                                      <p:to>
                                        <p:strVal val="visible"/>
                                      </p:to>
                                    </p:set>
                                    <p:animEffect transition="in" filter="slide(fromBottom)">
                                      <p:cBhvr>
                                        <p:cTn id="17" dur="500"/>
                                        <p:tgtEl>
                                          <p:spTgt spid="64540"/>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64539"/>
                                        </p:tgtEl>
                                        <p:attrNameLst>
                                          <p:attrName>style.visibility</p:attrName>
                                        </p:attrNameLst>
                                      </p:cBhvr>
                                      <p:to>
                                        <p:strVal val="visible"/>
                                      </p:to>
                                    </p:set>
                                    <p:animEffect transition="in" filter="slide(fromBottom)">
                                      <p:cBhvr>
                                        <p:cTn id="21" dur="500"/>
                                        <p:tgtEl>
                                          <p:spTgt spid="64539"/>
                                        </p:tgtEl>
                                      </p:cBhvr>
                                    </p:animEffect>
                                  </p:childTnLst>
                                </p:cTn>
                              </p:par>
                            </p:childTnLst>
                          </p:cTn>
                        </p:par>
                        <p:par>
                          <p:cTn id="22" fill="hold">
                            <p:stCondLst>
                              <p:cond delay="1000"/>
                            </p:stCondLst>
                            <p:childTnLst>
                              <p:par>
                                <p:cTn id="23" presetID="12" presetClass="entr" presetSubtype="4" fill="hold" grpId="0" nodeType="afterEffect">
                                  <p:stCondLst>
                                    <p:cond delay="0"/>
                                  </p:stCondLst>
                                  <p:childTnLst>
                                    <p:set>
                                      <p:cBhvr>
                                        <p:cTn id="24" dur="1" fill="hold">
                                          <p:stCondLst>
                                            <p:cond delay="0"/>
                                          </p:stCondLst>
                                        </p:cTn>
                                        <p:tgtEl>
                                          <p:spTgt spid="64541"/>
                                        </p:tgtEl>
                                        <p:attrNameLst>
                                          <p:attrName>style.visibility</p:attrName>
                                        </p:attrNameLst>
                                      </p:cBhvr>
                                      <p:to>
                                        <p:strVal val="visible"/>
                                      </p:to>
                                    </p:set>
                                    <p:animEffect transition="in" filter="slide(fromBottom)">
                                      <p:cBhvr>
                                        <p:cTn id="25" dur="500"/>
                                        <p:tgtEl>
                                          <p:spTgt spid="6454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64537">
                                            <p:txEl>
                                              <p:charRg st="0" end="4"/>
                                            </p:txEl>
                                          </p:spTgt>
                                        </p:tgtEl>
                                        <p:attrNameLst>
                                          <p:attrName>style.visibility</p:attrName>
                                        </p:attrNameLst>
                                      </p:cBhvr>
                                      <p:to>
                                        <p:strVal val="visible"/>
                                      </p:to>
                                    </p:set>
                                    <p:animEffect transition="in" filter="wipe(left)">
                                      <p:cBhvr>
                                        <p:cTn id="30" dur="500"/>
                                        <p:tgtEl>
                                          <p:spTgt spid="64537">
                                            <p:txEl>
                                              <p:charRg st="0" end="4"/>
                                            </p:txEl>
                                          </p:spTgt>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64538">
                                            <p:txEl>
                                              <p:charRg st="0" end="4"/>
                                            </p:txEl>
                                          </p:spTgt>
                                        </p:tgtEl>
                                        <p:attrNameLst>
                                          <p:attrName>style.visibility</p:attrName>
                                        </p:attrNameLst>
                                      </p:cBhvr>
                                      <p:to>
                                        <p:strVal val="visible"/>
                                      </p:to>
                                    </p:set>
                                    <p:animEffect transition="in" filter="wipe(left)">
                                      <p:cBhvr>
                                        <p:cTn id="34" dur="500"/>
                                        <p:tgtEl>
                                          <p:spTgt spid="64538">
                                            <p:txEl>
                                              <p:charRg st="0"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64534">
                                            <p:txEl>
                                              <p:charRg st="0" end="6"/>
                                            </p:txEl>
                                          </p:spTgt>
                                        </p:tgtEl>
                                        <p:attrNameLst>
                                          <p:attrName>style.visibility</p:attrName>
                                        </p:attrNameLst>
                                      </p:cBhvr>
                                      <p:to>
                                        <p:strVal val="visible"/>
                                      </p:to>
                                    </p:set>
                                    <p:animEffect transition="in" filter="wipe(left)">
                                      <p:cBhvr>
                                        <p:cTn id="39" dur="500"/>
                                        <p:tgtEl>
                                          <p:spTgt spid="64534">
                                            <p:txEl>
                                              <p:charRg st="0" end="6"/>
                                            </p:txEl>
                                          </p:spTgt>
                                        </p:tgtEl>
                                      </p:cBhvr>
                                    </p:animEffect>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64535">
                                            <p:txEl>
                                              <p:charRg st="0" end="5"/>
                                            </p:txEl>
                                          </p:spTgt>
                                        </p:tgtEl>
                                        <p:attrNameLst>
                                          <p:attrName>style.visibility</p:attrName>
                                        </p:attrNameLst>
                                      </p:cBhvr>
                                      <p:to>
                                        <p:strVal val="visible"/>
                                      </p:to>
                                    </p:set>
                                    <p:animEffect transition="in" filter="wipe(left)">
                                      <p:cBhvr>
                                        <p:cTn id="43" dur="500"/>
                                        <p:tgtEl>
                                          <p:spTgt spid="64535">
                                            <p:txEl>
                                              <p:charRg st="0" end="5"/>
                                            </p:txEl>
                                          </p:spTgt>
                                        </p:tgtEl>
                                      </p:cBhvr>
                                    </p:animEffect>
                                  </p:childTnLst>
                                </p:cTn>
                              </p:par>
                            </p:childTnLst>
                          </p:cTn>
                        </p:par>
                        <p:par>
                          <p:cTn id="44" fill="hold">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64536">
                                            <p:txEl>
                                              <p:charRg st="0" end="6"/>
                                            </p:txEl>
                                          </p:spTgt>
                                        </p:tgtEl>
                                        <p:attrNameLst>
                                          <p:attrName>style.visibility</p:attrName>
                                        </p:attrNameLst>
                                      </p:cBhvr>
                                      <p:to>
                                        <p:strVal val="visible"/>
                                      </p:to>
                                    </p:set>
                                    <p:animEffect transition="in" filter="wipe(left)">
                                      <p:cBhvr>
                                        <p:cTn id="47" dur="500"/>
                                        <p:tgtEl>
                                          <p:spTgt spid="64536">
                                            <p:txEl>
                                              <p:charRg st="0"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64542"/>
                                        </p:tgtEl>
                                        <p:attrNameLst>
                                          <p:attrName>style.visibility</p:attrName>
                                        </p:attrNameLst>
                                      </p:cBhvr>
                                      <p:to>
                                        <p:strVal val="visible"/>
                                      </p:to>
                                    </p:set>
                                    <p:animEffect transition="in" filter="slide(fromBottom)">
                                      <p:cBhvr>
                                        <p:cTn id="52" dur="500"/>
                                        <p:tgtEl>
                                          <p:spTgt spid="64542"/>
                                        </p:tgtEl>
                                      </p:cBhvr>
                                    </p:animEffect>
                                  </p:childTnLst>
                                </p:cTn>
                              </p:par>
                            </p:childTnLst>
                          </p:cTn>
                        </p:par>
                        <p:par>
                          <p:cTn id="53" fill="hold">
                            <p:stCondLst>
                              <p:cond delay="500"/>
                            </p:stCondLst>
                            <p:childTnLst>
                              <p:par>
                                <p:cTn id="54" presetID="22" presetClass="entr" presetSubtype="8" fill="hold" grpId="0" nodeType="afterEffect">
                                  <p:stCondLst>
                                    <p:cond delay="1000"/>
                                  </p:stCondLst>
                                  <p:childTnLst>
                                    <p:set>
                                      <p:cBhvr>
                                        <p:cTn id="55" dur="1" fill="hold">
                                          <p:stCondLst>
                                            <p:cond delay="0"/>
                                          </p:stCondLst>
                                        </p:cTn>
                                        <p:tgtEl>
                                          <p:spTgt spid="64543">
                                            <p:txEl>
                                              <p:charRg st="0" end="5"/>
                                            </p:txEl>
                                          </p:spTgt>
                                        </p:tgtEl>
                                        <p:attrNameLst>
                                          <p:attrName>style.visibility</p:attrName>
                                        </p:attrNameLst>
                                      </p:cBhvr>
                                      <p:to>
                                        <p:strVal val="visible"/>
                                      </p:to>
                                    </p:set>
                                    <p:animEffect transition="in" filter="wipe(left)">
                                      <p:cBhvr>
                                        <p:cTn id="56" dur="500"/>
                                        <p:tgtEl>
                                          <p:spTgt spid="64543">
                                            <p:txEl>
                                              <p:charRg st="0" end="5"/>
                                            </p:txEl>
                                          </p:spTgt>
                                        </p:tgtEl>
                                      </p:cBhvr>
                                    </p:animEffec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64544">
                                            <p:txEl>
                                              <p:charRg st="0" end="10"/>
                                            </p:txEl>
                                          </p:spTgt>
                                        </p:tgtEl>
                                        <p:attrNameLst>
                                          <p:attrName>style.visibility</p:attrName>
                                        </p:attrNameLst>
                                      </p:cBhvr>
                                      <p:to>
                                        <p:strVal val="visible"/>
                                      </p:to>
                                    </p:set>
                                    <p:animEffect transition="in" filter="wipe(left)">
                                      <p:cBhvr>
                                        <p:cTn id="60" dur="500"/>
                                        <p:tgtEl>
                                          <p:spTgt spid="64544">
                                            <p:txEl>
                                              <p:charRg st="0" end="1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4" presetClass="entr" presetSubtype="32" fill="hold" grpId="0" nodeType="clickEffect">
                                  <p:stCondLst>
                                    <p:cond delay="0"/>
                                  </p:stCondLst>
                                  <p:childTnLst>
                                    <p:set>
                                      <p:cBhvr>
                                        <p:cTn id="64" dur="1" fill="hold">
                                          <p:stCondLst>
                                            <p:cond delay="0"/>
                                          </p:stCondLst>
                                        </p:cTn>
                                        <p:tgtEl>
                                          <p:spTgt spid="64545"/>
                                        </p:tgtEl>
                                        <p:attrNameLst>
                                          <p:attrName>style.visibility</p:attrName>
                                        </p:attrNameLst>
                                      </p:cBhvr>
                                      <p:to>
                                        <p:strVal val="visible"/>
                                      </p:to>
                                    </p:set>
                                    <p:animEffect transition="in" filter="box(out)">
                                      <p:cBhvr>
                                        <p:cTn id="65" dur="500"/>
                                        <p:tgtEl>
                                          <p:spTgt spid="64545"/>
                                        </p:tgtEl>
                                      </p:cBhvr>
                                    </p:animEffect>
                                  </p:childTnLst>
                                </p:cTn>
                              </p:par>
                            </p:childTnLst>
                          </p:cTn>
                        </p:par>
                        <p:par>
                          <p:cTn id="66" fill="hold">
                            <p:stCondLst>
                              <p:cond delay="500"/>
                            </p:stCondLst>
                            <p:childTnLst>
                              <p:par>
                                <p:cTn id="67" presetID="12" presetClass="entr" presetSubtype="8" fill="hold" nodeType="after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slide(fromLeft)">
                                      <p:cBhvr>
                                        <p:cTn id="69" dur="500"/>
                                        <p:tgtEl>
                                          <p:spTgt spid="3"/>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64560"/>
                                        </p:tgtEl>
                                        <p:attrNameLst>
                                          <p:attrName>style.visibility</p:attrName>
                                        </p:attrNameLst>
                                      </p:cBhvr>
                                      <p:to>
                                        <p:strVal val="visible"/>
                                      </p:to>
                                    </p:set>
                                    <p:animEffect transition="in" filter="wipe(left)">
                                      <p:cBhvr>
                                        <p:cTn id="74" dur="500"/>
                                        <p:tgtEl>
                                          <p:spTgt spid="64560"/>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64560">
                                            <p:txEl>
                                              <p:charRg st="0" end="13"/>
                                            </p:txEl>
                                          </p:spTgt>
                                        </p:tgtEl>
                                        <p:attrNameLst>
                                          <p:attrName>style.visibility</p:attrName>
                                        </p:attrNameLst>
                                      </p:cBhvr>
                                      <p:to>
                                        <p:strVal val="visible"/>
                                      </p:to>
                                    </p:set>
                                    <p:animEffect transition="in" filter="wipe(left)">
                                      <p:cBhvr>
                                        <p:cTn id="79" dur="500"/>
                                        <p:tgtEl>
                                          <p:spTgt spid="64560">
                                            <p:txEl>
                                              <p:charRg st="0" end="13"/>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64560">
                                            <p:txEl>
                                              <p:charRg st="13" end="26"/>
                                            </p:txEl>
                                          </p:spTgt>
                                        </p:tgtEl>
                                        <p:attrNameLst>
                                          <p:attrName>style.visibility</p:attrName>
                                        </p:attrNameLst>
                                      </p:cBhvr>
                                      <p:to>
                                        <p:strVal val="visible"/>
                                      </p:to>
                                    </p:set>
                                    <p:animEffect transition="in" filter="wipe(left)">
                                      <p:cBhvr>
                                        <p:cTn id="84" dur="500"/>
                                        <p:tgtEl>
                                          <p:spTgt spid="64560">
                                            <p:txEl>
                                              <p:charRg st="13" end="26"/>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64560">
                                            <p:txEl>
                                              <p:charRg st="26" end="52"/>
                                            </p:txEl>
                                          </p:spTgt>
                                        </p:tgtEl>
                                        <p:attrNameLst>
                                          <p:attrName>style.visibility</p:attrName>
                                        </p:attrNameLst>
                                      </p:cBhvr>
                                      <p:to>
                                        <p:strVal val="visible"/>
                                      </p:to>
                                    </p:set>
                                    <p:animEffect transition="in" filter="wipe(left)">
                                      <p:cBhvr>
                                        <p:cTn id="89" dur="500"/>
                                        <p:tgtEl>
                                          <p:spTgt spid="64560">
                                            <p:txEl>
                                              <p:charRg st="26" end="52"/>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64560">
                                            <p:txEl>
                                              <p:charRg st="52" end="64"/>
                                            </p:txEl>
                                          </p:spTgt>
                                        </p:tgtEl>
                                        <p:attrNameLst>
                                          <p:attrName>style.visibility</p:attrName>
                                        </p:attrNameLst>
                                      </p:cBhvr>
                                      <p:to>
                                        <p:strVal val="visible"/>
                                      </p:to>
                                    </p:set>
                                    <p:animEffect transition="in" filter="wipe(left)">
                                      <p:cBhvr>
                                        <p:cTn id="94" dur="500"/>
                                        <p:tgtEl>
                                          <p:spTgt spid="64560">
                                            <p:txEl>
                                              <p:charRg st="52" end="64"/>
                                            </p:txEl>
                                          </p:spTgt>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64560">
                                            <p:txEl>
                                              <p:charRg st="64" end="88"/>
                                            </p:txEl>
                                          </p:spTgt>
                                        </p:tgtEl>
                                        <p:attrNameLst>
                                          <p:attrName>style.visibility</p:attrName>
                                        </p:attrNameLst>
                                      </p:cBhvr>
                                      <p:to>
                                        <p:strVal val="visible"/>
                                      </p:to>
                                    </p:set>
                                    <p:animEffect transition="in" filter="wipe(left)">
                                      <p:cBhvr>
                                        <p:cTn id="99" dur="500"/>
                                        <p:tgtEl>
                                          <p:spTgt spid="64560">
                                            <p:txEl>
                                              <p:charRg st="64" end="88"/>
                                            </p:txEl>
                                          </p:spTgt>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64560">
                                            <p:txEl>
                                              <p:charRg st="88" end="101"/>
                                            </p:txEl>
                                          </p:spTgt>
                                        </p:tgtEl>
                                        <p:attrNameLst>
                                          <p:attrName>style.visibility</p:attrName>
                                        </p:attrNameLst>
                                      </p:cBhvr>
                                      <p:to>
                                        <p:strVal val="visible"/>
                                      </p:to>
                                    </p:set>
                                    <p:animEffect transition="in" filter="wipe(left)">
                                      <p:cBhvr>
                                        <p:cTn id="104" dur="500"/>
                                        <p:tgtEl>
                                          <p:spTgt spid="64560">
                                            <p:txEl>
                                              <p:charRg st="88" end="101"/>
                                            </p:txEl>
                                          </p:spTgt>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64560">
                                            <p:txEl>
                                              <p:charRg st="101" end="125"/>
                                            </p:txEl>
                                          </p:spTgt>
                                        </p:tgtEl>
                                        <p:attrNameLst>
                                          <p:attrName>style.visibility</p:attrName>
                                        </p:attrNameLst>
                                      </p:cBhvr>
                                      <p:to>
                                        <p:strVal val="visible"/>
                                      </p:to>
                                    </p:set>
                                    <p:animEffect transition="in" filter="wipe(left)">
                                      <p:cBhvr>
                                        <p:cTn id="109" dur="500"/>
                                        <p:tgtEl>
                                          <p:spTgt spid="64560">
                                            <p:txEl>
                                              <p:charRg st="101" end="12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build="p"/>
      <p:bldP spid="64534" grpId="0" build="p"/>
      <p:bldP spid="64535" grpId="0" advAuto="1000" build="p"/>
      <p:bldP spid="64536" grpId="0" advAuto="1000" build="p"/>
      <p:bldP spid="64537" grpId="0" build="p"/>
      <p:bldP spid="64538" grpId="0" advAuto="1000" build="p"/>
      <p:bldP spid="64539" grpId="0"/>
      <p:bldP spid="64540" grpId="0"/>
      <p:bldP spid="64541" grpId="0"/>
      <p:bldP spid="64542" grpId="0"/>
      <p:bldP spid="64543" grpId="0" advAuto="1000" build="p"/>
      <p:bldP spid="64544" grpId="0" advAuto="1000" build="p"/>
      <p:bldP spid="64545" grpId="0"/>
      <p:bldP spid="64560" grpId="0" animBg="1" build="p"/>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12674" name="Picture 6"/>
          <p:cNvPicPr>
            <a:picLocks noChangeAspect="1"/>
          </p:cNvPicPr>
          <p:nvPr/>
        </p:nvPicPr>
        <p:blipFill>
          <a:blip r:embed="rId1"/>
          <a:stretch>
            <a:fillRect/>
          </a:stretch>
        </p:blipFill>
        <p:spPr>
          <a:xfrm>
            <a:off x="1534795" y="1764030"/>
            <a:ext cx="6290310" cy="2122805"/>
          </a:xfrm>
          <a:prstGeom prst="rect">
            <a:avLst/>
          </a:prstGeom>
          <a:noFill/>
          <a:ln w="9525">
            <a:noFill/>
          </a:ln>
        </p:spPr>
      </p:pic>
      <p:sp>
        <p:nvSpPr>
          <p:cNvPr id="412675" name="Text Box 7"/>
          <p:cNvSpPr txBox="1"/>
          <p:nvPr/>
        </p:nvSpPr>
        <p:spPr>
          <a:xfrm>
            <a:off x="2393950" y="3819525"/>
            <a:ext cx="4038600" cy="457200"/>
          </a:xfrm>
          <a:prstGeom prst="rect">
            <a:avLst/>
          </a:prstGeom>
          <a:noFill/>
          <a:ln w="9525">
            <a:noFill/>
          </a:ln>
        </p:spPr>
        <p:txBody>
          <a:bodyPr>
            <a:spAutoFit/>
          </a:bodyPr>
          <a:p>
            <a:pPr>
              <a:spcBef>
                <a:spcPct val="50000"/>
              </a:spcBef>
            </a:pPr>
            <a:r>
              <a:rPr lang="en-US" altLang="zh-CN" dirty="0">
                <a:latin typeface="Times New Roman" panose="02020603050405020304" pitchFamily="18" charset="0"/>
              </a:rPr>
              <a:t> </a:t>
            </a:r>
            <a:r>
              <a:rPr lang="zh-CN" altLang="en-US" dirty="0">
                <a:latin typeface="Times New Roman" panose="02020603050405020304" pitchFamily="18" charset="0"/>
              </a:rPr>
              <a:t>常见三极管的类型 </a:t>
            </a:r>
            <a:endParaRPr lang="zh-CN" altLang="en-US" dirty="0">
              <a:latin typeface="Times New Roman" panose="02020603050405020304" pitchFamily="18" charset="0"/>
            </a:endParaRPr>
          </a:p>
        </p:txBody>
      </p:sp>
      <p:pic>
        <p:nvPicPr>
          <p:cNvPr id="75784" name="Picture 8" descr="sjg7"/>
          <p:cNvPicPr>
            <a:picLocks noChangeAspect="1"/>
          </p:cNvPicPr>
          <p:nvPr/>
        </p:nvPicPr>
        <p:blipFill>
          <a:blip r:embed="rId2"/>
          <a:stretch>
            <a:fillRect/>
          </a:stretch>
        </p:blipFill>
        <p:spPr>
          <a:xfrm>
            <a:off x="647700" y="4240213"/>
            <a:ext cx="5665788" cy="1770062"/>
          </a:xfrm>
          <a:prstGeom prst="rect">
            <a:avLst/>
          </a:prstGeom>
          <a:noFill/>
          <a:ln w="9525">
            <a:noFill/>
          </a:ln>
        </p:spPr>
      </p:pic>
      <p:pic>
        <p:nvPicPr>
          <p:cNvPr id="75785" name="Picture 9" descr="xtjejg"/>
          <p:cNvPicPr>
            <a:picLocks noChangeAspect="1"/>
          </p:cNvPicPr>
          <p:nvPr/>
        </p:nvPicPr>
        <p:blipFill>
          <a:blip r:embed="rId3"/>
          <a:stretch>
            <a:fillRect/>
          </a:stretch>
        </p:blipFill>
        <p:spPr>
          <a:xfrm>
            <a:off x="6638925" y="4318000"/>
            <a:ext cx="1390650" cy="1619250"/>
          </a:xfrm>
          <a:prstGeom prst="rect">
            <a:avLst/>
          </a:prstGeom>
          <a:noFill/>
          <a:ln w="9525">
            <a:noFill/>
          </a:ln>
        </p:spPr>
      </p:pic>
      <p:pic>
        <p:nvPicPr>
          <p:cNvPr id="2" name="图片 1"/>
          <p:cNvPicPr>
            <a:picLocks noChangeAspect="1"/>
          </p:cNvPicPr>
          <p:nvPr>
            <p:custDataLst>
              <p:tags r:id="rId4"/>
            </p:custDataLst>
          </p:nvPr>
        </p:nvPicPr>
        <p:blipFill>
          <a:blip r:embed="rId5"/>
          <a:stretch>
            <a:fillRect/>
          </a:stretch>
        </p:blipFill>
        <p:spPr>
          <a:xfrm>
            <a:off x="2393950" y="0"/>
            <a:ext cx="4497070" cy="1766570"/>
          </a:xfrm>
          <a:prstGeom prst="rect">
            <a:avLst/>
          </a:prstGeom>
        </p:spPr>
      </p:pic>
      <p:sp>
        <p:nvSpPr>
          <p:cNvPr id="7" name="页脚占位符 4"/>
          <p:cNvSpPr txBox="1">
            <a:spLocks noGrp="1"/>
          </p:cNvSpPr>
          <p:nvPr>
            <p:custDataLst>
              <p:tags r:id="rId6"/>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5784"/>
                                        </p:tgtEl>
                                        <p:attrNameLst>
                                          <p:attrName>style.visibility</p:attrName>
                                        </p:attrNameLst>
                                      </p:cBhvr>
                                      <p:to>
                                        <p:strVal val="visible"/>
                                      </p:to>
                                    </p:set>
                                    <p:anim to="" calcmode="lin" valueType="num">
                                      <p:cBhvr>
                                        <p:cTn id="7" dur="1" fill="hold"/>
                                        <p:tgtEl>
                                          <p:spTgt spid="75784"/>
                                        </p:tgtEl>
                                        <p:attrNameLst>
                                          <p:attrName>style.visibility</p:attrName>
                                        </p:attrNameLst>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75785"/>
                                        </p:tgtEl>
                                        <p:attrNameLst>
                                          <p:attrName>style.visibility</p:attrName>
                                        </p:attrNameLst>
                                      </p:cBhvr>
                                      <p:to>
                                        <p:strVal val="visible"/>
                                      </p:to>
                                    </p:set>
                                    <p:anim to="" calcmode="lin" valueType="num">
                                      <p:cBhvr>
                                        <p:cTn id="11" dur="1" fill="hold"/>
                                        <p:tgtEl>
                                          <p:spTgt spid="75785"/>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2"/>
          <p:cNvGrpSpPr/>
          <p:nvPr/>
        </p:nvGrpSpPr>
        <p:grpSpPr>
          <a:xfrm>
            <a:off x="4956175" y="1205230"/>
            <a:ext cx="2781300" cy="3136900"/>
            <a:chOff x="2362" y="1608"/>
            <a:chExt cx="960" cy="1454"/>
          </a:xfrm>
        </p:grpSpPr>
        <p:sp>
          <p:nvSpPr>
            <p:cNvPr id="413699" name="Rectangle 3"/>
            <p:cNvSpPr/>
            <p:nvPr/>
          </p:nvSpPr>
          <p:spPr>
            <a:xfrm>
              <a:off x="2832" y="1889"/>
              <a:ext cx="479" cy="891"/>
            </a:xfrm>
            <a:prstGeom prst="rect">
              <a:avLst/>
            </a:prstGeom>
            <a:solidFill>
              <a:srgbClr val="FFFFCC"/>
            </a:solidFill>
            <a:ln w="38100" cap="flat" cmpd="sng">
              <a:solidFill>
                <a:schemeClr val="tx1"/>
              </a:solidFill>
              <a:prstDash val="solid"/>
              <a:miter/>
              <a:headEnd type="none" w="med" len="med"/>
              <a:tailEnd type="none" w="med" len="med"/>
            </a:ln>
          </p:spPr>
          <p:txBody>
            <a:bodyPr wrap="none" anchor="ctr" anchorCtr="0"/>
            <a:p>
              <a:pPr algn="ctr"/>
              <a:endParaRPr lang="zh-CN" altLang="zh-CN" sz="1600" dirty="0">
                <a:solidFill>
                  <a:srgbClr val="FF0066"/>
                </a:solidFill>
                <a:latin typeface="Times New Roman" panose="02020603050405020304" pitchFamily="18" charset="0"/>
              </a:endParaRPr>
            </a:p>
          </p:txBody>
        </p:sp>
        <p:sp>
          <p:nvSpPr>
            <p:cNvPr id="413700" name="Line 4"/>
            <p:cNvSpPr/>
            <p:nvPr/>
          </p:nvSpPr>
          <p:spPr>
            <a:xfrm>
              <a:off x="2837" y="2211"/>
              <a:ext cx="478" cy="1"/>
            </a:xfrm>
            <a:prstGeom prst="line">
              <a:avLst/>
            </a:prstGeom>
            <a:ln w="28575" cap="flat" cmpd="sng">
              <a:solidFill>
                <a:schemeClr val="tx1"/>
              </a:solidFill>
              <a:prstDash val="solid"/>
              <a:headEnd type="none" w="med" len="med"/>
              <a:tailEnd type="none" w="med" len="med"/>
            </a:ln>
          </p:spPr>
        </p:sp>
        <p:sp>
          <p:nvSpPr>
            <p:cNvPr id="413701" name="Line 5"/>
            <p:cNvSpPr/>
            <p:nvPr/>
          </p:nvSpPr>
          <p:spPr>
            <a:xfrm flipV="1">
              <a:off x="3040" y="1744"/>
              <a:ext cx="0" cy="155"/>
            </a:xfrm>
            <a:prstGeom prst="line">
              <a:avLst/>
            </a:prstGeom>
            <a:ln w="28575" cap="flat" cmpd="sng">
              <a:solidFill>
                <a:schemeClr val="tx1"/>
              </a:solidFill>
              <a:prstDash val="solid"/>
              <a:headEnd type="none" w="med" len="med"/>
              <a:tailEnd type="none" w="med" len="med"/>
            </a:ln>
          </p:spPr>
        </p:sp>
        <p:sp>
          <p:nvSpPr>
            <p:cNvPr id="413702" name="Line 6"/>
            <p:cNvSpPr/>
            <p:nvPr/>
          </p:nvSpPr>
          <p:spPr>
            <a:xfrm>
              <a:off x="3060" y="2790"/>
              <a:ext cx="0" cy="222"/>
            </a:xfrm>
            <a:prstGeom prst="line">
              <a:avLst/>
            </a:prstGeom>
            <a:ln w="28575" cap="flat" cmpd="sng">
              <a:solidFill>
                <a:schemeClr val="tx1"/>
              </a:solidFill>
              <a:prstDash val="solid"/>
              <a:headEnd type="none" w="med" len="med"/>
              <a:tailEnd type="none" w="med" len="med"/>
            </a:ln>
          </p:spPr>
        </p:sp>
        <p:sp>
          <p:nvSpPr>
            <p:cNvPr id="413703" name="Line 7"/>
            <p:cNvSpPr/>
            <p:nvPr/>
          </p:nvSpPr>
          <p:spPr>
            <a:xfrm flipH="1">
              <a:off x="2657" y="2300"/>
              <a:ext cx="180" cy="1"/>
            </a:xfrm>
            <a:prstGeom prst="line">
              <a:avLst/>
            </a:prstGeom>
            <a:ln w="28575" cap="flat" cmpd="sng">
              <a:solidFill>
                <a:schemeClr val="tx1"/>
              </a:solidFill>
              <a:prstDash val="solid"/>
              <a:headEnd type="none" w="med" len="med"/>
              <a:tailEnd type="none" w="med" len="med"/>
            </a:ln>
          </p:spPr>
        </p:sp>
        <p:sp>
          <p:nvSpPr>
            <p:cNvPr id="413704" name="Line 8"/>
            <p:cNvSpPr/>
            <p:nvPr/>
          </p:nvSpPr>
          <p:spPr>
            <a:xfrm flipV="1">
              <a:off x="2845" y="2179"/>
              <a:ext cx="470" cy="2"/>
            </a:xfrm>
            <a:prstGeom prst="line">
              <a:avLst/>
            </a:prstGeom>
            <a:ln w="28575" cap="flat" cmpd="sng">
              <a:solidFill>
                <a:srgbClr val="FF0066"/>
              </a:solidFill>
              <a:prstDash val="dash"/>
              <a:headEnd type="none" w="med" len="med"/>
              <a:tailEnd type="none" w="med" len="med"/>
            </a:ln>
          </p:spPr>
        </p:sp>
        <p:sp>
          <p:nvSpPr>
            <p:cNvPr id="413705" name="Line 9"/>
            <p:cNvSpPr/>
            <p:nvPr/>
          </p:nvSpPr>
          <p:spPr>
            <a:xfrm>
              <a:off x="2837" y="2389"/>
              <a:ext cx="478" cy="1"/>
            </a:xfrm>
            <a:prstGeom prst="line">
              <a:avLst/>
            </a:prstGeom>
            <a:ln w="28575" cap="flat" cmpd="sng">
              <a:solidFill>
                <a:srgbClr val="FF00FF"/>
              </a:solidFill>
              <a:prstDash val="dash"/>
              <a:headEnd type="none" w="med" len="med"/>
              <a:tailEnd type="none" w="med" len="med"/>
            </a:ln>
          </p:spPr>
        </p:sp>
        <p:sp>
          <p:nvSpPr>
            <p:cNvPr id="413706" name="Line 10"/>
            <p:cNvSpPr/>
            <p:nvPr/>
          </p:nvSpPr>
          <p:spPr>
            <a:xfrm>
              <a:off x="2844" y="2490"/>
              <a:ext cx="478" cy="0"/>
            </a:xfrm>
            <a:prstGeom prst="line">
              <a:avLst/>
            </a:prstGeom>
            <a:ln w="28575" cap="flat" cmpd="sng">
              <a:solidFill>
                <a:srgbClr val="FF0066"/>
              </a:solidFill>
              <a:prstDash val="dash"/>
              <a:headEnd type="none" w="med" len="med"/>
              <a:tailEnd type="none" w="med" len="med"/>
            </a:ln>
          </p:spPr>
        </p:sp>
        <p:sp>
          <p:nvSpPr>
            <p:cNvPr id="413707" name="Line 11"/>
            <p:cNvSpPr/>
            <p:nvPr/>
          </p:nvSpPr>
          <p:spPr>
            <a:xfrm>
              <a:off x="2837" y="2233"/>
              <a:ext cx="478" cy="1"/>
            </a:xfrm>
            <a:prstGeom prst="line">
              <a:avLst/>
            </a:prstGeom>
            <a:ln w="28575" cap="flat" cmpd="sng">
              <a:solidFill>
                <a:srgbClr val="FF00FF"/>
              </a:solidFill>
              <a:prstDash val="dash"/>
              <a:headEnd type="none" w="med" len="med"/>
              <a:tailEnd type="none" w="med" len="med"/>
            </a:ln>
          </p:spPr>
        </p:sp>
        <p:sp>
          <p:nvSpPr>
            <p:cNvPr id="413708" name="Oval 12"/>
            <p:cNvSpPr/>
            <p:nvPr/>
          </p:nvSpPr>
          <p:spPr>
            <a:xfrm>
              <a:off x="2617" y="2276"/>
              <a:ext cx="50" cy="50"/>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3709" name="Oval 13"/>
            <p:cNvSpPr/>
            <p:nvPr/>
          </p:nvSpPr>
          <p:spPr>
            <a:xfrm>
              <a:off x="3016" y="1699"/>
              <a:ext cx="50" cy="50"/>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3710" name="Oval 14"/>
            <p:cNvSpPr/>
            <p:nvPr/>
          </p:nvSpPr>
          <p:spPr>
            <a:xfrm>
              <a:off x="3036" y="3012"/>
              <a:ext cx="50" cy="50"/>
            </a:xfrm>
            <a:prstGeom prst="ellipse">
              <a:avLst/>
            </a:prstGeom>
            <a:no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3711" name="Text Box 15"/>
            <p:cNvSpPr txBox="1"/>
            <p:nvPr/>
          </p:nvSpPr>
          <p:spPr>
            <a:xfrm>
              <a:off x="3017" y="1930"/>
              <a:ext cx="127" cy="211"/>
            </a:xfrm>
            <a:prstGeom prst="rect">
              <a:avLst/>
            </a:prstGeom>
            <a:noFill/>
            <a:ln w="9525">
              <a:noFill/>
            </a:ln>
          </p:spPr>
          <p:txBody>
            <a:bodyPr wrap="none" anchor="ctr" anchorCtr="0">
              <a:spAutoFit/>
            </a:bodyPr>
            <a:p>
              <a:pPr algn="ctr"/>
              <a:r>
                <a:rPr lang="en-US" altLang="zh-CN" b="1" dirty="0">
                  <a:solidFill>
                    <a:srgbClr val="FF0066"/>
                  </a:solidFill>
                  <a:latin typeface="Times New Roman" panose="02020603050405020304" pitchFamily="18" charset="0"/>
                </a:rPr>
                <a:t>P</a:t>
              </a:r>
              <a:endParaRPr lang="en-US" altLang="zh-CN" b="1" dirty="0">
                <a:solidFill>
                  <a:srgbClr val="FF0066"/>
                </a:solidFill>
                <a:latin typeface="Times New Roman" panose="02020603050405020304" pitchFamily="18" charset="0"/>
              </a:endParaRPr>
            </a:p>
          </p:txBody>
        </p:sp>
        <p:sp>
          <p:nvSpPr>
            <p:cNvPr id="413712" name="Text Box 16"/>
            <p:cNvSpPr txBox="1"/>
            <p:nvPr/>
          </p:nvSpPr>
          <p:spPr>
            <a:xfrm>
              <a:off x="3017" y="2497"/>
              <a:ext cx="127" cy="210"/>
            </a:xfrm>
            <a:prstGeom prst="rect">
              <a:avLst/>
            </a:prstGeom>
            <a:noFill/>
            <a:ln w="9525">
              <a:noFill/>
            </a:ln>
          </p:spPr>
          <p:txBody>
            <a:bodyPr wrap="none" anchor="ctr" anchorCtr="0">
              <a:spAutoFit/>
            </a:bodyPr>
            <a:p>
              <a:pPr algn="ctr"/>
              <a:r>
                <a:rPr lang="en-US" altLang="zh-CN" b="1" dirty="0">
                  <a:solidFill>
                    <a:srgbClr val="FF0066"/>
                  </a:solidFill>
                  <a:latin typeface="Times New Roman" panose="02020603050405020304" pitchFamily="18" charset="0"/>
                </a:rPr>
                <a:t>P</a:t>
              </a:r>
              <a:endParaRPr lang="en-US" altLang="zh-CN" dirty="0">
                <a:solidFill>
                  <a:srgbClr val="FF0066"/>
                </a:solidFill>
                <a:latin typeface="Times New Roman" panose="02020603050405020304" pitchFamily="18" charset="0"/>
              </a:endParaRPr>
            </a:p>
          </p:txBody>
        </p:sp>
        <p:sp>
          <p:nvSpPr>
            <p:cNvPr id="413713" name="Rectangle 17"/>
            <p:cNvSpPr/>
            <p:nvPr/>
          </p:nvSpPr>
          <p:spPr>
            <a:xfrm>
              <a:off x="2837" y="2206"/>
              <a:ext cx="466" cy="247"/>
            </a:xfrm>
            <a:prstGeom prst="rect">
              <a:avLst/>
            </a:prstGeom>
            <a:solidFill>
              <a:srgbClr val="CCFFFF"/>
            </a:solidFill>
            <a:ln w="15875" cap="flat" cmpd="sng">
              <a:solidFill>
                <a:srgbClr val="000000"/>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3714" name="Text Box 18"/>
            <p:cNvSpPr txBox="1"/>
            <p:nvPr/>
          </p:nvSpPr>
          <p:spPr>
            <a:xfrm>
              <a:off x="3011" y="2210"/>
              <a:ext cx="139" cy="211"/>
            </a:xfrm>
            <a:prstGeom prst="rect">
              <a:avLst/>
            </a:prstGeom>
            <a:noFill/>
            <a:ln w="9525">
              <a:noFill/>
            </a:ln>
          </p:spPr>
          <p:txBody>
            <a:bodyPr wrap="none" anchor="ctr" anchorCtr="0">
              <a:spAutoFit/>
            </a:bodyPr>
            <a:p>
              <a:pPr algn="ctr"/>
              <a:r>
                <a:rPr lang="en-US" altLang="zh-CN" b="1" dirty="0">
                  <a:solidFill>
                    <a:srgbClr val="FF0066"/>
                  </a:solidFill>
                  <a:latin typeface="Times New Roman" panose="02020603050405020304" pitchFamily="18" charset="0"/>
                </a:rPr>
                <a:t>N</a:t>
              </a:r>
              <a:endParaRPr lang="en-US" altLang="zh-CN" b="1" dirty="0">
                <a:solidFill>
                  <a:srgbClr val="FF0066"/>
                </a:solidFill>
                <a:latin typeface="Times New Roman" panose="02020603050405020304" pitchFamily="18" charset="0"/>
              </a:endParaRPr>
            </a:p>
          </p:txBody>
        </p:sp>
        <p:sp>
          <p:nvSpPr>
            <p:cNvPr id="413715" name="Line 19"/>
            <p:cNvSpPr/>
            <p:nvPr/>
          </p:nvSpPr>
          <p:spPr>
            <a:xfrm>
              <a:off x="2832" y="2229"/>
              <a:ext cx="479" cy="0"/>
            </a:xfrm>
            <a:prstGeom prst="line">
              <a:avLst/>
            </a:prstGeom>
            <a:ln w="9525" cap="flat" cmpd="sng">
              <a:solidFill>
                <a:srgbClr val="000000"/>
              </a:solidFill>
              <a:prstDash val="dash"/>
              <a:headEnd type="none" w="med" len="med"/>
              <a:tailEnd type="none" w="med" len="med"/>
            </a:ln>
          </p:spPr>
        </p:sp>
        <p:sp>
          <p:nvSpPr>
            <p:cNvPr id="413716" name="Line 20"/>
            <p:cNvSpPr/>
            <p:nvPr/>
          </p:nvSpPr>
          <p:spPr>
            <a:xfrm>
              <a:off x="2831" y="2417"/>
              <a:ext cx="479" cy="0"/>
            </a:xfrm>
            <a:prstGeom prst="line">
              <a:avLst/>
            </a:prstGeom>
            <a:ln w="9525" cap="flat" cmpd="sng">
              <a:solidFill>
                <a:srgbClr val="000000"/>
              </a:solidFill>
              <a:prstDash val="dash"/>
              <a:headEnd type="none" w="med" len="med"/>
              <a:tailEnd type="none" w="med" len="med"/>
            </a:ln>
          </p:spPr>
        </p:sp>
        <p:sp>
          <p:nvSpPr>
            <p:cNvPr id="413717" name="Rectangle 21"/>
            <p:cNvSpPr/>
            <p:nvPr/>
          </p:nvSpPr>
          <p:spPr>
            <a:xfrm>
              <a:off x="2830" y="2844"/>
              <a:ext cx="328" cy="212"/>
            </a:xfrm>
            <a:prstGeom prst="rect">
              <a:avLst/>
            </a:prstGeom>
            <a:noFill/>
            <a:ln w="9525">
              <a:noFill/>
            </a:ln>
          </p:spPr>
          <p:txBody>
            <a:bodyPr>
              <a:spAutoFit/>
            </a:bodyPr>
            <a:p>
              <a:r>
                <a:rPr lang="en-US" altLang="zh-CN" b="1" dirty="0">
                  <a:solidFill>
                    <a:srgbClr val="FF0066"/>
                  </a:solidFill>
                  <a:latin typeface="Times New Roman" panose="02020603050405020304" pitchFamily="18" charset="0"/>
                </a:rPr>
                <a:t>E</a:t>
              </a:r>
              <a:endParaRPr lang="en-US" altLang="zh-CN" b="1" dirty="0">
                <a:solidFill>
                  <a:srgbClr val="FF0066"/>
                </a:solidFill>
                <a:latin typeface="Times New Roman" panose="02020603050405020304" pitchFamily="18" charset="0"/>
              </a:endParaRPr>
            </a:p>
          </p:txBody>
        </p:sp>
        <p:sp>
          <p:nvSpPr>
            <p:cNvPr id="413718" name="Rectangle 22"/>
            <p:cNvSpPr/>
            <p:nvPr/>
          </p:nvSpPr>
          <p:spPr>
            <a:xfrm>
              <a:off x="2362" y="2172"/>
              <a:ext cx="328" cy="211"/>
            </a:xfrm>
            <a:prstGeom prst="rect">
              <a:avLst/>
            </a:prstGeom>
            <a:noFill/>
            <a:ln w="9525">
              <a:noFill/>
            </a:ln>
          </p:spPr>
          <p:txBody>
            <a:bodyPr>
              <a:spAutoFit/>
            </a:bodyPr>
            <a:p>
              <a:pPr algn="ctr"/>
              <a:r>
                <a:rPr lang="en-US" altLang="zh-CN" b="1" dirty="0">
                  <a:solidFill>
                    <a:srgbClr val="FF0066"/>
                  </a:solidFill>
                  <a:latin typeface="Times New Roman" panose="02020603050405020304" pitchFamily="18" charset="0"/>
                </a:rPr>
                <a:t>B</a:t>
              </a:r>
              <a:endParaRPr lang="en-US" altLang="zh-CN" b="1" dirty="0">
                <a:solidFill>
                  <a:srgbClr val="FF0066"/>
                </a:solidFill>
                <a:latin typeface="Times New Roman" panose="02020603050405020304" pitchFamily="18" charset="0"/>
              </a:endParaRPr>
            </a:p>
          </p:txBody>
        </p:sp>
        <p:sp>
          <p:nvSpPr>
            <p:cNvPr id="413719" name="Rectangle 23"/>
            <p:cNvSpPr/>
            <p:nvPr/>
          </p:nvSpPr>
          <p:spPr>
            <a:xfrm>
              <a:off x="2859" y="1608"/>
              <a:ext cx="140" cy="211"/>
            </a:xfrm>
            <a:prstGeom prst="rect">
              <a:avLst/>
            </a:prstGeom>
            <a:noFill/>
            <a:ln w="9525">
              <a:noFill/>
            </a:ln>
          </p:spPr>
          <p:txBody>
            <a:bodyPr wrap="none">
              <a:spAutoFit/>
            </a:bodyPr>
            <a:p>
              <a:pPr algn="ctr"/>
              <a:r>
                <a:rPr lang="en-US" altLang="zh-CN" b="1" dirty="0">
                  <a:solidFill>
                    <a:srgbClr val="FF0066"/>
                  </a:solidFill>
                  <a:latin typeface="Times New Roman" panose="02020603050405020304" pitchFamily="18" charset="0"/>
                </a:rPr>
                <a:t>C</a:t>
              </a:r>
              <a:endParaRPr lang="en-US" altLang="zh-CN" b="1" dirty="0">
                <a:solidFill>
                  <a:srgbClr val="FF0066"/>
                </a:solidFill>
                <a:latin typeface="Times New Roman" panose="02020603050405020304" pitchFamily="18" charset="0"/>
              </a:endParaRPr>
            </a:p>
          </p:txBody>
        </p:sp>
      </p:grpSp>
      <p:sp>
        <p:nvSpPr>
          <p:cNvPr id="65560" name="Rectangle 24"/>
          <p:cNvSpPr/>
          <p:nvPr/>
        </p:nvSpPr>
        <p:spPr>
          <a:xfrm>
            <a:off x="1414463" y="1360488"/>
            <a:ext cx="3335337" cy="4997450"/>
          </a:xfrm>
          <a:prstGeom prst="rect">
            <a:avLst/>
          </a:prstGeom>
          <a:noFill/>
          <a:ln w="9525">
            <a:noFill/>
          </a:ln>
        </p:spPr>
        <p:txBody>
          <a:bodyPr>
            <a:spAutoFit/>
          </a:bodyPr>
          <a:p>
            <a:pPr>
              <a:lnSpc>
                <a:spcPct val="115000"/>
              </a:lnSpc>
            </a:pPr>
            <a:r>
              <a:rPr lang="zh-CN" altLang="en-US" sz="2800" b="1" dirty="0">
                <a:solidFill>
                  <a:srgbClr val="FF0066"/>
                </a:solidFill>
                <a:latin typeface="Times New Roman" panose="02020603050405020304" pitchFamily="18" charset="0"/>
              </a:rPr>
              <a:t>按材料分：</a:t>
            </a:r>
            <a:endParaRPr lang="zh-CN" altLang="en-US" sz="2800" b="1" dirty="0">
              <a:solidFill>
                <a:srgbClr val="FF0066"/>
              </a:solidFill>
              <a:latin typeface="Times New Roman" panose="02020603050405020304" pitchFamily="18" charset="0"/>
            </a:endParaRPr>
          </a:p>
          <a:p>
            <a:pPr>
              <a:lnSpc>
                <a:spcPct val="115000"/>
              </a:lnSpc>
            </a:pPr>
            <a:r>
              <a:rPr lang="zh-CN" altLang="en-US" sz="2800" b="1" dirty="0">
                <a:solidFill>
                  <a:srgbClr val="0033CC"/>
                </a:solidFill>
                <a:latin typeface="Times New Roman" panose="02020603050405020304" pitchFamily="18" charset="0"/>
              </a:rPr>
              <a:t>     硅管、锗管</a:t>
            </a:r>
            <a:endParaRPr lang="zh-CN" altLang="en-US" sz="2800" b="1" dirty="0">
              <a:solidFill>
                <a:srgbClr val="0033CC"/>
              </a:solidFill>
              <a:latin typeface="Times New Roman" panose="02020603050405020304" pitchFamily="18" charset="0"/>
            </a:endParaRPr>
          </a:p>
          <a:p>
            <a:pPr>
              <a:lnSpc>
                <a:spcPct val="115000"/>
              </a:lnSpc>
            </a:pPr>
            <a:r>
              <a:rPr lang="zh-CN" altLang="en-US" sz="2800" b="1" dirty="0">
                <a:solidFill>
                  <a:srgbClr val="FF0066"/>
                </a:solidFill>
                <a:latin typeface="Times New Roman" panose="02020603050405020304" pitchFamily="18" charset="0"/>
              </a:rPr>
              <a:t>按结构分：</a:t>
            </a:r>
            <a:endParaRPr lang="zh-CN" altLang="en-US" sz="2800" b="1" dirty="0">
              <a:solidFill>
                <a:srgbClr val="FF0066"/>
              </a:solidFill>
              <a:latin typeface="Times New Roman" panose="02020603050405020304" pitchFamily="18" charset="0"/>
            </a:endParaRPr>
          </a:p>
          <a:p>
            <a:pPr>
              <a:lnSpc>
                <a:spcPct val="115000"/>
              </a:lnSpc>
            </a:pPr>
            <a:r>
              <a:rPr lang="zh-CN" altLang="en-US" sz="2800" b="1" dirty="0">
                <a:solidFill>
                  <a:srgbClr val="0033CC"/>
                </a:solidFill>
                <a:latin typeface="Times New Roman" panose="02020603050405020304" pitchFamily="18" charset="0"/>
              </a:rPr>
              <a:t>     </a:t>
            </a:r>
            <a:r>
              <a:rPr lang="en-US" altLang="zh-CN" sz="2800" b="1" dirty="0">
                <a:solidFill>
                  <a:srgbClr val="0033CC"/>
                </a:solidFill>
                <a:latin typeface="Times New Roman" panose="02020603050405020304" pitchFamily="18" charset="0"/>
              </a:rPr>
              <a:t>NPN</a:t>
            </a:r>
            <a:r>
              <a:rPr lang="zh-CN" altLang="en-US" sz="2800" b="1" dirty="0">
                <a:solidFill>
                  <a:srgbClr val="0033CC"/>
                </a:solidFill>
                <a:latin typeface="Times New Roman" panose="02020603050405020304" pitchFamily="18" charset="0"/>
              </a:rPr>
              <a:t>、 </a:t>
            </a:r>
            <a:r>
              <a:rPr lang="en-US" altLang="zh-CN" sz="2800" b="1" dirty="0">
                <a:solidFill>
                  <a:srgbClr val="0033CC"/>
                </a:solidFill>
                <a:latin typeface="Times New Roman" panose="02020603050405020304" pitchFamily="18" charset="0"/>
              </a:rPr>
              <a:t>PNP</a:t>
            </a:r>
            <a:endParaRPr lang="en-US" altLang="zh-CN" sz="2800" b="1" dirty="0">
              <a:solidFill>
                <a:srgbClr val="0033CC"/>
              </a:solidFill>
              <a:latin typeface="Times New Roman" panose="02020603050405020304" pitchFamily="18" charset="0"/>
            </a:endParaRPr>
          </a:p>
          <a:p>
            <a:pPr>
              <a:lnSpc>
                <a:spcPct val="115000"/>
              </a:lnSpc>
            </a:pPr>
            <a:r>
              <a:rPr lang="zh-CN" altLang="en-US" sz="2800" b="1" dirty="0">
                <a:solidFill>
                  <a:srgbClr val="FF0066"/>
                </a:solidFill>
                <a:latin typeface="Times New Roman" panose="02020603050405020304" pitchFamily="18" charset="0"/>
              </a:rPr>
              <a:t>按使用频率分：</a:t>
            </a:r>
            <a:endParaRPr lang="zh-CN" altLang="en-US" sz="2800" b="1" dirty="0">
              <a:solidFill>
                <a:srgbClr val="FF0066"/>
              </a:solidFill>
              <a:latin typeface="Times New Roman" panose="02020603050405020304" pitchFamily="18" charset="0"/>
            </a:endParaRPr>
          </a:p>
          <a:p>
            <a:pPr>
              <a:lnSpc>
                <a:spcPct val="115000"/>
              </a:lnSpc>
            </a:pPr>
            <a:r>
              <a:rPr lang="zh-CN" altLang="en-US" sz="2800" b="1" dirty="0">
                <a:latin typeface="Times New Roman" panose="02020603050405020304" pitchFamily="18" charset="0"/>
              </a:rPr>
              <a:t>    </a:t>
            </a:r>
            <a:r>
              <a:rPr lang="zh-CN" altLang="en-US" sz="2800" b="1" dirty="0">
                <a:solidFill>
                  <a:srgbClr val="0033CC"/>
                </a:solidFill>
                <a:latin typeface="Times New Roman" panose="02020603050405020304" pitchFamily="18" charset="0"/>
              </a:rPr>
              <a:t>低频管、高频管</a:t>
            </a:r>
            <a:endParaRPr lang="zh-CN" altLang="en-US" sz="2800" b="1" dirty="0">
              <a:solidFill>
                <a:srgbClr val="0033CC"/>
              </a:solidFill>
              <a:latin typeface="Times New Roman" panose="02020603050405020304" pitchFamily="18" charset="0"/>
            </a:endParaRPr>
          </a:p>
          <a:p>
            <a:pPr>
              <a:lnSpc>
                <a:spcPct val="115000"/>
              </a:lnSpc>
            </a:pPr>
            <a:r>
              <a:rPr lang="zh-CN" altLang="en-US" sz="2800" b="1" dirty="0">
                <a:solidFill>
                  <a:srgbClr val="FF0066"/>
                </a:solidFill>
                <a:latin typeface="Times New Roman" panose="02020603050405020304" pitchFamily="18" charset="0"/>
              </a:rPr>
              <a:t>按功率分：</a:t>
            </a:r>
            <a:endParaRPr lang="zh-CN" altLang="en-US" sz="2800" b="1" dirty="0">
              <a:solidFill>
                <a:srgbClr val="FF0066"/>
              </a:solidFill>
              <a:latin typeface="Times New Roman" panose="02020603050405020304" pitchFamily="18" charset="0"/>
            </a:endParaRPr>
          </a:p>
          <a:p>
            <a:pPr>
              <a:lnSpc>
                <a:spcPct val="115000"/>
              </a:lnSpc>
            </a:pPr>
            <a:r>
              <a:rPr lang="zh-CN" altLang="en-US" sz="2800" b="1" dirty="0">
                <a:solidFill>
                  <a:srgbClr val="0033CC"/>
                </a:solidFill>
                <a:latin typeface="Times New Roman" panose="02020603050405020304" pitchFamily="18" charset="0"/>
              </a:rPr>
              <a:t>小功率管 </a:t>
            </a:r>
            <a:r>
              <a:rPr lang="en-US" altLang="zh-CN" sz="2800" b="1" dirty="0">
                <a:solidFill>
                  <a:srgbClr val="0033CC"/>
                </a:solidFill>
                <a:latin typeface="Times New Roman" panose="02020603050405020304" pitchFamily="18" charset="0"/>
                <a:sym typeface="Symbol" panose="05050102010706020507" pitchFamily="18" charset="2"/>
              </a:rPr>
              <a:t>&lt;</a:t>
            </a:r>
            <a:r>
              <a:rPr lang="en-US" altLang="zh-CN" sz="2800" b="1" dirty="0">
                <a:solidFill>
                  <a:srgbClr val="0033CC"/>
                </a:solidFill>
                <a:latin typeface="Times New Roman" panose="02020603050405020304" pitchFamily="18" charset="0"/>
              </a:rPr>
              <a:t> 500 mW</a:t>
            </a:r>
            <a:endParaRPr lang="en-US" altLang="zh-CN" sz="2800" b="1" dirty="0">
              <a:solidFill>
                <a:srgbClr val="0033CC"/>
              </a:solidFill>
              <a:latin typeface="Times New Roman" panose="02020603050405020304" pitchFamily="18" charset="0"/>
            </a:endParaRPr>
          </a:p>
          <a:p>
            <a:pPr>
              <a:lnSpc>
                <a:spcPct val="115000"/>
              </a:lnSpc>
            </a:pPr>
            <a:r>
              <a:rPr lang="zh-CN" altLang="en-US" sz="2800" b="1" dirty="0">
                <a:solidFill>
                  <a:srgbClr val="0033CC"/>
                </a:solidFill>
                <a:latin typeface="Times New Roman" panose="02020603050405020304" pitchFamily="18" charset="0"/>
              </a:rPr>
              <a:t>中功率管 </a:t>
            </a:r>
            <a:r>
              <a:rPr lang="en-US" altLang="zh-CN" sz="2800" b="1" dirty="0">
                <a:solidFill>
                  <a:srgbClr val="0033CC"/>
                </a:solidFill>
                <a:latin typeface="Times New Roman" panose="02020603050405020304" pitchFamily="18" charset="0"/>
              </a:rPr>
              <a:t>0.5 </a:t>
            </a:r>
            <a:r>
              <a:rPr lang="en-US" altLang="zh-CN" sz="2800" b="1" dirty="0">
                <a:solidFill>
                  <a:srgbClr val="0033CC"/>
                </a:solidFill>
                <a:latin typeface="Times New Roman" panose="02020603050405020304" pitchFamily="18" charset="0"/>
                <a:sym typeface="Symbol" panose="05050102010706020507" pitchFamily="18" charset="2"/>
              </a:rPr>
              <a:t></a:t>
            </a:r>
            <a:r>
              <a:rPr lang="en-US" altLang="zh-CN" sz="2800" b="1" dirty="0">
                <a:solidFill>
                  <a:srgbClr val="0033CC"/>
                </a:solidFill>
                <a:latin typeface="Times New Roman" panose="02020603050405020304" pitchFamily="18" charset="0"/>
              </a:rPr>
              <a:t>1 W</a:t>
            </a:r>
            <a:endParaRPr lang="en-US" altLang="zh-CN" sz="2800" b="1" dirty="0">
              <a:solidFill>
                <a:srgbClr val="0033CC"/>
              </a:solidFill>
              <a:latin typeface="Times New Roman" panose="02020603050405020304" pitchFamily="18" charset="0"/>
            </a:endParaRPr>
          </a:p>
          <a:p>
            <a:pPr>
              <a:lnSpc>
                <a:spcPct val="115000"/>
              </a:lnSpc>
            </a:pPr>
            <a:r>
              <a:rPr lang="zh-CN" altLang="en-US" sz="2800" b="1" dirty="0">
                <a:solidFill>
                  <a:srgbClr val="0033CC"/>
                </a:solidFill>
                <a:latin typeface="Times New Roman" panose="02020603050405020304" pitchFamily="18" charset="0"/>
              </a:rPr>
              <a:t>大功率管  </a:t>
            </a:r>
            <a:r>
              <a:rPr lang="en-US" altLang="zh-CN" sz="2800" b="1" dirty="0">
                <a:solidFill>
                  <a:srgbClr val="0033CC"/>
                </a:solidFill>
                <a:latin typeface="Times New Roman" panose="02020603050405020304" pitchFamily="18" charset="0"/>
                <a:sym typeface="Symbol" panose="05050102010706020507" pitchFamily="18" charset="2"/>
              </a:rPr>
              <a:t>&gt; 1 </a:t>
            </a:r>
            <a:r>
              <a:rPr lang="en-US" altLang="zh-CN" sz="2800" b="1" dirty="0">
                <a:solidFill>
                  <a:srgbClr val="0033CC"/>
                </a:solidFill>
                <a:latin typeface="Times New Roman" panose="02020603050405020304" pitchFamily="18" charset="0"/>
              </a:rPr>
              <a:t>W</a:t>
            </a:r>
            <a:endParaRPr lang="en-US" altLang="zh-CN" b="1" dirty="0">
              <a:solidFill>
                <a:srgbClr val="0033CC"/>
              </a:solidFill>
              <a:latin typeface="Times New Roman" panose="02020603050405020304" pitchFamily="18" charset="0"/>
            </a:endParaRPr>
          </a:p>
        </p:txBody>
      </p:sp>
      <p:grpSp>
        <p:nvGrpSpPr>
          <p:cNvPr id="3" name="Group 25"/>
          <p:cNvGrpSpPr/>
          <p:nvPr/>
        </p:nvGrpSpPr>
        <p:grpSpPr>
          <a:xfrm>
            <a:off x="6372225" y="4135438"/>
            <a:ext cx="1387475" cy="1585912"/>
            <a:chOff x="2522" y="3201"/>
            <a:chExt cx="874" cy="999"/>
          </a:xfrm>
        </p:grpSpPr>
        <p:sp>
          <p:nvSpPr>
            <p:cNvPr id="413722" name="Text Box 26"/>
            <p:cNvSpPr txBox="1"/>
            <p:nvPr/>
          </p:nvSpPr>
          <p:spPr>
            <a:xfrm>
              <a:off x="3152" y="3912"/>
              <a:ext cx="244" cy="288"/>
            </a:xfrm>
            <a:prstGeom prst="rect">
              <a:avLst/>
            </a:prstGeom>
            <a:noFill/>
            <a:ln w="9525">
              <a:noFill/>
            </a:ln>
          </p:spPr>
          <p:txBody>
            <a:bodyPr wrap="none" anchor="ctr" anchorCtr="0">
              <a:spAutoFit/>
            </a:bodyPr>
            <a:p>
              <a:pPr algn="ctr"/>
              <a:r>
                <a:rPr lang="en-US" altLang="zh-CN" b="1" dirty="0">
                  <a:solidFill>
                    <a:srgbClr val="FF0066"/>
                  </a:solidFill>
                  <a:latin typeface="Times New Roman" panose="02020603050405020304" pitchFamily="18" charset="0"/>
                </a:rPr>
                <a:t>E</a:t>
              </a:r>
              <a:endParaRPr lang="en-US" altLang="zh-CN" dirty="0">
                <a:solidFill>
                  <a:srgbClr val="FF0066"/>
                </a:solidFill>
                <a:latin typeface="Times New Roman" panose="02020603050405020304" pitchFamily="18" charset="0"/>
              </a:endParaRPr>
            </a:p>
          </p:txBody>
        </p:sp>
        <p:sp>
          <p:nvSpPr>
            <p:cNvPr id="413723" name="Text Box 27"/>
            <p:cNvSpPr txBox="1"/>
            <p:nvPr/>
          </p:nvSpPr>
          <p:spPr>
            <a:xfrm>
              <a:off x="3155" y="3201"/>
              <a:ext cx="186" cy="288"/>
            </a:xfrm>
            <a:prstGeom prst="rect">
              <a:avLst/>
            </a:prstGeom>
            <a:noFill/>
            <a:ln w="9525">
              <a:noFill/>
            </a:ln>
          </p:spPr>
          <p:txBody>
            <a:bodyPr anchor="ctr" anchorCtr="0">
              <a:spAutoFit/>
            </a:bodyPr>
            <a:p>
              <a:pPr algn="ctr"/>
              <a:r>
                <a:rPr lang="en-US" altLang="zh-CN" b="1" dirty="0">
                  <a:solidFill>
                    <a:srgbClr val="FF0066"/>
                  </a:solidFill>
                  <a:latin typeface="Times New Roman" panose="02020603050405020304" pitchFamily="18" charset="0"/>
                </a:rPr>
                <a:t>C</a:t>
              </a:r>
              <a:endParaRPr lang="en-US" altLang="zh-CN" dirty="0">
                <a:solidFill>
                  <a:srgbClr val="FF0066"/>
                </a:solidFill>
                <a:latin typeface="Times New Roman" panose="02020603050405020304" pitchFamily="18" charset="0"/>
              </a:endParaRPr>
            </a:p>
          </p:txBody>
        </p:sp>
        <p:sp>
          <p:nvSpPr>
            <p:cNvPr id="413724" name="Text Box 28"/>
            <p:cNvSpPr txBox="1"/>
            <p:nvPr/>
          </p:nvSpPr>
          <p:spPr>
            <a:xfrm>
              <a:off x="2522" y="3605"/>
              <a:ext cx="244" cy="288"/>
            </a:xfrm>
            <a:prstGeom prst="rect">
              <a:avLst/>
            </a:prstGeom>
            <a:noFill/>
            <a:ln w="9525">
              <a:noFill/>
            </a:ln>
          </p:spPr>
          <p:txBody>
            <a:bodyPr wrap="none" anchor="ctr" anchorCtr="0">
              <a:spAutoFit/>
            </a:bodyPr>
            <a:p>
              <a:pPr algn="ctr"/>
              <a:r>
                <a:rPr lang="en-US" altLang="zh-CN" b="1" dirty="0">
                  <a:solidFill>
                    <a:srgbClr val="FF0066"/>
                  </a:solidFill>
                  <a:latin typeface="Times New Roman" panose="02020603050405020304" pitchFamily="18" charset="0"/>
                </a:rPr>
                <a:t>B</a:t>
              </a:r>
              <a:endParaRPr lang="en-US" altLang="zh-CN" dirty="0">
                <a:solidFill>
                  <a:srgbClr val="FF0066"/>
                </a:solidFill>
                <a:latin typeface="Times New Roman" panose="02020603050405020304" pitchFamily="18" charset="0"/>
              </a:endParaRPr>
            </a:p>
          </p:txBody>
        </p:sp>
        <p:sp>
          <p:nvSpPr>
            <p:cNvPr id="413725" name="Line 29"/>
            <p:cNvSpPr/>
            <p:nvPr/>
          </p:nvSpPr>
          <p:spPr>
            <a:xfrm>
              <a:off x="2957" y="3621"/>
              <a:ext cx="0" cy="282"/>
            </a:xfrm>
            <a:prstGeom prst="line">
              <a:avLst/>
            </a:prstGeom>
            <a:ln w="38100" cap="flat" cmpd="sng">
              <a:solidFill>
                <a:schemeClr val="tx1"/>
              </a:solidFill>
              <a:prstDash val="solid"/>
              <a:headEnd type="none" w="med" len="med"/>
              <a:tailEnd type="none" w="med" len="med"/>
            </a:ln>
          </p:spPr>
        </p:sp>
        <p:sp>
          <p:nvSpPr>
            <p:cNvPr id="413726" name="Line 30"/>
            <p:cNvSpPr/>
            <p:nvPr/>
          </p:nvSpPr>
          <p:spPr>
            <a:xfrm flipV="1">
              <a:off x="2957" y="3629"/>
              <a:ext cx="185" cy="94"/>
            </a:xfrm>
            <a:prstGeom prst="line">
              <a:avLst/>
            </a:prstGeom>
            <a:ln w="38100" cap="flat" cmpd="sng">
              <a:solidFill>
                <a:schemeClr val="tx1"/>
              </a:solidFill>
              <a:prstDash val="solid"/>
              <a:headEnd type="none" w="med" len="med"/>
              <a:tailEnd type="none" w="med" len="med"/>
            </a:ln>
          </p:spPr>
        </p:sp>
        <p:sp>
          <p:nvSpPr>
            <p:cNvPr id="413727" name="Line 31"/>
            <p:cNvSpPr/>
            <p:nvPr/>
          </p:nvSpPr>
          <p:spPr>
            <a:xfrm flipH="1" flipV="1">
              <a:off x="2946" y="3786"/>
              <a:ext cx="185" cy="94"/>
            </a:xfrm>
            <a:prstGeom prst="line">
              <a:avLst/>
            </a:prstGeom>
            <a:ln w="38100" cap="flat" cmpd="sng">
              <a:solidFill>
                <a:schemeClr val="tx1"/>
              </a:solidFill>
              <a:prstDash val="solid"/>
              <a:headEnd type="none" w="med" len="med"/>
              <a:tailEnd type="stealth" w="med" len="lg"/>
            </a:ln>
          </p:spPr>
        </p:sp>
        <p:sp>
          <p:nvSpPr>
            <p:cNvPr id="413728" name="Line 32"/>
            <p:cNvSpPr/>
            <p:nvPr/>
          </p:nvSpPr>
          <p:spPr>
            <a:xfrm flipH="1">
              <a:off x="2799" y="3754"/>
              <a:ext cx="158" cy="0"/>
            </a:xfrm>
            <a:prstGeom prst="line">
              <a:avLst/>
            </a:prstGeom>
            <a:ln w="25400" cap="flat" cmpd="sng">
              <a:solidFill>
                <a:schemeClr val="tx1"/>
              </a:solidFill>
              <a:prstDash val="solid"/>
              <a:headEnd type="none" w="med" len="med"/>
              <a:tailEnd type="none" w="med" len="med"/>
            </a:ln>
          </p:spPr>
        </p:sp>
        <p:sp>
          <p:nvSpPr>
            <p:cNvPr id="413729" name="Line 33"/>
            <p:cNvSpPr/>
            <p:nvPr/>
          </p:nvSpPr>
          <p:spPr>
            <a:xfrm flipV="1">
              <a:off x="3142" y="3386"/>
              <a:ext cx="0" cy="251"/>
            </a:xfrm>
            <a:prstGeom prst="line">
              <a:avLst/>
            </a:prstGeom>
            <a:ln w="25400" cap="flat" cmpd="sng">
              <a:solidFill>
                <a:schemeClr val="tx1"/>
              </a:solidFill>
              <a:prstDash val="solid"/>
              <a:headEnd type="none" w="med" len="med"/>
              <a:tailEnd type="none" w="med" len="med"/>
            </a:ln>
          </p:spPr>
        </p:sp>
        <p:sp>
          <p:nvSpPr>
            <p:cNvPr id="413730" name="Line 34"/>
            <p:cNvSpPr/>
            <p:nvPr/>
          </p:nvSpPr>
          <p:spPr>
            <a:xfrm>
              <a:off x="3135" y="3872"/>
              <a:ext cx="0" cy="283"/>
            </a:xfrm>
            <a:prstGeom prst="line">
              <a:avLst/>
            </a:prstGeom>
            <a:ln w="25400" cap="flat" cmpd="sng">
              <a:solidFill>
                <a:schemeClr val="tx1"/>
              </a:solidFill>
              <a:prstDash val="solid"/>
              <a:headEnd type="none" w="med" len="med"/>
              <a:tailEnd type="none" w="med" len="med"/>
            </a:ln>
          </p:spPr>
        </p:sp>
        <p:sp>
          <p:nvSpPr>
            <p:cNvPr id="413731" name="Oval 35"/>
            <p:cNvSpPr/>
            <p:nvPr/>
          </p:nvSpPr>
          <p:spPr>
            <a:xfrm>
              <a:off x="3114" y="3370"/>
              <a:ext cx="54" cy="53"/>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3732" name="Oval 36"/>
            <p:cNvSpPr/>
            <p:nvPr/>
          </p:nvSpPr>
          <p:spPr>
            <a:xfrm>
              <a:off x="3106" y="4097"/>
              <a:ext cx="54" cy="54"/>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3733" name="Oval 37"/>
            <p:cNvSpPr/>
            <p:nvPr/>
          </p:nvSpPr>
          <p:spPr>
            <a:xfrm>
              <a:off x="2772" y="3726"/>
              <a:ext cx="54" cy="54"/>
            </a:xfrm>
            <a:prstGeom prst="ellipse">
              <a:avLst/>
            </a:prstGeom>
            <a:solidFill>
              <a:schemeClr val="bg1"/>
            </a:solid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65574" name="Text Box 38"/>
          <p:cNvSpPr txBox="1"/>
          <p:nvPr/>
        </p:nvSpPr>
        <p:spPr>
          <a:xfrm>
            <a:off x="5446713" y="5397500"/>
            <a:ext cx="1755775" cy="519113"/>
          </a:xfrm>
          <a:prstGeom prst="rect">
            <a:avLst/>
          </a:prstGeom>
          <a:noFill/>
          <a:ln w="9525">
            <a:noFill/>
          </a:ln>
        </p:spPr>
        <p:txBody>
          <a:bodyPr>
            <a:spAutoFit/>
          </a:bodyPr>
          <a:p>
            <a:pPr algn="ctr"/>
            <a:r>
              <a:rPr lang="en-US" altLang="zh-CN" sz="2800" b="1" dirty="0">
                <a:solidFill>
                  <a:srgbClr val="0033CC"/>
                </a:solidFill>
                <a:latin typeface="Times New Roman" panose="02020603050405020304" pitchFamily="18" charset="0"/>
              </a:rPr>
              <a:t>PNP </a:t>
            </a:r>
            <a:r>
              <a:rPr lang="zh-CN" altLang="en-US" sz="2800" b="1" dirty="0">
                <a:solidFill>
                  <a:srgbClr val="0033CC"/>
                </a:solidFill>
                <a:latin typeface="Times New Roman" panose="02020603050405020304" pitchFamily="18" charset="0"/>
              </a:rPr>
              <a:t>型</a:t>
            </a:r>
            <a:endParaRPr lang="zh-CN" altLang="en-US" sz="2800" dirty="0">
              <a:solidFill>
                <a:srgbClr val="0033CC"/>
              </a:solidFill>
              <a:latin typeface="Times New Roman" panose="02020603050405020304" pitchFamily="18" charset="0"/>
            </a:endParaRPr>
          </a:p>
        </p:txBody>
      </p:sp>
      <p:sp>
        <p:nvSpPr>
          <p:cNvPr id="65575" name="Rectangle 39"/>
          <p:cNvSpPr/>
          <p:nvPr/>
        </p:nvSpPr>
        <p:spPr>
          <a:xfrm>
            <a:off x="519113" y="614045"/>
            <a:ext cx="3511550" cy="579438"/>
          </a:xfrm>
          <a:prstGeom prst="rect">
            <a:avLst/>
          </a:prstGeom>
          <a:noFill/>
          <a:ln w="9525">
            <a:noFill/>
          </a:ln>
        </p:spPr>
        <p:txBody>
          <a:bodyPr>
            <a:spAutoFit/>
          </a:bodyPr>
          <a:p>
            <a:r>
              <a:rPr lang="zh-CN" altLang="en-US" sz="3200" b="1" dirty="0">
                <a:solidFill>
                  <a:schemeClr val="bg1"/>
                </a:solidFill>
                <a:latin typeface="Times New Roman" panose="02020603050405020304" pitchFamily="18" charset="0"/>
              </a:rPr>
              <a:t>二、类型</a:t>
            </a:r>
            <a:endParaRPr lang="zh-CN" altLang="en-US" sz="3200" b="1" dirty="0">
              <a:solidFill>
                <a:schemeClr val="bg1"/>
              </a:solidFill>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5574"/>
                                        </p:tgtEl>
                                        <p:attrNameLst>
                                          <p:attrName>style.visibility</p:attrName>
                                        </p:attrNameLst>
                                      </p:cBhvr>
                                      <p:to>
                                        <p:strVal val="visible"/>
                                      </p:to>
                                    </p:set>
                                    <p:animEffect transition="in" filter="dissolve">
                                      <p:cBhvr>
                                        <p:cTn id="12" dur="500"/>
                                        <p:tgtEl>
                                          <p:spTgt spid="65574"/>
                                        </p:tgtEl>
                                      </p:cBhvr>
                                    </p:animEffect>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slide(fromLeft)">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5575">
                                            <p:txEl>
                                              <p:charRg st="0" end="5"/>
                                            </p:txEl>
                                          </p:spTgt>
                                        </p:tgtEl>
                                        <p:attrNameLst>
                                          <p:attrName>style.visibility</p:attrName>
                                        </p:attrNameLst>
                                      </p:cBhvr>
                                      <p:to>
                                        <p:strVal val="visible"/>
                                      </p:to>
                                    </p:set>
                                    <p:animEffect transition="in" filter="wipe(left)">
                                      <p:cBhvr>
                                        <p:cTn id="21" dur="500"/>
                                        <p:tgtEl>
                                          <p:spTgt spid="65575">
                                            <p:txEl>
                                              <p:charRg st="0"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5560">
                                            <p:txEl>
                                              <p:charRg st="0" end="6"/>
                                            </p:txEl>
                                          </p:spTgt>
                                        </p:tgtEl>
                                        <p:attrNameLst>
                                          <p:attrName>style.visibility</p:attrName>
                                        </p:attrNameLst>
                                      </p:cBhvr>
                                      <p:to>
                                        <p:strVal val="visible"/>
                                      </p:to>
                                    </p:set>
                                    <p:animEffect transition="in" filter="wipe(left)">
                                      <p:cBhvr>
                                        <p:cTn id="26" dur="500"/>
                                        <p:tgtEl>
                                          <p:spTgt spid="65560">
                                            <p:txEl>
                                              <p:charRg st="0"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5560">
                                            <p:txEl>
                                              <p:charRg st="6" end="17"/>
                                            </p:txEl>
                                          </p:spTgt>
                                        </p:tgtEl>
                                        <p:attrNameLst>
                                          <p:attrName>style.visibility</p:attrName>
                                        </p:attrNameLst>
                                      </p:cBhvr>
                                      <p:to>
                                        <p:strVal val="visible"/>
                                      </p:to>
                                    </p:set>
                                    <p:animEffect transition="in" filter="wipe(left)">
                                      <p:cBhvr>
                                        <p:cTn id="31" dur="500"/>
                                        <p:tgtEl>
                                          <p:spTgt spid="65560">
                                            <p:txEl>
                                              <p:charRg st="6" end="1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65560">
                                            <p:txEl>
                                              <p:charRg st="17" end="23"/>
                                            </p:txEl>
                                          </p:spTgt>
                                        </p:tgtEl>
                                        <p:attrNameLst>
                                          <p:attrName>style.visibility</p:attrName>
                                        </p:attrNameLst>
                                      </p:cBhvr>
                                      <p:to>
                                        <p:strVal val="visible"/>
                                      </p:to>
                                    </p:set>
                                    <p:animEffect transition="in" filter="wipe(left)">
                                      <p:cBhvr>
                                        <p:cTn id="36" dur="500"/>
                                        <p:tgtEl>
                                          <p:spTgt spid="65560">
                                            <p:txEl>
                                              <p:charRg st="17" end="2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65560">
                                            <p:txEl>
                                              <p:charRg st="23" end="37"/>
                                            </p:txEl>
                                          </p:spTgt>
                                        </p:tgtEl>
                                        <p:attrNameLst>
                                          <p:attrName>style.visibility</p:attrName>
                                        </p:attrNameLst>
                                      </p:cBhvr>
                                      <p:to>
                                        <p:strVal val="visible"/>
                                      </p:to>
                                    </p:set>
                                    <p:animEffect transition="in" filter="wipe(left)">
                                      <p:cBhvr>
                                        <p:cTn id="41" dur="500"/>
                                        <p:tgtEl>
                                          <p:spTgt spid="65560">
                                            <p:txEl>
                                              <p:charRg st="23" end="37"/>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65560">
                                            <p:txEl>
                                              <p:charRg st="37" end="45"/>
                                            </p:txEl>
                                          </p:spTgt>
                                        </p:tgtEl>
                                        <p:attrNameLst>
                                          <p:attrName>style.visibility</p:attrName>
                                        </p:attrNameLst>
                                      </p:cBhvr>
                                      <p:to>
                                        <p:strVal val="visible"/>
                                      </p:to>
                                    </p:set>
                                    <p:animEffect transition="in" filter="wipe(left)">
                                      <p:cBhvr>
                                        <p:cTn id="46" dur="500"/>
                                        <p:tgtEl>
                                          <p:spTgt spid="65560">
                                            <p:txEl>
                                              <p:charRg st="37" end="45"/>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65560">
                                            <p:txEl>
                                              <p:charRg st="45" end="57"/>
                                            </p:txEl>
                                          </p:spTgt>
                                        </p:tgtEl>
                                        <p:attrNameLst>
                                          <p:attrName>style.visibility</p:attrName>
                                        </p:attrNameLst>
                                      </p:cBhvr>
                                      <p:to>
                                        <p:strVal val="visible"/>
                                      </p:to>
                                    </p:set>
                                    <p:animEffect transition="in" filter="wipe(left)">
                                      <p:cBhvr>
                                        <p:cTn id="51" dur="500"/>
                                        <p:tgtEl>
                                          <p:spTgt spid="65560">
                                            <p:txEl>
                                              <p:charRg st="45" end="57"/>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65560">
                                            <p:txEl>
                                              <p:charRg st="57" end="63"/>
                                            </p:txEl>
                                          </p:spTgt>
                                        </p:tgtEl>
                                        <p:attrNameLst>
                                          <p:attrName>style.visibility</p:attrName>
                                        </p:attrNameLst>
                                      </p:cBhvr>
                                      <p:to>
                                        <p:strVal val="visible"/>
                                      </p:to>
                                    </p:set>
                                    <p:animEffect transition="in" filter="wipe(left)">
                                      <p:cBhvr>
                                        <p:cTn id="56" dur="500"/>
                                        <p:tgtEl>
                                          <p:spTgt spid="65560">
                                            <p:txEl>
                                              <p:charRg st="57" end="63"/>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65560">
                                            <p:txEl>
                                              <p:charRg st="63" end="77"/>
                                            </p:txEl>
                                          </p:spTgt>
                                        </p:tgtEl>
                                        <p:attrNameLst>
                                          <p:attrName>style.visibility</p:attrName>
                                        </p:attrNameLst>
                                      </p:cBhvr>
                                      <p:to>
                                        <p:strVal val="visible"/>
                                      </p:to>
                                    </p:set>
                                    <p:animEffect transition="in" filter="wipe(left)">
                                      <p:cBhvr>
                                        <p:cTn id="61" dur="500"/>
                                        <p:tgtEl>
                                          <p:spTgt spid="65560">
                                            <p:txEl>
                                              <p:charRg st="63" end="77"/>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65560">
                                            <p:txEl>
                                              <p:charRg st="77" end="91"/>
                                            </p:txEl>
                                          </p:spTgt>
                                        </p:tgtEl>
                                        <p:attrNameLst>
                                          <p:attrName>style.visibility</p:attrName>
                                        </p:attrNameLst>
                                      </p:cBhvr>
                                      <p:to>
                                        <p:strVal val="visible"/>
                                      </p:to>
                                    </p:set>
                                    <p:animEffect transition="in" filter="wipe(left)">
                                      <p:cBhvr>
                                        <p:cTn id="66" dur="500"/>
                                        <p:tgtEl>
                                          <p:spTgt spid="65560">
                                            <p:txEl>
                                              <p:charRg st="77" end="91"/>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65560">
                                            <p:txEl>
                                              <p:charRg st="91" end="103"/>
                                            </p:txEl>
                                          </p:spTgt>
                                        </p:tgtEl>
                                        <p:attrNameLst>
                                          <p:attrName>style.visibility</p:attrName>
                                        </p:attrNameLst>
                                      </p:cBhvr>
                                      <p:to>
                                        <p:strVal val="visible"/>
                                      </p:to>
                                    </p:set>
                                    <p:animEffect transition="in" filter="wipe(left)">
                                      <p:cBhvr>
                                        <p:cTn id="71" dur="500"/>
                                        <p:tgtEl>
                                          <p:spTgt spid="65560">
                                            <p:txEl>
                                              <p:charRg st="91" end="10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60" grpId="0" build="p"/>
      <p:bldP spid="65574" grpId="0"/>
      <p:bldP spid="65575"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Rectangle 2"/>
          <p:cNvSpPr>
            <a:spLocks noChangeArrowheads="1"/>
          </p:cNvSpPr>
          <p:nvPr/>
        </p:nvSpPr>
        <p:spPr bwMode="auto">
          <a:xfrm>
            <a:off x="317500" y="425450"/>
            <a:ext cx="5343525" cy="64516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Times New Roman" panose="02020603050405020304" pitchFamily="18" charset="0"/>
              </a:rPr>
              <a:t>7.3.2 </a:t>
            </a:r>
            <a:r>
              <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电流分配与放大原理</a:t>
            </a:r>
            <a:endParaRPr kumimoji="1" lang="zh-CN" altLang="en-US" sz="3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66563" name="Text Box 3"/>
          <p:cNvSpPr txBox="1"/>
          <p:nvPr/>
        </p:nvSpPr>
        <p:spPr>
          <a:xfrm>
            <a:off x="534988" y="1052513"/>
            <a:ext cx="4406900" cy="579437"/>
          </a:xfrm>
          <a:prstGeom prst="rect">
            <a:avLst/>
          </a:prstGeom>
          <a:noFill/>
          <a:ln w="9525">
            <a:noFill/>
          </a:ln>
        </p:spPr>
        <p:txBody>
          <a:bodyPr>
            <a:spAutoFit/>
          </a:bodyPr>
          <a:p>
            <a:r>
              <a:rPr lang="zh-CN" altLang="en-US" sz="3200" b="1" dirty="0">
                <a:solidFill>
                  <a:srgbClr val="3333CC"/>
                </a:solidFill>
                <a:latin typeface="Times New Roman" panose="02020603050405020304" pitchFamily="18" charset="0"/>
              </a:rPr>
              <a:t>一、晶体管放大的条件</a:t>
            </a:r>
            <a:endParaRPr lang="zh-CN" altLang="en-US" sz="3200" dirty="0">
              <a:solidFill>
                <a:srgbClr val="3333CC"/>
              </a:solidFill>
              <a:latin typeface="Times New Roman" panose="02020603050405020304" pitchFamily="18" charset="0"/>
            </a:endParaRPr>
          </a:p>
        </p:txBody>
      </p:sp>
      <p:sp>
        <p:nvSpPr>
          <p:cNvPr id="66564" name="Text Box 4"/>
          <p:cNvSpPr txBox="1"/>
          <p:nvPr/>
        </p:nvSpPr>
        <p:spPr>
          <a:xfrm>
            <a:off x="427038" y="2138363"/>
            <a:ext cx="1931987" cy="433387"/>
          </a:xfrm>
          <a:prstGeom prst="rect">
            <a:avLst/>
          </a:prstGeom>
          <a:noFill/>
          <a:ln w="9525">
            <a:noFill/>
          </a:ln>
        </p:spPr>
        <p:txBody>
          <a:bodyPr>
            <a:spAutoFit/>
          </a:bodyPr>
          <a:p>
            <a:pPr>
              <a:lnSpc>
                <a:spcPct val="80000"/>
              </a:lnSpc>
            </a:pPr>
            <a:r>
              <a:rPr lang="en-US" altLang="zh-CN" sz="2800" b="1" dirty="0">
                <a:solidFill>
                  <a:srgbClr val="FF0066"/>
                </a:solidFill>
                <a:latin typeface="Times New Roman" panose="02020603050405020304" pitchFamily="18" charset="0"/>
              </a:rPr>
              <a:t>1.</a:t>
            </a:r>
            <a:r>
              <a:rPr lang="zh-CN" altLang="en-US" sz="2800" b="1" dirty="0">
                <a:solidFill>
                  <a:srgbClr val="FF0066"/>
                </a:solidFill>
                <a:latin typeface="Times New Roman" panose="02020603050405020304" pitchFamily="18" charset="0"/>
              </a:rPr>
              <a:t>内部条件</a:t>
            </a:r>
            <a:endParaRPr lang="zh-CN" altLang="en-US" sz="2800" b="1" dirty="0">
              <a:solidFill>
                <a:srgbClr val="FF0066"/>
              </a:solidFill>
              <a:latin typeface="Times New Roman" panose="02020603050405020304" pitchFamily="18" charset="0"/>
            </a:endParaRPr>
          </a:p>
        </p:txBody>
      </p:sp>
      <p:sp>
        <p:nvSpPr>
          <p:cNvPr id="66565" name="AutoShape 5"/>
          <p:cNvSpPr/>
          <p:nvPr/>
        </p:nvSpPr>
        <p:spPr>
          <a:xfrm>
            <a:off x="2333625" y="1789113"/>
            <a:ext cx="133350" cy="1371600"/>
          </a:xfrm>
          <a:prstGeom prst="leftBrace">
            <a:avLst>
              <a:gd name="adj1" fmla="val 85714"/>
              <a:gd name="adj2" fmla="val 50000"/>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66566" name="Rectangle 6"/>
          <p:cNvSpPr/>
          <p:nvPr/>
        </p:nvSpPr>
        <p:spPr>
          <a:xfrm>
            <a:off x="2465388" y="1665288"/>
            <a:ext cx="4146550" cy="519112"/>
          </a:xfrm>
          <a:prstGeom prst="rect">
            <a:avLst/>
          </a:prstGeom>
          <a:noFill/>
          <a:ln w="9525">
            <a:noFill/>
          </a:ln>
        </p:spPr>
        <p:txBody>
          <a:bodyPr>
            <a:spAutoFit/>
          </a:bodyPr>
          <a:p>
            <a:r>
              <a:rPr lang="zh-CN" altLang="en-US" sz="2800" b="1" dirty="0">
                <a:solidFill>
                  <a:schemeClr val="tx2"/>
                </a:solidFill>
                <a:latin typeface="Times New Roman" panose="02020603050405020304" pitchFamily="18" charset="0"/>
              </a:rPr>
              <a:t>发射区掺杂浓度高</a:t>
            </a:r>
            <a:endParaRPr lang="zh-CN" altLang="en-US" sz="2800" b="1" dirty="0">
              <a:solidFill>
                <a:schemeClr val="tx2"/>
              </a:solidFill>
              <a:latin typeface="Times New Roman" panose="02020603050405020304" pitchFamily="18" charset="0"/>
            </a:endParaRPr>
          </a:p>
        </p:txBody>
      </p:sp>
      <p:sp>
        <p:nvSpPr>
          <p:cNvPr id="66567" name="Rectangle 7"/>
          <p:cNvSpPr/>
          <p:nvPr/>
        </p:nvSpPr>
        <p:spPr>
          <a:xfrm>
            <a:off x="2446338" y="2174875"/>
            <a:ext cx="4122737" cy="519113"/>
          </a:xfrm>
          <a:prstGeom prst="rect">
            <a:avLst/>
          </a:prstGeom>
          <a:noFill/>
          <a:ln w="9525">
            <a:noFill/>
          </a:ln>
        </p:spPr>
        <p:txBody>
          <a:bodyPr>
            <a:spAutoFit/>
          </a:bodyPr>
          <a:p>
            <a:r>
              <a:rPr lang="zh-CN" altLang="en-US" sz="2800" b="1" dirty="0">
                <a:solidFill>
                  <a:schemeClr val="tx2"/>
                </a:solidFill>
                <a:latin typeface="Times New Roman" panose="02020603050405020304" pitchFamily="18" charset="0"/>
              </a:rPr>
              <a:t>基区薄且掺杂浓度低</a:t>
            </a:r>
            <a:endParaRPr lang="zh-CN" altLang="en-US" sz="2800" b="1" dirty="0">
              <a:solidFill>
                <a:schemeClr val="tx2"/>
              </a:solidFill>
              <a:latin typeface="Times New Roman" panose="02020603050405020304" pitchFamily="18" charset="0"/>
            </a:endParaRPr>
          </a:p>
        </p:txBody>
      </p:sp>
      <p:sp>
        <p:nvSpPr>
          <p:cNvPr id="66568" name="Rectangle 8"/>
          <p:cNvSpPr/>
          <p:nvPr/>
        </p:nvSpPr>
        <p:spPr>
          <a:xfrm>
            <a:off x="2522538" y="2720975"/>
            <a:ext cx="3584575" cy="519113"/>
          </a:xfrm>
          <a:prstGeom prst="rect">
            <a:avLst/>
          </a:prstGeom>
          <a:noFill/>
          <a:ln w="9525">
            <a:noFill/>
          </a:ln>
        </p:spPr>
        <p:txBody>
          <a:bodyPr>
            <a:spAutoFit/>
          </a:bodyPr>
          <a:p>
            <a:r>
              <a:rPr lang="zh-CN" altLang="en-US" sz="2800" b="1" dirty="0">
                <a:solidFill>
                  <a:schemeClr val="tx2"/>
                </a:solidFill>
                <a:latin typeface="Times New Roman" panose="02020603050405020304" pitchFamily="18" charset="0"/>
              </a:rPr>
              <a:t>集电结面积大</a:t>
            </a:r>
            <a:endParaRPr lang="zh-CN" altLang="en-US" sz="2800" b="1" dirty="0">
              <a:solidFill>
                <a:schemeClr val="tx2"/>
              </a:solidFill>
              <a:latin typeface="Times New Roman" panose="02020603050405020304" pitchFamily="18" charset="0"/>
            </a:endParaRPr>
          </a:p>
        </p:txBody>
      </p:sp>
      <p:sp>
        <p:nvSpPr>
          <p:cNvPr id="66569" name="Text Box 9"/>
          <p:cNvSpPr txBox="1"/>
          <p:nvPr/>
        </p:nvSpPr>
        <p:spPr>
          <a:xfrm>
            <a:off x="446088" y="3448050"/>
            <a:ext cx="2109787" cy="433388"/>
          </a:xfrm>
          <a:prstGeom prst="rect">
            <a:avLst/>
          </a:prstGeom>
          <a:noFill/>
          <a:ln w="9525">
            <a:noFill/>
          </a:ln>
        </p:spPr>
        <p:txBody>
          <a:bodyPr>
            <a:spAutoFit/>
          </a:bodyPr>
          <a:p>
            <a:pPr>
              <a:lnSpc>
                <a:spcPct val="80000"/>
              </a:lnSpc>
            </a:pPr>
            <a:r>
              <a:rPr lang="en-US" altLang="zh-CN" sz="2800" b="1" dirty="0">
                <a:solidFill>
                  <a:srgbClr val="FF0066"/>
                </a:solidFill>
                <a:latin typeface="Times New Roman" panose="02020603050405020304" pitchFamily="18" charset="0"/>
              </a:rPr>
              <a:t>2.</a:t>
            </a:r>
            <a:r>
              <a:rPr lang="zh-CN" altLang="en-US" sz="2800" b="1" dirty="0">
                <a:solidFill>
                  <a:srgbClr val="FF0066"/>
                </a:solidFill>
                <a:latin typeface="Times New Roman" panose="02020603050405020304" pitchFamily="18" charset="0"/>
              </a:rPr>
              <a:t>外部条件</a:t>
            </a:r>
            <a:endParaRPr lang="zh-CN" altLang="en-US" sz="2800" b="1" dirty="0">
              <a:solidFill>
                <a:srgbClr val="FF0066"/>
              </a:solidFill>
              <a:latin typeface="Times New Roman" panose="02020603050405020304" pitchFamily="18" charset="0"/>
            </a:endParaRPr>
          </a:p>
        </p:txBody>
      </p:sp>
      <p:sp>
        <p:nvSpPr>
          <p:cNvPr id="66570" name="AutoShape 10"/>
          <p:cNvSpPr/>
          <p:nvPr/>
        </p:nvSpPr>
        <p:spPr>
          <a:xfrm>
            <a:off x="2401888" y="3402013"/>
            <a:ext cx="76200" cy="704850"/>
          </a:xfrm>
          <a:prstGeom prst="leftBrace">
            <a:avLst>
              <a:gd name="adj1" fmla="val 77083"/>
              <a:gd name="adj2" fmla="val 50000"/>
            </a:avLst>
          </a:prstGeom>
          <a:noFill/>
          <a:ln w="1905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66571" name="Rectangle 11"/>
          <p:cNvSpPr/>
          <p:nvPr/>
        </p:nvSpPr>
        <p:spPr>
          <a:xfrm>
            <a:off x="2552700" y="3282950"/>
            <a:ext cx="1970088" cy="519113"/>
          </a:xfrm>
          <a:prstGeom prst="rect">
            <a:avLst/>
          </a:prstGeom>
          <a:noFill/>
          <a:ln w="9525">
            <a:noFill/>
          </a:ln>
        </p:spPr>
        <p:txBody>
          <a:bodyPr wrap="none">
            <a:spAutoFit/>
          </a:bodyPr>
          <a:p>
            <a:r>
              <a:rPr lang="zh-CN" altLang="en-US" sz="2800" b="1" dirty="0">
                <a:solidFill>
                  <a:schemeClr val="tx2"/>
                </a:solidFill>
                <a:latin typeface="Times New Roman" panose="02020603050405020304" pitchFamily="18" charset="0"/>
              </a:rPr>
              <a:t>发射结正偏</a:t>
            </a:r>
            <a:endParaRPr lang="zh-CN" altLang="en-US" sz="2800" b="1" dirty="0">
              <a:solidFill>
                <a:schemeClr val="tx2"/>
              </a:solidFill>
              <a:latin typeface="Times New Roman" panose="02020603050405020304" pitchFamily="18" charset="0"/>
            </a:endParaRPr>
          </a:p>
        </p:txBody>
      </p:sp>
      <p:sp>
        <p:nvSpPr>
          <p:cNvPr id="66572" name="Rectangle 12"/>
          <p:cNvSpPr/>
          <p:nvPr/>
        </p:nvSpPr>
        <p:spPr>
          <a:xfrm>
            <a:off x="2495550" y="3759200"/>
            <a:ext cx="1970088" cy="519113"/>
          </a:xfrm>
          <a:prstGeom prst="rect">
            <a:avLst/>
          </a:prstGeom>
          <a:noFill/>
          <a:ln w="9525">
            <a:noFill/>
          </a:ln>
        </p:spPr>
        <p:txBody>
          <a:bodyPr wrap="none">
            <a:spAutoFit/>
          </a:bodyPr>
          <a:p>
            <a:r>
              <a:rPr lang="zh-CN" altLang="en-US" sz="2800" b="1" dirty="0">
                <a:solidFill>
                  <a:schemeClr val="tx2"/>
                </a:solidFill>
                <a:latin typeface="Times New Roman" panose="02020603050405020304" pitchFamily="18" charset="0"/>
              </a:rPr>
              <a:t>集电结反偏</a:t>
            </a:r>
            <a:endParaRPr lang="zh-CN" altLang="en-US" sz="2800" b="1" dirty="0">
              <a:solidFill>
                <a:schemeClr val="tx2"/>
              </a:solidFill>
              <a:latin typeface="Times New Roman" panose="02020603050405020304" pitchFamily="18" charset="0"/>
            </a:endParaRPr>
          </a:p>
        </p:txBody>
      </p:sp>
      <p:sp>
        <p:nvSpPr>
          <p:cNvPr id="66573" name="Text Box 13"/>
          <p:cNvSpPr txBox="1"/>
          <p:nvPr/>
        </p:nvSpPr>
        <p:spPr>
          <a:xfrm>
            <a:off x="554038" y="4360863"/>
            <a:ext cx="3873500" cy="1066800"/>
          </a:xfrm>
          <a:prstGeom prst="rect">
            <a:avLst/>
          </a:prstGeom>
          <a:noFill/>
          <a:ln w="9525">
            <a:noFill/>
          </a:ln>
        </p:spPr>
        <p:txBody>
          <a:bodyPr>
            <a:spAutoFit/>
          </a:bodyPr>
          <a:p>
            <a:r>
              <a:rPr lang="zh-CN" altLang="en-US" sz="3200" b="1" dirty="0">
                <a:solidFill>
                  <a:srgbClr val="3333CC"/>
                </a:solidFill>
                <a:latin typeface="Times New Roman" panose="02020603050405020304" pitchFamily="18" charset="0"/>
              </a:rPr>
              <a:t>二、晶体管的电流分</a:t>
            </a:r>
            <a:endParaRPr lang="zh-CN" altLang="en-US" sz="3200" b="1" dirty="0">
              <a:solidFill>
                <a:srgbClr val="3333CC"/>
              </a:solidFill>
              <a:latin typeface="Times New Roman" panose="02020603050405020304" pitchFamily="18" charset="0"/>
            </a:endParaRPr>
          </a:p>
          <a:p>
            <a:r>
              <a:rPr lang="zh-CN" altLang="en-US" sz="3200" b="1" dirty="0">
                <a:solidFill>
                  <a:srgbClr val="3333CC"/>
                </a:solidFill>
                <a:latin typeface="Times New Roman" panose="02020603050405020304" pitchFamily="18" charset="0"/>
              </a:rPr>
              <a:t>         配和放大作用</a:t>
            </a:r>
            <a:endParaRPr lang="zh-CN" altLang="en-US" sz="3200" dirty="0">
              <a:solidFill>
                <a:srgbClr val="3333CC"/>
              </a:solidFill>
              <a:latin typeface="Times New Roman" panose="02020603050405020304" pitchFamily="18" charset="0"/>
            </a:endParaRPr>
          </a:p>
        </p:txBody>
      </p:sp>
      <p:sp>
        <p:nvSpPr>
          <p:cNvPr id="66574" name="Rectangle 14"/>
          <p:cNvSpPr/>
          <p:nvPr/>
        </p:nvSpPr>
        <p:spPr>
          <a:xfrm>
            <a:off x="6575425" y="5300663"/>
            <a:ext cx="1866900" cy="519112"/>
          </a:xfrm>
          <a:prstGeom prst="rect">
            <a:avLst/>
          </a:prstGeom>
          <a:noFill/>
          <a:ln w="9525">
            <a:noFill/>
          </a:ln>
        </p:spPr>
        <p:txBody>
          <a:bodyPr>
            <a:spAutoFit/>
          </a:bodyPr>
          <a:p>
            <a:r>
              <a:rPr lang="zh-CN" altLang="en-US" sz="2800" b="1" dirty="0">
                <a:solidFill>
                  <a:srgbClr val="3333CC"/>
                </a:solidFill>
                <a:latin typeface="Times New Roman" panose="02020603050405020304" pitchFamily="18" charset="0"/>
              </a:rPr>
              <a:t>实验电路</a:t>
            </a:r>
            <a:endParaRPr lang="zh-CN" altLang="en-US" sz="2800" b="1" dirty="0">
              <a:solidFill>
                <a:srgbClr val="3333CC"/>
              </a:solidFill>
              <a:latin typeface="Times New Roman" panose="02020603050405020304" pitchFamily="18" charset="0"/>
            </a:endParaRPr>
          </a:p>
        </p:txBody>
      </p:sp>
      <p:grpSp>
        <p:nvGrpSpPr>
          <p:cNvPr id="2" name="Group 15"/>
          <p:cNvGrpSpPr/>
          <p:nvPr/>
        </p:nvGrpSpPr>
        <p:grpSpPr>
          <a:xfrm>
            <a:off x="5257800" y="1504950"/>
            <a:ext cx="3557588" cy="3733800"/>
            <a:chOff x="2880" y="1704"/>
            <a:chExt cx="2241" cy="2352"/>
          </a:xfrm>
        </p:grpSpPr>
        <p:sp>
          <p:nvSpPr>
            <p:cNvPr id="414736" name="Line 16"/>
            <p:cNvSpPr/>
            <p:nvPr/>
          </p:nvSpPr>
          <p:spPr>
            <a:xfrm>
              <a:off x="2922" y="2670"/>
              <a:ext cx="0" cy="1092"/>
            </a:xfrm>
            <a:prstGeom prst="line">
              <a:avLst/>
            </a:prstGeom>
            <a:ln w="25400" cap="flat" cmpd="sng">
              <a:solidFill>
                <a:schemeClr val="tx1"/>
              </a:solidFill>
              <a:prstDash val="solid"/>
              <a:headEnd type="none" w="med" len="med"/>
              <a:tailEnd type="none" w="sm" len="lg"/>
            </a:ln>
          </p:spPr>
        </p:sp>
        <p:grpSp>
          <p:nvGrpSpPr>
            <p:cNvPr id="414737" name="Group 17"/>
            <p:cNvGrpSpPr/>
            <p:nvPr/>
          </p:nvGrpSpPr>
          <p:grpSpPr>
            <a:xfrm>
              <a:off x="3936" y="2508"/>
              <a:ext cx="240" cy="314"/>
              <a:chOff x="4272" y="1174"/>
              <a:chExt cx="240" cy="314"/>
            </a:xfrm>
          </p:grpSpPr>
          <p:sp>
            <p:nvSpPr>
              <p:cNvPr id="414738" name="Line 18"/>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14739" name="Line 19"/>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14740" name="Line 20"/>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grpSp>
          <p:nvGrpSpPr>
            <p:cNvPr id="414741" name="Group 21"/>
            <p:cNvGrpSpPr/>
            <p:nvPr/>
          </p:nvGrpSpPr>
          <p:grpSpPr>
            <a:xfrm rot="5400000" flipV="1">
              <a:off x="4861" y="2623"/>
              <a:ext cx="231" cy="288"/>
              <a:chOff x="4551" y="1056"/>
              <a:chExt cx="231" cy="288"/>
            </a:xfrm>
          </p:grpSpPr>
          <p:grpSp>
            <p:nvGrpSpPr>
              <p:cNvPr id="414742" name="Group 22"/>
              <p:cNvGrpSpPr/>
              <p:nvPr/>
            </p:nvGrpSpPr>
            <p:grpSpPr>
              <a:xfrm>
                <a:off x="4551" y="1056"/>
                <a:ext cx="78" cy="288"/>
                <a:chOff x="4320" y="1872"/>
                <a:chExt cx="78" cy="288"/>
              </a:xfrm>
            </p:grpSpPr>
            <p:sp>
              <p:nvSpPr>
                <p:cNvPr id="414743" name="Line 23"/>
                <p:cNvSpPr/>
                <p:nvPr/>
              </p:nvSpPr>
              <p:spPr>
                <a:xfrm>
                  <a:off x="4320" y="1872"/>
                  <a:ext cx="0" cy="288"/>
                </a:xfrm>
                <a:prstGeom prst="line">
                  <a:avLst/>
                </a:prstGeom>
                <a:ln w="38100" cap="flat" cmpd="sng">
                  <a:solidFill>
                    <a:srgbClr val="3333CC"/>
                  </a:solidFill>
                  <a:prstDash val="solid"/>
                  <a:headEnd type="none" w="med" len="med"/>
                  <a:tailEnd type="none" w="sm" len="lg"/>
                </a:ln>
              </p:spPr>
            </p:sp>
            <p:sp>
              <p:nvSpPr>
                <p:cNvPr id="414744" name="Line 24"/>
                <p:cNvSpPr/>
                <p:nvPr/>
              </p:nvSpPr>
              <p:spPr>
                <a:xfrm>
                  <a:off x="4398" y="1968"/>
                  <a:ext cx="0" cy="118"/>
                </a:xfrm>
                <a:prstGeom prst="line">
                  <a:avLst/>
                </a:prstGeom>
                <a:ln w="38100" cap="flat" cmpd="sng">
                  <a:solidFill>
                    <a:srgbClr val="3333CC"/>
                  </a:solidFill>
                  <a:prstDash val="solid"/>
                  <a:headEnd type="none" w="med" len="med"/>
                  <a:tailEnd type="none" w="sm" len="lg"/>
                </a:ln>
              </p:spPr>
            </p:sp>
          </p:grpSp>
          <p:grpSp>
            <p:nvGrpSpPr>
              <p:cNvPr id="414745" name="Group 25"/>
              <p:cNvGrpSpPr/>
              <p:nvPr/>
            </p:nvGrpSpPr>
            <p:grpSpPr>
              <a:xfrm>
                <a:off x="4704" y="1056"/>
                <a:ext cx="78" cy="288"/>
                <a:chOff x="4320" y="1872"/>
                <a:chExt cx="78" cy="288"/>
              </a:xfrm>
            </p:grpSpPr>
            <p:sp>
              <p:nvSpPr>
                <p:cNvPr id="414746" name="Line 26"/>
                <p:cNvSpPr/>
                <p:nvPr/>
              </p:nvSpPr>
              <p:spPr>
                <a:xfrm>
                  <a:off x="4320" y="1872"/>
                  <a:ext cx="0" cy="288"/>
                </a:xfrm>
                <a:prstGeom prst="line">
                  <a:avLst/>
                </a:prstGeom>
                <a:ln w="38100" cap="flat" cmpd="sng">
                  <a:solidFill>
                    <a:srgbClr val="3333CC"/>
                  </a:solidFill>
                  <a:prstDash val="solid"/>
                  <a:headEnd type="none" w="med" len="med"/>
                  <a:tailEnd type="none" w="sm" len="lg"/>
                </a:ln>
              </p:spPr>
            </p:sp>
            <p:sp>
              <p:nvSpPr>
                <p:cNvPr id="414747" name="Line 27"/>
                <p:cNvSpPr/>
                <p:nvPr/>
              </p:nvSpPr>
              <p:spPr>
                <a:xfrm>
                  <a:off x="4398" y="1968"/>
                  <a:ext cx="0" cy="118"/>
                </a:xfrm>
                <a:prstGeom prst="line">
                  <a:avLst/>
                </a:prstGeom>
                <a:ln w="38100" cap="flat" cmpd="sng">
                  <a:solidFill>
                    <a:srgbClr val="3333CC"/>
                  </a:solidFill>
                  <a:prstDash val="solid"/>
                  <a:headEnd type="none" w="med" len="med"/>
                  <a:tailEnd type="none" w="sm" len="lg"/>
                </a:ln>
              </p:spPr>
            </p:sp>
          </p:grpSp>
        </p:grpSp>
        <p:sp>
          <p:nvSpPr>
            <p:cNvPr id="414748" name="Freeform 28"/>
            <p:cNvSpPr/>
            <p:nvPr/>
          </p:nvSpPr>
          <p:spPr>
            <a:xfrm>
              <a:off x="4137" y="2172"/>
              <a:ext cx="843" cy="480"/>
            </a:xfrm>
            <a:custGeom>
              <a:avLst/>
              <a:gdLst>
                <a:gd name="txL" fmla="*/ 0 w 1152"/>
                <a:gd name="txT" fmla="*/ 0 h 480"/>
                <a:gd name="txR" fmla="*/ 1152 w 1152"/>
                <a:gd name="txB" fmla="*/ 480 h 480"/>
              </a:gdLst>
              <a:ahLst/>
              <a:cxnLst>
                <a:cxn ang="0">
                  <a:pos x="0" y="336"/>
                </a:cxn>
                <a:cxn ang="0">
                  <a:pos x="0" y="0"/>
                </a:cxn>
                <a:cxn ang="0">
                  <a:pos x="1152" y="0"/>
                </a:cxn>
                <a:cxn ang="0">
                  <a:pos x="1152" y="480"/>
                </a:cxn>
              </a:cxnLst>
              <a:rect l="txL" t="txT" r="txR" b="txB"/>
              <a:pathLst>
                <a:path w="1152" h="480">
                  <a:moveTo>
                    <a:pt x="0" y="336"/>
                  </a:moveTo>
                  <a:lnTo>
                    <a:pt x="0" y="0"/>
                  </a:lnTo>
                  <a:lnTo>
                    <a:pt x="1152" y="0"/>
                  </a:lnTo>
                  <a:lnTo>
                    <a:pt x="1152" y="480"/>
                  </a:lnTo>
                </a:path>
              </a:pathLst>
            </a:custGeom>
            <a:noFill/>
            <a:ln w="25400" cap="flat" cmpd="sng">
              <a:solidFill>
                <a:schemeClr val="tx1"/>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14749" name="Oval 29"/>
            <p:cNvSpPr/>
            <p:nvPr/>
          </p:nvSpPr>
          <p:spPr>
            <a:xfrm>
              <a:off x="4443" y="2028"/>
              <a:ext cx="288" cy="288"/>
            </a:xfrm>
            <a:prstGeom prst="ellipse">
              <a:avLst/>
            </a:prstGeom>
            <a:solidFill>
              <a:srgbClr val="CCFFCC"/>
            </a:solidFill>
            <a:ln w="38100" cap="flat" cmpd="sng">
              <a:solidFill>
                <a:srgbClr val="0066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4750" name="Text Box 30"/>
            <p:cNvSpPr txBox="1"/>
            <p:nvPr/>
          </p:nvSpPr>
          <p:spPr>
            <a:xfrm>
              <a:off x="4380" y="2040"/>
              <a:ext cx="432" cy="231"/>
            </a:xfrm>
            <a:prstGeom prst="rect">
              <a:avLst/>
            </a:prstGeom>
            <a:noFill/>
            <a:ln w="25400">
              <a:noFill/>
            </a:ln>
          </p:spPr>
          <p:txBody>
            <a:bodyPr>
              <a:spAutoFit/>
            </a:bodyPr>
            <a:p>
              <a:pPr algn="ctr">
                <a:spcBef>
                  <a:spcPct val="50000"/>
                </a:spcBef>
              </a:pPr>
              <a:r>
                <a:rPr lang="en-US" altLang="zh-CN" sz="1800" b="1" dirty="0">
                  <a:latin typeface="Times New Roman" panose="02020603050405020304" pitchFamily="18" charset="0"/>
                </a:rPr>
                <a:t>mA</a:t>
              </a:r>
              <a:endParaRPr lang="en-US" altLang="zh-CN" sz="1800" b="1" dirty="0">
                <a:latin typeface="Times New Roman" panose="02020603050405020304" pitchFamily="18" charset="0"/>
              </a:endParaRPr>
            </a:p>
          </p:txBody>
        </p:sp>
        <p:sp>
          <p:nvSpPr>
            <p:cNvPr id="414751" name="Rectangle 31"/>
            <p:cNvSpPr/>
            <p:nvPr/>
          </p:nvSpPr>
          <p:spPr>
            <a:xfrm rot="5400000">
              <a:off x="2784" y="2940"/>
              <a:ext cx="288"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4752" name="Rectangle 32"/>
            <p:cNvSpPr/>
            <p:nvPr/>
          </p:nvSpPr>
          <p:spPr>
            <a:xfrm rot="5400000">
              <a:off x="2784" y="3471"/>
              <a:ext cx="288"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4753" name="Line 33"/>
            <p:cNvSpPr/>
            <p:nvPr/>
          </p:nvSpPr>
          <p:spPr>
            <a:xfrm>
              <a:off x="4158" y="2814"/>
              <a:ext cx="0" cy="1032"/>
            </a:xfrm>
            <a:prstGeom prst="line">
              <a:avLst/>
            </a:prstGeom>
            <a:ln w="28575" cap="flat" cmpd="sng">
              <a:solidFill>
                <a:schemeClr val="tx1"/>
              </a:solidFill>
              <a:prstDash val="solid"/>
              <a:headEnd type="none" w="med" len="med"/>
              <a:tailEnd type="none" w="sm" len="lg"/>
            </a:ln>
          </p:spPr>
        </p:sp>
        <p:sp>
          <p:nvSpPr>
            <p:cNvPr id="414754" name="Oval 34"/>
            <p:cNvSpPr/>
            <p:nvPr/>
          </p:nvSpPr>
          <p:spPr>
            <a:xfrm>
              <a:off x="3996" y="3153"/>
              <a:ext cx="288" cy="288"/>
            </a:xfrm>
            <a:prstGeom prst="ellipse">
              <a:avLst/>
            </a:prstGeom>
            <a:solidFill>
              <a:srgbClr val="CCFFCC"/>
            </a:solidFill>
            <a:ln w="38100" cap="flat" cmpd="sng">
              <a:solidFill>
                <a:srgbClr val="0066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4755" name="Text Box 35"/>
            <p:cNvSpPr txBox="1"/>
            <p:nvPr/>
          </p:nvSpPr>
          <p:spPr>
            <a:xfrm>
              <a:off x="3933" y="3189"/>
              <a:ext cx="432" cy="231"/>
            </a:xfrm>
            <a:prstGeom prst="rect">
              <a:avLst/>
            </a:prstGeom>
            <a:noFill/>
            <a:ln w="25400">
              <a:noFill/>
            </a:ln>
          </p:spPr>
          <p:txBody>
            <a:bodyPr>
              <a:spAutoFit/>
            </a:bodyPr>
            <a:p>
              <a:pPr algn="ctr">
                <a:spcBef>
                  <a:spcPct val="50000"/>
                </a:spcBef>
              </a:pPr>
              <a:r>
                <a:rPr lang="en-US" altLang="zh-CN" sz="1800" b="1" dirty="0">
                  <a:latin typeface="Times New Roman" panose="02020603050405020304" pitchFamily="18" charset="0"/>
                </a:rPr>
                <a:t>mA</a:t>
              </a:r>
              <a:endParaRPr lang="en-US" altLang="zh-CN" sz="1800" b="1" dirty="0">
                <a:latin typeface="Times New Roman" panose="02020603050405020304" pitchFamily="18" charset="0"/>
              </a:endParaRPr>
            </a:p>
          </p:txBody>
        </p:sp>
        <p:sp>
          <p:nvSpPr>
            <p:cNvPr id="414756" name="Freeform 36"/>
            <p:cNvSpPr/>
            <p:nvPr/>
          </p:nvSpPr>
          <p:spPr>
            <a:xfrm>
              <a:off x="2928" y="3228"/>
              <a:ext cx="192" cy="288"/>
            </a:xfrm>
            <a:custGeom>
              <a:avLst/>
              <a:gdLst>
                <a:gd name="txL" fmla="*/ 0 w 192"/>
                <a:gd name="txT" fmla="*/ 0 h 288"/>
                <a:gd name="txR" fmla="*/ 192 w 192"/>
                <a:gd name="txB" fmla="*/ 288 h 288"/>
              </a:gdLst>
              <a:ahLst/>
              <a:cxnLst>
                <a:cxn ang="0">
                  <a:pos x="0" y="0"/>
                </a:cxn>
                <a:cxn ang="0">
                  <a:pos x="192" y="0"/>
                </a:cxn>
                <a:cxn ang="0">
                  <a:pos x="192" y="288"/>
                </a:cxn>
                <a:cxn ang="0">
                  <a:pos x="48" y="288"/>
                </a:cxn>
              </a:cxnLst>
              <a:rect l="txL" t="txT" r="txR" b="txB"/>
              <a:pathLst>
                <a:path w="192" h="288">
                  <a:moveTo>
                    <a:pt x="0" y="0"/>
                  </a:moveTo>
                  <a:lnTo>
                    <a:pt x="192" y="0"/>
                  </a:lnTo>
                  <a:lnTo>
                    <a:pt x="192" y="288"/>
                  </a:lnTo>
                  <a:lnTo>
                    <a:pt x="48" y="288"/>
                  </a:lnTo>
                </a:path>
              </a:pathLst>
            </a:custGeom>
            <a:noFill/>
            <a:ln w="25400" cap="flat" cmpd="sng">
              <a:solidFill>
                <a:schemeClr val="tx1"/>
              </a:solidFill>
              <a:prstDash val="solid"/>
              <a:round/>
              <a:headEnd type="none" w="med" len="med"/>
              <a:tailEnd type="stealth" w="sm" len="lg"/>
            </a:ln>
          </p:spPr>
          <p:txBody>
            <a:bodyPr wrap="none" anchor="ctr" anchorCtr="0"/>
            <a:p>
              <a:endParaRPr lang="zh-CN" altLang="en-US" dirty="0">
                <a:latin typeface="Times New Roman" panose="02020603050405020304" pitchFamily="18" charset="0"/>
              </a:endParaRPr>
            </a:p>
          </p:txBody>
        </p:sp>
        <p:sp>
          <p:nvSpPr>
            <p:cNvPr id="414757" name="Line 37"/>
            <p:cNvSpPr/>
            <p:nvPr/>
          </p:nvSpPr>
          <p:spPr>
            <a:xfrm>
              <a:off x="3276" y="2436"/>
              <a:ext cx="336" cy="0"/>
            </a:xfrm>
            <a:prstGeom prst="line">
              <a:avLst/>
            </a:prstGeom>
            <a:ln w="25400" cap="flat" cmpd="sng">
              <a:solidFill>
                <a:srgbClr val="FF0066"/>
              </a:solidFill>
              <a:prstDash val="solid"/>
              <a:headEnd type="none" w="med" len="med"/>
              <a:tailEnd type="stealth" w="sm" len="lg"/>
            </a:ln>
          </p:spPr>
        </p:sp>
        <p:sp>
          <p:nvSpPr>
            <p:cNvPr id="414758" name="Line 38"/>
            <p:cNvSpPr/>
            <p:nvPr/>
          </p:nvSpPr>
          <p:spPr>
            <a:xfrm flipH="1">
              <a:off x="4416" y="1992"/>
              <a:ext cx="288" cy="0"/>
            </a:xfrm>
            <a:prstGeom prst="line">
              <a:avLst/>
            </a:prstGeom>
            <a:ln w="25400" cap="flat" cmpd="sng">
              <a:solidFill>
                <a:srgbClr val="FF0066"/>
              </a:solidFill>
              <a:prstDash val="solid"/>
              <a:headEnd type="none" w="med" len="med"/>
              <a:tailEnd type="stealth" w="sm" len="lg"/>
            </a:ln>
          </p:spPr>
        </p:sp>
        <p:sp>
          <p:nvSpPr>
            <p:cNvPr id="414759" name="Line 39"/>
            <p:cNvSpPr/>
            <p:nvPr/>
          </p:nvSpPr>
          <p:spPr>
            <a:xfrm>
              <a:off x="4338" y="3132"/>
              <a:ext cx="0" cy="336"/>
            </a:xfrm>
            <a:prstGeom prst="line">
              <a:avLst/>
            </a:prstGeom>
            <a:ln w="25400" cap="flat" cmpd="sng">
              <a:solidFill>
                <a:srgbClr val="FF0066"/>
              </a:solidFill>
              <a:prstDash val="solid"/>
              <a:headEnd type="none" w="med" len="med"/>
              <a:tailEnd type="stealth" w="sm" len="lg"/>
            </a:ln>
          </p:spPr>
        </p:sp>
        <p:sp>
          <p:nvSpPr>
            <p:cNvPr id="414760" name="Text Box 40"/>
            <p:cNvSpPr txBox="1"/>
            <p:nvPr/>
          </p:nvSpPr>
          <p:spPr>
            <a:xfrm>
              <a:off x="4428" y="1704"/>
              <a:ext cx="283" cy="288"/>
            </a:xfrm>
            <a:prstGeom prst="rect">
              <a:avLst/>
            </a:prstGeom>
            <a:noFill/>
            <a:ln w="25400">
              <a:noFill/>
            </a:ln>
          </p:spPr>
          <p:txBody>
            <a:bodyPr wrap="none">
              <a:spAutoFit/>
            </a:bodyPr>
            <a:p>
              <a:pPr algn="ct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C</a:t>
              </a:r>
              <a:endParaRPr lang="en-US" altLang="zh-CN" b="1" baseline="-25000" dirty="0">
                <a:solidFill>
                  <a:srgbClr val="FF0066"/>
                </a:solidFill>
                <a:latin typeface="Times New Roman" panose="02020603050405020304" pitchFamily="18" charset="0"/>
              </a:endParaRPr>
            </a:p>
          </p:txBody>
        </p:sp>
        <p:sp>
          <p:nvSpPr>
            <p:cNvPr id="414761" name="Text Box 41"/>
            <p:cNvSpPr txBox="1"/>
            <p:nvPr/>
          </p:nvSpPr>
          <p:spPr>
            <a:xfrm>
              <a:off x="4692" y="2880"/>
              <a:ext cx="336"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E</a:t>
              </a:r>
              <a:r>
                <a:rPr lang="en-US" altLang="zh-CN" b="1" baseline="-25000" dirty="0">
                  <a:solidFill>
                    <a:srgbClr val="D60093"/>
                  </a:solidFill>
                  <a:latin typeface="Times New Roman" panose="02020603050405020304" pitchFamily="18" charset="0"/>
                </a:rPr>
                <a:t>C</a:t>
              </a:r>
              <a:endParaRPr lang="en-US" altLang="zh-CN" b="1" baseline="-25000" dirty="0">
                <a:solidFill>
                  <a:srgbClr val="D60093"/>
                </a:solidFill>
                <a:latin typeface="Times New Roman" panose="02020603050405020304" pitchFamily="18" charset="0"/>
              </a:endParaRPr>
            </a:p>
          </p:txBody>
        </p:sp>
        <p:sp>
          <p:nvSpPr>
            <p:cNvPr id="414762" name="Text Box 42"/>
            <p:cNvSpPr txBox="1"/>
            <p:nvPr/>
          </p:nvSpPr>
          <p:spPr>
            <a:xfrm>
              <a:off x="3288" y="2088"/>
              <a:ext cx="336" cy="288"/>
            </a:xfrm>
            <a:prstGeom prst="rect">
              <a:avLst/>
            </a:prstGeom>
            <a:noFill/>
            <a:ln w="25400">
              <a:noFill/>
            </a:ln>
          </p:spPr>
          <p:txBody>
            <a:bodyPr>
              <a:spAutoFit/>
            </a:bodyPr>
            <a:p>
              <a:pPr algn="ct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B</a:t>
              </a:r>
              <a:endParaRPr lang="en-US" altLang="zh-CN" sz="1800" b="1" dirty="0">
                <a:solidFill>
                  <a:srgbClr val="FF0066"/>
                </a:solidFill>
                <a:latin typeface="Times New Roman" panose="02020603050405020304" pitchFamily="18" charset="0"/>
              </a:endParaRPr>
            </a:p>
          </p:txBody>
        </p:sp>
        <p:sp>
          <p:nvSpPr>
            <p:cNvPr id="414763" name="Text Box 43"/>
            <p:cNvSpPr txBox="1"/>
            <p:nvPr/>
          </p:nvSpPr>
          <p:spPr>
            <a:xfrm>
              <a:off x="4218" y="3132"/>
              <a:ext cx="474" cy="461"/>
            </a:xfrm>
            <a:prstGeom prst="rect">
              <a:avLst/>
            </a:prstGeom>
            <a:noFill/>
            <a:ln w="25400">
              <a:noFill/>
            </a:ln>
          </p:spPr>
          <p:txBody>
            <a:bodyPr>
              <a:spAutoFit/>
            </a:bodyPr>
            <a:p>
              <a:pPr algn="ct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E</a:t>
              </a:r>
              <a:endParaRPr lang="en-US" altLang="zh-CN" dirty="0">
                <a:solidFill>
                  <a:srgbClr val="FF0066"/>
                </a:solidFill>
                <a:latin typeface="Times New Roman" panose="02020603050405020304" pitchFamily="18" charset="0"/>
              </a:endParaRPr>
            </a:p>
            <a:p>
              <a:pPr algn="ctr"/>
              <a:endParaRPr lang="en-US" altLang="zh-CN" sz="1800" b="1" dirty="0">
                <a:solidFill>
                  <a:srgbClr val="FF0066"/>
                </a:solidFill>
                <a:latin typeface="Times New Roman" panose="02020603050405020304" pitchFamily="18" charset="0"/>
              </a:endParaRPr>
            </a:p>
          </p:txBody>
        </p:sp>
        <p:sp>
          <p:nvSpPr>
            <p:cNvPr id="414764" name="Text Box 44"/>
            <p:cNvSpPr txBox="1"/>
            <p:nvPr/>
          </p:nvSpPr>
          <p:spPr>
            <a:xfrm>
              <a:off x="2970" y="2952"/>
              <a:ext cx="336" cy="54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dirty="0">
                <a:solidFill>
                  <a:srgbClr val="D60093"/>
                </a:solidFill>
                <a:latin typeface="Times New Roman" panose="02020603050405020304" pitchFamily="18" charset="0"/>
              </a:endParaRPr>
            </a:p>
            <a:p>
              <a:pPr algn="ctr">
                <a:spcBef>
                  <a:spcPct val="50000"/>
                </a:spcBef>
              </a:pPr>
              <a:endParaRPr lang="en-US" altLang="zh-CN" sz="1800" b="1" dirty="0">
                <a:latin typeface="Times New Roman" panose="02020603050405020304" pitchFamily="18" charset="0"/>
              </a:endParaRPr>
            </a:p>
          </p:txBody>
        </p:sp>
        <p:grpSp>
          <p:nvGrpSpPr>
            <p:cNvPr id="414765" name="Group 45"/>
            <p:cNvGrpSpPr/>
            <p:nvPr/>
          </p:nvGrpSpPr>
          <p:grpSpPr>
            <a:xfrm>
              <a:off x="3576" y="3603"/>
              <a:ext cx="78" cy="288"/>
              <a:chOff x="4320" y="1872"/>
              <a:chExt cx="78" cy="288"/>
            </a:xfrm>
          </p:grpSpPr>
          <p:sp>
            <p:nvSpPr>
              <p:cNvPr id="414766" name="Line 46"/>
              <p:cNvSpPr/>
              <p:nvPr/>
            </p:nvSpPr>
            <p:spPr>
              <a:xfrm>
                <a:off x="4320" y="1872"/>
                <a:ext cx="0" cy="288"/>
              </a:xfrm>
              <a:prstGeom prst="line">
                <a:avLst/>
              </a:prstGeom>
              <a:ln w="38100" cap="flat" cmpd="sng">
                <a:solidFill>
                  <a:srgbClr val="3333CC"/>
                </a:solidFill>
                <a:prstDash val="solid"/>
                <a:headEnd type="none" w="med" len="med"/>
                <a:tailEnd type="none" w="sm" len="lg"/>
              </a:ln>
            </p:spPr>
          </p:sp>
          <p:sp>
            <p:nvSpPr>
              <p:cNvPr id="414767" name="Line 47"/>
              <p:cNvSpPr/>
              <p:nvPr/>
            </p:nvSpPr>
            <p:spPr>
              <a:xfrm>
                <a:off x="4398" y="1968"/>
                <a:ext cx="0" cy="118"/>
              </a:xfrm>
              <a:prstGeom prst="line">
                <a:avLst/>
              </a:prstGeom>
              <a:ln w="38100" cap="flat" cmpd="sng">
                <a:solidFill>
                  <a:srgbClr val="3333CC"/>
                </a:solidFill>
                <a:prstDash val="solid"/>
                <a:headEnd type="none" w="med" len="med"/>
                <a:tailEnd type="none" w="sm" len="lg"/>
              </a:ln>
            </p:spPr>
          </p:sp>
        </p:grpSp>
        <p:sp>
          <p:nvSpPr>
            <p:cNvPr id="414768" name="Rectangle 48"/>
            <p:cNvSpPr/>
            <p:nvPr/>
          </p:nvSpPr>
          <p:spPr>
            <a:xfrm>
              <a:off x="3585" y="3672"/>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14769" name="Text Box 49"/>
            <p:cNvSpPr txBox="1"/>
            <p:nvPr/>
          </p:nvSpPr>
          <p:spPr>
            <a:xfrm>
              <a:off x="3531" y="3768"/>
              <a:ext cx="329"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E</a:t>
              </a:r>
              <a:r>
                <a:rPr lang="en-US" altLang="zh-CN" b="1" baseline="-25000" dirty="0">
                  <a:solidFill>
                    <a:srgbClr val="D60093"/>
                  </a:solidFill>
                  <a:latin typeface="Times New Roman" panose="02020603050405020304" pitchFamily="18" charset="0"/>
                </a:rPr>
                <a:t>B</a:t>
              </a:r>
              <a:endParaRPr lang="en-US" altLang="zh-CN" b="1" baseline="-25000" dirty="0">
                <a:solidFill>
                  <a:srgbClr val="D60093"/>
                </a:solidFill>
                <a:latin typeface="Times New Roman" panose="02020603050405020304" pitchFamily="18" charset="0"/>
              </a:endParaRPr>
            </a:p>
          </p:txBody>
        </p:sp>
        <p:sp>
          <p:nvSpPr>
            <p:cNvPr id="414770" name="Text Box 50"/>
            <p:cNvSpPr txBox="1"/>
            <p:nvPr/>
          </p:nvSpPr>
          <p:spPr>
            <a:xfrm>
              <a:off x="4002" y="2220"/>
              <a:ext cx="436" cy="288"/>
            </a:xfrm>
            <a:prstGeom prst="rect">
              <a:avLst/>
            </a:prstGeom>
            <a:noFill/>
            <a:ln w="38100">
              <a:noFill/>
            </a:ln>
          </p:spPr>
          <p:txBody>
            <a:bodyPr anchor="ctr" anchorCtr="0">
              <a:spAutoFit/>
            </a:bodyPr>
            <a:p>
              <a:pPr algn="ctr"/>
              <a:r>
                <a:rPr lang="en-US" altLang="zh-CN" b="1" dirty="0">
                  <a:solidFill>
                    <a:srgbClr val="FF9900"/>
                  </a:solidFill>
                  <a:latin typeface="Times New Roman" panose="02020603050405020304" pitchFamily="18" charset="0"/>
                </a:rPr>
                <a:t>C</a:t>
              </a:r>
              <a:endParaRPr lang="en-US" altLang="zh-CN" dirty="0">
                <a:solidFill>
                  <a:srgbClr val="FF9900"/>
                </a:solidFill>
                <a:latin typeface="Times New Roman" panose="02020603050405020304" pitchFamily="18" charset="0"/>
              </a:endParaRPr>
            </a:p>
          </p:txBody>
        </p:sp>
        <p:sp>
          <p:nvSpPr>
            <p:cNvPr id="414771" name="Text Box 51"/>
            <p:cNvSpPr txBox="1"/>
            <p:nvPr/>
          </p:nvSpPr>
          <p:spPr>
            <a:xfrm>
              <a:off x="4128" y="2748"/>
              <a:ext cx="244" cy="288"/>
            </a:xfrm>
            <a:prstGeom prst="rect">
              <a:avLst/>
            </a:prstGeom>
            <a:noFill/>
            <a:ln w="38100">
              <a:noFill/>
            </a:ln>
          </p:spPr>
          <p:txBody>
            <a:bodyPr wrap="none" anchor="ctr" anchorCtr="0">
              <a:spAutoFit/>
            </a:bodyPr>
            <a:p>
              <a:pPr algn="ctr"/>
              <a:r>
                <a:rPr lang="en-US" altLang="zh-CN" b="1" dirty="0">
                  <a:solidFill>
                    <a:srgbClr val="FF9900"/>
                  </a:solidFill>
                  <a:latin typeface="Times New Roman" panose="02020603050405020304" pitchFamily="18" charset="0"/>
                </a:rPr>
                <a:t>E</a:t>
              </a:r>
              <a:endParaRPr lang="en-US" altLang="zh-CN" dirty="0">
                <a:solidFill>
                  <a:srgbClr val="FF9900"/>
                </a:solidFill>
                <a:latin typeface="Times New Roman" panose="02020603050405020304" pitchFamily="18" charset="0"/>
              </a:endParaRPr>
            </a:p>
          </p:txBody>
        </p:sp>
        <p:sp>
          <p:nvSpPr>
            <p:cNvPr id="414772" name="Text Box 52"/>
            <p:cNvSpPr txBox="1"/>
            <p:nvPr/>
          </p:nvSpPr>
          <p:spPr>
            <a:xfrm>
              <a:off x="3696" y="2412"/>
              <a:ext cx="244" cy="288"/>
            </a:xfrm>
            <a:prstGeom prst="rect">
              <a:avLst/>
            </a:prstGeom>
            <a:noFill/>
            <a:ln w="38100">
              <a:noFill/>
            </a:ln>
          </p:spPr>
          <p:txBody>
            <a:bodyPr wrap="none" anchor="ctr" anchorCtr="0">
              <a:spAutoFit/>
            </a:bodyPr>
            <a:p>
              <a:pPr algn="ctr"/>
              <a:r>
                <a:rPr lang="en-US" altLang="zh-CN" b="1" dirty="0">
                  <a:solidFill>
                    <a:srgbClr val="FF9900"/>
                  </a:solidFill>
                  <a:latin typeface="Times New Roman" panose="02020603050405020304" pitchFamily="18" charset="0"/>
                </a:rPr>
                <a:t>B</a:t>
              </a:r>
              <a:endParaRPr lang="en-US" altLang="zh-CN" dirty="0">
                <a:solidFill>
                  <a:srgbClr val="FF9900"/>
                </a:solidFill>
                <a:latin typeface="Times New Roman" panose="02020603050405020304" pitchFamily="18" charset="0"/>
              </a:endParaRPr>
            </a:p>
          </p:txBody>
        </p:sp>
        <p:sp>
          <p:nvSpPr>
            <p:cNvPr id="414773" name="Text Box 53"/>
            <p:cNvSpPr txBox="1"/>
            <p:nvPr/>
          </p:nvSpPr>
          <p:spPr>
            <a:xfrm>
              <a:off x="4080" y="2508"/>
              <a:ext cx="624" cy="231"/>
            </a:xfrm>
            <a:prstGeom prst="rect">
              <a:avLst/>
            </a:prstGeom>
            <a:noFill/>
            <a:ln w="25400">
              <a:noFill/>
            </a:ln>
          </p:spPr>
          <p:txBody>
            <a:bodyPr>
              <a:spAutoFit/>
            </a:bodyPr>
            <a:p>
              <a:pPr>
                <a:spcBef>
                  <a:spcPct val="50000"/>
                </a:spcBef>
              </a:pPr>
              <a:r>
                <a:rPr lang="en-US" altLang="zh-CN" sz="1800" b="1" dirty="0">
                  <a:latin typeface="Times New Roman" panose="02020603050405020304" pitchFamily="18" charset="0"/>
                </a:rPr>
                <a:t>3DG6</a:t>
              </a:r>
              <a:endParaRPr lang="en-US" altLang="zh-CN" sz="1800" b="1" dirty="0">
                <a:latin typeface="Times New Roman" panose="02020603050405020304" pitchFamily="18" charset="0"/>
              </a:endParaRPr>
            </a:p>
          </p:txBody>
        </p:sp>
        <p:sp>
          <p:nvSpPr>
            <p:cNvPr id="414774" name="Line 54"/>
            <p:cNvSpPr/>
            <p:nvPr/>
          </p:nvSpPr>
          <p:spPr>
            <a:xfrm flipH="1">
              <a:off x="2904" y="2652"/>
              <a:ext cx="1020" cy="12"/>
            </a:xfrm>
            <a:prstGeom prst="line">
              <a:avLst/>
            </a:prstGeom>
            <a:ln w="28575" cap="flat" cmpd="sng">
              <a:solidFill>
                <a:schemeClr val="tx1"/>
              </a:solidFill>
              <a:prstDash val="solid"/>
              <a:headEnd type="none" w="med" len="med"/>
              <a:tailEnd type="none" w="med" len="med"/>
            </a:ln>
          </p:spPr>
        </p:sp>
        <p:sp>
          <p:nvSpPr>
            <p:cNvPr id="414775" name="Oval 55"/>
            <p:cNvSpPr/>
            <p:nvPr/>
          </p:nvSpPr>
          <p:spPr>
            <a:xfrm>
              <a:off x="3303" y="2508"/>
              <a:ext cx="288" cy="288"/>
            </a:xfrm>
            <a:prstGeom prst="ellipse">
              <a:avLst/>
            </a:prstGeom>
            <a:solidFill>
              <a:srgbClr val="CCFFCC"/>
            </a:solidFill>
            <a:ln w="38100" cap="flat" cmpd="sng">
              <a:solidFill>
                <a:srgbClr val="0066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4776" name="Text Box 56"/>
            <p:cNvSpPr txBox="1"/>
            <p:nvPr/>
          </p:nvSpPr>
          <p:spPr>
            <a:xfrm>
              <a:off x="3240" y="2520"/>
              <a:ext cx="432" cy="231"/>
            </a:xfrm>
            <a:prstGeom prst="rect">
              <a:avLst/>
            </a:prstGeom>
            <a:noFill/>
            <a:ln w="25400">
              <a:noFill/>
            </a:ln>
          </p:spPr>
          <p:txBody>
            <a:bodyPr>
              <a:spAutoFit/>
            </a:bodyPr>
            <a:p>
              <a:pPr algn="ctr">
                <a:spcBef>
                  <a:spcPct val="50000"/>
                </a:spcBef>
              </a:pPr>
              <a:r>
                <a:rPr lang="en-US" altLang="zh-CN" sz="1800" b="1" dirty="0">
                  <a:latin typeface="Times New Roman" panose="02020603050405020304" pitchFamily="18" charset="0"/>
                  <a:sym typeface="Symbol" panose="05050102010706020507" pitchFamily="18" charset="2"/>
                </a:rPr>
                <a:t></a:t>
              </a:r>
              <a:r>
                <a:rPr lang="en-US" altLang="zh-CN" sz="1800" b="1" dirty="0">
                  <a:latin typeface="Times New Roman" panose="02020603050405020304" pitchFamily="18" charset="0"/>
                </a:rPr>
                <a:t>A</a:t>
              </a:r>
              <a:endParaRPr lang="en-US" altLang="zh-CN" sz="1800" b="1" dirty="0">
                <a:latin typeface="Times New Roman" panose="02020603050405020304" pitchFamily="18" charset="0"/>
              </a:endParaRPr>
            </a:p>
          </p:txBody>
        </p:sp>
        <p:sp>
          <p:nvSpPr>
            <p:cNvPr id="414777" name="Line 57"/>
            <p:cNvSpPr/>
            <p:nvPr/>
          </p:nvSpPr>
          <p:spPr>
            <a:xfrm flipH="1">
              <a:off x="2904" y="3744"/>
              <a:ext cx="2076" cy="0"/>
            </a:xfrm>
            <a:prstGeom prst="line">
              <a:avLst/>
            </a:prstGeom>
            <a:ln w="28575" cap="flat" cmpd="sng">
              <a:solidFill>
                <a:schemeClr val="tx1"/>
              </a:solidFill>
              <a:prstDash val="solid"/>
              <a:headEnd type="none" w="med" len="med"/>
              <a:tailEnd type="none" w="med" len="med"/>
            </a:ln>
          </p:spPr>
        </p:sp>
        <p:sp>
          <p:nvSpPr>
            <p:cNvPr id="414778" name="Line 58"/>
            <p:cNvSpPr/>
            <p:nvPr/>
          </p:nvSpPr>
          <p:spPr>
            <a:xfrm flipH="1">
              <a:off x="4986" y="2898"/>
              <a:ext cx="0" cy="864"/>
            </a:xfrm>
            <a:prstGeom prst="line">
              <a:avLst/>
            </a:prstGeom>
            <a:ln w="25400" cap="flat" cmpd="sng">
              <a:solidFill>
                <a:schemeClr val="tx1"/>
              </a:solidFill>
              <a:prstDash val="solid"/>
              <a:headEnd type="none" w="med" len="med"/>
              <a:tailEnd type="none" w="sm" len="lg"/>
            </a:ln>
          </p:spPr>
        </p:sp>
        <p:sp>
          <p:nvSpPr>
            <p:cNvPr id="414779" name="Line 59"/>
            <p:cNvSpPr/>
            <p:nvPr/>
          </p:nvSpPr>
          <p:spPr>
            <a:xfrm>
              <a:off x="4068" y="3840"/>
              <a:ext cx="156" cy="0"/>
            </a:xfrm>
            <a:prstGeom prst="line">
              <a:avLst/>
            </a:prstGeom>
            <a:ln w="38100" cap="flat" cmpd="sng">
              <a:solidFill>
                <a:schemeClr val="tx1"/>
              </a:solidFill>
              <a:prstDash val="solid"/>
              <a:headEnd type="none" w="med" len="med"/>
              <a:tailEnd type="none" w="med" len="med"/>
            </a:ln>
          </p:spPr>
        </p:sp>
        <p:sp>
          <p:nvSpPr>
            <p:cNvPr id="414780" name="Oval 60"/>
            <p:cNvSpPr/>
            <p:nvPr/>
          </p:nvSpPr>
          <p:spPr>
            <a:xfrm>
              <a:off x="4128" y="3708"/>
              <a:ext cx="56" cy="56"/>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66621" name="Rectangle 61"/>
          <p:cNvSpPr>
            <a:spLocks noChangeArrowheads="1"/>
          </p:cNvSpPr>
          <p:nvPr/>
        </p:nvSpPr>
        <p:spPr bwMode="auto">
          <a:xfrm>
            <a:off x="668338" y="5491163"/>
            <a:ext cx="4878388" cy="94615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电路条件</a:t>
            </a:r>
            <a:r>
              <a:rPr kumimoji="1" lang="en-US" altLang="zh-CN" sz="2800" b="1"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en-US" altLang="zh-CN"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t>  </a:t>
            </a:r>
            <a:r>
              <a:rPr kumimoji="1" lang="en-US" altLang="zh-CN" sz="2400" b="1" i="1"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E</a:t>
            </a:r>
            <a:r>
              <a:rPr kumimoji="1" lang="en-US" altLang="zh-CN" sz="2400" b="1" i="0" u="none" strike="noStrike" kern="1200" cap="none" spc="0" normalizeH="0" baseline="-2500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a:t>
            </a:r>
            <a:r>
              <a:rPr kumimoji="1" lang="en-US" altLang="zh-CN" sz="24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Times New Roman" panose="02020603050405020304" pitchFamily="18" charset="0"/>
              </a:rPr>
              <a:t>&gt;</a:t>
            </a:r>
            <a:r>
              <a:rPr kumimoji="1" lang="en-US" altLang="zh-CN" sz="2400" b="1" i="1"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E</a:t>
            </a:r>
            <a:r>
              <a:rPr kumimoji="1" lang="en-US" altLang="zh-CN" sz="2400" b="1" i="0" u="none" strike="noStrike" kern="1200" cap="none" spc="0" normalizeH="0" baseline="-2500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a:t>
            </a:r>
            <a:r>
              <a:rPr kumimoji="1" lang="en-US" altLang="zh-CN" sz="2400" b="1" i="0" u="none" strike="noStrike" kern="1200" cap="none" spc="0" normalizeH="0" baseline="-25000" noProof="0" smtClean="0">
                <a:ln>
                  <a:noFill/>
                </a:ln>
                <a:solidFill>
                  <a:srgbClr val="D60093"/>
                </a:solidFill>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smtClean="0">
                <a:ln>
                  <a:noFill/>
                </a:ln>
                <a:solidFill>
                  <a:srgbClr val="CC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发射结正偏</a:t>
            </a:r>
            <a:endParaRPr kumimoji="1" lang="zh-CN" altLang="en-US" sz="2800" b="1" i="0" u="none" strike="noStrike" kern="1200" cap="none" spc="0" normalizeH="0" baseline="0" noProof="0" smtClean="0">
              <a:ln>
                <a:noFill/>
              </a:ln>
              <a:solidFill>
                <a:srgbClr val="CC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rgbClr val="33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smtClean="0">
                <a:ln>
                  <a:noFill/>
                </a:ln>
                <a:solidFill>
                  <a:srgbClr val="CC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集电结反偏</a:t>
            </a:r>
            <a:endParaRPr kumimoji="1" lang="zh-CN" altLang="en-US" sz="2800" b="1" i="0" u="none" strike="noStrike" kern="1200" cap="none" spc="0" normalizeH="0" baseline="0" noProof="0" smtClean="0">
              <a:ln>
                <a:noFill/>
              </a:ln>
              <a:solidFill>
                <a:srgbClr val="CC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6563">
                                            <p:txEl>
                                              <p:charRg st="0" end="11"/>
                                            </p:txEl>
                                          </p:spTgt>
                                        </p:tgtEl>
                                        <p:attrNameLst>
                                          <p:attrName>style.visibility</p:attrName>
                                        </p:attrNameLst>
                                      </p:cBhvr>
                                      <p:to>
                                        <p:strVal val="visible"/>
                                      </p:to>
                                    </p:set>
                                    <p:animEffect transition="in" filter="wipe(left)">
                                      <p:cBhvr>
                                        <p:cTn id="7" dur="500"/>
                                        <p:tgtEl>
                                          <p:spTgt spid="66563">
                                            <p:txEl>
                                              <p:charRg st="0"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6564"/>
                                        </p:tgtEl>
                                        <p:attrNameLst>
                                          <p:attrName>style.visibility</p:attrName>
                                        </p:attrNameLst>
                                      </p:cBhvr>
                                      <p:to>
                                        <p:strVal val="visible"/>
                                      </p:to>
                                    </p:set>
                                    <p:animEffect transition="in" filter="wipe(left)">
                                      <p:cBhvr>
                                        <p:cTn id="12" dur="500"/>
                                        <p:tgtEl>
                                          <p:spTgt spid="66564"/>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66565"/>
                                        </p:tgtEl>
                                        <p:attrNameLst>
                                          <p:attrName>style.visibility</p:attrName>
                                        </p:attrNameLst>
                                      </p:cBhvr>
                                      <p:to>
                                        <p:strVal val="visible"/>
                                      </p:to>
                                    </p:set>
                                    <p:animEffect transition="in" filter="wipe(up)">
                                      <p:cBhvr>
                                        <p:cTn id="16" dur="500"/>
                                        <p:tgtEl>
                                          <p:spTgt spid="6656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6566">
                                            <p:txEl>
                                              <p:charRg st="0" end="9"/>
                                            </p:txEl>
                                          </p:spTgt>
                                        </p:tgtEl>
                                        <p:attrNameLst>
                                          <p:attrName>style.visibility</p:attrName>
                                        </p:attrNameLst>
                                      </p:cBhvr>
                                      <p:to>
                                        <p:strVal val="visible"/>
                                      </p:to>
                                    </p:set>
                                    <p:animEffect transition="in" filter="wipe(left)">
                                      <p:cBhvr>
                                        <p:cTn id="21" dur="500"/>
                                        <p:tgtEl>
                                          <p:spTgt spid="66566">
                                            <p:txEl>
                                              <p:charRg st="0" end="9"/>
                                            </p:txEl>
                                          </p:spTgt>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66567">
                                            <p:txEl>
                                              <p:charRg st="0" end="10"/>
                                            </p:txEl>
                                          </p:spTgt>
                                        </p:tgtEl>
                                        <p:attrNameLst>
                                          <p:attrName>style.visibility</p:attrName>
                                        </p:attrNameLst>
                                      </p:cBhvr>
                                      <p:to>
                                        <p:strVal val="visible"/>
                                      </p:to>
                                    </p:set>
                                    <p:animEffect transition="in" filter="wipe(left)">
                                      <p:cBhvr>
                                        <p:cTn id="25" dur="500"/>
                                        <p:tgtEl>
                                          <p:spTgt spid="66567">
                                            <p:txEl>
                                              <p:charRg st="0" end="10"/>
                                            </p:txEl>
                                          </p:spTgt>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66568">
                                            <p:txEl>
                                              <p:charRg st="0" end="7"/>
                                            </p:txEl>
                                          </p:spTgt>
                                        </p:tgtEl>
                                        <p:attrNameLst>
                                          <p:attrName>style.visibility</p:attrName>
                                        </p:attrNameLst>
                                      </p:cBhvr>
                                      <p:to>
                                        <p:strVal val="visible"/>
                                      </p:to>
                                    </p:set>
                                    <p:animEffect transition="in" filter="wipe(left)">
                                      <p:cBhvr>
                                        <p:cTn id="29" dur="500"/>
                                        <p:tgtEl>
                                          <p:spTgt spid="66568">
                                            <p:txEl>
                                              <p:charRg st="0" end="7"/>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6569"/>
                                        </p:tgtEl>
                                        <p:attrNameLst>
                                          <p:attrName>style.visibility</p:attrName>
                                        </p:attrNameLst>
                                      </p:cBhvr>
                                      <p:to>
                                        <p:strVal val="visible"/>
                                      </p:to>
                                    </p:set>
                                    <p:animEffect transition="in" filter="wipe(left)">
                                      <p:cBhvr>
                                        <p:cTn id="34" dur="500"/>
                                        <p:tgtEl>
                                          <p:spTgt spid="66569"/>
                                        </p:tgtEl>
                                      </p:cBhvr>
                                    </p:animEffect>
                                  </p:childTnLst>
                                </p:cTn>
                              </p:par>
                            </p:childTnLst>
                          </p:cTn>
                        </p:par>
                        <p:par>
                          <p:cTn id="35" fill="hold">
                            <p:stCondLst>
                              <p:cond delay="500"/>
                            </p:stCondLst>
                            <p:childTnLst>
                              <p:par>
                                <p:cTn id="36" presetID="22" presetClass="entr" presetSubtype="1" fill="hold" grpId="0" nodeType="afterEffect">
                                  <p:stCondLst>
                                    <p:cond delay="0"/>
                                  </p:stCondLst>
                                  <p:childTnLst>
                                    <p:set>
                                      <p:cBhvr>
                                        <p:cTn id="37" dur="1" fill="hold">
                                          <p:stCondLst>
                                            <p:cond delay="0"/>
                                          </p:stCondLst>
                                        </p:cTn>
                                        <p:tgtEl>
                                          <p:spTgt spid="66570"/>
                                        </p:tgtEl>
                                        <p:attrNameLst>
                                          <p:attrName>style.visibility</p:attrName>
                                        </p:attrNameLst>
                                      </p:cBhvr>
                                      <p:to>
                                        <p:strVal val="visible"/>
                                      </p:to>
                                    </p:set>
                                    <p:animEffect transition="in" filter="wipe(up)">
                                      <p:cBhvr>
                                        <p:cTn id="38" dur="500"/>
                                        <p:tgtEl>
                                          <p:spTgt spid="6657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66571">
                                            <p:txEl>
                                              <p:charRg st="0" end="6"/>
                                            </p:txEl>
                                          </p:spTgt>
                                        </p:tgtEl>
                                        <p:attrNameLst>
                                          <p:attrName>style.visibility</p:attrName>
                                        </p:attrNameLst>
                                      </p:cBhvr>
                                      <p:to>
                                        <p:strVal val="visible"/>
                                      </p:to>
                                    </p:set>
                                    <p:animEffect transition="in" filter="wipe(left)">
                                      <p:cBhvr>
                                        <p:cTn id="43" dur="500"/>
                                        <p:tgtEl>
                                          <p:spTgt spid="66571">
                                            <p:txEl>
                                              <p:charRg st="0"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6572">
                                            <p:txEl>
                                              <p:charRg st="0" end="6"/>
                                            </p:txEl>
                                          </p:spTgt>
                                        </p:tgtEl>
                                        <p:attrNameLst>
                                          <p:attrName>style.visibility</p:attrName>
                                        </p:attrNameLst>
                                      </p:cBhvr>
                                      <p:to>
                                        <p:strVal val="visible"/>
                                      </p:to>
                                    </p:set>
                                    <p:animEffect transition="in" filter="wipe(left)">
                                      <p:cBhvr>
                                        <p:cTn id="48" dur="500"/>
                                        <p:tgtEl>
                                          <p:spTgt spid="66572">
                                            <p:txEl>
                                              <p:charRg st="0" end="6"/>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66573">
                                            <p:txEl>
                                              <p:charRg st="0" end="10"/>
                                            </p:txEl>
                                          </p:spTgt>
                                        </p:tgtEl>
                                        <p:attrNameLst>
                                          <p:attrName>style.visibility</p:attrName>
                                        </p:attrNameLst>
                                      </p:cBhvr>
                                      <p:to>
                                        <p:strVal val="visible"/>
                                      </p:to>
                                    </p:set>
                                    <p:animEffect transition="in" filter="wipe(left)">
                                      <p:cBhvr>
                                        <p:cTn id="53" dur="500"/>
                                        <p:tgtEl>
                                          <p:spTgt spid="66573">
                                            <p:txEl>
                                              <p:charRg st="0" end="1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66573">
                                            <p:txEl>
                                              <p:charRg st="10" end="26"/>
                                            </p:txEl>
                                          </p:spTgt>
                                        </p:tgtEl>
                                        <p:attrNameLst>
                                          <p:attrName>style.visibility</p:attrName>
                                        </p:attrNameLst>
                                      </p:cBhvr>
                                      <p:to>
                                        <p:strVal val="visible"/>
                                      </p:to>
                                    </p:set>
                                    <p:animEffect transition="in" filter="wipe(left)">
                                      <p:cBhvr>
                                        <p:cTn id="58" dur="500"/>
                                        <p:tgtEl>
                                          <p:spTgt spid="66573">
                                            <p:txEl>
                                              <p:charRg st="10" end="26"/>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66574"/>
                                        </p:tgtEl>
                                        <p:attrNameLst>
                                          <p:attrName>style.visibility</p:attrName>
                                        </p:attrNameLst>
                                      </p:cBhvr>
                                      <p:to>
                                        <p:strVal val="visible"/>
                                      </p:to>
                                    </p:set>
                                    <p:animEffect transition="in" filter="wipe(left)">
                                      <p:cBhvr>
                                        <p:cTn id="63" dur="500"/>
                                        <p:tgtEl>
                                          <p:spTgt spid="6657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2"/>
                                        </p:tgtEl>
                                        <p:attrNameLst>
                                          <p:attrName>style.visibility</p:attrName>
                                        </p:attrNameLst>
                                      </p:cBhvr>
                                      <p:to>
                                        <p:strVal val="visible"/>
                                      </p:to>
                                    </p:set>
                                    <p:animEffect transition="in" filter="wipe(left)">
                                      <p:cBhvr>
                                        <p:cTn id="68" dur="500"/>
                                        <p:tgtEl>
                                          <p:spTgt spid="2"/>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66621"/>
                                        </p:tgtEl>
                                        <p:attrNameLst>
                                          <p:attrName>style.visibility</p:attrName>
                                        </p:attrNameLst>
                                      </p:cBhvr>
                                      <p:to>
                                        <p:strVal val="visible"/>
                                      </p:to>
                                    </p:set>
                                    <p:animEffect transition="in" filter="wipe(left)">
                                      <p:cBhvr>
                                        <p:cTn id="73" dur="500"/>
                                        <p:tgtEl>
                                          <p:spTgt spid="666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p:bldP spid="66564" grpId="0"/>
      <p:bldP spid="66565" grpId="0" bldLvl="0" animBg="1"/>
      <p:bldP spid="66566" grpId="0" build="p"/>
      <p:bldP spid="66567" grpId="0" advAuto="1000" build="p"/>
      <p:bldP spid="66568" grpId="0" advAuto="1000" build="p"/>
      <p:bldP spid="66569" grpId="0"/>
      <p:bldP spid="66570" grpId="0" bldLvl="0" animBg="1"/>
      <p:bldP spid="66571" grpId="0" build="p"/>
      <p:bldP spid="66572" grpId="0" build="p"/>
      <p:bldP spid="66573" grpId="0" build="p"/>
      <p:bldP spid="66574" grpId="0"/>
      <p:bldP spid="66621" grpId="0" bldLvl="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2"/>
          <p:cNvGrpSpPr/>
          <p:nvPr/>
        </p:nvGrpSpPr>
        <p:grpSpPr>
          <a:xfrm>
            <a:off x="5073650" y="3086100"/>
            <a:ext cx="3557588" cy="3733800"/>
            <a:chOff x="2880" y="1704"/>
            <a:chExt cx="2241" cy="2352"/>
          </a:xfrm>
        </p:grpSpPr>
        <p:sp>
          <p:nvSpPr>
            <p:cNvPr id="415747" name="Line 3"/>
            <p:cNvSpPr/>
            <p:nvPr/>
          </p:nvSpPr>
          <p:spPr>
            <a:xfrm>
              <a:off x="2922" y="2670"/>
              <a:ext cx="0" cy="1092"/>
            </a:xfrm>
            <a:prstGeom prst="line">
              <a:avLst/>
            </a:prstGeom>
            <a:ln w="25400" cap="flat" cmpd="sng">
              <a:solidFill>
                <a:schemeClr val="tx1"/>
              </a:solidFill>
              <a:prstDash val="solid"/>
              <a:headEnd type="none" w="med" len="med"/>
              <a:tailEnd type="none" w="sm" len="lg"/>
            </a:ln>
          </p:spPr>
        </p:sp>
        <p:grpSp>
          <p:nvGrpSpPr>
            <p:cNvPr id="415748" name="Group 4"/>
            <p:cNvGrpSpPr/>
            <p:nvPr/>
          </p:nvGrpSpPr>
          <p:grpSpPr>
            <a:xfrm>
              <a:off x="3936" y="2508"/>
              <a:ext cx="240" cy="314"/>
              <a:chOff x="4272" y="1174"/>
              <a:chExt cx="240" cy="314"/>
            </a:xfrm>
          </p:grpSpPr>
          <p:sp>
            <p:nvSpPr>
              <p:cNvPr id="415749" name="Line 5"/>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15750" name="Line 6"/>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15751" name="Line 7"/>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grpSp>
          <p:nvGrpSpPr>
            <p:cNvPr id="415752" name="Group 8"/>
            <p:cNvGrpSpPr/>
            <p:nvPr/>
          </p:nvGrpSpPr>
          <p:grpSpPr>
            <a:xfrm rot="5400000" flipV="1">
              <a:off x="4861" y="2623"/>
              <a:ext cx="231" cy="288"/>
              <a:chOff x="4551" y="1056"/>
              <a:chExt cx="231" cy="288"/>
            </a:xfrm>
          </p:grpSpPr>
          <p:grpSp>
            <p:nvGrpSpPr>
              <p:cNvPr id="415753" name="Group 9"/>
              <p:cNvGrpSpPr/>
              <p:nvPr/>
            </p:nvGrpSpPr>
            <p:grpSpPr>
              <a:xfrm>
                <a:off x="4551" y="1056"/>
                <a:ext cx="78" cy="288"/>
                <a:chOff x="4320" y="1872"/>
                <a:chExt cx="78" cy="288"/>
              </a:xfrm>
            </p:grpSpPr>
            <p:sp>
              <p:nvSpPr>
                <p:cNvPr id="415754" name="Line 10"/>
                <p:cNvSpPr/>
                <p:nvPr/>
              </p:nvSpPr>
              <p:spPr>
                <a:xfrm>
                  <a:off x="4320" y="1872"/>
                  <a:ext cx="0" cy="288"/>
                </a:xfrm>
                <a:prstGeom prst="line">
                  <a:avLst/>
                </a:prstGeom>
                <a:ln w="38100" cap="flat" cmpd="sng">
                  <a:solidFill>
                    <a:srgbClr val="3333CC"/>
                  </a:solidFill>
                  <a:prstDash val="solid"/>
                  <a:headEnd type="none" w="med" len="med"/>
                  <a:tailEnd type="none" w="sm" len="lg"/>
                </a:ln>
              </p:spPr>
            </p:sp>
            <p:sp>
              <p:nvSpPr>
                <p:cNvPr id="415755" name="Line 11"/>
                <p:cNvSpPr/>
                <p:nvPr/>
              </p:nvSpPr>
              <p:spPr>
                <a:xfrm>
                  <a:off x="4398" y="1968"/>
                  <a:ext cx="0" cy="118"/>
                </a:xfrm>
                <a:prstGeom prst="line">
                  <a:avLst/>
                </a:prstGeom>
                <a:ln w="38100" cap="flat" cmpd="sng">
                  <a:solidFill>
                    <a:srgbClr val="3333CC"/>
                  </a:solidFill>
                  <a:prstDash val="solid"/>
                  <a:headEnd type="none" w="med" len="med"/>
                  <a:tailEnd type="none" w="sm" len="lg"/>
                </a:ln>
              </p:spPr>
            </p:sp>
          </p:grpSp>
          <p:grpSp>
            <p:nvGrpSpPr>
              <p:cNvPr id="415756" name="Group 12"/>
              <p:cNvGrpSpPr/>
              <p:nvPr/>
            </p:nvGrpSpPr>
            <p:grpSpPr>
              <a:xfrm>
                <a:off x="4704" y="1056"/>
                <a:ext cx="78" cy="288"/>
                <a:chOff x="4320" y="1872"/>
                <a:chExt cx="78" cy="288"/>
              </a:xfrm>
            </p:grpSpPr>
            <p:sp>
              <p:nvSpPr>
                <p:cNvPr id="415757" name="Line 13"/>
                <p:cNvSpPr/>
                <p:nvPr/>
              </p:nvSpPr>
              <p:spPr>
                <a:xfrm>
                  <a:off x="4320" y="1872"/>
                  <a:ext cx="0" cy="288"/>
                </a:xfrm>
                <a:prstGeom prst="line">
                  <a:avLst/>
                </a:prstGeom>
                <a:ln w="38100" cap="flat" cmpd="sng">
                  <a:solidFill>
                    <a:srgbClr val="3333CC"/>
                  </a:solidFill>
                  <a:prstDash val="solid"/>
                  <a:headEnd type="none" w="med" len="med"/>
                  <a:tailEnd type="none" w="sm" len="lg"/>
                </a:ln>
              </p:spPr>
            </p:sp>
            <p:sp>
              <p:nvSpPr>
                <p:cNvPr id="415758" name="Line 14"/>
                <p:cNvSpPr/>
                <p:nvPr/>
              </p:nvSpPr>
              <p:spPr>
                <a:xfrm>
                  <a:off x="4398" y="1968"/>
                  <a:ext cx="0" cy="118"/>
                </a:xfrm>
                <a:prstGeom prst="line">
                  <a:avLst/>
                </a:prstGeom>
                <a:ln w="38100" cap="flat" cmpd="sng">
                  <a:solidFill>
                    <a:srgbClr val="3333CC"/>
                  </a:solidFill>
                  <a:prstDash val="solid"/>
                  <a:headEnd type="none" w="med" len="med"/>
                  <a:tailEnd type="none" w="sm" len="lg"/>
                </a:ln>
              </p:spPr>
            </p:sp>
          </p:grpSp>
        </p:grpSp>
        <p:sp>
          <p:nvSpPr>
            <p:cNvPr id="415759" name="Freeform 15"/>
            <p:cNvSpPr/>
            <p:nvPr/>
          </p:nvSpPr>
          <p:spPr>
            <a:xfrm>
              <a:off x="4137" y="2172"/>
              <a:ext cx="843" cy="480"/>
            </a:xfrm>
            <a:custGeom>
              <a:avLst/>
              <a:gdLst>
                <a:gd name="txL" fmla="*/ 0 w 1152"/>
                <a:gd name="txT" fmla="*/ 0 h 480"/>
                <a:gd name="txR" fmla="*/ 1152 w 1152"/>
                <a:gd name="txB" fmla="*/ 480 h 480"/>
              </a:gdLst>
              <a:ahLst/>
              <a:cxnLst>
                <a:cxn ang="0">
                  <a:pos x="0" y="336"/>
                </a:cxn>
                <a:cxn ang="0">
                  <a:pos x="0" y="0"/>
                </a:cxn>
                <a:cxn ang="0">
                  <a:pos x="1152" y="0"/>
                </a:cxn>
                <a:cxn ang="0">
                  <a:pos x="1152" y="480"/>
                </a:cxn>
              </a:cxnLst>
              <a:rect l="txL" t="txT" r="txR" b="txB"/>
              <a:pathLst>
                <a:path w="1152" h="480">
                  <a:moveTo>
                    <a:pt x="0" y="336"/>
                  </a:moveTo>
                  <a:lnTo>
                    <a:pt x="0" y="0"/>
                  </a:lnTo>
                  <a:lnTo>
                    <a:pt x="1152" y="0"/>
                  </a:lnTo>
                  <a:lnTo>
                    <a:pt x="1152" y="480"/>
                  </a:lnTo>
                </a:path>
              </a:pathLst>
            </a:custGeom>
            <a:noFill/>
            <a:ln w="25400" cap="flat" cmpd="sng">
              <a:solidFill>
                <a:schemeClr val="tx1"/>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15760" name="Oval 16"/>
            <p:cNvSpPr/>
            <p:nvPr/>
          </p:nvSpPr>
          <p:spPr>
            <a:xfrm>
              <a:off x="4443" y="2028"/>
              <a:ext cx="288" cy="288"/>
            </a:xfrm>
            <a:prstGeom prst="ellipse">
              <a:avLst/>
            </a:prstGeom>
            <a:solidFill>
              <a:srgbClr val="CCFFCC"/>
            </a:solidFill>
            <a:ln w="38100" cap="flat" cmpd="sng">
              <a:solidFill>
                <a:srgbClr val="0066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5761" name="Text Box 17"/>
            <p:cNvSpPr txBox="1"/>
            <p:nvPr/>
          </p:nvSpPr>
          <p:spPr>
            <a:xfrm>
              <a:off x="4380" y="2040"/>
              <a:ext cx="432" cy="231"/>
            </a:xfrm>
            <a:prstGeom prst="rect">
              <a:avLst/>
            </a:prstGeom>
            <a:noFill/>
            <a:ln w="25400">
              <a:noFill/>
            </a:ln>
          </p:spPr>
          <p:txBody>
            <a:bodyPr>
              <a:spAutoFit/>
            </a:bodyPr>
            <a:p>
              <a:pPr algn="ctr">
                <a:spcBef>
                  <a:spcPct val="50000"/>
                </a:spcBef>
              </a:pPr>
              <a:r>
                <a:rPr lang="en-US" altLang="zh-CN" sz="1800" b="1" dirty="0">
                  <a:latin typeface="Times New Roman" panose="02020603050405020304" pitchFamily="18" charset="0"/>
                </a:rPr>
                <a:t>mA</a:t>
              </a:r>
              <a:endParaRPr lang="en-US" altLang="zh-CN" sz="1800" b="1" dirty="0">
                <a:latin typeface="Times New Roman" panose="02020603050405020304" pitchFamily="18" charset="0"/>
              </a:endParaRPr>
            </a:p>
          </p:txBody>
        </p:sp>
        <p:sp>
          <p:nvSpPr>
            <p:cNvPr id="415762" name="Rectangle 18"/>
            <p:cNvSpPr/>
            <p:nvPr/>
          </p:nvSpPr>
          <p:spPr>
            <a:xfrm rot="5400000">
              <a:off x="2784" y="2940"/>
              <a:ext cx="288"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5763" name="Rectangle 19"/>
            <p:cNvSpPr/>
            <p:nvPr/>
          </p:nvSpPr>
          <p:spPr>
            <a:xfrm rot="5400000">
              <a:off x="2784" y="3471"/>
              <a:ext cx="288"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5764" name="Line 20"/>
            <p:cNvSpPr/>
            <p:nvPr/>
          </p:nvSpPr>
          <p:spPr>
            <a:xfrm>
              <a:off x="4158" y="2814"/>
              <a:ext cx="0" cy="1032"/>
            </a:xfrm>
            <a:prstGeom prst="line">
              <a:avLst/>
            </a:prstGeom>
            <a:ln w="28575" cap="flat" cmpd="sng">
              <a:solidFill>
                <a:schemeClr val="tx1"/>
              </a:solidFill>
              <a:prstDash val="solid"/>
              <a:headEnd type="none" w="med" len="med"/>
              <a:tailEnd type="none" w="sm" len="lg"/>
            </a:ln>
          </p:spPr>
        </p:sp>
        <p:sp>
          <p:nvSpPr>
            <p:cNvPr id="415765" name="Oval 21"/>
            <p:cNvSpPr/>
            <p:nvPr/>
          </p:nvSpPr>
          <p:spPr>
            <a:xfrm>
              <a:off x="3996" y="3153"/>
              <a:ext cx="288" cy="288"/>
            </a:xfrm>
            <a:prstGeom prst="ellipse">
              <a:avLst/>
            </a:prstGeom>
            <a:solidFill>
              <a:srgbClr val="CCFFCC"/>
            </a:solidFill>
            <a:ln w="38100" cap="flat" cmpd="sng">
              <a:solidFill>
                <a:srgbClr val="0066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5766" name="Text Box 22"/>
            <p:cNvSpPr txBox="1"/>
            <p:nvPr/>
          </p:nvSpPr>
          <p:spPr>
            <a:xfrm>
              <a:off x="3933" y="3189"/>
              <a:ext cx="432" cy="231"/>
            </a:xfrm>
            <a:prstGeom prst="rect">
              <a:avLst/>
            </a:prstGeom>
            <a:noFill/>
            <a:ln w="25400">
              <a:noFill/>
            </a:ln>
          </p:spPr>
          <p:txBody>
            <a:bodyPr>
              <a:spAutoFit/>
            </a:bodyPr>
            <a:p>
              <a:pPr algn="ctr">
                <a:spcBef>
                  <a:spcPct val="50000"/>
                </a:spcBef>
              </a:pPr>
              <a:r>
                <a:rPr lang="en-US" altLang="zh-CN" sz="1800" b="1" dirty="0">
                  <a:latin typeface="Times New Roman" panose="02020603050405020304" pitchFamily="18" charset="0"/>
                </a:rPr>
                <a:t>mA</a:t>
              </a:r>
              <a:endParaRPr lang="en-US" altLang="zh-CN" sz="1800" b="1" dirty="0">
                <a:latin typeface="Times New Roman" panose="02020603050405020304" pitchFamily="18" charset="0"/>
              </a:endParaRPr>
            </a:p>
          </p:txBody>
        </p:sp>
        <p:sp>
          <p:nvSpPr>
            <p:cNvPr id="415767" name="Freeform 23"/>
            <p:cNvSpPr/>
            <p:nvPr/>
          </p:nvSpPr>
          <p:spPr>
            <a:xfrm>
              <a:off x="2928" y="3228"/>
              <a:ext cx="192" cy="288"/>
            </a:xfrm>
            <a:custGeom>
              <a:avLst/>
              <a:gdLst>
                <a:gd name="txL" fmla="*/ 0 w 192"/>
                <a:gd name="txT" fmla="*/ 0 h 288"/>
                <a:gd name="txR" fmla="*/ 192 w 192"/>
                <a:gd name="txB" fmla="*/ 288 h 288"/>
              </a:gdLst>
              <a:ahLst/>
              <a:cxnLst>
                <a:cxn ang="0">
                  <a:pos x="0" y="0"/>
                </a:cxn>
                <a:cxn ang="0">
                  <a:pos x="192" y="0"/>
                </a:cxn>
                <a:cxn ang="0">
                  <a:pos x="192" y="288"/>
                </a:cxn>
                <a:cxn ang="0">
                  <a:pos x="48" y="288"/>
                </a:cxn>
              </a:cxnLst>
              <a:rect l="txL" t="txT" r="txR" b="txB"/>
              <a:pathLst>
                <a:path w="192" h="288">
                  <a:moveTo>
                    <a:pt x="0" y="0"/>
                  </a:moveTo>
                  <a:lnTo>
                    <a:pt x="192" y="0"/>
                  </a:lnTo>
                  <a:lnTo>
                    <a:pt x="192" y="288"/>
                  </a:lnTo>
                  <a:lnTo>
                    <a:pt x="48" y="288"/>
                  </a:lnTo>
                </a:path>
              </a:pathLst>
            </a:custGeom>
            <a:noFill/>
            <a:ln w="25400" cap="flat" cmpd="sng">
              <a:solidFill>
                <a:schemeClr val="tx1"/>
              </a:solidFill>
              <a:prstDash val="solid"/>
              <a:round/>
              <a:headEnd type="none" w="med" len="med"/>
              <a:tailEnd type="stealth" w="sm" len="lg"/>
            </a:ln>
          </p:spPr>
          <p:txBody>
            <a:bodyPr wrap="none" anchor="ctr" anchorCtr="0"/>
            <a:p>
              <a:endParaRPr lang="zh-CN" altLang="en-US" dirty="0">
                <a:latin typeface="Times New Roman" panose="02020603050405020304" pitchFamily="18" charset="0"/>
              </a:endParaRPr>
            </a:p>
          </p:txBody>
        </p:sp>
        <p:sp>
          <p:nvSpPr>
            <p:cNvPr id="415768" name="Line 24"/>
            <p:cNvSpPr/>
            <p:nvPr/>
          </p:nvSpPr>
          <p:spPr>
            <a:xfrm>
              <a:off x="3276" y="2436"/>
              <a:ext cx="336" cy="0"/>
            </a:xfrm>
            <a:prstGeom prst="line">
              <a:avLst/>
            </a:prstGeom>
            <a:ln w="25400" cap="flat" cmpd="sng">
              <a:solidFill>
                <a:srgbClr val="FF0066"/>
              </a:solidFill>
              <a:prstDash val="solid"/>
              <a:headEnd type="none" w="med" len="med"/>
              <a:tailEnd type="stealth" w="sm" len="lg"/>
            </a:ln>
          </p:spPr>
        </p:sp>
        <p:sp>
          <p:nvSpPr>
            <p:cNvPr id="415769" name="Line 25"/>
            <p:cNvSpPr/>
            <p:nvPr/>
          </p:nvSpPr>
          <p:spPr>
            <a:xfrm flipH="1">
              <a:off x="4416" y="1992"/>
              <a:ext cx="288" cy="0"/>
            </a:xfrm>
            <a:prstGeom prst="line">
              <a:avLst/>
            </a:prstGeom>
            <a:ln w="25400" cap="flat" cmpd="sng">
              <a:solidFill>
                <a:srgbClr val="FF0066"/>
              </a:solidFill>
              <a:prstDash val="solid"/>
              <a:headEnd type="none" w="med" len="med"/>
              <a:tailEnd type="stealth" w="sm" len="lg"/>
            </a:ln>
          </p:spPr>
        </p:sp>
        <p:sp>
          <p:nvSpPr>
            <p:cNvPr id="415770" name="Line 26"/>
            <p:cNvSpPr/>
            <p:nvPr/>
          </p:nvSpPr>
          <p:spPr>
            <a:xfrm>
              <a:off x="4338" y="3132"/>
              <a:ext cx="0" cy="336"/>
            </a:xfrm>
            <a:prstGeom prst="line">
              <a:avLst/>
            </a:prstGeom>
            <a:ln w="25400" cap="flat" cmpd="sng">
              <a:solidFill>
                <a:srgbClr val="FF0066"/>
              </a:solidFill>
              <a:prstDash val="solid"/>
              <a:headEnd type="none" w="med" len="med"/>
              <a:tailEnd type="stealth" w="sm" len="lg"/>
            </a:ln>
          </p:spPr>
        </p:sp>
        <p:sp>
          <p:nvSpPr>
            <p:cNvPr id="415771" name="Text Box 27"/>
            <p:cNvSpPr txBox="1"/>
            <p:nvPr/>
          </p:nvSpPr>
          <p:spPr>
            <a:xfrm>
              <a:off x="4428" y="1704"/>
              <a:ext cx="283" cy="288"/>
            </a:xfrm>
            <a:prstGeom prst="rect">
              <a:avLst/>
            </a:prstGeom>
            <a:noFill/>
            <a:ln w="25400">
              <a:noFill/>
            </a:ln>
          </p:spPr>
          <p:txBody>
            <a:bodyPr wrap="none">
              <a:spAutoFit/>
            </a:bodyPr>
            <a:p>
              <a:pPr algn="ct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C</a:t>
              </a:r>
              <a:endParaRPr lang="en-US" altLang="zh-CN" b="1" baseline="-25000" dirty="0">
                <a:solidFill>
                  <a:srgbClr val="FF0066"/>
                </a:solidFill>
                <a:latin typeface="Times New Roman" panose="02020603050405020304" pitchFamily="18" charset="0"/>
              </a:endParaRPr>
            </a:p>
          </p:txBody>
        </p:sp>
        <p:sp>
          <p:nvSpPr>
            <p:cNvPr id="415772" name="Text Box 28"/>
            <p:cNvSpPr txBox="1"/>
            <p:nvPr/>
          </p:nvSpPr>
          <p:spPr>
            <a:xfrm>
              <a:off x="4692" y="2880"/>
              <a:ext cx="336"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E</a:t>
              </a:r>
              <a:r>
                <a:rPr lang="en-US" altLang="zh-CN" b="1" baseline="-25000" dirty="0">
                  <a:solidFill>
                    <a:srgbClr val="D60093"/>
                  </a:solidFill>
                  <a:latin typeface="Times New Roman" panose="02020603050405020304" pitchFamily="18" charset="0"/>
                </a:rPr>
                <a:t>C</a:t>
              </a:r>
              <a:endParaRPr lang="en-US" altLang="zh-CN" b="1" baseline="-25000" dirty="0">
                <a:solidFill>
                  <a:srgbClr val="D60093"/>
                </a:solidFill>
                <a:latin typeface="Times New Roman" panose="02020603050405020304" pitchFamily="18" charset="0"/>
              </a:endParaRPr>
            </a:p>
          </p:txBody>
        </p:sp>
        <p:sp>
          <p:nvSpPr>
            <p:cNvPr id="415773" name="Text Box 29"/>
            <p:cNvSpPr txBox="1"/>
            <p:nvPr/>
          </p:nvSpPr>
          <p:spPr>
            <a:xfrm>
              <a:off x="3288" y="2088"/>
              <a:ext cx="336" cy="288"/>
            </a:xfrm>
            <a:prstGeom prst="rect">
              <a:avLst/>
            </a:prstGeom>
            <a:noFill/>
            <a:ln w="25400">
              <a:noFill/>
            </a:ln>
          </p:spPr>
          <p:txBody>
            <a:bodyPr>
              <a:spAutoFit/>
            </a:bodyPr>
            <a:p>
              <a:pPr algn="ct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B</a:t>
              </a:r>
              <a:endParaRPr lang="en-US" altLang="zh-CN" sz="1800" b="1" dirty="0">
                <a:solidFill>
                  <a:srgbClr val="FF0066"/>
                </a:solidFill>
                <a:latin typeface="Times New Roman" panose="02020603050405020304" pitchFamily="18" charset="0"/>
              </a:endParaRPr>
            </a:p>
          </p:txBody>
        </p:sp>
        <p:sp>
          <p:nvSpPr>
            <p:cNvPr id="415774" name="Text Box 30"/>
            <p:cNvSpPr txBox="1"/>
            <p:nvPr/>
          </p:nvSpPr>
          <p:spPr>
            <a:xfrm>
              <a:off x="4218" y="3132"/>
              <a:ext cx="474" cy="461"/>
            </a:xfrm>
            <a:prstGeom prst="rect">
              <a:avLst/>
            </a:prstGeom>
            <a:noFill/>
            <a:ln w="25400">
              <a:noFill/>
            </a:ln>
          </p:spPr>
          <p:txBody>
            <a:bodyPr>
              <a:spAutoFit/>
            </a:bodyPr>
            <a:p>
              <a:pPr algn="ct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E</a:t>
              </a:r>
              <a:endParaRPr lang="en-US" altLang="zh-CN" dirty="0">
                <a:solidFill>
                  <a:srgbClr val="FF0066"/>
                </a:solidFill>
                <a:latin typeface="Times New Roman" panose="02020603050405020304" pitchFamily="18" charset="0"/>
              </a:endParaRPr>
            </a:p>
            <a:p>
              <a:pPr algn="ctr"/>
              <a:endParaRPr lang="en-US" altLang="zh-CN" sz="1800" b="1" dirty="0">
                <a:solidFill>
                  <a:srgbClr val="FF0066"/>
                </a:solidFill>
                <a:latin typeface="Times New Roman" panose="02020603050405020304" pitchFamily="18" charset="0"/>
              </a:endParaRPr>
            </a:p>
          </p:txBody>
        </p:sp>
        <p:sp>
          <p:nvSpPr>
            <p:cNvPr id="415775" name="Text Box 31"/>
            <p:cNvSpPr txBox="1"/>
            <p:nvPr/>
          </p:nvSpPr>
          <p:spPr>
            <a:xfrm>
              <a:off x="2970" y="2952"/>
              <a:ext cx="336" cy="54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dirty="0">
                <a:solidFill>
                  <a:srgbClr val="D60093"/>
                </a:solidFill>
                <a:latin typeface="Times New Roman" panose="02020603050405020304" pitchFamily="18" charset="0"/>
              </a:endParaRPr>
            </a:p>
            <a:p>
              <a:pPr algn="ctr">
                <a:spcBef>
                  <a:spcPct val="50000"/>
                </a:spcBef>
              </a:pPr>
              <a:endParaRPr lang="en-US" altLang="zh-CN" sz="1800" b="1" dirty="0">
                <a:latin typeface="Times New Roman" panose="02020603050405020304" pitchFamily="18" charset="0"/>
              </a:endParaRPr>
            </a:p>
          </p:txBody>
        </p:sp>
        <p:grpSp>
          <p:nvGrpSpPr>
            <p:cNvPr id="415776" name="Group 32"/>
            <p:cNvGrpSpPr/>
            <p:nvPr/>
          </p:nvGrpSpPr>
          <p:grpSpPr>
            <a:xfrm>
              <a:off x="3576" y="3603"/>
              <a:ext cx="78" cy="288"/>
              <a:chOff x="4320" y="1872"/>
              <a:chExt cx="78" cy="288"/>
            </a:xfrm>
          </p:grpSpPr>
          <p:sp>
            <p:nvSpPr>
              <p:cNvPr id="415777" name="Line 33"/>
              <p:cNvSpPr/>
              <p:nvPr/>
            </p:nvSpPr>
            <p:spPr>
              <a:xfrm>
                <a:off x="4320" y="1872"/>
                <a:ext cx="0" cy="288"/>
              </a:xfrm>
              <a:prstGeom prst="line">
                <a:avLst/>
              </a:prstGeom>
              <a:ln w="38100" cap="flat" cmpd="sng">
                <a:solidFill>
                  <a:srgbClr val="3333CC"/>
                </a:solidFill>
                <a:prstDash val="solid"/>
                <a:headEnd type="none" w="med" len="med"/>
                <a:tailEnd type="none" w="sm" len="lg"/>
              </a:ln>
            </p:spPr>
          </p:sp>
          <p:sp>
            <p:nvSpPr>
              <p:cNvPr id="415778" name="Line 34"/>
              <p:cNvSpPr/>
              <p:nvPr/>
            </p:nvSpPr>
            <p:spPr>
              <a:xfrm>
                <a:off x="4398" y="1968"/>
                <a:ext cx="0" cy="118"/>
              </a:xfrm>
              <a:prstGeom prst="line">
                <a:avLst/>
              </a:prstGeom>
              <a:ln w="38100" cap="flat" cmpd="sng">
                <a:solidFill>
                  <a:srgbClr val="3333CC"/>
                </a:solidFill>
                <a:prstDash val="solid"/>
                <a:headEnd type="none" w="med" len="med"/>
                <a:tailEnd type="none" w="sm" len="lg"/>
              </a:ln>
            </p:spPr>
          </p:sp>
        </p:grpSp>
        <p:sp>
          <p:nvSpPr>
            <p:cNvPr id="415779" name="Rectangle 35"/>
            <p:cNvSpPr/>
            <p:nvPr/>
          </p:nvSpPr>
          <p:spPr>
            <a:xfrm>
              <a:off x="3585" y="3672"/>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15780" name="Text Box 36"/>
            <p:cNvSpPr txBox="1"/>
            <p:nvPr/>
          </p:nvSpPr>
          <p:spPr>
            <a:xfrm>
              <a:off x="3531" y="3768"/>
              <a:ext cx="329"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E</a:t>
              </a:r>
              <a:r>
                <a:rPr lang="en-US" altLang="zh-CN" b="1" baseline="-25000" dirty="0">
                  <a:solidFill>
                    <a:srgbClr val="D60093"/>
                  </a:solidFill>
                  <a:latin typeface="Times New Roman" panose="02020603050405020304" pitchFamily="18" charset="0"/>
                </a:rPr>
                <a:t>B</a:t>
              </a:r>
              <a:endParaRPr lang="en-US" altLang="zh-CN" b="1" baseline="-25000" dirty="0">
                <a:solidFill>
                  <a:srgbClr val="D60093"/>
                </a:solidFill>
                <a:latin typeface="Times New Roman" panose="02020603050405020304" pitchFamily="18" charset="0"/>
              </a:endParaRPr>
            </a:p>
          </p:txBody>
        </p:sp>
        <p:sp>
          <p:nvSpPr>
            <p:cNvPr id="415781" name="Text Box 37"/>
            <p:cNvSpPr txBox="1"/>
            <p:nvPr/>
          </p:nvSpPr>
          <p:spPr>
            <a:xfrm>
              <a:off x="4002" y="2220"/>
              <a:ext cx="436" cy="288"/>
            </a:xfrm>
            <a:prstGeom prst="rect">
              <a:avLst/>
            </a:prstGeom>
            <a:noFill/>
            <a:ln w="38100">
              <a:noFill/>
            </a:ln>
          </p:spPr>
          <p:txBody>
            <a:bodyPr anchor="ctr" anchorCtr="0">
              <a:spAutoFit/>
            </a:bodyPr>
            <a:p>
              <a:pPr algn="ctr"/>
              <a:r>
                <a:rPr lang="en-US" altLang="zh-CN" b="1" dirty="0">
                  <a:solidFill>
                    <a:srgbClr val="FF9900"/>
                  </a:solidFill>
                  <a:latin typeface="Times New Roman" panose="02020603050405020304" pitchFamily="18" charset="0"/>
                </a:rPr>
                <a:t>C</a:t>
              </a:r>
              <a:endParaRPr lang="en-US" altLang="zh-CN" dirty="0">
                <a:solidFill>
                  <a:srgbClr val="FF9900"/>
                </a:solidFill>
                <a:latin typeface="Times New Roman" panose="02020603050405020304" pitchFamily="18" charset="0"/>
              </a:endParaRPr>
            </a:p>
          </p:txBody>
        </p:sp>
        <p:sp>
          <p:nvSpPr>
            <p:cNvPr id="415782" name="Text Box 38"/>
            <p:cNvSpPr txBox="1"/>
            <p:nvPr/>
          </p:nvSpPr>
          <p:spPr>
            <a:xfrm>
              <a:off x="4128" y="2748"/>
              <a:ext cx="244" cy="288"/>
            </a:xfrm>
            <a:prstGeom prst="rect">
              <a:avLst/>
            </a:prstGeom>
            <a:noFill/>
            <a:ln w="38100">
              <a:noFill/>
            </a:ln>
          </p:spPr>
          <p:txBody>
            <a:bodyPr wrap="none" anchor="ctr" anchorCtr="0">
              <a:spAutoFit/>
            </a:bodyPr>
            <a:p>
              <a:pPr algn="ctr"/>
              <a:r>
                <a:rPr lang="en-US" altLang="zh-CN" b="1" dirty="0">
                  <a:solidFill>
                    <a:srgbClr val="FF9900"/>
                  </a:solidFill>
                  <a:latin typeface="Times New Roman" panose="02020603050405020304" pitchFamily="18" charset="0"/>
                </a:rPr>
                <a:t>E</a:t>
              </a:r>
              <a:endParaRPr lang="en-US" altLang="zh-CN" dirty="0">
                <a:solidFill>
                  <a:srgbClr val="FF9900"/>
                </a:solidFill>
                <a:latin typeface="Times New Roman" panose="02020603050405020304" pitchFamily="18" charset="0"/>
              </a:endParaRPr>
            </a:p>
          </p:txBody>
        </p:sp>
        <p:sp>
          <p:nvSpPr>
            <p:cNvPr id="415783" name="Text Box 39"/>
            <p:cNvSpPr txBox="1"/>
            <p:nvPr/>
          </p:nvSpPr>
          <p:spPr>
            <a:xfrm>
              <a:off x="3696" y="2412"/>
              <a:ext cx="244" cy="288"/>
            </a:xfrm>
            <a:prstGeom prst="rect">
              <a:avLst/>
            </a:prstGeom>
            <a:noFill/>
            <a:ln w="38100">
              <a:noFill/>
            </a:ln>
          </p:spPr>
          <p:txBody>
            <a:bodyPr wrap="none" anchor="ctr" anchorCtr="0">
              <a:spAutoFit/>
            </a:bodyPr>
            <a:p>
              <a:pPr algn="ctr"/>
              <a:r>
                <a:rPr lang="en-US" altLang="zh-CN" b="1" dirty="0">
                  <a:solidFill>
                    <a:srgbClr val="FF9900"/>
                  </a:solidFill>
                  <a:latin typeface="Times New Roman" panose="02020603050405020304" pitchFamily="18" charset="0"/>
                </a:rPr>
                <a:t>B</a:t>
              </a:r>
              <a:endParaRPr lang="en-US" altLang="zh-CN" dirty="0">
                <a:solidFill>
                  <a:srgbClr val="FF9900"/>
                </a:solidFill>
                <a:latin typeface="Times New Roman" panose="02020603050405020304" pitchFamily="18" charset="0"/>
              </a:endParaRPr>
            </a:p>
          </p:txBody>
        </p:sp>
        <p:sp>
          <p:nvSpPr>
            <p:cNvPr id="415784" name="Text Box 40"/>
            <p:cNvSpPr txBox="1"/>
            <p:nvPr/>
          </p:nvSpPr>
          <p:spPr>
            <a:xfrm>
              <a:off x="4080" y="2508"/>
              <a:ext cx="624" cy="231"/>
            </a:xfrm>
            <a:prstGeom prst="rect">
              <a:avLst/>
            </a:prstGeom>
            <a:noFill/>
            <a:ln w="25400">
              <a:noFill/>
            </a:ln>
          </p:spPr>
          <p:txBody>
            <a:bodyPr>
              <a:spAutoFit/>
            </a:bodyPr>
            <a:p>
              <a:pPr>
                <a:spcBef>
                  <a:spcPct val="50000"/>
                </a:spcBef>
              </a:pPr>
              <a:r>
                <a:rPr lang="en-US" altLang="zh-CN" sz="1800" b="1" dirty="0">
                  <a:latin typeface="Times New Roman" panose="02020603050405020304" pitchFamily="18" charset="0"/>
                </a:rPr>
                <a:t>3DG6</a:t>
              </a:r>
              <a:endParaRPr lang="en-US" altLang="zh-CN" sz="1800" b="1" dirty="0">
                <a:latin typeface="Times New Roman" panose="02020603050405020304" pitchFamily="18" charset="0"/>
              </a:endParaRPr>
            </a:p>
          </p:txBody>
        </p:sp>
        <p:sp>
          <p:nvSpPr>
            <p:cNvPr id="415785" name="Line 41"/>
            <p:cNvSpPr/>
            <p:nvPr/>
          </p:nvSpPr>
          <p:spPr>
            <a:xfrm flipH="1">
              <a:off x="2904" y="2652"/>
              <a:ext cx="1020" cy="12"/>
            </a:xfrm>
            <a:prstGeom prst="line">
              <a:avLst/>
            </a:prstGeom>
            <a:ln w="28575" cap="flat" cmpd="sng">
              <a:solidFill>
                <a:schemeClr val="tx1"/>
              </a:solidFill>
              <a:prstDash val="solid"/>
              <a:headEnd type="none" w="med" len="med"/>
              <a:tailEnd type="none" w="med" len="med"/>
            </a:ln>
          </p:spPr>
        </p:sp>
        <p:sp>
          <p:nvSpPr>
            <p:cNvPr id="415786" name="Oval 42"/>
            <p:cNvSpPr/>
            <p:nvPr/>
          </p:nvSpPr>
          <p:spPr>
            <a:xfrm>
              <a:off x="3303" y="2508"/>
              <a:ext cx="288" cy="288"/>
            </a:xfrm>
            <a:prstGeom prst="ellipse">
              <a:avLst/>
            </a:prstGeom>
            <a:solidFill>
              <a:srgbClr val="CCFFCC"/>
            </a:solidFill>
            <a:ln w="38100" cap="flat" cmpd="sng">
              <a:solidFill>
                <a:srgbClr val="0066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5787" name="Text Box 43"/>
            <p:cNvSpPr txBox="1"/>
            <p:nvPr/>
          </p:nvSpPr>
          <p:spPr>
            <a:xfrm>
              <a:off x="3240" y="2520"/>
              <a:ext cx="432" cy="231"/>
            </a:xfrm>
            <a:prstGeom prst="rect">
              <a:avLst/>
            </a:prstGeom>
            <a:noFill/>
            <a:ln w="25400">
              <a:noFill/>
            </a:ln>
          </p:spPr>
          <p:txBody>
            <a:bodyPr>
              <a:spAutoFit/>
            </a:bodyPr>
            <a:p>
              <a:pPr algn="ctr">
                <a:spcBef>
                  <a:spcPct val="50000"/>
                </a:spcBef>
              </a:pPr>
              <a:r>
                <a:rPr lang="en-US" altLang="zh-CN" sz="1800" b="1" dirty="0">
                  <a:latin typeface="Times New Roman" panose="02020603050405020304" pitchFamily="18" charset="0"/>
                  <a:sym typeface="Symbol" panose="05050102010706020507" pitchFamily="18" charset="2"/>
                </a:rPr>
                <a:t></a:t>
              </a:r>
              <a:r>
                <a:rPr lang="en-US" altLang="zh-CN" sz="1800" b="1" dirty="0">
                  <a:latin typeface="Times New Roman" panose="02020603050405020304" pitchFamily="18" charset="0"/>
                </a:rPr>
                <a:t>A</a:t>
              </a:r>
              <a:endParaRPr lang="en-US" altLang="zh-CN" sz="1800" b="1" dirty="0">
                <a:latin typeface="Times New Roman" panose="02020603050405020304" pitchFamily="18" charset="0"/>
              </a:endParaRPr>
            </a:p>
          </p:txBody>
        </p:sp>
        <p:sp>
          <p:nvSpPr>
            <p:cNvPr id="415788" name="Line 44"/>
            <p:cNvSpPr/>
            <p:nvPr/>
          </p:nvSpPr>
          <p:spPr>
            <a:xfrm flipH="1">
              <a:off x="2904" y="3744"/>
              <a:ext cx="2076" cy="0"/>
            </a:xfrm>
            <a:prstGeom prst="line">
              <a:avLst/>
            </a:prstGeom>
            <a:ln w="28575" cap="flat" cmpd="sng">
              <a:solidFill>
                <a:schemeClr val="tx1"/>
              </a:solidFill>
              <a:prstDash val="solid"/>
              <a:headEnd type="none" w="med" len="med"/>
              <a:tailEnd type="none" w="med" len="med"/>
            </a:ln>
          </p:spPr>
        </p:sp>
        <p:sp>
          <p:nvSpPr>
            <p:cNvPr id="415789" name="Line 45"/>
            <p:cNvSpPr/>
            <p:nvPr/>
          </p:nvSpPr>
          <p:spPr>
            <a:xfrm flipH="1">
              <a:off x="4986" y="2898"/>
              <a:ext cx="0" cy="864"/>
            </a:xfrm>
            <a:prstGeom prst="line">
              <a:avLst/>
            </a:prstGeom>
            <a:ln w="25400" cap="flat" cmpd="sng">
              <a:solidFill>
                <a:schemeClr val="tx1"/>
              </a:solidFill>
              <a:prstDash val="solid"/>
              <a:headEnd type="none" w="med" len="med"/>
              <a:tailEnd type="none" w="sm" len="lg"/>
            </a:ln>
          </p:spPr>
        </p:sp>
        <p:sp>
          <p:nvSpPr>
            <p:cNvPr id="415790" name="Line 46"/>
            <p:cNvSpPr/>
            <p:nvPr/>
          </p:nvSpPr>
          <p:spPr>
            <a:xfrm>
              <a:off x="4068" y="3840"/>
              <a:ext cx="156" cy="0"/>
            </a:xfrm>
            <a:prstGeom prst="line">
              <a:avLst/>
            </a:prstGeom>
            <a:ln w="38100" cap="flat" cmpd="sng">
              <a:solidFill>
                <a:schemeClr val="tx1"/>
              </a:solidFill>
              <a:prstDash val="solid"/>
              <a:headEnd type="none" w="med" len="med"/>
              <a:tailEnd type="none" w="med" len="med"/>
            </a:ln>
          </p:spPr>
        </p:sp>
        <p:sp>
          <p:nvSpPr>
            <p:cNvPr id="415791" name="Oval 47"/>
            <p:cNvSpPr/>
            <p:nvPr/>
          </p:nvSpPr>
          <p:spPr>
            <a:xfrm>
              <a:off x="4128" y="3708"/>
              <a:ext cx="56" cy="56"/>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67632" name="Rectangle 48"/>
          <p:cNvSpPr/>
          <p:nvPr/>
        </p:nvSpPr>
        <p:spPr>
          <a:xfrm>
            <a:off x="307975" y="400050"/>
            <a:ext cx="2600325" cy="519113"/>
          </a:xfrm>
          <a:prstGeom prst="rect">
            <a:avLst/>
          </a:prstGeom>
          <a:noFill/>
          <a:ln w="9525">
            <a:noFill/>
          </a:ln>
        </p:spPr>
        <p:txBody>
          <a:bodyPr>
            <a:spAutoFit/>
          </a:bodyPr>
          <a:p>
            <a:r>
              <a:rPr lang="en-US" altLang="zh-CN" sz="2800" b="1" dirty="0">
                <a:solidFill>
                  <a:schemeClr val="bg1"/>
                </a:solidFill>
                <a:latin typeface="Times New Roman" panose="02020603050405020304" pitchFamily="18" charset="0"/>
              </a:rPr>
              <a:t>1.</a:t>
            </a:r>
            <a:r>
              <a:rPr lang="zh-CN" altLang="en-US" sz="2800" b="1" dirty="0">
                <a:solidFill>
                  <a:schemeClr val="bg1"/>
                </a:solidFill>
                <a:latin typeface="Times New Roman" panose="02020603050405020304" pitchFamily="18" charset="0"/>
              </a:rPr>
              <a:t>测量结果</a:t>
            </a:r>
            <a:endParaRPr lang="zh-CN" altLang="en-US" sz="2800" b="1" dirty="0">
              <a:solidFill>
                <a:schemeClr val="bg1"/>
              </a:solidFill>
              <a:latin typeface="Times New Roman" panose="02020603050405020304" pitchFamily="18" charset="0"/>
            </a:endParaRPr>
          </a:p>
        </p:txBody>
      </p:sp>
      <p:graphicFrame>
        <p:nvGraphicFramePr>
          <p:cNvPr id="415793" name="表格 415792"/>
          <p:cNvGraphicFramePr/>
          <p:nvPr/>
        </p:nvGraphicFramePr>
        <p:xfrm>
          <a:off x="952500" y="876300"/>
          <a:ext cx="7356475" cy="2328863"/>
        </p:xfrm>
        <a:graphic>
          <a:graphicData uri="http://schemas.openxmlformats.org/drawingml/2006/table">
            <a:tbl>
              <a:tblPr/>
              <a:tblGrid>
                <a:gridCol w="1543050"/>
                <a:gridCol w="1276350"/>
                <a:gridCol w="914400"/>
                <a:gridCol w="400050"/>
                <a:gridCol w="495300"/>
                <a:gridCol w="552450"/>
                <a:gridCol w="400050"/>
                <a:gridCol w="647700"/>
                <a:gridCol w="304800"/>
                <a:gridCol w="822325"/>
              </a:tblGrid>
              <a:tr h="457200">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i="1" dirty="0"/>
                        <a:t>I</a:t>
                      </a:r>
                      <a:r>
                        <a:rPr lang="en-US" altLang="zh-CN" sz="2400" b="1" baseline="-25000" dirty="0"/>
                        <a:t>B</a:t>
                      </a:r>
                      <a:r>
                        <a:rPr lang="en-US" altLang="zh-CN" sz="2400" b="1" dirty="0"/>
                        <a:t>/mA</a:t>
                      </a:r>
                      <a:endParaRPr lang="en-US" altLang="zh-CN" sz="2400" b="1" dirty="0"/>
                    </a:p>
                  </a:txBody>
                  <a:tcPr anchor="ctr" anchorCtr="0">
                    <a:lnL w="381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381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t>0</a:t>
                      </a:r>
                      <a:endParaRPr lang="en-US" altLang="zh-CN" sz="2400" b="1" dirty="0"/>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381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t>0.01</a:t>
                      </a:r>
                      <a:endParaRPr lang="en-US" altLang="zh-CN" sz="2400" b="1" dirty="0"/>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381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gridSpan="2">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t>0.02</a:t>
                      </a:r>
                      <a:endParaRPr lang="en-US" altLang="zh-CN" sz="2400" b="1" dirty="0"/>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381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hMerge="1">
                  <a:tcPr>
                    <a:lnR w="12700" cap="flat" cmpd="sng">
                      <a:solidFill>
                        <a:srgbClr val="CC9900"/>
                      </a:solidFill>
                      <a:prstDash val="solid"/>
                      <a:headEnd type="none" w="med" len="med"/>
                      <a:tailEnd type="none" w="med" len="med"/>
                    </a:lnR>
                    <a:lnT w="381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tcPr>
                </a:tc>
                <a:tc gridSpan="2">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t>0.03</a:t>
                      </a:r>
                      <a:endParaRPr lang="en-US" altLang="zh-CN" sz="2400" b="1" dirty="0"/>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381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hMerge="1">
                  <a:tcPr>
                    <a:lnR w="12700" cap="flat" cmpd="sng">
                      <a:solidFill>
                        <a:srgbClr val="CC9900"/>
                      </a:solidFill>
                      <a:prstDash val="solid"/>
                      <a:headEnd type="none" w="med" len="med"/>
                      <a:tailEnd type="none" w="med" len="med"/>
                    </a:lnR>
                    <a:lnT w="381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tcPr>
                </a:tc>
                <a:tc gridSpan="2">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t>0.04</a:t>
                      </a:r>
                      <a:endParaRPr lang="en-US" altLang="zh-CN" sz="2400" b="1" dirty="0"/>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381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hMerge="1">
                  <a:tcPr>
                    <a:lnR w="12700" cap="flat" cmpd="sng">
                      <a:solidFill>
                        <a:srgbClr val="CC9900"/>
                      </a:solidFill>
                      <a:prstDash val="solid"/>
                      <a:headEnd type="none" w="med" len="med"/>
                      <a:tailEnd type="none" w="med" len="med"/>
                    </a:lnR>
                    <a:lnT w="381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t>0.05</a:t>
                      </a:r>
                      <a:endParaRPr lang="en-US" altLang="zh-CN" sz="2400" b="1" dirty="0"/>
                    </a:p>
                  </a:txBody>
                  <a:tcPr anchor="ctr" anchorCtr="0">
                    <a:lnL w="12700" cap="flat" cmpd="sng">
                      <a:solidFill>
                        <a:srgbClr val="CC9900"/>
                      </a:solidFill>
                      <a:prstDash val="solid"/>
                      <a:headEnd type="none" w="med" len="med"/>
                      <a:tailEnd type="none" w="med" len="med"/>
                    </a:lnL>
                    <a:lnR w="38100" cap="flat" cmpd="sng">
                      <a:solidFill>
                        <a:srgbClr val="CC9900"/>
                      </a:solidFill>
                      <a:prstDash val="solid"/>
                      <a:headEnd type="none" w="med" len="med"/>
                      <a:tailEnd type="none" w="med" len="med"/>
                    </a:lnR>
                    <a:lnT w="381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r>
              <a:tr h="457200">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i="1" dirty="0"/>
                        <a:t>I</a:t>
                      </a:r>
                      <a:r>
                        <a:rPr lang="en-US" altLang="zh-CN" sz="2400" b="1" baseline="-25000" dirty="0"/>
                        <a:t>C</a:t>
                      </a:r>
                      <a:r>
                        <a:rPr lang="en-US" altLang="zh-CN" sz="2400" b="1" dirty="0"/>
                        <a:t>/mA</a:t>
                      </a:r>
                      <a:endParaRPr lang="en-US" altLang="zh-CN" sz="2400" b="1" dirty="0"/>
                    </a:p>
                  </a:txBody>
                  <a:tcPr anchor="ctr" anchorCtr="0">
                    <a:lnL w="381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sym typeface="Symbol" panose="05050102010706020507" pitchFamily="18" charset="2"/>
                        </a:rPr>
                        <a:t>0.001</a:t>
                      </a:r>
                      <a:endParaRPr lang="en-US" altLang="zh-CN" sz="2400" b="1" dirty="0"/>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t>0.50</a:t>
                      </a:r>
                      <a:endParaRPr lang="en-US" altLang="zh-CN" sz="2400" b="1" dirty="0"/>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gridSpan="2">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t>1.00</a:t>
                      </a:r>
                      <a:endParaRPr lang="en-US" altLang="zh-CN" sz="2400" b="1" dirty="0"/>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hMerge="1">
                  <a:tcPr>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tcPr>
                </a:tc>
                <a:tc gridSpan="2">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t>1.60</a:t>
                      </a:r>
                      <a:endParaRPr lang="en-US" altLang="zh-CN" sz="2400" b="1" dirty="0"/>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hMerge="1">
                  <a:tcPr>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tcPr>
                </a:tc>
                <a:tc gridSpan="2">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t>2.20</a:t>
                      </a:r>
                      <a:endParaRPr lang="en-US" altLang="zh-CN" sz="2400" b="1" dirty="0"/>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hMerge="1">
                  <a:tcPr>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t>2.90</a:t>
                      </a:r>
                      <a:endParaRPr lang="en-US" altLang="zh-CN" sz="2400" b="1" dirty="0"/>
                    </a:p>
                  </a:txBody>
                  <a:tcPr anchor="ctr" anchorCtr="0">
                    <a:lnL w="12700" cap="flat" cmpd="sng">
                      <a:solidFill>
                        <a:srgbClr val="CC9900"/>
                      </a:solidFill>
                      <a:prstDash val="solid"/>
                      <a:headEnd type="none" w="med" len="med"/>
                      <a:tailEnd type="none" w="med" len="med"/>
                    </a:lnL>
                    <a:lnR w="381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r>
              <a:tr h="457200">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i="1" dirty="0"/>
                        <a:t>I</a:t>
                      </a:r>
                      <a:r>
                        <a:rPr lang="en-US" altLang="zh-CN" sz="2400" b="1" baseline="-25000" dirty="0"/>
                        <a:t>E</a:t>
                      </a:r>
                      <a:r>
                        <a:rPr lang="en-US" altLang="zh-CN" sz="2400" b="1" dirty="0"/>
                        <a:t>/mA</a:t>
                      </a:r>
                      <a:endParaRPr lang="en-US" altLang="zh-CN" sz="2400" b="1" dirty="0"/>
                    </a:p>
                  </a:txBody>
                  <a:tcPr anchor="ctr" anchorCtr="0">
                    <a:lnL w="381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sym typeface="Symbol" panose="05050102010706020507" pitchFamily="18" charset="2"/>
                        </a:rPr>
                        <a:t>0.001</a:t>
                      </a:r>
                      <a:endParaRPr lang="en-US" altLang="zh-CN" sz="2400" b="1" dirty="0">
                        <a:sym typeface="Symbol" panose="05050102010706020507" pitchFamily="18" charset="2"/>
                      </a:endParaRPr>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t>0.51</a:t>
                      </a:r>
                      <a:endParaRPr lang="en-US" altLang="zh-CN" sz="2400" b="1" dirty="0"/>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gridSpan="2">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t>1.02</a:t>
                      </a:r>
                      <a:endParaRPr lang="en-US" altLang="zh-CN" sz="2400" b="1" dirty="0"/>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hMerge="1">
                  <a:tcPr>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tcPr>
                </a:tc>
                <a:tc gridSpan="2">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t>1.63</a:t>
                      </a:r>
                      <a:endParaRPr lang="en-US" altLang="zh-CN" sz="2400" b="1" dirty="0"/>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hMerge="1">
                  <a:tcPr>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tcPr>
                </a:tc>
                <a:tc gridSpan="2">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t>2.24</a:t>
                      </a:r>
                      <a:endParaRPr lang="en-US" altLang="zh-CN" sz="2400" b="1" dirty="0"/>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hMerge="1">
                  <a:tcPr>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t>2.95</a:t>
                      </a:r>
                      <a:endParaRPr lang="en-US" altLang="zh-CN" sz="2400" b="1" dirty="0"/>
                    </a:p>
                  </a:txBody>
                  <a:tcPr anchor="ctr" anchorCtr="0">
                    <a:lnL w="12700" cap="flat" cmpd="sng">
                      <a:solidFill>
                        <a:srgbClr val="CC9900"/>
                      </a:solidFill>
                      <a:prstDash val="solid"/>
                      <a:headEnd type="none" w="med" len="med"/>
                      <a:tailEnd type="none" w="med" len="med"/>
                    </a:lnL>
                    <a:lnR w="381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r>
              <a:tr h="500063">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i="1" dirty="0">
                          <a:solidFill>
                            <a:srgbClr val="CC00CC"/>
                          </a:solidFill>
                        </a:rPr>
                        <a:t>I</a:t>
                      </a:r>
                      <a:r>
                        <a:rPr lang="en-US" altLang="zh-CN" sz="2400" b="1" baseline="-25000" dirty="0">
                          <a:solidFill>
                            <a:srgbClr val="CC00CC"/>
                          </a:solidFill>
                        </a:rPr>
                        <a:t>C</a:t>
                      </a:r>
                      <a:r>
                        <a:rPr lang="en-US" altLang="zh-CN" sz="2400" b="1" dirty="0">
                          <a:solidFill>
                            <a:srgbClr val="CC00CC"/>
                          </a:solidFill>
                        </a:rPr>
                        <a:t>/ </a:t>
                      </a:r>
                      <a:r>
                        <a:rPr lang="en-US" altLang="zh-CN" sz="2400" b="1" i="1" dirty="0">
                          <a:solidFill>
                            <a:srgbClr val="CC00CC"/>
                          </a:solidFill>
                        </a:rPr>
                        <a:t>I</a:t>
                      </a:r>
                      <a:r>
                        <a:rPr lang="en-US" altLang="zh-CN" sz="2400" b="1" baseline="-25000" dirty="0">
                          <a:solidFill>
                            <a:srgbClr val="CC00CC"/>
                          </a:solidFill>
                        </a:rPr>
                        <a:t>B</a:t>
                      </a:r>
                      <a:endParaRPr lang="en-US" altLang="zh-CN" sz="2400" b="1" baseline="-25000" dirty="0">
                        <a:solidFill>
                          <a:srgbClr val="CC00CC"/>
                        </a:solidFill>
                      </a:endParaRPr>
                    </a:p>
                  </a:txBody>
                  <a:tcPr anchor="ctr" anchorCtr="0">
                    <a:lnL w="381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endParaRPr lang="zh-CN" altLang="zh-CN" sz="2400" b="1" dirty="0"/>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solidFill>
                            <a:srgbClr val="CC00CC"/>
                          </a:solidFill>
                        </a:rPr>
                        <a:t>50</a:t>
                      </a:r>
                      <a:endParaRPr lang="en-US" altLang="zh-CN" sz="2400" b="1" dirty="0">
                        <a:solidFill>
                          <a:srgbClr val="CC00CC"/>
                        </a:solidFill>
                      </a:endParaRPr>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gridSpan="2">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solidFill>
                            <a:srgbClr val="CC00CC"/>
                          </a:solidFill>
                        </a:rPr>
                        <a:t>50</a:t>
                      </a:r>
                      <a:endParaRPr lang="en-US" altLang="zh-CN" sz="2400" b="1" dirty="0">
                        <a:solidFill>
                          <a:srgbClr val="CC00CC"/>
                        </a:solidFill>
                      </a:endParaRPr>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hMerge="1">
                  <a:tcPr>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tcPr>
                </a:tc>
                <a:tc gridSpan="2">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solidFill>
                            <a:srgbClr val="CC00CC"/>
                          </a:solidFill>
                        </a:rPr>
                        <a:t>53</a:t>
                      </a:r>
                      <a:endParaRPr lang="en-US" altLang="zh-CN" sz="2400" b="1" dirty="0">
                        <a:solidFill>
                          <a:srgbClr val="CC00CC"/>
                        </a:solidFill>
                      </a:endParaRPr>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hMerge="1">
                  <a:tcPr>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tcPr>
                </a:tc>
                <a:tc gridSpan="2">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solidFill>
                            <a:srgbClr val="CC00CC"/>
                          </a:solidFill>
                        </a:rPr>
                        <a:t>55</a:t>
                      </a:r>
                      <a:endParaRPr lang="en-US" altLang="zh-CN" sz="2400" b="1" dirty="0">
                        <a:solidFill>
                          <a:srgbClr val="CC00CC"/>
                        </a:solidFill>
                      </a:endParaRPr>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c hMerge="1">
                  <a:tcPr>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solidFill>
                            <a:srgbClr val="CC00CC"/>
                          </a:solidFill>
                        </a:rPr>
                        <a:t>58</a:t>
                      </a:r>
                      <a:endParaRPr lang="en-US" altLang="zh-CN" sz="2400" b="1" dirty="0">
                        <a:solidFill>
                          <a:srgbClr val="CC00CC"/>
                        </a:solidFill>
                      </a:endParaRPr>
                    </a:p>
                  </a:txBody>
                  <a:tcPr anchor="ctr" anchorCtr="0">
                    <a:lnL w="12700" cap="flat" cmpd="sng">
                      <a:solidFill>
                        <a:srgbClr val="CC9900"/>
                      </a:solidFill>
                      <a:prstDash val="solid"/>
                      <a:headEnd type="none" w="med" len="med"/>
                      <a:tailEnd type="none" w="med" len="med"/>
                    </a:lnL>
                    <a:lnR w="381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12700" cap="flat" cmpd="sng">
                      <a:solidFill>
                        <a:srgbClr val="CC9900"/>
                      </a:solidFill>
                      <a:prstDash val="solid"/>
                      <a:headEnd type="none" w="med" len="med"/>
                      <a:tailEnd type="none" w="med" len="med"/>
                    </a:lnB>
                    <a:lnTlToBr>
                      <a:noFill/>
                    </a:lnTlToBr>
                    <a:lnBlToTr>
                      <a:noFill/>
                    </a:lnBlToTr>
                    <a:noFill/>
                  </a:tcPr>
                </a:tc>
              </a:tr>
              <a:tr h="457200">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dirty="0">
                          <a:solidFill>
                            <a:srgbClr val="FF6699"/>
                          </a:solidFill>
                          <a:sym typeface="Symbol" panose="05050102010706020507" pitchFamily="18" charset="2"/>
                        </a:rPr>
                        <a:t></a:t>
                      </a:r>
                      <a:r>
                        <a:rPr lang="en-US" altLang="zh-CN" sz="2400" b="1" i="1" dirty="0">
                          <a:solidFill>
                            <a:srgbClr val="FF6699"/>
                          </a:solidFill>
                        </a:rPr>
                        <a:t>I</a:t>
                      </a:r>
                      <a:r>
                        <a:rPr lang="en-US" altLang="zh-CN" sz="2400" b="1" baseline="-25000" dirty="0">
                          <a:solidFill>
                            <a:srgbClr val="FF6699"/>
                          </a:solidFill>
                        </a:rPr>
                        <a:t>C</a:t>
                      </a:r>
                      <a:r>
                        <a:rPr lang="en-US" altLang="zh-CN" sz="2400" b="1" dirty="0">
                          <a:solidFill>
                            <a:srgbClr val="FF6699"/>
                          </a:solidFill>
                        </a:rPr>
                        <a:t>/ </a:t>
                      </a:r>
                      <a:r>
                        <a:rPr lang="en-US" altLang="zh-CN" sz="2400" dirty="0">
                          <a:solidFill>
                            <a:srgbClr val="FF6699"/>
                          </a:solidFill>
                          <a:sym typeface="Symbol" panose="05050102010706020507" pitchFamily="18" charset="2"/>
                        </a:rPr>
                        <a:t></a:t>
                      </a:r>
                      <a:r>
                        <a:rPr lang="en-US" altLang="zh-CN" sz="2400" b="1" dirty="0">
                          <a:solidFill>
                            <a:srgbClr val="FF6699"/>
                          </a:solidFill>
                        </a:rPr>
                        <a:t> </a:t>
                      </a:r>
                      <a:r>
                        <a:rPr lang="en-US" altLang="zh-CN" sz="2400" b="1" i="1" dirty="0">
                          <a:solidFill>
                            <a:srgbClr val="FF6699"/>
                          </a:solidFill>
                        </a:rPr>
                        <a:t>I</a:t>
                      </a:r>
                      <a:r>
                        <a:rPr lang="en-US" altLang="zh-CN" sz="2400" b="1" baseline="-25000" dirty="0">
                          <a:solidFill>
                            <a:srgbClr val="FF6699"/>
                          </a:solidFill>
                        </a:rPr>
                        <a:t>B</a:t>
                      </a:r>
                      <a:endParaRPr lang="en-US" altLang="zh-CN" sz="2400" b="1" dirty="0">
                        <a:solidFill>
                          <a:srgbClr val="FF6699"/>
                        </a:solidFill>
                      </a:endParaRPr>
                    </a:p>
                  </a:txBody>
                  <a:tcPr anchor="ctr" anchorCtr="0">
                    <a:lnL w="381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38100" cap="flat" cmpd="sng">
                      <a:solidFill>
                        <a:srgbClr val="CC99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endParaRPr lang="zh-CN" altLang="zh-CN" sz="2400" b="1" dirty="0"/>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38100" cap="flat" cmpd="sng">
                      <a:solidFill>
                        <a:srgbClr val="CC9900"/>
                      </a:solidFill>
                      <a:prstDash val="solid"/>
                      <a:headEnd type="none" w="med" len="med"/>
                      <a:tailEnd type="none" w="med" len="med"/>
                    </a:lnB>
                    <a:lnTlToBr>
                      <a:noFill/>
                    </a:lnTlToBr>
                    <a:lnBlToTr>
                      <a:noFill/>
                    </a:lnBlToTr>
                    <a:noFill/>
                  </a:tcPr>
                </a:tc>
                <a:tc gridSpan="2">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solidFill>
                            <a:srgbClr val="FF6699"/>
                          </a:solidFill>
                        </a:rPr>
                        <a:t>50</a:t>
                      </a:r>
                      <a:endParaRPr lang="en-US" altLang="zh-CN" sz="2400" b="1" dirty="0">
                        <a:solidFill>
                          <a:srgbClr val="FF6699"/>
                        </a:solidFill>
                      </a:endParaRPr>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38100" cap="flat" cmpd="sng">
                      <a:solidFill>
                        <a:srgbClr val="CC9900"/>
                      </a:solidFill>
                      <a:prstDash val="solid"/>
                      <a:headEnd type="none" w="med" len="med"/>
                      <a:tailEnd type="none" w="med" len="med"/>
                    </a:lnB>
                    <a:lnTlToBr>
                      <a:noFill/>
                    </a:lnTlToBr>
                    <a:lnBlToTr>
                      <a:noFill/>
                    </a:lnBlToTr>
                    <a:noFill/>
                  </a:tcPr>
                </a:tc>
                <a:tc hMerge="1">
                  <a:tcPr>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38100" cap="flat" cmpd="sng">
                      <a:solidFill>
                        <a:srgbClr val="CC9900"/>
                      </a:solidFill>
                      <a:prstDash val="solid"/>
                      <a:headEnd type="none" w="med" len="med"/>
                      <a:tailEnd type="none" w="med" len="med"/>
                    </a:lnB>
                  </a:tcPr>
                </a:tc>
                <a:tc gridSpan="2">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solidFill>
                            <a:srgbClr val="FF6699"/>
                          </a:solidFill>
                        </a:rPr>
                        <a:t>60</a:t>
                      </a:r>
                      <a:endParaRPr lang="en-US" altLang="zh-CN" sz="2400" b="1" dirty="0">
                        <a:solidFill>
                          <a:srgbClr val="FF6699"/>
                        </a:solidFill>
                      </a:endParaRPr>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38100" cap="flat" cmpd="sng">
                      <a:solidFill>
                        <a:srgbClr val="CC9900"/>
                      </a:solidFill>
                      <a:prstDash val="solid"/>
                      <a:headEnd type="none" w="med" len="med"/>
                      <a:tailEnd type="none" w="med" len="med"/>
                    </a:lnB>
                    <a:lnTlToBr>
                      <a:noFill/>
                    </a:lnTlToBr>
                    <a:lnBlToTr>
                      <a:noFill/>
                    </a:lnBlToTr>
                    <a:noFill/>
                  </a:tcPr>
                </a:tc>
                <a:tc hMerge="1">
                  <a:tcPr>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38100" cap="flat" cmpd="sng">
                      <a:solidFill>
                        <a:srgbClr val="CC9900"/>
                      </a:solidFill>
                      <a:prstDash val="solid"/>
                      <a:headEnd type="none" w="med" len="med"/>
                      <a:tailEnd type="none" w="med" len="med"/>
                    </a:lnB>
                  </a:tcPr>
                </a:tc>
                <a:tc gridSpan="2">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solidFill>
                            <a:srgbClr val="FF6699"/>
                          </a:solidFill>
                        </a:rPr>
                        <a:t>60</a:t>
                      </a:r>
                      <a:endParaRPr lang="en-US" altLang="zh-CN" sz="2400" b="1" dirty="0">
                        <a:solidFill>
                          <a:srgbClr val="FF6699"/>
                        </a:solidFill>
                      </a:endParaRPr>
                    </a:p>
                  </a:txBody>
                  <a:tcPr anchor="ctr" anchorCtr="0">
                    <a:lnL w="12700" cap="flat" cmpd="sng">
                      <a:solidFill>
                        <a:srgbClr val="CC9900"/>
                      </a:solidFill>
                      <a:prstDash val="solid"/>
                      <a:headEnd type="none" w="med" len="med"/>
                      <a:tailEnd type="none" w="med" len="med"/>
                    </a:lnL>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38100" cap="flat" cmpd="sng">
                      <a:solidFill>
                        <a:srgbClr val="CC9900"/>
                      </a:solidFill>
                      <a:prstDash val="solid"/>
                      <a:headEnd type="none" w="med" len="med"/>
                      <a:tailEnd type="none" w="med" len="med"/>
                    </a:lnB>
                    <a:lnTlToBr>
                      <a:noFill/>
                    </a:lnTlToBr>
                    <a:lnBlToTr>
                      <a:noFill/>
                    </a:lnBlToTr>
                    <a:noFill/>
                  </a:tcPr>
                </a:tc>
                <a:tc hMerge="1">
                  <a:tcPr>
                    <a:lnR w="127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38100" cap="flat" cmpd="sng">
                      <a:solidFill>
                        <a:srgbClr val="CC9900"/>
                      </a:solidFill>
                      <a:prstDash val="solid"/>
                      <a:headEnd type="none" w="med" len="med"/>
                      <a:tailEnd type="none" w="med" len="med"/>
                    </a:lnB>
                  </a:tcPr>
                </a:tc>
                <a:tc gridSpan="2">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eaLnBrk="1" hangingPunct="1">
                        <a:buNone/>
                      </a:pPr>
                      <a:r>
                        <a:rPr lang="en-US" altLang="zh-CN" sz="2400" b="1" dirty="0">
                          <a:solidFill>
                            <a:srgbClr val="FF6699"/>
                          </a:solidFill>
                        </a:rPr>
                        <a:t>70</a:t>
                      </a:r>
                      <a:endParaRPr lang="en-US" altLang="zh-CN" sz="2400" b="1" dirty="0">
                        <a:solidFill>
                          <a:srgbClr val="FF6699"/>
                        </a:solidFill>
                      </a:endParaRPr>
                    </a:p>
                  </a:txBody>
                  <a:tcPr anchor="ctr" anchorCtr="0">
                    <a:lnL w="12700" cap="flat" cmpd="sng">
                      <a:solidFill>
                        <a:srgbClr val="CC9900"/>
                      </a:solidFill>
                      <a:prstDash val="solid"/>
                      <a:headEnd type="none" w="med" len="med"/>
                      <a:tailEnd type="none" w="med" len="med"/>
                    </a:lnL>
                    <a:lnR w="381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38100" cap="flat" cmpd="sng">
                      <a:solidFill>
                        <a:srgbClr val="CC9900"/>
                      </a:solidFill>
                      <a:prstDash val="solid"/>
                      <a:headEnd type="none" w="med" len="med"/>
                      <a:tailEnd type="none" w="med" len="med"/>
                    </a:lnB>
                    <a:lnTlToBr>
                      <a:noFill/>
                    </a:lnTlToBr>
                    <a:lnBlToTr>
                      <a:noFill/>
                    </a:lnBlToTr>
                    <a:noFill/>
                  </a:tcPr>
                </a:tc>
                <a:tc hMerge="1">
                  <a:tcPr>
                    <a:lnR w="38100" cap="flat" cmpd="sng">
                      <a:solidFill>
                        <a:srgbClr val="CC9900"/>
                      </a:solidFill>
                      <a:prstDash val="solid"/>
                      <a:headEnd type="none" w="med" len="med"/>
                      <a:tailEnd type="none" w="med" len="med"/>
                    </a:lnR>
                    <a:lnT w="12700" cap="flat" cmpd="sng">
                      <a:solidFill>
                        <a:srgbClr val="CC9900"/>
                      </a:solidFill>
                      <a:prstDash val="solid"/>
                      <a:headEnd type="none" w="med" len="med"/>
                      <a:tailEnd type="none" w="med" len="med"/>
                    </a:lnT>
                    <a:lnB w="38100" cap="flat" cmpd="sng">
                      <a:solidFill>
                        <a:srgbClr val="CC9900"/>
                      </a:solidFill>
                      <a:prstDash val="solid"/>
                      <a:headEnd type="none" w="med" len="med"/>
                      <a:tailEnd type="none" w="med" len="med"/>
                    </a:lnB>
                  </a:tcPr>
                </a:tc>
              </a:tr>
            </a:tbl>
          </a:graphicData>
        </a:graphic>
      </p:graphicFrame>
      <p:grpSp>
        <p:nvGrpSpPr>
          <p:cNvPr id="8" name="Group 101"/>
          <p:cNvGrpSpPr/>
          <p:nvPr/>
        </p:nvGrpSpPr>
        <p:grpSpPr>
          <a:xfrm>
            <a:off x="509588" y="3333750"/>
            <a:ext cx="5262562" cy="495300"/>
            <a:chOff x="321" y="2160"/>
            <a:chExt cx="3315" cy="312"/>
          </a:xfrm>
        </p:grpSpPr>
        <p:sp>
          <p:nvSpPr>
            <p:cNvPr id="415846" name="Text Box 102"/>
            <p:cNvSpPr txBox="1"/>
            <p:nvPr/>
          </p:nvSpPr>
          <p:spPr>
            <a:xfrm>
              <a:off x="321" y="2160"/>
              <a:ext cx="327" cy="288"/>
            </a:xfrm>
            <a:prstGeom prst="rect">
              <a:avLst/>
            </a:prstGeom>
            <a:noFill/>
            <a:ln w="25400">
              <a:noFill/>
            </a:ln>
          </p:spPr>
          <p:txBody>
            <a:bodyPr>
              <a:spAutoFit/>
            </a:bodyPr>
            <a:p>
              <a:pPr>
                <a:spcBef>
                  <a:spcPct val="50000"/>
                </a:spcBef>
              </a:pPr>
              <a:r>
                <a:rPr lang="en-US" altLang="zh-CN" b="1" dirty="0">
                  <a:solidFill>
                    <a:schemeClr val="accent2"/>
                  </a:solidFill>
                  <a:latin typeface="Times New Roman" panose="02020603050405020304" pitchFamily="18" charset="0"/>
                </a:rPr>
                <a:t>(1)</a:t>
              </a:r>
              <a:endParaRPr lang="en-US" altLang="zh-CN" b="1" dirty="0">
                <a:solidFill>
                  <a:schemeClr val="accent2"/>
                </a:solidFill>
                <a:latin typeface="Times New Roman" panose="02020603050405020304" pitchFamily="18" charset="0"/>
              </a:endParaRPr>
            </a:p>
          </p:txBody>
        </p:sp>
        <p:graphicFrame>
          <p:nvGraphicFramePr>
            <p:cNvPr id="415847" name="Object 103"/>
            <p:cNvGraphicFramePr/>
            <p:nvPr/>
          </p:nvGraphicFramePr>
          <p:xfrm>
            <a:off x="631" y="2172"/>
            <a:ext cx="1031" cy="299"/>
          </p:xfrm>
          <a:graphic>
            <a:graphicData uri="http://schemas.openxmlformats.org/presentationml/2006/ole">
              <mc:AlternateContent xmlns:mc="http://schemas.openxmlformats.org/markup-compatibility/2006">
                <mc:Choice xmlns:v="urn:schemas-microsoft-com:vml" Requires="v">
                  <p:oleObj spid="_x0000_s4150" name="" r:id="rId1" imgW="787400" imgH="228600" progId="Equation.3">
                    <p:embed/>
                  </p:oleObj>
                </mc:Choice>
                <mc:Fallback>
                  <p:oleObj name="" r:id="rId1" imgW="787400" imgH="228600" progId="Equation.3">
                    <p:embed/>
                    <p:pic>
                      <p:nvPicPr>
                        <p:cNvPr id="0" name="图片 4149"/>
                        <p:cNvPicPr/>
                        <p:nvPr/>
                      </p:nvPicPr>
                      <p:blipFill>
                        <a:blip r:embed="rId2"/>
                        <a:stretch>
                          <a:fillRect/>
                        </a:stretch>
                      </p:blipFill>
                      <p:spPr>
                        <a:xfrm>
                          <a:off x="631" y="2172"/>
                          <a:ext cx="1031" cy="299"/>
                        </a:xfrm>
                        <a:prstGeom prst="rect">
                          <a:avLst/>
                        </a:prstGeom>
                        <a:noFill/>
                        <a:ln w="38100">
                          <a:noFill/>
                          <a:miter/>
                        </a:ln>
                      </p:spPr>
                    </p:pic>
                  </p:oleObj>
                </mc:Fallback>
              </mc:AlternateContent>
            </a:graphicData>
          </a:graphic>
        </p:graphicFrame>
        <p:sp>
          <p:nvSpPr>
            <p:cNvPr id="415848" name="Text Box 104"/>
            <p:cNvSpPr txBox="1"/>
            <p:nvPr/>
          </p:nvSpPr>
          <p:spPr>
            <a:xfrm>
              <a:off x="1711" y="2184"/>
              <a:ext cx="1925" cy="288"/>
            </a:xfrm>
            <a:prstGeom prst="rect">
              <a:avLst/>
            </a:prstGeom>
            <a:noFill/>
            <a:ln w="25400">
              <a:noFill/>
            </a:ln>
          </p:spPr>
          <p:txBody>
            <a:bodyPr>
              <a:spAutoFit/>
            </a:bodyPr>
            <a:p>
              <a:pPr>
                <a:spcBef>
                  <a:spcPct val="50000"/>
                </a:spcBef>
              </a:pPr>
              <a:r>
                <a:rPr lang="zh-CN" altLang="en-US" b="1" dirty="0">
                  <a:latin typeface="Times New Roman" panose="02020603050405020304" pitchFamily="18" charset="0"/>
                </a:rPr>
                <a:t>符合</a:t>
              </a:r>
              <a:r>
                <a:rPr lang="en-US" altLang="zh-CN" b="1" dirty="0">
                  <a:latin typeface="Times New Roman" panose="02020603050405020304" pitchFamily="18" charset="0"/>
                </a:rPr>
                <a:t>KCL</a:t>
              </a:r>
              <a:r>
                <a:rPr lang="zh-CN" altLang="en-US" b="1" dirty="0">
                  <a:latin typeface="Times New Roman" panose="02020603050405020304" pitchFamily="18" charset="0"/>
                </a:rPr>
                <a:t>定律</a:t>
              </a:r>
              <a:endParaRPr lang="zh-CN" altLang="en-US" b="1" dirty="0">
                <a:latin typeface="Times New Roman" panose="02020603050405020304" pitchFamily="18" charset="0"/>
              </a:endParaRPr>
            </a:p>
          </p:txBody>
        </p:sp>
      </p:grpSp>
      <p:sp>
        <p:nvSpPr>
          <p:cNvPr id="67689" name="Rectangle 105"/>
          <p:cNvSpPr/>
          <p:nvPr/>
        </p:nvSpPr>
        <p:spPr>
          <a:xfrm>
            <a:off x="477838" y="3790950"/>
            <a:ext cx="2928937" cy="457200"/>
          </a:xfrm>
          <a:prstGeom prst="rect">
            <a:avLst/>
          </a:prstGeom>
          <a:noFill/>
          <a:ln w="9525">
            <a:noFill/>
          </a:ln>
        </p:spPr>
        <p:txBody>
          <a:bodyPr wrap="none">
            <a:spAutoFit/>
          </a:bodyPr>
          <a:p>
            <a:r>
              <a:rPr lang="en-US" altLang="zh-CN" b="1" dirty="0">
                <a:solidFill>
                  <a:schemeClr val="accent2"/>
                </a:solidFill>
                <a:latin typeface="Times New Roman" panose="02020603050405020304" pitchFamily="18" charset="0"/>
              </a:rPr>
              <a:t>(2)</a:t>
            </a:r>
            <a:r>
              <a:rPr lang="en-US" altLang="zh-CN" b="1" dirty="0">
                <a:latin typeface="Times New Roman" panose="02020603050405020304" pitchFamily="18" charset="0"/>
              </a:rPr>
              <a:t> </a:t>
            </a: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C</a:t>
            </a:r>
            <a:r>
              <a:rPr lang="zh-CN" altLang="en-US" b="1" dirty="0">
                <a:latin typeface="Times New Roman" panose="02020603050405020304" pitchFamily="18" charset="0"/>
              </a:rPr>
              <a:t>和</a:t>
            </a: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E</a:t>
            </a:r>
            <a:r>
              <a:rPr lang="zh-CN" altLang="en-US" b="1" dirty="0">
                <a:latin typeface="Times New Roman" panose="02020603050405020304" pitchFamily="18" charset="0"/>
              </a:rPr>
              <a:t>比</a:t>
            </a: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B</a:t>
            </a:r>
            <a:r>
              <a:rPr lang="zh-CN" altLang="en-US" b="1" dirty="0">
                <a:latin typeface="Times New Roman" panose="02020603050405020304" pitchFamily="18" charset="0"/>
              </a:rPr>
              <a:t>大得多</a:t>
            </a:r>
            <a:endParaRPr lang="zh-CN" altLang="en-US" b="1" dirty="0">
              <a:latin typeface="Times New Roman" panose="02020603050405020304" pitchFamily="18" charset="0"/>
            </a:endParaRPr>
          </a:p>
        </p:txBody>
      </p:sp>
      <p:sp>
        <p:nvSpPr>
          <p:cNvPr id="67690" name="Rectangle 106"/>
          <p:cNvSpPr>
            <a:spLocks noChangeArrowheads="1"/>
          </p:cNvSpPr>
          <p:nvPr/>
        </p:nvSpPr>
        <p:spPr bwMode="auto">
          <a:xfrm>
            <a:off x="496888" y="4191000"/>
            <a:ext cx="4616450" cy="201295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400" b="1" i="0" u="none" strike="noStrike" kern="1200" cap="none" spc="0" normalizeH="0" baseline="0" noProof="0" smtClean="0">
                <a:ln>
                  <a:noFill/>
                </a:ln>
                <a:solidFill>
                  <a:schemeClr val="accent2"/>
                </a:solidFill>
                <a:effectLst/>
                <a:uLnTx/>
                <a:uFillTx/>
                <a:latin typeface="Times New Roman" panose="02020603050405020304" pitchFamily="18" charset="0"/>
                <a:ea typeface="宋体" panose="02010600030101010101" pitchFamily="2" charset="-122"/>
                <a:cs typeface="+mn-cs"/>
              </a:rPr>
              <a:t>(3)</a:t>
            </a:r>
            <a:r>
              <a:rPr kumimoji="1" lang="en-US" altLang="zh-CN" sz="24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1" lang="en-US" altLang="zh-CN" sz="2400" b="1" i="1"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I</a:t>
            </a:r>
            <a:r>
              <a:rPr kumimoji="1" lang="en-US" altLang="zh-CN" sz="2400" b="1" i="0" u="none" strike="noStrike" kern="1200" cap="none" spc="0" normalizeH="0" baseline="-25000" noProof="0" smtClean="0">
                <a:ln>
                  <a:noFill/>
                </a:ln>
                <a:solidFill>
                  <a:schemeClr val="tx1"/>
                </a:solidFill>
                <a:effectLst/>
                <a:uLnTx/>
                <a:uFillTx/>
                <a:latin typeface="Times New Roman" panose="02020603050405020304" pitchFamily="18" charset="0"/>
                <a:ea typeface="宋体" panose="02010600030101010101" pitchFamily="2" charset="-122"/>
                <a:cs typeface="+mn-cs"/>
              </a:rPr>
              <a:t>B</a:t>
            </a:r>
            <a:r>
              <a:rPr kumimoji="1" lang="en-US" altLang="zh-CN" sz="24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1" lang="zh-CN" altLang="en-US" sz="24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很小的变化可以引起</a:t>
            </a:r>
            <a:endParaRPr kumimoji="1" lang="zh-CN" altLang="en-US" sz="24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1" lang="en-US" altLang="zh-CN" sz="2400" b="1" i="1"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I</a:t>
            </a:r>
            <a:r>
              <a:rPr kumimoji="1" lang="en-US" altLang="zh-CN" sz="2400" b="1" i="0" u="none" strike="noStrike" kern="1200" cap="none" spc="0" normalizeH="0" baseline="-25000" noProof="0" smtClean="0">
                <a:ln>
                  <a:noFill/>
                </a:ln>
                <a:solidFill>
                  <a:schemeClr val="tx1"/>
                </a:solidFill>
                <a:effectLst/>
                <a:uLnTx/>
                <a:uFillTx/>
                <a:latin typeface="Times New Roman" panose="02020603050405020304" pitchFamily="18" charset="0"/>
                <a:ea typeface="宋体" panose="02010600030101010101" pitchFamily="2" charset="-122"/>
                <a:cs typeface="+mn-cs"/>
              </a:rPr>
              <a:t>C</a:t>
            </a:r>
            <a:r>
              <a:rPr kumimoji="1" lang="zh-CN" altLang="en-US" sz="2400" b="1" i="0" u="none" strike="noStrike" kern="1200" cap="none" spc="0" normalizeH="0" baseline="-2500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很</a:t>
            </a:r>
            <a:r>
              <a:rPr kumimoji="1" lang="zh-CN" altLang="en-US" sz="24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大的变化。</a:t>
            </a:r>
            <a:endParaRPr kumimoji="1" lang="zh-CN" altLang="en-US" sz="24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1" lang="zh-CN" altLang="en-US" sz="2600" b="1" i="0" u="none" strike="noStrike" kern="1200" cap="none" spc="0" normalizeH="0" baseline="0" noProof="0" smtClean="0">
                <a:ln>
                  <a:noFill/>
                </a:ln>
                <a:solidFill>
                  <a:srgbClr val="3333CC"/>
                </a:solidFill>
                <a:effectLst/>
                <a:uLnTx/>
                <a:uFillTx/>
                <a:latin typeface="Times New Roman" panose="02020603050405020304" pitchFamily="18" charset="0"/>
                <a:ea typeface="宋体" panose="02010600030101010101" pitchFamily="2" charset="-122"/>
                <a:cs typeface="+mn-cs"/>
              </a:rPr>
              <a:t>即：</a:t>
            </a:r>
            <a:r>
              <a:rPr kumimoji="1" lang="zh-CN" altLang="en-US" sz="2600" b="1" i="0" u="none" strike="noStrike" kern="1200" cap="none" spc="0" normalizeH="0" baseline="0" noProof="0" smtClean="0">
                <a:ln>
                  <a:noFill/>
                </a:ln>
                <a:solidFill>
                  <a:srgbClr val="CC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基极电流对集电极电流具有小量控制大量的作用，这就是晶体管的放大作用。</a:t>
            </a:r>
            <a:endParaRPr kumimoji="1" lang="zh-CN" altLang="en-US" sz="2600" b="1" i="0" u="none" strike="noStrike" kern="1200" cap="none" spc="0" normalizeH="0" baseline="0" noProof="0" smtClean="0">
              <a:ln>
                <a:noFill/>
              </a:ln>
              <a:solidFill>
                <a:srgbClr val="CC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7632"/>
                                        </p:tgtEl>
                                        <p:attrNameLst>
                                          <p:attrName>style.visibility</p:attrName>
                                        </p:attrNameLst>
                                      </p:cBhvr>
                                      <p:to>
                                        <p:strVal val="visible"/>
                                      </p:to>
                                    </p:set>
                                    <p:animEffect transition="in" filter="wipe(left)">
                                      <p:cBhvr>
                                        <p:cTn id="12" dur="500"/>
                                        <p:tgtEl>
                                          <p:spTgt spid="676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15793"/>
                                        </p:tgtEl>
                                        <p:attrNameLst>
                                          <p:attrName>style.visibility</p:attrName>
                                        </p:attrNameLst>
                                      </p:cBhvr>
                                      <p:to>
                                        <p:strVal val="visible"/>
                                      </p:to>
                                    </p:set>
                                    <p:animEffect transition="in" filter="wipe(left)">
                                      <p:cBhvr>
                                        <p:cTn id="17" dur="500"/>
                                        <p:tgtEl>
                                          <p:spTgt spid="41579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7689">
                                            <p:txEl>
                                              <p:charRg st="0" end="16"/>
                                            </p:txEl>
                                          </p:spTgt>
                                        </p:tgtEl>
                                        <p:attrNameLst>
                                          <p:attrName>style.visibility</p:attrName>
                                        </p:attrNameLst>
                                      </p:cBhvr>
                                      <p:to>
                                        <p:strVal val="visible"/>
                                      </p:to>
                                    </p:set>
                                    <p:animEffect transition="in" filter="wipe(left)">
                                      <p:cBhvr>
                                        <p:cTn id="27" dur="500"/>
                                        <p:tgtEl>
                                          <p:spTgt spid="67689">
                                            <p:txEl>
                                              <p:charRg st="0" end="1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67690">
                                            <p:txEl>
                                              <p:charRg st="4294967295" end="4294967295"/>
                                            </p:txEl>
                                          </p:spTgt>
                                        </p:tgtEl>
                                        <p:attrNameLst>
                                          <p:attrName>style.visibility</p:attrName>
                                        </p:attrNameLst>
                                      </p:cBhvr>
                                      <p:to>
                                        <p:strVal val="visible"/>
                                      </p:to>
                                    </p:set>
                                    <p:animEffect transition="in" filter="wipe(left)">
                                      <p:cBhvr>
                                        <p:cTn id="32" dur="300"/>
                                        <p:tgtEl>
                                          <p:spTgt spid="67690">
                                            <p:txEl>
                                              <p:charRg st="4294967295" end="429496729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67690">
                                            <p:txEl>
                                              <p:charRg st="0" end="17"/>
                                            </p:txEl>
                                          </p:spTgt>
                                        </p:tgtEl>
                                        <p:attrNameLst>
                                          <p:attrName>style.visibility</p:attrName>
                                        </p:attrNameLst>
                                      </p:cBhvr>
                                      <p:to>
                                        <p:strVal val="visible"/>
                                      </p:to>
                                    </p:set>
                                    <p:animEffect transition="in" filter="wipe(left)">
                                      <p:cBhvr>
                                        <p:cTn id="37" dur="300"/>
                                        <p:tgtEl>
                                          <p:spTgt spid="67690">
                                            <p:txEl>
                                              <p:charRg st="0" end="1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67690">
                                            <p:txEl>
                                              <p:charRg st="17" end="31"/>
                                            </p:txEl>
                                          </p:spTgt>
                                        </p:tgtEl>
                                        <p:attrNameLst>
                                          <p:attrName>style.visibility</p:attrName>
                                        </p:attrNameLst>
                                      </p:cBhvr>
                                      <p:to>
                                        <p:strVal val="visible"/>
                                      </p:to>
                                    </p:set>
                                    <p:animEffect transition="in" filter="wipe(left)">
                                      <p:cBhvr>
                                        <p:cTn id="42" dur="300"/>
                                        <p:tgtEl>
                                          <p:spTgt spid="67690">
                                            <p:txEl>
                                              <p:charRg st="17" end="3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67690">
                                            <p:txEl>
                                              <p:charRg st="31" end="72"/>
                                            </p:txEl>
                                          </p:spTgt>
                                        </p:tgtEl>
                                        <p:attrNameLst>
                                          <p:attrName>style.visibility</p:attrName>
                                        </p:attrNameLst>
                                      </p:cBhvr>
                                      <p:to>
                                        <p:strVal val="visible"/>
                                      </p:to>
                                    </p:set>
                                    <p:animEffect transition="in" filter="wipe(left)">
                                      <p:cBhvr>
                                        <p:cTn id="47" dur="300"/>
                                        <p:tgtEl>
                                          <p:spTgt spid="67690">
                                            <p:txEl>
                                              <p:charRg st="31" end="7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32" grpId="0"/>
      <p:bldP spid="67689" grpId="0" build="p"/>
      <p:bldP spid="67690"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Rectangle 2"/>
          <p:cNvSpPr/>
          <p:nvPr/>
        </p:nvSpPr>
        <p:spPr>
          <a:xfrm>
            <a:off x="307975" y="400050"/>
            <a:ext cx="5762625" cy="519113"/>
          </a:xfrm>
          <a:prstGeom prst="rect">
            <a:avLst/>
          </a:prstGeom>
          <a:noFill/>
          <a:ln w="9525">
            <a:noFill/>
          </a:ln>
        </p:spPr>
        <p:txBody>
          <a:bodyPr>
            <a:spAutoFit/>
          </a:bodyPr>
          <a:p>
            <a:r>
              <a:rPr lang="en-US" altLang="zh-CN" sz="2800" b="1" dirty="0">
                <a:solidFill>
                  <a:schemeClr val="bg1"/>
                </a:solidFill>
                <a:latin typeface="Times New Roman" panose="02020603050405020304" pitchFamily="18" charset="0"/>
              </a:rPr>
              <a:t>2.</a:t>
            </a:r>
            <a:r>
              <a:rPr lang="zh-CN" altLang="en-US" sz="2800" b="1" dirty="0">
                <a:solidFill>
                  <a:schemeClr val="bg1"/>
                </a:solidFill>
                <a:latin typeface="Times New Roman" panose="02020603050405020304" pitchFamily="18" charset="0"/>
              </a:rPr>
              <a:t>晶体管内部载流子的运动规律</a:t>
            </a:r>
            <a:endParaRPr lang="zh-CN" altLang="en-US" sz="2800" b="1" dirty="0">
              <a:solidFill>
                <a:schemeClr val="bg1"/>
              </a:solidFill>
              <a:latin typeface="Times New Roman" panose="02020603050405020304" pitchFamily="18" charset="0"/>
            </a:endParaRPr>
          </a:p>
        </p:txBody>
      </p:sp>
      <p:sp>
        <p:nvSpPr>
          <p:cNvPr id="77832" name="Rectangle 8"/>
          <p:cNvSpPr/>
          <p:nvPr/>
        </p:nvSpPr>
        <p:spPr>
          <a:xfrm>
            <a:off x="2868613" y="1360488"/>
            <a:ext cx="635000" cy="457200"/>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 CE</a:t>
            </a:r>
            <a:endParaRPr lang="en-US" altLang="zh-CN" b="1" baseline="-25000" dirty="0">
              <a:solidFill>
                <a:srgbClr val="FF00FF"/>
              </a:solidFill>
              <a:latin typeface="Times New Roman" panose="02020603050405020304" pitchFamily="18" charset="0"/>
            </a:endParaRPr>
          </a:p>
        </p:txBody>
      </p:sp>
      <p:sp>
        <p:nvSpPr>
          <p:cNvPr id="77833" name="Rectangle 9"/>
          <p:cNvSpPr/>
          <p:nvPr/>
        </p:nvSpPr>
        <p:spPr>
          <a:xfrm>
            <a:off x="2178050" y="4360863"/>
            <a:ext cx="482600" cy="519112"/>
          </a:xfrm>
          <a:prstGeom prst="rect">
            <a:avLst/>
          </a:prstGeom>
          <a:noFill/>
          <a:ln w="9525">
            <a:noFill/>
          </a:ln>
        </p:spPr>
        <p:txBody>
          <a:bodyPr wrap="none">
            <a:spAutoFit/>
          </a:bodyPr>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E</a:t>
            </a:r>
            <a:endParaRPr lang="en-US" altLang="zh-CN" sz="2800" b="1" baseline="-25000" dirty="0">
              <a:solidFill>
                <a:srgbClr val="FF0066"/>
              </a:solidFill>
              <a:latin typeface="Times New Roman" panose="02020603050405020304" pitchFamily="18" charset="0"/>
            </a:endParaRPr>
          </a:p>
        </p:txBody>
      </p:sp>
      <p:sp>
        <p:nvSpPr>
          <p:cNvPr id="77834" name="Line 10"/>
          <p:cNvSpPr/>
          <p:nvPr/>
        </p:nvSpPr>
        <p:spPr>
          <a:xfrm>
            <a:off x="2206625" y="4397375"/>
            <a:ext cx="0" cy="536575"/>
          </a:xfrm>
          <a:prstGeom prst="line">
            <a:avLst/>
          </a:prstGeom>
          <a:ln w="38100" cap="flat" cmpd="sng">
            <a:solidFill>
              <a:srgbClr val="FF0066"/>
            </a:solidFill>
            <a:prstDash val="solid"/>
            <a:headEnd type="none" w="med" len="med"/>
            <a:tailEnd type="stealth" w="med" len="med"/>
          </a:ln>
        </p:spPr>
      </p:sp>
      <p:sp>
        <p:nvSpPr>
          <p:cNvPr id="77835" name="Line 11"/>
          <p:cNvSpPr/>
          <p:nvPr/>
        </p:nvSpPr>
        <p:spPr>
          <a:xfrm flipV="1">
            <a:off x="2535238" y="1709738"/>
            <a:ext cx="538162" cy="752475"/>
          </a:xfrm>
          <a:prstGeom prst="line">
            <a:avLst/>
          </a:prstGeom>
          <a:ln w="9525" cap="flat" cmpd="sng">
            <a:solidFill>
              <a:schemeClr val="tx1"/>
            </a:solidFill>
            <a:prstDash val="solid"/>
            <a:headEnd type="none" w="med" len="med"/>
            <a:tailEnd type="none" w="med" len="med"/>
          </a:ln>
        </p:spPr>
      </p:sp>
      <p:sp>
        <p:nvSpPr>
          <p:cNvPr id="77836" name="Line 12"/>
          <p:cNvSpPr/>
          <p:nvPr/>
        </p:nvSpPr>
        <p:spPr>
          <a:xfrm flipV="1">
            <a:off x="1200150" y="3248025"/>
            <a:ext cx="406400" cy="420688"/>
          </a:xfrm>
          <a:prstGeom prst="line">
            <a:avLst/>
          </a:prstGeom>
          <a:ln w="9525" cap="flat" cmpd="sng">
            <a:solidFill>
              <a:schemeClr val="tx1"/>
            </a:solidFill>
            <a:prstDash val="solid"/>
            <a:headEnd type="none" w="med" len="med"/>
            <a:tailEnd type="none" w="med" len="med"/>
          </a:ln>
        </p:spPr>
      </p:sp>
      <p:sp>
        <p:nvSpPr>
          <p:cNvPr id="77837" name="Rectangle 13"/>
          <p:cNvSpPr/>
          <p:nvPr/>
        </p:nvSpPr>
        <p:spPr>
          <a:xfrm>
            <a:off x="962025" y="3529013"/>
            <a:ext cx="623888" cy="457200"/>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 BE</a:t>
            </a:r>
            <a:endParaRPr lang="en-US" altLang="zh-CN" b="1" baseline="-25000" dirty="0">
              <a:solidFill>
                <a:srgbClr val="FF00FF"/>
              </a:solidFill>
              <a:latin typeface="Times New Roman" panose="02020603050405020304" pitchFamily="18" charset="0"/>
            </a:endParaRPr>
          </a:p>
        </p:txBody>
      </p:sp>
      <p:sp>
        <p:nvSpPr>
          <p:cNvPr id="77838" name="Line 14"/>
          <p:cNvSpPr/>
          <p:nvPr/>
        </p:nvSpPr>
        <p:spPr>
          <a:xfrm>
            <a:off x="1257300" y="1868488"/>
            <a:ext cx="434975" cy="377825"/>
          </a:xfrm>
          <a:prstGeom prst="line">
            <a:avLst/>
          </a:prstGeom>
          <a:ln w="9525" cap="flat" cmpd="sng">
            <a:solidFill>
              <a:schemeClr val="tx1"/>
            </a:solidFill>
            <a:prstDash val="solid"/>
            <a:headEnd type="none" w="med" len="med"/>
            <a:tailEnd type="none" w="med" len="med"/>
          </a:ln>
        </p:spPr>
      </p:sp>
      <p:sp>
        <p:nvSpPr>
          <p:cNvPr id="77839" name="Rectangle 15"/>
          <p:cNvSpPr/>
          <p:nvPr/>
        </p:nvSpPr>
        <p:spPr>
          <a:xfrm>
            <a:off x="500063" y="1401763"/>
            <a:ext cx="793750" cy="457200"/>
          </a:xfrm>
          <a:prstGeom prst="rect">
            <a:avLst/>
          </a:prstGeom>
          <a:noFill/>
          <a:ln w="9525">
            <a:noFill/>
          </a:ln>
        </p:spPr>
        <p:txBody>
          <a:bodyPr wrap="none">
            <a:spAutoFit/>
          </a:bodyPr>
          <a:p>
            <a:pPr algn="ctr"/>
            <a:r>
              <a:rPr lang="en-US" altLang="zh-CN" b="1" i="1" dirty="0">
                <a:solidFill>
                  <a:srgbClr val="FF00FF"/>
                </a:solidFill>
                <a:latin typeface="Times New Roman" panose="02020603050405020304" pitchFamily="18" charset="0"/>
              </a:rPr>
              <a:t>I</a:t>
            </a:r>
            <a:r>
              <a:rPr lang="en-US" altLang="zh-CN" b="1" i="1" baseline="-25000" dirty="0">
                <a:solidFill>
                  <a:srgbClr val="FF00FF"/>
                </a:solidFill>
                <a:latin typeface="Times New Roman" panose="02020603050405020304" pitchFamily="18" charset="0"/>
              </a:rPr>
              <a:t> </a:t>
            </a:r>
            <a:r>
              <a:rPr lang="en-US" altLang="zh-CN" b="1" baseline="-25000" dirty="0">
                <a:solidFill>
                  <a:srgbClr val="FF00FF"/>
                </a:solidFill>
                <a:latin typeface="Times New Roman" panose="02020603050405020304" pitchFamily="18" charset="0"/>
              </a:rPr>
              <a:t>CBO</a:t>
            </a:r>
            <a:endParaRPr lang="en-US" altLang="zh-CN" b="1" baseline="-25000" dirty="0">
              <a:solidFill>
                <a:srgbClr val="FF00FF"/>
              </a:solidFill>
              <a:latin typeface="Times New Roman" panose="02020603050405020304" pitchFamily="18" charset="0"/>
            </a:endParaRPr>
          </a:p>
        </p:txBody>
      </p:sp>
      <p:sp>
        <p:nvSpPr>
          <p:cNvPr id="77840" name="Line 16"/>
          <p:cNvSpPr/>
          <p:nvPr/>
        </p:nvSpPr>
        <p:spPr>
          <a:xfrm rot="-5400000">
            <a:off x="1004888" y="2559050"/>
            <a:ext cx="0" cy="536575"/>
          </a:xfrm>
          <a:prstGeom prst="line">
            <a:avLst/>
          </a:prstGeom>
          <a:ln w="38100" cap="flat" cmpd="sng">
            <a:solidFill>
              <a:srgbClr val="FF3300"/>
            </a:solidFill>
            <a:prstDash val="solid"/>
            <a:headEnd type="none" w="med" len="med"/>
            <a:tailEnd type="stealth" w="med" len="med"/>
          </a:ln>
        </p:spPr>
      </p:sp>
      <p:sp>
        <p:nvSpPr>
          <p:cNvPr id="77841" name="Rectangle 17"/>
          <p:cNvSpPr/>
          <p:nvPr/>
        </p:nvSpPr>
        <p:spPr>
          <a:xfrm>
            <a:off x="704850" y="2274888"/>
            <a:ext cx="482600" cy="519112"/>
          </a:xfrm>
          <a:prstGeom prst="rect">
            <a:avLst/>
          </a:prstGeom>
          <a:noFill/>
          <a:ln w="9525">
            <a:noFill/>
          </a:ln>
        </p:spPr>
        <p:txBody>
          <a:bodyPr wrap="none">
            <a:spAutoFit/>
          </a:bodyPr>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B</a:t>
            </a:r>
            <a:endParaRPr lang="en-US" altLang="zh-CN" sz="2800" b="1" baseline="-25000" dirty="0">
              <a:solidFill>
                <a:srgbClr val="FF0066"/>
              </a:solidFill>
              <a:latin typeface="Times New Roman" panose="02020603050405020304" pitchFamily="18" charset="0"/>
            </a:endParaRPr>
          </a:p>
        </p:txBody>
      </p:sp>
      <p:sp>
        <p:nvSpPr>
          <p:cNvPr id="77843" name="Line 19"/>
          <p:cNvSpPr/>
          <p:nvPr/>
        </p:nvSpPr>
        <p:spPr>
          <a:xfrm>
            <a:off x="2243138" y="1130300"/>
            <a:ext cx="0" cy="431800"/>
          </a:xfrm>
          <a:prstGeom prst="line">
            <a:avLst/>
          </a:prstGeom>
          <a:ln w="38100" cap="flat" cmpd="sng">
            <a:solidFill>
              <a:srgbClr val="FF0066"/>
            </a:solidFill>
            <a:prstDash val="solid"/>
            <a:headEnd type="none" w="med" len="med"/>
            <a:tailEnd type="stealth" w="med" len="med"/>
          </a:ln>
        </p:spPr>
      </p:sp>
      <p:sp>
        <p:nvSpPr>
          <p:cNvPr id="77844" name="Rectangle 20"/>
          <p:cNvSpPr/>
          <p:nvPr/>
        </p:nvSpPr>
        <p:spPr>
          <a:xfrm>
            <a:off x="2292350" y="1068388"/>
            <a:ext cx="557213" cy="519112"/>
          </a:xfrm>
          <a:prstGeom prst="rect">
            <a:avLst/>
          </a:prstGeom>
          <a:noFill/>
          <a:ln w="9525">
            <a:noFill/>
          </a:ln>
        </p:spPr>
        <p:txBody>
          <a:bodyPr>
            <a:spAutoFit/>
          </a:bodyPr>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C</a:t>
            </a:r>
            <a:endParaRPr lang="en-US" altLang="zh-CN" sz="2800" b="1" baseline="-25000" dirty="0">
              <a:solidFill>
                <a:srgbClr val="FF0066"/>
              </a:solidFill>
              <a:latin typeface="Times New Roman" panose="02020603050405020304" pitchFamily="18" charset="0"/>
            </a:endParaRPr>
          </a:p>
        </p:txBody>
      </p:sp>
      <p:pic>
        <p:nvPicPr>
          <p:cNvPr id="416783" name="Picture 21"/>
          <p:cNvPicPr>
            <a:picLocks noChangeAspect="1"/>
          </p:cNvPicPr>
          <p:nvPr/>
        </p:nvPicPr>
        <p:blipFill>
          <a:blip r:embed="rId1"/>
          <a:stretch>
            <a:fillRect/>
          </a:stretch>
        </p:blipFill>
        <p:spPr>
          <a:xfrm>
            <a:off x="368300" y="965200"/>
            <a:ext cx="3810000" cy="4400550"/>
          </a:xfrm>
          <a:prstGeom prst="rect">
            <a:avLst/>
          </a:prstGeom>
          <a:noFill/>
          <a:ln w="9525">
            <a:noFill/>
          </a:ln>
        </p:spPr>
      </p:pic>
      <p:pic>
        <p:nvPicPr>
          <p:cNvPr id="416784" name="Picture 22"/>
          <p:cNvPicPr>
            <a:picLocks noChangeAspect="1"/>
          </p:cNvPicPr>
          <p:nvPr/>
        </p:nvPicPr>
        <p:blipFill>
          <a:blip r:embed="rId2"/>
          <a:stretch>
            <a:fillRect/>
          </a:stretch>
        </p:blipFill>
        <p:spPr>
          <a:xfrm>
            <a:off x="1881188" y="2978150"/>
            <a:ext cx="790575" cy="847725"/>
          </a:xfrm>
          <a:prstGeom prst="rect">
            <a:avLst/>
          </a:prstGeom>
          <a:noFill/>
          <a:ln w="9525">
            <a:noFill/>
          </a:ln>
        </p:spPr>
      </p:pic>
      <p:pic>
        <p:nvPicPr>
          <p:cNvPr id="416785" name="Picture 23"/>
          <p:cNvPicPr>
            <a:picLocks noChangeAspect="1"/>
          </p:cNvPicPr>
          <p:nvPr/>
        </p:nvPicPr>
        <p:blipFill>
          <a:blip r:embed="rId3"/>
          <a:stretch>
            <a:fillRect/>
          </a:stretch>
        </p:blipFill>
        <p:spPr>
          <a:xfrm>
            <a:off x="1495425" y="2159000"/>
            <a:ext cx="1266825" cy="1628775"/>
          </a:xfrm>
          <a:prstGeom prst="rect">
            <a:avLst/>
          </a:prstGeom>
          <a:noFill/>
          <a:ln w="9525">
            <a:noFill/>
          </a:ln>
        </p:spPr>
      </p:pic>
      <p:pic>
        <p:nvPicPr>
          <p:cNvPr id="416786" name="Picture 24"/>
          <p:cNvPicPr>
            <a:picLocks noChangeAspect="1"/>
          </p:cNvPicPr>
          <p:nvPr/>
        </p:nvPicPr>
        <p:blipFill>
          <a:blip r:embed="rId4"/>
          <a:stretch>
            <a:fillRect/>
          </a:stretch>
        </p:blipFill>
        <p:spPr>
          <a:xfrm>
            <a:off x="1263650" y="1490663"/>
            <a:ext cx="1790700" cy="2876550"/>
          </a:xfrm>
          <a:prstGeom prst="rect">
            <a:avLst/>
          </a:prstGeom>
          <a:noFill/>
          <a:ln w="9525">
            <a:noFill/>
          </a:ln>
        </p:spPr>
      </p:pic>
      <p:pic>
        <p:nvPicPr>
          <p:cNvPr id="416787" name="Picture 25"/>
          <p:cNvPicPr>
            <a:picLocks noChangeAspect="1"/>
          </p:cNvPicPr>
          <p:nvPr/>
        </p:nvPicPr>
        <p:blipFill>
          <a:blip r:embed="rId5"/>
          <a:stretch>
            <a:fillRect/>
          </a:stretch>
        </p:blipFill>
        <p:spPr>
          <a:xfrm>
            <a:off x="1263650" y="1604963"/>
            <a:ext cx="1562100" cy="2743200"/>
          </a:xfrm>
          <a:prstGeom prst="rect">
            <a:avLst/>
          </a:prstGeom>
          <a:noFill/>
          <a:ln w="9525">
            <a:noFill/>
          </a:ln>
        </p:spPr>
      </p:pic>
      <p:sp>
        <p:nvSpPr>
          <p:cNvPr id="77850" name="Text Box 26"/>
          <p:cNvSpPr txBox="1">
            <a:spLocks noChangeArrowheads="1"/>
          </p:cNvSpPr>
          <p:nvPr/>
        </p:nvSpPr>
        <p:spPr bwMode="auto">
          <a:xfrm>
            <a:off x="4019550" y="1068705"/>
            <a:ext cx="4216400" cy="2676525"/>
          </a:xfrm>
          <a:prstGeom prst="rect">
            <a:avLst/>
          </a:prstGeom>
          <a:solidFill>
            <a:srgbClr val="66FFFF"/>
          </a:solidFill>
          <a:ln w="9525">
            <a:noFill/>
            <a:miter lim="800000"/>
          </a:ln>
          <a:effectLst/>
        </p:spPr>
        <p:txBody>
          <a:bodyPr>
            <a:spAutoFit/>
          </a:bodyPr>
          <a:lstStyle/>
          <a:p>
            <a:pPr marR="0" defTabSz="914400">
              <a:buClrTx/>
              <a:buSzTx/>
              <a:buFontTx/>
              <a:buNone/>
              <a:defRPr/>
            </a:pPr>
            <a:r>
              <a:rPr kumimoji="1" lang="en-US" altLang="zh-CN" sz="2400" b="1" kern="1200" cap="none" spc="0" normalizeH="0" baseline="0" noProof="0" smtClean="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1</a:t>
            </a:r>
            <a:r>
              <a:rPr kumimoji="1" lang="zh-CN" altLang="en-US" sz="2400" b="1" kern="1200" cap="none" spc="0" normalizeH="0" baseline="0" noProof="0" smtClean="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、发射区向基区扩散电子的过程：</a:t>
            </a:r>
            <a:endParaRPr kumimoji="1" lang="zh-CN" altLang="en-US" sz="2400" b="1" kern="1200" cap="none" spc="0" normalizeH="0" baseline="0" noProof="0" smtClean="0">
              <a:effectLst>
                <a:outerShdw blurRad="38100" dist="38100" dir="2700000" algn="tl">
                  <a:srgbClr val="FFFFFF"/>
                </a:outerShdw>
              </a:effectLst>
              <a:latin typeface="Times New Roman" panose="02020603050405020304" pitchFamily="18" charset="0"/>
              <a:ea typeface="宋体" panose="02010600030101010101" pitchFamily="2" charset="-122"/>
              <a:cs typeface="+mn-cs"/>
            </a:endParaRPr>
          </a:p>
          <a:p>
            <a:pPr marR="0" defTabSz="914400">
              <a:buClrTx/>
              <a:buSzTx/>
              <a:buFontTx/>
              <a:buNone/>
              <a:defRPr/>
            </a:pPr>
            <a:r>
              <a:rPr kumimoji="1" lang="zh-CN" altLang="en-US" sz="2400" b="1" kern="1200" cap="none" spc="0" normalizeH="0" baseline="0" noProof="0" smtClean="0">
                <a:latin typeface="Times New Roman" panose="02020603050405020304" pitchFamily="18" charset="0"/>
                <a:ea typeface="宋体" panose="02010600030101010101" pitchFamily="2" charset="-122"/>
                <a:cs typeface="+mn-cs"/>
              </a:rPr>
              <a:t>        由于发射结处于正向偏置，发射区的多数载流子自由电子将不断扩散到基区，并不断从电源补充进电子，形成发射极电流</a:t>
            </a:r>
            <a:r>
              <a:rPr kumimoji="1" lang="en-US" altLang="zh-CN" sz="2400" b="1" i="1" kern="1200" cap="none" spc="0" normalizeH="0" baseline="0" noProof="0" smtClean="0">
                <a:latin typeface="Times New Roman" panose="02020603050405020304" pitchFamily="18" charset="0"/>
                <a:ea typeface="宋体" panose="02010600030101010101" pitchFamily="2" charset="-122"/>
                <a:cs typeface="+mn-cs"/>
              </a:rPr>
              <a:t>I</a:t>
            </a:r>
            <a:r>
              <a:rPr kumimoji="1" lang="en-US" altLang="zh-CN" sz="2400" b="1" kern="1200" cap="none" spc="0" normalizeH="0" baseline="-25000" noProof="0" smtClean="0">
                <a:latin typeface="Times New Roman" panose="02020603050405020304" pitchFamily="18" charset="0"/>
                <a:ea typeface="宋体" panose="02010600030101010101" pitchFamily="2" charset="-122"/>
                <a:cs typeface="+mn-cs"/>
              </a:rPr>
              <a:t>E</a:t>
            </a:r>
            <a:r>
              <a:rPr kumimoji="1" lang="zh-CN" altLang="en-US" sz="2400" b="1" kern="1200" cap="none" spc="0" normalizeH="0" baseline="0" noProof="0" smtClean="0">
                <a:latin typeface="Times New Roman" panose="02020603050405020304" pitchFamily="18" charset="0"/>
                <a:ea typeface="宋体" panose="02010600030101010101" pitchFamily="2" charset="-122"/>
                <a:cs typeface="+mn-cs"/>
              </a:rPr>
              <a:t>。</a:t>
            </a:r>
            <a:endParaRPr kumimoji="1" lang="zh-CN" altLang="en-US" sz="2400" b="1" kern="1200" cap="none" spc="0" normalizeH="0" baseline="0" noProof="0" smtClean="0">
              <a:latin typeface="Times New Roman" panose="02020603050405020304" pitchFamily="18" charset="0"/>
              <a:ea typeface="宋体" panose="02010600030101010101" pitchFamily="2" charset="-122"/>
              <a:cs typeface="+mn-cs"/>
            </a:endParaRPr>
          </a:p>
        </p:txBody>
      </p:sp>
      <p:sp>
        <p:nvSpPr>
          <p:cNvPr id="77851" name="Rectangle 27"/>
          <p:cNvSpPr/>
          <p:nvPr/>
        </p:nvSpPr>
        <p:spPr>
          <a:xfrm>
            <a:off x="3948430" y="3787775"/>
            <a:ext cx="4823460" cy="2306955"/>
          </a:xfrm>
          <a:prstGeom prst="rect">
            <a:avLst/>
          </a:prstGeom>
          <a:solidFill>
            <a:srgbClr val="FFCC66"/>
          </a:solidFill>
          <a:ln w="9525">
            <a:noFill/>
          </a:ln>
        </p:spPr>
        <p:txBody>
          <a:bodyPr wrap="square">
            <a:spAutoFit/>
          </a:bodyPr>
          <a:p>
            <a:pPr eaLnBrk="0" hangingPunct="0"/>
            <a:r>
              <a:rPr lang="en-US" altLang="zh-CN" sz="2400" b="1" dirty="0">
                <a:latin typeface="Times New Roman" panose="02020603050405020304" pitchFamily="18" charset="0"/>
              </a:rPr>
              <a:t>2</a:t>
            </a:r>
            <a:r>
              <a:rPr lang="zh-CN" altLang="en-US" sz="2400" b="1" dirty="0">
                <a:latin typeface="Times New Roman" panose="02020603050405020304" pitchFamily="18" charset="0"/>
              </a:rPr>
              <a:t>、电子在基区的扩散和复合过程：由于基区很薄，其多数载流子空穴浓度很低，所以从发射极扩散过来的电子只有很少一部分和基区空穴复合，剩下的绝大部分都能扩散到集电结边缘。</a:t>
            </a:r>
            <a:endParaRPr lang="zh-CN" altLang="en-US" sz="2400" b="1" dirty="0">
              <a:latin typeface="Times New Roman" panose="02020603050405020304" pitchFamily="18" charset="0"/>
            </a:endParaRPr>
          </a:p>
        </p:txBody>
      </p:sp>
      <p:sp>
        <p:nvSpPr>
          <p:cNvPr id="77853" name="Rectangle 29"/>
          <p:cNvSpPr/>
          <p:nvPr/>
        </p:nvSpPr>
        <p:spPr>
          <a:xfrm>
            <a:off x="874713" y="5924550"/>
            <a:ext cx="3032125" cy="519113"/>
          </a:xfrm>
          <a:prstGeom prst="rect">
            <a:avLst/>
          </a:prstGeom>
          <a:noFill/>
          <a:ln w="9525">
            <a:noFill/>
          </a:ln>
        </p:spPr>
        <p:txBody>
          <a:bodyPr>
            <a:spAutoFit/>
          </a:bodyPr>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B</a:t>
            </a:r>
            <a:r>
              <a:rPr lang="en-US" altLang="zh-CN" sz="2800" b="1" dirty="0">
                <a:solidFill>
                  <a:srgbClr val="FF0066"/>
                </a:solidFill>
                <a:latin typeface="Times New Roman" panose="02020603050405020304" pitchFamily="18" charset="0"/>
              </a:rPr>
              <a:t> = </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BE</a:t>
            </a:r>
            <a:r>
              <a:rPr lang="en-US" altLang="zh-CN" sz="2800" b="1" dirty="0">
                <a:solidFill>
                  <a:srgbClr val="FF0066"/>
                </a:solidFill>
                <a:latin typeface="Times New Roman" panose="02020603050405020304" pitchFamily="18" charset="0"/>
              </a:rPr>
              <a:t> </a:t>
            </a:r>
            <a:r>
              <a:rPr lang="en-US" altLang="zh-CN" sz="2800" b="1" dirty="0">
                <a:solidFill>
                  <a:srgbClr val="FF0066"/>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CBO </a:t>
            </a:r>
            <a:endParaRPr lang="en-US" altLang="zh-CN" sz="2800" b="1" baseline="-25000" dirty="0">
              <a:solidFill>
                <a:srgbClr val="FF0066"/>
              </a:solidFill>
              <a:latin typeface="Times New Roman" panose="02020603050405020304" pitchFamily="18" charset="0"/>
            </a:endParaRPr>
          </a:p>
        </p:txBody>
      </p:sp>
      <p:sp>
        <p:nvSpPr>
          <p:cNvPr id="77854" name="Rectangle 30"/>
          <p:cNvSpPr/>
          <p:nvPr/>
        </p:nvSpPr>
        <p:spPr>
          <a:xfrm>
            <a:off x="885825" y="5356225"/>
            <a:ext cx="2886075" cy="519113"/>
          </a:xfrm>
          <a:prstGeom prst="rect">
            <a:avLst/>
          </a:prstGeom>
          <a:noFill/>
          <a:ln w="9525">
            <a:noFill/>
          </a:ln>
        </p:spPr>
        <p:txBody>
          <a:bodyPr>
            <a:spAutoFit/>
          </a:bodyPr>
          <a:p>
            <a:r>
              <a:rPr lang="en-US" altLang="zh-CN" sz="2800" b="1" i="1" dirty="0">
                <a:latin typeface="Times New Roman" panose="02020603050405020304" pitchFamily="18" charset="0"/>
              </a:rPr>
              <a:t>I</a:t>
            </a:r>
            <a:r>
              <a:rPr lang="en-US" altLang="zh-CN" sz="2800" b="1" baseline="-25000" dirty="0">
                <a:latin typeface="Times New Roman" panose="02020603050405020304" pitchFamily="18" charset="0"/>
              </a:rPr>
              <a:t>BE </a:t>
            </a:r>
            <a:r>
              <a:rPr lang="en-US" altLang="zh-CN" sz="2800" b="1" baseline="-25000" dirty="0">
                <a:solidFill>
                  <a:srgbClr val="FF0000"/>
                </a:solidFill>
                <a:latin typeface="Times New Roman" panose="02020603050405020304" pitchFamily="18" charset="0"/>
              </a:rPr>
              <a:t> </a:t>
            </a:r>
            <a:r>
              <a:rPr lang="en-US" altLang="zh-CN" sz="2800" b="1" dirty="0">
                <a:solidFill>
                  <a:srgbClr val="000000"/>
                </a:solidFill>
                <a:latin typeface="Times New Roman" panose="02020603050405020304" pitchFamily="18" charset="0"/>
                <a:sym typeface="Symbol" panose="05050102010706020507" pitchFamily="18" charset="2"/>
              </a:rPr>
              <a:t></a:t>
            </a:r>
            <a:r>
              <a:rPr lang="en-US" altLang="zh-CN" sz="2800" b="1" dirty="0">
                <a:solidFill>
                  <a:srgbClr val="FF0000"/>
                </a:solidFill>
                <a:latin typeface="Times New Roman" panose="02020603050405020304" pitchFamily="18" charset="0"/>
              </a:rPr>
              <a:t> </a:t>
            </a:r>
            <a:r>
              <a:rPr lang="en-US" altLang="zh-CN" sz="2800" b="1" i="1" dirty="0">
                <a:latin typeface="Times New Roman" panose="02020603050405020304" pitchFamily="18" charset="0"/>
              </a:rPr>
              <a:t>I</a:t>
            </a:r>
            <a:r>
              <a:rPr lang="en-US" altLang="zh-CN" sz="2800" b="1" baseline="-25000" dirty="0">
                <a:latin typeface="Times New Roman" panose="02020603050405020304" pitchFamily="18" charset="0"/>
              </a:rPr>
              <a:t>B</a:t>
            </a:r>
            <a:r>
              <a:rPr lang="en-US" altLang="zh-CN" sz="2800" b="1" dirty="0">
                <a:latin typeface="Times New Roman" panose="02020603050405020304" pitchFamily="18" charset="0"/>
              </a:rPr>
              <a:t> + </a:t>
            </a:r>
            <a:r>
              <a:rPr lang="en-US" altLang="zh-CN" sz="2800" b="1" i="1" dirty="0">
                <a:latin typeface="Times New Roman" panose="02020603050405020304" pitchFamily="18" charset="0"/>
              </a:rPr>
              <a:t>I</a:t>
            </a:r>
            <a:r>
              <a:rPr lang="en-US" altLang="zh-CN" sz="2800" b="1" baseline="-25000" dirty="0">
                <a:latin typeface="Times New Roman" panose="02020603050405020304" pitchFamily="18" charset="0"/>
              </a:rPr>
              <a:t>CBO</a:t>
            </a:r>
            <a:endParaRPr lang="en-US" altLang="zh-CN" sz="2800" b="1" baseline="-25000" dirty="0">
              <a:latin typeface="Times New Roman" panose="02020603050405020304" pitchFamily="18" charset="0"/>
            </a:endParaRPr>
          </a:p>
        </p:txBody>
      </p:sp>
      <p:sp>
        <p:nvSpPr>
          <p:cNvPr id="7" name="页脚占位符 4"/>
          <p:cNvSpPr txBox="1">
            <a:spLocks noGrp="1"/>
          </p:cNvSpPr>
          <p:nvPr>
            <p:custDataLst>
              <p:tags r:id="rId6"/>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7826"/>
                                        </p:tgtEl>
                                        <p:attrNameLst>
                                          <p:attrName>style.visibility</p:attrName>
                                        </p:attrNameLst>
                                      </p:cBhvr>
                                      <p:to>
                                        <p:strVal val="visible"/>
                                      </p:to>
                                    </p:set>
                                    <p:animEffect transition="in" filter="wipe(left)">
                                      <p:cBhvr>
                                        <p:cTn id="7" dur="500"/>
                                        <p:tgtEl>
                                          <p:spTgt spid="778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7834"/>
                                        </p:tgtEl>
                                        <p:attrNameLst>
                                          <p:attrName>style.visibility</p:attrName>
                                        </p:attrNameLst>
                                      </p:cBhvr>
                                      <p:to>
                                        <p:strVal val="visible"/>
                                      </p:to>
                                    </p:set>
                                    <p:animEffect transition="in" filter="wipe(up)">
                                      <p:cBhvr>
                                        <p:cTn id="12" dur="500"/>
                                        <p:tgtEl>
                                          <p:spTgt spid="77834"/>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77833"/>
                                        </p:tgtEl>
                                        <p:attrNameLst>
                                          <p:attrName>style.visibility</p:attrName>
                                        </p:attrNameLst>
                                      </p:cBhvr>
                                      <p:to>
                                        <p:strVal val="visible"/>
                                      </p:to>
                                    </p:set>
                                    <p:animEffect transition="in" filter="dissolve">
                                      <p:cBhvr>
                                        <p:cTn id="16" dur="500"/>
                                        <p:tgtEl>
                                          <p:spTgt spid="77833"/>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77835"/>
                                        </p:tgtEl>
                                        <p:attrNameLst>
                                          <p:attrName>style.visibility</p:attrName>
                                        </p:attrNameLst>
                                      </p:cBhvr>
                                      <p:to>
                                        <p:strVal val="visible"/>
                                      </p:to>
                                    </p:set>
                                    <p:animEffect transition="in" filter="wipe(left)">
                                      <p:cBhvr>
                                        <p:cTn id="20" dur="500"/>
                                        <p:tgtEl>
                                          <p:spTgt spid="77835"/>
                                        </p:tgtEl>
                                      </p:cBhvr>
                                    </p:animEffect>
                                  </p:childTnLst>
                                </p:cTn>
                              </p:par>
                            </p:childTnLst>
                          </p:cTn>
                        </p:par>
                        <p:par>
                          <p:cTn id="21" fill="hold">
                            <p:stCondLst>
                              <p:cond delay="1500"/>
                            </p:stCondLst>
                            <p:childTnLst>
                              <p:par>
                                <p:cTn id="22" presetID="22" presetClass="entr" presetSubtype="1" fill="hold" grpId="0" nodeType="afterEffect">
                                  <p:stCondLst>
                                    <p:cond delay="0"/>
                                  </p:stCondLst>
                                  <p:iterate type="lt">
                                    <p:tmPct val="100000"/>
                                  </p:iterate>
                                  <p:childTnLst>
                                    <p:set>
                                      <p:cBhvr>
                                        <p:cTn id="23" dur="1" fill="hold">
                                          <p:stCondLst>
                                            <p:cond delay="0"/>
                                          </p:stCondLst>
                                        </p:cTn>
                                        <p:tgtEl>
                                          <p:spTgt spid="77832">
                                            <p:txEl>
                                              <p:charRg st="0" end="5"/>
                                            </p:txEl>
                                          </p:spTgt>
                                        </p:tgtEl>
                                        <p:attrNameLst>
                                          <p:attrName>style.visibility</p:attrName>
                                        </p:attrNameLst>
                                      </p:cBhvr>
                                      <p:to>
                                        <p:strVal val="visible"/>
                                      </p:to>
                                    </p:set>
                                    <p:animEffect transition="in" filter="wipe(up)">
                                      <p:cBhvr>
                                        <p:cTn id="24" dur="75"/>
                                        <p:tgtEl>
                                          <p:spTgt spid="77832">
                                            <p:txEl>
                                              <p:charRg st="0" end="5"/>
                                            </p:txEl>
                                          </p:spTgt>
                                        </p:tgtEl>
                                      </p:cBhvr>
                                    </p:animEffect>
                                  </p:childTnLst>
                                </p:cTn>
                              </p:par>
                            </p:childTnLst>
                          </p:cTn>
                        </p:par>
                        <p:par>
                          <p:cTn id="25" fill="hold">
                            <p:stCondLst>
                              <p:cond delay="1799"/>
                            </p:stCondLst>
                            <p:childTnLst>
                              <p:par>
                                <p:cTn id="26" presetID="22" presetClass="entr" presetSubtype="8" fill="hold" nodeType="afterEffect">
                                  <p:stCondLst>
                                    <p:cond delay="0"/>
                                  </p:stCondLst>
                                  <p:childTnLst>
                                    <p:set>
                                      <p:cBhvr>
                                        <p:cTn id="27" dur="1" fill="hold">
                                          <p:stCondLst>
                                            <p:cond delay="0"/>
                                          </p:stCondLst>
                                        </p:cTn>
                                        <p:tgtEl>
                                          <p:spTgt spid="77836"/>
                                        </p:tgtEl>
                                        <p:attrNameLst>
                                          <p:attrName>style.visibility</p:attrName>
                                        </p:attrNameLst>
                                      </p:cBhvr>
                                      <p:to>
                                        <p:strVal val="visible"/>
                                      </p:to>
                                    </p:set>
                                    <p:animEffect transition="in" filter="wipe(left)">
                                      <p:cBhvr>
                                        <p:cTn id="28" dur="500"/>
                                        <p:tgtEl>
                                          <p:spTgt spid="77836"/>
                                        </p:tgtEl>
                                      </p:cBhvr>
                                    </p:animEffect>
                                  </p:childTnLst>
                                </p:cTn>
                              </p:par>
                            </p:childTnLst>
                          </p:cTn>
                        </p:par>
                        <p:par>
                          <p:cTn id="29" fill="hold">
                            <p:stCondLst>
                              <p:cond delay="2299"/>
                            </p:stCondLst>
                            <p:childTnLst>
                              <p:par>
                                <p:cTn id="30" presetID="22" presetClass="entr" presetSubtype="1" fill="hold" grpId="0" nodeType="afterEffect">
                                  <p:stCondLst>
                                    <p:cond delay="0"/>
                                  </p:stCondLst>
                                  <p:iterate type="lt">
                                    <p:tmPct val="100000"/>
                                  </p:iterate>
                                  <p:childTnLst>
                                    <p:set>
                                      <p:cBhvr>
                                        <p:cTn id="31" dur="1" fill="hold">
                                          <p:stCondLst>
                                            <p:cond delay="0"/>
                                          </p:stCondLst>
                                        </p:cTn>
                                        <p:tgtEl>
                                          <p:spTgt spid="77837">
                                            <p:txEl>
                                              <p:charRg st="0" end="5"/>
                                            </p:txEl>
                                          </p:spTgt>
                                        </p:tgtEl>
                                        <p:attrNameLst>
                                          <p:attrName>style.visibility</p:attrName>
                                        </p:attrNameLst>
                                      </p:cBhvr>
                                      <p:to>
                                        <p:strVal val="visible"/>
                                      </p:to>
                                    </p:set>
                                    <p:animEffect transition="in" filter="wipe(up)">
                                      <p:cBhvr>
                                        <p:cTn id="32" dur="75"/>
                                        <p:tgtEl>
                                          <p:spTgt spid="77837">
                                            <p:txEl>
                                              <p:charRg st="0"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77840"/>
                                        </p:tgtEl>
                                        <p:attrNameLst>
                                          <p:attrName>style.visibility</p:attrName>
                                        </p:attrNameLst>
                                      </p:cBhvr>
                                      <p:to>
                                        <p:strVal val="visible"/>
                                      </p:to>
                                    </p:set>
                                    <p:animEffect transition="in" filter="slide(fromLeft)">
                                      <p:cBhvr>
                                        <p:cTn id="37" dur="500"/>
                                        <p:tgtEl>
                                          <p:spTgt spid="77840"/>
                                        </p:tgtEl>
                                      </p:cBhvr>
                                    </p:animEffect>
                                  </p:childTnLst>
                                </p:cTn>
                              </p:par>
                            </p:childTnLst>
                          </p:cTn>
                        </p:par>
                        <p:par>
                          <p:cTn id="38" fill="hold">
                            <p:stCondLst>
                              <p:cond delay="500"/>
                            </p:stCondLst>
                            <p:childTnLst>
                              <p:par>
                                <p:cTn id="39" presetID="12" presetClass="entr" presetSubtype="8" fill="hold" grpId="0" nodeType="afterEffect">
                                  <p:stCondLst>
                                    <p:cond delay="0"/>
                                  </p:stCondLst>
                                  <p:childTnLst>
                                    <p:set>
                                      <p:cBhvr>
                                        <p:cTn id="40" dur="1" fill="hold">
                                          <p:stCondLst>
                                            <p:cond delay="0"/>
                                          </p:stCondLst>
                                        </p:cTn>
                                        <p:tgtEl>
                                          <p:spTgt spid="77841"/>
                                        </p:tgtEl>
                                        <p:attrNameLst>
                                          <p:attrName>style.visibility</p:attrName>
                                        </p:attrNameLst>
                                      </p:cBhvr>
                                      <p:to>
                                        <p:strVal val="visible"/>
                                      </p:to>
                                    </p:set>
                                    <p:animEffect transition="in" filter="slide(fromLeft)">
                                      <p:cBhvr>
                                        <p:cTn id="41" dur="500"/>
                                        <p:tgtEl>
                                          <p:spTgt spid="7784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77838"/>
                                        </p:tgtEl>
                                        <p:attrNameLst>
                                          <p:attrName>style.visibility</p:attrName>
                                        </p:attrNameLst>
                                      </p:cBhvr>
                                      <p:to>
                                        <p:strVal val="visible"/>
                                      </p:to>
                                    </p:set>
                                    <p:animEffect transition="in" filter="wipe(left)">
                                      <p:cBhvr>
                                        <p:cTn id="46" dur="500"/>
                                        <p:tgtEl>
                                          <p:spTgt spid="77838"/>
                                        </p:tgtEl>
                                      </p:cBhvr>
                                    </p:animEffect>
                                  </p:childTnLst>
                                </p:cTn>
                              </p:par>
                            </p:childTnLst>
                          </p:cTn>
                        </p:par>
                        <p:par>
                          <p:cTn id="47" fill="hold">
                            <p:stCondLst>
                              <p:cond delay="500"/>
                            </p:stCondLst>
                            <p:childTnLst>
                              <p:par>
                                <p:cTn id="48" presetID="22" presetClass="entr" presetSubtype="1" fill="hold" grpId="0" nodeType="afterEffect">
                                  <p:stCondLst>
                                    <p:cond delay="0"/>
                                  </p:stCondLst>
                                  <p:iterate type="lt">
                                    <p:tmPct val="100000"/>
                                  </p:iterate>
                                  <p:childTnLst>
                                    <p:set>
                                      <p:cBhvr>
                                        <p:cTn id="49" dur="1" fill="hold">
                                          <p:stCondLst>
                                            <p:cond delay="0"/>
                                          </p:stCondLst>
                                        </p:cTn>
                                        <p:tgtEl>
                                          <p:spTgt spid="77839">
                                            <p:txEl>
                                              <p:charRg st="0" end="6"/>
                                            </p:txEl>
                                          </p:spTgt>
                                        </p:tgtEl>
                                        <p:attrNameLst>
                                          <p:attrName>style.visibility</p:attrName>
                                        </p:attrNameLst>
                                      </p:cBhvr>
                                      <p:to>
                                        <p:strVal val="visible"/>
                                      </p:to>
                                    </p:set>
                                    <p:animEffect transition="in" filter="wipe(up)">
                                      <p:cBhvr>
                                        <p:cTn id="50" dur="75"/>
                                        <p:tgtEl>
                                          <p:spTgt spid="77839">
                                            <p:txEl>
                                              <p:charRg st="0"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1" fill="hold" nodeType="clickEffect">
                                  <p:stCondLst>
                                    <p:cond delay="0"/>
                                  </p:stCondLst>
                                  <p:childTnLst>
                                    <p:set>
                                      <p:cBhvr>
                                        <p:cTn id="54" dur="1" fill="hold">
                                          <p:stCondLst>
                                            <p:cond delay="0"/>
                                          </p:stCondLst>
                                        </p:cTn>
                                        <p:tgtEl>
                                          <p:spTgt spid="77843"/>
                                        </p:tgtEl>
                                        <p:attrNameLst>
                                          <p:attrName>style.visibility</p:attrName>
                                        </p:attrNameLst>
                                      </p:cBhvr>
                                      <p:to>
                                        <p:strVal val="visible"/>
                                      </p:to>
                                    </p:set>
                                    <p:animEffect transition="in" filter="slide(fromTop)">
                                      <p:cBhvr>
                                        <p:cTn id="55" dur="500"/>
                                        <p:tgtEl>
                                          <p:spTgt spid="77843"/>
                                        </p:tgtEl>
                                      </p:cBhvr>
                                    </p:animEffect>
                                  </p:childTnLst>
                                </p:cTn>
                              </p:par>
                            </p:childTnLst>
                          </p:cTn>
                        </p:par>
                        <p:par>
                          <p:cTn id="56" fill="hold">
                            <p:stCondLst>
                              <p:cond delay="500"/>
                            </p:stCondLst>
                            <p:childTnLst>
                              <p:par>
                                <p:cTn id="57" presetID="12" presetClass="entr" presetSubtype="1" fill="hold" grpId="0" nodeType="afterEffect">
                                  <p:stCondLst>
                                    <p:cond delay="0"/>
                                  </p:stCondLst>
                                  <p:childTnLst>
                                    <p:set>
                                      <p:cBhvr>
                                        <p:cTn id="58" dur="1" fill="hold">
                                          <p:stCondLst>
                                            <p:cond delay="0"/>
                                          </p:stCondLst>
                                        </p:cTn>
                                        <p:tgtEl>
                                          <p:spTgt spid="77844"/>
                                        </p:tgtEl>
                                        <p:attrNameLst>
                                          <p:attrName>style.visibility</p:attrName>
                                        </p:attrNameLst>
                                      </p:cBhvr>
                                      <p:to>
                                        <p:strVal val="visible"/>
                                      </p:to>
                                    </p:set>
                                    <p:animEffect transition="in" filter="slide(fromTop)">
                                      <p:cBhvr>
                                        <p:cTn id="59" dur="500"/>
                                        <p:tgtEl>
                                          <p:spTgt spid="7784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77851"/>
                                        </p:tgtEl>
                                        <p:attrNameLst>
                                          <p:attrName>style.visibility</p:attrName>
                                        </p:attrNameLst>
                                      </p:cBhvr>
                                      <p:to>
                                        <p:strVal val="visible"/>
                                      </p:to>
                                    </p:set>
                                    <p:animEffect transition="in" filter="wipe(left)">
                                      <p:cBhvr>
                                        <p:cTn id="64" dur="500"/>
                                        <p:tgtEl>
                                          <p:spTgt spid="77851"/>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77853"/>
                                        </p:tgtEl>
                                        <p:attrNameLst>
                                          <p:attrName>style.visibility</p:attrName>
                                        </p:attrNameLst>
                                      </p:cBhvr>
                                      <p:to>
                                        <p:strVal val="visible"/>
                                      </p:to>
                                    </p:set>
                                    <p:animEffect transition="in" filter="wipe(left)">
                                      <p:cBhvr>
                                        <p:cTn id="69" dur="500"/>
                                        <p:tgtEl>
                                          <p:spTgt spid="77853"/>
                                        </p:tgtEl>
                                      </p:cBhvr>
                                    </p:animEffect>
                                  </p:childTnLst>
                                </p:cTn>
                              </p:par>
                            </p:childTnLst>
                          </p:cTn>
                        </p:par>
                        <p:par>
                          <p:cTn id="70" fill="hold">
                            <p:stCondLst>
                              <p:cond delay="500"/>
                            </p:stCondLst>
                            <p:childTnLst>
                              <p:par>
                                <p:cTn id="71" presetID="22" presetClass="entr" presetSubtype="8" fill="hold" grpId="0" nodeType="afterEffect">
                                  <p:stCondLst>
                                    <p:cond delay="0"/>
                                  </p:stCondLst>
                                  <p:childTnLst>
                                    <p:set>
                                      <p:cBhvr>
                                        <p:cTn id="72" dur="1" fill="hold">
                                          <p:stCondLst>
                                            <p:cond delay="0"/>
                                          </p:stCondLst>
                                        </p:cTn>
                                        <p:tgtEl>
                                          <p:spTgt spid="77854">
                                            <p:txEl>
                                              <p:charRg st="0" end="17"/>
                                            </p:txEl>
                                          </p:spTgt>
                                        </p:tgtEl>
                                        <p:attrNameLst>
                                          <p:attrName>style.visibility</p:attrName>
                                        </p:attrNameLst>
                                      </p:cBhvr>
                                      <p:to>
                                        <p:strVal val="visible"/>
                                      </p:to>
                                    </p:set>
                                    <p:animEffect transition="in" filter="wipe(left)">
                                      <p:cBhvr>
                                        <p:cTn id="73" dur="500"/>
                                        <p:tgtEl>
                                          <p:spTgt spid="77854">
                                            <p:txEl>
                                              <p:charRg st="0"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p:bldP spid="77832" grpId="0" advAuto="1000" build="p"/>
      <p:bldP spid="77833" grpId="0"/>
      <p:bldP spid="77837" grpId="0" advAuto="1000" build="p"/>
      <p:bldP spid="77839" grpId="0" advAuto="1000" build="p"/>
      <p:bldP spid="77841" grpId="0"/>
      <p:bldP spid="77844" grpId="0"/>
      <p:bldP spid="77851" grpId="0" bldLvl="0" animBg="1"/>
      <p:bldP spid="77853" grpId="0"/>
      <p:bldP spid="77854" grpId="0" advAuto="100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Rectangle 2"/>
          <p:cNvSpPr/>
          <p:nvPr/>
        </p:nvSpPr>
        <p:spPr>
          <a:xfrm>
            <a:off x="2906713" y="1182688"/>
            <a:ext cx="635000" cy="457200"/>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 CE</a:t>
            </a:r>
            <a:endParaRPr lang="en-US" altLang="zh-CN" b="1" baseline="-25000" dirty="0">
              <a:solidFill>
                <a:srgbClr val="FF00FF"/>
              </a:solidFill>
              <a:latin typeface="Times New Roman" panose="02020603050405020304" pitchFamily="18" charset="0"/>
            </a:endParaRPr>
          </a:p>
        </p:txBody>
      </p:sp>
      <p:sp>
        <p:nvSpPr>
          <p:cNvPr id="78851" name="Rectangle 3"/>
          <p:cNvSpPr/>
          <p:nvPr/>
        </p:nvSpPr>
        <p:spPr>
          <a:xfrm>
            <a:off x="2216150" y="4183063"/>
            <a:ext cx="482600" cy="519112"/>
          </a:xfrm>
          <a:prstGeom prst="rect">
            <a:avLst/>
          </a:prstGeom>
          <a:noFill/>
          <a:ln w="9525">
            <a:noFill/>
          </a:ln>
        </p:spPr>
        <p:txBody>
          <a:bodyPr wrap="none">
            <a:spAutoFit/>
          </a:bodyPr>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E</a:t>
            </a:r>
            <a:endParaRPr lang="en-US" altLang="zh-CN" sz="2800" b="1" baseline="-25000" dirty="0">
              <a:solidFill>
                <a:srgbClr val="FF0066"/>
              </a:solidFill>
              <a:latin typeface="Times New Roman" panose="02020603050405020304" pitchFamily="18" charset="0"/>
            </a:endParaRPr>
          </a:p>
        </p:txBody>
      </p:sp>
      <p:sp>
        <p:nvSpPr>
          <p:cNvPr id="78852" name="Line 4"/>
          <p:cNvSpPr/>
          <p:nvPr/>
        </p:nvSpPr>
        <p:spPr>
          <a:xfrm>
            <a:off x="2244725" y="4219575"/>
            <a:ext cx="0" cy="536575"/>
          </a:xfrm>
          <a:prstGeom prst="line">
            <a:avLst/>
          </a:prstGeom>
          <a:ln w="38100" cap="flat" cmpd="sng">
            <a:solidFill>
              <a:srgbClr val="FF0066"/>
            </a:solidFill>
            <a:prstDash val="solid"/>
            <a:headEnd type="none" w="med" len="med"/>
            <a:tailEnd type="stealth" w="med" len="med"/>
          </a:ln>
        </p:spPr>
      </p:sp>
      <p:sp>
        <p:nvSpPr>
          <p:cNvPr id="78853" name="Line 5"/>
          <p:cNvSpPr/>
          <p:nvPr/>
        </p:nvSpPr>
        <p:spPr>
          <a:xfrm flipV="1">
            <a:off x="2573338" y="1531938"/>
            <a:ext cx="538162" cy="752475"/>
          </a:xfrm>
          <a:prstGeom prst="line">
            <a:avLst/>
          </a:prstGeom>
          <a:ln w="9525" cap="flat" cmpd="sng">
            <a:solidFill>
              <a:schemeClr val="tx1"/>
            </a:solidFill>
            <a:prstDash val="solid"/>
            <a:headEnd type="none" w="med" len="med"/>
            <a:tailEnd type="none" w="med" len="med"/>
          </a:ln>
        </p:spPr>
      </p:sp>
      <p:sp>
        <p:nvSpPr>
          <p:cNvPr id="78854" name="Line 6"/>
          <p:cNvSpPr/>
          <p:nvPr/>
        </p:nvSpPr>
        <p:spPr>
          <a:xfrm flipV="1">
            <a:off x="1238250" y="3070225"/>
            <a:ext cx="406400" cy="420688"/>
          </a:xfrm>
          <a:prstGeom prst="line">
            <a:avLst/>
          </a:prstGeom>
          <a:ln w="9525" cap="flat" cmpd="sng">
            <a:solidFill>
              <a:schemeClr val="tx1"/>
            </a:solidFill>
            <a:prstDash val="solid"/>
            <a:headEnd type="none" w="med" len="med"/>
            <a:tailEnd type="none" w="med" len="med"/>
          </a:ln>
        </p:spPr>
      </p:sp>
      <p:sp>
        <p:nvSpPr>
          <p:cNvPr id="78855" name="Rectangle 7"/>
          <p:cNvSpPr/>
          <p:nvPr/>
        </p:nvSpPr>
        <p:spPr>
          <a:xfrm>
            <a:off x="1000125" y="3351213"/>
            <a:ext cx="623888" cy="457200"/>
          </a:xfrm>
          <a:prstGeom prst="rect">
            <a:avLst/>
          </a:prstGeom>
          <a:noFill/>
          <a:ln w="9525">
            <a:noFill/>
          </a:ln>
        </p:spPr>
        <p:txBody>
          <a:bodyPr wrap="none">
            <a:spAutoFit/>
          </a:bodyPr>
          <a:p>
            <a:r>
              <a:rPr lang="en-US" altLang="zh-CN" b="1" i="1" dirty="0">
                <a:solidFill>
                  <a:srgbClr val="FF00FF"/>
                </a:solidFill>
                <a:latin typeface="Times New Roman" panose="02020603050405020304" pitchFamily="18" charset="0"/>
              </a:rPr>
              <a:t>I</a:t>
            </a:r>
            <a:r>
              <a:rPr lang="en-US" altLang="zh-CN" b="1" baseline="-25000" dirty="0">
                <a:solidFill>
                  <a:srgbClr val="FF00FF"/>
                </a:solidFill>
                <a:latin typeface="Times New Roman" panose="02020603050405020304" pitchFamily="18" charset="0"/>
              </a:rPr>
              <a:t> BE</a:t>
            </a:r>
            <a:endParaRPr lang="en-US" altLang="zh-CN" b="1" baseline="-25000" dirty="0">
              <a:solidFill>
                <a:srgbClr val="FF00FF"/>
              </a:solidFill>
              <a:latin typeface="Times New Roman" panose="02020603050405020304" pitchFamily="18" charset="0"/>
            </a:endParaRPr>
          </a:p>
        </p:txBody>
      </p:sp>
      <p:sp>
        <p:nvSpPr>
          <p:cNvPr id="78856" name="Line 8"/>
          <p:cNvSpPr/>
          <p:nvPr/>
        </p:nvSpPr>
        <p:spPr>
          <a:xfrm>
            <a:off x="1295400" y="1690688"/>
            <a:ext cx="434975" cy="377825"/>
          </a:xfrm>
          <a:prstGeom prst="line">
            <a:avLst/>
          </a:prstGeom>
          <a:ln w="9525" cap="flat" cmpd="sng">
            <a:solidFill>
              <a:schemeClr val="tx1"/>
            </a:solidFill>
            <a:prstDash val="solid"/>
            <a:headEnd type="none" w="med" len="med"/>
            <a:tailEnd type="none" w="med" len="med"/>
          </a:ln>
        </p:spPr>
      </p:sp>
      <p:sp>
        <p:nvSpPr>
          <p:cNvPr id="78857" name="Rectangle 9"/>
          <p:cNvSpPr/>
          <p:nvPr/>
        </p:nvSpPr>
        <p:spPr>
          <a:xfrm>
            <a:off x="538163" y="1223963"/>
            <a:ext cx="793750" cy="457200"/>
          </a:xfrm>
          <a:prstGeom prst="rect">
            <a:avLst/>
          </a:prstGeom>
          <a:noFill/>
          <a:ln w="9525">
            <a:noFill/>
          </a:ln>
        </p:spPr>
        <p:txBody>
          <a:bodyPr wrap="none">
            <a:spAutoFit/>
          </a:bodyPr>
          <a:p>
            <a:pPr algn="ctr"/>
            <a:r>
              <a:rPr lang="en-US" altLang="zh-CN" b="1" i="1" dirty="0">
                <a:solidFill>
                  <a:srgbClr val="FF00FF"/>
                </a:solidFill>
                <a:latin typeface="Times New Roman" panose="02020603050405020304" pitchFamily="18" charset="0"/>
              </a:rPr>
              <a:t>I</a:t>
            </a:r>
            <a:r>
              <a:rPr lang="en-US" altLang="zh-CN" b="1" i="1" baseline="-25000" dirty="0">
                <a:solidFill>
                  <a:srgbClr val="FF00FF"/>
                </a:solidFill>
                <a:latin typeface="Times New Roman" panose="02020603050405020304" pitchFamily="18" charset="0"/>
              </a:rPr>
              <a:t> </a:t>
            </a:r>
            <a:r>
              <a:rPr lang="en-US" altLang="zh-CN" b="1" baseline="-25000" dirty="0">
                <a:solidFill>
                  <a:srgbClr val="FF00FF"/>
                </a:solidFill>
                <a:latin typeface="Times New Roman" panose="02020603050405020304" pitchFamily="18" charset="0"/>
              </a:rPr>
              <a:t>CBO</a:t>
            </a:r>
            <a:endParaRPr lang="en-US" altLang="zh-CN" b="1" baseline="-25000" dirty="0">
              <a:solidFill>
                <a:srgbClr val="FF00FF"/>
              </a:solidFill>
              <a:latin typeface="Times New Roman" panose="02020603050405020304" pitchFamily="18" charset="0"/>
            </a:endParaRPr>
          </a:p>
        </p:txBody>
      </p:sp>
      <p:sp>
        <p:nvSpPr>
          <p:cNvPr id="78858" name="Line 10"/>
          <p:cNvSpPr/>
          <p:nvPr/>
        </p:nvSpPr>
        <p:spPr>
          <a:xfrm rot="-5400000">
            <a:off x="1042988" y="2381250"/>
            <a:ext cx="0" cy="536575"/>
          </a:xfrm>
          <a:prstGeom prst="line">
            <a:avLst/>
          </a:prstGeom>
          <a:ln w="38100" cap="flat" cmpd="sng">
            <a:solidFill>
              <a:srgbClr val="FF3300"/>
            </a:solidFill>
            <a:prstDash val="solid"/>
            <a:headEnd type="none" w="med" len="med"/>
            <a:tailEnd type="stealth" w="med" len="med"/>
          </a:ln>
        </p:spPr>
      </p:sp>
      <p:sp>
        <p:nvSpPr>
          <p:cNvPr id="78859" name="Rectangle 11"/>
          <p:cNvSpPr/>
          <p:nvPr/>
        </p:nvSpPr>
        <p:spPr>
          <a:xfrm>
            <a:off x="742950" y="2097088"/>
            <a:ext cx="482600" cy="519112"/>
          </a:xfrm>
          <a:prstGeom prst="rect">
            <a:avLst/>
          </a:prstGeom>
          <a:noFill/>
          <a:ln w="9525">
            <a:noFill/>
          </a:ln>
        </p:spPr>
        <p:txBody>
          <a:bodyPr wrap="none">
            <a:spAutoFit/>
          </a:bodyPr>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B</a:t>
            </a:r>
            <a:endParaRPr lang="en-US" altLang="zh-CN" sz="2800" b="1" baseline="-25000" dirty="0">
              <a:solidFill>
                <a:srgbClr val="FF0066"/>
              </a:solidFill>
              <a:latin typeface="Times New Roman" panose="02020603050405020304" pitchFamily="18" charset="0"/>
            </a:endParaRPr>
          </a:p>
        </p:txBody>
      </p:sp>
      <p:sp>
        <p:nvSpPr>
          <p:cNvPr id="78860" name="Line 12"/>
          <p:cNvSpPr/>
          <p:nvPr/>
        </p:nvSpPr>
        <p:spPr>
          <a:xfrm>
            <a:off x="2281238" y="952500"/>
            <a:ext cx="0" cy="431800"/>
          </a:xfrm>
          <a:prstGeom prst="line">
            <a:avLst/>
          </a:prstGeom>
          <a:ln w="38100" cap="flat" cmpd="sng">
            <a:solidFill>
              <a:srgbClr val="FF0066"/>
            </a:solidFill>
            <a:prstDash val="solid"/>
            <a:headEnd type="none" w="med" len="med"/>
            <a:tailEnd type="stealth" w="med" len="med"/>
          </a:ln>
        </p:spPr>
      </p:sp>
      <p:sp>
        <p:nvSpPr>
          <p:cNvPr id="78861" name="Rectangle 13"/>
          <p:cNvSpPr/>
          <p:nvPr/>
        </p:nvSpPr>
        <p:spPr>
          <a:xfrm>
            <a:off x="2330450" y="890588"/>
            <a:ext cx="557213" cy="519112"/>
          </a:xfrm>
          <a:prstGeom prst="rect">
            <a:avLst/>
          </a:prstGeom>
          <a:noFill/>
          <a:ln w="9525">
            <a:noFill/>
          </a:ln>
        </p:spPr>
        <p:txBody>
          <a:bodyPr>
            <a:spAutoFit/>
          </a:bodyPr>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C</a:t>
            </a:r>
            <a:endParaRPr lang="en-US" altLang="zh-CN" sz="2800" b="1" baseline="-25000" dirty="0">
              <a:solidFill>
                <a:srgbClr val="FF0066"/>
              </a:solidFill>
              <a:latin typeface="Times New Roman" panose="02020603050405020304" pitchFamily="18" charset="0"/>
            </a:endParaRPr>
          </a:p>
        </p:txBody>
      </p:sp>
      <p:pic>
        <p:nvPicPr>
          <p:cNvPr id="417806" name="Picture 14"/>
          <p:cNvPicPr>
            <a:picLocks noChangeAspect="1"/>
          </p:cNvPicPr>
          <p:nvPr/>
        </p:nvPicPr>
        <p:blipFill>
          <a:blip r:embed="rId1"/>
          <a:stretch>
            <a:fillRect/>
          </a:stretch>
        </p:blipFill>
        <p:spPr>
          <a:xfrm>
            <a:off x="406400" y="787400"/>
            <a:ext cx="3810000" cy="4400550"/>
          </a:xfrm>
          <a:prstGeom prst="rect">
            <a:avLst/>
          </a:prstGeom>
          <a:noFill/>
          <a:ln w="9525">
            <a:noFill/>
          </a:ln>
        </p:spPr>
      </p:pic>
      <p:pic>
        <p:nvPicPr>
          <p:cNvPr id="417807" name="Picture 15"/>
          <p:cNvPicPr>
            <a:picLocks noChangeAspect="1"/>
          </p:cNvPicPr>
          <p:nvPr/>
        </p:nvPicPr>
        <p:blipFill>
          <a:blip r:embed="rId2"/>
          <a:stretch>
            <a:fillRect/>
          </a:stretch>
        </p:blipFill>
        <p:spPr>
          <a:xfrm>
            <a:off x="1919288" y="2800350"/>
            <a:ext cx="790575" cy="847725"/>
          </a:xfrm>
          <a:prstGeom prst="rect">
            <a:avLst/>
          </a:prstGeom>
          <a:noFill/>
          <a:ln w="9525">
            <a:noFill/>
          </a:ln>
        </p:spPr>
      </p:pic>
      <p:pic>
        <p:nvPicPr>
          <p:cNvPr id="417808" name="Picture 16"/>
          <p:cNvPicPr>
            <a:picLocks noChangeAspect="1"/>
          </p:cNvPicPr>
          <p:nvPr/>
        </p:nvPicPr>
        <p:blipFill>
          <a:blip r:embed="rId3"/>
          <a:stretch>
            <a:fillRect/>
          </a:stretch>
        </p:blipFill>
        <p:spPr>
          <a:xfrm>
            <a:off x="1533525" y="1981200"/>
            <a:ext cx="1266825" cy="1628775"/>
          </a:xfrm>
          <a:prstGeom prst="rect">
            <a:avLst/>
          </a:prstGeom>
          <a:noFill/>
          <a:ln w="9525">
            <a:noFill/>
          </a:ln>
        </p:spPr>
      </p:pic>
      <p:pic>
        <p:nvPicPr>
          <p:cNvPr id="417809" name="Picture 17"/>
          <p:cNvPicPr>
            <a:picLocks noChangeAspect="1"/>
          </p:cNvPicPr>
          <p:nvPr/>
        </p:nvPicPr>
        <p:blipFill>
          <a:blip r:embed="rId4"/>
          <a:stretch>
            <a:fillRect/>
          </a:stretch>
        </p:blipFill>
        <p:spPr>
          <a:xfrm>
            <a:off x="1301750" y="1312863"/>
            <a:ext cx="1790700" cy="2876550"/>
          </a:xfrm>
          <a:prstGeom prst="rect">
            <a:avLst/>
          </a:prstGeom>
          <a:noFill/>
          <a:ln w="9525">
            <a:noFill/>
          </a:ln>
        </p:spPr>
      </p:pic>
      <p:pic>
        <p:nvPicPr>
          <p:cNvPr id="417810" name="Picture 18"/>
          <p:cNvPicPr>
            <a:picLocks noChangeAspect="1"/>
          </p:cNvPicPr>
          <p:nvPr/>
        </p:nvPicPr>
        <p:blipFill>
          <a:blip r:embed="rId5"/>
          <a:stretch>
            <a:fillRect/>
          </a:stretch>
        </p:blipFill>
        <p:spPr>
          <a:xfrm>
            <a:off x="1301750" y="1427163"/>
            <a:ext cx="1562100" cy="2743200"/>
          </a:xfrm>
          <a:prstGeom prst="rect">
            <a:avLst/>
          </a:prstGeom>
          <a:noFill/>
          <a:ln w="9525">
            <a:noFill/>
          </a:ln>
        </p:spPr>
      </p:pic>
      <p:sp>
        <p:nvSpPr>
          <p:cNvPr id="78867" name="Text Box 19"/>
          <p:cNvSpPr txBox="1">
            <a:spLocks noChangeArrowheads="1"/>
          </p:cNvSpPr>
          <p:nvPr/>
        </p:nvSpPr>
        <p:spPr bwMode="auto">
          <a:xfrm>
            <a:off x="3954780" y="1224280"/>
            <a:ext cx="4947920" cy="2368550"/>
          </a:xfrm>
          <a:prstGeom prst="rect">
            <a:avLst/>
          </a:prstGeom>
          <a:noFill/>
          <a:ln w="9525">
            <a:noFill/>
            <a:miter lim="800000"/>
          </a:ln>
          <a:effectLst/>
        </p:spPr>
        <p:txBody>
          <a:bodyPr wrap="square">
            <a:spAutoFit/>
          </a:bodyPr>
          <a:lstStyle/>
          <a:p>
            <a:pPr marR="0" defTabSz="914400" eaLnBrk="0" hangingPunct="0">
              <a:buClrTx/>
              <a:buSzTx/>
              <a:buFontTx/>
              <a:buNone/>
              <a:defRPr/>
            </a:pPr>
            <a:r>
              <a:rPr kumimoji="1" lang="en-US" altLang="zh-CN" sz="2400" b="1"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3</a:t>
            </a:r>
            <a:r>
              <a:rPr kumimoji="1" lang="zh-CN" altLang="en-US" sz="2400" b="1"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、集电区收集从发射区扩散过来的电子过程：</a:t>
            </a:r>
            <a:endParaRPr kumimoji="1" lang="zh-CN" altLang="en-US" sz="2400" b="1"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a:p>
            <a:pPr marR="0" defTabSz="914400" eaLnBrk="0" hangingPunct="0">
              <a:buClrTx/>
              <a:buSzTx/>
              <a:buFontTx/>
              <a:buNone/>
              <a:defRPr/>
            </a:pPr>
            <a:r>
              <a:rPr kumimoji="1" lang="zh-CN" altLang="en-US" sz="2400" b="1" kern="1200" cap="none" spc="0" normalizeH="0" baseline="0" noProof="0" smtClean="0">
                <a:solidFill>
                  <a:srgbClr val="FF0000"/>
                </a:solidFill>
                <a:latin typeface="Times New Roman" panose="02020603050405020304" pitchFamily="18" charset="0"/>
                <a:ea typeface="宋体" panose="02010600030101010101" pitchFamily="2" charset="-122"/>
                <a:cs typeface="+mn-cs"/>
              </a:rPr>
              <a:t>        由于集电结反向偏置，可将从发射区扩散到基区并到达集电区边缘的电子拉入集电区，从而形成较大的集电极电流</a:t>
            </a:r>
            <a:r>
              <a:rPr kumimoji="1" lang="en-US" altLang="zh-CN" b="1" i="1" kern="1200" cap="none" spc="0" normalizeH="0" baseline="0" noProof="0" smtClean="0">
                <a:solidFill>
                  <a:srgbClr val="CC6600"/>
                </a:solidFill>
                <a:latin typeface="Times New Roman" panose="02020603050405020304" pitchFamily="18" charset="0"/>
                <a:ea typeface="宋体" panose="02010600030101010101" pitchFamily="2" charset="-122"/>
                <a:cs typeface="+mn-cs"/>
              </a:rPr>
              <a:t>I</a:t>
            </a:r>
            <a:r>
              <a:rPr kumimoji="1" lang="en-US" altLang="zh-CN" b="1" kern="1200" cap="none" spc="0" normalizeH="0" baseline="-25000" noProof="0" smtClean="0">
                <a:solidFill>
                  <a:srgbClr val="CC6600"/>
                </a:solidFill>
                <a:latin typeface="Times New Roman" panose="02020603050405020304" pitchFamily="18" charset="0"/>
                <a:ea typeface="宋体" panose="02010600030101010101" pitchFamily="2" charset="-122"/>
                <a:cs typeface="+mn-cs"/>
              </a:rPr>
              <a:t>C</a:t>
            </a:r>
            <a:r>
              <a:rPr kumimoji="1" lang="zh-CN" altLang="en-US" b="1" kern="1200" cap="none" spc="0" normalizeH="0" baseline="0" noProof="0" smtClean="0">
                <a:solidFill>
                  <a:srgbClr val="CC6600"/>
                </a:solidFill>
                <a:latin typeface="Times New Roman" panose="02020603050405020304" pitchFamily="18" charset="0"/>
                <a:ea typeface="宋体" panose="02010600030101010101" pitchFamily="2" charset="-122"/>
                <a:cs typeface="+mn-cs"/>
              </a:rPr>
              <a:t>。</a:t>
            </a:r>
            <a:endParaRPr kumimoji="1" lang="zh-CN" altLang="en-US" b="1" kern="1200" cap="none" spc="0" normalizeH="0" baseline="0" noProof="0" smtClean="0">
              <a:solidFill>
                <a:srgbClr val="CC6600"/>
              </a:solidFill>
              <a:latin typeface="Times New Roman" panose="02020603050405020304" pitchFamily="18" charset="0"/>
              <a:ea typeface="宋体" panose="02010600030101010101" pitchFamily="2" charset="-122"/>
              <a:cs typeface="+mn-cs"/>
            </a:endParaRPr>
          </a:p>
        </p:txBody>
      </p:sp>
      <p:sp>
        <p:nvSpPr>
          <p:cNvPr id="78868" name="Text Box 20"/>
          <p:cNvSpPr txBox="1"/>
          <p:nvPr/>
        </p:nvSpPr>
        <p:spPr>
          <a:xfrm>
            <a:off x="245110" y="5455920"/>
            <a:ext cx="8206740" cy="1383665"/>
          </a:xfrm>
          <a:prstGeom prst="rect">
            <a:avLst/>
          </a:prstGeom>
          <a:noFill/>
          <a:ln w="9525">
            <a:noFill/>
          </a:ln>
        </p:spPr>
        <p:txBody>
          <a:bodyPr wrap="square">
            <a:spAutoFit/>
          </a:bodyPr>
          <a:p>
            <a:pPr>
              <a:spcBef>
                <a:spcPct val="50000"/>
              </a:spcBef>
            </a:pPr>
            <a:r>
              <a:rPr lang="zh-CN" altLang="en-US" b="1" dirty="0">
                <a:solidFill>
                  <a:srgbClr val="0000FF"/>
                </a:solidFill>
                <a:latin typeface="Times New Roman" panose="02020603050405020304" pitchFamily="18" charset="0"/>
              </a:rPr>
              <a:t>集电极电流较大的变化，表明基极电流对集电极电流具有小量控制大量的作用，这就是三极管的电流放大作用。</a:t>
            </a:r>
            <a:endParaRPr lang="zh-CN" altLang="en-US" b="1" dirty="0">
              <a:solidFill>
                <a:srgbClr val="0000FF"/>
              </a:solidFill>
              <a:latin typeface="Times New Roman" panose="02020603050405020304" pitchFamily="18" charset="0"/>
            </a:endParaRPr>
          </a:p>
        </p:txBody>
      </p:sp>
      <p:sp>
        <p:nvSpPr>
          <p:cNvPr id="78869" name="Text Box 21"/>
          <p:cNvSpPr txBox="1">
            <a:spLocks noChangeArrowheads="1"/>
          </p:cNvSpPr>
          <p:nvPr/>
        </p:nvSpPr>
        <p:spPr bwMode="auto">
          <a:xfrm>
            <a:off x="4165600" y="3517900"/>
            <a:ext cx="4660900" cy="1938020"/>
          </a:xfrm>
          <a:prstGeom prst="rect">
            <a:avLst/>
          </a:prstGeom>
          <a:noFill/>
          <a:ln w="9525">
            <a:noFill/>
            <a:miter lim="800000"/>
          </a:ln>
          <a:effectLst/>
        </p:spPr>
        <p:txBody>
          <a:bodyPr>
            <a:spAutoFit/>
          </a:bodyPr>
          <a:lstStyle/>
          <a:p>
            <a:pPr marR="0" defTabSz="914400">
              <a:buClrTx/>
              <a:buSzTx/>
              <a:buFontTx/>
              <a:buNone/>
              <a:defRPr/>
            </a:pPr>
            <a:r>
              <a:rPr kumimoji="0" lang="zh-CN" altLang="en-US" sz="2400" b="1" kern="1200" cap="none" spc="0" normalizeH="0" baseline="0" noProof="0" smtClean="0">
                <a:solidFill>
                  <a:srgbClr val="FF505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实验表明：</a:t>
            </a:r>
            <a:endParaRPr kumimoji="0" lang="zh-CN" altLang="en-US" sz="2400" b="1" kern="1200" cap="none" spc="0" normalizeH="0" baseline="0" noProof="0" smtClean="0">
              <a:solidFill>
                <a:srgbClr val="FF505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a:p>
            <a:pPr marR="0" defTabSz="914400">
              <a:buClrTx/>
              <a:buSzTx/>
              <a:buFontTx/>
              <a:buNone/>
              <a:defRPr/>
            </a:pPr>
            <a:r>
              <a:rPr kumimoji="0" lang="zh-CN" altLang="en-US" sz="2400" b="1"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0" lang="zh-CN" altLang="en-US" sz="2400" b="1"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0" lang="en-US" altLang="zh-CN" sz="2400" b="1" i="1" kern="1200" cap="none" spc="0" normalizeH="0" baseline="0" noProof="0" smtClean="0">
                <a:solidFill>
                  <a:srgbClr val="FF0000"/>
                </a:solidFill>
                <a:latin typeface="Times New Roman" panose="02020603050405020304" pitchFamily="18" charset="0"/>
                <a:ea typeface="宋体" panose="02010600030101010101" pitchFamily="2" charset="-122"/>
                <a:cs typeface="+mn-cs"/>
              </a:rPr>
              <a:t>I</a:t>
            </a:r>
            <a:r>
              <a:rPr kumimoji="0" lang="en-US" altLang="zh-CN" sz="2400" b="1" kern="1200" cap="none" spc="0" normalizeH="0" baseline="-25000" noProof="0" smtClean="0">
                <a:solidFill>
                  <a:srgbClr val="FF0000"/>
                </a:solidFill>
                <a:latin typeface="Times New Roman" panose="02020603050405020304" pitchFamily="18" charset="0"/>
                <a:ea typeface="宋体" panose="02010600030101010101" pitchFamily="2" charset="-122"/>
                <a:cs typeface="+mn-cs"/>
              </a:rPr>
              <a:t>C</a:t>
            </a:r>
            <a:r>
              <a:rPr kumimoji="0" lang="zh-CN" altLang="en-US" sz="2400" b="1" kern="1200" cap="none" spc="0" normalizeH="0" baseline="0" noProof="0" smtClean="0">
                <a:solidFill>
                  <a:srgbClr val="FF0000"/>
                </a:solidFill>
                <a:latin typeface="Times New Roman" panose="02020603050405020304" pitchFamily="18" charset="0"/>
                <a:ea typeface="宋体" panose="02010600030101010101" pitchFamily="2" charset="-122"/>
                <a:cs typeface="+mn-cs"/>
              </a:rPr>
              <a:t>比</a:t>
            </a:r>
            <a:r>
              <a:rPr kumimoji="0" lang="en-US" altLang="zh-CN" sz="2400" b="1" i="1" kern="1200" cap="none" spc="0" normalizeH="0" baseline="0" noProof="0" smtClean="0">
                <a:solidFill>
                  <a:srgbClr val="FF0000"/>
                </a:solidFill>
                <a:latin typeface="Times New Roman" panose="02020603050405020304" pitchFamily="18" charset="0"/>
                <a:ea typeface="宋体" panose="02010600030101010101" pitchFamily="2" charset="-122"/>
                <a:cs typeface="+mn-cs"/>
              </a:rPr>
              <a:t>I</a:t>
            </a:r>
            <a:r>
              <a:rPr kumimoji="0" lang="en-US" altLang="zh-CN" sz="2400" b="1" kern="1200" cap="none" spc="0" normalizeH="0" baseline="-25000" noProof="0" smtClean="0">
                <a:solidFill>
                  <a:srgbClr val="FF0000"/>
                </a:solidFill>
                <a:latin typeface="Times New Roman" panose="02020603050405020304" pitchFamily="18" charset="0"/>
                <a:ea typeface="宋体" panose="02010600030101010101" pitchFamily="2" charset="-122"/>
                <a:cs typeface="+mn-cs"/>
              </a:rPr>
              <a:t>B</a:t>
            </a:r>
            <a:r>
              <a:rPr kumimoji="0" lang="zh-CN" altLang="en-US" sz="2400" b="1" kern="1200" cap="none" spc="0" normalizeH="0" baseline="0" noProof="0" smtClean="0">
                <a:solidFill>
                  <a:srgbClr val="FF0000"/>
                </a:solidFill>
                <a:latin typeface="Times New Roman" panose="02020603050405020304" pitchFamily="18" charset="0"/>
                <a:ea typeface="宋体" panose="02010600030101010101" pitchFamily="2" charset="-122"/>
                <a:cs typeface="+mn-cs"/>
              </a:rPr>
              <a:t>大数十至数百倍，因而</a:t>
            </a:r>
            <a:r>
              <a:rPr kumimoji="0" lang="en-US" altLang="zh-CN" sz="2400" b="1" i="1" kern="1200" cap="none" spc="0" normalizeH="0" baseline="0" noProof="0" smtClean="0">
                <a:solidFill>
                  <a:srgbClr val="FF0000"/>
                </a:solidFill>
                <a:latin typeface="Times New Roman" panose="02020603050405020304" pitchFamily="18" charset="0"/>
                <a:ea typeface="宋体" panose="02010600030101010101" pitchFamily="2" charset="-122"/>
                <a:cs typeface="+mn-cs"/>
              </a:rPr>
              <a:t>I</a:t>
            </a:r>
            <a:r>
              <a:rPr kumimoji="0" lang="en-US" altLang="zh-CN" sz="2400" b="1" kern="1200" cap="none" spc="0" normalizeH="0" baseline="-25000" noProof="0" smtClean="0">
                <a:solidFill>
                  <a:srgbClr val="FF0000"/>
                </a:solidFill>
                <a:latin typeface="Times New Roman" panose="02020603050405020304" pitchFamily="18" charset="0"/>
                <a:ea typeface="宋体" panose="02010600030101010101" pitchFamily="2" charset="-122"/>
                <a:cs typeface="+mn-cs"/>
              </a:rPr>
              <a:t>B</a:t>
            </a:r>
            <a:r>
              <a:rPr kumimoji="0" lang="zh-CN" altLang="en-US" sz="2400" b="1" kern="1200" cap="none" spc="0" normalizeH="0" baseline="0" noProof="0" smtClean="0">
                <a:solidFill>
                  <a:srgbClr val="FF0000"/>
                </a:solidFill>
                <a:latin typeface="Times New Roman" panose="02020603050405020304" pitchFamily="18" charset="0"/>
                <a:ea typeface="宋体" panose="02010600030101010101" pitchFamily="2" charset="-122"/>
                <a:cs typeface="+mn-cs"/>
              </a:rPr>
              <a:t>虽然很小，但对</a:t>
            </a:r>
            <a:r>
              <a:rPr kumimoji="0" lang="en-US" altLang="zh-CN" sz="2400" b="1" i="1" kern="1200" cap="none" spc="0" normalizeH="0" baseline="0" noProof="0" smtClean="0">
                <a:solidFill>
                  <a:srgbClr val="FF0000"/>
                </a:solidFill>
                <a:latin typeface="Times New Roman" panose="02020603050405020304" pitchFamily="18" charset="0"/>
                <a:ea typeface="宋体" panose="02010600030101010101" pitchFamily="2" charset="-122"/>
                <a:cs typeface="+mn-cs"/>
              </a:rPr>
              <a:t>I</a:t>
            </a:r>
            <a:r>
              <a:rPr kumimoji="0" lang="en-US" altLang="zh-CN" sz="2400" b="1" kern="1200" cap="none" spc="0" normalizeH="0" baseline="-25000" noProof="0" smtClean="0">
                <a:solidFill>
                  <a:srgbClr val="FF0000"/>
                </a:solidFill>
                <a:latin typeface="Times New Roman" panose="02020603050405020304" pitchFamily="18" charset="0"/>
                <a:ea typeface="宋体" panose="02010600030101010101" pitchFamily="2" charset="-122"/>
                <a:cs typeface="+mn-cs"/>
              </a:rPr>
              <a:t>C</a:t>
            </a:r>
            <a:r>
              <a:rPr kumimoji="0" lang="zh-CN" altLang="en-US" sz="2400" b="1" kern="1200" cap="none" spc="0" normalizeH="0" baseline="0" noProof="0" smtClean="0">
                <a:solidFill>
                  <a:srgbClr val="FF0000"/>
                </a:solidFill>
                <a:latin typeface="Times New Roman" panose="02020603050405020304" pitchFamily="18" charset="0"/>
                <a:ea typeface="宋体" panose="02010600030101010101" pitchFamily="2" charset="-122"/>
                <a:cs typeface="+mn-cs"/>
              </a:rPr>
              <a:t>有控制作用，</a:t>
            </a:r>
            <a:r>
              <a:rPr kumimoji="0" lang="en-US" altLang="zh-CN" sz="2400" b="1" i="1" kern="1200" cap="none" spc="0" normalizeH="0" baseline="0" noProof="0" smtClean="0">
                <a:solidFill>
                  <a:srgbClr val="FF0000"/>
                </a:solidFill>
                <a:latin typeface="Times New Roman" panose="02020603050405020304" pitchFamily="18" charset="0"/>
                <a:ea typeface="宋体" panose="02010600030101010101" pitchFamily="2" charset="-122"/>
                <a:cs typeface="+mn-cs"/>
              </a:rPr>
              <a:t>I</a:t>
            </a:r>
            <a:r>
              <a:rPr kumimoji="0" lang="en-US" altLang="zh-CN" sz="2400" b="1" kern="1200" cap="none" spc="0" normalizeH="0" baseline="-25000" noProof="0" smtClean="0">
                <a:solidFill>
                  <a:srgbClr val="FF0000"/>
                </a:solidFill>
                <a:latin typeface="Times New Roman" panose="02020603050405020304" pitchFamily="18" charset="0"/>
                <a:ea typeface="宋体" panose="02010600030101010101" pitchFamily="2" charset="-122"/>
                <a:cs typeface="+mn-cs"/>
              </a:rPr>
              <a:t>C</a:t>
            </a:r>
            <a:r>
              <a:rPr kumimoji="0" lang="zh-CN" altLang="en-US" sz="2400" b="1" kern="1200" cap="none" spc="0" normalizeH="0" baseline="0" noProof="0" smtClean="0">
                <a:solidFill>
                  <a:srgbClr val="FF0000"/>
                </a:solidFill>
                <a:latin typeface="Times New Roman" panose="02020603050405020304" pitchFamily="18" charset="0"/>
                <a:ea typeface="宋体" panose="02010600030101010101" pitchFamily="2" charset="-122"/>
                <a:cs typeface="+mn-cs"/>
              </a:rPr>
              <a:t>随</a:t>
            </a:r>
            <a:r>
              <a:rPr kumimoji="0" lang="en-US" altLang="zh-CN" sz="2400" b="1" i="1" kern="1200" cap="none" spc="0" normalizeH="0" baseline="0" noProof="0" smtClean="0">
                <a:solidFill>
                  <a:srgbClr val="FF0000"/>
                </a:solidFill>
                <a:latin typeface="Times New Roman" panose="02020603050405020304" pitchFamily="18" charset="0"/>
                <a:ea typeface="宋体" panose="02010600030101010101" pitchFamily="2" charset="-122"/>
                <a:cs typeface="+mn-cs"/>
              </a:rPr>
              <a:t>I</a:t>
            </a:r>
            <a:r>
              <a:rPr kumimoji="0" lang="en-US" altLang="zh-CN" sz="2400" b="1" kern="1200" cap="none" spc="0" normalizeH="0" baseline="-25000" noProof="0" smtClean="0">
                <a:solidFill>
                  <a:srgbClr val="FF0000"/>
                </a:solidFill>
                <a:latin typeface="Times New Roman" panose="02020603050405020304" pitchFamily="18" charset="0"/>
                <a:ea typeface="宋体" panose="02010600030101010101" pitchFamily="2" charset="-122"/>
                <a:cs typeface="+mn-cs"/>
              </a:rPr>
              <a:t>B</a:t>
            </a:r>
            <a:r>
              <a:rPr kumimoji="0" lang="zh-CN" altLang="en-US" sz="2400" b="1" kern="1200" cap="none" spc="0" normalizeH="0" baseline="0" noProof="0" smtClean="0">
                <a:solidFill>
                  <a:srgbClr val="FF0000"/>
                </a:solidFill>
                <a:latin typeface="Times New Roman" panose="02020603050405020304" pitchFamily="18" charset="0"/>
                <a:ea typeface="宋体" panose="02010600030101010101" pitchFamily="2" charset="-122"/>
                <a:cs typeface="+mn-cs"/>
              </a:rPr>
              <a:t>的改变而改变，即基极电流较小的变化可以引起集电</a:t>
            </a:r>
            <a:endParaRPr kumimoji="0" lang="zh-CN" altLang="en-US" sz="2400" b="1" kern="1200" cap="none" spc="0" normalizeH="0" baseline="0" noProof="0" smtClean="0">
              <a:solidFill>
                <a:srgbClr val="FF0000"/>
              </a:solidFill>
              <a:latin typeface="Times New Roman" panose="02020603050405020304" pitchFamily="18" charset="0"/>
              <a:ea typeface="宋体" panose="02010600030101010101" pitchFamily="2" charset="-122"/>
              <a:cs typeface="+mn-cs"/>
            </a:endParaRPr>
          </a:p>
        </p:txBody>
      </p:sp>
      <p:sp>
        <p:nvSpPr>
          <p:cNvPr id="78870" name="Rectangle 22"/>
          <p:cNvSpPr/>
          <p:nvPr/>
        </p:nvSpPr>
        <p:spPr>
          <a:xfrm>
            <a:off x="5743258" y="3351213"/>
            <a:ext cx="2708275" cy="519112"/>
          </a:xfrm>
          <a:prstGeom prst="rect">
            <a:avLst/>
          </a:prstGeom>
          <a:noFill/>
          <a:ln w="9525">
            <a:noFill/>
          </a:ln>
        </p:spPr>
        <p:txBody>
          <a:bodyPr>
            <a:spAutoFit/>
          </a:bodyPr>
          <a:p>
            <a:pPr algn="ct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 C </a:t>
            </a:r>
            <a:r>
              <a:rPr lang="en-US" altLang="zh-CN" sz="2800" b="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CE  </a:t>
            </a:r>
            <a:r>
              <a:rPr lang="en-US" altLang="zh-CN" sz="2800" b="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CBO </a:t>
            </a:r>
            <a:endParaRPr lang="en-US" altLang="zh-CN" sz="2800" b="1" baseline="-25000" dirty="0">
              <a:solidFill>
                <a:srgbClr val="FF0066"/>
              </a:solidFill>
              <a:latin typeface="Times New Roman" panose="02020603050405020304" pitchFamily="18" charset="0"/>
            </a:endParaRPr>
          </a:p>
        </p:txBody>
      </p:sp>
      <p:sp>
        <p:nvSpPr>
          <p:cNvPr id="7" name="页脚占位符 4"/>
          <p:cNvSpPr txBox="1">
            <a:spLocks noGrp="1"/>
          </p:cNvSpPr>
          <p:nvPr>
            <p:custDataLst>
              <p:tags r:id="rId6"/>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
        <p:nvSpPr>
          <p:cNvPr id="77826" name="Rectangle 2"/>
          <p:cNvSpPr/>
          <p:nvPr>
            <p:custDataLst>
              <p:tags r:id="rId7"/>
            </p:custDataLst>
          </p:nvPr>
        </p:nvSpPr>
        <p:spPr>
          <a:xfrm>
            <a:off x="4041775" y="556260"/>
            <a:ext cx="5271770" cy="521970"/>
          </a:xfrm>
          <a:prstGeom prst="rect">
            <a:avLst/>
          </a:prstGeom>
          <a:noFill/>
          <a:ln w="9525">
            <a:noFill/>
          </a:ln>
        </p:spPr>
        <p:txBody>
          <a:bodyPr wrap="square">
            <a:spAutoFit/>
          </a:bodyPr>
          <a:p>
            <a:r>
              <a:rPr lang="en-US" altLang="zh-CN" sz="2800" b="1" dirty="0">
                <a:solidFill>
                  <a:schemeClr val="bg1"/>
                </a:solidFill>
                <a:latin typeface="Times New Roman" panose="02020603050405020304" pitchFamily="18" charset="0"/>
              </a:rPr>
              <a:t>2.</a:t>
            </a:r>
            <a:r>
              <a:rPr lang="zh-CN" altLang="en-US" sz="2800" b="1" dirty="0">
                <a:solidFill>
                  <a:schemeClr val="bg1"/>
                </a:solidFill>
                <a:latin typeface="Times New Roman" panose="02020603050405020304" pitchFamily="18" charset="0"/>
              </a:rPr>
              <a:t>晶体管内部载流子的运动规律</a:t>
            </a:r>
            <a:endParaRPr lang="zh-CN" altLang="en-US" sz="2800" b="1" dirty="0">
              <a:solidFill>
                <a:schemeClr val="bg1"/>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8852"/>
                                        </p:tgtEl>
                                        <p:attrNameLst>
                                          <p:attrName>style.visibility</p:attrName>
                                        </p:attrNameLst>
                                      </p:cBhvr>
                                      <p:to>
                                        <p:strVal val="visible"/>
                                      </p:to>
                                    </p:set>
                                    <p:animEffect transition="in" filter="wipe(up)">
                                      <p:cBhvr>
                                        <p:cTn id="7" dur="500"/>
                                        <p:tgtEl>
                                          <p:spTgt spid="78852"/>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78851"/>
                                        </p:tgtEl>
                                        <p:attrNameLst>
                                          <p:attrName>style.visibility</p:attrName>
                                        </p:attrNameLst>
                                      </p:cBhvr>
                                      <p:to>
                                        <p:strVal val="visible"/>
                                      </p:to>
                                    </p:set>
                                    <p:animEffect transition="in" filter="dissolve">
                                      <p:cBhvr>
                                        <p:cTn id="11" dur="500"/>
                                        <p:tgtEl>
                                          <p:spTgt spid="7885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8853"/>
                                        </p:tgtEl>
                                        <p:attrNameLst>
                                          <p:attrName>style.visibility</p:attrName>
                                        </p:attrNameLst>
                                      </p:cBhvr>
                                      <p:to>
                                        <p:strVal val="visible"/>
                                      </p:to>
                                    </p:set>
                                    <p:animEffect transition="in" filter="wipe(left)">
                                      <p:cBhvr>
                                        <p:cTn id="15" dur="500"/>
                                        <p:tgtEl>
                                          <p:spTgt spid="78853"/>
                                        </p:tgtEl>
                                      </p:cBhvr>
                                    </p:animEffect>
                                  </p:childTnLst>
                                </p:cTn>
                              </p:par>
                            </p:childTnLst>
                          </p:cTn>
                        </p:par>
                        <p:par>
                          <p:cTn id="16" fill="hold">
                            <p:stCondLst>
                              <p:cond delay="1500"/>
                            </p:stCondLst>
                            <p:childTnLst>
                              <p:par>
                                <p:cTn id="17" presetID="22" presetClass="entr" presetSubtype="1" fill="hold" grpId="0" nodeType="afterEffect">
                                  <p:stCondLst>
                                    <p:cond delay="0"/>
                                  </p:stCondLst>
                                  <p:iterate type="lt">
                                    <p:tmPct val="100000"/>
                                  </p:iterate>
                                  <p:childTnLst>
                                    <p:set>
                                      <p:cBhvr>
                                        <p:cTn id="18" dur="1" fill="hold">
                                          <p:stCondLst>
                                            <p:cond delay="0"/>
                                          </p:stCondLst>
                                        </p:cTn>
                                        <p:tgtEl>
                                          <p:spTgt spid="78850">
                                            <p:txEl>
                                              <p:charRg st="0" end="5"/>
                                            </p:txEl>
                                          </p:spTgt>
                                        </p:tgtEl>
                                        <p:attrNameLst>
                                          <p:attrName>style.visibility</p:attrName>
                                        </p:attrNameLst>
                                      </p:cBhvr>
                                      <p:to>
                                        <p:strVal val="visible"/>
                                      </p:to>
                                    </p:set>
                                    <p:animEffect transition="in" filter="wipe(up)">
                                      <p:cBhvr>
                                        <p:cTn id="19" dur="75"/>
                                        <p:tgtEl>
                                          <p:spTgt spid="78850">
                                            <p:txEl>
                                              <p:charRg st="0" end="5"/>
                                            </p:txEl>
                                          </p:spTgt>
                                        </p:tgtEl>
                                      </p:cBhvr>
                                    </p:animEffect>
                                  </p:childTnLst>
                                </p:cTn>
                              </p:par>
                            </p:childTnLst>
                          </p:cTn>
                        </p:par>
                        <p:par>
                          <p:cTn id="20" fill="hold">
                            <p:stCondLst>
                              <p:cond delay="1799"/>
                            </p:stCondLst>
                            <p:childTnLst>
                              <p:par>
                                <p:cTn id="21" presetID="22" presetClass="entr" presetSubtype="8" fill="hold" nodeType="afterEffect">
                                  <p:stCondLst>
                                    <p:cond delay="0"/>
                                  </p:stCondLst>
                                  <p:childTnLst>
                                    <p:set>
                                      <p:cBhvr>
                                        <p:cTn id="22" dur="1" fill="hold">
                                          <p:stCondLst>
                                            <p:cond delay="0"/>
                                          </p:stCondLst>
                                        </p:cTn>
                                        <p:tgtEl>
                                          <p:spTgt spid="78854"/>
                                        </p:tgtEl>
                                        <p:attrNameLst>
                                          <p:attrName>style.visibility</p:attrName>
                                        </p:attrNameLst>
                                      </p:cBhvr>
                                      <p:to>
                                        <p:strVal val="visible"/>
                                      </p:to>
                                    </p:set>
                                    <p:animEffect transition="in" filter="wipe(left)">
                                      <p:cBhvr>
                                        <p:cTn id="23" dur="500"/>
                                        <p:tgtEl>
                                          <p:spTgt spid="78854"/>
                                        </p:tgtEl>
                                      </p:cBhvr>
                                    </p:animEffect>
                                  </p:childTnLst>
                                </p:cTn>
                              </p:par>
                            </p:childTnLst>
                          </p:cTn>
                        </p:par>
                        <p:par>
                          <p:cTn id="24" fill="hold">
                            <p:stCondLst>
                              <p:cond delay="2299"/>
                            </p:stCondLst>
                            <p:childTnLst>
                              <p:par>
                                <p:cTn id="25" presetID="22" presetClass="entr" presetSubtype="1" fill="hold" grpId="0" nodeType="afterEffect">
                                  <p:stCondLst>
                                    <p:cond delay="0"/>
                                  </p:stCondLst>
                                  <p:iterate type="lt">
                                    <p:tmPct val="100000"/>
                                  </p:iterate>
                                  <p:childTnLst>
                                    <p:set>
                                      <p:cBhvr>
                                        <p:cTn id="26" dur="1" fill="hold">
                                          <p:stCondLst>
                                            <p:cond delay="0"/>
                                          </p:stCondLst>
                                        </p:cTn>
                                        <p:tgtEl>
                                          <p:spTgt spid="78855">
                                            <p:txEl>
                                              <p:charRg st="0" end="5"/>
                                            </p:txEl>
                                          </p:spTgt>
                                        </p:tgtEl>
                                        <p:attrNameLst>
                                          <p:attrName>style.visibility</p:attrName>
                                        </p:attrNameLst>
                                      </p:cBhvr>
                                      <p:to>
                                        <p:strVal val="visible"/>
                                      </p:to>
                                    </p:set>
                                    <p:animEffect transition="in" filter="wipe(up)">
                                      <p:cBhvr>
                                        <p:cTn id="27" dur="75"/>
                                        <p:tgtEl>
                                          <p:spTgt spid="78855">
                                            <p:txEl>
                                              <p:charRg st="0"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nodeType="clickEffect">
                                  <p:stCondLst>
                                    <p:cond delay="0"/>
                                  </p:stCondLst>
                                  <p:childTnLst>
                                    <p:set>
                                      <p:cBhvr>
                                        <p:cTn id="31" dur="1" fill="hold">
                                          <p:stCondLst>
                                            <p:cond delay="0"/>
                                          </p:stCondLst>
                                        </p:cTn>
                                        <p:tgtEl>
                                          <p:spTgt spid="78858"/>
                                        </p:tgtEl>
                                        <p:attrNameLst>
                                          <p:attrName>style.visibility</p:attrName>
                                        </p:attrNameLst>
                                      </p:cBhvr>
                                      <p:to>
                                        <p:strVal val="visible"/>
                                      </p:to>
                                    </p:set>
                                    <p:animEffect transition="in" filter="slide(fromLeft)">
                                      <p:cBhvr>
                                        <p:cTn id="32" dur="500"/>
                                        <p:tgtEl>
                                          <p:spTgt spid="78858"/>
                                        </p:tgtEl>
                                      </p:cBhvr>
                                    </p:animEffect>
                                  </p:childTnLst>
                                </p:cTn>
                              </p:par>
                            </p:childTnLst>
                          </p:cTn>
                        </p:par>
                        <p:par>
                          <p:cTn id="33" fill="hold">
                            <p:stCondLst>
                              <p:cond delay="500"/>
                            </p:stCondLst>
                            <p:childTnLst>
                              <p:par>
                                <p:cTn id="34" presetID="12" presetClass="entr" presetSubtype="8" fill="hold" grpId="0" nodeType="afterEffect">
                                  <p:stCondLst>
                                    <p:cond delay="0"/>
                                  </p:stCondLst>
                                  <p:childTnLst>
                                    <p:set>
                                      <p:cBhvr>
                                        <p:cTn id="35" dur="1" fill="hold">
                                          <p:stCondLst>
                                            <p:cond delay="0"/>
                                          </p:stCondLst>
                                        </p:cTn>
                                        <p:tgtEl>
                                          <p:spTgt spid="78859"/>
                                        </p:tgtEl>
                                        <p:attrNameLst>
                                          <p:attrName>style.visibility</p:attrName>
                                        </p:attrNameLst>
                                      </p:cBhvr>
                                      <p:to>
                                        <p:strVal val="visible"/>
                                      </p:to>
                                    </p:set>
                                    <p:animEffect transition="in" filter="slide(fromLeft)">
                                      <p:cBhvr>
                                        <p:cTn id="36" dur="500"/>
                                        <p:tgtEl>
                                          <p:spTgt spid="7885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78856"/>
                                        </p:tgtEl>
                                        <p:attrNameLst>
                                          <p:attrName>style.visibility</p:attrName>
                                        </p:attrNameLst>
                                      </p:cBhvr>
                                      <p:to>
                                        <p:strVal val="visible"/>
                                      </p:to>
                                    </p:set>
                                    <p:animEffect transition="in" filter="wipe(left)">
                                      <p:cBhvr>
                                        <p:cTn id="41" dur="500"/>
                                        <p:tgtEl>
                                          <p:spTgt spid="78856"/>
                                        </p:tgtEl>
                                      </p:cBhvr>
                                    </p:animEffect>
                                  </p:childTnLst>
                                </p:cTn>
                              </p:par>
                            </p:childTnLst>
                          </p:cTn>
                        </p:par>
                        <p:par>
                          <p:cTn id="42" fill="hold">
                            <p:stCondLst>
                              <p:cond delay="500"/>
                            </p:stCondLst>
                            <p:childTnLst>
                              <p:par>
                                <p:cTn id="43" presetID="22" presetClass="entr" presetSubtype="1" fill="hold" grpId="0" nodeType="afterEffect">
                                  <p:stCondLst>
                                    <p:cond delay="0"/>
                                  </p:stCondLst>
                                  <p:iterate type="lt">
                                    <p:tmPct val="100000"/>
                                  </p:iterate>
                                  <p:childTnLst>
                                    <p:set>
                                      <p:cBhvr>
                                        <p:cTn id="44" dur="1" fill="hold">
                                          <p:stCondLst>
                                            <p:cond delay="0"/>
                                          </p:stCondLst>
                                        </p:cTn>
                                        <p:tgtEl>
                                          <p:spTgt spid="78857">
                                            <p:txEl>
                                              <p:charRg st="0" end="6"/>
                                            </p:txEl>
                                          </p:spTgt>
                                        </p:tgtEl>
                                        <p:attrNameLst>
                                          <p:attrName>style.visibility</p:attrName>
                                        </p:attrNameLst>
                                      </p:cBhvr>
                                      <p:to>
                                        <p:strVal val="visible"/>
                                      </p:to>
                                    </p:set>
                                    <p:animEffect transition="in" filter="wipe(up)">
                                      <p:cBhvr>
                                        <p:cTn id="45" dur="75"/>
                                        <p:tgtEl>
                                          <p:spTgt spid="78857">
                                            <p:txEl>
                                              <p:charRg st="0" end="6"/>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1" fill="hold" nodeType="clickEffect">
                                  <p:stCondLst>
                                    <p:cond delay="0"/>
                                  </p:stCondLst>
                                  <p:childTnLst>
                                    <p:set>
                                      <p:cBhvr>
                                        <p:cTn id="49" dur="1" fill="hold">
                                          <p:stCondLst>
                                            <p:cond delay="0"/>
                                          </p:stCondLst>
                                        </p:cTn>
                                        <p:tgtEl>
                                          <p:spTgt spid="78860"/>
                                        </p:tgtEl>
                                        <p:attrNameLst>
                                          <p:attrName>style.visibility</p:attrName>
                                        </p:attrNameLst>
                                      </p:cBhvr>
                                      <p:to>
                                        <p:strVal val="visible"/>
                                      </p:to>
                                    </p:set>
                                    <p:animEffect transition="in" filter="slide(fromTop)">
                                      <p:cBhvr>
                                        <p:cTn id="50" dur="500"/>
                                        <p:tgtEl>
                                          <p:spTgt spid="78860"/>
                                        </p:tgtEl>
                                      </p:cBhvr>
                                    </p:animEffect>
                                  </p:childTnLst>
                                </p:cTn>
                              </p:par>
                            </p:childTnLst>
                          </p:cTn>
                        </p:par>
                        <p:par>
                          <p:cTn id="51" fill="hold">
                            <p:stCondLst>
                              <p:cond delay="500"/>
                            </p:stCondLst>
                            <p:childTnLst>
                              <p:par>
                                <p:cTn id="52" presetID="12" presetClass="entr" presetSubtype="1" fill="hold" grpId="0" nodeType="afterEffect">
                                  <p:stCondLst>
                                    <p:cond delay="0"/>
                                  </p:stCondLst>
                                  <p:childTnLst>
                                    <p:set>
                                      <p:cBhvr>
                                        <p:cTn id="53" dur="1" fill="hold">
                                          <p:stCondLst>
                                            <p:cond delay="0"/>
                                          </p:stCondLst>
                                        </p:cTn>
                                        <p:tgtEl>
                                          <p:spTgt spid="78861"/>
                                        </p:tgtEl>
                                        <p:attrNameLst>
                                          <p:attrName>style.visibility</p:attrName>
                                        </p:attrNameLst>
                                      </p:cBhvr>
                                      <p:to>
                                        <p:strVal val="visible"/>
                                      </p:to>
                                    </p:set>
                                    <p:animEffect transition="in" filter="slide(fromTop)">
                                      <p:cBhvr>
                                        <p:cTn id="54" dur="500"/>
                                        <p:tgtEl>
                                          <p:spTgt spid="78861"/>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78867">
                                            <p:txEl>
                                              <p:charRg st="0" end="22"/>
                                            </p:txEl>
                                          </p:spTgt>
                                        </p:tgtEl>
                                        <p:attrNameLst>
                                          <p:attrName>style.visibility</p:attrName>
                                        </p:attrNameLst>
                                      </p:cBhvr>
                                      <p:to>
                                        <p:strVal val="visible"/>
                                      </p:to>
                                    </p:set>
                                    <p:animEffect transition="in" filter="wipe(left)">
                                      <p:cBhvr>
                                        <p:cTn id="59" dur="1000"/>
                                        <p:tgtEl>
                                          <p:spTgt spid="78867">
                                            <p:txEl>
                                              <p:charRg st="0" end="22"/>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7" presetClass="entr" presetSubtype="0" fill="hold" nodeType="clickEffect">
                                  <p:stCondLst>
                                    <p:cond delay="0"/>
                                  </p:stCondLst>
                                  <p:iterate type="lt">
                                    <p:tmPct val="50000"/>
                                  </p:iterate>
                                  <p:childTnLst>
                                    <p:set>
                                      <p:cBhvr>
                                        <p:cTn id="63" dur="1" fill="hold">
                                          <p:stCondLst>
                                            <p:cond delay="0"/>
                                          </p:stCondLst>
                                        </p:cTn>
                                        <p:tgtEl>
                                          <p:spTgt spid="78867">
                                            <p:txEl>
                                              <p:charRg st="22" end="84"/>
                                            </p:txEl>
                                          </p:spTgt>
                                        </p:tgtEl>
                                        <p:attrNameLst>
                                          <p:attrName>style.visibility</p:attrName>
                                        </p:attrNameLst>
                                      </p:cBhvr>
                                      <p:to>
                                        <p:strVal val="visible"/>
                                      </p:to>
                                    </p:set>
                                    <p:anim calcmode="discrete" valueType="clr">
                                      <p:cBhvr override="childStyle">
                                        <p:cTn id="64" dur="80"/>
                                        <p:tgtEl>
                                          <p:spTgt spid="78867">
                                            <p:txEl>
                                              <p:charRg st="22" end="8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5" dur="80"/>
                                        <p:tgtEl>
                                          <p:spTgt spid="78867">
                                            <p:txEl>
                                              <p:charRg st="22" end="84"/>
                                            </p:txEl>
                                          </p:spTgt>
                                        </p:tgtEl>
                                        <p:attrNameLst>
                                          <p:attrName>fillcolor</p:attrName>
                                        </p:attrNameLst>
                                      </p:cBhvr>
                                      <p:tavLst>
                                        <p:tav tm="0">
                                          <p:val>
                                            <p:clrVal>
                                              <a:schemeClr val="accent2"/>
                                            </p:clrVal>
                                          </p:val>
                                        </p:tav>
                                        <p:tav tm="50000">
                                          <p:val>
                                            <p:clrVal>
                                              <a:schemeClr val="hlink"/>
                                            </p:clrVal>
                                          </p:val>
                                        </p:tav>
                                      </p:tavLst>
                                    </p:anim>
                                    <p:set>
                                      <p:cBhvr>
                                        <p:cTn id="66" dur="80"/>
                                        <p:tgtEl>
                                          <p:spTgt spid="78867">
                                            <p:txEl>
                                              <p:charRg st="22" end="84"/>
                                            </p:txEl>
                                          </p:spTgt>
                                        </p:tgtEl>
                                        <p:attrNameLst>
                                          <p:attrName>fill.type</p:attrName>
                                        </p:attrNameLst>
                                      </p:cBhvr>
                                      <p:to>
                                        <p:strVal val="solid"/>
                                      </p:to>
                                    </p:set>
                                  </p:childTnLst>
                                </p:cTn>
                              </p:par>
                            </p:childTnLst>
                          </p:cTn>
                        </p:par>
                      </p:childTnLst>
                    </p:cTn>
                  </p:par>
                  <p:par>
                    <p:cTn id="67" fill="hold">
                      <p:stCondLst>
                        <p:cond delay="indefinite"/>
                      </p:stCondLst>
                      <p:childTnLst>
                        <p:par>
                          <p:cTn id="68" fill="hold">
                            <p:stCondLst>
                              <p:cond delay="0"/>
                            </p:stCondLst>
                            <p:childTnLst>
                              <p:par>
                                <p:cTn id="69" presetID="45" presetClass="entr" presetSubtype="0" fill="hold" grpId="0" nodeType="clickEffect">
                                  <p:stCondLst>
                                    <p:cond delay="0"/>
                                  </p:stCondLst>
                                  <p:iterate type="lt">
                                    <p:tmPct val="10000"/>
                                  </p:iterate>
                                  <p:childTnLst>
                                    <p:set>
                                      <p:cBhvr>
                                        <p:cTn id="70" dur="1" fill="hold">
                                          <p:stCondLst>
                                            <p:cond delay="0"/>
                                          </p:stCondLst>
                                        </p:cTn>
                                        <p:tgtEl>
                                          <p:spTgt spid="78868">
                                            <p:txEl>
                                              <p:charRg st="0" end="48"/>
                                            </p:txEl>
                                          </p:spTgt>
                                        </p:tgtEl>
                                        <p:attrNameLst>
                                          <p:attrName>style.visibility</p:attrName>
                                        </p:attrNameLst>
                                      </p:cBhvr>
                                      <p:to>
                                        <p:strVal val="visible"/>
                                      </p:to>
                                    </p:set>
                                    <p:animEffect transition="in" filter="fade">
                                      <p:cBhvr>
                                        <p:cTn id="71" dur="500"/>
                                        <p:tgtEl>
                                          <p:spTgt spid="78868">
                                            <p:txEl>
                                              <p:charRg st="0" end="48"/>
                                            </p:txEl>
                                          </p:spTgt>
                                        </p:tgtEl>
                                      </p:cBhvr>
                                    </p:animEffect>
                                    <p:anim calcmode="lin" valueType="num">
                                      <p:cBhvr>
                                        <p:cTn id="72" dur="500" fill="hold"/>
                                        <p:tgtEl>
                                          <p:spTgt spid="78868">
                                            <p:txEl>
                                              <p:charRg st="0" end="48"/>
                                            </p:txEl>
                                          </p:spTgt>
                                        </p:tgtEl>
                                        <p:attrNameLst>
                                          <p:attrName>ppt_w</p:attrName>
                                        </p:attrNameLst>
                                      </p:cBhvr>
                                      <p:tavLst>
                                        <p:tav tm="0" fmla="#ppt_w*sin(2.5*pi*$)">
                                          <p:val>
                                            <p:fltVal val="0.000000"/>
                                          </p:val>
                                        </p:tav>
                                        <p:tav tm="100000">
                                          <p:val>
                                            <p:fltVal val="1.000000"/>
                                          </p:val>
                                        </p:tav>
                                      </p:tavLst>
                                    </p:anim>
                                    <p:anim calcmode="lin" valueType="num">
                                      <p:cBhvr>
                                        <p:cTn id="73" dur="500" fill="hold"/>
                                        <p:tgtEl>
                                          <p:spTgt spid="78868">
                                            <p:txEl>
                                              <p:charRg st="0" end="48"/>
                                            </p:txEl>
                                          </p:spTgt>
                                        </p:tgtEl>
                                        <p:attrNameLst>
                                          <p:attrName>ppt_h</p:attrName>
                                        </p:attrNameLst>
                                      </p:cBhvr>
                                      <p:tavLst>
                                        <p:tav tm="0">
                                          <p:val>
                                            <p:strVal val="#ppt_h"/>
                                          </p:val>
                                        </p:tav>
                                        <p:tav tm="100000">
                                          <p:val>
                                            <p:strVal val="#ppt_h"/>
                                          </p:val>
                                        </p:tav>
                                      </p:tavLst>
                                    </p:anim>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78870"/>
                                        </p:tgtEl>
                                        <p:attrNameLst>
                                          <p:attrName>style.visibility</p:attrName>
                                        </p:attrNameLst>
                                      </p:cBhvr>
                                      <p:to>
                                        <p:strVal val="visible"/>
                                      </p:to>
                                    </p:set>
                                    <p:animEffect transition="in" filter="wipe(left)">
                                      <p:cBhvr>
                                        <p:cTn id="78" dur="500"/>
                                        <p:tgtEl>
                                          <p:spTgt spid="78870"/>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77826"/>
                                        </p:tgtEl>
                                        <p:attrNameLst>
                                          <p:attrName>style.visibility</p:attrName>
                                        </p:attrNameLst>
                                      </p:cBhvr>
                                      <p:to>
                                        <p:strVal val="visible"/>
                                      </p:to>
                                    </p:set>
                                    <p:animEffect transition="in" filter="wipe(left)">
                                      <p:cBhvr>
                                        <p:cTn id="83" dur="500"/>
                                        <p:tgtEl>
                                          <p:spTgt spid="77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advAuto="1000" build="p"/>
      <p:bldP spid="78851" grpId="0"/>
      <p:bldP spid="78855" grpId="0" advAuto="1000" build="p"/>
      <p:bldP spid="78857" grpId="0" advAuto="1000" build="p"/>
      <p:bldP spid="78859" grpId="0"/>
      <p:bldP spid="78861" grpId="0"/>
      <p:bldP spid="78868" grpId="0" build="p"/>
      <p:bldP spid="78870" grpId="0"/>
      <p:bldP spid="77826"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Rectangle 2"/>
          <p:cNvSpPr/>
          <p:nvPr/>
        </p:nvSpPr>
        <p:spPr>
          <a:xfrm>
            <a:off x="438150" y="428625"/>
            <a:ext cx="6111875" cy="519113"/>
          </a:xfrm>
          <a:prstGeom prst="rect">
            <a:avLst/>
          </a:prstGeom>
          <a:noFill/>
          <a:ln w="9525">
            <a:noFill/>
          </a:ln>
        </p:spPr>
        <p:txBody>
          <a:bodyPr>
            <a:spAutoFit/>
          </a:bodyPr>
          <a:p>
            <a:r>
              <a:rPr lang="en-US" altLang="zh-CN" sz="2800" b="1" dirty="0">
                <a:solidFill>
                  <a:schemeClr val="bg1"/>
                </a:solidFill>
                <a:latin typeface="Times New Roman" panose="02020603050405020304" pitchFamily="18" charset="0"/>
              </a:rPr>
              <a:t>3. </a:t>
            </a:r>
            <a:r>
              <a:rPr lang="zh-CN" altLang="en-US" sz="2800" b="1" dirty="0">
                <a:solidFill>
                  <a:schemeClr val="bg1"/>
                </a:solidFill>
                <a:latin typeface="Times New Roman" panose="02020603050405020304" pitchFamily="18" charset="0"/>
              </a:rPr>
              <a:t>晶体管的电流分配关系</a:t>
            </a:r>
            <a:endParaRPr lang="zh-CN" altLang="en-US" sz="2800" b="1" dirty="0">
              <a:solidFill>
                <a:schemeClr val="bg1"/>
              </a:solidFill>
              <a:latin typeface="Times New Roman" panose="02020603050405020304" pitchFamily="18" charset="0"/>
            </a:endParaRPr>
          </a:p>
        </p:txBody>
      </p:sp>
      <p:sp>
        <p:nvSpPr>
          <p:cNvPr id="69635" name="Rectangle 3"/>
          <p:cNvSpPr/>
          <p:nvPr/>
        </p:nvSpPr>
        <p:spPr>
          <a:xfrm>
            <a:off x="266700" y="1473200"/>
            <a:ext cx="8420100" cy="1031875"/>
          </a:xfrm>
          <a:prstGeom prst="rect">
            <a:avLst/>
          </a:prstGeom>
          <a:noFill/>
          <a:ln w="9525">
            <a:noFill/>
          </a:ln>
        </p:spPr>
        <p:txBody>
          <a:bodyPr>
            <a:spAutoFit/>
          </a:bodyPr>
          <a:p>
            <a:pPr algn="just">
              <a:lnSpc>
                <a:spcPct val="110000"/>
              </a:lnSpc>
            </a:pPr>
            <a:r>
              <a:rPr lang="en-US" altLang="zh-CN" sz="2800" b="1" dirty="0">
                <a:solidFill>
                  <a:srgbClr val="3333CC"/>
                </a:solidFill>
                <a:latin typeface="Times New Roman" panose="02020603050405020304" pitchFamily="18" charset="0"/>
              </a:rPr>
              <a:t>       </a:t>
            </a:r>
            <a:r>
              <a:rPr lang="zh-CN" altLang="en-US" sz="2800" b="1" dirty="0">
                <a:solidFill>
                  <a:srgbClr val="3333CC"/>
                </a:solidFill>
                <a:latin typeface="Times New Roman" panose="02020603050405020304" pitchFamily="18" charset="0"/>
              </a:rPr>
              <a:t>当管子制成后，发射区载流子浓度、基区宽度、集电结面积等确定，故电流的比例关系确定，即：</a:t>
            </a:r>
            <a:endParaRPr lang="zh-CN" altLang="en-US" sz="2800" b="1" dirty="0">
              <a:solidFill>
                <a:srgbClr val="3333CC"/>
              </a:solidFill>
              <a:latin typeface="Times New Roman" panose="02020603050405020304" pitchFamily="18" charset="0"/>
            </a:endParaRPr>
          </a:p>
        </p:txBody>
      </p:sp>
      <p:sp>
        <p:nvSpPr>
          <p:cNvPr id="69636" name="Rectangle 4"/>
          <p:cNvSpPr/>
          <p:nvPr/>
        </p:nvSpPr>
        <p:spPr>
          <a:xfrm>
            <a:off x="890588" y="948055"/>
            <a:ext cx="2540000" cy="519113"/>
          </a:xfrm>
          <a:prstGeom prst="rect">
            <a:avLst/>
          </a:prstGeom>
          <a:noFill/>
          <a:ln w="9525">
            <a:noFill/>
          </a:ln>
        </p:spPr>
        <p:txBody>
          <a:bodyPr>
            <a:spAutoFit/>
          </a:bodyPr>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B</a:t>
            </a:r>
            <a:r>
              <a:rPr lang="en-US" altLang="zh-CN" sz="2800" b="1" dirty="0">
                <a:solidFill>
                  <a:srgbClr val="FF0066"/>
                </a:solidFill>
                <a:latin typeface="Times New Roman" panose="02020603050405020304" pitchFamily="18" charset="0"/>
              </a:rPr>
              <a:t> = </a:t>
            </a:r>
            <a:r>
              <a:rPr lang="en-US" altLang="zh-CN" sz="2800" b="1" i="1" dirty="0">
                <a:solidFill>
                  <a:srgbClr val="FF0066"/>
                </a:solidFill>
                <a:latin typeface="Times New Roman" panose="02020603050405020304" pitchFamily="18" charset="0"/>
              </a:rPr>
              <a:t>I</a:t>
            </a:r>
            <a:r>
              <a:rPr lang="en-US" altLang="zh-CN" sz="2800" b="1" i="1" baseline="-25000" dirty="0">
                <a:solidFill>
                  <a:srgbClr val="FF0066"/>
                </a:solidFill>
                <a:latin typeface="Times New Roman" panose="02020603050405020304" pitchFamily="18" charset="0"/>
              </a:rPr>
              <a:t> </a:t>
            </a:r>
            <a:r>
              <a:rPr lang="en-US" altLang="zh-CN" sz="2800" b="1" baseline="-25000" dirty="0">
                <a:solidFill>
                  <a:srgbClr val="FF0066"/>
                </a:solidFill>
                <a:latin typeface="Times New Roman" panose="02020603050405020304" pitchFamily="18" charset="0"/>
              </a:rPr>
              <a:t>BN</a:t>
            </a:r>
            <a:r>
              <a:rPr lang="en-US" altLang="zh-CN" sz="2800" b="1" dirty="0">
                <a:solidFill>
                  <a:srgbClr val="FF0066"/>
                </a:solidFill>
                <a:latin typeface="Times New Roman" panose="02020603050405020304" pitchFamily="18" charset="0"/>
              </a:rPr>
              <a:t> </a:t>
            </a:r>
            <a:r>
              <a:rPr lang="en-US" altLang="zh-CN" sz="2800" b="1" dirty="0">
                <a:solidFill>
                  <a:srgbClr val="FF0066"/>
                </a:solidFill>
                <a:latin typeface="Times New Roman" panose="02020603050405020304" pitchFamily="18" charset="0"/>
                <a:sym typeface="Symbol" panose="05050102010706020507" pitchFamily="18" charset="2"/>
              </a:rPr>
              <a:t></a:t>
            </a:r>
            <a:r>
              <a:rPr lang="en-US" altLang="zh-CN" sz="2800" b="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CBO </a:t>
            </a:r>
            <a:endParaRPr lang="en-US" altLang="zh-CN" sz="2800" b="1" baseline="-25000" dirty="0">
              <a:solidFill>
                <a:srgbClr val="FF0066"/>
              </a:solidFill>
              <a:latin typeface="Times New Roman" panose="02020603050405020304" pitchFamily="18" charset="0"/>
            </a:endParaRPr>
          </a:p>
        </p:txBody>
      </p:sp>
      <p:sp>
        <p:nvSpPr>
          <p:cNvPr id="69637" name="Rectangle 5"/>
          <p:cNvSpPr/>
          <p:nvPr/>
        </p:nvSpPr>
        <p:spPr>
          <a:xfrm>
            <a:off x="3430905" y="1062355"/>
            <a:ext cx="3022600" cy="519113"/>
          </a:xfrm>
          <a:prstGeom prst="rect">
            <a:avLst/>
          </a:prstGeom>
          <a:noFill/>
          <a:ln w="9525">
            <a:noFill/>
          </a:ln>
        </p:spPr>
        <p:txBody>
          <a:bodyPr>
            <a:spAutoFit/>
          </a:bodyPr>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C </a:t>
            </a:r>
            <a:r>
              <a:rPr lang="en-US" altLang="zh-CN" sz="2800" b="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CN  </a:t>
            </a:r>
            <a:r>
              <a:rPr lang="en-US" altLang="zh-CN" sz="2800" b="1"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CBO</a:t>
            </a:r>
            <a:endParaRPr lang="en-US" altLang="zh-CN" sz="2800" b="1" baseline="-25000" dirty="0">
              <a:solidFill>
                <a:srgbClr val="FF0066"/>
              </a:solidFill>
              <a:latin typeface="Times New Roman" panose="02020603050405020304" pitchFamily="18" charset="0"/>
            </a:endParaRPr>
          </a:p>
        </p:txBody>
      </p:sp>
      <p:graphicFrame>
        <p:nvGraphicFramePr>
          <p:cNvPr id="418822" name="Object 6"/>
          <p:cNvGraphicFramePr/>
          <p:nvPr/>
        </p:nvGraphicFramePr>
        <p:xfrm>
          <a:off x="501650" y="2366963"/>
          <a:ext cx="1398588" cy="1057275"/>
        </p:xfrm>
        <a:graphic>
          <a:graphicData uri="http://schemas.openxmlformats.org/presentationml/2006/ole">
            <mc:AlternateContent xmlns:mc="http://schemas.openxmlformats.org/markup-compatibility/2006">
              <mc:Choice xmlns:v="urn:schemas-microsoft-com:vml" Requires="v">
                <p:oleObj spid="_x0000_s4151" name="" r:id="rId1" imgW="571500" imgH="431800" progId="Equation.3">
                  <p:embed/>
                </p:oleObj>
              </mc:Choice>
              <mc:Fallback>
                <p:oleObj name="" r:id="rId1" imgW="571500" imgH="431800" progId="Equation.3">
                  <p:embed/>
                  <p:pic>
                    <p:nvPicPr>
                      <p:cNvPr id="0" name="图片 4150"/>
                      <p:cNvPicPr/>
                      <p:nvPr/>
                    </p:nvPicPr>
                    <p:blipFill>
                      <a:blip r:embed="rId2">
                        <a:clrChange>
                          <a:clrFrom>
                            <a:srgbClr val="000000"/>
                          </a:clrFrom>
                          <a:clrTo>
                            <a:srgbClr val="FF0066"/>
                          </a:clrTo>
                        </a:clrChange>
                      </a:blip>
                      <a:stretch>
                        <a:fillRect/>
                      </a:stretch>
                    </p:blipFill>
                    <p:spPr>
                      <a:xfrm>
                        <a:off x="501650" y="2366963"/>
                        <a:ext cx="1398588" cy="1057275"/>
                      </a:xfrm>
                      <a:prstGeom prst="rect">
                        <a:avLst/>
                      </a:prstGeom>
                      <a:noFill/>
                      <a:ln w="38100">
                        <a:noFill/>
                        <a:miter/>
                      </a:ln>
                    </p:spPr>
                  </p:pic>
                </p:oleObj>
              </mc:Fallback>
            </mc:AlternateContent>
          </a:graphicData>
        </a:graphic>
      </p:graphicFrame>
      <p:graphicFrame>
        <p:nvGraphicFramePr>
          <p:cNvPr id="418823" name="Object 7"/>
          <p:cNvGraphicFramePr/>
          <p:nvPr/>
        </p:nvGraphicFramePr>
        <p:xfrm>
          <a:off x="793750" y="3651250"/>
          <a:ext cx="2016125" cy="549275"/>
        </p:xfrm>
        <a:graphic>
          <a:graphicData uri="http://schemas.openxmlformats.org/presentationml/2006/ole">
            <mc:AlternateContent xmlns:mc="http://schemas.openxmlformats.org/markup-compatibility/2006">
              <mc:Choice xmlns:v="urn:schemas-microsoft-com:vml" Requires="v">
                <p:oleObj spid="_x0000_s4154" name="" r:id="rId3" imgW="838200" imgH="228600" progId="Equation.3">
                  <p:embed/>
                </p:oleObj>
              </mc:Choice>
              <mc:Fallback>
                <p:oleObj name="" r:id="rId3" imgW="838200" imgH="228600" progId="Equation.3">
                  <p:embed/>
                  <p:pic>
                    <p:nvPicPr>
                      <p:cNvPr id="0" name="图片 4153"/>
                      <p:cNvPicPr/>
                      <p:nvPr/>
                    </p:nvPicPr>
                    <p:blipFill>
                      <a:blip r:embed="rId4">
                        <a:clrChange>
                          <a:clrFrom>
                            <a:srgbClr val="000000"/>
                          </a:clrFrom>
                          <a:clrTo>
                            <a:srgbClr val="3333CC"/>
                          </a:clrTo>
                        </a:clrChange>
                      </a:blip>
                      <a:stretch>
                        <a:fillRect/>
                      </a:stretch>
                    </p:blipFill>
                    <p:spPr>
                      <a:xfrm>
                        <a:off x="793750" y="3651250"/>
                        <a:ext cx="2016125" cy="549275"/>
                      </a:xfrm>
                      <a:prstGeom prst="rect">
                        <a:avLst/>
                      </a:prstGeom>
                      <a:noFill/>
                      <a:ln w="38100">
                        <a:noFill/>
                        <a:miter/>
                      </a:ln>
                    </p:spPr>
                  </p:pic>
                </p:oleObj>
              </mc:Fallback>
            </mc:AlternateContent>
          </a:graphicData>
        </a:graphic>
      </p:graphicFrame>
      <p:graphicFrame>
        <p:nvGraphicFramePr>
          <p:cNvPr id="418824" name="Object 8"/>
          <p:cNvGraphicFramePr/>
          <p:nvPr/>
        </p:nvGraphicFramePr>
        <p:xfrm>
          <a:off x="698500" y="4203700"/>
          <a:ext cx="1612900" cy="635000"/>
        </p:xfrm>
        <a:graphic>
          <a:graphicData uri="http://schemas.openxmlformats.org/presentationml/2006/ole">
            <mc:AlternateContent xmlns:mc="http://schemas.openxmlformats.org/markup-compatibility/2006">
              <mc:Choice xmlns:v="urn:schemas-microsoft-com:vml" Requires="v">
                <p:oleObj spid="_x0000_s4152" name="" r:id="rId5" imgW="647065" imgH="254000" progId="Equation.3">
                  <p:embed/>
                </p:oleObj>
              </mc:Choice>
              <mc:Fallback>
                <p:oleObj name="" r:id="rId5" imgW="647065" imgH="254000" progId="Equation.3">
                  <p:embed/>
                  <p:pic>
                    <p:nvPicPr>
                      <p:cNvPr id="0" name="图片 4151"/>
                      <p:cNvPicPr/>
                      <p:nvPr/>
                    </p:nvPicPr>
                    <p:blipFill>
                      <a:blip r:embed="rId6">
                        <a:clrChange>
                          <a:clrFrom>
                            <a:srgbClr val="000000"/>
                          </a:clrFrom>
                          <a:clrTo>
                            <a:srgbClr val="3333CC"/>
                          </a:clrTo>
                        </a:clrChange>
                      </a:blip>
                      <a:stretch>
                        <a:fillRect/>
                      </a:stretch>
                    </p:blipFill>
                    <p:spPr>
                      <a:xfrm>
                        <a:off x="698500" y="4203700"/>
                        <a:ext cx="1612900" cy="635000"/>
                      </a:xfrm>
                      <a:prstGeom prst="rect">
                        <a:avLst/>
                      </a:prstGeom>
                      <a:noFill/>
                      <a:ln w="38100">
                        <a:noFill/>
                        <a:miter/>
                      </a:ln>
                    </p:spPr>
                  </p:pic>
                </p:oleObj>
              </mc:Fallback>
            </mc:AlternateContent>
          </a:graphicData>
        </a:graphic>
      </p:graphicFrame>
      <p:graphicFrame>
        <p:nvGraphicFramePr>
          <p:cNvPr id="418825" name="Object 9"/>
          <p:cNvGraphicFramePr/>
          <p:nvPr/>
        </p:nvGraphicFramePr>
        <p:xfrm>
          <a:off x="698500" y="4768850"/>
          <a:ext cx="2378075" cy="603250"/>
        </p:xfrm>
        <a:graphic>
          <a:graphicData uri="http://schemas.openxmlformats.org/presentationml/2006/ole">
            <mc:AlternateContent xmlns:mc="http://schemas.openxmlformats.org/markup-compatibility/2006">
              <mc:Choice xmlns:v="urn:schemas-microsoft-com:vml" Requires="v">
                <p:oleObj spid="_x0000_s4153" name="" r:id="rId7" imgW="951865" imgH="241300" progId="Equation.3">
                  <p:embed/>
                </p:oleObj>
              </mc:Choice>
              <mc:Fallback>
                <p:oleObj name="" r:id="rId7" imgW="951865" imgH="241300" progId="Equation.3">
                  <p:embed/>
                  <p:pic>
                    <p:nvPicPr>
                      <p:cNvPr id="0" name="图片 4152"/>
                      <p:cNvPicPr/>
                      <p:nvPr/>
                    </p:nvPicPr>
                    <p:blipFill>
                      <a:blip r:embed="rId8">
                        <a:clrChange>
                          <a:clrFrom>
                            <a:srgbClr val="000000"/>
                          </a:clrFrom>
                          <a:clrTo>
                            <a:srgbClr val="3333CC"/>
                          </a:clrTo>
                        </a:clrChange>
                      </a:blip>
                      <a:stretch>
                        <a:fillRect/>
                      </a:stretch>
                    </p:blipFill>
                    <p:spPr>
                      <a:xfrm>
                        <a:off x="698500" y="4768850"/>
                        <a:ext cx="2378075" cy="603250"/>
                      </a:xfrm>
                      <a:prstGeom prst="rect">
                        <a:avLst/>
                      </a:prstGeom>
                      <a:noFill/>
                      <a:ln w="38100">
                        <a:noFill/>
                        <a:miter/>
                      </a:ln>
                    </p:spPr>
                  </p:pic>
                </p:oleObj>
              </mc:Fallback>
            </mc:AlternateContent>
          </a:graphicData>
        </a:graphic>
      </p:graphicFrame>
      <p:graphicFrame>
        <p:nvGraphicFramePr>
          <p:cNvPr id="418826" name="Object 10"/>
          <p:cNvGraphicFramePr/>
          <p:nvPr/>
        </p:nvGraphicFramePr>
        <p:xfrm>
          <a:off x="2033588" y="2363788"/>
          <a:ext cx="1927225" cy="1057275"/>
        </p:xfrm>
        <a:graphic>
          <a:graphicData uri="http://schemas.openxmlformats.org/presentationml/2006/ole">
            <mc:AlternateContent xmlns:mc="http://schemas.openxmlformats.org/markup-compatibility/2006">
              <mc:Choice xmlns:v="urn:schemas-microsoft-com:vml" Requires="v">
                <p:oleObj spid="_x0000_s4156" name="" r:id="rId9" imgW="786765" imgH="431800" progId="Equation.3">
                  <p:embed/>
                </p:oleObj>
              </mc:Choice>
              <mc:Fallback>
                <p:oleObj name="" r:id="rId9" imgW="786765" imgH="431800" progId="Equation.3">
                  <p:embed/>
                  <p:pic>
                    <p:nvPicPr>
                      <p:cNvPr id="0" name="图片 4155"/>
                      <p:cNvPicPr/>
                      <p:nvPr/>
                    </p:nvPicPr>
                    <p:blipFill>
                      <a:blip r:embed="rId10">
                        <a:clrChange>
                          <a:clrFrom>
                            <a:srgbClr val="000000"/>
                          </a:clrFrom>
                          <a:clrTo>
                            <a:srgbClr val="CC3399"/>
                          </a:clrTo>
                        </a:clrChange>
                      </a:blip>
                      <a:stretch>
                        <a:fillRect/>
                      </a:stretch>
                    </p:blipFill>
                    <p:spPr>
                      <a:xfrm>
                        <a:off x="2033588" y="2363788"/>
                        <a:ext cx="1927225" cy="1057275"/>
                      </a:xfrm>
                      <a:prstGeom prst="rect">
                        <a:avLst/>
                      </a:prstGeom>
                      <a:noFill/>
                      <a:ln w="38100">
                        <a:noFill/>
                        <a:miter/>
                      </a:ln>
                    </p:spPr>
                  </p:pic>
                </p:oleObj>
              </mc:Fallback>
            </mc:AlternateContent>
          </a:graphicData>
        </a:graphic>
      </p:graphicFrame>
      <p:graphicFrame>
        <p:nvGraphicFramePr>
          <p:cNvPr id="418827" name="Object 11"/>
          <p:cNvGraphicFramePr/>
          <p:nvPr/>
        </p:nvGraphicFramePr>
        <p:xfrm>
          <a:off x="3940175" y="2390775"/>
          <a:ext cx="746125" cy="1014413"/>
        </p:xfrm>
        <a:graphic>
          <a:graphicData uri="http://schemas.openxmlformats.org/presentationml/2006/ole">
            <mc:AlternateContent xmlns:mc="http://schemas.openxmlformats.org/markup-compatibility/2006">
              <mc:Choice xmlns:v="urn:schemas-microsoft-com:vml" Requires="v">
                <p:oleObj spid="_x0000_s4155" name="" r:id="rId11" imgW="673100" imgH="913765" progId="Equation.3">
                  <p:embed/>
                </p:oleObj>
              </mc:Choice>
              <mc:Fallback>
                <p:oleObj name="" r:id="rId11" imgW="673100" imgH="913765" progId="Equation.3">
                  <p:embed/>
                  <p:pic>
                    <p:nvPicPr>
                      <p:cNvPr id="0" name="图片 4154"/>
                      <p:cNvPicPr/>
                      <p:nvPr/>
                    </p:nvPicPr>
                    <p:blipFill>
                      <a:blip r:embed="rId12">
                        <a:clrChange>
                          <a:clrFrom>
                            <a:srgbClr val="000000"/>
                          </a:clrFrom>
                          <a:clrTo>
                            <a:srgbClr val="FF0066"/>
                          </a:clrTo>
                        </a:clrChange>
                      </a:blip>
                      <a:stretch>
                        <a:fillRect/>
                      </a:stretch>
                    </p:blipFill>
                    <p:spPr>
                      <a:xfrm>
                        <a:off x="3940175" y="2390775"/>
                        <a:ext cx="746125" cy="1014413"/>
                      </a:xfrm>
                      <a:prstGeom prst="rect">
                        <a:avLst/>
                      </a:prstGeom>
                      <a:noFill/>
                      <a:ln w="38100">
                        <a:noFill/>
                        <a:miter/>
                      </a:ln>
                    </p:spPr>
                  </p:pic>
                </p:oleObj>
              </mc:Fallback>
            </mc:AlternateContent>
          </a:graphicData>
        </a:graphic>
      </p:graphicFrame>
      <p:sp>
        <p:nvSpPr>
          <p:cNvPr id="69644" name="Rectangle 12"/>
          <p:cNvSpPr/>
          <p:nvPr/>
        </p:nvSpPr>
        <p:spPr>
          <a:xfrm>
            <a:off x="4960938" y="2571750"/>
            <a:ext cx="3532187" cy="519113"/>
          </a:xfrm>
          <a:prstGeom prst="rect">
            <a:avLst/>
          </a:prstGeom>
          <a:noFill/>
          <a:ln w="9525">
            <a:noFill/>
          </a:ln>
        </p:spPr>
        <p:txBody>
          <a:bodyPr wrap="none">
            <a:spAutoFit/>
          </a:bodyPr>
          <a:p>
            <a:r>
              <a:rPr lang="en-US" altLang="zh-CN" sz="2800" b="1" dirty="0">
                <a:solidFill>
                  <a:srgbClr val="006600"/>
                </a:solidFill>
                <a:latin typeface="Times New Roman" panose="02020603050405020304" pitchFamily="18" charset="0"/>
              </a:rPr>
              <a:t>(</a:t>
            </a:r>
            <a:r>
              <a:rPr lang="zh-CN" altLang="en-US" sz="2800" b="1" dirty="0">
                <a:solidFill>
                  <a:srgbClr val="006600"/>
                </a:solidFill>
                <a:latin typeface="Times New Roman" panose="02020603050405020304" pitchFamily="18" charset="0"/>
              </a:rPr>
              <a:t>直流电流放大倍数）</a:t>
            </a:r>
            <a:endParaRPr lang="zh-CN" altLang="en-US" sz="2800" b="1" dirty="0">
              <a:solidFill>
                <a:srgbClr val="006600"/>
              </a:solidFill>
              <a:latin typeface="Times New Roman" panose="02020603050405020304" pitchFamily="18" charset="0"/>
            </a:endParaRPr>
          </a:p>
        </p:txBody>
      </p:sp>
      <p:sp>
        <p:nvSpPr>
          <p:cNvPr id="69645" name="Text Box 13"/>
          <p:cNvSpPr txBox="1">
            <a:spLocks noChangeArrowheads="1"/>
          </p:cNvSpPr>
          <p:nvPr/>
        </p:nvSpPr>
        <p:spPr bwMode="auto">
          <a:xfrm>
            <a:off x="3067050" y="3429000"/>
            <a:ext cx="5715000" cy="3106738"/>
          </a:xfrm>
          <a:prstGeom prst="rect">
            <a:avLst/>
          </a:prstGeom>
          <a:noFill/>
          <a:ln w="25400">
            <a:solidFill>
              <a:srgbClr val="008000"/>
            </a:solidFill>
            <a:miter lim="800000"/>
          </a:ln>
          <a:effectLst/>
        </p:spPr>
        <p:txBody>
          <a:bodyPr>
            <a:spAutoFit/>
          </a:bodyPr>
          <a:lstStyle/>
          <a:p>
            <a:pPr marR="0" defTabSz="914400">
              <a:buClrTx/>
              <a:buSzTx/>
              <a:buFontTx/>
              <a:buNone/>
              <a:defRPr/>
            </a:pPr>
            <a:r>
              <a:rPr kumimoji="1" lang="zh-CN" altLang="en-US" sz="2800" b="1" kern="1200" cap="none" spc="0" normalizeH="0" baseline="0" noProof="0" smtClean="0">
                <a:solidFill>
                  <a:srgbClr val="CC33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总结：</a:t>
            </a:r>
            <a:endParaRPr kumimoji="1" lang="zh-CN" altLang="en-US" sz="2800" b="1" kern="1200" cap="none" spc="0" normalizeH="0" baseline="0" noProof="0" smtClean="0">
              <a:solidFill>
                <a:srgbClr val="CC33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a:p>
            <a:pPr marR="0" defTabSz="914400">
              <a:buClrTx/>
              <a:buSzTx/>
              <a:buFontTx/>
              <a:buNone/>
              <a:defRPr/>
            </a:pPr>
            <a:r>
              <a:rPr kumimoji="1" lang="zh-CN" altLang="en-US" sz="2800" b="1" kern="1200" cap="none" spc="0" normalizeH="0" baseline="0" noProof="0" smtClean="0">
                <a:solidFill>
                  <a:srgbClr val="FF0066"/>
                </a:solidFill>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smtClean="0">
                <a:solidFill>
                  <a:srgbClr val="FF0066"/>
                </a:solidFill>
                <a:latin typeface="Times New Roman" panose="02020603050405020304" pitchFamily="18" charset="0"/>
                <a:ea typeface="宋体" panose="02010600030101010101" pitchFamily="2" charset="-122"/>
                <a:cs typeface="+mn-cs"/>
              </a:rPr>
              <a:t>1.</a:t>
            </a:r>
            <a:r>
              <a:rPr kumimoji="1" lang="zh-CN" altLang="en-US" sz="2800" b="1" kern="1200" cap="none" spc="0" normalizeH="0" baseline="0" noProof="0" smtClean="0">
                <a:solidFill>
                  <a:srgbClr val="3333CC"/>
                </a:solidFill>
                <a:latin typeface="Times New Roman" panose="02020603050405020304" pitchFamily="18" charset="0"/>
                <a:ea typeface="宋体" panose="02010600030101010101" pitchFamily="2" charset="-122"/>
                <a:cs typeface="+mn-cs"/>
              </a:rPr>
              <a:t>晶体管在发射结正向偏置、集电结反向偏置的条件下具有电流放大作用。</a:t>
            </a:r>
            <a:endParaRPr kumimoji="1" lang="zh-CN" altLang="en-US" sz="2800" b="1" kern="1200" cap="none" spc="0" normalizeH="0" baseline="0" noProof="0" smtClean="0">
              <a:solidFill>
                <a:srgbClr val="3333CC"/>
              </a:solidFill>
              <a:latin typeface="Times New Roman" panose="02020603050405020304" pitchFamily="18" charset="0"/>
              <a:ea typeface="宋体" panose="02010600030101010101" pitchFamily="2" charset="-122"/>
              <a:cs typeface="+mn-cs"/>
            </a:endParaRPr>
          </a:p>
          <a:p>
            <a:pPr marR="0" defTabSz="914400">
              <a:buClrTx/>
              <a:buSzTx/>
              <a:buFontTx/>
              <a:buNone/>
              <a:defRPr/>
            </a:pPr>
            <a:r>
              <a:rPr kumimoji="1" lang="zh-CN" altLang="en-US" sz="2800" b="1" kern="1200" cap="none" spc="0" normalizeH="0" baseline="0" noProof="0" smtClean="0">
                <a:solidFill>
                  <a:srgbClr val="3333CC"/>
                </a:solidFill>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smtClean="0">
                <a:solidFill>
                  <a:srgbClr val="FF0066"/>
                </a:solidFill>
                <a:latin typeface="Times New Roman" panose="02020603050405020304" pitchFamily="18" charset="0"/>
                <a:ea typeface="宋体" panose="02010600030101010101" pitchFamily="2" charset="-122"/>
                <a:cs typeface="+mn-cs"/>
              </a:rPr>
              <a:t>2.</a:t>
            </a:r>
            <a:r>
              <a:rPr kumimoji="1" lang="zh-CN" altLang="en-US" sz="2800" b="1" kern="1200" cap="none" spc="0" normalizeH="0" baseline="0" noProof="0" smtClean="0">
                <a:solidFill>
                  <a:srgbClr val="3333CC"/>
                </a:solidFill>
                <a:latin typeface="Times New Roman" panose="02020603050405020304" pitchFamily="18" charset="0"/>
                <a:ea typeface="宋体" panose="02010600030101010101" pitchFamily="2" charset="-122"/>
                <a:cs typeface="+mn-cs"/>
              </a:rPr>
              <a:t>晶体管的电流放大作用，实质上是基极电流对集电极电流的控制作用。</a:t>
            </a:r>
            <a:endParaRPr kumimoji="1" lang="zh-CN" altLang="en-US" sz="2800" b="1" kern="1200" cap="none" spc="0" normalizeH="0" baseline="0" noProof="0" smtClean="0">
              <a:solidFill>
                <a:srgbClr val="3333CC"/>
              </a:solidFill>
              <a:latin typeface="Times New Roman" panose="02020603050405020304" pitchFamily="18" charset="0"/>
              <a:ea typeface="宋体" panose="02010600030101010101" pitchFamily="2" charset="-122"/>
              <a:cs typeface="+mn-cs"/>
            </a:endParaRPr>
          </a:p>
        </p:txBody>
      </p:sp>
      <p:sp>
        <p:nvSpPr>
          <p:cNvPr id="69646" name="AutoShape 14"/>
          <p:cNvSpPr/>
          <p:nvPr/>
        </p:nvSpPr>
        <p:spPr>
          <a:xfrm>
            <a:off x="457200" y="3790950"/>
            <a:ext cx="228600" cy="1485900"/>
          </a:xfrm>
          <a:prstGeom prst="leftBrace">
            <a:avLst>
              <a:gd name="adj1" fmla="val 54166"/>
              <a:gd name="adj2" fmla="val 50000"/>
            </a:avLst>
          </a:prstGeom>
          <a:no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7" name="页脚占位符 4"/>
          <p:cNvSpPr txBox="1">
            <a:spLocks noGrp="1"/>
          </p:cNvSpPr>
          <p:nvPr>
            <p:custDataLst>
              <p:tags r:id="rId1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9634">
                                            <p:txEl>
                                              <p:charRg st="0" end="14"/>
                                            </p:txEl>
                                          </p:spTgt>
                                        </p:tgtEl>
                                        <p:attrNameLst>
                                          <p:attrName>style.visibility</p:attrName>
                                        </p:attrNameLst>
                                      </p:cBhvr>
                                      <p:to>
                                        <p:strVal val="visible"/>
                                      </p:to>
                                    </p:set>
                                    <p:animEffect transition="in" filter="wipe(left)">
                                      <p:cBhvr>
                                        <p:cTn id="7" dur="500"/>
                                        <p:tgtEl>
                                          <p:spTgt spid="69634">
                                            <p:txEl>
                                              <p:charRg st="0" end="1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9636">
                                            <p:txEl>
                                              <p:charRg st="0" end="18"/>
                                            </p:txEl>
                                          </p:spTgt>
                                        </p:tgtEl>
                                        <p:attrNameLst>
                                          <p:attrName>style.visibility</p:attrName>
                                        </p:attrNameLst>
                                      </p:cBhvr>
                                      <p:to>
                                        <p:strVal val="visible"/>
                                      </p:to>
                                    </p:set>
                                    <p:animEffect transition="in" filter="wipe(left)">
                                      <p:cBhvr>
                                        <p:cTn id="12" dur="500"/>
                                        <p:tgtEl>
                                          <p:spTgt spid="69636">
                                            <p:txEl>
                                              <p:charRg st="0" end="1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9637">
                                            <p:txEl>
                                              <p:charRg st="0" end="17"/>
                                            </p:txEl>
                                          </p:spTgt>
                                        </p:tgtEl>
                                        <p:attrNameLst>
                                          <p:attrName>style.visibility</p:attrName>
                                        </p:attrNameLst>
                                      </p:cBhvr>
                                      <p:to>
                                        <p:strVal val="visible"/>
                                      </p:to>
                                    </p:set>
                                    <p:animEffect transition="in" filter="wipe(left)">
                                      <p:cBhvr>
                                        <p:cTn id="17" dur="500"/>
                                        <p:tgtEl>
                                          <p:spTgt spid="69637">
                                            <p:txEl>
                                              <p:charRg st="0" end="1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9635">
                                            <p:txEl>
                                              <p:charRg st="0" end="51"/>
                                            </p:txEl>
                                          </p:spTgt>
                                        </p:tgtEl>
                                        <p:attrNameLst>
                                          <p:attrName>style.visibility</p:attrName>
                                        </p:attrNameLst>
                                      </p:cBhvr>
                                      <p:to>
                                        <p:strVal val="visible"/>
                                      </p:to>
                                    </p:set>
                                    <p:animEffect transition="in" filter="wipe(left)">
                                      <p:cBhvr>
                                        <p:cTn id="22" dur="500"/>
                                        <p:tgtEl>
                                          <p:spTgt spid="69635">
                                            <p:txEl>
                                              <p:charRg st="0" end="5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18822"/>
                                        </p:tgtEl>
                                        <p:attrNameLst>
                                          <p:attrName>style.visibility</p:attrName>
                                        </p:attrNameLst>
                                      </p:cBhvr>
                                      <p:to>
                                        <p:strVal val="visible"/>
                                      </p:to>
                                    </p:set>
                                    <p:animEffect transition="in" filter="wipe(left)">
                                      <p:cBhvr>
                                        <p:cTn id="27" dur="500"/>
                                        <p:tgtEl>
                                          <p:spTgt spid="41882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18826"/>
                                        </p:tgtEl>
                                        <p:attrNameLst>
                                          <p:attrName>style.visibility</p:attrName>
                                        </p:attrNameLst>
                                      </p:cBhvr>
                                      <p:to>
                                        <p:strVal val="visible"/>
                                      </p:to>
                                    </p:set>
                                    <p:animEffect transition="in" filter="wipe(left)">
                                      <p:cBhvr>
                                        <p:cTn id="32" dur="500"/>
                                        <p:tgtEl>
                                          <p:spTgt spid="41882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18827"/>
                                        </p:tgtEl>
                                        <p:attrNameLst>
                                          <p:attrName>style.visibility</p:attrName>
                                        </p:attrNameLst>
                                      </p:cBhvr>
                                      <p:to>
                                        <p:strVal val="visible"/>
                                      </p:to>
                                    </p:set>
                                    <p:animEffect transition="in" filter="wipe(left)">
                                      <p:cBhvr>
                                        <p:cTn id="37" dur="500"/>
                                        <p:tgtEl>
                                          <p:spTgt spid="41882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9644">
                                            <p:txEl>
                                              <p:charRg st="0" end="11"/>
                                            </p:txEl>
                                          </p:spTgt>
                                        </p:tgtEl>
                                        <p:attrNameLst>
                                          <p:attrName>style.visibility</p:attrName>
                                        </p:attrNameLst>
                                      </p:cBhvr>
                                      <p:to>
                                        <p:strVal val="visible"/>
                                      </p:to>
                                    </p:set>
                                    <p:animEffect transition="in" filter="wipe(left)">
                                      <p:cBhvr>
                                        <p:cTn id="42" dur="500"/>
                                        <p:tgtEl>
                                          <p:spTgt spid="69644">
                                            <p:txEl>
                                              <p:charRg st="0" end="1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9646"/>
                                        </p:tgtEl>
                                        <p:attrNameLst>
                                          <p:attrName>style.visibility</p:attrName>
                                        </p:attrNameLst>
                                      </p:cBhvr>
                                      <p:to>
                                        <p:strVal val="visible"/>
                                      </p:to>
                                    </p:set>
                                    <p:animEffect transition="in" filter="wipe(left)">
                                      <p:cBhvr>
                                        <p:cTn id="47" dur="500"/>
                                        <p:tgtEl>
                                          <p:spTgt spid="69646"/>
                                        </p:tgtEl>
                                      </p:cBhvr>
                                    </p:animEffect>
                                  </p:childTnLst>
                                </p:cTn>
                              </p:par>
                            </p:childTnLst>
                          </p:cTn>
                        </p:par>
                        <p:par>
                          <p:cTn id="48" fill="hold">
                            <p:stCondLst>
                              <p:cond delay="500"/>
                            </p:stCondLst>
                            <p:childTnLst>
                              <p:par>
                                <p:cTn id="49" presetID="22" presetClass="entr" presetSubtype="8" fill="hold" nodeType="afterEffect">
                                  <p:stCondLst>
                                    <p:cond delay="1000"/>
                                  </p:stCondLst>
                                  <p:childTnLst>
                                    <p:set>
                                      <p:cBhvr>
                                        <p:cTn id="50" dur="1" fill="hold">
                                          <p:stCondLst>
                                            <p:cond delay="0"/>
                                          </p:stCondLst>
                                        </p:cTn>
                                        <p:tgtEl>
                                          <p:spTgt spid="418823"/>
                                        </p:tgtEl>
                                        <p:attrNameLst>
                                          <p:attrName>style.visibility</p:attrName>
                                        </p:attrNameLst>
                                      </p:cBhvr>
                                      <p:to>
                                        <p:strVal val="visible"/>
                                      </p:to>
                                    </p:set>
                                    <p:animEffect transition="in" filter="wipe(left)">
                                      <p:cBhvr>
                                        <p:cTn id="51" dur="500"/>
                                        <p:tgtEl>
                                          <p:spTgt spid="418823"/>
                                        </p:tgtEl>
                                      </p:cBhvr>
                                    </p:animEffect>
                                  </p:childTnLst>
                                </p:cTn>
                              </p:par>
                            </p:childTnLst>
                          </p:cTn>
                        </p:par>
                        <p:par>
                          <p:cTn id="52" fill="hold">
                            <p:stCondLst>
                              <p:cond delay="2000"/>
                            </p:stCondLst>
                            <p:childTnLst>
                              <p:par>
                                <p:cTn id="53" presetID="22" presetClass="entr" presetSubtype="8" fill="hold" nodeType="afterEffect">
                                  <p:stCondLst>
                                    <p:cond delay="1000"/>
                                  </p:stCondLst>
                                  <p:childTnLst>
                                    <p:set>
                                      <p:cBhvr>
                                        <p:cTn id="54" dur="1" fill="hold">
                                          <p:stCondLst>
                                            <p:cond delay="0"/>
                                          </p:stCondLst>
                                        </p:cTn>
                                        <p:tgtEl>
                                          <p:spTgt spid="418824"/>
                                        </p:tgtEl>
                                        <p:attrNameLst>
                                          <p:attrName>style.visibility</p:attrName>
                                        </p:attrNameLst>
                                      </p:cBhvr>
                                      <p:to>
                                        <p:strVal val="visible"/>
                                      </p:to>
                                    </p:set>
                                    <p:animEffect transition="in" filter="wipe(left)">
                                      <p:cBhvr>
                                        <p:cTn id="55" dur="500"/>
                                        <p:tgtEl>
                                          <p:spTgt spid="418824"/>
                                        </p:tgtEl>
                                      </p:cBhvr>
                                    </p:animEffect>
                                  </p:childTnLst>
                                </p:cTn>
                              </p:par>
                            </p:childTnLst>
                          </p:cTn>
                        </p:par>
                        <p:par>
                          <p:cTn id="56" fill="hold">
                            <p:stCondLst>
                              <p:cond delay="3500"/>
                            </p:stCondLst>
                            <p:childTnLst>
                              <p:par>
                                <p:cTn id="57" presetID="22" presetClass="entr" presetSubtype="8" fill="hold" nodeType="afterEffect">
                                  <p:stCondLst>
                                    <p:cond delay="1000"/>
                                  </p:stCondLst>
                                  <p:childTnLst>
                                    <p:set>
                                      <p:cBhvr>
                                        <p:cTn id="58" dur="1" fill="hold">
                                          <p:stCondLst>
                                            <p:cond delay="0"/>
                                          </p:stCondLst>
                                        </p:cTn>
                                        <p:tgtEl>
                                          <p:spTgt spid="418825"/>
                                        </p:tgtEl>
                                        <p:attrNameLst>
                                          <p:attrName>style.visibility</p:attrName>
                                        </p:attrNameLst>
                                      </p:cBhvr>
                                      <p:to>
                                        <p:strVal val="visible"/>
                                      </p:to>
                                    </p:set>
                                    <p:animEffect transition="in" filter="wipe(left)">
                                      <p:cBhvr>
                                        <p:cTn id="59" dur="500"/>
                                        <p:tgtEl>
                                          <p:spTgt spid="41882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69645"/>
                                        </p:tgtEl>
                                        <p:attrNameLst>
                                          <p:attrName>style.visibility</p:attrName>
                                        </p:attrNameLst>
                                      </p:cBhvr>
                                      <p:to>
                                        <p:strVal val="visible"/>
                                      </p:to>
                                    </p:set>
                                    <p:animEffect transition="in" filter="wipe(left)">
                                      <p:cBhvr>
                                        <p:cTn id="64" dur="300"/>
                                        <p:tgtEl>
                                          <p:spTgt spid="6964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iterate type="wd">
                                    <p:tmPct val="100000"/>
                                  </p:iterate>
                                  <p:childTnLst>
                                    <p:set>
                                      <p:cBhvr>
                                        <p:cTn id="68" dur="1" fill="hold">
                                          <p:stCondLst>
                                            <p:cond delay="0"/>
                                          </p:stCondLst>
                                        </p:cTn>
                                        <p:tgtEl>
                                          <p:spTgt spid="69645">
                                            <p:txEl>
                                              <p:charRg st="0" end="4"/>
                                            </p:txEl>
                                          </p:spTgt>
                                        </p:tgtEl>
                                        <p:attrNameLst>
                                          <p:attrName>style.visibility</p:attrName>
                                        </p:attrNameLst>
                                      </p:cBhvr>
                                      <p:to>
                                        <p:strVal val="visible"/>
                                      </p:to>
                                    </p:set>
                                    <p:animEffect transition="in" filter="wipe(left)">
                                      <p:cBhvr>
                                        <p:cTn id="69" dur="300"/>
                                        <p:tgtEl>
                                          <p:spTgt spid="69645">
                                            <p:txEl>
                                              <p:charRg st="0" end="4"/>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iterate type="wd">
                                    <p:tmPct val="100000"/>
                                  </p:iterate>
                                  <p:childTnLst>
                                    <p:set>
                                      <p:cBhvr>
                                        <p:cTn id="73" dur="1" fill="hold">
                                          <p:stCondLst>
                                            <p:cond delay="0"/>
                                          </p:stCondLst>
                                        </p:cTn>
                                        <p:tgtEl>
                                          <p:spTgt spid="69645">
                                            <p:txEl>
                                              <p:charRg st="4" end="47"/>
                                            </p:txEl>
                                          </p:spTgt>
                                        </p:tgtEl>
                                        <p:attrNameLst>
                                          <p:attrName>style.visibility</p:attrName>
                                        </p:attrNameLst>
                                      </p:cBhvr>
                                      <p:to>
                                        <p:strVal val="visible"/>
                                      </p:to>
                                    </p:set>
                                    <p:animEffect transition="in" filter="wipe(left)">
                                      <p:cBhvr>
                                        <p:cTn id="74" dur="300"/>
                                        <p:tgtEl>
                                          <p:spTgt spid="69645">
                                            <p:txEl>
                                              <p:charRg st="4" end="47"/>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iterate type="wd">
                                    <p:tmPct val="100000"/>
                                  </p:iterate>
                                  <p:childTnLst>
                                    <p:set>
                                      <p:cBhvr>
                                        <p:cTn id="78" dur="1" fill="hold">
                                          <p:stCondLst>
                                            <p:cond delay="0"/>
                                          </p:stCondLst>
                                        </p:cTn>
                                        <p:tgtEl>
                                          <p:spTgt spid="69645">
                                            <p:txEl>
                                              <p:charRg st="47" end="89"/>
                                            </p:txEl>
                                          </p:spTgt>
                                        </p:tgtEl>
                                        <p:attrNameLst>
                                          <p:attrName>style.visibility</p:attrName>
                                        </p:attrNameLst>
                                      </p:cBhvr>
                                      <p:to>
                                        <p:strVal val="visible"/>
                                      </p:to>
                                    </p:set>
                                    <p:animEffect transition="in" filter="wipe(left)">
                                      <p:cBhvr>
                                        <p:cTn id="79" dur="300"/>
                                        <p:tgtEl>
                                          <p:spTgt spid="69645">
                                            <p:txEl>
                                              <p:charRg st="47" end="8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build="p"/>
      <p:bldP spid="69635" grpId="0" build="p"/>
      <p:bldP spid="69636" grpId="0" build="p"/>
      <p:bldP spid="69637" grpId="0" build="p"/>
      <p:bldP spid="69644" grpId="0" build="p"/>
      <p:bldP spid="69645" grpId="0" animBg="1" build="p"/>
      <p:bldP spid="69646"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Rectangle 2"/>
          <p:cNvSpPr>
            <a:spLocks noChangeArrowheads="1"/>
          </p:cNvSpPr>
          <p:nvPr/>
        </p:nvSpPr>
        <p:spPr bwMode="auto">
          <a:xfrm>
            <a:off x="254000" y="339408"/>
            <a:ext cx="6508750" cy="583565"/>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Times New Roman" panose="02020603050405020304" pitchFamily="18" charset="0"/>
              </a:rPr>
              <a:t>7.3.3</a:t>
            </a:r>
            <a:r>
              <a:rPr kumimoji="1" lang="en-US" altLang="zh-CN"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 </a:t>
            </a:r>
            <a:r>
              <a:rPr kumimoji="1" lang="zh-CN" altLang="en-US"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三极管的伏安特性及主要参数</a:t>
            </a:r>
            <a:endParaRPr kumimoji="1" lang="zh-CN" altLang="en-US" sz="32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70659" name="Text Box 3"/>
          <p:cNvSpPr txBox="1"/>
          <p:nvPr/>
        </p:nvSpPr>
        <p:spPr>
          <a:xfrm>
            <a:off x="266700" y="1020763"/>
            <a:ext cx="4384675" cy="519112"/>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一、伏安特性</a:t>
            </a:r>
            <a:endParaRPr lang="zh-CN" altLang="en-US" sz="2800" b="1" dirty="0">
              <a:solidFill>
                <a:srgbClr val="0033CC"/>
              </a:solidFill>
              <a:latin typeface="Times New Roman" panose="02020603050405020304" pitchFamily="18" charset="0"/>
            </a:endParaRPr>
          </a:p>
        </p:txBody>
      </p:sp>
      <p:sp>
        <p:nvSpPr>
          <p:cNvPr id="70660" name="AutoShape 4"/>
          <p:cNvSpPr/>
          <p:nvPr/>
        </p:nvSpPr>
        <p:spPr>
          <a:xfrm>
            <a:off x="5554663" y="2054225"/>
            <a:ext cx="1025525" cy="912813"/>
          </a:xfrm>
          <a:prstGeom prst="roundRect">
            <a:avLst>
              <a:gd name="adj" fmla="val 16667"/>
            </a:avLst>
          </a:prstGeom>
          <a:noFill/>
          <a:ln w="28575" cap="flat" cmpd="sng">
            <a:solidFill>
              <a:srgbClr val="CC00CC"/>
            </a:solidFill>
            <a:prstDash val="dash"/>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70661" name="AutoShape 5"/>
          <p:cNvSpPr/>
          <p:nvPr/>
        </p:nvSpPr>
        <p:spPr>
          <a:xfrm>
            <a:off x="7158038" y="1323975"/>
            <a:ext cx="827087" cy="1452563"/>
          </a:xfrm>
          <a:prstGeom prst="roundRect">
            <a:avLst>
              <a:gd name="adj" fmla="val 16667"/>
            </a:avLst>
          </a:prstGeom>
          <a:noFill/>
          <a:ln w="28575" cap="flat" cmpd="sng">
            <a:solidFill>
              <a:srgbClr val="0033CC"/>
            </a:solidFill>
            <a:prstDash val="dash"/>
            <a:headEnd type="none" w="med" len="med"/>
            <a:tailEnd type="none" w="med" len="med"/>
          </a:ln>
        </p:spPr>
        <p:txBody>
          <a:bodyPr wrap="none" anchor="ctr" anchorCtr="0"/>
          <a:p>
            <a:pPr algn="ctr"/>
            <a:endParaRPr lang="zh-CN" altLang="zh-CN" dirty="0">
              <a:solidFill>
                <a:srgbClr val="0033CC"/>
              </a:solidFill>
              <a:latin typeface="Times New Roman" panose="02020603050405020304" pitchFamily="18" charset="0"/>
            </a:endParaRPr>
          </a:p>
        </p:txBody>
      </p:sp>
      <p:sp>
        <p:nvSpPr>
          <p:cNvPr id="70662" name="Text Box 6"/>
          <p:cNvSpPr txBox="1"/>
          <p:nvPr/>
        </p:nvSpPr>
        <p:spPr>
          <a:xfrm>
            <a:off x="5607050" y="2109788"/>
            <a:ext cx="1276350" cy="822325"/>
          </a:xfrm>
          <a:prstGeom prst="rect">
            <a:avLst/>
          </a:prstGeom>
          <a:noFill/>
          <a:ln w="9525">
            <a:noFill/>
          </a:ln>
        </p:spPr>
        <p:txBody>
          <a:bodyPr>
            <a:spAutoFit/>
          </a:bodyPr>
          <a:p>
            <a:r>
              <a:rPr lang="zh-CN" altLang="en-US" b="1" dirty="0">
                <a:solidFill>
                  <a:srgbClr val="CC00CC"/>
                </a:solidFill>
                <a:latin typeface="Times New Roman" panose="02020603050405020304" pitchFamily="18" charset="0"/>
              </a:rPr>
              <a:t>输入</a:t>
            </a:r>
            <a:endParaRPr lang="zh-CN" altLang="en-US" b="1" dirty="0">
              <a:solidFill>
                <a:srgbClr val="CC00CC"/>
              </a:solidFill>
              <a:latin typeface="Times New Roman" panose="02020603050405020304" pitchFamily="18" charset="0"/>
            </a:endParaRPr>
          </a:p>
          <a:p>
            <a:r>
              <a:rPr lang="zh-CN" altLang="en-US" b="1" dirty="0">
                <a:solidFill>
                  <a:srgbClr val="CC00CC"/>
                </a:solidFill>
                <a:latin typeface="Times New Roman" panose="02020603050405020304" pitchFamily="18" charset="0"/>
              </a:rPr>
              <a:t>回路</a:t>
            </a:r>
            <a:endParaRPr lang="zh-CN" altLang="en-US" b="1" dirty="0">
              <a:solidFill>
                <a:srgbClr val="CC00CC"/>
              </a:solidFill>
              <a:latin typeface="Times New Roman" panose="02020603050405020304" pitchFamily="18" charset="0"/>
            </a:endParaRPr>
          </a:p>
        </p:txBody>
      </p:sp>
      <p:sp>
        <p:nvSpPr>
          <p:cNvPr id="70663" name="Text Box 7"/>
          <p:cNvSpPr txBox="1"/>
          <p:nvPr/>
        </p:nvSpPr>
        <p:spPr>
          <a:xfrm>
            <a:off x="7264400" y="1766888"/>
            <a:ext cx="971550" cy="822325"/>
          </a:xfrm>
          <a:prstGeom prst="rect">
            <a:avLst/>
          </a:prstGeom>
          <a:noFill/>
          <a:ln w="9525">
            <a:noFill/>
          </a:ln>
        </p:spPr>
        <p:txBody>
          <a:bodyPr>
            <a:spAutoFit/>
          </a:bodyPr>
          <a:p>
            <a:r>
              <a:rPr lang="zh-CN" altLang="en-US" b="1" dirty="0">
                <a:solidFill>
                  <a:srgbClr val="0033CC"/>
                </a:solidFill>
                <a:latin typeface="Times New Roman" panose="02020603050405020304" pitchFamily="18" charset="0"/>
              </a:rPr>
              <a:t>输出</a:t>
            </a:r>
            <a:endParaRPr lang="zh-CN" altLang="en-US" b="1" dirty="0">
              <a:solidFill>
                <a:srgbClr val="0033CC"/>
              </a:solidFill>
              <a:latin typeface="Times New Roman" panose="02020603050405020304" pitchFamily="18" charset="0"/>
            </a:endParaRPr>
          </a:p>
          <a:p>
            <a:r>
              <a:rPr lang="zh-CN" altLang="en-US" b="1" dirty="0">
                <a:solidFill>
                  <a:srgbClr val="0033CC"/>
                </a:solidFill>
                <a:latin typeface="Times New Roman" panose="02020603050405020304" pitchFamily="18" charset="0"/>
              </a:rPr>
              <a:t>回路</a:t>
            </a:r>
            <a:endParaRPr lang="zh-CN" altLang="en-US" b="1" dirty="0">
              <a:solidFill>
                <a:srgbClr val="0033CC"/>
              </a:solidFill>
              <a:latin typeface="Times New Roman" panose="02020603050405020304" pitchFamily="18" charset="0"/>
            </a:endParaRPr>
          </a:p>
        </p:txBody>
      </p:sp>
      <p:graphicFrame>
        <p:nvGraphicFramePr>
          <p:cNvPr id="419848" name="Object 8"/>
          <p:cNvGraphicFramePr/>
          <p:nvPr/>
        </p:nvGraphicFramePr>
        <p:xfrm>
          <a:off x="617538" y="1893888"/>
          <a:ext cx="2811462" cy="701675"/>
        </p:xfrm>
        <a:graphic>
          <a:graphicData uri="http://schemas.openxmlformats.org/presentationml/2006/ole">
            <mc:AlternateContent xmlns:mc="http://schemas.openxmlformats.org/markup-compatibility/2006">
              <mc:Choice xmlns:v="urn:schemas-microsoft-com:vml" Requires="v">
                <p:oleObj spid="_x0000_s4157" name="" r:id="rId1" imgW="1167765" imgH="292100" progId="Equation.3">
                  <p:embed/>
                </p:oleObj>
              </mc:Choice>
              <mc:Fallback>
                <p:oleObj name="" r:id="rId1" imgW="1167765" imgH="292100" progId="Equation.3">
                  <p:embed/>
                  <p:pic>
                    <p:nvPicPr>
                      <p:cNvPr id="0" name="图片 4156"/>
                      <p:cNvPicPr/>
                      <p:nvPr/>
                    </p:nvPicPr>
                    <p:blipFill>
                      <a:blip r:embed="rId2">
                        <a:clrChange>
                          <a:clrFrom>
                            <a:srgbClr val="000000"/>
                          </a:clrFrom>
                          <a:clrTo>
                            <a:srgbClr val="FF0066"/>
                          </a:clrTo>
                        </a:clrChange>
                      </a:blip>
                      <a:stretch>
                        <a:fillRect/>
                      </a:stretch>
                    </p:blipFill>
                    <p:spPr>
                      <a:xfrm>
                        <a:off x="617538" y="1893888"/>
                        <a:ext cx="2811462" cy="701675"/>
                      </a:xfrm>
                      <a:prstGeom prst="rect">
                        <a:avLst/>
                      </a:prstGeom>
                      <a:noFill/>
                      <a:ln w="38100">
                        <a:noFill/>
                        <a:miter/>
                      </a:ln>
                    </p:spPr>
                  </p:pic>
                </p:oleObj>
              </mc:Fallback>
            </mc:AlternateContent>
          </a:graphicData>
        </a:graphic>
      </p:graphicFrame>
      <p:graphicFrame>
        <p:nvGraphicFramePr>
          <p:cNvPr id="419849" name="Object 9"/>
          <p:cNvGraphicFramePr/>
          <p:nvPr/>
        </p:nvGraphicFramePr>
        <p:xfrm>
          <a:off x="411163" y="2527300"/>
          <a:ext cx="1223962" cy="546100"/>
        </p:xfrm>
        <a:graphic>
          <a:graphicData uri="http://schemas.openxmlformats.org/presentationml/2006/ole">
            <mc:AlternateContent xmlns:mc="http://schemas.openxmlformats.org/markup-compatibility/2006">
              <mc:Choice xmlns:v="urn:schemas-microsoft-com:vml" Requires="v">
                <p:oleObj spid="_x0000_s4158" name="" r:id="rId3" imgW="508000" imgH="228600" progId="Equation.3">
                  <p:embed/>
                </p:oleObj>
              </mc:Choice>
              <mc:Fallback>
                <p:oleObj name="" r:id="rId3" imgW="508000" imgH="228600" progId="Equation.3">
                  <p:embed/>
                  <p:pic>
                    <p:nvPicPr>
                      <p:cNvPr id="0" name="图片 4157"/>
                      <p:cNvPicPr/>
                      <p:nvPr/>
                    </p:nvPicPr>
                    <p:blipFill>
                      <a:blip r:embed="rId4">
                        <a:clrChange>
                          <a:clrFrom>
                            <a:srgbClr val="000000"/>
                          </a:clrFrom>
                          <a:clrTo>
                            <a:srgbClr val="0033CC"/>
                          </a:clrTo>
                        </a:clrChange>
                      </a:blip>
                      <a:stretch>
                        <a:fillRect/>
                      </a:stretch>
                    </p:blipFill>
                    <p:spPr>
                      <a:xfrm>
                        <a:off x="411163" y="2527300"/>
                        <a:ext cx="1223962" cy="546100"/>
                      </a:xfrm>
                      <a:prstGeom prst="rect">
                        <a:avLst/>
                      </a:prstGeom>
                      <a:noFill/>
                      <a:ln w="38100">
                        <a:noFill/>
                        <a:miter/>
                      </a:ln>
                    </p:spPr>
                  </p:pic>
                </p:oleObj>
              </mc:Fallback>
            </mc:AlternateContent>
          </a:graphicData>
        </a:graphic>
      </p:graphicFrame>
      <p:sp>
        <p:nvSpPr>
          <p:cNvPr id="70666" name="Text Box 10"/>
          <p:cNvSpPr txBox="1"/>
          <p:nvPr/>
        </p:nvSpPr>
        <p:spPr>
          <a:xfrm>
            <a:off x="1674813" y="2517775"/>
            <a:ext cx="3416300" cy="519113"/>
          </a:xfrm>
          <a:prstGeom prst="rect">
            <a:avLst/>
          </a:prstGeom>
          <a:noFill/>
          <a:ln w="9525">
            <a:noFill/>
          </a:ln>
        </p:spPr>
        <p:txBody>
          <a:bodyPr>
            <a:spAutoFit/>
          </a:bodyPr>
          <a:p>
            <a:r>
              <a:rPr lang="zh-CN" altLang="en-US" sz="2800" b="1" dirty="0">
                <a:latin typeface="Times New Roman" panose="02020603050405020304" pitchFamily="18" charset="0"/>
              </a:rPr>
              <a:t>与二极管特性相似</a:t>
            </a:r>
            <a:endParaRPr lang="zh-CN" altLang="en-US" sz="2800" b="1" dirty="0">
              <a:latin typeface="Times New Roman" panose="02020603050405020304" pitchFamily="18" charset="0"/>
            </a:endParaRPr>
          </a:p>
        </p:txBody>
      </p:sp>
      <p:grpSp>
        <p:nvGrpSpPr>
          <p:cNvPr id="2" name="Group 11"/>
          <p:cNvGrpSpPr/>
          <p:nvPr/>
        </p:nvGrpSpPr>
        <p:grpSpPr>
          <a:xfrm>
            <a:off x="4749800" y="606425"/>
            <a:ext cx="4495800" cy="2681288"/>
            <a:chOff x="2928" y="698"/>
            <a:chExt cx="2832" cy="1689"/>
          </a:xfrm>
        </p:grpSpPr>
        <p:grpSp>
          <p:nvGrpSpPr>
            <p:cNvPr id="419852" name="Group 12"/>
            <p:cNvGrpSpPr/>
            <p:nvPr/>
          </p:nvGrpSpPr>
          <p:grpSpPr>
            <a:xfrm>
              <a:off x="2928" y="698"/>
              <a:ext cx="2832" cy="1689"/>
              <a:chOff x="2928" y="698"/>
              <a:chExt cx="2832" cy="1689"/>
            </a:xfrm>
          </p:grpSpPr>
          <p:sp>
            <p:nvSpPr>
              <p:cNvPr id="419853" name="Rectangle 13"/>
              <p:cNvSpPr/>
              <p:nvPr/>
            </p:nvSpPr>
            <p:spPr>
              <a:xfrm>
                <a:off x="5080" y="1315"/>
                <a:ext cx="680" cy="289"/>
              </a:xfrm>
              <a:prstGeom prst="rect">
                <a:avLst/>
              </a:prstGeom>
              <a:noFill/>
              <a:ln w="9525">
                <a:noFill/>
              </a:ln>
            </p:spPr>
            <p:txBody>
              <a:bodyPr>
                <a:spAutoFit/>
              </a:bodyPr>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p:txBody>
          </p:sp>
          <p:sp>
            <p:nvSpPr>
              <p:cNvPr id="419854" name="Oval 14"/>
              <p:cNvSpPr/>
              <p:nvPr/>
            </p:nvSpPr>
            <p:spPr>
              <a:xfrm>
                <a:off x="3040" y="1920"/>
                <a:ext cx="227" cy="227"/>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9855" name="Freeform 15"/>
              <p:cNvSpPr/>
              <p:nvPr/>
            </p:nvSpPr>
            <p:spPr>
              <a:xfrm>
                <a:off x="3156" y="1431"/>
                <a:ext cx="1903" cy="838"/>
              </a:xfrm>
              <a:custGeom>
                <a:avLst/>
                <a:gdLst>
                  <a:gd name="txL" fmla="*/ 0 w 2784"/>
                  <a:gd name="txT" fmla="*/ 0 h 1152"/>
                  <a:gd name="txR" fmla="*/ 2784 w 2784"/>
                  <a:gd name="txB" fmla="*/ 1152 h 1152"/>
                </a:gdLst>
                <a:ahLst/>
                <a:cxnLst>
                  <a:cxn ang="0">
                    <a:pos x="1392" y="0"/>
                  </a:cxn>
                  <a:cxn ang="0">
                    <a:pos x="0" y="0"/>
                  </a:cxn>
                  <a:cxn ang="0">
                    <a:pos x="0" y="1152"/>
                  </a:cxn>
                  <a:cxn ang="0">
                    <a:pos x="2784" y="1152"/>
                  </a:cxn>
                  <a:cxn ang="0">
                    <a:pos x="2784" y="240"/>
                  </a:cxn>
                </a:cxnLst>
                <a:rect l="txL" t="txT" r="txR" b="txB"/>
                <a:pathLst>
                  <a:path w="2784" h="1152">
                    <a:moveTo>
                      <a:pt x="1392" y="0"/>
                    </a:moveTo>
                    <a:lnTo>
                      <a:pt x="0" y="0"/>
                    </a:lnTo>
                    <a:lnTo>
                      <a:pt x="0" y="1152"/>
                    </a:lnTo>
                    <a:lnTo>
                      <a:pt x="2784" y="1152"/>
                    </a:lnTo>
                    <a:lnTo>
                      <a:pt x="2784" y="240"/>
                    </a:lnTo>
                  </a:path>
                </a:pathLst>
              </a:custGeom>
              <a:noFill/>
              <a:ln w="25400" cap="flat" cmpd="sng">
                <a:solidFill>
                  <a:schemeClr val="tx1"/>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grpSp>
            <p:nvGrpSpPr>
              <p:cNvPr id="419856" name="Group 16"/>
              <p:cNvGrpSpPr/>
              <p:nvPr/>
            </p:nvGrpSpPr>
            <p:grpSpPr>
              <a:xfrm>
                <a:off x="4101" y="1302"/>
                <a:ext cx="213" cy="280"/>
                <a:chOff x="4272" y="1174"/>
                <a:chExt cx="240" cy="314"/>
              </a:xfrm>
            </p:grpSpPr>
            <p:sp>
              <p:nvSpPr>
                <p:cNvPr id="419857" name="Line 17"/>
                <p:cNvSpPr/>
                <p:nvPr/>
              </p:nvSpPr>
              <p:spPr>
                <a:xfrm>
                  <a:off x="4272" y="1176"/>
                  <a:ext cx="0" cy="288"/>
                </a:xfrm>
                <a:prstGeom prst="line">
                  <a:avLst/>
                </a:prstGeom>
                <a:ln w="38100" cap="flat" cmpd="sng">
                  <a:solidFill>
                    <a:schemeClr val="tx1"/>
                  </a:solidFill>
                  <a:prstDash val="solid"/>
                  <a:headEnd type="none" w="med" len="med"/>
                  <a:tailEnd type="none" w="sm" len="lg"/>
                </a:ln>
              </p:spPr>
            </p:sp>
            <p:sp>
              <p:nvSpPr>
                <p:cNvPr id="419858" name="Line 18"/>
                <p:cNvSpPr/>
                <p:nvPr/>
              </p:nvSpPr>
              <p:spPr>
                <a:xfrm rot="-186448" flipV="1">
                  <a:off x="4272" y="1174"/>
                  <a:ext cx="209" cy="96"/>
                </a:xfrm>
                <a:prstGeom prst="line">
                  <a:avLst/>
                </a:prstGeom>
                <a:ln w="38100" cap="flat" cmpd="sng">
                  <a:solidFill>
                    <a:schemeClr val="tx1"/>
                  </a:solidFill>
                  <a:prstDash val="solid"/>
                  <a:headEnd type="none" w="med" len="med"/>
                  <a:tailEnd type="none" w="sm" len="lg"/>
                </a:ln>
              </p:spPr>
            </p:sp>
            <p:sp>
              <p:nvSpPr>
                <p:cNvPr id="419859" name="Line 19"/>
                <p:cNvSpPr/>
                <p:nvPr/>
              </p:nvSpPr>
              <p:spPr>
                <a:xfrm>
                  <a:off x="4272" y="1344"/>
                  <a:ext cx="240" cy="144"/>
                </a:xfrm>
                <a:prstGeom prst="line">
                  <a:avLst/>
                </a:prstGeom>
                <a:ln w="38100" cap="flat" cmpd="sng">
                  <a:solidFill>
                    <a:schemeClr val="tx1"/>
                  </a:solidFill>
                  <a:prstDash val="solid"/>
                  <a:headEnd type="none" w="med" len="med"/>
                  <a:tailEnd type="stealth" w="med" len="lg"/>
                </a:ln>
              </p:spPr>
            </p:sp>
          </p:grpSp>
          <p:sp>
            <p:nvSpPr>
              <p:cNvPr id="419860" name="Freeform 20"/>
              <p:cNvSpPr/>
              <p:nvPr/>
            </p:nvSpPr>
            <p:spPr>
              <a:xfrm>
                <a:off x="4273" y="1010"/>
                <a:ext cx="786" cy="427"/>
              </a:xfrm>
              <a:custGeom>
                <a:avLst/>
                <a:gdLst>
                  <a:gd name="txL" fmla="*/ 0 w 1152"/>
                  <a:gd name="txT" fmla="*/ 0 h 480"/>
                  <a:gd name="txR" fmla="*/ 1152 w 1152"/>
                  <a:gd name="txB" fmla="*/ 480 h 480"/>
                </a:gdLst>
                <a:ahLst/>
                <a:cxnLst>
                  <a:cxn ang="0">
                    <a:pos x="0" y="336"/>
                  </a:cxn>
                  <a:cxn ang="0">
                    <a:pos x="0" y="0"/>
                  </a:cxn>
                  <a:cxn ang="0">
                    <a:pos x="1152" y="0"/>
                  </a:cxn>
                  <a:cxn ang="0">
                    <a:pos x="1152" y="480"/>
                  </a:cxn>
                </a:cxnLst>
                <a:rect l="txL" t="txT" r="txR" b="txB"/>
                <a:pathLst>
                  <a:path w="1152" h="480">
                    <a:moveTo>
                      <a:pt x="0" y="336"/>
                    </a:moveTo>
                    <a:lnTo>
                      <a:pt x="0" y="0"/>
                    </a:lnTo>
                    <a:lnTo>
                      <a:pt x="1152" y="0"/>
                    </a:lnTo>
                    <a:lnTo>
                      <a:pt x="1152" y="480"/>
                    </a:lnTo>
                  </a:path>
                </a:pathLst>
              </a:custGeom>
              <a:noFill/>
              <a:ln w="25400" cap="flat" cmpd="sng">
                <a:solidFill>
                  <a:schemeClr val="tx1"/>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19861" name="Rectangle 21"/>
              <p:cNvSpPr/>
              <p:nvPr/>
            </p:nvSpPr>
            <p:spPr>
              <a:xfrm rot="5400000">
                <a:off x="4935" y="1434"/>
                <a:ext cx="256" cy="85"/>
              </a:xfrm>
              <a:prstGeom prst="rect">
                <a:avLst/>
              </a:prstGeom>
              <a:solidFill>
                <a:schemeClr val="bg1"/>
              </a:solidFill>
              <a:ln w="38100" cap="flat" cmpd="sng">
                <a:solidFill>
                  <a:srgbClr val="000000"/>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9862" name="Rectangle 22"/>
              <p:cNvSpPr/>
              <p:nvPr/>
            </p:nvSpPr>
            <p:spPr>
              <a:xfrm rot="5400000">
                <a:off x="3027" y="1618"/>
                <a:ext cx="256" cy="85"/>
              </a:xfrm>
              <a:prstGeom prst="rect">
                <a:avLst/>
              </a:prstGeom>
              <a:solidFill>
                <a:schemeClr val="bg1"/>
              </a:solidFill>
              <a:ln w="38100" cap="flat" cmpd="sng">
                <a:solidFill>
                  <a:srgbClr val="000000"/>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9863" name="Line 23"/>
              <p:cNvSpPr/>
              <p:nvPr/>
            </p:nvSpPr>
            <p:spPr>
              <a:xfrm>
                <a:off x="4304" y="1575"/>
                <a:ext cx="0" cy="812"/>
              </a:xfrm>
              <a:prstGeom prst="line">
                <a:avLst/>
              </a:prstGeom>
              <a:ln w="25400" cap="flat" cmpd="sng">
                <a:solidFill>
                  <a:schemeClr val="tx1"/>
                </a:solidFill>
                <a:prstDash val="solid"/>
                <a:headEnd type="none" w="med" len="med"/>
                <a:tailEnd type="none" w="sm" len="lg"/>
              </a:ln>
            </p:spPr>
          </p:sp>
          <p:sp>
            <p:nvSpPr>
              <p:cNvPr id="419864" name="Freeform 24"/>
              <p:cNvSpPr/>
              <p:nvPr/>
            </p:nvSpPr>
            <p:spPr>
              <a:xfrm flipH="1">
                <a:off x="2928" y="1426"/>
                <a:ext cx="242" cy="262"/>
              </a:xfrm>
              <a:custGeom>
                <a:avLst/>
                <a:gdLst>
                  <a:gd name="txL" fmla="*/ 0 w 192"/>
                  <a:gd name="txT" fmla="*/ 0 h 288"/>
                  <a:gd name="txR" fmla="*/ 192 w 192"/>
                  <a:gd name="txB" fmla="*/ 288 h 288"/>
                </a:gdLst>
                <a:ahLst/>
                <a:cxnLst>
                  <a:cxn ang="0">
                    <a:pos x="0" y="0"/>
                  </a:cxn>
                  <a:cxn ang="0">
                    <a:pos x="192" y="0"/>
                  </a:cxn>
                  <a:cxn ang="0">
                    <a:pos x="192" y="288"/>
                  </a:cxn>
                  <a:cxn ang="0">
                    <a:pos x="48" y="288"/>
                  </a:cxn>
                </a:cxnLst>
                <a:rect l="txL" t="txT" r="txR" b="txB"/>
                <a:pathLst>
                  <a:path w="192" h="288">
                    <a:moveTo>
                      <a:pt x="0" y="0"/>
                    </a:moveTo>
                    <a:lnTo>
                      <a:pt x="192" y="0"/>
                    </a:lnTo>
                    <a:lnTo>
                      <a:pt x="192" y="288"/>
                    </a:lnTo>
                    <a:lnTo>
                      <a:pt x="48" y="288"/>
                    </a:lnTo>
                  </a:path>
                </a:pathLst>
              </a:custGeom>
              <a:noFill/>
              <a:ln w="25400" cap="flat" cmpd="sng">
                <a:solidFill>
                  <a:schemeClr val="tx1"/>
                </a:solidFill>
                <a:prstDash val="solid"/>
                <a:round/>
                <a:headEnd type="none" w="med" len="med"/>
                <a:tailEnd type="stealth" w="sm" len="med"/>
              </a:ln>
            </p:spPr>
            <p:txBody>
              <a:bodyPr wrap="none" anchor="ctr" anchorCtr="0"/>
              <a:p>
                <a:endParaRPr lang="zh-CN" altLang="en-US" dirty="0">
                  <a:latin typeface="Times New Roman" panose="02020603050405020304" pitchFamily="18" charset="0"/>
                </a:endParaRPr>
              </a:p>
            </p:txBody>
          </p:sp>
          <p:sp>
            <p:nvSpPr>
              <p:cNvPr id="419865" name="Line 25"/>
              <p:cNvSpPr/>
              <p:nvPr/>
            </p:nvSpPr>
            <p:spPr>
              <a:xfrm>
                <a:off x="3321" y="1368"/>
                <a:ext cx="297" cy="0"/>
              </a:xfrm>
              <a:prstGeom prst="line">
                <a:avLst/>
              </a:prstGeom>
              <a:ln w="28575" cap="flat" cmpd="sng">
                <a:solidFill>
                  <a:srgbClr val="FF0066"/>
                </a:solidFill>
                <a:prstDash val="solid"/>
                <a:headEnd type="none" w="med" len="med"/>
                <a:tailEnd type="stealth" w="med" len="lg"/>
              </a:ln>
            </p:spPr>
          </p:sp>
          <p:sp>
            <p:nvSpPr>
              <p:cNvPr id="419866" name="Line 26"/>
              <p:cNvSpPr/>
              <p:nvPr/>
            </p:nvSpPr>
            <p:spPr>
              <a:xfrm flipH="1">
                <a:off x="4633" y="904"/>
                <a:ext cx="255" cy="0"/>
              </a:xfrm>
              <a:prstGeom prst="line">
                <a:avLst/>
              </a:prstGeom>
              <a:ln w="28575" cap="flat" cmpd="sng">
                <a:solidFill>
                  <a:srgbClr val="FF0066"/>
                </a:solidFill>
                <a:prstDash val="solid"/>
                <a:headEnd type="none" w="med" len="med"/>
                <a:tailEnd type="stealth" w="med" len="lg"/>
              </a:ln>
            </p:spPr>
          </p:sp>
          <p:sp>
            <p:nvSpPr>
              <p:cNvPr id="419867" name="Line 27"/>
              <p:cNvSpPr/>
              <p:nvPr/>
            </p:nvSpPr>
            <p:spPr>
              <a:xfrm>
                <a:off x="4361" y="1803"/>
                <a:ext cx="0" cy="299"/>
              </a:xfrm>
              <a:prstGeom prst="line">
                <a:avLst/>
              </a:prstGeom>
              <a:ln w="25400" cap="flat" cmpd="sng">
                <a:solidFill>
                  <a:srgbClr val="FF0066"/>
                </a:solidFill>
                <a:prstDash val="solid"/>
                <a:headEnd type="none" w="med" len="med"/>
                <a:tailEnd type="stealth" w="med" len="lg"/>
              </a:ln>
            </p:spPr>
          </p:sp>
          <p:sp>
            <p:nvSpPr>
              <p:cNvPr id="419868" name="Text Box 28"/>
              <p:cNvSpPr txBox="1"/>
              <p:nvPr/>
            </p:nvSpPr>
            <p:spPr>
              <a:xfrm>
                <a:off x="5208" y="1785"/>
                <a:ext cx="336" cy="288"/>
              </a:xfrm>
              <a:prstGeom prst="rect">
                <a:avLst/>
              </a:prstGeom>
              <a:noFill/>
              <a:ln w="25400">
                <a:noFill/>
              </a:ln>
            </p:spPr>
            <p:txBody>
              <a:bodyPr wrap="none">
                <a:spAutoFit/>
              </a:bodyPr>
              <a:p>
                <a:pPr algn="ctr"/>
                <a:r>
                  <a:rPr lang="en-US" altLang="zh-CN" b="1" i="1" dirty="0">
                    <a:solidFill>
                      <a:srgbClr val="0033CC"/>
                    </a:solidFill>
                    <a:latin typeface="Times New Roman" panose="02020603050405020304" pitchFamily="18" charset="0"/>
                  </a:rPr>
                  <a:t>E</a:t>
                </a:r>
                <a:r>
                  <a:rPr lang="en-US" altLang="zh-CN" b="1" baseline="-25000" dirty="0">
                    <a:solidFill>
                      <a:srgbClr val="0033CC"/>
                    </a:solidFill>
                    <a:latin typeface="Times New Roman" panose="02020603050405020304" pitchFamily="18" charset="0"/>
                  </a:rPr>
                  <a:t>C</a:t>
                </a:r>
                <a:endParaRPr lang="en-US" altLang="zh-CN" b="1" baseline="-25000" dirty="0">
                  <a:solidFill>
                    <a:srgbClr val="0033CC"/>
                  </a:solidFill>
                  <a:latin typeface="Times New Roman" panose="02020603050405020304" pitchFamily="18" charset="0"/>
                </a:endParaRPr>
              </a:p>
            </p:txBody>
          </p:sp>
          <p:sp>
            <p:nvSpPr>
              <p:cNvPr id="419869" name="Text Box 29"/>
              <p:cNvSpPr txBox="1"/>
              <p:nvPr/>
            </p:nvSpPr>
            <p:spPr>
              <a:xfrm>
                <a:off x="3201" y="998"/>
                <a:ext cx="490" cy="327"/>
              </a:xfrm>
              <a:prstGeom prst="rect">
                <a:avLst/>
              </a:prstGeom>
              <a:noFill/>
              <a:ln w="25400">
                <a:noFill/>
              </a:ln>
            </p:spPr>
            <p:txBody>
              <a:bodyPr>
                <a:spAutoFit/>
              </a:bodyPr>
              <a:p>
                <a:pPr algn="ct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B</a:t>
                </a:r>
                <a:endParaRPr lang="en-US" altLang="zh-CN" sz="2800" b="1" dirty="0">
                  <a:solidFill>
                    <a:srgbClr val="FF0066"/>
                  </a:solidFill>
                  <a:latin typeface="Times New Roman" panose="02020603050405020304" pitchFamily="18" charset="0"/>
                </a:endParaRPr>
              </a:p>
            </p:txBody>
          </p:sp>
          <p:sp>
            <p:nvSpPr>
              <p:cNvPr id="419870" name="Text Box 30"/>
              <p:cNvSpPr txBox="1"/>
              <p:nvPr/>
            </p:nvSpPr>
            <p:spPr>
              <a:xfrm>
                <a:off x="4351" y="1923"/>
                <a:ext cx="420" cy="461"/>
              </a:xfrm>
              <a:prstGeom prst="rect">
                <a:avLst/>
              </a:prstGeom>
              <a:noFill/>
              <a:ln w="25400">
                <a:noFill/>
              </a:ln>
            </p:spPr>
            <p:txBody>
              <a:bodyPr>
                <a:spAutoFit/>
              </a:bodyPr>
              <a:p>
                <a:pPr algn="ct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E</a:t>
                </a:r>
                <a:endParaRPr lang="en-US" altLang="zh-CN" dirty="0">
                  <a:solidFill>
                    <a:srgbClr val="FF0066"/>
                  </a:solidFill>
                  <a:latin typeface="Times New Roman" panose="02020603050405020304" pitchFamily="18" charset="0"/>
                </a:endParaRPr>
              </a:p>
              <a:p>
                <a:pPr algn="ctr"/>
                <a:endParaRPr lang="en-US" altLang="zh-CN" sz="1800" b="1" dirty="0">
                  <a:solidFill>
                    <a:srgbClr val="FF0066"/>
                  </a:solidFill>
                  <a:latin typeface="Times New Roman" panose="02020603050405020304" pitchFamily="18" charset="0"/>
                </a:endParaRPr>
              </a:p>
            </p:txBody>
          </p:sp>
          <p:sp>
            <p:nvSpPr>
              <p:cNvPr id="419871" name="Text Box 31"/>
              <p:cNvSpPr txBox="1"/>
              <p:nvPr/>
            </p:nvSpPr>
            <p:spPr>
              <a:xfrm>
                <a:off x="3085" y="1517"/>
                <a:ext cx="489" cy="288"/>
              </a:xfrm>
              <a:prstGeom prst="rect">
                <a:avLst/>
              </a:prstGeom>
              <a:noFill/>
              <a:ln w="25400">
                <a:noFill/>
              </a:ln>
            </p:spPr>
            <p:txBody>
              <a:bodyPr>
                <a:spAutoFit/>
              </a:bodyPr>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B</a:t>
                </a:r>
                <a:endParaRPr lang="en-US" altLang="zh-CN" sz="1800" b="1" dirty="0">
                  <a:latin typeface="Times New Roman" panose="02020603050405020304" pitchFamily="18" charset="0"/>
                </a:endParaRPr>
              </a:p>
            </p:txBody>
          </p:sp>
          <p:sp>
            <p:nvSpPr>
              <p:cNvPr id="419872" name="Text Box 32"/>
              <p:cNvSpPr txBox="1"/>
              <p:nvPr/>
            </p:nvSpPr>
            <p:spPr>
              <a:xfrm>
                <a:off x="3568" y="1409"/>
                <a:ext cx="533" cy="787"/>
              </a:xfrm>
              <a:prstGeom prst="rect">
                <a:avLst/>
              </a:prstGeom>
              <a:noFill/>
              <a:ln w="38100">
                <a:noFill/>
              </a:ln>
            </p:spPr>
            <p:txBody>
              <a:bodyPr anchor="ctr" anchorCtr="0">
                <a:spAutoFit/>
              </a:bodyPr>
              <a:p>
                <a:pPr algn="ct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BE</a:t>
                </a:r>
                <a:endParaRPr lang="en-US" altLang="zh-CN" sz="2800" b="1" baseline="-25000" dirty="0">
                  <a:solidFill>
                    <a:srgbClr val="0033CC"/>
                  </a:solidFill>
                  <a:latin typeface="Times New Roman" panose="02020603050405020304" pitchFamily="18" charset="0"/>
                </a:endParaRPr>
              </a:p>
              <a:p>
                <a:pPr algn="ctr"/>
                <a:r>
                  <a:rPr lang="en-US" altLang="zh-CN" b="1" baseline="-25000" dirty="0">
                    <a:solidFill>
                      <a:srgbClr val="FF0066"/>
                    </a:solidFill>
                    <a:latin typeface="Times New Roman" panose="02020603050405020304" pitchFamily="18" charset="0"/>
                    <a:sym typeface="Symbol" panose="05050102010706020507" pitchFamily="18" charset="2"/>
                  </a:rPr>
                  <a:t></a:t>
                </a:r>
                <a:endParaRPr lang="en-US" altLang="zh-CN" dirty="0">
                  <a:solidFill>
                    <a:srgbClr val="FF0066"/>
                  </a:solidFill>
                  <a:latin typeface="Times New Roman" panose="02020603050405020304" pitchFamily="18" charset="0"/>
                </a:endParaRPr>
              </a:p>
            </p:txBody>
          </p:sp>
          <p:sp>
            <p:nvSpPr>
              <p:cNvPr id="419873" name="Text Box 33"/>
              <p:cNvSpPr txBox="1"/>
              <p:nvPr/>
            </p:nvSpPr>
            <p:spPr>
              <a:xfrm>
                <a:off x="4176" y="1235"/>
                <a:ext cx="678" cy="711"/>
              </a:xfrm>
              <a:prstGeom prst="rect">
                <a:avLst/>
              </a:prstGeom>
              <a:noFill/>
              <a:ln w="38100">
                <a:noFill/>
              </a:ln>
            </p:spPr>
            <p:txBody>
              <a:bodyPr anchor="ctr" anchorCtr="0">
                <a:spAutoFit/>
              </a:bodyPr>
              <a:p>
                <a:pPr algn="ct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lgn="ct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CE</a:t>
                </a:r>
                <a:endParaRPr lang="en-US" altLang="zh-CN" sz="2800" b="1" baseline="-25000" dirty="0">
                  <a:solidFill>
                    <a:srgbClr val="0033CC"/>
                  </a:solidFill>
                  <a:latin typeface="Times New Roman" panose="02020603050405020304" pitchFamily="18" charset="0"/>
                </a:endParaRPr>
              </a:p>
              <a:p>
                <a:pPr algn="ctr"/>
                <a:r>
                  <a:rPr lang="en-US" altLang="zh-CN" b="1" baseline="-25000" dirty="0">
                    <a:solidFill>
                      <a:srgbClr val="FF0066"/>
                    </a:solidFill>
                    <a:latin typeface="Times New Roman" panose="02020603050405020304" pitchFamily="18" charset="0"/>
                    <a:sym typeface="Symbol" panose="05050102010706020507" pitchFamily="18" charset="2"/>
                  </a:rPr>
                  <a:t></a:t>
                </a:r>
                <a:endParaRPr lang="en-US" altLang="zh-CN" b="1" baseline="-25000" dirty="0">
                  <a:solidFill>
                    <a:srgbClr val="FF0066"/>
                  </a:solidFill>
                  <a:latin typeface="Times New Roman" panose="02020603050405020304" pitchFamily="18" charset="0"/>
                  <a:sym typeface="Symbol" panose="05050102010706020507" pitchFamily="18" charset="2"/>
                </a:endParaRPr>
              </a:p>
            </p:txBody>
          </p:sp>
          <p:sp>
            <p:nvSpPr>
              <p:cNvPr id="419874" name="Text Box 34"/>
              <p:cNvSpPr txBox="1"/>
              <p:nvPr/>
            </p:nvSpPr>
            <p:spPr>
              <a:xfrm>
                <a:off x="3257" y="1904"/>
                <a:ext cx="329" cy="288"/>
              </a:xfrm>
              <a:prstGeom prst="rect">
                <a:avLst/>
              </a:prstGeom>
              <a:noFill/>
              <a:ln w="25400">
                <a:noFill/>
              </a:ln>
            </p:spPr>
            <p:txBody>
              <a:bodyPr wrap="none">
                <a:spAutoFit/>
              </a:bodyPr>
              <a:p>
                <a:pPr algn="ctr"/>
                <a:r>
                  <a:rPr lang="en-US" altLang="zh-CN" b="1" i="1" dirty="0">
                    <a:solidFill>
                      <a:srgbClr val="0033CC"/>
                    </a:solidFill>
                    <a:latin typeface="Times New Roman" panose="02020603050405020304" pitchFamily="18" charset="0"/>
                  </a:rPr>
                  <a:t>E</a:t>
                </a:r>
                <a:r>
                  <a:rPr lang="en-US" altLang="zh-CN" b="1" baseline="-25000" dirty="0">
                    <a:solidFill>
                      <a:srgbClr val="0033CC"/>
                    </a:solidFill>
                    <a:latin typeface="Times New Roman" panose="02020603050405020304" pitchFamily="18" charset="0"/>
                  </a:rPr>
                  <a:t>B</a:t>
                </a:r>
                <a:endParaRPr lang="en-US" altLang="zh-CN" b="1" baseline="-25000" dirty="0">
                  <a:solidFill>
                    <a:srgbClr val="0033CC"/>
                  </a:solidFill>
                  <a:latin typeface="Times New Roman" panose="02020603050405020304" pitchFamily="18" charset="0"/>
                </a:endParaRPr>
              </a:p>
            </p:txBody>
          </p:sp>
          <p:sp>
            <p:nvSpPr>
              <p:cNvPr id="419875" name="Text Box 35"/>
              <p:cNvSpPr txBox="1"/>
              <p:nvPr/>
            </p:nvSpPr>
            <p:spPr>
              <a:xfrm>
                <a:off x="3962" y="970"/>
                <a:ext cx="386" cy="288"/>
              </a:xfrm>
              <a:prstGeom prst="rect">
                <a:avLst/>
              </a:prstGeom>
              <a:noFill/>
              <a:ln w="38100">
                <a:noFill/>
              </a:ln>
            </p:spPr>
            <p:txBody>
              <a:bodyPr anchor="ctr" anchorCtr="0">
                <a:spAutoFit/>
              </a:bodyPr>
              <a:p>
                <a:pPr algn="ctr"/>
                <a:r>
                  <a:rPr lang="en-US" altLang="zh-CN" b="1" dirty="0">
                    <a:solidFill>
                      <a:srgbClr val="0033CC"/>
                    </a:solidFill>
                    <a:latin typeface="Times New Roman" panose="02020603050405020304" pitchFamily="18" charset="0"/>
                  </a:rPr>
                  <a:t>C</a:t>
                </a:r>
                <a:endParaRPr lang="en-US" altLang="zh-CN" dirty="0">
                  <a:solidFill>
                    <a:srgbClr val="0033CC"/>
                  </a:solidFill>
                  <a:latin typeface="Times New Roman" panose="02020603050405020304" pitchFamily="18" charset="0"/>
                </a:endParaRPr>
              </a:p>
            </p:txBody>
          </p:sp>
          <p:sp>
            <p:nvSpPr>
              <p:cNvPr id="419876" name="Text Box 36"/>
              <p:cNvSpPr txBox="1"/>
              <p:nvPr/>
            </p:nvSpPr>
            <p:spPr>
              <a:xfrm>
                <a:off x="4011" y="1536"/>
                <a:ext cx="245" cy="288"/>
              </a:xfrm>
              <a:prstGeom prst="rect">
                <a:avLst/>
              </a:prstGeom>
              <a:noFill/>
              <a:ln w="38100">
                <a:noFill/>
              </a:ln>
            </p:spPr>
            <p:txBody>
              <a:bodyPr wrap="none" anchor="ctr" anchorCtr="0">
                <a:spAutoFit/>
              </a:bodyPr>
              <a:p>
                <a:pPr algn="ctr"/>
                <a:r>
                  <a:rPr lang="en-US" altLang="zh-CN" b="1" dirty="0">
                    <a:solidFill>
                      <a:srgbClr val="0033CC"/>
                    </a:solidFill>
                    <a:latin typeface="Times New Roman" panose="02020603050405020304" pitchFamily="18" charset="0"/>
                  </a:rPr>
                  <a:t>E</a:t>
                </a:r>
                <a:endParaRPr lang="en-US" altLang="zh-CN" dirty="0">
                  <a:solidFill>
                    <a:srgbClr val="0033CC"/>
                  </a:solidFill>
                  <a:latin typeface="Times New Roman" panose="02020603050405020304" pitchFamily="18" charset="0"/>
                </a:endParaRPr>
              </a:p>
            </p:txBody>
          </p:sp>
          <p:sp>
            <p:nvSpPr>
              <p:cNvPr id="419877" name="Text Box 37"/>
              <p:cNvSpPr txBox="1"/>
              <p:nvPr/>
            </p:nvSpPr>
            <p:spPr>
              <a:xfrm>
                <a:off x="3682" y="1201"/>
                <a:ext cx="244" cy="288"/>
              </a:xfrm>
              <a:prstGeom prst="rect">
                <a:avLst/>
              </a:prstGeom>
              <a:noFill/>
              <a:ln w="38100">
                <a:noFill/>
              </a:ln>
            </p:spPr>
            <p:txBody>
              <a:bodyPr wrap="none" anchor="ctr" anchorCtr="0">
                <a:spAutoFit/>
              </a:bodyPr>
              <a:p>
                <a:pPr algn="ctr"/>
                <a:r>
                  <a:rPr lang="en-US" altLang="zh-CN" b="1" dirty="0">
                    <a:solidFill>
                      <a:srgbClr val="0033CC"/>
                    </a:solidFill>
                    <a:latin typeface="Times New Roman" panose="02020603050405020304" pitchFamily="18" charset="0"/>
                  </a:rPr>
                  <a:t>B</a:t>
                </a:r>
                <a:endParaRPr lang="en-US" altLang="zh-CN" dirty="0">
                  <a:solidFill>
                    <a:srgbClr val="0033CC"/>
                  </a:solidFill>
                  <a:latin typeface="Times New Roman" panose="02020603050405020304" pitchFamily="18" charset="0"/>
                </a:endParaRPr>
              </a:p>
            </p:txBody>
          </p:sp>
          <p:sp>
            <p:nvSpPr>
              <p:cNvPr id="419878" name="Oval 38"/>
              <p:cNvSpPr/>
              <p:nvPr/>
            </p:nvSpPr>
            <p:spPr>
              <a:xfrm>
                <a:off x="4948" y="1800"/>
                <a:ext cx="227" cy="227"/>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9879" name="Text Box 39"/>
              <p:cNvSpPr txBox="1"/>
              <p:nvPr/>
            </p:nvSpPr>
            <p:spPr>
              <a:xfrm>
                <a:off x="4245" y="698"/>
                <a:ext cx="490" cy="327"/>
              </a:xfrm>
              <a:prstGeom prst="rect">
                <a:avLst/>
              </a:prstGeom>
              <a:noFill/>
              <a:ln w="25400">
                <a:noFill/>
              </a:ln>
            </p:spPr>
            <p:txBody>
              <a:bodyPr>
                <a:spAutoFit/>
              </a:bodyPr>
              <a:p>
                <a:pPr algn="ct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C</a:t>
                </a:r>
                <a:endParaRPr lang="en-US" altLang="zh-CN" sz="2800" b="1" dirty="0">
                  <a:solidFill>
                    <a:srgbClr val="FF0066"/>
                  </a:solidFill>
                  <a:latin typeface="Times New Roman" panose="02020603050405020304" pitchFamily="18" charset="0"/>
                </a:endParaRPr>
              </a:p>
            </p:txBody>
          </p:sp>
          <p:sp>
            <p:nvSpPr>
              <p:cNvPr id="419880" name="Line 40"/>
              <p:cNvSpPr/>
              <p:nvPr/>
            </p:nvSpPr>
            <p:spPr>
              <a:xfrm>
                <a:off x="4218" y="2376"/>
                <a:ext cx="180" cy="0"/>
              </a:xfrm>
              <a:prstGeom prst="line">
                <a:avLst/>
              </a:prstGeom>
              <a:ln w="38100" cap="flat" cmpd="sng">
                <a:solidFill>
                  <a:schemeClr val="tx1"/>
                </a:solidFill>
                <a:prstDash val="solid"/>
                <a:headEnd type="none" w="med" len="med"/>
                <a:tailEnd type="none" w="med" len="med"/>
              </a:ln>
            </p:spPr>
          </p:sp>
          <p:sp>
            <p:nvSpPr>
              <p:cNvPr id="419881" name="Rectangle 41"/>
              <p:cNvSpPr/>
              <p:nvPr/>
            </p:nvSpPr>
            <p:spPr>
              <a:xfrm>
                <a:off x="3104" y="1716"/>
                <a:ext cx="225" cy="538"/>
              </a:xfrm>
              <a:prstGeom prst="rect">
                <a:avLst/>
              </a:prstGeom>
              <a:noFill/>
              <a:ln w="9525">
                <a:noFill/>
              </a:ln>
            </p:spPr>
            <p:txBody>
              <a:bodyPr wrap="none">
                <a:spAutoFit/>
              </a:bodyPr>
              <a:p>
                <a:pPr algn="ctr"/>
                <a:r>
                  <a:rPr lang="en-US" altLang="zh-CN" b="1" i="1" dirty="0">
                    <a:latin typeface="Times New Roman" panose="02020603050405020304" pitchFamily="18" charset="0"/>
                  </a:rPr>
                  <a:t>+</a:t>
                </a:r>
                <a:endParaRPr lang="en-US" altLang="zh-CN" b="1" i="1" dirty="0">
                  <a:latin typeface="Times New Roman" panose="02020603050405020304" pitchFamily="18" charset="0"/>
                </a:endParaRPr>
              </a:p>
              <a:p>
                <a:pPr algn="ctr"/>
                <a:endParaRPr lang="en-US" altLang="zh-CN" sz="1000" b="1" i="1" dirty="0">
                  <a:latin typeface="Times New Roman" panose="02020603050405020304" pitchFamily="18" charset="0"/>
                </a:endParaRPr>
              </a:p>
              <a:p>
                <a:pPr algn="ctr"/>
                <a:r>
                  <a:rPr lang="en-US" altLang="zh-CN" b="1" baseline="-25000" dirty="0">
                    <a:latin typeface="Times New Roman" panose="02020603050405020304" pitchFamily="18" charset="0"/>
                    <a:sym typeface="Symbol" panose="05050102010706020507" pitchFamily="18" charset="2"/>
                  </a:rPr>
                  <a:t></a:t>
                </a:r>
                <a:endParaRPr lang="en-US" altLang="zh-CN" b="1" baseline="-25000" dirty="0">
                  <a:latin typeface="Times New Roman" panose="02020603050405020304" pitchFamily="18" charset="0"/>
                  <a:sym typeface="Symbol" panose="05050102010706020507" pitchFamily="18" charset="2"/>
                </a:endParaRPr>
              </a:p>
            </p:txBody>
          </p:sp>
          <p:sp>
            <p:nvSpPr>
              <p:cNvPr id="419882" name="Rectangle 42"/>
              <p:cNvSpPr/>
              <p:nvPr/>
            </p:nvSpPr>
            <p:spPr>
              <a:xfrm>
                <a:off x="5096" y="1596"/>
                <a:ext cx="225" cy="538"/>
              </a:xfrm>
              <a:prstGeom prst="rect">
                <a:avLst/>
              </a:prstGeom>
              <a:noFill/>
              <a:ln w="9525">
                <a:noFill/>
              </a:ln>
            </p:spPr>
            <p:txBody>
              <a:bodyPr wrap="none">
                <a:spAutoFit/>
              </a:bodyPr>
              <a:p>
                <a:pPr algn="ctr"/>
                <a:r>
                  <a:rPr lang="en-US" altLang="zh-CN" b="1" i="1" dirty="0">
                    <a:latin typeface="Times New Roman" panose="02020603050405020304" pitchFamily="18" charset="0"/>
                  </a:rPr>
                  <a:t>+</a:t>
                </a:r>
                <a:endParaRPr lang="en-US" altLang="zh-CN" b="1" i="1" dirty="0">
                  <a:latin typeface="Times New Roman" panose="02020603050405020304" pitchFamily="18" charset="0"/>
                </a:endParaRPr>
              </a:p>
              <a:p>
                <a:pPr algn="ctr"/>
                <a:endParaRPr lang="en-US" altLang="zh-CN" sz="1000" b="1" i="1" dirty="0">
                  <a:latin typeface="Times New Roman" panose="02020603050405020304" pitchFamily="18" charset="0"/>
                </a:endParaRPr>
              </a:p>
              <a:p>
                <a:pPr algn="ctr"/>
                <a:r>
                  <a:rPr lang="en-US" altLang="zh-CN" b="1" baseline="-25000" dirty="0">
                    <a:latin typeface="Times New Roman" panose="02020603050405020304" pitchFamily="18" charset="0"/>
                    <a:sym typeface="Symbol" panose="05050102010706020507" pitchFamily="18" charset="2"/>
                  </a:rPr>
                  <a:t></a:t>
                </a:r>
                <a:endParaRPr lang="en-US" altLang="zh-CN" b="1" baseline="-25000" dirty="0">
                  <a:latin typeface="Times New Roman" panose="02020603050405020304" pitchFamily="18" charset="0"/>
                  <a:sym typeface="Symbol" panose="05050102010706020507" pitchFamily="18" charset="2"/>
                </a:endParaRPr>
              </a:p>
            </p:txBody>
          </p:sp>
          <p:sp>
            <p:nvSpPr>
              <p:cNvPr id="419883" name="Oval 43"/>
              <p:cNvSpPr/>
              <p:nvPr/>
            </p:nvSpPr>
            <p:spPr>
              <a:xfrm>
                <a:off x="4280" y="2234"/>
                <a:ext cx="56" cy="56"/>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419884" name="Rectangle 44"/>
            <p:cNvSpPr/>
            <p:nvPr/>
          </p:nvSpPr>
          <p:spPr>
            <a:xfrm>
              <a:off x="3104" y="1716"/>
              <a:ext cx="225" cy="538"/>
            </a:xfrm>
            <a:prstGeom prst="rect">
              <a:avLst/>
            </a:prstGeom>
            <a:noFill/>
            <a:ln w="9525">
              <a:noFill/>
            </a:ln>
          </p:spPr>
          <p:txBody>
            <a:bodyPr wrap="none">
              <a:spAutoFit/>
            </a:bodyPr>
            <a:p>
              <a:pPr algn="ctr"/>
              <a:r>
                <a:rPr lang="en-US" altLang="zh-CN" b="1" i="1" dirty="0">
                  <a:latin typeface="Times New Roman" panose="02020603050405020304" pitchFamily="18" charset="0"/>
                </a:rPr>
                <a:t>+</a:t>
              </a:r>
              <a:endParaRPr lang="en-US" altLang="zh-CN" b="1" i="1" dirty="0">
                <a:latin typeface="Times New Roman" panose="02020603050405020304" pitchFamily="18" charset="0"/>
              </a:endParaRPr>
            </a:p>
            <a:p>
              <a:pPr algn="ctr"/>
              <a:endParaRPr lang="en-US" altLang="zh-CN" sz="1000" b="1" i="1" dirty="0">
                <a:latin typeface="Times New Roman" panose="02020603050405020304" pitchFamily="18" charset="0"/>
              </a:endParaRPr>
            </a:p>
            <a:p>
              <a:pPr algn="ctr"/>
              <a:r>
                <a:rPr lang="en-US" altLang="zh-CN" b="1" baseline="-25000" dirty="0">
                  <a:latin typeface="Times New Roman" panose="02020603050405020304" pitchFamily="18" charset="0"/>
                  <a:sym typeface="Symbol" panose="05050102010706020507" pitchFamily="18" charset="2"/>
                </a:rPr>
                <a:t></a:t>
              </a:r>
              <a:endParaRPr lang="en-US" altLang="zh-CN" b="1" baseline="-25000" dirty="0">
                <a:latin typeface="Times New Roman" panose="02020603050405020304" pitchFamily="18" charset="0"/>
                <a:sym typeface="Symbol" panose="05050102010706020507" pitchFamily="18" charset="2"/>
              </a:endParaRPr>
            </a:p>
          </p:txBody>
        </p:sp>
      </p:grpSp>
      <p:grpSp>
        <p:nvGrpSpPr>
          <p:cNvPr id="5" name="Group 45"/>
          <p:cNvGrpSpPr/>
          <p:nvPr/>
        </p:nvGrpSpPr>
        <p:grpSpPr>
          <a:xfrm>
            <a:off x="357188" y="3078163"/>
            <a:ext cx="2395537" cy="1698625"/>
            <a:chOff x="321" y="1927"/>
            <a:chExt cx="1509" cy="1070"/>
          </a:xfrm>
        </p:grpSpPr>
        <p:sp>
          <p:nvSpPr>
            <p:cNvPr id="419886" name="Oval 46"/>
            <p:cNvSpPr/>
            <p:nvPr/>
          </p:nvSpPr>
          <p:spPr>
            <a:xfrm>
              <a:off x="558" y="2616"/>
              <a:ext cx="160" cy="159"/>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419887" name="Group 47"/>
            <p:cNvGrpSpPr/>
            <p:nvPr/>
          </p:nvGrpSpPr>
          <p:grpSpPr>
            <a:xfrm>
              <a:off x="1151" y="2222"/>
              <a:ext cx="149" cy="212"/>
              <a:chOff x="4272" y="1174"/>
              <a:chExt cx="240" cy="314"/>
            </a:xfrm>
          </p:grpSpPr>
          <p:sp>
            <p:nvSpPr>
              <p:cNvPr id="419888" name="Line 48"/>
              <p:cNvSpPr/>
              <p:nvPr/>
            </p:nvSpPr>
            <p:spPr>
              <a:xfrm>
                <a:off x="4272" y="1176"/>
                <a:ext cx="0" cy="288"/>
              </a:xfrm>
              <a:prstGeom prst="line">
                <a:avLst/>
              </a:prstGeom>
              <a:ln w="28575" cap="flat" cmpd="sng">
                <a:solidFill>
                  <a:schemeClr val="tx1"/>
                </a:solidFill>
                <a:prstDash val="solid"/>
                <a:headEnd type="none" w="med" len="med"/>
                <a:tailEnd type="none" w="sm" len="lg"/>
              </a:ln>
            </p:spPr>
          </p:sp>
          <p:sp>
            <p:nvSpPr>
              <p:cNvPr id="419889" name="Line 49"/>
              <p:cNvSpPr/>
              <p:nvPr/>
            </p:nvSpPr>
            <p:spPr>
              <a:xfrm rot="-186448" flipV="1">
                <a:off x="4272" y="1174"/>
                <a:ext cx="209" cy="96"/>
              </a:xfrm>
              <a:prstGeom prst="line">
                <a:avLst/>
              </a:prstGeom>
              <a:ln w="28575" cap="flat" cmpd="sng">
                <a:solidFill>
                  <a:schemeClr val="tx1"/>
                </a:solidFill>
                <a:prstDash val="solid"/>
                <a:headEnd type="none" w="med" len="med"/>
                <a:tailEnd type="none" w="sm" len="lg"/>
              </a:ln>
            </p:spPr>
          </p:sp>
          <p:sp>
            <p:nvSpPr>
              <p:cNvPr id="419890" name="Line 50"/>
              <p:cNvSpPr/>
              <p:nvPr/>
            </p:nvSpPr>
            <p:spPr>
              <a:xfrm>
                <a:off x="4272" y="1344"/>
                <a:ext cx="240" cy="144"/>
              </a:xfrm>
              <a:prstGeom prst="line">
                <a:avLst/>
              </a:prstGeom>
              <a:ln w="28575" cap="flat" cmpd="sng">
                <a:solidFill>
                  <a:schemeClr val="tx1"/>
                </a:solidFill>
                <a:prstDash val="solid"/>
                <a:headEnd type="none" w="med" len="med"/>
                <a:tailEnd type="stealth" w="med" len="lg"/>
              </a:ln>
            </p:spPr>
          </p:sp>
        </p:grpSp>
        <p:sp>
          <p:nvSpPr>
            <p:cNvPr id="419891" name="Line 51"/>
            <p:cNvSpPr/>
            <p:nvPr/>
          </p:nvSpPr>
          <p:spPr>
            <a:xfrm>
              <a:off x="1293" y="2427"/>
              <a:ext cx="0" cy="570"/>
            </a:xfrm>
            <a:prstGeom prst="line">
              <a:avLst/>
            </a:prstGeom>
            <a:ln w="25400" cap="flat" cmpd="sng">
              <a:solidFill>
                <a:schemeClr val="tx1"/>
              </a:solidFill>
              <a:prstDash val="solid"/>
              <a:headEnd type="none" w="med" len="med"/>
              <a:tailEnd type="none" w="sm" len="lg"/>
            </a:ln>
          </p:spPr>
        </p:sp>
        <p:sp>
          <p:nvSpPr>
            <p:cNvPr id="419892" name="Freeform 52"/>
            <p:cNvSpPr/>
            <p:nvPr/>
          </p:nvSpPr>
          <p:spPr>
            <a:xfrm flipH="1">
              <a:off x="480" y="2324"/>
              <a:ext cx="170" cy="175"/>
            </a:xfrm>
            <a:custGeom>
              <a:avLst/>
              <a:gdLst>
                <a:gd name="txL" fmla="*/ 0 w 192"/>
                <a:gd name="txT" fmla="*/ 0 h 288"/>
                <a:gd name="txR" fmla="*/ 192 w 192"/>
                <a:gd name="txB" fmla="*/ 288 h 288"/>
              </a:gdLst>
              <a:ahLst/>
              <a:cxnLst>
                <a:cxn ang="0">
                  <a:pos x="0" y="0"/>
                </a:cxn>
                <a:cxn ang="0">
                  <a:pos x="192" y="0"/>
                </a:cxn>
                <a:cxn ang="0">
                  <a:pos x="192" y="288"/>
                </a:cxn>
                <a:cxn ang="0">
                  <a:pos x="48" y="288"/>
                </a:cxn>
              </a:cxnLst>
              <a:rect l="txL" t="txT" r="txR" b="txB"/>
              <a:pathLst>
                <a:path w="192" h="288">
                  <a:moveTo>
                    <a:pt x="0" y="0"/>
                  </a:moveTo>
                  <a:lnTo>
                    <a:pt x="192" y="0"/>
                  </a:lnTo>
                  <a:lnTo>
                    <a:pt x="192" y="288"/>
                  </a:lnTo>
                  <a:lnTo>
                    <a:pt x="48" y="288"/>
                  </a:lnTo>
                </a:path>
              </a:pathLst>
            </a:custGeom>
            <a:noFill/>
            <a:ln w="25400" cap="flat" cmpd="sng">
              <a:solidFill>
                <a:schemeClr val="tx1"/>
              </a:solidFill>
              <a:prstDash val="solid"/>
              <a:round/>
              <a:headEnd type="none" w="med" len="med"/>
              <a:tailEnd type="stealth" w="sm" len="sm"/>
            </a:ln>
          </p:spPr>
          <p:txBody>
            <a:bodyPr wrap="none" anchor="ctr" anchorCtr="0"/>
            <a:p>
              <a:endParaRPr lang="zh-CN" altLang="en-US" dirty="0">
                <a:latin typeface="Times New Roman" panose="02020603050405020304" pitchFamily="18" charset="0"/>
              </a:endParaRPr>
            </a:p>
          </p:txBody>
        </p:sp>
        <p:sp>
          <p:nvSpPr>
            <p:cNvPr id="419893" name="Line 53"/>
            <p:cNvSpPr/>
            <p:nvPr/>
          </p:nvSpPr>
          <p:spPr>
            <a:xfrm>
              <a:off x="803" y="2237"/>
              <a:ext cx="208" cy="0"/>
            </a:xfrm>
            <a:prstGeom prst="line">
              <a:avLst/>
            </a:prstGeom>
            <a:ln w="28575" cap="flat" cmpd="sng">
              <a:solidFill>
                <a:srgbClr val="FF0066"/>
              </a:solidFill>
              <a:prstDash val="solid"/>
              <a:headEnd type="none" w="med" len="med"/>
              <a:tailEnd type="stealth" w="med" len="lg"/>
            </a:ln>
          </p:spPr>
        </p:sp>
        <p:sp>
          <p:nvSpPr>
            <p:cNvPr id="419894" name="Text Box 54"/>
            <p:cNvSpPr txBox="1"/>
            <p:nvPr/>
          </p:nvSpPr>
          <p:spPr>
            <a:xfrm>
              <a:off x="752" y="1927"/>
              <a:ext cx="344" cy="288"/>
            </a:xfrm>
            <a:prstGeom prst="rect">
              <a:avLst/>
            </a:prstGeom>
            <a:noFill/>
            <a:ln w="25400">
              <a:noFill/>
            </a:ln>
          </p:spPr>
          <p:txBody>
            <a:bodyPr>
              <a:spAutoFit/>
            </a:bodyPr>
            <a:p>
              <a:pPr algn="ct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B</a:t>
              </a:r>
              <a:endParaRPr lang="en-US" altLang="zh-CN" b="1" dirty="0">
                <a:solidFill>
                  <a:srgbClr val="FF0066"/>
                </a:solidFill>
                <a:latin typeface="Times New Roman" panose="02020603050405020304" pitchFamily="18" charset="0"/>
              </a:endParaRPr>
            </a:p>
          </p:txBody>
        </p:sp>
        <p:sp>
          <p:nvSpPr>
            <p:cNvPr id="419895" name="Text Box 55"/>
            <p:cNvSpPr txBox="1"/>
            <p:nvPr/>
          </p:nvSpPr>
          <p:spPr>
            <a:xfrm>
              <a:off x="638" y="2309"/>
              <a:ext cx="343" cy="250"/>
            </a:xfrm>
            <a:prstGeom prst="rect">
              <a:avLst/>
            </a:prstGeom>
            <a:noFill/>
            <a:ln w="25400">
              <a:noFill/>
            </a:ln>
          </p:spPr>
          <p:txBody>
            <a:bodyPr>
              <a:spAutoFit/>
            </a:bodyPr>
            <a:p>
              <a:pPr algn="ctr"/>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b="1" baseline="-25000" dirty="0">
                <a:latin typeface="Times New Roman" panose="02020603050405020304" pitchFamily="18" charset="0"/>
              </a:endParaRPr>
            </a:p>
          </p:txBody>
        </p:sp>
        <p:sp>
          <p:nvSpPr>
            <p:cNvPr id="419896" name="Text Box 56"/>
            <p:cNvSpPr txBox="1"/>
            <p:nvPr/>
          </p:nvSpPr>
          <p:spPr>
            <a:xfrm>
              <a:off x="823" y="2360"/>
              <a:ext cx="525" cy="472"/>
            </a:xfrm>
            <a:prstGeom prst="rect">
              <a:avLst/>
            </a:prstGeom>
            <a:noFill/>
            <a:ln w="38100">
              <a:noFill/>
            </a:ln>
          </p:spPr>
          <p:txBody>
            <a:bodyPr anchor="ctr" anchorCtr="0">
              <a:spAutoFit/>
            </a:bodyPr>
            <a:p>
              <a:pPr algn="ctr">
                <a:lnSpc>
                  <a:spcPct val="60000"/>
                </a:lnSpc>
              </a:pPr>
              <a:r>
                <a:rPr lang="en-US" altLang="zh-CN" sz="2000" b="1" i="1" dirty="0">
                  <a:solidFill>
                    <a:srgbClr val="FF0066"/>
                  </a:solidFill>
                  <a:latin typeface="Times New Roman" panose="02020603050405020304" pitchFamily="18" charset="0"/>
                </a:rPr>
                <a:t>+</a:t>
              </a:r>
              <a:endParaRPr lang="en-US" altLang="zh-CN" sz="2000" b="1" i="1" dirty="0">
                <a:solidFill>
                  <a:srgbClr val="FF0066"/>
                </a:solidFill>
                <a:latin typeface="Times New Roman" panose="02020603050405020304" pitchFamily="18" charset="0"/>
              </a:endParaRPr>
            </a:p>
            <a:p>
              <a:pPr algn="ctr">
                <a:lnSpc>
                  <a:spcPct val="60000"/>
                </a:lnSpc>
              </a:pP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BE</a:t>
              </a:r>
              <a:endParaRPr lang="en-US" altLang="zh-CN" b="1" baseline="-25000" dirty="0">
                <a:solidFill>
                  <a:srgbClr val="0033CC"/>
                </a:solidFill>
                <a:latin typeface="Times New Roman" panose="02020603050405020304" pitchFamily="18" charset="0"/>
              </a:endParaRPr>
            </a:p>
            <a:p>
              <a:pPr algn="ctr">
                <a:lnSpc>
                  <a:spcPct val="60000"/>
                </a:lnSpc>
              </a:pPr>
              <a:r>
                <a:rPr lang="en-US" altLang="zh-CN" sz="2800" b="1" baseline="-25000" dirty="0">
                  <a:solidFill>
                    <a:srgbClr val="FF0066"/>
                  </a:solidFill>
                  <a:latin typeface="Times New Roman" panose="02020603050405020304" pitchFamily="18" charset="0"/>
                  <a:sym typeface="Symbol" panose="05050102010706020507" pitchFamily="18" charset="2"/>
                </a:rPr>
                <a:t></a:t>
              </a:r>
              <a:endParaRPr lang="en-US" altLang="zh-CN" sz="2800" dirty="0">
                <a:solidFill>
                  <a:srgbClr val="FF0066"/>
                </a:solidFill>
                <a:latin typeface="Times New Roman" panose="02020603050405020304" pitchFamily="18" charset="0"/>
              </a:endParaRPr>
            </a:p>
          </p:txBody>
        </p:sp>
        <p:sp>
          <p:nvSpPr>
            <p:cNvPr id="419897" name="Text Box 57"/>
            <p:cNvSpPr txBox="1"/>
            <p:nvPr/>
          </p:nvSpPr>
          <p:spPr>
            <a:xfrm>
              <a:off x="321" y="2628"/>
              <a:ext cx="329" cy="288"/>
            </a:xfrm>
            <a:prstGeom prst="rect">
              <a:avLst/>
            </a:prstGeom>
            <a:noFill/>
            <a:ln w="25400">
              <a:noFill/>
            </a:ln>
          </p:spPr>
          <p:txBody>
            <a:bodyPr wrap="none">
              <a:spAutoFit/>
            </a:bodyPr>
            <a:p>
              <a:pPr algn="ctr"/>
              <a:r>
                <a:rPr lang="en-US" altLang="zh-CN" b="1" i="1" dirty="0">
                  <a:solidFill>
                    <a:srgbClr val="0033CC"/>
                  </a:solidFill>
                  <a:latin typeface="Times New Roman" panose="02020603050405020304" pitchFamily="18" charset="0"/>
                </a:rPr>
                <a:t>E</a:t>
              </a:r>
              <a:r>
                <a:rPr lang="en-US" altLang="zh-CN" b="1" baseline="-25000" dirty="0">
                  <a:solidFill>
                    <a:srgbClr val="0033CC"/>
                  </a:solidFill>
                  <a:latin typeface="Times New Roman" panose="02020603050405020304" pitchFamily="18" charset="0"/>
                </a:rPr>
                <a:t>B</a:t>
              </a:r>
              <a:endParaRPr lang="en-US" altLang="zh-CN" b="1" baseline="-25000" dirty="0">
                <a:solidFill>
                  <a:srgbClr val="0033CC"/>
                </a:solidFill>
                <a:latin typeface="Times New Roman" panose="02020603050405020304" pitchFamily="18" charset="0"/>
              </a:endParaRPr>
            </a:p>
          </p:txBody>
        </p:sp>
        <p:sp>
          <p:nvSpPr>
            <p:cNvPr id="419898" name="Line 58"/>
            <p:cNvSpPr/>
            <p:nvPr/>
          </p:nvSpPr>
          <p:spPr>
            <a:xfrm>
              <a:off x="1233" y="2985"/>
              <a:ext cx="126" cy="0"/>
            </a:xfrm>
            <a:prstGeom prst="line">
              <a:avLst/>
            </a:prstGeom>
            <a:ln w="38100" cap="flat" cmpd="sng">
              <a:solidFill>
                <a:schemeClr val="tx1"/>
              </a:solidFill>
              <a:prstDash val="solid"/>
              <a:headEnd type="none" w="med" len="med"/>
              <a:tailEnd type="none" w="med" len="med"/>
            </a:ln>
          </p:spPr>
        </p:sp>
        <p:sp>
          <p:nvSpPr>
            <p:cNvPr id="419899" name="Rectangle 59"/>
            <p:cNvSpPr/>
            <p:nvPr/>
          </p:nvSpPr>
          <p:spPr>
            <a:xfrm flipH="1">
              <a:off x="551" y="2465"/>
              <a:ext cx="447" cy="404"/>
            </a:xfrm>
            <a:prstGeom prst="rect">
              <a:avLst/>
            </a:prstGeom>
            <a:noFill/>
            <a:ln w="9525">
              <a:noFill/>
            </a:ln>
          </p:spPr>
          <p:txBody>
            <a:bodyPr>
              <a:spAutoFit/>
            </a:bodyPr>
            <a:p>
              <a:pPr algn="ctr"/>
              <a:r>
                <a:rPr lang="en-US" altLang="zh-CN" sz="2000" b="1" i="1" dirty="0">
                  <a:latin typeface="Times New Roman" panose="02020603050405020304" pitchFamily="18" charset="0"/>
                </a:rPr>
                <a:t>+</a:t>
              </a:r>
              <a:endParaRPr lang="en-US" altLang="zh-CN" sz="2000" b="1" i="1" dirty="0">
                <a:latin typeface="Times New Roman" panose="02020603050405020304" pitchFamily="18" charset="0"/>
              </a:endParaRPr>
            </a:p>
            <a:p>
              <a:pPr algn="ctr"/>
              <a:r>
                <a:rPr lang="en-US" altLang="zh-CN" b="1" baseline="-25000" dirty="0">
                  <a:latin typeface="Times New Roman" panose="02020603050405020304" pitchFamily="18" charset="0"/>
                  <a:sym typeface="Symbol" panose="05050102010706020507" pitchFamily="18" charset="2"/>
                </a:rPr>
                <a:t></a:t>
              </a:r>
              <a:endParaRPr lang="en-US" altLang="zh-CN" b="1" baseline="-25000" dirty="0">
                <a:latin typeface="Times New Roman" panose="02020603050405020304" pitchFamily="18" charset="0"/>
                <a:sym typeface="Symbol" panose="05050102010706020507" pitchFamily="18" charset="2"/>
              </a:endParaRPr>
            </a:p>
          </p:txBody>
        </p:sp>
        <p:sp>
          <p:nvSpPr>
            <p:cNvPr id="419900" name="Oval 60"/>
            <p:cNvSpPr/>
            <p:nvPr/>
          </p:nvSpPr>
          <p:spPr>
            <a:xfrm>
              <a:off x="1274" y="2869"/>
              <a:ext cx="39" cy="40"/>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9901" name="Line 61"/>
            <p:cNvSpPr/>
            <p:nvPr/>
          </p:nvSpPr>
          <p:spPr>
            <a:xfrm flipV="1">
              <a:off x="1279" y="2008"/>
              <a:ext cx="0" cy="219"/>
            </a:xfrm>
            <a:prstGeom prst="line">
              <a:avLst/>
            </a:prstGeom>
            <a:ln w="28575" cap="flat" cmpd="sng">
              <a:solidFill>
                <a:schemeClr val="tx1"/>
              </a:solidFill>
              <a:prstDash val="solid"/>
              <a:headEnd type="none" w="med" len="med"/>
              <a:tailEnd type="none" w="med" len="med"/>
            </a:ln>
          </p:spPr>
        </p:sp>
        <p:sp>
          <p:nvSpPr>
            <p:cNvPr id="419902" name="Line 62"/>
            <p:cNvSpPr/>
            <p:nvPr/>
          </p:nvSpPr>
          <p:spPr>
            <a:xfrm flipV="1">
              <a:off x="1283" y="2016"/>
              <a:ext cx="547" cy="0"/>
            </a:xfrm>
            <a:prstGeom prst="line">
              <a:avLst/>
            </a:prstGeom>
            <a:ln w="28575" cap="flat" cmpd="sng">
              <a:solidFill>
                <a:schemeClr val="tx1"/>
              </a:solidFill>
              <a:prstDash val="solid"/>
              <a:headEnd type="none" w="med" len="med"/>
              <a:tailEnd type="none" w="med" len="med"/>
            </a:ln>
          </p:spPr>
        </p:sp>
        <p:sp>
          <p:nvSpPr>
            <p:cNvPr id="419903" name="Line 63"/>
            <p:cNvSpPr/>
            <p:nvPr/>
          </p:nvSpPr>
          <p:spPr>
            <a:xfrm flipH="1">
              <a:off x="1821" y="2016"/>
              <a:ext cx="0" cy="884"/>
            </a:xfrm>
            <a:prstGeom prst="line">
              <a:avLst/>
            </a:prstGeom>
            <a:ln w="28575" cap="flat" cmpd="sng">
              <a:solidFill>
                <a:schemeClr val="tx1"/>
              </a:solidFill>
              <a:prstDash val="solid"/>
              <a:headEnd type="none" w="med" len="med"/>
              <a:tailEnd type="none" w="med" len="med"/>
            </a:ln>
          </p:spPr>
        </p:sp>
        <p:sp>
          <p:nvSpPr>
            <p:cNvPr id="419904" name="Line 64"/>
            <p:cNvSpPr/>
            <p:nvPr/>
          </p:nvSpPr>
          <p:spPr>
            <a:xfrm flipV="1">
              <a:off x="634" y="2891"/>
              <a:ext cx="1186" cy="0"/>
            </a:xfrm>
            <a:prstGeom prst="line">
              <a:avLst/>
            </a:prstGeom>
            <a:ln w="28575" cap="flat" cmpd="sng">
              <a:solidFill>
                <a:schemeClr val="tx1"/>
              </a:solidFill>
              <a:prstDash val="solid"/>
              <a:headEnd type="none" w="med" len="med"/>
              <a:tailEnd type="none" w="med" len="med"/>
            </a:ln>
          </p:spPr>
        </p:sp>
        <p:sp>
          <p:nvSpPr>
            <p:cNvPr id="419905" name="Line 65"/>
            <p:cNvSpPr/>
            <p:nvPr/>
          </p:nvSpPr>
          <p:spPr>
            <a:xfrm flipH="1">
              <a:off x="644" y="2319"/>
              <a:ext cx="0" cy="566"/>
            </a:xfrm>
            <a:prstGeom prst="line">
              <a:avLst/>
            </a:prstGeom>
            <a:ln w="28575" cap="flat" cmpd="sng">
              <a:solidFill>
                <a:schemeClr val="tx1"/>
              </a:solidFill>
              <a:prstDash val="solid"/>
              <a:headEnd type="none" w="med" len="med"/>
              <a:tailEnd type="none" w="med" len="med"/>
            </a:ln>
          </p:spPr>
        </p:sp>
        <p:sp>
          <p:nvSpPr>
            <p:cNvPr id="419906" name="Rectangle 66"/>
            <p:cNvSpPr/>
            <p:nvPr/>
          </p:nvSpPr>
          <p:spPr>
            <a:xfrm rot="5400000">
              <a:off x="577" y="2456"/>
              <a:ext cx="140" cy="59"/>
            </a:xfrm>
            <a:prstGeom prst="rect">
              <a:avLst/>
            </a:prstGeom>
            <a:solidFill>
              <a:schemeClr val="bg1"/>
            </a:solidFill>
            <a:ln w="38100" cap="flat" cmpd="sng">
              <a:solidFill>
                <a:srgbClr val="000000"/>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9907" name="Line 67"/>
            <p:cNvSpPr/>
            <p:nvPr/>
          </p:nvSpPr>
          <p:spPr>
            <a:xfrm>
              <a:off x="644" y="2325"/>
              <a:ext cx="513" cy="0"/>
            </a:xfrm>
            <a:prstGeom prst="line">
              <a:avLst/>
            </a:prstGeom>
            <a:ln w="28575" cap="flat" cmpd="sng">
              <a:solidFill>
                <a:schemeClr val="tx1"/>
              </a:solidFill>
              <a:prstDash val="solid"/>
              <a:headEnd type="none" w="med" len="med"/>
              <a:tailEnd type="none" w="med" len="med"/>
            </a:ln>
          </p:spPr>
        </p:sp>
      </p:grpSp>
      <p:grpSp>
        <p:nvGrpSpPr>
          <p:cNvPr id="7" name="Group 68"/>
          <p:cNvGrpSpPr/>
          <p:nvPr/>
        </p:nvGrpSpPr>
        <p:grpSpPr>
          <a:xfrm>
            <a:off x="5378450" y="3052763"/>
            <a:ext cx="2622550" cy="1835150"/>
            <a:chOff x="3604" y="2319"/>
            <a:chExt cx="1652" cy="1156"/>
          </a:xfrm>
        </p:grpSpPr>
        <p:sp>
          <p:nvSpPr>
            <p:cNvPr id="419909" name="Line 69"/>
            <p:cNvSpPr/>
            <p:nvPr/>
          </p:nvSpPr>
          <p:spPr>
            <a:xfrm>
              <a:off x="3770" y="3373"/>
              <a:ext cx="1320" cy="0"/>
            </a:xfrm>
            <a:prstGeom prst="line">
              <a:avLst/>
            </a:prstGeom>
            <a:ln w="28575" cap="flat" cmpd="sng">
              <a:solidFill>
                <a:schemeClr val="tx2"/>
              </a:solidFill>
              <a:prstDash val="solid"/>
              <a:headEnd type="none" w="med" len="med"/>
              <a:tailEnd type="stealth" w="med" len="med"/>
            </a:ln>
          </p:spPr>
        </p:sp>
        <p:sp>
          <p:nvSpPr>
            <p:cNvPr id="419910" name="Line 70"/>
            <p:cNvSpPr/>
            <p:nvPr/>
          </p:nvSpPr>
          <p:spPr>
            <a:xfrm rot="5400000" flipH="1">
              <a:off x="3362" y="2953"/>
              <a:ext cx="840" cy="0"/>
            </a:xfrm>
            <a:prstGeom prst="line">
              <a:avLst/>
            </a:prstGeom>
            <a:ln w="28575" cap="flat" cmpd="sng">
              <a:solidFill>
                <a:schemeClr val="tx2"/>
              </a:solidFill>
              <a:prstDash val="solid"/>
              <a:headEnd type="none" w="med" len="med"/>
              <a:tailEnd type="stealth" w="med" len="med"/>
            </a:ln>
          </p:spPr>
        </p:sp>
        <p:graphicFrame>
          <p:nvGraphicFramePr>
            <p:cNvPr id="419911" name="Object 71"/>
            <p:cNvGraphicFramePr/>
            <p:nvPr/>
          </p:nvGraphicFramePr>
          <p:xfrm>
            <a:off x="4858" y="3069"/>
            <a:ext cx="398" cy="306"/>
          </p:xfrm>
          <a:graphic>
            <a:graphicData uri="http://schemas.openxmlformats.org/presentationml/2006/ole">
              <mc:AlternateContent xmlns:mc="http://schemas.openxmlformats.org/markup-compatibility/2006">
                <mc:Choice xmlns:v="urn:schemas-microsoft-com:vml" Requires="v">
                  <p:oleObj spid="_x0000_s4164" name="" r:id="rId5" imgW="278765" imgH="215900" progId="Equation.3">
                    <p:embed/>
                  </p:oleObj>
                </mc:Choice>
                <mc:Fallback>
                  <p:oleObj name="" r:id="rId5" imgW="278765" imgH="215900" progId="Equation.3">
                    <p:embed/>
                    <p:pic>
                      <p:nvPicPr>
                        <p:cNvPr id="0" name="图片 4163"/>
                        <p:cNvPicPr/>
                        <p:nvPr/>
                      </p:nvPicPr>
                      <p:blipFill>
                        <a:blip r:embed="rId6"/>
                        <a:stretch>
                          <a:fillRect/>
                        </a:stretch>
                      </p:blipFill>
                      <p:spPr>
                        <a:xfrm>
                          <a:off x="4858" y="3069"/>
                          <a:ext cx="398" cy="306"/>
                        </a:xfrm>
                        <a:prstGeom prst="rect">
                          <a:avLst/>
                        </a:prstGeom>
                        <a:noFill/>
                        <a:ln w="38100">
                          <a:noFill/>
                          <a:miter/>
                        </a:ln>
                      </p:spPr>
                    </p:pic>
                  </p:oleObj>
                </mc:Fallback>
              </mc:AlternateContent>
            </a:graphicData>
          </a:graphic>
        </p:graphicFrame>
        <p:graphicFrame>
          <p:nvGraphicFramePr>
            <p:cNvPr id="419912" name="Object 72"/>
            <p:cNvGraphicFramePr/>
            <p:nvPr/>
          </p:nvGraphicFramePr>
          <p:xfrm>
            <a:off x="3679" y="2319"/>
            <a:ext cx="244" cy="302"/>
          </p:xfrm>
          <a:graphic>
            <a:graphicData uri="http://schemas.openxmlformats.org/presentationml/2006/ole">
              <mc:AlternateContent xmlns:mc="http://schemas.openxmlformats.org/markup-compatibility/2006">
                <mc:Choice xmlns:v="urn:schemas-microsoft-com:vml" Requires="v">
                  <p:oleObj spid="_x0000_s4163" name="" r:id="rId7" imgW="177800" imgH="215265" progId="Equation.3">
                    <p:embed/>
                  </p:oleObj>
                </mc:Choice>
                <mc:Fallback>
                  <p:oleObj name="" r:id="rId7" imgW="177800" imgH="215265" progId="Equation.3">
                    <p:embed/>
                    <p:pic>
                      <p:nvPicPr>
                        <p:cNvPr id="0" name="图片 4162"/>
                        <p:cNvPicPr/>
                        <p:nvPr/>
                      </p:nvPicPr>
                      <p:blipFill>
                        <a:blip r:embed="rId8"/>
                        <a:stretch>
                          <a:fillRect/>
                        </a:stretch>
                      </p:blipFill>
                      <p:spPr>
                        <a:xfrm>
                          <a:off x="3679" y="2319"/>
                          <a:ext cx="244" cy="302"/>
                        </a:xfrm>
                        <a:prstGeom prst="rect">
                          <a:avLst/>
                        </a:prstGeom>
                        <a:noFill/>
                        <a:ln w="38100">
                          <a:noFill/>
                          <a:miter/>
                        </a:ln>
                      </p:spPr>
                    </p:pic>
                  </p:oleObj>
                </mc:Fallback>
              </mc:AlternateContent>
            </a:graphicData>
          </a:graphic>
        </p:graphicFrame>
        <p:sp>
          <p:nvSpPr>
            <p:cNvPr id="419913" name="Text Box 73"/>
            <p:cNvSpPr txBox="1"/>
            <p:nvPr/>
          </p:nvSpPr>
          <p:spPr>
            <a:xfrm>
              <a:off x="3604" y="3225"/>
              <a:ext cx="232" cy="250"/>
            </a:xfrm>
            <a:prstGeom prst="rect">
              <a:avLst/>
            </a:prstGeom>
            <a:noFill/>
            <a:ln w="9525">
              <a:noFill/>
            </a:ln>
          </p:spPr>
          <p:txBody>
            <a:bodyPr wrap="none">
              <a:spAutoFit/>
            </a:bodyPr>
            <a:p>
              <a:pPr algn="ctr"/>
              <a:r>
                <a:rPr lang="en-US" altLang="zh-CN" sz="2000" b="1" i="1" dirty="0">
                  <a:latin typeface="Times New Roman" panose="02020603050405020304" pitchFamily="18" charset="0"/>
                </a:rPr>
                <a:t>O</a:t>
              </a:r>
              <a:endParaRPr lang="en-US" altLang="zh-CN" sz="2000" b="1" i="1" dirty="0">
                <a:latin typeface="Times New Roman" panose="02020603050405020304" pitchFamily="18" charset="0"/>
              </a:endParaRPr>
            </a:p>
          </p:txBody>
        </p:sp>
      </p:grpSp>
      <p:graphicFrame>
        <p:nvGraphicFramePr>
          <p:cNvPr id="419914" name="Object 74"/>
          <p:cNvGraphicFramePr/>
          <p:nvPr/>
        </p:nvGraphicFramePr>
        <p:xfrm>
          <a:off x="6950075" y="3330575"/>
          <a:ext cx="1235075" cy="525463"/>
        </p:xfrm>
        <a:graphic>
          <a:graphicData uri="http://schemas.openxmlformats.org/presentationml/2006/ole">
            <mc:AlternateContent xmlns:mc="http://schemas.openxmlformats.org/markup-compatibility/2006">
              <mc:Choice xmlns:v="urn:schemas-microsoft-com:vml" Requires="v">
                <p:oleObj spid="_x0000_s4159" name="" r:id="rId9" imgW="533400" imgH="228600" progId="Equation.3">
                  <p:embed/>
                </p:oleObj>
              </mc:Choice>
              <mc:Fallback>
                <p:oleObj name="" r:id="rId9" imgW="533400" imgH="228600" progId="Equation.3">
                  <p:embed/>
                  <p:pic>
                    <p:nvPicPr>
                      <p:cNvPr id="0" name="图片 4158"/>
                      <p:cNvPicPr/>
                      <p:nvPr/>
                    </p:nvPicPr>
                    <p:blipFill>
                      <a:blip r:embed="rId10">
                        <a:clrChange>
                          <a:clrFrom>
                            <a:srgbClr val="000000"/>
                          </a:clrFrom>
                          <a:clrTo>
                            <a:srgbClr val="0033CC"/>
                          </a:clrTo>
                        </a:clrChange>
                      </a:blip>
                      <a:stretch>
                        <a:fillRect/>
                      </a:stretch>
                    </p:blipFill>
                    <p:spPr>
                      <a:xfrm>
                        <a:off x="6950075" y="3330575"/>
                        <a:ext cx="1235075" cy="525463"/>
                      </a:xfrm>
                      <a:prstGeom prst="rect">
                        <a:avLst/>
                      </a:prstGeom>
                      <a:noFill/>
                      <a:ln w="38100">
                        <a:noFill/>
                        <a:miter/>
                      </a:ln>
                    </p:spPr>
                  </p:pic>
                </p:oleObj>
              </mc:Fallback>
            </mc:AlternateContent>
          </a:graphicData>
        </a:graphic>
      </p:graphicFrame>
      <p:sp>
        <p:nvSpPr>
          <p:cNvPr id="70731" name="Freeform 75"/>
          <p:cNvSpPr/>
          <p:nvPr/>
        </p:nvSpPr>
        <p:spPr>
          <a:xfrm>
            <a:off x="5670550" y="3538538"/>
            <a:ext cx="762000" cy="1187450"/>
          </a:xfrm>
          <a:custGeom>
            <a:avLst/>
            <a:gdLst>
              <a:gd name="txL" fmla="*/ 0 w 480"/>
              <a:gd name="txT" fmla="*/ 0 h 892"/>
              <a:gd name="txR" fmla="*/ 480 w 480"/>
              <a:gd name="txB" fmla="*/ 892 h 892"/>
            </a:gdLst>
            <a:ahLst/>
            <a:cxnLst>
              <a:cxn ang="0">
                <a:pos x="0" y="888"/>
              </a:cxn>
              <a:cxn ang="0">
                <a:pos x="324" y="744"/>
              </a:cxn>
              <a:cxn ang="0">
                <a:pos x="480" y="0"/>
              </a:cxn>
            </a:cxnLst>
            <a:rect l="txL" t="txT" r="txR" b="txB"/>
            <a:pathLst>
              <a:path w="480" h="892">
                <a:moveTo>
                  <a:pt x="0" y="888"/>
                </a:moveTo>
                <a:cubicBezTo>
                  <a:pt x="122" y="890"/>
                  <a:pt x="244" y="892"/>
                  <a:pt x="324" y="744"/>
                </a:cubicBezTo>
                <a:cubicBezTo>
                  <a:pt x="404" y="596"/>
                  <a:pt x="446" y="118"/>
                  <a:pt x="480" y="0"/>
                </a:cubicBezTo>
              </a:path>
            </a:pathLst>
          </a:custGeom>
          <a:noFill/>
          <a:ln w="38100" cap="flat" cmpd="sng">
            <a:solidFill>
              <a:schemeClr val="accent2"/>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70732" name="Freeform 76"/>
          <p:cNvSpPr/>
          <p:nvPr/>
        </p:nvSpPr>
        <p:spPr>
          <a:xfrm>
            <a:off x="5908675" y="3535363"/>
            <a:ext cx="762000" cy="1187450"/>
          </a:xfrm>
          <a:custGeom>
            <a:avLst/>
            <a:gdLst>
              <a:gd name="txL" fmla="*/ 0 w 480"/>
              <a:gd name="txT" fmla="*/ 0 h 892"/>
              <a:gd name="txR" fmla="*/ 480 w 480"/>
              <a:gd name="txB" fmla="*/ 892 h 892"/>
            </a:gdLst>
            <a:ahLst/>
            <a:cxnLst>
              <a:cxn ang="0">
                <a:pos x="0" y="888"/>
              </a:cxn>
              <a:cxn ang="0">
                <a:pos x="324" y="744"/>
              </a:cxn>
              <a:cxn ang="0">
                <a:pos x="480" y="0"/>
              </a:cxn>
            </a:cxnLst>
            <a:rect l="txL" t="txT" r="txR" b="txB"/>
            <a:pathLst>
              <a:path w="480" h="892">
                <a:moveTo>
                  <a:pt x="0" y="888"/>
                </a:moveTo>
                <a:cubicBezTo>
                  <a:pt x="122" y="890"/>
                  <a:pt x="244" y="892"/>
                  <a:pt x="324" y="744"/>
                </a:cubicBezTo>
                <a:cubicBezTo>
                  <a:pt x="404" y="596"/>
                  <a:pt x="446" y="118"/>
                  <a:pt x="480" y="0"/>
                </a:cubicBezTo>
              </a:path>
            </a:pathLst>
          </a:custGeom>
          <a:noFill/>
          <a:ln w="38100" cap="flat" cmpd="sng">
            <a:solidFill>
              <a:srgbClr val="FF0066"/>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graphicFrame>
        <p:nvGraphicFramePr>
          <p:cNvPr id="419917" name="Object 77"/>
          <p:cNvGraphicFramePr/>
          <p:nvPr/>
        </p:nvGraphicFramePr>
        <p:xfrm>
          <a:off x="6923088" y="3724275"/>
          <a:ext cx="1471612" cy="525463"/>
        </p:xfrm>
        <a:graphic>
          <a:graphicData uri="http://schemas.openxmlformats.org/presentationml/2006/ole">
            <mc:AlternateContent xmlns:mc="http://schemas.openxmlformats.org/markup-compatibility/2006">
              <mc:Choice xmlns:v="urn:schemas-microsoft-com:vml" Requires="v">
                <p:oleObj spid="_x0000_s4161" name="" r:id="rId11" imgW="635000" imgH="228600" progId="Equation.3">
                  <p:embed/>
                </p:oleObj>
              </mc:Choice>
              <mc:Fallback>
                <p:oleObj name="" r:id="rId11" imgW="635000" imgH="228600" progId="Equation.3">
                  <p:embed/>
                  <p:pic>
                    <p:nvPicPr>
                      <p:cNvPr id="0" name="图片 4160"/>
                      <p:cNvPicPr/>
                      <p:nvPr/>
                    </p:nvPicPr>
                    <p:blipFill>
                      <a:blip r:embed="rId12">
                        <a:clrChange>
                          <a:clrFrom>
                            <a:srgbClr val="000000"/>
                          </a:clrFrom>
                          <a:clrTo>
                            <a:srgbClr val="FF0066"/>
                          </a:clrTo>
                        </a:clrChange>
                      </a:blip>
                      <a:stretch>
                        <a:fillRect/>
                      </a:stretch>
                    </p:blipFill>
                    <p:spPr>
                      <a:xfrm>
                        <a:off x="6923088" y="3724275"/>
                        <a:ext cx="1471612" cy="525463"/>
                      </a:xfrm>
                      <a:prstGeom prst="rect">
                        <a:avLst/>
                      </a:prstGeom>
                      <a:noFill/>
                      <a:ln w="38100">
                        <a:noFill/>
                        <a:miter/>
                      </a:ln>
                    </p:spPr>
                  </p:pic>
                </p:oleObj>
              </mc:Fallback>
            </mc:AlternateContent>
          </a:graphicData>
        </a:graphic>
      </p:graphicFrame>
      <p:graphicFrame>
        <p:nvGraphicFramePr>
          <p:cNvPr id="419918" name="Object 78"/>
          <p:cNvGraphicFramePr/>
          <p:nvPr/>
        </p:nvGraphicFramePr>
        <p:xfrm>
          <a:off x="700088" y="4808538"/>
          <a:ext cx="1209675" cy="549275"/>
        </p:xfrm>
        <a:graphic>
          <a:graphicData uri="http://schemas.openxmlformats.org/presentationml/2006/ole">
            <mc:AlternateContent xmlns:mc="http://schemas.openxmlformats.org/markup-compatibility/2006">
              <mc:Choice xmlns:v="urn:schemas-microsoft-com:vml" Requires="v">
                <p:oleObj spid="_x0000_s4162" name="" r:id="rId13" imgW="443865" imgH="203200" progId="Equation.3">
                  <p:embed/>
                </p:oleObj>
              </mc:Choice>
              <mc:Fallback>
                <p:oleObj name="" r:id="rId13" imgW="443865" imgH="203200" progId="Equation.3">
                  <p:embed/>
                  <p:pic>
                    <p:nvPicPr>
                      <p:cNvPr id="0" name="图片 4161"/>
                      <p:cNvPicPr/>
                      <p:nvPr/>
                    </p:nvPicPr>
                    <p:blipFill>
                      <a:blip r:embed="rId14"/>
                      <a:stretch>
                        <a:fillRect/>
                      </a:stretch>
                    </p:blipFill>
                    <p:spPr>
                      <a:xfrm>
                        <a:off x="700088" y="4808538"/>
                        <a:ext cx="1209675" cy="549275"/>
                      </a:xfrm>
                      <a:prstGeom prst="rect">
                        <a:avLst/>
                      </a:prstGeom>
                      <a:noFill/>
                      <a:ln w="38100">
                        <a:noFill/>
                        <a:miter/>
                      </a:ln>
                    </p:spPr>
                  </p:pic>
                </p:oleObj>
              </mc:Fallback>
            </mc:AlternateContent>
          </a:graphicData>
        </a:graphic>
      </p:graphicFrame>
      <p:graphicFrame>
        <p:nvGraphicFramePr>
          <p:cNvPr id="419919" name="Object 79"/>
          <p:cNvGraphicFramePr/>
          <p:nvPr/>
        </p:nvGraphicFramePr>
        <p:xfrm>
          <a:off x="660400" y="5286375"/>
          <a:ext cx="1482725" cy="534988"/>
        </p:xfrm>
        <a:graphic>
          <a:graphicData uri="http://schemas.openxmlformats.org/presentationml/2006/ole">
            <mc:AlternateContent xmlns:mc="http://schemas.openxmlformats.org/markup-compatibility/2006">
              <mc:Choice xmlns:v="urn:schemas-microsoft-com:vml" Requires="v">
                <p:oleObj spid="_x0000_s4160" name="" r:id="rId15" imgW="558165" imgH="203200" progId="Equation.3">
                  <p:embed/>
                </p:oleObj>
              </mc:Choice>
              <mc:Fallback>
                <p:oleObj name="" r:id="rId15" imgW="558165" imgH="203200" progId="Equation.3">
                  <p:embed/>
                  <p:pic>
                    <p:nvPicPr>
                      <p:cNvPr id="0" name="图片 4159"/>
                      <p:cNvPicPr/>
                      <p:nvPr/>
                    </p:nvPicPr>
                    <p:blipFill>
                      <a:blip r:embed="rId16"/>
                      <a:stretch>
                        <a:fillRect/>
                      </a:stretch>
                    </p:blipFill>
                    <p:spPr>
                      <a:xfrm>
                        <a:off x="660400" y="5286375"/>
                        <a:ext cx="1482725" cy="534988"/>
                      </a:xfrm>
                      <a:prstGeom prst="rect">
                        <a:avLst/>
                      </a:prstGeom>
                      <a:noFill/>
                      <a:ln w="38100">
                        <a:noFill/>
                        <a:miter/>
                      </a:ln>
                    </p:spPr>
                  </p:pic>
                </p:oleObj>
              </mc:Fallback>
            </mc:AlternateContent>
          </a:graphicData>
        </a:graphic>
      </p:graphicFrame>
      <p:sp>
        <p:nvSpPr>
          <p:cNvPr id="70736" name="Text Box 80"/>
          <p:cNvSpPr txBox="1"/>
          <p:nvPr/>
        </p:nvSpPr>
        <p:spPr>
          <a:xfrm>
            <a:off x="2201863" y="5303838"/>
            <a:ext cx="6000750" cy="519112"/>
          </a:xfrm>
          <a:prstGeom prst="rect">
            <a:avLst/>
          </a:prstGeom>
          <a:noFill/>
          <a:ln w="9525">
            <a:noFill/>
          </a:ln>
        </p:spPr>
        <p:txBody>
          <a:bodyPr>
            <a:spAutoFit/>
          </a:bodyPr>
          <a:p>
            <a:r>
              <a:rPr lang="zh-CN" altLang="en-US" sz="2800" b="1" dirty="0">
                <a:latin typeface="Times New Roman" panose="02020603050405020304" pitchFamily="18" charset="0"/>
              </a:rPr>
              <a:t>特性基本</a:t>
            </a:r>
            <a:r>
              <a:rPr lang="zh-CN" altLang="en-US" sz="2800" b="1" dirty="0">
                <a:latin typeface="宋体" panose="02010600030101010101" pitchFamily="2" charset="-122"/>
              </a:rPr>
              <a:t>重合</a:t>
            </a:r>
            <a:r>
              <a:rPr lang="en-US" altLang="zh-CN" sz="2800" b="1" dirty="0">
                <a:latin typeface="宋体" panose="02010600030101010101" pitchFamily="2" charset="-122"/>
              </a:rPr>
              <a:t>(</a:t>
            </a:r>
            <a:r>
              <a:rPr lang="zh-CN" altLang="en-US" sz="2800" b="1" dirty="0">
                <a:latin typeface="宋体" panose="02010600030101010101" pitchFamily="2" charset="-122"/>
              </a:rPr>
              <a:t>电流分配关系确定</a:t>
            </a:r>
            <a:r>
              <a:rPr lang="en-US" altLang="zh-CN" sz="2800" b="1" dirty="0">
                <a:latin typeface="宋体" panose="02010600030101010101" pitchFamily="2" charset="-122"/>
              </a:rPr>
              <a:t>)</a:t>
            </a:r>
            <a:endParaRPr lang="en-US" altLang="zh-CN" sz="2800" b="1" dirty="0">
              <a:latin typeface="宋体" panose="02010600030101010101" pitchFamily="2" charset="-122"/>
            </a:endParaRPr>
          </a:p>
        </p:txBody>
      </p:sp>
      <p:sp>
        <p:nvSpPr>
          <p:cNvPr id="70737" name="Text Box 81"/>
          <p:cNvSpPr txBox="1"/>
          <p:nvPr/>
        </p:nvSpPr>
        <p:spPr>
          <a:xfrm>
            <a:off x="2185988" y="4841875"/>
            <a:ext cx="5962650" cy="519113"/>
          </a:xfrm>
          <a:prstGeom prst="rect">
            <a:avLst/>
          </a:prstGeom>
          <a:noFill/>
          <a:ln w="9525">
            <a:noFill/>
          </a:ln>
        </p:spPr>
        <p:txBody>
          <a:bodyPr>
            <a:spAutoFit/>
          </a:bodyPr>
          <a:p>
            <a:r>
              <a:rPr lang="zh-CN" altLang="en-US" sz="2800" b="1" dirty="0">
                <a:latin typeface="Times New Roman" panose="02020603050405020304" pitchFamily="18" charset="0"/>
              </a:rPr>
              <a:t>特性右移</a:t>
            </a:r>
            <a:r>
              <a:rPr lang="en-US" altLang="zh-CN" sz="2800" b="1" dirty="0">
                <a:latin typeface="宋体" panose="02010600030101010101" pitchFamily="2" charset="-122"/>
              </a:rPr>
              <a:t>(</a:t>
            </a:r>
            <a:r>
              <a:rPr lang="zh-CN" altLang="en-US" sz="2800" b="1" dirty="0">
                <a:latin typeface="宋体" panose="02010600030101010101" pitchFamily="2" charset="-122"/>
              </a:rPr>
              <a:t>因集电结开始吸引电子</a:t>
            </a:r>
            <a:r>
              <a:rPr lang="en-US" altLang="zh-CN" sz="2800" b="1" dirty="0">
                <a:latin typeface="宋体" panose="02010600030101010101" pitchFamily="2" charset="-122"/>
              </a:rPr>
              <a:t>)</a:t>
            </a:r>
            <a:endParaRPr lang="en-US" altLang="zh-CN" sz="2800" b="1" dirty="0">
              <a:latin typeface="宋体" panose="02010600030101010101" pitchFamily="2" charset="-122"/>
            </a:endParaRPr>
          </a:p>
        </p:txBody>
      </p:sp>
      <p:sp>
        <p:nvSpPr>
          <p:cNvPr id="70738" name="Text Box 82"/>
          <p:cNvSpPr txBox="1"/>
          <p:nvPr/>
        </p:nvSpPr>
        <p:spPr>
          <a:xfrm>
            <a:off x="639763" y="5892800"/>
            <a:ext cx="2932112" cy="519113"/>
          </a:xfrm>
          <a:prstGeom prst="rect">
            <a:avLst/>
          </a:prstGeom>
          <a:noFill/>
          <a:ln w="9525">
            <a:noFill/>
          </a:ln>
        </p:spPr>
        <p:txBody>
          <a:bodyPr>
            <a:spAutoFit/>
          </a:bodyPr>
          <a:p>
            <a:r>
              <a:rPr lang="zh-CN" altLang="en-US" sz="2800" b="1" dirty="0">
                <a:latin typeface="Times New Roman" panose="02020603050405020304" pitchFamily="18" charset="0"/>
              </a:rPr>
              <a:t>导通电压 </a:t>
            </a: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BE</a:t>
            </a:r>
            <a:endParaRPr lang="en-US" altLang="zh-CN" sz="2800" b="1" baseline="-25000" dirty="0">
              <a:latin typeface="宋体" panose="02010600030101010101" pitchFamily="2" charset="-122"/>
            </a:endParaRPr>
          </a:p>
        </p:txBody>
      </p:sp>
      <p:sp>
        <p:nvSpPr>
          <p:cNvPr id="70739" name="AutoShape 83"/>
          <p:cNvSpPr/>
          <p:nvPr/>
        </p:nvSpPr>
        <p:spPr>
          <a:xfrm>
            <a:off x="3228975" y="5875338"/>
            <a:ext cx="71438" cy="639762"/>
          </a:xfrm>
          <a:prstGeom prst="leftBrace">
            <a:avLst>
              <a:gd name="adj1" fmla="val 74629"/>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70740" name="Text Box 84"/>
          <p:cNvSpPr txBox="1"/>
          <p:nvPr/>
        </p:nvSpPr>
        <p:spPr>
          <a:xfrm>
            <a:off x="3362325" y="5732463"/>
            <a:ext cx="3162300" cy="519112"/>
          </a:xfrm>
          <a:prstGeom prst="rect">
            <a:avLst/>
          </a:prstGeom>
          <a:noFill/>
          <a:ln w="9525">
            <a:noFill/>
          </a:ln>
        </p:spPr>
        <p:txBody>
          <a:bodyPr>
            <a:spAutoFit/>
          </a:bodyPr>
          <a:p>
            <a:r>
              <a:rPr lang="en-US" altLang="zh-CN" sz="2800" b="1" dirty="0">
                <a:latin typeface="Times New Roman" panose="02020603050405020304" pitchFamily="18" charset="0"/>
              </a:rPr>
              <a:t>Si </a:t>
            </a:r>
            <a:r>
              <a:rPr lang="zh-CN" altLang="en-US" sz="2800" b="1" dirty="0">
                <a:latin typeface="Times New Roman" panose="02020603050405020304" pitchFamily="18" charset="0"/>
              </a:rPr>
              <a:t>管</a:t>
            </a:r>
            <a:r>
              <a:rPr lang="en-US" altLang="zh-CN" sz="2800" b="1" dirty="0">
                <a:latin typeface="Times New Roman" panose="02020603050405020304" pitchFamily="18" charset="0"/>
              </a:rPr>
              <a:t>: (</a:t>
            </a:r>
            <a:r>
              <a:rPr lang="en-US" altLang="zh-CN" sz="2800" b="1" dirty="0">
                <a:solidFill>
                  <a:srgbClr val="0033CC"/>
                </a:solidFill>
                <a:latin typeface="Times New Roman" panose="02020603050405020304" pitchFamily="18" charset="0"/>
              </a:rPr>
              <a:t>0.6 </a:t>
            </a:r>
            <a:r>
              <a:rPr lang="en-US" altLang="zh-CN" sz="2800" b="1" dirty="0">
                <a:solidFill>
                  <a:srgbClr val="0033CC"/>
                </a:solidFill>
                <a:latin typeface="Times New Roman" panose="02020603050405020304" pitchFamily="18" charset="0"/>
                <a:sym typeface="Symbol" panose="05050102010706020507" pitchFamily="18" charset="2"/>
              </a:rPr>
              <a:t> </a:t>
            </a:r>
            <a:r>
              <a:rPr lang="en-US" altLang="zh-CN" sz="2800" b="1" dirty="0">
                <a:solidFill>
                  <a:srgbClr val="0033CC"/>
                </a:solidFill>
                <a:latin typeface="Times New Roman" panose="02020603050405020304" pitchFamily="18" charset="0"/>
              </a:rPr>
              <a:t>0.8) </a:t>
            </a:r>
            <a:r>
              <a:rPr lang="en-US" altLang="zh-CN" sz="2800" b="1" dirty="0">
                <a:latin typeface="Times New Roman" panose="02020603050405020304" pitchFamily="18" charset="0"/>
              </a:rPr>
              <a:t>V</a:t>
            </a:r>
            <a:endParaRPr lang="en-US" altLang="zh-CN" sz="2800" b="1" dirty="0">
              <a:latin typeface="Times New Roman" panose="02020603050405020304" pitchFamily="18" charset="0"/>
            </a:endParaRPr>
          </a:p>
        </p:txBody>
      </p:sp>
      <p:sp>
        <p:nvSpPr>
          <p:cNvPr id="70741" name="Text Box 85"/>
          <p:cNvSpPr txBox="1"/>
          <p:nvPr/>
        </p:nvSpPr>
        <p:spPr>
          <a:xfrm>
            <a:off x="3308350" y="6115050"/>
            <a:ext cx="3432175" cy="519113"/>
          </a:xfrm>
          <a:prstGeom prst="rect">
            <a:avLst/>
          </a:prstGeom>
          <a:noFill/>
          <a:ln w="9525">
            <a:noFill/>
          </a:ln>
        </p:spPr>
        <p:txBody>
          <a:bodyPr>
            <a:spAutoFit/>
          </a:bodyPr>
          <a:p>
            <a:r>
              <a:rPr lang="en-US" altLang="zh-CN" sz="2800" b="1" dirty="0">
                <a:latin typeface="Times New Roman" panose="02020603050405020304" pitchFamily="18" charset="0"/>
              </a:rPr>
              <a:t>Ge</a:t>
            </a:r>
            <a:r>
              <a:rPr lang="zh-CN" altLang="en-US" sz="2800" b="1" dirty="0">
                <a:latin typeface="Times New Roman" panose="02020603050405020304" pitchFamily="18" charset="0"/>
              </a:rPr>
              <a:t>管</a:t>
            </a:r>
            <a:r>
              <a:rPr lang="en-US" altLang="zh-CN" sz="2800" b="1" dirty="0">
                <a:latin typeface="Times New Roman" panose="02020603050405020304" pitchFamily="18" charset="0"/>
              </a:rPr>
              <a:t>:</a:t>
            </a:r>
            <a:r>
              <a:rPr lang="en-US" altLang="zh-CN" sz="2800" b="1" dirty="0">
                <a:solidFill>
                  <a:srgbClr val="0033CC"/>
                </a:solidFill>
                <a:latin typeface="Times New Roman" panose="02020603050405020304" pitchFamily="18" charset="0"/>
              </a:rPr>
              <a:t> (0.2 </a:t>
            </a:r>
            <a:r>
              <a:rPr lang="en-US" altLang="zh-CN" sz="2800" b="1" dirty="0">
                <a:solidFill>
                  <a:srgbClr val="0033CC"/>
                </a:solidFill>
                <a:latin typeface="Times New Roman" panose="02020603050405020304" pitchFamily="18" charset="0"/>
                <a:sym typeface="Symbol" panose="05050102010706020507" pitchFamily="18" charset="2"/>
              </a:rPr>
              <a:t></a:t>
            </a:r>
            <a:r>
              <a:rPr lang="en-US" altLang="zh-CN" sz="2800" b="1" dirty="0">
                <a:solidFill>
                  <a:srgbClr val="0033CC"/>
                </a:solidFill>
                <a:latin typeface="Times New Roman" panose="02020603050405020304" pitchFamily="18" charset="0"/>
              </a:rPr>
              <a:t> 0.3) </a:t>
            </a:r>
            <a:r>
              <a:rPr lang="en-US" altLang="zh-CN" sz="2800" b="1" dirty="0">
                <a:latin typeface="Times New Roman" panose="02020603050405020304" pitchFamily="18" charset="0"/>
              </a:rPr>
              <a:t>V</a:t>
            </a:r>
            <a:endParaRPr lang="en-US" altLang="zh-CN" sz="2800" b="1" dirty="0">
              <a:latin typeface="Times New Roman" panose="02020603050405020304" pitchFamily="18" charset="0"/>
            </a:endParaRPr>
          </a:p>
        </p:txBody>
      </p:sp>
      <p:sp>
        <p:nvSpPr>
          <p:cNvPr id="70742" name="Text Box 86"/>
          <p:cNvSpPr txBox="1"/>
          <p:nvPr/>
        </p:nvSpPr>
        <p:spPr>
          <a:xfrm>
            <a:off x="6419850" y="5732463"/>
            <a:ext cx="1873250" cy="519112"/>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取 </a:t>
            </a:r>
            <a:r>
              <a:rPr lang="en-US" altLang="zh-CN" sz="2800" b="1" dirty="0">
                <a:solidFill>
                  <a:srgbClr val="FF0066"/>
                </a:solidFill>
                <a:latin typeface="Times New Roman" panose="02020603050405020304" pitchFamily="18" charset="0"/>
              </a:rPr>
              <a:t>0.7 V</a:t>
            </a:r>
            <a:endParaRPr lang="en-US" altLang="zh-CN" sz="2800" b="1" dirty="0">
              <a:solidFill>
                <a:srgbClr val="FF0066"/>
              </a:solidFill>
              <a:latin typeface="Times New Roman" panose="02020603050405020304" pitchFamily="18" charset="0"/>
            </a:endParaRPr>
          </a:p>
        </p:txBody>
      </p:sp>
      <p:sp>
        <p:nvSpPr>
          <p:cNvPr id="70743" name="Text Box 87"/>
          <p:cNvSpPr txBox="1"/>
          <p:nvPr/>
        </p:nvSpPr>
        <p:spPr>
          <a:xfrm>
            <a:off x="6430963" y="6115050"/>
            <a:ext cx="1739900" cy="519113"/>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取 </a:t>
            </a:r>
            <a:r>
              <a:rPr lang="en-US" altLang="zh-CN" sz="2800" b="1" dirty="0">
                <a:solidFill>
                  <a:srgbClr val="FF0066"/>
                </a:solidFill>
                <a:latin typeface="Times New Roman" panose="02020603050405020304" pitchFamily="18" charset="0"/>
              </a:rPr>
              <a:t>0.2 V</a:t>
            </a:r>
            <a:endParaRPr lang="en-US" altLang="zh-CN" sz="2800" b="1" dirty="0">
              <a:solidFill>
                <a:srgbClr val="FF0066"/>
              </a:solidFill>
              <a:latin typeface="Times New Roman" panose="02020603050405020304" pitchFamily="18" charset="0"/>
            </a:endParaRPr>
          </a:p>
        </p:txBody>
      </p:sp>
      <p:grpSp>
        <p:nvGrpSpPr>
          <p:cNvPr id="8" name="Group 88"/>
          <p:cNvGrpSpPr/>
          <p:nvPr/>
        </p:nvGrpSpPr>
        <p:grpSpPr>
          <a:xfrm>
            <a:off x="2962275" y="3040063"/>
            <a:ext cx="1930400" cy="1512887"/>
            <a:chOff x="1914" y="1915"/>
            <a:chExt cx="1216" cy="953"/>
          </a:xfrm>
        </p:grpSpPr>
        <p:sp>
          <p:nvSpPr>
            <p:cNvPr id="419929" name="Text Box 89"/>
            <p:cNvSpPr txBox="1"/>
            <p:nvPr/>
          </p:nvSpPr>
          <p:spPr>
            <a:xfrm>
              <a:off x="1914" y="2494"/>
              <a:ext cx="329" cy="288"/>
            </a:xfrm>
            <a:prstGeom prst="rect">
              <a:avLst/>
            </a:prstGeom>
            <a:noFill/>
            <a:ln w="25400">
              <a:noFill/>
            </a:ln>
          </p:spPr>
          <p:txBody>
            <a:bodyPr wrap="none">
              <a:spAutoFit/>
            </a:bodyPr>
            <a:p>
              <a:pPr algn="ctr"/>
              <a:r>
                <a:rPr lang="en-US" altLang="zh-CN" b="1" i="1" dirty="0">
                  <a:solidFill>
                    <a:srgbClr val="0033CC"/>
                  </a:solidFill>
                  <a:latin typeface="Times New Roman" panose="02020603050405020304" pitchFamily="18" charset="0"/>
                </a:rPr>
                <a:t>E</a:t>
              </a:r>
              <a:r>
                <a:rPr lang="en-US" altLang="zh-CN" b="1" baseline="-25000" dirty="0">
                  <a:solidFill>
                    <a:srgbClr val="0033CC"/>
                  </a:solidFill>
                  <a:latin typeface="Times New Roman" panose="02020603050405020304" pitchFamily="18" charset="0"/>
                </a:rPr>
                <a:t>B</a:t>
              </a:r>
              <a:endParaRPr lang="en-US" altLang="zh-CN" b="1" baseline="-25000" dirty="0">
                <a:solidFill>
                  <a:srgbClr val="0033CC"/>
                </a:solidFill>
                <a:latin typeface="Times New Roman" panose="02020603050405020304" pitchFamily="18" charset="0"/>
              </a:endParaRPr>
            </a:p>
          </p:txBody>
        </p:sp>
        <p:grpSp>
          <p:nvGrpSpPr>
            <p:cNvPr id="419930" name="Group 90"/>
            <p:cNvGrpSpPr/>
            <p:nvPr/>
          </p:nvGrpSpPr>
          <p:grpSpPr>
            <a:xfrm>
              <a:off x="2137" y="2175"/>
              <a:ext cx="993" cy="693"/>
              <a:chOff x="2137" y="2103"/>
              <a:chExt cx="993" cy="693"/>
            </a:xfrm>
          </p:grpSpPr>
          <p:sp>
            <p:nvSpPr>
              <p:cNvPr id="419931" name="Rectangle 91"/>
              <p:cNvSpPr/>
              <p:nvPr/>
            </p:nvSpPr>
            <p:spPr>
              <a:xfrm>
                <a:off x="2232" y="2136"/>
                <a:ext cx="816" cy="648"/>
              </a:xfrm>
              <a:prstGeom prst="rect">
                <a:avLst/>
              </a:prstGeom>
              <a:no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9932" name="Line 92"/>
              <p:cNvSpPr/>
              <p:nvPr/>
            </p:nvSpPr>
            <p:spPr>
              <a:xfrm>
                <a:off x="2664" y="2136"/>
                <a:ext cx="0" cy="660"/>
              </a:xfrm>
              <a:prstGeom prst="line">
                <a:avLst/>
              </a:prstGeom>
              <a:ln w="28575" cap="flat" cmpd="sng">
                <a:solidFill>
                  <a:schemeClr val="tx1"/>
                </a:solidFill>
                <a:prstDash val="solid"/>
                <a:headEnd type="none" w="med" len="med"/>
                <a:tailEnd type="none" w="med" len="med"/>
              </a:ln>
            </p:spPr>
          </p:sp>
          <p:sp>
            <p:nvSpPr>
              <p:cNvPr id="419933" name="Line 93"/>
              <p:cNvSpPr/>
              <p:nvPr/>
            </p:nvSpPr>
            <p:spPr>
              <a:xfrm flipV="1">
                <a:off x="2579" y="2504"/>
                <a:ext cx="166" cy="0"/>
              </a:xfrm>
              <a:prstGeom prst="line">
                <a:avLst/>
              </a:prstGeom>
              <a:ln w="38100" cap="flat" cmpd="sng">
                <a:solidFill>
                  <a:schemeClr val="tx1"/>
                </a:solidFill>
                <a:prstDash val="solid"/>
                <a:headEnd type="none" w="med" len="med"/>
                <a:tailEnd type="none" w="med" len="med"/>
              </a:ln>
            </p:spPr>
          </p:sp>
          <p:sp>
            <p:nvSpPr>
              <p:cNvPr id="419934" name="AutoShape 94"/>
              <p:cNvSpPr/>
              <p:nvPr/>
            </p:nvSpPr>
            <p:spPr>
              <a:xfrm flipV="1">
                <a:off x="2579" y="2362"/>
                <a:ext cx="166" cy="138"/>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9935" name="AutoShape 95"/>
              <p:cNvSpPr/>
              <p:nvPr/>
            </p:nvSpPr>
            <p:spPr>
              <a:xfrm flipV="1">
                <a:off x="2964" y="2379"/>
                <a:ext cx="166" cy="138"/>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9936" name="Line 96"/>
              <p:cNvSpPr/>
              <p:nvPr/>
            </p:nvSpPr>
            <p:spPr>
              <a:xfrm flipV="1">
                <a:off x="2964" y="2528"/>
                <a:ext cx="166" cy="0"/>
              </a:xfrm>
              <a:prstGeom prst="line">
                <a:avLst/>
              </a:prstGeom>
              <a:ln w="38100" cap="flat" cmpd="sng">
                <a:solidFill>
                  <a:schemeClr val="tx1"/>
                </a:solidFill>
                <a:prstDash val="solid"/>
                <a:headEnd type="none" w="med" len="med"/>
                <a:tailEnd type="none" w="med" len="med"/>
              </a:ln>
            </p:spPr>
          </p:sp>
          <p:sp>
            <p:nvSpPr>
              <p:cNvPr id="419937" name="Oval 97"/>
              <p:cNvSpPr/>
              <p:nvPr/>
            </p:nvSpPr>
            <p:spPr>
              <a:xfrm>
                <a:off x="2150" y="2367"/>
                <a:ext cx="160" cy="159"/>
              </a:xfrm>
              <a:prstGeom prst="ellipse">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19938" name="Rectangle 98"/>
              <p:cNvSpPr/>
              <p:nvPr/>
            </p:nvSpPr>
            <p:spPr>
              <a:xfrm flipH="1">
                <a:off x="2137" y="2224"/>
                <a:ext cx="447" cy="404"/>
              </a:xfrm>
              <a:prstGeom prst="rect">
                <a:avLst/>
              </a:prstGeom>
              <a:noFill/>
              <a:ln w="9525">
                <a:noFill/>
              </a:ln>
            </p:spPr>
            <p:txBody>
              <a:bodyPr>
                <a:spAutoFit/>
              </a:bodyPr>
              <a:p>
                <a:pPr algn="ctr"/>
                <a:r>
                  <a:rPr lang="en-US" altLang="zh-CN" sz="2000" b="1" i="1" dirty="0">
                    <a:latin typeface="Times New Roman" panose="02020603050405020304" pitchFamily="18" charset="0"/>
                  </a:rPr>
                  <a:t>+</a:t>
                </a:r>
                <a:endParaRPr lang="en-US" altLang="zh-CN" sz="2000" b="1" i="1" dirty="0">
                  <a:latin typeface="Times New Roman" panose="02020603050405020304" pitchFamily="18" charset="0"/>
                </a:endParaRPr>
              </a:p>
              <a:p>
                <a:pPr algn="ctr"/>
                <a:r>
                  <a:rPr lang="en-US" altLang="zh-CN" b="1" baseline="-25000" dirty="0">
                    <a:latin typeface="Times New Roman" panose="02020603050405020304" pitchFamily="18" charset="0"/>
                    <a:sym typeface="Symbol" panose="05050102010706020507" pitchFamily="18" charset="2"/>
                  </a:rPr>
                  <a:t></a:t>
                </a:r>
                <a:endParaRPr lang="en-US" altLang="zh-CN" b="1" baseline="-25000" dirty="0">
                  <a:latin typeface="Times New Roman" panose="02020603050405020304" pitchFamily="18" charset="0"/>
                  <a:sym typeface="Symbol" panose="05050102010706020507" pitchFamily="18" charset="2"/>
                </a:endParaRPr>
              </a:p>
            </p:txBody>
          </p:sp>
          <p:sp>
            <p:nvSpPr>
              <p:cNvPr id="419939" name="Rectangle 99"/>
              <p:cNvSpPr/>
              <p:nvPr/>
            </p:nvSpPr>
            <p:spPr>
              <a:xfrm>
                <a:off x="2357" y="2103"/>
                <a:ext cx="165" cy="70"/>
              </a:xfrm>
              <a:prstGeom prst="rect">
                <a:avLst/>
              </a:prstGeom>
              <a:solidFill>
                <a:schemeClr val="bg1"/>
              </a:solidFill>
              <a:ln w="38100" cap="flat" cmpd="sng">
                <a:solidFill>
                  <a:srgbClr val="000000"/>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419940" name="Rectangle 100"/>
            <p:cNvSpPr/>
            <p:nvPr/>
          </p:nvSpPr>
          <p:spPr>
            <a:xfrm>
              <a:off x="2266" y="1915"/>
              <a:ext cx="292" cy="250"/>
            </a:xfrm>
            <a:prstGeom prst="rect">
              <a:avLst/>
            </a:prstGeom>
            <a:noFill/>
            <a:ln w="28575">
              <a:noFill/>
            </a:ln>
          </p:spPr>
          <p:txBody>
            <a:bodyPr wrap="none">
              <a:spAutoFit/>
            </a:bodyPr>
            <a:p>
              <a:pPr algn="ctr"/>
              <a:r>
                <a:rPr lang="en-US" altLang="zh-CN" sz="2000" b="1" i="1" dirty="0">
                  <a:latin typeface="Times New Roman" panose="02020603050405020304" pitchFamily="18" charset="0"/>
                </a:rPr>
                <a:t>R</a:t>
              </a:r>
              <a:r>
                <a:rPr lang="en-US" altLang="zh-CN" sz="2000" b="1" baseline="-25000" dirty="0">
                  <a:latin typeface="Times New Roman" panose="02020603050405020304" pitchFamily="18" charset="0"/>
                </a:rPr>
                <a:t>B</a:t>
              </a:r>
              <a:endParaRPr lang="en-US" altLang="zh-CN" sz="2000" b="1" baseline="-25000" dirty="0">
                <a:latin typeface="Times New Roman" panose="02020603050405020304" pitchFamily="18" charset="0"/>
              </a:endParaRPr>
            </a:p>
          </p:txBody>
        </p:sp>
      </p:grpSp>
      <p:sp>
        <p:nvSpPr>
          <p:cNvPr id="70757" name="Text Box 101"/>
          <p:cNvSpPr txBox="1">
            <a:spLocks noChangeArrowheads="1"/>
          </p:cNvSpPr>
          <p:nvPr/>
        </p:nvSpPr>
        <p:spPr bwMode="auto">
          <a:xfrm>
            <a:off x="635000" y="1493203"/>
            <a:ext cx="2657475" cy="457200"/>
          </a:xfrm>
          <a:prstGeom prst="rect">
            <a:avLst/>
          </a:prstGeom>
          <a:noFill/>
          <a:ln w="9525">
            <a:noFill/>
            <a:miter lim="800000"/>
          </a:ln>
          <a:effectLst/>
        </p:spPr>
        <p:txBody>
          <a:bodyPr>
            <a:spAutoFit/>
          </a:bodyPr>
          <a:lstStyle/>
          <a:p>
            <a:pPr marR="0" defTabSz="914400">
              <a:buClrTx/>
              <a:buSzTx/>
              <a:buFontTx/>
              <a:buNone/>
              <a:defRPr/>
            </a:pPr>
            <a:r>
              <a:rPr kumimoji="1" lang="en-US" altLang="zh-CN" b="1" kern="1200" cap="none" spc="0" normalizeH="0" baseline="0" noProof="0" smtClean="0">
                <a:solidFill>
                  <a:schemeClr val="tx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a:t>
            </a:r>
            <a:r>
              <a:rPr kumimoji="1" lang="zh-CN" altLang="en-US" b="1" kern="1200" cap="none" spc="0" normalizeH="0" baseline="0" noProof="0" smtClean="0">
                <a:solidFill>
                  <a:schemeClr val="tx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、输入特性</a:t>
            </a:r>
            <a:endParaRPr kumimoji="1" lang="zh-CN" altLang="en-US" b="1" kern="1200" cap="none" spc="0" normalizeH="0" baseline="0" noProof="0" smtClean="0">
              <a:solidFill>
                <a:schemeClr val="tx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3" name="页脚占位符 4"/>
          <p:cNvSpPr txBox="1">
            <a:spLocks noGrp="1"/>
          </p:cNvSpPr>
          <p:nvPr>
            <p:custDataLst>
              <p:tags r:id="rId17"/>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70660"/>
                                        </p:tgtEl>
                                        <p:attrNameLst>
                                          <p:attrName>style.visibility</p:attrName>
                                        </p:attrNameLst>
                                      </p:cBhvr>
                                      <p:to>
                                        <p:strVal val="visible"/>
                                      </p:to>
                                    </p:set>
                                    <p:anim calcmode="lin" valueType="num">
                                      <p:cBhvr>
                                        <p:cTn id="12" dur="500" fill="hold"/>
                                        <p:tgtEl>
                                          <p:spTgt spid="70660"/>
                                        </p:tgtEl>
                                        <p:attrNameLst>
                                          <p:attrName>ppt_w</p:attrName>
                                        </p:attrNameLst>
                                      </p:cBhvr>
                                      <p:tavLst>
                                        <p:tav tm="0">
                                          <p:val>
                                            <p:fltVal val="0.000000"/>
                                          </p:val>
                                        </p:tav>
                                        <p:tav tm="100000">
                                          <p:val>
                                            <p:strVal val="#ppt_w"/>
                                          </p:val>
                                        </p:tav>
                                      </p:tavLst>
                                    </p:anim>
                                    <p:anim calcmode="lin" valueType="num">
                                      <p:cBhvr>
                                        <p:cTn id="13" dur="500" fill="hold"/>
                                        <p:tgtEl>
                                          <p:spTgt spid="70660"/>
                                        </p:tgtEl>
                                        <p:attrNameLst>
                                          <p:attrName>ppt_h</p:attrName>
                                        </p:attrNameLst>
                                      </p:cBhvr>
                                      <p:tavLst>
                                        <p:tav tm="0">
                                          <p:val>
                                            <p:fltVal val="0.000000"/>
                                          </p:val>
                                        </p:tav>
                                        <p:tav tm="100000">
                                          <p:val>
                                            <p:strVal val="#ppt_h"/>
                                          </p:val>
                                        </p:tav>
                                      </p:tavLst>
                                    </p:anim>
                                  </p:childTnLst>
                                </p:cTn>
                              </p:par>
                            </p:childTnLst>
                          </p:cTn>
                        </p:par>
                        <p:par>
                          <p:cTn id="14" fill="hold">
                            <p:stCondLst>
                              <p:cond delay="500"/>
                            </p:stCondLst>
                            <p:childTnLst>
                              <p:par>
                                <p:cTn id="15" presetID="17" presetClass="entr" presetSubtype="10" fill="hold" grpId="0" nodeType="afterEffect">
                                  <p:stCondLst>
                                    <p:cond delay="0"/>
                                  </p:stCondLst>
                                  <p:childTnLst>
                                    <p:set>
                                      <p:cBhvr>
                                        <p:cTn id="16" dur="1" fill="hold">
                                          <p:stCondLst>
                                            <p:cond delay="0"/>
                                          </p:stCondLst>
                                        </p:cTn>
                                        <p:tgtEl>
                                          <p:spTgt spid="70662"/>
                                        </p:tgtEl>
                                        <p:attrNameLst>
                                          <p:attrName>style.visibility</p:attrName>
                                        </p:attrNameLst>
                                      </p:cBhvr>
                                      <p:to>
                                        <p:strVal val="visible"/>
                                      </p:to>
                                    </p:set>
                                    <p:anim calcmode="lin" valueType="num">
                                      <p:cBhvr>
                                        <p:cTn id="17" dur="500" fill="hold"/>
                                        <p:tgtEl>
                                          <p:spTgt spid="70662"/>
                                        </p:tgtEl>
                                        <p:attrNameLst>
                                          <p:attrName>ppt_w</p:attrName>
                                        </p:attrNameLst>
                                      </p:cBhvr>
                                      <p:tavLst>
                                        <p:tav tm="0">
                                          <p:val>
                                            <p:fltVal val="0.000000"/>
                                          </p:val>
                                        </p:tav>
                                        <p:tav tm="100000">
                                          <p:val>
                                            <p:strVal val="#ppt_w"/>
                                          </p:val>
                                        </p:tav>
                                      </p:tavLst>
                                    </p:anim>
                                    <p:anim calcmode="lin" valueType="num">
                                      <p:cBhvr>
                                        <p:cTn id="18" dur="500" fill="hold"/>
                                        <p:tgtEl>
                                          <p:spTgt spid="70662"/>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70662"/>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4" presetClass="entr" presetSubtype="32" fill="hold" grpId="0" nodeType="clickEffect">
                                  <p:stCondLst>
                                    <p:cond delay="0"/>
                                  </p:stCondLst>
                                  <p:childTnLst>
                                    <p:set>
                                      <p:cBhvr>
                                        <p:cTn id="22" dur="1" fill="hold">
                                          <p:stCondLst>
                                            <p:cond delay="0"/>
                                          </p:stCondLst>
                                        </p:cTn>
                                        <p:tgtEl>
                                          <p:spTgt spid="70661"/>
                                        </p:tgtEl>
                                        <p:attrNameLst>
                                          <p:attrName>style.visibility</p:attrName>
                                        </p:attrNameLst>
                                      </p:cBhvr>
                                      <p:to>
                                        <p:strVal val="visible"/>
                                      </p:to>
                                    </p:set>
                                    <p:animEffect transition="in" filter="box(out)">
                                      <p:cBhvr>
                                        <p:cTn id="23" dur="500"/>
                                        <p:tgtEl>
                                          <p:spTgt spid="70661"/>
                                        </p:tgtEl>
                                      </p:cBhvr>
                                    </p:animEffect>
                                  </p:childTnLst>
                                </p:cTn>
                              </p:par>
                            </p:childTnLst>
                          </p:cTn>
                        </p:par>
                        <p:par>
                          <p:cTn id="24" fill="hold">
                            <p:stCondLst>
                              <p:cond delay="500"/>
                            </p:stCondLst>
                            <p:childTnLst>
                              <p:par>
                                <p:cTn id="25" presetID="17" presetClass="entr" presetSubtype="10" fill="hold" grpId="0" nodeType="afterEffect">
                                  <p:stCondLst>
                                    <p:cond delay="0"/>
                                  </p:stCondLst>
                                  <p:childTnLst>
                                    <p:set>
                                      <p:cBhvr>
                                        <p:cTn id="26" dur="1" fill="hold">
                                          <p:stCondLst>
                                            <p:cond delay="0"/>
                                          </p:stCondLst>
                                        </p:cTn>
                                        <p:tgtEl>
                                          <p:spTgt spid="70663"/>
                                        </p:tgtEl>
                                        <p:attrNameLst>
                                          <p:attrName>style.visibility</p:attrName>
                                        </p:attrNameLst>
                                      </p:cBhvr>
                                      <p:to>
                                        <p:strVal val="visible"/>
                                      </p:to>
                                    </p:set>
                                    <p:anim calcmode="lin" valueType="num">
                                      <p:cBhvr>
                                        <p:cTn id="27" dur="500" fill="hold"/>
                                        <p:tgtEl>
                                          <p:spTgt spid="70663"/>
                                        </p:tgtEl>
                                        <p:attrNameLst>
                                          <p:attrName>ppt_w</p:attrName>
                                        </p:attrNameLst>
                                      </p:cBhvr>
                                      <p:tavLst>
                                        <p:tav tm="0">
                                          <p:val>
                                            <p:fltVal val="0.000000"/>
                                          </p:val>
                                        </p:tav>
                                        <p:tav tm="100000">
                                          <p:val>
                                            <p:strVal val="#ppt_w"/>
                                          </p:val>
                                        </p:tav>
                                      </p:tavLst>
                                    </p:anim>
                                    <p:anim calcmode="lin" valueType="num">
                                      <p:cBhvr>
                                        <p:cTn id="28" dur="500" fill="hold"/>
                                        <p:tgtEl>
                                          <p:spTgt spid="70663"/>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70663"/>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0659">
                                            <p:txEl>
                                              <p:charRg st="0" end="7"/>
                                            </p:txEl>
                                          </p:spTgt>
                                        </p:tgtEl>
                                        <p:attrNameLst>
                                          <p:attrName>style.visibility</p:attrName>
                                        </p:attrNameLst>
                                      </p:cBhvr>
                                      <p:to>
                                        <p:strVal val="visible"/>
                                      </p:to>
                                    </p:set>
                                    <p:animEffect transition="in" filter="wipe(left)">
                                      <p:cBhvr>
                                        <p:cTn id="33" dur="500"/>
                                        <p:tgtEl>
                                          <p:spTgt spid="70659">
                                            <p:txEl>
                                              <p:charRg st="0" end="7"/>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419848"/>
                                        </p:tgtEl>
                                        <p:attrNameLst>
                                          <p:attrName>style.visibility</p:attrName>
                                        </p:attrNameLst>
                                      </p:cBhvr>
                                      <p:to>
                                        <p:strVal val="visible"/>
                                      </p:to>
                                    </p:set>
                                    <p:animEffect transition="in" filter="wipe(left)">
                                      <p:cBhvr>
                                        <p:cTn id="38" dur="500"/>
                                        <p:tgtEl>
                                          <p:spTgt spid="419848"/>
                                        </p:tgtEl>
                                      </p:cBhvr>
                                    </p:animEffect>
                                  </p:childTnLst>
                                </p:cTn>
                              </p:par>
                            </p:childTnLst>
                          </p:cTn>
                        </p:par>
                        <p:par>
                          <p:cTn id="39" fill="hold">
                            <p:stCondLst>
                              <p:cond delay="500"/>
                            </p:stCondLst>
                            <p:childTnLst>
                              <p:par>
                                <p:cTn id="40" presetID="22" presetClass="entr" presetSubtype="8" fill="hold" nodeType="afterEffect">
                                  <p:stCondLst>
                                    <p:cond delay="0"/>
                                  </p:stCondLst>
                                  <p:childTnLst>
                                    <p:set>
                                      <p:cBhvr>
                                        <p:cTn id="41" dur="1" fill="hold">
                                          <p:stCondLst>
                                            <p:cond delay="0"/>
                                          </p:stCondLst>
                                        </p:cTn>
                                        <p:tgtEl>
                                          <p:spTgt spid="419849"/>
                                        </p:tgtEl>
                                        <p:attrNameLst>
                                          <p:attrName>style.visibility</p:attrName>
                                        </p:attrNameLst>
                                      </p:cBhvr>
                                      <p:to>
                                        <p:strVal val="visible"/>
                                      </p:to>
                                    </p:set>
                                    <p:animEffect transition="in" filter="wipe(left)">
                                      <p:cBhvr>
                                        <p:cTn id="42" dur="500"/>
                                        <p:tgtEl>
                                          <p:spTgt spid="41984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up)">
                                      <p:cBhvr>
                                        <p:cTn id="52" dur="500"/>
                                        <p:tgtEl>
                                          <p:spTgt spid="8"/>
                                        </p:tgtEl>
                                      </p:cBhvr>
                                    </p:animEffect>
                                  </p:childTnLst>
                                </p:cTn>
                              </p:par>
                            </p:childTnLst>
                          </p:cTn>
                        </p:par>
                        <p:par>
                          <p:cTn id="53" fill="hold">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70666">
                                            <p:txEl>
                                              <p:charRg st="0" end="9"/>
                                            </p:txEl>
                                          </p:spTgt>
                                        </p:tgtEl>
                                        <p:attrNameLst>
                                          <p:attrName>style.visibility</p:attrName>
                                        </p:attrNameLst>
                                      </p:cBhvr>
                                      <p:to>
                                        <p:strVal val="visible"/>
                                      </p:to>
                                    </p:set>
                                    <p:animEffect transition="in" filter="wipe(left)">
                                      <p:cBhvr>
                                        <p:cTn id="56" dur="500"/>
                                        <p:tgtEl>
                                          <p:spTgt spid="70666">
                                            <p:txEl>
                                              <p:charRg st="0" end="9"/>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left)">
                                      <p:cBhvr>
                                        <p:cTn id="61" dur="500"/>
                                        <p:tgtEl>
                                          <p:spTgt spid="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419914"/>
                                        </p:tgtEl>
                                        <p:attrNameLst>
                                          <p:attrName>style.visibility</p:attrName>
                                        </p:attrNameLst>
                                      </p:cBhvr>
                                      <p:to>
                                        <p:strVal val="visible"/>
                                      </p:to>
                                    </p:set>
                                    <p:animEffect transition="in" filter="wipe(left)">
                                      <p:cBhvr>
                                        <p:cTn id="66" dur="500"/>
                                        <p:tgtEl>
                                          <p:spTgt spid="419914"/>
                                        </p:tgtEl>
                                      </p:cBhvr>
                                    </p:animEffect>
                                  </p:childTnLst>
                                </p:cTn>
                              </p:par>
                            </p:childTnLst>
                          </p:cTn>
                        </p:par>
                        <p:par>
                          <p:cTn id="67" fill="hold">
                            <p:stCondLst>
                              <p:cond delay="500"/>
                            </p:stCondLst>
                            <p:childTnLst>
                              <p:par>
                                <p:cTn id="68" presetID="22" presetClass="entr" presetSubtype="8" fill="hold" grpId="0" nodeType="afterEffect">
                                  <p:stCondLst>
                                    <p:cond delay="0"/>
                                  </p:stCondLst>
                                  <p:childTnLst>
                                    <p:set>
                                      <p:cBhvr>
                                        <p:cTn id="69" dur="1" fill="hold">
                                          <p:stCondLst>
                                            <p:cond delay="0"/>
                                          </p:stCondLst>
                                        </p:cTn>
                                        <p:tgtEl>
                                          <p:spTgt spid="70731"/>
                                        </p:tgtEl>
                                        <p:attrNameLst>
                                          <p:attrName>style.visibility</p:attrName>
                                        </p:attrNameLst>
                                      </p:cBhvr>
                                      <p:to>
                                        <p:strVal val="visible"/>
                                      </p:to>
                                    </p:set>
                                    <p:animEffect transition="in" filter="wipe(left)">
                                      <p:cBhvr>
                                        <p:cTn id="70" dur="500"/>
                                        <p:tgtEl>
                                          <p:spTgt spid="70731"/>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8" fill="hold" nodeType="clickEffect">
                                  <p:stCondLst>
                                    <p:cond delay="0"/>
                                  </p:stCondLst>
                                  <p:childTnLst>
                                    <p:set>
                                      <p:cBhvr>
                                        <p:cTn id="74" dur="1" fill="hold">
                                          <p:stCondLst>
                                            <p:cond delay="0"/>
                                          </p:stCondLst>
                                        </p:cTn>
                                        <p:tgtEl>
                                          <p:spTgt spid="419918"/>
                                        </p:tgtEl>
                                        <p:attrNameLst>
                                          <p:attrName>style.visibility</p:attrName>
                                        </p:attrNameLst>
                                      </p:cBhvr>
                                      <p:to>
                                        <p:strVal val="visible"/>
                                      </p:to>
                                    </p:set>
                                    <p:anim calcmode="lin" valueType="num">
                                      <p:cBhvr additive="base">
                                        <p:cTn id="75" dur="500" fill="hold"/>
                                        <p:tgtEl>
                                          <p:spTgt spid="419918"/>
                                        </p:tgtEl>
                                        <p:attrNameLst>
                                          <p:attrName>ppt_x</p:attrName>
                                        </p:attrNameLst>
                                      </p:cBhvr>
                                      <p:tavLst>
                                        <p:tav tm="0">
                                          <p:val>
                                            <p:strVal val="0-#ppt_w/2"/>
                                          </p:val>
                                        </p:tav>
                                        <p:tav tm="100000">
                                          <p:val>
                                            <p:strVal val="#ppt_x"/>
                                          </p:val>
                                        </p:tav>
                                      </p:tavLst>
                                    </p:anim>
                                    <p:anim calcmode="lin" valueType="num">
                                      <p:cBhvr additive="base">
                                        <p:cTn id="76" dur="500" fill="hold"/>
                                        <p:tgtEl>
                                          <p:spTgt spid="419918"/>
                                        </p:tgtEl>
                                        <p:attrNameLst>
                                          <p:attrName>ppt_y</p:attrName>
                                        </p:attrNameLst>
                                      </p:cBhvr>
                                      <p:tavLst>
                                        <p:tav tm="0">
                                          <p:val>
                                            <p:strVal val="#ppt_y"/>
                                          </p:val>
                                        </p:tav>
                                        <p:tav tm="100000">
                                          <p:val>
                                            <p:strVal val="#ppt_y"/>
                                          </p:val>
                                        </p:tav>
                                      </p:tavLst>
                                    </p:anim>
                                  </p:childTnLst>
                                </p:cTn>
                              </p:par>
                            </p:childTnLst>
                          </p:cTn>
                        </p:par>
                        <p:par>
                          <p:cTn id="77" fill="hold">
                            <p:stCondLst>
                              <p:cond delay="500"/>
                            </p:stCondLst>
                            <p:childTnLst>
                              <p:par>
                                <p:cTn id="78" presetID="22" presetClass="entr" presetSubtype="8" fill="hold" grpId="0" nodeType="afterEffect">
                                  <p:stCondLst>
                                    <p:cond delay="0"/>
                                  </p:stCondLst>
                                  <p:childTnLst>
                                    <p:set>
                                      <p:cBhvr>
                                        <p:cTn id="79" dur="1" fill="hold">
                                          <p:stCondLst>
                                            <p:cond delay="0"/>
                                          </p:stCondLst>
                                        </p:cTn>
                                        <p:tgtEl>
                                          <p:spTgt spid="70737">
                                            <p:txEl>
                                              <p:charRg st="0" end="17"/>
                                            </p:txEl>
                                          </p:spTgt>
                                        </p:tgtEl>
                                        <p:attrNameLst>
                                          <p:attrName>style.visibility</p:attrName>
                                        </p:attrNameLst>
                                      </p:cBhvr>
                                      <p:to>
                                        <p:strVal val="visible"/>
                                      </p:to>
                                    </p:set>
                                    <p:animEffect transition="in" filter="wipe(left)">
                                      <p:cBhvr>
                                        <p:cTn id="80" dur="500"/>
                                        <p:tgtEl>
                                          <p:spTgt spid="70737">
                                            <p:txEl>
                                              <p:charRg st="0" end="17"/>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nodeType="clickEffect">
                                  <p:stCondLst>
                                    <p:cond delay="0"/>
                                  </p:stCondLst>
                                  <p:childTnLst>
                                    <p:set>
                                      <p:cBhvr>
                                        <p:cTn id="84" dur="1" fill="hold">
                                          <p:stCondLst>
                                            <p:cond delay="0"/>
                                          </p:stCondLst>
                                        </p:cTn>
                                        <p:tgtEl>
                                          <p:spTgt spid="419919"/>
                                        </p:tgtEl>
                                        <p:attrNameLst>
                                          <p:attrName>style.visibility</p:attrName>
                                        </p:attrNameLst>
                                      </p:cBhvr>
                                      <p:to>
                                        <p:strVal val="visible"/>
                                      </p:to>
                                    </p:set>
                                    <p:anim calcmode="lin" valueType="num">
                                      <p:cBhvr additive="base">
                                        <p:cTn id="85" dur="500" fill="hold"/>
                                        <p:tgtEl>
                                          <p:spTgt spid="419919"/>
                                        </p:tgtEl>
                                        <p:attrNameLst>
                                          <p:attrName>ppt_x</p:attrName>
                                        </p:attrNameLst>
                                      </p:cBhvr>
                                      <p:tavLst>
                                        <p:tav tm="0">
                                          <p:val>
                                            <p:strVal val="0-#ppt_w/2"/>
                                          </p:val>
                                        </p:tav>
                                        <p:tav tm="100000">
                                          <p:val>
                                            <p:strVal val="#ppt_x"/>
                                          </p:val>
                                        </p:tav>
                                      </p:tavLst>
                                    </p:anim>
                                    <p:anim calcmode="lin" valueType="num">
                                      <p:cBhvr additive="base">
                                        <p:cTn id="86" dur="500" fill="hold"/>
                                        <p:tgtEl>
                                          <p:spTgt spid="419919"/>
                                        </p:tgtEl>
                                        <p:attrNameLst>
                                          <p:attrName>ppt_y</p:attrName>
                                        </p:attrNameLst>
                                      </p:cBhvr>
                                      <p:tavLst>
                                        <p:tav tm="0">
                                          <p:val>
                                            <p:strVal val="#ppt_y"/>
                                          </p:val>
                                        </p:tav>
                                        <p:tav tm="100000">
                                          <p:val>
                                            <p:strVal val="#ppt_y"/>
                                          </p:val>
                                        </p:tav>
                                      </p:tavLst>
                                    </p:anim>
                                  </p:childTnLst>
                                </p:cTn>
                              </p:par>
                            </p:childTnLst>
                          </p:cTn>
                        </p:par>
                        <p:par>
                          <p:cTn id="87" fill="hold">
                            <p:stCondLst>
                              <p:cond delay="500"/>
                            </p:stCondLst>
                            <p:childTnLst>
                              <p:par>
                                <p:cTn id="88" presetID="22" presetClass="entr" presetSubtype="8" fill="hold" grpId="0" nodeType="afterEffect">
                                  <p:stCondLst>
                                    <p:cond delay="0"/>
                                  </p:stCondLst>
                                  <p:childTnLst>
                                    <p:set>
                                      <p:cBhvr>
                                        <p:cTn id="89" dur="1" fill="hold">
                                          <p:stCondLst>
                                            <p:cond delay="0"/>
                                          </p:stCondLst>
                                        </p:cTn>
                                        <p:tgtEl>
                                          <p:spTgt spid="70736">
                                            <p:txEl>
                                              <p:charRg st="0" end="17"/>
                                            </p:txEl>
                                          </p:spTgt>
                                        </p:tgtEl>
                                        <p:attrNameLst>
                                          <p:attrName>style.visibility</p:attrName>
                                        </p:attrNameLst>
                                      </p:cBhvr>
                                      <p:to>
                                        <p:strVal val="visible"/>
                                      </p:to>
                                    </p:set>
                                    <p:animEffect transition="in" filter="wipe(left)">
                                      <p:cBhvr>
                                        <p:cTn id="90" dur="500"/>
                                        <p:tgtEl>
                                          <p:spTgt spid="70736">
                                            <p:txEl>
                                              <p:charRg st="0" end="17"/>
                                            </p:txEl>
                                          </p:spTgt>
                                        </p:tgtEl>
                                      </p:cBhvr>
                                    </p:animEffect>
                                  </p:childTnLst>
                                </p:cTn>
                              </p:par>
                            </p:childTnLst>
                          </p:cTn>
                        </p:par>
                        <p:par>
                          <p:cTn id="91" fill="hold">
                            <p:stCondLst>
                              <p:cond delay="1000"/>
                            </p:stCondLst>
                            <p:childTnLst>
                              <p:par>
                                <p:cTn id="92" presetID="22" presetClass="entr" presetSubtype="8" fill="hold" grpId="0" nodeType="afterEffect">
                                  <p:stCondLst>
                                    <p:cond delay="0"/>
                                  </p:stCondLst>
                                  <p:childTnLst>
                                    <p:set>
                                      <p:cBhvr>
                                        <p:cTn id="93" dur="1" fill="hold">
                                          <p:stCondLst>
                                            <p:cond delay="0"/>
                                          </p:stCondLst>
                                        </p:cTn>
                                        <p:tgtEl>
                                          <p:spTgt spid="70732"/>
                                        </p:tgtEl>
                                        <p:attrNameLst>
                                          <p:attrName>style.visibility</p:attrName>
                                        </p:attrNameLst>
                                      </p:cBhvr>
                                      <p:to>
                                        <p:strVal val="visible"/>
                                      </p:to>
                                    </p:set>
                                    <p:animEffect transition="in" filter="wipe(left)">
                                      <p:cBhvr>
                                        <p:cTn id="94" dur="500"/>
                                        <p:tgtEl>
                                          <p:spTgt spid="70732"/>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nodeType="clickEffect">
                                  <p:stCondLst>
                                    <p:cond delay="0"/>
                                  </p:stCondLst>
                                  <p:childTnLst>
                                    <p:set>
                                      <p:cBhvr>
                                        <p:cTn id="98" dur="1" fill="hold">
                                          <p:stCondLst>
                                            <p:cond delay="0"/>
                                          </p:stCondLst>
                                        </p:cTn>
                                        <p:tgtEl>
                                          <p:spTgt spid="419917"/>
                                        </p:tgtEl>
                                        <p:attrNameLst>
                                          <p:attrName>style.visibility</p:attrName>
                                        </p:attrNameLst>
                                      </p:cBhvr>
                                      <p:to>
                                        <p:strVal val="visible"/>
                                      </p:to>
                                    </p:set>
                                    <p:animEffect transition="in" filter="wipe(left)">
                                      <p:cBhvr>
                                        <p:cTn id="99" dur="500"/>
                                        <p:tgtEl>
                                          <p:spTgt spid="419917"/>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70738"/>
                                        </p:tgtEl>
                                        <p:attrNameLst>
                                          <p:attrName>style.visibility</p:attrName>
                                        </p:attrNameLst>
                                      </p:cBhvr>
                                      <p:to>
                                        <p:strVal val="visible"/>
                                      </p:to>
                                    </p:set>
                                    <p:animEffect transition="in" filter="wipe(left)">
                                      <p:cBhvr>
                                        <p:cTn id="104" dur="500"/>
                                        <p:tgtEl>
                                          <p:spTgt spid="70738"/>
                                        </p:tgtEl>
                                      </p:cBhvr>
                                    </p:animEffect>
                                  </p:childTnLst>
                                </p:cTn>
                              </p:par>
                            </p:childTnLst>
                          </p:cTn>
                        </p:par>
                        <p:par>
                          <p:cTn id="105" fill="hold">
                            <p:stCondLst>
                              <p:cond delay="500"/>
                            </p:stCondLst>
                            <p:childTnLst>
                              <p:par>
                                <p:cTn id="106" presetID="22" presetClass="entr" presetSubtype="8" fill="hold" grpId="0" nodeType="afterEffect">
                                  <p:stCondLst>
                                    <p:cond delay="0"/>
                                  </p:stCondLst>
                                  <p:childTnLst>
                                    <p:set>
                                      <p:cBhvr>
                                        <p:cTn id="107" dur="1" fill="hold">
                                          <p:stCondLst>
                                            <p:cond delay="0"/>
                                          </p:stCondLst>
                                        </p:cTn>
                                        <p:tgtEl>
                                          <p:spTgt spid="70739"/>
                                        </p:tgtEl>
                                        <p:attrNameLst>
                                          <p:attrName>style.visibility</p:attrName>
                                        </p:attrNameLst>
                                      </p:cBhvr>
                                      <p:to>
                                        <p:strVal val="visible"/>
                                      </p:to>
                                    </p:set>
                                    <p:animEffect transition="in" filter="wipe(left)">
                                      <p:cBhvr>
                                        <p:cTn id="108" dur="500"/>
                                        <p:tgtEl>
                                          <p:spTgt spid="70739"/>
                                        </p:tgtEl>
                                      </p:cBhvr>
                                    </p:animEffect>
                                  </p:childTnLst>
                                </p:cTn>
                              </p:par>
                            </p:childTnLst>
                          </p:cTn>
                        </p:par>
                        <p:par>
                          <p:cTn id="109" fill="hold">
                            <p:stCondLst>
                              <p:cond delay="1000"/>
                            </p:stCondLst>
                            <p:childTnLst>
                              <p:par>
                                <p:cTn id="110" presetID="22" presetClass="entr" presetSubtype="8" fill="hold" grpId="0" nodeType="afterEffect">
                                  <p:stCondLst>
                                    <p:cond delay="0"/>
                                  </p:stCondLst>
                                  <p:childTnLst>
                                    <p:set>
                                      <p:cBhvr>
                                        <p:cTn id="111" dur="1" fill="hold">
                                          <p:stCondLst>
                                            <p:cond delay="0"/>
                                          </p:stCondLst>
                                        </p:cTn>
                                        <p:tgtEl>
                                          <p:spTgt spid="70740"/>
                                        </p:tgtEl>
                                        <p:attrNameLst>
                                          <p:attrName>style.visibility</p:attrName>
                                        </p:attrNameLst>
                                      </p:cBhvr>
                                      <p:to>
                                        <p:strVal val="visible"/>
                                      </p:to>
                                    </p:set>
                                    <p:animEffect transition="in" filter="wipe(left)">
                                      <p:cBhvr>
                                        <p:cTn id="112" dur="500"/>
                                        <p:tgtEl>
                                          <p:spTgt spid="70740"/>
                                        </p:tgtEl>
                                      </p:cBhvr>
                                    </p:animEffect>
                                  </p:childTnLst>
                                </p:cTn>
                              </p:par>
                            </p:childTnLst>
                          </p:cTn>
                        </p:par>
                        <p:par>
                          <p:cTn id="113" fill="hold">
                            <p:stCondLst>
                              <p:cond delay="1500"/>
                            </p:stCondLst>
                            <p:childTnLst>
                              <p:par>
                                <p:cTn id="114" presetID="22" presetClass="entr" presetSubtype="8" fill="hold" grpId="0" nodeType="afterEffect">
                                  <p:stCondLst>
                                    <p:cond delay="0"/>
                                  </p:stCondLst>
                                  <p:iterate type="wd">
                                    <p:tmPct val="100000"/>
                                  </p:iterate>
                                  <p:childTnLst>
                                    <p:set>
                                      <p:cBhvr>
                                        <p:cTn id="115" dur="1" fill="hold">
                                          <p:stCondLst>
                                            <p:cond delay="0"/>
                                          </p:stCondLst>
                                        </p:cTn>
                                        <p:tgtEl>
                                          <p:spTgt spid="70742"/>
                                        </p:tgtEl>
                                        <p:attrNameLst>
                                          <p:attrName>style.visibility</p:attrName>
                                        </p:attrNameLst>
                                      </p:cBhvr>
                                      <p:to>
                                        <p:strVal val="visible"/>
                                      </p:to>
                                    </p:set>
                                    <p:animEffect transition="in" filter="wipe(left)">
                                      <p:cBhvr>
                                        <p:cTn id="116" dur="300"/>
                                        <p:tgtEl>
                                          <p:spTgt spid="70742"/>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grpId="0" nodeType="clickEffect">
                                  <p:stCondLst>
                                    <p:cond delay="0"/>
                                  </p:stCondLst>
                                  <p:childTnLst>
                                    <p:set>
                                      <p:cBhvr>
                                        <p:cTn id="120" dur="1" fill="hold">
                                          <p:stCondLst>
                                            <p:cond delay="0"/>
                                          </p:stCondLst>
                                        </p:cTn>
                                        <p:tgtEl>
                                          <p:spTgt spid="70741"/>
                                        </p:tgtEl>
                                        <p:attrNameLst>
                                          <p:attrName>style.visibility</p:attrName>
                                        </p:attrNameLst>
                                      </p:cBhvr>
                                      <p:to>
                                        <p:strVal val="visible"/>
                                      </p:to>
                                    </p:set>
                                    <p:animEffect transition="in" filter="wipe(left)">
                                      <p:cBhvr>
                                        <p:cTn id="121" dur="500"/>
                                        <p:tgtEl>
                                          <p:spTgt spid="70741"/>
                                        </p:tgtEl>
                                      </p:cBhvr>
                                    </p:animEffect>
                                  </p:childTnLst>
                                </p:cTn>
                              </p:par>
                            </p:childTnLst>
                          </p:cTn>
                        </p:par>
                        <p:par>
                          <p:cTn id="122" fill="hold">
                            <p:stCondLst>
                              <p:cond delay="500"/>
                            </p:stCondLst>
                            <p:childTnLst>
                              <p:par>
                                <p:cTn id="123" presetID="22" presetClass="entr" presetSubtype="8" fill="hold" grpId="0" nodeType="afterEffect">
                                  <p:stCondLst>
                                    <p:cond delay="1000"/>
                                  </p:stCondLst>
                                  <p:iterate type="wd">
                                    <p:tmPct val="100000"/>
                                  </p:iterate>
                                  <p:childTnLst>
                                    <p:set>
                                      <p:cBhvr>
                                        <p:cTn id="124" dur="1" fill="hold">
                                          <p:stCondLst>
                                            <p:cond delay="0"/>
                                          </p:stCondLst>
                                        </p:cTn>
                                        <p:tgtEl>
                                          <p:spTgt spid="70743"/>
                                        </p:tgtEl>
                                        <p:attrNameLst>
                                          <p:attrName>style.visibility</p:attrName>
                                        </p:attrNameLst>
                                      </p:cBhvr>
                                      <p:to>
                                        <p:strVal val="visible"/>
                                      </p:to>
                                    </p:set>
                                    <p:animEffect transition="in" filter="wipe(left)">
                                      <p:cBhvr>
                                        <p:cTn id="125" dur="300"/>
                                        <p:tgtEl>
                                          <p:spTgt spid="70743"/>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grpId="0" nodeType="clickEffect">
                                  <p:stCondLst>
                                    <p:cond delay="0"/>
                                  </p:stCondLst>
                                  <p:childTnLst>
                                    <p:set>
                                      <p:cBhvr>
                                        <p:cTn id="129" dur="1" fill="hold">
                                          <p:stCondLst>
                                            <p:cond delay="0"/>
                                          </p:stCondLst>
                                        </p:cTn>
                                        <p:tgtEl>
                                          <p:spTgt spid="70757">
                                            <p:txEl>
                                              <p:charRg st="4294967295" end="4294967295"/>
                                            </p:txEl>
                                          </p:spTgt>
                                        </p:tgtEl>
                                        <p:attrNameLst>
                                          <p:attrName>style.visibility</p:attrName>
                                        </p:attrNameLst>
                                      </p:cBhvr>
                                      <p:to>
                                        <p:strVal val="visible"/>
                                      </p:to>
                                    </p:set>
                                    <p:animEffect transition="in" filter="wipe(left)">
                                      <p:cBhvr>
                                        <p:cTn id="130" dur="500"/>
                                        <p:tgtEl>
                                          <p:spTgt spid="70757">
                                            <p:txEl>
                                              <p:charRg st="4294967295" end="4294967295"/>
                                            </p:txEl>
                                          </p:spTgt>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grpId="0" nodeType="clickEffect">
                                  <p:stCondLst>
                                    <p:cond delay="0"/>
                                  </p:stCondLst>
                                  <p:childTnLst>
                                    <p:set>
                                      <p:cBhvr>
                                        <p:cTn id="134" dur="1" fill="hold">
                                          <p:stCondLst>
                                            <p:cond delay="0"/>
                                          </p:stCondLst>
                                        </p:cTn>
                                        <p:tgtEl>
                                          <p:spTgt spid="70757">
                                            <p:txEl>
                                              <p:charRg st="0" end="7"/>
                                            </p:txEl>
                                          </p:spTgt>
                                        </p:tgtEl>
                                        <p:attrNameLst>
                                          <p:attrName>style.visibility</p:attrName>
                                        </p:attrNameLst>
                                      </p:cBhvr>
                                      <p:to>
                                        <p:strVal val="visible"/>
                                      </p:to>
                                    </p:set>
                                    <p:animEffect transition="in" filter="wipe(left)">
                                      <p:cBhvr>
                                        <p:cTn id="135" dur="500"/>
                                        <p:tgtEl>
                                          <p:spTgt spid="70757">
                                            <p:txEl>
                                              <p:charRg st="0"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p:bldP spid="70660" grpId="0" bldLvl="0" animBg="1"/>
      <p:bldP spid="70661" grpId="0" bldLvl="0" animBg="1"/>
      <p:bldP spid="70662" grpId="0"/>
      <p:bldP spid="70663" grpId="0"/>
      <p:bldP spid="70666" grpId="0" advAuto="1000" build="p"/>
      <p:bldP spid="70731" grpId="0" bldLvl="0" animBg="1"/>
      <p:bldP spid="70732" grpId="0" bldLvl="0" animBg="1"/>
      <p:bldP spid="70736" grpId="0" advAuto="1000" build="p"/>
      <p:bldP spid="70737" grpId="0" advAuto="1000" build="p"/>
      <p:bldP spid="70738" grpId="0"/>
      <p:bldP spid="70739" grpId="0" bldLvl="0" animBg="1"/>
      <p:bldP spid="70740" grpId="0"/>
      <p:bldP spid="70741" grpId="0"/>
      <p:bldP spid="70742" grpId="0"/>
      <p:bldP spid="70743" grpId="0"/>
      <p:bldP spid="70757"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Text Box 2"/>
          <p:cNvSpPr txBox="1"/>
          <p:nvPr/>
        </p:nvSpPr>
        <p:spPr>
          <a:xfrm>
            <a:off x="438150" y="585788"/>
            <a:ext cx="2898775" cy="519112"/>
          </a:xfrm>
          <a:prstGeom prst="rect">
            <a:avLst/>
          </a:prstGeom>
          <a:noFill/>
          <a:ln w="9525">
            <a:noFill/>
          </a:ln>
        </p:spPr>
        <p:txBody>
          <a:bodyPr>
            <a:spAutoFit/>
          </a:bodyPr>
          <a:p>
            <a:r>
              <a:rPr lang="en-US" altLang="zh-CN" sz="2800" b="1" dirty="0">
                <a:solidFill>
                  <a:schemeClr val="bg1"/>
                </a:solidFill>
                <a:latin typeface="Times New Roman" panose="02020603050405020304" pitchFamily="18" charset="0"/>
              </a:rPr>
              <a:t>2</a:t>
            </a:r>
            <a:r>
              <a:rPr lang="zh-CN" altLang="en-US" sz="2800" b="1" dirty="0">
                <a:solidFill>
                  <a:schemeClr val="bg1"/>
                </a:solidFill>
                <a:latin typeface="Times New Roman" panose="02020603050405020304" pitchFamily="18" charset="0"/>
              </a:rPr>
              <a:t>、输出特性</a:t>
            </a:r>
            <a:endParaRPr lang="zh-CN" altLang="en-US" sz="2800" b="1" dirty="0">
              <a:solidFill>
                <a:schemeClr val="bg1"/>
              </a:solidFill>
              <a:latin typeface="Times New Roman" panose="02020603050405020304" pitchFamily="18" charset="0"/>
            </a:endParaRPr>
          </a:p>
        </p:txBody>
      </p:sp>
      <p:graphicFrame>
        <p:nvGraphicFramePr>
          <p:cNvPr id="420867" name="Object 3"/>
          <p:cNvGraphicFramePr/>
          <p:nvPr/>
        </p:nvGraphicFramePr>
        <p:xfrm>
          <a:off x="963613" y="1169988"/>
          <a:ext cx="2627312" cy="731837"/>
        </p:xfrm>
        <a:graphic>
          <a:graphicData uri="http://schemas.openxmlformats.org/presentationml/2006/ole">
            <mc:AlternateContent xmlns:mc="http://schemas.openxmlformats.org/markup-compatibility/2006">
              <mc:Choice xmlns:v="urn:schemas-microsoft-com:vml" Requires="v">
                <p:oleObj spid="_x0000_s4165" name="" r:id="rId1" imgW="1091565" imgH="304800" progId="Equation.3">
                  <p:embed/>
                </p:oleObj>
              </mc:Choice>
              <mc:Fallback>
                <p:oleObj name="" r:id="rId1" imgW="1091565" imgH="304800" progId="Equation.3">
                  <p:embed/>
                  <p:pic>
                    <p:nvPicPr>
                      <p:cNvPr id="0" name="图片 4164"/>
                      <p:cNvPicPr/>
                      <p:nvPr/>
                    </p:nvPicPr>
                    <p:blipFill>
                      <a:blip r:embed="rId2">
                        <a:clrChange>
                          <a:clrFrom>
                            <a:srgbClr val="000000"/>
                          </a:clrFrom>
                          <a:clrTo>
                            <a:srgbClr val="FF0066"/>
                          </a:clrTo>
                        </a:clrChange>
                      </a:blip>
                      <a:stretch>
                        <a:fillRect/>
                      </a:stretch>
                    </p:blipFill>
                    <p:spPr>
                      <a:xfrm>
                        <a:off x="963613" y="1169988"/>
                        <a:ext cx="2627312" cy="731837"/>
                      </a:xfrm>
                      <a:prstGeom prst="rect">
                        <a:avLst/>
                      </a:prstGeom>
                      <a:noFill/>
                      <a:ln w="38100">
                        <a:noFill/>
                        <a:miter/>
                      </a:ln>
                    </p:spPr>
                  </p:pic>
                </p:oleObj>
              </mc:Fallback>
            </mc:AlternateContent>
          </a:graphicData>
        </a:graphic>
      </p:graphicFrame>
      <p:sp>
        <p:nvSpPr>
          <p:cNvPr id="71684" name="Text Box 4"/>
          <p:cNvSpPr txBox="1"/>
          <p:nvPr/>
        </p:nvSpPr>
        <p:spPr>
          <a:xfrm>
            <a:off x="4610100" y="4248150"/>
            <a:ext cx="3867150" cy="2227263"/>
          </a:xfrm>
          <a:prstGeom prst="rect">
            <a:avLst/>
          </a:prstGeom>
          <a:noFill/>
          <a:ln w="25400">
            <a:noFill/>
          </a:ln>
        </p:spPr>
        <p:txBody>
          <a:bodyPr>
            <a:spAutoFit/>
          </a:bodyPr>
          <a:p>
            <a:r>
              <a:rPr lang="en-US" altLang="zh-CN" sz="2800" b="1" dirty="0">
                <a:solidFill>
                  <a:srgbClr val="FF0066"/>
                </a:solidFill>
                <a:latin typeface="Times New Roman" panose="02020603050405020304" pitchFamily="18" charset="0"/>
              </a:rPr>
              <a:t>1.</a:t>
            </a:r>
            <a:r>
              <a:rPr lang="zh-CN" altLang="en-US" sz="2800" b="1" dirty="0">
                <a:solidFill>
                  <a:srgbClr val="3333CC"/>
                </a:solidFill>
                <a:latin typeface="Times New Roman" panose="02020603050405020304" pitchFamily="18" charset="0"/>
              </a:rPr>
              <a:t>调整</a:t>
            </a: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r>
              <a:rPr lang="zh-CN" altLang="en-US" b="1" dirty="0">
                <a:solidFill>
                  <a:srgbClr val="3333CC"/>
                </a:solidFill>
                <a:latin typeface="Times New Roman" panose="02020603050405020304" pitchFamily="18" charset="0"/>
              </a:rPr>
              <a:t>使基极电流为某一数值</a:t>
            </a:r>
            <a:r>
              <a:rPr lang="zh-CN" altLang="en-US" sz="2800" b="1" dirty="0">
                <a:solidFill>
                  <a:srgbClr val="3333CC"/>
                </a:solidFill>
                <a:latin typeface="Times New Roman" panose="02020603050405020304" pitchFamily="18" charset="0"/>
              </a:rPr>
              <a:t>。</a:t>
            </a:r>
            <a:endParaRPr lang="zh-CN" altLang="en-US" sz="2800" b="1" dirty="0">
              <a:solidFill>
                <a:srgbClr val="3333CC"/>
              </a:solidFill>
              <a:latin typeface="Times New Roman" panose="02020603050405020304" pitchFamily="18" charset="0"/>
            </a:endParaRPr>
          </a:p>
          <a:p>
            <a:r>
              <a:rPr lang="en-US" altLang="zh-CN" sz="2800" b="1" dirty="0">
                <a:solidFill>
                  <a:srgbClr val="FF0066"/>
                </a:solidFill>
                <a:latin typeface="Times New Roman" panose="02020603050405020304" pitchFamily="18" charset="0"/>
              </a:rPr>
              <a:t>2.</a:t>
            </a:r>
            <a:r>
              <a:rPr lang="zh-CN" altLang="en-US" b="1" dirty="0">
                <a:solidFill>
                  <a:srgbClr val="3333CC"/>
                </a:solidFill>
                <a:latin typeface="Times New Roman" panose="02020603050405020304" pitchFamily="18" charset="0"/>
              </a:rPr>
              <a:t>基极电流不变，调整</a:t>
            </a:r>
            <a:r>
              <a:rPr lang="en-US" altLang="zh-CN" b="1" i="1" dirty="0">
                <a:solidFill>
                  <a:srgbClr val="D60093"/>
                </a:solidFill>
                <a:latin typeface="Times New Roman" panose="02020603050405020304" pitchFamily="18" charset="0"/>
              </a:rPr>
              <a:t>E</a:t>
            </a:r>
            <a:r>
              <a:rPr lang="en-US" altLang="zh-CN" b="1" baseline="-25000" dirty="0">
                <a:solidFill>
                  <a:srgbClr val="D60093"/>
                </a:solidFill>
                <a:latin typeface="Times New Roman" panose="02020603050405020304" pitchFamily="18" charset="0"/>
              </a:rPr>
              <a:t>C</a:t>
            </a:r>
            <a:r>
              <a:rPr lang="zh-CN" altLang="en-US" b="1" dirty="0">
                <a:solidFill>
                  <a:srgbClr val="3333CC"/>
                </a:solidFill>
                <a:latin typeface="Times New Roman" panose="02020603050405020304" pitchFamily="18" charset="0"/>
              </a:rPr>
              <a:t>测量</a:t>
            </a:r>
            <a:r>
              <a:rPr lang="zh-CN" altLang="en-US" sz="2800" b="1" dirty="0">
                <a:solidFill>
                  <a:srgbClr val="3333CC"/>
                </a:solidFill>
                <a:latin typeface="Times New Roman" panose="02020603050405020304" pitchFamily="18" charset="0"/>
              </a:rPr>
              <a:t>集电极电流和</a:t>
            </a:r>
            <a:r>
              <a:rPr lang="en-US" altLang="zh-CN" sz="2800" b="1" i="1" dirty="0">
                <a:solidFill>
                  <a:srgbClr val="CC3399"/>
                </a:solidFill>
                <a:latin typeface="Times New Roman" panose="02020603050405020304" pitchFamily="18" charset="0"/>
              </a:rPr>
              <a:t>u</a:t>
            </a:r>
            <a:r>
              <a:rPr lang="en-US" altLang="zh-CN" sz="2800" b="1" baseline="-25000" dirty="0">
                <a:solidFill>
                  <a:srgbClr val="CC3399"/>
                </a:solidFill>
                <a:latin typeface="Times New Roman" panose="02020603050405020304" pitchFamily="18" charset="0"/>
              </a:rPr>
              <a:t>CE</a:t>
            </a:r>
            <a:r>
              <a:rPr lang="en-US" altLang="zh-CN" sz="2800" b="1" dirty="0">
                <a:solidFill>
                  <a:srgbClr val="CC3399"/>
                </a:solidFill>
                <a:latin typeface="Times New Roman" panose="02020603050405020304" pitchFamily="18" charset="0"/>
              </a:rPr>
              <a:t> </a:t>
            </a:r>
            <a:r>
              <a:rPr lang="zh-CN" altLang="en-US" sz="2800" b="1" dirty="0">
                <a:solidFill>
                  <a:srgbClr val="3333CC"/>
                </a:solidFill>
                <a:latin typeface="Times New Roman" panose="02020603050405020304" pitchFamily="18" charset="0"/>
              </a:rPr>
              <a:t>电压。</a:t>
            </a:r>
            <a:endParaRPr lang="zh-CN" altLang="en-US" sz="2800" b="1" dirty="0">
              <a:solidFill>
                <a:srgbClr val="3333CC"/>
              </a:solidFill>
              <a:latin typeface="Times New Roman" panose="02020603050405020304" pitchFamily="18" charset="0"/>
            </a:endParaRPr>
          </a:p>
        </p:txBody>
      </p:sp>
      <p:sp>
        <p:nvSpPr>
          <p:cNvPr id="71685" name="Rectangle 5"/>
          <p:cNvSpPr/>
          <p:nvPr/>
        </p:nvSpPr>
        <p:spPr>
          <a:xfrm>
            <a:off x="1095375" y="5608638"/>
            <a:ext cx="2336800" cy="519112"/>
          </a:xfrm>
          <a:prstGeom prst="rect">
            <a:avLst/>
          </a:prstGeom>
          <a:noFill/>
          <a:ln w="9525">
            <a:noFill/>
          </a:ln>
        </p:spPr>
        <p:txBody>
          <a:bodyPr wrap="none">
            <a:spAutoFit/>
          </a:bodyPr>
          <a:p>
            <a:r>
              <a:rPr lang="zh-CN" altLang="en-US" sz="2800" b="1" dirty="0">
                <a:solidFill>
                  <a:srgbClr val="CC00CC"/>
                </a:solidFill>
                <a:latin typeface="Times New Roman" panose="02020603050405020304" pitchFamily="18" charset="0"/>
              </a:rPr>
              <a:t>输出特性曲线</a:t>
            </a:r>
            <a:endParaRPr lang="zh-CN" altLang="en-US" sz="2800" b="1" dirty="0">
              <a:solidFill>
                <a:srgbClr val="CC00CC"/>
              </a:solidFill>
              <a:latin typeface="Times New Roman" panose="02020603050405020304" pitchFamily="18" charset="0"/>
            </a:endParaRPr>
          </a:p>
        </p:txBody>
      </p:sp>
      <p:grpSp>
        <p:nvGrpSpPr>
          <p:cNvPr id="2" name="Group 6"/>
          <p:cNvGrpSpPr/>
          <p:nvPr/>
        </p:nvGrpSpPr>
        <p:grpSpPr>
          <a:xfrm>
            <a:off x="496888" y="2224088"/>
            <a:ext cx="3516312" cy="2830512"/>
            <a:chOff x="3097" y="2325"/>
            <a:chExt cx="2215" cy="1783"/>
          </a:xfrm>
        </p:grpSpPr>
        <p:sp>
          <p:nvSpPr>
            <p:cNvPr id="420871" name="Line 7"/>
            <p:cNvSpPr/>
            <p:nvPr/>
          </p:nvSpPr>
          <p:spPr>
            <a:xfrm flipV="1">
              <a:off x="3097" y="2749"/>
              <a:ext cx="165" cy="1334"/>
            </a:xfrm>
            <a:prstGeom prst="line">
              <a:avLst/>
            </a:prstGeom>
            <a:ln w="38100" cap="flat" cmpd="sng">
              <a:solidFill>
                <a:schemeClr val="tx1"/>
              </a:solidFill>
              <a:prstDash val="solid"/>
              <a:headEnd type="none" w="med" len="med"/>
              <a:tailEnd type="none" w="med" len="lg"/>
            </a:ln>
          </p:spPr>
        </p:sp>
        <p:sp>
          <p:nvSpPr>
            <p:cNvPr id="420872" name="Line 8"/>
            <p:cNvSpPr/>
            <p:nvPr/>
          </p:nvSpPr>
          <p:spPr>
            <a:xfrm rot="-130980" flipV="1">
              <a:off x="3385" y="2530"/>
              <a:ext cx="1115" cy="22"/>
            </a:xfrm>
            <a:prstGeom prst="line">
              <a:avLst/>
            </a:prstGeom>
            <a:ln w="38100" cap="flat" cmpd="sng">
              <a:solidFill>
                <a:schemeClr val="tx1"/>
              </a:solidFill>
              <a:prstDash val="solid"/>
              <a:headEnd type="none" w="med" len="med"/>
              <a:tailEnd type="none" w="med" len="lg"/>
            </a:ln>
          </p:spPr>
        </p:sp>
        <p:sp>
          <p:nvSpPr>
            <p:cNvPr id="420873" name="Freeform 9"/>
            <p:cNvSpPr/>
            <p:nvPr/>
          </p:nvSpPr>
          <p:spPr>
            <a:xfrm>
              <a:off x="3262" y="2571"/>
              <a:ext cx="123" cy="180"/>
            </a:xfrm>
            <a:custGeom>
              <a:avLst/>
              <a:gdLst>
                <a:gd name="txL" fmla="*/ 0 w 136"/>
                <a:gd name="txT" fmla="*/ 0 h 227"/>
                <a:gd name="txR" fmla="*/ 136 w 136"/>
                <a:gd name="txB" fmla="*/ 227 h 227"/>
              </a:gdLst>
              <a:ahLst/>
              <a:cxnLst>
                <a:cxn ang="0">
                  <a:pos x="0" y="227"/>
                </a:cxn>
                <a:cxn ang="0">
                  <a:pos x="26" y="79"/>
                </a:cxn>
                <a:cxn ang="0">
                  <a:pos x="136" y="0"/>
                </a:cxn>
              </a:cxnLst>
              <a:rect l="txL" t="txT" r="txR" b="txB"/>
              <a:pathLst>
                <a:path w="136" h="227">
                  <a:moveTo>
                    <a:pt x="0" y="227"/>
                  </a:moveTo>
                  <a:cubicBezTo>
                    <a:pt x="4" y="202"/>
                    <a:pt x="3" y="117"/>
                    <a:pt x="26" y="79"/>
                  </a:cubicBezTo>
                  <a:cubicBezTo>
                    <a:pt x="49" y="41"/>
                    <a:pt x="113" y="16"/>
                    <a:pt x="136" y="0"/>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20874" name="Line 10"/>
            <p:cNvSpPr/>
            <p:nvPr/>
          </p:nvSpPr>
          <p:spPr>
            <a:xfrm flipV="1">
              <a:off x="3396" y="2821"/>
              <a:ext cx="1146" cy="77"/>
            </a:xfrm>
            <a:prstGeom prst="line">
              <a:avLst/>
            </a:prstGeom>
            <a:ln w="38100" cap="flat" cmpd="sng">
              <a:solidFill>
                <a:schemeClr val="tx1"/>
              </a:solidFill>
              <a:prstDash val="solid"/>
              <a:headEnd type="none" w="med" len="med"/>
              <a:tailEnd type="none" w="med" len="lg"/>
            </a:ln>
          </p:spPr>
        </p:sp>
        <p:sp>
          <p:nvSpPr>
            <p:cNvPr id="420875" name="Freeform 11"/>
            <p:cNvSpPr/>
            <p:nvPr/>
          </p:nvSpPr>
          <p:spPr>
            <a:xfrm>
              <a:off x="3226" y="2893"/>
              <a:ext cx="207" cy="144"/>
            </a:xfrm>
            <a:custGeom>
              <a:avLst/>
              <a:gdLst>
                <a:gd name="txL" fmla="*/ 0 w 227"/>
                <a:gd name="txT" fmla="*/ 0 h 182"/>
                <a:gd name="txR" fmla="*/ 227 w 227"/>
                <a:gd name="txB" fmla="*/ 182 h 182"/>
              </a:gdLst>
              <a:ahLst/>
              <a:cxnLst>
                <a:cxn ang="0">
                  <a:pos x="0" y="182"/>
                </a:cxn>
                <a:cxn ang="0">
                  <a:pos x="45" y="46"/>
                </a:cxn>
                <a:cxn ang="0">
                  <a:pos x="227" y="0"/>
                </a:cxn>
              </a:cxnLst>
              <a:rect l="txL" t="txT" r="txR" b="txB"/>
              <a:pathLst>
                <a:path w="227" h="182">
                  <a:moveTo>
                    <a:pt x="0" y="182"/>
                  </a:moveTo>
                  <a:cubicBezTo>
                    <a:pt x="3" y="129"/>
                    <a:pt x="7" y="76"/>
                    <a:pt x="45" y="46"/>
                  </a:cubicBezTo>
                  <a:cubicBezTo>
                    <a:pt x="83" y="16"/>
                    <a:pt x="197" y="8"/>
                    <a:pt x="227" y="0"/>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20876" name="Line 12"/>
            <p:cNvSpPr/>
            <p:nvPr/>
          </p:nvSpPr>
          <p:spPr>
            <a:xfrm flipV="1">
              <a:off x="3287" y="3146"/>
              <a:ext cx="1363" cy="72"/>
            </a:xfrm>
            <a:prstGeom prst="line">
              <a:avLst/>
            </a:prstGeom>
            <a:ln w="38100" cap="flat" cmpd="sng">
              <a:solidFill>
                <a:schemeClr val="tx1"/>
              </a:solidFill>
              <a:prstDash val="solid"/>
              <a:headEnd type="none" w="med" len="med"/>
              <a:tailEnd type="none" w="med" len="lg"/>
            </a:ln>
          </p:spPr>
        </p:sp>
        <p:sp>
          <p:nvSpPr>
            <p:cNvPr id="420877" name="Line 13"/>
            <p:cNvSpPr/>
            <p:nvPr/>
          </p:nvSpPr>
          <p:spPr>
            <a:xfrm rot="-5543" flipV="1">
              <a:off x="3250" y="3722"/>
              <a:ext cx="1569" cy="72"/>
            </a:xfrm>
            <a:prstGeom prst="line">
              <a:avLst/>
            </a:prstGeom>
            <a:ln w="38100" cap="flat" cmpd="sng">
              <a:solidFill>
                <a:schemeClr val="tx1"/>
              </a:solidFill>
              <a:prstDash val="solid"/>
              <a:headEnd type="none" w="med" len="med"/>
              <a:tailEnd type="none" w="med" len="lg"/>
            </a:ln>
          </p:spPr>
        </p:sp>
        <p:grpSp>
          <p:nvGrpSpPr>
            <p:cNvPr id="420878" name="Group 14"/>
            <p:cNvGrpSpPr/>
            <p:nvPr/>
          </p:nvGrpSpPr>
          <p:grpSpPr>
            <a:xfrm>
              <a:off x="3099" y="4011"/>
              <a:ext cx="1814" cy="71"/>
              <a:chOff x="1612" y="2976"/>
              <a:chExt cx="2185" cy="102"/>
            </a:xfrm>
          </p:grpSpPr>
          <p:sp>
            <p:nvSpPr>
              <p:cNvPr id="420879" name="Line 15"/>
              <p:cNvSpPr/>
              <p:nvPr/>
            </p:nvSpPr>
            <p:spPr>
              <a:xfrm flipV="1">
                <a:off x="1927" y="2976"/>
                <a:ext cx="1870" cy="37"/>
              </a:xfrm>
              <a:prstGeom prst="line">
                <a:avLst/>
              </a:prstGeom>
              <a:ln w="38100" cap="flat" cmpd="sng">
                <a:solidFill>
                  <a:schemeClr val="tx1"/>
                </a:solidFill>
                <a:prstDash val="solid"/>
                <a:headEnd type="none" w="med" len="med"/>
                <a:tailEnd type="none" w="med" len="lg"/>
              </a:ln>
            </p:spPr>
          </p:sp>
          <p:sp>
            <p:nvSpPr>
              <p:cNvPr id="420880" name="Freeform 16"/>
              <p:cNvSpPr/>
              <p:nvPr/>
            </p:nvSpPr>
            <p:spPr>
              <a:xfrm>
                <a:off x="1612" y="3010"/>
                <a:ext cx="359" cy="68"/>
              </a:xfrm>
              <a:custGeom>
                <a:avLst/>
                <a:gdLst>
                  <a:gd name="txL" fmla="*/ 0 w 359"/>
                  <a:gd name="txT" fmla="*/ 0 h 68"/>
                  <a:gd name="txR" fmla="*/ 359 w 359"/>
                  <a:gd name="txB" fmla="*/ 68 h 68"/>
                </a:gdLst>
                <a:ahLst/>
                <a:cxnLst>
                  <a:cxn ang="0">
                    <a:pos x="0" y="68"/>
                  </a:cxn>
                  <a:cxn ang="0">
                    <a:pos x="164" y="14"/>
                  </a:cxn>
                  <a:cxn ang="0">
                    <a:pos x="359" y="0"/>
                  </a:cxn>
                </a:cxnLst>
                <a:rect l="txL" t="txT" r="txR" b="txB"/>
                <a:pathLst>
                  <a:path w="359" h="68">
                    <a:moveTo>
                      <a:pt x="0" y="68"/>
                    </a:moveTo>
                    <a:cubicBezTo>
                      <a:pt x="27" y="59"/>
                      <a:pt x="104" y="25"/>
                      <a:pt x="164" y="14"/>
                    </a:cubicBezTo>
                    <a:cubicBezTo>
                      <a:pt x="224" y="3"/>
                      <a:pt x="319" y="3"/>
                      <a:pt x="359" y="0"/>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grpSp>
        <p:sp>
          <p:nvSpPr>
            <p:cNvPr id="420881" name="Freeform 17"/>
            <p:cNvSpPr/>
            <p:nvPr/>
          </p:nvSpPr>
          <p:spPr>
            <a:xfrm rot="-1056158">
              <a:off x="3180" y="3220"/>
              <a:ext cx="124" cy="84"/>
            </a:xfrm>
            <a:custGeom>
              <a:avLst/>
              <a:gdLst>
                <a:gd name="txL" fmla="*/ 0 w 136"/>
                <a:gd name="txT" fmla="*/ 0 h 105"/>
                <a:gd name="txR" fmla="*/ 136 w 136"/>
                <a:gd name="txB" fmla="*/ 105 h 105"/>
              </a:gdLst>
              <a:ahLst/>
              <a:cxnLst>
                <a:cxn ang="0">
                  <a:pos x="0" y="105"/>
                </a:cxn>
                <a:cxn ang="0">
                  <a:pos x="45" y="15"/>
                </a:cxn>
                <a:cxn ang="0">
                  <a:pos x="136" y="15"/>
                </a:cxn>
              </a:cxnLst>
              <a:rect l="txL" t="txT" r="txR" b="txB"/>
              <a:pathLst>
                <a:path w="136" h="105">
                  <a:moveTo>
                    <a:pt x="0" y="105"/>
                  </a:moveTo>
                  <a:cubicBezTo>
                    <a:pt x="11" y="67"/>
                    <a:pt x="22" y="30"/>
                    <a:pt x="45" y="15"/>
                  </a:cubicBezTo>
                  <a:cubicBezTo>
                    <a:pt x="68" y="0"/>
                    <a:pt x="102" y="7"/>
                    <a:pt x="136" y="15"/>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20882" name="Freeform 18"/>
            <p:cNvSpPr/>
            <p:nvPr/>
          </p:nvSpPr>
          <p:spPr>
            <a:xfrm>
              <a:off x="3127" y="3794"/>
              <a:ext cx="124" cy="73"/>
            </a:xfrm>
            <a:custGeom>
              <a:avLst/>
              <a:gdLst>
                <a:gd name="txL" fmla="*/ 0 w 136"/>
                <a:gd name="txT" fmla="*/ 0 h 92"/>
                <a:gd name="txR" fmla="*/ 136 w 136"/>
                <a:gd name="txB" fmla="*/ 92 h 92"/>
              </a:gdLst>
              <a:ahLst/>
              <a:cxnLst>
                <a:cxn ang="0">
                  <a:pos x="0" y="92"/>
                </a:cxn>
                <a:cxn ang="0">
                  <a:pos x="43" y="15"/>
                </a:cxn>
                <a:cxn ang="0">
                  <a:pos x="136" y="1"/>
                </a:cxn>
              </a:cxnLst>
              <a:rect l="txL" t="txT" r="txR" b="txB"/>
              <a:pathLst>
                <a:path w="136" h="92">
                  <a:moveTo>
                    <a:pt x="0" y="92"/>
                  </a:moveTo>
                  <a:cubicBezTo>
                    <a:pt x="7" y="79"/>
                    <a:pt x="20" y="30"/>
                    <a:pt x="43" y="15"/>
                  </a:cubicBezTo>
                  <a:cubicBezTo>
                    <a:pt x="66" y="0"/>
                    <a:pt x="117" y="4"/>
                    <a:pt x="136" y="1"/>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20883" name="Text Box 19"/>
            <p:cNvSpPr txBox="1"/>
            <p:nvPr/>
          </p:nvSpPr>
          <p:spPr>
            <a:xfrm>
              <a:off x="4569" y="2325"/>
              <a:ext cx="743" cy="1783"/>
            </a:xfrm>
            <a:prstGeom prst="rect">
              <a:avLst/>
            </a:prstGeom>
            <a:noFill/>
            <a:ln w="25400">
              <a:noFill/>
            </a:ln>
          </p:spPr>
          <p:txBody>
            <a:bodyPr>
              <a:spAutoFit/>
            </a:bodyPr>
            <a:p>
              <a:pPr>
                <a:spcBef>
                  <a:spcPct val="30000"/>
                </a:spcBef>
              </a:pPr>
              <a:r>
                <a:rPr lang="en-US" altLang="zh-CN" b="1" dirty="0">
                  <a:latin typeface="Times New Roman" panose="02020603050405020304" pitchFamily="18" charset="0"/>
                </a:rPr>
                <a:t>50 µA</a:t>
              </a:r>
              <a:endParaRPr lang="en-US" altLang="zh-CN" b="1" dirty="0">
                <a:latin typeface="Times New Roman" panose="02020603050405020304" pitchFamily="18" charset="0"/>
              </a:endParaRPr>
            </a:p>
            <a:p>
              <a:pPr>
                <a:spcBef>
                  <a:spcPct val="30000"/>
                </a:spcBef>
              </a:pPr>
              <a:r>
                <a:rPr lang="en-US" altLang="zh-CN" b="1" dirty="0">
                  <a:latin typeface="Times New Roman" panose="02020603050405020304" pitchFamily="18" charset="0"/>
                </a:rPr>
                <a:t>40 µA</a:t>
              </a:r>
              <a:endParaRPr lang="en-US" altLang="zh-CN" b="1" dirty="0">
                <a:latin typeface="Times New Roman" panose="02020603050405020304" pitchFamily="18" charset="0"/>
              </a:endParaRPr>
            </a:p>
            <a:p>
              <a:pPr>
                <a:spcBef>
                  <a:spcPct val="30000"/>
                </a:spcBef>
              </a:pPr>
              <a:r>
                <a:rPr lang="en-US" altLang="zh-CN" b="1" dirty="0">
                  <a:latin typeface="Times New Roman" panose="02020603050405020304" pitchFamily="18" charset="0"/>
                </a:rPr>
                <a:t>30 µA</a:t>
              </a:r>
              <a:endParaRPr lang="en-US" altLang="zh-CN" b="1" dirty="0">
                <a:latin typeface="Times New Roman" panose="02020603050405020304" pitchFamily="18" charset="0"/>
              </a:endParaRPr>
            </a:p>
            <a:p>
              <a:pPr>
                <a:spcBef>
                  <a:spcPct val="30000"/>
                </a:spcBef>
              </a:pPr>
              <a:endParaRPr lang="en-US" altLang="zh-CN" b="1" dirty="0">
                <a:latin typeface="Times New Roman" panose="02020603050405020304" pitchFamily="18" charset="0"/>
              </a:endParaRPr>
            </a:p>
            <a:p>
              <a:pPr>
                <a:spcBef>
                  <a:spcPct val="30000"/>
                </a:spcBef>
              </a:pPr>
              <a:r>
                <a:rPr lang="en-US" altLang="zh-CN" b="1" dirty="0">
                  <a:latin typeface="Times New Roman" panose="02020603050405020304" pitchFamily="18" charset="0"/>
                </a:rPr>
                <a:t>10 µA</a:t>
              </a:r>
              <a:endParaRPr lang="en-US" altLang="zh-CN" b="1" dirty="0">
                <a:latin typeface="Times New Roman" panose="02020603050405020304" pitchFamily="18" charset="0"/>
              </a:endParaRPr>
            </a:p>
            <a:p>
              <a:pPr>
                <a:spcBef>
                  <a:spcPct val="30000"/>
                </a:spcBef>
              </a:pP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B</a:t>
              </a:r>
              <a:r>
                <a:rPr lang="en-US" altLang="zh-CN" b="1" dirty="0">
                  <a:latin typeface="Times New Roman" panose="02020603050405020304" pitchFamily="18" charset="0"/>
                </a:rPr>
                <a:t> = 0</a:t>
              </a:r>
              <a:endParaRPr lang="en-US" altLang="zh-CN" b="1" dirty="0">
                <a:latin typeface="Times New Roman" panose="02020603050405020304" pitchFamily="18" charset="0"/>
              </a:endParaRPr>
            </a:p>
          </p:txBody>
        </p:sp>
      </p:grpSp>
      <p:grpSp>
        <p:nvGrpSpPr>
          <p:cNvPr id="4" name="Group 20"/>
          <p:cNvGrpSpPr/>
          <p:nvPr/>
        </p:nvGrpSpPr>
        <p:grpSpPr>
          <a:xfrm>
            <a:off x="495300" y="3543300"/>
            <a:ext cx="3300413" cy="1485900"/>
            <a:chOff x="3036" y="1848"/>
            <a:chExt cx="2079" cy="936"/>
          </a:xfrm>
        </p:grpSpPr>
        <p:sp>
          <p:nvSpPr>
            <p:cNvPr id="420885" name="Line 21"/>
            <p:cNvSpPr/>
            <p:nvPr/>
          </p:nvSpPr>
          <p:spPr>
            <a:xfrm flipV="1">
              <a:off x="3257" y="2134"/>
              <a:ext cx="1486" cy="73"/>
            </a:xfrm>
            <a:prstGeom prst="line">
              <a:avLst/>
            </a:prstGeom>
            <a:ln w="38100" cap="flat" cmpd="sng">
              <a:solidFill>
                <a:srgbClr val="FF9900"/>
              </a:solidFill>
              <a:prstDash val="solid"/>
              <a:headEnd type="none" w="med" len="med"/>
              <a:tailEnd type="none" w="med" len="lg"/>
            </a:ln>
          </p:spPr>
        </p:sp>
        <p:sp>
          <p:nvSpPr>
            <p:cNvPr id="420886" name="Freeform 22"/>
            <p:cNvSpPr/>
            <p:nvPr/>
          </p:nvSpPr>
          <p:spPr>
            <a:xfrm>
              <a:off x="3106" y="2218"/>
              <a:ext cx="168" cy="86"/>
            </a:xfrm>
            <a:custGeom>
              <a:avLst/>
              <a:gdLst>
                <a:gd name="txL" fmla="*/ 0 w 184"/>
                <a:gd name="txT" fmla="*/ 0 h 108"/>
                <a:gd name="txR" fmla="*/ 184 w 184"/>
                <a:gd name="txB" fmla="*/ 108 h 108"/>
              </a:gdLst>
              <a:ahLst/>
              <a:cxnLst>
                <a:cxn ang="0">
                  <a:pos x="0" y="108"/>
                </a:cxn>
                <a:cxn ang="0">
                  <a:pos x="36" y="18"/>
                </a:cxn>
                <a:cxn ang="0">
                  <a:pos x="184" y="1"/>
                </a:cxn>
              </a:cxnLst>
              <a:rect l="txL" t="txT" r="txR" b="txB"/>
              <a:pathLst>
                <a:path w="184" h="108">
                  <a:moveTo>
                    <a:pt x="0" y="108"/>
                  </a:moveTo>
                  <a:cubicBezTo>
                    <a:pt x="6" y="93"/>
                    <a:pt x="6" y="36"/>
                    <a:pt x="36" y="18"/>
                  </a:cubicBezTo>
                  <a:cubicBezTo>
                    <a:pt x="66" y="0"/>
                    <a:pt x="153" y="5"/>
                    <a:pt x="184" y="1"/>
                  </a:cubicBezTo>
                </a:path>
              </a:pathLst>
            </a:custGeom>
            <a:noFill/>
            <a:ln w="38100" cap="flat" cmpd="sng">
              <a:solidFill>
                <a:srgbClr val="FF9900"/>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20887" name="Line 23"/>
            <p:cNvSpPr/>
            <p:nvPr/>
          </p:nvSpPr>
          <p:spPr>
            <a:xfrm flipH="1">
              <a:off x="3036" y="2292"/>
              <a:ext cx="60" cy="492"/>
            </a:xfrm>
            <a:prstGeom prst="line">
              <a:avLst/>
            </a:prstGeom>
            <a:ln w="38100" cap="flat" cmpd="sng">
              <a:solidFill>
                <a:srgbClr val="FF9900"/>
              </a:solidFill>
              <a:prstDash val="solid"/>
              <a:headEnd type="none" w="med" len="med"/>
              <a:tailEnd type="none" w="med" len="med"/>
            </a:ln>
          </p:spPr>
        </p:sp>
        <p:sp>
          <p:nvSpPr>
            <p:cNvPr id="420888" name="Rectangle 24"/>
            <p:cNvSpPr/>
            <p:nvPr/>
          </p:nvSpPr>
          <p:spPr>
            <a:xfrm>
              <a:off x="4509" y="1848"/>
              <a:ext cx="606" cy="288"/>
            </a:xfrm>
            <a:prstGeom prst="rect">
              <a:avLst/>
            </a:prstGeom>
            <a:noFill/>
            <a:ln w="9525">
              <a:noFill/>
            </a:ln>
          </p:spPr>
          <p:txBody>
            <a:bodyPr wrap="none">
              <a:spAutoFit/>
            </a:bodyPr>
            <a:p>
              <a:r>
                <a:rPr lang="en-US" altLang="zh-CN" b="1" dirty="0">
                  <a:solidFill>
                    <a:srgbClr val="FF0066"/>
                  </a:solidFill>
                  <a:latin typeface="Times New Roman" panose="02020603050405020304" pitchFamily="18" charset="0"/>
                </a:rPr>
                <a:t>20 µA</a:t>
              </a:r>
              <a:endParaRPr lang="en-US" altLang="zh-CN" b="1" dirty="0">
                <a:solidFill>
                  <a:srgbClr val="FF0066"/>
                </a:solidFill>
                <a:latin typeface="Times New Roman" panose="02020603050405020304" pitchFamily="18" charset="0"/>
              </a:endParaRPr>
            </a:p>
          </p:txBody>
        </p:sp>
      </p:grpSp>
      <p:grpSp>
        <p:nvGrpSpPr>
          <p:cNvPr id="5" name="Group 25"/>
          <p:cNvGrpSpPr/>
          <p:nvPr/>
        </p:nvGrpSpPr>
        <p:grpSpPr>
          <a:xfrm>
            <a:off x="0" y="1960563"/>
            <a:ext cx="4741863" cy="3540125"/>
            <a:chOff x="0" y="1235"/>
            <a:chExt cx="2987" cy="2230"/>
          </a:xfrm>
        </p:grpSpPr>
        <p:sp>
          <p:nvSpPr>
            <p:cNvPr id="420890" name="Text Box 26"/>
            <p:cNvSpPr txBox="1"/>
            <p:nvPr/>
          </p:nvSpPr>
          <p:spPr>
            <a:xfrm>
              <a:off x="2271" y="3177"/>
              <a:ext cx="716" cy="288"/>
            </a:xfrm>
            <a:prstGeom prst="rect">
              <a:avLst/>
            </a:prstGeom>
            <a:noFill/>
            <a:ln w="9525">
              <a:noFill/>
            </a:ln>
          </p:spPr>
          <p:txBody>
            <a:bodyPr anchor="ctr" anchorCtr="0">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CE</a:t>
              </a:r>
              <a:r>
                <a:rPr lang="en-US" altLang="zh-CN" dirty="0">
                  <a:solidFill>
                    <a:srgbClr val="0033CC"/>
                  </a:solidFill>
                  <a:latin typeface="Times New Roman" panose="02020603050405020304" pitchFamily="18" charset="0"/>
                </a:rPr>
                <a:t> </a:t>
              </a:r>
              <a:r>
                <a:rPr lang="en-US" altLang="zh-CN" b="1" dirty="0">
                  <a:solidFill>
                    <a:srgbClr val="0033CC"/>
                  </a:solidFill>
                  <a:latin typeface="Times New Roman" panose="02020603050405020304" pitchFamily="18" charset="0"/>
                </a:rPr>
                <a:t>/V</a:t>
              </a:r>
              <a:endParaRPr lang="en-US" altLang="zh-CN" b="1" dirty="0">
                <a:solidFill>
                  <a:srgbClr val="0033CC"/>
                </a:solidFill>
                <a:latin typeface="Times New Roman" panose="02020603050405020304" pitchFamily="18" charset="0"/>
              </a:endParaRPr>
            </a:p>
          </p:txBody>
        </p:sp>
        <p:grpSp>
          <p:nvGrpSpPr>
            <p:cNvPr id="420891" name="Group 27"/>
            <p:cNvGrpSpPr/>
            <p:nvPr/>
          </p:nvGrpSpPr>
          <p:grpSpPr>
            <a:xfrm>
              <a:off x="0" y="1235"/>
              <a:ext cx="2585" cy="2204"/>
              <a:chOff x="0" y="1235"/>
              <a:chExt cx="2585" cy="2204"/>
            </a:xfrm>
          </p:grpSpPr>
          <p:sp>
            <p:nvSpPr>
              <p:cNvPr id="420892" name="Text Box 28"/>
              <p:cNvSpPr txBox="1"/>
              <p:nvPr/>
            </p:nvSpPr>
            <p:spPr>
              <a:xfrm>
                <a:off x="174" y="3188"/>
                <a:ext cx="2411" cy="251"/>
              </a:xfrm>
              <a:prstGeom prst="rect">
                <a:avLst/>
              </a:prstGeom>
              <a:noFill/>
              <a:ln w="25400">
                <a:noFill/>
              </a:ln>
            </p:spPr>
            <p:txBody>
              <a:bodyPr>
                <a:spAutoFit/>
              </a:bodyPr>
              <a:p>
                <a:pPr>
                  <a:spcBef>
                    <a:spcPct val="50000"/>
                  </a:spcBef>
                </a:pPr>
                <a:r>
                  <a:rPr lang="en-US" altLang="zh-CN" sz="2000" b="1" i="1" dirty="0">
                    <a:solidFill>
                      <a:srgbClr val="FF0066"/>
                    </a:solidFill>
                    <a:latin typeface="Times New Roman" panose="02020603050405020304" pitchFamily="18" charset="0"/>
                  </a:rPr>
                  <a:t>O</a:t>
                </a:r>
                <a:r>
                  <a:rPr lang="en-US" altLang="zh-CN" sz="2000" b="1" dirty="0">
                    <a:solidFill>
                      <a:srgbClr val="FF0066"/>
                    </a:solidFill>
                    <a:latin typeface="Times New Roman" panose="02020603050405020304" pitchFamily="18" charset="0"/>
                  </a:rPr>
                  <a:t>          2          4           6         8</a:t>
                </a:r>
                <a:r>
                  <a:rPr lang="en-US" altLang="zh-CN" sz="2000" b="1" dirty="0">
                    <a:latin typeface="Times New Roman" panose="02020603050405020304" pitchFamily="18" charset="0"/>
                  </a:rPr>
                  <a:t>       </a:t>
                </a:r>
                <a:endParaRPr lang="en-US" altLang="zh-CN" sz="2000" b="1" dirty="0">
                  <a:latin typeface="Times New Roman" panose="02020603050405020304" pitchFamily="18" charset="0"/>
                </a:endParaRPr>
              </a:p>
            </p:txBody>
          </p:sp>
          <p:sp>
            <p:nvSpPr>
              <p:cNvPr id="420893" name="Text Box 29"/>
              <p:cNvSpPr txBox="1"/>
              <p:nvPr/>
            </p:nvSpPr>
            <p:spPr>
              <a:xfrm>
                <a:off x="0" y="1461"/>
                <a:ext cx="437" cy="1446"/>
              </a:xfrm>
              <a:prstGeom prst="rect">
                <a:avLst/>
              </a:prstGeom>
              <a:noFill/>
              <a:ln w="25400">
                <a:noFill/>
              </a:ln>
            </p:spPr>
            <p:txBody>
              <a:bodyPr>
                <a:spAutoFit/>
              </a:bodyPr>
              <a:p>
                <a:pPr algn="ctr">
                  <a:lnSpc>
                    <a:spcPct val="95000"/>
                  </a:lnSpc>
                  <a:spcBef>
                    <a:spcPct val="10000"/>
                  </a:spcBef>
                </a:pPr>
                <a:r>
                  <a:rPr lang="en-US" altLang="zh-CN" sz="2000" b="1" dirty="0">
                    <a:solidFill>
                      <a:srgbClr val="FF0066"/>
                    </a:solidFill>
                    <a:latin typeface="Times New Roman" panose="02020603050405020304" pitchFamily="18" charset="0"/>
                  </a:rPr>
                  <a:t>4</a:t>
                </a:r>
                <a:endParaRPr lang="en-US" altLang="zh-CN" sz="2000" b="1" dirty="0">
                  <a:solidFill>
                    <a:srgbClr val="FF0066"/>
                  </a:solidFill>
                  <a:latin typeface="Times New Roman" panose="02020603050405020304" pitchFamily="18" charset="0"/>
                </a:endParaRPr>
              </a:p>
              <a:p>
                <a:pPr algn="ctr">
                  <a:lnSpc>
                    <a:spcPct val="95000"/>
                  </a:lnSpc>
                  <a:spcBef>
                    <a:spcPct val="10000"/>
                  </a:spcBef>
                </a:pPr>
                <a:endParaRPr lang="en-US" altLang="zh-CN" sz="2000" b="1" dirty="0">
                  <a:solidFill>
                    <a:srgbClr val="FF0066"/>
                  </a:solidFill>
                  <a:latin typeface="Times New Roman" panose="02020603050405020304" pitchFamily="18" charset="0"/>
                </a:endParaRPr>
              </a:p>
              <a:p>
                <a:pPr algn="ctr">
                  <a:lnSpc>
                    <a:spcPct val="95000"/>
                  </a:lnSpc>
                  <a:spcBef>
                    <a:spcPct val="10000"/>
                  </a:spcBef>
                </a:pPr>
                <a:r>
                  <a:rPr lang="en-US" altLang="zh-CN" sz="2000" b="1" dirty="0">
                    <a:solidFill>
                      <a:srgbClr val="FF0066"/>
                    </a:solidFill>
                    <a:latin typeface="Times New Roman" panose="02020603050405020304" pitchFamily="18" charset="0"/>
                  </a:rPr>
                  <a:t>3</a:t>
                </a:r>
                <a:endParaRPr lang="en-US" altLang="zh-CN" sz="2000" b="1" dirty="0">
                  <a:solidFill>
                    <a:srgbClr val="FF0066"/>
                  </a:solidFill>
                  <a:latin typeface="Times New Roman" panose="02020603050405020304" pitchFamily="18" charset="0"/>
                </a:endParaRPr>
              </a:p>
              <a:p>
                <a:pPr algn="ctr">
                  <a:lnSpc>
                    <a:spcPct val="95000"/>
                  </a:lnSpc>
                  <a:spcBef>
                    <a:spcPct val="10000"/>
                  </a:spcBef>
                </a:pPr>
                <a:endParaRPr lang="en-US" altLang="zh-CN" sz="2000" b="1" dirty="0">
                  <a:solidFill>
                    <a:srgbClr val="FF0066"/>
                  </a:solidFill>
                  <a:latin typeface="Times New Roman" panose="02020603050405020304" pitchFamily="18" charset="0"/>
                </a:endParaRPr>
              </a:p>
              <a:p>
                <a:pPr algn="ctr">
                  <a:lnSpc>
                    <a:spcPct val="95000"/>
                  </a:lnSpc>
                  <a:spcBef>
                    <a:spcPct val="10000"/>
                  </a:spcBef>
                </a:pPr>
                <a:r>
                  <a:rPr lang="en-US" altLang="zh-CN" sz="2000" b="1" dirty="0">
                    <a:solidFill>
                      <a:srgbClr val="FF0066"/>
                    </a:solidFill>
                    <a:latin typeface="Times New Roman" panose="02020603050405020304" pitchFamily="18" charset="0"/>
                  </a:rPr>
                  <a:t>2</a:t>
                </a:r>
                <a:endParaRPr lang="en-US" altLang="zh-CN" sz="2000" b="1" dirty="0">
                  <a:solidFill>
                    <a:srgbClr val="FF0066"/>
                  </a:solidFill>
                  <a:latin typeface="Times New Roman" panose="02020603050405020304" pitchFamily="18" charset="0"/>
                </a:endParaRPr>
              </a:p>
              <a:p>
                <a:pPr algn="ctr">
                  <a:lnSpc>
                    <a:spcPct val="95000"/>
                  </a:lnSpc>
                  <a:spcBef>
                    <a:spcPct val="10000"/>
                  </a:spcBef>
                </a:pPr>
                <a:endParaRPr lang="en-US" altLang="zh-CN" sz="2000" b="1" dirty="0">
                  <a:solidFill>
                    <a:srgbClr val="FF0066"/>
                  </a:solidFill>
                  <a:latin typeface="Times New Roman" panose="02020603050405020304" pitchFamily="18" charset="0"/>
                </a:endParaRPr>
              </a:p>
              <a:p>
                <a:pPr algn="ctr">
                  <a:lnSpc>
                    <a:spcPct val="95000"/>
                  </a:lnSpc>
                  <a:spcBef>
                    <a:spcPct val="10000"/>
                  </a:spcBef>
                </a:pPr>
                <a:r>
                  <a:rPr lang="en-US" altLang="zh-CN" sz="2000" b="1" dirty="0">
                    <a:solidFill>
                      <a:srgbClr val="FF0066"/>
                    </a:solidFill>
                    <a:latin typeface="Times New Roman" panose="02020603050405020304" pitchFamily="18" charset="0"/>
                  </a:rPr>
                  <a:t>1</a:t>
                </a:r>
                <a:endParaRPr lang="en-US" altLang="zh-CN" sz="2000" b="1" dirty="0">
                  <a:solidFill>
                    <a:srgbClr val="FF0066"/>
                  </a:solidFill>
                  <a:latin typeface="Times New Roman" panose="02020603050405020304" pitchFamily="18" charset="0"/>
                </a:endParaRPr>
              </a:p>
            </p:txBody>
          </p:sp>
          <p:sp>
            <p:nvSpPr>
              <p:cNvPr id="420894" name="Line 30"/>
              <p:cNvSpPr/>
              <p:nvPr/>
            </p:nvSpPr>
            <p:spPr>
              <a:xfrm>
                <a:off x="239" y="3156"/>
                <a:ext cx="2187" cy="0"/>
              </a:xfrm>
              <a:prstGeom prst="line">
                <a:avLst/>
              </a:prstGeom>
              <a:ln w="25400" cap="flat" cmpd="sng">
                <a:solidFill>
                  <a:schemeClr val="tx1"/>
                </a:solidFill>
                <a:prstDash val="solid"/>
                <a:headEnd type="none" w="med" len="med"/>
                <a:tailEnd type="stealth" w="med" len="lg"/>
              </a:ln>
            </p:spPr>
          </p:sp>
          <p:sp>
            <p:nvSpPr>
              <p:cNvPr id="420895" name="Line 31"/>
              <p:cNvSpPr/>
              <p:nvPr/>
            </p:nvSpPr>
            <p:spPr>
              <a:xfrm flipV="1">
                <a:off x="299" y="1303"/>
                <a:ext cx="0" cy="1911"/>
              </a:xfrm>
              <a:prstGeom prst="line">
                <a:avLst/>
              </a:prstGeom>
              <a:ln w="25400" cap="flat" cmpd="sng">
                <a:solidFill>
                  <a:schemeClr val="tx1"/>
                </a:solidFill>
                <a:prstDash val="solid"/>
                <a:headEnd type="none" w="med" len="med"/>
                <a:tailEnd type="stealth" w="med" len="lg"/>
              </a:ln>
            </p:spPr>
          </p:sp>
          <p:sp>
            <p:nvSpPr>
              <p:cNvPr id="420896" name="Text Box 32"/>
              <p:cNvSpPr txBox="1"/>
              <p:nvPr/>
            </p:nvSpPr>
            <p:spPr>
              <a:xfrm>
                <a:off x="341" y="1235"/>
                <a:ext cx="709" cy="288"/>
              </a:xfrm>
              <a:prstGeom prst="rect">
                <a:avLst/>
              </a:prstGeom>
              <a:noFill/>
              <a:ln w="9525">
                <a:noFill/>
              </a:ln>
            </p:spPr>
            <p:txBody>
              <a:bodyPr wrap="none" anchor="ctr" anchorCtr="0">
                <a:spAutoFit/>
              </a:bodyPr>
              <a:p>
                <a:pPr algn="ctr"/>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C</a:t>
                </a:r>
                <a:r>
                  <a:rPr lang="en-US" altLang="zh-CN" b="1" i="1" dirty="0">
                    <a:solidFill>
                      <a:srgbClr val="0033CC"/>
                    </a:solidFill>
                    <a:latin typeface="Times New Roman" panose="02020603050405020304" pitchFamily="18" charset="0"/>
                  </a:rPr>
                  <a:t> </a:t>
                </a:r>
                <a:r>
                  <a:rPr lang="en-US" altLang="zh-CN" dirty="0">
                    <a:solidFill>
                      <a:srgbClr val="0033CC"/>
                    </a:solidFill>
                    <a:latin typeface="Times New Roman" panose="02020603050405020304" pitchFamily="18" charset="0"/>
                  </a:rPr>
                  <a:t>/ </a:t>
                </a:r>
                <a:r>
                  <a:rPr lang="en-US" altLang="zh-CN" b="1" dirty="0">
                    <a:solidFill>
                      <a:srgbClr val="0033CC"/>
                    </a:solidFill>
                    <a:latin typeface="Times New Roman" panose="02020603050405020304" pitchFamily="18" charset="0"/>
                  </a:rPr>
                  <a:t>mA</a:t>
                </a:r>
                <a:endParaRPr lang="en-US" altLang="zh-CN" b="1" dirty="0">
                  <a:solidFill>
                    <a:srgbClr val="0033CC"/>
                  </a:solidFill>
                  <a:latin typeface="Times New Roman" panose="02020603050405020304" pitchFamily="18" charset="0"/>
                </a:endParaRPr>
              </a:p>
            </p:txBody>
          </p:sp>
          <p:sp>
            <p:nvSpPr>
              <p:cNvPr id="420897" name="Line 33"/>
              <p:cNvSpPr/>
              <p:nvPr/>
            </p:nvSpPr>
            <p:spPr>
              <a:xfrm>
                <a:off x="291" y="1575"/>
                <a:ext cx="43" cy="0"/>
              </a:xfrm>
              <a:prstGeom prst="line">
                <a:avLst/>
              </a:prstGeom>
              <a:ln w="19050" cap="flat" cmpd="sng">
                <a:solidFill>
                  <a:schemeClr val="tx1"/>
                </a:solidFill>
                <a:prstDash val="solid"/>
                <a:headEnd type="none" w="med" len="med"/>
                <a:tailEnd type="none" w="sm" len="lg"/>
              </a:ln>
            </p:spPr>
          </p:sp>
          <p:sp>
            <p:nvSpPr>
              <p:cNvPr id="420898" name="Line 34"/>
              <p:cNvSpPr/>
              <p:nvPr/>
            </p:nvSpPr>
            <p:spPr>
              <a:xfrm>
                <a:off x="293" y="1994"/>
                <a:ext cx="44" cy="0"/>
              </a:xfrm>
              <a:prstGeom prst="line">
                <a:avLst/>
              </a:prstGeom>
              <a:ln w="19050" cap="flat" cmpd="sng">
                <a:solidFill>
                  <a:schemeClr val="tx1"/>
                </a:solidFill>
                <a:prstDash val="solid"/>
                <a:headEnd type="none" w="med" len="med"/>
                <a:tailEnd type="none" w="sm" len="lg"/>
              </a:ln>
            </p:spPr>
          </p:sp>
          <p:sp>
            <p:nvSpPr>
              <p:cNvPr id="420899" name="Line 35"/>
              <p:cNvSpPr/>
              <p:nvPr/>
            </p:nvSpPr>
            <p:spPr>
              <a:xfrm>
                <a:off x="299" y="2414"/>
                <a:ext cx="43" cy="0"/>
              </a:xfrm>
              <a:prstGeom prst="line">
                <a:avLst/>
              </a:prstGeom>
              <a:ln w="19050" cap="flat" cmpd="sng">
                <a:solidFill>
                  <a:schemeClr val="tx1"/>
                </a:solidFill>
                <a:prstDash val="solid"/>
                <a:headEnd type="none" w="med" len="med"/>
                <a:tailEnd type="none" w="sm" len="lg"/>
              </a:ln>
            </p:spPr>
          </p:sp>
          <p:sp>
            <p:nvSpPr>
              <p:cNvPr id="420900" name="Line 36"/>
              <p:cNvSpPr/>
              <p:nvPr/>
            </p:nvSpPr>
            <p:spPr>
              <a:xfrm>
                <a:off x="291" y="2827"/>
                <a:ext cx="43" cy="0"/>
              </a:xfrm>
              <a:prstGeom prst="line">
                <a:avLst/>
              </a:prstGeom>
              <a:ln w="19050" cap="flat" cmpd="sng">
                <a:solidFill>
                  <a:schemeClr val="tx1"/>
                </a:solidFill>
                <a:prstDash val="solid"/>
                <a:headEnd type="none" w="med" len="med"/>
                <a:tailEnd type="none" w="sm" len="lg"/>
              </a:ln>
            </p:spPr>
          </p:sp>
          <p:sp>
            <p:nvSpPr>
              <p:cNvPr id="420901" name="Line 37"/>
              <p:cNvSpPr/>
              <p:nvPr/>
            </p:nvSpPr>
            <p:spPr>
              <a:xfrm>
                <a:off x="768" y="3132"/>
                <a:ext cx="0" cy="48"/>
              </a:xfrm>
              <a:prstGeom prst="line">
                <a:avLst/>
              </a:prstGeom>
              <a:ln w="9525" cap="flat" cmpd="sng">
                <a:solidFill>
                  <a:schemeClr val="tx1"/>
                </a:solidFill>
                <a:prstDash val="solid"/>
                <a:headEnd type="none" w="med" len="med"/>
                <a:tailEnd type="none" w="med" len="med"/>
              </a:ln>
            </p:spPr>
          </p:sp>
          <p:sp>
            <p:nvSpPr>
              <p:cNvPr id="420902" name="Line 38"/>
              <p:cNvSpPr/>
              <p:nvPr/>
            </p:nvSpPr>
            <p:spPr>
              <a:xfrm>
                <a:off x="1236" y="3132"/>
                <a:ext cx="0" cy="48"/>
              </a:xfrm>
              <a:prstGeom prst="line">
                <a:avLst/>
              </a:prstGeom>
              <a:ln w="9525" cap="flat" cmpd="sng">
                <a:solidFill>
                  <a:schemeClr val="tx1"/>
                </a:solidFill>
                <a:prstDash val="solid"/>
                <a:headEnd type="none" w="med" len="med"/>
                <a:tailEnd type="none" w="med" len="med"/>
              </a:ln>
            </p:spPr>
          </p:sp>
          <p:sp>
            <p:nvSpPr>
              <p:cNvPr id="420903" name="Line 39"/>
              <p:cNvSpPr/>
              <p:nvPr/>
            </p:nvSpPr>
            <p:spPr>
              <a:xfrm>
                <a:off x="1764" y="3120"/>
                <a:ext cx="0" cy="48"/>
              </a:xfrm>
              <a:prstGeom prst="line">
                <a:avLst/>
              </a:prstGeom>
              <a:ln w="9525" cap="flat" cmpd="sng">
                <a:solidFill>
                  <a:schemeClr val="tx1"/>
                </a:solidFill>
                <a:prstDash val="solid"/>
                <a:headEnd type="none" w="med" len="med"/>
                <a:tailEnd type="none" w="med" len="med"/>
              </a:ln>
            </p:spPr>
          </p:sp>
          <p:sp>
            <p:nvSpPr>
              <p:cNvPr id="420904" name="Line 40"/>
              <p:cNvSpPr/>
              <p:nvPr/>
            </p:nvSpPr>
            <p:spPr>
              <a:xfrm>
                <a:off x="2220" y="3132"/>
                <a:ext cx="0" cy="48"/>
              </a:xfrm>
              <a:prstGeom prst="line">
                <a:avLst/>
              </a:prstGeom>
              <a:ln w="9525" cap="flat" cmpd="sng">
                <a:solidFill>
                  <a:schemeClr val="tx1"/>
                </a:solidFill>
                <a:prstDash val="solid"/>
                <a:headEnd type="none" w="med" len="med"/>
                <a:tailEnd type="none" w="med" len="med"/>
              </a:ln>
            </p:spPr>
          </p:sp>
        </p:grpSp>
      </p:grpSp>
      <p:grpSp>
        <p:nvGrpSpPr>
          <p:cNvPr id="7" name="Group 41"/>
          <p:cNvGrpSpPr/>
          <p:nvPr/>
        </p:nvGrpSpPr>
        <p:grpSpPr>
          <a:xfrm>
            <a:off x="4210050" y="647700"/>
            <a:ext cx="4572000" cy="3581400"/>
            <a:chOff x="2652" y="408"/>
            <a:chExt cx="2880" cy="2256"/>
          </a:xfrm>
        </p:grpSpPr>
        <p:sp>
          <p:nvSpPr>
            <p:cNvPr id="420906" name="Line 42"/>
            <p:cNvSpPr/>
            <p:nvPr/>
          </p:nvSpPr>
          <p:spPr>
            <a:xfrm>
              <a:off x="2694" y="1278"/>
              <a:ext cx="0" cy="1092"/>
            </a:xfrm>
            <a:prstGeom prst="line">
              <a:avLst/>
            </a:prstGeom>
            <a:ln w="25400" cap="flat" cmpd="sng">
              <a:solidFill>
                <a:schemeClr val="tx1"/>
              </a:solidFill>
              <a:prstDash val="solid"/>
              <a:headEnd type="none" w="med" len="med"/>
              <a:tailEnd type="none" w="sm" len="lg"/>
            </a:ln>
          </p:spPr>
        </p:sp>
        <p:grpSp>
          <p:nvGrpSpPr>
            <p:cNvPr id="420907" name="Group 43"/>
            <p:cNvGrpSpPr/>
            <p:nvPr/>
          </p:nvGrpSpPr>
          <p:grpSpPr>
            <a:xfrm>
              <a:off x="3708" y="1116"/>
              <a:ext cx="240" cy="314"/>
              <a:chOff x="4272" y="1174"/>
              <a:chExt cx="240" cy="314"/>
            </a:xfrm>
          </p:grpSpPr>
          <p:sp>
            <p:nvSpPr>
              <p:cNvPr id="420908" name="Line 44"/>
              <p:cNvSpPr/>
              <p:nvPr/>
            </p:nvSpPr>
            <p:spPr>
              <a:xfrm>
                <a:off x="4272" y="1176"/>
                <a:ext cx="0" cy="288"/>
              </a:xfrm>
              <a:prstGeom prst="line">
                <a:avLst/>
              </a:prstGeom>
              <a:ln w="38100" cap="flat" cmpd="sng">
                <a:solidFill>
                  <a:srgbClr val="3333CC"/>
                </a:solidFill>
                <a:prstDash val="solid"/>
                <a:headEnd type="none" w="med" len="med"/>
                <a:tailEnd type="none" w="sm" len="lg"/>
              </a:ln>
            </p:spPr>
          </p:sp>
          <p:sp>
            <p:nvSpPr>
              <p:cNvPr id="420909" name="Line 45"/>
              <p:cNvSpPr/>
              <p:nvPr/>
            </p:nvSpPr>
            <p:spPr>
              <a:xfrm rot="-186448" flipV="1">
                <a:off x="4272" y="1174"/>
                <a:ext cx="209" cy="96"/>
              </a:xfrm>
              <a:prstGeom prst="line">
                <a:avLst/>
              </a:prstGeom>
              <a:ln w="38100" cap="flat" cmpd="sng">
                <a:solidFill>
                  <a:srgbClr val="3333CC"/>
                </a:solidFill>
                <a:prstDash val="solid"/>
                <a:headEnd type="none" w="med" len="med"/>
                <a:tailEnd type="none" w="sm" len="lg"/>
              </a:ln>
            </p:spPr>
          </p:sp>
          <p:sp>
            <p:nvSpPr>
              <p:cNvPr id="420910" name="Line 46"/>
              <p:cNvSpPr/>
              <p:nvPr/>
            </p:nvSpPr>
            <p:spPr>
              <a:xfrm>
                <a:off x="4272" y="1344"/>
                <a:ext cx="240" cy="144"/>
              </a:xfrm>
              <a:prstGeom prst="line">
                <a:avLst/>
              </a:prstGeom>
              <a:ln w="38100" cap="flat" cmpd="sng">
                <a:solidFill>
                  <a:srgbClr val="3333CC"/>
                </a:solidFill>
                <a:prstDash val="solid"/>
                <a:headEnd type="none" w="med" len="med"/>
                <a:tailEnd type="stealth" w="med" len="lg"/>
              </a:ln>
            </p:spPr>
          </p:sp>
        </p:grpSp>
        <p:grpSp>
          <p:nvGrpSpPr>
            <p:cNvPr id="420911" name="Group 47"/>
            <p:cNvGrpSpPr/>
            <p:nvPr/>
          </p:nvGrpSpPr>
          <p:grpSpPr>
            <a:xfrm rot="5400000" flipV="1">
              <a:off x="4921" y="1687"/>
              <a:ext cx="231" cy="288"/>
              <a:chOff x="4551" y="1056"/>
              <a:chExt cx="231" cy="288"/>
            </a:xfrm>
          </p:grpSpPr>
          <p:grpSp>
            <p:nvGrpSpPr>
              <p:cNvPr id="420912" name="Group 48"/>
              <p:cNvGrpSpPr/>
              <p:nvPr/>
            </p:nvGrpSpPr>
            <p:grpSpPr>
              <a:xfrm>
                <a:off x="4551" y="1056"/>
                <a:ext cx="78" cy="288"/>
                <a:chOff x="4320" y="1872"/>
                <a:chExt cx="78" cy="288"/>
              </a:xfrm>
            </p:grpSpPr>
            <p:sp>
              <p:nvSpPr>
                <p:cNvPr id="420913" name="Line 49"/>
                <p:cNvSpPr/>
                <p:nvPr/>
              </p:nvSpPr>
              <p:spPr>
                <a:xfrm>
                  <a:off x="4320" y="1872"/>
                  <a:ext cx="0" cy="288"/>
                </a:xfrm>
                <a:prstGeom prst="line">
                  <a:avLst/>
                </a:prstGeom>
                <a:ln w="38100" cap="flat" cmpd="sng">
                  <a:solidFill>
                    <a:srgbClr val="3333CC"/>
                  </a:solidFill>
                  <a:prstDash val="solid"/>
                  <a:headEnd type="none" w="med" len="med"/>
                  <a:tailEnd type="none" w="sm" len="lg"/>
                </a:ln>
              </p:spPr>
            </p:sp>
            <p:sp>
              <p:nvSpPr>
                <p:cNvPr id="420914" name="Line 50"/>
                <p:cNvSpPr/>
                <p:nvPr/>
              </p:nvSpPr>
              <p:spPr>
                <a:xfrm>
                  <a:off x="4398" y="1968"/>
                  <a:ext cx="0" cy="118"/>
                </a:xfrm>
                <a:prstGeom prst="line">
                  <a:avLst/>
                </a:prstGeom>
                <a:ln w="38100" cap="flat" cmpd="sng">
                  <a:solidFill>
                    <a:srgbClr val="3333CC"/>
                  </a:solidFill>
                  <a:prstDash val="solid"/>
                  <a:headEnd type="none" w="med" len="med"/>
                  <a:tailEnd type="none" w="sm" len="lg"/>
                </a:ln>
              </p:spPr>
            </p:sp>
          </p:grpSp>
          <p:grpSp>
            <p:nvGrpSpPr>
              <p:cNvPr id="420915" name="Group 51"/>
              <p:cNvGrpSpPr/>
              <p:nvPr/>
            </p:nvGrpSpPr>
            <p:grpSpPr>
              <a:xfrm>
                <a:off x="4704" y="1056"/>
                <a:ext cx="78" cy="288"/>
                <a:chOff x="4320" y="1872"/>
                <a:chExt cx="78" cy="288"/>
              </a:xfrm>
            </p:grpSpPr>
            <p:sp>
              <p:nvSpPr>
                <p:cNvPr id="420916" name="Line 52"/>
                <p:cNvSpPr/>
                <p:nvPr/>
              </p:nvSpPr>
              <p:spPr>
                <a:xfrm>
                  <a:off x="4320" y="1872"/>
                  <a:ext cx="0" cy="288"/>
                </a:xfrm>
                <a:prstGeom prst="line">
                  <a:avLst/>
                </a:prstGeom>
                <a:ln w="38100" cap="flat" cmpd="sng">
                  <a:solidFill>
                    <a:srgbClr val="3333CC"/>
                  </a:solidFill>
                  <a:prstDash val="solid"/>
                  <a:headEnd type="none" w="med" len="med"/>
                  <a:tailEnd type="none" w="sm" len="lg"/>
                </a:ln>
              </p:spPr>
            </p:sp>
            <p:sp>
              <p:nvSpPr>
                <p:cNvPr id="420917" name="Line 53"/>
                <p:cNvSpPr/>
                <p:nvPr/>
              </p:nvSpPr>
              <p:spPr>
                <a:xfrm>
                  <a:off x="4398" y="1968"/>
                  <a:ext cx="0" cy="118"/>
                </a:xfrm>
                <a:prstGeom prst="line">
                  <a:avLst/>
                </a:prstGeom>
                <a:ln w="38100" cap="flat" cmpd="sng">
                  <a:solidFill>
                    <a:srgbClr val="3333CC"/>
                  </a:solidFill>
                  <a:prstDash val="solid"/>
                  <a:headEnd type="none" w="med" len="med"/>
                  <a:tailEnd type="none" w="sm" len="lg"/>
                </a:ln>
              </p:spPr>
            </p:sp>
          </p:grpSp>
        </p:grpSp>
        <p:sp>
          <p:nvSpPr>
            <p:cNvPr id="420918" name="Freeform 54"/>
            <p:cNvSpPr/>
            <p:nvPr/>
          </p:nvSpPr>
          <p:spPr>
            <a:xfrm>
              <a:off x="3909" y="768"/>
              <a:ext cx="1119" cy="480"/>
            </a:xfrm>
            <a:custGeom>
              <a:avLst/>
              <a:gdLst>
                <a:gd name="txL" fmla="*/ 0 w 1152"/>
                <a:gd name="txT" fmla="*/ 0 h 480"/>
                <a:gd name="txR" fmla="*/ 1152 w 1152"/>
                <a:gd name="txB" fmla="*/ 480 h 480"/>
              </a:gdLst>
              <a:ahLst/>
              <a:cxnLst>
                <a:cxn ang="0">
                  <a:pos x="0" y="336"/>
                </a:cxn>
                <a:cxn ang="0">
                  <a:pos x="0" y="0"/>
                </a:cxn>
                <a:cxn ang="0">
                  <a:pos x="1152" y="0"/>
                </a:cxn>
                <a:cxn ang="0">
                  <a:pos x="1152" y="480"/>
                </a:cxn>
              </a:cxnLst>
              <a:rect l="txL" t="txT" r="txR" b="txB"/>
              <a:pathLst>
                <a:path w="1152" h="480">
                  <a:moveTo>
                    <a:pt x="0" y="336"/>
                  </a:moveTo>
                  <a:lnTo>
                    <a:pt x="0" y="0"/>
                  </a:lnTo>
                  <a:lnTo>
                    <a:pt x="1152" y="0"/>
                  </a:lnTo>
                  <a:lnTo>
                    <a:pt x="1152" y="480"/>
                  </a:lnTo>
                </a:path>
              </a:pathLst>
            </a:custGeom>
            <a:noFill/>
            <a:ln w="25400" cap="flat" cmpd="sng">
              <a:solidFill>
                <a:schemeClr val="tx1"/>
              </a:solidFill>
              <a:prstDash val="solid"/>
              <a:round/>
              <a:headEnd type="none" w="med" len="med"/>
              <a:tailEnd type="none" w="sm" len="lg"/>
            </a:ln>
          </p:spPr>
          <p:txBody>
            <a:bodyPr wrap="none" anchor="ctr" anchorCtr="0"/>
            <a:p>
              <a:endParaRPr lang="zh-CN" altLang="en-US" dirty="0">
                <a:latin typeface="Times New Roman" panose="02020603050405020304" pitchFamily="18" charset="0"/>
              </a:endParaRPr>
            </a:p>
          </p:txBody>
        </p:sp>
        <p:sp>
          <p:nvSpPr>
            <p:cNvPr id="420919" name="Oval 55"/>
            <p:cNvSpPr/>
            <p:nvPr/>
          </p:nvSpPr>
          <p:spPr>
            <a:xfrm>
              <a:off x="4539" y="636"/>
              <a:ext cx="288" cy="288"/>
            </a:xfrm>
            <a:prstGeom prst="ellipse">
              <a:avLst/>
            </a:prstGeom>
            <a:solidFill>
              <a:srgbClr val="CCFFCC"/>
            </a:solidFill>
            <a:ln w="38100" cap="flat" cmpd="sng">
              <a:solidFill>
                <a:srgbClr val="0066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0920" name="Text Box 56"/>
            <p:cNvSpPr txBox="1"/>
            <p:nvPr/>
          </p:nvSpPr>
          <p:spPr>
            <a:xfrm>
              <a:off x="4464" y="660"/>
              <a:ext cx="432" cy="231"/>
            </a:xfrm>
            <a:prstGeom prst="rect">
              <a:avLst/>
            </a:prstGeom>
            <a:noFill/>
            <a:ln w="25400">
              <a:noFill/>
            </a:ln>
          </p:spPr>
          <p:txBody>
            <a:bodyPr>
              <a:spAutoFit/>
            </a:bodyPr>
            <a:p>
              <a:pPr algn="ctr">
                <a:spcBef>
                  <a:spcPct val="50000"/>
                </a:spcBef>
              </a:pPr>
              <a:r>
                <a:rPr lang="en-US" altLang="zh-CN" sz="1800" b="1" dirty="0">
                  <a:latin typeface="Times New Roman" panose="02020603050405020304" pitchFamily="18" charset="0"/>
                </a:rPr>
                <a:t>mA</a:t>
              </a:r>
              <a:endParaRPr lang="en-US" altLang="zh-CN" sz="1800" b="1" dirty="0">
                <a:latin typeface="Times New Roman" panose="02020603050405020304" pitchFamily="18" charset="0"/>
              </a:endParaRPr>
            </a:p>
          </p:txBody>
        </p:sp>
        <p:sp>
          <p:nvSpPr>
            <p:cNvPr id="420921" name="Rectangle 57"/>
            <p:cNvSpPr/>
            <p:nvPr/>
          </p:nvSpPr>
          <p:spPr>
            <a:xfrm rot="5400000">
              <a:off x="2556" y="1548"/>
              <a:ext cx="288"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0922" name="Rectangle 58"/>
            <p:cNvSpPr/>
            <p:nvPr/>
          </p:nvSpPr>
          <p:spPr>
            <a:xfrm rot="5400000">
              <a:off x="2556" y="2079"/>
              <a:ext cx="288"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0923" name="Line 59"/>
            <p:cNvSpPr/>
            <p:nvPr/>
          </p:nvSpPr>
          <p:spPr>
            <a:xfrm>
              <a:off x="3930" y="1422"/>
              <a:ext cx="0" cy="1032"/>
            </a:xfrm>
            <a:prstGeom prst="line">
              <a:avLst/>
            </a:prstGeom>
            <a:ln w="28575" cap="flat" cmpd="sng">
              <a:solidFill>
                <a:schemeClr val="tx1"/>
              </a:solidFill>
              <a:prstDash val="solid"/>
              <a:headEnd type="none" w="med" len="med"/>
              <a:tailEnd type="none" w="sm" len="lg"/>
            </a:ln>
          </p:spPr>
        </p:sp>
        <p:sp>
          <p:nvSpPr>
            <p:cNvPr id="420924" name="Freeform 60"/>
            <p:cNvSpPr/>
            <p:nvPr/>
          </p:nvSpPr>
          <p:spPr>
            <a:xfrm>
              <a:off x="2700" y="1836"/>
              <a:ext cx="192" cy="288"/>
            </a:xfrm>
            <a:custGeom>
              <a:avLst/>
              <a:gdLst>
                <a:gd name="txL" fmla="*/ 0 w 192"/>
                <a:gd name="txT" fmla="*/ 0 h 288"/>
                <a:gd name="txR" fmla="*/ 192 w 192"/>
                <a:gd name="txB" fmla="*/ 288 h 288"/>
              </a:gdLst>
              <a:ahLst/>
              <a:cxnLst>
                <a:cxn ang="0">
                  <a:pos x="0" y="0"/>
                </a:cxn>
                <a:cxn ang="0">
                  <a:pos x="192" y="0"/>
                </a:cxn>
                <a:cxn ang="0">
                  <a:pos x="192" y="288"/>
                </a:cxn>
                <a:cxn ang="0">
                  <a:pos x="48" y="288"/>
                </a:cxn>
              </a:cxnLst>
              <a:rect l="txL" t="txT" r="txR" b="txB"/>
              <a:pathLst>
                <a:path w="192" h="288">
                  <a:moveTo>
                    <a:pt x="0" y="0"/>
                  </a:moveTo>
                  <a:lnTo>
                    <a:pt x="192" y="0"/>
                  </a:lnTo>
                  <a:lnTo>
                    <a:pt x="192" y="288"/>
                  </a:lnTo>
                  <a:lnTo>
                    <a:pt x="48" y="288"/>
                  </a:lnTo>
                </a:path>
              </a:pathLst>
            </a:custGeom>
            <a:noFill/>
            <a:ln w="25400" cap="flat" cmpd="sng">
              <a:solidFill>
                <a:schemeClr val="tx1"/>
              </a:solidFill>
              <a:prstDash val="solid"/>
              <a:round/>
              <a:headEnd type="none" w="med" len="med"/>
              <a:tailEnd type="stealth" w="sm" len="lg"/>
            </a:ln>
          </p:spPr>
          <p:txBody>
            <a:bodyPr wrap="none" anchor="ctr" anchorCtr="0"/>
            <a:p>
              <a:endParaRPr lang="zh-CN" altLang="en-US" dirty="0">
                <a:latin typeface="Times New Roman" panose="02020603050405020304" pitchFamily="18" charset="0"/>
              </a:endParaRPr>
            </a:p>
          </p:txBody>
        </p:sp>
        <p:sp>
          <p:nvSpPr>
            <p:cNvPr id="420925" name="Line 61"/>
            <p:cNvSpPr/>
            <p:nvPr/>
          </p:nvSpPr>
          <p:spPr>
            <a:xfrm>
              <a:off x="3048" y="1044"/>
              <a:ext cx="336" cy="0"/>
            </a:xfrm>
            <a:prstGeom prst="line">
              <a:avLst/>
            </a:prstGeom>
            <a:ln w="25400" cap="flat" cmpd="sng">
              <a:solidFill>
                <a:srgbClr val="FF0066"/>
              </a:solidFill>
              <a:prstDash val="solid"/>
              <a:headEnd type="none" w="med" len="med"/>
              <a:tailEnd type="stealth" w="sm" len="lg"/>
            </a:ln>
          </p:spPr>
        </p:sp>
        <p:sp>
          <p:nvSpPr>
            <p:cNvPr id="420926" name="Line 62"/>
            <p:cNvSpPr/>
            <p:nvPr/>
          </p:nvSpPr>
          <p:spPr>
            <a:xfrm flipH="1">
              <a:off x="4188" y="696"/>
              <a:ext cx="288" cy="0"/>
            </a:xfrm>
            <a:prstGeom prst="line">
              <a:avLst/>
            </a:prstGeom>
            <a:ln w="25400" cap="flat" cmpd="sng">
              <a:solidFill>
                <a:srgbClr val="FF0066"/>
              </a:solidFill>
              <a:prstDash val="solid"/>
              <a:headEnd type="none" w="med" len="med"/>
              <a:tailEnd type="stealth" w="sm" len="lg"/>
            </a:ln>
          </p:spPr>
        </p:sp>
        <p:sp>
          <p:nvSpPr>
            <p:cNvPr id="420927" name="Text Box 63"/>
            <p:cNvSpPr txBox="1"/>
            <p:nvPr/>
          </p:nvSpPr>
          <p:spPr>
            <a:xfrm>
              <a:off x="4200" y="408"/>
              <a:ext cx="283" cy="288"/>
            </a:xfrm>
            <a:prstGeom prst="rect">
              <a:avLst/>
            </a:prstGeom>
            <a:noFill/>
            <a:ln w="25400">
              <a:noFill/>
            </a:ln>
          </p:spPr>
          <p:txBody>
            <a:bodyPr wrap="none">
              <a:spAutoFit/>
            </a:bodyPr>
            <a:p>
              <a:pPr algn="ct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C</a:t>
              </a:r>
              <a:endParaRPr lang="en-US" altLang="zh-CN" b="1" baseline="-25000" dirty="0">
                <a:solidFill>
                  <a:srgbClr val="FF0066"/>
                </a:solidFill>
                <a:latin typeface="Times New Roman" panose="02020603050405020304" pitchFamily="18" charset="0"/>
              </a:endParaRPr>
            </a:p>
          </p:txBody>
        </p:sp>
        <p:sp>
          <p:nvSpPr>
            <p:cNvPr id="420928" name="Text Box 64"/>
            <p:cNvSpPr txBox="1"/>
            <p:nvPr/>
          </p:nvSpPr>
          <p:spPr>
            <a:xfrm>
              <a:off x="5196" y="1692"/>
              <a:ext cx="336" cy="288"/>
            </a:xfrm>
            <a:prstGeom prst="rect">
              <a:avLst/>
            </a:prstGeom>
            <a:noFill/>
            <a:ln w="25400">
              <a:noFill/>
            </a:ln>
          </p:spPr>
          <p:txBody>
            <a:bodyPr wrap="none">
              <a:spAutoFit/>
            </a:bodyPr>
            <a:p>
              <a:pPr algn="ctr"/>
              <a:r>
                <a:rPr lang="en-US" altLang="zh-CN" b="1" i="1" dirty="0">
                  <a:solidFill>
                    <a:srgbClr val="D60093"/>
                  </a:solidFill>
                  <a:latin typeface="Times New Roman" panose="02020603050405020304" pitchFamily="18" charset="0"/>
                </a:rPr>
                <a:t>E</a:t>
              </a:r>
              <a:r>
                <a:rPr lang="en-US" altLang="zh-CN" b="1" baseline="-25000" dirty="0">
                  <a:solidFill>
                    <a:srgbClr val="D60093"/>
                  </a:solidFill>
                  <a:latin typeface="Times New Roman" panose="02020603050405020304" pitchFamily="18" charset="0"/>
                </a:rPr>
                <a:t>C</a:t>
              </a:r>
              <a:endParaRPr lang="en-US" altLang="zh-CN" b="1" baseline="-25000" dirty="0">
                <a:solidFill>
                  <a:srgbClr val="D60093"/>
                </a:solidFill>
                <a:latin typeface="Times New Roman" panose="02020603050405020304" pitchFamily="18" charset="0"/>
              </a:endParaRPr>
            </a:p>
          </p:txBody>
        </p:sp>
        <p:sp>
          <p:nvSpPr>
            <p:cNvPr id="420929" name="Text Box 65"/>
            <p:cNvSpPr txBox="1"/>
            <p:nvPr/>
          </p:nvSpPr>
          <p:spPr>
            <a:xfrm>
              <a:off x="3060" y="696"/>
              <a:ext cx="336" cy="288"/>
            </a:xfrm>
            <a:prstGeom prst="rect">
              <a:avLst/>
            </a:prstGeom>
            <a:noFill/>
            <a:ln w="25400">
              <a:noFill/>
            </a:ln>
          </p:spPr>
          <p:txBody>
            <a:bodyPr>
              <a:spAutoFit/>
            </a:bodyPr>
            <a:p>
              <a:pPr algn="ct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B</a:t>
              </a:r>
              <a:endParaRPr lang="en-US" altLang="zh-CN" sz="1800" b="1" dirty="0">
                <a:solidFill>
                  <a:srgbClr val="FF0066"/>
                </a:solidFill>
                <a:latin typeface="Times New Roman" panose="02020603050405020304" pitchFamily="18" charset="0"/>
              </a:endParaRPr>
            </a:p>
          </p:txBody>
        </p:sp>
        <p:sp>
          <p:nvSpPr>
            <p:cNvPr id="420930" name="Text Box 66"/>
            <p:cNvSpPr txBox="1"/>
            <p:nvPr/>
          </p:nvSpPr>
          <p:spPr>
            <a:xfrm>
              <a:off x="2742" y="1560"/>
              <a:ext cx="336" cy="54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B</a:t>
              </a:r>
              <a:endParaRPr lang="en-US" altLang="zh-CN" dirty="0">
                <a:solidFill>
                  <a:srgbClr val="D60093"/>
                </a:solidFill>
                <a:latin typeface="Times New Roman" panose="02020603050405020304" pitchFamily="18" charset="0"/>
              </a:endParaRPr>
            </a:p>
            <a:p>
              <a:pPr algn="ctr">
                <a:spcBef>
                  <a:spcPct val="50000"/>
                </a:spcBef>
              </a:pPr>
              <a:endParaRPr lang="en-US" altLang="zh-CN" sz="1800" b="1" dirty="0">
                <a:latin typeface="Times New Roman" panose="02020603050405020304" pitchFamily="18" charset="0"/>
              </a:endParaRPr>
            </a:p>
          </p:txBody>
        </p:sp>
        <p:sp>
          <p:nvSpPr>
            <p:cNvPr id="420931" name="Rectangle 67"/>
            <p:cNvSpPr/>
            <p:nvPr/>
          </p:nvSpPr>
          <p:spPr>
            <a:xfrm>
              <a:off x="3357" y="2280"/>
              <a:ext cx="66" cy="96"/>
            </a:xfrm>
            <a:prstGeom prst="rect">
              <a:avLst/>
            </a:prstGeom>
            <a:solidFill>
              <a:schemeClr val="bg1"/>
            </a:solidFill>
            <a:ln w="25400">
              <a:noFill/>
            </a:ln>
          </p:spPr>
          <p:txBody>
            <a:bodyPr wrap="none" anchor="ctr" anchorCtr="0"/>
            <a:p>
              <a:endParaRPr lang="zh-CN" altLang="en-US" dirty="0">
                <a:latin typeface="Times New Roman" panose="02020603050405020304" pitchFamily="18" charset="0"/>
              </a:endParaRPr>
            </a:p>
          </p:txBody>
        </p:sp>
        <p:sp>
          <p:nvSpPr>
            <p:cNvPr id="420932" name="Text Box 68"/>
            <p:cNvSpPr txBox="1"/>
            <p:nvPr/>
          </p:nvSpPr>
          <p:spPr>
            <a:xfrm>
              <a:off x="3219" y="2376"/>
              <a:ext cx="329" cy="28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E</a:t>
              </a:r>
              <a:r>
                <a:rPr lang="en-US" altLang="zh-CN" b="1" baseline="-25000" dirty="0">
                  <a:solidFill>
                    <a:srgbClr val="D60093"/>
                  </a:solidFill>
                  <a:latin typeface="Times New Roman" panose="02020603050405020304" pitchFamily="18" charset="0"/>
                </a:rPr>
                <a:t>B</a:t>
              </a:r>
              <a:endParaRPr lang="en-US" altLang="zh-CN" b="1" baseline="-25000" dirty="0">
                <a:solidFill>
                  <a:srgbClr val="D60093"/>
                </a:solidFill>
                <a:latin typeface="Times New Roman" panose="02020603050405020304" pitchFamily="18" charset="0"/>
              </a:endParaRPr>
            </a:p>
          </p:txBody>
        </p:sp>
        <p:sp>
          <p:nvSpPr>
            <p:cNvPr id="420933" name="Text Box 69"/>
            <p:cNvSpPr txBox="1"/>
            <p:nvPr/>
          </p:nvSpPr>
          <p:spPr>
            <a:xfrm>
              <a:off x="3774" y="828"/>
              <a:ext cx="436" cy="288"/>
            </a:xfrm>
            <a:prstGeom prst="rect">
              <a:avLst/>
            </a:prstGeom>
            <a:noFill/>
            <a:ln w="38100">
              <a:noFill/>
            </a:ln>
          </p:spPr>
          <p:txBody>
            <a:bodyPr anchor="ctr" anchorCtr="0">
              <a:spAutoFit/>
            </a:bodyPr>
            <a:p>
              <a:pPr algn="ctr"/>
              <a:r>
                <a:rPr lang="en-US" altLang="zh-CN" b="1" dirty="0">
                  <a:solidFill>
                    <a:srgbClr val="FF9900"/>
                  </a:solidFill>
                  <a:latin typeface="Times New Roman" panose="02020603050405020304" pitchFamily="18" charset="0"/>
                </a:rPr>
                <a:t>C</a:t>
              </a:r>
              <a:endParaRPr lang="en-US" altLang="zh-CN" dirty="0">
                <a:solidFill>
                  <a:srgbClr val="FF9900"/>
                </a:solidFill>
                <a:latin typeface="Times New Roman" panose="02020603050405020304" pitchFamily="18" charset="0"/>
              </a:endParaRPr>
            </a:p>
          </p:txBody>
        </p:sp>
        <p:sp>
          <p:nvSpPr>
            <p:cNvPr id="420934" name="Text Box 70"/>
            <p:cNvSpPr txBox="1"/>
            <p:nvPr/>
          </p:nvSpPr>
          <p:spPr>
            <a:xfrm>
              <a:off x="3900" y="1356"/>
              <a:ext cx="244" cy="288"/>
            </a:xfrm>
            <a:prstGeom prst="rect">
              <a:avLst/>
            </a:prstGeom>
            <a:noFill/>
            <a:ln w="38100">
              <a:noFill/>
            </a:ln>
          </p:spPr>
          <p:txBody>
            <a:bodyPr wrap="none" anchor="ctr" anchorCtr="0">
              <a:spAutoFit/>
            </a:bodyPr>
            <a:p>
              <a:pPr algn="ctr"/>
              <a:r>
                <a:rPr lang="en-US" altLang="zh-CN" b="1" dirty="0">
                  <a:solidFill>
                    <a:srgbClr val="FF9900"/>
                  </a:solidFill>
                  <a:latin typeface="Times New Roman" panose="02020603050405020304" pitchFamily="18" charset="0"/>
                </a:rPr>
                <a:t>E</a:t>
              </a:r>
              <a:endParaRPr lang="en-US" altLang="zh-CN" dirty="0">
                <a:solidFill>
                  <a:srgbClr val="FF9900"/>
                </a:solidFill>
                <a:latin typeface="Times New Roman" panose="02020603050405020304" pitchFamily="18" charset="0"/>
              </a:endParaRPr>
            </a:p>
          </p:txBody>
        </p:sp>
        <p:sp>
          <p:nvSpPr>
            <p:cNvPr id="420935" name="Text Box 71"/>
            <p:cNvSpPr txBox="1"/>
            <p:nvPr/>
          </p:nvSpPr>
          <p:spPr>
            <a:xfrm>
              <a:off x="3468" y="1020"/>
              <a:ext cx="244" cy="288"/>
            </a:xfrm>
            <a:prstGeom prst="rect">
              <a:avLst/>
            </a:prstGeom>
            <a:noFill/>
            <a:ln w="38100">
              <a:noFill/>
            </a:ln>
          </p:spPr>
          <p:txBody>
            <a:bodyPr wrap="none" anchor="ctr" anchorCtr="0">
              <a:spAutoFit/>
            </a:bodyPr>
            <a:p>
              <a:pPr algn="ctr"/>
              <a:r>
                <a:rPr lang="en-US" altLang="zh-CN" b="1" dirty="0">
                  <a:solidFill>
                    <a:srgbClr val="FF9900"/>
                  </a:solidFill>
                  <a:latin typeface="Times New Roman" panose="02020603050405020304" pitchFamily="18" charset="0"/>
                </a:rPr>
                <a:t>B</a:t>
              </a:r>
              <a:endParaRPr lang="en-US" altLang="zh-CN" dirty="0">
                <a:solidFill>
                  <a:srgbClr val="FF9900"/>
                </a:solidFill>
                <a:latin typeface="Times New Roman" panose="02020603050405020304" pitchFamily="18" charset="0"/>
              </a:endParaRPr>
            </a:p>
          </p:txBody>
        </p:sp>
        <p:sp>
          <p:nvSpPr>
            <p:cNvPr id="420936" name="Text Box 72"/>
            <p:cNvSpPr txBox="1"/>
            <p:nvPr/>
          </p:nvSpPr>
          <p:spPr>
            <a:xfrm>
              <a:off x="3288" y="1392"/>
              <a:ext cx="624" cy="231"/>
            </a:xfrm>
            <a:prstGeom prst="rect">
              <a:avLst/>
            </a:prstGeom>
            <a:noFill/>
            <a:ln w="25400">
              <a:noFill/>
            </a:ln>
          </p:spPr>
          <p:txBody>
            <a:bodyPr>
              <a:spAutoFit/>
            </a:bodyPr>
            <a:p>
              <a:pPr>
                <a:spcBef>
                  <a:spcPct val="50000"/>
                </a:spcBef>
              </a:pPr>
              <a:r>
                <a:rPr lang="en-US" altLang="zh-CN" sz="1800" b="1" dirty="0">
                  <a:latin typeface="Times New Roman" panose="02020603050405020304" pitchFamily="18" charset="0"/>
                </a:rPr>
                <a:t>3DG6</a:t>
              </a:r>
              <a:endParaRPr lang="en-US" altLang="zh-CN" sz="1800" b="1" dirty="0">
                <a:latin typeface="Times New Roman" panose="02020603050405020304" pitchFamily="18" charset="0"/>
              </a:endParaRPr>
            </a:p>
          </p:txBody>
        </p:sp>
        <p:sp>
          <p:nvSpPr>
            <p:cNvPr id="420937" name="Line 73"/>
            <p:cNvSpPr/>
            <p:nvPr/>
          </p:nvSpPr>
          <p:spPr>
            <a:xfrm flipH="1">
              <a:off x="2676" y="1260"/>
              <a:ext cx="1020" cy="12"/>
            </a:xfrm>
            <a:prstGeom prst="line">
              <a:avLst/>
            </a:prstGeom>
            <a:ln w="28575" cap="flat" cmpd="sng">
              <a:solidFill>
                <a:schemeClr val="tx1"/>
              </a:solidFill>
              <a:prstDash val="solid"/>
              <a:headEnd type="none" w="med" len="med"/>
              <a:tailEnd type="none" w="med" len="med"/>
            </a:ln>
          </p:spPr>
        </p:sp>
        <p:sp>
          <p:nvSpPr>
            <p:cNvPr id="420938" name="Oval 74"/>
            <p:cNvSpPr/>
            <p:nvPr/>
          </p:nvSpPr>
          <p:spPr>
            <a:xfrm>
              <a:off x="3075" y="1116"/>
              <a:ext cx="288" cy="288"/>
            </a:xfrm>
            <a:prstGeom prst="ellipse">
              <a:avLst/>
            </a:prstGeom>
            <a:solidFill>
              <a:srgbClr val="CCFFCC"/>
            </a:solidFill>
            <a:ln w="38100" cap="flat" cmpd="sng">
              <a:solidFill>
                <a:srgbClr val="0066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0939" name="Text Box 75"/>
            <p:cNvSpPr txBox="1"/>
            <p:nvPr/>
          </p:nvSpPr>
          <p:spPr>
            <a:xfrm>
              <a:off x="3012" y="1128"/>
              <a:ext cx="432" cy="231"/>
            </a:xfrm>
            <a:prstGeom prst="rect">
              <a:avLst/>
            </a:prstGeom>
            <a:noFill/>
            <a:ln w="25400">
              <a:noFill/>
            </a:ln>
          </p:spPr>
          <p:txBody>
            <a:bodyPr>
              <a:spAutoFit/>
            </a:bodyPr>
            <a:p>
              <a:pPr algn="ctr">
                <a:spcBef>
                  <a:spcPct val="50000"/>
                </a:spcBef>
              </a:pPr>
              <a:r>
                <a:rPr lang="en-US" altLang="zh-CN" sz="1800" b="1" dirty="0">
                  <a:latin typeface="Times New Roman" panose="02020603050405020304" pitchFamily="18" charset="0"/>
                  <a:sym typeface="Symbol" panose="05050102010706020507" pitchFamily="18" charset="2"/>
                </a:rPr>
                <a:t></a:t>
              </a:r>
              <a:r>
                <a:rPr lang="en-US" altLang="zh-CN" sz="1800" b="1" dirty="0">
                  <a:latin typeface="Times New Roman" panose="02020603050405020304" pitchFamily="18" charset="0"/>
                </a:rPr>
                <a:t>A</a:t>
              </a:r>
              <a:endParaRPr lang="en-US" altLang="zh-CN" sz="1800" b="1" dirty="0">
                <a:latin typeface="Times New Roman" panose="02020603050405020304" pitchFamily="18" charset="0"/>
              </a:endParaRPr>
            </a:p>
          </p:txBody>
        </p:sp>
        <p:sp>
          <p:nvSpPr>
            <p:cNvPr id="420940" name="Line 76"/>
            <p:cNvSpPr/>
            <p:nvPr/>
          </p:nvSpPr>
          <p:spPr>
            <a:xfrm flipH="1">
              <a:off x="3312" y="2352"/>
              <a:ext cx="1728" cy="0"/>
            </a:xfrm>
            <a:prstGeom prst="line">
              <a:avLst/>
            </a:prstGeom>
            <a:ln w="28575" cap="flat" cmpd="sng">
              <a:solidFill>
                <a:schemeClr val="tx1"/>
              </a:solidFill>
              <a:prstDash val="solid"/>
              <a:headEnd type="none" w="med" len="med"/>
              <a:tailEnd type="none" w="med" len="med"/>
            </a:ln>
          </p:spPr>
        </p:sp>
        <p:sp>
          <p:nvSpPr>
            <p:cNvPr id="420941" name="Line 77"/>
            <p:cNvSpPr/>
            <p:nvPr/>
          </p:nvSpPr>
          <p:spPr>
            <a:xfrm flipH="1">
              <a:off x="5046" y="1950"/>
              <a:ext cx="0" cy="420"/>
            </a:xfrm>
            <a:prstGeom prst="line">
              <a:avLst/>
            </a:prstGeom>
            <a:ln w="25400" cap="flat" cmpd="sng">
              <a:solidFill>
                <a:schemeClr val="tx1"/>
              </a:solidFill>
              <a:prstDash val="solid"/>
              <a:headEnd type="none" w="med" len="med"/>
              <a:tailEnd type="none" w="sm" len="lg"/>
            </a:ln>
          </p:spPr>
        </p:sp>
        <p:sp>
          <p:nvSpPr>
            <p:cNvPr id="420942" name="Line 78"/>
            <p:cNvSpPr/>
            <p:nvPr/>
          </p:nvSpPr>
          <p:spPr>
            <a:xfrm>
              <a:off x="3840" y="2448"/>
              <a:ext cx="156" cy="0"/>
            </a:xfrm>
            <a:prstGeom prst="line">
              <a:avLst/>
            </a:prstGeom>
            <a:ln w="38100" cap="flat" cmpd="sng">
              <a:solidFill>
                <a:schemeClr val="tx1"/>
              </a:solidFill>
              <a:prstDash val="solid"/>
              <a:headEnd type="none" w="med" len="med"/>
              <a:tailEnd type="none" w="med" len="med"/>
            </a:ln>
          </p:spPr>
        </p:sp>
        <p:sp>
          <p:nvSpPr>
            <p:cNvPr id="420943" name="Oval 79"/>
            <p:cNvSpPr/>
            <p:nvPr/>
          </p:nvSpPr>
          <p:spPr>
            <a:xfrm>
              <a:off x="3900" y="2316"/>
              <a:ext cx="56" cy="56"/>
            </a:xfrm>
            <a:prstGeom prst="ellipse">
              <a:avLst/>
            </a:prstGeom>
            <a:solidFill>
              <a:schemeClr val="tx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0944" name="Rectangle 80"/>
            <p:cNvSpPr/>
            <p:nvPr/>
          </p:nvSpPr>
          <p:spPr>
            <a:xfrm rot="5400000">
              <a:off x="4884" y="1152"/>
              <a:ext cx="288" cy="96"/>
            </a:xfrm>
            <a:prstGeom prst="rect">
              <a:avLst/>
            </a:prstGeom>
            <a:solidFill>
              <a:schemeClr val="bg1"/>
            </a:solidFill>
            <a:ln w="38100" cap="flat" cmpd="sng">
              <a:solidFill>
                <a:srgbClr val="3333CC"/>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0945" name="Line 81"/>
            <p:cNvSpPr/>
            <p:nvPr/>
          </p:nvSpPr>
          <p:spPr>
            <a:xfrm flipH="1">
              <a:off x="5034" y="1350"/>
              <a:ext cx="0" cy="360"/>
            </a:xfrm>
            <a:prstGeom prst="line">
              <a:avLst/>
            </a:prstGeom>
            <a:ln w="25400" cap="flat" cmpd="sng">
              <a:solidFill>
                <a:schemeClr val="tx1"/>
              </a:solidFill>
              <a:prstDash val="solid"/>
              <a:headEnd type="none" w="med" len="med"/>
              <a:tailEnd type="none" w="sm" len="lg"/>
            </a:ln>
          </p:spPr>
        </p:sp>
        <p:sp>
          <p:nvSpPr>
            <p:cNvPr id="420946" name="Line 82"/>
            <p:cNvSpPr/>
            <p:nvPr/>
          </p:nvSpPr>
          <p:spPr>
            <a:xfrm flipV="1">
              <a:off x="4932" y="1620"/>
              <a:ext cx="228" cy="372"/>
            </a:xfrm>
            <a:prstGeom prst="line">
              <a:avLst/>
            </a:prstGeom>
            <a:ln w="38100" cap="flat" cmpd="sng">
              <a:solidFill>
                <a:srgbClr val="3333CC"/>
              </a:solidFill>
              <a:prstDash val="solid"/>
              <a:headEnd type="none" w="med" len="med"/>
              <a:tailEnd type="arrow" w="med" len="med"/>
            </a:ln>
          </p:spPr>
        </p:sp>
        <p:sp>
          <p:nvSpPr>
            <p:cNvPr id="420947" name="Text Box 83"/>
            <p:cNvSpPr txBox="1"/>
            <p:nvPr/>
          </p:nvSpPr>
          <p:spPr>
            <a:xfrm>
              <a:off x="5082" y="1056"/>
              <a:ext cx="336" cy="548"/>
            </a:xfrm>
            <a:prstGeom prst="rect">
              <a:avLst/>
            </a:prstGeom>
            <a:noFill/>
            <a:ln w="25400">
              <a:noFill/>
            </a:ln>
          </p:spPr>
          <p:txBody>
            <a:bodyPr>
              <a:spAutoFit/>
            </a:bodyPr>
            <a:p>
              <a:pPr algn="ctr"/>
              <a:r>
                <a:rPr lang="en-US" altLang="zh-CN" b="1" i="1" dirty="0">
                  <a:solidFill>
                    <a:srgbClr val="D60093"/>
                  </a:solidFill>
                  <a:latin typeface="Times New Roman" panose="02020603050405020304" pitchFamily="18" charset="0"/>
                </a:rPr>
                <a:t>R</a:t>
              </a:r>
              <a:r>
                <a:rPr lang="en-US" altLang="zh-CN" b="1" baseline="-25000" dirty="0">
                  <a:solidFill>
                    <a:srgbClr val="D60093"/>
                  </a:solidFill>
                  <a:latin typeface="Times New Roman" panose="02020603050405020304" pitchFamily="18" charset="0"/>
                </a:rPr>
                <a:t>C</a:t>
              </a:r>
              <a:endParaRPr lang="en-US" altLang="zh-CN" dirty="0">
                <a:solidFill>
                  <a:srgbClr val="D60093"/>
                </a:solidFill>
                <a:latin typeface="Times New Roman" panose="02020603050405020304" pitchFamily="18" charset="0"/>
              </a:endParaRPr>
            </a:p>
            <a:p>
              <a:pPr algn="ctr">
                <a:spcBef>
                  <a:spcPct val="50000"/>
                </a:spcBef>
              </a:pPr>
              <a:endParaRPr lang="en-US" altLang="zh-CN" sz="1800" b="1" dirty="0">
                <a:latin typeface="Times New Roman" panose="02020603050405020304" pitchFamily="18" charset="0"/>
              </a:endParaRPr>
            </a:p>
          </p:txBody>
        </p:sp>
        <p:sp>
          <p:nvSpPr>
            <p:cNvPr id="420948" name="Line 84"/>
            <p:cNvSpPr/>
            <p:nvPr/>
          </p:nvSpPr>
          <p:spPr>
            <a:xfrm flipH="1">
              <a:off x="4362" y="774"/>
              <a:ext cx="0" cy="1584"/>
            </a:xfrm>
            <a:prstGeom prst="line">
              <a:avLst/>
            </a:prstGeom>
            <a:ln w="25400" cap="flat" cmpd="sng">
              <a:solidFill>
                <a:srgbClr val="339966"/>
              </a:solidFill>
              <a:prstDash val="solid"/>
              <a:headEnd type="none" w="med" len="med"/>
              <a:tailEnd type="none" w="sm" len="lg"/>
            </a:ln>
          </p:spPr>
        </p:sp>
        <p:sp>
          <p:nvSpPr>
            <p:cNvPr id="420949" name="Oval 85"/>
            <p:cNvSpPr/>
            <p:nvPr/>
          </p:nvSpPr>
          <p:spPr>
            <a:xfrm>
              <a:off x="4215" y="1332"/>
              <a:ext cx="288" cy="288"/>
            </a:xfrm>
            <a:prstGeom prst="ellipse">
              <a:avLst/>
            </a:prstGeom>
            <a:solidFill>
              <a:srgbClr val="CCFFCC"/>
            </a:solidFill>
            <a:ln w="38100" cap="flat" cmpd="sng">
              <a:solidFill>
                <a:srgbClr val="0066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0950" name="Text Box 86"/>
            <p:cNvSpPr txBox="1"/>
            <p:nvPr/>
          </p:nvSpPr>
          <p:spPr>
            <a:xfrm>
              <a:off x="4140" y="1356"/>
              <a:ext cx="432" cy="231"/>
            </a:xfrm>
            <a:prstGeom prst="rect">
              <a:avLst/>
            </a:prstGeom>
            <a:noFill/>
            <a:ln w="25400">
              <a:noFill/>
            </a:ln>
          </p:spPr>
          <p:txBody>
            <a:bodyPr>
              <a:spAutoFit/>
            </a:bodyPr>
            <a:p>
              <a:pPr algn="ctr">
                <a:spcBef>
                  <a:spcPct val="50000"/>
                </a:spcBef>
              </a:pPr>
              <a:r>
                <a:rPr lang="en-US" altLang="zh-CN" sz="1800" b="1" dirty="0">
                  <a:latin typeface="Times New Roman" panose="02020603050405020304" pitchFamily="18" charset="0"/>
                </a:rPr>
                <a:t>V</a:t>
              </a:r>
              <a:endParaRPr lang="en-US" altLang="zh-CN" sz="1800" b="1" dirty="0">
                <a:latin typeface="Times New Roman" panose="02020603050405020304" pitchFamily="18" charset="0"/>
              </a:endParaRPr>
            </a:p>
          </p:txBody>
        </p:sp>
        <p:sp>
          <p:nvSpPr>
            <p:cNvPr id="420951" name="Rectangle 87"/>
            <p:cNvSpPr/>
            <p:nvPr/>
          </p:nvSpPr>
          <p:spPr>
            <a:xfrm>
              <a:off x="4380" y="1123"/>
              <a:ext cx="480" cy="923"/>
            </a:xfrm>
            <a:prstGeom prst="rect">
              <a:avLst/>
            </a:prstGeom>
            <a:noFill/>
            <a:ln w="9525">
              <a:noFill/>
            </a:ln>
          </p:spPr>
          <p:txBody>
            <a:bodyPr>
              <a:spAutoFit/>
            </a:bodyPr>
            <a:p>
              <a:pPr>
                <a:spcBef>
                  <a:spcPct val="50000"/>
                </a:spcBef>
              </a:pPr>
              <a:r>
                <a:rPr lang="en-US" altLang="zh-CN" b="1" i="1" dirty="0">
                  <a:solidFill>
                    <a:srgbClr val="FF0066"/>
                  </a:solidFill>
                  <a:latin typeface="Times New Roman" panose="02020603050405020304" pitchFamily="18" charset="0"/>
                </a:rPr>
                <a:t>+</a:t>
              </a:r>
              <a:endParaRPr lang="en-US" altLang="zh-CN" b="1" i="1" dirty="0">
                <a:solidFill>
                  <a:srgbClr val="FF0066"/>
                </a:solidFill>
                <a:latin typeface="Times New Roman" panose="02020603050405020304" pitchFamily="18" charset="0"/>
              </a:endParaRPr>
            </a:p>
            <a:p>
              <a:pPr>
                <a:spcBef>
                  <a:spcPct val="50000"/>
                </a:spcBef>
              </a:pP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CE</a:t>
              </a:r>
              <a:endParaRPr lang="en-US" altLang="zh-CN" sz="2800" b="1" baseline="-25000" dirty="0">
                <a:solidFill>
                  <a:srgbClr val="0033CC"/>
                </a:solidFill>
                <a:latin typeface="Times New Roman" panose="02020603050405020304" pitchFamily="18" charset="0"/>
              </a:endParaRPr>
            </a:p>
            <a:p>
              <a:pPr>
                <a:spcBef>
                  <a:spcPct val="50000"/>
                </a:spcBef>
              </a:pPr>
              <a:r>
                <a:rPr lang="en-US" altLang="zh-CN" b="1" baseline="-25000" dirty="0">
                  <a:solidFill>
                    <a:srgbClr val="FF0066"/>
                  </a:solidFill>
                  <a:latin typeface="Times New Roman" panose="02020603050405020304" pitchFamily="18" charset="0"/>
                  <a:sym typeface="Symbol" panose="05050102010706020507" pitchFamily="18" charset="2"/>
                </a:rPr>
                <a:t></a:t>
              </a:r>
              <a:endParaRPr lang="en-US" altLang="zh-CN" b="1" baseline="-25000" dirty="0">
                <a:solidFill>
                  <a:srgbClr val="FF0066"/>
                </a:solidFill>
                <a:latin typeface="Times New Roman" panose="02020603050405020304" pitchFamily="18" charset="0"/>
                <a:sym typeface="Symbol" panose="05050102010706020507" pitchFamily="18" charset="2"/>
              </a:endParaRPr>
            </a:p>
          </p:txBody>
        </p:sp>
        <p:grpSp>
          <p:nvGrpSpPr>
            <p:cNvPr id="420952" name="Group 88"/>
            <p:cNvGrpSpPr/>
            <p:nvPr/>
          </p:nvGrpSpPr>
          <p:grpSpPr>
            <a:xfrm rot="10800000" flipH="1" flipV="1">
              <a:off x="3233" y="2210"/>
              <a:ext cx="78" cy="288"/>
              <a:chOff x="4320" y="1872"/>
              <a:chExt cx="78" cy="288"/>
            </a:xfrm>
          </p:grpSpPr>
          <p:sp>
            <p:nvSpPr>
              <p:cNvPr id="420953" name="Line 89"/>
              <p:cNvSpPr/>
              <p:nvPr/>
            </p:nvSpPr>
            <p:spPr>
              <a:xfrm>
                <a:off x="4320" y="1872"/>
                <a:ext cx="0" cy="288"/>
              </a:xfrm>
              <a:prstGeom prst="line">
                <a:avLst/>
              </a:prstGeom>
              <a:ln w="38100" cap="flat" cmpd="sng">
                <a:solidFill>
                  <a:srgbClr val="3333CC"/>
                </a:solidFill>
                <a:prstDash val="solid"/>
                <a:headEnd type="none" w="med" len="med"/>
                <a:tailEnd type="none" w="sm" len="lg"/>
              </a:ln>
            </p:spPr>
          </p:sp>
          <p:sp>
            <p:nvSpPr>
              <p:cNvPr id="420954" name="Line 90"/>
              <p:cNvSpPr/>
              <p:nvPr/>
            </p:nvSpPr>
            <p:spPr>
              <a:xfrm>
                <a:off x="4398" y="1968"/>
                <a:ext cx="0" cy="118"/>
              </a:xfrm>
              <a:prstGeom prst="line">
                <a:avLst/>
              </a:prstGeom>
              <a:ln w="38100" cap="flat" cmpd="sng">
                <a:solidFill>
                  <a:srgbClr val="3333CC"/>
                </a:solidFill>
                <a:prstDash val="solid"/>
                <a:headEnd type="none" w="med" len="med"/>
                <a:tailEnd type="none" w="sm" len="lg"/>
              </a:ln>
            </p:spPr>
          </p:sp>
        </p:grpSp>
        <p:sp>
          <p:nvSpPr>
            <p:cNvPr id="420955" name="Line 91"/>
            <p:cNvSpPr/>
            <p:nvPr/>
          </p:nvSpPr>
          <p:spPr>
            <a:xfrm flipH="1">
              <a:off x="2676" y="2352"/>
              <a:ext cx="540" cy="0"/>
            </a:xfrm>
            <a:prstGeom prst="line">
              <a:avLst/>
            </a:prstGeom>
            <a:ln w="28575" cap="flat" cmpd="sng">
              <a:solidFill>
                <a:schemeClr val="tx1"/>
              </a:solidFill>
              <a:prstDash val="solid"/>
              <a:headEnd type="none" w="med" len="med"/>
              <a:tailEnd type="none" w="med" len="med"/>
            </a:ln>
          </p:spPr>
        </p:sp>
      </p:grpSp>
      <p:sp>
        <p:nvSpPr>
          <p:cNvPr id="3" name="页脚占位符 4"/>
          <p:cNvSpPr txBox="1">
            <a:spLocks noGrp="1"/>
          </p:cNvSpPr>
          <p:nvPr>
            <p:custDataLst>
              <p:tags r:id="rId3"/>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682">
                                            <p:txEl>
                                              <p:charRg st="0" end="7"/>
                                            </p:txEl>
                                          </p:spTgt>
                                        </p:tgtEl>
                                        <p:attrNameLst>
                                          <p:attrName>style.visibility</p:attrName>
                                        </p:attrNameLst>
                                      </p:cBhvr>
                                      <p:to>
                                        <p:strVal val="visible"/>
                                      </p:to>
                                    </p:set>
                                    <p:animEffect transition="in" filter="wipe(left)">
                                      <p:cBhvr>
                                        <p:cTn id="7" dur="500"/>
                                        <p:tgtEl>
                                          <p:spTgt spid="71682">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20867"/>
                                        </p:tgtEl>
                                        <p:attrNameLst>
                                          <p:attrName>style.visibility</p:attrName>
                                        </p:attrNameLst>
                                      </p:cBhvr>
                                      <p:to>
                                        <p:strVal val="visible"/>
                                      </p:to>
                                    </p:set>
                                    <p:animEffect transition="in" filter="wipe(left)">
                                      <p:cBhvr>
                                        <p:cTn id="12" dur="500"/>
                                        <p:tgtEl>
                                          <p:spTgt spid="42086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1684">
                                            <p:txEl>
                                              <p:charRg st="0" end="18"/>
                                            </p:txEl>
                                          </p:spTgt>
                                        </p:tgtEl>
                                        <p:attrNameLst>
                                          <p:attrName>style.visibility</p:attrName>
                                        </p:attrNameLst>
                                      </p:cBhvr>
                                      <p:to>
                                        <p:strVal val="visible"/>
                                      </p:to>
                                    </p:set>
                                    <p:animEffect transition="in" filter="wipe(left)">
                                      <p:cBhvr>
                                        <p:cTn id="22" dur="300"/>
                                        <p:tgtEl>
                                          <p:spTgt spid="71684">
                                            <p:txEl>
                                              <p:charRg st="0" end="1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1684">
                                            <p:txEl>
                                              <p:charRg st="18" end="47"/>
                                            </p:txEl>
                                          </p:spTgt>
                                        </p:tgtEl>
                                        <p:attrNameLst>
                                          <p:attrName>style.visibility</p:attrName>
                                        </p:attrNameLst>
                                      </p:cBhvr>
                                      <p:to>
                                        <p:strVal val="visible"/>
                                      </p:to>
                                    </p:set>
                                    <p:animEffect transition="in" filter="wipe(left)">
                                      <p:cBhvr>
                                        <p:cTn id="27" dur="300"/>
                                        <p:tgtEl>
                                          <p:spTgt spid="71684">
                                            <p:txEl>
                                              <p:charRg st="18" end="4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1685"/>
                                        </p:tgtEl>
                                        <p:attrNameLst>
                                          <p:attrName>style.visibility</p:attrName>
                                        </p:attrNameLst>
                                      </p:cBhvr>
                                      <p:to>
                                        <p:strVal val="visible"/>
                                      </p:to>
                                    </p:set>
                                    <p:animEffect transition="in" filter="wipe(left)">
                                      <p:cBhvr>
                                        <p:cTn id="32" dur="500"/>
                                        <p:tgtEl>
                                          <p:spTgt spid="7168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build="p"/>
      <p:bldP spid="71684" grpId="0" build="p"/>
      <p:bldP spid="7168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Oval 2"/>
          <p:cNvSpPr/>
          <p:nvPr/>
        </p:nvSpPr>
        <p:spPr>
          <a:xfrm>
            <a:off x="2222500" y="3517900"/>
            <a:ext cx="935038" cy="935038"/>
          </a:xfrm>
          <a:prstGeom prst="ellipse">
            <a:avLst/>
          </a:prstGeom>
          <a:solidFill>
            <a:srgbClr val="00CC99">
              <a:alpha val="50195"/>
            </a:srgbClr>
          </a:solidFill>
          <a:ln w="38100" cap="flat" cmpd="sng">
            <a:solidFill>
              <a:srgbClr val="00CC99"/>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6630" name="Text Box 6"/>
          <p:cNvSpPr txBox="1"/>
          <p:nvPr/>
        </p:nvSpPr>
        <p:spPr>
          <a:xfrm>
            <a:off x="1708150" y="1841500"/>
            <a:ext cx="762000" cy="457200"/>
          </a:xfrm>
          <a:prstGeom prst="rect">
            <a:avLst/>
          </a:prstGeom>
          <a:solidFill>
            <a:srgbClr val="FF99CC"/>
          </a:solidFill>
          <a:ln w="9525">
            <a:noFill/>
          </a:ln>
        </p:spPr>
        <p:txBody>
          <a:bodyPr>
            <a:spAutoFit/>
          </a:bodyPr>
          <a:p>
            <a:pPr>
              <a:spcBef>
                <a:spcPct val="20000"/>
              </a:spcBef>
            </a:pPr>
            <a:r>
              <a:rPr lang="en-US" altLang="zh-CN" b="1" dirty="0">
                <a:latin typeface="Times New Roman" panose="02020603050405020304" pitchFamily="18" charset="0"/>
              </a:rPr>
              <a:t>P </a:t>
            </a:r>
            <a:r>
              <a:rPr lang="zh-CN" altLang="en-US" b="1" dirty="0">
                <a:latin typeface="宋体" panose="02010600030101010101" pitchFamily="2" charset="-122"/>
              </a:rPr>
              <a:t>型</a:t>
            </a:r>
            <a:endParaRPr lang="zh-CN" altLang="en-US" b="1" dirty="0">
              <a:latin typeface="宋体" panose="02010600030101010101" pitchFamily="2" charset="-122"/>
            </a:endParaRPr>
          </a:p>
        </p:txBody>
      </p:sp>
      <p:sp>
        <p:nvSpPr>
          <p:cNvPr id="26734" name="AutoShape 110"/>
          <p:cNvSpPr/>
          <p:nvPr/>
        </p:nvSpPr>
        <p:spPr>
          <a:xfrm>
            <a:off x="1136650" y="4737100"/>
            <a:ext cx="1143000" cy="457200"/>
          </a:xfrm>
          <a:prstGeom prst="wedgeRectCallout">
            <a:avLst>
              <a:gd name="adj1" fmla="val 65833"/>
              <a:gd name="adj2" fmla="val -159028"/>
            </a:avLst>
          </a:prstGeom>
          <a:noFill/>
          <a:ln w="9525" cap="flat" cmpd="sng">
            <a:solidFill>
              <a:srgbClr val="0033CC"/>
            </a:solidFill>
            <a:prstDash val="solid"/>
            <a:miter/>
            <a:headEnd type="none" w="med" len="med"/>
            <a:tailEnd type="none" w="med" len="med"/>
          </a:ln>
        </p:spPr>
        <p:txBody>
          <a:bodyPr/>
          <a:p>
            <a:pPr algn="ctr" eaLnBrk="0" hangingPunct="0">
              <a:spcBef>
                <a:spcPct val="20000"/>
              </a:spcBef>
            </a:pPr>
            <a:r>
              <a:rPr lang="zh-CN" altLang="en-US" b="1" dirty="0">
                <a:solidFill>
                  <a:srgbClr val="FF0066"/>
                </a:solidFill>
                <a:latin typeface="Times New Roman" panose="02020603050405020304" pitchFamily="18" charset="0"/>
              </a:rPr>
              <a:t>硼原子</a:t>
            </a:r>
            <a:endParaRPr lang="zh-CN" altLang="en-US" b="1" dirty="0">
              <a:solidFill>
                <a:srgbClr val="FF0066"/>
              </a:solidFill>
              <a:latin typeface="Times New Roman" panose="02020603050405020304" pitchFamily="18" charset="0"/>
            </a:endParaRPr>
          </a:p>
        </p:txBody>
      </p:sp>
      <p:sp>
        <p:nvSpPr>
          <p:cNvPr id="26735" name="AutoShape 111"/>
          <p:cNvSpPr/>
          <p:nvPr/>
        </p:nvSpPr>
        <p:spPr>
          <a:xfrm>
            <a:off x="3270250" y="4679950"/>
            <a:ext cx="838200" cy="457200"/>
          </a:xfrm>
          <a:prstGeom prst="wedgeRectCallout">
            <a:avLst>
              <a:gd name="adj1" fmla="val -64204"/>
              <a:gd name="adj2" fmla="val -193403"/>
            </a:avLst>
          </a:prstGeom>
          <a:noFill/>
          <a:ln w="9525" cap="flat" cmpd="sng">
            <a:solidFill>
              <a:srgbClr val="0033CC"/>
            </a:solidFill>
            <a:prstDash val="solid"/>
            <a:miter/>
            <a:headEnd type="none" w="med" len="med"/>
            <a:tailEnd type="none" w="med" len="med"/>
          </a:ln>
        </p:spPr>
        <p:txBody>
          <a:bodyPr/>
          <a:p>
            <a:r>
              <a:rPr lang="zh-CN" altLang="en-US" b="1" dirty="0">
                <a:solidFill>
                  <a:srgbClr val="010000"/>
                </a:solidFill>
                <a:latin typeface="Times New Roman" panose="02020603050405020304" pitchFamily="18" charset="0"/>
              </a:rPr>
              <a:t>空穴</a:t>
            </a:r>
            <a:endParaRPr lang="zh-CN" altLang="en-US" b="1" dirty="0">
              <a:solidFill>
                <a:srgbClr val="010000"/>
              </a:solidFill>
              <a:latin typeface="Times New Roman" panose="02020603050405020304" pitchFamily="18" charset="0"/>
            </a:endParaRPr>
          </a:p>
          <a:p>
            <a:pPr algn="ctr" eaLnBrk="0" hangingPunct="0">
              <a:spcBef>
                <a:spcPct val="20000"/>
              </a:spcBef>
            </a:pPr>
            <a:endParaRPr lang="en-US" altLang="zh-CN" sz="3200" dirty="0">
              <a:solidFill>
                <a:srgbClr val="010000"/>
              </a:solidFill>
              <a:latin typeface="Times New Roman" panose="02020603050405020304" pitchFamily="18" charset="0"/>
              <a:ea typeface="隶书" pitchFamily="49" charset="-122"/>
            </a:endParaRPr>
          </a:p>
        </p:txBody>
      </p:sp>
      <p:sp>
        <p:nvSpPr>
          <p:cNvPr id="26736" name="Text Box 112"/>
          <p:cNvSpPr txBox="1"/>
          <p:nvPr/>
        </p:nvSpPr>
        <p:spPr>
          <a:xfrm>
            <a:off x="546100" y="5448300"/>
            <a:ext cx="2571750" cy="519113"/>
          </a:xfrm>
          <a:prstGeom prst="rect">
            <a:avLst/>
          </a:prstGeom>
          <a:noFill/>
          <a:ln w="9525">
            <a:noFill/>
          </a:ln>
        </p:spPr>
        <p:txBody>
          <a:bodyPr>
            <a:spAutoFit/>
          </a:bodyPr>
          <a:p>
            <a:pPr>
              <a:spcBef>
                <a:spcPct val="20000"/>
              </a:spcBef>
            </a:pPr>
            <a:r>
              <a:rPr lang="zh-CN" altLang="en-US" sz="2800" b="1" dirty="0">
                <a:solidFill>
                  <a:schemeClr val="tx2"/>
                </a:solidFill>
                <a:latin typeface="宋体" panose="02010600030101010101" pitchFamily="2" charset="-122"/>
              </a:rPr>
              <a:t>空穴</a:t>
            </a:r>
            <a:r>
              <a:rPr lang="zh-CN" altLang="en-US" sz="2800" b="1" dirty="0">
                <a:solidFill>
                  <a:schemeClr val="bg2"/>
                </a:solidFill>
                <a:latin typeface="宋体" panose="02010600030101010101" pitchFamily="2" charset="-122"/>
              </a:rPr>
              <a:t> </a:t>
            </a:r>
            <a:r>
              <a:rPr lang="en-US" altLang="zh-CN" sz="2800" b="1" dirty="0">
                <a:solidFill>
                  <a:schemeClr val="bg2"/>
                </a:solidFill>
                <a:latin typeface="Times New Roman" panose="02020603050405020304" pitchFamily="18" charset="0"/>
              </a:rPr>
              <a:t>—</a:t>
            </a:r>
            <a:r>
              <a:rPr lang="en-US" altLang="zh-CN" sz="2800" b="1" dirty="0">
                <a:solidFill>
                  <a:schemeClr val="bg2"/>
                </a:solidFill>
                <a:latin typeface="宋体" panose="02010600030101010101" pitchFamily="2" charset="-122"/>
              </a:rPr>
              <a:t> </a:t>
            </a:r>
            <a:r>
              <a:rPr lang="zh-CN" altLang="en-US" sz="2800" b="1" dirty="0">
                <a:solidFill>
                  <a:srgbClr val="FF0066"/>
                </a:solidFill>
                <a:latin typeface="宋体" panose="02010600030101010101" pitchFamily="2" charset="-122"/>
              </a:rPr>
              <a:t>多子</a:t>
            </a:r>
            <a:endParaRPr lang="zh-CN" altLang="en-US" sz="2800" dirty="0">
              <a:solidFill>
                <a:srgbClr val="FF0066"/>
              </a:solidFill>
              <a:latin typeface="宋体" panose="02010600030101010101" pitchFamily="2" charset="-122"/>
            </a:endParaRPr>
          </a:p>
        </p:txBody>
      </p:sp>
      <p:sp>
        <p:nvSpPr>
          <p:cNvPr id="26737" name="Text Box 113"/>
          <p:cNvSpPr txBox="1"/>
          <p:nvPr/>
        </p:nvSpPr>
        <p:spPr>
          <a:xfrm>
            <a:off x="3225800" y="5416550"/>
            <a:ext cx="2552700" cy="519113"/>
          </a:xfrm>
          <a:prstGeom prst="rect">
            <a:avLst/>
          </a:prstGeom>
          <a:noFill/>
          <a:ln w="9525">
            <a:noFill/>
          </a:ln>
        </p:spPr>
        <p:txBody>
          <a:bodyPr>
            <a:spAutoFit/>
          </a:bodyPr>
          <a:p>
            <a:pPr>
              <a:spcBef>
                <a:spcPct val="20000"/>
              </a:spcBef>
            </a:pPr>
            <a:r>
              <a:rPr lang="zh-CN" altLang="en-US" sz="2800" b="1" dirty="0">
                <a:solidFill>
                  <a:schemeClr val="tx2"/>
                </a:solidFill>
                <a:latin typeface="宋体" panose="02010600030101010101" pitchFamily="2" charset="-122"/>
              </a:rPr>
              <a:t>电子</a:t>
            </a:r>
            <a:r>
              <a:rPr lang="zh-CN" altLang="en-US" sz="2800" b="1" dirty="0">
                <a:solidFill>
                  <a:schemeClr val="bg2"/>
                </a:solidFill>
                <a:latin typeface="宋体" panose="02010600030101010101" pitchFamily="2" charset="-122"/>
              </a:rPr>
              <a:t> </a:t>
            </a:r>
            <a:r>
              <a:rPr lang="en-US" altLang="zh-CN" sz="2800" b="1" dirty="0">
                <a:solidFill>
                  <a:schemeClr val="bg2"/>
                </a:solidFill>
                <a:latin typeface="Times New Roman" panose="02020603050405020304" pitchFamily="18" charset="0"/>
              </a:rPr>
              <a:t>—</a:t>
            </a:r>
            <a:r>
              <a:rPr lang="en-US" altLang="zh-CN" sz="2800" b="1" dirty="0">
                <a:solidFill>
                  <a:schemeClr val="bg2"/>
                </a:solidFill>
                <a:latin typeface="宋体" panose="02010600030101010101" pitchFamily="2" charset="-122"/>
              </a:rPr>
              <a:t> </a:t>
            </a:r>
            <a:r>
              <a:rPr lang="zh-CN" altLang="en-US" sz="2800" b="1" dirty="0">
                <a:solidFill>
                  <a:srgbClr val="FF0066"/>
                </a:solidFill>
                <a:latin typeface="宋体" panose="02010600030101010101" pitchFamily="2" charset="-122"/>
              </a:rPr>
              <a:t>少子</a:t>
            </a:r>
            <a:endParaRPr lang="zh-CN" altLang="en-US" sz="2800" dirty="0">
              <a:solidFill>
                <a:srgbClr val="FF0066"/>
              </a:solidFill>
              <a:latin typeface="宋体" panose="02010600030101010101" pitchFamily="2" charset="-122"/>
            </a:endParaRPr>
          </a:p>
        </p:txBody>
      </p:sp>
      <p:sp>
        <p:nvSpPr>
          <p:cNvPr id="26738" name="Rectangle 114"/>
          <p:cNvSpPr/>
          <p:nvPr/>
        </p:nvSpPr>
        <p:spPr>
          <a:xfrm>
            <a:off x="1219200" y="5962650"/>
            <a:ext cx="3505200" cy="519113"/>
          </a:xfrm>
          <a:prstGeom prst="rect">
            <a:avLst/>
          </a:prstGeom>
          <a:noFill/>
          <a:ln w="9525">
            <a:noFill/>
          </a:ln>
        </p:spPr>
        <p:txBody>
          <a:bodyPr>
            <a:spAutoFit/>
          </a:bodyPr>
          <a:p>
            <a:pPr>
              <a:spcBef>
                <a:spcPct val="20000"/>
              </a:spcBef>
            </a:pPr>
            <a:r>
              <a:rPr lang="zh-CN" altLang="en-US" sz="2800" b="1" dirty="0">
                <a:solidFill>
                  <a:srgbClr val="0033CC"/>
                </a:solidFill>
                <a:latin typeface="宋体" panose="02010600030101010101" pitchFamily="2" charset="-122"/>
              </a:rPr>
              <a:t>载流子数</a:t>
            </a:r>
            <a:r>
              <a:rPr lang="zh-CN" altLang="en-US" sz="2000" b="1" dirty="0">
                <a:solidFill>
                  <a:srgbClr val="0033CC"/>
                </a:solidFill>
                <a:latin typeface="宋体" panose="02010600030101010101" pitchFamily="2" charset="-122"/>
              </a:rPr>
              <a:t> </a:t>
            </a:r>
            <a:r>
              <a:rPr lang="zh-CN" altLang="en-US" sz="2800" b="1" dirty="0">
                <a:solidFill>
                  <a:srgbClr val="0033CC"/>
                </a:solidFill>
                <a:latin typeface="宋体" panose="02010600030101010101" pitchFamily="2" charset="-122"/>
                <a:sym typeface="Symbol" panose="05050102010706020507" pitchFamily="18" charset="2"/>
              </a:rPr>
              <a:t></a:t>
            </a:r>
            <a:r>
              <a:rPr lang="zh-CN" altLang="en-US" sz="2000" b="1" dirty="0">
                <a:solidFill>
                  <a:srgbClr val="0033CC"/>
                </a:solidFill>
                <a:latin typeface="宋体" panose="02010600030101010101" pitchFamily="2" charset="-122"/>
                <a:sym typeface="Symbol" panose="05050102010706020507" pitchFamily="18" charset="2"/>
              </a:rPr>
              <a:t> </a:t>
            </a:r>
            <a:r>
              <a:rPr lang="zh-CN" altLang="en-US" sz="2800" b="1" dirty="0">
                <a:solidFill>
                  <a:srgbClr val="0033CC"/>
                </a:solidFill>
                <a:latin typeface="宋体" panose="02010600030101010101" pitchFamily="2" charset="-122"/>
              </a:rPr>
              <a:t>空穴数</a:t>
            </a:r>
            <a:endParaRPr lang="zh-CN" altLang="en-US" sz="2800" b="1" dirty="0">
              <a:solidFill>
                <a:srgbClr val="0033CC"/>
              </a:solidFill>
              <a:latin typeface="宋体" panose="02010600030101010101" pitchFamily="2" charset="-122"/>
            </a:endParaRPr>
          </a:p>
        </p:txBody>
      </p:sp>
      <p:sp>
        <p:nvSpPr>
          <p:cNvPr id="26744" name="Text Box 120"/>
          <p:cNvSpPr txBox="1"/>
          <p:nvPr/>
        </p:nvSpPr>
        <p:spPr>
          <a:xfrm>
            <a:off x="323850" y="444500"/>
            <a:ext cx="5454015" cy="583565"/>
          </a:xfrm>
          <a:prstGeom prst="rect">
            <a:avLst/>
          </a:prstGeom>
          <a:noFill/>
          <a:ln w="9525">
            <a:noFill/>
          </a:ln>
        </p:spPr>
        <p:txBody>
          <a:bodyPr wrap="square">
            <a:spAutoFit/>
          </a:bodyPr>
          <a:p>
            <a:pPr>
              <a:spcBef>
                <a:spcPct val="20000"/>
              </a:spcBef>
            </a:pPr>
            <a:r>
              <a:rPr lang="zh-CN" altLang="en-US" sz="3200" b="1" dirty="0">
                <a:solidFill>
                  <a:schemeClr val="bg1"/>
                </a:solidFill>
                <a:latin typeface="Times New Roman" panose="02020603050405020304" pitchFamily="18" charset="0"/>
              </a:rPr>
              <a:t>三、</a:t>
            </a:r>
            <a:r>
              <a:rPr lang="en-US" altLang="zh-CN" sz="3200" b="1" dirty="0">
                <a:solidFill>
                  <a:schemeClr val="bg1"/>
                </a:solidFill>
                <a:latin typeface="Times New Roman" panose="02020603050405020304" pitchFamily="18" charset="0"/>
              </a:rPr>
              <a:t>P （Positive）</a:t>
            </a:r>
            <a:r>
              <a:rPr lang="zh-CN" altLang="en-US" sz="3200" b="1" dirty="0">
                <a:solidFill>
                  <a:schemeClr val="bg1"/>
                </a:solidFill>
                <a:latin typeface="Times New Roman" panose="02020603050405020304" pitchFamily="18" charset="0"/>
              </a:rPr>
              <a:t>型半导体</a:t>
            </a:r>
            <a:endParaRPr lang="zh-CN" altLang="en-US" sz="3200" b="1" dirty="0">
              <a:solidFill>
                <a:schemeClr val="bg1"/>
              </a:solidFill>
              <a:latin typeface="Times New Roman" panose="02020603050405020304" pitchFamily="18" charset="0"/>
            </a:endParaRPr>
          </a:p>
        </p:txBody>
      </p:sp>
      <p:sp>
        <p:nvSpPr>
          <p:cNvPr id="26745" name="Rectangle 121"/>
          <p:cNvSpPr>
            <a:spLocks noChangeArrowheads="1"/>
          </p:cNvSpPr>
          <p:nvPr/>
        </p:nvSpPr>
        <p:spPr bwMode="auto">
          <a:xfrm>
            <a:off x="1123950" y="1066800"/>
            <a:ext cx="6121400"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t>在硅或锗的晶体中掺入三价元素</a:t>
            </a:r>
            <a:r>
              <a:rPr kumimoji="1" lang="zh-CN" altLang="en-US" sz="2800" b="1" i="0" u="none" strike="noStrike" kern="1200" cap="none" spc="0" normalizeH="0" baseline="0" noProof="0" smtClean="0">
                <a:ln>
                  <a:noFill/>
                </a:ln>
                <a:solidFill>
                  <a:srgbClr val="FF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硼</a:t>
            </a:r>
            <a:r>
              <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t>。</a:t>
            </a:r>
            <a:endParaRPr kumimoji="1" lang="zh-CN" altLang="en-US" sz="28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grpSp>
        <p:nvGrpSpPr>
          <p:cNvPr id="2" name="Group 431"/>
          <p:cNvGrpSpPr/>
          <p:nvPr/>
        </p:nvGrpSpPr>
        <p:grpSpPr>
          <a:xfrm>
            <a:off x="622300" y="1879600"/>
            <a:ext cx="3886200" cy="2836863"/>
            <a:chOff x="348" y="1032"/>
            <a:chExt cx="2448" cy="1787"/>
          </a:xfrm>
        </p:grpSpPr>
        <p:grpSp>
          <p:nvGrpSpPr>
            <p:cNvPr id="375820" name="Group 432"/>
            <p:cNvGrpSpPr/>
            <p:nvPr/>
          </p:nvGrpSpPr>
          <p:grpSpPr>
            <a:xfrm rot="5400000" flipH="1" flipV="1">
              <a:off x="663" y="2530"/>
              <a:ext cx="356" cy="219"/>
              <a:chOff x="1392" y="2640"/>
              <a:chExt cx="343" cy="228"/>
            </a:xfrm>
          </p:grpSpPr>
          <p:sp>
            <p:nvSpPr>
              <p:cNvPr id="375821" name="Oval 433"/>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5822" name="Group 434"/>
              <p:cNvGrpSpPr/>
              <p:nvPr/>
            </p:nvGrpSpPr>
            <p:grpSpPr>
              <a:xfrm>
                <a:off x="1392" y="2640"/>
                <a:ext cx="343" cy="228"/>
                <a:chOff x="1008" y="2544"/>
                <a:chExt cx="343" cy="228"/>
              </a:xfrm>
            </p:grpSpPr>
            <p:sp>
              <p:nvSpPr>
                <p:cNvPr id="375823" name="Freeform 435"/>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5824" name="Freeform 436"/>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5825" name="Group 437"/>
            <p:cNvGrpSpPr/>
            <p:nvPr/>
          </p:nvGrpSpPr>
          <p:grpSpPr>
            <a:xfrm rot="5400000" flipH="1" flipV="1">
              <a:off x="1430" y="2531"/>
              <a:ext cx="357" cy="218"/>
              <a:chOff x="1392" y="2640"/>
              <a:chExt cx="343" cy="228"/>
            </a:xfrm>
          </p:grpSpPr>
          <p:sp>
            <p:nvSpPr>
              <p:cNvPr id="375826" name="Oval 438"/>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5827" name="Group 439"/>
              <p:cNvGrpSpPr/>
              <p:nvPr/>
            </p:nvGrpSpPr>
            <p:grpSpPr>
              <a:xfrm>
                <a:off x="1392" y="2640"/>
                <a:ext cx="343" cy="228"/>
                <a:chOff x="1008" y="2544"/>
                <a:chExt cx="343" cy="228"/>
              </a:xfrm>
            </p:grpSpPr>
            <p:sp>
              <p:nvSpPr>
                <p:cNvPr id="375828" name="Freeform 440"/>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5829" name="Freeform 441"/>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5830" name="Group 442"/>
            <p:cNvGrpSpPr/>
            <p:nvPr/>
          </p:nvGrpSpPr>
          <p:grpSpPr>
            <a:xfrm rot="5400000" flipH="1" flipV="1">
              <a:off x="2199" y="2531"/>
              <a:ext cx="356" cy="218"/>
              <a:chOff x="1392" y="2640"/>
              <a:chExt cx="343" cy="228"/>
            </a:xfrm>
          </p:grpSpPr>
          <p:sp>
            <p:nvSpPr>
              <p:cNvPr id="375831" name="Oval 443"/>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5832" name="Group 444"/>
              <p:cNvGrpSpPr/>
              <p:nvPr/>
            </p:nvGrpSpPr>
            <p:grpSpPr>
              <a:xfrm>
                <a:off x="1392" y="2640"/>
                <a:ext cx="343" cy="228"/>
                <a:chOff x="1008" y="2544"/>
                <a:chExt cx="343" cy="228"/>
              </a:xfrm>
            </p:grpSpPr>
            <p:sp>
              <p:nvSpPr>
                <p:cNvPr id="375833" name="Freeform 445"/>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5834" name="Freeform 446"/>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5835" name="Group 447"/>
            <p:cNvGrpSpPr/>
            <p:nvPr/>
          </p:nvGrpSpPr>
          <p:grpSpPr>
            <a:xfrm rot="-5400000" flipH="1">
              <a:off x="648" y="1100"/>
              <a:ext cx="355" cy="219"/>
              <a:chOff x="1392" y="2640"/>
              <a:chExt cx="343" cy="228"/>
            </a:xfrm>
          </p:grpSpPr>
          <p:sp>
            <p:nvSpPr>
              <p:cNvPr id="375836" name="Oval 448"/>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5837" name="Group 449"/>
              <p:cNvGrpSpPr/>
              <p:nvPr/>
            </p:nvGrpSpPr>
            <p:grpSpPr>
              <a:xfrm>
                <a:off x="1392" y="2640"/>
                <a:ext cx="343" cy="228"/>
                <a:chOff x="1008" y="2544"/>
                <a:chExt cx="343" cy="228"/>
              </a:xfrm>
            </p:grpSpPr>
            <p:sp>
              <p:nvSpPr>
                <p:cNvPr id="375838" name="Freeform 450"/>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5839" name="Freeform 451"/>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5840" name="Group 452"/>
            <p:cNvGrpSpPr/>
            <p:nvPr/>
          </p:nvGrpSpPr>
          <p:grpSpPr>
            <a:xfrm rot="-5400000" flipH="1">
              <a:off x="1431" y="1150"/>
              <a:ext cx="355" cy="218"/>
              <a:chOff x="1392" y="2640"/>
              <a:chExt cx="343" cy="228"/>
            </a:xfrm>
          </p:grpSpPr>
          <p:sp>
            <p:nvSpPr>
              <p:cNvPr id="375841" name="Oval 453"/>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5842" name="Group 454"/>
              <p:cNvGrpSpPr/>
              <p:nvPr/>
            </p:nvGrpSpPr>
            <p:grpSpPr>
              <a:xfrm>
                <a:off x="1392" y="2640"/>
                <a:ext cx="343" cy="228"/>
                <a:chOff x="1008" y="2544"/>
                <a:chExt cx="343" cy="228"/>
              </a:xfrm>
            </p:grpSpPr>
            <p:sp>
              <p:nvSpPr>
                <p:cNvPr id="375843" name="Freeform 455"/>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5844" name="Freeform 456"/>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5845" name="Group 457"/>
            <p:cNvGrpSpPr/>
            <p:nvPr/>
          </p:nvGrpSpPr>
          <p:grpSpPr>
            <a:xfrm rot="-5400000" flipH="1">
              <a:off x="2168" y="1150"/>
              <a:ext cx="355" cy="218"/>
              <a:chOff x="1392" y="2640"/>
              <a:chExt cx="343" cy="228"/>
            </a:xfrm>
          </p:grpSpPr>
          <p:sp>
            <p:nvSpPr>
              <p:cNvPr id="375846" name="Oval 458"/>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5847" name="Group 459"/>
              <p:cNvGrpSpPr/>
              <p:nvPr/>
            </p:nvGrpSpPr>
            <p:grpSpPr>
              <a:xfrm>
                <a:off x="1392" y="2640"/>
                <a:ext cx="343" cy="228"/>
                <a:chOff x="1008" y="2544"/>
                <a:chExt cx="343" cy="228"/>
              </a:xfrm>
            </p:grpSpPr>
            <p:sp>
              <p:nvSpPr>
                <p:cNvPr id="375848" name="Freeform 460"/>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5849" name="Freeform 461"/>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5850" name="Group 462"/>
            <p:cNvGrpSpPr/>
            <p:nvPr/>
          </p:nvGrpSpPr>
          <p:grpSpPr>
            <a:xfrm flipH="1">
              <a:off x="2467" y="2227"/>
              <a:ext cx="329" cy="237"/>
              <a:chOff x="1392" y="2640"/>
              <a:chExt cx="343" cy="228"/>
            </a:xfrm>
          </p:grpSpPr>
          <p:sp>
            <p:nvSpPr>
              <p:cNvPr id="375851" name="Oval 463"/>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5852" name="Group 464"/>
              <p:cNvGrpSpPr/>
              <p:nvPr/>
            </p:nvGrpSpPr>
            <p:grpSpPr>
              <a:xfrm>
                <a:off x="1392" y="2640"/>
                <a:ext cx="343" cy="228"/>
                <a:chOff x="1008" y="2544"/>
                <a:chExt cx="343" cy="228"/>
              </a:xfrm>
            </p:grpSpPr>
            <p:sp>
              <p:nvSpPr>
                <p:cNvPr id="375853" name="Freeform 465"/>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5854" name="Freeform 466"/>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5855" name="Group 467"/>
            <p:cNvGrpSpPr/>
            <p:nvPr/>
          </p:nvGrpSpPr>
          <p:grpSpPr>
            <a:xfrm flipH="1">
              <a:off x="2467" y="1430"/>
              <a:ext cx="329" cy="237"/>
              <a:chOff x="1392" y="2640"/>
              <a:chExt cx="343" cy="228"/>
            </a:xfrm>
          </p:grpSpPr>
          <p:sp>
            <p:nvSpPr>
              <p:cNvPr id="375856" name="Oval 468"/>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5857" name="Group 469"/>
              <p:cNvGrpSpPr/>
              <p:nvPr/>
            </p:nvGrpSpPr>
            <p:grpSpPr>
              <a:xfrm>
                <a:off x="1392" y="2640"/>
                <a:ext cx="343" cy="228"/>
                <a:chOff x="1008" y="2544"/>
                <a:chExt cx="343" cy="228"/>
              </a:xfrm>
            </p:grpSpPr>
            <p:sp>
              <p:nvSpPr>
                <p:cNvPr id="375858" name="Freeform 470"/>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5859" name="Freeform 471"/>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5860" name="Group 472"/>
            <p:cNvGrpSpPr/>
            <p:nvPr/>
          </p:nvGrpSpPr>
          <p:grpSpPr>
            <a:xfrm>
              <a:off x="1499" y="1679"/>
              <a:ext cx="231" cy="529"/>
              <a:chOff x="1824" y="2592"/>
              <a:chExt cx="240" cy="510"/>
            </a:xfrm>
          </p:grpSpPr>
          <p:sp>
            <p:nvSpPr>
              <p:cNvPr id="375861" name="Oval 473"/>
              <p:cNvSpPr/>
              <p:nvPr/>
            </p:nvSpPr>
            <p:spPr>
              <a:xfrm>
                <a:off x="1920" y="2928"/>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862" name="Oval 474"/>
              <p:cNvSpPr/>
              <p:nvPr/>
            </p:nvSpPr>
            <p:spPr>
              <a:xfrm>
                <a:off x="1920" y="2736"/>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863" name="Freeform 475"/>
              <p:cNvSpPr/>
              <p:nvPr/>
            </p:nvSpPr>
            <p:spPr>
              <a:xfrm>
                <a:off x="1824" y="2592"/>
                <a:ext cx="100"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5864" name="Freeform 476"/>
              <p:cNvSpPr/>
              <p:nvPr/>
            </p:nvSpPr>
            <p:spPr>
              <a:xfrm flipH="1">
                <a:off x="1968" y="2592"/>
                <a:ext cx="96"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nvGrpSpPr>
            <p:cNvPr id="375865" name="Group 477"/>
            <p:cNvGrpSpPr/>
            <p:nvPr/>
          </p:nvGrpSpPr>
          <p:grpSpPr>
            <a:xfrm rot="-5400000">
              <a:off x="1158" y="2106"/>
              <a:ext cx="250" cy="489"/>
              <a:chOff x="1824" y="2592"/>
              <a:chExt cx="240" cy="510"/>
            </a:xfrm>
          </p:grpSpPr>
          <p:sp>
            <p:nvSpPr>
              <p:cNvPr id="375866" name="Oval 478"/>
              <p:cNvSpPr/>
              <p:nvPr/>
            </p:nvSpPr>
            <p:spPr>
              <a:xfrm>
                <a:off x="1920" y="2928"/>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867" name="Oval 479"/>
              <p:cNvSpPr/>
              <p:nvPr/>
            </p:nvSpPr>
            <p:spPr>
              <a:xfrm>
                <a:off x="1920" y="2736"/>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868" name="Freeform 480"/>
              <p:cNvSpPr/>
              <p:nvPr/>
            </p:nvSpPr>
            <p:spPr>
              <a:xfrm>
                <a:off x="1824" y="2592"/>
                <a:ext cx="100"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5869" name="Freeform 481"/>
              <p:cNvSpPr/>
              <p:nvPr/>
            </p:nvSpPr>
            <p:spPr>
              <a:xfrm flipH="1">
                <a:off x="1968" y="2592"/>
                <a:ext cx="96"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sp>
          <p:nvSpPr>
            <p:cNvPr id="375870" name="Oval 482"/>
            <p:cNvSpPr/>
            <p:nvPr/>
          </p:nvSpPr>
          <p:spPr>
            <a:xfrm rot="-5400000" flipV="1">
              <a:off x="1891" y="2334"/>
              <a:ext cx="57" cy="49"/>
            </a:xfrm>
            <a:prstGeom prst="ellipse">
              <a:avLst/>
            </a:prstGeom>
            <a:no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871" name="Oval 483"/>
            <p:cNvSpPr/>
            <p:nvPr/>
          </p:nvSpPr>
          <p:spPr>
            <a:xfrm rot="-5400000" flipV="1">
              <a:off x="2027" y="2322"/>
              <a:ext cx="57" cy="49"/>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872" name="Freeform 484"/>
            <p:cNvSpPr/>
            <p:nvPr/>
          </p:nvSpPr>
          <p:spPr>
            <a:xfrm rot="-5400000" flipV="1">
              <a:off x="1921" y="2178"/>
              <a:ext cx="104" cy="489"/>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5873" name="Freeform 485"/>
            <p:cNvSpPr/>
            <p:nvPr/>
          </p:nvSpPr>
          <p:spPr>
            <a:xfrm rot="-5400000" flipH="1" flipV="1">
              <a:off x="1923" y="2030"/>
              <a:ext cx="100" cy="489"/>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nvGrpSpPr>
            <p:cNvPr id="375874" name="Group 486"/>
            <p:cNvGrpSpPr/>
            <p:nvPr/>
          </p:nvGrpSpPr>
          <p:grpSpPr>
            <a:xfrm flipV="1">
              <a:off x="716" y="1679"/>
              <a:ext cx="231" cy="530"/>
              <a:chOff x="1824" y="2592"/>
              <a:chExt cx="240" cy="510"/>
            </a:xfrm>
          </p:grpSpPr>
          <p:sp>
            <p:nvSpPr>
              <p:cNvPr id="375875" name="Oval 487"/>
              <p:cNvSpPr/>
              <p:nvPr/>
            </p:nvSpPr>
            <p:spPr>
              <a:xfrm>
                <a:off x="1920" y="2928"/>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876" name="Oval 488"/>
              <p:cNvSpPr/>
              <p:nvPr/>
            </p:nvSpPr>
            <p:spPr>
              <a:xfrm>
                <a:off x="1920" y="2736"/>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877" name="Freeform 489"/>
              <p:cNvSpPr/>
              <p:nvPr/>
            </p:nvSpPr>
            <p:spPr>
              <a:xfrm>
                <a:off x="1824" y="2592"/>
                <a:ext cx="100"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5878" name="Freeform 490"/>
              <p:cNvSpPr/>
              <p:nvPr/>
            </p:nvSpPr>
            <p:spPr>
              <a:xfrm flipH="1">
                <a:off x="1968" y="2592"/>
                <a:ext cx="96"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nvGrpSpPr>
            <p:cNvPr id="375879" name="Group 491"/>
            <p:cNvGrpSpPr/>
            <p:nvPr/>
          </p:nvGrpSpPr>
          <p:grpSpPr>
            <a:xfrm rot="-5400000" flipV="1">
              <a:off x="1067" y="1310"/>
              <a:ext cx="249" cy="489"/>
              <a:chOff x="1824" y="2592"/>
              <a:chExt cx="240" cy="510"/>
            </a:xfrm>
          </p:grpSpPr>
          <p:sp>
            <p:nvSpPr>
              <p:cNvPr id="375880" name="Oval 492"/>
              <p:cNvSpPr/>
              <p:nvPr/>
            </p:nvSpPr>
            <p:spPr>
              <a:xfrm>
                <a:off x="1920" y="2928"/>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881" name="Oval 493"/>
              <p:cNvSpPr/>
              <p:nvPr/>
            </p:nvSpPr>
            <p:spPr>
              <a:xfrm>
                <a:off x="1920" y="2736"/>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882" name="Freeform 494"/>
              <p:cNvSpPr/>
              <p:nvPr/>
            </p:nvSpPr>
            <p:spPr>
              <a:xfrm>
                <a:off x="1824" y="2592"/>
                <a:ext cx="100"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5883" name="Freeform 495"/>
              <p:cNvSpPr/>
              <p:nvPr/>
            </p:nvSpPr>
            <p:spPr>
              <a:xfrm flipH="1">
                <a:off x="1968" y="2592"/>
                <a:ext cx="96"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nvGrpSpPr>
            <p:cNvPr id="375884" name="Group 496"/>
            <p:cNvGrpSpPr/>
            <p:nvPr/>
          </p:nvGrpSpPr>
          <p:grpSpPr>
            <a:xfrm flipV="1">
              <a:off x="2237" y="1679"/>
              <a:ext cx="230" cy="530"/>
              <a:chOff x="1824" y="2592"/>
              <a:chExt cx="240" cy="510"/>
            </a:xfrm>
          </p:grpSpPr>
          <p:sp>
            <p:nvSpPr>
              <p:cNvPr id="375885" name="Oval 497"/>
              <p:cNvSpPr/>
              <p:nvPr/>
            </p:nvSpPr>
            <p:spPr>
              <a:xfrm>
                <a:off x="1920" y="2928"/>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886" name="Oval 498"/>
              <p:cNvSpPr/>
              <p:nvPr/>
            </p:nvSpPr>
            <p:spPr>
              <a:xfrm>
                <a:off x="1920" y="2736"/>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887" name="Freeform 499"/>
              <p:cNvSpPr/>
              <p:nvPr/>
            </p:nvSpPr>
            <p:spPr>
              <a:xfrm>
                <a:off x="1824" y="2592"/>
                <a:ext cx="100"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5888" name="Freeform 500"/>
              <p:cNvSpPr/>
              <p:nvPr/>
            </p:nvSpPr>
            <p:spPr>
              <a:xfrm flipH="1">
                <a:off x="1968" y="2592"/>
                <a:ext cx="96"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nvGrpSpPr>
            <p:cNvPr id="375889" name="Group 501"/>
            <p:cNvGrpSpPr/>
            <p:nvPr/>
          </p:nvGrpSpPr>
          <p:grpSpPr>
            <a:xfrm rot="-5400000">
              <a:off x="1896" y="1310"/>
              <a:ext cx="249" cy="489"/>
              <a:chOff x="1824" y="2592"/>
              <a:chExt cx="240" cy="510"/>
            </a:xfrm>
          </p:grpSpPr>
          <p:sp>
            <p:nvSpPr>
              <p:cNvPr id="375890" name="Oval 502"/>
              <p:cNvSpPr/>
              <p:nvPr/>
            </p:nvSpPr>
            <p:spPr>
              <a:xfrm>
                <a:off x="1920" y="2928"/>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891" name="Oval 503"/>
              <p:cNvSpPr/>
              <p:nvPr/>
            </p:nvSpPr>
            <p:spPr>
              <a:xfrm>
                <a:off x="1920" y="2736"/>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892" name="Freeform 504"/>
              <p:cNvSpPr/>
              <p:nvPr/>
            </p:nvSpPr>
            <p:spPr>
              <a:xfrm>
                <a:off x="1824" y="2592"/>
                <a:ext cx="100"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5893" name="Freeform 505"/>
              <p:cNvSpPr/>
              <p:nvPr/>
            </p:nvSpPr>
            <p:spPr>
              <a:xfrm flipH="1">
                <a:off x="1968" y="2592"/>
                <a:ext cx="96" cy="510"/>
              </a:xfrm>
              <a:custGeom>
                <a:avLst/>
                <a:gdLst>
                  <a:gd name="txL" fmla="*/ 0 w 100"/>
                  <a:gd name="txT" fmla="*/ 0 h 510"/>
                  <a:gd name="txR" fmla="*/ 100 w 100"/>
                  <a:gd name="txB" fmla="*/ 510 h 510"/>
                </a:gdLst>
                <a:ahLst/>
                <a:cxnLst>
                  <a:cxn ang="0">
                    <a:pos x="100" y="0"/>
                  </a:cxn>
                  <a:cxn ang="0">
                    <a:pos x="22" y="150"/>
                  </a:cxn>
                  <a:cxn ang="0">
                    <a:pos x="10" y="348"/>
                  </a:cxn>
                  <a:cxn ang="0">
                    <a:pos x="82" y="510"/>
                  </a:cxn>
                </a:cxnLst>
                <a:rect l="txL" t="txT" r="txR" b="txB"/>
                <a:pathLst>
                  <a:path w="100" h="510">
                    <a:moveTo>
                      <a:pt x="100" y="0"/>
                    </a:moveTo>
                    <a:cubicBezTo>
                      <a:pt x="87" y="25"/>
                      <a:pt x="37" y="92"/>
                      <a:pt x="22" y="150"/>
                    </a:cubicBezTo>
                    <a:cubicBezTo>
                      <a:pt x="7" y="208"/>
                      <a:pt x="0" y="288"/>
                      <a:pt x="10" y="348"/>
                    </a:cubicBezTo>
                    <a:cubicBezTo>
                      <a:pt x="20" y="408"/>
                      <a:pt x="67" y="476"/>
                      <a:pt x="82" y="51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nvGrpSpPr>
            <p:cNvPr id="375894" name="Group 506"/>
            <p:cNvGrpSpPr/>
            <p:nvPr/>
          </p:nvGrpSpPr>
          <p:grpSpPr>
            <a:xfrm>
              <a:off x="348" y="2227"/>
              <a:ext cx="329" cy="237"/>
              <a:chOff x="1392" y="2640"/>
              <a:chExt cx="343" cy="228"/>
            </a:xfrm>
          </p:grpSpPr>
          <p:sp>
            <p:nvSpPr>
              <p:cNvPr id="375895" name="Oval 507"/>
              <p:cNvSpPr/>
              <p:nvPr/>
            </p:nvSpPr>
            <p:spPr>
              <a:xfrm rot="-5400000">
                <a:off x="1581" y="2729"/>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5896" name="Group 508"/>
              <p:cNvGrpSpPr/>
              <p:nvPr/>
            </p:nvGrpSpPr>
            <p:grpSpPr>
              <a:xfrm>
                <a:off x="1392" y="2640"/>
                <a:ext cx="343" cy="228"/>
                <a:chOff x="1008" y="2544"/>
                <a:chExt cx="343" cy="228"/>
              </a:xfrm>
            </p:grpSpPr>
            <p:sp>
              <p:nvSpPr>
                <p:cNvPr id="375897" name="Freeform 509"/>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5898" name="Freeform 510"/>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grpSp>
        <p:grpSp>
          <p:nvGrpSpPr>
            <p:cNvPr id="375899" name="Group 511"/>
            <p:cNvGrpSpPr/>
            <p:nvPr/>
          </p:nvGrpSpPr>
          <p:grpSpPr>
            <a:xfrm>
              <a:off x="394" y="1430"/>
              <a:ext cx="329" cy="237"/>
              <a:chOff x="1440" y="1872"/>
              <a:chExt cx="343" cy="228"/>
            </a:xfrm>
          </p:grpSpPr>
          <p:grpSp>
            <p:nvGrpSpPr>
              <p:cNvPr id="375900" name="Group 512"/>
              <p:cNvGrpSpPr/>
              <p:nvPr/>
            </p:nvGrpSpPr>
            <p:grpSpPr>
              <a:xfrm>
                <a:off x="1440" y="1872"/>
                <a:ext cx="343" cy="228"/>
                <a:chOff x="1008" y="2544"/>
                <a:chExt cx="343" cy="228"/>
              </a:xfrm>
            </p:grpSpPr>
            <p:sp>
              <p:nvSpPr>
                <p:cNvPr id="375901" name="Freeform 513"/>
                <p:cNvSpPr/>
                <p:nvPr/>
              </p:nvSpPr>
              <p:spPr>
                <a:xfrm>
                  <a:off x="1008" y="2688"/>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sp>
              <p:nvSpPr>
                <p:cNvPr id="375902" name="Freeform 514"/>
                <p:cNvSpPr/>
                <p:nvPr/>
              </p:nvSpPr>
              <p:spPr>
                <a:xfrm flipV="1">
                  <a:off x="1008" y="2544"/>
                  <a:ext cx="343" cy="84"/>
                </a:xfrm>
                <a:custGeom>
                  <a:avLst/>
                  <a:gdLst>
                    <a:gd name="txL" fmla="*/ 0 w 343"/>
                    <a:gd name="txT" fmla="*/ 0 h 84"/>
                    <a:gd name="txR" fmla="*/ 343 w 343"/>
                    <a:gd name="txB" fmla="*/ 84 h 84"/>
                  </a:gdLst>
                  <a:ahLst/>
                  <a:cxnLst>
                    <a:cxn ang="0">
                      <a:pos x="21" y="72"/>
                    </a:cxn>
                    <a:cxn ang="0">
                      <a:pos x="27" y="72"/>
                    </a:cxn>
                    <a:cxn ang="0">
                      <a:pos x="181" y="72"/>
                    </a:cxn>
                    <a:cxn ang="0">
                      <a:pos x="343" y="0"/>
                    </a:cxn>
                  </a:cxnLst>
                  <a:rect l="txL" t="txT" r="txR" b="txB"/>
                  <a:pathLst>
                    <a:path w="343" h="84">
                      <a:moveTo>
                        <a:pt x="21" y="72"/>
                      </a:moveTo>
                      <a:cubicBezTo>
                        <a:pt x="23" y="72"/>
                        <a:pt x="0" y="72"/>
                        <a:pt x="27" y="72"/>
                      </a:cubicBezTo>
                      <a:cubicBezTo>
                        <a:pt x="54" y="72"/>
                        <a:pt x="128" y="84"/>
                        <a:pt x="181" y="72"/>
                      </a:cubicBezTo>
                      <a:cubicBezTo>
                        <a:pt x="234" y="60"/>
                        <a:pt x="309" y="15"/>
                        <a:pt x="343" y="0"/>
                      </a:cubicBezTo>
                    </a:path>
                  </a:pathLst>
                </a:custGeom>
                <a:noFill/>
                <a:ln w="19050" cap="flat" cmpd="sng">
                  <a:solidFill>
                    <a:schemeClr val="bg2"/>
                  </a:solidFill>
                  <a:prstDash val="dash"/>
                  <a:round/>
                  <a:headEnd type="none" w="med" len="med"/>
                  <a:tailEnd type="none" w="med" len="med"/>
                </a:ln>
              </p:spPr>
              <p:txBody>
                <a:bodyPr/>
                <a:p>
                  <a:endParaRPr lang="zh-CN" altLang="en-US" dirty="0">
                    <a:latin typeface="Times New Roman" panose="02020603050405020304" pitchFamily="18" charset="0"/>
                  </a:endParaRPr>
                </a:p>
              </p:txBody>
            </p:sp>
          </p:grpSp>
          <p:sp>
            <p:nvSpPr>
              <p:cNvPr id="375903" name="Oval 515"/>
              <p:cNvSpPr/>
              <p:nvPr/>
            </p:nvSpPr>
            <p:spPr>
              <a:xfrm rot="-5400000">
                <a:off x="1630" y="1970"/>
                <a:ext cx="55" cy="51"/>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375904" name="Group 516"/>
            <p:cNvGrpSpPr/>
            <p:nvPr/>
          </p:nvGrpSpPr>
          <p:grpSpPr>
            <a:xfrm>
              <a:off x="682" y="2193"/>
              <a:ext cx="486" cy="340"/>
              <a:chOff x="706" y="2193"/>
              <a:chExt cx="486" cy="340"/>
            </a:xfrm>
          </p:grpSpPr>
          <p:sp>
            <p:nvSpPr>
              <p:cNvPr id="375905" name="Oval 517"/>
              <p:cNvSpPr/>
              <p:nvPr/>
            </p:nvSpPr>
            <p:spPr>
              <a:xfrm>
                <a:off x="706" y="2193"/>
                <a:ext cx="338" cy="340"/>
              </a:xfrm>
              <a:prstGeom prst="ellipse">
                <a:avLst/>
              </a:prstGeom>
              <a:solidFill>
                <a:srgbClr val="FF5050"/>
              </a:solidFill>
              <a:ln w="28575" cap="flat" cmpd="sng">
                <a:solidFill>
                  <a:srgbClr val="FF0066"/>
                </a:solidFill>
                <a:prstDash val="solid"/>
                <a:headEnd type="none" w="med" len="med"/>
                <a:tailEnd type="none" w="med" len="med"/>
              </a:ln>
            </p:spPr>
            <p:txBody>
              <a:bodyPr wrap="none" anchor="ctr" anchorCtr="0"/>
              <a:p>
                <a:pPr algn="ctr" eaLnBrk="0" hangingPunct="0">
                  <a:spcBef>
                    <a:spcPct val="20000"/>
                  </a:spcBef>
                </a:pPr>
                <a:endParaRPr lang="zh-CN" altLang="zh-CN" sz="3200" b="1" dirty="0">
                  <a:latin typeface="Times New Roman" panose="02020603050405020304" pitchFamily="18" charset="0"/>
                  <a:ea typeface="隶书" pitchFamily="49" charset="-122"/>
                </a:endParaRPr>
              </a:p>
            </p:txBody>
          </p:sp>
          <p:sp>
            <p:nvSpPr>
              <p:cNvPr id="375906" name="Text Box 518"/>
              <p:cNvSpPr txBox="1"/>
              <p:nvPr/>
            </p:nvSpPr>
            <p:spPr>
              <a:xfrm>
                <a:off x="731" y="2215"/>
                <a:ext cx="461" cy="288"/>
              </a:xfrm>
              <a:prstGeom prst="rect">
                <a:avLst/>
              </a:prstGeom>
              <a:noFill/>
              <a:ln w="28575">
                <a:noFill/>
              </a:ln>
            </p:spPr>
            <p:txBody>
              <a:bodyPr>
                <a:spAutoFit/>
              </a:bodyPr>
              <a:p>
                <a:pPr>
                  <a:spcBef>
                    <a:spcPct val="50000"/>
                  </a:spcBef>
                </a:pPr>
                <a:r>
                  <a:rPr lang="en-US" altLang="zh-CN" b="1" dirty="0">
                    <a:solidFill>
                      <a:schemeClr val="bg1"/>
                    </a:solidFill>
                    <a:latin typeface="Times New Roman" panose="02020603050405020304" pitchFamily="18" charset="0"/>
                  </a:rPr>
                  <a:t>+4</a:t>
                </a:r>
                <a:endParaRPr lang="en-US" altLang="zh-CN" b="1" dirty="0">
                  <a:solidFill>
                    <a:schemeClr val="bg1"/>
                  </a:solidFill>
                  <a:latin typeface="Times New Roman" panose="02020603050405020304" pitchFamily="18" charset="0"/>
                </a:endParaRPr>
              </a:p>
            </p:txBody>
          </p:sp>
        </p:grpSp>
        <p:grpSp>
          <p:nvGrpSpPr>
            <p:cNvPr id="375907" name="Group 519"/>
            <p:cNvGrpSpPr/>
            <p:nvPr/>
          </p:nvGrpSpPr>
          <p:grpSpPr>
            <a:xfrm>
              <a:off x="682" y="1365"/>
              <a:ext cx="486" cy="340"/>
              <a:chOff x="706" y="2193"/>
              <a:chExt cx="486" cy="340"/>
            </a:xfrm>
          </p:grpSpPr>
          <p:sp>
            <p:nvSpPr>
              <p:cNvPr id="375908" name="Oval 520"/>
              <p:cNvSpPr/>
              <p:nvPr/>
            </p:nvSpPr>
            <p:spPr>
              <a:xfrm>
                <a:off x="706" y="2193"/>
                <a:ext cx="338" cy="340"/>
              </a:xfrm>
              <a:prstGeom prst="ellipse">
                <a:avLst/>
              </a:prstGeom>
              <a:solidFill>
                <a:srgbClr val="FF5050"/>
              </a:solidFill>
              <a:ln w="28575" cap="flat" cmpd="sng">
                <a:solidFill>
                  <a:srgbClr val="FF0066"/>
                </a:solidFill>
                <a:prstDash val="solid"/>
                <a:headEnd type="none" w="med" len="med"/>
                <a:tailEnd type="none" w="med" len="med"/>
              </a:ln>
            </p:spPr>
            <p:txBody>
              <a:bodyPr wrap="none" anchor="ctr" anchorCtr="0"/>
              <a:p>
                <a:pPr algn="ctr" eaLnBrk="0" hangingPunct="0">
                  <a:spcBef>
                    <a:spcPct val="20000"/>
                  </a:spcBef>
                </a:pPr>
                <a:endParaRPr lang="zh-CN" altLang="zh-CN" sz="3200" b="1" dirty="0">
                  <a:latin typeface="Times New Roman" panose="02020603050405020304" pitchFamily="18" charset="0"/>
                  <a:ea typeface="隶书" pitchFamily="49" charset="-122"/>
                </a:endParaRPr>
              </a:p>
            </p:txBody>
          </p:sp>
          <p:sp>
            <p:nvSpPr>
              <p:cNvPr id="375909" name="Text Box 521"/>
              <p:cNvSpPr txBox="1"/>
              <p:nvPr/>
            </p:nvSpPr>
            <p:spPr>
              <a:xfrm>
                <a:off x="731" y="2215"/>
                <a:ext cx="461" cy="288"/>
              </a:xfrm>
              <a:prstGeom prst="rect">
                <a:avLst/>
              </a:prstGeom>
              <a:noFill/>
              <a:ln w="28575">
                <a:noFill/>
              </a:ln>
            </p:spPr>
            <p:txBody>
              <a:bodyPr>
                <a:spAutoFit/>
              </a:bodyPr>
              <a:p>
                <a:pPr>
                  <a:spcBef>
                    <a:spcPct val="50000"/>
                  </a:spcBef>
                </a:pPr>
                <a:r>
                  <a:rPr lang="en-US" altLang="zh-CN" b="1" dirty="0">
                    <a:solidFill>
                      <a:schemeClr val="bg1"/>
                    </a:solidFill>
                    <a:latin typeface="Times New Roman" panose="02020603050405020304" pitchFamily="18" charset="0"/>
                  </a:rPr>
                  <a:t>+4</a:t>
                </a:r>
                <a:endParaRPr lang="en-US" altLang="zh-CN" b="1" dirty="0">
                  <a:solidFill>
                    <a:schemeClr val="bg1"/>
                  </a:solidFill>
                  <a:latin typeface="Times New Roman" panose="02020603050405020304" pitchFamily="18" charset="0"/>
                </a:endParaRPr>
              </a:p>
            </p:txBody>
          </p:sp>
        </p:grpSp>
        <p:grpSp>
          <p:nvGrpSpPr>
            <p:cNvPr id="375910" name="Group 522"/>
            <p:cNvGrpSpPr/>
            <p:nvPr/>
          </p:nvGrpSpPr>
          <p:grpSpPr>
            <a:xfrm>
              <a:off x="1414" y="1389"/>
              <a:ext cx="486" cy="340"/>
              <a:chOff x="706" y="2193"/>
              <a:chExt cx="486" cy="340"/>
            </a:xfrm>
          </p:grpSpPr>
          <p:sp>
            <p:nvSpPr>
              <p:cNvPr id="375911" name="Oval 523"/>
              <p:cNvSpPr/>
              <p:nvPr/>
            </p:nvSpPr>
            <p:spPr>
              <a:xfrm>
                <a:off x="706" y="2193"/>
                <a:ext cx="338" cy="340"/>
              </a:xfrm>
              <a:prstGeom prst="ellipse">
                <a:avLst/>
              </a:prstGeom>
              <a:solidFill>
                <a:srgbClr val="FF5050"/>
              </a:solidFill>
              <a:ln w="28575" cap="flat" cmpd="sng">
                <a:solidFill>
                  <a:srgbClr val="FF0066"/>
                </a:solidFill>
                <a:prstDash val="solid"/>
                <a:headEnd type="none" w="med" len="med"/>
                <a:tailEnd type="none" w="med" len="med"/>
              </a:ln>
            </p:spPr>
            <p:txBody>
              <a:bodyPr wrap="none" anchor="ctr" anchorCtr="0"/>
              <a:p>
                <a:pPr algn="ctr" eaLnBrk="0" hangingPunct="0">
                  <a:spcBef>
                    <a:spcPct val="20000"/>
                  </a:spcBef>
                </a:pPr>
                <a:endParaRPr lang="zh-CN" altLang="zh-CN" sz="3200" b="1" dirty="0">
                  <a:latin typeface="Times New Roman" panose="02020603050405020304" pitchFamily="18" charset="0"/>
                  <a:ea typeface="隶书" pitchFamily="49" charset="-122"/>
                </a:endParaRPr>
              </a:p>
            </p:txBody>
          </p:sp>
          <p:sp>
            <p:nvSpPr>
              <p:cNvPr id="375912" name="Text Box 524"/>
              <p:cNvSpPr txBox="1"/>
              <p:nvPr/>
            </p:nvSpPr>
            <p:spPr>
              <a:xfrm>
                <a:off x="731" y="2215"/>
                <a:ext cx="461" cy="288"/>
              </a:xfrm>
              <a:prstGeom prst="rect">
                <a:avLst/>
              </a:prstGeom>
              <a:noFill/>
              <a:ln w="28575">
                <a:noFill/>
              </a:ln>
            </p:spPr>
            <p:txBody>
              <a:bodyPr>
                <a:spAutoFit/>
              </a:bodyPr>
              <a:p>
                <a:pPr>
                  <a:spcBef>
                    <a:spcPct val="50000"/>
                  </a:spcBef>
                </a:pPr>
                <a:r>
                  <a:rPr lang="en-US" altLang="zh-CN" b="1" dirty="0">
                    <a:solidFill>
                      <a:schemeClr val="bg1"/>
                    </a:solidFill>
                    <a:latin typeface="Times New Roman" panose="02020603050405020304" pitchFamily="18" charset="0"/>
                  </a:rPr>
                  <a:t>+4</a:t>
                </a:r>
                <a:endParaRPr lang="en-US" altLang="zh-CN" b="1" dirty="0">
                  <a:solidFill>
                    <a:schemeClr val="bg1"/>
                  </a:solidFill>
                  <a:latin typeface="Times New Roman" panose="02020603050405020304" pitchFamily="18" charset="0"/>
                </a:endParaRPr>
              </a:p>
            </p:txBody>
          </p:sp>
        </p:grpSp>
        <p:grpSp>
          <p:nvGrpSpPr>
            <p:cNvPr id="375913" name="Group 525"/>
            <p:cNvGrpSpPr/>
            <p:nvPr/>
          </p:nvGrpSpPr>
          <p:grpSpPr>
            <a:xfrm>
              <a:off x="2182" y="2181"/>
              <a:ext cx="486" cy="340"/>
              <a:chOff x="706" y="2193"/>
              <a:chExt cx="486" cy="340"/>
            </a:xfrm>
          </p:grpSpPr>
          <p:sp>
            <p:nvSpPr>
              <p:cNvPr id="375914" name="Oval 526"/>
              <p:cNvSpPr/>
              <p:nvPr/>
            </p:nvSpPr>
            <p:spPr>
              <a:xfrm>
                <a:off x="706" y="2193"/>
                <a:ext cx="338" cy="340"/>
              </a:xfrm>
              <a:prstGeom prst="ellipse">
                <a:avLst/>
              </a:prstGeom>
              <a:solidFill>
                <a:srgbClr val="FF5050"/>
              </a:solidFill>
              <a:ln w="28575" cap="flat" cmpd="sng">
                <a:solidFill>
                  <a:srgbClr val="FF0066"/>
                </a:solidFill>
                <a:prstDash val="solid"/>
                <a:headEnd type="none" w="med" len="med"/>
                <a:tailEnd type="none" w="med" len="med"/>
              </a:ln>
            </p:spPr>
            <p:txBody>
              <a:bodyPr wrap="none" anchor="ctr" anchorCtr="0"/>
              <a:p>
                <a:pPr algn="ctr" eaLnBrk="0" hangingPunct="0">
                  <a:spcBef>
                    <a:spcPct val="20000"/>
                  </a:spcBef>
                </a:pPr>
                <a:endParaRPr lang="zh-CN" altLang="zh-CN" sz="3200" b="1" dirty="0">
                  <a:latin typeface="Times New Roman" panose="02020603050405020304" pitchFamily="18" charset="0"/>
                  <a:ea typeface="隶书" pitchFamily="49" charset="-122"/>
                </a:endParaRPr>
              </a:p>
            </p:txBody>
          </p:sp>
          <p:sp>
            <p:nvSpPr>
              <p:cNvPr id="375915" name="Text Box 527"/>
              <p:cNvSpPr txBox="1"/>
              <p:nvPr/>
            </p:nvSpPr>
            <p:spPr>
              <a:xfrm>
                <a:off x="731" y="2215"/>
                <a:ext cx="461" cy="288"/>
              </a:xfrm>
              <a:prstGeom prst="rect">
                <a:avLst/>
              </a:prstGeom>
              <a:noFill/>
              <a:ln w="28575">
                <a:noFill/>
              </a:ln>
            </p:spPr>
            <p:txBody>
              <a:bodyPr>
                <a:spAutoFit/>
              </a:bodyPr>
              <a:p>
                <a:pPr>
                  <a:spcBef>
                    <a:spcPct val="50000"/>
                  </a:spcBef>
                </a:pPr>
                <a:r>
                  <a:rPr lang="en-US" altLang="zh-CN" b="1" dirty="0">
                    <a:solidFill>
                      <a:schemeClr val="bg1"/>
                    </a:solidFill>
                    <a:latin typeface="Times New Roman" panose="02020603050405020304" pitchFamily="18" charset="0"/>
                  </a:rPr>
                  <a:t>+4</a:t>
                </a:r>
                <a:endParaRPr lang="en-US" altLang="zh-CN" b="1" dirty="0">
                  <a:solidFill>
                    <a:schemeClr val="bg1"/>
                  </a:solidFill>
                  <a:latin typeface="Times New Roman" panose="02020603050405020304" pitchFamily="18" charset="0"/>
                </a:endParaRPr>
              </a:p>
            </p:txBody>
          </p:sp>
        </p:grpSp>
        <p:grpSp>
          <p:nvGrpSpPr>
            <p:cNvPr id="375916" name="Group 528"/>
            <p:cNvGrpSpPr/>
            <p:nvPr/>
          </p:nvGrpSpPr>
          <p:grpSpPr>
            <a:xfrm>
              <a:off x="2182" y="1425"/>
              <a:ext cx="486" cy="340"/>
              <a:chOff x="706" y="2193"/>
              <a:chExt cx="486" cy="340"/>
            </a:xfrm>
          </p:grpSpPr>
          <p:sp>
            <p:nvSpPr>
              <p:cNvPr id="375917" name="Oval 529"/>
              <p:cNvSpPr/>
              <p:nvPr/>
            </p:nvSpPr>
            <p:spPr>
              <a:xfrm>
                <a:off x="706" y="2193"/>
                <a:ext cx="338" cy="340"/>
              </a:xfrm>
              <a:prstGeom prst="ellipse">
                <a:avLst/>
              </a:prstGeom>
              <a:solidFill>
                <a:srgbClr val="FF5050"/>
              </a:solidFill>
              <a:ln w="28575" cap="flat" cmpd="sng">
                <a:solidFill>
                  <a:srgbClr val="FF0066"/>
                </a:solidFill>
                <a:prstDash val="solid"/>
                <a:headEnd type="none" w="med" len="med"/>
                <a:tailEnd type="none" w="med" len="med"/>
              </a:ln>
            </p:spPr>
            <p:txBody>
              <a:bodyPr wrap="none" anchor="ctr" anchorCtr="0"/>
              <a:p>
                <a:pPr algn="ctr" eaLnBrk="0" hangingPunct="0">
                  <a:spcBef>
                    <a:spcPct val="20000"/>
                  </a:spcBef>
                </a:pPr>
                <a:endParaRPr lang="zh-CN" altLang="zh-CN" sz="3200" b="1" dirty="0">
                  <a:latin typeface="Times New Roman" panose="02020603050405020304" pitchFamily="18" charset="0"/>
                  <a:ea typeface="隶书" pitchFamily="49" charset="-122"/>
                </a:endParaRPr>
              </a:p>
            </p:txBody>
          </p:sp>
          <p:sp>
            <p:nvSpPr>
              <p:cNvPr id="375918" name="Text Box 530"/>
              <p:cNvSpPr txBox="1"/>
              <p:nvPr/>
            </p:nvSpPr>
            <p:spPr>
              <a:xfrm>
                <a:off x="731" y="2215"/>
                <a:ext cx="461" cy="288"/>
              </a:xfrm>
              <a:prstGeom prst="rect">
                <a:avLst/>
              </a:prstGeom>
              <a:noFill/>
              <a:ln w="28575">
                <a:noFill/>
              </a:ln>
            </p:spPr>
            <p:txBody>
              <a:bodyPr>
                <a:spAutoFit/>
              </a:bodyPr>
              <a:p>
                <a:pPr>
                  <a:spcBef>
                    <a:spcPct val="50000"/>
                  </a:spcBef>
                </a:pPr>
                <a:r>
                  <a:rPr lang="en-US" altLang="zh-CN" b="1" dirty="0">
                    <a:solidFill>
                      <a:schemeClr val="bg1"/>
                    </a:solidFill>
                    <a:latin typeface="Times New Roman" panose="02020603050405020304" pitchFamily="18" charset="0"/>
                  </a:rPr>
                  <a:t>+4</a:t>
                </a:r>
                <a:endParaRPr lang="en-US" altLang="zh-CN" b="1" dirty="0">
                  <a:solidFill>
                    <a:schemeClr val="bg1"/>
                  </a:solidFill>
                  <a:latin typeface="Times New Roman" panose="02020603050405020304" pitchFamily="18" charset="0"/>
                </a:endParaRPr>
              </a:p>
            </p:txBody>
          </p:sp>
        </p:grpSp>
        <p:grpSp>
          <p:nvGrpSpPr>
            <p:cNvPr id="375919" name="Group 531"/>
            <p:cNvGrpSpPr/>
            <p:nvPr/>
          </p:nvGrpSpPr>
          <p:grpSpPr>
            <a:xfrm>
              <a:off x="1478" y="2181"/>
              <a:ext cx="461" cy="340"/>
              <a:chOff x="2342" y="3225"/>
              <a:chExt cx="461" cy="340"/>
            </a:xfrm>
          </p:grpSpPr>
          <p:sp>
            <p:nvSpPr>
              <p:cNvPr id="375920" name="Oval 532"/>
              <p:cNvSpPr/>
              <p:nvPr/>
            </p:nvSpPr>
            <p:spPr>
              <a:xfrm>
                <a:off x="2353" y="3225"/>
                <a:ext cx="338" cy="340"/>
              </a:xfrm>
              <a:prstGeom prst="ellipse">
                <a:avLst/>
              </a:prstGeom>
              <a:solidFill>
                <a:srgbClr val="FF3399"/>
              </a:solidFill>
              <a:ln w="28575" cap="flat" cmpd="sng">
                <a:solidFill>
                  <a:srgbClr val="FF3399"/>
                </a:solidFill>
                <a:prstDash val="solid"/>
                <a:headEnd type="none" w="med" len="med"/>
                <a:tailEnd type="none" w="med" len="med"/>
              </a:ln>
            </p:spPr>
            <p:txBody>
              <a:bodyPr wrap="none" anchor="ctr" anchorCtr="0"/>
              <a:p>
                <a:pPr algn="ctr" eaLnBrk="0" hangingPunct="0">
                  <a:spcBef>
                    <a:spcPct val="20000"/>
                  </a:spcBef>
                </a:pPr>
                <a:endParaRPr lang="zh-CN" altLang="zh-CN" sz="3200" b="1" dirty="0">
                  <a:latin typeface="Times New Roman" panose="02020603050405020304" pitchFamily="18" charset="0"/>
                  <a:ea typeface="隶书" pitchFamily="49" charset="-122"/>
                </a:endParaRPr>
              </a:p>
            </p:txBody>
          </p:sp>
          <p:sp>
            <p:nvSpPr>
              <p:cNvPr id="375921" name="Text Box 533"/>
              <p:cNvSpPr txBox="1"/>
              <p:nvPr/>
            </p:nvSpPr>
            <p:spPr>
              <a:xfrm>
                <a:off x="2342" y="3259"/>
                <a:ext cx="461" cy="288"/>
              </a:xfrm>
              <a:prstGeom prst="rect">
                <a:avLst/>
              </a:prstGeom>
              <a:noFill/>
              <a:ln w="28575">
                <a:noFill/>
              </a:ln>
            </p:spPr>
            <p:txBody>
              <a:bodyPr>
                <a:spAutoFit/>
              </a:bodyPr>
              <a:p>
                <a:pPr>
                  <a:spcBef>
                    <a:spcPct val="50000"/>
                  </a:spcBef>
                </a:pPr>
                <a:r>
                  <a:rPr lang="en-US" altLang="zh-CN" b="1" dirty="0">
                    <a:solidFill>
                      <a:schemeClr val="bg1"/>
                    </a:solidFill>
                    <a:latin typeface="Times New Roman" panose="02020603050405020304" pitchFamily="18" charset="0"/>
                  </a:rPr>
                  <a:t>+3</a:t>
                </a:r>
                <a:endParaRPr lang="en-US" altLang="zh-CN" b="1" dirty="0">
                  <a:solidFill>
                    <a:schemeClr val="bg1"/>
                  </a:solidFill>
                  <a:latin typeface="Times New Roman" panose="02020603050405020304" pitchFamily="18" charset="0"/>
                </a:endParaRPr>
              </a:p>
            </p:txBody>
          </p:sp>
        </p:grpSp>
      </p:grpSp>
      <p:sp>
        <p:nvSpPr>
          <p:cNvPr id="27215" name="Rectangle 591"/>
          <p:cNvSpPr/>
          <p:nvPr/>
        </p:nvSpPr>
        <p:spPr>
          <a:xfrm>
            <a:off x="5073650" y="2008188"/>
            <a:ext cx="3640138" cy="528637"/>
          </a:xfrm>
          <a:prstGeom prst="rect">
            <a:avLst/>
          </a:prstGeom>
          <a:solidFill>
            <a:srgbClr val="CCFFFF">
              <a:alpha val="50195"/>
            </a:srgbClr>
          </a:solidFill>
          <a:ln w="9525" cap="flat" cmpd="sng">
            <a:solidFill>
              <a:schemeClr val="accent1"/>
            </a:solidFill>
            <a:prstDash val="solid"/>
            <a:miter/>
            <a:headEnd type="none" w="med" len="med"/>
            <a:tailEnd type="none" w="med" len="med"/>
          </a:ln>
        </p:spPr>
        <p:txBody>
          <a:bodyPr wrap="none">
            <a:spAutoFit/>
          </a:bodyPr>
          <a:p>
            <a:r>
              <a:rPr lang="en-US" altLang="zh-CN" sz="2800" b="1" dirty="0">
                <a:solidFill>
                  <a:srgbClr val="0033CC"/>
                </a:solidFill>
                <a:latin typeface="Times New Roman" panose="02020603050405020304" pitchFamily="18" charset="0"/>
              </a:rPr>
              <a:t>P</a:t>
            </a:r>
            <a:r>
              <a:rPr lang="zh-CN" altLang="en-US" sz="2800" b="1" dirty="0">
                <a:solidFill>
                  <a:srgbClr val="0033CC"/>
                </a:solidFill>
                <a:latin typeface="Times New Roman" panose="02020603050405020304" pitchFamily="18" charset="0"/>
              </a:rPr>
              <a:t>型半导体的简化图示</a:t>
            </a:r>
            <a:endParaRPr lang="zh-CN" altLang="en-US" sz="2800" b="1" dirty="0">
              <a:solidFill>
                <a:srgbClr val="0033CC"/>
              </a:solidFill>
              <a:latin typeface="Times New Roman" panose="02020603050405020304" pitchFamily="18" charset="0"/>
            </a:endParaRPr>
          </a:p>
        </p:txBody>
      </p:sp>
      <p:grpSp>
        <p:nvGrpSpPr>
          <p:cNvPr id="27125" name="Group 636"/>
          <p:cNvGrpSpPr/>
          <p:nvPr/>
        </p:nvGrpSpPr>
        <p:grpSpPr>
          <a:xfrm>
            <a:off x="5638800" y="3295650"/>
            <a:ext cx="2743200" cy="1219200"/>
            <a:chOff x="3552" y="2076"/>
            <a:chExt cx="1728" cy="768"/>
          </a:xfrm>
        </p:grpSpPr>
        <p:sp>
          <p:nvSpPr>
            <p:cNvPr id="375924" name="Rectangle 593"/>
            <p:cNvSpPr/>
            <p:nvPr/>
          </p:nvSpPr>
          <p:spPr>
            <a:xfrm>
              <a:off x="3552" y="2076"/>
              <a:ext cx="1728" cy="768"/>
            </a:xfrm>
            <a:prstGeom prst="rect">
              <a:avLst/>
            </a:prstGeom>
            <a:solidFill>
              <a:srgbClr val="CCFFFF"/>
            </a:solidFill>
            <a:ln w="19050" cap="flat" cmpd="sng">
              <a:solidFill>
                <a:srgbClr val="0033CC"/>
              </a:solidFill>
              <a:prstDash val="solid"/>
              <a:miter/>
              <a:headEnd type="none" w="med" len="med"/>
              <a:tailEnd type="none" w="med" len="med"/>
            </a:ln>
          </p:spPr>
          <p:txBody>
            <a:bodyPr wrap="none" anchor="ctr" anchorCtr="0"/>
            <a:p>
              <a:pPr algn="ctr" eaLnBrk="0" hangingPunct="0">
                <a:spcBef>
                  <a:spcPct val="20000"/>
                </a:spcBef>
              </a:pPr>
              <a:endParaRPr lang="zh-CN" altLang="zh-CN" sz="3200" b="1" dirty="0">
                <a:solidFill>
                  <a:srgbClr val="0033CC"/>
                </a:solidFill>
                <a:latin typeface="Times New Roman" panose="02020603050405020304" pitchFamily="18" charset="0"/>
                <a:ea typeface="隶书" pitchFamily="49" charset="-122"/>
              </a:endParaRPr>
            </a:p>
          </p:txBody>
        </p:sp>
        <p:grpSp>
          <p:nvGrpSpPr>
            <p:cNvPr id="375925" name="Group 595"/>
            <p:cNvGrpSpPr/>
            <p:nvPr/>
          </p:nvGrpSpPr>
          <p:grpSpPr>
            <a:xfrm flipV="1">
              <a:off x="3696" y="2172"/>
              <a:ext cx="242" cy="240"/>
              <a:chOff x="4944" y="3168"/>
              <a:chExt cx="288" cy="288"/>
            </a:xfrm>
          </p:grpSpPr>
          <p:sp>
            <p:nvSpPr>
              <p:cNvPr id="375926" name="Oval 596"/>
              <p:cNvSpPr/>
              <p:nvPr/>
            </p:nvSpPr>
            <p:spPr>
              <a:xfrm>
                <a:off x="4944" y="3168"/>
                <a:ext cx="288" cy="288"/>
              </a:xfrm>
              <a:prstGeom prst="ellipse">
                <a:avLst/>
              </a:prstGeom>
              <a:noFill/>
              <a:ln w="3810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927" name="Line 597"/>
              <p:cNvSpPr/>
              <p:nvPr/>
            </p:nvSpPr>
            <p:spPr>
              <a:xfrm>
                <a:off x="4992" y="3312"/>
                <a:ext cx="192" cy="0"/>
              </a:xfrm>
              <a:prstGeom prst="line">
                <a:avLst/>
              </a:prstGeom>
              <a:ln w="38100" cap="flat" cmpd="sng">
                <a:solidFill>
                  <a:srgbClr val="0033CC"/>
                </a:solidFill>
                <a:prstDash val="solid"/>
                <a:headEnd type="none" w="med" len="med"/>
                <a:tailEnd type="none" w="med" len="med"/>
              </a:ln>
            </p:spPr>
          </p:sp>
        </p:grpSp>
        <p:sp>
          <p:nvSpPr>
            <p:cNvPr id="375928" name="Oval 598"/>
            <p:cNvSpPr/>
            <p:nvPr/>
          </p:nvSpPr>
          <p:spPr>
            <a:xfrm flipV="1">
              <a:off x="3938" y="2370"/>
              <a:ext cx="46" cy="42"/>
            </a:xfrm>
            <a:prstGeom prst="ellipse">
              <a:avLst/>
            </a:prstGeom>
            <a:solidFill>
              <a:schemeClr val="bg1"/>
            </a:solid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5929" name="Group 600"/>
            <p:cNvGrpSpPr/>
            <p:nvPr/>
          </p:nvGrpSpPr>
          <p:grpSpPr>
            <a:xfrm flipV="1">
              <a:off x="4096" y="2172"/>
              <a:ext cx="242" cy="240"/>
              <a:chOff x="4944" y="3168"/>
              <a:chExt cx="288" cy="288"/>
            </a:xfrm>
          </p:grpSpPr>
          <p:sp>
            <p:nvSpPr>
              <p:cNvPr id="375930" name="Oval 601"/>
              <p:cNvSpPr/>
              <p:nvPr/>
            </p:nvSpPr>
            <p:spPr>
              <a:xfrm>
                <a:off x="4944" y="3168"/>
                <a:ext cx="288" cy="288"/>
              </a:xfrm>
              <a:prstGeom prst="ellipse">
                <a:avLst/>
              </a:prstGeom>
              <a:noFill/>
              <a:ln w="3810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931" name="Line 602"/>
              <p:cNvSpPr/>
              <p:nvPr/>
            </p:nvSpPr>
            <p:spPr>
              <a:xfrm>
                <a:off x="4992" y="3312"/>
                <a:ext cx="192" cy="0"/>
              </a:xfrm>
              <a:prstGeom prst="line">
                <a:avLst/>
              </a:prstGeom>
              <a:ln w="38100" cap="flat" cmpd="sng">
                <a:solidFill>
                  <a:srgbClr val="0033CC"/>
                </a:solidFill>
                <a:prstDash val="solid"/>
                <a:headEnd type="none" w="med" len="med"/>
                <a:tailEnd type="none" w="med" len="med"/>
              </a:ln>
            </p:spPr>
          </p:sp>
        </p:grpSp>
        <p:sp>
          <p:nvSpPr>
            <p:cNvPr id="375932" name="Oval 603"/>
            <p:cNvSpPr/>
            <p:nvPr/>
          </p:nvSpPr>
          <p:spPr>
            <a:xfrm flipV="1">
              <a:off x="4338" y="2370"/>
              <a:ext cx="46" cy="42"/>
            </a:xfrm>
            <a:prstGeom prst="ellipse">
              <a:avLst/>
            </a:prstGeom>
            <a:solidFill>
              <a:schemeClr val="bg1"/>
            </a:solid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5933" name="Group 605"/>
            <p:cNvGrpSpPr/>
            <p:nvPr/>
          </p:nvGrpSpPr>
          <p:grpSpPr>
            <a:xfrm flipV="1">
              <a:off x="4496" y="2172"/>
              <a:ext cx="242" cy="240"/>
              <a:chOff x="4944" y="3168"/>
              <a:chExt cx="288" cy="288"/>
            </a:xfrm>
          </p:grpSpPr>
          <p:sp>
            <p:nvSpPr>
              <p:cNvPr id="375934" name="Oval 606"/>
              <p:cNvSpPr/>
              <p:nvPr/>
            </p:nvSpPr>
            <p:spPr>
              <a:xfrm>
                <a:off x="4944" y="3168"/>
                <a:ext cx="288" cy="288"/>
              </a:xfrm>
              <a:prstGeom prst="ellipse">
                <a:avLst/>
              </a:prstGeom>
              <a:noFill/>
              <a:ln w="3810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935" name="Line 607"/>
              <p:cNvSpPr/>
              <p:nvPr/>
            </p:nvSpPr>
            <p:spPr>
              <a:xfrm>
                <a:off x="4992" y="3312"/>
                <a:ext cx="192" cy="0"/>
              </a:xfrm>
              <a:prstGeom prst="line">
                <a:avLst/>
              </a:prstGeom>
              <a:ln w="38100" cap="flat" cmpd="sng">
                <a:solidFill>
                  <a:srgbClr val="0033CC"/>
                </a:solidFill>
                <a:prstDash val="solid"/>
                <a:headEnd type="none" w="med" len="med"/>
                <a:tailEnd type="none" w="med" len="med"/>
              </a:ln>
            </p:spPr>
          </p:sp>
        </p:grpSp>
        <p:sp>
          <p:nvSpPr>
            <p:cNvPr id="375936" name="Oval 608"/>
            <p:cNvSpPr/>
            <p:nvPr/>
          </p:nvSpPr>
          <p:spPr>
            <a:xfrm flipV="1">
              <a:off x="4738" y="2370"/>
              <a:ext cx="46" cy="42"/>
            </a:xfrm>
            <a:prstGeom prst="ellipse">
              <a:avLst/>
            </a:prstGeom>
            <a:solidFill>
              <a:schemeClr val="bg1"/>
            </a:solid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5937" name="Group 610"/>
            <p:cNvGrpSpPr/>
            <p:nvPr/>
          </p:nvGrpSpPr>
          <p:grpSpPr>
            <a:xfrm flipV="1">
              <a:off x="4896" y="2172"/>
              <a:ext cx="242" cy="240"/>
              <a:chOff x="4944" y="3168"/>
              <a:chExt cx="288" cy="288"/>
            </a:xfrm>
          </p:grpSpPr>
          <p:sp>
            <p:nvSpPr>
              <p:cNvPr id="375938" name="Oval 611"/>
              <p:cNvSpPr/>
              <p:nvPr/>
            </p:nvSpPr>
            <p:spPr>
              <a:xfrm>
                <a:off x="4944" y="3168"/>
                <a:ext cx="288" cy="288"/>
              </a:xfrm>
              <a:prstGeom prst="ellipse">
                <a:avLst/>
              </a:prstGeom>
              <a:noFill/>
              <a:ln w="3810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939" name="Line 612"/>
              <p:cNvSpPr/>
              <p:nvPr/>
            </p:nvSpPr>
            <p:spPr>
              <a:xfrm>
                <a:off x="4992" y="3312"/>
                <a:ext cx="192" cy="0"/>
              </a:xfrm>
              <a:prstGeom prst="line">
                <a:avLst/>
              </a:prstGeom>
              <a:ln w="38100" cap="flat" cmpd="sng">
                <a:solidFill>
                  <a:srgbClr val="0033CC"/>
                </a:solidFill>
                <a:prstDash val="solid"/>
                <a:headEnd type="none" w="med" len="med"/>
                <a:tailEnd type="none" w="med" len="med"/>
              </a:ln>
            </p:spPr>
          </p:sp>
        </p:grpSp>
        <p:sp>
          <p:nvSpPr>
            <p:cNvPr id="375940" name="Oval 613"/>
            <p:cNvSpPr/>
            <p:nvPr/>
          </p:nvSpPr>
          <p:spPr>
            <a:xfrm flipV="1">
              <a:off x="5138" y="2370"/>
              <a:ext cx="46" cy="42"/>
            </a:xfrm>
            <a:prstGeom prst="ellipse">
              <a:avLst/>
            </a:prstGeom>
            <a:solidFill>
              <a:schemeClr val="bg1"/>
            </a:solid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5941" name="Group 615"/>
            <p:cNvGrpSpPr/>
            <p:nvPr/>
          </p:nvGrpSpPr>
          <p:grpSpPr>
            <a:xfrm flipV="1">
              <a:off x="3696" y="2508"/>
              <a:ext cx="242" cy="240"/>
              <a:chOff x="4944" y="3168"/>
              <a:chExt cx="288" cy="288"/>
            </a:xfrm>
          </p:grpSpPr>
          <p:sp>
            <p:nvSpPr>
              <p:cNvPr id="375942" name="Oval 616"/>
              <p:cNvSpPr/>
              <p:nvPr/>
            </p:nvSpPr>
            <p:spPr>
              <a:xfrm>
                <a:off x="4944" y="3168"/>
                <a:ext cx="288" cy="288"/>
              </a:xfrm>
              <a:prstGeom prst="ellipse">
                <a:avLst/>
              </a:prstGeom>
              <a:noFill/>
              <a:ln w="3810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943" name="Line 617"/>
              <p:cNvSpPr/>
              <p:nvPr/>
            </p:nvSpPr>
            <p:spPr>
              <a:xfrm>
                <a:off x="4992" y="3312"/>
                <a:ext cx="192" cy="0"/>
              </a:xfrm>
              <a:prstGeom prst="line">
                <a:avLst/>
              </a:prstGeom>
              <a:ln w="38100" cap="flat" cmpd="sng">
                <a:solidFill>
                  <a:srgbClr val="0033CC"/>
                </a:solidFill>
                <a:prstDash val="solid"/>
                <a:headEnd type="none" w="med" len="med"/>
                <a:tailEnd type="none" w="med" len="med"/>
              </a:ln>
            </p:spPr>
          </p:sp>
        </p:grpSp>
        <p:sp>
          <p:nvSpPr>
            <p:cNvPr id="375944" name="Oval 618"/>
            <p:cNvSpPr/>
            <p:nvPr/>
          </p:nvSpPr>
          <p:spPr>
            <a:xfrm flipV="1">
              <a:off x="3938" y="2706"/>
              <a:ext cx="46" cy="42"/>
            </a:xfrm>
            <a:prstGeom prst="ellipse">
              <a:avLst/>
            </a:prstGeom>
            <a:solidFill>
              <a:schemeClr val="bg1"/>
            </a:solid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5945" name="Group 620"/>
            <p:cNvGrpSpPr/>
            <p:nvPr/>
          </p:nvGrpSpPr>
          <p:grpSpPr>
            <a:xfrm flipV="1">
              <a:off x="4096" y="2508"/>
              <a:ext cx="242" cy="240"/>
              <a:chOff x="4944" y="3168"/>
              <a:chExt cx="288" cy="288"/>
            </a:xfrm>
          </p:grpSpPr>
          <p:sp>
            <p:nvSpPr>
              <p:cNvPr id="375946" name="Oval 621"/>
              <p:cNvSpPr/>
              <p:nvPr/>
            </p:nvSpPr>
            <p:spPr>
              <a:xfrm>
                <a:off x="4944" y="3168"/>
                <a:ext cx="288" cy="288"/>
              </a:xfrm>
              <a:prstGeom prst="ellipse">
                <a:avLst/>
              </a:prstGeom>
              <a:noFill/>
              <a:ln w="3810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947" name="Line 622"/>
              <p:cNvSpPr/>
              <p:nvPr/>
            </p:nvSpPr>
            <p:spPr>
              <a:xfrm>
                <a:off x="4992" y="3312"/>
                <a:ext cx="192" cy="0"/>
              </a:xfrm>
              <a:prstGeom prst="line">
                <a:avLst/>
              </a:prstGeom>
              <a:ln w="38100" cap="flat" cmpd="sng">
                <a:solidFill>
                  <a:srgbClr val="0033CC"/>
                </a:solidFill>
                <a:prstDash val="solid"/>
                <a:headEnd type="none" w="med" len="med"/>
                <a:tailEnd type="none" w="med" len="med"/>
              </a:ln>
            </p:spPr>
          </p:sp>
        </p:grpSp>
        <p:sp>
          <p:nvSpPr>
            <p:cNvPr id="375948" name="Oval 623"/>
            <p:cNvSpPr/>
            <p:nvPr/>
          </p:nvSpPr>
          <p:spPr>
            <a:xfrm flipV="1">
              <a:off x="4338" y="2706"/>
              <a:ext cx="46" cy="42"/>
            </a:xfrm>
            <a:prstGeom prst="ellipse">
              <a:avLst/>
            </a:prstGeom>
            <a:solidFill>
              <a:schemeClr val="bg1"/>
            </a:solid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5949" name="Group 625"/>
            <p:cNvGrpSpPr/>
            <p:nvPr/>
          </p:nvGrpSpPr>
          <p:grpSpPr>
            <a:xfrm flipV="1">
              <a:off x="4496" y="2508"/>
              <a:ext cx="242" cy="240"/>
              <a:chOff x="4944" y="3168"/>
              <a:chExt cx="288" cy="288"/>
            </a:xfrm>
          </p:grpSpPr>
          <p:sp>
            <p:nvSpPr>
              <p:cNvPr id="375950" name="Oval 626"/>
              <p:cNvSpPr/>
              <p:nvPr/>
            </p:nvSpPr>
            <p:spPr>
              <a:xfrm>
                <a:off x="4944" y="3168"/>
                <a:ext cx="288" cy="288"/>
              </a:xfrm>
              <a:prstGeom prst="ellipse">
                <a:avLst/>
              </a:prstGeom>
              <a:noFill/>
              <a:ln w="3810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951" name="Line 627"/>
              <p:cNvSpPr/>
              <p:nvPr/>
            </p:nvSpPr>
            <p:spPr>
              <a:xfrm>
                <a:off x="4992" y="3312"/>
                <a:ext cx="192" cy="0"/>
              </a:xfrm>
              <a:prstGeom prst="line">
                <a:avLst/>
              </a:prstGeom>
              <a:ln w="38100" cap="flat" cmpd="sng">
                <a:solidFill>
                  <a:srgbClr val="0033CC"/>
                </a:solidFill>
                <a:prstDash val="solid"/>
                <a:headEnd type="none" w="med" len="med"/>
                <a:tailEnd type="none" w="med" len="med"/>
              </a:ln>
            </p:spPr>
          </p:sp>
        </p:grpSp>
        <p:sp>
          <p:nvSpPr>
            <p:cNvPr id="375952" name="Oval 628"/>
            <p:cNvSpPr/>
            <p:nvPr/>
          </p:nvSpPr>
          <p:spPr>
            <a:xfrm flipV="1">
              <a:off x="4738" y="2706"/>
              <a:ext cx="46" cy="42"/>
            </a:xfrm>
            <a:prstGeom prst="ellipse">
              <a:avLst/>
            </a:prstGeom>
            <a:solidFill>
              <a:schemeClr val="bg1"/>
            </a:solid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nvGrpSpPr>
            <p:cNvPr id="375953" name="Group 630"/>
            <p:cNvGrpSpPr/>
            <p:nvPr/>
          </p:nvGrpSpPr>
          <p:grpSpPr>
            <a:xfrm flipV="1">
              <a:off x="4896" y="2508"/>
              <a:ext cx="242" cy="240"/>
              <a:chOff x="4944" y="3168"/>
              <a:chExt cx="288" cy="288"/>
            </a:xfrm>
          </p:grpSpPr>
          <p:sp>
            <p:nvSpPr>
              <p:cNvPr id="375954" name="Oval 631"/>
              <p:cNvSpPr/>
              <p:nvPr/>
            </p:nvSpPr>
            <p:spPr>
              <a:xfrm>
                <a:off x="4944" y="3168"/>
                <a:ext cx="288" cy="288"/>
              </a:xfrm>
              <a:prstGeom prst="ellipse">
                <a:avLst/>
              </a:prstGeom>
              <a:noFill/>
              <a:ln w="3810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955" name="Line 632"/>
              <p:cNvSpPr/>
              <p:nvPr/>
            </p:nvSpPr>
            <p:spPr>
              <a:xfrm>
                <a:off x="4992" y="3312"/>
                <a:ext cx="192" cy="0"/>
              </a:xfrm>
              <a:prstGeom prst="line">
                <a:avLst/>
              </a:prstGeom>
              <a:ln w="38100" cap="flat" cmpd="sng">
                <a:solidFill>
                  <a:srgbClr val="0033CC"/>
                </a:solidFill>
                <a:prstDash val="solid"/>
                <a:headEnd type="none" w="med" len="med"/>
                <a:tailEnd type="none" w="med" len="med"/>
              </a:ln>
            </p:spPr>
          </p:sp>
        </p:grpSp>
        <p:sp>
          <p:nvSpPr>
            <p:cNvPr id="375956" name="Oval 633"/>
            <p:cNvSpPr/>
            <p:nvPr/>
          </p:nvSpPr>
          <p:spPr>
            <a:xfrm flipV="1">
              <a:off x="5138" y="2706"/>
              <a:ext cx="46" cy="42"/>
            </a:xfrm>
            <a:prstGeom prst="ellipse">
              <a:avLst/>
            </a:prstGeom>
            <a:solidFill>
              <a:schemeClr val="bg1"/>
            </a:solidFill>
            <a:ln w="3810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957" name="Oval 634"/>
            <p:cNvSpPr/>
            <p:nvPr/>
          </p:nvSpPr>
          <p:spPr>
            <a:xfrm>
              <a:off x="4368" y="2556"/>
              <a:ext cx="46" cy="43"/>
            </a:xfrm>
            <a:prstGeom prst="ellipse">
              <a:avLst/>
            </a:prstGeom>
            <a:solidFill>
              <a:schemeClr val="bg1"/>
            </a:solidFill>
            <a:ln w="19050"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75958" name="Oval 635"/>
            <p:cNvSpPr/>
            <p:nvPr/>
          </p:nvSpPr>
          <p:spPr>
            <a:xfrm>
              <a:off x="4848" y="2748"/>
              <a:ext cx="46" cy="43"/>
            </a:xfrm>
            <a:prstGeom prst="ellipse">
              <a:avLst/>
            </a:prstGeom>
            <a:solidFill>
              <a:srgbClr val="0033CC"/>
            </a:solidFill>
            <a:ln w="19050"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27213" name="AutoShape 589"/>
          <p:cNvSpPr/>
          <p:nvPr/>
        </p:nvSpPr>
        <p:spPr>
          <a:xfrm>
            <a:off x="5911850" y="5238750"/>
            <a:ext cx="1352550" cy="838200"/>
          </a:xfrm>
          <a:prstGeom prst="wedgeRoundRectCallout">
            <a:avLst>
              <a:gd name="adj1" fmla="val -25116"/>
              <a:gd name="adj2" fmla="val -153597"/>
              <a:gd name="adj3" fmla="val 16667"/>
            </a:avLst>
          </a:prstGeom>
          <a:noFill/>
          <a:ln w="9525" cap="flat" cmpd="sng">
            <a:solidFill>
              <a:srgbClr val="339966"/>
            </a:solidFill>
            <a:prstDash val="solid"/>
            <a:miter/>
            <a:headEnd type="none" w="med" len="med"/>
            <a:tailEnd type="none" w="med" len="med"/>
          </a:ln>
        </p:spPr>
        <p:txBody>
          <a:bodyPr/>
          <a:p>
            <a:pPr algn="ctr"/>
            <a:r>
              <a:rPr lang="zh-CN" altLang="en-US" b="1" dirty="0">
                <a:solidFill>
                  <a:srgbClr val="006600"/>
                </a:solidFill>
                <a:latin typeface="Times New Roman" panose="02020603050405020304" pitchFamily="18" charset="0"/>
              </a:rPr>
              <a:t>多数载流子</a:t>
            </a:r>
            <a:endParaRPr lang="zh-CN" altLang="en-US" b="1" dirty="0">
              <a:solidFill>
                <a:srgbClr val="006600"/>
              </a:solidFill>
              <a:latin typeface="Times New Roman" panose="02020603050405020304" pitchFamily="18" charset="0"/>
            </a:endParaRPr>
          </a:p>
        </p:txBody>
      </p:sp>
      <p:sp>
        <p:nvSpPr>
          <p:cNvPr id="27214" name="AutoShape 590"/>
          <p:cNvSpPr/>
          <p:nvPr/>
        </p:nvSpPr>
        <p:spPr>
          <a:xfrm>
            <a:off x="7448550" y="5080000"/>
            <a:ext cx="1333500" cy="819150"/>
          </a:xfrm>
          <a:prstGeom prst="wedgeRoundRectCallout">
            <a:avLst>
              <a:gd name="adj1" fmla="val -28569"/>
              <a:gd name="adj2" fmla="val -125000"/>
              <a:gd name="adj3" fmla="val 16667"/>
            </a:avLst>
          </a:prstGeom>
          <a:noFill/>
          <a:ln w="9525" cap="flat" cmpd="sng">
            <a:solidFill>
              <a:srgbClr val="339966"/>
            </a:solidFill>
            <a:prstDash val="solid"/>
            <a:miter/>
            <a:headEnd type="none" w="med" len="med"/>
            <a:tailEnd type="none" w="med" len="med"/>
          </a:ln>
        </p:spPr>
        <p:txBody>
          <a:bodyPr/>
          <a:p>
            <a:pPr algn="ctr"/>
            <a:r>
              <a:rPr lang="zh-CN" altLang="en-US" b="1" dirty="0">
                <a:solidFill>
                  <a:srgbClr val="006600"/>
                </a:solidFill>
                <a:latin typeface="Times New Roman" panose="02020603050405020304" pitchFamily="18" charset="0"/>
              </a:rPr>
              <a:t>少数载流子</a:t>
            </a:r>
            <a:endParaRPr lang="zh-CN" altLang="en-US" b="1" dirty="0">
              <a:solidFill>
                <a:srgbClr val="006600"/>
              </a:solidFill>
              <a:latin typeface="Times New Roman" panose="02020603050405020304" pitchFamily="18" charset="0"/>
            </a:endParaRPr>
          </a:p>
        </p:txBody>
      </p:sp>
      <p:grpSp>
        <p:nvGrpSpPr>
          <p:cNvPr id="27152" name="Group 586"/>
          <p:cNvGrpSpPr/>
          <p:nvPr/>
        </p:nvGrpSpPr>
        <p:grpSpPr>
          <a:xfrm>
            <a:off x="6167438" y="2781300"/>
            <a:ext cx="1641475" cy="685800"/>
            <a:chOff x="4437" y="2304"/>
            <a:chExt cx="1034" cy="432"/>
          </a:xfrm>
        </p:grpSpPr>
        <p:sp>
          <p:nvSpPr>
            <p:cNvPr id="375962" name="Line 587"/>
            <p:cNvSpPr/>
            <p:nvPr/>
          </p:nvSpPr>
          <p:spPr>
            <a:xfrm flipV="1">
              <a:off x="4437" y="2448"/>
              <a:ext cx="288" cy="288"/>
            </a:xfrm>
            <a:prstGeom prst="line">
              <a:avLst/>
            </a:prstGeom>
            <a:ln w="19050" cap="flat" cmpd="sng">
              <a:solidFill>
                <a:schemeClr val="bg2"/>
              </a:solidFill>
              <a:prstDash val="solid"/>
              <a:headEnd type="none" w="med" len="med"/>
              <a:tailEnd type="none" w="med" len="med"/>
            </a:ln>
          </p:spPr>
        </p:sp>
        <p:sp>
          <p:nvSpPr>
            <p:cNvPr id="375963" name="Text Box 588"/>
            <p:cNvSpPr txBox="1"/>
            <p:nvPr/>
          </p:nvSpPr>
          <p:spPr>
            <a:xfrm>
              <a:off x="4677" y="2304"/>
              <a:ext cx="794" cy="327"/>
            </a:xfrm>
            <a:prstGeom prst="rect">
              <a:avLst/>
            </a:prstGeom>
            <a:noFill/>
            <a:ln w="9525">
              <a:noFill/>
            </a:ln>
          </p:spPr>
          <p:txBody>
            <a:bodyPr wrap="none">
              <a:spAutoFit/>
            </a:bodyPr>
            <a:p>
              <a:pPr>
                <a:spcBef>
                  <a:spcPct val="20000"/>
                </a:spcBef>
              </a:pPr>
              <a:r>
                <a:rPr lang="zh-CN" altLang="en-US" sz="2800" b="1" dirty="0">
                  <a:solidFill>
                    <a:srgbClr val="FF0066"/>
                  </a:solidFill>
                  <a:latin typeface="Times New Roman" panose="02020603050405020304" pitchFamily="18" charset="0"/>
                </a:rPr>
                <a:t>负离子</a:t>
              </a:r>
              <a:endParaRPr lang="zh-CN" altLang="en-US" sz="2800" dirty="0">
                <a:solidFill>
                  <a:srgbClr val="FF0066"/>
                </a:solidFill>
                <a:latin typeface="Times New Roman" panose="02020603050405020304" pitchFamily="18" charset="0"/>
              </a:endParaRPr>
            </a:p>
          </p:txBody>
        </p:sp>
      </p:gr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744">
                                            <p:txEl>
                                              <p:charRg st="0" end="9"/>
                                            </p:txEl>
                                          </p:spTgt>
                                        </p:tgtEl>
                                        <p:attrNameLst>
                                          <p:attrName>style.visibility</p:attrName>
                                        </p:attrNameLst>
                                      </p:cBhvr>
                                      <p:to>
                                        <p:strVal val="visible"/>
                                      </p:to>
                                    </p:set>
                                    <p:animEffect transition="in" filter="wipe(left)">
                                      <p:cBhvr>
                                        <p:cTn id="7" dur="500"/>
                                        <p:tgtEl>
                                          <p:spTgt spid="26744">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745">
                                            <p:txEl>
                                              <p:charRg st="4294967295" end="4294967295"/>
                                            </p:txEl>
                                          </p:spTgt>
                                        </p:tgtEl>
                                        <p:attrNameLst>
                                          <p:attrName>style.visibility</p:attrName>
                                        </p:attrNameLst>
                                      </p:cBhvr>
                                      <p:to>
                                        <p:strVal val="visible"/>
                                      </p:to>
                                    </p:set>
                                    <p:animEffect transition="in" filter="wipe(left)">
                                      <p:cBhvr>
                                        <p:cTn id="12" dur="500"/>
                                        <p:tgtEl>
                                          <p:spTgt spid="26745">
                                            <p:txEl>
                                              <p:charRg st="4294967295" end="42949672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745">
                                            <p:txEl>
                                              <p:charRg st="0" end="17"/>
                                            </p:txEl>
                                          </p:spTgt>
                                        </p:tgtEl>
                                        <p:attrNameLst>
                                          <p:attrName>style.visibility</p:attrName>
                                        </p:attrNameLst>
                                      </p:cBhvr>
                                      <p:to>
                                        <p:strVal val="visible"/>
                                      </p:to>
                                    </p:set>
                                    <p:animEffect transition="in" filter="wipe(left)">
                                      <p:cBhvr>
                                        <p:cTn id="17" dur="500"/>
                                        <p:tgtEl>
                                          <p:spTgt spid="26745">
                                            <p:txEl>
                                              <p:charRg st="0" end="1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26630"/>
                                        </p:tgtEl>
                                        <p:attrNameLst>
                                          <p:attrName>style.visibility</p:attrName>
                                        </p:attrNameLst>
                                      </p:cBhvr>
                                      <p:to>
                                        <p:strVal val="visible"/>
                                      </p:to>
                                    </p:set>
                                    <p:animEffect transition="in" filter="slide(fromBottom)">
                                      <p:cBhvr>
                                        <p:cTn id="22" dur="500"/>
                                        <p:tgtEl>
                                          <p:spTgt spid="266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7" presetClass="entr" presetSubtype="10" fill="hold" grpId="0" nodeType="clickEffect">
                                  <p:stCondLst>
                                    <p:cond delay="0"/>
                                  </p:stCondLst>
                                  <p:childTnLst>
                                    <p:set>
                                      <p:cBhvr>
                                        <p:cTn id="31" dur="1" fill="hold">
                                          <p:stCondLst>
                                            <p:cond delay="0"/>
                                          </p:stCondLst>
                                        </p:cTn>
                                        <p:tgtEl>
                                          <p:spTgt spid="26734"/>
                                        </p:tgtEl>
                                        <p:attrNameLst>
                                          <p:attrName>style.visibility</p:attrName>
                                        </p:attrNameLst>
                                      </p:cBhvr>
                                      <p:to>
                                        <p:strVal val="visible"/>
                                      </p:to>
                                    </p:set>
                                    <p:anim calcmode="lin" valueType="num">
                                      <p:cBhvr>
                                        <p:cTn id="32" dur="500" fill="hold"/>
                                        <p:tgtEl>
                                          <p:spTgt spid="26734"/>
                                        </p:tgtEl>
                                        <p:attrNameLst>
                                          <p:attrName>ppt_w</p:attrName>
                                        </p:attrNameLst>
                                      </p:cBhvr>
                                      <p:tavLst>
                                        <p:tav tm="0">
                                          <p:val>
                                            <p:fltVal val="0.000000"/>
                                          </p:val>
                                        </p:tav>
                                        <p:tav tm="100000">
                                          <p:val>
                                            <p:strVal val="#ppt_w"/>
                                          </p:val>
                                        </p:tav>
                                      </p:tavLst>
                                    </p:anim>
                                    <p:anim calcmode="lin" valueType="num">
                                      <p:cBhvr>
                                        <p:cTn id="33" dur="500" fill="hold"/>
                                        <p:tgtEl>
                                          <p:spTgt spid="26734"/>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6735"/>
                                        </p:tgtEl>
                                        <p:attrNameLst>
                                          <p:attrName>style.visibility</p:attrName>
                                        </p:attrNameLst>
                                      </p:cBhvr>
                                      <p:to>
                                        <p:strVal val="visible"/>
                                      </p:to>
                                    </p:set>
                                    <p:animEffect transition="in" filter="wipe(left)">
                                      <p:cBhvr>
                                        <p:cTn id="38" dur="500"/>
                                        <p:tgtEl>
                                          <p:spTgt spid="2673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26736">
                                            <p:txEl>
                                              <p:charRg st="0" end="8"/>
                                            </p:txEl>
                                          </p:spTgt>
                                        </p:tgtEl>
                                        <p:attrNameLst>
                                          <p:attrName>style.visibility</p:attrName>
                                        </p:attrNameLst>
                                      </p:cBhvr>
                                      <p:to>
                                        <p:strVal val="visible"/>
                                      </p:to>
                                    </p:set>
                                    <p:animEffect transition="in" filter="wipe(left)">
                                      <p:cBhvr>
                                        <p:cTn id="43" dur="300"/>
                                        <p:tgtEl>
                                          <p:spTgt spid="26736">
                                            <p:txEl>
                                              <p:charRg st="0" end="8"/>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26737">
                                            <p:txEl>
                                              <p:charRg st="0" end="8"/>
                                            </p:txEl>
                                          </p:spTgt>
                                        </p:tgtEl>
                                        <p:attrNameLst>
                                          <p:attrName>style.visibility</p:attrName>
                                        </p:attrNameLst>
                                      </p:cBhvr>
                                      <p:to>
                                        <p:strVal val="visible"/>
                                      </p:to>
                                    </p:set>
                                    <p:animEffect transition="in" filter="wipe(left)">
                                      <p:cBhvr>
                                        <p:cTn id="48" dur="300"/>
                                        <p:tgtEl>
                                          <p:spTgt spid="26737">
                                            <p:txEl>
                                              <p:charRg st="0" end="8"/>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26738"/>
                                        </p:tgtEl>
                                        <p:attrNameLst>
                                          <p:attrName>style.visibility</p:attrName>
                                        </p:attrNameLst>
                                      </p:cBhvr>
                                      <p:to>
                                        <p:strVal val="visible"/>
                                      </p:to>
                                    </p:set>
                                    <p:animEffect transition="in" filter="wipe(left)">
                                      <p:cBhvr>
                                        <p:cTn id="53" dur="300"/>
                                        <p:tgtEl>
                                          <p:spTgt spid="26738"/>
                                        </p:tgtEl>
                                      </p:cBhvr>
                                    </p:animEffect>
                                  </p:childTnLst>
                                </p:cTn>
                              </p:par>
                            </p:childTnLst>
                          </p:cTn>
                        </p:par>
                      </p:childTnLst>
                    </p:cTn>
                  </p:par>
                  <p:par>
                    <p:cTn id="54" fill="hold">
                      <p:stCondLst>
                        <p:cond delay="indefinite"/>
                      </p:stCondLst>
                      <p:childTnLst>
                        <p:par>
                          <p:cTn id="55" fill="hold">
                            <p:stCondLst>
                              <p:cond delay="0"/>
                            </p:stCondLst>
                            <p:childTnLst>
                              <p:par>
                                <p:cTn id="56" presetID="17" presetClass="entr" presetSubtype="10" fill="hold" grpId="0" nodeType="clickEffect">
                                  <p:stCondLst>
                                    <p:cond delay="0"/>
                                  </p:stCondLst>
                                  <p:childTnLst>
                                    <p:set>
                                      <p:cBhvr>
                                        <p:cTn id="57" dur="1" fill="hold">
                                          <p:stCondLst>
                                            <p:cond delay="0"/>
                                          </p:stCondLst>
                                        </p:cTn>
                                        <p:tgtEl>
                                          <p:spTgt spid="26626"/>
                                        </p:tgtEl>
                                        <p:attrNameLst>
                                          <p:attrName>style.visibility</p:attrName>
                                        </p:attrNameLst>
                                      </p:cBhvr>
                                      <p:to>
                                        <p:strVal val="visible"/>
                                      </p:to>
                                    </p:set>
                                    <p:anim calcmode="lin" valueType="num">
                                      <p:cBhvr>
                                        <p:cTn id="58" dur="500" fill="hold"/>
                                        <p:tgtEl>
                                          <p:spTgt spid="26626"/>
                                        </p:tgtEl>
                                        <p:attrNameLst>
                                          <p:attrName>ppt_w</p:attrName>
                                        </p:attrNameLst>
                                      </p:cBhvr>
                                      <p:tavLst>
                                        <p:tav tm="0">
                                          <p:val>
                                            <p:fltVal val="0.000000"/>
                                          </p:val>
                                        </p:tav>
                                        <p:tav tm="100000">
                                          <p:val>
                                            <p:strVal val="#ppt_w"/>
                                          </p:val>
                                        </p:tav>
                                      </p:tavLst>
                                    </p:anim>
                                    <p:anim calcmode="lin" valueType="num">
                                      <p:cBhvr>
                                        <p:cTn id="59" dur="500" fill="hold"/>
                                        <p:tgtEl>
                                          <p:spTgt spid="26626"/>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7215"/>
                                        </p:tgtEl>
                                        <p:attrNameLst>
                                          <p:attrName>style.visibility</p:attrName>
                                        </p:attrNameLst>
                                      </p:cBhvr>
                                      <p:to>
                                        <p:strVal val="visible"/>
                                      </p:to>
                                    </p:set>
                                    <p:animEffect transition="in" filter="wipe(left)">
                                      <p:cBhvr>
                                        <p:cTn id="64" dur="500"/>
                                        <p:tgtEl>
                                          <p:spTgt spid="2721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27125"/>
                                        </p:tgtEl>
                                        <p:attrNameLst>
                                          <p:attrName>style.visibility</p:attrName>
                                        </p:attrNameLst>
                                      </p:cBhvr>
                                      <p:to>
                                        <p:strVal val="visible"/>
                                      </p:to>
                                    </p:set>
                                    <p:animEffect transition="in" filter="wipe(left)">
                                      <p:cBhvr>
                                        <p:cTn id="69" dur="500"/>
                                        <p:tgtEl>
                                          <p:spTgt spid="27125"/>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27152"/>
                                        </p:tgtEl>
                                        <p:attrNameLst>
                                          <p:attrName>style.visibility</p:attrName>
                                        </p:attrNameLst>
                                      </p:cBhvr>
                                      <p:to>
                                        <p:strVal val="visible"/>
                                      </p:to>
                                    </p:set>
                                    <p:animEffect transition="in" filter="wipe(left)">
                                      <p:cBhvr>
                                        <p:cTn id="74" dur="500"/>
                                        <p:tgtEl>
                                          <p:spTgt spid="27152"/>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27213"/>
                                        </p:tgtEl>
                                        <p:attrNameLst>
                                          <p:attrName>style.visibility</p:attrName>
                                        </p:attrNameLst>
                                      </p:cBhvr>
                                      <p:to>
                                        <p:strVal val="visible"/>
                                      </p:to>
                                    </p:set>
                                    <p:animEffect transition="in" filter="wipe(up)">
                                      <p:cBhvr>
                                        <p:cTn id="79" dur="500"/>
                                        <p:tgtEl>
                                          <p:spTgt spid="27213"/>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27214"/>
                                        </p:tgtEl>
                                        <p:attrNameLst>
                                          <p:attrName>style.visibility</p:attrName>
                                        </p:attrNameLst>
                                      </p:cBhvr>
                                      <p:to>
                                        <p:strVal val="visible"/>
                                      </p:to>
                                    </p:set>
                                    <p:animEffect transition="in" filter="wipe(up)">
                                      <p:cBhvr>
                                        <p:cTn id="84" dur="500"/>
                                        <p:tgtEl>
                                          <p:spTgt spid="27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ldLvl="0" animBg="1"/>
      <p:bldP spid="26630" grpId="0" bldLvl="0" animBg="1"/>
      <p:bldP spid="26734" grpId="0" bldLvl="0" animBg="1"/>
      <p:bldP spid="26735" grpId="0" bldLvl="0" animBg="1"/>
      <p:bldP spid="26736" grpId="0" build="p"/>
      <p:bldP spid="26737" grpId="0" build="p"/>
      <p:bldP spid="26738" grpId="0"/>
      <p:bldP spid="26744" grpId="0" build="p"/>
      <p:bldP spid="26745" grpId="0" build="p"/>
      <p:bldP spid="27215" grpId="0" bldLvl="0" animBg="1"/>
      <p:bldP spid="27213" grpId="0" bldLvl="0" animBg="1"/>
      <p:bldP spid="27214" grpId="0" bldLvl="0" animBg="1"/>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Group 2"/>
          <p:cNvGrpSpPr/>
          <p:nvPr/>
        </p:nvGrpSpPr>
        <p:grpSpPr>
          <a:xfrm>
            <a:off x="4427538" y="430213"/>
            <a:ext cx="4741862" cy="3521075"/>
            <a:chOff x="-48" y="1007"/>
            <a:chExt cx="2987" cy="2218"/>
          </a:xfrm>
        </p:grpSpPr>
        <p:grpSp>
          <p:nvGrpSpPr>
            <p:cNvPr id="421891" name="Group 3"/>
            <p:cNvGrpSpPr/>
            <p:nvPr/>
          </p:nvGrpSpPr>
          <p:grpSpPr>
            <a:xfrm>
              <a:off x="275" y="1075"/>
              <a:ext cx="2187" cy="1913"/>
              <a:chOff x="1609" y="661"/>
              <a:chExt cx="2403" cy="2406"/>
            </a:xfrm>
          </p:grpSpPr>
          <p:sp>
            <p:nvSpPr>
              <p:cNvPr id="421892" name="Line 4"/>
              <p:cNvSpPr/>
              <p:nvPr/>
            </p:nvSpPr>
            <p:spPr>
              <a:xfrm>
                <a:off x="1609" y="3067"/>
                <a:ext cx="2403" cy="0"/>
              </a:xfrm>
              <a:prstGeom prst="line">
                <a:avLst/>
              </a:prstGeom>
              <a:ln w="25400" cap="flat" cmpd="sng">
                <a:solidFill>
                  <a:schemeClr val="tx1"/>
                </a:solidFill>
                <a:prstDash val="solid"/>
                <a:headEnd type="none" w="med" len="med"/>
                <a:tailEnd type="stealth" w="med" len="lg"/>
              </a:ln>
            </p:spPr>
          </p:sp>
          <p:sp>
            <p:nvSpPr>
              <p:cNvPr id="421893" name="Line 5"/>
              <p:cNvSpPr/>
              <p:nvPr/>
            </p:nvSpPr>
            <p:spPr>
              <a:xfrm flipV="1">
                <a:off x="1609" y="661"/>
                <a:ext cx="0" cy="2403"/>
              </a:xfrm>
              <a:prstGeom prst="line">
                <a:avLst/>
              </a:prstGeom>
              <a:ln w="25400" cap="flat" cmpd="sng">
                <a:solidFill>
                  <a:schemeClr val="tx1"/>
                </a:solidFill>
                <a:prstDash val="solid"/>
                <a:headEnd type="none" w="med" len="med"/>
                <a:tailEnd type="stealth" w="med" len="lg"/>
              </a:ln>
            </p:spPr>
          </p:sp>
          <p:sp>
            <p:nvSpPr>
              <p:cNvPr id="421894" name="Line 6"/>
              <p:cNvSpPr/>
              <p:nvPr/>
            </p:nvSpPr>
            <p:spPr>
              <a:xfrm flipV="1">
                <a:off x="1610" y="1389"/>
                <a:ext cx="181" cy="1678"/>
              </a:xfrm>
              <a:prstGeom prst="line">
                <a:avLst/>
              </a:prstGeom>
              <a:ln w="38100" cap="flat" cmpd="sng">
                <a:solidFill>
                  <a:schemeClr val="tx1"/>
                </a:solidFill>
                <a:prstDash val="solid"/>
                <a:headEnd type="none" w="med" len="med"/>
                <a:tailEnd type="none" w="med" len="lg"/>
              </a:ln>
            </p:spPr>
          </p:sp>
          <p:sp>
            <p:nvSpPr>
              <p:cNvPr id="421895" name="Line 7"/>
              <p:cNvSpPr/>
              <p:nvPr/>
            </p:nvSpPr>
            <p:spPr>
              <a:xfrm rot="-130980" flipV="1">
                <a:off x="1927" y="1114"/>
                <a:ext cx="1225" cy="28"/>
              </a:xfrm>
              <a:prstGeom prst="line">
                <a:avLst/>
              </a:prstGeom>
              <a:ln w="38100" cap="flat" cmpd="sng">
                <a:solidFill>
                  <a:schemeClr val="tx1"/>
                </a:solidFill>
                <a:prstDash val="solid"/>
                <a:headEnd type="none" w="med" len="med"/>
                <a:tailEnd type="none" w="med" len="lg"/>
              </a:ln>
            </p:spPr>
          </p:sp>
          <p:sp>
            <p:nvSpPr>
              <p:cNvPr id="421896" name="Freeform 8"/>
              <p:cNvSpPr/>
              <p:nvPr/>
            </p:nvSpPr>
            <p:spPr>
              <a:xfrm>
                <a:off x="1791" y="1165"/>
                <a:ext cx="136" cy="227"/>
              </a:xfrm>
              <a:custGeom>
                <a:avLst/>
                <a:gdLst>
                  <a:gd name="txL" fmla="*/ 0 w 136"/>
                  <a:gd name="txT" fmla="*/ 0 h 227"/>
                  <a:gd name="txR" fmla="*/ 136 w 136"/>
                  <a:gd name="txB" fmla="*/ 227 h 227"/>
                </a:gdLst>
                <a:ahLst/>
                <a:cxnLst>
                  <a:cxn ang="0">
                    <a:pos x="0" y="227"/>
                  </a:cxn>
                  <a:cxn ang="0">
                    <a:pos x="26" y="79"/>
                  </a:cxn>
                  <a:cxn ang="0">
                    <a:pos x="136" y="0"/>
                  </a:cxn>
                </a:cxnLst>
                <a:rect l="txL" t="txT" r="txR" b="txB"/>
                <a:pathLst>
                  <a:path w="136" h="227">
                    <a:moveTo>
                      <a:pt x="0" y="227"/>
                    </a:moveTo>
                    <a:cubicBezTo>
                      <a:pt x="4" y="202"/>
                      <a:pt x="3" y="117"/>
                      <a:pt x="26" y="79"/>
                    </a:cubicBezTo>
                    <a:cubicBezTo>
                      <a:pt x="49" y="41"/>
                      <a:pt x="113" y="16"/>
                      <a:pt x="136" y="0"/>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21897" name="Line 9"/>
              <p:cNvSpPr/>
              <p:nvPr/>
            </p:nvSpPr>
            <p:spPr>
              <a:xfrm flipV="1">
                <a:off x="1939" y="1480"/>
                <a:ext cx="1259" cy="96"/>
              </a:xfrm>
              <a:prstGeom prst="line">
                <a:avLst/>
              </a:prstGeom>
              <a:ln w="38100" cap="flat" cmpd="sng">
                <a:solidFill>
                  <a:schemeClr val="tx1"/>
                </a:solidFill>
                <a:prstDash val="solid"/>
                <a:headEnd type="none" w="med" len="med"/>
                <a:tailEnd type="none" w="med" len="lg"/>
              </a:ln>
            </p:spPr>
          </p:sp>
          <p:sp>
            <p:nvSpPr>
              <p:cNvPr id="421898" name="Freeform 10"/>
              <p:cNvSpPr/>
              <p:nvPr/>
            </p:nvSpPr>
            <p:spPr>
              <a:xfrm>
                <a:off x="1752" y="1570"/>
                <a:ext cx="227" cy="182"/>
              </a:xfrm>
              <a:custGeom>
                <a:avLst/>
                <a:gdLst>
                  <a:gd name="txL" fmla="*/ 0 w 227"/>
                  <a:gd name="txT" fmla="*/ 0 h 182"/>
                  <a:gd name="txR" fmla="*/ 227 w 227"/>
                  <a:gd name="txB" fmla="*/ 182 h 182"/>
                </a:gdLst>
                <a:ahLst/>
                <a:cxnLst>
                  <a:cxn ang="0">
                    <a:pos x="0" y="182"/>
                  </a:cxn>
                  <a:cxn ang="0">
                    <a:pos x="45" y="46"/>
                  </a:cxn>
                  <a:cxn ang="0">
                    <a:pos x="227" y="0"/>
                  </a:cxn>
                </a:cxnLst>
                <a:rect l="txL" t="txT" r="txR" b="txB"/>
                <a:pathLst>
                  <a:path w="227" h="182">
                    <a:moveTo>
                      <a:pt x="0" y="182"/>
                    </a:moveTo>
                    <a:cubicBezTo>
                      <a:pt x="3" y="129"/>
                      <a:pt x="7" y="76"/>
                      <a:pt x="45" y="46"/>
                    </a:cubicBezTo>
                    <a:cubicBezTo>
                      <a:pt x="83" y="16"/>
                      <a:pt x="197" y="8"/>
                      <a:pt x="227" y="0"/>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21899" name="Line 11"/>
              <p:cNvSpPr/>
              <p:nvPr/>
            </p:nvSpPr>
            <p:spPr>
              <a:xfrm flipV="1">
                <a:off x="1819" y="1888"/>
                <a:ext cx="1497" cy="91"/>
              </a:xfrm>
              <a:prstGeom prst="line">
                <a:avLst/>
              </a:prstGeom>
              <a:ln w="38100" cap="flat" cmpd="sng">
                <a:solidFill>
                  <a:schemeClr val="tx1"/>
                </a:solidFill>
                <a:prstDash val="solid"/>
                <a:headEnd type="none" w="med" len="med"/>
                <a:tailEnd type="none" w="med" len="lg"/>
              </a:ln>
            </p:spPr>
          </p:sp>
          <p:sp>
            <p:nvSpPr>
              <p:cNvPr id="421900" name="Line 12"/>
              <p:cNvSpPr/>
              <p:nvPr/>
            </p:nvSpPr>
            <p:spPr>
              <a:xfrm flipV="1">
                <a:off x="1813" y="2250"/>
                <a:ext cx="1633" cy="91"/>
              </a:xfrm>
              <a:prstGeom prst="line">
                <a:avLst/>
              </a:prstGeom>
              <a:ln w="38100" cap="flat" cmpd="sng">
                <a:solidFill>
                  <a:schemeClr val="tx1"/>
                </a:solidFill>
                <a:prstDash val="solid"/>
                <a:headEnd type="none" w="med" len="med"/>
                <a:tailEnd type="none" w="med" len="lg"/>
              </a:ln>
            </p:spPr>
          </p:sp>
          <p:sp>
            <p:nvSpPr>
              <p:cNvPr id="421901" name="Line 13"/>
              <p:cNvSpPr/>
              <p:nvPr/>
            </p:nvSpPr>
            <p:spPr>
              <a:xfrm rot="-5543" flipV="1">
                <a:off x="1778" y="2613"/>
                <a:ext cx="1724" cy="91"/>
              </a:xfrm>
              <a:prstGeom prst="line">
                <a:avLst/>
              </a:prstGeom>
              <a:ln w="38100" cap="flat" cmpd="sng">
                <a:solidFill>
                  <a:schemeClr val="tx1"/>
                </a:solidFill>
                <a:prstDash val="solid"/>
                <a:headEnd type="none" w="med" len="med"/>
                <a:tailEnd type="none" w="med" len="lg"/>
              </a:ln>
            </p:spPr>
          </p:sp>
          <p:grpSp>
            <p:nvGrpSpPr>
              <p:cNvPr id="421902" name="Group 14"/>
              <p:cNvGrpSpPr/>
              <p:nvPr/>
            </p:nvGrpSpPr>
            <p:grpSpPr>
              <a:xfrm>
                <a:off x="1612" y="2976"/>
                <a:ext cx="1994" cy="90"/>
                <a:chOff x="1612" y="2976"/>
                <a:chExt cx="2185" cy="102"/>
              </a:xfrm>
            </p:grpSpPr>
            <p:sp>
              <p:nvSpPr>
                <p:cNvPr id="421903" name="Line 15"/>
                <p:cNvSpPr/>
                <p:nvPr/>
              </p:nvSpPr>
              <p:spPr>
                <a:xfrm flipV="1">
                  <a:off x="1927" y="2976"/>
                  <a:ext cx="1870" cy="37"/>
                </a:xfrm>
                <a:prstGeom prst="line">
                  <a:avLst/>
                </a:prstGeom>
                <a:ln w="38100" cap="flat" cmpd="sng">
                  <a:solidFill>
                    <a:schemeClr val="tx1"/>
                  </a:solidFill>
                  <a:prstDash val="solid"/>
                  <a:headEnd type="none" w="med" len="med"/>
                  <a:tailEnd type="none" w="med" len="lg"/>
                </a:ln>
              </p:spPr>
            </p:sp>
            <p:sp>
              <p:nvSpPr>
                <p:cNvPr id="421904" name="Freeform 16"/>
                <p:cNvSpPr/>
                <p:nvPr/>
              </p:nvSpPr>
              <p:spPr>
                <a:xfrm>
                  <a:off x="1612" y="3010"/>
                  <a:ext cx="359" cy="68"/>
                </a:xfrm>
                <a:custGeom>
                  <a:avLst/>
                  <a:gdLst>
                    <a:gd name="txL" fmla="*/ 0 w 359"/>
                    <a:gd name="txT" fmla="*/ 0 h 68"/>
                    <a:gd name="txR" fmla="*/ 359 w 359"/>
                    <a:gd name="txB" fmla="*/ 68 h 68"/>
                  </a:gdLst>
                  <a:ahLst/>
                  <a:cxnLst>
                    <a:cxn ang="0">
                      <a:pos x="0" y="68"/>
                    </a:cxn>
                    <a:cxn ang="0">
                      <a:pos x="164" y="14"/>
                    </a:cxn>
                    <a:cxn ang="0">
                      <a:pos x="359" y="0"/>
                    </a:cxn>
                  </a:cxnLst>
                  <a:rect l="txL" t="txT" r="txR" b="txB"/>
                  <a:pathLst>
                    <a:path w="359" h="68">
                      <a:moveTo>
                        <a:pt x="0" y="68"/>
                      </a:moveTo>
                      <a:cubicBezTo>
                        <a:pt x="27" y="59"/>
                        <a:pt x="104" y="25"/>
                        <a:pt x="164" y="14"/>
                      </a:cubicBezTo>
                      <a:cubicBezTo>
                        <a:pt x="224" y="3"/>
                        <a:pt x="319" y="3"/>
                        <a:pt x="359" y="0"/>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grpSp>
          <p:sp>
            <p:nvSpPr>
              <p:cNvPr id="421905" name="Freeform 17"/>
              <p:cNvSpPr/>
              <p:nvPr/>
            </p:nvSpPr>
            <p:spPr>
              <a:xfrm rot="-1056158">
                <a:off x="1701" y="1982"/>
                <a:ext cx="136" cy="105"/>
              </a:xfrm>
              <a:custGeom>
                <a:avLst/>
                <a:gdLst>
                  <a:gd name="txL" fmla="*/ 0 w 136"/>
                  <a:gd name="txT" fmla="*/ 0 h 105"/>
                  <a:gd name="txR" fmla="*/ 136 w 136"/>
                  <a:gd name="txB" fmla="*/ 105 h 105"/>
                </a:gdLst>
                <a:ahLst/>
                <a:cxnLst>
                  <a:cxn ang="0">
                    <a:pos x="0" y="105"/>
                  </a:cxn>
                  <a:cxn ang="0">
                    <a:pos x="45" y="15"/>
                  </a:cxn>
                  <a:cxn ang="0">
                    <a:pos x="136" y="15"/>
                  </a:cxn>
                </a:cxnLst>
                <a:rect l="txL" t="txT" r="txR" b="txB"/>
                <a:pathLst>
                  <a:path w="136" h="105">
                    <a:moveTo>
                      <a:pt x="0" y="105"/>
                    </a:moveTo>
                    <a:cubicBezTo>
                      <a:pt x="11" y="67"/>
                      <a:pt x="22" y="30"/>
                      <a:pt x="45" y="15"/>
                    </a:cubicBezTo>
                    <a:cubicBezTo>
                      <a:pt x="68" y="0"/>
                      <a:pt x="102" y="7"/>
                      <a:pt x="136" y="15"/>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21906" name="Freeform 18"/>
              <p:cNvSpPr/>
              <p:nvPr/>
            </p:nvSpPr>
            <p:spPr>
              <a:xfrm>
                <a:off x="1674" y="2340"/>
                <a:ext cx="184" cy="108"/>
              </a:xfrm>
              <a:custGeom>
                <a:avLst/>
                <a:gdLst>
                  <a:gd name="txL" fmla="*/ 0 w 184"/>
                  <a:gd name="txT" fmla="*/ 0 h 108"/>
                  <a:gd name="txR" fmla="*/ 184 w 184"/>
                  <a:gd name="txB" fmla="*/ 108 h 108"/>
                </a:gdLst>
                <a:ahLst/>
                <a:cxnLst>
                  <a:cxn ang="0">
                    <a:pos x="0" y="108"/>
                  </a:cxn>
                  <a:cxn ang="0">
                    <a:pos x="36" y="18"/>
                  </a:cxn>
                  <a:cxn ang="0">
                    <a:pos x="184" y="1"/>
                  </a:cxn>
                </a:cxnLst>
                <a:rect l="txL" t="txT" r="txR" b="txB"/>
                <a:pathLst>
                  <a:path w="184" h="108">
                    <a:moveTo>
                      <a:pt x="0" y="108"/>
                    </a:moveTo>
                    <a:cubicBezTo>
                      <a:pt x="6" y="93"/>
                      <a:pt x="6" y="36"/>
                      <a:pt x="36" y="18"/>
                    </a:cubicBezTo>
                    <a:cubicBezTo>
                      <a:pt x="66" y="0"/>
                      <a:pt x="153" y="5"/>
                      <a:pt x="184" y="1"/>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21907" name="Freeform 19"/>
              <p:cNvSpPr/>
              <p:nvPr/>
            </p:nvSpPr>
            <p:spPr>
              <a:xfrm>
                <a:off x="1643" y="2703"/>
                <a:ext cx="136" cy="92"/>
              </a:xfrm>
              <a:custGeom>
                <a:avLst/>
                <a:gdLst>
                  <a:gd name="txL" fmla="*/ 0 w 136"/>
                  <a:gd name="txT" fmla="*/ 0 h 92"/>
                  <a:gd name="txR" fmla="*/ 136 w 136"/>
                  <a:gd name="txB" fmla="*/ 92 h 92"/>
                </a:gdLst>
                <a:ahLst/>
                <a:cxnLst>
                  <a:cxn ang="0">
                    <a:pos x="0" y="92"/>
                  </a:cxn>
                  <a:cxn ang="0">
                    <a:pos x="43" y="15"/>
                  </a:cxn>
                  <a:cxn ang="0">
                    <a:pos x="136" y="1"/>
                  </a:cxn>
                </a:cxnLst>
                <a:rect l="txL" t="txT" r="txR" b="txB"/>
                <a:pathLst>
                  <a:path w="136" h="92">
                    <a:moveTo>
                      <a:pt x="0" y="92"/>
                    </a:moveTo>
                    <a:cubicBezTo>
                      <a:pt x="7" y="79"/>
                      <a:pt x="20" y="30"/>
                      <a:pt x="43" y="15"/>
                    </a:cubicBezTo>
                    <a:cubicBezTo>
                      <a:pt x="66" y="0"/>
                      <a:pt x="117" y="4"/>
                      <a:pt x="136" y="1"/>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grpSp>
        <p:sp>
          <p:nvSpPr>
            <p:cNvPr id="421908" name="Freeform 20"/>
            <p:cNvSpPr/>
            <p:nvPr/>
          </p:nvSpPr>
          <p:spPr>
            <a:xfrm>
              <a:off x="296" y="1347"/>
              <a:ext cx="350" cy="1641"/>
            </a:xfrm>
            <a:custGeom>
              <a:avLst/>
              <a:gdLst>
                <a:gd name="txL" fmla="*/ 0 w 384"/>
                <a:gd name="txT" fmla="*/ 0 h 2064"/>
                <a:gd name="txR" fmla="*/ 384 w 384"/>
                <a:gd name="txB" fmla="*/ 2064 h 2064"/>
              </a:gdLst>
              <a:ahLst/>
              <a:cxnLst>
                <a:cxn ang="0">
                  <a:pos x="0" y="2064"/>
                </a:cxn>
                <a:cxn ang="0">
                  <a:pos x="192" y="1104"/>
                </a:cxn>
                <a:cxn ang="0">
                  <a:pos x="384" y="0"/>
                </a:cxn>
              </a:cxnLst>
              <a:rect l="txL" t="txT" r="txR" b="txB"/>
              <a:pathLst>
                <a:path w="384" h="2064">
                  <a:moveTo>
                    <a:pt x="0" y="2064"/>
                  </a:moveTo>
                  <a:cubicBezTo>
                    <a:pt x="64" y="1756"/>
                    <a:pt x="128" y="1448"/>
                    <a:pt x="192" y="1104"/>
                  </a:cubicBezTo>
                  <a:cubicBezTo>
                    <a:pt x="256" y="760"/>
                    <a:pt x="352" y="176"/>
                    <a:pt x="384" y="0"/>
                  </a:cubicBezTo>
                </a:path>
              </a:pathLst>
            </a:custGeom>
            <a:noFill/>
            <a:ln w="25400" cap="flat" cmpd="sng">
              <a:solidFill>
                <a:srgbClr val="CC0000"/>
              </a:solidFill>
              <a:prstDash val="solid"/>
              <a:round/>
              <a:headEnd type="none" w="med" len="med"/>
              <a:tailEnd type="none" w="sm" len="lg"/>
            </a:ln>
          </p:spPr>
          <p:txBody>
            <a:bodyPr>
              <a:spAutoFit/>
            </a:bodyPr>
            <a:p>
              <a:endParaRPr lang="zh-CN" altLang="en-US" dirty="0">
                <a:latin typeface="Times New Roman" panose="02020603050405020304" pitchFamily="18" charset="0"/>
              </a:endParaRPr>
            </a:p>
          </p:txBody>
        </p:sp>
        <p:sp>
          <p:nvSpPr>
            <p:cNvPr id="421909" name="Line 21"/>
            <p:cNvSpPr/>
            <p:nvPr/>
          </p:nvSpPr>
          <p:spPr>
            <a:xfrm>
              <a:off x="515" y="1500"/>
              <a:ext cx="87" cy="38"/>
            </a:xfrm>
            <a:prstGeom prst="line">
              <a:avLst/>
            </a:prstGeom>
            <a:ln w="12700" cap="flat" cmpd="sng">
              <a:solidFill>
                <a:srgbClr val="CC0000"/>
              </a:solidFill>
              <a:prstDash val="solid"/>
              <a:headEnd type="none" w="med" len="med"/>
              <a:tailEnd type="none" w="sm" len="lg"/>
            </a:ln>
          </p:spPr>
        </p:sp>
        <p:sp>
          <p:nvSpPr>
            <p:cNvPr id="421910" name="Line 22"/>
            <p:cNvSpPr/>
            <p:nvPr/>
          </p:nvSpPr>
          <p:spPr>
            <a:xfrm>
              <a:off x="378" y="2177"/>
              <a:ext cx="87" cy="38"/>
            </a:xfrm>
            <a:prstGeom prst="line">
              <a:avLst/>
            </a:prstGeom>
            <a:ln w="12700" cap="flat" cmpd="sng">
              <a:solidFill>
                <a:srgbClr val="CC0000"/>
              </a:solidFill>
              <a:prstDash val="solid"/>
              <a:headEnd type="none" w="med" len="med"/>
              <a:tailEnd type="none" w="sm" len="lg"/>
            </a:ln>
          </p:spPr>
        </p:sp>
        <p:sp>
          <p:nvSpPr>
            <p:cNvPr id="421911" name="Line 23"/>
            <p:cNvSpPr/>
            <p:nvPr/>
          </p:nvSpPr>
          <p:spPr>
            <a:xfrm>
              <a:off x="372" y="2244"/>
              <a:ext cx="88" cy="37"/>
            </a:xfrm>
            <a:prstGeom prst="line">
              <a:avLst/>
            </a:prstGeom>
            <a:ln w="12700" cap="flat" cmpd="sng">
              <a:solidFill>
                <a:srgbClr val="CC0000"/>
              </a:solidFill>
              <a:prstDash val="solid"/>
              <a:headEnd type="none" w="med" len="med"/>
              <a:tailEnd type="none" w="sm" len="lg"/>
            </a:ln>
          </p:spPr>
        </p:sp>
        <p:sp>
          <p:nvSpPr>
            <p:cNvPr id="421912" name="Line 24"/>
            <p:cNvSpPr/>
            <p:nvPr/>
          </p:nvSpPr>
          <p:spPr>
            <a:xfrm>
              <a:off x="395" y="2115"/>
              <a:ext cx="87" cy="38"/>
            </a:xfrm>
            <a:prstGeom prst="line">
              <a:avLst/>
            </a:prstGeom>
            <a:ln w="12700" cap="flat" cmpd="sng">
              <a:solidFill>
                <a:srgbClr val="CC0000"/>
              </a:solidFill>
              <a:prstDash val="solid"/>
              <a:headEnd type="none" w="med" len="med"/>
              <a:tailEnd type="none" w="sm" len="lg"/>
            </a:ln>
          </p:spPr>
        </p:sp>
        <p:sp>
          <p:nvSpPr>
            <p:cNvPr id="421913" name="Line 25"/>
            <p:cNvSpPr/>
            <p:nvPr/>
          </p:nvSpPr>
          <p:spPr>
            <a:xfrm rot="-94736">
              <a:off x="471" y="1538"/>
              <a:ext cx="131" cy="76"/>
            </a:xfrm>
            <a:prstGeom prst="line">
              <a:avLst/>
            </a:prstGeom>
            <a:ln w="12700" cap="flat" cmpd="sng">
              <a:solidFill>
                <a:srgbClr val="CC0000"/>
              </a:solidFill>
              <a:prstDash val="solid"/>
              <a:headEnd type="none" w="med" len="med"/>
              <a:tailEnd type="none" w="sm" len="lg"/>
            </a:ln>
          </p:spPr>
        </p:sp>
        <p:sp>
          <p:nvSpPr>
            <p:cNvPr id="421914" name="Line 26"/>
            <p:cNvSpPr/>
            <p:nvPr/>
          </p:nvSpPr>
          <p:spPr>
            <a:xfrm rot="-94736">
              <a:off x="463" y="1614"/>
              <a:ext cx="131" cy="77"/>
            </a:xfrm>
            <a:prstGeom prst="line">
              <a:avLst/>
            </a:prstGeom>
            <a:ln w="12700" cap="flat" cmpd="sng">
              <a:solidFill>
                <a:srgbClr val="CC0000"/>
              </a:solidFill>
              <a:prstDash val="solid"/>
              <a:headEnd type="none" w="med" len="med"/>
              <a:tailEnd type="none" w="sm" len="lg"/>
            </a:ln>
          </p:spPr>
        </p:sp>
        <p:sp>
          <p:nvSpPr>
            <p:cNvPr id="421915" name="Line 27"/>
            <p:cNvSpPr/>
            <p:nvPr/>
          </p:nvSpPr>
          <p:spPr>
            <a:xfrm rot="-94736">
              <a:off x="427" y="1669"/>
              <a:ext cx="131" cy="76"/>
            </a:xfrm>
            <a:prstGeom prst="line">
              <a:avLst/>
            </a:prstGeom>
            <a:ln w="12700" cap="flat" cmpd="sng">
              <a:solidFill>
                <a:srgbClr val="CC0000"/>
              </a:solidFill>
              <a:prstDash val="solid"/>
              <a:headEnd type="none" w="med" len="med"/>
              <a:tailEnd type="none" w="sm" len="lg"/>
            </a:ln>
          </p:spPr>
        </p:sp>
        <p:sp>
          <p:nvSpPr>
            <p:cNvPr id="421916" name="Line 28"/>
            <p:cNvSpPr/>
            <p:nvPr/>
          </p:nvSpPr>
          <p:spPr>
            <a:xfrm rot="-94736">
              <a:off x="427" y="1743"/>
              <a:ext cx="131" cy="76"/>
            </a:xfrm>
            <a:prstGeom prst="line">
              <a:avLst/>
            </a:prstGeom>
            <a:ln w="12700" cap="flat" cmpd="sng">
              <a:solidFill>
                <a:srgbClr val="CC0000"/>
              </a:solidFill>
              <a:prstDash val="solid"/>
              <a:headEnd type="none" w="med" len="med"/>
              <a:tailEnd type="none" w="sm" len="lg"/>
            </a:ln>
          </p:spPr>
        </p:sp>
        <p:sp>
          <p:nvSpPr>
            <p:cNvPr id="421917" name="Line 29"/>
            <p:cNvSpPr/>
            <p:nvPr/>
          </p:nvSpPr>
          <p:spPr>
            <a:xfrm rot="-94736">
              <a:off x="402" y="2060"/>
              <a:ext cx="87" cy="38"/>
            </a:xfrm>
            <a:prstGeom prst="line">
              <a:avLst/>
            </a:prstGeom>
            <a:ln w="12700" cap="flat" cmpd="sng">
              <a:solidFill>
                <a:srgbClr val="CC0000"/>
              </a:solidFill>
              <a:prstDash val="solid"/>
              <a:headEnd type="none" w="med" len="med"/>
              <a:tailEnd type="none" w="sm" len="lg"/>
            </a:ln>
          </p:spPr>
        </p:sp>
        <p:sp>
          <p:nvSpPr>
            <p:cNvPr id="421918" name="Line 30"/>
            <p:cNvSpPr/>
            <p:nvPr/>
          </p:nvSpPr>
          <p:spPr>
            <a:xfrm>
              <a:off x="351" y="2301"/>
              <a:ext cx="93" cy="48"/>
            </a:xfrm>
            <a:prstGeom prst="line">
              <a:avLst/>
            </a:prstGeom>
            <a:ln w="12700" cap="flat" cmpd="sng">
              <a:solidFill>
                <a:srgbClr val="CC0000"/>
              </a:solidFill>
              <a:prstDash val="solid"/>
              <a:headEnd type="none" w="med" len="med"/>
              <a:tailEnd type="none" w="sm" len="lg"/>
            </a:ln>
          </p:spPr>
        </p:sp>
        <p:sp>
          <p:nvSpPr>
            <p:cNvPr id="421919" name="Line 31"/>
            <p:cNvSpPr/>
            <p:nvPr/>
          </p:nvSpPr>
          <p:spPr>
            <a:xfrm>
              <a:off x="340" y="2368"/>
              <a:ext cx="87" cy="38"/>
            </a:xfrm>
            <a:prstGeom prst="line">
              <a:avLst/>
            </a:prstGeom>
            <a:ln w="12700" cap="flat" cmpd="sng">
              <a:solidFill>
                <a:srgbClr val="CC0000"/>
              </a:solidFill>
              <a:prstDash val="solid"/>
              <a:headEnd type="none" w="med" len="med"/>
              <a:tailEnd type="none" w="sm" len="lg"/>
            </a:ln>
          </p:spPr>
        </p:sp>
        <p:sp>
          <p:nvSpPr>
            <p:cNvPr id="421920" name="Line 32"/>
            <p:cNvSpPr/>
            <p:nvPr/>
          </p:nvSpPr>
          <p:spPr>
            <a:xfrm>
              <a:off x="411" y="2000"/>
              <a:ext cx="87" cy="38"/>
            </a:xfrm>
            <a:prstGeom prst="line">
              <a:avLst/>
            </a:prstGeom>
            <a:ln w="12700" cap="flat" cmpd="sng">
              <a:solidFill>
                <a:srgbClr val="CC0000"/>
              </a:solidFill>
              <a:prstDash val="solid"/>
              <a:headEnd type="none" w="med" len="med"/>
              <a:tailEnd type="none" w="sm" len="lg"/>
            </a:ln>
          </p:spPr>
        </p:sp>
        <p:sp>
          <p:nvSpPr>
            <p:cNvPr id="421921" name="Line 33"/>
            <p:cNvSpPr/>
            <p:nvPr/>
          </p:nvSpPr>
          <p:spPr>
            <a:xfrm rot="-94736">
              <a:off x="418" y="1946"/>
              <a:ext cx="87" cy="38"/>
            </a:xfrm>
            <a:prstGeom prst="line">
              <a:avLst/>
            </a:prstGeom>
            <a:ln w="12700" cap="flat" cmpd="sng">
              <a:solidFill>
                <a:srgbClr val="CC0000"/>
              </a:solidFill>
              <a:prstDash val="solid"/>
              <a:headEnd type="none" w="med" len="med"/>
              <a:tailEnd type="none" w="sm" len="lg"/>
            </a:ln>
          </p:spPr>
        </p:sp>
        <p:sp>
          <p:nvSpPr>
            <p:cNvPr id="421922" name="Line 34"/>
            <p:cNvSpPr/>
            <p:nvPr/>
          </p:nvSpPr>
          <p:spPr>
            <a:xfrm rot="-94736">
              <a:off x="426" y="1807"/>
              <a:ext cx="132" cy="74"/>
            </a:xfrm>
            <a:prstGeom prst="line">
              <a:avLst/>
            </a:prstGeom>
            <a:ln w="12700" cap="flat" cmpd="sng">
              <a:solidFill>
                <a:srgbClr val="CC0000"/>
              </a:solidFill>
              <a:prstDash val="solid"/>
              <a:headEnd type="none" w="med" len="med"/>
              <a:tailEnd type="none" w="sm" len="lg"/>
            </a:ln>
          </p:spPr>
        </p:sp>
        <p:sp>
          <p:nvSpPr>
            <p:cNvPr id="421923" name="Line 35"/>
            <p:cNvSpPr/>
            <p:nvPr/>
          </p:nvSpPr>
          <p:spPr>
            <a:xfrm rot="-94736">
              <a:off x="427" y="1881"/>
              <a:ext cx="87" cy="38"/>
            </a:xfrm>
            <a:prstGeom prst="line">
              <a:avLst/>
            </a:prstGeom>
            <a:ln w="12700" cap="flat" cmpd="sng">
              <a:solidFill>
                <a:srgbClr val="CC0000"/>
              </a:solidFill>
              <a:prstDash val="solid"/>
              <a:headEnd type="none" w="med" len="med"/>
              <a:tailEnd type="none" w="sm" len="lg"/>
            </a:ln>
          </p:spPr>
        </p:sp>
        <p:sp>
          <p:nvSpPr>
            <p:cNvPr id="421924" name="Line 36"/>
            <p:cNvSpPr/>
            <p:nvPr/>
          </p:nvSpPr>
          <p:spPr>
            <a:xfrm>
              <a:off x="345" y="2430"/>
              <a:ext cx="88" cy="37"/>
            </a:xfrm>
            <a:prstGeom prst="line">
              <a:avLst/>
            </a:prstGeom>
            <a:ln w="12700" cap="flat" cmpd="sng">
              <a:solidFill>
                <a:srgbClr val="CC0000"/>
              </a:solidFill>
              <a:prstDash val="solid"/>
              <a:headEnd type="none" w="med" len="med"/>
              <a:tailEnd type="none" w="sm" len="lg"/>
            </a:ln>
          </p:spPr>
        </p:sp>
        <p:sp>
          <p:nvSpPr>
            <p:cNvPr id="421925" name="Line 37"/>
            <p:cNvSpPr/>
            <p:nvPr/>
          </p:nvSpPr>
          <p:spPr>
            <a:xfrm>
              <a:off x="334" y="2487"/>
              <a:ext cx="88" cy="38"/>
            </a:xfrm>
            <a:prstGeom prst="line">
              <a:avLst/>
            </a:prstGeom>
            <a:ln w="12700" cap="flat" cmpd="sng">
              <a:solidFill>
                <a:srgbClr val="CC0000"/>
              </a:solidFill>
              <a:prstDash val="solid"/>
              <a:headEnd type="none" w="med" len="med"/>
              <a:tailEnd type="none" w="sm" len="lg"/>
            </a:ln>
          </p:spPr>
        </p:sp>
        <p:sp>
          <p:nvSpPr>
            <p:cNvPr id="421926" name="Line 38"/>
            <p:cNvSpPr/>
            <p:nvPr/>
          </p:nvSpPr>
          <p:spPr>
            <a:xfrm rot="-752290">
              <a:off x="345" y="2544"/>
              <a:ext cx="42" cy="39"/>
            </a:xfrm>
            <a:prstGeom prst="line">
              <a:avLst/>
            </a:prstGeom>
            <a:ln w="12700" cap="flat" cmpd="sng">
              <a:solidFill>
                <a:srgbClr val="CC0000"/>
              </a:solidFill>
              <a:prstDash val="solid"/>
              <a:headEnd type="none" w="med" len="med"/>
              <a:tailEnd type="none" w="sm" len="lg"/>
            </a:ln>
          </p:spPr>
        </p:sp>
        <p:sp>
          <p:nvSpPr>
            <p:cNvPr id="421927" name="Line 39"/>
            <p:cNvSpPr/>
            <p:nvPr/>
          </p:nvSpPr>
          <p:spPr>
            <a:xfrm rot="-752290">
              <a:off x="334" y="2601"/>
              <a:ext cx="41" cy="39"/>
            </a:xfrm>
            <a:prstGeom prst="line">
              <a:avLst/>
            </a:prstGeom>
            <a:ln w="12700" cap="flat" cmpd="sng">
              <a:solidFill>
                <a:srgbClr val="CC0000"/>
              </a:solidFill>
              <a:prstDash val="solid"/>
              <a:headEnd type="none" w="med" len="med"/>
              <a:tailEnd type="none" w="sm" len="lg"/>
            </a:ln>
          </p:spPr>
        </p:sp>
        <p:sp>
          <p:nvSpPr>
            <p:cNvPr id="421928" name="Line 40"/>
            <p:cNvSpPr/>
            <p:nvPr/>
          </p:nvSpPr>
          <p:spPr>
            <a:xfrm rot="-752290">
              <a:off x="334" y="2654"/>
              <a:ext cx="41" cy="38"/>
            </a:xfrm>
            <a:prstGeom prst="line">
              <a:avLst/>
            </a:prstGeom>
            <a:ln w="12700" cap="flat" cmpd="sng">
              <a:solidFill>
                <a:srgbClr val="CC0000"/>
              </a:solidFill>
              <a:prstDash val="solid"/>
              <a:headEnd type="none" w="med" len="med"/>
              <a:tailEnd type="none" w="sm" len="lg"/>
            </a:ln>
          </p:spPr>
        </p:sp>
        <p:sp>
          <p:nvSpPr>
            <p:cNvPr id="421929" name="Line 41"/>
            <p:cNvSpPr/>
            <p:nvPr/>
          </p:nvSpPr>
          <p:spPr>
            <a:xfrm rot="-752290">
              <a:off x="323" y="2721"/>
              <a:ext cx="41" cy="38"/>
            </a:xfrm>
            <a:prstGeom prst="line">
              <a:avLst/>
            </a:prstGeom>
            <a:ln w="12700" cap="flat" cmpd="sng">
              <a:solidFill>
                <a:srgbClr val="CC0000"/>
              </a:solidFill>
              <a:prstDash val="solid"/>
              <a:headEnd type="none" w="med" len="med"/>
              <a:tailEnd type="none" w="sm" len="lg"/>
            </a:ln>
          </p:spPr>
        </p:sp>
        <p:sp>
          <p:nvSpPr>
            <p:cNvPr id="421930" name="Line 42"/>
            <p:cNvSpPr/>
            <p:nvPr/>
          </p:nvSpPr>
          <p:spPr>
            <a:xfrm>
              <a:off x="302" y="2797"/>
              <a:ext cx="43" cy="38"/>
            </a:xfrm>
            <a:prstGeom prst="line">
              <a:avLst/>
            </a:prstGeom>
            <a:ln w="12700" cap="flat" cmpd="sng">
              <a:solidFill>
                <a:srgbClr val="CC0000"/>
              </a:solidFill>
              <a:prstDash val="solid"/>
              <a:headEnd type="none" w="med" len="med"/>
              <a:tailEnd type="none" w="sm" len="lg"/>
            </a:ln>
          </p:spPr>
        </p:sp>
        <p:grpSp>
          <p:nvGrpSpPr>
            <p:cNvPr id="421931" name="Group 43"/>
            <p:cNvGrpSpPr/>
            <p:nvPr/>
          </p:nvGrpSpPr>
          <p:grpSpPr>
            <a:xfrm>
              <a:off x="329" y="2912"/>
              <a:ext cx="1721" cy="81"/>
              <a:chOff x="1662" y="2976"/>
              <a:chExt cx="1890" cy="102"/>
            </a:xfrm>
          </p:grpSpPr>
          <p:sp>
            <p:nvSpPr>
              <p:cNvPr id="421932" name="Line 44"/>
              <p:cNvSpPr/>
              <p:nvPr/>
            </p:nvSpPr>
            <p:spPr>
              <a:xfrm flipH="1">
                <a:off x="3456" y="2976"/>
                <a:ext cx="96" cy="96"/>
              </a:xfrm>
              <a:prstGeom prst="line">
                <a:avLst/>
              </a:prstGeom>
              <a:ln w="12700" cap="flat" cmpd="sng">
                <a:solidFill>
                  <a:srgbClr val="000099"/>
                </a:solidFill>
                <a:prstDash val="solid"/>
                <a:headEnd type="none" w="med" len="med"/>
                <a:tailEnd type="none" w="sm" len="lg"/>
              </a:ln>
            </p:spPr>
          </p:sp>
          <p:sp>
            <p:nvSpPr>
              <p:cNvPr id="421933" name="Line 45"/>
              <p:cNvSpPr/>
              <p:nvPr/>
            </p:nvSpPr>
            <p:spPr>
              <a:xfrm flipH="1">
                <a:off x="3384" y="2976"/>
                <a:ext cx="96" cy="96"/>
              </a:xfrm>
              <a:prstGeom prst="line">
                <a:avLst/>
              </a:prstGeom>
              <a:ln w="12700" cap="flat" cmpd="sng">
                <a:solidFill>
                  <a:srgbClr val="000099"/>
                </a:solidFill>
                <a:prstDash val="solid"/>
                <a:headEnd type="none" w="med" len="med"/>
                <a:tailEnd type="none" w="sm" len="lg"/>
              </a:ln>
            </p:spPr>
          </p:sp>
          <p:sp>
            <p:nvSpPr>
              <p:cNvPr id="421934" name="Line 46"/>
              <p:cNvSpPr/>
              <p:nvPr/>
            </p:nvSpPr>
            <p:spPr>
              <a:xfrm flipH="1">
                <a:off x="3318" y="2976"/>
                <a:ext cx="96" cy="96"/>
              </a:xfrm>
              <a:prstGeom prst="line">
                <a:avLst/>
              </a:prstGeom>
              <a:ln w="12700" cap="flat" cmpd="sng">
                <a:solidFill>
                  <a:srgbClr val="000099"/>
                </a:solidFill>
                <a:prstDash val="solid"/>
                <a:headEnd type="none" w="med" len="med"/>
                <a:tailEnd type="none" w="sm" len="lg"/>
              </a:ln>
            </p:spPr>
          </p:sp>
          <p:sp>
            <p:nvSpPr>
              <p:cNvPr id="421935" name="Line 47"/>
              <p:cNvSpPr/>
              <p:nvPr/>
            </p:nvSpPr>
            <p:spPr>
              <a:xfrm flipH="1">
                <a:off x="3252" y="2976"/>
                <a:ext cx="96" cy="96"/>
              </a:xfrm>
              <a:prstGeom prst="line">
                <a:avLst/>
              </a:prstGeom>
              <a:ln w="12700" cap="flat" cmpd="sng">
                <a:solidFill>
                  <a:srgbClr val="000099"/>
                </a:solidFill>
                <a:prstDash val="solid"/>
                <a:headEnd type="none" w="med" len="med"/>
                <a:tailEnd type="none" w="sm" len="lg"/>
              </a:ln>
            </p:spPr>
          </p:sp>
          <p:sp>
            <p:nvSpPr>
              <p:cNvPr id="421936" name="Line 48"/>
              <p:cNvSpPr/>
              <p:nvPr/>
            </p:nvSpPr>
            <p:spPr>
              <a:xfrm flipH="1">
                <a:off x="3180" y="2976"/>
                <a:ext cx="96" cy="96"/>
              </a:xfrm>
              <a:prstGeom prst="line">
                <a:avLst/>
              </a:prstGeom>
              <a:ln w="12700" cap="flat" cmpd="sng">
                <a:solidFill>
                  <a:srgbClr val="000099"/>
                </a:solidFill>
                <a:prstDash val="solid"/>
                <a:headEnd type="none" w="med" len="med"/>
                <a:tailEnd type="none" w="sm" len="lg"/>
              </a:ln>
            </p:spPr>
          </p:sp>
          <p:sp>
            <p:nvSpPr>
              <p:cNvPr id="421937" name="Line 49"/>
              <p:cNvSpPr/>
              <p:nvPr/>
            </p:nvSpPr>
            <p:spPr>
              <a:xfrm flipH="1">
                <a:off x="3114" y="2976"/>
                <a:ext cx="96" cy="96"/>
              </a:xfrm>
              <a:prstGeom prst="line">
                <a:avLst/>
              </a:prstGeom>
              <a:ln w="12700" cap="flat" cmpd="sng">
                <a:solidFill>
                  <a:srgbClr val="000099"/>
                </a:solidFill>
                <a:prstDash val="solid"/>
                <a:headEnd type="none" w="med" len="med"/>
                <a:tailEnd type="none" w="sm" len="lg"/>
              </a:ln>
            </p:spPr>
          </p:sp>
          <p:sp>
            <p:nvSpPr>
              <p:cNvPr id="421938" name="Line 50"/>
              <p:cNvSpPr/>
              <p:nvPr/>
            </p:nvSpPr>
            <p:spPr>
              <a:xfrm flipH="1">
                <a:off x="3048" y="2976"/>
                <a:ext cx="96" cy="96"/>
              </a:xfrm>
              <a:prstGeom prst="line">
                <a:avLst/>
              </a:prstGeom>
              <a:ln w="12700" cap="flat" cmpd="sng">
                <a:solidFill>
                  <a:srgbClr val="000099"/>
                </a:solidFill>
                <a:prstDash val="solid"/>
                <a:headEnd type="none" w="med" len="med"/>
                <a:tailEnd type="none" w="sm" len="lg"/>
              </a:ln>
            </p:spPr>
          </p:sp>
          <p:sp>
            <p:nvSpPr>
              <p:cNvPr id="421939" name="Line 51"/>
              <p:cNvSpPr/>
              <p:nvPr/>
            </p:nvSpPr>
            <p:spPr>
              <a:xfrm flipH="1">
                <a:off x="2976" y="2982"/>
                <a:ext cx="96" cy="96"/>
              </a:xfrm>
              <a:prstGeom prst="line">
                <a:avLst/>
              </a:prstGeom>
              <a:ln w="12700" cap="flat" cmpd="sng">
                <a:solidFill>
                  <a:srgbClr val="000099"/>
                </a:solidFill>
                <a:prstDash val="solid"/>
                <a:headEnd type="none" w="med" len="med"/>
                <a:tailEnd type="none" w="sm" len="lg"/>
              </a:ln>
            </p:spPr>
          </p:sp>
          <p:sp>
            <p:nvSpPr>
              <p:cNvPr id="421940" name="Line 52"/>
              <p:cNvSpPr/>
              <p:nvPr/>
            </p:nvSpPr>
            <p:spPr>
              <a:xfrm flipH="1">
                <a:off x="2910" y="2982"/>
                <a:ext cx="96" cy="96"/>
              </a:xfrm>
              <a:prstGeom prst="line">
                <a:avLst/>
              </a:prstGeom>
              <a:ln w="12700" cap="flat" cmpd="sng">
                <a:solidFill>
                  <a:srgbClr val="000099"/>
                </a:solidFill>
                <a:prstDash val="solid"/>
                <a:headEnd type="none" w="med" len="med"/>
                <a:tailEnd type="none" w="sm" len="lg"/>
              </a:ln>
            </p:spPr>
          </p:sp>
          <p:sp>
            <p:nvSpPr>
              <p:cNvPr id="421941" name="Line 53"/>
              <p:cNvSpPr/>
              <p:nvPr/>
            </p:nvSpPr>
            <p:spPr>
              <a:xfrm flipH="1">
                <a:off x="2850" y="2982"/>
                <a:ext cx="96" cy="96"/>
              </a:xfrm>
              <a:prstGeom prst="line">
                <a:avLst/>
              </a:prstGeom>
              <a:ln w="12700" cap="flat" cmpd="sng">
                <a:solidFill>
                  <a:srgbClr val="000099"/>
                </a:solidFill>
                <a:prstDash val="solid"/>
                <a:headEnd type="none" w="med" len="med"/>
                <a:tailEnd type="none" w="sm" len="lg"/>
              </a:ln>
            </p:spPr>
          </p:sp>
          <p:sp>
            <p:nvSpPr>
              <p:cNvPr id="421942" name="Line 54"/>
              <p:cNvSpPr/>
              <p:nvPr/>
            </p:nvSpPr>
            <p:spPr>
              <a:xfrm flipH="1">
                <a:off x="2778" y="2982"/>
                <a:ext cx="96" cy="96"/>
              </a:xfrm>
              <a:prstGeom prst="line">
                <a:avLst/>
              </a:prstGeom>
              <a:ln w="12700" cap="flat" cmpd="sng">
                <a:solidFill>
                  <a:srgbClr val="000099"/>
                </a:solidFill>
                <a:prstDash val="solid"/>
                <a:headEnd type="none" w="med" len="med"/>
                <a:tailEnd type="none" w="sm" len="lg"/>
              </a:ln>
            </p:spPr>
          </p:sp>
          <p:sp>
            <p:nvSpPr>
              <p:cNvPr id="421943" name="Line 55"/>
              <p:cNvSpPr/>
              <p:nvPr/>
            </p:nvSpPr>
            <p:spPr>
              <a:xfrm flipH="1">
                <a:off x="2286" y="3018"/>
                <a:ext cx="48" cy="48"/>
              </a:xfrm>
              <a:prstGeom prst="line">
                <a:avLst/>
              </a:prstGeom>
              <a:ln w="12700" cap="flat" cmpd="sng">
                <a:solidFill>
                  <a:srgbClr val="000099"/>
                </a:solidFill>
                <a:prstDash val="solid"/>
                <a:headEnd type="none" w="med" len="med"/>
                <a:tailEnd type="none" w="sm" len="lg"/>
              </a:ln>
            </p:spPr>
          </p:sp>
          <p:sp>
            <p:nvSpPr>
              <p:cNvPr id="421944" name="Line 56"/>
              <p:cNvSpPr/>
              <p:nvPr/>
            </p:nvSpPr>
            <p:spPr>
              <a:xfrm flipH="1">
                <a:off x="2340" y="3018"/>
                <a:ext cx="48" cy="48"/>
              </a:xfrm>
              <a:prstGeom prst="line">
                <a:avLst/>
              </a:prstGeom>
              <a:ln w="12700" cap="flat" cmpd="sng">
                <a:solidFill>
                  <a:srgbClr val="000099"/>
                </a:solidFill>
                <a:prstDash val="solid"/>
                <a:headEnd type="none" w="med" len="med"/>
                <a:tailEnd type="none" w="sm" len="lg"/>
              </a:ln>
            </p:spPr>
          </p:sp>
          <p:sp>
            <p:nvSpPr>
              <p:cNvPr id="421945" name="Line 57"/>
              <p:cNvSpPr/>
              <p:nvPr/>
            </p:nvSpPr>
            <p:spPr>
              <a:xfrm flipH="1">
                <a:off x="2226" y="3018"/>
                <a:ext cx="48" cy="48"/>
              </a:xfrm>
              <a:prstGeom prst="line">
                <a:avLst/>
              </a:prstGeom>
              <a:ln w="12700" cap="flat" cmpd="sng">
                <a:solidFill>
                  <a:srgbClr val="000099"/>
                </a:solidFill>
                <a:prstDash val="solid"/>
                <a:headEnd type="none" w="med" len="med"/>
                <a:tailEnd type="none" w="sm" len="lg"/>
              </a:ln>
            </p:spPr>
          </p:sp>
          <p:sp>
            <p:nvSpPr>
              <p:cNvPr id="421946" name="Line 58"/>
              <p:cNvSpPr/>
              <p:nvPr/>
            </p:nvSpPr>
            <p:spPr>
              <a:xfrm flipH="1">
                <a:off x="2718" y="2982"/>
                <a:ext cx="96" cy="96"/>
              </a:xfrm>
              <a:prstGeom prst="line">
                <a:avLst/>
              </a:prstGeom>
              <a:ln w="12700" cap="flat" cmpd="sng">
                <a:solidFill>
                  <a:srgbClr val="000099"/>
                </a:solidFill>
                <a:prstDash val="solid"/>
                <a:headEnd type="none" w="med" len="med"/>
                <a:tailEnd type="none" w="sm" len="lg"/>
              </a:ln>
            </p:spPr>
          </p:sp>
          <p:sp>
            <p:nvSpPr>
              <p:cNvPr id="421947" name="Line 59"/>
              <p:cNvSpPr/>
              <p:nvPr/>
            </p:nvSpPr>
            <p:spPr>
              <a:xfrm flipH="1">
                <a:off x="2118" y="3018"/>
                <a:ext cx="48" cy="48"/>
              </a:xfrm>
              <a:prstGeom prst="line">
                <a:avLst/>
              </a:prstGeom>
              <a:ln w="12700" cap="flat" cmpd="sng">
                <a:solidFill>
                  <a:srgbClr val="000099"/>
                </a:solidFill>
                <a:prstDash val="solid"/>
                <a:headEnd type="none" w="med" len="med"/>
                <a:tailEnd type="none" w="sm" len="lg"/>
              </a:ln>
            </p:spPr>
          </p:sp>
          <p:sp>
            <p:nvSpPr>
              <p:cNvPr id="421948" name="Line 60"/>
              <p:cNvSpPr/>
              <p:nvPr/>
            </p:nvSpPr>
            <p:spPr>
              <a:xfrm flipH="1">
                <a:off x="2172" y="3018"/>
                <a:ext cx="48" cy="48"/>
              </a:xfrm>
              <a:prstGeom prst="line">
                <a:avLst/>
              </a:prstGeom>
              <a:ln w="12700" cap="flat" cmpd="sng">
                <a:solidFill>
                  <a:srgbClr val="000099"/>
                </a:solidFill>
                <a:prstDash val="solid"/>
                <a:headEnd type="none" w="med" len="med"/>
                <a:tailEnd type="none" w="sm" len="lg"/>
              </a:ln>
            </p:spPr>
          </p:sp>
          <p:sp>
            <p:nvSpPr>
              <p:cNvPr id="421949" name="Line 61"/>
              <p:cNvSpPr/>
              <p:nvPr/>
            </p:nvSpPr>
            <p:spPr>
              <a:xfrm flipH="1">
                <a:off x="2058" y="3018"/>
                <a:ext cx="48" cy="48"/>
              </a:xfrm>
              <a:prstGeom prst="line">
                <a:avLst/>
              </a:prstGeom>
              <a:ln w="12700" cap="flat" cmpd="sng">
                <a:solidFill>
                  <a:srgbClr val="000099"/>
                </a:solidFill>
                <a:prstDash val="solid"/>
                <a:headEnd type="none" w="med" len="med"/>
                <a:tailEnd type="none" w="sm" len="lg"/>
              </a:ln>
            </p:spPr>
          </p:sp>
          <p:sp>
            <p:nvSpPr>
              <p:cNvPr id="421950" name="Line 62"/>
              <p:cNvSpPr/>
              <p:nvPr/>
            </p:nvSpPr>
            <p:spPr>
              <a:xfrm flipH="1">
                <a:off x="2616" y="3012"/>
                <a:ext cx="48" cy="48"/>
              </a:xfrm>
              <a:prstGeom prst="line">
                <a:avLst/>
              </a:prstGeom>
              <a:ln w="12700" cap="flat" cmpd="sng">
                <a:solidFill>
                  <a:srgbClr val="000099"/>
                </a:solidFill>
                <a:prstDash val="solid"/>
                <a:headEnd type="none" w="med" len="med"/>
                <a:tailEnd type="none" w="sm" len="lg"/>
              </a:ln>
            </p:spPr>
          </p:sp>
          <p:sp>
            <p:nvSpPr>
              <p:cNvPr id="421951" name="Line 63"/>
              <p:cNvSpPr/>
              <p:nvPr/>
            </p:nvSpPr>
            <p:spPr>
              <a:xfrm flipH="1">
                <a:off x="2670" y="3012"/>
                <a:ext cx="48" cy="48"/>
              </a:xfrm>
              <a:prstGeom prst="line">
                <a:avLst/>
              </a:prstGeom>
              <a:ln w="12700" cap="flat" cmpd="sng">
                <a:solidFill>
                  <a:srgbClr val="000099"/>
                </a:solidFill>
                <a:prstDash val="solid"/>
                <a:headEnd type="none" w="med" len="med"/>
                <a:tailEnd type="none" w="sm" len="lg"/>
              </a:ln>
            </p:spPr>
          </p:sp>
          <p:sp>
            <p:nvSpPr>
              <p:cNvPr id="421952" name="Line 64"/>
              <p:cNvSpPr/>
              <p:nvPr/>
            </p:nvSpPr>
            <p:spPr>
              <a:xfrm flipH="1">
                <a:off x="2556" y="3012"/>
                <a:ext cx="48" cy="48"/>
              </a:xfrm>
              <a:prstGeom prst="line">
                <a:avLst/>
              </a:prstGeom>
              <a:ln w="12700" cap="flat" cmpd="sng">
                <a:solidFill>
                  <a:srgbClr val="000099"/>
                </a:solidFill>
                <a:prstDash val="solid"/>
                <a:headEnd type="none" w="med" len="med"/>
                <a:tailEnd type="none" w="sm" len="lg"/>
              </a:ln>
            </p:spPr>
          </p:sp>
          <p:sp>
            <p:nvSpPr>
              <p:cNvPr id="421953" name="Line 65"/>
              <p:cNvSpPr/>
              <p:nvPr/>
            </p:nvSpPr>
            <p:spPr>
              <a:xfrm flipH="1">
                <a:off x="2448" y="3012"/>
                <a:ext cx="48" cy="48"/>
              </a:xfrm>
              <a:prstGeom prst="line">
                <a:avLst/>
              </a:prstGeom>
              <a:ln w="12700" cap="flat" cmpd="sng">
                <a:solidFill>
                  <a:srgbClr val="000099"/>
                </a:solidFill>
                <a:prstDash val="solid"/>
                <a:headEnd type="none" w="med" len="med"/>
                <a:tailEnd type="none" w="sm" len="lg"/>
              </a:ln>
            </p:spPr>
          </p:sp>
          <p:sp>
            <p:nvSpPr>
              <p:cNvPr id="421954" name="Line 66"/>
              <p:cNvSpPr/>
              <p:nvPr/>
            </p:nvSpPr>
            <p:spPr>
              <a:xfrm flipH="1">
                <a:off x="2502" y="3012"/>
                <a:ext cx="48" cy="48"/>
              </a:xfrm>
              <a:prstGeom prst="line">
                <a:avLst/>
              </a:prstGeom>
              <a:ln w="12700" cap="flat" cmpd="sng">
                <a:solidFill>
                  <a:srgbClr val="000099"/>
                </a:solidFill>
                <a:prstDash val="solid"/>
                <a:headEnd type="none" w="med" len="med"/>
                <a:tailEnd type="none" w="sm" len="lg"/>
              </a:ln>
            </p:spPr>
          </p:sp>
          <p:sp>
            <p:nvSpPr>
              <p:cNvPr id="421955" name="Line 67"/>
              <p:cNvSpPr/>
              <p:nvPr/>
            </p:nvSpPr>
            <p:spPr>
              <a:xfrm flipH="1">
                <a:off x="2388" y="3018"/>
                <a:ext cx="48" cy="48"/>
              </a:xfrm>
              <a:prstGeom prst="line">
                <a:avLst/>
              </a:prstGeom>
              <a:ln w="12700" cap="flat" cmpd="sng">
                <a:solidFill>
                  <a:srgbClr val="000099"/>
                </a:solidFill>
                <a:prstDash val="solid"/>
                <a:headEnd type="none" w="med" len="med"/>
                <a:tailEnd type="none" w="sm" len="lg"/>
              </a:ln>
            </p:spPr>
          </p:sp>
          <p:sp>
            <p:nvSpPr>
              <p:cNvPr id="421956" name="Line 68"/>
              <p:cNvSpPr/>
              <p:nvPr/>
            </p:nvSpPr>
            <p:spPr>
              <a:xfrm flipH="1">
                <a:off x="2004" y="3018"/>
                <a:ext cx="48" cy="48"/>
              </a:xfrm>
              <a:prstGeom prst="line">
                <a:avLst/>
              </a:prstGeom>
              <a:ln w="12700" cap="flat" cmpd="sng">
                <a:solidFill>
                  <a:srgbClr val="000099"/>
                </a:solidFill>
                <a:prstDash val="solid"/>
                <a:headEnd type="none" w="med" len="med"/>
                <a:tailEnd type="none" w="sm" len="lg"/>
              </a:ln>
            </p:spPr>
          </p:sp>
          <p:sp>
            <p:nvSpPr>
              <p:cNvPr id="421957" name="Line 69"/>
              <p:cNvSpPr/>
              <p:nvPr/>
            </p:nvSpPr>
            <p:spPr>
              <a:xfrm flipH="1">
                <a:off x="1896" y="3018"/>
                <a:ext cx="48" cy="48"/>
              </a:xfrm>
              <a:prstGeom prst="line">
                <a:avLst/>
              </a:prstGeom>
              <a:ln w="12700" cap="flat" cmpd="sng">
                <a:solidFill>
                  <a:srgbClr val="000099"/>
                </a:solidFill>
                <a:prstDash val="solid"/>
                <a:headEnd type="none" w="med" len="med"/>
                <a:tailEnd type="none" w="sm" len="lg"/>
              </a:ln>
            </p:spPr>
          </p:sp>
          <p:sp>
            <p:nvSpPr>
              <p:cNvPr id="421958" name="Line 70"/>
              <p:cNvSpPr/>
              <p:nvPr/>
            </p:nvSpPr>
            <p:spPr>
              <a:xfrm flipH="1">
                <a:off x="1950" y="3018"/>
                <a:ext cx="48" cy="48"/>
              </a:xfrm>
              <a:prstGeom prst="line">
                <a:avLst/>
              </a:prstGeom>
              <a:ln w="12700" cap="flat" cmpd="sng">
                <a:solidFill>
                  <a:srgbClr val="000099"/>
                </a:solidFill>
                <a:prstDash val="solid"/>
                <a:headEnd type="none" w="med" len="med"/>
                <a:tailEnd type="none" w="sm" len="lg"/>
              </a:ln>
            </p:spPr>
          </p:sp>
          <p:sp>
            <p:nvSpPr>
              <p:cNvPr id="421959" name="Line 71"/>
              <p:cNvSpPr/>
              <p:nvPr/>
            </p:nvSpPr>
            <p:spPr>
              <a:xfrm flipH="1">
                <a:off x="1836" y="3018"/>
                <a:ext cx="48" cy="48"/>
              </a:xfrm>
              <a:prstGeom prst="line">
                <a:avLst/>
              </a:prstGeom>
              <a:ln w="12700" cap="flat" cmpd="sng">
                <a:solidFill>
                  <a:srgbClr val="000099"/>
                </a:solidFill>
                <a:prstDash val="solid"/>
                <a:headEnd type="none" w="med" len="med"/>
                <a:tailEnd type="none" w="sm" len="lg"/>
              </a:ln>
            </p:spPr>
          </p:sp>
          <p:sp>
            <p:nvSpPr>
              <p:cNvPr id="421960" name="Line 72"/>
              <p:cNvSpPr/>
              <p:nvPr/>
            </p:nvSpPr>
            <p:spPr>
              <a:xfrm flipH="1">
                <a:off x="1830" y="3024"/>
                <a:ext cx="48" cy="48"/>
              </a:xfrm>
              <a:prstGeom prst="line">
                <a:avLst/>
              </a:prstGeom>
              <a:ln w="12700" cap="flat" cmpd="sng">
                <a:solidFill>
                  <a:srgbClr val="000099"/>
                </a:solidFill>
                <a:prstDash val="solid"/>
                <a:headEnd type="none" w="med" len="med"/>
                <a:tailEnd type="none" w="sm" len="lg"/>
              </a:ln>
            </p:spPr>
          </p:sp>
          <p:sp>
            <p:nvSpPr>
              <p:cNvPr id="421961" name="Line 73"/>
              <p:cNvSpPr/>
              <p:nvPr/>
            </p:nvSpPr>
            <p:spPr>
              <a:xfrm flipH="1">
                <a:off x="1722" y="3024"/>
                <a:ext cx="48" cy="48"/>
              </a:xfrm>
              <a:prstGeom prst="line">
                <a:avLst/>
              </a:prstGeom>
              <a:ln w="12700" cap="flat" cmpd="sng">
                <a:solidFill>
                  <a:srgbClr val="000099"/>
                </a:solidFill>
                <a:prstDash val="solid"/>
                <a:headEnd type="none" w="med" len="med"/>
                <a:tailEnd type="none" w="sm" len="lg"/>
              </a:ln>
            </p:spPr>
          </p:sp>
          <p:sp>
            <p:nvSpPr>
              <p:cNvPr id="421962" name="Line 74"/>
              <p:cNvSpPr/>
              <p:nvPr/>
            </p:nvSpPr>
            <p:spPr>
              <a:xfrm flipH="1">
                <a:off x="1776" y="3024"/>
                <a:ext cx="48" cy="48"/>
              </a:xfrm>
              <a:prstGeom prst="line">
                <a:avLst/>
              </a:prstGeom>
              <a:ln w="12700" cap="flat" cmpd="sng">
                <a:solidFill>
                  <a:srgbClr val="000099"/>
                </a:solidFill>
                <a:prstDash val="solid"/>
                <a:headEnd type="none" w="med" len="med"/>
                <a:tailEnd type="none" w="sm" len="lg"/>
              </a:ln>
            </p:spPr>
          </p:sp>
          <p:sp>
            <p:nvSpPr>
              <p:cNvPr id="421963" name="Line 75"/>
              <p:cNvSpPr/>
              <p:nvPr/>
            </p:nvSpPr>
            <p:spPr>
              <a:xfrm flipH="1">
                <a:off x="1662" y="3024"/>
                <a:ext cx="48" cy="48"/>
              </a:xfrm>
              <a:prstGeom prst="line">
                <a:avLst/>
              </a:prstGeom>
              <a:ln w="12700" cap="flat" cmpd="sng">
                <a:solidFill>
                  <a:srgbClr val="000099"/>
                </a:solidFill>
                <a:prstDash val="solid"/>
                <a:headEnd type="none" w="med" len="med"/>
                <a:tailEnd type="none" w="sm" len="lg"/>
              </a:ln>
            </p:spPr>
          </p:sp>
        </p:grpSp>
        <p:sp>
          <p:nvSpPr>
            <p:cNvPr id="421964" name="Line 76"/>
            <p:cNvSpPr/>
            <p:nvPr/>
          </p:nvSpPr>
          <p:spPr>
            <a:xfrm>
              <a:off x="280" y="2873"/>
              <a:ext cx="43" cy="39"/>
            </a:xfrm>
            <a:prstGeom prst="line">
              <a:avLst/>
            </a:prstGeom>
            <a:ln w="12700" cap="flat" cmpd="sng">
              <a:solidFill>
                <a:srgbClr val="CC0000"/>
              </a:solidFill>
              <a:prstDash val="solid"/>
              <a:headEnd type="none" w="med" len="med"/>
              <a:tailEnd type="none" w="sm" len="lg"/>
            </a:ln>
          </p:spPr>
        </p:sp>
        <p:sp>
          <p:nvSpPr>
            <p:cNvPr id="421965" name="Line 77"/>
            <p:cNvSpPr/>
            <p:nvPr/>
          </p:nvSpPr>
          <p:spPr>
            <a:xfrm flipH="1">
              <a:off x="264" y="2081"/>
              <a:ext cx="874" cy="0"/>
            </a:xfrm>
            <a:prstGeom prst="line">
              <a:avLst/>
            </a:prstGeom>
            <a:ln w="19050" cap="flat" cmpd="sng">
              <a:solidFill>
                <a:srgbClr val="000099"/>
              </a:solidFill>
              <a:prstDash val="dash"/>
              <a:headEnd type="none" w="med" len="med"/>
              <a:tailEnd type="none" w="sm" len="lg"/>
            </a:ln>
          </p:spPr>
        </p:sp>
        <p:sp>
          <p:nvSpPr>
            <p:cNvPr id="421966" name="Line 78"/>
            <p:cNvSpPr/>
            <p:nvPr/>
          </p:nvSpPr>
          <p:spPr>
            <a:xfrm flipH="1">
              <a:off x="257" y="2377"/>
              <a:ext cx="875" cy="0"/>
            </a:xfrm>
            <a:prstGeom prst="line">
              <a:avLst/>
            </a:prstGeom>
            <a:ln w="19050" cap="flat" cmpd="sng">
              <a:solidFill>
                <a:srgbClr val="000099"/>
              </a:solidFill>
              <a:prstDash val="dash"/>
              <a:headEnd type="none" w="med" len="med"/>
              <a:tailEnd type="none" w="sm" len="lg"/>
            </a:ln>
          </p:spPr>
        </p:sp>
        <p:sp>
          <p:nvSpPr>
            <p:cNvPr id="421967" name="Text Box 79"/>
            <p:cNvSpPr txBox="1"/>
            <p:nvPr/>
          </p:nvSpPr>
          <p:spPr>
            <a:xfrm>
              <a:off x="317" y="1007"/>
              <a:ext cx="709" cy="288"/>
            </a:xfrm>
            <a:prstGeom prst="rect">
              <a:avLst/>
            </a:prstGeom>
            <a:noFill/>
            <a:ln w="9525">
              <a:noFill/>
            </a:ln>
          </p:spPr>
          <p:txBody>
            <a:bodyPr wrap="none" anchor="ctr" anchorCtr="0">
              <a:spAutoFit/>
            </a:bodyPr>
            <a:p>
              <a:pPr algn="ctr"/>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C</a:t>
              </a:r>
              <a:r>
                <a:rPr lang="en-US" altLang="zh-CN" b="1" i="1" dirty="0">
                  <a:solidFill>
                    <a:srgbClr val="0033CC"/>
                  </a:solidFill>
                  <a:latin typeface="Times New Roman" panose="02020603050405020304" pitchFamily="18" charset="0"/>
                </a:rPr>
                <a:t> </a:t>
              </a:r>
              <a:r>
                <a:rPr lang="en-US" altLang="zh-CN" dirty="0">
                  <a:solidFill>
                    <a:srgbClr val="0033CC"/>
                  </a:solidFill>
                  <a:latin typeface="Times New Roman" panose="02020603050405020304" pitchFamily="18" charset="0"/>
                </a:rPr>
                <a:t>/ </a:t>
              </a:r>
              <a:r>
                <a:rPr lang="en-US" altLang="zh-CN" b="1" dirty="0">
                  <a:solidFill>
                    <a:srgbClr val="0033CC"/>
                  </a:solidFill>
                  <a:latin typeface="Times New Roman" panose="02020603050405020304" pitchFamily="18" charset="0"/>
                </a:rPr>
                <a:t>mA</a:t>
              </a:r>
              <a:endParaRPr lang="en-US" altLang="zh-CN" b="1" dirty="0">
                <a:solidFill>
                  <a:srgbClr val="0033CC"/>
                </a:solidFill>
                <a:latin typeface="Times New Roman" panose="02020603050405020304" pitchFamily="18" charset="0"/>
              </a:endParaRPr>
            </a:p>
          </p:txBody>
        </p:sp>
        <p:sp>
          <p:nvSpPr>
            <p:cNvPr id="421968" name="Text Box 80"/>
            <p:cNvSpPr txBox="1"/>
            <p:nvPr/>
          </p:nvSpPr>
          <p:spPr>
            <a:xfrm>
              <a:off x="2223" y="2937"/>
              <a:ext cx="716" cy="288"/>
            </a:xfrm>
            <a:prstGeom prst="rect">
              <a:avLst/>
            </a:prstGeom>
            <a:noFill/>
            <a:ln w="9525">
              <a:noFill/>
            </a:ln>
          </p:spPr>
          <p:txBody>
            <a:bodyPr anchor="ctr" anchorCtr="0">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CE</a:t>
              </a:r>
              <a:r>
                <a:rPr lang="en-US" altLang="zh-CN" dirty="0">
                  <a:solidFill>
                    <a:srgbClr val="0033CC"/>
                  </a:solidFill>
                  <a:latin typeface="Times New Roman" panose="02020603050405020304" pitchFamily="18" charset="0"/>
                </a:rPr>
                <a:t> </a:t>
              </a:r>
              <a:r>
                <a:rPr lang="en-US" altLang="zh-CN" b="1" dirty="0">
                  <a:solidFill>
                    <a:srgbClr val="0033CC"/>
                  </a:solidFill>
                  <a:latin typeface="Times New Roman" panose="02020603050405020304" pitchFamily="18" charset="0"/>
                </a:rPr>
                <a:t>/V</a:t>
              </a:r>
              <a:endParaRPr lang="en-US" altLang="zh-CN" b="1" dirty="0">
                <a:solidFill>
                  <a:srgbClr val="0033CC"/>
                </a:solidFill>
                <a:latin typeface="Times New Roman" panose="02020603050405020304" pitchFamily="18" charset="0"/>
              </a:endParaRPr>
            </a:p>
          </p:txBody>
        </p:sp>
        <p:sp>
          <p:nvSpPr>
            <p:cNvPr id="421969" name="Text Box 81"/>
            <p:cNvSpPr txBox="1"/>
            <p:nvPr/>
          </p:nvSpPr>
          <p:spPr>
            <a:xfrm>
              <a:off x="1748" y="1230"/>
              <a:ext cx="743" cy="1783"/>
            </a:xfrm>
            <a:prstGeom prst="rect">
              <a:avLst/>
            </a:prstGeom>
            <a:noFill/>
            <a:ln w="25400">
              <a:noFill/>
            </a:ln>
          </p:spPr>
          <p:txBody>
            <a:bodyPr>
              <a:spAutoFit/>
            </a:bodyPr>
            <a:p>
              <a:pPr>
                <a:spcBef>
                  <a:spcPct val="30000"/>
                </a:spcBef>
              </a:pPr>
              <a:r>
                <a:rPr lang="en-US" altLang="zh-CN" b="1" dirty="0">
                  <a:latin typeface="Times New Roman" panose="02020603050405020304" pitchFamily="18" charset="0"/>
                </a:rPr>
                <a:t>50 µA</a:t>
              </a:r>
              <a:endParaRPr lang="en-US" altLang="zh-CN" b="1" dirty="0">
                <a:latin typeface="Times New Roman" panose="02020603050405020304" pitchFamily="18" charset="0"/>
              </a:endParaRPr>
            </a:p>
            <a:p>
              <a:pPr>
                <a:spcBef>
                  <a:spcPct val="30000"/>
                </a:spcBef>
              </a:pPr>
              <a:r>
                <a:rPr lang="en-US" altLang="zh-CN" b="1" dirty="0">
                  <a:latin typeface="Times New Roman" panose="02020603050405020304" pitchFamily="18" charset="0"/>
                </a:rPr>
                <a:t>40 µA</a:t>
              </a:r>
              <a:endParaRPr lang="en-US" altLang="zh-CN" b="1" dirty="0">
                <a:latin typeface="Times New Roman" panose="02020603050405020304" pitchFamily="18" charset="0"/>
              </a:endParaRPr>
            </a:p>
            <a:p>
              <a:pPr>
                <a:spcBef>
                  <a:spcPct val="30000"/>
                </a:spcBef>
              </a:pPr>
              <a:r>
                <a:rPr lang="en-US" altLang="zh-CN" b="1" dirty="0">
                  <a:latin typeface="Times New Roman" panose="02020603050405020304" pitchFamily="18" charset="0"/>
                </a:rPr>
                <a:t>30 µA</a:t>
              </a:r>
              <a:endParaRPr lang="en-US" altLang="zh-CN" b="1" dirty="0">
                <a:latin typeface="Times New Roman" panose="02020603050405020304" pitchFamily="18" charset="0"/>
              </a:endParaRPr>
            </a:p>
            <a:p>
              <a:pPr>
                <a:spcBef>
                  <a:spcPct val="30000"/>
                </a:spcBef>
              </a:pPr>
              <a:r>
                <a:rPr lang="en-US" altLang="zh-CN" b="1" dirty="0">
                  <a:latin typeface="Times New Roman" panose="02020603050405020304" pitchFamily="18" charset="0"/>
                </a:rPr>
                <a:t>20 µA</a:t>
              </a:r>
              <a:endParaRPr lang="en-US" altLang="zh-CN" b="1" dirty="0">
                <a:latin typeface="Times New Roman" panose="02020603050405020304" pitchFamily="18" charset="0"/>
              </a:endParaRPr>
            </a:p>
            <a:p>
              <a:pPr>
                <a:spcBef>
                  <a:spcPct val="30000"/>
                </a:spcBef>
              </a:pPr>
              <a:r>
                <a:rPr lang="en-US" altLang="zh-CN" b="1" dirty="0">
                  <a:latin typeface="Times New Roman" panose="02020603050405020304" pitchFamily="18" charset="0"/>
                </a:rPr>
                <a:t>10 µA</a:t>
              </a:r>
              <a:endParaRPr lang="en-US" altLang="zh-CN" b="1" dirty="0">
                <a:latin typeface="Times New Roman" panose="02020603050405020304" pitchFamily="18" charset="0"/>
              </a:endParaRPr>
            </a:p>
            <a:p>
              <a:pPr>
                <a:spcBef>
                  <a:spcPct val="30000"/>
                </a:spcBef>
              </a:pP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B</a:t>
              </a:r>
              <a:r>
                <a:rPr lang="en-US" altLang="zh-CN" b="1" dirty="0">
                  <a:latin typeface="Times New Roman" panose="02020603050405020304" pitchFamily="18" charset="0"/>
                </a:rPr>
                <a:t> = 0</a:t>
              </a:r>
              <a:endParaRPr lang="en-US" altLang="zh-CN" b="1" dirty="0">
                <a:latin typeface="Times New Roman" panose="02020603050405020304" pitchFamily="18" charset="0"/>
              </a:endParaRPr>
            </a:p>
          </p:txBody>
        </p:sp>
        <p:sp>
          <p:nvSpPr>
            <p:cNvPr id="421970" name="Text Box 82"/>
            <p:cNvSpPr txBox="1"/>
            <p:nvPr/>
          </p:nvSpPr>
          <p:spPr>
            <a:xfrm>
              <a:off x="126" y="2948"/>
              <a:ext cx="2411" cy="251"/>
            </a:xfrm>
            <a:prstGeom prst="rect">
              <a:avLst/>
            </a:prstGeom>
            <a:noFill/>
            <a:ln w="25400">
              <a:noFill/>
            </a:ln>
          </p:spPr>
          <p:txBody>
            <a:bodyPr>
              <a:spAutoFit/>
            </a:bodyPr>
            <a:p>
              <a:pPr>
                <a:spcBef>
                  <a:spcPct val="50000"/>
                </a:spcBef>
              </a:pPr>
              <a:r>
                <a:rPr lang="en-US" altLang="zh-CN" sz="2000" b="1" i="1" dirty="0">
                  <a:latin typeface="Times New Roman" panose="02020603050405020304" pitchFamily="18" charset="0"/>
                </a:rPr>
                <a:t>O</a:t>
              </a:r>
              <a:r>
                <a:rPr lang="en-US" altLang="zh-CN" sz="2000" b="1" dirty="0">
                  <a:latin typeface="Times New Roman" panose="02020603050405020304" pitchFamily="18" charset="0"/>
                </a:rPr>
                <a:t>          2          4           6         8       </a:t>
              </a:r>
              <a:endParaRPr lang="en-US" altLang="zh-CN" sz="2000" b="1" dirty="0">
                <a:latin typeface="Times New Roman" panose="02020603050405020304" pitchFamily="18" charset="0"/>
              </a:endParaRPr>
            </a:p>
          </p:txBody>
        </p:sp>
        <p:sp>
          <p:nvSpPr>
            <p:cNvPr id="421971" name="Line 83"/>
            <p:cNvSpPr/>
            <p:nvPr/>
          </p:nvSpPr>
          <p:spPr>
            <a:xfrm>
              <a:off x="2211" y="2947"/>
              <a:ext cx="0" cy="35"/>
            </a:xfrm>
            <a:prstGeom prst="line">
              <a:avLst/>
            </a:prstGeom>
            <a:ln w="19050" cap="flat" cmpd="sng">
              <a:solidFill>
                <a:schemeClr val="tx1"/>
              </a:solidFill>
              <a:prstDash val="solid"/>
              <a:headEnd type="none" w="med" len="med"/>
              <a:tailEnd type="none" w="sm" len="lg"/>
            </a:ln>
          </p:spPr>
        </p:sp>
        <p:sp>
          <p:nvSpPr>
            <p:cNvPr id="421972" name="Line 84"/>
            <p:cNvSpPr/>
            <p:nvPr/>
          </p:nvSpPr>
          <p:spPr>
            <a:xfrm>
              <a:off x="1730" y="2949"/>
              <a:ext cx="0" cy="36"/>
            </a:xfrm>
            <a:prstGeom prst="line">
              <a:avLst/>
            </a:prstGeom>
            <a:ln w="19050" cap="flat" cmpd="sng">
              <a:solidFill>
                <a:schemeClr val="tx1"/>
              </a:solidFill>
              <a:prstDash val="solid"/>
              <a:headEnd type="none" w="med" len="med"/>
              <a:tailEnd type="none" w="sm" len="lg"/>
            </a:ln>
          </p:spPr>
        </p:sp>
        <p:sp>
          <p:nvSpPr>
            <p:cNvPr id="421973" name="Line 85"/>
            <p:cNvSpPr/>
            <p:nvPr/>
          </p:nvSpPr>
          <p:spPr>
            <a:xfrm>
              <a:off x="738" y="2949"/>
              <a:ext cx="0" cy="36"/>
            </a:xfrm>
            <a:prstGeom prst="line">
              <a:avLst/>
            </a:prstGeom>
            <a:ln w="19050" cap="flat" cmpd="sng">
              <a:solidFill>
                <a:schemeClr val="tx1"/>
              </a:solidFill>
              <a:prstDash val="solid"/>
              <a:headEnd type="none" w="med" len="med"/>
              <a:tailEnd type="none" w="sm" len="lg"/>
            </a:ln>
          </p:spPr>
        </p:sp>
        <p:sp>
          <p:nvSpPr>
            <p:cNvPr id="421974" name="Text Box 86"/>
            <p:cNvSpPr txBox="1"/>
            <p:nvPr/>
          </p:nvSpPr>
          <p:spPr>
            <a:xfrm>
              <a:off x="-48" y="1221"/>
              <a:ext cx="437" cy="1446"/>
            </a:xfrm>
            <a:prstGeom prst="rect">
              <a:avLst/>
            </a:prstGeom>
            <a:noFill/>
            <a:ln w="25400">
              <a:noFill/>
            </a:ln>
          </p:spPr>
          <p:txBody>
            <a:bodyPr>
              <a:spAutoFit/>
            </a:bodyPr>
            <a:p>
              <a:pPr algn="ctr">
                <a:lnSpc>
                  <a:spcPct val="95000"/>
                </a:lnSpc>
                <a:spcBef>
                  <a:spcPct val="10000"/>
                </a:spcBef>
              </a:pPr>
              <a:r>
                <a:rPr lang="en-US" altLang="zh-CN" sz="2000" b="1" dirty="0">
                  <a:latin typeface="Times New Roman" panose="02020603050405020304" pitchFamily="18" charset="0"/>
                </a:rPr>
                <a:t>4</a:t>
              </a:r>
              <a:endParaRPr lang="en-US" altLang="zh-CN" sz="2000" b="1" dirty="0">
                <a:latin typeface="Times New Roman" panose="02020603050405020304" pitchFamily="18" charset="0"/>
              </a:endParaRPr>
            </a:p>
            <a:p>
              <a:pPr algn="ctr">
                <a:lnSpc>
                  <a:spcPct val="95000"/>
                </a:lnSpc>
                <a:spcBef>
                  <a:spcPct val="10000"/>
                </a:spcBef>
              </a:pPr>
              <a:endParaRPr lang="en-US" altLang="zh-CN" sz="2000" b="1" dirty="0">
                <a:latin typeface="Times New Roman" panose="02020603050405020304" pitchFamily="18" charset="0"/>
              </a:endParaRPr>
            </a:p>
            <a:p>
              <a:pPr algn="ctr">
                <a:lnSpc>
                  <a:spcPct val="95000"/>
                </a:lnSpc>
                <a:spcBef>
                  <a:spcPct val="10000"/>
                </a:spcBef>
              </a:pPr>
              <a:r>
                <a:rPr lang="en-US" altLang="zh-CN" sz="2000" b="1" dirty="0">
                  <a:latin typeface="Times New Roman" panose="02020603050405020304" pitchFamily="18" charset="0"/>
                </a:rPr>
                <a:t>3</a:t>
              </a:r>
              <a:endParaRPr lang="en-US" altLang="zh-CN" sz="2000" b="1" dirty="0">
                <a:latin typeface="Times New Roman" panose="02020603050405020304" pitchFamily="18" charset="0"/>
              </a:endParaRPr>
            </a:p>
            <a:p>
              <a:pPr algn="ctr">
                <a:lnSpc>
                  <a:spcPct val="95000"/>
                </a:lnSpc>
                <a:spcBef>
                  <a:spcPct val="10000"/>
                </a:spcBef>
              </a:pPr>
              <a:endParaRPr lang="en-US" altLang="zh-CN" sz="2000" b="1" dirty="0">
                <a:latin typeface="Times New Roman" panose="02020603050405020304" pitchFamily="18" charset="0"/>
              </a:endParaRPr>
            </a:p>
            <a:p>
              <a:pPr algn="ctr">
                <a:lnSpc>
                  <a:spcPct val="95000"/>
                </a:lnSpc>
                <a:spcBef>
                  <a:spcPct val="10000"/>
                </a:spcBef>
              </a:pPr>
              <a:r>
                <a:rPr lang="en-US" altLang="zh-CN" sz="2000" b="1" dirty="0">
                  <a:latin typeface="Times New Roman" panose="02020603050405020304" pitchFamily="18" charset="0"/>
                </a:rPr>
                <a:t>2</a:t>
              </a:r>
              <a:endParaRPr lang="en-US" altLang="zh-CN" sz="2000" b="1" dirty="0">
                <a:latin typeface="Times New Roman" panose="02020603050405020304" pitchFamily="18" charset="0"/>
              </a:endParaRPr>
            </a:p>
            <a:p>
              <a:pPr algn="ctr">
                <a:lnSpc>
                  <a:spcPct val="95000"/>
                </a:lnSpc>
                <a:spcBef>
                  <a:spcPct val="10000"/>
                </a:spcBef>
              </a:pPr>
              <a:endParaRPr lang="en-US" altLang="zh-CN" sz="2000" b="1" dirty="0">
                <a:latin typeface="Times New Roman" panose="02020603050405020304" pitchFamily="18" charset="0"/>
              </a:endParaRPr>
            </a:p>
            <a:p>
              <a:pPr algn="ctr">
                <a:lnSpc>
                  <a:spcPct val="95000"/>
                </a:lnSpc>
                <a:spcBef>
                  <a:spcPct val="10000"/>
                </a:spcBef>
              </a:pPr>
              <a:r>
                <a:rPr lang="en-US" altLang="zh-CN" sz="2000" b="1" dirty="0">
                  <a:latin typeface="Times New Roman" panose="02020603050405020304" pitchFamily="18" charset="0"/>
                </a:rPr>
                <a:t>1</a:t>
              </a:r>
              <a:endParaRPr lang="en-US" altLang="zh-CN" sz="2000" b="1" dirty="0">
                <a:latin typeface="Times New Roman" panose="02020603050405020304" pitchFamily="18" charset="0"/>
              </a:endParaRPr>
            </a:p>
          </p:txBody>
        </p:sp>
        <p:sp>
          <p:nvSpPr>
            <p:cNvPr id="421975" name="Line 87"/>
            <p:cNvSpPr/>
            <p:nvPr/>
          </p:nvSpPr>
          <p:spPr>
            <a:xfrm>
              <a:off x="267" y="1347"/>
              <a:ext cx="43" cy="0"/>
            </a:xfrm>
            <a:prstGeom prst="line">
              <a:avLst/>
            </a:prstGeom>
            <a:ln w="19050" cap="flat" cmpd="sng">
              <a:solidFill>
                <a:schemeClr val="tx1"/>
              </a:solidFill>
              <a:prstDash val="solid"/>
              <a:headEnd type="none" w="med" len="med"/>
              <a:tailEnd type="none" w="sm" len="lg"/>
            </a:ln>
          </p:spPr>
        </p:sp>
        <p:sp>
          <p:nvSpPr>
            <p:cNvPr id="421976" name="Line 88"/>
            <p:cNvSpPr/>
            <p:nvPr/>
          </p:nvSpPr>
          <p:spPr>
            <a:xfrm>
              <a:off x="269" y="1766"/>
              <a:ext cx="44" cy="0"/>
            </a:xfrm>
            <a:prstGeom prst="line">
              <a:avLst/>
            </a:prstGeom>
            <a:ln w="19050" cap="flat" cmpd="sng">
              <a:solidFill>
                <a:schemeClr val="tx1"/>
              </a:solidFill>
              <a:prstDash val="solid"/>
              <a:headEnd type="none" w="med" len="med"/>
              <a:tailEnd type="none" w="sm" len="lg"/>
            </a:ln>
          </p:spPr>
        </p:sp>
        <p:sp>
          <p:nvSpPr>
            <p:cNvPr id="421977" name="Line 89"/>
            <p:cNvSpPr/>
            <p:nvPr/>
          </p:nvSpPr>
          <p:spPr>
            <a:xfrm>
              <a:off x="275" y="2186"/>
              <a:ext cx="43" cy="0"/>
            </a:xfrm>
            <a:prstGeom prst="line">
              <a:avLst/>
            </a:prstGeom>
            <a:ln w="19050" cap="flat" cmpd="sng">
              <a:solidFill>
                <a:schemeClr val="tx1"/>
              </a:solidFill>
              <a:prstDash val="solid"/>
              <a:headEnd type="none" w="med" len="med"/>
              <a:tailEnd type="none" w="sm" len="lg"/>
            </a:ln>
          </p:spPr>
        </p:sp>
        <p:sp>
          <p:nvSpPr>
            <p:cNvPr id="421978" name="Line 90"/>
            <p:cNvSpPr/>
            <p:nvPr/>
          </p:nvSpPr>
          <p:spPr>
            <a:xfrm>
              <a:off x="267" y="2599"/>
              <a:ext cx="43" cy="0"/>
            </a:xfrm>
            <a:prstGeom prst="line">
              <a:avLst/>
            </a:prstGeom>
            <a:ln w="19050" cap="flat" cmpd="sng">
              <a:solidFill>
                <a:schemeClr val="tx1"/>
              </a:solidFill>
              <a:prstDash val="solid"/>
              <a:headEnd type="none" w="med" len="med"/>
              <a:tailEnd type="none" w="sm" len="lg"/>
            </a:ln>
          </p:spPr>
        </p:sp>
      </p:grpSp>
      <p:sp>
        <p:nvSpPr>
          <p:cNvPr id="79963" name="Text Box 91"/>
          <p:cNvSpPr txBox="1"/>
          <p:nvPr/>
        </p:nvSpPr>
        <p:spPr>
          <a:xfrm>
            <a:off x="6091238" y="1535113"/>
            <a:ext cx="1731962" cy="457200"/>
          </a:xfrm>
          <a:prstGeom prst="rect">
            <a:avLst/>
          </a:prstGeom>
          <a:noFill/>
          <a:ln w="19050">
            <a:noFill/>
          </a:ln>
        </p:spPr>
        <p:txBody>
          <a:bodyPr>
            <a:spAutoFit/>
          </a:bodyPr>
          <a:p>
            <a:r>
              <a:rPr lang="zh-CN" altLang="en-US" b="1" dirty="0">
                <a:solidFill>
                  <a:srgbClr val="FF0066"/>
                </a:solidFill>
                <a:latin typeface="Times New Roman" panose="02020603050405020304" pitchFamily="18" charset="0"/>
              </a:rPr>
              <a:t>放大区</a:t>
            </a:r>
            <a:endParaRPr lang="zh-CN" altLang="en-US" b="1" dirty="0">
              <a:solidFill>
                <a:srgbClr val="FF0066"/>
              </a:solidFill>
              <a:latin typeface="Times New Roman" panose="02020603050405020304" pitchFamily="18" charset="0"/>
            </a:endParaRPr>
          </a:p>
        </p:txBody>
      </p:sp>
      <p:sp>
        <p:nvSpPr>
          <p:cNvPr id="79964" name="Text Box 92"/>
          <p:cNvSpPr txBox="1"/>
          <p:nvPr/>
        </p:nvSpPr>
        <p:spPr>
          <a:xfrm>
            <a:off x="5981700" y="3068638"/>
            <a:ext cx="1541463" cy="457200"/>
          </a:xfrm>
          <a:prstGeom prst="rect">
            <a:avLst/>
          </a:prstGeom>
          <a:noFill/>
          <a:ln w="19050">
            <a:noFill/>
          </a:ln>
        </p:spPr>
        <p:txBody>
          <a:bodyPr>
            <a:spAutoFit/>
          </a:bodyPr>
          <a:p>
            <a:r>
              <a:rPr lang="zh-CN" altLang="zh-CN" b="1" dirty="0">
                <a:solidFill>
                  <a:schemeClr val="accent2"/>
                </a:solidFill>
                <a:latin typeface="Times New Roman" panose="02020603050405020304" pitchFamily="18" charset="0"/>
              </a:rPr>
              <a:t>截止区</a:t>
            </a:r>
            <a:endParaRPr lang="zh-CN" altLang="en-US" dirty="0">
              <a:solidFill>
                <a:schemeClr val="accent2"/>
              </a:solidFill>
              <a:latin typeface="Times New Roman" panose="02020603050405020304" pitchFamily="18" charset="0"/>
            </a:endParaRPr>
          </a:p>
        </p:txBody>
      </p:sp>
      <p:sp>
        <p:nvSpPr>
          <p:cNvPr id="79965" name="Text Box 93"/>
          <p:cNvSpPr txBox="1"/>
          <p:nvPr/>
        </p:nvSpPr>
        <p:spPr>
          <a:xfrm>
            <a:off x="4986338" y="868363"/>
            <a:ext cx="490537" cy="1187450"/>
          </a:xfrm>
          <a:prstGeom prst="rect">
            <a:avLst/>
          </a:prstGeom>
          <a:noFill/>
          <a:ln w="19050">
            <a:noFill/>
          </a:ln>
        </p:spPr>
        <p:txBody>
          <a:bodyPr wrap="none">
            <a:spAutoFit/>
          </a:bodyPr>
          <a:p>
            <a:pPr algn="ctr"/>
            <a:r>
              <a:rPr lang="zh-CN" altLang="zh-CN" b="1" dirty="0">
                <a:solidFill>
                  <a:srgbClr val="CC6600"/>
                </a:solidFill>
                <a:latin typeface="Times New Roman" panose="02020603050405020304" pitchFamily="18" charset="0"/>
              </a:rPr>
              <a:t>饱</a:t>
            </a:r>
            <a:endParaRPr lang="zh-CN" altLang="zh-CN" b="1" dirty="0">
              <a:solidFill>
                <a:srgbClr val="CC6600"/>
              </a:solidFill>
              <a:latin typeface="Times New Roman" panose="02020603050405020304" pitchFamily="18" charset="0"/>
            </a:endParaRPr>
          </a:p>
          <a:p>
            <a:pPr algn="ctr"/>
            <a:r>
              <a:rPr lang="zh-CN" altLang="zh-CN" b="1" dirty="0">
                <a:solidFill>
                  <a:srgbClr val="CC6600"/>
                </a:solidFill>
                <a:latin typeface="Times New Roman" panose="02020603050405020304" pitchFamily="18" charset="0"/>
              </a:rPr>
              <a:t>和</a:t>
            </a:r>
            <a:endParaRPr lang="zh-CN" altLang="zh-CN" b="1" dirty="0">
              <a:solidFill>
                <a:srgbClr val="CC6600"/>
              </a:solidFill>
              <a:latin typeface="Times New Roman" panose="02020603050405020304" pitchFamily="18" charset="0"/>
            </a:endParaRPr>
          </a:p>
          <a:p>
            <a:pPr algn="ctr"/>
            <a:r>
              <a:rPr lang="zh-CN" altLang="zh-CN" b="1" dirty="0">
                <a:solidFill>
                  <a:srgbClr val="CC6600"/>
                </a:solidFill>
                <a:latin typeface="Times New Roman" panose="02020603050405020304" pitchFamily="18" charset="0"/>
              </a:rPr>
              <a:t>区</a:t>
            </a:r>
            <a:endParaRPr lang="zh-CN" altLang="en-US" dirty="0">
              <a:solidFill>
                <a:srgbClr val="CC6600"/>
              </a:solidFill>
              <a:latin typeface="Times New Roman" panose="02020603050405020304" pitchFamily="18" charset="0"/>
            </a:endParaRPr>
          </a:p>
        </p:txBody>
      </p:sp>
      <p:sp>
        <p:nvSpPr>
          <p:cNvPr id="79966" name="Line 94"/>
          <p:cNvSpPr/>
          <p:nvPr/>
        </p:nvSpPr>
        <p:spPr>
          <a:xfrm>
            <a:off x="4922838" y="3441700"/>
            <a:ext cx="2533650" cy="38100"/>
          </a:xfrm>
          <a:prstGeom prst="line">
            <a:avLst/>
          </a:prstGeom>
          <a:ln w="19050" cap="flat" cmpd="sng">
            <a:solidFill>
              <a:srgbClr val="FF0066"/>
            </a:solidFill>
            <a:prstDash val="dash"/>
            <a:headEnd type="none" w="med" len="med"/>
            <a:tailEnd type="none" w="med" len="med"/>
          </a:ln>
        </p:spPr>
      </p:sp>
      <p:sp>
        <p:nvSpPr>
          <p:cNvPr id="79967" name="Rectangle 95"/>
          <p:cNvSpPr/>
          <p:nvPr/>
        </p:nvSpPr>
        <p:spPr>
          <a:xfrm>
            <a:off x="4503738" y="3068638"/>
            <a:ext cx="1149350" cy="457200"/>
          </a:xfrm>
          <a:prstGeom prst="rect">
            <a:avLst/>
          </a:prstGeom>
          <a:noFill/>
          <a:ln w="28575">
            <a:noFill/>
          </a:ln>
        </p:spPr>
        <p:txBody>
          <a:bodyPr>
            <a:spAutoFit/>
          </a:bodyPr>
          <a:p>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CEO</a:t>
            </a:r>
            <a:endParaRPr lang="en-US" altLang="zh-CN" b="1" baseline="-25000" dirty="0">
              <a:solidFill>
                <a:srgbClr val="0033CC"/>
              </a:solidFill>
              <a:latin typeface="Times New Roman" panose="02020603050405020304" pitchFamily="18" charset="0"/>
            </a:endParaRPr>
          </a:p>
        </p:txBody>
      </p:sp>
      <p:sp>
        <p:nvSpPr>
          <p:cNvPr id="79968" name="Text Box 96"/>
          <p:cNvSpPr txBox="1"/>
          <p:nvPr/>
        </p:nvSpPr>
        <p:spPr>
          <a:xfrm>
            <a:off x="520700" y="684213"/>
            <a:ext cx="3733800" cy="968375"/>
          </a:xfrm>
          <a:prstGeom prst="rect">
            <a:avLst/>
          </a:prstGeom>
          <a:noFill/>
          <a:ln w="12700">
            <a:noFill/>
          </a:ln>
        </p:spPr>
        <p:txBody>
          <a:bodyPr>
            <a:spAutoFit/>
          </a:bodyPr>
          <a:p>
            <a:pPr>
              <a:lnSpc>
                <a:spcPct val="120000"/>
              </a:lnSpc>
              <a:spcBef>
                <a:spcPct val="50000"/>
              </a:spcBef>
            </a:pPr>
            <a:r>
              <a:rPr lang="zh-CN" altLang="en-US" b="1" dirty="0">
                <a:solidFill>
                  <a:srgbClr val="990000"/>
                </a:solidFill>
                <a:latin typeface="Times New Roman" panose="02020603050405020304" pitchFamily="18" charset="0"/>
              </a:rPr>
              <a:t>（</a:t>
            </a:r>
            <a:r>
              <a:rPr lang="en-US" altLang="zh-CN" b="1" dirty="0">
                <a:solidFill>
                  <a:srgbClr val="990000"/>
                </a:solidFill>
                <a:latin typeface="Times New Roman" panose="02020603050405020304" pitchFamily="18" charset="0"/>
              </a:rPr>
              <a:t>1</a:t>
            </a:r>
            <a:r>
              <a:rPr lang="zh-CN" altLang="en-US" b="1" dirty="0">
                <a:solidFill>
                  <a:srgbClr val="990000"/>
                </a:solidFill>
                <a:latin typeface="Times New Roman" panose="02020603050405020304" pitchFamily="18" charset="0"/>
              </a:rPr>
              <a:t>）放大区：发射极正向偏置，集电结反向偏置。</a:t>
            </a:r>
            <a:endParaRPr lang="zh-CN" altLang="en-US" dirty="0">
              <a:solidFill>
                <a:srgbClr val="990000"/>
              </a:solidFill>
              <a:latin typeface="Times New Roman" panose="02020603050405020304" pitchFamily="18" charset="0"/>
            </a:endParaRPr>
          </a:p>
        </p:txBody>
      </p:sp>
      <p:sp>
        <p:nvSpPr>
          <p:cNvPr id="79969" name="Text Box 97"/>
          <p:cNvSpPr txBox="1"/>
          <p:nvPr/>
        </p:nvSpPr>
        <p:spPr>
          <a:xfrm>
            <a:off x="561975" y="2540000"/>
            <a:ext cx="3749675" cy="968375"/>
          </a:xfrm>
          <a:prstGeom prst="rect">
            <a:avLst/>
          </a:prstGeom>
          <a:noFill/>
          <a:ln w="12700">
            <a:noFill/>
          </a:ln>
        </p:spPr>
        <p:txBody>
          <a:bodyPr>
            <a:spAutoFit/>
          </a:bodyPr>
          <a:p>
            <a:pPr>
              <a:lnSpc>
                <a:spcPct val="120000"/>
              </a:lnSpc>
              <a:spcBef>
                <a:spcPct val="50000"/>
              </a:spcBef>
            </a:pPr>
            <a:r>
              <a:rPr lang="zh-CN" altLang="en-US" b="1" dirty="0">
                <a:solidFill>
                  <a:srgbClr val="990000"/>
                </a:solidFill>
                <a:latin typeface="Times New Roman" panose="02020603050405020304" pitchFamily="18" charset="0"/>
              </a:rPr>
              <a:t>（</a:t>
            </a:r>
            <a:r>
              <a:rPr lang="en-US" altLang="zh-CN" b="1" dirty="0">
                <a:solidFill>
                  <a:srgbClr val="990000"/>
                </a:solidFill>
                <a:latin typeface="Times New Roman" panose="02020603050405020304" pitchFamily="18" charset="0"/>
              </a:rPr>
              <a:t>2</a:t>
            </a:r>
            <a:r>
              <a:rPr lang="zh-CN" altLang="en-US" b="1" dirty="0">
                <a:solidFill>
                  <a:srgbClr val="990000"/>
                </a:solidFill>
                <a:latin typeface="Times New Roman" panose="02020603050405020304" pitchFamily="18" charset="0"/>
              </a:rPr>
              <a:t>）截止区：发射结反向偏置，集电结反向偏置。</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79970" name="Text Box 98"/>
          <p:cNvSpPr txBox="1"/>
          <p:nvPr/>
        </p:nvSpPr>
        <p:spPr>
          <a:xfrm>
            <a:off x="677228" y="4486275"/>
            <a:ext cx="6942137" cy="384175"/>
          </a:xfrm>
          <a:prstGeom prst="rect">
            <a:avLst/>
          </a:prstGeom>
          <a:noFill/>
          <a:ln w="12700">
            <a:noFill/>
          </a:ln>
        </p:spPr>
        <p:txBody>
          <a:bodyPr>
            <a:spAutoFit/>
          </a:bodyPr>
          <a:p>
            <a:pPr>
              <a:lnSpc>
                <a:spcPct val="80000"/>
              </a:lnSpc>
              <a:spcBef>
                <a:spcPct val="50000"/>
              </a:spcBef>
            </a:pPr>
            <a:r>
              <a:rPr lang="zh-CN" altLang="en-US" b="1" dirty="0">
                <a:solidFill>
                  <a:srgbClr val="990000"/>
                </a:solidFill>
                <a:latin typeface="Times New Roman" panose="02020603050405020304" pitchFamily="18" charset="0"/>
              </a:rPr>
              <a:t>（</a:t>
            </a:r>
            <a:r>
              <a:rPr lang="en-US" altLang="zh-CN" b="1" dirty="0">
                <a:solidFill>
                  <a:srgbClr val="990000"/>
                </a:solidFill>
                <a:latin typeface="Times New Roman" panose="02020603050405020304" pitchFamily="18" charset="0"/>
              </a:rPr>
              <a:t>3</a:t>
            </a:r>
            <a:r>
              <a:rPr lang="zh-CN" altLang="en-US" b="1" dirty="0">
                <a:solidFill>
                  <a:srgbClr val="990000"/>
                </a:solidFill>
                <a:latin typeface="Times New Roman" panose="02020603050405020304" pitchFamily="18" charset="0"/>
              </a:rPr>
              <a:t>）饱和区：发射结正向偏置，集电结正向偏置</a:t>
            </a:r>
            <a:endParaRPr lang="zh-CN" altLang="en-US" dirty="0">
              <a:solidFill>
                <a:srgbClr val="990000"/>
              </a:solidFill>
              <a:latin typeface="Times New Roman" panose="02020603050405020304" pitchFamily="18" charset="0"/>
            </a:endParaRPr>
          </a:p>
        </p:txBody>
      </p:sp>
      <p:graphicFrame>
        <p:nvGraphicFramePr>
          <p:cNvPr id="421987" name="Object 99"/>
          <p:cNvGraphicFramePr/>
          <p:nvPr/>
        </p:nvGraphicFramePr>
        <p:xfrm>
          <a:off x="1953895" y="1839913"/>
          <a:ext cx="1316038" cy="554037"/>
        </p:xfrm>
        <a:graphic>
          <a:graphicData uri="http://schemas.openxmlformats.org/presentationml/2006/ole">
            <mc:AlternateContent xmlns:mc="http://schemas.openxmlformats.org/markup-compatibility/2006">
              <mc:Choice xmlns:v="urn:schemas-microsoft-com:vml" Requires="v">
                <p:oleObj spid="_x0000_s4173" name="" r:id="rId1" imgW="481965" imgH="203200" progId="Equation.3">
                  <p:embed/>
                </p:oleObj>
              </mc:Choice>
              <mc:Fallback>
                <p:oleObj name="" r:id="rId1" imgW="481965" imgH="203200" progId="Equation.3">
                  <p:embed/>
                  <p:pic>
                    <p:nvPicPr>
                      <p:cNvPr id="0" name="图片 4172"/>
                      <p:cNvPicPr/>
                      <p:nvPr/>
                    </p:nvPicPr>
                    <p:blipFill>
                      <a:blip r:embed="rId2"/>
                      <a:stretch>
                        <a:fillRect/>
                      </a:stretch>
                    </p:blipFill>
                    <p:spPr>
                      <a:xfrm>
                        <a:off x="1953895" y="1839913"/>
                        <a:ext cx="1316038" cy="554037"/>
                      </a:xfrm>
                      <a:prstGeom prst="rect">
                        <a:avLst/>
                      </a:prstGeom>
                      <a:solidFill>
                        <a:srgbClr val="FFFF99"/>
                      </a:solidFill>
                      <a:ln w="38100">
                        <a:noFill/>
                        <a:miter/>
                      </a:ln>
                    </p:spPr>
                  </p:pic>
                </p:oleObj>
              </mc:Fallback>
            </mc:AlternateContent>
          </a:graphicData>
        </a:graphic>
      </p:graphicFrame>
      <p:graphicFrame>
        <p:nvGraphicFramePr>
          <p:cNvPr id="421988" name="Object 100"/>
          <p:cNvGraphicFramePr/>
          <p:nvPr/>
        </p:nvGraphicFramePr>
        <p:xfrm>
          <a:off x="623888" y="3665538"/>
          <a:ext cx="2397125" cy="581025"/>
        </p:xfrm>
        <a:graphic>
          <a:graphicData uri="http://schemas.openxmlformats.org/presentationml/2006/ole">
            <mc:AlternateContent xmlns:mc="http://schemas.openxmlformats.org/markup-compatibility/2006">
              <mc:Choice xmlns:v="urn:schemas-microsoft-com:vml" Requires="v">
                <p:oleObj spid="_x0000_s4170" name="" r:id="rId3" imgW="837565" imgH="203200" progId="Equation.3">
                  <p:embed/>
                </p:oleObj>
              </mc:Choice>
              <mc:Fallback>
                <p:oleObj name="" r:id="rId3" imgW="837565" imgH="203200" progId="Equation.3">
                  <p:embed/>
                  <p:pic>
                    <p:nvPicPr>
                      <p:cNvPr id="0" name="图片 4169"/>
                      <p:cNvPicPr/>
                      <p:nvPr/>
                    </p:nvPicPr>
                    <p:blipFill>
                      <a:blip r:embed="rId4"/>
                      <a:stretch>
                        <a:fillRect/>
                      </a:stretch>
                    </p:blipFill>
                    <p:spPr>
                      <a:xfrm>
                        <a:off x="623888" y="3665538"/>
                        <a:ext cx="2397125" cy="581025"/>
                      </a:xfrm>
                      <a:prstGeom prst="rect">
                        <a:avLst/>
                      </a:prstGeom>
                      <a:solidFill>
                        <a:srgbClr val="FFFF99"/>
                      </a:solidFill>
                      <a:ln w="38100">
                        <a:noFill/>
                        <a:miter/>
                      </a:ln>
                    </p:spPr>
                  </p:pic>
                </p:oleObj>
              </mc:Fallback>
            </mc:AlternateContent>
          </a:graphicData>
        </a:graphic>
      </p:graphicFrame>
      <p:sp>
        <p:nvSpPr>
          <p:cNvPr id="79973" name="Text Box 101"/>
          <p:cNvSpPr txBox="1"/>
          <p:nvPr/>
        </p:nvSpPr>
        <p:spPr>
          <a:xfrm>
            <a:off x="1404938" y="5130800"/>
            <a:ext cx="3606800" cy="457200"/>
          </a:xfrm>
          <a:prstGeom prst="rect">
            <a:avLst/>
          </a:prstGeom>
          <a:solidFill>
            <a:srgbClr val="FFFF99"/>
          </a:solidFill>
          <a:ln w="9525">
            <a:noFill/>
          </a:ln>
        </p:spPr>
        <p:txBody>
          <a:bodyPr>
            <a:spAutoFit/>
          </a:bodyPr>
          <a:p>
            <a:pPr eaLnBrk="0" hangingPunct="0">
              <a:spcBef>
                <a:spcPct val="50000"/>
              </a:spcBef>
            </a:pP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B</a:t>
            </a:r>
            <a:r>
              <a:rPr lang="en-US" altLang="zh-CN" b="1" dirty="0">
                <a:latin typeface="Times New Roman" panose="02020603050405020304" pitchFamily="18" charset="0"/>
                <a:cs typeface="Times New Roman" panose="02020603050405020304" pitchFamily="18" charset="0"/>
              </a:rPr>
              <a:t>&gt;0</a:t>
            </a:r>
            <a:r>
              <a:rPr lang="zh-CN" altLang="en-US" b="1" dirty="0">
                <a:latin typeface="Times New Roman" panose="02020603050405020304" pitchFamily="18" charset="0"/>
                <a:cs typeface="Times New Roman" panose="02020603050405020304" pitchFamily="18" charset="0"/>
              </a:rPr>
              <a:t>，</a:t>
            </a:r>
            <a:r>
              <a:rPr lang="en-US" altLang="zh-CN" b="1" i="1" dirty="0">
                <a:latin typeface="Times New Roman" panose="02020603050405020304" pitchFamily="18" charset="0"/>
                <a:cs typeface="Times New Roman" panose="02020603050405020304" pitchFamily="18" charset="0"/>
              </a:rPr>
              <a:t>u</a:t>
            </a:r>
            <a:r>
              <a:rPr lang="en-US" altLang="zh-CN" b="1" baseline="-25000" dirty="0">
                <a:latin typeface="Times New Roman" panose="02020603050405020304" pitchFamily="18" charset="0"/>
                <a:cs typeface="Times New Roman" panose="02020603050405020304" pitchFamily="18" charset="0"/>
              </a:rPr>
              <a:t>BE</a:t>
            </a:r>
            <a:r>
              <a:rPr lang="en-US" altLang="zh-CN" b="1" dirty="0">
                <a:latin typeface="Times New Roman" panose="02020603050405020304" pitchFamily="18" charset="0"/>
                <a:cs typeface="Times New Roman" panose="02020603050405020304" pitchFamily="18" charset="0"/>
              </a:rPr>
              <a:t>&gt;0</a:t>
            </a:r>
            <a:r>
              <a:rPr lang="zh-CN" altLang="en-US" b="1" dirty="0">
                <a:latin typeface="Times New Roman" panose="02020603050405020304" pitchFamily="18" charset="0"/>
                <a:cs typeface="Times New Roman" panose="02020603050405020304" pitchFamily="18" charset="0"/>
              </a:rPr>
              <a:t>，</a:t>
            </a:r>
            <a:r>
              <a:rPr lang="en-US" altLang="zh-CN" b="1" i="1" dirty="0">
                <a:latin typeface="Times New Roman" panose="02020603050405020304" pitchFamily="18" charset="0"/>
                <a:cs typeface="Times New Roman" panose="02020603050405020304" pitchFamily="18" charset="0"/>
              </a:rPr>
              <a:t>u</a:t>
            </a:r>
            <a:r>
              <a:rPr lang="en-US" altLang="zh-CN" b="1" baseline="-25000" dirty="0">
                <a:latin typeface="Times New Roman" panose="02020603050405020304" pitchFamily="18" charset="0"/>
                <a:cs typeface="Times New Roman" panose="02020603050405020304" pitchFamily="18" charset="0"/>
              </a:rPr>
              <a:t>CE</a:t>
            </a:r>
            <a:r>
              <a:rPr lang="en-US" altLang="zh-CN" b="1" dirty="0">
                <a:latin typeface="Times New Roman" panose="02020603050405020304" pitchFamily="18" charset="0"/>
                <a:cs typeface="Times New Roman" panose="02020603050405020304" pitchFamily="18" charset="0"/>
              </a:rPr>
              <a:t>≤</a:t>
            </a:r>
            <a:r>
              <a:rPr lang="en-US" altLang="zh-CN" b="1" i="1" dirty="0">
                <a:latin typeface="Times New Roman" panose="02020603050405020304" pitchFamily="18" charset="0"/>
                <a:cs typeface="Times New Roman" panose="02020603050405020304" pitchFamily="18" charset="0"/>
              </a:rPr>
              <a:t>u</a:t>
            </a:r>
            <a:r>
              <a:rPr lang="en-US" altLang="zh-CN" b="1" baseline="-25000" dirty="0">
                <a:latin typeface="Times New Roman" panose="02020603050405020304" pitchFamily="18" charset="0"/>
                <a:cs typeface="Times New Roman" panose="02020603050405020304" pitchFamily="18" charset="0"/>
              </a:rPr>
              <a:t>BE</a:t>
            </a:r>
            <a:endParaRPr lang="en-US" altLang="zh-CN" b="1" i="1" dirty="0">
              <a:latin typeface="Times New Roman" panose="02020603050405020304" pitchFamily="18" charset="0"/>
              <a:ea typeface="Times New Roman" panose="02020603050405020304" pitchFamily="18" charset="0"/>
            </a:endParaRPr>
          </a:p>
        </p:txBody>
      </p:sp>
      <p:graphicFrame>
        <p:nvGraphicFramePr>
          <p:cNvPr id="421990" name="Object 102"/>
          <p:cNvGraphicFramePr/>
          <p:nvPr/>
        </p:nvGraphicFramePr>
        <p:xfrm>
          <a:off x="5659438" y="5095875"/>
          <a:ext cx="1274762" cy="536575"/>
        </p:xfrm>
        <a:graphic>
          <a:graphicData uri="http://schemas.openxmlformats.org/presentationml/2006/ole">
            <mc:AlternateContent xmlns:mc="http://schemas.openxmlformats.org/markup-compatibility/2006">
              <mc:Choice xmlns:v="urn:schemas-microsoft-com:vml" Requires="v">
                <p:oleObj spid="_x0000_s4171" name="" r:id="rId5" imgW="481965" imgH="203200" progId="Equation.3">
                  <p:embed/>
                </p:oleObj>
              </mc:Choice>
              <mc:Fallback>
                <p:oleObj name="" r:id="rId5" imgW="481965" imgH="203200" progId="Equation.3">
                  <p:embed/>
                  <p:pic>
                    <p:nvPicPr>
                      <p:cNvPr id="0" name="图片 4170"/>
                      <p:cNvPicPr/>
                      <p:nvPr/>
                    </p:nvPicPr>
                    <p:blipFill>
                      <a:blip r:embed="rId6"/>
                      <a:stretch>
                        <a:fillRect/>
                      </a:stretch>
                    </p:blipFill>
                    <p:spPr>
                      <a:xfrm>
                        <a:off x="5659438" y="5095875"/>
                        <a:ext cx="1274762" cy="536575"/>
                      </a:xfrm>
                      <a:prstGeom prst="rect">
                        <a:avLst/>
                      </a:prstGeom>
                      <a:solidFill>
                        <a:srgbClr val="FFFF99"/>
                      </a:solidFill>
                      <a:ln w="38100">
                        <a:noFill/>
                        <a:miter/>
                      </a:ln>
                    </p:spPr>
                  </p:pic>
                </p:oleObj>
              </mc:Fallback>
            </mc:AlternateContent>
          </a:graphicData>
        </a:graphic>
      </p:graphicFrame>
      <p:graphicFrame>
        <p:nvGraphicFramePr>
          <p:cNvPr id="421991" name="Object 104"/>
          <p:cNvGraphicFramePr/>
          <p:nvPr/>
        </p:nvGraphicFramePr>
        <p:xfrm>
          <a:off x="3208338" y="3698875"/>
          <a:ext cx="1274762" cy="536575"/>
        </p:xfrm>
        <a:graphic>
          <a:graphicData uri="http://schemas.openxmlformats.org/presentationml/2006/ole">
            <mc:AlternateContent xmlns:mc="http://schemas.openxmlformats.org/markup-compatibility/2006">
              <mc:Choice xmlns:v="urn:schemas-microsoft-com:vml" Requires="v">
                <p:oleObj spid="_x0000_s4172" name="" r:id="rId7" imgW="481965" imgH="203200" progId="Equation.3">
                  <p:embed/>
                </p:oleObj>
              </mc:Choice>
              <mc:Fallback>
                <p:oleObj name="" r:id="rId7" imgW="481965" imgH="203200" progId="Equation.3">
                  <p:embed/>
                  <p:pic>
                    <p:nvPicPr>
                      <p:cNvPr id="0" name="图片 4171"/>
                      <p:cNvPicPr/>
                      <p:nvPr/>
                    </p:nvPicPr>
                    <p:blipFill>
                      <a:blip r:embed="rId6"/>
                      <a:stretch>
                        <a:fillRect/>
                      </a:stretch>
                    </p:blipFill>
                    <p:spPr>
                      <a:xfrm>
                        <a:off x="3208338" y="3698875"/>
                        <a:ext cx="1274762" cy="536575"/>
                      </a:xfrm>
                      <a:prstGeom prst="rect">
                        <a:avLst/>
                      </a:prstGeom>
                      <a:solidFill>
                        <a:srgbClr val="FFFF99"/>
                      </a:solidFill>
                      <a:ln w="38100">
                        <a:noFill/>
                        <a:miter/>
                      </a:ln>
                    </p:spPr>
                  </p:pic>
                </p:oleObj>
              </mc:Fallback>
            </mc:AlternateContent>
          </a:graphicData>
        </a:graphic>
      </p:graphicFrame>
      <p:sp>
        <p:nvSpPr>
          <p:cNvPr id="79977" name="Rectangle 105"/>
          <p:cNvSpPr/>
          <p:nvPr/>
        </p:nvSpPr>
        <p:spPr>
          <a:xfrm>
            <a:off x="5445125" y="3881438"/>
            <a:ext cx="2327275" cy="519112"/>
          </a:xfrm>
          <a:prstGeom prst="rect">
            <a:avLst/>
          </a:prstGeom>
          <a:noFill/>
          <a:ln w="9525">
            <a:noFill/>
          </a:ln>
        </p:spPr>
        <p:txBody>
          <a:bodyPr wrap="none">
            <a:spAutoFit/>
          </a:bodyPr>
          <a:p>
            <a:r>
              <a:rPr lang="zh-CN" altLang="en-US" sz="2800" b="1" dirty="0">
                <a:solidFill>
                  <a:srgbClr val="006600"/>
                </a:solidFill>
                <a:latin typeface="Times New Roman" panose="02020603050405020304" pitchFamily="18" charset="0"/>
              </a:rPr>
              <a:t>输出特性曲线</a:t>
            </a:r>
            <a:endParaRPr lang="zh-CN" altLang="en-US" sz="2800" b="1" dirty="0">
              <a:solidFill>
                <a:srgbClr val="006600"/>
              </a:solidFill>
              <a:latin typeface="Times New Roman" panose="02020603050405020304" pitchFamily="18" charset="0"/>
            </a:endParaRPr>
          </a:p>
        </p:txBody>
      </p:sp>
      <p:sp>
        <p:nvSpPr>
          <p:cNvPr id="79978" name="Text Box 106"/>
          <p:cNvSpPr txBox="1"/>
          <p:nvPr/>
        </p:nvSpPr>
        <p:spPr>
          <a:xfrm>
            <a:off x="1241425" y="6089650"/>
            <a:ext cx="2540000" cy="457200"/>
          </a:xfrm>
          <a:prstGeom prst="rect">
            <a:avLst/>
          </a:prstGeom>
          <a:noFill/>
          <a:ln w="9525">
            <a:noFill/>
          </a:ln>
        </p:spPr>
        <p:txBody>
          <a:bodyPr>
            <a:spAutoFit/>
          </a:bodyPr>
          <a:p>
            <a:r>
              <a:rPr lang="zh-CN" altLang="en-US" b="1" dirty="0">
                <a:solidFill>
                  <a:srgbClr val="000000"/>
                </a:solidFill>
                <a:latin typeface="Times New Roman" panose="02020603050405020304" pitchFamily="18" charset="0"/>
              </a:rPr>
              <a:t>深度饱和时：</a:t>
            </a:r>
            <a:endParaRPr lang="zh-CN" altLang="en-US" b="1" dirty="0">
              <a:solidFill>
                <a:srgbClr val="000000"/>
              </a:solidFill>
              <a:latin typeface="Times New Roman" panose="02020603050405020304" pitchFamily="18" charset="0"/>
            </a:endParaRPr>
          </a:p>
        </p:txBody>
      </p:sp>
      <p:sp>
        <p:nvSpPr>
          <p:cNvPr id="79979" name="AutoShape 107"/>
          <p:cNvSpPr/>
          <p:nvPr/>
        </p:nvSpPr>
        <p:spPr>
          <a:xfrm>
            <a:off x="4641850" y="5941695"/>
            <a:ext cx="138113" cy="723900"/>
          </a:xfrm>
          <a:prstGeom prst="leftBrace">
            <a:avLst>
              <a:gd name="adj1" fmla="val 43678"/>
              <a:gd name="adj2" fmla="val 50000"/>
            </a:avLst>
          </a:prstGeom>
          <a:noFill/>
          <a:ln w="28575" cap="flat" cmpd="sng">
            <a:solidFill>
              <a:srgbClr val="0033CC"/>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79980" name="Rectangle 108"/>
          <p:cNvSpPr/>
          <p:nvPr/>
        </p:nvSpPr>
        <p:spPr>
          <a:xfrm>
            <a:off x="4745038" y="5838508"/>
            <a:ext cx="2620962" cy="457200"/>
          </a:xfrm>
          <a:prstGeom prst="rect">
            <a:avLst/>
          </a:prstGeom>
          <a:noFill/>
          <a:ln w="28575">
            <a:noFill/>
          </a:ln>
        </p:spPr>
        <p:txBody>
          <a:bodyPr>
            <a:spAutoFit/>
          </a:bodyPr>
          <a:p>
            <a:r>
              <a:rPr lang="en-US" altLang="zh-CN" b="1" dirty="0">
                <a:solidFill>
                  <a:srgbClr val="FF0066"/>
                </a:solidFill>
                <a:latin typeface="Times New Roman" panose="02020603050405020304" pitchFamily="18" charset="0"/>
              </a:rPr>
              <a:t>0.3 V </a:t>
            </a:r>
            <a:r>
              <a:rPr lang="en-US" altLang="zh-CN" b="1" dirty="0">
                <a:solidFill>
                  <a:srgbClr val="000000"/>
                </a:solidFill>
                <a:latin typeface="宋体" panose="02010600030101010101" pitchFamily="2" charset="-122"/>
              </a:rPr>
              <a:t>(</a:t>
            </a:r>
            <a:r>
              <a:rPr lang="zh-CN" altLang="en-US" b="1" dirty="0">
                <a:solidFill>
                  <a:srgbClr val="000000"/>
                </a:solidFill>
                <a:latin typeface="宋体" panose="02010600030101010101" pitchFamily="2" charset="-122"/>
              </a:rPr>
              <a:t>硅管</a:t>
            </a:r>
            <a:r>
              <a:rPr lang="en-US" altLang="zh-CN" b="1" dirty="0">
                <a:solidFill>
                  <a:srgbClr val="000000"/>
                </a:solidFill>
                <a:latin typeface="宋体" panose="02010600030101010101" pitchFamily="2" charset="-122"/>
              </a:rPr>
              <a:t>)</a:t>
            </a:r>
            <a:endParaRPr lang="en-US" altLang="zh-CN" b="1" dirty="0">
              <a:solidFill>
                <a:srgbClr val="000000"/>
              </a:solidFill>
              <a:latin typeface="宋体" panose="02010600030101010101" pitchFamily="2" charset="-122"/>
            </a:endParaRPr>
          </a:p>
        </p:txBody>
      </p:sp>
      <p:sp>
        <p:nvSpPr>
          <p:cNvPr id="79981" name="Rectangle 109"/>
          <p:cNvSpPr/>
          <p:nvPr/>
        </p:nvSpPr>
        <p:spPr>
          <a:xfrm>
            <a:off x="3446463" y="6003608"/>
            <a:ext cx="1808162" cy="457200"/>
          </a:xfrm>
          <a:prstGeom prst="rect">
            <a:avLst/>
          </a:prstGeom>
          <a:noFill/>
          <a:ln w="28575">
            <a:noFill/>
          </a:ln>
        </p:spPr>
        <p:txBody>
          <a:bodyPr>
            <a:spAutoFit/>
          </a:bodyPr>
          <a:p>
            <a:r>
              <a:rPr lang="en-US" altLang="zh-CN" b="1" i="1" dirty="0">
                <a:solidFill>
                  <a:srgbClr val="0033CC"/>
                </a:solidFill>
                <a:latin typeface="Times New Roman" panose="02020603050405020304" pitchFamily="18" charset="0"/>
              </a:rPr>
              <a:t>U </a:t>
            </a:r>
            <a:r>
              <a:rPr lang="en-US" altLang="zh-CN" b="1" baseline="-25000" dirty="0">
                <a:solidFill>
                  <a:srgbClr val="0033CC"/>
                </a:solidFill>
                <a:latin typeface="Times New Roman" panose="02020603050405020304" pitchFamily="18" charset="0"/>
              </a:rPr>
              <a:t>CE</a:t>
            </a:r>
            <a:r>
              <a:rPr lang="zh-CN" altLang="en-US" b="1" dirty="0">
                <a:solidFill>
                  <a:srgbClr val="0033CC"/>
                </a:solidFill>
                <a:latin typeface="Times New Roman" panose="02020603050405020304" pitchFamily="18" charset="0"/>
              </a:rPr>
              <a:t>为：</a:t>
            </a:r>
            <a:endParaRPr lang="zh-CN" altLang="en-US" b="1" dirty="0">
              <a:solidFill>
                <a:srgbClr val="0033CC"/>
              </a:solidFill>
              <a:latin typeface="宋体" panose="02010600030101010101" pitchFamily="2" charset="-122"/>
            </a:endParaRPr>
          </a:p>
        </p:txBody>
      </p:sp>
      <p:sp>
        <p:nvSpPr>
          <p:cNvPr id="79982" name="Rectangle 110"/>
          <p:cNvSpPr/>
          <p:nvPr/>
        </p:nvSpPr>
        <p:spPr>
          <a:xfrm>
            <a:off x="4737100" y="6287770"/>
            <a:ext cx="2628900" cy="457200"/>
          </a:xfrm>
          <a:prstGeom prst="rect">
            <a:avLst/>
          </a:prstGeom>
          <a:noFill/>
          <a:ln w="28575">
            <a:noFill/>
          </a:ln>
        </p:spPr>
        <p:txBody>
          <a:bodyPr>
            <a:spAutoFit/>
          </a:bodyPr>
          <a:p>
            <a:r>
              <a:rPr lang="en-US" altLang="zh-CN" b="1" dirty="0">
                <a:solidFill>
                  <a:srgbClr val="FF0066"/>
                </a:solidFill>
                <a:latin typeface="Times New Roman" panose="02020603050405020304" pitchFamily="18" charset="0"/>
              </a:rPr>
              <a:t>0.1 V </a:t>
            </a:r>
            <a:r>
              <a:rPr lang="en-US" altLang="zh-CN" b="1" dirty="0">
                <a:solidFill>
                  <a:srgbClr val="000000"/>
                </a:solidFill>
                <a:latin typeface="宋体" panose="02010600030101010101" pitchFamily="2" charset="-122"/>
              </a:rPr>
              <a:t>(</a:t>
            </a:r>
            <a:r>
              <a:rPr lang="zh-CN" altLang="en-US" b="1" dirty="0">
                <a:solidFill>
                  <a:srgbClr val="000000"/>
                </a:solidFill>
                <a:latin typeface="宋体" panose="02010600030101010101" pitchFamily="2" charset="-122"/>
              </a:rPr>
              <a:t>锗管</a:t>
            </a:r>
            <a:r>
              <a:rPr lang="en-US" altLang="zh-CN" b="1" dirty="0">
                <a:solidFill>
                  <a:srgbClr val="000000"/>
                </a:solidFill>
                <a:latin typeface="宋体" panose="02010600030101010101" pitchFamily="2" charset="-122"/>
              </a:rPr>
              <a:t>)</a:t>
            </a:r>
            <a:endParaRPr lang="en-US" altLang="zh-CN" b="1" dirty="0">
              <a:solidFill>
                <a:srgbClr val="FF0066"/>
              </a:solidFill>
              <a:latin typeface="Times New Roman" panose="02020603050405020304" pitchFamily="18" charset="0"/>
            </a:endParaRPr>
          </a:p>
        </p:txBody>
      </p:sp>
      <p:sp>
        <p:nvSpPr>
          <p:cNvPr id="7" name="页脚占位符 4"/>
          <p:cNvSpPr txBox="1">
            <a:spLocks noGrp="1"/>
          </p:cNvSpPr>
          <p:nvPr>
            <p:custDataLst>
              <p:tags r:id="rId8"/>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9964"/>
                                        </p:tgtEl>
                                        <p:attrNameLst>
                                          <p:attrName>style.visibility</p:attrName>
                                        </p:attrNameLst>
                                      </p:cBhvr>
                                      <p:to>
                                        <p:strVal val="visible"/>
                                      </p:to>
                                    </p:set>
                                    <p:animEffect transition="in" filter="slide(fromBottom)">
                                      <p:cBhvr>
                                        <p:cTn id="12" dur="500"/>
                                        <p:tgtEl>
                                          <p:spTgt spid="7996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79966"/>
                                        </p:tgtEl>
                                        <p:attrNameLst>
                                          <p:attrName>style.visibility</p:attrName>
                                        </p:attrNameLst>
                                      </p:cBhvr>
                                      <p:to>
                                        <p:strVal val="visible"/>
                                      </p:to>
                                    </p:set>
                                    <p:animEffect transition="in" filter="wipe(right)">
                                      <p:cBhvr>
                                        <p:cTn id="17" dur="500"/>
                                        <p:tgtEl>
                                          <p:spTgt spid="79966"/>
                                        </p:tgtEl>
                                      </p:cBhvr>
                                    </p:animEffect>
                                  </p:childTnLst>
                                </p:cTn>
                              </p:par>
                            </p:childTnLst>
                          </p:cTn>
                        </p:par>
                        <p:par>
                          <p:cTn id="18" fill="hold">
                            <p:stCondLst>
                              <p:cond delay="500"/>
                            </p:stCondLst>
                            <p:childTnLst>
                              <p:par>
                                <p:cTn id="19" presetID="2" presetClass="entr" presetSubtype="8" fill="hold" grpId="0" nodeType="afterEffect">
                                  <p:stCondLst>
                                    <p:cond delay="0"/>
                                  </p:stCondLst>
                                  <p:childTnLst>
                                    <p:set>
                                      <p:cBhvr>
                                        <p:cTn id="20" dur="1" fill="hold">
                                          <p:stCondLst>
                                            <p:cond delay="0"/>
                                          </p:stCondLst>
                                        </p:cTn>
                                        <p:tgtEl>
                                          <p:spTgt spid="79967">
                                            <p:txEl>
                                              <p:charRg st="0" end="5"/>
                                            </p:txEl>
                                          </p:spTgt>
                                        </p:tgtEl>
                                        <p:attrNameLst>
                                          <p:attrName>style.visibility</p:attrName>
                                        </p:attrNameLst>
                                      </p:cBhvr>
                                      <p:to>
                                        <p:strVal val="visible"/>
                                      </p:to>
                                    </p:set>
                                    <p:anim calcmode="lin" valueType="num">
                                      <p:cBhvr additive="base">
                                        <p:cTn id="21" dur="500" fill="hold"/>
                                        <p:tgtEl>
                                          <p:spTgt spid="79967">
                                            <p:txEl>
                                              <p:charRg st="0" end="5"/>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79967">
                                            <p:txEl>
                                              <p:charRg st="0"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9" name="whoosh.wav"/>
                                        </p:tgtEl>
                                      </p:cMediaNode>
                                    </p:audio>
                                  </p:sub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79963"/>
                                        </p:tgtEl>
                                        <p:attrNameLst>
                                          <p:attrName>style.visibility</p:attrName>
                                        </p:attrNameLst>
                                      </p:cBhvr>
                                      <p:to>
                                        <p:strVal val="visible"/>
                                      </p:to>
                                    </p:set>
                                    <p:animEffect transition="in" filter="slide(fromBottom)">
                                      <p:cBhvr>
                                        <p:cTn id="27" dur="500"/>
                                        <p:tgtEl>
                                          <p:spTgt spid="79963"/>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79965"/>
                                        </p:tgtEl>
                                        <p:attrNameLst>
                                          <p:attrName>style.visibility</p:attrName>
                                        </p:attrNameLst>
                                      </p:cBhvr>
                                      <p:to>
                                        <p:strVal val="visible"/>
                                      </p:to>
                                    </p:set>
                                    <p:animEffect transition="in" filter="slide(fromLeft)">
                                      <p:cBhvr>
                                        <p:cTn id="32" dur="500"/>
                                        <p:tgtEl>
                                          <p:spTgt spid="79965"/>
                                        </p:tgtEl>
                                      </p:cBhvr>
                                    </p:animEffect>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499"/>
                                          </p:stCondLst>
                                        </p:cTn>
                                        <p:tgtEl>
                                          <p:spTgt spid="79968"/>
                                        </p:tgtEl>
                                        <p:attrNameLst>
                                          <p:attrName>style.visibility</p:attrName>
                                        </p:attrNameLst>
                                      </p:cBhvr>
                                      <p:to>
                                        <p:strVal val="visible"/>
                                      </p:to>
                                    </p:set>
                                    <p:anim to="" calcmode="lin" valueType="num">
                                      <p:cBhvr>
                                        <p:cTn id="37" dur="1" fill="hold"/>
                                        <p:tgtEl>
                                          <p:spTgt spid="79968"/>
                                        </p:tgtEl>
                                        <p:attrNameLst>
                                          <p:attrName>style.visibility</p:attrName>
                                        </p:attrNameLst>
                                      </p:cBhvr>
                                    </p:anim>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421987"/>
                                        </p:tgtEl>
                                        <p:attrNameLst>
                                          <p:attrName>style.visibility</p:attrName>
                                        </p:attrNameLst>
                                      </p:cBhvr>
                                      <p:to>
                                        <p:strVal val="visible"/>
                                      </p:to>
                                    </p:set>
                                    <p:animEffect transition="in" filter="checkerboard(across)">
                                      <p:cBhvr>
                                        <p:cTn id="42" dur="500"/>
                                        <p:tgtEl>
                                          <p:spTgt spid="421987"/>
                                        </p:tgtEl>
                                      </p:cBhvr>
                                    </p:animEffect>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499"/>
                                          </p:stCondLst>
                                        </p:cTn>
                                        <p:tgtEl>
                                          <p:spTgt spid="79969"/>
                                        </p:tgtEl>
                                        <p:attrNameLst>
                                          <p:attrName>style.visibility</p:attrName>
                                        </p:attrNameLst>
                                      </p:cBhvr>
                                      <p:to>
                                        <p:strVal val="visible"/>
                                      </p:to>
                                    </p:set>
                                    <p:anim to="" calcmode="lin" valueType="num">
                                      <p:cBhvr>
                                        <p:cTn id="47" dur="1" fill="hold"/>
                                        <p:tgtEl>
                                          <p:spTgt spid="79969"/>
                                        </p:tgtEl>
                                        <p:attrNameLst>
                                          <p:attrName>style.visibility</p:attrName>
                                        </p:attrNameLst>
                                      </p:cBhvr>
                                    </p:anim>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nodeType="clickEffect">
                                  <p:stCondLst>
                                    <p:cond delay="0"/>
                                  </p:stCondLst>
                                  <p:childTnLst>
                                    <p:set>
                                      <p:cBhvr>
                                        <p:cTn id="51" dur="1" fill="hold">
                                          <p:stCondLst>
                                            <p:cond delay="0"/>
                                          </p:stCondLst>
                                        </p:cTn>
                                        <p:tgtEl>
                                          <p:spTgt spid="421988"/>
                                        </p:tgtEl>
                                        <p:attrNameLst>
                                          <p:attrName>style.visibility</p:attrName>
                                        </p:attrNameLst>
                                      </p:cBhvr>
                                      <p:to>
                                        <p:strVal val="visible"/>
                                      </p:to>
                                    </p:set>
                                    <p:animEffect transition="in" filter="diamond(in)">
                                      <p:cBhvr>
                                        <p:cTn id="52" dur="2000"/>
                                        <p:tgtEl>
                                          <p:spTgt spid="421988"/>
                                        </p:tgtEl>
                                      </p:cBhvr>
                                    </p:animEffect>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grpId="0" nodeType="clickEffect">
                                  <p:stCondLst>
                                    <p:cond delay="0"/>
                                  </p:stCondLst>
                                  <p:childTnLst>
                                    <p:set>
                                      <p:cBhvr>
                                        <p:cTn id="56" dur="1" fill="hold">
                                          <p:stCondLst>
                                            <p:cond delay="499"/>
                                          </p:stCondLst>
                                        </p:cTn>
                                        <p:tgtEl>
                                          <p:spTgt spid="79970"/>
                                        </p:tgtEl>
                                        <p:attrNameLst>
                                          <p:attrName>style.visibility</p:attrName>
                                        </p:attrNameLst>
                                      </p:cBhvr>
                                      <p:to>
                                        <p:strVal val="visible"/>
                                      </p:to>
                                    </p:set>
                                    <p:anim to="" calcmode="lin" valueType="num">
                                      <p:cBhvr>
                                        <p:cTn id="57" dur="1" fill="hold"/>
                                        <p:tgtEl>
                                          <p:spTgt spid="79970"/>
                                        </p:tgtEl>
                                        <p:attrNameLst>
                                          <p:attrName>style.visibility</p:attrName>
                                        </p:attrNameLst>
                                      </p:cBhvr>
                                    </p:anim>
                                  </p:childTnLst>
                                </p:cTn>
                              </p:par>
                            </p:childTnLst>
                          </p:cTn>
                        </p:par>
                      </p:childTnLst>
                    </p:cTn>
                  </p:par>
                  <p:par>
                    <p:cTn id="58" fill="hold">
                      <p:stCondLst>
                        <p:cond delay="indefinite"/>
                      </p:stCondLst>
                      <p:childTnLst>
                        <p:par>
                          <p:cTn id="59" fill="hold">
                            <p:stCondLst>
                              <p:cond delay="0"/>
                            </p:stCondLst>
                            <p:childTnLst>
                              <p:par>
                                <p:cTn id="60" presetID="20" presetClass="entr" presetSubtype="0" fill="hold" grpId="0" nodeType="clickEffect">
                                  <p:stCondLst>
                                    <p:cond delay="0"/>
                                  </p:stCondLst>
                                  <p:childTnLst>
                                    <p:set>
                                      <p:cBhvr>
                                        <p:cTn id="61" dur="1" fill="hold">
                                          <p:stCondLst>
                                            <p:cond delay="0"/>
                                          </p:stCondLst>
                                        </p:cTn>
                                        <p:tgtEl>
                                          <p:spTgt spid="79973"/>
                                        </p:tgtEl>
                                        <p:attrNameLst>
                                          <p:attrName>style.visibility</p:attrName>
                                        </p:attrNameLst>
                                      </p:cBhvr>
                                      <p:to>
                                        <p:strVal val="visible"/>
                                      </p:to>
                                    </p:set>
                                    <p:animEffect transition="in" filter="wedge">
                                      <p:cBhvr>
                                        <p:cTn id="62" dur="2000"/>
                                        <p:tgtEl>
                                          <p:spTgt spid="79973"/>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421990"/>
                                        </p:tgtEl>
                                        <p:attrNameLst>
                                          <p:attrName>style.visibility</p:attrName>
                                        </p:attrNameLst>
                                      </p:cBhvr>
                                      <p:to>
                                        <p:strVal val="visible"/>
                                      </p:to>
                                    </p:set>
                                    <p:animEffect transition="in" filter="barn(inVertical)">
                                      <p:cBhvr>
                                        <p:cTn id="67" dur="1000"/>
                                        <p:tgtEl>
                                          <p:spTgt spid="421990"/>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nodeType="clickEffect">
                                  <p:stCondLst>
                                    <p:cond delay="0"/>
                                  </p:stCondLst>
                                  <p:childTnLst>
                                    <p:set>
                                      <p:cBhvr>
                                        <p:cTn id="71" dur="1" fill="hold">
                                          <p:stCondLst>
                                            <p:cond delay="0"/>
                                          </p:stCondLst>
                                        </p:cTn>
                                        <p:tgtEl>
                                          <p:spTgt spid="421991"/>
                                        </p:tgtEl>
                                        <p:attrNameLst>
                                          <p:attrName>style.visibility</p:attrName>
                                        </p:attrNameLst>
                                      </p:cBhvr>
                                      <p:to>
                                        <p:strVal val="visible"/>
                                      </p:to>
                                    </p:set>
                                    <p:animEffect transition="in" filter="barn(inVertical)">
                                      <p:cBhvr>
                                        <p:cTn id="72" dur="1000"/>
                                        <p:tgtEl>
                                          <p:spTgt spid="42199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79977"/>
                                        </p:tgtEl>
                                        <p:attrNameLst>
                                          <p:attrName>style.visibility</p:attrName>
                                        </p:attrNameLst>
                                      </p:cBhvr>
                                      <p:to>
                                        <p:strVal val="visible"/>
                                      </p:to>
                                    </p:set>
                                    <p:animEffect transition="in" filter="wipe(left)">
                                      <p:cBhvr>
                                        <p:cTn id="77" dur="500"/>
                                        <p:tgtEl>
                                          <p:spTgt spid="79977"/>
                                        </p:tgtEl>
                                      </p:cBhvr>
                                    </p:animEffect>
                                  </p:childTnLst>
                                </p:cTn>
                              </p:par>
                            </p:childTnLst>
                          </p:cTn>
                        </p:par>
                        <p:par>
                          <p:cTn id="78" fill="hold">
                            <p:stCondLst>
                              <p:cond delay="500"/>
                            </p:stCondLst>
                            <p:childTnLst>
                              <p:par>
                                <p:cTn id="79" presetID="22" presetClass="entr" presetSubtype="8" fill="hold" grpId="0" nodeType="afterEffect">
                                  <p:stCondLst>
                                    <p:cond delay="2000"/>
                                  </p:stCondLst>
                                  <p:childTnLst>
                                    <p:set>
                                      <p:cBhvr>
                                        <p:cTn id="80" dur="1" fill="hold">
                                          <p:stCondLst>
                                            <p:cond delay="0"/>
                                          </p:stCondLst>
                                        </p:cTn>
                                        <p:tgtEl>
                                          <p:spTgt spid="79978">
                                            <p:txEl>
                                              <p:charRg st="0" end="7"/>
                                            </p:txEl>
                                          </p:spTgt>
                                        </p:tgtEl>
                                        <p:attrNameLst>
                                          <p:attrName>style.visibility</p:attrName>
                                        </p:attrNameLst>
                                      </p:cBhvr>
                                      <p:to>
                                        <p:strVal val="visible"/>
                                      </p:to>
                                    </p:set>
                                    <p:animEffect transition="in" filter="wipe(left)">
                                      <p:cBhvr>
                                        <p:cTn id="81" dur="500"/>
                                        <p:tgtEl>
                                          <p:spTgt spid="79978">
                                            <p:txEl>
                                              <p:charRg st="0" end="7"/>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79981">
                                            <p:txEl>
                                              <p:charRg st="0" end="7"/>
                                            </p:txEl>
                                          </p:spTgt>
                                        </p:tgtEl>
                                        <p:attrNameLst>
                                          <p:attrName>style.visibility</p:attrName>
                                        </p:attrNameLst>
                                      </p:cBhvr>
                                      <p:to>
                                        <p:strVal val="visible"/>
                                      </p:to>
                                    </p:set>
                                    <p:animEffect transition="in" filter="wipe(left)">
                                      <p:cBhvr>
                                        <p:cTn id="86" dur="500"/>
                                        <p:tgtEl>
                                          <p:spTgt spid="79981">
                                            <p:txEl>
                                              <p:charRg st="0" end="7"/>
                                            </p:txEl>
                                          </p:spTgt>
                                        </p:tgtEl>
                                      </p:cBhvr>
                                    </p:animEffect>
                                  </p:childTnLst>
                                </p:cTn>
                              </p:par>
                            </p:childTnLst>
                          </p:cTn>
                        </p:par>
                        <p:par>
                          <p:cTn id="87" fill="hold">
                            <p:stCondLst>
                              <p:cond delay="500"/>
                            </p:stCondLst>
                            <p:childTnLst>
                              <p:par>
                                <p:cTn id="88" presetID="22" presetClass="entr" presetSubtype="8" fill="hold" grpId="0" nodeType="afterEffect">
                                  <p:stCondLst>
                                    <p:cond delay="0"/>
                                  </p:stCondLst>
                                  <p:childTnLst>
                                    <p:set>
                                      <p:cBhvr>
                                        <p:cTn id="89" dur="1" fill="hold">
                                          <p:stCondLst>
                                            <p:cond delay="0"/>
                                          </p:stCondLst>
                                        </p:cTn>
                                        <p:tgtEl>
                                          <p:spTgt spid="79979"/>
                                        </p:tgtEl>
                                        <p:attrNameLst>
                                          <p:attrName>style.visibility</p:attrName>
                                        </p:attrNameLst>
                                      </p:cBhvr>
                                      <p:to>
                                        <p:strVal val="visible"/>
                                      </p:to>
                                    </p:set>
                                    <p:animEffect transition="in" filter="wipe(left)">
                                      <p:cBhvr>
                                        <p:cTn id="90" dur="500"/>
                                        <p:tgtEl>
                                          <p:spTgt spid="79979"/>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79980">
                                            <p:txEl>
                                              <p:charRg st="0" end="11"/>
                                            </p:txEl>
                                          </p:spTgt>
                                        </p:tgtEl>
                                        <p:attrNameLst>
                                          <p:attrName>style.visibility</p:attrName>
                                        </p:attrNameLst>
                                      </p:cBhvr>
                                      <p:to>
                                        <p:strVal val="visible"/>
                                      </p:to>
                                    </p:set>
                                    <p:animEffect transition="in" filter="wipe(left)">
                                      <p:cBhvr>
                                        <p:cTn id="95" dur="500"/>
                                        <p:tgtEl>
                                          <p:spTgt spid="79980">
                                            <p:txEl>
                                              <p:charRg st="0" end="11"/>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79982">
                                            <p:txEl>
                                              <p:charRg st="0" end="11"/>
                                            </p:txEl>
                                          </p:spTgt>
                                        </p:tgtEl>
                                        <p:attrNameLst>
                                          <p:attrName>style.visibility</p:attrName>
                                        </p:attrNameLst>
                                      </p:cBhvr>
                                      <p:to>
                                        <p:strVal val="visible"/>
                                      </p:to>
                                    </p:set>
                                    <p:animEffect transition="in" filter="wipe(left)">
                                      <p:cBhvr>
                                        <p:cTn id="100" dur="500"/>
                                        <p:tgtEl>
                                          <p:spTgt spid="79982">
                                            <p:txEl>
                                              <p:charRg st="0"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963" grpId="0"/>
      <p:bldP spid="79964" grpId="0"/>
      <p:bldP spid="79965" grpId="0"/>
      <p:bldP spid="79967" grpId="0" advAuto="1000" build="p"/>
      <p:bldP spid="79968" grpId="0"/>
      <p:bldP spid="79969" grpId="0"/>
      <p:bldP spid="79970" grpId="0"/>
      <p:bldP spid="79973" grpId="0" bldLvl="0" animBg="1"/>
      <p:bldP spid="79977" grpId="0"/>
      <p:bldP spid="79978" grpId="0" advAuto="1000" build="p"/>
      <p:bldP spid="79979" grpId="0" bldLvl="0" animBg="1"/>
      <p:bldP spid="79980" grpId="0" build="p"/>
      <p:bldP spid="79981" grpId="0" build="p"/>
      <p:bldP spid="79982"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custDataLst>
              <p:tags r:id="rId1"/>
            </p:custDataLst>
          </p:nvPr>
        </p:nvPicPr>
        <p:blipFill>
          <a:blip r:embed="rId2"/>
          <a:stretch>
            <a:fillRect/>
          </a:stretch>
        </p:blipFill>
        <p:spPr>
          <a:xfrm>
            <a:off x="61595" y="966470"/>
            <a:ext cx="9026525" cy="2480945"/>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61595" y="3974465"/>
            <a:ext cx="8965565" cy="2693035"/>
          </a:xfrm>
          <a:prstGeom prst="rect">
            <a:avLst/>
          </a:prstGeom>
        </p:spPr>
      </p:pic>
      <p:sp>
        <p:nvSpPr>
          <p:cNvPr id="423016" name="Rectangle 104"/>
          <p:cNvSpPr/>
          <p:nvPr>
            <p:custDataLst>
              <p:tags r:id="rId5"/>
            </p:custDataLst>
          </p:nvPr>
        </p:nvSpPr>
        <p:spPr>
          <a:xfrm>
            <a:off x="2353310" y="535940"/>
            <a:ext cx="4219575" cy="430530"/>
          </a:xfrm>
          <a:prstGeom prst="rect">
            <a:avLst/>
          </a:prstGeom>
          <a:noFill/>
          <a:ln w="9525">
            <a:noFill/>
          </a:ln>
        </p:spPr>
        <p:txBody>
          <a:bodyPr lIns="0" tIns="0" rIns="0" bIns="0">
            <a:spAutoFit/>
          </a:bodyPr>
          <a:p>
            <a:r>
              <a:rPr lang="zh-CN" altLang="en-US" sz="2800" b="1" dirty="0">
                <a:solidFill>
                  <a:schemeClr val="bg1"/>
                </a:solidFill>
                <a:latin typeface="Times New Roman" panose="02020603050405020304" pitchFamily="18" charset="0"/>
              </a:rPr>
              <a:t>练习题</a:t>
            </a:r>
            <a:endParaRPr lang="zh-CN" altLang="en-US" sz="2800" b="1" dirty="0">
              <a:solidFill>
                <a:schemeClr val="bg1"/>
              </a:solidFill>
              <a:latin typeface="Times New Roman" panose="02020603050405020304" pitchFamily="18" charset="0"/>
            </a:endParaRPr>
          </a:p>
        </p:txBody>
      </p:sp>
      <p:sp>
        <p:nvSpPr>
          <p:cNvPr id="6" name="文本框 5"/>
          <p:cNvSpPr txBox="1"/>
          <p:nvPr/>
        </p:nvSpPr>
        <p:spPr>
          <a:xfrm>
            <a:off x="61595" y="3447415"/>
            <a:ext cx="8718550" cy="706755"/>
          </a:xfrm>
          <a:prstGeom prst="rect">
            <a:avLst/>
          </a:prstGeom>
          <a:noFill/>
        </p:spPr>
        <p:txBody>
          <a:bodyPr wrap="square" rtlCol="0" anchor="t">
            <a:spAutoFit/>
          </a:bodyPr>
          <a:p>
            <a:r>
              <a:rPr lang="zh-CN" altLang="en-US" sz="2000" dirty="0">
                <a:solidFill>
                  <a:srgbClr val="FF0000"/>
                </a:solidFill>
                <a:latin typeface="Times New Roman" panose="02020603050405020304" pitchFamily="18" charset="0"/>
                <a:sym typeface="+mn-ea"/>
              </a:rPr>
              <a:t>依据：三极管放大时，由于基极电位居中，先找出</a:t>
            </a:r>
            <a:r>
              <a:rPr lang="en-US" altLang="zh-CN" sz="2000" dirty="0">
                <a:solidFill>
                  <a:srgbClr val="FF0000"/>
                </a:solidFill>
                <a:latin typeface="Times New Roman" panose="02020603050405020304" pitchFamily="18" charset="0"/>
                <a:sym typeface="+mn-ea"/>
              </a:rPr>
              <a:t>B</a:t>
            </a:r>
            <a:r>
              <a:rPr lang="zh-CN" altLang="en-US" sz="2000" dirty="0">
                <a:solidFill>
                  <a:srgbClr val="FF0000"/>
                </a:solidFill>
                <a:latin typeface="Times New Roman" panose="02020603050405020304" pitchFamily="18" charset="0"/>
                <a:ea typeface="宋体" panose="02010600030101010101" pitchFamily="2" charset="-122"/>
                <a:sym typeface="+mn-ea"/>
              </a:rPr>
              <a:t>极，</a:t>
            </a:r>
            <a:r>
              <a:rPr lang="en-US" altLang="zh-CN" sz="2000" dirty="0">
                <a:solidFill>
                  <a:srgbClr val="FF0000"/>
                </a:solidFill>
                <a:latin typeface="Times New Roman" panose="02020603050405020304" pitchFamily="18" charset="0"/>
                <a:sym typeface="+mn-ea"/>
              </a:rPr>
              <a:t>be</a:t>
            </a:r>
            <a:r>
              <a:rPr lang="zh-CN" altLang="en-US" sz="2000" dirty="0">
                <a:solidFill>
                  <a:srgbClr val="FF0000"/>
                </a:solidFill>
                <a:latin typeface="Times New Roman" panose="02020603050405020304" pitchFamily="18" charset="0"/>
                <a:ea typeface="宋体" panose="02010600030101010101" pitchFamily="2" charset="-122"/>
                <a:sym typeface="+mn-ea"/>
              </a:rPr>
              <a:t>极间为</a:t>
            </a:r>
            <a:r>
              <a:rPr lang="en-US" altLang="zh-CN" sz="2000" dirty="0">
                <a:solidFill>
                  <a:srgbClr val="FF0000"/>
                </a:solidFill>
                <a:latin typeface="Times New Roman" panose="02020603050405020304" pitchFamily="18" charset="0"/>
                <a:ea typeface="宋体" panose="02010600030101010101" pitchFamily="2" charset="-122"/>
                <a:sym typeface="+mn-ea"/>
              </a:rPr>
              <a:t>V</a:t>
            </a:r>
            <a:r>
              <a:rPr lang="en-US" altLang="zh-CN" sz="2000" baseline="-25000" dirty="0">
                <a:solidFill>
                  <a:srgbClr val="FF0000"/>
                </a:solidFill>
                <a:latin typeface="Times New Roman" panose="02020603050405020304" pitchFamily="18" charset="0"/>
                <a:ea typeface="宋体" panose="02010600030101010101" pitchFamily="2" charset="-122"/>
                <a:sym typeface="+mn-ea"/>
              </a:rPr>
              <a:t>F</a:t>
            </a:r>
            <a:r>
              <a:rPr lang="zh-CN" altLang="en-US" sz="2000" dirty="0">
                <a:solidFill>
                  <a:srgbClr val="FF0000"/>
                </a:solidFill>
                <a:latin typeface="Times New Roman" panose="02020603050405020304" pitchFamily="18" charset="0"/>
                <a:ea typeface="宋体" panose="02010600030101010101" pitchFamily="2" charset="-122"/>
                <a:sym typeface="+mn-ea"/>
              </a:rPr>
              <a:t>导通电压，找出</a:t>
            </a:r>
            <a:r>
              <a:rPr lang="en-US" altLang="zh-CN" sz="2000" dirty="0">
                <a:solidFill>
                  <a:srgbClr val="FF0000"/>
                </a:solidFill>
                <a:latin typeface="Times New Roman" panose="02020603050405020304" pitchFamily="18" charset="0"/>
                <a:ea typeface="宋体" panose="02010600030101010101" pitchFamily="2" charset="-122"/>
                <a:sym typeface="+mn-ea"/>
              </a:rPr>
              <a:t>E</a:t>
            </a:r>
            <a:r>
              <a:rPr lang="zh-CN" altLang="en-US" sz="2000" dirty="0">
                <a:solidFill>
                  <a:srgbClr val="FF0000"/>
                </a:solidFill>
                <a:latin typeface="Times New Roman" panose="02020603050405020304" pitchFamily="18" charset="0"/>
                <a:ea typeface="宋体" panose="02010600030101010101" pitchFamily="2" charset="-122"/>
                <a:sym typeface="+mn-ea"/>
              </a:rPr>
              <a:t>极，最后判为</a:t>
            </a:r>
            <a:r>
              <a:rPr lang="en-US" altLang="zh-CN" sz="2000" dirty="0">
                <a:solidFill>
                  <a:srgbClr val="FF0000"/>
                </a:solidFill>
                <a:latin typeface="Times New Roman" panose="02020603050405020304" pitchFamily="18" charset="0"/>
                <a:ea typeface="宋体" panose="02010600030101010101" pitchFamily="2" charset="-122"/>
                <a:sym typeface="+mn-ea"/>
              </a:rPr>
              <a:t>C</a:t>
            </a:r>
            <a:r>
              <a:rPr lang="zh-CN" altLang="en-US" sz="2000" dirty="0">
                <a:solidFill>
                  <a:srgbClr val="FF0000"/>
                </a:solidFill>
                <a:latin typeface="Times New Roman" panose="02020603050405020304" pitchFamily="18" charset="0"/>
                <a:ea typeface="宋体" panose="02010600030101010101" pitchFamily="2" charset="-122"/>
                <a:sym typeface="+mn-ea"/>
              </a:rPr>
              <a:t>极。</a:t>
            </a:r>
            <a:endParaRPr lang="zh-CN" altLang="en-US" sz="2000" dirty="0">
              <a:solidFill>
                <a:srgbClr val="FF0000"/>
              </a:solidFill>
              <a:latin typeface="Times New Roman" panose="02020603050405020304" pitchFamily="18" charset="0"/>
              <a:ea typeface="宋体" panose="02010600030101010101" pitchFamily="2" charset="-122"/>
              <a:sym typeface="+mn-ea"/>
            </a:endParaRPr>
          </a:p>
        </p:txBody>
      </p:sp>
      <p:sp>
        <p:nvSpPr>
          <p:cNvPr id="7" name="页脚占位符 4"/>
          <p:cNvSpPr txBox="1">
            <a:spLocks noGrp="1"/>
          </p:cNvSpPr>
          <p:nvPr>
            <p:custDataLst>
              <p:tags r:id="rId6"/>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Rectangle 2"/>
          <p:cNvSpPr/>
          <p:nvPr/>
        </p:nvSpPr>
        <p:spPr>
          <a:xfrm>
            <a:off x="527050" y="1058228"/>
            <a:ext cx="4337050" cy="476250"/>
          </a:xfrm>
          <a:prstGeom prst="rect">
            <a:avLst/>
          </a:prstGeom>
          <a:noFill/>
          <a:ln w="9525">
            <a:noFill/>
          </a:ln>
        </p:spPr>
        <p:txBody>
          <a:bodyPr lIns="0" tIns="0" rIns="0" bIns="0">
            <a:spAutoFit/>
          </a:bodyPr>
          <a:p>
            <a:pPr>
              <a:lnSpc>
                <a:spcPct val="120000"/>
              </a:lnSpc>
            </a:pPr>
            <a:r>
              <a:rPr lang="en-US" altLang="zh-CN" sz="2600" b="1" dirty="0">
                <a:solidFill>
                  <a:srgbClr val="CC3399"/>
                </a:solidFill>
                <a:latin typeface="Times New Roman" panose="02020603050405020304" pitchFamily="18" charset="0"/>
              </a:rPr>
              <a:t>1.</a:t>
            </a:r>
            <a:r>
              <a:rPr lang="zh-CN" altLang="en-US" b="1" dirty="0">
                <a:solidFill>
                  <a:srgbClr val="CC3399"/>
                </a:solidFill>
                <a:latin typeface="Times New Roman" panose="02020603050405020304" pitchFamily="18" charset="0"/>
              </a:rPr>
              <a:t>共发射极</a:t>
            </a:r>
            <a:r>
              <a:rPr lang="zh-CN" altLang="en-US" sz="2600" b="1" dirty="0">
                <a:solidFill>
                  <a:srgbClr val="CC3399"/>
                </a:solidFill>
                <a:latin typeface="Times New Roman" panose="02020603050405020304" pitchFamily="18" charset="0"/>
              </a:rPr>
              <a:t>电流放大系数</a:t>
            </a:r>
            <a:endParaRPr lang="zh-CN" altLang="en-US" sz="2600" b="1" dirty="0">
              <a:solidFill>
                <a:srgbClr val="CC3399"/>
              </a:solidFill>
              <a:latin typeface="Times New Roman" panose="02020603050405020304" pitchFamily="18" charset="0"/>
            </a:endParaRPr>
          </a:p>
        </p:txBody>
      </p:sp>
      <p:grpSp>
        <p:nvGrpSpPr>
          <p:cNvPr id="2" name="Group 3"/>
          <p:cNvGrpSpPr/>
          <p:nvPr/>
        </p:nvGrpSpPr>
        <p:grpSpPr>
          <a:xfrm>
            <a:off x="4994275" y="1044575"/>
            <a:ext cx="4149725" cy="2674938"/>
            <a:chOff x="3146" y="658"/>
            <a:chExt cx="2614" cy="1685"/>
          </a:xfrm>
        </p:grpSpPr>
        <p:grpSp>
          <p:nvGrpSpPr>
            <p:cNvPr id="422916" name="Group 4"/>
            <p:cNvGrpSpPr/>
            <p:nvPr/>
          </p:nvGrpSpPr>
          <p:grpSpPr>
            <a:xfrm>
              <a:off x="3407" y="676"/>
              <a:ext cx="1792" cy="1506"/>
              <a:chOff x="1609" y="661"/>
              <a:chExt cx="2403" cy="2406"/>
            </a:xfrm>
          </p:grpSpPr>
          <p:sp>
            <p:nvSpPr>
              <p:cNvPr id="422917" name="Line 5"/>
              <p:cNvSpPr/>
              <p:nvPr/>
            </p:nvSpPr>
            <p:spPr>
              <a:xfrm>
                <a:off x="1609" y="3067"/>
                <a:ext cx="2403" cy="0"/>
              </a:xfrm>
              <a:prstGeom prst="line">
                <a:avLst/>
              </a:prstGeom>
              <a:ln w="25400" cap="flat" cmpd="sng">
                <a:solidFill>
                  <a:schemeClr val="tx1"/>
                </a:solidFill>
                <a:prstDash val="solid"/>
                <a:headEnd type="none" w="med" len="med"/>
                <a:tailEnd type="stealth" w="med" len="lg"/>
              </a:ln>
            </p:spPr>
          </p:sp>
          <p:sp>
            <p:nvSpPr>
              <p:cNvPr id="422918" name="Line 6"/>
              <p:cNvSpPr/>
              <p:nvPr/>
            </p:nvSpPr>
            <p:spPr>
              <a:xfrm flipV="1">
                <a:off x="1609" y="661"/>
                <a:ext cx="0" cy="2403"/>
              </a:xfrm>
              <a:prstGeom prst="line">
                <a:avLst/>
              </a:prstGeom>
              <a:ln w="25400" cap="flat" cmpd="sng">
                <a:solidFill>
                  <a:schemeClr val="tx1"/>
                </a:solidFill>
                <a:prstDash val="solid"/>
                <a:headEnd type="none" w="med" len="med"/>
                <a:tailEnd type="stealth" w="med" len="lg"/>
              </a:ln>
            </p:spPr>
          </p:sp>
          <p:sp>
            <p:nvSpPr>
              <p:cNvPr id="422919" name="Line 7"/>
              <p:cNvSpPr/>
              <p:nvPr/>
            </p:nvSpPr>
            <p:spPr>
              <a:xfrm flipV="1">
                <a:off x="1610" y="1389"/>
                <a:ext cx="181" cy="1678"/>
              </a:xfrm>
              <a:prstGeom prst="line">
                <a:avLst/>
              </a:prstGeom>
              <a:ln w="38100" cap="flat" cmpd="sng">
                <a:solidFill>
                  <a:schemeClr val="tx1"/>
                </a:solidFill>
                <a:prstDash val="solid"/>
                <a:headEnd type="none" w="med" len="med"/>
                <a:tailEnd type="none" w="med" len="lg"/>
              </a:ln>
            </p:spPr>
          </p:sp>
          <p:sp>
            <p:nvSpPr>
              <p:cNvPr id="422920" name="Line 8"/>
              <p:cNvSpPr/>
              <p:nvPr/>
            </p:nvSpPr>
            <p:spPr>
              <a:xfrm rot="-130980" flipV="1">
                <a:off x="1927" y="1114"/>
                <a:ext cx="1225" cy="28"/>
              </a:xfrm>
              <a:prstGeom prst="line">
                <a:avLst/>
              </a:prstGeom>
              <a:ln w="38100" cap="flat" cmpd="sng">
                <a:solidFill>
                  <a:schemeClr val="tx1"/>
                </a:solidFill>
                <a:prstDash val="solid"/>
                <a:headEnd type="none" w="med" len="med"/>
                <a:tailEnd type="none" w="med" len="lg"/>
              </a:ln>
            </p:spPr>
          </p:sp>
          <p:sp>
            <p:nvSpPr>
              <p:cNvPr id="422921" name="Freeform 9"/>
              <p:cNvSpPr/>
              <p:nvPr/>
            </p:nvSpPr>
            <p:spPr>
              <a:xfrm>
                <a:off x="1791" y="1165"/>
                <a:ext cx="136" cy="227"/>
              </a:xfrm>
              <a:custGeom>
                <a:avLst/>
                <a:gdLst>
                  <a:gd name="txL" fmla="*/ 0 w 136"/>
                  <a:gd name="txT" fmla="*/ 0 h 227"/>
                  <a:gd name="txR" fmla="*/ 136 w 136"/>
                  <a:gd name="txB" fmla="*/ 227 h 227"/>
                </a:gdLst>
                <a:ahLst/>
                <a:cxnLst>
                  <a:cxn ang="0">
                    <a:pos x="0" y="227"/>
                  </a:cxn>
                  <a:cxn ang="0">
                    <a:pos x="26" y="79"/>
                  </a:cxn>
                  <a:cxn ang="0">
                    <a:pos x="136" y="0"/>
                  </a:cxn>
                </a:cxnLst>
                <a:rect l="txL" t="txT" r="txR" b="txB"/>
                <a:pathLst>
                  <a:path w="136" h="227">
                    <a:moveTo>
                      <a:pt x="0" y="227"/>
                    </a:moveTo>
                    <a:cubicBezTo>
                      <a:pt x="4" y="202"/>
                      <a:pt x="3" y="117"/>
                      <a:pt x="26" y="79"/>
                    </a:cubicBezTo>
                    <a:cubicBezTo>
                      <a:pt x="49" y="41"/>
                      <a:pt x="113" y="16"/>
                      <a:pt x="136" y="0"/>
                    </a:cubicBezTo>
                  </a:path>
                </a:pathLst>
              </a:custGeom>
              <a:noFill/>
              <a:ln w="38100" cap="flat" cmpd="sng">
                <a:solidFill>
                  <a:schemeClr val="tx1"/>
                </a:solidFill>
                <a:prstDash val="solid"/>
                <a:round/>
                <a:headEnd type="none" w="med" len="med"/>
                <a:tailEnd type="none" w="med" len="lg"/>
              </a:ln>
            </p:spPr>
            <p:txBody>
              <a:bodyPr lIns="0" tIns="0" rIns="0" bIns="0"/>
              <a:p>
                <a:endParaRPr lang="zh-CN" altLang="en-US" dirty="0">
                  <a:latin typeface="Times New Roman" panose="02020603050405020304" pitchFamily="18" charset="0"/>
                </a:endParaRPr>
              </a:p>
            </p:txBody>
          </p:sp>
          <p:sp>
            <p:nvSpPr>
              <p:cNvPr id="422922" name="Line 10"/>
              <p:cNvSpPr/>
              <p:nvPr/>
            </p:nvSpPr>
            <p:spPr>
              <a:xfrm flipV="1">
                <a:off x="1939" y="1480"/>
                <a:ext cx="1259" cy="96"/>
              </a:xfrm>
              <a:prstGeom prst="line">
                <a:avLst/>
              </a:prstGeom>
              <a:ln w="38100" cap="flat" cmpd="sng">
                <a:solidFill>
                  <a:schemeClr val="tx1"/>
                </a:solidFill>
                <a:prstDash val="solid"/>
                <a:headEnd type="none" w="med" len="med"/>
                <a:tailEnd type="none" w="med" len="lg"/>
              </a:ln>
            </p:spPr>
          </p:sp>
          <p:sp>
            <p:nvSpPr>
              <p:cNvPr id="422923" name="Freeform 11"/>
              <p:cNvSpPr/>
              <p:nvPr/>
            </p:nvSpPr>
            <p:spPr>
              <a:xfrm>
                <a:off x="1752" y="1570"/>
                <a:ext cx="227" cy="182"/>
              </a:xfrm>
              <a:custGeom>
                <a:avLst/>
                <a:gdLst>
                  <a:gd name="txL" fmla="*/ 0 w 227"/>
                  <a:gd name="txT" fmla="*/ 0 h 182"/>
                  <a:gd name="txR" fmla="*/ 227 w 227"/>
                  <a:gd name="txB" fmla="*/ 182 h 182"/>
                </a:gdLst>
                <a:ahLst/>
                <a:cxnLst>
                  <a:cxn ang="0">
                    <a:pos x="0" y="182"/>
                  </a:cxn>
                  <a:cxn ang="0">
                    <a:pos x="45" y="46"/>
                  </a:cxn>
                  <a:cxn ang="0">
                    <a:pos x="227" y="0"/>
                  </a:cxn>
                </a:cxnLst>
                <a:rect l="txL" t="txT" r="txR" b="txB"/>
                <a:pathLst>
                  <a:path w="227" h="182">
                    <a:moveTo>
                      <a:pt x="0" y="182"/>
                    </a:moveTo>
                    <a:cubicBezTo>
                      <a:pt x="3" y="129"/>
                      <a:pt x="7" y="76"/>
                      <a:pt x="45" y="46"/>
                    </a:cubicBezTo>
                    <a:cubicBezTo>
                      <a:pt x="83" y="16"/>
                      <a:pt x="197" y="8"/>
                      <a:pt x="227" y="0"/>
                    </a:cubicBezTo>
                  </a:path>
                </a:pathLst>
              </a:custGeom>
              <a:noFill/>
              <a:ln w="38100" cap="flat" cmpd="sng">
                <a:solidFill>
                  <a:schemeClr val="tx1"/>
                </a:solidFill>
                <a:prstDash val="solid"/>
                <a:round/>
                <a:headEnd type="none" w="med" len="med"/>
                <a:tailEnd type="none" w="med" len="lg"/>
              </a:ln>
            </p:spPr>
            <p:txBody>
              <a:bodyPr lIns="0" tIns="0" rIns="0" bIns="0"/>
              <a:p>
                <a:endParaRPr lang="zh-CN" altLang="en-US" dirty="0">
                  <a:latin typeface="Times New Roman" panose="02020603050405020304" pitchFamily="18" charset="0"/>
                </a:endParaRPr>
              </a:p>
            </p:txBody>
          </p:sp>
          <p:sp>
            <p:nvSpPr>
              <p:cNvPr id="422924" name="Line 12"/>
              <p:cNvSpPr/>
              <p:nvPr/>
            </p:nvSpPr>
            <p:spPr>
              <a:xfrm flipV="1">
                <a:off x="1819" y="1888"/>
                <a:ext cx="1497" cy="91"/>
              </a:xfrm>
              <a:prstGeom prst="line">
                <a:avLst/>
              </a:prstGeom>
              <a:ln w="38100" cap="flat" cmpd="sng">
                <a:solidFill>
                  <a:schemeClr val="tx1"/>
                </a:solidFill>
                <a:prstDash val="solid"/>
                <a:headEnd type="none" w="med" len="med"/>
                <a:tailEnd type="none" w="med" len="lg"/>
              </a:ln>
            </p:spPr>
          </p:sp>
          <p:sp>
            <p:nvSpPr>
              <p:cNvPr id="422925" name="Line 13"/>
              <p:cNvSpPr/>
              <p:nvPr/>
            </p:nvSpPr>
            <p:spPr>
              <a:xfrm flipV="1">
                <a:off x="1813" y="2250"/>
                <a:ext cx="1633" cy="91"/>
              </a:xfrm>
              <a:prstGeom prst="line">
                <a:avLst/>
              </a:prstGeom>
              <a:ln w="38100" cap="flat" cmpd="sng">
                <a:solidFill>
                  <a:schemeClr val="tx1"/>
                </a:solidFill>
                <a:prstDash val="solid"/>
                <a:headEnd type="none" w="med" len="med"/>
                <a:tailEnd type="none" w="med" len="lg"/>
              </a:ln>
            </p:spPr>
          </p:sp>
          <p:sp>
            <p:nvSpPr>
              <p:cNvPr id="422926" name="Line 14"/>
              <p:cNvSpPr/>
              <p:nvPr/>
            </p:nvSpPr>
            <p:spPr>
              <a:xfrm rot="-5543" flipV="1">
                <a:off x="1778" y="2613"/>
                <a:ext cx="1724" cy="91"/>
              </a:xfrm>
              <a:prstGeom prst="line">
                <a:avLst/>
              </a:prstGeom>
              <a:ln w="38100" cap="flat" cmpd="sng">
                <a:solidFill>
                  <a:schemeClr val="tx1"/>
                </a:solidFill>
                <a:prstDash val="solid"/>
                <a:headEnd type="none" w="med" len="med"/>
                <a:tailEnd type="none" w="med" len="lg"/>
              </a:ln>
            </p:spPr>
          </p:sp>
          <p:grpSp>
            <p:nvGrpSpPr>
              <p:cNvPr id="422927" name="Group 15"/>
              <p:cNvGrpSpPr/>
              <p:nvPr/>
            </p:nvGrpSpPr>
            <p:grpSpPr>
              <a:xfrm>
                <a:off x="1612" y="2976"/>
                <a:ext cx="1994" cy="90"/>
                <a:chOff x="1612" y="2976"/>
                <a:chExt cx="2185" cy="102"/>
              </a:xfrm>
            </p:grpSpPr>
            <p:sp>
              <p:nvSpPr>
                <p:cNvPr id="422928" name="Line 16"/>
                <p:cNvSpPr/>
                <p:nvPr/>
              </p:nvSpPr>
              <p:spPr>
                <a:xfrm flipV="1">
                  <a:off x="1927" y="2976"/>
                  <a:ext cx="1870" cy="37"/>
                </a:xfrm>
                <a:prstGeom prst="line">
                  <a:avLst/>
                </a:prstGeom>
                <a:ln w="38100" cap="flat" cmpd="sng">
                  <a:solidFill>
                    <a:schemeClr val="tx1"/>
                  </a:solidFill>
                  <a:prstDash val="solid"/>
                  <a:headEnd type="none" w="med" len="med"/>
                  <a:tailEnd type="none" w="med" len="lg"/>
                </a:ln>
              </p:spPr>
            </p:sp>
            <p:sp>
              <p:nvSpPr>
                <p:cNvPr id="422929" name="Freeform 17"/>
                <p:cNvSpPr/>
                <p:nvPr/>
              </p:nvSpPr>
              <p:spPr>
                <a:xfrm>
                  <a:off x="1612" y="3010"/>
                  <a:ext cx="359" cy="68"/>
                </a:xfrm>
                <a:custGeom>
                  <a:avLst/>
                  <a:gdLst>
                    <a:gd name="txL" fmla="*/ 0 w 359"/>
                    <a:gd name="txT" fmla="*/ 0 h 68"/>
                    <a:gd name="txR" fmla="*/ 359 w 359"/>
                    <a:gd name="txB" fmla="*/ 68 h 68"/>
                  </a:gdLst>
                  <a:ahLst/>
                  <a:cxnLst>
                    <a:cxn ang="0">
                      <a:pos x="0" y="68"/>
                    </a:cxn>
                    <a:cxn ang="0">
                      <a:pos x="164" y="14"/>
                    </a:cxn>
                    <a:cxn ang="0">
                      <a:pos x="359" y="0"/>
                    </a:cxn>
                  </a:cxnLst>
                  <a:rect l="txL" t="txT" r="txR" b="txB"/>
                  <a:pathLst>
                    <a:path w="359" h="68">
                      <a:moveTo>
                        <a:pt x="0" y="68"/>
                      </a:moveTo>
                      <a:cubicBezTo>
                        <a:pt x="27" y="59"/>
                        <a:pt x="104" y="25"/>
                        <a:pt x="164" y="14"/>
                      </a:cubicBezTo>
                      <a:cubicBezTo>
                        <a:pt x="224" y="3"/>
                        <a:pt x="319" y="3"/>
                        <a:pt x="359" y="0"/>
                      </a:cubicBezTo>
                    </a:path>
                  </a:pathLst>
                </a:custGeom>
                <a:noFill/>
                <a:ln w="38100" cap="flat" cmpd="sng">
                  <a:solidFill>
                    <a:schemeClr val="tx1"/>
                  </a:solidFill>
                  <a:prstDash val="solid"/>
                  <a:round/>
                  <a:headEnd type="none" w="med" len="med"/>
                  <a:tailEnd type="none" w="med" len="lg"/>
                </a:ln>
              </p:spPr>
              <p:txBody>
                <a:bodyPr lIns="0" tIns="0" rIns="0" bIns="0"/>
                <a:p>
                  <a:endParaRPr lang="zh-CN" altLang="en-US" dirty="0">
                    <a:latin typeface="Times New Roman" panose="02020603050405020304" pitchFamily="18" charset="0"/>
                  </a:endParaRPr>
                </a:p>
              </p:txBody>
            </p:sp>
          </p:grpSp>
          <p:sp>
            <p:nvSpPr>
              <p:cNvPr id="422930" name="Freeform 18"/>
              <p:cNvSpPr/>
              <p:nvPr/>
            </p:nvSpPr>
            <p:spPr>
              <a:xfrm rot="-1056158">
                <a:off x="1701" y="1982"/>
                <a:ext cx="136" cy="105"/>
              </a:xfrm>
              <a:custGeom>
                <a:avLst/>
                <a:gdLst>
                  <a:gd name="txL" fmla="*/ 0 w 136"/>
                  <a:gd name="txT" fmla="*/ 0 h 105"/>
                  <a:gd name="txR" fmla="*/ 136 w 136"/>
                  <a:gd name="txB" fmla="*/ 105 h 105"/>
                </a:gdLst>
                <a:ahLst/>
                <a:cxnLst>
                  <a:cxn ang="0">
                    <a:pos x="0" y="105"/>
                  </a:cxn>
                  <a:cxn ang="0">
                    <a:pos x="45" y="15"/>
                  </a:cxn>
                  <a:cxn ang="0">
                    <a:pos x="136" y="15"/>
                  </a:cxn>
                </a:cxnLst>
                <a:rect l="txL" t="txT" r="txR" b="txB"/>
                <a:pathLst>
                  <a:path w="136" h="105">
                    <a:moveTo>
                      <a:pt x="0" y="105"/>
                    </a:moveTo>
                    <a:cubicBezTo>
                      <a:pt x="11" y="67"/>
                      <a:pt x="22" y="30"/>
                      <a:pt x="45" y="15"/>
                    </a:cubicBezTo>
                    <a:cubicBezTo>
                      <a:pt x="68" y="0"/>
                      <a:pt x="102" y="7"/>
                      <a:pt x="136" y="15"/>
                    </a:cubicBezTo>
                  </a:path>
                </a:pathLst>
              </a:custGeom>
              <a:noFill/>
              <a:ln w="38100" cap="flat" cmpd="sng">
                <a:solidFill>
                  <a:schemeClr val="tx1"/>
                </a:solidFill>
                <a:prstDash val="solid"/>
                <a:round/>
                <a:headEnd type="none" w="med" len="med"/>
                <a:tailEnd type="none" w="med" len="lg"/>
              </a:ln>
            </p:spPr>
            <p:txBody>
              <a:bodyPr lIns="0" tIns="0" rIns="0" bIns="0"/>
              <a:p>
                <a:endParaRPr lang="zh-CN" altLang="en-US" dirty="0">
                  <a:latin typeface="Times New Roman" panose="02020603050405020304" pitchFamily="18" charset="0"/>
                </a:endParaRPr>
              </a:p>
            </p:txBody>
          </p:sp>
          <p:sp>
            <p:nvSpPr>
              <p:cNvPr id="422931" name="Freeform 19"/>
              <p:cNvSpPr/>
              <p:nvPr/>
            </p:nvSpPr>
            <p:spPr>
              <a:xfrm>
                <a:off x="1674" y="2340"/>
                <a:ext cx="184" cy="108"/>
              </a:xfrm>
              <a:custGeom>
                <a:avLst/>
                <a:gdLst>
                  <a:gd name="txL" fmla="*/ 0 w 184"/>
                  <a:gd name="txT" fmla="*/ 0 h 108"/>
                  <a:gd name="txR" fmla="*/ 184 w 184"/>
                  <a:gd name="txB" fmla="*/ 108 h 108"/>
                </a:gdLst>
                <a:ahLst/>
                <a:cxnLst>
                  <a:cxn ang="0">
                    <a:pos x="0" y="108"/>
                  </a:cxn>
                  <a:cxn ang="0">
                    <a:pos x="36" y="18"/>
                  </a:cxn>
                  <a:cxn ang="0">
                    <a:pos x="184" y="1"/>
                  </a:cxn>
                </a:cxnLst>
                <a:rect l="txL" t="txT" r="txR" b="txB"/>
                <a:pathLst>
                  <a:path w="184" h="108">
                    <a:moveTo>
                      <a:pt x="0" y="108"/>
                    </a:moveTo>
                    <a:cubicBezTo>
                      <a:pt x="6" y="93"/>
                      <a:pt x="6" y="36"/>
                      <a:pt x="36" y="18"/>
                    </a:cubicBezTo>
                    <a:cubicBezTo>
                      <a:pt x="66" y="0"/>
                      <a:pt x="153" y="5"/>
                      <a:pt x="184" y="1"/>
                    </a:cubicBezTo>
                  </a:path>
                </a:pathLst>
              </a:custGeom>
              <a:noFill/>
              <a:ln w="38100" cap="flat" cmpd="sng">
                <a:solidFill>
                  <a:schemeClr val="tx1"/>
                </a:solidFill>
                <a:prstDash val="solid"/>
                <a:round/>
                <a:headEnd type="none" w="med" len="med"/>
                <a:tailEnd type="none" w="med" len="lg"/>
              </a:ln>
            </p:spPr>
            <p:txBody>
              <a:bodyPr lIns="0" tIns="0" rIns="0" bIns="0"/>
              <a:p>
                <a:endParaRPr lang="zh-CN" altLang="en-US" dirty="0">
                  <a:latin typeface="Times New Roman" panose="02020603050405020304" pitchFamily="18" charset="0"/>
                </a:endParaRPr>
              </a:p>
            </p:txBody>
          </p:sp>
          <p:sp>
            <p:nvSpPr>
              <p:cNvPr id="422932" name="Freeform 20"/>
              <p:cNvSpPr/>
              <p:nvPr/>
            </p:nvSpPr>
            <p:spPr>
              <a:xfrm>
                <a:off x="1643" y="2703"/>
                <a:ext cx="136" cy="92"/>
              </a:xfrm>
              <a:custGeom>
                <a:avLst/>
                <a:gdLst>
                  <a:gd name="txL" fmla="*/ 0 w 136"/>
                  <a:gd name="txT" fmla="*/ 0 h 92"/>
                  <a:gd name="txR" fmla="*/ 136 w 136"/>
                  <a:gd name="txB" fmla="*/ 92 h 92"/>
                </a:gdLst>
                <a:ahLst/>
                <a:cxnLst>
                  <a:cxn ang="0">
                    <a:pos x="0" y="92"/>
                  </a:cxn>
                  <a:cxn ang="0">
                    <a:pos x="43" y="15"/>
                  </a:cxn>
                  <a:cxn ang="0">
                    <a:pos x="136" y="1"/>
                  </a:cxn>
                </a:cxnLst>
                <a:rect l="txL" t="txT" r="txR" b="txB"/>
                <a:pathLst>
                  <a:path w="136" h="92">
                    <a:moveTo>
                      <a:pt x="0" y="92"/>
                    </a:moveTo>
                    <a:cubicBezTo>
                      <a:pt x="7" y="79"/>
                      <a:pt x="20" y="30"/>
                      <a:pt x="43" y="15"/>
                    </a:cubicBezTo>
                    <a:cubicBezTo>
                      <a:pt x="66" y="0"/>
                      <a:pt x="117" y="4"/>
                      <a:pt x="136" y="1"/>
                    </a:cubicBezTo>
                  </a:path>
                </a:pathLst>
              </a:custGeom>
              <a:noFill/>
              <a:ln w="38100" cap="flat" cmpd="sng">
                <a:solidFill>
                  <a:schemeClr val="tx1"/>
                </a:solidFill>
                <a:prstDash val="solid"/>
                <a:round/>
                <a:headEnd type="none" w="med" len="med"/>
                <a:tailEnd type="none" w="med" len="lg"/>
              </a:ln>
            </p:spPr>
            <p:txBody>
              <a:bodyPr lIns="0" tIns="0" rIns="0" bIns="0"/>
              <a:p>
                <a:endParaRPr lang="zh-CN" altLang="en-US" dirty="0">
                  <a:latin typeface="Times New Roman" panose="02020603050405020304" pitchFamily="18" charset="0"/>
                </a:endParaRPr>
              </a:p>
            </p:txBody>
          </p:sp>
        </p:grpSp>
        <p:sp>
          <p:nvSpPr>
            <p:cNvPr id="422933" name="Freeform 21"/>
            <p:cNvSpPr/>
            <p:nvPr/>
          </p:nvSpPr>
          <p:spPr>
            <a:xfrm>
              <a:off x="3425" y="890"/>
              <a:ext cx="286" cy="1292"/>
            </a:xfrm>
            <a:custGeom>
              <a:avLst/>
              <a:gdLst>
                <a:gd name="txL" fmla="*/ 0 w 384"/>
                <a:gd name="txT" fmla="*/ 0 h 2064"/>
                <a:gd name="txR" fmla="*/ 384 w 384"/>
                <a:gd name="txB" fmla="*/ 2064 h 2064"/>
              </a:gdLst>
              <a:ahLst/>
              <a:cxnLst>
                <a:cxn ang="0">
                  <a:pos x="0" y="2064"/>
                </a:cxn>
                <a:cxn ang="0">
                  <a:pos x="192" y="1104"/>
                </a:cxn>
                <a:cxn ang="0">
                  <a:pos x="384" y="0"/>
                </a:cxn>
              </a:cxnLst>
              <a:rect l="txL" t="txT" r="txR" b="txB"/>
              <a:pathLst>
                <a:path w="384" h="2064">
                  <a:moveTo>
                    <a:pt x="0" y="2064"/>
                  </a:moveTo>
                  <a:cubicBezTo>
                    <a:pt x="64" y="1756"/>
                    <a:pt x="128" y="1448"/>
                    <a:pt x="192" y="1104"/>
                  </a:cubicBezTo>
                  <a:cubicBezTo>
                    <a:pt x="256" y="760"/>
                    <a:pt x="352" y="176"/>
                    <a:pt x="384" y="0"/>
                  </a:cubicBezTo>
                </a:path>
              </a:pathLst>
            </a:custGeom>
            <a:noFill/>
            <a:ln w="25400" cap="flat" cmpd="sng">
              <a:solidFill>
                <a:srgbClr val="FF0066"/>
              </a:solidFill>
              <a:prstDash val="solid"/>
              <a:round/>
              <a:headEnd type="none" w="med" len="med"/>
              <a:tailEnd type="none" w="sm" len="lg"/>
            </a:ln>
          </p:spPr>
          <p:txBody>
            <a:bodyPr lIns="0" tIns="0" rIns="0" bIns="0">
              <a:spAutoFit/>
            </a:bodyPr>
            <a:p>
              <a:endParaRPr lang="zh-CN" altLang="en-US" dirty="0">
                <a:latin typeface="Times New Roman" panose="02020603050405020304" pitchFamily="18" charset="0"/>
              </a:endParaRPr>
            </a:p>
          </p:txBody>
        </p:sp>
        <p:sp>
          <p:nvSpPr>
            <p:cNvPr id="422934" name="Line 22"/>
            <p:cNvSpPr/>
            <p:nvPr/>
          </p:nvSpPr>
          <p:spPr>
            <a:xfrm>
              <a:off x="3604" y="1010"/>
              <a:ext cx="72" cy="30"/>
            </a:xfrm>
            <a:prstGeom prst="line">
              <a:avLst/>
            </a:prstGeom>
            <a:ln w="12700" cap="flat" cmpd="sng">
              <a:solidFill>
                <a:srgbClr val="CC0000"/>
              </a:solidFill>
              <a:prstDash val="solid"/>
              <a:headEnd type="none" w="med" len="med"/>
              <a:tailEnd type="none" w="sm" len="lg"/>
            </a:ln>
          </p:spPr>
        </p:sp>
        <p:sp>
          <p:nvSpPr>
            <p:cNvPr id="422935" name="Line 23"/>
            <p:cNvSpPr/>
            <p:nvPr/>
          </p:nvSpPr>
          <p:spPr>
            <a:xfrm>
              <a:off x="3492" y="1544"/>
              <a:ext cx="71" cy="29"/>
            </a:xfrm>
            <a:prstGeom prst="line">
              <a:avLst/>
            </a:prstGeom>
            <a:ln w="12700" cap="flat" cmpd="sng">
              <a:solidFill>
                <a:srgbClr val="CC0000"/>
              </a:solidFill>
              <a:prstDash val="solid"/>
              <a:headEnd type="none" w="med" len="med"/>
              <a:tailEnd type="none" w="sm" len="lg"/>
            </a:ln>
          </p:spPr>
        </p:sp>
        <p:sp>
          <p:nvSpPr>
            <p:cNvPr id="422936" name="Line 24"/>
            <p:cNvSpPr/>
            <p:nvPr/>
          </p:nvSpPr>
          <p:spPr>
            <a:xfrm>
              <a:off x="3487" y="1596"/>
              <a:ext cx="72" cy="29"/>
            </a:xfrm>
            <a:prstGeom prst="line">
              <a:avLst/>
            </a:prstGeom>
            <a:ln w="12700" cap="flat" cmpd="sng">
              <a:solidFill>
                <a:srgbClr val="CC0000"/>
              </a:solidFill>
              <a:prstDash val="solid"/>
              <a:headEnd type="none" w="med" len="med"/>
              <a:tailEnd type="none" w="sm" len="lg"/>
            </a:ln>
          </p:spPr>
        </p:sp>
        <p:sp>
          <p:nvSpPr>
            <p:cNvPr id="422937" name="Line 25"/>
            <p:cNvSpPr/>
            <p:nvPr/>
          </p:nvSpPr>
          <p:spPr>
            <a:xfrm>
              <a:off x="3506" y="1494"/>
              <a:ext cx="71" cy="31"/>
            </a:xfrm>
            <a:prstGeom prst="line">
              <a:avLst/>
            </a:prstGeom>
            <a:ln w="12700" cap="flat" cmpd="sng">
              <a:solidFill>
                <a:srgbClr val="CC0000"/>
              </a:solidFill>
              <a:prstDash val="solid"/>
              <a:headEnd type="none" w="med" len="med"/>
              <a:tailEnd type="none" w="sm" len="lg"/>
            </a:ln>
          </p:spPr>
        </p:sp>
        <p:sp>
          <p:nvSpPr>
            <p:cNvPr id="422938" name="Line 26"/>
            <p:cNvSpPr/>
            <p:nvPr/>
          </p:nvSpPr>
          <p:spPr>
            <a:xfrm rot="-94736">
              <a:off x="3568" y="1040"/>
              <a:ext cx="108" cy="60"/>
            </a:xfrm>
            <a:prstGeom prst="line">
              <a:avLst/>
            </a:prstGeom>
            <a:ln w="12700" cap="flat" cmpd="sng">
              <a:solidFill>
                <a:srgbClr val="CC0000"/>
              </a:solidFill>
              <a:prstDash val="solid"/>
              <a:headEnd type="none" w="med" len="med"/>
              <a:tailEnd type="none" w="sm" len="lg"/>
            </a:ln>
          </p:spPr>
        </p:sp>
        <p:sp>
          <p:nvSpPr>
            <p:cNvPr id="422939" name="Line 27"/>
            <p:cNvSpPr/>
            <p:nvPr/>
          </p:nvSpPr>
          <p:spPr>
            <a:xfrm rot="-94736">
              <a:off x="3562" y="1100"/>
              <a:ext cx="107" cy="61"/>
            </a:xfrm>
            <a:prstGeom prst="line">
              <a:avLst/>
            </a:prstGeom>
            <a:ln w="12700" cap="flat" cmpd="sng">
              <a:solidFill>
                <a:srgbClr val="CC0000"/>
              </a:solidFill>
              <a:prstDash val="solid"/>
              <a:headEnd type="none" w="med" len="med"/>
              <a:tailEnd type="none" w="sm" len="lg"/>
            </a:ln>
          </p:spPr>
        </p:sp>
        <p:sp>
          <p:nvSpPr>
            <p:cNvPr id="422940" name="Line 28"/>
            <p:cNvSpPr/>
            <p:nvPr/>
          </p:nvSpPr>
          <p:spPr>
            <a:xfrm rot="-94736">
              <a:off x="3532" y="1143"/>
              <a:ext cx="107" cy="60"/>
            </a:xfrm>
            <a:prstGeom prst="line">
              <a:avLst/>
            </a:prstGeom>
            <a:ln w="12700" cap="flat" cmpd="sng">
              <a:solidFill>
                <a:srgbClr val="CC0000"/>
              </a:solidFill>
              <a:prstDash val="solid"/>
              <a:headEnd type="none" w="med" len="med"/>
              <a:tailEnd type="none" w="sm" len="lg"/>
            </a:ln>
          </p:spPr>
        </p:sp>
        <p:sp>
          <p:nvSpPr>
            <p:cNvPr id="422941" name="Line 29"/>
            <p:cNvSpPr/>
            <p:nvPr/>
          </p:nvSpPr>
          <p:spPr>
            <a:xfrm rot="-94736">
              <a:off x="3532" y="1202"/>
              <a:ext cx="107" cy="59"/>
            </a:xfrm>
            <a:prstGeom prst="line">
              <a:avLst/>
            </a:prstGeom>
            <a:ln w="12700" cap="flat" cmpd="sng">
              <a:solidFill>
                <a:srgbClr val="CC0000"/>
              </a:solidFill>
              <a:prstDash val="solid"/>
              <a:headEnd type="none" w="med" len="med"/>
              <a:tailEnd type="none" w="sm" len="lg"/>
            </a:ln>
          </p:spPr>
        </p:sp>
        <p:sp>
          <p:nvSpPr>
            <p:cNvPr id="422942" name="Line 30"/>
            <p:cNvSpPr/>
            <p:nvPr/>
          </p:nvSpPr>
          <p:spPr>
            <a:xfrm rot="-94736">
              <a:off x="3511" y="1451"/>
              <a:ext cx="72" cy="30"/>
            </a:xfrm>
            <a:prstGeom prst="line">
              <a:avLst/>
            </a:prstGeom>
            <a:ln w="12700" cap="flat" cmpd="sng">
              <a:solidFill>
                <a:srgbClr val="CC0000"/>
              </a:solidFill>
              <a:prstDash val="solid"/>
              <a:headEnd type="none" w="med" len="med"/>
              <a:tailEnd type="none" w="sm" len="lg"/>
            </a:ln>
          </p:spPr>
        </p:sp>
        <p:sp>
          <p:nvSpPr>
            <p:cNvPr id="422943" name="Line 31"/>
            <p:cNvSpPr/>
            <p:nvPr/>
          </p:nvSpPr>
          <p:spPr>
            <a:xfrm>
              <a:off x="3470" y="1641"/>
              <a:ext cx="76" cy="37"/>
            </a:xfrm>
            <a:prstGeom prst="line">
              <a:avLst/>
            </a:prstGeom>
            <a:ln w="12700" cap="flat" cmpd="sng">
              <a:solidFill>
                <a:srgbClr val="CC0000"/>
              </a:solidFill>
              <a:prstDash val="solid"/>
              <a:headEnd type="none" w="med" len="med"/>
              <a:tailEnd type="none" w="sm" len="lg"/>
            </a:ln>
          </p:spPr>
        </p:sp>
        <p:sp>
          <p:nvSpPr>
            <p:cNvPr id="422944" name="Line 32"/>
            <p:cNvSpPr/>
            <p:nvPr/>
          </p:nvSpPr>
          <p:spPr>
            <a:xfrm>
              <a:off x="3461" y="1694"/>
              <a:ext cx="71" cy="29"/>
            </a:xfrm>
            <a:prstGeom prst="line">
              <a:avLst/>
            </a:prstGeom>
            <a:ln w="12700" cap="flat" cmpd="sng">
              <a:solidFill>
                <a:srgbClr val="CC0000"/>
              </a:solidFill>
              <a:prstDash val="solid"/>
              <a:headEnd type="none" w="med" len="med"/>
              <a:tailEnd type="none" w="sm" len="lg"/>
            </a:ln>
          </p:spPr>
        </p:sp>
        <p:sp>
          <p:nvSpPr>
            <p:cNvPr id="422945" name="Line 33"/>
            <p:cNvSpPr/>
            <p:nvPr/>
          </p:nvSpPr>
          <p:spPr>
            <a:xfrm>
              <a:off x="3519" y="1404"/>
              <a:ext cx="72" cy="30"/>
            </a:xfrm>
            <a:prstGeom prst="line">
              <a:avLst/>
            </a:prstGeom>
            <a:ln w="12700" cap="flat" cmpd="sng">
              <a:solidFill>
                <a:srgbClr val="CC0000"/>
              </a:solidFill>
              <a:prstDash val="solid"/>
              <a:headEnd type="none" w="med" len="med"/>
              <a:tailEnd type="none" w="sm" len="lg"/>
            </a:ln>
          </p:spPr>
        </p:sp>
        <p:sp>
          <p:nvSpPr>
            <p:cNvPr id="422946" name="Line 34"/>
            <p:cNvSpPr/>
            <p:nvPr/>
          </p:nvSpPr>
          <p:spPr>
            <a:xfrm rot="-94736">
              <a:off x="3525" y="1361"/>
              <a:ext cx="71" cy="30"/>
            </a:xfrm>
            <a:prstGeom prst="line">
              <a:avLst/>
            </a:prstGeom>
            <a:ln w="12700" cap="flat" cmpd="sng">
              <a:solidFill>
                <a:srgbClr val="CC0000"/>
              </a:solidFill>
              <a:prstDash val="solid"/>
              <a:headEnd type="none" w="med" len="med"/>
              <a:tailEnd type="none" w="sm" len="lg"/>
            </a:ln>
          </p:spPr>
        </p:sp>
        <p:sp>
          <p:nvSpPr>
            <p:cNvPr id="422947" name="Line 35"/>
            <p:cNvSpPr/>
            <p:nvPr/>
          </p:nvSpPr>
          <p:spPr>
            <a:xfrm rot="-94736">
              <a:off x="3531" y="1252"/>
              <a:ext cx="108" cy="58"/>
            </a:xfrm>
            <a:prstGeom prst="line">
              <a:avLst/>
            </a:prstGeom>
            <a:ln w="12700" cap="flat" cmpd="sng">
              <a:solidFill>
                <a:srgbClr val="CC0000"/>
              </a:solidFill>
              <a:prstDash val="solid"/>
              <a:headEnd type="none" w="med" len="med"/>
              <a:tailEnd type="none" w="sm" len="lg"/>
            </a:ln>
          </p:spPr>
        </p:sp>
        <p:sp>
          <p:nvSpPr>
            <p:cNvPr id="422948" name="Line 36"/>
            <p:cNvSpPr/>
            <p:nvPr/>
          </p:nvSpPr>
          <p:spPr>
            <a:xfrm rot="-94736">
              <a:off x="3532" y="1311"/>
              <a:ext cx="71" cy="29"/>
            </a:xfrm>
            <a:prstGeom prst="line">
              <a:avLst/>
            </a:prstGeom>
            <a:ln w="12700" cap="flat" cmpd="sng">
              <a:solidFill>
                <a:srgbClr val="CC0000"/>
              </a:solidFill>
              <a:prstDash val="solid"/>
              <a:headEnd type="none" w="med" len="med"/>
              <a:tailEnd type="none" w="sm" len="lg"/>
            </a:ln>
          </p:spPr>
        </p:sp>
        <p:sp>
          <p:nvSpPr>
            <p:cNvPr id="422949" name="Line 37"/>
            <p:cNvSpPr/>
            <p:nvPr/>
          </p:nvSpPr>
          <p:spPr>
            <a:xfrm>
              <a:off x="3465" y="1742"/>
              <a:ext cx="72" cy="30"/>
            </a:xfrm>
            <a:prstGeom prst="line">
              <a:avLst/>
            </a:prstGeom>
            <a:ln w="12700" cap="flat" cmpd="sng">
              <a:solidFill>
                <a:srgbClr val="CC0000"/>
              </a:solidFill>
              <a:prstDash val="solid"/>
              <a:headEnd type="none" w="med" len="med"/>
              <a:tailEnd type="none" w="sm" len="lg"/>
            </a:ln>
          </p:spPr>
        </p:sp>
        <p:sp>
          <p:nvSpPr>
            <p:cNvPr id="422950" name="Line 38"/>
            <p:cNvSpPr/>
            <p:nvPr/>
          </p:nvSpPr>
          <p:spPr>
            <a:xfrm>
              <a:off x="3456" y="1787"/>
              <a:ext cx="72" cy="30"/>
            </a:xfrm>
            <a:prstGeom prst="line">
              <a:avLst/>
            </a:prstGeom>
            <a:ln w="12700" cap="flat" cmpd="sng">
              <a:solidFill>
                <a:srgbClr val="CC0000"/>
              </a:solidFill>
              <a:prstDash val="solid"/>
              <a:headEnd type="none" w="med" len="med"/>
              <a:tailEnd type="none" w="sm" len="lg"/>
            </a:ln>
          </p:spPr>
        </p:sp>
        <p:sp>
          <p:nvSpPr>
            <p:cNvPr id="422951" name="Line 39"/>
            <p:cNvSpPr/>
            <p:nvPr/>
          </p:nvSpPr>
          <p:spPr>
            <a:xfrm rot="-752290">
              <a:off x="3465" y="1832"/>
              <a:ext cx="34" cy="31"/>
            </a:xfrm>
            <a:prstGeom prst="line">
              <a:avLst/>
            </a:prstGeom>
            <a:ln w="12700" cap="flat" cmpd="sng">
              <a:solidFill>
                <a:srgbClr val="CC0000"/>
              </a:solidFill>
              <a:prstDash val="solid"/>
              <a:headEnd type="none" w="med" len="med"/>
              <a:tailEnd type="none" w="sm" len="lg"/>
            </a:ln>
          </p:spPr>
        </p:sp>
        <p:sp>
          <p:nvSpPr>
            <p:cNvPr id="422952" name="Line 40"/>
            <p:cNvSpPr/>
            <p:nvPr/>
          </p:nvSpPr>
          <p:spPr>
            <a:xfrm rot="-752290">
              <a:off x="3456" y="1877"/>
              <a:ext cx="34" cy="31"/>
            </a:xfrm>
            <a:prstGeom prst="line">
              <a:avLst/>
            </a:prstGeom>
            <a:ln w="12700" cap="flat" cmpd="sng">
              <a:solidFill>
                <a:srgbClr val="CC0000"/>
              </a:solidFill>
              <a:prstDash val="solid"/>
              <a:headEnd type="none" w="med" len="med"/>
              <a:tailEnd type="none" w="sm" len="lg"/>
            </a:ln>
          </p:spPr>
        </p:sp>
        <p:sp>
          <p:nvSpPr>
            <p:cNvPr id="422953" name="Line 41"/>
            <p:cNvSpPr/>
            <p:nvPr/>
          </p:nvSpPr>
          <p:spPr>
            <a:xfrm rot="-752290">
              <a:off x="3456" y="1918"/>
              <a:ext cx="34" cy="31"/>
            </a:xfrm>
            <a:prstGeom prst="line">
              <a:avLst/>
            </a:prstGeom>
            <a:ln w="12700" cap="flat" cmpd="sng">
              <a:solidFill>
                <a:srgbClr val="CC0000"/>
              </a:solidFill>
              <a:prstDash val="solid"/>
              <a:headEnd type="none" w="med" len="med"/>
              <a:tailEnd type="none" w="sm" len="lg"/>
            </a:ln>
          </p:spPr>
        </p:sp>
        <p:sp>
          <p:nvSpPr>
            <p:cNvPr id="422954" name="Line 42"/>
            <p:cNvSpPr/>
            <p:nvPr/>
          </p:nvSpPr>
          <p:spPr>
            <a:xfrm rot="-752290">
              <a:off x="3447" y="1971"/>
              <a:ext cx="34" cy="30"/>
            </a:xfrm>
            <a:prstGeom prst="line">
              <a:avLst/>
            </a:prstGeom>
            <a:ln w="12700" cap="flat" cmpd="sng">
              <a:solidFill>
                <a:srgbClr val="CC0000"/>
              </a:solidFill>
              <a:prstDash val="solid"/>
              <a:headEnd type="none" w="med" len="med"/>
              <a:tailEnd type="none" w="sm" len="lg"/>
            </a:ln>
          </p:spPr>
        </p:sp>
        <p:sp>
          <p:nvSpPr>
            <p:cNvPr id="422955" name="Line 43"/>
            <p:cNvSpPr/>
            <p:nvPr/>
          </p:nvSpPr>
          <p:spPr>
            <a:xfrm>
              <a:off x="3430" y="2032"/>
              <a:ext cx="35" cy="29"/>
            </a:xfrm>
            <a:prstGeom prst="line">
              <a:avLst/>
            </a:prstGeom>
            <a:ln w="12700" cap="flat" cmpd="sng">
              <a:solidFill>
                <a:srgbClr val="CC0000"/>
              </a:solidFill>
              <a:prstDash val="solid"/>
              <a:headEnd type="none" w="med" len="med"/>
              <a:tailEnd type="none" w="sm" len="lg"/>
            </a:ln>
          </p:spPr>
        </p:sp>
        <p:grpSp>
          <p:nvGrpSpPr>
            <p:cNvPr id="422956" name="Group 44"/>
            <p:cNvGrpSpPr/>
            <p:nvPr/>
          </p:nvGrpSpPr>
          <p:grpSpPr>
            <a:xfrm>
              <a:off x="3452" y="2122"/>
              <a:ext cx="1410" cy="63"/>
              <a:chOff x="1662" y="2976"/>
              <a:chExt cx="1890" cy="102"/>
            </a:xfrm>
          </p:grpSpPr>
          <p:sp>
            <p:nvSpPr>
              <p:cNvPr id="422957" name="Line 45"/>
              <p:cNvSpPr/>
              <p:nvPr/>
            </p:nvSpPr>
            <p:spPr>
              <a:xfrm flipH="1">
                <a:off x="3456" y="2976"/>
                <a:ext cx="96" cy="96"/>
              </a:xfrm>
              <a:prstGeom prst="line">
                <a:avLst/>
              </a:prstGeom>
              <a:ln w="12700" cap="flat" cmpd="sng">
                <a:solidFill>
                  <a:srgbClr val="000099"/>
                </a:solidFill>
                <a:prstDash val="solid"/>
                <a:headEnd type="none" w="med" len="med"/>
                <a:tailEnd type="none" w="sm" len="lg"/>
              </a:ln>
            </p:spPr>
          </p:sp>
          <p:sp>
            <p:nvSpPr>
              <p:cNvPr id="422958" name="Line 46"/>
              <p:cNvSpPr/>
              <p:nvPr/>
            </p:nvSpPr>
            <p:spPr>
              <a:xfrm flipH="1">
                <a:off x="3384" y="2976"/>
                <a:ext cx="96" cy="96"/>
              </a:xfrm>
              <a:prstGeom prst="line">
                <a:avLst/>
              </a:prstGeom>
              <a:ln w="12700" cap="flat" cmpd="sng">
                <a:solidFill>
                  <a:srgbClr val="000099"/>
                </a:solidFill>
                <a:prstDash val="solid"/>
                <a:headEnd type="none" w="med" len="med"/>
                <a:tailEnd type="none" w="sm" len="lg"/>
              </a:ln>
            </p:spPr>
          </p:sp>
          <p:sp>
            <p:nvSpPr>
              <p:cNvPr id="422959" name="Line 47"/>
              <p:cNvSpPr/>
              <p:nvPr/>
            </p:nvSpPr>
            <p:spPr>
              <a:xfrm flipH="1">
                <a:off x="3318" y="2976"/>
                <a:ext cx="96" cy="96"/>
              </a:xfrm>
              <a:prstGeom prst="line">
                <a:avLst/>
              </a:prstGeom>
              <a:ln w="12700" cap="flat" cmpd="sng">
                <a:solidFill>
                  <a:srgbClr val="000099"/>
                </a:solidFill>
                <a:prstDash val="solid"/>
                <a:headEnd type="none" w="med" len="med"/>
                <a:tailEnd type="none" w="sm" len="lg"/>
              </a:ln>
            </p:spPr>
          </p:sp>
          <p:sp>
            <p:nvSpPr>
              <p:cNvPr id="422960" name="Line 48"/>
              <p:cNvSpPr/>
              <p:nvPr/>
            </p:nvSpPr>
            <p:spPr>
              <a:xfrm flipH="1">
                <a:off x="3252" y="2976"/>
                <a:ext cx="96" cy="96"/>
              </a:xfrm>
              <a:prstGeom prst="line">
                <a:avLst/>
              </a:prstGeom>
              <a:ln w="12700" cap="flat" cmpd="sng">
                <a:solidFill>
                  <a:srgbClr val="000099"/>
                </a:solidFill>
                <a:prstDash val="solid"/>
                <a:headEnd type="none" w="med" len="med"/>
                <a:tailEnd type="none" w="sm" len="lg"/>
              </a:ln>
            </p:spPr>
          </p:sp>
          <p:sp>
            <p:nvSpPr>
              <p:cNvPr id="422961" name="Line 49"/>
              <p:cNvSpPr/>
              <p:nvPr/>
            </p:nvSpPr>
            <p:spPr>
              <a:xfrm flipH="1">
                <a:off x="3180" y="2976"/>
                <a:ext cx="96" cy="96"/>
              </a:xfrm>
              <a:prstGeom prst="line">
                <a:avLst/>
              </a:prstGeom>
              <a:ln w="12700" cap="flat" cmpd="sng">
                <a:solidFill>
                  <a:srgbClr val="000099"/>
                </a:solidFill>
                <a:prstDash val="solid"/>
                <a:headEnd type="none" w="med" len="med"/>
                <a:tailEnd type="none" w="sm" len="lg"/>
              </a:ln>
            </p:spPr>
          </p:sp>
          <p:sp>
            <p:nvSpPr>
              <p:cNvPr id="422962" name="Line 50"/>
              <p:cNvSpPr/>
              <p:nvPr/>
            </p:nvSpPr>
            <p:spPr>
              <a:xfrm flipH="1">
                <a:off x="3114" y="2976"/>
                <a:ext cx="96" cy="96"/>
              </a:xfrm>
              <a:prstGeom prst="line">
                <a:avLst/>
              </a:prstGeom>
              <a:ln w="12700" cap="flat" cmpd="sng">
                <a:solidFill>
                  <a:srgbClr val="000099"/>
                </a:solidFill>
                <a:prstDash val="solid"/>
                <a:headEnd type="none" w="med" len="med"/>
                <a:tailEnd type="none" w="sm" len="lg"/>
              </a:ln>
            </p:spPr>
          </p:sp>
          <p:sp>
            <p:nvSpPr>
              <p:cNvPr id="422963" name="Line 51"/>
              <p:cNvSpPr/>
              <p:nvPr/>
            </p:nvSpPr>
            <p:spPr>
              <a:xfrm flipH="1">
                <a:off x="3048" y="2976"/>
                <a:ext cx="96" cy="96"/>
              </a:xfrm>
              <a:prstGeom prst="line">
                <a:avLst/>
              </a:prstGeom>
              <a:ln w="12700" cap="flat" cmpd="sng">
                <a:solidFill>
                  <a:srgbClr val="000099"/>
                </a:solidFill>
                <a:prstDash val="solid"/>
                <a:headEnd type="none" w="med" len="med"/>
                <a:tailEnd type="none" w="sm" len="lg"/>
              </a:ln>
            </p:spPr>
          </p:sp>
          <p:sp>
            <p:nvSpPr>
              <p:cNvPr id="422964" name="Line 52"/>
              <p:cNvSpPr/>
              <p:nvPr/>
            </p:nvSpPr>
            <p:spPr>
              <a:xfrm flipH="1">
                <a:off x="2976" y="2982"/>
                <a:ext cx="96" cy="96"/>
              </a:xfrm>
              <a:prstGeom prst="line">
                <a:avLst/>
              </a:prstGeom>
              <a:ln w="12700" cap="flat" cmpd="sng">
                <a:solidFill>
                  <a:srgbClr val="000099"/>
                </a:solidFill>
                <a:prstDash val="solid"/>
                <a:headEnd type="none" w="med" len="med"/>
                <a:tailEnd type="none" w="sm" len="lg"/>
              </a:ln>
            </p:spPr>
          </p:sp>
          <p:sp>
            <p:nvSpPr>
              <p:cNvPr id="422965" name="Line 53"/>
              <p:cNvSpPr/>
              <p:nvPr/>
            </p:nvSpPr>
            <p:spPr>
              <a:xfrm flipH="1">
                <a:off x="2910" y="2982"/>
                <a:ext cx="96" cy="96"/>
              </a:xfrm>
              <a:prstGeom prst="line">
                <a:avLst/>
              </a:prstGeom>
              <a:ln w="12700" cap="flat" cmpd="sng">
                <a:solidFill>
                  <a:srgbClr val="000099"/>
                </a:solidFill>
                <a:prstDash val="solid"/>
                <a:headEnd type="none" w="med" len="med"/>
                <a:tailEnd type="none" w="sm" len="lg"/>
              </a:ln>
            </p:spPr>
          </p:sp>
          <p:sp>
            <p:nvSpPr>
              <p:cNvPr id="422966" name="Line 54"/>
              <p:cNvSpPr/>
              <p:nvPr/>
            </p:nvSpPr>
            <p:spPr>
              <a:xfrm flipH="1">
                <a:off x="2850" y="2982"/>
                <a:ext cx="96" cy="96"/>
              </a:xfrm>
              <a:prstGeom prst="line">
                <a:avLst/>
              </a:prstGeom>
              <a:ln w="12700" cap="flat" cmpd="sng">
                <a:solidFill>
                  <a:srgbClr val="000099"/>
                </a:solidFill>
                <a:prstDash val="solid"/>
                <a:headEnd type="none" w="med" len="med"/>
                <a:tailEnd type="none" w="sm" len="lg"/>
              </a:ln>
            </p:spPr>
          </p:sp>
          <p:sp>
            <p:nvSpPr>
              <p:cNvPr id="422967" name="Line 55"/>
              <p:cNvSpPr/>
              <p:nvPr/>
            </p:nvSpPr>
            <p:spPr>
              <a:xfrm flipH="1">
                <a:off x="2778" y="2982"/>
                <a:ext cx="96" cy="96"/>
              </a:xfrm>
              <a:prstGeom prst="line">
                <a:avLst/>
              </a:prstGeom>
              <a:ln w="12700" cap="flat" cmpd="sng">
                <a:solidFill>
                  <a:srgbClr val="000099"/>
                </a:solidFill>
                <a:prstDash val="solid"/>
                <a:headEnd type="none" w="med" len="med"/>
                <a:tailEnd type="none" w="sm" len="lg"/>
              </a:ln>
            </p:spPr>
          </p:sp>
          <p:sp>
            <p:nvSpPr>
              <p:cNvPr id="422968" name="Line 56"/>
              <p:cNvSpPr/>
              <p:nvPr/>
            </p:nvSpPr>
            <p:spPr>
              <a:xfrm flipH="1">
                <a:off x="2286" y="3018"/>
                <a:ext cx="48" cy="48"/>
              </a:xfrm>
              <a:prstGeom prst="line">
                <a:avLst/>
              </a:prstGeom>
              <a:ln w="12700" cap="flat" cmpd="sng">
                <a:solidFill>
                  <a:srgbClr val="000099"/>
                </a:solidFill>
                <a:prstDash val="solid"/>
                <a:headEnd type="none" w="med" len="med"/>
                <a:tailEnd type="none" w="sm" len="lg"/>
              </a:ln>
            </p:spPr>
          </p:sp>
          <p:sp>
            <p:nvSpPr>
              <p:cNvPr id="422969" name="Line 57"/>
              <p:cNvSpPr/>
              <p:nvPr/>
            </p:nvSpPr>
            <p:spPr>
              <a:xfrm flipH="1">
                <a:off x="2340" y="3018"/>
                <a:ext cx="48" cy="48"/>
              </a:xfrm>
              <a:prstGeom prst="line">
                <a:avLst/>
              </a:prstGeom>
              <a:ln w="12700" cap="flat" cmpd="sng">
                <a:solidFill>
                  <a:srgbClr val="000099"/>
                </a:solidFill>
                <a:prstDash val="solid"/>
                <a:headEnd type="none" w="med" len="med"/>
                <a:tailEnd type="none" w="sm" len="lg"/>
              </a:ln>
            </p:spPr>
          </p:sp>
          <p:sp>
            <p:nvSpPr>
              <p:cNvPr id="422970" name="Line 58"/>
              <p:cNvSpPr/>
              <p:nvPr/>
            </p:nvSpPr>
            <p:spPr>
              <a:xfrm flipH="1">
                <a:off x="2226" y="3018"/>
                <a:ext cx="48" cy="48"/>
              </a:xfrm>
              <a:prstGeom prst="line">
                <a:avLst/>
              </a:prstGeom>
              <a:ln w="12700" cap="flat" cmpd="sng">
                <a:solidFill>
                  <a:srgbClr val="000099"/>
                </a:solidFill>
                <a:prstDash val="solid"/>
                <a:headEnd type="none" w="med" len="med"/>
                <a:tailEnd type="none" w="sm" len="lg"/>
              </a:ln>
            </p:spPr>
          </p:sp>
          <p:sp>
            <p:nvSpPr>
              <p:cNvPr id="422971" name="Line 59"/>
              <p:cNvSpPr/>
              <p:nvPr/>
            </p:nvSpPr>
            <p:spPr>
              <a:xfrm flipH="1">
                <a:off x="2718" y="2982"/>
                <a:ext cx="96" cy="96"/>
              </a:xfrm>
              <a:prstGeom prst="line">
                <a:avLst/>
              </a:prstGeom>
              <a:ln w="12700" cap="flat" cmpd="sng">
                <a:solidFill>
                  <a:srgbClr val="000099"/>
                </a:solidFill>
                <a:prstDash val="solid"/>
                <a:headEnd type="none" w="med" len="med"/>
                <a:tailEnd type="none" w="sm" len="lg"/>
              </a:ln>
            </p:spPr>
          </p:sp>
          <p:sp>
            <p:nvSpPr>
              <p:cNvPr id="422972" name="Line 60"/>
              <p:cNvSpPr/>
              <p:nvPr/>
            </p:nvSpPr>
            <p:spPr>
              <a:xfrm flipH="1">
                <a:off x="2118" y="3018"/>
                <a:ext cx="48" cy="48"/>
              </a:xfrm>
              <a:prstGeom prst="line">
                <a:avLst/>
              </a:prstGeom>
              <a:ln w="12700" cap="flat" cmpd="sng">
                <a:solidFill>
                  <a:srgbClr val="000099"/>
                </a:solidFill>
                <a:prstDash val="solid"/>
                <a:headEnd type="none" w="med" len="med"/>
                <a:tailEnd type="none" w="sm" len="lg"/>
              </a:ln>
            </p:spPr>
          </p:sp>
          <p:sp>
            <p:nvSpPr>
              <p:cNvPr id="422973" name="Line 61"/>
              <p:cNvSpPr/>
              <p:nvPr/>
            </p:nvSpPr>
            <p:spPr>
              <a:xfrm flipH="1">
                <a:off x="2172" y="3018"/>
                <a:ext cx="48" cy="48"/>
              </a:xfrm>
              <a:prstGeom prst="line">
                <a:avLst/>
              </a:prstGeom>
              <a:ln w="12700" cap="flat" cmpd="sng">
                <a:solidFill>
                  <a:srgbClr val="000099"/>
                </a:solidFill>
                <a:prstDash val="solid"/>
                <a:headEnd type="none" w="med" len="med"/>
                <a:tailEnd type="none" w="sm" len="lg"/>
              </a:ln>
            </p:spPr>
          </p:sp>
          <p:sp>
            <p:nvSpPr>
              <p:cNvPr id="422974" name="Line 62"/>
              <p:cNvSpPr/>
              <p:nvPr/>
            </p:nvSpPr>
            <p:spPr>
              <a:xfrm flipH="1">
                <a:off x="2058" y="3018"/>
                <a:ext cx="48" cy="48"/>
              </a:xfrm>
              <a:prstGeom prst="line">
                <a:avLst/>
              </a:prstGeom>
              <a:ln w="12700" cap="flat" cmpd="sng">
                <a:solidFill>
                  <a:srgbClr val="000099"/>
                </a:solidFill>
                <a:prstDash val="solid"/>
                <a:headEnd type="none" w="med" len="med"/>
                <a:tailEnd type="none" w="sm" len="lg"/>
              </a:ln>
            </p:spPr>
          </p:sp>
          <p:sp>
            <p:nvSpPr>
              <p:cNvPr id="422975" name="Line 63"/>
              <p:cNvSpPr/>
              <p:nvPr/>
            </p:nvSpPr>
            <p:spPr>
              <a:xfrm flipH="1">
                <a:off x="2616" y="3012"/>
                <a:ext cx="48" cy="48"/>
              </a:xfrm>
              <a:prstGeom prst="line">
                <a:avLst/>
              </a:prstGeom>
              <a:ln w="12700" cap="flat" cmpd="sng">
                <a:solidFill>
                  <a:srgbClr val="000099"/>
                </a:solidFill>
                <a:prstDash val="solid"/>
                <a:headEnd type="none" w="med" len="med"/>
                <a:tailEnd type="none" w="sm" len="lg"/>
              </a:ln>
            </p:spPr>
          </p:sp>
          <p:sp>
            <p:nvSpPr>
              <p:cNvPr id="422976" name="Line 64"/>
              <p:cNvSpPr/>
              <p:nvPr/>
            </p:nvSpPr>
            <p:spPr>
              <a:xfrm flipH="1">
                <a:off x="2670" y="3012"/>
                <a:ext cx="48" cy="48"/>
              </a:xfrm>
              <a:prstGeom prst="line">
                <a:avLst/>
              </a:prstGeom>
              <a:ln w="12700" cap="flat" cmpd="sng">
                <a:solidFill>
                  <a:srgbClr val="000099"/>
                </a:solidFill>
                <a:prstDash val="solid"/>
                <a:headEnd type="none" w="med" len="med"/>
                <a:tailEnd type="none" w="sm" len="lg"/>
              </a:ln>
            </p:spPr>
          </p:sp>
          <p:sp>
            <p:nvSpPr>
              <p:cNvPr id="422977" name="Line 65"/>
              <p:cNvSpPr/>
              <p:nvPr/>
            </p:nvSpPr>
            <p:spPr>
              <a:xfrm flipH="1">
                <a:off x="2556" y="3012"/>
                <a:ext cx="48" cy="48"/>
              </a:xfrm>
              <a:prstGeom prst="line">
                <a:avLst/>
              </a:prstGeom>
              <a:ln w="12700" cap="flat" cmpd="sng">
                <a:solidFill>
                  <a:srgbClr val="000099"/>
                </a:solidFill>
                <a:prstDash val="solid"/>
                <a:headEnd type="none" w="med" len="med"/>
                <a:tailEnd type="none" w="sm" len="lg"/>
              </a:ln>
            </p:spPr>
          </p:sp>
          <p:sp>
            <p:nvSpPr>
              <p:cNvPr id="422978" name="Line 66"/>
              <p:cNvSpPr/>
              <p:nvPr/>
            </p:nvSpPr>
            <p:spPr>
              <a:xfrm flipH="1">
                <a:off x="2448" y="3012"/>
                <a:ext cx="48" cy="48"/>
              </a:xfrm>
              <a:prstGeom prst="line">
                <a:avLst/>
              </a:prstGeom>
              <a:ln w="12700" cap="flat" cmpd="sng">
                <a:solidFill>
                  <a:srgbClr val="000099"/>
                </a:solidFill>
                <a:prstDash val="solid"/>
                <a:headEnd type="none" w="med" len="med"/>
                <a:tailEnd type="none" w="sm" len="lg"/>
              </a:ln>
            </p:spPr>
          </p:sp>
          <p:sp>
            <p:nvSpPr>
              <p:cNvPr id="422979" name="Line 67"/>
              <p:cNvSpPr/>
              <p:nvPr/>
            </p:nvSpPr>
            <p:spPr>
              <a:xfrm flipH="1">
                <a:off x="2502" y="3012"/>
                <a:ext cx="48" cy="48"/>
              </a:xfrm>
              <a:prstGeom prst="line">
                <a:avLst/>
              </a:prstGeom>
              <a:ln w="12700" cap="flat" cmpd="sng">
                <a:solidFill>
                  <a:srgbClr val="000099"/>
                </a:solidFill>
                <a:prstDash val="solid"/>
                <a:headEnd type="none" w="med" len="med"/>
                <a:tailEnd type="none" w="sm" len="lg"/>
              </a:ln>
            </p:spPr>
          </p:sp>
          <p:sp>
            <p:nvSpPr>
              <p:cNvPr id="422980" name="Line 68"/>
              <p:cNvSpPr/>
              <p:nvPr/>
            </p:nvSpPr>
            <p:spPr>
              <a:xfrm flipH="1">
                <a:off x="2388" y="3018"/>
                <a:ext cx="48" cy="48"/>
              </a:xfrm>
              <a:prstGeom prst="line">
                <a:avLst/>
              </a:prstGeom>
              <a:ln w="12700" cap="flat" cmpd="sng">
                <a:solidFill>
                  <a:srgbClr val="000099"/>
                </a:solidFill>
                <a:prstDash val="solid"/>
                <a:headEnd type="none" w="med" len="med"/>
                <a:tailEnd type="none" w="sm" len="lg"/>
              </a:ln>
            </p:spPr>
          </p:sp>
          <p:sp>
            <p:nvSpPr>
              <p:cNvPr id="422981" name="Line 69"/>
              <p:cNvSpPr/>
              <p:nvPr/>
            </p:nvSpPr>
            <p:spPr>
              <a:xfrm flipH="1">
                <a:off x="2004" y="3018"/>
                <a:ext cx="48" cy="48"/>
              </a:xfrm>
              <a:prstGeom prst="line">
                <a:avLst/>
              </a:prstGeom>
              <a:ln w="12700" cap="flat" cmpd="sng">
                <a:solidFill>
                  <a:srgbClr val="000099"/>
                </a:solidFill>
                <a:prstDash val="solid"/>
                <a:headEnd type="none" w="med" len="med"/>
                <a:tailEnd type="none" w="sm" len="lg"/>
              </a:ln>
            </p:spPr>
          </p:sp>
          <p:sp>
            <p:nvSpPr>
              <p:cNvPr id="422982" name="Line 70"/>
              <p:cNvSpPr/>
              <p:nvPr/>
            </p:nvSpPr>
            <p:spPr>
              <a:xfrm flipH="1">
                <a:off x="1896" y="3018"/>
                <a:ext cx="48" cy="48"/>
              </a:xfrm>
              <a:prstGeom prst="line">
                <a:avLst/>
              </a:prstGeom>
              <a:ln w="12700" cap="flat" cmpd="sng">
                <a:solidFill>
                  <a:srgbClr val="000099"/>
                </a:solidFill>
                <a:prstDash val="solid"/>
                <a:headEnd type="none" w="med" len="med"/>
                <a:tailEnd type="none" w="sm" len="lg"/>
              </a:ln>
            </p:spPr>
          </p:sp>
          <p:sp>
            <p:nvSpPr>
              <p:cNvPr id="422983" name="Line 71"/>
              <p:cNvSpPr/>
              <p:nvPr/>
            </p:nvSpPr>
            <p:spPr>
              <a:xfrm flipH="1">
                <a:off x="1950" y="3018"/>
                <a:ext cx="48" cy="48"/>
              </a:xfrm>
              <a:prstGeom prst="line">
                <a:avLst/>
              </a:prstGeom>
              <a:ln w="12700" cap="flat" cmpd="sng">
                <a:solidFill>
                  <a:srgbClr val="000099"/>
                </a:solidFill>
                <a:prstDash val="solid"/>
                <a:headEnd type="none" w="med" len="med"/>
                <a:tailEnd type="none" w="sm" len="lg"/>
              </a:ln>
            </p:spPr>
          </p:sp>
          <p:sp>
            <p:nvSpPr>
              <p:cNvPr id="422984" name="Line 72"/>
              <p:cNvSpPr/>
              <p:nvPr/>
            </p:nvSpPr>
            <p:spPr>
              <a:xfrm flipH="1">
                <a:off x="1836" y="3018"/>
                <a:ext cx="48" cy="48"/>
              </a:xfrm>
              <a:prstGeom prst="line">
                <a:avLst/>
              </a:prstGeom>
              <a:ln w="12700" cap="flat" cmpd="sng">
                <a:solidFill>
                  <a:srgbClr val="000099"/>
                </a:solidFill>
                <a:prstDash val="solid"/>
                <a:headEnd type="none" w="med" len="med"/>
                <a:tailEnd type="none" w="sm" len="lg"/>
              </a:ln>
            </p:spPr>
          </p:sp>
          <p:sp>
            <p:nvSpPr>
              <p:cNvPr id="422985" name="Line 73"/>
              <p:cNvSpPr/>
              <p:nvPr/>
            </p:nvSpPr>
            <p:spPr>
              <a:xfrm flipH="1">
                <a:off x="1830" y="3024"/>
                <a:ext cx="48" cy="48"/>
              </a:xfrm>
              <a:prstGeom prst="line">
                <a:avLst/>
              </a:prstGeom>
              <a:ln w="12700" cap="flat" cmpd="sng">
                <a:solidFill>
                  <a:srgbClr val="000099"/>
                </a:solidFill>
                <a:prstDash val="solid"/>
                <a:headEnd type="none" w="med" len="med"/>
                <a:tailEnd type="none" w="sm" len="lg"/>
              </a:ln>
            </p:spPr>
          </p:sp>
          <p:sp>
            <p:nvSpPr>
              <p:cNvPr id="422986" name="Line 74"/>
              <p:cNvSpPr/>
              <p:nvPr/>
            </p:nvSpPr>
            <p:spPr>
              <a:xfrm flipH="1">
                <a:off x="1722" y="3024"/>
                <a:ext cx="48" cy="48"/>
              </a:xfrm>
              <a:prstGeom prst="line">
                <a:avLst/>
              </a:prstGeom>
              <a:ln w="12700" cap="flat" cmpd="sng">
                <a:solidFill>
                  <a:srgbClr val="000099"/>
                </a:solidFill>
                <a:prstDash val="solid"/>
                <a:headEnd type="none" w="med" len="med"/>
                <a:tailEnd type="none" w="sm" len="lg"/>
              </a:ln>
            </p:spPr>
          </p:sp>
          <p:sp>
            <p:nvSpPr>
              <p:cNvPr id="422987" name="Line 75"/>
              <p:cNvSpPr/>
              <p:nvPr/>
            </p:nvSpPr>
            <p:spPr>
              <a:xfrm flipH="1">
                <a:off x="1776" y="3024"/>
                <a:ext cx="48" cy="48"/>
              </a:xfrm>
              <a:prstGeom prst="line">
                <a:avLst/>
              </a:prstGeom>
              <a:ln w="12700" cap="flat" cmpd="sng">
                <a:solidFill>
                  <a:srgbClr val="000099"/>
                </a:solidFill>
                <a:prstDash val="solid"/>
                <a:headEnd type="none" w="med" len="med"/>
                <a:tailEnd type="none" w="sm" len="lg"/>
              </a:ln>
            </p:spPr>
          </p:sp>
          <p:sp>
            <p:nvSpPr>
              <p:cNvPr id="422988" name="Line 76"/>
              <p:cNvSpPr/>
              <p:nvPr/>
            </p:nvSpPr>
            <p:spPr>
              <a:xfrm flipH="1">
                <a:off x="1662" y="3024"/>
                <a:ext cx="48" cy="48"/>
              </a:xfrm>
              <a:prstGeom prst="line">
                <a:avLst/>
              </a:prstGeom>
              <a:ln w="12700" cap="flat" cmpd="sng">
                <a:solidFill>
                  <a:srgbClr val="000099"/>
                </a:solidFill>
                <a:prstDash val="solid"/>
                <a:headEnd type="none" w="med" len="med"/>
                <a:tailEnd type="none" w="sm" len="lg"/>
              </a:ln>
            </p:spPr>
          </p:sp>
        </p:grpSp>
        <p:sp>
          <p:nvSpPr>
            <p:cNvPr id="422989" name="Line 77"/>
            <p:cNvSpPr/>
            <p:nvPr/>
          </p:nvSpPr>
          <p:spPr>
            <a:xfrm>
              <a:off x="3411" y="2091"/>
              <a:ext cx="36" cy="31"/>
            </a:xfrm>
            <a:prstGeom prst="line">
              <a:avLst/>
            </a:prstGeom>
            <a:ln w="12700" cap="flat" cmpd="sng">
              <a:solidFill>
                <a:srgbClr val="CC0000"/>
              </a:solidFill>
              <a:prstDash val="solid"/>
              <a:headEnd type="none" w="med" len="med"/>
              <a:tailEnd type="none" w="sm" len="lg"/>
            </a:ln>
          </p:spPr>
        </p:sp>
        <p:sp>
          <p:nvSpPr>
            <p:cNvPr id="422990" name="Text Box 78"/>
            <p:cNvSpPr txBox="1"/>
            <p:nvPr/>
          </p:nvSpPr>
          <p:spPr>
            <a:xfrm>
              <a:off x="3476" y="658"/>
              <a:ext cx="593" cy="230"/>
            </a:xfrm>
            <a:prstGeom prst="rect">
              <a:avLst/>
            </a:prstGeom>
            <a:noFill/>
            <a:ln w="9525">
              <a:noFill/>
            </a:ln>
          </p:spPr>
          <p:txBody>
            <a:bodyPr wrap="none" lIns="0" tIns="0" rIns="0" bIns="0" anchor="ctr" anchorCtr="0">
              <a:spAutoFit/>
            </a:bodyPr>
            <a:p>
              <a:pPr algn="ct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C</a:t>
              </a:r>
              <a:r>
                <a:rPr lang="en-US" altLang="zh-CN" b="1" i="1" dirty="0">
                  <a:latin typeface="Times New Roman" panose="02020603050405020304" pitchFamily="18" charset="0"/>
                </a:rPr>
                <a:t> </a:t>
              </a:r>
              <a:r>
                <a:rPr lang="en-US" altLang="zh-CN" dirty="0">
                  <a:latin typeface="Times New Roman" panose="02020603050405020304" pitchFamily="18" charset="0"/>
                </a:rPr>
                <a:t>/ </a:t>
              </a:r>
              <a:r>
                <a:rPr lang="en-US" altLang="zh-CN" b="1" dirty="0">
                  <a:latin typeface="Times New Roman" panose="02020603050405020304" pitchFamily="18" charset="0"/>
                </a:rPr>
                <a:t>mA</a:t>
              </a:r>
              <a:endParaRPr lang="en-US" altLang="zh-CN" b="1" dirty="0">
                <a:latin typeface="Times New Roman" panose="02020603050405020304" pitchFamily="18" charset="0"/>
              </a:endParaRPr>
            </a:p>
          </p:txBody>
        </p:sp>
        <p:sp>
          <p:nvSpPr>
            <p:cNvPr id="422991" name="Text Box 79"/>
            <p:cNvSpPr txBox="1"/>
            <p:nvPr/>
          </p:nvSpPr>
          <p:spPr>
            <a:xfrm>
              <a:off x="4878" y="1921"/>
              <a:ext cx="882" cy="230"/>
            </a:xfrm>
            <a:prstGeom prst="rect">
              <a:avLst/>
            </a:prstGeom>
            <a:noFill/>
            <a:ln w="9525">
              <a:noFill/>
            </a:ln>
          </p:spPr>
          <p:txBody>
            <a:bodyPr lIns="0" tIns="0" rIns="0" bIns="0" anchor="ctr" anchorCtr="0">
              <a:spAutoFit/>
            </a:bodyPr>
            <a:p>
              <a:r>
                <a:rPr lang="en-US" altLang="zh-CN" b="1" i="1" dirty="0">
                  <a:latin typeface="Times New Roman" panose="02020603050405020304" pitchFamily="18" charset="0"/>
                </a:rPr>
                <a:t>u</a:t>
              </a:r>
              <a:r>
                <a:rPr lang="en-US" altLang="zh-CN" b="1" baseline="-25000" dirty="0">
                  <a:latin typeface="Times New Roman" panose="02020603050405020304" pitchFamily="18" charset="0"/>
                </a:rPr>
                <a:t>CE</a:t>
              </a:r>
              <a:r>
                <a:rPr lang="en-US" altLang="zh-CN" b="1" i="1" dirty="0">
                  <a:latin typeface="Times New Roman" panose="02020603050405020304" pitchFamily="18" charset="0"/>
                </a:rPr>
                <a:t> </a:t>
              </a:r>
              <a:r>
                <a:rPr lang="en-US" altLang="zh-CN" dirty="0">
                  <a:latin typeface="Times New Roman" panose="02020603050405020304" pitchFamily="18" charset="0"/>
                </a:rPr>
                <a:t> </a:t>
              </a:r>
              <a:r>
                <a:rPr lang="en-US" altLang="zh-CN" b="1" dirty="0">
                  <a:latin typeface="Times New Roman" panose="02020603050405020304" pitchFamily="18" charset="0"/>
                </a:rPr>
                <a:t>/V</a:t>
              </a:r>
              <a:endParaRPr lang="en-US" altLang="zh-CN" b="1" dirty="0">
                <a:latin typeface="Times New Roman" panose="02020603050405020304" pitchFamily="18" charset="0"/>
              </a:endParaRPr>
            </a:p>
          </p:txBody>
        </p:sp>
        <p:sp>
          <p:nvSpPr>
            <p:cNvPr id="422992" name="Text Box 80"/>
            <p:cNvSpPr txBox="1"/>
            <p:nvPr/>
          </p:nvSpPr>
          <p:spPr>
            <a:xfrm>
              <a:off x="4413" y="716"/>
              <a:ext cx="753" cy="1380"/>
            </a:xfrm>
            <a:prstGeom prst="rect">
              <a:avLst/>
            </a:prstGeom>
            <a:noFill/>
            <a:ln w="25400">
              <a:noFill/>
            </a:ln>
          </p:spPr>
          <p:txBody>
            <a:bodyPr lIns="0" tIns="0" rIns="0" bIns="0">
              <a:spAutoFit/>
            </a:bodyPr>
            <a:p>
              <a:r>
                <a:rPr lang="en-US" altLang="zh-CN" b="1" dirty="0">
                  <a:latin typeface="Times New Roman" panose="02020603050405020304" pitchFamily="18" charset="0"/>
                </a:rPr>
                <a:t>50 µA</a:t>
              </a:r>
              <a:endParaRPr lang="en-US" altLang="zh-CN" b="1" dirty="0">
                <a:latin typeface="Times New Roman" panose="02020603050405020304" pitchFamily="18" charset="0"/>
              </a:endParaRPr>
            </a:p>
            <a:p>
              <a:r>
                <a:rPr lang="en-US" altLang="zh-CN" b="1" dirty="0">
                  <a:latin typeface="Times New Roman" panose="02020603050405020304" pitchFamily="18" charset="0"/>
                </a:rPr>
                <a:t>40 µA</a:t>
              </a:r>
              <a:endParaRPr lang="en-US" altLang="zh-CN" b="1" dirty="0">
                <a:latin typeface="Times New Roman" panose="02020603050405020304" pitchFamily="18" charset="0"/>
              </a:endParaRPr>
            </a:p>
            <a:p>
              <a:r>
                <a:rPr lang="en-US" altLang="zh-CN" b="1" dirty="0">
                  <a:latin typeface="Times New Roman" panose="02020603050405020304" pitchFamily="18" charset="0"/>
                </a:rPr>
                <a:t>30 µA</a:t>
              </a:r>
              <a:endParaRPr lang="en-US" altLang="zh-CN" b="1" dirty="0">
                <a:latin typeface="Times New Roman" panose="02020603050405020304" pitchFamily="18" charset="0"/>
              </a:endParaRPr>
            </a:p>
            <a:p>
              <a:r>
                <a:rPr lang="en-US" altLang="zh-CN" b="1" dirty="0">
                  <a:latin typeface="Times New Roman" panose="02020603050405020304" pitchFamily="18" charset="0"/>
                </a:rPr>
                <a:t>20 µA</a:t>
              </a:r>
              <a:endParaRPr lang="en-US" altLang="zh-CN" b="1" dirty="0">
                <a:latin typeface="Times New Roman" panose="02020603050405020304" pitchFamily="18" charset="0"/>
              </a:endParaRPr>
            </a:p>
            <a:p>
              <a:r>
                <a:rPr lang="en-US" altLang="zh-CN" b="1" dirty="0">
                  <a:latin typeface="Times New Roman" panose="02020603050405020304" pitchFamily="18" charset="0"/>
                </a:rPr>
                <a:t>10 µA</a:t>
              </a:r>
              <a:endParaRPr lang="en-US" altLang="zh-CN" b="1" dirty="0">
                <a:latin typeface="Times New Roman" panose="02020603050405020304" pitchFamily="18" charset="0"/>
              </a:endParaRPr>
            </a:p>
            <a:p>
              <a:r>
                <a:rPr lang="en-US" altLang="zh-CN" b="1" i="1" dirty="0">
                  <a:latin typeface="Times New Roman" panose="02020603050405020304" pitchFamily="18" charset="0"/>
                </a:rPr>
                <a:t>I</a:t>
              </a:r>
              <a:r>
                <a:rPr lang="en-US" altLang="zh-CN" b="1" baseline="-25000" dirty="0">
                  <a:latin typeface="Times New Roman" panose="02020603050405020304" pitchFamily="18" charset="0"/>
                </a:rPr>
                <a:t>B</a:t>
              </a:r>
              <a:r>
                <a:rPr lang="en-US" altLang="zh-CN" b="1" dirty="0">
                  <a:latin typeface="Times New Roman" panose="02020603050405020304" pitchFamily="18" charset="0"/>
                </a:rPr>
                <a:t> = 0</a:t>
              </a:r>
              <a:endParaRPr lang="en-US" altLang="zh-CN" b="1" dirty="0">
                <a:latin typeface="Times New Roman" panose="02020603050405020304" pitchFamily="18" charset="0"/>
              </a:endParaRPr>
            </a:p>
          </p:txBody>
        </p:sp>
        <p:sp>
          <p:nvSpPr>
            <p:cNvPr id="422993" name="Text Box 81"/>
            <p:cNvSpPr txBox="1"/>
            <p:nvPr/>
          </p:nvSpPr>
          <p:spPr>
            <a:xfrm>
              <a:off x="3286" y="2151"/>
              <a:ext cx="2226" cy="192"/>
            </a:xfrm>
            <a:prstGeom prst="rect">
              <a:avLst/>
            </a:prstGeom>
            <a:noFill/>
            <a:ln w="25400">
              <a:noFill/>
            </a:ln>
          </p:spPr>
          <p:txBody>
            <a:bodyPr lIns="0" tIns="0" rIns="0" bIns="0">
              <a:spAutoFit/>
            </a:bodyPr>
            <a:p>
              <a:pPr>
                <a:spcBef>
                  <a:spcPct val="50000"/>
                </a:spcBef>
              </a:pPr>
              <a:r>
                <a:rPr lang="en-US" altLang="zh-CN" sz="2000" b="1" dirty="0">
                  <a:latin typeface="Times New Roman" panose="02020603050405020304" pitchFamily="18" charset="0"/>
                </a:rPr>
                <a:t>0       2       4        6       8       </a:t>
              </a:r>
              <a:endParaRPr lang="en-US" altLang="zh-CN" sz="2000" b="1" dirty="0">
                <a:latin typeface="Times New Roman" panose="02020603050405020304" pitchFamily="18" charset="0"/>
              </a:endParaRPr>
            </a:p>
          </p:txBody>
        </p:sp>
        <p:sp>
          <p:nvSpPr>
            <p:cNvPr id="422994" name="Line 82"/>
            <p:cNvSpPr/>
            <p:nvPr/>
          </p:nvSpPr>
          <p:spPr>
            <a:xfrm>
              <a:off x="4904" y="2150"/>
              <a:ext cx="0" cy="27"/>
            </a:xfrm>
            <a:prstGeom prst="line">
              <a:avLst/>
            </a:prstGeom>
            <a:ln w="19050" cap="flat" cmpd="sng">
              <a:solidFill>
                <a:schemeClr val="tx1"/>
              </a:solidFill>
              <a:prstDash val="solid"/>
              <a:headEnd type="none" w="med" len="med"/>
              <a:tailEnd type="none" w="sm" len="lg"/>
            </a:ln>
          </p:spPr>
        </p:sp>
        <p:sp>
          <p:nvSpPr>
            <p:cNvPr id="422995" name="Line 83"/>
            <p:cNvSpPr/>
            <p:nvPr/>
          </p:nvSpPr>
          <p:spPr>
            <a:xfrm>
              <a:off x="4510" y="2151"/>
              <a:ext cx="0" cy="29"/>
            </a:xfrm>
            <a:prstGeom prst="line">
              <a:avLst/>
            </a:prstGeom>
            <a:ln w="19050" cap="flat" cmpd="sng">
              <a:solidFill>
                <a:schemeClr val="tx1"/>
              </a:solidFill>
              <a:prstDash val="solid"/>
              <a:headEnd type="none" w="med" len="med"/>
              <a:tailEnd type="none" w="sm" len="lg"/>
            </a:ln>
          </p:spPr>
        </p:sp>
        <p:sp>
          <p:nvSpPr>
            <p:cNvPr id="422996" name="Line 84"/>
            <p:cNvSpPr/>
            <p:nvPr/>
          </p:nvSpPr>
          <p:spPr>
            <a:xfrm>
              <a:off x="3787" y="2151"/>
              <a:ext cx="0" cy="29"/>
            </a:xfrm>
            <a:prstGeom prst="line">
              <a:avLst/>
            </a:prstGeom>
            <a:ln w="19050" cap="flat" cmpd="sng">
              <a:solidFill>
                <a:schemeClr val="tx1"/>
              </a:solidFill>
              <a:prstDash val="solid"/>
              <a:headEnd type="none" w="med" len="med"/>
              <a:tailEnd type="none" w="sm" len="lg"/>
            </a:ln>
          </p:spPr>
        </p:sp>
        <p:sp>
          <p:nvSpPr>
            <p:cNvPr id="422997" name="Text Box 85"/>
            <p:cNvSpPr txBox="1"/>
            <p:nvPr/>
          </p:nvSpPr>
          <p:spPr>
            <a:xfrm>
              <a:off x="3146" y="747"/>
              <a:ext cx="358" cy="1211"/>
            </a:xfrm>
            <a:prstGeom prst="rect">
              <a:avLst/>
            </a:prstGeom>
            <a:noFill/>
            <a:ln w="25400">
              <a:noFill/>
            </a:ln>
          </p:spPr>
          <p:txBody>
            <a:bodyPr lIns="0" tIns="0" rIns="0" bIns="0">
              <a:spAutoFit/>
            </a:bodyPr>
            <a:p>
              <a:pPr algn="ctr">
                <a:lnSpc>
                  <a:spcPct val="90000"/>
                </a:lnSpc>
              </a:pPr>
              <a:r>
                <a:rPr lang="en-US" altLang="zh-CN" sz="2000" b="1" dirty="0">
                  <a:latin typeface="Times New Roman" panose="02020603050405020304" pitchFamily="18" charset="0"/>
                </a:rPr>
                <a:t>4</a:t>
              </a:r>
              <a:endParaRPr lang="en-US" altLang="zh-CN" sz="2000" b="1" dirty="0">
                <a:latin typeface="Times New Roman" panose="02020603050405020304" pitchFamily="18" charset="0"/>
              </a:endParaRPr>
            </a:p>
            <a:p>
              <a:pPr algn="ctr">
                <a:lnSpc>
                  <a:spcPct val="90000"/>
                </a:lnSpc>
              </a:pPr>
              <a:endParaRPr lang="en-US" altLang="zh-CN" sz="2000" b="1" dirty="0">
                <a:latin typeface="Times New Roman" panose="02020603050405020304" pitchFamily="18" charset="0"/>
              </a:endParaRPr>
            </a:p>
            <a:p>
              <a:pPr algn="ctr">
                <a:lnSpc>
                  <a:spcPct val="90000"/>
                </a:lnSpc>
              </a:pPr>
              <a:r>
                <a:rPr lang="en-US" altLang="zh-CN" sz="2000" b="1" dirty="0">
                  <a:latin typeface="Times New Roman" panose="02020603050405020304" pitchFamily="18" charset="0"/>
                </a:rPr>
                <a:t>3</a:t>
              </a:r>
              <a:endParaRPr lang="en-US" altLang="zh-CN" sz="2000" b="1" dirty="0">
                <a:latin typeface="Times New Roman" panose="02020603050405020304" pitchFamily="18" charset="0"/>
              </a:endParaRPr>
            </a:p>
            <a:p>
              <a:pPr algn="ctr">
                <a:lnSpc>
                  <a:spcPct val="90000"/>
                </a:lnSpc>
              </a:pPr>
              <a:endParaRPr lang="en-US" altLang="zh-CN" sz="2000" b="1" dirty="0">
                <a:latin typeface="Times New Roman" panose="02020603050405020304" pitchFamily="18" charset="0"/>
              </a:endParaRPr>
            </a:p>
            <a:p>
              <a:pPr algn="ctr">
                <a:lnSpc>
                  <a:spcPct val="90000"/>
                </a:lnSpc>
              </a:pPr>
              <a:r>
                <a:rPr lang="en-US" altLang="zh-CN" sz="2000" b="1" dirty="0">
                  <a:latin typeface="Times New Roman" panose="02020603050405020304" pitchFamily="18" charset="0"/>
                </a:rPr>
                <a:t>2</a:t>
              </a:r>
              <a:endParaRPr lang="en-US" altLang="zh-CN" sz="2000" b="1" dirty="0">
                <a:latin typeface="Times New Roman" panose="02020603050405020304" pitchFamily="18" charset="0"/>
              </a:endParaRPr>
            </a:p>
            <a:p>
              <a:pPr algn="ctr">
                <a:lnSpc>
                  <a:spcPct val="90000"/>
                </a:lnSpc>
              </a:pPr>
              <a:endParaRPr lang="en-US" altLang="zh-CN" sz="2000" b="1" dirty="0">
                <a:latin typeface="Times New Roman" panose="02020603050405020304" pitchFamily="18" charset="0"/>
              </a:endParaRPr>
            </a:p>
            <a:p>
              <a:pPr algn="ctr">
                <a:lnSpc>
                  <a:spcPct val="90000"/>
                </a:lnSpc>
              </a:pPr>
              <a:r>
                <a:rPr lang="en-US" altLang="zh-CN" sz="2000" b="1" dirty="0">
                  <a:latin typeface="Times New Roman" panose="02020603050405020304" pitchFamily="18" charset="0"/>
                </a:rPr>
                <a:t>1</a:t>
              </a:r>
              <a:endParaRPr lang="en-US" altLang="zh-CN" sz="2000" b="1" dirty="0">
                <a:latin typeface="Times New Roman" panose="02020603050405020304" pitchFamily="18" charset="0"/>
              </a:endParaRPr>
            </a:p>
          </p:txBody>
        </p:sp>
        <p:sp>
          <p:nvSpPr>
            <p:cNvPr id="422998" name="Line 86"/>
            <p:cNvSpPr/>
            <p:nvPr/>
          </p:nvSpPr>
          <p:spPr>
            <a:xfrm>
              <a:off x="3401" y="890"/>
              <a:ext cx="35" cy="0"/>
            </a:xfrm>
            <a:prstGeom prst="line">
              <a:avLst/>
            </a:prstGeom>
            <a:ln w="19050" cap="flat" cmpd="sng">
              <a:solidFill>
                <a:schemeClr val="tx1"/>
              </a:solidFill>
              <a:prstDash val="solid"/>
              <a:headEnd type="none" w="med" len="med"/>
              <a:tailEnd type="none" w="sm" len="lg"/>
            </a:ln>
          </p:spPr>
        </p:sp>
        <p:sp>
          <p:nvSpPr>
            <p:cNvPr id="422999" name="Line 87"/>
            <p:cNvSpPr/>
            <p:nvPr/>
          </p:nvSpPr>
          <p:spPr>
            <a:xfrm>
              <a:off x="3402" y="1220"/>
              <a:ext cx="37" cy="0"/>
            </a:xfrm>
            <a:prstGeom prst="line">
              <a:avLst/>
            </a:prstGeom>
            <a:ln w="19050" cap="flat" cmpd="sng">
              <a:solidFill>
                <a:schemeClr val="tx1"/>
              </a:solidFill>
              <a:prstDash val="solid"/>
              <a:headEnd type="none" w="med" len="med"/>
              <a:tailEnd type="none" w="sm" len="lg"/>
            </a:ln>
          </p:spPr>
        </p:sp>
        <p:sp>
          <p:nvSpPr>
            <p:cNvPr id="423000" name="Line 88"/>
            <p:cNvSpPr/>
            <p:nvPr/>
          </p:nvSpPr>
          <p:spPr>
            <a:xfrm>
              <a:off x="3407" y="1551"/>
              <a:ext cx="36" cy="0"/>
            </a:xfrm>
            <a:prstGeom prst="line">
              <a:avLst/>
            </a:prstGeom>
            <a:ln w="19050" cap="flat" cmpd="sng">
              <a:solidFill>
                <a:schemeClr val="tx1"/>
              </a:solidFill>
              <a:prstDash val="solid"/>
              <a:headEnd type="none" w="med" len="med"/>
              <a:tailEnd type="none" w="sm" len="lg"/>
            </a:ln>
          </p:spPr>
        </p:sp>
        <p:sp>
          <p:nvSpPr>
            <p:cNvPr id="423001" name="Line 89"/>
            <p:cNvSpPr/>
            <p:nvPr/>
          </p:nvSpPr>
          <p:spPr>
            <a:xfrm>
              <a:off x="3401" y="1876"/>
              <a:ext cx="35" cy="0"/>
            </a:xfrm>
            <a:prstGeom prst="line">
              <a:avLst/>
            </a:prstGeom>
            <a:ln w="19050" cap="flat" cmpd="sng">
              <a:solidFill>
                <a:schemeClr val="tx1"/>
              </a:solidFill>
              <a:prstDash val="solid"/>
              <a:headEnd type="none" w="med" len="med"/>
              <a:tailEnd type="none" w="sm" len="lg"/>
            </a:ln>
          </p:spPr>
        </p:sp>
      </p:grpSp>
      <p:graphicFrame>
        <p:nvGraphicFramePr>
          <p:cNvPr id="423002" name="Object 90"/>
          <p:cNvGraphicFramePr/>
          <p:nvPr/>
        </p:nvGraphicFramePr>
        <p:xfrm>
          <a:off x="3702050" y="1495425"/>
          <a:ext cx="403225" cy="592138"/>
        </p:xfrm>
        <a:graphic>
          <a:graphicData uri="http://schemas.openxmlformats.org/presentationml/2006/ole">
            <mc:AlternateContent xmlns:mc="http://schemas.openxmlformats.org/markup-compatibility/2006">
              <mc:Choice xmlns:v="urn:schemas-microsoft-com:vml" Requires="v">
                <p:oleObj spid="_x0000_s4175" name="" r:id="rId1" imgW="165100" imgH="241300" progId="Equation.3">
                  <p:embed/>
                </p:oleObj>
              </mc:Choice>
              <mc:Fallback>
                <p:oleObj name="" r:id="rId1" imgW="165100" imgH="241300" progId="Equation.3">
                  <p:embed/>
                  <p:pic>
                    <p:nvPicPr>
                      <p:cNvPr id="0" name="图片 4174"/>
                      <p:cNvPicPr/>
                      <p:nvPr/>
                    </p:nvPicPr>
                    <p:blipFill>
                      <a:blip r:embed="rId2">
                        <a:clrChange>
                          <a:clrFrom>
                            <a:srgbClr val="000000"/>
                          </a:clrFrom>
                          <a:clrTo>
                            <a:srgbClr val="FF0066"/>
                          </a:clrTo>
                        </a:clrChange>
                      </a:blip>
                      <a:stretch>
                        <a:fillRect/>
                      </a:stretch>
                    </p:blipFill>
                    <p:spPr>
                      <a:xfrm>
                        <a:off x="3702050" y="1495425"/>
                        <a:ext cx="403225" cy="592138"/>
                      </a:xfrm>
                      <a:prstGeom prst="rect">
                        <a:avLst/>
                      </a:prstGeom>
                      <a:noFill/>
                      <a:ln w="38100">
                        <a:noFill/>
                        <a:miter/>
                      </a:ln>
                    </p:spPr>
                  </p:pic>
                </p:oleObj>
              </mc:Fallback>
            </mc:AlternateContent>
          </a:graphicData>
        </a:graphic>
      </p:graphicFrame>
      <p:graphicFrame>
        <p:nvGraphicFramePr>
          <p:cNvPr id="423003" name="Object 91"/>
          <p:cNvGraphicFramePr/>
          <p:nvPr/>
        </p:nvGraphicFramePr>
        <p:xfrm>
          <a:off x="533400" y="4229100"/>
          <a:ext cx="1709738" cy="798513"/>
        </p:xfrm>
        <a:graphic>
          <a:graphicData uri="http://schemas.openxmlformats.org/presentationml/2006/ole">
            <mc:AlternateContent xmlns:mc="http://schemas.openxmlformats.org/markup-compatibility/2006">
              <mc:Choice xmlns:v="urn:schemas-microsoft-com:vml" Requires="v">
                <p:oleObj spid="_x0000_s4176" name="" r:id="rId3" imgW="2095500" imgH="977900" progId="Equation.3">
                  <p:embed/>
                </p:oleObj>
              </mc:Choice>
              <mc:Fallback>
                <p:oleObj name="" r:id="rId3" imgW="2095500" imgH="977900" progId="Equation.3">
                  <p:embed/>
                  <p:pic>
                    <p:nvPicPr>
                      <p:cNvPr id="0" name="图片 4175"/>
                      <p:cNvPicPr/>
                      <p:nvPr/>
                    </p:nvPicPr>
                    <p:blipFill>
                      <a:blip r:embed="rId4"/>
                      <a:stretch>
                        <a:fillRect/>
                      </a:stretch>
                    </p:blipFill>
                    <p:spPr>
                      <a:xfrm>
                        <a:off x="533400" y="4229100"/>
                        <a:ext cx="1709738" cy="798513"/>
                      </a:xfrm>
                      <a:prstGeom prst="rect">
                        <a:avLst/>
                      </a:prstGeom>
                      <a:noFill/>
                      <a:ln w="38100">
                        <a:noFill/>
                        <a:miter/>
                      </a:ln>
                    </p:spPr>
                  </p:pic>
                </p:oleObj>
              </mc:Fallback>
            </mc:AlternateContent>
          </a:graphicData>
        </a:graphic>
      </p:graphicFrame>
      <p:sp>
        <p:nvSpPr>
          <p:cNvPr id="73820" name="Rectangle 92"/>
          <p:cNvSpPr/>
          <p:nvPr/>
        </p:nvSpPr>
        <p:spPr>
          <a:xfrm>
            <a:off x="2925763" y="4411663"/>
            <a:ext cx="3684587" cy="427037"/>
          </a:xfrm>
          <a:prstGeom prst="rect">
            <a:avLst/>
          </a:prstGeom>
          <a:noFill/>
          <a:ln w="9525">
            <a:noFill/>
          </a:ln>
        </p:spPr>
        <p:txBody>
          <a:bodyPr lIns="0" tIns="0" rIns="0" bIns="0">
            <a:spAutoFit/>
          </a:bodyPr>
          <a:p>
            <a:r>
              <a:rPr lang="zh-CN" altLang="en-US" b="1" dirty="0">
                <a:solidFill>
                  <a:srgbClr val="FF0066"/>
                </a:solidFill>
                <a:latin typeface="Times New Roman" panose="02020603050405020304" pitchFamily="18" charset="0"/>
              </a:rPr>
              <a:t>一般为几十 </a:t>
            </a:r>
            <a:r>
              <a:rPr lang="zh-CN" altLang="en-US" sz="2800" b="1" dirty="0">
                <a:solidFill>
                  <a:srgbClr val="FF0066"/>
                </a:solidFill>
                <a:latin typeface="Times New Roman" panose="02020603050405020304" pitchFamily="18" charset="0"/>
                <a:sym typeface="Symbol" panose="05050102010706020507" pitchFamily="18" charset="2"/>
              </a:rPr>
              <a:t> </a:t>
            </a:r>
            <a:r>
              <a:rPr lang="zh-CN" altLang="en-US" b="1" dirty="0">
                <a:solidFill>
                  <a:srgbClr val="FF0066"/>
                </a:solidFill>
                <a:latin typeface="Times New Roman" panose="02020603050405020304" pitchFamily="18" charset="0"/>
              </a:rPr>
              <a:t>几百</a:t>
            </a:r>
            <a:endParaRPr lang="zh-CN" altLang="en-US" b="1" dirty="0">
              <a:solidFill>
                <a:srgbClr val="FF0066"/>
              </a:solidFill>
              <a:latin typeface="Times New Roman" panose="02020603050405020304" pitchFamily="18" charset="0"/>
            </a:endParaRPr>
          </a:p>
        </p:txBody>
      </p:sp>
      <p:sp>
        <p:nvSpPr>
          <p:cNvPr id="73821" name="Line 93"/>
          <p:cNvSpPr/>
          <p:nvPr/>
        </p:nvSpPr>
        <p:spPr>
          <a:xfrm flipH="1" flipV="1">
            <a:off x="5397500" y="2324100"/>
            <a:ext cx="1138238" cy="1588"/>
          </a:xfrm>
          <a:prstGeom prst="line">
            <a:avLst/>
          </a:prstGeom>
          <a:ln w="19050" cap="flat" cmpd="sng">
            <a:solidFill>
              <a:schemeClr val="accent1"/>
            </a:solidFill>
            <a:prstDash val="lgDash"/>
            <a:headEnd type="none" w="med" len="med"/>
            <a:tailEnd type="none" w="sm" len="lg"/>
          </a:ln>
        </p:spPr>
      </p:sp>
      <p:sp>
        <p:nvSpPr>
          <p:cNvPr id="73822" name="Line 94"/>
          <p:cNvSpPr/>
          <p:nvPr/>
        </p:nvSpPr>
        <p:spPr>
          <a:xfrm flipH="1" flipV="1">
            <a:off x="5405438" y="2686050"/>
            <a:ext cx="1128712" cy="0"/>
          </a:xfrm>
          <a:prstGeom prst="line">
            <a:avLst/>
          </a:prstGeom>
          <a:ln w="19050" cap="flat" cmpd="sng">
            <a:solidFill>
              <a:schemeClr val="accent1"/>
            </a:solidFill>
            <a:prstDash val="lgDash"/>
            <a:headEnd type="none" w="med" len="med"/>
            <a:tailEnd type="none" w="sm" len="lg"/>
          </a:ln>
        </p:spPr>
      </p:sp>
      <p:sp>
        <p:nvSpPr>
          <p:cNvPr id="73823" name="Line 95"/>
          <p:cNvSpPr/>
          <p:nvPr/>
        </p:nvSpPr>
        <p:spPr>
          <a:xfrm flipV="1">
            <a:off x="6527800" y="2314575"/>
            <a:ext cx="6350" cy="1143000"/>
          </a:xfrm>
          <a:prstGeom prst="line">
            <a:avLst/>
          </a:prstGeom>
          <a:ln w="19050" cap="flat" cmpd="sng">
            <a:solidFill>
              <a:schemeClr val="accent1"/>
            </a:solidFill>
            <a:prstDash val="lgDash"/>
            <a:headEnd type="none" w="med" len="med"/>
            <a:tailEnd type="none" w="med" len="med"/>
          </a:ln>
        </p:spPr>
      </p:sp>
      <p:sp>
        <p:nvSpPr>
          <p:cNvPr id="73824" name="Text Box 96"/>
          <p:cNvSpPr txBox="1"/>
          <p:nvPr/>
        </p:nvSpPr>
        <p:spPr>
          <a:xfrm>
            <a:off x="6400800" y="1905000"/>
            <a:ext cx="377825" cy="365125"/>
          </a:xfrm>
          <a:prstGeom prst="rect">
            <a:avLst/>
          </a:prstGeom>
          <a:noFill/>
          <a:ln w="28575">
            <a:noFill/>
          </a:ln>
        </p:spPr>
        <p:txBody>
          <a:bodyPr lIns="0" tIns="0" rIns="0" bIns="0">
            <a:spAutoFit/>
          </a:bodyPr>
          <a:p>
            <a:r>
              <a:rPr lang="en-US" altLang="zh-CN" b="1" i="1" dirty="0">
                <a:solidFill>
                  <a:srgbClr val="FF0066"/>
                </a:solidFill>
                <a:latin typeface="Times New Roman" panose="02020603050405020304" pitchFamily="18" charset="0"/>
              </a:rPr>
              <a:t>Q</a:t>
            </a:r>
            <a:endParaRPr lang="en-US" altLang="zh-CN" b="1" i="1" dirty="0">
              <a:solidFill>
                <a:srgbClr val="FF0066"/>
              </a:solidFill>
              <a:latin typeface="Times New Roman" panose="02020603050405020304" pitchFamily="18" charset="0"/>
            </a:endParaRPr>
          </a:p>
        </p:txBody>
      </p:sp>
      <p:sp>
        <p:nvSpPr>
          <p:cNvPr id="73825" name="Rectangle 97"/>
          <p:cNvSpPr/>
          <p:nvPr/>
        </p:nvSpPr>
        <p:spPr>
          <a:xfrm>
            <a:off x="1733550" y="2362200"/>
            <a:ext cx="2800350" cy="1009650"/>
          </a:xfrm>
          <a:prstGeom prst="rect">
            <a:avLst/>
          </a:prstGeom>
          <a:solidFill>
            <a:schemeClr val="bg1"/>
          </a:solidFill>
          <a:ln w="28575">
            <a:noFill/>
          </a:ln>
        </p:spPr>
        <p:txBody>
          <a:bodyPr wrap="none" lIns="0" tIns="0" rIns="0" bIns="0" anchor="ctr" anchorCtr="0"/>
          <a:p>
            <a:endParaRPr lang="zh-CN" altLang="en-US" dirty="0">
              <a:latin typeface="Times New Roman" panose="02020603050405020304" pitchFamily="18" charset="0"/>
            </a:endParaRPr>
          </a:p>
        </p:txBody>
      </p:sp>
      <p:graphicFrame>
        <p:nvGraphicFramePr>
          <p:cNvPr id="423010" name="Object 98"/>
          <p:cNvGraphicFramePr/>
          <p:nvPr/>
        </p:nvGraphicFramePr>
        <p:xfrm>
          <a:off x="1673225" y="2292350"/>
          <a:ext cx="2749550" cy="1006475"/>
        </p:xfrm>
        <a:graphic>
          <a:graphicData uri="http://schemas.openxmlformats.org/presentationml/2006/ole">
            <mc:AlternateContent xmlns:mc="http://schemas.openxmlformats.org/markup-compatibility/2006">
              <mc:Choice xmlns:v="urn:schemas-microsoft-com:vml" Requires="v">
                <p:oleObj spid="_x0000_s4174" name="" r:id="rId5" imgW="1269365" imgH="419100" progId="Equation.3">
                  <p:embed/>
                </p:oleObj>
              </mc:Choice>
              <mc:Fallback>
                <p:oleObj name="" r:id="rId5" imgW="1269365" imgH="419100" progId="Equation.3">
                  <p:embed/>
                  <p:pic>
                    <p:nvPicPr>
                      <p:cNvPr id="0" name="图片 4173"/>
                      <p:cNvPicPr/>
                      <p:nvPr/>
                    </p:nvPicPr>
                    <p:blipFill>
                      <a:blip r:embed="rId6">
                        <a:clrChange>
                          <a:clrFrom>
                            <a:srgbClr val="000000"/>
                          </a:clrFrom>
                          <a:clrTo>
                            <a:srgbClr val="0033CC"/>
                          </a:clrTo>
                        </a:clrChange>
                      </a:blip>
                      <a:stretch>
                        <a:fillRect/>
                      </a:stretch>
                    </p:blipFill>
                    <p:spPr>
                      <a:xfrm>
                        <a:off x="1673225" y="2292350"/>
                        <a:ext cx="2749550" cy="1006475"/>
                      </a:xfrm>
                      <a:prstGeom prst="rect">
                        <a:avLst/>
                      </a:prstGeom>
                      <a:noFill/>
                      <a:ln w="38100">
                        <a:noFill/>
                        <a:miter/>
                      </a:ln>
                    </p:spPr>
                  </p:pic>
                </p:oleObj>
              </mc:Fallback>
            </mc:AlternateContent>
          </a:graphicData>
        </a:graphic>
      </p:graphicFrame>
      <p:sp>
        <p:nvSpPr>
          <p:cNvPr id="73827" name="Rectangle 99"/>
          <p:cNvSpPr/>
          <p:nvPr/>
        </p:nvSpPr>
        <p:spPr>
          <a:xfrm>
            <a:off x="2228850" y="4267200"/>
            <a:ext cx="3467100" cy="800100"/>
          </a:xfrm>
          <a:prstGeom prst="rect">
            <a:avLst/>
          </a:prstGeom>
          <a:solidFill>
            <a:schemeClr val="bg1"/>
          </a:solidFill>
          <a:ln w="28575">
            <a:noFill/>
          </a:ln>
        </p:spPr>
        <p:txBody>
          <a:bodyPr wrap="none" lIns="0" tIns="0" rIns="0" bIns="0" anchor="ctr" anchorCtr="0"/>
          <a:p>
            <a:endParaRPr lang="zh-CN" altLang="en-US" dirty="0">
              <a:latin typeface="Times New Roman" panose="02020603050405020304" pitchFamily="18" charset="0"/>
            </a:endParaRPr>
          </a:p>
        </p:txBody>
      </p:sp>
      <p:graphicFrame>
        <p:nvGraphicFramePr>
          <p:cNvPr id="423012" name="Object 100"/>
          <p:cNvGraphicFramePr/>
          <p:nvPr/>
        </p:nvGraphicFramePr>
        <p:xfrm>
          <a:off x="2492375" y="4121150"/>
          <a:ext cx="4619625" cy="1006475"/>
        </p:xfrm>
        <a:graphic>
          <a:graphicData uri="http://schemas.openxmlformats.org/presentationml/2006/ole">
            <mc:AlternateContent xmlns:mc="http://schemas.openxmlformats.org/markup-compatibility/2006">
              <mc:Choice xmlns:v="urn:schemas-microsoft-com:vml" Requires="v">
                <p:oleObj spid="_x0000_s4177" name="" r:id="rId7" imgW="2133600" imgH="419100" progId="Equation.3">
                  <p:embed/>
                </p:oleObj>
              </mc:Choice>
              <mc:Fallback>
                <p:oleObj name="" r:id="rId7" imgW="2133600" imgH="419100" progId="Equation.3">
                  <p:embed/>
                  <p:pic>
                    <p:nvPicPr>
                      <p:cNvPr id="0" name="图片 4176"/>
                      <p:cNvPicPr/>
                      <p:nvPr/>
                    </p:nvPicPr>
                    <p:blipFill>
                      <a:blip r:embed="rId8">
                        <a:clrChange>
                          <a:clrFrom>
                            <a:srgbClr val="000000"/>
                          </a:clrFrom>
                          <a:clrTo>
                            <a:srgbClr val="0033CC"/>
                          </a:clrTo>
                        </a:clrChange>
                      </a:blip>
                      <a:stretch>
                        <a:fillRect/>
                      </a:stretch>
                    </p:blipFill>
                    <p:spPr>
                      <a:xfrm>
                        <a:off x="2492375" y="4121150"/>
                        <a:ext cx="4619625" cy="1006475"/>
                      </a:xfrm>
                      <a:prstGeom prst="rect">
                        <a:avLst/>
                      </a:prstGeom>
                      <a:noFill/>
                      <a:ln w="38100">
                        <a:noFill/>
                        <a:miter/>
                      </a:ln>
                    </p:spPr>
                  </p:pic>
                </p:oleObj>
              </mc:Fallback>
            </mc:AlternateContent>
          </a:graphicData>
        </a:graphic>
      </p:graphicFrame>
      <p:sp>
        <p:nvSpPr>
          <p:cNvPr id="73829" name="Rectangle 101"/>
          <p:cNvSpPr/>
          <p:nvPr/>
        </p:nvSpPr>
        <p:spPr>
          <a:xfrm>
            <a:off x="522288" y="5297488"/>
            <a:ext cx="4179887" cy="396875"/>
          </a:xfrm>
          <a:prstGeom prst="rect">
            <a:avLst/>
          </a:prstGeom>
          <a:noFill/>
          <a:ln w="9525">
            <a:noFill/>
          </a:ln>
        </p:spPr>
        <p:txBody>
          <a:bodyPr lIns="0" tIns="0" rIns="0" bIns="0">
            <a:spAutoFit/>
          </a:bodyPr>
          <a:p>
            <a:r>
              <a:rPr lang="en-US" altLang="zh-CN" sz="2600" b="1" dirty="0">
                <a:solidFill>
                  <a:srgbClr val="CC3399"/>
                </a:solidFill>
                <a:latin typeface="Times New Roman" panose="02020603050405020304" pitchFamily="18" charset="0"/>
              </a:rPr>
              <a:t>2.</a:t>
            </a:r>
            <a:r>
              <a:rPr lang="zh-CN" altLang="en-US" sz="2600" b="1" dirty="0">
                <a:solidFill>
                  <a:srgbClr val="CC3399"/>
                </a:solidFill>
                <a:latin typeface="Times New Roman" panose="02020603050405020304" pitchFamily="18" charset="0"/>
              </a:rPr>
              <a:t>极间反向饱和电流</a:t>
            </a:r>
            <a:endParaRPr lang="zh-CN" altLang="en-US" sz="2600" b="1" dirty="0">
              <a:solidFill>
                <a:srgbClr val="CC3399"/>
              </a:solidFill>
              <a:latin typeface="Times New Roman" panose="02020603050405020304" pitchFamily="18" charset="0"/>
            </a:endParaRPr>
          </a:p>
        </p:txBody>
      </p:sp>
      <p:sp>
        <p:nvSpPr>
          <p:cNvPr id="73830" name="Rectangle 102"/>
          <p:cNvSpPr/>
          <p:nvPr/>
        </p:nvSpPr>
        <p:spPr>
          <a:xfrm>
            <a:off x="514033" y="5837873"/>
            <a:ext cx="4479925" cy="427037"/>
          </a:xfrm>
          <a:prstGeom prst="rect">
            <a:avLst/>
          </a:prstGeom>
          <a:noFill/>
          <a:ln w="9525">
            <a:noFill/>
          </a:ln>
        </p:spPr>
        <p:txBody>
          <a:bodyPr lIns="0" tIns="0" rIns="0" bIns="0">
            <a:spAutoFit/>
          </a:bodyPr>
          <a:p>
            <a:r>
              <a:rPr lang="en-US" altLang="zh-CN" b="1" dirty="0">
                <a:latin typeface="Times New Roman" panose="02020603050405020304" pitchFamily="18" charset="0"/>
              </a:rPr>
              <a:t>CB</a:t>
            </a:r>
            <a:r>
              <a:rPr lang="zh-CN" altLang="en-US" sz="2600" b="1" dirty="0">
                <a:latin typeface="Times New Roman" panose="02020603050405020304" pitchFamily="18" charset="0"/>
              </a:rPr>
              <a:t>极</a:t>
            </a:r>
            <a:r>
              <a:rPr lang="zh-CN" altLang="en-US" b="1" dirty="0">
                <a:latin typeface="Times New Roman" panose="02020603050405020304" pitchFamily="18" charset="0"/>
              </a:rPr>
              <a:t>间反向饱和电流</a:t>
            </a:r>
            <a:r>
              <a:rPr lang="zh-CN" altLang="en-US" sz="2800" b="1" dirty="0">
                <a:latin typeface="Times New Roman" panose="02020603050405020304" pitchFamily="18" charset="0"/>
              </a:rPr>
              <a:t> </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CBO</a:t>
            </a:r>
            <a:r>
              <a:rPr lang="zh-CN" altLang="en-US" sz="2800" b="1" dirty="0">
                <a:solidFill>
                  <a:srgbClr val="FF0066"/>
                </a:solidFill>
                <a:latin typeface="Times New Roman" panose="02020603050405020304" pitchFamily="18" charset="0"/>
              </a:rPr>
              <a:t>，</a:t>
            </a:r>
            <a:endParaRPr lang="zh-CN" altLang="en-US" sz="2800" b="1" dirty="0">
              <a:solidFill>
                <a:srgbClr val="FF0066"/>
              </a:solidFill>
              <a:latin typeface="Times New Roman" panose="02020603050405020304" pitchFamily="18" charset="0"/>
            </a:endParaRPr>
          </a:p>
        </p:txBody>
      </p:sp>
      <p:sp>
        <p:nvSpPr>
          <p:cNvPr id="73831" name="Rectangle 103"/>
          <p:cNvSpPr/>
          <p:nvPr/>
        </p:nvSpPr>
        <p:spPr>
          <a:xfrm>
            <a:off x="434975" y="6264910"/>
            <a:ext cx="5254625" cy="430530"/>
          </a:xfrm>
          <a:prstGeom prst="rect">
            <a:avLst/>
          </a:prstGeom>
          <a:noFill/>
          <a:ln w="9525">
            <a:noFill/>
          </a:ln>
        </p:spPr>
        <p:txBody>
          <a:bodyPr wrap="square" lIns="0" tIns="0" rIns="0" bIns="0">
            <a:spAutoFit/>
          </a:bodyPr>
          <a:p>
            <a:r>
              <a:rPr lang="en-US" altLang="zh-CN" b="1" dirty="0">
                <a:latin typeface="Times New Roman" panose="02020603050405020304" pitchFamily="18" charset="0"/>
              </a:rPr>
              <a:t>CE</a:t>
            </a:r>
            <a:r>
              <a:rPr lang="zh-CN" altLang="en-US" sz="2600" b="1" dirty="0">
                <a:latin typeface="Times New Roman" panose="02020603050405020304" pitchFamily="18" charset="0"/>
              </a:rPr>
              <a:t>极</a:t>
            </a:r>
            <a:r>
              <a:rPr lang="zh-CN" altLang="en-US" b="1" dirty="0">
                <a:latin typeface="Times New Roman" panose="02020603050405020304" pitchFamily="18" charset="0"/>
              </a:rPr>
              <a:t>间反向饱和电流 </a:t>
            </a:r>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CEO</a:t>
            </a:r>
            <a:r>
              <a:rPr lang="zh-CN" altLang="en-US" sz="2800" b="1" dirty="0">
                <a:solidFill>
                  <a:srgbClr val="FF0066"/>
                </a:solidFill>
                <a:latin typeface="Times New Roman" panose="02020603050405020304" pitchFamily="18" charset="0"/>
              </a:rPr>
              <a:t>。</a:t>
            </a:r>
            <a:endParaRPr lang="zh-CN" altLang="en-US" sz="2800" b="1" dirty="0">
              <a:solidFill>
                <a:srgbClr val="FF0066"/>
              </a:solidFill>
              <a:latin typeface="Times New Roman" panose="02020603050405020304" pitchFamily="18" charset="0"/>
            </a:endParaRPr>
          </a:p>
        </p:txBody>
      </p:sp>
      <p:sp>
        <p:nvSpPr>
          <p:cNvPr id="423016" name="Rectangle 104"/>
          <p:cNvSpPr/>
          <p:nvPr/>
        </p:nvSpPr>
        <p:spPr>
          <a:xfrm>
            <a:off x="434975" y="483870"/>
            <a:ext cx="4219575" cy="427038"/>
          </a:xfrm>
          <a:prstGeom prst="rect">
            <a:avLst/>
          </a:prstGeom>
          <a:noFill/>
          <a:ln w="9525">
            <a:noFill/>
          </a:ln>
        </p:spPr>
        <p:txBody>
          <a:bodyPr lIns="0" tIns="0" rIns="0" bIns="0">
            <a:spAutoFit/>
          </a:bodyPr>
          <a:p>
            <a:r>
              <a:rPr lang="zh-CN" altLang="en-US" sz="2800" b="1" dirty="0">
                <a:solidFill>
                  <a:schemeClr val="bg1"/>
                </a:solidFill>
                <a:latin typeface="Times New Roman" panose="02020603050405020304" pitchFamily="18" charset="0"/>
              </a:rPr>
              <a:t>二、主要参数及使用常识</a:t>
            </a:r>
            <a:endParaRPr lang="zh-CN" altLang="en-US" sz="2800" b="1" dirty="0">
              <a:solidFill>
                <a:schemeClr val="bg1"/>
              </a:solidFill>
              <a:latin typeface="Times New Roman" panose="02020603050405020304" pitchFamily="18" charset="0"/>
            </a:endParaRPr>
          </a:p>
        </p:txBody>
      </p:sp>
      <p:sp>
        <p:nvSpPr>
          <p:cNvPr id="73833" name="Rectangle 105"/>
          <p:cNvSpPr/>
          <p:nvPr/>
        </p:nvSpPr>
        <p:spPr>
          <a:xfrm>
            <a:off x="29845" y="1638935"/>
            <a:ext cx="3216275" cy="365125"/>
          </a:xfrm>
          <a:prstGeom prst="rect">
            <a:avLst/>
          </a:prstGeom>
          <a:noFill/>
          <a:ln w="9525">
            <a:noFill/>
          </a:ln>
        </p:spPr>
        <p:txBody>
          <a:bodyPr wrap="none" lIns="0" tIns="0" rIns="0" bIns="0">
            <a:spAutoFit/>
          </a:bodyPr>
          <a:p>
            <a:r>
              <a:rPr lang="zh-CN" altLang="en-US" b="1" dirty="0">
                <a:solidFill>
                  <a:srgbClr val="0033CC"/>
                </a:solidFill>
                <a:latin typeface="Times New Roman" panose="02020603050405020304" pitchFamily="18" charset="0"/>
              </a:rPr>
              <a:t>（</a:t>
            </a:r>
            <a:r>
              <a:rPr lang="en-US" altLang="zh-CN" b="1" dirty="0">
                <a:solidFill>
                  <a:srgbClr val="0033CC"/>
                </a:solidFill>
                <a:latin typeface="Times New Roman" panose="02020603050405020304" pitchFamily="18" charset="0"/>
              </a:rPr>
              <a:t>1</a:t>
            </a:r>
            <a:r>
              <a:rPr lang="zh-CN" altLang="en-US" b="1" dirty="0">
                <a:solidFill>
                  <a:srgbClr val="0033CC"/>
                </a:solidFill>
                <a:latin typeface="Times New Roman" panose="02020603050405020304" pitchFamily="18" charset="0"/>
              </a:rPr>
              <a:t>）直流电流放大系数</a:t>
            </a:r>
            <a:endParaRPr lang="zh-CN" altLang="en-US" b="1" dirty="0">
              <a:solidFill>
                <a:srgbClr val="0033CC"/>
              </a:solidFill>
              <a:latin typeface="Times New Roman" panose="02020603050405020304" pitchFamily="18" charset="0"/>
            </a:endParaRPr>
          </a:p>
        </p:txBody>
      </p:sp>
      <p:sp>
        <p:nvSpPr>
          <p:cNvPr id="73834" name="Rectangle 106"/>
          <p:cNvSpPr/>
          <p:nvPr/>
        </p:nvSpPr>
        <p:spPr>
          <a:xfrm>
            <a:off x="657225" y="3487738"/>
            <a:ext cx="3216275" cy="365125"/>
          </a:xfrm>
          <a:prstGeom prst="rect">
            <a:avLst/>
          </a:prstGeom>
          <a:noFill/>
          <a:ln w="9525">
            <a:noFill/>
          </a:ln>
        </p:spPr>
        <p:txBody>
          <a:bodyPr wrap="none" lIns="0" tIns="0" rIns="0" bIns="0">
            <a:spAutoFit/>
          </a:bodyPr>
          <a:p>
            <a:r>
              <a:rPr lang="zh-CN" altLang="en-US" b="1" dirty="0">
                <a:solidFill>
                  <a:srgbClr val="0033CC"/>
                </a:solidFill>
                <a:latin typeface="Times New Roman" panose="02020603050405020304" pitchFamily="18" charset="0"/>
              </a:rPr>
              <a:t>（</a:t>
            </a:r>
            <a:r>
              <a:rPr lang="en-US" altLang="zh-CN" b="1" dirty="0">
                <a:solidFill>
                  <a:srgbClr val="0033CC"/>
                </a:solidFill>
                <a:latin typeface="Times New Roman" panose="02020603050405020304" pitchFamily="18" charset="0"/>
              </a:rPr>
              <a:t>2</a:t>
            </a:r>
            <a:r>
              <a:rPr lang="zh-CN" altLang="en-US" b="1" dirty="0">
                <a:solidFill>
                  <a:srgbClr val="0033CC"/>
                </a:solidFill>
                <a:latin typeface="Times New Roman" panose="02020603050405020304" pitchFamily="18" charset="0"/>
              </a:rPr>
              <a:t>）交流电流放大系数</a:t>
            </a:r>
            <a:endParaRPr lang="zh-CN" altLang="en-US" b="1" dirty="0">
              <a:solidFill>
                <a:srgbClr val="0033CC"/>
              </a:solidFill>
              <a:latin typeface="Times New Roman" panose="02020603050405020304" pitchFamily="18" charset="0"/>
            </a:endParaRPr>
          </a:p>
        </p:txBody>
      </p:sp>
      <p:sp>
        <p:nvSpPr>
          <p:cNvPr id="73835" name="Rectangle 107"/>
          <p:cNvSpPr/>
          <p:nvPr/>
        </p:nvSpPr>
        <p:spPr>
          <a:xfrm>
            <a:off x="3900488" y="3398838"/>
            <a:ext cx="195262" cy="427037"/>
          </a:xfrm>
          <a:prstGeom prst="rect">
            <a:avLst/>
          </a:prstGeom>
          <a:noFill/>
          <a:ln w="9525">
            <a:noFill/>
          </a:ln>
        </p:spPr>
        <p:txBody>
          <a:bodyPr wrap="none" lIns="0" tIns="0" rIns="0" bIns="0">
            <a:spAutoFit/>
          </a:bodyPr>
          <a:p>
            <a:r>
              <a:rPr lang="en-US" altLang="zh-CN" sz="2800" b="1" i="1" dirty="0">
                <a:solidFill>
                  <a:srgbClr val="FF0066"/>
                </a:solidFill>
                <a:latin typeface="Times New Roman" panose="02020603050405020304" pitchFamily="18" charset="0"/>
                <a:sym typeface="Symbol" panose="05050102010706020507" pitchFamily="18" charset="2"/>
              </a:rPr>
              <a:t></a:t>
            </a:r>
            <a:endParaRPr lang="en-US" altLang="zh-CN" sz="2800" b="1" i="1" dirty="0">
              <a:solidFill>
                <a:srgbClr val="FF0066"/>
              </a:solidFill>
              <a:latin typeface="Times New Roman" panose="02020603050405020304" pitchFamily="18" charset="0"/>
              <a:sym typeface="Symbol" panose="05050102010706020507" pitchFamily="18" charset="2"/>
            </a:endParaRPr>
          </a:p>
        </p:txBody>
      </p:sp>
      <p:graphicFrame>
        <p:nvGraphicFramePr>
          <p:cNvPr id="423020" name="Object 108"/>
          <p:cNvGraphicFramePr/>
          <p:nvPr/>
        </p:nvGraphicFramePr>
        <p:xfrm>
          <a:off x="623888" y="2381250"/>
          <a:ext cx="1022350" cy="892175"/>
        </p:xfrm>
        <a:graphic>
          <a:graphicData uri="http://schemas.openxmlformats.org/presentationml/2006/ole">
            <mc:AlternateContent xmlns:mc="http://schemas.openxmlformats.org/markup-compatibility/2006">
              <mc:Choice xmlns:v="urn:schemas-microsoft-com:vml" Requires="v">
                <p:oleObj spid="_x0000_s4178" name="" r:id="rId9" imgW="1117600" imgH="977900" progId="Equation.3">
                  <p:embed/>
                </p:oleObj>
              </mc:Choice>
              <mc:Fallback>
                <p:oleObj name="" r:id="rId9" imgW="1117600" imgH="977900" progId="Equation.3">
                  <p:embed/>
                  <p:pic>
                    <p:nvPicPr>
                      <p:cNvPr id="0" name="图片 4177"/>
                      <p:cNvPicPr/>
                      <p:nvPr/>
                    </p:nvPicPr>
                    <p:blipFill>
                      <a:blip r:embed="rId10">
                        <a:clrChange>
                          <a:clrFrom>
                            <a:srgbClr val="000000"/>
                          </a:clrFrom>
                          <a:clrTo>
                            <a:srgbClr val="FF0066"/>
                          </a:clrTo>
                        </a:clrChange>
                      </a:blip>
                      <a:stretch>
                        <a:fillRect/>
                      </a:stretch>
                    </p:blipFill>
                    <p:spPr>
                      <a:xfrm>
                        <a:off x="623888" y="2381250"/>
                        <a:ext cx="1022350" cy="892175"/>
                      </a:xfrm>
                      <a:prstGeom prst="rect">
                        <a:avLst/>
                      </a:prstGeom>
                      <a:noFill/>
                      <a:ln w="38100">
                        <a:noFill/>
                        <a:miter/>
                      </a:ln>
                    </p:spPr>
                  </p:pic>
                </p:oleObj>
              </mc:Fallback>
            </mc:AlternateContent>
          </a:graphicData>
        </a:graphic>
      </p:graphicFrame>
      <p:sp>
        <p:nvSpPr>
          <p:cNvPr id="7" name="页脚占位符 4"/>
          <p:cNvSpPr txBox="1">
            <a:spLocks noGrp="1"/>
          </p:cNvSpPr>
          <p:nvPr>
            <p:custDataLst>
              <p:tags r:id="rId1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3730">
                                            <p:txEl>
                                              <p:charRg st="0" end="13"/>
                                            </p:txEl>
                                          </p:spTgt>
                                        </p:tgtEl>
                                        <p:attrNameLst>
                                          <p:attrName>style.visibility</p:attrName>
                                        </p:attrNameLst>
                                      </p:cBhvr>
                                      <p:to>
                                        <p:strVal val="visible"/>
                                      </p:to>
                                    </p:set>
                                    <p:animEffect transition="in" filter="wipe(left)">
                                      <p:cBhvr>
                                        <p:cTn id="12" dur="500"/>
                                        <p:tgtEl>
                                          <p:spTgt spid="73730">
                                            <p:txEl>
                                              <p:charRg st="0" end="1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3833">
                                            <p:txEl>
                                              <p:charRg st="0" end="12"/>
                                            </p:txEl>
                                          </p:spTgt>
                                        </p:tgtEl>
                                        <p:attrNameLst>
                                          <p:attrName>style.visibility</p:attrName>
                                        </p:attrNameLst>
                                      </p:cBhvr>
                                      <p:to>
                                        <p:strVal val="visible"/>
                                      </p:to>
                                    </p:set>
                                    <p:animEffect transition="in" filter="wipe(left)">
                                      <p:cBhvr>
                                        <p:cTn id="17" dur="500"/>
                                        <p:tgtEl>
                                          <p:spTgt spid="73833">
                                            <p:txEl>
                                              <p:charRg st="0" end="1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23002"/>
                                        </p:tgtEl>
                                        <p:attrNameLst>
                                          <p:attrName>style.visibility</p:attrName>
                                        </p:attrNameLst>
                                      </p:cBhvr>
                                      <p:to>
                                        <p:strVal val="visible"/>
                                      </p:to>
                                    </p:set>
                                    <p:animEffect transition="in" filter="wipe(left)">
                                      <p:cBhvr>
                                        <p:cTn id="22" dur="500"/>
                                        <p:tgtEl>
                                          <p:spTgt spid="42300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23020"/>
                                        </p:tgtEl>
                                        <p:attrNameLst>
                                          <p:attrName>style.visibility</p:attrName>
                                        </p:attrNameLst>
                                      </p:cBhvr>
                                      <p:to>
                                        <p:strVal val="visible"/>
                                      </p:to>
                                    </p:set>
                                    <p:animEffect transition="in" filter="wipe(left)">
                                      <p:cBhvr>
                                        <p:cTn id="27" dur="500"/>
                                        <p:tgtEl>
                                          <p:spTgt spid="4230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3820">
                                            <p:txEl>
                                              <p:charRg st="0" end="11"/>
                                            </p:txEl>
                                          </p:spTgt>
                                        </p:tgtEl>
                                        <p:attrNameLst>
                                          <p:attrName>style.visibility</p:attrName>
                                        </p:attrNameLst>
                                      </p:cBhvr>
                                      <p:to>
                                        <p:strVal val="visible"/>
                                      </p:to>
                                    </p:set>
                                    <p:animEffect transition="in" filter="wipe(left)">
                                      <p:cBhvr>
                                        <p:cTn id="32" dur="500"/>
                                        <p:tgtEl>
                                          <p:spTgt spid="73820">
                                            <p:txEl>
                                              <p:charRg st="0" end="1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73823"/>
                                        </p:tgtEl>
                                        <p:attrNameLst>
                                          <p:attrName>style.visibility</p:attrName>
                                        </p:attrNameLst>
                                      </p:cBhvr>
                                      <p:to>
                                        <p:strVal val="visible"/>
                                      </p:to>
                                    </p:set>
                                    <p:animEffect transition="in" filter="wipe(down)">
                                      <p:cBhvr>
                                        <p:cTn id="37" dur="500"/>
                                        <p:tgtEl>
                                          <p:spTgt spid="73823"/>
                                        </p:tgtEl>
                                      </p:cBhvr>
                                    </p:animEffect>
                                  </p:childTnLst>
                                </p:cTn>
                              </p:par>
                            </p:childTnLst>
                          </p:cTn>
                        </p:par>
                        <p:par>
                          <p:cTn id="38" fill="hold">
                            <p:stCondLst>
                              <p:cond delay="500"/>
                            </p:stCondLst>
                            <p:childTnLst>
                              <p:par>
                                <p:cTn id="39" presetID="12" presetClass="entr" presetSubtype="1" fill="hold" grpId="0" nodeType="afterEffect">
                                  <p:stCondLst>
                                    <p:cond delay="0"/>
                                  </p:stCondLst>
                                  <p:childTnLst>
                                    <p:set>
                                      <p:cBhvr>
                                        <p:cTn id="40" dur="1" fill="hold">
                                          <p:stCondLst>
                                            <p:cond delay="0"/>
                                          </p:stCondLst>
                                        </p:cTn>
                                        <p:tgtEl>
                                          <p:spTgt spid="73824"/>
                                        </p:tgtEl>
                                        <p:attrNameLst>
                                          <p:attrName>style.visibility</p:attrName>
                                        </p:attrNameLst>
                                      </p:cBhvr>
                                      <p:to>
                                        <p:strVal val="visible"/>
                                      </p:to>
                                    </p:set>
                                    <p:animEffect transition="in" filter="slide(fromTop)">
                                      <p:cBhvr>
                                        <p:cTn id="41" dur="500"/>
                                        <p:tgtEl>
                                          <p:spTgt spid="73824"/>
                                        </p:tgtEl>
                                      </p:cBhvr>
                                    </p:animEffect>
                                  </p:childTnLst>
                                </p:cTn>
                              </p:par>
                            </p:childTnLst>
                          </p:cTn>
                        </p:par>
                        <p:par>
                          <p:cTn id="42" fill="hold">
                            <p:stCondLst>
                              <p:cond delay="1000"/>
                            </p:stCondLst>
                            <p:childTnLst>
                              <p:par>
                                <p:cTn id="43" presetID="22" presetClass="entr" presetSubtype="2" fill="hold" nodeType="afterEffect">
                                  <p:stCondLst>
                                    <p:cond delay="0"/>
                                  </p:stCondLst>
                                  <p:childTnLst>
                                    <p:set>
                                      <p:cBhvr>
                                        <p:cTn id="44" dur="1" fill="hold">
                                          <p:stCondLst>
                                            <p:cond delay="0"/>
                                          </p:stCondLst>
                                        </p:cTn>
                                        <p:tgtEl>
                                          <p:spTgt spid="73821"/>
                                        </p:tgtEl>
                                        <p:attrNameLst>
                                          <p:attrName>style.visibility</p:attrName>
                                        </p:attrNameLst>
                                      </p:cBhvr>
                                      <p:to>
                                        <p:strVal val="visible"/>
                                      </p:to>
                                    </p:set>
                                    <p:animEffect transition="in" filter="wipe(right)">
                                      <p:cBhvr>
                                        <p:cTn id="45" dur="500"/>
                                        <p:tgtEl>
                                          <p:spTgt spid="7382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73825"/>
                                        </p:tgtEl>
                                        <p:attrNameLst>
                                          <p:attrName>style.visibility</p:attrName>
                                        </p:attrNameLst>
                                      </p:cBhvr>
                                      <p:to>
                                        <p:strVal val="visible"/>
                                      </p:to>
                                    </p:set>
                                    <p:animEffect transition="in" filter="wipe(left)">
                                      <p:cBhvr>
                                        <p:cTn id="50" dur="500"/>
                                        <p:tgtEl>
                                          <p:spTgt spid="7382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423010"/>
                                        </p:tgtEl>
                                        <p:attrNameLst>
                                          <p:attrName>style.visibility</p:attrName>
                                        </p:attrNameLst>
                                      </p:cBhvr>
                                      <p:to>
                                        <p:strVal val="visible"/>
                                      </p:to>
                                    </p:set>
                                    <p:animEffect transition="in" filter="wipe(left)">
                                      <p:cBhvr>
                                        <p:cTn id="55" dur="500"/>
                                        <p:tgtEl>
                                          <p:spTgt spid="42301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73834">
                                            <p:txEl>
                                              <p:charRg st="0" end="12"/>
                                            </p:txEl>
                                          </p:spTgt>
                                        </p:tgtEl>
                                        <p:attrNameLst>
                                          <p:attrName>style.visibility</p:attrName>
                                        </p:attrNameLst>
                                      </p:cBhvr>
                                      <p:to>
                                        <p:strVal val="visible"/>
                                      </p:to>
                                    </p:set>
                                    <p:animEffect transition="in" filter="wipe(left)">
                                      <p:cBhvr>
                                        <p:cTn id="60" dur="500"/>
                                        <p:tgtEl>
                                          <p:spTgt spid="73834">
                                            <p:txEl>
                                              <p:charRg st="0" end="12"/>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73835">
                                            <p:txEl>
                                              <p:charRg st="0" end="2"/>
                                            </p:txEl>
                                          </p:spTgt>
                                        </p:tgtEl>
                                        <p:attrNameLst>
                                          <p:attrName>style.visibility</p:attrName>
                                        </p:attrNameLst>
                                      </p:cBhvr>
                                      <p:to>
                                        <p:strVal val="visible"/>
                                      </p:to>
                                    </p:set>
                                    <p:animEffect transition="in" filter="wipe(left)">
                                      <p:cBhvr>
                                        <p:cTn id="65" dur="500"/>
                                        <p:tgtEl>
                                          <p:spTgt spid="73835">
                                            <p:txEl>
                                              <p:charRg st="0" end="2"/>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42" fill="hold" grpId="0" nodeType="clickEffect">
                                  <p:stCondLst>
                                    <p:cond delay="0"/>
                                  </p:stCondLst>
                                  <p:childTnLst>
                                    <p:set>
                                      <p:cBhvr>
                                        <p:cTn id="69" dur="1" fill="hold">
                                          <p:stCondLst>
                                            <p:cond delay="0"/>
                                          </p:stCondLst>
                                        </p:cTn>
                                        <p:tgtEl>
                                          <p:spTgt spid="73827"/>
                                        </p:tgtEl>
                                        <p:attrNameLst>
                                          <p:attrName>style.visibility</p:attrName>
                                        </p:attrNameLst>
                                      </p:cBhvr>
                                      <p:to>
                                        <p:strVal val="visible"/>
                                      </p:to>
                                    </p:set>
                                    <p:animEffect transition="in" filter="barn(outHorizontal)">
                                      <p:cBhvr>
                                        <p:cTn id="70" dur="500"/>
                                        <p:tgtEl>
                                          <p:spTgt spid="7382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423003"/>
                                        </p:tgtEl>
                                        <p:attrNameLst>
                                          <p:attrName>style.visibility</p:attrName>
                                        </p:attrNameLst>
                                      </p:cBhvr>
                                      <p:to>
                                        <p:strVal val="visible"/>
                                      </p:to>
                                    </p:set>
                                    <p:animEffect transition="in" filter="wipe(left)">
                                      <p:cBhvr>
                                        <p:cTn id="75" dur="500"/>
                                        <p:tgtEl>
                                          <p:spTgt spid="423003"/>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nodeType="clickEffect">
                                  <p:stCondLst>
                                    <p:cond delay="0"/>
                                  </p:stCondLst>
                                  <p:childTnLst>
                                    <p:set>
                                      <p:cBhvr>
                                        <p:cTn id="79" dur="1" fill="hold">
                                          <p:stCondLst>
                                            <p:cond delay="0"/>
                                          </p:stCondLst>
                                        </p:cTn>
                                        <p:tgtEl>
                                          <p:spTgt spid="73822"/>
                                        </p:tgtEl>
                                        <p:attrNameLst>
                                          <p:attrName>style.visibility</p:attrName>
                                        </p:attrNameLst>
                                      </p:cBhvr>
                                      <p:to>
                                        <p:strVal val="visible"/>
                                      </p:to>
                                    </p:set>
                                    <p:animEffect transition="in" filter="wipe(right)">
                                      <p:cBhvr>
                                        <p:cTn id="80" dur="500"/>
                                        <p:tgtEl>
                                          <p:spTgt spid="73822"/>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423012"/>
                                        </p:tgtEl>
                                        <p:attrNameLst>
                                          <p:attrName>style.visibility</p:attrName>
                                        </p:attrNameLst>
                                      </p:cBhvr>
                                      <p:to>
                                        <p:strVal val="visible"/>
                                      </p:to>
                                    </p:set>
                                    <p:animEffect transition="in" filter="wipe(left)">
                                      <p:cBhvr>
                                        <p:cTn id="85" dur="500"/>
                                        <p:tgtEl>
                                          <p:spTgt spid="423012"/>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73829">
                                            <p:txEl>
                                              <p:charRg st="0" end="11"/>
                                            </p:txEl>
                                          </p:spTgt>
                                        </p:tgtEl>
                                        <p:attrNameLst>
                                          <p:attrName>style.visibility</p:attrName>
                                        </p:attrNameLst>
                                      </p:cBhvr>
                                      <p:to>
                                        <p:strVal val="visible"/>
                                      </p:to>
                                    </p:set>
                                    <p:animEffect transition="in" filter="wipe(left)">
                                      <p:cBhvr>
                                        <p:cTn id="90" dur="500"/>
                                        <p:tgtEl>
                                          <p:spTgt spid="73829">
                                            <p:txEl>
                                              <p:charRg st="0" end="11"/>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73830">
                                            <p:txEl>
                                              <p:charRg st="0" end="17"/>
                                            </p:txEl>
                                          </p:spTgt>
                                        </p:tgtEl>
                                        <p:attrNameLst>
                                          <p:attrName>style.visibility</p:attrName>
                                        </p:attrNameLst>
                                      </p:cBhvr>
                                      <p:to>
                                        <p:strVal val="visible"/>
                                      </p:to>
                                    </p:set>
                                    <p:animEffect transition="in" filter="wipe(left)">
                                      <p:cBhvr>
                                        <p:cTn id="95" dur="500"/>
                                        <p:tgtEl>
                                          <p:spTgt spid="73830">
                                            <p:txEl>
                                              <p:charRg st="0" end="17"/>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73831">
                                            <p:txEl>
                                              <p:charRg st="0" end="17"/>
                                            </p:txEl>
                                          </p:spTgt>
                                        </p:tgtEl>
                                        <p:attrNameLst>
                                          <p:attrName>style.visibility</p:attrName>
                                        </p:attrNameLst>
                                      </p:cBhvr>
                                      <p:to>
                                        <p:strVal val="visible"/>
                                      </p:to>
                                    </p:set>
                                    <p:animEffect transition="in" filter="wipe(left)">
                                      <p:cBhvr>
                                        <p:cTn id="100" dur="500"/>
                                        <p:tgtEl>
                                          <p:spTgt spid="73831">
                                            <p:txEl>
                                              <p:charRg st="0"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build="p"/>
      <p:bldP spid="73820" grpId="0" build="p"/>
      <p:bldP spid="73824" grpId="0"/>
      <p:bldP spid="73825" grpId="0" bldLvl="0" animBg="1"/>
      <p:bldP spid="73827" grpId="0" bldLvl="0" animBg="1"/>
      <p:bldP spid="73829" grpId="0" build="p"/>
      <p:bldP spid="73830" grpId="0" build="p"/>
      <p:bldP spid="73831" grpId="0" build="p"/>
      <p:bldP spid="73833" grpId="0" build="p"/>
      <p:bldP spid="73834" grpId="0" build="p"/>
      <p:bldP spid="73835" grpId="0"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p:nvPr/>
        </p:nvSpPr>
        <p:spPr>
          <a:xfrm>
            <a:off x="469900" y="568325"/>
            <a:ext cx="3389313" cy="521970"/>
          </a:xfrm>
          <a:prstGeom prst="rect">
            <a:avLst/>
          </a:prstGeom>
          <a:noFill/>
          <a:ln w="9525">
            <a:noFill/>
          </a:ln>
        </p:spPr>
        <p:txBody>
          <a:bodyPr>
            <a:spAutoFit/>
          </a:bodyPr>
          <a:p>
            <a:r>
              <a:rPr lang="en-US" altLang="zh-CN" sz="2800" dirty="0">
                <a:solidFill>
                  <a:schemeClr val="bg1"/>
                </a:solidFill>
                <a:latin typeface="Times New Roman" panose="02020603050405020304" pitchFamily="18" charset="0"/>
              </a:rPr>
              <a:t>3.</a:t>
            </a:r>
            <a:r>
              <a:rPr lang="zh-CN" altLang="en-US" sz="2800" dirty="0">
                <a:solidFill>
                  <a:schemeClr val="bg1"/>
                </a:solidFill>
                <a:latin typeface="Times New Roman" panose="02020603050405020304" pitchFamily="18" charset="0"/>
              </a:rPr>
              <a:t>极限参数</a:t>
            </a:r>
            <a:endParaRPr lang="zh-CN" altLang="en-US" sz="2800" dirty="0">
              <a:solidFill>
                <a:schemeClr val="bg1"/>
              </a:solidFill>
              <a:latin typeface="Times New Roman" panose="02020603050405020304" pitchFamily="18" charset="0"/>
            </a:endParaRPr>
          </a:p>
        </p:txBody>
      </p:sp>
      <p:sp>
        <p:nvSpPr>
          <p:cNvPr id="74755" name="Rectangle 3"/>
          <p:cNvSpPr/>
          <p:nvPr/>
        </p:nvSpPr>
        <p:spPr>
          <a:xfrm>
            <a:off x="-23495" y="3349625"/>
            <a:ext cx="8833485" cy="953135"/>
          </a:xfrm>
          <a:prstGeom prst="rect">
            <a:avLst/>
          </a:prstGeom>
          <a:noFill/>
          <a:ln w="9525">
            <a:noFill/>
          </a:ln>
        </p:spPr>
        <p:txBody>
          <a:bodyPr wrap="square">
            <a:spAutoFit/>
          </a:bodyPr>
          <a:p>
            <a:r>
              <a:rPr lang="zh-CN" altLang="en-US" b="1" dirty="0">
                <a:latin typeface="Times New Roman" panose="02020603050405020304" pitchFamily="18" charset="0"/>
              </a:rPr>
              <a:t>（</a:t>
            </a:r>
            <a:r>
              <a:rPr lang="en-US" altLang="zh-CN" b="1" dirty="0">
                <a:latin typeface="Times New Roman" panose="02020603050405020304" pitchFamily="18" charset="0"/>
              </a:rPr>
              <a:t>1</a:t>
            </a:r>
            <a:r>
              <a:rPr lang="zh-CN" altLang="en-US" b="1" dirty="0">
                <a:latin typeface="Times New Roman" panose="02020603050405020304" pitchFamily="18" charset="0"/>
              </a:rPr>
              <a:t>） </a:t>
            </a: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CM</a:t>
            </a:r>
            <a:r>
              <a:rPr lang="en-US" altLang="zh-CN" b="1" baseline="-25000" dirty="0">
                <a:solidFill>
                  <a:srgbClr val="FF0000"/>
                </a:solidFill>
                <a:latin typeface="Times New Roman" panose="02020603050405020304" pitchFamily="18" charset="0"/>
              </a:rPr>
              <a:t>  </a:t>
            </a:r>
            <a:r>
              <a:rPr lang="en-US" altLang="zh-CN" b="1" dirty="0">
                <a:latin typeface="Times New Roman" panose="02020603050405020304" pitchFamily="18" charset="0"/>
              </a:rPr>
              <a:t>— </a:t>
            </a:r>
            <a:r>
              <a:rPr lang="zh-CN" altLang="en-US" b="1" dirty="0">
                <a:latin typeface="Times New Roman" panose="02020603050405020304" pitchFamily="18" charset="0"/>
              </a:rPr>
              <a:t>集电极最大允许电流，超过时 </a:t>
            </a:r>
            <a:r>
              <a:rPr lang="zh-CN" altLang="en-US" b="1" i="1" dirty="0">
                <a:latin typeface="Symbol" panose="05050102010706020507" pitchFamily="18" charset="2"/>
                <a:sym typeface="Symbol" panose="05050102010706020507" pitchFamily="18" charset="2"/>
              </a:rPr>
              <a:t></a:t>
            </a:r>
            <a:r>
              <a:rPr lang="zh-CN" altLang="en-US" b="1" i="1" dirty="0">
                <a:latin typeface="Times New Roman" panose="02020603050405020304" pitchFamily="18" charset="0"/>
                <a:sym typeface="Symbol" panose="05050102010706020507" pitchFamily="18" charset="2"/>
              </a:rPr>
              <a:t>  </a:t>
            </a:r>
            <a:r>
              <a:rPr lang="zh-CN" altLang="en-US" b="1" dirty="0">
                <a:latin typeface="Times New Roman" panose="02020603050405020304" pitchFamily="18" charset="0"/>
                <a:sym typeface="Symbol" panose="05050102010706020507" pitchFamily="18" charset="2"/>
              </a:rPr>
              <a:t>值明显降低。</a:t>
            </a:r>
            <a:endParaRPr lang="zh-CN" altLang="en-US" b="1" dirty="0">
              <a:latin typeface="Times New Roman" panose="02020603050405020304" pitchFamily="18" charset="0"/>
            </a:endParaRPr>
          </a:p>
        </p:txBody>
      </p:sp>
      <p:sp>
        <p:nvSpPr>
          <p:cNvPr id="74756" name="Rectangle 4"/>
          <p:cNvSpPr/>
          <p:nvPr/>
        </p:nvSpPr>
        <p:spPr>
          <a:xfrm>
            <a:off x="328295" y="5091113"/>
            <a:ext cx="8039100" cy="488950"/>
          </a:xfrm>
          <a:prstGeom prst="rect">
            <a:avLst/>
          </a:prstGeom>
          <a:noFill/>
          <a:ln w="9525">
            <a:noFill/>
          </a:ln>
        </p:spPr>
        <p:txBody>
          <a:bodyPr>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宋体" panose="02010600030101010101" pitchFamily="2" charset="-122"/>
              </a:rPr>
              <a:t>(</a:t>
            </a:r>
            <a:r>
              <a:rPr lang="en-US" altLang="zh-CN" b="1" baseline="-25000" dirty="0">
                <a:solidFill>
                  <a:srgbClr val="0033CC"/>
                </a:solidFill>
                <a:latin typeface="Times New Roman" panose="02020603050405020304" pitchFamily="18" charset="0"/>
              </a:rPr>
              <a:t>BR</a:t>
            </a:r>
            <a:r>
              <a:rPr lang="en-US" altLang="zh-CN" b="1" baseline="-25000" dirty="0">
                <a:solidFill>
                  <a:srgbClr val="0033CC"/>
                </a:solidFill>
                <a:latin typeface="宋体" panose="02010600030101010101" pitchFamily="2" charset="-122"/>
              </a:rPr>
              <a:t>)</a:t>
            </a:r>
            <a:r>
              <a:rPr lang="en-US" altLang="zh-CN" b="1" baseline="-25000" dirty="0">
                <a:solidFill>
                  <a:srgbClr val="0033CC"/>
                </a:solidFill>
                <a:latin typeface="Times New Roman" panose="02020603050405020304" pitchFamily="18" charset="0"/>
              </a:rPr>
              <a:t>CBO</a:t>
            </a:r>
            <a:r>
              <a:rPr lang="en-US" altLang="zh-CN" b="1" dirty="0">
                <a:solidFill>
                  <a:srgbClr val="0033CC"/>
                </a:solidFill>
                <a:latin typeface="Times New Roman" panose="02020603050405020304" pitchFamily="18" charset="0"/>
              </a:rPr>
              <a:t> </a:t>
            </a:r>
            <a:r>
              <a:rPr lang="en-US" altLang="zh-CN" b="1" dirty="0">
                <a:latin typeface="Times New Roman" panose="02020603050405020304" pitchFamily="18" charset="0"/>
              </a:rPr>
              <a:t>— </a:t>
            </a:r>
            <a:r>
              <a:rPr lang="zh-CN" altLang="en-US" b="1" dirty="0">
                <a:latin typeface="Times New Roman" panose="02020603050405020304" pitchFamily="18" charset="0"/>
              </a:rPr>
              <a:t>发射极开路时 </a:t>
            </a:r>
            <a:r>
              <a:rPr lang="en-US" altLang="zh-CN" b="1" dirty="0">
                <a:latin typeface="Times New Roman" panose="02020603050405020304" pitchFamily="18" charset="0"/>
              </a:rPr>
              <a:t>C</a:t>
            </a:r>
            <a:r>
              <a:rPr lang="zh-CN" altLang="en-US" b="1" dirty="0">
                <a:latin typeface="Times New Roman" panose="02020603050405020304" pitchFamily="18" charset="0"/>
              </a:rPr>
              <a:t>、</a:t>
            </a:r>
            <a:r>
              <a:rPr lang="en-US" altLang="zh-CN" b="1" dirty="0">
                <a:latin typeface="Times New Roman" panose="02020603050405020304" pitchFamily="18" charset="0"/>
              </a:rPr>
              <a:t>B</a:t>
            </a:r>
            <a:r>
              <a:rPr lang="zh-CN" altLang="en-US" sz="2600" b="1" dirty="0">
                <a:latin typeface="Times New Roman" panose="02020603050405020304" pitchFamily="18" charset="0"/>
              </a:rPr>
              <a:t>极</a:t>
            </a:r>
            <a:r>
              <a:rPr lang="zh-CN" altLang="en-US" b="1" dirty="0">
                <a:latin typeface="Times New Roman" panose="02020603050405020304" pitchFamily="18" charset="0"/>
              </a:rPr>
              <a:t>间反向击穿电压。</a:t>
            </a:r>
            <a:endParaRPr lang="zh-CN" altLang="en-US" b="1" dirty="0">
              <a:latin typeface="Times New Roman" panose="02020603050405020304" pitchFamily="18" charset="0"/>
            </a:endParaRPr>
          </a:p>
        </p:txBody>
      </p:sp>
      <p:sp>
        <p:nvSpPr>
          <p:cNvPr id="74757" name="Rectangle 5"/>
          <p:cNvSpPr/>
          <p:nvPr/>
        </p:nvSpPr>
        <p:spPr>
          <a:xfrm>
            <a:off x="-29845" y="4219575"/>
            <a:ext cx="6483350" cy="521970"/>
          </a:xfrm>
          <a:prstGeom prst="rect">
            <a:avLst/>
          </a:prstGeom>
          <a:noFill/>
          <a:ln w="9525">
            <a:noFill/>
          </a:ln>
        </p:spPr>
        <p:txBody>
          <a:bodyPr wrap="square">
            <a:spAutoFit/>
          </a:bodyPr>
          <a:p>
            <a:r>
              <a:rPr lang="zh-CN" altLang="en-US" b="1" dirty="0">
                <a:latin typeface="Times New Roman" panose="02020603050405020304" pitchFamily="18" charset="0"/>
              </a:rPr>
              <a:t>（</a:t>
            </a:r>
            <a:r>
              <a:rPr lang="en-US" altLang="zh-CN" b="1" dirty="0">
                <a:latin typeface="Times New Roman" panose="02020603050405020304" pitchFamily="18" charset="0"/>
              </a:rPr>
              <a:t>2</a:t>
            </a:r>
            <a:r>
              <a:rPr lang="zh-CN" altLang="en-US" b="1" dirty="0">
                <a:latin typeface="Times New Roman" panose="02020603050405020304" pitchFamily="18" charset="0"/>
              </a:rPr>
              <a:t>） </a:t>
            </a:r>
            <a:r>
              <a:rPr lang="en-US" altLang="zh-CN" b="1" i="1" dirty="0">
                <a:solidFill>
                  <a:srgbClr val="FF0066"/>
                </a:solidFill>
                <a:latin typeface="Times New Roman" panose="02020603050405020304" pitchFamily="18" charset="0"/>
              </a:rPr>
              <a:t>P</a:t>
            </a:r>
            <a:r>
              <a:rPr lang="en-US" altLang="zh-CN" b="1" baseline="-25000" dirty="0">
                <a:solidFill>
                  <a:srgbClr val="FF0066"/>
                </a:solidFill>
                <a:latin typeface="Times New Roman" panose="02020603050405020304" pitchFamily="18" charset="0"/>
              </a:rPr>
              <a:t>CM </a:t>
            </a:r>
            <a:r>
              <a:rPr lang="en-US" altLang="zh-CN" b="1" dirty="0">
                <a:latin typeface="Times New Roman" panose="02020603050405020304" pitchFamily="18" charset="0"/>
              </a:rPr>
              <a:t>— </a:t>
            </a:r>
            <a:r>
              <a:rPr lang="zh-CN" altLang="en-US" b="1" dirty="0">
                <a:latin typeface="Times New Roman" panose="02020603050405020304" pitchFamily="18" charset="0"/>
              </a:rPr>
              <a:t>集电极最大允许功率损耗</a:t>
            </a:r>
            <a:endParaRPr lang="zh-CN" altLang="en-US" b="1" dirty="0">
              <a:latin typeface="Times New Roman" panose="02020603050405020304" pitchFamily="18" charset="0"/>
            </a:endParaRPr>
          </a:p>
        </p:txBody>
      </p:sp>
      <p:sp>
        <p:nvSpPr>
          <p:cNvPr id="74758" name="Rectangle 6"/>
          <p:cNvSpPr/>
          <p:nvPr/>
        </p:nvSpPr>
        <p:spPr>
          <a:xfrm>
            <a:off x="6291898" y="4194175"/>
            <a:ext cx="3233737" cy="457200"/>
          </a:xfrm>
          <a:prstGeom prst="rect">
            <a:avLst/>
          </a:prstGeom>
          <a:noFill/>
          <a:ln w="9525">
            <a:noFill/>
          </a:ln>
        </p:spPr>
        <p:txBody>
          <a:bodyPr>
            <a:spAutoFit/>
          </a:bodyPr>
          <a:p>
            <a:r>
              <a:rPr lang="en-US" altLang="zh-CN" b="1" i="1" dirty="0">
                <a:solidFill>
                  <a:srgbClr val="FF0066"/>
                </a:solidFill>
                <a:latin typeface="Times New Roman" panose="02020603050405020304" pitchFamily="18" charset="0"/>
              </a:rPr>
              <a:t>P</a:t>
            </a:r>
            <a:r>
              <a:rPr lang="en-US" altLang="zh-CN" b="1" baseline="-25000" dirty="0">
                <a:solidFill>
                  <a:srgbClr val="FF0066"/>
                </a:solidFill>
                <a:latin typeface="Times New Roman" panose="02020603050405020304" pitchFamily="18" charset="0"/>
              </a:rPr>
              <a:t>C</a:t>
            </a:r>
            <a:r>
              <a:rPr lang="en-US" altLang="zh-CN" b="1" dirty="0">
                <a:solidFill>
                  <a:srgbClr val="0033CC"/>
                </a:solidFill>
                <a:latin typeface="Times New Roman" panose="02020603050405020304" pitchFamily="18" charset="0"/>
              </a:rPr>
              <a:t> = </a:t>
            </a:r>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C  </a:t>
            </a:r>
            <a:r>
              <a:rPr lang="en-US" altLang="zh-CN" b="1" dirty="0">
                <a:solidFill>
                  <a:srgbClr val="0033CC"/>
                </a:solidFill>
                <a:latin typeface="Times New Roman" panose="02020603050405020304" pitchFamily="18" charset="0"/>
                <a:sym typeface="Symbol" panose="05050102010706020507" pitchFamily="18" charset="2"/>
              </a:rPr>
              <a:t></a:t>
            </a:r>
            <a:r>
              <a:rPr lang="en-US" altLang="zh-CN" b="1" dirty="0">
                <a:solidFill>
                  <a:srgbClr val="0033CC"/>
                </a:solidFill>
                <a:latin typeface="Times New Roman" panose="02020603050405020304" pitchFamily="18" charset="0"/>
              </a:rPr>
              <a:t> </a:t>
            </a:r>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CE</a:t>
            </a:r>
            <a:r>
              <a:rPr lang="zh-CN" altLang="en-US" b="1" dirty="0">
                <a:solidFill>
                  <a:srgbClr val="0033CC"/>
                </a:solidFill>
                <a:latin typeface="Times New Roman" panose="02020603050405020304" pitchFamily="18" charset="0"/>
              </a:rPr>
              <a:t>。</a:t>
            </a:r>
            <a:endParaRPr lang="zh-CN" altLang="en-US" i="1" dirty="0">
              <a:solidFill>
                <a:srgbClr val="0033CC"/>
              </a:solidFill>
              <a:latin typeface="Times New Roman" panose="02020603050405020304" pitchFamily="18" charset="0"/>
            </a:endParaRPr>
          </a:p>
        </p:txBody>
      </p:sp>
      <p:sp>
        <p:nvSpPr>
          <p:cNvPr id="74759" name="Rectangle 7"/>
          <p:cNvSpPr/>
          <p:nvPr/>
        </p:nvSpPr>
        <p:spPr>
          <a:xfrm>
            <a:off x="54610" y="4654550"/>
            <a:ext cx="8510270" cy="521970"/>
          </a:xfrm>
          <a:prstGeom prst="rect">
            <a:avLst/>
          </a:prstGeom>
          <a:noFill/>
          <a:ln w="9525">
            <a:noFill/>
          </a:ln>
        </p:spPr>
        <p:txBody>
          <a:bodyPr wrap="square">
            <a:spAutoFit/>
          </a:bodyPr>
          <a:p>
            <a:r>
              <a:rPr lang="zh-CN" altLang="en-US" b="1" dirty="0">
                <a:latin typeface="Times New Roman" panose="02020603050405020304" pitchFamily="18" charset="0"/>
              </a:rPr>
              <a:t>（</a:t>
            </a:r>
            <a:r>
              <a:rPr lang="en-US" altLang="zh-CN" b="1" dirty="0">
                <a:latin typeface="Times New Roman" panose="02020603050405020304" pitchFamily="18" charset="0"/>
              </a:rPr>
              <a:t>3</a:t>
            </a:r>
            <a:r>
              <a:rPr lang="zh-CN" altLang="en-US" b="1" dirty="0">
                <a:latin typeface="Times New Roman" panose="02020603050405020304" pitchFamily="18" charset="0"/>
              </a:rPr>
              <a:t>）</a:t>
            </a:r>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宋体" panose="02010600030101010101" pitchFamily="2" charset="-122"/>
              </a:rPr>
              <a:t>(</a:t>
            </a:r>
            <a:r>
              <a:rPr lang="en-US" altLang="zh-CN" b="1" baseline="-25000" dirty="0">
                <a:solidFill>
                  <a:srgbClr val="FF0066"/>
                </a:solidFill>
                <a:latin typeface="Times New Roman" panose="02020603050405020304" pitchFamily="18" charset="0"/>
              </a:rPr>
              <a:t>BR</a:t>
            </a:r>
            <a:r>
              <a:rPr lang="en-US" altLang="zh-CN" b="1" baseline="-25000" dirty="0">
                <a:solidFill>
                  <a:srgbClr val="FF0066"/>
                </a:solidFill>
                <a:latin typeface="宋体" panose="02010600030101010101" pitchFamily="2" charset="-122"/>
              </a:rPr>
              <a:t>)</a:t>
            </a:r>
            <a:r>
              <a:rPr lang="en-US" altLang="zh-CN" b="1" baseline="-25000" dirty="0">
                <a:solidFill>
                  <a:srgbClr val="FF0066"/>
                </a:solidFill>
                <a:latin typeface="Times New Roman" panose="02020603050405020304" pitchFamily="18" charset="0"/>
              </a:rPr>
              <a:t>CEO</a:t>
            </a:r>
            <a:r>
              <a:rPr lang="en-US" altLang="zh-CN" b="1" dirty="0">
                <a:solidFill>
                  <a:srgbClr val="FF0066"/>
                </a:solidFill>
                <a:latin typeface="Times New Roman" panose="02020603050405020304" pitchFamily="18" charset="0"/>
              </a:rPr>
              <a:t> </a:t>
            </a:r>
            <a:r>
              <a:rPr lang="en-US" altLang="zh-CN" b="1" dirty="0">
                <a:latin typeface="Times New Roman" panose="02020603050405020304" pitchFamily="18" charset="0"/>
              </a:rPr>
              <a:t>— </a:t>
            </a:r>
            <a:r>
              <a:rPr lang="zh-CN" altLang="en-US" b="1" dirty="0">
                <a:latin typeface="Times New Roman" panose="02020603050405020304" pitchFamily="18" charset="0"/>
              </a:rPr>
              <a:t>基极开路时 </a:t>
            </a:r>
            <a:r>
              <a:rPr lang="en-US" altLang="zh-CN" b="1" dirty="0">
                <a:latin typeface="Times New Roman" panose="02020603050405020304" pitchFamily="18" charset="0"/>
              </a:rPr>
              <a:t>C</a:t>
            </a:r>
            <a:r>
              <a:rPr lang="zh-CN" altLang="en-US" b="1" dirty="0">
                <a:latin typeface="Times New Roman" panose="02020603050405020304" pitchFamily="18" charset="0"/>
              </a:rPr>
              <a:t>、</a:t>
            </a:r>
            <a:r>
              <a:rPr lang="en-US" altLang="zh-CN" b="1" dirty="0">
                <a:latin typeface="Times New Roman" panose="02020603050405020304" pitchFamily="18" charset="0"/>
              </a:rPr>
              <a:t>E</a:t>
            </a:r>
            <a:r>
              <a:rPr lang="zh-CN" altLang="en-US" sz="2600" b="1" dirty="0">
                <a:latin typeface="Times New Roman" panose="02020603050405020304" pitchFamily="18" charset="0"/>
              </a:rPr>
              <a:t>极</a:t>
            </a:r>
            <a:r>
              <a:rPr lang="zh-CN" altLang="en-US" b="1" dirty="0">
                <a:latin typeface="Times New Roman" panose="02020603050405020304" pitchFamily="18" charset="0"/>
              </a:rPr>
              <a:t>间反向击穿电压。</a:t>
            </a:r>
            <a:endParaRPr lang="zh-CN" altLang="en-US" b="1" dirty="0">
              <a:latin typeface="Times New Roman" panose="02020603050405020304" pitchFamily="18" charset="0"/>
            </a:endParaRPr>
          </a:p>
        </p:txBody>
      </p:sp>
      <p:sp>
        <p:nvSpPr>
          <p:cNvPr id="74760" name="Rectangle 8"/>
          <p:cNvSpPr/>
          <p:nvPr/>
        </p:nvSpPr>
        <p:spPr>
          <a:xfrm>
            <a:off x="292735" y="5499100"/>
            <a:ext cx="8517890" cy="521970"/>
          </a:xfrm>
          <a:prstGeom prst="rect">
            <a:avLst/>
          </a:prstGeom>
          <a:noFill/>
          <a:ln w="9525">
            <a:noFill/>
          </a:ln>
        </p:spPr>
        <p:txBody>
          <a:bodyPr wrap="square">
            <a:spAutoFit/>
          </a:bodyPr>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宋体" panose="02010600030101010101" pitchFamily="2" charset="-122"/>
              </a:rPr>
              <a:t>(</a:t>
            </a:r>
            <a:r>
              <a:rPr lang="en-US" altLang="zh-CN" b="1" baseline="-25000" dirty="0">
                <a:solidFill>
                  <a:srgbClr val="0033CC"/>
                </a:solidFill>
                <a:latin typeface="Times New Roman" panose="02020603050405020304" pitchFamily="18" charset="0"/>
              </a:rPr>
              <a:t>BR</a:t>
            </a:r>
            <a:r>
              <a:rPr lang="en-US" altLang="zh-CN" b="1" baseline="-25000" dirty="0">
                <a:solidFill>
                  <a:srgbClr val="0033CC"/>
                </a:solidFill>
                <a:latin typeface="宋体" panose="02010600030101010101" pitchFamily="2" charset="-122"/>
              </a:rPr>
              <a:t>)</a:t>
            </a:r>
            <a:r>
              <a:rPr lang="en-US" altLang="zh-CN" b="1" baseline="-25000" dirty="0">
                <a:solidFill>
                  <a:srgbClr val="0033CC"/>
                </a:solidFill>
                <a:latin typeface="Times New Roman" panose="02020603050405020304" pitchFamily="18" charset="0"/>
              </a:rPr>
              <a:t>EBO</a:t>
            </a:r>
            <a:r>
              <a:rPr lang="en-US" altLang="zh-CN" b="1" dirty="0">
                <a:solidFill>
                  <a:srgbClr val="0033CC"/>
                </a:solidFill>
                <a:latin typeface="Times New Roman" panose="02020603050405020304" pitchFamily="18" charset="0"/>
              </a:rPr>
              <a:t> </a:t>
            </a:r>
            <a:r>
              <a:rPr lang="en-US" altLang="zh-CN" b="1" dirty="0">
                <a:latin typeface="Times New Roman" panose="02020603050405020304" pitchFamily="18" charset="0"/>
              </a:rPr>
              <a:t>— </a:t>
            </a:r>
            <a:r>
              <a:rPr lang="zh-CN" altLang="en-US" b="1" dirty="0">
                <a:latin typeface="Times New Roman" panose="02020603050405020304" pitchFamily="18" charset="0"/>
              </a:rPr>
              <a:t>集电极极开路时 </a:t>
            </a:r>
            <a:r>
              <a:rPr lang="en-US" altLang="zh-CN" b="1" dirty="0">
                <a:latin typeface="Times New Roman" panose="02020603050405020304" pitchFamily="18" charset="0"/>
              </a:rPr>
              <a:t>E</a:t>
            </a:r>
            <a:r>
              <a:rPr lang="zh-CN" altLang="en-US" b="1" dirty="0">
                <a:latin typeface="Times New Roman" panose="02020603050405020304" pitchFamily="18" charset="0"/>
              </a:rPr>
              <a:t>、</a:t>
            </a:r>
            <a:r>
              <a:rPr lang="en-US" altLang="zh-CN" b="1" dirty="0">
                <a:latin typeface="Times New Roman" panose="02020603050405020304" pitchFamily="18" charset="0"/>
              </a:rPr>
              <a:t>B</a:t>
            </a:r>
            <a:r>
              <a:rPr lang="zh-CN" altLang="en-US" sz="2600" b="1" dirty="0">
                <a:latin typeface="Times New Roman" panose="02020603050405020304" pitchFamily="18" charset="0"/>
              </a:rPr>
              <a:t>极</a:t>
            </a:r>
            <a:r>
              <a:rPr lang="zh-CN" altLang="en-US" b="1" dirty="0">
                <a:latin typeface="Times New Roman" panose="02020603050405020304" pitchFamily="18" charset="0"/>
              </a:rPr>
              <a:t>间反向击穿电压。</a:t>
            </a:r>
            <a:endParaRPr lang="zh-CN" altLang="en-US" b="1" dirty="0">
              <a:latin typeface="Times New Roman" panose="02020603050405020304" pitchFamily="18" charset="0"/>
            </a:endParaRPr>
          </a:p>
        </p:txBody>
      </p:sp>
      <p:sp>
        <p:nvSpPr>
          <p:cNvPr id="74761" name="Rectangle 9"/>
          <p:cNvSpPr/>
          <p:nvPr/>
        </p:nvSpPr>
        <p:spPr>
          <a:xfrm>
            <a:off x="2219325" y="6089015"/>
            <a:ext cx="1784350" cy="457200"/>
          </a:xfrm>
          <a:prstGeom prst="rect">
            <a:avLst/>
          </a:prstGeom>
          <a:noFill/>
          <a:ln w="9525">
            <a:noFill/>
          </a:ln>
        </p:spPr>
        <p:txBody>
          <a:bodyPr>
            <a:spAutoFit/>
          </a:bodyPr>
          <a:p>
            <a:pPr algn="ctr"/>
            <a:r>
              <a:rPr lang="en-US" altLang="zh-CN" b="1" i="1" dirty="0">
                <a:latin typeface="Times New Roman" panose="02020603050405020304" pitchFamily="18" charset="0"/>
              </a:rPr>
              <a:t>U</a:t>
            </a:r>
            <a:r>
              <a:rPr lang="en-US" altLang="zh-CN" b="1" baseline="-25000" dirty="0">
                <a:latin typeface="宋体" panose="02010600030101010101" pitchFamily="2" charset="-122"/>
              </a:rPr>
              <a:t>(</a:t>
            </a:r>
            <a:r>
              <a:rPr lang="en-US" altLang="zh-CN" b="1" baseline="-25000" dirty="0">
                <a:latin typeface="Times New Roman" panose="02020603050405020304" pitchFamily="18" charset="0"/>
              </a:rPr>
              <a:t>BR</a:t>
            </a:r>
            <a:r>
              <a:rPr lang="en-US" altLang="zh-CN" b="1" baseline="-25000" dirty="0">
                <a:latin typeface="宋体" panose="02010600030101010101" pitchFamily="2" charset="-122"/>
              </a:rPr>
              <a:t>)</a:t>
            </a:r>
            <a:r>
              <a:rPr lang="en-US" altLang="zh-CN" b="1" baseline="-25000" dirty="0">
                <a:latin typeface="Times New Roman" panose="02020603050405020304" pitchFamily="18" charset="0"/>
              </a:rPr>
              <a:t>CBO</a:t>
            </a:r>
            <a:endParaRPr lang="en-US" altLang="zh-CN" b="1" baseline="-25000" dirty="0">
              <a:latin typeface="Times New Roman" panose="02020603050405020304" pitchFamily="18" charset="0"/>
            </a:endParaRPr>
          </a:p>
        </p:txBody>
      </p:sp>
      <p:sp>
        <p:nvSpPr>
          <p:cNvPr id="74762" name="Rectangle 10"/>
          <p:cNvSpPr/>
          <p:nvPr/>
        </p:nvSpPr>
        <p:spPr>
          <a:xfrm>
            <a:off x="3683000" y="6057265"/>
            <a:ext cx="2171700" cy="457200"/>
          </a:xfrm>
          <a:prstGeom prst="rect">
            <a:avLst/>
          </a:prstGeom>
          <a:noFill/>
          <a:ln w="9525">
            <a:noFill/>
          </a:ln>
        </p:spPr>
        <p:txBody>
          <a:bodyPr>
            <a:spAutoFit/>
          </a:bodyPr>
          <a:p>
            <a:r>
              <a:rPr lang="en-US" altLang="zh-CN" b="1" dirty="0">
                <a:latin typeface="Times New Roman" panose="02020603050405020304" pitchFamily="18" charset="0"/>
              </a:rPr>
              <a:t>&gt; </a:t>
            </a:r>
            <a:r>
              <a:rPr lang="en-US" altLang="zh-CN" b="1" i="1" dirty="0">
                <a:latin typeface="Times New Roman" panose="02020603050405020304" pitchFamily="18" charset="0"/>
              </a:rPr>
              <a:t>U</a:t>
            </a:r>
            <a:r>
              <a:rPr lang="en-US" altLang="zh-CN" b="1" baseline="-25000" dirty="0">
                <a:latin typeface="宋体" panose="02010600030101010101" pitchFamily="2" charset="-122"/>
              </a:rPr>
              <a:t>(</a:t>
            </a:r>
            <a:r>
              <a:rPr lang="en-US" altLang="zh-CN" b="1" baseline="-25000" dirty="0">
                <a:latin typeface="Times New Roman" panose="02020603050405020304" pitchFamily="18" charset="0"/>
              </a:rPr>
              <a:t>BR</a:t>
            </a:r>
            <a:r>
              <a:rPr lang="en-US" altLang="zh-CN" b="1" baseline="-25000" dirty="0">
                <a:latin typeface="宋体" panose="02010600030101010101" pitchFamily="2" charset="-122"/>
              </a:rPr>
              <a:t>)</a:t>
            </a:r>
            <a:r>
              <a:rPr lang="en-US" altLang="zh-CN" b="1" baseline="-25000" dirty="0">
                <a:latin typeface="Times New Roman" panose="02020603050405020304" pitchFamily="18" charset="0"/>
              </a:rPr>
              <a:t>CEO</a:t>
            </a:r>
            <a:endParaRPr lang="en-US" altLang="zh-CN" b="1" baseline="-25000" dirty="0">
              <a:latin typeface="Times New Roman" panose="02020603050405020304" pitchFamily="18" charset="0"/>
            </a:endParaRPr>
          </a:p>
        </p:txBody>
      </p:sp>
      <p:sp>
        <p:nvSpPr>
          <p:cNvPr id="74763" name="Rectangle 11"/>
          <p:cNvSpPr/>
          <p:nvPr/>
        </p:nvSpPr>
        <p:spPr>
          <a:xfrm>
            <a:off x="5180013" y="6062028"/>
            <a:ext cx="2522537" cy="457200"/>
          </a:xfrm>
          <a:prstGeom prst="rect">
            <a:avLst/>
          </a:prstGeom>
          <a:noFill/>
          <a:ln w="9525">
            <a:noFill/>
          </a:ln>
        </p:spPr>
        <p:txBody>
          <a:bodyPr>
            <a:spAutoFit/>
          </a:bodyPr>
          <a:p>
            <a:r>
              <a:rPr lang="en-US" altLang="zh-CN" b="1" i="1" dirty="0">
                <a:latin typeface="Times New Roman" panose="02020603050405020304" pitchFamily="18" charset="0"/>
              </a:rPr>
              <a:t>&gt; U</a:t>
            </a:r>
            <a:r>
              <a:rPr lang="en-US" altLang="zh-CN" b="1" baseline="-25000" dirty="0">
                <a:latin typeface="宋体" panose="02010600030101010101" pitchFamily="2" charset="-122"/>
              </a:rPr>
              <a:t>(</a:t>
            </a:r>
            <a:r>
              <a:rPr lang="en-US" altLang="zh-CN" b="1" baseline="-25000" dirty="0">
                <a:latin typeface="Times New Roman" panose="02020603050405020304" pitchFamily="18" charset="0"/>
              </a:rPr>
              <a:t>BR</a:t>
            </a:r>
            <a:r>
              <a:rPr lang="en-US" altLang="zh-CN" b="1" baseline="-25000" dirty="0">
                <a:latin typeface="宋体" panose="02010600030101010101" pitchFamily="2" charset="-122"/>
              </a:rPr>
              <a:t>)</a:t>
            </a:r>
            <a:r>
              <a:rPr lang="en-US" altLang="zh-CN" b="1" baseline="-25000" dirty="0">
                <a:latin typeface="Times New Roman" panose="02020603050405020304" pitchFamily="18" charset="0"/>
              </a:rPr>
              <a:t>EBO</a:t>
            </a:r>
            <a:endParaRPr lang="en-US" altLang="zh-CN" b="1" baseline="-25000" dirty="0">
              <a:latin typeface="Times New Roman" panose="02020603050405020304" pitchFamily="18" charset="0"/>
            </a:endParaRPr>
          </a:p>
        </p:txBody>
      </p:sp>
      <p:grpSp>
        <p:nvGrpSpPr>
          <p:cNvPr id="2" name="Group 12"/>
          <p:cNvGrpSpPr/>
          <p:nvPr/>
        </p:nvGrpSpPr>
        <p:grpSpPr>
          <a:xfrm>
            <a:off x="3371850" y="-107950"/>
            <a:ext cx="4618038" cy="3267075"/>
            <a:chOff x="252" y="486"/>
            <a:chExt cx="2909" cy="2058"/>
          </a:xfrm>
        </p:grpSpPr>
        <p:sp>
          <p:nvSpPr>
            <p:cNvPr id="423949" name="Line 13"/>
            <p:cNvSpPr/>
            <p:nvPr/>
          </p:nvSpPr>
          <p:spPr>
            <a:xfrm>
              <a:off x="681" y="2305"/>
              <a:ext cx="2064" cy="0"/>
            </a:xfrm>
            <a:prstGeom prst="line">
              <a:avLst/>
            </a:prstGeom>
            <a:ln w="25400" cap="flat" cmpd="sng">
              <a:solidFill>
                <a:schemeClr val="tx1"/>
              </a:solidFill>
              <a:prstDash val="solid"/>
              <a:headEnd type="none" w="med" len="med"/>
              <a:tailEnd type="stealth" w="med" len="lg"/>
            </a:ln>
          </p:spPr>
        </p:sp>
        <p:sp>
          <p:nvSpPr>
            <p:cNvPr id="423950" name="Line 14"/>
            <p:cNvSpPr/>
            <p:nvPr/>
          </p:nvSpPr>
          <p:spPr>
            <a:xfrm flipV="1">
              <a:off x="681" y="562"/>
              <a:ext cx="0" cy="1742"/>
            </a:xfrm>
            <a:prstGeom prst="line">
              <a:avLst/>
            </a:prstGeom>
            <a:ln w="25400" cap="flat" cmpd="sng">
              <a:solidFill>
                <a:schemeClr val="tx1"/>
              </a:solidFill>
              <a:prstDash val="solid"/>
              <a:headEnd type="none" w="med" len="med"/>
              <a:tailEnd type="stealth" w="med" len="lg"/>
            </a:ln>
          </p:spPr>
        </p:sp>
        <p:sp>
          <p:nvSpPr>
            <p:cNvPr id="423951" name="Line 15"/>
            <p:cNvSpPr/>
            <p:nvPr/>
          </p:nvSpPr>
          <p:spPr>
            <a:xfrm flipV="1">
              <a:off x="682" y="1090"/>
              <a:ext cx="155" cy="1215"/>
            </a:xfrm>
            <a:prstGeom prst="line">
              <a:avLst/>
            </a:prstGeom>
            <a:ln w="38100" cap="flat" cmpd="sng">
              <a:solidFill>
                <a:schemeClr val="tx1"/>
              </a:solidFill>
              <a:prstDash val="solid"/>
              <a:headEnd type="none" w="med" len="med"/>
              <a:tailEnd type="none" w="med" len="lg"/>
            </a:ln>
          </p:spPr>
        </p:sp>
        <p:sp>
          <p:nvSpPr>
            <p:cNvPr id="423952" name="Line 16"/>
            <p:cNvSpPr/>
            <p:nvPr/>
          </p:nvSpPr>
          <p:spPr>
            <a:xfrm rot="-130980" flipV="1">
              <a:off x="950" y="887"/>
              <a:ext cx="1052" cy="20"/>
            </a:xfrm>
            <a:prstGeom prst="line">
              <a:avLst/>
            </a:prstGeom>
            <a:ln w="38100" cap="flat" cmpd="sng">
              <a:solidFill>
                <a:schemeClr val="tx1"/>
              </a:solidFill>
              <a:prstDash val="solid"/>
              <a:headEnd type="none" w="med" len="med"/>
              <a:tailEnd type="none" w="med" len="lg"/>
            </a:ln>
          </p:spPr>
        </p:sp>
        <p:sp>
          <p:nvSpPr>
            <p:cNvPr id="423953" name="Freeform 17"/>
            <p:cNvSpPr/>
            <p:nvPr/>
          </p:nvSpPr>
          <p:spPr>
            <a:xfrm>
              <a:off x="837" y="927"/>
              <a:ext cx="117" cy="165"/>
            </a:xfrm>
            <a:custGeom>
              <a:avLst/>
              <a:gdLst>
                <a:gd name="txL" fmla="*/ 0 w 136"/>
                <a:gd name="txT" fmla="*/ 0 h 227"/>
                <a:gd name="txR" fmla="*/ 136 w 136"/>
                <a:gd name="txB" fmla="*/ 227 h 227"/>
              </a:gdLst>
              <a:ahLst/>
              <a:cxnLst>
                <a:cxn ang="0">
                  <a:pos x="0" y="227"/>
                </a:cxn>
                <a:cxn ang="0">
                  <a:pos x="26" y="79"/>
                </a:cxn>
                <a:cxn ang="0">
                  <a:pos x="136" y="0"/>
                </a:cxn>
              </a:cxnLst>
              <a:rect l="txL" t="txT" r="txR" b="txB"/>
              <a:pathLst>
                <a:path w="136" h="227">
                  <a:moveTo>
                    <a:pt x="0" y="227"/>
                  </a:moveTo>
                  <a:cubicBezTo>
                    <a:pt x="4" y="202"/>
                    <a:pt x="3" y="117"/>
                    <a:pt x="26" y="79"/>
                  </a:cubicBezTo>
                  <a:cubicBezTo>
                    <a:pt x="49" y="41"/>
                    <a:pt x="113" y="16"/>
                    <a:pt x="136" y="0"/>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23954" name="Line 18"/>
            <p:cNvSpPr/>
            <p:nvPr/>
          </p:nvSpPr>
          <p:spPr>
            <a:xfrm flipV="1">
              <a:off x="964" y="1156"/>
              <a:ext cx="1082" cy="69"/>
            </a:xfrm>
            <a:prstGeom prst="line">
              <a:avLst/>
            </a:prstGeom>
            <a:ln w="38100" cap="flat" cmpd="sng">
              <a:solidFill>
                <a:schemeClr val="tx1"/>
              </a:solidFill>
              <a:prstDash val="solid"/>
              <a:headEnd type="none" w="med" len="med"/>
              <a:tailEnd type="none" w="med" len="lg"/>
            </a:ln>
          </p:spPr>
        </p:sp>
        <p:sp>
          <p:nvSpPr>
            <p:cNvPr id="423955" name="Freeform 19"/>
            <p:cNvSpPr/>
            <p:nvPr/>
          </p:nvSpPr>
          <p:spPr>
            <a:xfrm>
              <a:off x="804" y="1221"/>
              <a:ext cx="195" cy="132"/>
            </a:xfrm>
            <a:custGeom>
              <a:avLst/>
              <a:gdLst>
                <a:gd name="txL" fmla="*/ 0 w 227"/>
                <a:gd name="txT" fmla="*/ 0 h 182"/>
                <a:gd name="txR" fmla="*/ 227 w 227"/>
                <a:gd name="txB" fmla="*/ 182 h 182"/>
              </a:gdLst>
              <a:ahLst/>
              <a:cxnLst>
                <a:cxn ang="0">
                  <a:pos x="0" y="182"/>
                </a:cxn>
                <a:cxn ang="0">
                  <a:pos x="45" y="46"/>
                </a:cxn>
                <a:cxn ang="0">
                  <a:pos x="227" y="0"/>
                </a:cxn>
              </a:cxnLst>
              <a:rect l="txL" t="txT" r="txR" b="txB"/>
              <a:pathLst>
                <a:path w="227" h="182">
                  <a:moveTo>
                    <a:pt x="0" y="182"/>
                  </a:moveTo>
                  <a:cubicBezTo>
                    <a:pt x="3" y="129"/>
                    <a:pt x="7" y="76"/>
                    <a:pt x="45" y="46"/>
                  </a:cubicBezTo>
                  <a:cubicBezTo>
                    <a:pt x="83" y="16"/>
                    <a:pt x="197" y="8"/>
                    <a:pt x="227" y="0"/>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23956" name="Line 20"/>
            <p:cNvSpPr/>
            <p:nvPr/>
          </p:nvSpPr>
          <p:spPr>
            <a:xfrm flipV="1">
              <a:off x="861" y="1452"/>
              <a:ext cx="1286" cy="66"/>
            </a:xfrm>
            <a:prstGeom prst="line">
              <a:avLst/>
            </a:prstGeom>
            <a:ln w="38100" cap="flat" cmpd="sng">
              <a:solidFill>
                <a:schemeClr val="tx1"/>
              </a:solidFill>
              <a:prstDash val="solid"/>
              <a:headEnd type="none" w="med" len="med"/>
              <a:tailEnd type="none" w="med" len="lg"/>
            </a:ln>
          </p:spPr>
        </p:sp>
        <p:sp>
          <p:nvSpPr>
            <p:cNvPr id="423957" name="Line 21"/>
            <p:cNvSpPr/>
            <p:nvPr/>
          </p:nvSpPr>
          <p:spPr>
            <a:xfrm flipV="1">
              <a:off x="856" y="1713"/>
              <a:ext cx="1403" cy="66"/>
            </a:xfrm>
            <a:prstGeom prst="line">
              <a:avLst/>
            </a:prstGeom>
            <a:ln w="38100" cap="flat" cmpd="sng">
              <a:solidFill>
                <a:schemeClr val="tx1"/>
              </a:solidFill>
              <a:prstDash val="solid"/>
              <a:headEnd type="none" w="med" len="med"/>
              <a:tailEnd type="none" w="med" len="lg"/>
            </a:ln>
          </p:spPr>
        </p:sp>
        <p:sp>
          <p:nvSpPr>
            <p:cNvPr id="423958" name="Line 22"/>
            <p:cNvSpPr/>
            <p:nvPr/>
          </p:nvSpPr>
          <p:spPr>
            <a:xfrm rot="-5543" flipV="1">
              <a:off x="826" y="1977"/>
              <a:ext cx="1481" cy="66"/>
            </a:xfrm>
            <a:prstGeom prst="line">
              <a:avLst/>
            </a:prstGeom>
            <a:ln w="38100" cap="flat" cmpd="sng">
              <a:solidFill>
                <a:schemeClr val="tx1"/>
              </a:solidFill>
              <a:prstDash val="solid"/>
              <a:headEnd type="none" w="med" len="med"/>
              <a:tailEnd type="none" w="med" len="lg"/>
            </a:ln>
          </p:spPr>
        </p:sp>
        <p:grpSp>
          <p:nvGrpSpPr>
            <p:cNvPr id="423959" name="Group 23"/>
            <p:cNvGrpSpPr/>
            <p:nvPr/>
          </p:nvGrpSpPr>
          <p:grpSpPr>
            <a:xfrm>
              <a:off x="684" y="2236"/>
              <a:ext cx="1437" cy="43"/>
              <a:chOff x="1612" y="2976"/>
              <a:chExt cx="2185" cy="102"/>
            </a:xfrm>
          </p:grpSpPr>
          <p:sp>
            <p:nvSpPr>
              <p:cNvPr id="423960" name="Line 24"/>
              <p:cNvSpPr/>
              <p:nvPr/>
            </p:nvSpPr>
            <p:spPr>
              <a:xfrm flipV="1">
                <a:off x="1927" y="2976"/>
                <a:ext cx="1870" cy="37"/>
              </a:xfrm>
              <a:prstGeom prst="line">
                <a:avLst/>
              </a:prstGeom>
              <a:ln w="38100" cap="flat" cmpd="sng">
                <a:solidFill>
                  <a:schemeClr val="tx1"/>
                </a:solidFill>
                <a:prstDash val="solid"/>
                <a:headEnd type="none" w="med" len="med"/>
                <a:tailEnd type="none" w="med" len="lg"/>
              </a:ln>
            </p:spPr>
          </p:sp>
          <p:sp>
            <p:nvSpPr>
              <p:cNvPr id="423961" name="Freeform 25"/>
              <p:cNvSpPr/>
              <p:nvPr/>
            </p:nvSpPr>
            <p:spPr>
              <a:xfrm>
                <a:off x="1612" y="3010"/>
                <a:ext cx="359" cy="68"/>
              </a:xfrm>
              <a:custGeom>
                <a:avLst/>
                <a:gdLst>
                  <a:gd name="txL" fmla="*/ 0 w 359"/>
                  <a:gd name="txT" fmla="*/ 0 h 68"/>
                  <a:gd name="txR" fmla="*/ 359 w 359"/>
                  <a:gd name="txB" fmla="*/ 68 h 68"/>
                </a:gdLst>
                <a:ahLst/>
                <a:cxnLst>
                  <a:cxn ang="0">
                    <a:pos x="0" y="68"/>
                  </a:cxn>
                  <a:cxn ang="0">
                    <a:pos x="164" y="14"/>
                  </a:cxn>
                  <a:cxn ang="0">
                    <a:pos x="359" y="0"/>
                  </a:cxn>
                </a:cxnLst>
                <a:rect l="txL" t="txT" r="txR" b="txB"/>
                <a:pathLst>
                  <a:path w="359" h="68">
                    <a:moveTo>
                      <a:pt x="0" y="68"/>
                    </a:moveTo>
                    <a:cubicBezTo>
                      <a:pt x="27" y="59"/>
                      <a:pt x="104" y="25"/>
                      <a:pt x="164" y="14"/>
                    </a:cubicBezTo>
                    <a:cubicBezTo>
                      <a:pt x="224" y="3"/>
                      <a:pt x="319" y="3"/>
                      <a:pt x="359" y="0"/>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grpSp>
        <p:sp>
          <p:nvSpPr>
            <p:cNvPr id="423962" name="Freeform 26"/>
            <p:cNvSpPr/>
            <p:nvPr/>
          </p:nvSpPr>
          <p:spPr>
            <a:xfrm rot="-1056158">
              <a:off x="760" y="1519"/>
              <a:ext cx="117" cy="76"/>
            </a:xfrm>
            <a:custGeom>
              <a:avLst/>
              <a:gdLst>
                <a:gd name="txL" fmla="*/ 0 w 136"/>
                <a:gd name="txT" fmla="*/ 0 h 105"/>
                <a:gd name="txR" fmla="*/ 136 w 136"/>
                <a:gd name="txB" fmla="*/ 105 h 105"/>
              </a:gdLst>
              <a:ahLst/>
              <a:cxnLst>
                <a:cxn ang="0">
                  <a:pos x="0" y="105"/>
                </a:cxn>
                <a:cxn ang="0">
                  <a:pos x="45" y="15"/>
                </a:cxn>
                <a:cxn ang="0">
                  <a:pos x="136" y="15"/>
                </a:cxn>
              </a:cxnLst>
              <a:rect l="txL" t="txT" r="txR" b="txB"/>
              <a:pathLst>
                <a:path w="136" h="105">
                  <a:moveTo>
                    <a:pt x="0" y="105"/>
                  </a:moveTo>
                  <a:cubicBezTo>
                    <a:pt x="11" y="67"/>
                    <a:pt x="22" y="30"/>
                    <a:pt x="45" y="15"/>
                  </a:cubicBezTo>
                  <a:cubicBezTo>
                    <a:pt x="68" y="0"/>
                    <a:pt x="102" y="7"/>
                    <a:pt x="136" y="15"/>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23963" name="Freeform 27"/>
            <p:cNvSpPr/>
            <p:nvPr/>
          </p:nvSpPr>
          <p:spPr>
            <a:xfrm>
              <a:off x="737" y="1779"/>
              <a:ext cx="158" cy="78"/>
            </a:xfrm>
            <a:custGeom>
              <a:avLst/>
              <a:gdLst>
                <a:gd name="txL" fmla="*/ 0 w 184"/>
                <a:gd name="txT" fmla="*/ 0 h 108"/>
                <a:gd name="txR" fmla="*/ 184 w 184"/>
                <a:gd name="txB" fmla="*/ 108 h 108"/>
              </a:gdLst>
              <a:ahLst/>
              <a:cxnLst>
                <a:cxn ang="0">
                  <a:pos x="0" y="108"/>
                </a:cxn>
                <a:cxn ang="0">
                  <a:pos x="36" y="18"/>
                </a:cxn>
                <a:cxn ang="0">
                  <a:pos x="184" y="1"/>
                </a:cxn>
              </a:cxnLst>
              <a:rect l="txL" t="txT" r="txR" b="txB"/>
              <a:pathLst>
                <a:path w="184" h="108">
                  <a:moveTo>
                    <a:pt x="0" y="108"/>
                  </a:moveTo>
                  <a:cubicBezTo>
                    <a:pt x="6" y="93"/>
                    <a:pt x="6" y="36"/>
                    <a:pt x="36" y="18"/>
                  </a:cubicBezTo>
                  <a:cubicBezTo>
                    <a:pt x="66" y="0"/>
                    <a:pt x="153" y="5"/>
                    <a:pt x="184" y="1"/>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23964" name="Freeform 28"/>
            <p:cNvSpPr/>
            <p:nvPr/>
          </p:nvSpPr>
          <p:spPr>
            <a:xfrm>
              <a:off x="710" y="2042"/>
              <a:ext cx="117" cy="67"/>
            </a:xfrm>
            <a:custGeom>
              <a:avLst/>
              <a:gdLst>
                <a:gd name="txL" fmla="*/ 0 w 136"/>
                <a:gd name="txT" fmla="*/ 0 h 92"/>
                <a:gd name="txR" fmla="*/ 136 w 136"/>
                <a:gd name="txB" fmla="*/ 92 h 92"/>
              </a:gdLst>
              <a:ahLst/>
              <a:cxnLst>
                <a:cxn ang="0">
                  <a:pos x="0" y="92"/>
                </a:cxn>
                <a:cxn ang="0">
                  <a:pos x="43" y="15"/>
                </a:cxn>
                <a:cxn ang="0">
                  <a:pos x="136" y="1"/>
                </a:cxn>
              </a:cxnLst>
              <a:rect l="txL" t="txT" r="txR" b="txB"/>
              <a:pathLst>
                <a:path w="136" h="92">
                  <a:moveTo>
                    <a:pt x="0" y="92"/>
                  </a:moveTo>
                  <a:cubicBezTo>
                    <a:pt x="7" y="79"/>
                    <a:pt x="20" y="30"/>
                    <a:pt x="43" y="15"/>
                  </a:cubicBezTo>
                  <a:cubicBezTo>
                    <a:pt x="66" y="0"/>
                    <a:pt x="117" y="4"/>
                    <a:pt x="136" y="1"/>
                  </a:cubicBezTo>
                </a:path>
              </a:pathLst>
            </a:custGeom>
            <a:noFill/>
            <a:ln w="38100" cap="flat" cmpd="sng">
              <a:solidFill>
                <a:schemeClr val="tx1"/>
              </a:solidFill>
              <a:prstDash val="solid"/>
              <a:round/>
              <a:headEnd type="none" w="med" len="med"/>
              <a:tailEnd type="none" w="med" len="lg"/>
            </a:ln>
          </p:spPr>
          <p:txBody>
            <a:bodyPr/>
            <a:p>
              <a:endParaRPr lang="zh-CN" altLang="en-US" dirty="0">
                <a:latin typeface="Times New Roman" panose="02020603050405020304" pitchFamily="18" charset="0"/>
              </a:endParaRPr>
            </a:p>
          </p:txBody>
        </p:sp>
        <p:sp>
          <p:nvSpPr>
            <p:cNvPr id="423965" name="Freeform 29"/>
            <p:cNvSpPr/>
            <p:nvPr/>
          </p:nvSpPr>
          <p:spPr>
            <a:xfrm>
              <a:off x="2115" y="2011"/>
              <a:ext cx="336" cy="231"/>
            </a:xfrm>
            <a:custGeom>
              <a:avLst/>
              <a:gdLst>
                <a:gd name="txL" fmla="*/ 0 w 336"/>
                <a:gd name="txT" fmla="*/ 0 h 248"/>
                <a:gd name="txR" fmla="*/ 336 w 336"/>
                <a:gd name="txB" fmla="*/ 248 h 248"/>
              </a:gdLst>
              <a:ahLst/>
              <a:cxnLst>
                <a:cxn ang="0">
                  <a:pos x="0" y="240"/>
                </a:cxn>
                <a:cxn ang="0">
                  <a:pos x="144" y="240"/>
                </a:cxn>
                <a:cxn ang="0">
                  <a:pos x="240" y="192"/>
                </a:cxn>
                <a:cxn ang="0">
                  <a:pos x="336" y="0"/>
                </a:cxn>
              </a:cxnLst>
              <a:rect l="txL" t="txT" r="txR" b="txB"/>
              <a:pathLst>
                <a:path w="336" h="248">
                  <a:moveTo>
                    <a:pt x="0" y="240"/>
                  </a:moveTo>
                  <a:cubicBezTo>
                    <a:pt x="52" y="244"/>
                    <a:pt x="104" y="248"/>
                    <a:pt x="144" y="240"/>
                  </a:cubicBezTo>
                  <a:cubicBezTo>
                    <a:pt x="184" y="232"/>
                    <a:pt x="208" y="232"/>
                    <a:pt x="240" y="192"/>
                  </a:cubicBezTo>
                  <a:cubicBezTo>
                    <a:pt x="272" y="152"/>
                    <a:pt x="304" y="76"/>
                    <a:pt x="336" y="0"/>
                  </a:cubicBezTo>
                </a:path>
              </a:pathLst>
            </a:custGeom>
            <a:noFill/>
            <a:ln w="38100" cap="flat" cmpd="sng">
              <a:solidFill>
                <a:schemeClr val="tx1"/>
              </a:solidFill>
              <a:prstDash val="solid"/>
              <a:round/>
              <a:headEnd type="none" w="med" len="med"/>
              <a:tailEnd type="none" w="sm" len="lg"/>
            </a:ln>
          </p:spPr>
          <p:txBody>
            <a:bodyPr>
              <a:spAutoFit/>
            </a:bodyPr>
            <a:p>
              <a:endParaRPr lang="zh-CN" altLang="en-US" dirty="0">
                <a:latin typeface="Times New Roman" panose="02020603050405020304" pitchFamily="18" charset="0"/>
              </a:endParaRPr>
            </a:p>
          </p:txBody>
        </p:sp>
        <p:sp>
          <p:nvSpPr>
            <p:cNvPr id="423966" name="Line 30"/>
            <p:cNvSpPr/>
            <p:nvPr/>
          </p:nvSpPr>
          <p:spPr>
            <a:xfrm flipH="1">
              <a:off x="2262" y="2137"/>
              <a:ext cx="0" cy="162"/>
            </a:xfrm>
            <a:prstGeom prst="line">
              <a:avLst/>
            </a:prstGeom>
            <a:ln w="76200" cap="flat" cmpd="sng">
              <a:pattFill prst="wdUpDiag">
                <a:fgClr>
                  <a:srgbClr val="FF0066"/>
                </a:fgClr>
                <a:bgClr>
                  <a:srgbClr val="FFFFFF"/>
                </a:bgClr>
              </a:pattFill>
              <a:prstDash val="solid"/>
              <a:headEnd type="none" w="med" len="med"/>
              <a:tailEnd type="none" w="sm" len="lg"/>
            </a:ln>
          </p:spPr>
        </p:sp>
        <p:sp>
          <p:nvSpPr>
            <p:cNvPr id="423967" name="Line 31"/>
            <p:cNvSpPr/>
            <p:nvPr/>
          </p:nvSpPr>
          <p:spPr>
            <a:xfrm>
              <a:off x="681" y="2236"/>
              <a:ext cx="720" cy="0"/>
            </a:xfrm>
            <a:prstGeom prst="line">
              <a:avLst/>
            </a:prstGeom>
            <a:ln w="19050" cap="flat" cmpd="sng">
              <a:solidFill>
                <a:srgbClr val="336600"/>
              </a:solidFill>
              <a:prstDash val="dash"/>
              <a:headEnd type="none" w="med" len="med"/>
              <a:tailEnd type="none" w="sm" len="lg"/>
            </a:ln>
          </p:spPr>
        </p:sp>
        <p:sp>
          <p:nvSpPr>
            <p:cNvPr id="423968" name="Freeform 32"/>
            <p:cNvSpPr/>
            <p:nvPr/>
          </p:nvSpPr>
          <p:spPr>
            <a:xfrm>
              <a:off x="1113" y="818"/>
              <a:ext cx="1262" cy="1356"/>
            </a:xfrm>
            <a:custGeom>
              <a:avLst/>
              <a:gdLst>
                <a:gd name="txL" fmla="*/ 0 w 1262"/>
                <a:gd name="txT" fmla="*/ 0 h 1356"/>
                <a:gd name="txR" fmla="*/ 1262 w 1262"/>
                <a:gd name="txB" fmla="*/ 1356 h 1356"/>
              </a:gdLst>
              <a:ahLst/>
              <a:cxnLst>
                <a:cxn ang="0">
                  <a:pos x="0" y="0"/>
                </a:cxn>
                <a:cxn ang="0">
                  <a:pos x="295" y="871"/>
                </a:cxn>
                <a:cxn ang="0">
                  <a:pos x="864" y="1247"/>
                </a:cxn>
                <a:cxn ang="0">
                  <a:pos x="1262" y="1356"/>
                </a:cxn>
              </a:cxnLst>
              <a:rect l="txL" t="txT" r="txR" b="txB"/>
              <a:pathLst>
                <a:path w="1262" h="1356">
                  <a:moveTo>
                    <a:pt x="0" y="0"/>
                  </a:moveTo>
                  <a:cubicBezTo>
                    <a:pt x="49" y="145"/>
                    <a:pt x="151" y="664"/>
                    <a:pt x="295" y="871"/>
                  </a:cubicBezTo>
                  <a:cubicBezTo>
                    <a:pt x="439" y="1079"/>
                    <a:pt x="703" y="1166"/>
                    <a:pt x="864" y="1247"/>
                  </a:cubicBezTo>
                  <a:cubicBezTo>
                    <a:pt x="1025" y="1328"/>
                    <a:pt x="1179" y="1333"/>
                    <a:pt x="1262" y="1356"/>
                  </a:cubicBezTo>
                </a:path>
              </a:pathLst>
            </a:custGeom>
            <a:noFill/>
            <a:ln w="76200" cap="flat" cmpd="sng">
              <a:pattFill prst="wdUpDiag">
                <a:fgClr>
                  <a:srgbClr val="FF0066"/>
                </a:fgClr>
                <a:bgClr>
                  <a:srgbClr val="FFFFFF"/>
                </a:bgClr>
              </a:pattFill>
              <a:prstDash val="solid"/>
              <a:round/>
              <a:headEnd type="none" w="med" len="med"/>
              <a:tailEnd type="none" w="sm" len="lg"/>
            </a:ln>
          </p:spPr>
          <p:txBody>
            <a:bodyPr>
              <a:spAutoFit/>
            </a:bodyPr>
            <a:p>
              <a:endParaRPr lang="zh-CN" altLang="en-US" dirty="0">
                <a:latin typeface="Times New Roman" panose="02020603050405020304" pitchFamily="18" charset="0"/>
              </a:endParaRPr>
            </a:p>
          </p:txBody>
        </p:sp>
        <p:sp>
          <p:nvSpPr>
            <p:cNvPr id="423969" name="Text Box 33"/>
            <p:cNvSpPr txBox="1"/>
            <p:nvPr/>
          </p:nvSpPr>
          <p:spPr>
            <a:xfrm>
              <a:off x="258" y="486"/>
              <a:ext cx="404" cy="518"/>
            </a:xfrm>
            <a:prstGeom prst="rect">
              <a:avLst/>
            </a:prstGeom>
            <a:noFill/>
            <a:ln w="25400">
              <a:noFill/>
            </a:ln>
          </p:spPr>
          <p:txBody>
            <a:bodyPr wrap="none">
              <a:spAutoFit/>
            </a:bodyPr>
            <a:p>
              <a:pPr algn="ct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C</a:t>
              </a:r>
              <a:endParaRPr lang="en-US" altLang="zh-CN" b="1" baseline="-25000" dirty="0">
                <a:latin typeface="Times New Roman" panose="02020603050405020304" pitchFamily="18" charset="0"/>
              </a:endParaRPr>
            </a:p>
            <a:p>
              <a:pPr algn="ctr"/>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CM</a:t>
              </a:r>
              <a:endParaRPr lang="en-US" altLang="zh-CN" b="1" baseline="-25000" dirty="0">
                <a:solidFill>
                  <a:srgbClr val="FF0066"/>
                </a:solidFill>
                <a:latin typeface="Times New Roman" panose="02020603050405020304" pitchFamily="18" charset="0"/>
              </a:endParaRPr>
            </a:p>
          </p:txBody>
        </p:sp>
        <p:sp>
          <p:nvSpPr>
            <p:cNvPr id="423970" name="Text Box 34"/>
            <p:cNvSpPr txBox="1"/>
            <p:nvPr/>
          </p:nvSpPr>
          <p:spPr>
            <a:xfrm>
              <a:off x="1857" y="2255"/>
              <a:ext cx="795" cy="288"/>
            </a:xfrm>
            <a:prstGeom prst="rect">
              <a:avLst/>
            </a:prstGeom>
            <a:noFill/>
            <a:ln w="25400">
              <a:noFill/>
            </a:ln>
          </p:spPr>
          <p:txBody>
            <a:bodyPr wrap="none">
              <a:spAutoFit/>
            </a:bodyPr>
            <a:p>
              <a:pPr algn="ctr">
                <a:spcBef>
                  <a:spcPct val="50000"/>
                </a:spcBef>
              </a:pPr>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(BR)CEO</a:t>
              </a:r>
              <a:endParaRPr lang="en-US" altLang="zh-CN" b="1" baseline="-25000" dirty="0">
                <a:solidFill>
                  <a:srgbClr val="FF0066"/>
                </a:solidFill>
                <a:latin typeface="Times New Roman" panose="02020603050405020304" pitchFamily="18" charset="0"/>
              </a:endParaRPr>
            </a:p>
          </p:txBody>
        </p:sp>
        <p:sp>
          <p:nvSpPr>
            <p:cNvPr id="423971" name="Text Box 35"/>
            <p:cNvSpPr txBox="1"/>
            <p:nvPr/>
          </p:nvSpPr>
          <p:spPr>
            <a:xfrm>
              <a:off x="2761" y="2166"/>
              <a:ext cx="400" cy="288"/>
            </a:xfrm>
            <a:prstGeom prst="rect">
              <a:avLst/>
            </a:prstGeom>
            <a:noFill/>
            <a:ln w="25400">
              <a:noFill/>
            </a:ln>
          </p:spPr>
          <p:txBody>
            <a:bodyPr wrap="none">
              <a:spAutoFit/>
            </a:bodyPr>
            <a:p>
              <a:pPr algn="ctr">
                <a:spcBef>
                  <a:spcPct val="50000"/>
                </a:spcBef>
              </a:pPr>
              <a:r>
                <a:rPr lang="en-US" altLang="zh-CN" b="1" i="1" dirty="0">
                  <a:latin typeface="Times New Roman" panose="02020603050405020304" pitchFamily="18" charset="0"/>
                </a:rPr>
                <a:t>u</a:t>
              </a:r>
              <a:r>
                <a:rPr lang="en-US" altLang="zh-CN" b="1" baseline="-25000" dirty="0">
                  <a:latin typeface="Times New Roman" panose="02020603050405020304" pitchFamily="18" charset="0"/>
                </a:rPr>
                <a:t>CE</a:t>
              </a:r>
              <a:endParaRPr lang="en-US" altLang="zh-CN" b="1" baseline="-25000" dirty="0">
                <a:latin typeface="Times New Roman" panose="02020603050405020304" pitchFamily="18" charset="0"/>
              </a:endParaRPr>
            </a:p>
          </p:txBody>
        </p:sp>
        <p:sp>
          <p:nvSpPr>
            <p:cNvPr id="423972" name="Text Box 36"/>
            <p:cNvSpPr txBox="1"/>
            <p:nvPr/>
          </p:nvSpPr>
          <p:spPr>
            <a:xfrm>
              <a:off x="1257" y="1206"/>
              <a:ext cx="446" cy="288"/>
            </a:xfrm>
            <a:prstGeom prst="rect">
              <a:avLst/>
            </a:prstGeom>
            <a:noFill/>
            <a:ln w="25400">
              <a:noFill/>
            </a:ln>
          </p:spPr>
          <p:txBody>
            <a:bodyPr wrap="none">
              <a:spAutoFit/>
            </a:bodyPr>
            <a:p>
              <a:pPr algn="ctr">
                <a:spcBef>
                  <a:spcPct val="50000"/>
                </a:spcBef>
              </a:pPr>
              <a:r>
                <a:rPr lang="en-US" altLang="zh-CN" b="1" i="1" dirty="0">
                  <a:solidFill>
                    <a:srgbClr val="FF0066"/>
                  </a:solidFill>
                  <a:latin typeface="Times New Roman" panose="02020603050405020304" pitchFamily="18" charset="0"/>
                </a:rPr>
                <a:t>P</a:t>
              </a:r>
              <a:r>
                <a:rPr lang="en-US" altLang="zh-CN" b="1" baseline="-25000" dirty="0">
                  <a:solidFill>
                    <a:srgbClr val="FF0066"/>
                  </a:solidFill>
                  <a:latin typeface="Times New Roman" panose="02020603050405020304" pitchFamily="18" charset="0"/>
                </a:rPr>
                <a:t>CM</a:t>
              </a:r>
              <a:endParaRPr lang="en-US" altLang="zh-CN" b="1" baseline="-25000" dirty="0">
                <a:solidFill>
                  <a:srgbClr val="FF0066"/>
                </a:solidFill>
                <a:latin typeface="Times New Roman" panose="02020603050405020304" pitchFamily="18" charset="0"/>
              </a:endParaRPr>
            </a:p>
          </p:txBody>
        </p:sp>
        <p:sp>
          <p:nvSpPr>
            <p:cNvPr id="423973" name="Text Box 37"/>
            <p:cNvSpPr txBox="1"/>
            <p:nvPr/>
          </p:nvSpPr>
          <p:spPr>
            <a:xfrm>
              <a:off x="537" y="2255"/>
              <a:ext cx="255" cy="289"/>
            </a:xfrm>
            <a:prstGeom prst="rect">
              <a:avLst/>
            </a:prstGeom>
            <a:noFill/>
            <a:ln w="25400">
              <a:noFill/>
            </a:ln>
          </p:spPr>
          <p:txBody>
            <a:bodyPr wrap="none">
              <a:spAutoFit/>
            </a:bodyPr>
            <a:p>
              <a:pPr algn="ctr">
                <a:spcBef>
                  <a:spcPct val="50000"/>
                </a:spcBef>
              </a:pPr>
              <a:r>
                <a:rPr lang="en-US" altLang="zh-CN" b="1" i="1" dirty="0">
                  <a:latin typeface="Times New Roman" panose="02020603050405020304" pitchFamily="18" charset="0"/>
                </a:rPr>
                <a:t>O</a:t>
              </a:r>
              <a:endParaRPr lang="en-US" altLang="zh-CN" b="1" i="1" dirty="0">
                <a:latin typeface="Times New Roman" panose="02020603050405020304" pitchFamily="18" charset="0"/>
              </a:endParaRPr>
            </a:p>
          </p:txBody>
        </p:sp>
        <p:sp>
          <p:nvSpPr>
            <p:cNvPr id="423974" name="Text Box 38"/>
            <p:cNvSpPr txBox="1"/>
            <p:nvPr/>
          </p:nvSpPr>
          <p:spPr>
            <a:xfrm>
              <a:off x="252" y="2041"/>
              <a:ext cx="468" cy="288"/>
            </a:xfrm>
            <a:prstGeom prst="rect">
              <a:avLst/>
            </a:prstGeom>
            <a:noFill/>
            <a:ln w="25400">
              <a:noFill/>
            </a:ln>
          </p:spPr>
          <p:txBody>
            <a:bodyPr wrap="none">
              <a:spAutoFit/>
            </a:bodyPr>
            <a:p>
              <a:pPr algn="ctr">
                <a:spcBef>
                  <a:spcPct val="50000"/>
                </a:spcBef>
              </a:pPr>
              <a:r>
                <a:rPr lang="en-US" altLang="zh-CN" b="1" i="1" dirty="0">
                  <a:solidFill>
                    <a:srgbClr val="336600"/>
                  </a:solidFill>
                  <a:latin typeface="Times New Roman" panose="02020603050405020304" pitchFamily="18" charset="0"/>
                </a:rPr>
                <a:t>I</a:t>
              </a:r>
              <a:r>
                <a:rPr lang="en-US" altLang="zh-CN" b="1" baseline="-25000" dirty="0">
                  <a:solidFill>
                    <a:srgbClr val="336600"/>
                  </a:solidFill>
                  <a:latin typeface="Times New Roman" panose="02020603050405020304" pitchFamily="18" charset="0"/>
                </a:rPr>
                <a:t>CEO</a:t>
              </a:r>
              <a:endParaRPr lang="en-US" altLang="zh-CN" b="1" baseline="-25000" dirty="0">
                <a:solidFill>
                  <a:srgbClr val="336600"/>
                </a:solidFill>
                <a:latin typeface="Times New Roman" panose="02020603050405020304" pitchFamily="18" charset="0"/>
              </a:endParaRPr>
            </a:p>
          </p:txBody>
        </p:sp>
        <p:sp>
          <p:nvSpPr>
            <p:cNvPr id="423975" name="Text Box 39"/>
            <p:cNvSpPr txBox="1"/>
            <p:nvPr/>
          </p:nvSpPr>
          <p:spPr>
            <a:xfrm>
              <a:off x="276" y="1033"/>
              <a:ext cx="1632" cy="1383"/>
            </a:xfrm>
            <a:prstGeom prst="rect">
              <a:avLst/>
            </a:prstGeom>
            <a:noFill/>
            <a:ln w="25400">
              <a:noFill/>
            </a:ln>
          </p:spPr>
          <p:txBody>
            <a:bodyPr>
              <a:spAutoFit/>
            </a:bodyPr>
            <a:p>
              <a:pPr algn="ctr">
                <a:lnSpc>
                  <a:spcPct val="75000"/>
                </a:lnSpc>
                <a:spcBef>
                  <a:spcPct val="50000"/>
                </a:spcBef>
              </a:pPr>
              <a:r>
                <a:rPr lang="zh-CN" altLang="en-US" b="1" dirty="0">
                  <a:solidFill>
                    <a:srgbClr val="0033CC"/>
                  </a:solidFill>
                  <a:latin typeface="Times New Roman" panose="02020603050405020304" pitchFamily="18" charset="0"/>
                </a:rPr>
                <a:t>安</a:t>
              </a:r>
              <a:endParaRPr lang="zh-CN" altLang="en-US" b="1" dirty="0">
                <a:solidFill>
                  <a:srgbClr val="0033CC"/>
                </a:solidFill>
                <a:latin typeface="Times New Roman" panose="02020603050405020304" pitchFamily="18" charset="0"/>
              </a:endParaRPr>
            </a:p>
            <a:p>
              <a:pPr algn="ctr">
                <a:lnSpc>
                  <a:spcPct val="75000"/>
                </a:lnSpc>
                <a:spcBef>
                  <a:spcPct val="50000"/>
                </a:spcBef>
              </a:pPr>
              <a:r>
                <a:rPr lang="zh-CN" altLang="en-US" b="1" dirty="0">
                  <a:solidFill>
                    <a:srgbClr val="0033CC"/>
                  </a:solidFill>
                  <a:latin typeface="Times New Roman" panose="02020603050405020304" pitchFamily="18" charset="0"/>
                </a:rPr>
                <a:t>全</a:t>
              </a:r>
              <a:endParaRPr lang="zh-CN" altLang="en-US" b="1" dirty="0">
                <a:solidFill>
                  <a:srgbClr val="0033CC"/>
                </a:solidFill>
                <a:latin typeface="Times New Roman" panose="02020603050405020304" pitchFamily="18" charset="0"/>
              </a:endParaRPr>
            </a:p>
            <a:p>
              <a:pPr algn="ctr">
                <a:lnSpc>
                  <a:spcPct val="75000"/>
                </a:lnSpc>
                <a:spcBef>
                  <a:spcPct val="50000"/>
                </a:spcBef>
              </a:pPr>
              <a:r>
                <a:rPr lang="zh-CN" altLang="en-US" b="1" dirty="0">
                  <a:solidFill>
                    <a:srgbClr val="0033CC"/>
                  </a:solidFill>
                  <a:latin typeface="Times New Roman" panose="02020603050405020304" pitchFamily="18" charset="0"/>
                </a:rPr>
                <a:t>     工</a:t>
              </a:r>
              <a:endParaRPr lang="zh-CN" altLang="en-US" b="1" dirty="0">
                <a:solidFill>
                  <a:srgbClr val="0033CC"/>
                </a:solidFill>
                <a:latin typeface="Times New Roman" panose="02020603050405020304" pitchFamily="18" charset="0"/>
              </a:endParaRPr>
            </a:p>
            <a:p>
              <a:pPr algn="ctr">
                <a:lnSpc>
                  <a:spcPct val="75000"/>
                </a:lnSpc>
                <a:spcBef>
                  <a:spcPct val="50000"/>
                </a:spcBef>
              </a:pPr>
              <a:r>
                <a:rPr lang="zh-CN" altLang="en-US" b="1" dirty="0">
                  <a:solidFill>
                    <a:srgbClr val="0033CC"/>
                  </a:solidFill>
                  <a:latin typeface="Times New Roman" panose="02020603050405020304" pitchFamily="18" charset="0"/>
                </a:rPr>
                <a:t>              作</a:t>
              </a:r>
              <a:endParaRPr lang="zh-CN" altLang="en-US" b="1" dirty="0">
                <a:solidFill>
                  <a:srgbClr val="0033CC"/>
                </a:solidFill>
                <a:latin typeface="Times New Roman" panose="02020603050405020304" pitchFamily="18" charset="0"/>
              </a:endParaRPr>
            </a:p>
            <a:p>
              <a:pPr algn="ctr">
                <a:lnSpc>
                  <a:spcPct val="75000"/>
                </a:lnSpc>
                <a:spcBef>
                  <a:spcPct val="50000"/>
                </a:spcBef>
              </a:pPr>
              <a:r>
                <a:rPr lang="zh-CN" altLang="en-US" b="1" dirty="0">
                  <a:solidFill>
                    <a:srgbClr val="0033CC"/>
                  </a:solidFill>
                  <a:latin typeface="Times New Roman" panose="02020603050405020304" pitchFamily="18" charset="0"/>
                </a:rPr>
                <a:t>                          区</a:t>
              </a:r>
              <a:endParaRPr lang="zh-CN" altLang="en-US" b="1" dirty="0">
                <a:solidFill>
                  <a:srgbClr val="0033CC"/>
                </a:solidFill>
                <a:latin typeface="Times New Roman" panose="02020603050405020304" pitchFamily="18" charset="0"/>
              </a:endParaRPr>
            </a:p>
          </p:txBody>
        </p:sp>
        <p:sp>
          <p:nvSpPr>
            <p:cNvPr id="423976" name="Line 40"/>
            <p:cNvSpPr/>
            <p:nvPr/>
          </p:nvSpPr>
          <p:spPr>
            <a:xfrm>
              <a:off x="688" y="852"/>
              <a:ext cx="420" cy="0"/>
            </a:xfrm>
            <a:prstGeom prst="line">
              <a:avLst/>
            </a:prstGeom>
            <a:ln w="28575" cap="flat" cmpd="sng">
              <a:solidFill>
                <a:srgbClr val="FF0066"/>
              </a:solidFill>
              <a:prstDash val="solid"/>
              <a:headEnd type="none" w="med" len="med"/>
              <a:tailEnd type="none" w="med" len="med"/>
            </a:ln>
          </p:spPr>
        </p:sp>
        <p:sp>
          <p:nvSpPr>
            <p:cNvPr id="423977" name="Line 41"/>
            <p:cNvSpPr/>
            <p:nvPr/>
          </p:nvSpPr>
          <p:spPr>
            <a:xfrm flipH="1">
              <a:off x="2232" y="2166"/>
              <a:ext cx="1" cy="138"/>
            </a:xfrm>
            <a:prstGeom prst="line">
              <a:avLst/>
            </a:prstGeom>
            <a:ln w="28575" cap="flat" cmpd="sng">
              <a:solidFill>
                <a:srgbClr val="FF0066"/>
              </a:solidFill>
              <a:prstDash val="solid"/>
              <a:headEnd type="none" w="med" len="med"/>
              <a:tailEnd type="none" w="med" len="med"/>
            </a:ln>
          </p:spPr>
        </p:sp>
        <p:sp>
          <p:nvSpPr>
            <p:cNvPr id="423978" name="Freeform 42"/>
            <p:cNvSpPr/>
            <p:nvPr/>
          </p:nvSpPr>
          <p:spPr>
            <a:xfrm>
              <a:off x="1101" y="842"/>
              <a:ext cx="1269" cy="1353"/>
            </a:xfrm>
            <a:custGeom>
              <a:avLst/>
              <a:gdLst>
                <a:gd name="txL" fmla="*/ 0 w 1269"/>
                <a:gd name="txT" fmla="*/ 0 h 1353"/>
                <a:gd name="txR" fmla="*/ 1269 w 1269"/>
                <a:gd name="txB" fmla="*/ 1353 h 1353"/>
              </a:gdLst>
              <a:ahLst/>
              <a:cxnLst>
                <a:cxn ang="0">
                  <a:pos x="0" y="0"/>
                </a:cxn>
                <a:cxn ang="0">
                  <a:pos x="295" y="871"/>
                </a:cxn>
                <a:cxn ang="0">
                  <a:pos x="864" y="1247"/>
                </a:cxn>
                <a:cxn ang="0">
                  <a:pos x="1269" y="1353"/>
                </a:cxn>
              </a:cxnLst>
              <a:rect l="txL" t="txT" r="txR" b="txB"/>
              <a:pathLst>
                <a:path w="1269" h="1353">
                  <a:moveTo>
                    <a:pt x="0" y="0"/>
                  </a:moveTo>
                  <a:cubicBezTo>
                    <a:pt x="49" y="145"/>
                    <a:pt x="151" y="664"/>
                    <a:pt x="295" y="871"/>
                  </a:cubicBezTo>
                  <a:cubicBezTo>
                    <a:pt x="439" y="1079"/>
                    <a:pt x="702" y="1167"/>
                    <a:pt x="864" y="1247"/>
                  </a:cubicBezTo>
                  <a:cubicBezTo>
                    <a:pt x="1026" y="1327"/>
                    <a:pt x="1185" y="1331"/>
                    <a:pt x="1269" y="1353"/>
                  </a:cubicBezTo>
                </a:path>
              </a:pathLst>
            </a:custGeom>
            <a:noFill/>
            <a:ln w="28575" cap="flat" cmpd="sng">
              <a:solidFill>
                <a:srgbClr val="FF0066"/>
              </a:solidFill>
              <a:prstDash val="solid"/>
              <a:round/>
              <a:headEnd type="none" w="med" len="med"/>
              <a:tailEnd type="none" w="sm" len="lg"/>
            </a:ln>
          </p:spPr>
          <p:txBody>
            <a:bodyPr>
              <a:spAutoFit/>
            </a:bodyPr>
            <a:p>
              <a:endParaRPr lang="zh-CN" altLang="en-US" dirty="0">
                <a:latin typeface="Times New Roman" panose="02020603050405020304" pitchFamily="18" charset="0"/>
              </a:endParaRPr>
            </a:p>
          </p:txBody>
        </p:sp>
        <p:sp>
          <p:nvSpPr>
            <p:cNvPr id="423979" name="Line 43"/>
            <p:cNvSpPr/>
            <p:nvPr/>
          </p:nvSpPr>
          <p:spPr>
            <a:xfrm>
              <a:off x="691" y="819"/>
              <a:ext cx="420" cy="0"/>
            </a:xfrm>
            <a:prstGeom prst="line">
              <a:avLst/>
            </a:prstGeom>
            <a:ln w="76200" cap="flat" cmpd="sng">
              <a:pattFill prst="wdUpDiag">
                <a:fgClr>
                  <a:srgbClr val="FF0066"/>
                </a:fgClr>
                <a:bgClr>
                  <a:srgbClr val="FFFFFF"/>
                </a:bgClr>
              </a:pattFill>
              <a:prstDash val="solid"/>
              <a:headEnd type="none" w="med" len="med"/>
              <a:tailEnd type="none" w="med" len="med"/>
            </a:ln>
          </p:spPr>
        </p:sp>
      </p:gr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4754">
                                            <p:txEl>
                                              <p:charRg st="0" end="7"/>
                                            </p:txEl>
                                          </p:spTgt>
                                        </p:tgtEl>
                                        <p:attrNameLst>
                                          <p:attrName>style.visibility</p:attrName>
                                        </p:attrNameLst>
                                      </p:cBhvr>
                                      <p:to>
                                        <p:strVal val="visible"/>
                                      </p:to>
                                    </p:set>
                                    <p:animEffect transition="in" filter="wipe(left)">
                                      <p:cBhvr>
                                        <p:cTn id="7" dur="500"/>
                                        <p:tgtEl>
                                          <p:spTgt spid="74754">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4755">
                                            <p:txEl>
                                              <p:charRg st="0" end="35"/>
                                            </p:txEl>
                                          </p:spTgt>
                                        </p:tgtEl>
                                        <p:attrNameLst>
                                          <p:attrName>style.visibility</p:attrName>
                                        </p:attrNameLst>
                                      </p:cBhvr>
                                      <p:to>
                                        <p:strVal val="visible"/>
                                      </p:to>
                                    </p:set>
                                    <p:animEffect transition="in" filter="wipe(left)">
                                      <p:cBhvr>
                                        <p:cTn id="17" dur="500"/>
                                        <p:tgtEl>
                                          <p:spTgt spid="74755">
                                            <p:txEl>
                                              <p:charRg st="0" end="3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4757">
                                            <p:txEl>
                                              <p:charRg st="0" end="22"/>
                                            </p:txEl>
                                          </p:spTgt>
                                        </p:tgtEl>
                                        <p:attrNameLst>
                                          <p:attrName>style.visibility</p:attrName>
                                        </p:attrNameLst>
                                      </p:cBhvr>
                                      <p:to>
                                        <p:strVal val="visible"/>
                                      </p:to>
                                    </p:set>
                                    <p:animEffect transition="in" filter="wipe(left)">
                                      <p:cBhvr>
                                        <p:cTn id="22" dur="500"/>
                                        <p:tgtEl>
                                          <p:spTgt spid="74757">
                                            <p:txEl>
                                              <p:charRg st="0" end="2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4758"/>
                                        </p:tgtEl>
                                        <p:attrNameLst>
                                          <p:attrName>style.visibility</p:attrName>
                                        </p:attrNameLst>
                                      </p:cBhvr>
                                      <p:to>
                                        <p:strVal val="visible"/>
                                      </p:to>
                                    </p:set>
                                    <p:animEffect transition="in" filter="wipe(left)">
                                      <p:cBhvr>
                                        <p:cTn id="27" dur="500"/>
                                        <p:tgtEl>
                                          <p:spTgt spid="7475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4759">
                                            <p:txEl>
                                              <p:charRg st="0" end="33"/>
                                            </p:txEl>
                                          </p:spTgt>
                                        </p:tgtEl>
                                        <p:attrNameLst>
                                          <p:attrName>style.visibility</p:attrName>
                                        </p:attrNameLst>
                                      </p:cBhvr>
                                      <p:to>
                                        <p:strVal val="visible"/>
                                      </p:to>
                                    </p:set>
                                    <p:animEffect transition="in" filter="wipe(left)">
                                      <p:cBhvr>
                                        <p:cTn id="32" dur="500"/>
                                        <p:tgtEl>
                                          <p:spTgt spid="74759">
                                            <p:txEl>
                                              <p:charRg st="0" end="3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4756">
                                            <p:txEl>
                                              <p:charRg st="0" end="31"/>
                                            </p:txEl>
                                          </p:spTgt>
                                        </p:tgtEl>
                                        <p:attrNameLst>
                                          <p:attrName>style.visibility</p:attrName>
                                        </p:attrNameLst>
                                      </p:cBhvr>
                                      <p:to>
                                        <p:strVal val="visible"/>
                                      </p:to>
                                    </p:set>
                                    <p:animEffect transition="in" filter="wipe(left)">
                                      <p:cBhvr>
                                        <p:cTn id="37" dur="500"/>
                                        <p:tgtEl>
                                          <p:spTgt spid="74756">
                                            <p:txEl>
                                              <p:charRg st="0" end="3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4760">
                                            <p:txEl>
                                              <p:charRg st="0" end="32"/>
                                            </p:txEl>
                                          </p:spTgt>
                                        </p:tgtEl>
                                        <p:attrNameLst>
                                          <p:attrName>style.visibility</p:attrName>
                                        </p:attrNameLst>
                                      </p:cBhvr>
                                      <p:to>
                                        <p:strVal val="visible"/>
                                      </p:to>
                                    </p:set>
                                    <p:animEffect transition="in" filter="wipe(left)">
                                      <p:cBhvr>
                                        <p:cTn id="42" dur="500"/>
                                        <p:tgtEl>
                                          <p:spTgt spid="74760">
                                            <p:txEl>
                                              <p:charRg st="0" end="3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74761">
                                            <p:txEl>
                                              <p:charRg st="0" end="9"/>
                                            </p:txEl>
                                          </p:spTgt>
                                        </p:tgtEl>
                                        <p:attrNameLst>
                                          <p:attrName>style.visibility</p:attrName>
                                        </p:attrNameLst>
                                      </p:cBhvr>
                                      <p:to>
                                        <p:strVal val="visible"/>
                                      </p:to>
                                    </p:set>
                                    <p:animEffect transition="in" filter="wipe(left)">
                                      <p:cBhvr>
                                        <p:cTn id="47" dur="500"/>
                                        <p:tgtEl>
                                          <p:spTgt spid="74761">
                                            <p:txEl>
                                              <p:charRg st="0" end="9"/>
                                            </p:txEl>
                                          </p:spTgt>
                                        </p:tgtEl>
                                      </p:cBhvr>
                                    </p:animEffect>
                                  </p:childTnLst>
                                </p:cTn>
                              </p:par>
                            </p:childTnLst>
                          </p:cTn>
                        </p:par>
                        <p:par>
                          <p:cTn id="48" fill="hold">
                            <p:stCondLst>
                              <p:cond delay="500"/>
                            </p:stCondLst>
                            <p:childTnLst>
                              <p:par>
                                <p:cTn id="49" presetID="22" presetClass="entr" presetSubtype="8" fill="hold" grpId="0" nodeType="afterEffect">
                                  <p:stCondLst>
                                    <p:cond delay="0"/>
                                  </p:stCondLst>
                                  <p:childTnLst>
                                    <p:set>
                                      <p:cBhvr>
                                        <p:cTn id="50" dur="1" fill="hold">
                                          <p:stCondLst>
                                            <p:cond delay="0"/>
                                          </p:stCondLst>
                                        </p:cTn>
                                        <p:tgtEl>
                                          <p:spTgt spid="74762">
                                            <p:txEl>
                                              <p:charRg st="0" end="11"/>
                                            </p:txEl>
                                          </p:spTgt>
                                        </p:tgtEl>
                                        <p:attrNameLst>
                                          <p:attrName>style.visibility</p:attrName>
                                        </p:attrNameLst>
                                      </p:cBhvr>
                                      <p:to>
                                        <p:strVal val="visible"/>
                                      </p:to>
                                    </p:set>
                                    <p:animEffect transition="in" filter="wipe(left)">
                                      <p:cBhvr>
                                        <p:cTn id="51" dur="500"/>
                                        <p:tgtEl>
                                          <p:spTgt spid="74762">
                                            <p:txEl>
                                              <p:charRg st="0" end="11"/>
                                            </p:txEl>
                                          </p:spTgt>
                                        </p:tgtEl>
                                      </p:cBhvr>
                                    </p:animEffect>
                                  </p:childTnLst>
                                </p:cTn>
                              </p:par>
                            </p:childTnLst>
                          </p:cTn>
                        </p:par>
                        <p:par>
                          <p:cTn id="52" fill="hold">
                            <p:stCondLst>
                              <p:cond delay="1000"/>
                            </p:stCondLst>
                            <p:childTnLst>
                              <p:par>
                                <p:cTn id="53" presetID="22" presetClass="entr" presetSubtype="8" fill="hold" grpId="0" nodeType="afterEffect">
                                  <p:stCondLst>
                                    <p:cond delay="0"/>
                                  </p:stCondLst>
                                  <p:childTnLst>
                                    <p:set>
                                      <p:cBhvr>
                                        <p:cTn id="54" dur="1" fill="hold">
                                          <p:stCondLst>
                                            <p:cond delay="0"/>
                                          </p:stCondLst>
                                        </p:cTn>
                                        <p:tgtEl>
                                          <p:spTgt spid="74763">
                                            <p:txEl>
                                              <p:charRg st="0" end="11"/>
                                            </p:txEl>
                                          </p:spTgt>
                                        </p:tgtEl>
                                        <p:attrNameLst>
                                          <p:attrName>style.visibility</p:attrName>
                                        </p:attrNameLst>
                                      </p:cBhvr>
                                      <p:to>
                                        <p:strVal val="visible"/>
                                      </p:to>
                                    </p:set>
                                    <p:animEffect transition="in" filter="wipe(left)">
                                      <p:cBhvr>
                                        <p:cTn id="55" dur="500"/>
                                        <p:tgtEl>
                                          <p:spTgt spid="74763">
                                            <p:txEl>
                                              <p:charRg st="0"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build="p"/>
      <p:bldP spid="74755" grpId="0" build="p"/>
      <p:bldP spid="74756" grpId="0" build="p"/>
      <p:bldP spid="74757" grpId="0" build="p"/>
      <p:bldP spid="74758" grpId="0"/>
      <p:bldP spid="74759" grpId="0" build="p"/>
      <p:bldP spid="74760" grpId="0" build="p"/>
      <p:bldP spid="74761" grpId="0" build="p"/>
      <p:bldP spid="74762" grpId="0" advAuto="1000" build="p"/>
      <p:bldP spid="74763" grpId="0" advAuto="1000"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1" name="AutoShape 3">
            <a:hlinkClick r:id="" action="ppaction://noaction"/>
          </p:cNvPr>
          <p:cNvSpPr/>
          <p:nvPr/>
        </p:nvSpPr>
        <p:spPr>
          <a:xfrm>
            <a:off x="1127760" y="3428683"/>
            <a:ext cx="5772150" cy="646701"/>
          </a:xfrm>
          <a:prstGeom prst="roundRect">
            <a:avLst>
              <a:gd name="adj" fmla="val 16667"/>
            </a:avLst>
          </a:prstGeom>
          <a:noFill/>
          <a:ln w="9525">
            <a:noFill/>
          </a:ln>
        </p:spPr>
        <p:txBody>
          <a:bodyPr>
            <a:spAutoFit/>
          </a:bodyPr>
          <a:p>
            <a:pPr algn="ctr"/>
            <a:r>
              <a:rPr lang="en-US" altLang="zh-CN" sz="3200" b="1" dirty="0">
                <a:solidFill>
                  <a:srgbClr val="FF5050"/>
                </a:solidFill>
                <a:latin typeface="Times New Roman" panose="02020603050405020304" pitchFamily="18" charset="0"/>
              </a:rPr>
              <a:t>2  </a:t>
            </a:r>
            <a:r>
              <a:rPr lang="zh-CN" altLang="en-US" sz="3200" b="1" dirty="0">
                <a:solidFill>
                  <a:srgbClr val="FF5050"/>
                </a:solidFill>
                <a:latin typeface="Times New Roman" panose="02020603050405020304" pitchFamily="18" charset="0"/>
              </a:rPr>
              <a:t>半导体器件的命名方式</a:t>
            </a:r>
            <a:endParaRPr lang="zh-CN" altLang="en-US" sz="3200" b="1" dirty="0">
              <a:solidFill>
                <a:srgbClr val="FF5050"/>
              </a:solidFill>
              <a:latin typeface="Times New Roman" panose="02020603050405020304" pitchFamily="18" charset="0"/>
            </a:endParaRPr>
          </a:p>
        </p:txBody>
      </p:sp>
      <p:sp>
        <p:nvSpPr>
          <p:cNvPr id="83972" name="AutoShape 4"/>
          <p:cNvSpPr/>
          <p:nvPr/>
        </p:nvSpPr>
        <p:spPr>
          <a:xfrm>
            <a:off x="1172845" y="2265998"/>
            <a:ext cx="6953250" cy="646701"/>
          </a:xfrm>
          <a:prstGeom prst="roundRect">
            <a:avLst>
              <a:gd name="adj" fmla="val 16667"/>
            </a:avLst>
          </a:prstGeom>
          <a:noFill/>
          <a:ln w="9525">
            <a:noFill/>
          </a:ln>
        </p:spPr>
        <p:txBody>
          <a:bodyPr>
            <a:spAutoFit/>
          </a:bodyPr>
          <a:p>
            <a:pPr algn="ctr"/>
            <a:r>
              <a:rPr lang="en-US" altLang="zh-CN" sz="3200" b="1" dirty="0">
                <a:solidFill>
                  <a:srgbClr val="FF5050"/>
                </a:solidFill>
                <a:latin typeface="Times New Roman" panose="02020603050405020304" pitchFamily="18" charset="0"/>
              </a:rPr>
              <a:t>1  </a:t>
            </a:r>
            <a:r>
              <a:rPr lang="zh-CN" altLang="en-US" sz="3200" b="1" dirty="0">
                <a:solidFill>
                  <a:srgbClr val="FF5050"/>
                </a:solidFill>
                <a:latin typeface="Times New Roman" panose="02020603050405020304" pitchFamily="18" charset="0"/>
              </a:rPr>
              <a:t>半导体三极管使用的基本知识</a:t>
            </a:r>
            <a:endParaRPr lang="zh-CN" altLang="en-US" sz="3200" b="1" dirty="0">
              <a:solidFill>
                <a:srgbClr val="FF5050"/>
              </a:solidFill>
              <a:latin typeface="Times New Roman" panose="02020603050405020304" pitchFamily="18" charset="0"/>
            </a:endParaRPr>
          </a:p>
        </p:txBody>
      </p:sp>
      <p:sp>
        <p:nvSpPr>
          <p:cNvPr id="2" name="文本框 1"/>
          <p:cNvSpPr txBox="1"/>
          <p:nvPr/>
        </p:nvSpPr>
        <p:spPr>
          <a:xfrm>
            <a:off x="533400" y="546735"/>
            <a:ext cx="8112760" cy="808355"/>
          </a:xfrm>
          <a:prstGeom prst="rect">
            <a:avLst/>
          </a:prstGeom>
          <a:noFill/>
        </p:spPr>
        <p:txBody>
          <a:bodyPr wrap="square" rtlCol="0">
            <a:noAutofit/>
          </a:bodyPr>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noProof="0" dirty="0" smtClean="0">
                <a:ln>
                  <a:noFill/>
                </a:ln>
                <a:solidFill>
                  <a:schemeClr val="bg1"/>
                </a:solidFill>
                <a:effectLst>
                  <a:outerShdw blurRad="38100" dist="38100" dir="2700000" algn="tl">
                    <a:srgbClr val="000000"/>
                  </a:outerShdw>
                </a:effectLst>
                <a:uLnTx/>
                <a:uFillTx/>
                <a:latin typeface="Times New Roman" panose="02020603050405020304" pitchFamily="18" charset="0"/>
                <a:ea typeface="楷体_GB2312" pitchFamily="49" charset="-122"/>
                <a:sym typeface="+mn-ea"/>
              </a:rPr>
              <a:t>7.3.4</a:t>
            </a:r>
            <a:r>
              <a:rPr kumimoji="1" lang="zh-CN" altLang="en-US" sz="3600" noProof="0" dirty="0" smtClean="0">
                <a:ln>
                  <a:noFill/>
                </a:ln>
                <a:solidFill>
                  <a:schemeClr val="bg1"/>
                </a:solidFill>
                <a:effectLst>
                  <a:outerShdw blurRad="38100" dist="38100" dir="2700000" algn="tl">
                    <a:srgbClr val="000000"/>
                  </a:outerShdw>
                </a:effectLst>
                <a:uLnTx/>
                <a:uFillTx/>
                <a:latin typeface="Times New Roman" panose="02020603050405020304" pitchFamily="18" charset="0"/>
                <a:ea typeface="楷体_GB2312" pitchFamily="49" charset="-122"/>
                <a:sym typeface="+mn-ea"/>
              </a:rPr>
              <a:t>　</a:t>
            </a:r>
            <a:r>
              <a:rPr kumimoji="1" lang="zh-CN" altLang="en-US" sz="3600" noProof="0" dirty="0" smtClean="0">
                <a:ln>
                  <a:noFill/>
                </a:ln>
                <a:solidFill>
                  <a:schemeClr val="bg1"/>
                </a:solidFill>
                <a:effectLst/>
                <a:uLnTx/>
                <a:uFillTx/>
                <a:latin typeface="宋体" panose="02010600030101010101" pitchFamily="2" charset="-122"/>
                <a:ea typeface="宋体" panose="02010600030101010101" pitchFamily="2" charset="-122"/>
                <a:sym typeface="+mn-ea"/>
              </a:rPr>
              <a:t>半导体三极管的测试与应用</a:t>
            </a:r>
            <a:endParaRPr kumimoji="1" lang="zh-CN" altLang="en-US" sz="3600" noProof="0" dirty="0" smtClean="0">
              <a:ln>
                <a:noFill/>
              </a:ln>
              <a:solidFill>
                <a:schemeClr val="bg1"/>
              </a:solidFill>
              <a:effectLst/>
              <a:uLnTx/>
              <a:uFillTx/>
              <a:latin typeface="宋体" panose="02010600030101010101" pitchFamily="2" charset="-122"/>
              <a:ea typeface="宋体" panose="02010600030101010101" pitchFamily="2" charset="-122"/>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500"/>
                                  </p:stCondLst>
                                  <p:childTnLst>
                                    <p:set>
                                      <p:cBhvr>
                                        <p:cTn id="6" dur="1" fill="hold">
                                          <p:stCondLst>
                                            <p:cond delay="0"/>
                                          </p:stCondLst>
                                        </p:cTn>
                                        <p:tgtEl>
                                          <p:spTgt spid="83972"/>
                                        </p:tgtEl>
                                        <p:attrNameLst>
                                          <p:attrName>style.visibility</p:attrName>
                                        </p:attrNameLst>
                                      </p:cBhvr>
                                      <p:to>
                                        <p:strVal val="visible"/>
                                      </p:to>
                                    </p:set>
                                    <p:animEffect transition="in" filter="wipe(left)">
                                      <p:cBhvr>
                                        <p:cTn id="7" dur="500"/>
                                        <p:tgtEl>
                                          <p:spTgt spid="83972"/>
                                        </p:tgtEl>
                                      </p:cBhvr>
                                    </p:animEffect>
                                  </p:childTnLst>
                                </p:cTn>
                              </p:par>
                            </p:childTnLst>
                          </p:cTn>
                        </p:par>
                        <p:par>
                          <p:cTn id="8" fill="hold">
                            <p:stCondLst>
                              <p:cond delay="2000"/>
                            </p:stCondLst>
                            <p:childTnLst>
                              <p:par>
                                <p:cTn id="9" presetID="22" presetClass="entr" presetSubtype="8" fill="hold" grpId="0" nodeType="afterEffect">
                                  <p:stCondLst>
                                    <p:cond delay="1500"/>
                                  </p:stCondLst>
                                  <p:childTnLst>
                                    <p:set>
                                      <p:cBhvr>
                                        <p:cTn id="10" dur="1" fill="hold">
                                          <p:stCondLst>
                                            <p:cond delay="0"/>
                                          </p:stCondLst>
                                        </p:cTn>
                                        <p:tgtEl>
                                          <p:spTgt spid="83971"/>
                                        </p:tgtEl>
                                        <p:attrNameLst>
                                          <p:attrName>style.visibility</p:attrName>
                                        </p:attrNameLst>
                                      </p:cBhvr>
                                      <p:to>
                                        <p:strVal val="visible"/>
                                      </p:to>
                                    </p:set>
                                    <p:animEffect transition="in" filter="wipe(left)">
                                      <p:cBhvr>
                                        <p:cTn id="11" dur="500"/>
                                        <p:tgtEl>
                                          <p:spTgt spid="839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p:bldP spid="83972"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Rectangle 2"/>
          <p:cNvSpPr/>
          <p:nvPr/>
        </p:nvSpPr>
        <p:spPr>
          <a:xfrm>
            <a:off x="352425" y="575310"/>
            <a:ext cx="6934200" cy="583565"/>
          </a:xfrm>
          <a:prstGeom prst="rect">
            <a:avLst/>
          </a:prstGeom>
          <a:noFill/>
          <a:ln w="9525">
            <a:noFill/>
          </a:ln>
        </p:spPr>
        <p:txBody>
          <a:bodyPr>
            <a:spAutoFit/>
          </a:bodyPr>
          <a:p>
            <a:pPr eaLnBrk="0" hangingPunct="0"/>
            <a:r>
              <a:rPr lang="en-US" altLang="zh-CN" sz="3200" b="1" dirty="0">
                <a:solidFill>
                  <a:schemeClr val="bg1"/>
                </a:solidFill>
                <a:latin typeface="Times New Roman" panose="02020603050405020304" pitchFamily="18" charset="0"/>
              </a:rPr>
              <a:t>1 . </a:t>
            </a:r>
            <a:r>
              <a:rPr lang="zh-CN" altLang="en-US" sz="3200" b="1" dirty="0">
                <a:solidFill>
                  <a:schemeClr val="bg1"/>
                </a:solidFill>
                <a:latin typeface="Times New Roman" panose="02020603050405020304" pitchFamily="18" charset="0"/>
              </a:rPr>
              <a:t>半导体三极管使用基本知识</a:t>
            </a:r>
            <a:endParaRPr lang="zh-CN" altLang="en-US" sz="3200" b="1" dirty="0">
              <a:solidFill>
                <a:schemeClr val="bg1"/>
              </a:solidFill>
              <a:latin typeface="Times New Roman" panose="02020603050405020304" pitchFamily="18" charset="0"/>
            </a:endParaRPr>
          </a:p>
        </p:txBody>
      </p:sp>
      <p:graphicFrame>
        <p:nvGraphicFramePr>
          <p:cNvPr id="425987" name="Object 3"/>
          <p:cNvGraphicFramePr/>
          <p:nvPr/>
        </p:nvGraphicFramePr>
        <p:xfrm>
          <a:off x="457200" y="2286000"/>
          <a:ext cx="1557338" cy="2133600"/>
        </p:xfrm>
        <a:graphic>
          <a:graphicData uri="http://schemas.openxmlformats.org/presentationml/2006/ole">
            <mc:AlternateContent xmlns:mc="http://schemas.openxmlformats.org/markup-compatibility/2006">
              <mc:Choice xmlns:v="urn:schemas-microsoft-com:vml" Requires="v">
                <p:oleObj spid="_x0000_s4180" name="" r:id="rId1" imgW="1876425" imgH="2571750" progId="Paint.Picture">
                  <p:embed/>
                </p:oleObj>
              </mc:Choice>
              <mc:Fallback>
                <p:oleObj name="" r:id="rId1" imgW="1876425" imgH="2571750" progId="Paint.Picture">
                  <p:embed/>
                  <p:pic>
                    <p:nvPicPr>
                      <p:cNvPr id="0" name="图片 4179"/>
                      <p:cNvPicPr/>
                      <p:nvPr/>
                    </p:nvPicPr>
                    <p:blipFill>
                      <a:blip r:embed="rId2"/>
                      <a:stretch>
                        <a:fillRect/>
                      </a:stretch>
                    </p:blipFill>
                    <p:spPr>
                      <a:xfrm>
                        <a:off x="457200" y="2286000"/>
                        <a:ext cx="1557338" cy="2133600"/>
                      </a:xfrm>
                      <a:prstGeom prst="rect">
                        <a:avLst/>
                      </a:prstGeom>
                      <a:noFill/>
                      <a:ln w="38100">
                        <a:noFill/>
                        <a:miter/>
                      </a:ln>
                    </p:spPr>
                  </p:pic>
                </p:oleObj>
              </mc:Fallback>
            </mc:AlternateContent>
          </a:graphicData>
        </a:graphic>
      </p:graphicFrame>
      <p:graphicFrame>
        <p:nvGraphicFramePr>
          <p:cNvPr id="425988" name="Object 4"/>
          <p:cNvGraphicFramePr/>
          <p:nvPr/>
        </p:nvGraphicFramePr>
        <p:xfrm>
          <a:off x="2819400" y="2209800"/>
          <a:ext cx="1054100" cy="2362200"/>
        </p:xfrm>
        <a:graphic>
          <a:graphicData uri="http://schemas.openxmlformats.org/presentationml/2006/ole">
            <mc:AlternateContent xmlns:mc="http://schemas.openxmlformats.org/markup-compatibility/2006">
              <mc:Choice xmlns:v="urn:schemas-microsoft-com:vml" Requires="v">
                <p:oleObj spid="_x0000_s4182" name="" r:id="rId3" imgW="1257300" imgH="2495550" progId="Paint.Picture">
                  <p:embed/>
                </p:oleObj>
              </mc:Choice>
              <mc:Fallback>
                <p:oleObj name="" r:id="rId3" imgW="1257300" imgH="2495550" progId="Paint.Picture">
                  <p:embed/>
                  <p:pic>
                    <p:nvPicPr>
                      <p:cNvPr id="0" name="图片 4181"/>
                      <p:cNvPicPr/>
                      <p:nvPr/>
                    </p:nvPicPr>
                    <p:blipFill>
                      <a:blip r:embed="rId4"/>
                      <a:stretch>
                        <a:fillRect/>
                      </a:stretch>
                    </p:blipFill>
                    <p:spPr>
                      <a:xfrm>
                        <a:off x="2819400" y="2209800"/>
                        <a:ext cx="1054100" cy="2362200"/>
                      </a:xfrm>
                      <a:prstGeom prst="rect">
                        <a:avLst/>
                      </a:prstGeom>
                      <a:noFill/>
                      <a:ln w="38100">
                        <a:noFill/>
                        <a:miter/>
                      </a:ln>
                    </p:spPr>
                  </p:pic>
                </p:oleObj>
              </mc:Fallback>
            </mc:AlternateContent>
          </a:graphicData>
        </a:graphic>
      </p:graphicFrame>
      <p:graphicFrame>
        <p:nvGraphicFramePr>
          <p:cNvPr id="425989" name="Object 5"/>
          <p:cNvGraphicFramePr/>
          <p:nvPr/>
        </p:nvGraphicFramePr>
        <p:xfrm>
          <a:off x="4724400" y="2667000"/>
          <a:ext cx="684213" cy="1295400"/>
        </p:xfrm>
        <a:graphic>
          <a:graphicData uri="http://schemas.openxmlformats.org/presentationml/2006/ole">
            <mc:AlternateContent xmlns:mc="http://schemas.openxmlformats.org/markup-compatibility/2006">
              <mc:Choice xmlns:v="urn:schemas-microsoft-com:vml" Requires="v">
                <p:oleObj spid="_x0000_s4181" name="" r:id="rId5" imgW="1066800" imgH="2019300" progId="Paint.Picture">
                  <p:embed/>
                </p:oleObj>
              </mc:Choice>
              <mc:Fallback>
                <p:oleObj name="" r:id="rId5" imgW="1066800" imgH="2019300" progId="Paint.Picture">
                  <p:embed/>
                  <p:pic>
                    <p:nvPicPr>
                      <p:cNvPr id="0" name="图片 4180"/>
                      <p:cNvPicPr/>
                      <p:nvPr/>
                    </p:nvPicPr>
                    <p:blipFill>
                      <a:blip r:embed="rId6"/>
                      <a:stretch>
                        <a:fillRect/>
                      </a:stretch>
                    </p:blipFill>
                    <p:spPr>
                      <a:xfrm>
                        <a:off x="4724400" y="2667000"/>
                        <a:ext cx="684213" cy="1295400"/>
                      </a:xfrm>
                      <a:prstGeom prst="rect">
                        <a:avLst/>
                      </a:prstGeom>
                      <a:noFill/>
                      <a:ln w="38100">
                        <a:noFill/>
                        <a:miter/>
                      </a:ln>
                    </p:spPr>
                  </p:pic>
                </p:oleObj>
              </mc:Fallback>
            </mc:AlternateContent>
          </a:graphicData>
        </a:graphic>
      </p:graphicFrame>
      <p:graphicFrame>
        <p:nvGraphicFramePr>
          <p:cNvPr id="425990" name="Object 6"/>
          <p:cNvGraphicFramePr/>
          <p:nvPr/>
        </p:nvGraphicFramePr>
        <p:xfrm>
          <a:off x="5867400" y="1447800"/>
          <a:ext cx="2255838" cy="2362200"/>
        </p:xfrm>
        <a:graphic>
          <a:graphicData uri="http://schemas.openxmlformats.org/presentationml/2006/ole">
            <mc:AlternateContent xmlns:mc="http://schemas.openxmlformats.org/markup-compatibility/2006">
              <mc:Choice xmlns:v="urn:schemas-microsoft-com:vml" Requires="v">
                <p:oleObj spid="_x0000_s4179" name="" r:id="rId7" imgW="2609850" imgH="2733675" progId="Paint.Picture">
                  <p:embed/>
                </p:oleObj>
              </mc:Choice>
              <mc:Fallback>
                <p:oleObj name="" r:id="rId7" imgW="2609850" imgH="2733675" progId="Paint.Picture">
                  <p:embed/>
                  <p:pic>
                    <p:nvPicPr>
                      <p:cNvPr id="0" name="图片 4178"/>
                      <p:cNvPicPr/>
                      <p:nvPr/>
                    </p:nvPicPr>
                    <p:blipFill>
                      <a:blip r:embed="rId8"/>
                      <a:stretch>
                        <a:fillRect/>
                      </a:stretch>
                    </p:blipFill>
                    <p:spPr>
                      <a:xfrm>
                        <a:off x="5867400" y="1447800"/>
                        <a:ext cx="2255838" cy="2362200"/>
                      </a:xfrm>
                      <a:prstGeom prst="rect">
                        <a:avLst/>
                      </a:prstGeom>
                      <a:noFill/>
                      <a:ln w="38100">
                        <a:noFill/>
                        <a:miter/>
                      </a:ln>
                    </p:spPr>
                  </p:pic>
                </p:oleObj>
              </mc:Fallback>
            </mc:AlternateContent>
          </a:graphicData>
        </a:graphic>
      </p:graphicFrame>
      <p:sp>
        <p:nvSpPr>
          <p:cNvPr id="84999" name="Rectangle 7"/>
          <p:cNvSpPr/>
          <p:nvPr/>
        </p:nvSpPr>
        <p:spPr>
          <a:xfrm>
            <a:off x="381000" y="1600200"/>
            <a:ext cx="4343400" cy="519113"/>
          </a:xfrm>
          <a:prstGeom prst="rect">
            <a:avLst/>
          </a:prstGeom>
          <a:noFill/>
          <a:ln w="9525">
            <a:noFill/>
          </a:ln>
        </p:spPr>
        <p:txBody>
          <a:bodyPr>
            <a:spAutoFit/>
          </a:bodyPr>
          <a:p>
            <a:pPr eaLnBrk="0" hangingPunct="0"/>
            <a:r>
              <a:rPr lang="zh-CN" altLang="en-US" sz="2800" b="1" dirty="0">
                <a:solidFill>
                  <a:srgbClr val="0033CC"/>
                </a:solidFill>
                <a:latin typeface="Times New Roman" panose="02020603050405020304" pitchFamily="18" charset="0"/>
              </a:rPr>
              <a:t>一、外型及引脚排列</a:t>
            </a:r>
            <a:endParaRPr lang="zh-CN" altLang="en-US" sz="2800" b="1" dirty="0">
              <a:solidFill>
                <a:srgbClr val="0033CC"/>
              </a:solidFill>
              <a:latin typeface="Times New Roman" panose="02020603050405020304" pitchFamily="18" charset="0"/>
            </a:endParaRPr>
          </a:p>
        </p:txBody>
      </p:sp>
      <p:grpSp>
        <p:nvGrpSpPr>
          <p:cNvPr id="2" name="Group 8"/>
          <p:cNvGrpSpPr/>
          <p:nvPr/>
        </p:nvGrpSpPr>
        <p:grpSpPr>
          <a:xfrm>
            <a:off x="381000" y="4800600"/>
            <a:ext cx="1758950" cy="1398588"/>
            <a:chOff x="432" y="3055"/>
            <a:chExt cx="1108" cy="881"/>
          </a:xfrm>
        </p:grpSpPr>
        <p:grpSp>
          <p:nvGrpSpPr>
            <p:cNvPr id="425993" name="Group 9"/>
            <p:cNvGrpSpPr/>
            <p:nvPr/>
          </p:nvGrpSpPr>
          <p:grpSpPr>
            <a:xfrm>
              <a:off x="592" y="3055"/>
              <a:ext cx="672" cy="677"/>
              <a:chOff x="592" y="3055"/>
              <a:chExt cx="672" cy="677"/>
            </a:xfrm>
          </p:grpSpPr>
          <p:sp>
            <p:nvSpPr>
              <p:cNvPr id="425994" name="Rectangle 10"/>
              <p:cNvSpPr/>
              <p:nvPr/>
            </p:nvSpPr>
            <p:spPr>
              <a:xfrm rot="-2957058">
                <a:off x="1030" y="3103"/>
                <a:ext cx="240" cy="144"/>
              </a:xfrm>
              <a:prstGeom prst="rect">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5995" name="Oval 11"/>
              <p:cNvSpPr/>
              <p:nvPr/>
            </p:nvSpPr>
            <p:spPr>
              <a:xfrm rot="-2957058">
                <a:off x="592" y="3060"/>
                <a:ext cx="672" cy="672"/>
              </a:xfrm>
              <a:prstGeom prst="ellipse">
                <a:avLst/>
              </a:prstGeom>
              <a:solidFill>
                <a:schemeClr val="bg1"/>
              </a:solidFill>
              <a:ln w="38100" cap="flat" cmpd="sng">
                <a:solidFill>
                  <a:schemeClr val="tx1"/>
                </a:solidFill>
                <a:prstDash val="solid"/>
                <a:headEnd type="none" w="med" len="med"/>
                <a:tailEnd type="none" w="med" len="med"/>
              </a:ln>
            </p:spPr>
            <p:txBody>
              <a:bodyPr vert="eaVert" wrap="none" anchor="ctr" anchorCtr="0"/>
              <a:p>
                <a:pPr algn="ctr" eaLnBrk="0" hangingPunct="0"/>
                <a:endParaRPr lang="zh-CN" altLang="zh-CN" b="1" dirty="0">
                  <a:solidFill>
                    <a:srgbClr val="FF0066"/>
                  </a:solidFill>
                  <a:latin typeface="Times New Roman" panose="02020603050405020304" pitchFamily="18" charset="0"/>
                  <a:ea typeface="黑体" panose="02010609060101010101" pitchFamily="2" charset="-122"/>
                </a:endParaRPr>
              </a:p>
            </p:txBody>
          </p:sp>
          <p:sp>
            <p:nvSpPr>
              <p:cNvPr id="425996" name="Rectangle 12"/>
              <p:cNvSpPr/>
              <p:nvPr/>
            </p:nvSpPr>
            <p:spPr>
              <a:xfrm rot="-2957058">
                <a:off x="1073" y="3102"/>
                <a:ext cx="174" cy="125"/>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grpSp>
        <p:sp>
          <p:nvSpPr>
            <p:cNvPr id="425997" name="Oval 13"/>
            <p:cNvSpPr/>
            <p:nvPr/>
          </p:nvSpPr>
          <p:spPr>
            <a:xfrm>
              <a:off x="1056" y="3264"/>
              <a:ext cx="91" cy="9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5998" name="Oval 14"/>
            <p:cNvSpPr/>
            <p:nvPr/>
          </p:nvSpPr>
          <p:spPr>
            <a:xfrm>
              <a:off x="1008" y="3504"/>
              <a:ext cx="91" cy="9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5999" name="Oval 15"/>
            <p:cNvSpPr/>
            <p:nvPr/>
          </p:nvSpPr>
          <p:spPr>
            <a:xfrm>
              <a:off x="768" y="3456"/>
              <a:ext cx="91" cy="9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6000" name="Text Box 16"/>
            <p:cNvSpPr txBox="1"/>
            <p:nvPr/>
          </p:nvSpPr>
          <p:spPr>
            <a:xfrm>
              <a:off x="1296" y="3264"/>
              <a:ext cx="244" cy="288"/>
            </a:xfrm>
            <a:prstGeom prst="rect">
              <a:avLst/>
            </a:prstGeom>
            <a:noFill/>
            <a:ln w="9525">
              <a:noFill/>
            </a:ln>
          </p:spPr>
          <p:txBody>
            <a:bodyPr wrap="none">
              <a:spAutoFit/>
            </a:bodyPr>
            <a:p>
              <a:pPr eaLnBrk="0" hangingPunct="0"/>
              <a:r>
                <a:rPr lang="en-US" altLang="zh-CN" b="1" dirty="0">
                  <a:solidFill>
                    <a:srgbClr val="FF0066"/>
                  </a:solidFill>
                  <a:latin typeface="Times New Roman" panose="02020603050405020304" pitchFamily="18" charset="0"/>
                  <a:ea typeface="黑体" panose="02010609060101010101" pitchFamily="2" charset="-122"/>
                </a:rPr>
                <a:t>E</a:t>
              </a:r>
              <a:endParaRPr lang="en-US" altLang="zh-CN" b="1" dirty="0">
                <a:solidFill>
                  <a:srgbClr val="FF0066"/>
                </a:solidFill>
                <a:latin typeface="Times New Roman" panose="02020603050405020304" pitchFamily="18" charset="0"/>
                <a:ea typeface="黑体" panose="02010609060101010101" pitchFamily="2" charset="-122"/>
              </a:endParaRPr>
            </a:p>
          </p:txBody>
        </p:sp>
        <p:sp>
          <p:nvSpPr>
            <p:cNvPr id="426001" name="Rectangle 17"/>
            <p:cNvSpPr/>
            <p:nvPr/>
          </p:nvSpPr>
          <p:spPr>
            <a:xfrm>
              <a:off x="1104" y="3648"/>
              <a:ext cx="244" cy="288"/>
            </a:xfrm>
            <a:prstGeom prst="rect">
              <a:avLst/>
            </a:prstGeom>
            <a:noFill/>
            <a:ln w="9525">
              <a:noFill/>
            </a:ln>
          </p:spPr>
          <p:txBody>
            <a:bodyPr wrap="none">
              <a:spAutoFit/>
            </a:bodyPr>
            <a:p>
              <a:pPr eaLnBrk="0" hangingPunct="0"/>
              <a:r>
                <a:rPr lang="en-US" altLang="zh-CN" b="1" dirty="0">
                  <a:solidFill>
                    <a:srgbClr val="FF0066"/>
                  </a:solidFill>
                  <a:latin typeface="Times New Roman" panose="02020603050405020304" pitchFamily="18" charset="0"/>
                  <a:ea typeface="黑体" panose="02010609060101010101" pitchFamily="2" charset="-122"/>
                </a:rPr>
                <a:t>B</a:t>
              </a:r>
              <a:endParaRPr lang="en-US" altLang="zh-CN" b="1" dirty="0">
                <a:solidFill>
                  <a:srgbClr val="FF0066"/>
                </a:solidFill>
                <a:latin typeface="Times New Roman" panose="02020603050405020304" pitchFamily="18" charset="0"/>
                <a:ea typeface="黑体" panose="02010609060101010101" pitchFamily="2" charset="-122"/>
              </a:endParaRPr>
            </a:p>
          </p:txBody>
        </p:sp>
        <p:sp>
          <p:nvSpPr>
            <p:cNvPr id="426002" name="Rectangle 18"/>
            <p:cNvSpPr/>
            <p:nvPr/>
          </p:nvSpPr>
          <p:spPr>
            <a:xfrm>
              <a:off x="432" y="3552"/>
              <a:ext cx="303" cy="288"/>
            </a:xfrm>
            <a:prstGeom prst="rect">
              <a:avLst/>
            </a:prstGeom>
            <a:noFill/>
            <a:ln w="9525">
              <a:noFill/>
            </a:ln>
          </p:spPr>
          <p:txBody>
            <a:bodyPr>
              <a:spAutoFit/>
            </a:bodyPr>
            <a:p>
              <a:pPr eaLnBrk="0" hangingPunct="0"/>
              <a:r>
                <a:rPr lang="en-US" altLang="zh-CN" b="1" dirty="0">
                  <a:solidFill>
                    <a:srgbClr val="FF0066"/>
                  </a:solidFill>
                  <a:latin typeface="Times New Roman" panose="02020603050405020304" pitchFamily="18" charset="0"/>
                  <a:ea typeface="黑体" panose="02010609060101010101" pitchFamily="2" charset="-122"/>
                </a:rPr>
                <a:t>C</a:t>
              </a:r>
              <a:endParaRPr lang="en-US" altLang="zh-CN" b="1" dirty="0">
                <a:solidFill>
                  <a:srgbClr val="FF0066"/>
                </a:solidFill>
                <a:latin typeface="Times New Roman" panose="02020603050405020304" pitchFamily="18" charset="0"/>
                <a:ea typeface="黑体" panose="02010609060101010101" pitchFamily="2" charset="-122"/>
              </a:endParaRPr>
            </a:p>
          </p:txBody>
        </p:sp>
      </p:grpSp>
      <p:grpSp>
        <p:nvGrpSpPr>
          <p:cNvPr id="4" name="Group 19"/>
          <p:cNvGrpSpPr/>
          <p:nvPr/>
        </p:nvGrpSpPr>
        <p:grpSpPr>
          <a:xfrm>
            <a:off x="4572000" y="4648200"/>
            <a:ext cx="1014413" cy="990600"/>
            <a:chOff x="3024" y="3024"/>
            <a:chExt cx="639" cy="624"/>
          </a:xfrm>
        </p:grpSpPr>
        <p:sp>
          <p:nvSpPr>
            <p:cNvPr id="426004" name="Oval 20"/>
            <p:cNvSpPr/>
            <p:nvPr/>
          </p:nvSpPr>
          <p:spPr>
            <a:xfrm>
              <a:off x="3120" y="3168"/>
              <a:ext cx="480" cy="480"/>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6005" name="Rectangle 21"/>
            <p:cNvSpPr/>
            <p:nvPr/>
          </p:nvSpPr>
          <p:spPr>
            <a:xfrm>
              <a:off x="3072" y="3024"/>
              <a:ext cx="576" cy="336"/>
            </a:xfrm>
            <a:prstGeom prst="rect">
              <a:avLst/>
            </a:prstGeom>
            <a:solidFill>
              <a:schemeClr val="bg1"/>
            </a:solidFill>
            <a:ln w="9525">
              <a:noFill/>
            </a:ln>
          </p:spPr>
          <p:txBody>
            <a:bodyPr wrap="none" anchor="ctr" anchorCtr="0"/>
            <a:p>
              <a:endParaRPr lang="zh-CN" altLang="en-US" dirty="0">
                <a:latin typeface="Times New Roman" panose="02020603050405020304" pitchFamily="18" charset="0"/>
              </a:endParaRPr>
            </a:p>
          </p:txBody>
        </p:sp>
        <p:sp>
          <p:nvSpPr>
            <p:cNvPr id="426006" name="Line 22"/>
            <p:cNvSpPr/>
            <p:nvPr/>
          </p:nvSpPr>
          <p:spPr>
            <a:xfrm>
              <a:off x="3120" y="3360"/>
              <a:ext cx="480" cy="0"/>
            </a:xfrm>
            <a:prstGeom prst="line">
              <a:avLst/>
            </a:prstGeom>
            <a:ln w="38100" cap="flat" cmpd="sng">
              <a:solidFill>
                <a:schemeClr val="tx1"/>
              </a:solidFill>
              <a:prstDash val="solid"/>
              <a:headEnd type="none" w="med" len="med"/>
              <a:tailEnd type="none" w="med" len="med"/>
            </a:ln>
          </p:spPr>
        </p:sp>
        <p:sp>
          <p:nvSpPr>
            <p:cNvPr id="426007" name="Rectangle 23"/>
            <p:cNvSpPr/>
            <p:nvPr/>
          </p:nvSpPr>
          <p:spPr>
            <a:xfrm>
              <a:off x="3168" y="3408"/>
              <a:ext cx="82" cy="48"/>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6008" name="Rectangle 24"/>
            <p:cNvSpPr/>
            <p:nvPr/>
          </p:nvSpPr>
          <p:spPr>
            <a:xfrm>
              <a:off x="3312" y="3408"/>
              <a:ext cx="82" cy="48"/>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6009" name="Rectangle 25"/>
            <p:cNvSpPr/>
            <p:nvPr/>
          </p:nvSpPr>
          <p:spPr>
            <a:xfrm>
              <a:off x="3456" y="3408"/>
              <a:ext cx="82" cy="48"/>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6010" name="Text Box 26"/>
            <p:cNvSpPr txBox="1"/>
            <p:nvPr/>
          </p:nvSpPr>
          <p:spPr>
            <a:xfrm>
              <a:off x="3024" y="3120"/>
              <a:ext cx="244" cy="288"/>
            </a:xfrm>
            <a:prstGeom prst="rect">
              <a:avLst/>
            </a:prstGeom>
            <a:noFill/>
            <a:ln w="9525">
              <a:noFill/>
            </a:ln>
          </p:spPr>
          <p:txBody>
            <a:bodyPr wrap="none">
              <a:spAutoFit/>
            </a:bodyPr>
            <a:p>
              <a:pPr eaLnBrk="0" hangingPunct="0"/>
              <a:r>
                <a:rPr lang="en-US" altLang="zh-CN" b="1" dirty="0">
                  <a:solidFill>
                    <a:srgbClr val="FF0066"/>
                  </a:solidFill>
                  <a:latin typeface="Times New Roman" panose="02020603050405020304" pitchFamily="18" charset="0"/>
                  <a:ea typeface="黑体" panose="02010609060101010101" pitchFamily="2" charset="-122"/>
                </a:rPr>
                <a:t>E</a:t>
              </a:r>
              <a:endParaRPr lang="en-US" altLang="zh-CN" b="1" dirty="0">
                <a:solidFill>
                  <a:srgbClr val="FF0066"/>
                </a:solidFill>
                <a:latin typeface="Times New Roman" panose="02020603050405020304" pitchFamily="18" charset="0"/>
                <a:ea typeface="黑体" panose="02010609060101010101" pitchFamily="2" charset="-122"/>
              </a:endParaRPr>
            </a:p>
          </p:txBody>
        </p:sp>
        <p:sp>
          <p:nvSpPr>
            <p:cNvPr id="426011" name="Rectangle 27"/>
            <p:cNvSpPr/>
            <p:nvPr/>
          </p:nvSpPr>
          <p:spPr>
            <a:xfrm>
              <a:off x="3216" y="3120"/>
              <a:ext cx="244" cy="288"/>
            </a:xfrm>
            <a:prstGeom prst="rect">
              <a:avLst/>
            </a:prstGeom>
            <a:noFill/>
            <a:ln w="9525">
              <a:noFill/>
            </a:ln>
          </p:spPr>
          <p:txBody>
            <a:bodyPr wrap="none">
              <a:spAutoFit/>
            </a:bodyPr>
            <a:p>
              <a:pPr eaLnBrk="0" hangingPunct="0"/>
              <a:r>
                <a:rPr lang="en-US" altLang="zh-CN" b="1" dirty="0">
                  <a:solidFill>
                    <a:srgbClr val="FF0066"/>
                  </a:solidFill>
                  <a:latin typeface="Times New Roman" panose="02020603050405020304" pitchFamily="18" charset="0"/>
                  <a:ea typeface="黑体" panose="02010609060101010101" pitchFamily="2" charset="-122"/>
                </a:rPr>
                <a:t>B</a:t>
              </a:r>
              <a:endParaRPr lang="en-US" altLang="zh-CN" b="1" dirty="0">
                <a:solidFill>
                  <a:srgbClr val="FF0066"/>
                </a:solidFill>
                <a:latin typeface="Times New Roman" panose="02020603050405020304" pitchFamily="18" charset="0"/>
                <a:ea typeface="黑体" panose="02010609060101010101" pitchFamily="2" charset="-122"/>
              </a:endParaRPr>
            </a:p>
          </p:txBody>
        </p:sp>
        <p:sp>
          <p:nvSpPr>
            <p:cNvPr id="426012" name="Rectangle 28"/>
            <p:cNvSpPr/>
            <p:nvPr/>
          </p:nvSpPr>
          <p:spPr>
            <a:xfrm>
              <a:off x="3408" y="3120"/>
              <a:ext cx="255" cy="288"/>
            </a:xfrm>
            <a:prstGeom prst="rect">
              <a:avLst/>
            </a:prstGeom>
            <a:noFill/>
            <a:ln w="9525">
              <a:noFill/>
            </a:ln>
          </p:spPr>
          <p:txBody>
            <a:bodyPr wrap="none">
              <a:spAutoFit/>
            </a:bodyPr>
            <a:p>
              <a:pPr eaLnBrk="0" hangingPunct="0"/>
              <a:r>
                <a:rPr lang="en-US" altLang="zh-CN" b="1" dirty="0">
                  <a:solidFill>
                    <a:srgbClr val="FF0066"/>
                  </a:solidFill>
                  <a:latin typeface="Times New Roman" panose="02020603050405020304" pitchFamily="18" charset="0"/>
                  <a:ea typeface="黑体" panose="02010609060101010101" pitchFamily="2" charset="-122"/>
                </a:rPr>
                <a:t>C</a:t>
              </a:r>
              <a:endParaRPr lang="en-US" altLang="zh-CN" b="1" dirty="0">
                <a:solidFill>
                  <a:srgbClr val="FF0066"/>
                </a:solidFill>
                <a:latin typeface="Times New Roman" panose="02020603050405020304" pitchFamily="18" charset="0"/>
                <a:ea typeface="黑体" panose="02010609060101010101" pitchFamily="2" charset="-122"/>
              </a:endParaRPr>
            </a:p>
          </p:txBody>
        </p:sp>
      </p:grpSp>
      <p:grpSp>
        <p:nvGrpSpPr>
          <p:cNvPr id="5" name="Group 29"/>
          <p:cNvGrpSpPr/>
          <p:nvPr/>
        </p:nvGrpSpPr>
        <p:grpSpPr>
          <a:xfrm>
            <a:off x="2514600" y="4953000"/>
            <a:ext cx="1530350" cy="1219200"/>
            <a:chOff x="1824" y="3120"/>
            <a:chExt cx="964" cy="768"/>
          </a:xfrm>
        </p:grpSpPr>
        <p:sp>
          <p:nvSpPr>
            <p:cNvPr id="426014" name="Oval 30"/>
            <p:cNvSpPr/>
            <p:nvPr/>
          </p:nvSpPr>
          <p:spPr>
            <a:xfrm>
              <a:off x="2064" y="3120"/>
              <a:ext cx="480" cy="480"/>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6015" name="Oval 31"/>
            <p:cNvSpPr/>
            <p:nvPr/>
          </p:nvSpPr>
          <p:spPr>
            <a:xfrm>
              <a:off x="2256" y="3456"/>
              <a:ext cx="68" cy="68"/>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6016" name="Text Box 32"/>
            <p:cNvSpPr txBox="1"/>
            <p:nvPr/>
          </p:nvSpPr>
          <p:spPr>
            <a:xfrm>
              <a:off x="2544" y="3264"/>
              <a:ext cx="244" cy="288"/>
            </a:xfrm>
            <a:prstGeom prst="rect">
              <a:avLst/>
            </a:prstGeom>
            <a:noFill/>
            <a:ln w="9525">
              <a:noFill/>
            </a:ln>
          </p:spPr>
          <p:txBody>
            <a:bodyPr wrap="none">
              <a:spAutoFit/>
            </a:bodyPr>
            <a:p>
              <a:pPr eaLnBrk="0" hangingPunct="0"/>
              <a:r>
                <a:rPr lang="en-US" altLang="zh-CN" b="1" dirty="0">
                  <a:solidFill>
                    <a:srgbClr val="FF0066"/>
                  </a:solidFill>
                  <a:latin typeface="Times New Roman" panose="02020603050405020304" pitchFamily="18" charset="0"/>
                  <a:ea typeface="黑体" panose="02010609060101010101" pitchFamily="2" charset="-122"/>
                </a:rPr>
                <a:t>E</a:t>
              </a:r>
              <a:endParaRPr lang="en-US" altLang="zh-CN" b="1" dirty="0">
                <a:solidFill>
                  <a:srgbClr val="FF0066"/>
                </a:solidFill>
                <a:latin typeface="Times New Roman" panose="02020603050405020304" pitchFamily="18" charset="0"/>
                <a:ea typeface="黑体" panose="02010609060101010101" pitchFamily="2" charset="-122"/>
              </a:endParaRPr>
            </a:p>
          </p:txBody>
        </p:sp>
        <p:sp>
          <p:nvSpPr>
            <p:cNvPr id="426017" name="Rectangle 33"/>
            <p:cNvSpPr/>
            <p:nvPr/>
          </p:nvSpPr>
          <p:spPr>
            <a:xfrm>
              <a:off x="2160" y="3600"/>
              <a:ext cx="244" cy="288"/>
            </a:xfrm>
            <a:prstGeom prst="rect">
              <a:avLst/>
            </a:prstGeom>
            <a:noFill/>
            <a:ln w="9525">
              <a:noFill/>
            </a:ln>
          </p:spPr>
          <p:txBody>
            <a:bodyPr wrap="none">
              <a:spAutoFit/>
            </a:bodyPr>
            <a:p>
              <a:pPr eaLnBrk="0" hangingPunct="0"/>
              <a:r>
                <a:rPr lang="en-US" altLang="zh-CN" b="1" dirty="0">
                  <a:solidFill>
                    <a:srgbClr val="FF0066"/>
                  </a:solidFill>
                  <a:latin typeface="Times New Roman" panose="02020603050405020304" pitchFamily="18" charset="0"/>
                  <a:ea typeface="黑体" panose="02010609060101010101" pitchFamily="2" charset="-122"/>
                </a:rPr>
                <a:t>B</a:t>
              </a:r>
              <a:endParaRPr lang="en-US" altLang="zh-CN" b="1" dirty="0">
                <a:solidFill>
                  <a:srgbClr val="FF0066"/>
                </a:solidFill>
                <a:latin typeface="Times New Roman" panose="02020603050405020304" pitchFamily="18" charset="0"/>
                <a:ea typeface="黑体" panose="02010609060101010101" pitchFamily="2" charset="-122"/>
              </a:endParaRPr>
            </a:p>
          </p:txBody>
        </p:sp>
        <p:sp>
          <p:nvSpPr>
            <p:cNvPr id="426018" name="Rectangle 34"/>
            <p:cNvSpPr/>
            <p:nvPr/>
          </p:nvSpPr>
          <p:spPr>
            <a:xfrm>
              <a:off x="1824" y="3264"/>
              <a:ext cx="303" cy="288"/>
            </a:xfrm>
            <a:prstGeom prst="rect">
              <a:avLst/>
            </a:prstGeom>
            <a:noFill/>
            <a:ln w="9525">
              <a:noFill/>
            </a:ln>
          </p:spPr>
          <p:txBody>
            <a:bodyPr>
              <a:spAutoFit/>
            </a:bodyPr>
            <a:p>
              <a:pPr eaLnBrk="0" hangingPunct="0"/>
              <a:r>
                <a:rPr lang="en-US" altLang="zh-CN" b="1" dirty="0">
                  <a:solidFill>
                    <a:srgbClr val="FF0066"/>
                  </a:solidFill>
                  <a:latin typeface="Times New Roman" panose="02020603050405020304" pitchFamily="18" charset="0"/>
                  <a:ea typeface="黑体" panose="02010609060101010101" pitchFamily="2" charset="-122"/>
                </a:rPr>
                <a:t>C</a:t>
              </a:r>
              <a:endParaRPr lang="en-US" altLang="zh-CN" b="1" dirty="0">
                <a:solidFill>
                  <a:srgbClr val="FF0066"/>
                </a:solidFill>
                <a:latin typeface="Times New Roman" panose="02020603050405020304" pitchFamily="18" charset="0"/>
                <a:ea typeface="黑体" panose="02010609060101010101" pitchFamily="2" charset="-122"/>
              </a:endParaRPr>
            </a:p>
          </p:txBody>
        </p:sp>
        <p:sp>
          <p:nvSpPr>
            <p:cNvPr id="426019" name="Oval 35"/>
            <p:cNvSpPr/>
            <p:nvPr/>
          </p:nvSpPr>
          <p:spPr>
            <a:xfrm>
              <a:off x="2160" y="3312"/>
              <a:ext cx="68" cy="68"/>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6020" name="Oval 36"/>
            <p:cNvSpPr/>
            <p:nvPr/>
          </p:nvSpPr>
          <p:spPr>
            <a:xfrm>
              <a:off x="2400" y="3360"/>
              <a:ext cx="68" cy="68"/>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6" name="Group 37"/>
          <p:cNvGrpSpPr/>
          <p:nvPr/>
        </p:nvGrpSpPr>
        <p:grpSpPr>
          <a:xfrm>
            <a:off x="6324600" y="3962400"/>
            <a:ext cx="1962150" cy="2439988"/>
            <a:chOff x="3936" y="2447"/>
            <a:chExt cx="1236" cy="1537"/>
          </a:xfrm>
        </p:grpSpPr>
        <p:sp>
          <p:nvSpPr>
            <p:cNvPr id="426022" name="Freeform 38"/>
            <p:cNvSpPr/>
            <p:nvPr/>
          </p:nvSpPr>
          <p:spPr>
            <a:xfrm>
              <a:off x="4176" y="2447"/>
              <a:ext cx="996" cy="800"/>
            </a:xfrm>
            <a:custGeom>
              <a:avLst/>
              <a:gdLst>
                <a:gd name="txL" fmla="*/ 0 w 996"/>
                <a:gd name="txT" fmla="*/ 0 h 800"/>
                <a:gd name="txR" fmla="*/ 996 w 996"/>
                <a:gd name="txB" fmla="*/ 800 h 800"/>
              </a:gdLst>
              <a:ahLst/>
              <a:cxnLst>
                <a:cxn ang="0">
                  <a:pos x="0" y="800"/>
                </a:cxn>
                <a:cxn ang="0">
                  <a:pos x="24" y="686"/>
                </a:cxn>
                <a:cxn ang="0">
                  <a:pos x="90" y="554"/>
                </a:cxn>
                <a:cxn ang="0">
                  <a:pos x="192" y="379"/>
                </a:cxn>
                <a:cxn ang="0">
                  <a:pos x="357" y="130"/>
                </a:cxn>
                <a:cxn ang="0">
                  <a:pos x="440" y="41"/>
                </a:cxn>
                <a:cxn ang="0">
                  <a:pos x="492" y="9"/>
                </a:cxn>
                <a:cxn ang="0">
                  <a:pos x="531" y="1"/>
                </a:cxn>
                <a:cxn ang="0">
                  <a:pos x="582" y="7"/>
                </a:cxn>
                <a:cxn ang="0">
                  <a:pos x="648" y="43"/>
                </a:cxn>
                <a:cxn ang="0">
                  <a:pos x="716" y="145"/>
                </a:cxn>
                <a:cxn ang="0">
                  <a:pos x="852" y="392"/>
                </a:cxn>
                <a:cxn ang="0">
                  <a:pos x="936" y="560"/>
                </a:cxn>
                <a:cxn ang="0">
                  <a:pos x="984" y="686"/>
                </a:cxn>
                <a:cxn ang="0">
                  <a:pos x="996" y="800"/>
                </a:cxn>
              </a:cxnLst>
              <a:rect l="txL" t="txT" r="txR" b="txB"/>
              <a:pathLst>
                <a:path w="996" h="800">
                  <a:moveTo>
                    <a:pt x="0" y="800"/>
                  </a:moveTo>
                  <a:cubicBezTo>
                    <a:pt x="3" y="781"/>
                    <a:pt x="9" y="727"/>
                    <a:pt x="24" y="686"/>
                  </a:cubicBezTo>
                  <a:cubicBezTo>
                    <a:pt x="39" y="645"/>
                    <a:pt x="62" y="605"/>
                    <a:pt x="90" y="554"/>
                  </a:cubicBezTo>
                  <a:cubicBezTo>
                    <a:pt x="118" y="503"/>
                    <a:pt x="148" y="450"/>
                    <a:pt x="192" y="379"/>
                  </a:cubicBezTo>
                  <a:cubicBezTo>
                    <a:pt x="236" y="308"/>
                    <a:pt x="316" y="186"/>
                    <a:pt x="357" y="130"/>
                  </a:cubicBezTo>
                  <a:cubicBezTo>
                    <a:pt x="398" y="74"/>
                    <a:pt x="418" y="61"/>
                    <a:pt x="440" y="41"/>
                  </a:cubicBezTo>
                  <a:cubicBezTo>
                    <a:pt x="462" y="21"/>
                    <a:pt x="477" y="16"/>
                    <a:pt x="492" y="9"/>
                  </a:cubicBezTo>
                  <a:cubicBezTo>
                    <a:pt x="507" y="2"/>
                    <a:pt x="516" y="1"/>
                    <a:pt x="531" y="1"/>
                  </a:cubicBezTo>
                  <a:cubicBezTo>
                    <a:pt x="546" y="1"/>
                    <a:pt x="563" y="0"/>
                    <a:pt x="582" y="7"/>
                  </a:cubicBezTo>
                  <a:cubicBezTo>
                    <a:pt x="601" y="14"/>
                    <a:pt x="626" y="20"/>
                    <a:pt x="648" y="43"/>
                  </a:cubicBezTo>
                  <a:cubicBezTo>
                    <a:pt x="670" y="66"/>
                    <a:pt x="682" y="87"/>
                    <a:pt x="716" y="145"/>
                  </a:cubicBezTo>
                  <a:cubicBezTo>
                    <a:pt x="750" y="203"/>
                    <a:pt x="815" y="323"/>
                    <a:pt x="852" y="392"/>
                  </a:cubicBezTo>
                  <a:cubicBezTo>
                    <a:pt x="889" y="461"/>
                    <a:pt x="914" y="511"/>
                    <a:pt x="936" y="560"/>
                  </a:cubicBezTo>
                  <a:cubicBezTo>
                    <a:pt x="958" y="609"/>
                    <a:pt x="974" y="646"/>
                    <a:pt x="984" y="686"/>
                  </a:cubicBezTo>
                  <a:cubicBezTo>
                    <a:pt x="994" y="726"/>
                    <a:pt x="994" y="776"/>
                    <a:pt x="996" y="800"/>
                  </a:cubicBezTo>
                </a:path>
              </a:pathLst>
            </a:custGeom>
            <a:noFill/>
            <a:ln w="38100" cap="flat" cmpd="sng">
              <a:solidFill>
                <a:schemeClr val="tx1"/>
              </a:solidFill>
              <a:prstDash val="solid"/>
              <a:round/>
              <a:headEnd type="none" w="med" len="med"/>
              <a:tailEnd type="none" w="med" len="med"/>
            </a:ln>
          </p:spPr>
          <p:txBody>
            <a:bodyPr/>
            <a:p>
              <a:endParaRPr lang="zh-CN" altLang="en-US" dirty="0">
                <a:latin typeface="Times New Roman" panose="02020603050405020304" pitchFamily="18" charset="0"/>
              </a:endParaRPr>
            </a:p>
          </p:txBody>
        </p:sp>
        <p:grpSp>
          <p:nvGrpSpPr>
            <p:cNvPr id="426023" name="Group 39"/>
            <p:cNvGrpSpPr/>
            <p:nvPr/>
          </p:nvGrpSpPr>
          <p:grpSpPr>
            <a:xfrm>
              <a:off x="4416" y="2976"/>
              <a:ext cx="150" cy="150"/>
              <a:chOff x="3603" y="3747"/>
              <a:chExt cx="150" cy="150"/>
            </a:xfrm>
          </p:grpSpPr>
          <p:sp>
            <p:nvSpPr>
              <p:cNvPr id="426024" name="Oval 40"/>
              <p:cNvSpPr/>
              <p:nvPr/>
            </p:nvSpPr>
            <p:spPr>
              <a:xfrm>
                <a:off x="3603" y="3747"/>
                <a:ext cx="150" cy="150"/>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6025" name="Oval 41"/>
              <p:cNvSpPr/>
              <p:nvPr/>
            </p:nvSpPr>
            <p:spPr>
              <a:xfrm>
                <a:off x="3638" y="3781"/>
                <a:ext cx="91" cy="9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grpSp>
          <p:nvGrpSpPr>
            <p:cNvPr id="426026" name="Group 42"/>
            <p:cNvGrpSpPr/>
            <p:nvPr/>
          </p:nvGrpSpPr>
          <p:grpSpPr>
            <a:xfrm>
              <a:off x="4800" y="2976"/>
              <a:ext cx="150" cy="150"/>
              <a:chOff x="3603" y="3747"/>
              <a:chExt cx="150" cy="150"/>
            </a:xfrm>
          </p:grpSpPr>
          <p:sp>
            <p:nvSpPr>
              <p:cNvPr id="426027" name="Oval 43"/>
              <p:cNvSpPr/>
              <p:nvPr/>
            </p:nvSpPr>
            <p:spPr>
              <a:xfrm>
                <a:off x="3603" y="3747"/>
                <a:ext cx="150" cy="150"/>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6028" name="Oval 44"/>
              <p:cNvSpPr/>
              <p:nvPr/>
            </p:nvSpPr>
            <p:spPr>
              <a:xfrm>
                <a:off x="3638" y="3781"/>
                <a:ext cx="91" cy="91"/>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grpSp>
        <p:sp>
          <p:nvSpPr>
            <p:cNvPr id="426029" name="Oval 45"/>
            <p:cNvSpPr/>
            <p:nvPr/>
          </p:nvSpPr>
          <p:spPr>
            <a:xfrm>
              <a:off x="4608" y="2688"/>
              <a:ext cx="181" cy="181"/>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6030" name="Oval 46"/>
            <p:cNvSpPr/>
            <p:nvPr/>
          </p:nvSpPr>
          <p:spPr>
            <a:xfrm>
              <a:off x="4560" y="3648"/>
              <a:ext cx="181" cy="181"/>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6031" name="Freeform 47"/>
            <p:cNvSpPr/>
            <p:nvPr/>
          </p:nvSpPr>
          <p:spPr>
            <a:xfrm flipH="1" flipV="1">
              <a:off x="4176" y="3184"/>
              <a:ext cx="996" cy="800"/>
            </a:xfrm>
            <a:custGeom>
              <a:avLst/>
              <a:gdLst>
                <a:gd name="txL" fmla="*/ 0 w 996"/>
                <a:gd name="txT" fmla="*/ 0 h 800"/>
                <a:gd name="txR" fmla="*/ 996 w 996"/>
                <a:gd name="txB" fmla="*/ 800 h 800"/>
              </a:gdLst>
              <a:ahLst/>
              <a:cxnLst>
                <a:cxn ang="0">
                  <a:pos x="0" y="800"/>
                </a:cxn>
                <a:cxn ang="0">
                  <a:pos x="24" y="686"/>
                </a:cxn>
                <a:cxn ang="0">
                  <a:pos x="90" y="554"/>
                </a:cxn>
                <a:cxn ang="0">
                  <a:pos x="192" y="379"/>
                </a:cxn>
                <a:cxn ang="0">
                  <a:pos x="357" y="130"/>
                </a:cxn>
                <a:cxn ang="0">
                  <a:pos x="440" y="41"/>
                </a:cxn>
                <a:cxn ang="0">
                  <a:pos x="492" y="9"/>
                </a:cxn>
                <a:cxn ang="0">
                  <a:pos x="531" y="1"/>
                </a:cxn>
                <a:cxn ang="0">
                  <a:pos x="582" y="7"/>
                </a:cxn>
                <a:cxn ang="0">
                  <a:pos x="648" y="43"/>
                </a:cxn>
                <a:cxn ang="0">
                  <a:pos x="716" y="145"/>
                </a:cxn>
                <a:cxn ang="0">
                  <a:pos x="852" y="392"/>
                </a:cxn>
                <a:cxn ang="0">
                  <a:pos x="936" y="560"/>
                </a:cxn>
                <a:cxn ang="0">
                  <a:pos x="984" y="686"/>
                </a:cxn>
                <a:cxn ang="0">
                  <a:pos x="996" y="800"/>
                </a:cxn>
              </a:cxnLst>
              <a:rect l="txL" t="txT" r="txR" b="txB"/>
              <a:pathLst>
                <a:path w="996" h="800">
                  <a:moveTo>
                    <a:pt x="0" y="800"/>
                  </a:moveTo>
                  <a:cubicBezTo>
                    <a:pt x="3" y="781"/>
                    <a:pt x="9" y="727"/>
                    <a:pt x="24" y="686"/>
                  </a:cubicBezTo>
                  <a:cubicBezTo>
                    <a:pt x="39" y="645"/>
                    <a:pt x="62" y="605"/>
                    <a:pt x="90" y="554"/>
                  </a:cubicBezTo>
                  <a:cubicBezTo>
                    <a:pt x="118" y="503"/>
                    <a:pt x="148" y="450"/>
                    <a:pt x="192" y="379"/>
                  </a:cubicBezTo>
                  <a:cubicBezTo>
                    <a:pt x="236" y="308"/>
                    <a:pt x="316" y="186"/>
                    <a:pt x="357" y="130"/>
                  </a:cubicBezTo>
                  <a:cubicBezTo>
                    <a:pt x="398" y="74"/>
                    <a:pt x="418" y="61"/>
                    <a:pt x="440" y="41"/>
                  </a:cubicBezTo>
                  <a:cubicBezTo>
                    <a:pt x="462" y="21"/>
                    <a:pt x="477" y="16"/>
                    <a:pt x="492" y="9"/>
                  </a:cubicBezTo>
                  <a:cubicBezTo>
                    <a:pt x="507" y="2"/>
                    <a:pt x="516" y="1"/>
                    <a:pt x="531" y="1"/>
                  </a:cubicBezTo>
                  <a:cubicBezTo>
                    <a:pt x="546" y="1"/>
                    <a:pt x="563" y="0"/>
                    <a:pt x="582" y="7"/>
                  </a:cubicBezTo>
                  <a:cubicBezTo>
                    <a:pt x="601" y="14"/>
                    <a:pt x="626" y="20"/>
                    <a:pt x="648" y="43"/>
                  </a:cubicBezTo>
                  <a:cubicBezTo>
                    <a:pt x="670" y="66"/>
                    <a:pt x="682" y="87"/>
                    <a:pt x="716" y="145"/>
                  </a:cubicBezTo>
                  <a:cubicBezTo>
                    <a:pt x="750" y="203"/>
                    <a:pt x="815" y="323"/>
                    <a:pt x="852" y="392"/>
                  </a:cubicBezTo>
                  <a:cubicBezTo>
                    <a:pt x="889" y="461"/>
                    <a:pt x="914" y="511"/>
                    <a:pt x="936" y="560"/>
                  </a:cubicBezTo>
                  <a:cubicBezTo>
                    <a:pt x="958" y="609"/>
                    <a:pt x="974" y="646"/>
                    <a:pt x="984" y="686"/>
                  </a:cubicBezTo>
                  <a:cubicBezTo>
                    <a:pt x="994" y="726"/>
                    <a:pt x="994" y="776"/>
                    <a:pt x="996" y="800"/>
                  </a:cubicBezTo>
                </a:path>
              </a:pathLst>
            </a:custGeom>
            <a:noFill/>
            <a:ln w="38100" cap="flat" cmpd="sng">
              <a:solidFill>
                <a:schemeClr val="tx1"/>
              </a:solidFill>
              <a:prstDash val="solid"/>
              <a:round/>
              <a:headEnd type="none" w="med" len="med"/>
              <a:tailEnd type="none" w="med" len="med"/>
            </a:ln>
          </p:spPr>
          <p:txBody>
            <a:bodyPr/>
            <a:p>
              <a:endParaRPr lang="zh-CN" altLang="en-US" dirty="0">
                <a:latin typeface="Times New Roman" panose="02020603050405020304" pitchFamily="18" charset="0"/>
              </a:endParaRPr>
            </a:p>
          </p:txBody>
        </p:sp>
        <p:sp>
          <p:nvSpPr>
            <p:cNvPr id="426032" name="Rectangle 48"/>
            <p:cNvSpPr/>
            <p:nvPr/>
          </p:nvSpPr>
          <p:spPr>
            <a:xfrm>
              <a:off x="4368" y="3120"/>
              <a:ext cx="244" cy="288"/>
            </a:xfrm>
            <a:prstGeom prst="rect">
              <a:avLst/>
            </a:prstGeom>
            <a:noFill/>
            <a:ln w="9525">
              <a:noFill/>
            </a:ln>
          </p:spPr>
          <p:txBody>
            <a:bodyPr wrap="none">
              <a:spAutoFit/>
            </a:bodyPr>
            <a:p>
              <a:pPr eaLnBrk="0" hangingPunct="0"/>
              <a:r>
                <a:rPr lang="en-US" altLang="zh-CN" b="1" dirty="0">
                  <a:solidFill>
                    <a:srgbClr val="FF0066"/>
                  </a:solidFill>
                  <a:latin typeface="Times New Roman" panose="02020603050405020304" pitchFamily="18" charset="0"/>
                  <a:ea typeface="黑体" panose="02010609060101010101" pitchFamily="2" charset="-122"/>
                </a:rPr>
                <a:t>B</a:t>
              </a:r>
              <a:endParaRPr lang="en-US" altLang="zh-CN" b="1" dirty="0">
                <a:solidFill>
                  <a:srgbClr val="FF0066"/>
                </a:solidFill>
                <a:latin typeface="Times New Roman" panose="02020603050405020304" pitchFamily="18" charset="0"/>
                <a:ea typeface="黑体" panose="02010609060101010101" pitchFamily="2" charset="-122"/>
              </a:endParaRPr>
            </a:p>
          </p:txBody>
        </p:sp>
        <p:sp>
          <p:nvSpPr>
            <p:cNvPr id="426033" name="Rectangle 49"/>
            <p:cNvSpPr/>
            <p:nvPr/>
          </p:nvSpPr>
          <p:spPr>
            <a:xfrm>
              <a:off x="4752" y="3120"/>
              <a:ext cx="244" cy="288"/>
            </a:xfrm>
            <a:prstGeom prst="rect">
              <a:avLst/>
            </a:prstGeom>
            <a:noFill/>
            <a:ln w="9525">
              <a:noFill/>
            </a:ln>
          </p:spPr>
          <p:txBody>
            <a:bodyPr wrap="none">
              <a:spAutoFit/>
            </a:bodyPr>
            <a:p>
              <a:pPr eaLnBrk="0" hangingPunct="0"/>
              <a:r>
                <a:rPr lang="en-US" altLang="zh-CN" b="1" dirty="0">
                  <a:solidFill>
                    <a:srgbClr val="FF0066"/>
                  </a:solidFill>
                  <a:latin typeface="Times New Roman" panose="02020603050405020304" pitchFamily="18" charset="0"/>
                  <a:ea typeface="黑体" panose="02010609060101010101" pitchFamily="2" charset="-122"/>
                </a:rPr>
                <a:t>E</a:t>
              </a:r>
              <a:endParaRPr lang="en-US" altLang="zh-CN" b="1" dirty="0">
                <a:solidFill>
                  <a:srgbClr val="FF0066"/>
                </a:solidFill>
                <a:latin typeface="Times New Roman" panose="02020603050405020304" pitchFamily="18" charset="0"/>
                <a:ea typeface="黑体" panose="02010609060101010101" pitchFamily="2" charset="-122"/>
              </a:endParaRPr>
            </a:p>
          </p:txBody>
        </p:sp>
        <p:sp>
          <p:nvSpPr>
            <p:cNvPr id="426034" name="Rectangle 50"/>
            <p:cNvSpPr/>
            <p:nvPr/>
          </p:nvSpPr>
          <p:spPr>
            <a:xfrm>
              <a:off x="3936" y="2688"/>
              <a:ext cx="255" cy="288"/>
            </a:xfrm>
            <a:prstGeom prst="rect">
              <a:avLst/>
            </a:prstGeom>
            <a:noFill/>
            <a:ln w="9525">
              <a:noFill/>
            </a:ln>
          </p:spPr>
          <p:txBody>
            <a:bodyPr wrap="none">
              <a:spAutoFit/>
            </a:bodyPr>
            <a:p>
              <a:pPr eaLnBrk="0" hangingPunct="0"/>
              <a:r>
                <a:rPr lang="en-US" altLang="zh-CN" b="1" dirty="0">
                  <a:solidFill>
                    <a:srgbClr val="FF0066"/>
                  </a:solidFill>
                  <a:latin typeface="Times New Roman" panose="02020603050405020304" pitchFamily="18" charset="0"/>
                  <a:ea typeface="黑体" panose="02010609060101010101" pitchFamily="2" charset="-122"/>
                </a:rPr>
                <a:t>C</a:t>
              </a:r>
              <a:endParaRPr lang="en-US" altLang="zh-CN" b="1" dirty="0">
                <a:solidFill>
                  <a:srgbClr val="FF0066"/>
                </a:solidFill>
                <a:latin typeface="Times New Roman" panose="02020603050405020304" pitchFamily="18" charset="0"/>
                <a:ea typeface="黑体" panose="02010609060101010101" pitchFamily="2" charset="-122"/>
              </a:endParaRPr>
            </a:p>
          </p:txBody>
        </p:sp>
        <p:sp>
          <p:nvSpPr>
            <p:cNvPr id="426035" name="Line 51"/>
            <p:cNvSpPr/>
            <p:nvPr/>
          </p:nvSpPr>
          <p:spPr>
            <a:xfrm>
              <a:off x="4128" y="2928"/>
              <a:ext cx="192" cy="144"/>
            </a:xfrm>
            <a:prstGeom prst="line">
              <a:avLst/>
            </a:prstGeom>
            <a:ln w="28575" cap="flat" cmpd="sng">
              <a:solidFill>
                <a:srgbClr val="FF3300"/>
              </a:solidFill>
              <a:prstDash val="solid"/>
              <a:headEnd type="none" w="med" len="med"/>
              <a:tailEnd type="none" w="med" len="med"/>
            </a:ln>
          </p:spPr>
        </p:sp>
      </p:grpSp>
      <p:sp>
        <p:nvSpPr>
          <p:cNvPr id="7" name="页脚占位符 4"/>
          <p:cNvSpPr txBox="1">
            <a:spLocks noGrp="1"/>
          </p:cNvSpPr>
          <p:nvPr>
            <p:custDataLst>
              <p:tags r:id="rId9"/>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4994">
                                            <p:txEl>
                                              <p:charRg st="0" end="20"/>
                                            </p:txEl>
                                          </p:spTgt>
                                        </p:tgtEl>
                                        <p:attrNameLst>
                                          <p:attrName>style.visibility</p:attrName>
                                        </p:attrNameLst>
                                      </p:cBhvr>
                                      <p:to>
                                        <p:strVal val="visible"/>
                                      </p:to>
                                    </p:set>
                                    <p:animEffect transition="in" filter="wipe(left)">
                                      <p:cBhvr>
                                        <p:cTn id="7" dur="500"/>
                                        <p:tgtEl>
                                          <p:spTgt spid="84994">
                                            <p:txEl>
                                              <p:charRg st="0" end="2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4999">
                                            <p:txEl>
                                              <p:charRg st="0" end="10"/>
                                            </p:txEl>
                                          </p:spTgt>
                                        </p:tgtEl>
                                        <p:attrNameLst>
                                          <p:attrName>style.visibility</p:attrName>
                                        </p:attrNameLst>
                                      </p:cBhvr>
                                      <p:to>
                                        <p:strVal val="visible"/>
                                      </p:to>
                                    </p:set>
                                    <p:animEffect transition="in" filter="wipe(left)">
                                      <p:cBhvr>
                                        <p:cTn id="12" dur="500"/>
                                        <p:tgtEl>
                                          <p:spTgt spid="84999">
                                            <p:txEl>
                                              <p:charRg st="0" end="1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425987"/>
                                        </p:tgtEl>
                                        <p:attrNameLst>
                                          <p:attrName>style.visibility</p:attrName>
                                        </p:attrNameLst>
                                      </p:cBhvr>
                                      <p:to>
                                        <p:strVal val="visible"/>
                                      </p:to>
                                    </p:set>
                                    <p:animEffect transition="in" filter="box(out)">
                                      <p:cBhvr>
                                        <p:cTn id="17" dur="500"/>
                                        <p:tgtEl>
                                          <p:spTgt spid="42598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425988"/>
                                        </p:tgtEl>
                                        <p:attrNameLst>
                                          <p:attrName>style.visibility</p:attrName>
                                        </p:attrNameLst>
                                      </p:cBhvr>
                                      <p:to>
                                        <p:strVal val="visible"/>
                                      </p:to>
                                    </p:set>
                                    <p:animEffect transition="in" filter="box(out)">
                                      <p:cBhvr>
                                        <p:cTn id="22" dur="500"/>
                                        <p:tgtEl>
                                          <p:spTgt spid="425988"/>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425989"/>
                                        </p:tgtEl>
                                        <p:attrNameLst>
                                          <p:attrName>style.visibility</p:attrName>
                                        </p:attrNameLst>
                                      </p:cBhvr>
                                      <p:to>
                                        <p:strVal val="visible"/>
                                      </p:to>
                                    </p:set>
                                    <p:animEffect transition="in" filter="box(out)">
                                      <p:cBhvr>
                                        <p:cTn id="27" dur="500"/>
                                        <p:tgtEl>
                                          <p:spTgt spid="425989"/>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nodeType="clickEffect">
                                  <p:stCondLst>
                                    <p:cond delay="0"/>
                                  </p:stCondLst>
                                  <p:childTnLst>
                                    <p:set>
                                      <p:cBhvr>
                                        <p:cTn id="31" dur="1" fill="hold">
                                          <p:stCondLst>
                                            <p:cond delay="0"/>
                                          </p:stCondLst>
                                        </p:cTn>
                                        <p:tgtEl>
                                          <p:spTgt spid="425990"/>
                                        </p:tgtEl>
                                        <p:attrNameLst>
                                          <p:attrName>style.visibility</p:attrName>
                                        </p:attrNameLst>
                                      </p:cBhvr>
                                      <p:to>
                                        <p:strVal val="visible"/>
                                      </p:to>
                                    </p:set>
                                    <p:animEffect transition="in" filter="box(out)">
                                      <p:cBhvr>
                                        <p:cTn id="32" dur="500"/>
                                        <p:tgtEl>
                                          <p:spTgt spid="425990"/>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ox(out)">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32"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box(ou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32"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box(out)">
                                      <p:cBhvr>
                                        <p:cTn id="47" dur="500"/>
                                        <p:tgtEl>
                                          <p:spTgt spid="4"/>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32"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box(out)">
                                      <p:cBhvr>
                                        <p:cTn id="5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4" grpId="0" build="p"/>
      <p:bldP spid="84999" grpId="0" build="p"/>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Rectangle 2"/>
          <p:cNvSpPr/>
          <p:nvPr/>
        </p:nvSpPr>
        <p:spPr>
          <a:xfrm>
            <a:off x="482600" y="593725"/>
            <a:ext cx="7086600" cy="583565"/>
          </a:xfrm>
          <a:prstGeom prst="rect">
            <a:avLst/>
          </a:prstGeom>
          <a:noFill/>
          <a:ln w="9525">
            <a:noFill/>
          </a:ln>
        </p:spPr>
        <p:txBody>
          <a:bodyPr>
            <a:spAutoFit/>
          </a:bodyPr>
          <a:p>
            <a:pPr eaLnBrk="0" hangingPunct="0"/>
            <a:r>
              <a:rPr lang="zh-CN" altLang="en-US" sz="3200" b="1" dirty="0">
                <a:solidFill>
                  <a:schemeClr val="bg1"/>
                </a:solidFill>
                <a:latin typeface="Times New Roman" panose="02020603050405020304" pitchFamily="18" charset="0"/>
              </a:rPr>
              <a:t>二、万用表检测晶体三极管的方法</a:t>
            </a:r>
            <a:endParaRPr lang="zh-CN" altLang="en-US" sz="3200" b="1" dirty="0">
              <a:solidFill>
                <a:schemeClr val="bg1"/>
              </a:solidFill>
              <a:latin typeface="Times New Roman" panose="02020603050405020304" pitchFamily="18" charset="0"/>
            </a:endParaRPr>
          </a:p>
        </p:txBody>
      </p:sp>
      <p:sp>
        <p:nvSpPr>
          <p:cNvPr id="86019" name="Rectangle 3"/>
          <p:cNvSpPr/>
          <p:nvPr/>
        </p:nvSpPr>
        <p:spPr>
          <a:xfrm>
            <a:off x="762000" y="1524000"/>
            <a:ext cx="5715000" cy="519113"/>
          </a:xfrm>
          <a:prstGeom prst="rect">
            <a:avLst/>
          </a:prstGeom>
          <a:noFill/>
          <a:ln w="9525">
            <a:noFill/>
          </a:ln>
        </p:spPr>
        <p:txBody>
          <a:bodyPr>
            <a:spAutoFit/>
          </a:bodyPr>
          <a:p>
            <a:pPr eaLnBrk="0" hangingPunct="0"/>
            <a:r>
              <a:rPr lang="en-US" altLang="zh-CN" sz="2800" b="1" dirty="0">
                <a:latin typeface="Times New Roman" panose="02020603050405020304" pitchFamily="18" charset="0"/>
              </a:rPr>
              <a:t>1.  </a:t>
            </a:r>
            <a:r>
              <a:rPr lang="zh-CN" altLang="en-US" sz="2800" b="1" dirty="0">
                <a:latin typeface="Times New Roman" panose="02020603050405020304" pitchFamily="18" charset="0"/>
              </a:rPr>
              <a:t>根据外观判断极性；</a:t>
            </a:r>
            <a:endParaRPr lang="zh-CN" altLang="en-US" sz="2800" b="1" dirty="0">
              <a:latin typeface="Times New Roman" panose="02020603050405020304" pitchFamily="18" charset="0"/>
            </a:endParaRPr>
          </a:p>
        </p:txBody>
      </p:sp>
      <p:sp>
        <p:nvSpPr>
          <p:cNvPr id="86020" name="Rectangle 4"/>
          <p:cNvSpPr/>
          <p:nvPr/>
        </p:nvSpPr>
        <p:spPr>
          <a:xfrm>
            <a:off x="762000" y="3060700"/>
            <a:ext cx="7772400" cy="1630363"/>
          </a:xfrm>
          <a:prstGeom prst="rect">
            <a:avLst/>
          </a:prstGeom>
          <a:noFill/>
          <a:ln w="9525">
            <a:noFill/>
          </a:ln>
        </p:spPr>
        <p:txBody>
          <a:bodyPr>
            <a:spAutoFit/>
          </a:bodyPr>
          <a:p>
            <a:pPr eaLnBrk="0" hangingPunct="0">
              <a:lnSpc>
                <a:spcPct val="120000"/>
              </a:lnSpc>
            </a:pPr>
            <a:r>
              <a:rPr lang="en-US" altLang="zh-CN" sz="2800" b="1" dirty="0">
                <a:latin typeface="Times New Roman" panose="02020603050405020304" pitchFamily="18" charset="0"/>
              </a:rPr>
              <a:t>3.  </a:t>
            </a:r>
            <a:r>
              <a:rPr lang="zh-CN" altLang="en-US" sz="2800" b="1" dirty="0">
                <a:latin typeface="Times New Roman" panose="02020603050405020304" pitchFamily="18" charset="0"/>
              </a:rPr>
              <a:t>用万用表电阻挡测量三极管的好坏，</a:t>
            </a:r>
            <a:r>
              <a:rPr lang="en-US" altLang="zh-CN" sz="2800" b="1" dirty="0">
                <a:latin typeface="Times New Roman" panose="02020603050405020304" pitchFamily="18" charset="0"/>
              </a:rPr>
              <a:t>PN </a:t>
            </a:r>
            <a:r>
              <a:rPr lang="zh-CN" altLang="en-US" sz="2800" b="1" dirty="0">
                <a:latin typeface="Times New Roman" panose="02020603050405020304" pitchFamily="18" charset="0"/>
              </a:rPr>
              <a:t>结正</a:t>
            </a:r>
            <a:endParaRPr lang="zh-CN" altLang="en-US" sz="2800" b="1" dirty="0">
              <a:latin typeface="Times New Roman" panose="02020603050405020304" pitchFamily="18" charset="0"/>
            </a:endParaRPr>
          </a:p>
          <a:p>
            <a:pPr eaLnBrk="0" hangingPunct="0">
              <a:lnSpc>
                <a:spcPct val="120000"/>
              </a:lnSpc>
            </a:pPr>
            <a:r>
              <a:rPr lang="zh-CN" altLang="en-US" sz="2800" b="1" dirty="0">
                <a:latin typeface="Times New Roman" panose="02020603050405020304" pitchFamily="18" charset="0"/>
              </a:rPr>
              <a:t>     偏时电阻值较小</a:t>
            </a:r>
            <a:r>
              <a:rPr lang="en-US" altLang="zh-CN" sz="2800" b="1" dirty="0">
                <a:latin typeface="宋体" panose="02010600030101010101" pitchFamily="2" charset="-122"/>
              </a:rPr>
              <a:t>(</a:t>
            </a:r>
            <a:r>
              <a:rPr lang="zh-CN" altLang="en-US" sz="2800" b="1" dirty="0">
                <a:latin typeface="宋体" panose="02010600030101010101" pitchFamily="2" charset="-122"/>
              </a:rPr>
              <a:t>几千欧以下</a:t>
            </a:r>
            <a:r>
              <a:rPr lang="en-US" altLang="zh-CN" sz="2800" b="1" dirty="0">
                <a:latin typeface="宋体" panose="02010600030101010101" pitchFamily="2" charset="-122"/>
              </a:rPr>
              <a:t>)</a:t>
            </a:r>
            <a:r>
              <a:rPr lang="zh-CN" altLang="en-US" sz="2800" b="1" dirty="0">
                <a:latin typeface="宋体" panose="02010600030101010101" pitchFamily="2" charset="-122"/>
              </a:rPr>
              <a:t>，</a:t>
            </a:r>
            <a:r>
              <a:rPr lang="zh-CN" altLang="en-US" sz="2800" b="1" dirty="0">
                <a:latin typeface="Times New Roman" panose="02020603050405020304" pitchFamily="18" charset="0"/>
              </a:rPr>
              <a:t>反偏时电阻</a:t>
            </a:r>
            <a:endParaRPr lang="zh-CN" altLang="en-US" sz="2800" b="1" dirty="0">
              <a:latin typeface="Times New Roman" panose="02020603050405020304" pitchFamily="18" charset="0"/>
            </a:endParaRPr>
          </a:p>
          <a:p>
            <a:pPr eaLnBrk="0" hangingPunct="0">
              <a:lnSpc>
                <a:spcPct val="120000"/>
              </a:lnSpc>
            </a:pPr>
            <a:r>
              <a:rPr lang="zh-CN" altLang="en-US" sz="2800" b="1" dirty="0">
                <a:latin typeface="Times New Roman" panose="02020603050405020304" pitchFamily="18" charset="0"/>
              </a:rPr>
              <a:t>     值较大</a:t>
            </a:r>
            <a:r>
              <a:rPr lang="en-US" altLang="zh-CN" sz="2800" b="1" dirty="0">
                <a:latin typeface="宋体" panose="02010600030101010101" pitchFamily="2" charset="-122"/>
              </a:rPr>
              <a:t>(</a:t>
            </a:r>
            <a:r>
              <a:rPr lang="zh-CN" altLang="en-US" sz="2800" b="1" dirty="0">
                <a:latin typeface="宋体" panose="02010600030101010101" pitchFamily="2" charset="-122"/>
              </a:rPr>
              <a:t>几百千欧以上</a:t>
            </a:r>
            <a:r>
              <a:rPr lang="en-US" altLang="zh-CN" sz="2800" b="1" dirty="0">
                <a:latin typeface="宋体" panose="02010600030101010101" pitchFamily="2" charset="-122"/>
              </a:rPr>
              <a:t>)</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a:t>
            </a:r>
            <a:endParaRPr lang="zh-CN" altLang="en-US" sz="2800" b="1" dirty="0">
              <a:latin typeface="Times New Roman" panose="02020603050405020304" pitchFamily="18" charset="0"/>
            </a:endParaRPr>
          </a:p>
        </p:txBody>
      </p:sp>
      <p:sp>
        <p:nvSpPr>
          <p:cNvPr id="86021" name="Rectangle 5"/>
          <p:cNvSpPr/>
          <p:nvPr/>
        </p:nvSpPr>
        <p:spPr>
          <a:xfrm>
            <a:off x="762000" y="2057400"/>
            <a:ext cx="7620000" cy="1117600"/>
          </a:xfrm>
          <a:prstGeom prst="rect">
            <a:avLst/>
          </a:prstGeom>
          <a:noFill/>
          <a:ln w="9525">
            <a:noFill/>
          </a:ln>
        </p:spPr>
        <p:txBody>
          <a:bodyPr>
            <a:spAutoFit/>
          </a:bodyPr>
          <a:p>
            <a:pPr marL="457200" indent="-457200" eaLnBrk="0" hangingPunct="0">
              <a:lnSpc>
                <a:spcPct val="120000"/>
              </a:lnSpc>
              <a:buAutoNum type="arabicPeriod" startAt="2"/>
            </a:pPr>
            <a:r>
              <a:rPr lang="zh-CN" altLang="en-US" sz="2800" b="1" dirty="0">
                <a:latin typeface="Times New Roman" panose="02020603050405020304" pitchFamily="18" charset="0"/>
              </a:rPr>
              <a:t>插入三极管挡</a:t>
            </a:r>
            <a:r>
              <a:rPr lang="en-US" altLang="zh-CN" sz="2800" b="1" dirty="0">
                <a:solidFill>
                  <a:srgbClr val="FF0066"/>
                </a:solidFill>
                <a:latin typeface="宋体" panose="02010600030101010101" pitchFamily="2" charset="-122"/>
              </a:rPr>
              <a:t>(</a:t>
            </a:r>
            <a:r>
              <a:rPr lang="en-US" altLang="zh-CN" sz="2800" b="1" i="1" dirty="0">
                <a:solidFill>
                  <a:srgbClr val="FF0066"/>
                </a:solidFill>
                <a:latin typeface="Times New Roman" panose="02020603050405020304" pitchFamily="18" charset="0"/>
              </a:rPr>
              <a:t>h</a:t>
            </a:r>
            <a:r>
              <a:rPr lang="en-US" altLang="zh-CN" sz="2800" b="1" baseline="-25000" dirty="0">
                <a:solidFill>
                  <a:srgbClr val="FF0066"/>
                </a:solidFill>
                <a:latin typeface="Times New Roman" panose="02020603050405020304" pitchFamily="18" charset="0"/>
              </a:rPr>
              <a:t>FE</a:t>
            </a:r>
            <a:r>
              <a:rPr lang="en-US" altLang="zh-CN" sz="2800" b="1" dirty="0">
                <a:solidFill>
                  <a:srgbClr val="FF0066"/>
                </a:solidFill>
                <a:latin typeface="宋体" panose="02010600030101010101" pitchFamily="2" charset="-122"/>
              </a:rPr>
              <a:t>)</a:t>
            </a:r>
            <a:r>
              <a:rPr lang="zh-CN" altLang="en-US" sz="2800" b="1" dirty="0">
                <a:latin typeface="Times New Roman" panose="02020603050405020304" pitchFamily="18" charset="0"/>
              </a:rPr>
              <a:t>，测量 </a:t>
            </a:r>
            <a:r>
              <a:rPr lang="zh-CN" altLang="en-US" sz="2800" b="1" i="1" dirty="0">
                <a:latin typeface="Times New Roman" panose="02020603050405020304" pitchFamily="18" charset="0"/>
                <a:sym typeface="Symbol" panose="05050102010706020507" pitchFamily="18" charset="2"/>
              </a:rPr>
              <a:t> </a:t>
            </a:r>
            <a:r>
              <a:rPr lang="zh-CN" altLang="en-US" sz="2800" b="1" dirty="0">
                <a:latin typeface="Times New Roman" panose="02020603050405020304" pitchFamily="18" charset="0"/>
                <a:sym typeface="Symbol" panose="05050102010706020507" pitchFamily="18" charset="2"/>
              </a:rPr>
              <a:t>值或判断管型</a:t>
            </a:r>
            <a:endParaRPr lang="zh-CN" altLang="en-US" sz="2800" b="1" dirty="0">
              <a:latin typeface="Times New Roman" panose="02020603050405020304" pitchFamily="18" charset="0"/>
              <a:sym typeface="Symbol" panose="05050102010706020507" pitchFamily="18" charset="2"/>
            </a:endParaRPr>
          </a:p>
          <a:p>
            <a:pPr marL="457200" indent="-457200" eaLnBrk="0" hangingPunct="0">
              <a:lnSpc>
                <a:spcPct val="120000"/>
              </a:lnSpc>
              <a:buNone/>
            </a:pPr>
            <a:r>
              <a:rPr lang="zh-CN" altLang="en-US" sz="2800" b="1" dirty="0">
                <a:latin typeface="Times New Roman" panose="02020603050405020304" pitchFamily="18" charset="0"/>
                <a:sym typeface="Symbol" panose="05050102010706020507" pitchFamily="18" charset="2"/>
              </a:rPr>
              <a:t>     及管脚；</a:t>
            </a:r>
            <a:endParaRPr lang="zh-CN" altLang="en-US" sz="2800" b="1" dirty="0">
              <a:latin typeface="Times New Roman" panose="02020603050405020304" pitchFamily="18" charset="0"/>
              <a:sym typeface="Symbol" panose="05050102010706020507" pitchFamily="18" charset="2"/>
            </a:endParaRPr>
          </a:p>
        </p:txBody>
      </p:sp>
      <p:pic>
        <p:nvPicPr>
          <p:cNvPr id="13315" name="Picture 2" descr="BJT"/>
          <p:cNvPicPr>
            <a:picLocks noChangeAspect="1"/>
          </p:cNvPicPr>
          <p:nvPr>
            <p:custDataLst>
              <p:tags r:id="rId1"/>
            </p:custDataLst>
          </p:nvPr>
        </p:nvPicPr>
        <p:blipFill>
          <a:blip r:embed="rId2"/>
          <a:stretch>
            <a:fillRect/>
          </a:stretch>
        </p:blipFill>
        <p:spPr>
          <a:xfrm>
            <a:off x="1534795" y="4691380"/>
            <a:ext cx="2658745" cy="1953895"/>
          </a:xfrm>
          <a:prstGeom prst="rect">
            <a:avLst/>
          </a:prstGeom>
          <a:noFill/>
          <a:ln w="9525">
            <a:noFill/>
          </a:ln>
        </p:spPr>
      </p:pic>
      <p:pic>
        <p:nvPicPr>
          <p:cNvPr id="13316" name="Picture 3" descr="t"/>
          <p:cNvPicPr>
            <a:picLocks noChangeAspect="1"/>
          </p:cNvPicPr>
          <p:nvPr>
            <p:custDataLst>
              <p:tags r:id="rId3"/>
            </p:custDataLst>
          </p:nvPr>
        </p:nvPicPr>
        <p:blipFill>
          <a:blip r:embed="rId4"/>
          <a:stretch>
            <a:fillRect/>
          </a:stretch>
        </p:blipFill>
        <p:spPr>
          <a:xfrm>
            <a:off x="5986780" y="4690745"/>
            <a:ext cx="1582420" cy="1954530"/>
          </a:xfrm>
          <a:prstGeom prst="rect">
            <a:avLst/>
          </a:prstGeom>
          <a:noFill/>
          <a:ln w="9525">
            <a:noFill/>
          </a:ln>
        </p:spPr>
      </p:pic>
      <p:sp>
        <p:nvSpPr>
          <p:cNvPr id="7" name="页脚占位符 4"/>
          <p:cNvSpPr txBox="1">
            <a:spLocks noGrp="1"/>
          </p:cNvSpPr>
          <p:nvPr>
            <p:custDataLst>
              <p:tags r:id="rId5"/>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6018">
                                            <p:txEl>
                                              <p:charRg st="0" end="16"/>
                                            </p:txEl>
                                          </p:spTgt>
                                        </p:tgtEl>
                                        <p:attrNameLst>
                                          <p:attrName>style.visibility</p:attrName>
                                        </p:attrNameLst>
                                      </p:cBhvr>
                                      <p:to>
                                        <p:strVal val="visible"/>
                                      </p:to>
                                    </p:set>
                                    <p:animEffect transition="in" filter="wipe(left)">
                                      <p:cBhvr>
                                        <p:cTn id="7" dur="500"/>
                                        <p:tgtEl>
                                          <p:spTgt spid="86018">
                                            <p:txEl>
                                              <p:charRg st="0" end="1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6019"/>
                                        </p:tgtEl>
                                        <p:attrNameLst>
                                          <p:attrName>style.visibility</p:attrName>
                                        </p:attrNameLst>
                                      </p:cBhvr>
                                      <p:to>
                                        <p:strVal val="visible"/>
                                      </p:to>
                                    </p:set>
                                    <p:animEffect transition="in" filter="wipe(left)">
                                      <p:cBhvr>
                                        <p:cTn id="12" dur="300"/>
                                        <p:tgtEl>
                                          <p:spTgt spid="860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86021"/>
                                        </p:tgtEl>
                                        <p:attrNameLst>
                                          <p:attrName>style.visibility</p:attrName>
                                        </p:attrNameLst>
                                      </p:cBhvr>
                                      <p:to>
                                        <p:strVal val="visible"/>
                                      </p:to>
                                    </p:set>
                                    <p:animEffect transition="in" filter="wipe(left)">
                                      <p:cBhvr>
                                        <p:cTn id="17" dur="300"/>
                                        <p:tgtEl>
                                          <p:spTgt spid="860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86020"/>
                                        </p:tgtEl>
                                        <p:attrNameLst>
                                          <p:attrName>style.visibility</p:attrName>
                                        </p:attrNameLst>
                                      </p:cBhvr>
                                      <p:to>
                                        <p:strVal val="visible"/>
                                      </p:to>
                                    </p:set>
                                    <p:animEffect transition="in" filter="wipe(left)">
                                      <p:cBhvr>
                                        <p:cTn id="22" dur="300"/>
                                        <p:tgtEl>
                                          <p:spTgt spid="86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build="p"/>
      <p:bldP spid="86019" grpId="0"/>
      <p:bldP spid="86020" grpId="0"/>
      <p:bldP spid="86021"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Rectangle 2"/>
          <p:cNvSpPr/>
          <p:nvPr/>
        </p:nvSpPr>
        <p:spPr>
          <a:xfrm>
            <a:off x="304800" y="609600"/>
            <a:ext cx="3276600" cy="519113"/>
          </a:xfrm>
          <a:prstGeom prst="rect">
            <a:avLst/>
          </a:prstGeom>
          <a:noFill/>
          <a:ln w="9525">
            <a:noFill/>
          </a:ln>
        </p:spPr>
        <p:txBody>
          <a:bodyPr>
            <a:spAutoFit/>
          </a:bodyPr>
          <a:p>
            <a:pPr eaLnBrk="0" hangingPunct="0"/>
            <a:r>
              <a:rPr lang="zh-CN" altLang="en-US" sz="2800" b="1" u="sng" dirty="0">
                <a:solidFill>
                  <a:schemeClr val="bg1"/>
                </a:solidFill>
                <a:latin typeface="Times New Roman" panose="02020603050405020304" pitchFamily="18" charset="0"/>
                <a:ea typeface="隶书" pitchFamily="49" charset="-122"/>
              </a:rPr>
              <a:t>指针式万用表</a:t>
            </a:r>
            <a:endParaRPr lang="zh-CN" altLang="en-US" sz="2800" b="1" u="sng" dirty="0">
              <a:solidFill>
                <a:schemeClr val="bg1"/>
              </a:solidFill>
              <a:latin typeface="Times New Roman" panose="02020603050405020304" pitchFamily="18" charset="0"/>
              <a:ea typeface="隶书" pitchFamily="49" charset="-122"/>
            </a:endParaRPr>
          </a:p>
        </p:txBody>
      </p:sp>
      <p:sp>
        <p:nvSpPr>
          <p:cNvPr id="87043" name="Rectangle 3"/>
          <p:cNvSpPr/>
          <p:nvPr/>
        </p:nvSpPr>
        <p:spPr>
          <a:xfrm>
            <a:off x="1219200" y="2209800"/>
            <a:ext cx="4953000" cy="519113"/>
          </a:xfrm>
          <a:prstGeom prst="rect">
            <a:avLst/>
          </a:prstGeom>
          <a:noFill/>
          <a:ln w="9525">
            <a:noFill/>
          </a:ln>
        </p:spPr>
        <p:txBody>
          <a:bodyPr>
            <a:spAutoFit/>
          </a:bodyPr>
          <a:p>
            <a:pPr eaLnBrk="0" hangingPunct="0"/>
            <a:r>
              <a:rPr lang="zh-CN" altLang="en-US" sz="2800" b="1" dirty="0">
                <a:latin typeface="Times New Roman" panose="02020603050405020304" pitchFamily="18" charset="0"/>
                <a:sym typeface="Symbol" panose="05050102010706020507" pitchFamily="18" charset="2"/>
              </a:rPr>
              <a:t>在 </a:t>
            </a:r>
            <a:r>
              <a:rPr lang="en-US" altLang="zh-CN" sz="2800" b="1" i="1" dirty="0">
                <a:solidFill>
                  <a:srgbClr val="FF0066"/>
                </a:solidFill>
                <a:latin typeface="Times New Roman" panose="02020603050405020304" pitchFamily="18" charset="0"/>
                <a:sym typeface="Symbol" panose="05050102010706020507" pitchFamily="18" charset="2"/>
              </a:rPr>
              <a:t>R</a:t>
            </a:r>
            <a:r>
              <a:rPr lang="en-US" altLang="zh-CN" sz="2800" b="1" dirty="0">
                <a:solidFill>
                  <a:srgbClr val="FF0066"/>
                </a:solidFill>
                <a:latin typeface="Times New Roman" panose="02020603050405020304" pitchFamily="18" charset="0"/>
                <a:sym typeface="Symbol" panose="05050102010706020507" pitchFamily="18" charset="2"/>
              </a:rPr>
              <a:t>  1 k </a:t>
            </a:r>
            <a:r>
              <a:rPr lang="zh-CN" altLang="en-US" sz="2800" b="1" dirty="0">
                <a:latin typeface="Times New Roman" panose="02020603050405020304" pitchFamily="18" charset="0"/>
                <a:sym typeface="Symbol" panose="05050102010706020507" pitchFamily="18" charset="2"/>
              </a:rPr>
              <a:t>挡进行测量。</a:t>
            </a:r>
            <a:endParaRPr lang="zh-CN" altLang="en-US" sz="2800" b="1" dirty="0">
              <a:latin typeface="Times New Roman" panose="02020603050405020304" pitchFamily="18" charset="0"/>
            </a:endParaRPr>
          </a:p>
        </p:txBody>
      </p:sp>
      <p:sp>
        <p:nvSpPr>
          <p:cNvPr id="87044" name="Rectangle 4"/>
          <p:cNvSpPr/>
          <p:nvPr/>
        </p:nvSpPr>
        <p:spPr>
          <a:xfrm>
            <a:off x="1219200" y="1676400"/>
            <a:ext cx="7543800" cy="519113"/>
          </a:xfrm>
          <a:prstGeom prst="rect">
            <a:avLst/>
          </a:prstGeom>
          <a:noFill/>
          <a:ln w="9525">
            <a:noFill/>
          </a:ln>
        </p:spPr>
        <p:txBody>
          <a:bodyPr>
            <a:spAutoFit/>
          </a:bodyPr>
          <a:p>
            <a:pPr eaLnBrk="0" hangingPunct="0"/>
            <a:r>
              <a:rPr lang="zh-CN" altLang="en-US" sz="2800" b="1" dirty="0">
                <a:solidFill>
                  <a:srgbClr val="FF0066"/>
                </a:solidFill>
                <a:latin typeface="Times New Roman" panose="02020603050405020304" pitchFamily="18" charset="0"/>
              </a:rPr>
              <a:t>红</a:t>
            </a:r>
            <a:r>
              <a:rPr lang="zh-CN" altLang="en-US" sz="2800" b="1" dirty="0">
                <a:latin typeface="Times New Roman" panose="02020603050405020304" pitchFamily="18" charset="0"/>
              </a:rPr>
              <a:t>表笔是</a:t>
            </a:r>
            <a:r>
              <a:rPr lang="en-US" altLang="zh-CN" sz="2800" b="1" dirty="0">
                <a:latin typeface="宋体" panose="02010600030101010101" pitchFamily="2" charset="-122"/>
              </a:rPr>
              <a:t>(</a:t>
            </a:r>
            <a:r>
              <a:rPr lang="zh-CN" altLang="en-US" sz="2800" b="1" dirty="0">
                <a:latin typeface="宋体" panose="02010600030101010101" pitchFamily="2" charset="-122"/>
              </a:rPr>
              <a:t>表内</a:t>
            </a:r>
            <a:r>
              <a:rPr lang="en-US" altLang="zh-CN" sz="2800" b="1" dirty="0">
                <a:latin typeface="宋体" panose="02010600030101010101" pitchFamily="2" charset="-122"/>
              </a:rPr>
              <a:t>)</a:t>
            </a:r>
            <a:r>
              <a:rPr lang="zh-CN" altLang="en-US" sz="2800" b="1" dirty="0">
                <a:latin typeface="宋体" panose="02010600030101010101" pitchFamily="2" charset="-122"/>
              </a:rPr>
              <a:t>负极，</a:t>
            </a:r>
            <a:r>
              <a:rPr lang="zh-CN" altLang="en-US" sz="2800" b="1" dirty="0">
                <a:solidFill>
                  <a:srgbClr val="FF0066"/>
                </a:solidFill>
                <a:latin typeface="宋体" panose="02010600030101010101" pitchFamily="2" charset="-122"/>
              </a:rPr>
              <a:t>黑</a:t>
            </a:r>
            <a:r>
              <a:rPr lang="zh-CN" altLang="en-US" sz="2800" b="1" dirty="0">
                <a:latin typeface="宋体" panose="02010600030101010101" pitchFamily="2" charset="-122"/>
              </a:rPr>
              <a:t>表笔是</a:t>
            </a:r>
            <a:r>
              <a:rPr lang="en-US" altLang="zh-CN" sz="2800" b="1" dirty="0">
                <a:latin typeface="宋体" panose="02010600030101010101" pitchFamily="2" charset="-122"/>
              </a:rPr>
              <a:t>(</a:t>
            </a:r>
            <a:r>
              <a:rPr lang="zh-CN" altLang="en-US" sz="2800" b="1" dirty="0">
                <a:latin typeface="宋体" panose="02010600030101010101" pitchFamily="2" charset="-122"/>
              </a:rPr>
              <a:t>表内</a:t>
            </a:r>
            <a:r>
              <a:rPr lang="en-US" altLang="zh-CN" sz="2800" b="1" dirty="0">
                <a:latin typeface="宋体" panose="02010600030101010101" pitchFamily="2" charset="-122"/>
              </a:rPr>
              <a:t>)</a:t>
            </a:r>
            <a:r>
              <a:rPr lang="zh-CN" altLang="en-US" sz="2800" b="1" dirty="0">
                <a:latin typeface="宋体" panose="02010600030101010101" pitchFamily="2" charset="-122"/>
              </a:rPr>
              <a:t>正极。</a:t>
            </a:r>
            <a:endParaRPr lang="zh-CN" altLang="en-US" sz="2800" b="1" dirty="0">
              <a:latin typeface="宋体" panose="02010600030101010101" pitchFamily="2" charset="-122"/>
            </a:endParaRPr>
          </a:p>
        </p:txBody>
      </p:sp>
      <p:sp>
        <p:nvSpPr>
          <p:cNvPr id="87045" name="Rectangle 5"/>
          <p:cNvSpPr/>
          <p:nvPr/>
        </p:nvSpPr>
        <p:spPr>
          <a:xfrm>
            <a:off x="381000" y="1143000"/>
            <a:ext cx="2297113" cy="519113"/>
          </a:xfrm>
          <a:prstGeom prst="rect">
            <a:avLst/>
          </a:prstGeom>
          <a:noFill/>
          <a:ln w="9525">
            <a:noFill/>
          </a:ln>
        </p:spPr>
        <p:txBody>
          <a:bodyPr>
            <a:spAutoFit/>
          </a:bodyPr>
          <a:p>
            <a:pPr eaLnBrk="0" hangingPunct="0"/>
            <a:r>
              <a:rPr lang="zh-CN" altLang="en-US" sz="2800" b="1" dirty="0">
                <a:solidFill>
                  <a:srgbClr val="0033CC"/>
                </a:solidFill>
                <a:latin typeface="Times New Roman" panose="02020603050405020304" pitchFamily="18" charset="0"/>
              </a:rPr>
              <a:t>注意事项：</a:t>
            </a:r>
            <a:endParaRPr lang="zh-CN" altLang="en-US" sz="2800" b="1" dirty="0">
              <a:solidFill>
                <a:srgbClr val="0033CC"/>
              </a:solidFill>
              <a:latin typeface="Times New Roman" panose="02020603050405020304" pitchFamily="18" charset="0"/>
            </a:endParaRPr>
          </a:p>
        </p:txBody>
      </p:sp>
      <p:sp>
        <p:nvSpPr>
          <p:cNvPr id="87046" name="Rectangle 6"/>
          <p:cNvSpPr/>
          <p:nvPr/>
        </p:nvSpPr>
        <p:spPr>
          <a:xfrm>
            <a:off x="1219200" y="2743200"/>
            <a:ext cx="6172200" cy="519113"/>
          </a:xfrm>
          <a:prstGeom prst="rect">
            <a:avLst/>
          </a:prstGeom>
          <a:noFill/>
          <a:ln w="9525">
            <a:noFill/>
          </a:ln>
        </p:spPr>
        <p:txBody>
          <a:bodyPr>
            <a:spAutoFit/>
          </a:bodyPr>
          <a:p>
            <a:pPr eaLnBrk="0" hangingPunct="0"/>
            <a:r>
              <a:rPr lang="zh-CN" altLang="en-US" sz="2800" b="1" dirty="0">
                <a:latin typeface="Times New Roman" panose="02020603050405020304" pitchFamily="18" charset="0"/>
                <a:sym typeface="Symbol" panose="05050102010706020507" pitchFamily="18" charset="2"/>
              </a:rPr>
              <a:t>测量时手不要接触引脚。</a:t>
            </a:r>
            <a:endParaRPr lang="zh-CN" altLang="en-US" sz="2800" b="1" dirty="0">
              <a:latin typeface="Times New Roman" panose="02020603050405020304" pitchFamily="18" charset="0"/>
            </a:endParaRPr>
          </a:p>
        </p:txBody>
      </p:sp>
      <p:grpSp>
        <p:nvGrpSpPr>
          <p:cNvPr id="2" name="Group 7"/>
          <p:cNvGrpSpPr/>
          <p:nvPr/>
        </p:nvGrpSpPr>
        <p:grpSpPr>
          <a:xfrm>
            <a:off x="304800" y="3352800"/>
            <a:ext cx="3810000" cy="2438400"/>
            <a:chOff x="192" y="2688"/>
            <a:chExt cx="2400" cy="1536"/>
          </a:xfrm>
        </p:grpSpPr>
        <p:sp>
          <p:nvSpPr>
            <p:cNvPr id="428040" name="Line 8"/>
            <p:cNvSpPr/>
            <p:nvPr/>
          </p:nvSpPr>
          <p:spPr>
            <a:xfrm>
              <a:off x="624" y="3360"/>
              <a:ext cx="336" cy="672"/>
            </a:xfrm>
            <a:prstGeom prst="line">
              <a:avLst/>
            </a:prstGeom>
            <a:ln w="38100" cap="flat" cmpd="sng">
              <a:solidFill>
                <a:schemeClr val="tx1"/>
              </a:solidFill>
              <a:prstDash val="solid"/>
              <a:headEnd type="none" w="med" len="med"/>
              <a:tailEnd type="none" w="med" len="med"/>
            </a:ln>
          </p:spPr>
        </p:sp>
        <p:sp>
          <p:nvSpPr>
            <p:cNvPr id="428041" name="Line 9"/>
            <p:cNvSpPr/>
            <p:nvPr/>
          </p:nvSpPr>
          <p:spPr>
            <a:xfrm flipH="1">
              <a:off x="480" y="3360"/>
              <a:ext cx="0" cy="864"/>
            </a:xfrm>
            <a:prstGeom prst="line">
              <a:avLst/>
            </a:prstGeom>
            <a:ln w="38100" cap="flat" cmpd="sng">
              <a:solidFill>
                <a:schemeClr val="tx1"/>
              </a:solidFill>
              <a:prstDash val="solid"/>
              <a:headEnd type="none" w="med" len="med"/>
              <a:tailEnd type="none" w="med" len="med"/>
            </a:ln>
          </p:spPr>
        </p:sp>
        <p:sp>
          <p:nvSpPr>
            <p:cNvPr id="428042" name="AutoShape 10"/>
            <p:cNvSpPr/>
            <p:nvPr/>
          </p:nvSpPr>
          <p:spPr>
            <a:xfrm>
              <a:off x="816" y="3888"/>
              <a:ext cx="384" cy="41"/>
            </a:xfrm>
            <a:prstGeom prst="roundRect">
              <a:avLst>
                <a:gd name="adj" fmla="val 16667"/>
              </a:avLst>
            </a:prstGeom>
            <a:solidFill>
              <a:srgbClr val="CCECFF"/>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43" name="AutoShape 11"/>
            <p:cNvSpPr/>
            <p:nvPr/>
          </p:nvSpPr>
          <p:spPr>
            <a:xfrm>
              <a:off x="1680" y="2688"/>
              <a:ext cx="912" cy="1056"/>
            </a:xfrm>
            <a:prstGeom prst="roundRect">
              <a:avLst>
                <a:gd name="adj" fmla="val 16667"/>
              </a:avLst>
            </a:prstGeom>
            <a:solidFill>
              <a:schemeClr val="bg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44" name="Rectangle 12"/>
            <p:cNvSpPr/>
            <p:nvPr/>
          </p:nvSpPr>
          <p:spPr>
            <a:xfrm>
              <a:off x="1824" y="2832"/>
              <a:ext cx="624" cy="336"/>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45" name="Arc 13"/>
            <p:cNvSpPr/>
            <p:nvPr/>
          </p:nvSpPr>
          <p:spPr>
            <a:xfrm rot="-2395970">
              <a:off x="1968" y="2832"/>
              <a:ext cx="423" cy="432"/>
            </a:xfrm>
            <a:custGeom>
              <a:avLst/>
              <a:gdLst>
                <a:gd name="txL" fmla="*/ 0 w 21155"/>
                <a:gd name="txT" fmla="*/ 0 h 21600"/>
                <a:gd name="txR" fmla="*/ 21155 w 21155"/>
                <a:gd name="txB" fmla="*/ 21600 h 21600"/>
              </a:gdLst>
              <a:ahLst/>
              <a:cxnLst>
                <a:cxn ang="0">
                  <a:pos x="0" y="0"/>
                </a:cxn>
                <a:cxn ang="0">
                  <a:pos x="423" y="345"/>
                </a:cxn>
                <a:cxn ang="0">
                  <a:pos x="0" y="432"/>
                </a:cxn>
              </a:cxnLst>
              <a:rect l="txL" t="txT" r="txR" b="txB"/>
              <a:pathLst>
                <a:path w="21155" h="21600" fill="none">
                  <a:moveTo>
                    <a:pt x="-1" y="0"/>
                  </a:moveTo>
                  <a:cubicBezTo>
                    <a:pt x="10248" y="0"/>
                    <a:pt x="19085" y="7201"/>
                    <a:pt x="21154" y="17238"/>
                  </a:cubicBezTo>
                </a:path>
                <a:path w="21155" h="21600" stroke="0">
                  <a:moveTo>
                    <a:pt x="-1" y="0"/>
                  </a:moveTo>
                  <a:cubicBezTo>
                    <a:pt x="10248" y="0"/>
                    <a:pt x="19085" y="7201"/>
                    <a:pt x="21154" y="17238"/>
                  </a:cubicBezTo>
                  <a:lnTo>
                    <a:pt x="0" y="21600"/>
                  </a:lnTo>
                  <a:close/>
                </a:path>
              </a:pathLst>
            </a:custGeom>
            <a:noFill/>
            <a:ln w="19050" cap="flat" cmpd="sng">
              <a:solidFill>
                <a:schemeClr val="tx1"/>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46" name="Line 14"/>
            <p:cNvSpPr/>
            <p:nvPr/>
          </p:nvSpPr>
          <p:spPr>
            <a:xfrm>
              <a:off x="2112" y="2880"/>
              <a:ext cx="48" cy="240"/>
            </a:xfrm>
            <a:prstGeom prst="line">
              <a:avLst/>
            </a:prstGeom>
            <a:ln w="28575" cap="flat" cmpd="sng">
              <a:solidFill>
                <a:schemeClr val="tx1"/>
              </a:solidFill>
              <a:prstDash val="solid"/>
              <a:headEnd type="none" w="med" len="med"/>
              <a:tailEnd type="none" w="med" len="med"/>
            </a:ln>
          </p:spPr>
        </p:sp>
        <p:sp>
          <p:nvSpPr>
            <p:cNvPr id="428047" name="Oval 15"/>
            <p:cNvSpPr/>
            <p:nvPr/>
          </p:nvSpPr>
          <p:spPr>
            <a:xfrm>
              <a:off x="2064" y="3312"/>
              <a:ext cx="192" cy="192"/>
            </a:xfrm>
            <a:prstGeom prst="ellipse">
              <a:avLst/>
            </a:prstGeom>
            <a:solidFill>
              <a:srgbClr val="5F5F5F"/>
            </a:solidFill>
            <a:ln w="127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48" name="Oval 16"/>
            <p:cNvSpPr/>
            <p:nvPr/>
          </p:nvSpPr>
          <p:spPr>
            <a:xfrm>
              <a:off x="2160" y="3552"/>
              <a:ext cx="96" cy="96"/>
            </a:xfrm>
            <a:prstGeom prst="ellipse">
              <a:avLst/>
            </a:prstGeom>
            <a:solidFill>
              <a:srgbClr val="FF0066"/>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49" name="Oval 17"/>
            <p:cNvSpPr/>
            <p:nvPr/>
          </p:nvSpPr>
          <p:spPr>
            <a:xfrm>
              <a:off x="2400" y="3552"/>
              <a:ext cx="96" cy="96"/>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50" name="AutoShape 18"/>
            <p:cNvSpPr/>
            <p:nvPr/>
          </p:nvSpPr>
          <p:spPr>
            <a:xfrm>
              <a:off x="2112" y="3312"/>
              <a:ext cx="96" cy="192"/>
            </a:xfrm>
            <a:prstGeom prst="triangle">
              <a:avLst>
                <a:gd name="adj" fmla="val 55208"/>
              </a:avLst>
            </a:prstGeom>
            <a:solidFill>
              <a:schemeClr val="tx1"/>
            </a:solidFill>
            <a:ln w="28575" cap="flat" cmpd="sng">
              <a:solidFill>
                <a:schemeClr val="tx1"/>
              </a:solidFill>
              <a:prstDash val="solid"/>
              <a:miter/>
              <a:headEnd type="none" w="med" len="med"/>
              <a:tailEnd type="none" w="med" len="med"/>
            </a:ln>
          </p:spPr>
          <p:txBody>
            <a:bodyPr wrap="none" anchor="ctr" anchorCtr="0"/>
            <a:p>
              <a:pPr algn="ctr" eaLnBrk="0" hangingPunct="0"/>
              <a:endParaRPr lang="zh-CN" altLang="zh-CN" dirty="0">
                <a:latin typeface="Times New Roman" panose="02020603050405020304" pitchFamily="18" charset="0"/>
                <a:ea typeface="黑体" panose="02010609060101010101" pitchFamily="2" charset="-122"/>
              </a:endParaRPr>
            </a:p>
          </p:txBody>
        </p:sp>
        <p:sp>
          <p:nvSpPr>
            <p:cNvPr id="428051" name="Text Box 19"/>
            <p:cNvSpPr txBox="1"/>
            <p:nvPr/>
          </p:nvSpPr>
          <p:spPr>
            <a:xfrm>
              <a:off x="2112" y="3120"/>
              <a:ext cx="373" cy="250"/>
            </a:xfrm>
            <a:prstGeom prst="rect">
              <a:avLst/>
            </a:prstGeom>
            <a:noFill/>
            <a:ln w="9525">
              <a:noFill/>
            </a:ln>
          </p:spPr>
          <p:txBody>
            <a:bodyPr wrap="none">
              <a:spAutoFit/>
            </a:bodyPr>
            <a:p>
              <a:pPr eaLnBrk="0" hangingPunct="0"/>
              <a:r>
                <a:rPr lang="en-US" altLang="zh-CN" sz="2000" b="1" dirty="0">
                  <a:solidFill>
                    <a:schemeClr val="bg1"/>
                  </a:solidFill>
                  <a:latin typeface="Times New Roman" panose="02020603050405020304" pitchFamily="18" charset="0"/>
                  <a:ea typeface="黑体" panose="02010609060101010101" pitchFamily="2" charset="-122"/>
                  <a:sym typeface="Symbol" panose="05050102010706020507" pitchFamily="18" charset="2"/>
                </a:rPr>
                <a:t>1k</a:t>
              </a:r>
              <a:endParaRPr lang="en-US" altLang="zh-CN" sz="2000" b="1" dirty="0">
                <a:solidFill>
                  <a:schemeClr val="bg1"/>
                </a:solidFill>
                <a:latin typeface="Times New Roman" panose="02020603050405020304" pitchFamily="18" charset="0"/>
                <a:ea typeface="黑体" panose="02010609060101010101" pitchFamily="2" charset="-122"/>
              </a:endParaRPr>
            </a:p>
          </p:txBody>
        </p:sp>
        <p:grpSp>
          <p:nvGrpSpPr>
            <p:cNvPr id="428052" name="Group 20"/>
            <p:cNvGrpSpPr/>
            <p:nvPr/>
          </p:nvGrpSpPr>
          <p:grpSpPr>
            <a:xfrm>
              <a:off x="1296" y="3600"/>
              <a:ext cx="912" cy="288"/>
              <a:chOff x="1200" y="2256"/>
              <a:chExt cx="432" cy="288"/>
            </a:xfrm>
          </p:grpSpPr>
          <p:sp>
            <p:nvSpPr>
              <p:cNvPr id="428053" name="Line 21"/>
              <p:cNvSpPr/>
              <p:nvPr/>
            </p:nvSpPr>
            <p:spPr>
              <a:xfrm>
                <a:off x="1200" y="2544"/>
                <a:ext cx="432" cy="0"/>
              </a:xfrm>
              <a:prstGeom prst="line">
                <a:avLst/>
              </a:prstGeom>
              <a:ln w="38100" cap="flat" cmpd="sng">
                <a:solidFill>
                  <a:srgbClr val="FF0066"/>
                </a:solidFill>
                <a:prstDash val="solid"/>
                <a:headEnd type="none" w="med" len="med"/>
                <a:tailEnd type="none" w="med" len="med"/>
              </a:ln>
            </p:spPr>
          </p:sp>
          <p:sp>
            <p:nvSpPr>
              <p:cNvPr id="428054" name="Line 22"/>
              <p:cNvSpPr/>
              <p:nvPr/>
            </p:nvSpPr>
            <p:spPr>
              <a:xfrm>
                <a:off x="1632" y="2256"/>
                <a:ext cx="0" cy="288"/>
              </a:xfrm>
              <a:prstGeom prst="line">
                <a:avLst/>
              </a:prstGeom>
              <a:ln w="38100" cap="flat" cmpd="sng">
                <a:solidFill>
                  <a:srgbClr val="FF0066"/>
                </a:solidFill>
                <a:prstDash val="solid"/>
                <a:headEnd type="none" w="med" len="med"/>
                <a:tailEnd type="none" w="med" len="med"/>
              </a:ln>
            </p:spPr>
          </p:sp>
        </p:grpSp>
        <p:sp>
          <p:nvSpPr>
            <p:cNvPr id="428055" name="Line 23"/>
            <p:cNvSpPr/>
            <p:nvPr/>
          </p:nvSpPr>
          <p:spPr>
            <a:xfrm>
              <a:off x="1056" y="4176"/>
              <a:ext cx="1392" cy="0"/>
            </a:xfrm>
            <a:prstGeom prst="line">
              <a:avLst/>
            </a:prstGeom>
            <a:ln w="38100" cap="flat" cmpd="sng">
              <a:solidFill>
                <a:schemeClr val="tx1"/>
              </a:solidFill>
              <a:prstDash val="solid"/>
              <a:headEnd type="none" w="med" len="med"/>
              <a:tailEnd type="none" w="med" len="med"/>
            </a:ln>
          </p:spPr>
        </p:sp>
        <p:sp>
          <p:nvSpPr>
            <p:cNvPr id="428056" name="AutoShape 24"/>
            <p:cNvSpPr/>
            <p:nvPr/>
          </p:nvSpPr>
          <p:spPr>
            <a:xfrm>
              <a:off x="432" y="4152"/>
              <a:ext cx="384" cy="41"/>
            </a:xfrm>
            <a:prstGeom prst="roundRect">
              <a:avLst>
                <a:gd name="adj" fmla="val 16667"/>
              </a:avLst>
            </a:prstGeom>
            <a:solidFill>
              <a:srgbClr val="CCECFF"/>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57" name="Rectangle 25"/>
            <p:cNvSpPr/>
            <p:nvPr/>
          </p:nvSpPr>
          <p:spPr>
            <a:xfrm>
              <a:off x="1104" y="3840"/>
              <a:ext cx="336" cy="96"/>
            </a:xfrm>
            <a:prstGeom prst="rect">
              <a:avLst/>
            </a:prstGeom>
            <a:solidFill>
              <a:srgbClr val="FF0066"/>
            </a:solidFill>
            <a:ln w="9525" cap="flat" cmpd="sng">
              <a:solidFill>
                <a:srgbClr val="FF0066"/>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58" name="Rectangle 26"/>
            <p:cNvSpPr/>
            <p:nvPr/>
          </p:nvSpPr>
          <p:spPr>
            <a:xfrm>
              <a:off x="720" y="4128"/>
              <a:ext cx="336" cy="96"/>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59" name="Line 27"/>
            <p:cNvSpPr/>
            <p:nvPr/>
          </p:nvSpPr>
          <p:spPr>
            <a:xfrm>
              <a:off x="528" y="3360"/>
              <a:ext cx="144" cy="720"/>
            </a:xfrm>
            <a:prstGeom prst="line">
              <a:avLst/>
            </a:prstGeom>
            <a:ln w="38100" cap="flat" cmpd="sng">
              <a:solidFill>
                <a:schemeClr val="tx1"/>
              </a:solidFill>
              <a:prstDash val="solid"/>
              <a:headEnd type="none" w="med" len="med"/>
              <a:tailEnd type="none" w="med" len="med"/>
            </a:ln>
          </p:spPr>
        </p:sp>
        <p:sp>
          <p:nvSpPr>
            <p:cNvPr id="428060" name="AutoShape 28"/>
            <p:cNvSpPr/>
            <p:nvPr/>
          </p:nvSpPr>
          <p:spPr>
            <a:xfrm>
              <a:off x="384" y="2976"/>
              <a:ext cx="288" cy="384"/>
            </a:xfrm>
            <a:prstGeom prst="roundRect">
              <a:avLst>
                <a:gd name="adj" fmla="val 16667"/>
              </a:avLst>
            </a:prstGeom>
            <a:solidFill>
              <a:schemeClr val="bg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61" name="Rectangle 29"/>
            <p:cNvSpPr/>
            <p:nvPr/>
          </p:nvSpPr>
          <p:spPr>
            <a:xfrm>
              <a:off x="336" y="3312"/>
              <a:ext cx="384" cy="48"/>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62" name="Rectangle 30"/>
            <p:cNvSpPr/>
            <p:nvPr/>
          </p:nvSpPr>
          <p:spPr>
            <a:xfrm>
              <a:off x="192" y="3936"/>
              <a:ext cx="244" cy="288"/>
            </a:xfrm>
            <a:prstGeom prst="rect">
              <a:avLst/>
            </a:prstGeom>
            <a:noFill/>
            <a:ln w="9525">
              <a:noFill/>
            </a:ln>
          </p:spPr>
          <p:txBody>
            <a:bodyPr wrap="none">
              <a:spAutoFit/>
            </a:bodyPr>
            <a:p>
              <a:pPr eaLnBrk="0" hangingPunct="0"/>
              <a:r>
                <a:rPr lang="en-US" altLang="zh-CN" b="1" dirty="0">
                  <a:solidFill>
                    <a:srgbClr val="FF0066"/>
                  </a:solidFill>
                  <a:latin typeface="Times New Roman" panose="02020603050405020304" pitchFamily="18" charset="0"/>
                  <a:ea typeface="黑体" panose="02010609060101010101" pitchFamily="2" charset="-122"/>
                </a:rPr>
                <a:t>B</a:t>
              </a:r>
              <a:endParaRPr lang="en-US" altLang="zh-CN" b="1" dirty="0">
                <a:solidFill>
                  <a:srgbClr val="FF0066"/>
                </a:solidFill>
                <a:latin typeface="Times New Roman" panose="02020603050405020304" pitchFamily="18" charset="0"/>
                <a:ea typeface="黑体" panose="02010609060101010101" pitchFamily="2" charset="-122"/>
              </a:endParaRPr>
            </a:p>
          </p:txBody>
        </p:sp>
        <p:sp>
          <p:nvSpPr>
            <p:cNvPr id="428063" name="Rectangle 31"/>
            <p:cNvSpPr/>
            <p:nvPr/>
          </p:nvSpPr>
          <p:spPr>
            <a:xfrm>
              <a:off x="816" y="3552"/>
              <a:ext cx="244" cy="288"/>
            </a:xfrm>
            <a:prstGeom prst="rect">
              <a:avLst/>
            </a:prstGeom>
            <a:noFill/>
            <a:ln w="9525">
              <a:noFill/>
            </a:ln>
          </p:spPr>
          <p:txBody>
            <a:bodyPr wrap="none">
              <a:spAutoFit/>
            </a:bodyPr>
            <a:p>
              <a:pPr eaLnBrk="0" hangingPunct="0"/>
              <a:r>
                <a:rPr lang="en-US" altLang="zh-CN" b="1" dirty="0">
                  <a:solidFill>
                    <a:srgbClr val="FF0066"/>
                  </a:solidFill>
                  <a:latin typeface="Times New Roman" panose="02020603050405020304" pitchFamily="18" charset="0"/>
                  <a:ea typeface="黑体" panose="02010609060101010101" pitchFamily="2" charset="-122"/>
                </a:rPr>
                <a:t>E</a:t>
              </a:r>
              <a:endParaRPr lang="en-US" altLang="zh-CN" b="1" dirty="0">
                <a:solidFill>
                  <a:srgbClr val="FF0066"/>
                </a:solidFill>
                <a:latin typeface="Times New Roman" panose="02020603050405020304" pitchFamily="18" charset="0"/>
                <a:ea typeface="黑体" panose="02010609060101010101" pitchFamily="2" charset="-122"/>
              </a:endParaRPr>
            </a:p>
          </p:txBody>
        </p:sp>
        <p:sp>
          <p:nvSpPr>
            <p:cNvPr id="428064" name="Rectangle 32"/>
            <p:cNvSpPr/>
            <p:nvPr/>
          </p:nvSpPr>
          <p:spPr>
            <a:xfrm>
              <a:off x="576" y="3648"/>
              <a:ext cx="255" cy="288"/>
            </a:xfrm>
            <a:prstGeom prst="rect">
              <a:avLst/>
            </a:prstGeom>
            <a:noFill/>
            <a:ln w="9525">
              <a:noFill/>
            </a:ln>
          </p:spPr>
          <p:txBody>
            <a:bodyPr wrap="none">
              <a:spAutoFit/>
            </a:bodyPr>
            <a:p>
              <a:pPr eaLnBrk="0" hangingPunct="0"/>
              <a:r>
                <a:rPr lang="en-US" altLang="zh-CN" b="1" dirty="0">
                  <a:solidFill>
                    <a:srgbClr val="FF0066"/>
                  </a:solidFill>
                  <a:latin typeface="Times New Roman" panose="02020603050405020304" pitchFamily="18" charset="0"/>
                  <a:ea typeface="黑体" panose="02010609060101010101" pitchFamily="2" charset="-122"/>
                </a:rPr>
                <a:t>C</a:t>
              </a:r>
              <a:endParaRPr lang="en-US" altLang="zh-CN" b="1" dirty="0">
                <a:solidFill>
                  <a:srgbClr val="FF0066"/>
                </a:solidFill>
                <a:latin typeface="Times New Roman" panose="02020603050405020304" pitchFamily="18" charset="0"/>
                <a:ea typeface="黑体" panose="02010609060101010101" pitchFamily="2" charset="-122"/>
              </a:endParaRPr>
            </a:p>
          </p:txBody>
        </p:sp>
        <p:sp>
          <p:nvSpPr>
            <p:cNvPr id="428065" name="Line 33"/>
            <p:cNvSpPr/>
            <p:nvPr/>
          </p:nvSpPr>
          <p:spPr>
            <a:xfrm>
              <a:off x="2448" y="3600"/>
              <a:ext cx="0" cy="576"/>
            </a:xfrm>
            <a:prstGeom prst="line">
              <a:avLst/>
            </a:prstGeom>
            <a:ln w="38100" cap="flat" cmpd="sng">
              <a:solidFill>
                <a:schemeClr val="tx1"/>
              </a:solidFill>
              <a:prstDash val="solid"/>
              <a:headEnd type="none" w="med" len="med"/>
              <a:tailEnd type="none" w="med" len="med"/>
            </a:ln>
          </p:spPr>
        </p:sp>
      </p:grpSp>
      <p:grpSp>
        <p:nvGrpSpPr>
          <p:cNvPr id="4" name="Group 34"/>
          <p:cNvGrpSpPr/>
          <p:nvPr/>
        </p:nvGrpSpPr>
        <p:grpSpPr>
          <a:xfrm>
            <a:off x="4495800" y="3276600"/>
            <a:ext cx="3810000" cy="2438400"/>
            <a:chOff x="2832" y="2592"/>
            <a:chExt cx="2400" cy="1536"/>
          </a:xfrm>
        </p:grpSpPr>
        <p:sp>
          <p:nvSpPr>
            <p:cNvPr id="428067" name="Line 35"/>
            <p:cNvSpPr/>
            <p:nvPr/>
          </p:nvSpPr>
          <p:spPr>
            <a:xfrm>
              <a:off x="3264" y="3264"/>
              <a:ext cx="336" cy="672"/>
            </a:xfrm>
            <a:prstGeom prst="line">
              <a:avLst/>
            </a:prstGeom>
            <a:ln w="38100" cap="flat" cmpd="sng">
              <a:solidFill>
                <a:schemeClr val="tx1"/>
              </a:solidFill>
              <a:prstDash val="solid"/>
              <a:headEnd type="none" w="med" len="med"/>
              <a:tailEnd type="none" w="med" len="med"/>
            </a:ln>
          </p:spPr>
        </p:sp>
        <p:sp>
          <p:nvSpPr>
            <p:cNvPr id="428068" name="Line 36"/>
            <p:cNvSpPr/>
            <p:nvPr/>
          </p:nvSpPr>
          <p:spPr>
            <a:xfrm flipH="1">
              <a:off x="3120" y="3264"/>
              <a:ext cx="0" cy="864"/>
            </a:xfrm>
            <a:prstGeom prst="line">
              <a:avLst/>
            </a:prstGeom>
            <a:ln w="38100" cap="flat" cmpd="sng">
              <a:solidFill>
                <a:schemeClr val="tx1"/>
              </a:solidFill>
              <a:prstDash val="solid"/>
              <a:headEnd type="none" w="med" len="med"/>
              <a:tailEnd type="none" w="med" len="med"/>
            </a:ln>
          </p:spPr>
        </p:sp>
        <p:sp>
          <p:nvSpPr>
            <p:cNvPr id="428069" name="AutoShape 37"/>
            <p:cNvSpPr/>
            <p:nvPr/>
          </p:nvSpPr>
          <p:spPr>
            <a:xfrm>
              <a:off x="3456" y="3781"/>
              <a:ext cx="384" cy="41"/>
            </a:xfrm>
            <a:prstGeom prst="roundRect">
              <a:avLst>
                <a:gd name="adj" fmla="val 16667"/>
              </a:avLst>
            </a:prstGeom>
            <a:solidFill>
              <a:srgbClr val="CCECFF"/>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70" name="AutoShape 38"/>
            <p:cNvSpPr/>
            <p:nvPr/>
          </p:nvSpPr>
          <p:spPr>
            <a:xfrm>
              <a:off x="4320" y="2592"/>
              <a:ext cx="912" cy="1056"/>
            </a:xfrm>
            <a:prstGeom prst="roundRect">
              <a:avLst>
                <a:gd name="adj" fmla="val 16667"/>
              </a:avLst>
            </a:prstGeom>
            <a:solidFill>
              <a:schemeClr val="bg2"/>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71" name="Rectangle 39"/>
            <p:cNvSpPr/>
            <p:nvPr/>
          </p:nvSpPr>
          <p:spPr>
            <a:xfrm>
              <a:off x="4464" y="2736"/>
              <a:ext cx="624" cy="336"/>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72" name="Arc 40"/>
            <p:cNvSpPr/>
            <p:nvPr/>
          </p:nvSpPr>
          <p:spPr>
            <a:xfrm rot="-2395970">
              <a:off x="4608" y="2736"/>
              <a:ext cx="423" cy="432"/>
            </a:xfrm>
            <a:custGeom>
              <a:avLst/>
              <a:gdLst>
                <a:gd name="txL" fmla="*/ 0 w 21155"/>
                <a:gd name="txT" fmla="*/ 0 h 21600"/>
                <a:gd name="txR" fmla="*/ 21155 w 21155"/>
                <a:gd name="txB" fmla="*/ 21600 h 21600"/>
              </a:gdLst>
              <a:ahLst/>
              <a:cxnLst>
                <a:cxn ang="0">
                  <a:pos x="0" y="0"/>
                </a:cxn>
                <a:cxn ang="0">
                  <a:pos x="423" y="345"/>
                </a:cxn>
                <a:cxn ang="0">
                  <a:pos x="0" y="432"/>
                </a:cxn>
              </a:cxnLst>
              <a:rect l="txL" t="txT" r="txR" b="txB"/>
              <a:pathLst>
                <a:path w="21155" h="21600" fill="none">
                  <a:moveTo>
                    <a:pt x="-1" y="0"/>
                  </a:moveTo>
                  <a:cubicBezTo>
                    <a:pt x="10248" y="0"/>
                    <a:pt x="19085" y="7201"/>
                    <a:pt x="21154" y="17238"/>
                  </a:cubicBezTo>
                </a:path>
                <a:path w="21155" h="21600" stroke="0">
                  <a:moveTo>
                    <a:pt x="-1" y="0"/>
                  </a:moveTo>
                  <a:cubicBezTo>
                    <a:pt x="10248" y="0"/>
                    <a:pt x="19085" y="7201"/>
                    <a:pt x="21154" y="17238"/>
                  </a:cubicBezTo>
                  <a:lnTo>
                    <a:pt x="0" y="21600"/>
                  </a:lnTo>
                  <a:close/>
                </a:path>
              </a:pathLst>
            </a:custGeom>
            <a:noFill/>
            <a:ln w="19050" cap="flat" cmpd="sng">
              <a:solidFill>
                <a:schemeClr val="tx1"/>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73" name="Line 41"/>
            <p:cNvSpPr/>
            <p:nvPr/>
          </p:nvSpPr>
          <p:spPr>
            <a:xfrm>
              <a:off x="4560" y="2880"/>
              <a:ext cx="192" cy="144"/>
            </a:xfrm>
            <a:prstGeom prst="line">
              <a:avLst/>
            </a:prstGeom>
            <a:ln w="28575" cap="flat" cmpd="sng">
              <a:solidFill>
                <a:schemeClr val="tx1"/>
              </a:solidFill>
              <a:prstDash val="solid"/>
              <a:headEnd type="none" w="med" len="med"/>
              <a:tailEnd type="none" w="med" len="med"/>
            </a:ln>
          </p:spPr>
        </p:sp>
        <p:sp>
          <p:nvSpPr>
            <p:cNvPr id="428074" name="Oval 42"/>
            <p:cNvSpPr/>
            <p:nvPr/>
          </p:nvSpPr>
          <p:spPr>
            <a:xfrm>
              <a:off x="4704" y="3216"/>
              <a:ext cx="192" cy="192"/>
            </a:xfrm>
            <a:prstGeom prst="ellipse">
              <a:avLst/>
            </a:prstGeom>
            <a:solidFill>
              <a:srgbClr val="5F5F5F"/>
            </a:solidFill>
            <a:ln w="12700"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75" name="Oval 43"/>
            <p:cNvSpPr/>
            <p:nvPr/>
          </p:nvSpPr>
          <p:spPr>
            <a:xfrm>
              <a:off x="4800" y="3456"/>
              <a:ext cx="96" cy="96"/>
            </a:xfrm>
            <a:prstGeom prst="ellipse">
              <a:avLst/>
            </a:prstGeom>
            <a:solidFill>
              <a:srgbClr val="FF0066"/>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76" name="Oval 44"/>
            <p:cNvSpPr/>
            <p:nvPr/>
          </p:nvSpPr>
          <p:spPr>
            <a:xfrm>
              <a:off x="5040" y="3456"/>
              <a:ext cx="96" cy="96"/>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77" name="AutoShape 45"/>
            <p:cNvSpPr/>
            <p:nvPr/>
          </p:nvSpPr>
          <p:spPr>
            <a:xfrm>
              <a:off x="4752" y="3216"/>
              <a:ext cx="96" cy="192"/>
            </a:xfrm>
            <a:prstGeom prst="triangle">
              <a:avLst>
                <a:gd name="adj" fmla="val 55208"/>
              </a:avLst>
            </a:prstGeom>
            <a:solidFill>
              <a:schemeClr val="tx1"/>
            </a:solidFill>
            <a:ln w="28575" cap="flat" cmpd="sng">
              <a:solidFill>
                <a:schemeClr val="tx1"/>
              </a:solidFill>
              <a:prstDash val="solid"/>
              <a:miter/>
              <a:headEnd type="none" w="med" len="med"/>
              <a:tailEnd type="none" w="med" len="med"/>
            </a:ln>
          </p:spPr>
          <p:txBody>
            <a:bodyPr wrap="none" anchor="ctr" anchorCtr="0"/>
            <a:p>
              <a:pPr algn="ctr" eaLnBrk="0" hangingPunct="0"/>
              <a:endParaRPr lang="zh-CN" altLang="zh-CN" dirty="0">
                <a:latin typeface="Times New Roman" panose="02020603050405020304" pitchFamily="18" charset="0"/>
                <a:ea typeface="黑体" panose="02010609060101010101" pitchFamily="2" charset="-122"/>
              </a:endParaRPr>
            </a:p>
          </p:txBody>
        </p:sp>
        <p:sp>
          <p:nvSpPr>
            <p:cNvPr id="428078" name="Text Box 46"/>
            <p:cNvSpPr txBox="1"/>
            <p:nvPr/>
          </p:nvSpPr>
          <p:spPr>
            <a:xfrm>
              <a:off x="4752" y="3024"/>
              <a:ext cx="373" cy="250"/>
            </a:xfrm>
            <a:prstGeom prst="rect">
              <a:avLst/>
            </a:prstGeom>
            <a:noFill/>
            <a:ln w="9525">
              <a:noFill/>
            </a:ln>
          </p:spPr>
          <p:txBody>
            <a:bodyPr wrap="none">
              <a:spAutoFit/>
            </a:bodyPr>
            <a:p>
              <a:pPr eaLnBrk="0" hangingPunct="0"/>
              <a:r>
                <a:rPr lang="en-US" altLang="zh-CN" sz="2000" b="1" dirty="0">
                  <a:solidFill>
                    <a:schemeClr val="bg1"/>
                  </a:solidFill>
                  <a:latin typeface="Times New Roman" panose="02020603050405020304" pitchFamily="18" charset="0"/>
                  <a:ea typeface="黑体" panose="02010609060101010101" pitchFamily="2" charset="-122"/>
                  <a:sym typeface="Symbol" panose="05050102010706020507" pitchFamily="18" charset="2"/>
                </a:rPr>
                <a:t>1k</a:t>
              </a:r>
              <a:endParaRPr lang="en-US" altLang="zh-CN" sz="2000" b="1" dirty="0">
                <a:solidFill>
                  <a:schemeClr val="bg1"/>
                </a:solidFill>
                <a:latin typeface="Times New Roman" panose="02020603050405020304" pitchFamily="18" charset="0"/>
                <a:ea typeface="黑体" panose="02010609060101010101" pitchFamily="2" charset="-122"/>
              </a:endParaRPr>
            </a:p>
          </p:txBody>
        </p:sp>
        <p:grpSp>
          <p:nvGrpSpPr>
            <p:cNvPr id="428079" name="Group 47"/>
            <p:cNvGrpSpPr/>
            <p:nvPr/>
          </p:nvGrpSpPr>
          <p:grpSpPr>
            <a:xfrm>
              <a:off x="3936" y="3504"/>
              <a:ext cx="912" cy="288"/>
              <a:chOff x="1200" y="2256"/>
              <a:chExt cx="432" cy="288"/>
            </a:xfrm>
          </p:grpSpPr>
          <p:sp>
            <p:nvSpPr>
              <p:cNvPr id="428080" name="Line 48"/>
              <p:cNvSpPr/>
              <p:nvPr/>
            </p:nvSpPr>
            <p:spPr>
              <a:xfrm>
                <a:off x="1200" y="2544"/>
                <a:ext cx="432" cy="0"/>
              </a:xfrm>
              <a:prstGeom prst="line">
                <a:avLst/>
              </a:prstGeom>
              <a:ln w="38100" cap="flat" cmpd="sng">
                <a:solidFill>
                  <a:srgbClr val="FF0066"/>
                </a:solidFill>
                <a:prstDash val="solid"/>
                <a:headEnd type="none" w="med" len="med"/>
                <a:tailEnd type="none" w="med" len="med"/>
              </a:ln>
            </p:spPr>
          </p:sp>
          <p:sp>
            <p:nvSpPr>
              <p:cNvPr id="428081" name="Line 49"/>
              <p:cNvSpPr/>
              <p:nvPr/>
            </p:nvSpPr>
            <p:spPr>
              <a:xfrm>
                <a:off x="1632" y="2256"/>
                <a:ext cx="0" cy="288"/>
              </a:xfrm>
              <a:prstGeom prst="line">
                <a:avLst/>
              </a:prstGeom>
              <a:ln w="38100" cap="flat" cmpd="sng">
                <a:solidFill>
                  <a:srgbClr val="FF0066"/>
                </a:solidFill>
                <a:prstDash val="solid"/>
                <a:headEnd type="none" w="med" len="med"/>
                <a:tailEnd type="none" w="med" len="med"/>
              </a:ln>
            </p:spPr>
          </p:sp>
        </p:grpSp>
        <p:sp>
          <p:nvSpPr>
            <p:cNvPr id="428082" name="Line 50"/>
            <p:cNvSpPr/>
            <p:nvPr/>
          </p:nvSpPr>
          <p:spPr>
            <a:xfrm>
              <a:off x="3696" y="4080"/>
              <a:ext cx="1392" cy="0"/>
            </a:xfrm>
            <a:prstGeom prst="line">
              <a:avLst/>
            </a:prstGeom>
            <a:ln w="38100" cap="flat" cmpd="sng">
              <a:solidFill>
                <a:schemeClr val="tx1"/>
              </a:solidFill>
              <a:prstDash val="solid"/>
              <a:headEnd type="none" w="med" len="med"/>
              <a:tailEnd type="none" w="med" len="med"/>
            </a:ln>
          </p:spPr>
        </p:sp>
        <p:sp>
          <p:nvSpPr>
            <p:cNvPr id="428083" name="AutoShape 51"/>
            <p:cNvSpPr/>
            <p:nvPr/>
          </p:nvSpPr>
          <p:spPr>
            <a:xfrm>
              <a:off x="3072" y="4056"/>
              <a:ext cx="384" cy="41"/>
            </a:xfrm>
            <a:prstGeom prst="roundRect">
              <a:avLst>
                <a:gd name="adj" fmla="val 16667"/>
              </a:avLst>
            </a:prstGeom>
            <a:solidFill>
              <a:srgbClr val="CCECFF"/>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84" name="Rectangle 52"/>
            <p:cNvSpPr/>
            <p:nvPr/>
          </p:nvSpPr>
          <p:spPr>
            <a:xfrm>
              <a:off x="3744" y="3744"/>
              <a:ext cx="336" cy="96"/>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85" name="Rectangle 53"/>
            <p:cNvSpPr/>
            <p:nvPr/>
          </p:nvSpPr>
          <p:spPr>
            <a:xfrm>
              <a:off x="3360" y="4032"/>
              <a:ext cx="336" cy="96"/>
            </a:xfrm>
            <a:prstGeom prst="rect">
              <a:avLst/>
            </a:prstGeom>
            <a:solidFill>
              <a:srgbClr val="FF0066"/>
            </a:solidFill>
            <a:ln w="9525" cap="flat" cmpd="sng">
              <a:solidFill>
                <a:srgbClr val="FF0066"/>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86" name="Line 54"/>
            <p:cNvSpPr/>
            <p:nvPr/>
          </p:nvSpPr>
          <p:spPr>
            <a:xfrm>
              <a:off x="3168" y="3264"/>
              <a:ext cx="144" cy="720"/>
            </a:xfrm>
            <a:prstGeom prst="line">
              <a:avLst/>
            </a:prstGeom>
            <a:ln w="38100" cap="flat" cmpd="sng">
              <a:solidFill>
                <a:schemeClr val="tx1"/>
              </a:solidFill>
              <a:prstDash val="solid"/>
              <a:headEnd type="none" w="med" len="med"/>
              <a:tailEnd type="none" w="med" len="med"/>
            </a:ln>
          </p:spPr>
        </p:sp>
        <p:sp>
          <p:nvSpPr>
            <p:cNvPr id="428087" name="AutoShape 55"/>
            <p:cNvSpPr/>
            <p:nvPr/>
          </p:nvSpPr>
          <p:spPr>
            <a:xfrm>
              <a:off x="3024" y="2880"/>
              <a:ext cx="288" cy="384"/>
            </a:xfrm>
            <a:prstGeom prst="roundRect">
              <a:avLst>
                <a:gd name="adj" fmla="val 16667"/>
              </a:avLst>
            </a:prstGeom>
            <a:solidFill>
              <a:schemeClr val="bg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88" name="Rectangle 56"/>
            <p:cNvSpPr/>
            <p:nvPr/>
          </p:nvSpPr>
          <p:spPr>
            <a:xfrm>
              <a:off x="2976" y="3216"/>
              <a:ext cx="384" cy="48"/>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8089" name="Rectangle 57"/>
            <p:cNvSpPr/>
            <p:nvPr/>
          </p:nvSpPr>
          <p:spPr>
            <a:xfrm>
              <a:off x="2832" y="3840"/>
              <a:ext cx="244" cy="288"/>
            </a:xfrm>
            <a:prstGeom prst="rect">
              <a:avLst/>
            </a:prstGeom>
            <a:noFill/>
            <a:ln w="9525">
              <a:noFill/>
            </a:ln>
          </p:spPr>
          <p:txBody>
            <a:bodyPr wrap="none">
              <a:spAutoFit/>
            </a:bodyPr>
            <a:p>
              <a:pPr eaLnBrk="0" hangingPunct="0"/>
              <a:r>
                <a:rPr lang="en-US" altLang="zh-CN" b="1" dirty="0">
                  <a:solidFill>
                    <a:srgbClr val="FF0066"/>
                  </a:solidFill>
                  <a:latin typeface="Times New Roman" panose="02020603050405020304" pitchFamily="18" charset="0"/>
                  <a:ea typeface="黑体" panose="02010609060101010101" pitchFamily="2" charset="-122"/>
                </a:rPr>
                <a:t>B</a:t>
              </a:r>
              <a:endParaRPr lang="en-US" altLang="zh-CN" b="1" dirty="0">
                <a:solidFill>
                  <a:srgbClr val="FF0066"/>
                </a:solidFill>
                <a:latin typeface="Times New Roman" panose="02020603050405020304" pitchFamily="18" charset="0"/>
                <a:ea typeface="黑体" panose="02010609060101010101" pitchFamily="2" charset="-122"/>
              </a:endParaRPr>
            </a:p>
          </p:txBody>
        </p:sp>
        <p:sp>
          <p:nvSpPr>
            <p:cNvPr id="428090" name="Rectangle 58"/>
            <p:cNvSpPr/>
            <p:nvPr/>
          </p:nvSpPr>
          <p:spPr>
            <a:xfrm>
              <a:off x="3456" y="3456"/>
              <a:ext cx="244" cy="288"/>
            </a:xfrm>
            <a:prstGeom prst="rect">
              <a:avLst/>
            </a:prstGeom>
            <a:noFill/>
            <a:ln w="9525">
              <a:noFill/>
            </a:ln>
          </p:spPr>
          <p:txBody>
            <a:bodyPr wrap="none">
              <a:spAutoFit/>
            </a:bodyPr>
            <a:p>
              <a:pPr eaLnBrk="0" hangingPunct="0"/>
              <a:r>
                <a:rPr lang="en-US" altLang="zh-CN" b="1" dirty="0">
                  <a:solidFill>
                    <a:srgbClr val="FF0066"/>
                  </a:solidFill>
                  <a:latin typeface="Times New Roman" panose="02020603050405020304" pitchFamily="18" charset="0"/>
                  <a:ea typeface="黑体" panose="02010609060101010101" pitchFamily="2" charset="-122"/>
                </a:rPr>
                <a:t>E</a:t>
              </a:r>
              <a:endParaRPr lang="en-US" altLang="zh-CN" b="1" dirty="0">
                <a:solidFill>
                  <a:srgbClr val="FF0066"/>
                </a:solidFill>
                <a:latin typeface="Times New Roman" panose="02020603050405020304" pitchFamily="18" charset="0"/>
                <a:ea typeface="黑体" panose="02010609060101010101" pitchFamily="2" charset="-122"/>
              </a:endParaRPr>
            </a:p>
          </p:txBody>
        </p:sp>
        <p:sp>
          <p:nvSpPr>
            <p:cNvPr id="428091" name="Rectangle 59"/>
            <p:cNvSpPr/>
            <p:nvPr/>
          </p:nvSpPr>
          <p:spPr>
            <a:xfrm>
              <a:off x="3216" y="3552"/>
              <a:ext cx="255" cy="288"/>
            </a:xfrm>
            <a:prstGeom prst="rect">
              <a:avLst/>
            </a:prstGeom>
            <a:noFill/>
            <a:ln w="9525">
              <a:noFill/>
            </a:ln>
          </p:spPr>
          <p:txBody>
            <a:bodyPr wrap="none">
              <a:spAutoFit/>
            </a:bodyPr>
            <a:p>
              <a:pPr eaLnBrk="0" hangingPunct="0"/>
              <a:r>
                <a:rPr lang="en-US" altLang="zh-CN" b="1" dirty="0">
                  <a:solidFill>
                    <a:srgbClr val="FF0066"/>
                  </a:solidFill>
                  <a:latin typeface="Times New Roman" panose="02020603050405020304" pitchFamily="18" charset="0"/>
                  <a:ea typeface="黑体" panose="02010609060101010101" pitchFamily="2" charset="-122"/>
                </a:rPr>
                <a:t>C</a:t>
              </a:r>
              <a:endParaRPr lang="en-US" altLang="zh-CN" b="1" dirty="0">
                <a:solidFill>
                  <a:srgbClr val="FF0066"/>
                </a:solidFill>
                <a:latin typeface="Times New Roman" panose="02020603050405020304" pitchFamily="18" charset="0"/>
                <a:ea typeface="黑体" panose="02010609060101010101" pitchFamily="2" charset="-122"/>
              </a:endParaRPr>
            </a:p>
          </p:txBody>
        </p:sp>
        <p:sp>
          <p:nvSpPr>
            <p:cNvPr id="428092" name="Line 60"/>
            <p:cNvSpPr/>
            <p:nvPr/>
          </p:nvSpPr>
          <p:spPr>
            <a:xfrm>
              <a:off x="5088" y="3504"/>
              <a:ext cx="0" cy="576"/>
            </a:xfrm>
            <a:prstGeom prst="line">
              <a:avLst/>
            </a:prstGeom>
            <a:ln w="38100" cap="flat" cmpd="sng">
              <a:solidFill>
                <a:schemeClr val="tx1"/>
              </a:solidFill>
              <a:prstDash val="solid"/>
              <a:headEnd type="none" w="med" len="med"/>
              <a:tailEnd type="none" w="med" len="med"/>
            </a:ln>
          </p:spPr>
        </p:sp>
      </p:gr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042"/>
                                        </p:tgtEl>
                                        <p:attrNameLst>
                                          <p:attrName>style.visibility</p:attrName>
                                        </p:attrNameLst>
                                      </p:cBhvr>
                                      <p:to>
                                        <p:strVal val="visible"/>
                                      </p:to>
                                    </p:set>
                                    <p:animEffect transition="in" filter="wipe(left)">
                                      <p:cBhvr>
                                        <p:cTn id="7" dur="500"/>
                                        <p:tgtEl>
                                          <p:spTgt spid="870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7045">
                                            <p:txEl>
                                              <p:charRg st="0" end="6"/>
                                            </p:txEl>
                                          </p:spTgt>
                                        </p:tgtEl>
                                        <p:attrNameLst>
                                          <p:attrName>style.visibility</p:attrName>
                                        </p:attrNameLst>
                                      </p:cBhvr>
                                      <p:to>
                                        <p:strVal val="visible"/>
                                      </p:to>
                                    </p:set>
                                    <p:animEffect transition="in" filter="wipe(left)">
                                      <p:cBhvr>
                                        <p:cTn id="12" dur="500"/>
                                        <p:tgtEl>
                                          <p:spTgt spid="87045">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7044">
                                            <p:txEl>
                                              <p:charRg st="0" end="23"/>
                                            </p:txEl>
                                          </p:spTgt>
                                        </p:tgtEl>
                                        <p:attrNameLst>
                                          <p:attrName>style.visibility</p:attrName>
                                        </p:attrNameLst>
                                      </p:cBhvr>
                                      <p:to>
                                        <p:strVal val="visible"/>
                                      </p:to>
                                    </p:set>
                                    <p:animEffect transition="in" filter="wipe(left)">
                                      <p:cBhvr>
                                        <p:cTn id="17" dur="500"/>
                                        <p:tgtEl>
                                          <p:spTgt spid="87044">
                                            <p:txEl>
                                              <p:charRg st="0" end="2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7043">
                                            <p:txEl>
                                              <p:charRg st="0" end="17"/>
                                            </p:txEl>
                                          </p:spTgt>
                                        </p:tgtEl>
                                        <p:attrNameLst>
                                          <p:attrName>style.visibility</p:attrName>
                                        </p:attrNameLst>
                                      </p:cBhvr>
                                      <p:to>
                                        <p:strVal val="visible"/>
                                      </p:to>
                                    </p:set>
                                    <p:animEffect transition="in" filter="wipe(left)">
                                      <p:cBhvr>
                                        <p:cTn id="22" dur="500"/>
                                        <p:tgtEl>
                                          <p:spTgt spid="87043">
                                            <p:txEl>
                                              <p:charRg st="0" end="1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7046">
                                            <p:txEl>
                                              <p:charRg st="0" end="12"/>
                                            </p:txEl>
                                          </p:spTgt>
                                        </p:tgtEl>
                                        <p:attrNameLst>
                                          <p:attrName>style.visibility</p:attrName>
                                        </p:attrNameLst>
                                      </p:cBhvr>
                                      <p:to>
                                        <p:strVal val="visible"/>
                                      </p:to>
                                    </p:set>
                                    <p:animEffect transition="in" filter="wipe(left)">
                                      <p:cBhvr>
                                        <p:cTn id="27" dur="500"/>
                                        <p:tgtEl>
                                          <p:spTgt spid="87046">
                                            <p:txEl>
                                              <p:charRg st="0"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ox(out)">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slide(fromLeft)">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p:bldP spid="87043" grpId="0" build="p"/>
      <p:bldP spid="87044" grpId="0" build="p"/>
      <p:bldP spid="87045" grpId="0" build="p"/>
      <p:bldP spid="87046" grpId="0"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Rectangle 2"/>
          <p:cNvSpPr/>
          <p:nvPr/>
        </p:nvSpPr>
        <p:spPr>
          <a:xfrm>
            <a:off x="527050" y="596900"/>
            <a:ext cx="2819400" cy="519113"/>
          </a:xfrm>
          <a:prstGeom prst="rect">
            <a:avLst/>
          </a:prstGeom>
          <a:noFill/>
          <a:ln w="9525">
            <a:noFill/>
          </a:ln>
        </p:spPr>
        <p:txBody>
          <a:bodyPr>
            <a:spAutoFit/>
          </a:bodyPr>
          <a:p>
            <a:pPr eaLnBrk="0" hangingPunct="0"/>
            <a:r>
              <a:rPr lang="zh-CN" altLang="en-US" sz="2800" b="1" u="sng" dirty="0">
                <a:solidFill>
                  <a:schemeClr val="bg1"/>
                </a:solidFill>
                <a:latin typeface="Times New Roman" panose="02020603050405020304" pitchFamily="18" charset="0"/>
                <a:ea typeface="隶书" pitchFamily="49" charset="-122"/>
              </a:rPr>
              <a:t>数字万用表</a:t>
            </a:r>
            <a:endParaRPr lang="zh-CN" altLang="en-US" sz="2800" b="1" u="sng" dirty="0">
              <a:solidFill>
                <a:schemeClr val="bg1"/>
              </a:solidFill>
              <a:latin typeface="Times New Roman" panose="02020603050405020304" pitchFamily="18" charset="0"/>
              <a:ea typeface="隶书" pitchFamily="49" charset="-122"/>
            </a:endParaRPr>
          </a:p>
        </p:txBody>
      </p:sp>
      <p:sp>
        <p:nvSpPr>
          <p:cNvPr id="88067" name="Rectangle 3"/>
          <p:cNvSpPr/>
          <p:nvPr/>
        </p:nvSpPr>
        <p:spPr>
          <a:xfrm>
            <a:off x="304800" y="3238500"/>
            <a:ext cx="2286000" cy="519113"/>
          </a:xfrm>
          <a:prstGeom prst="rect">
            <a:avLst/>
          </a:prstGeom>
          <a:noFill/>
          <a:ln w="9525">
            <a:noFill/>
          </a:ln>
        </p:spPr>
        <p:txBody>
          <a:bodyPr>
            <a:spAutoFit/>
          </a:bodyPr>
          <a:p>
            <a:pPr eaLnBrk="0" hangingPunct="0"/>
            <a:r>
              <a:rPr lang="zh-CN" altLang="en-US" sz="2800" b="1" dirty="0">
                <a:solidFill>
                  <a:srgbClr val="0033CC"/>
                </a:solidFill>
                <a:latin typeface="Times New Roman" panose="02020603050405020304" pitchFamily="18" charset="0"/>
              </a:rPr>
              <a:t>注意事项：</a:t>
            </a:r>
            <a:endParaRPr lang="zh-CN" altLang="en-US" sz="2800" b="1" dirty="0">
              <a:solidFill>
                <a:srgbClr val="0033CC"/>
              </a:solidFill>
              <a:latin typeface="Times New Roman" panose="02020603050405020304" pitchFamily="18" charset="0"/>
            </a:endParaRPr>
          </a:p>
        </p:txBody>
      </p:sp>
      <p:sp>
        <p:nvSpPr>
          <p:cNvPr id="88068" name="Rectangle 4"/>
          <p:cNvSpPr/>
          <p:nvPr/>
        </p:nvSpPr>
        <p:spPr>
          <a:xfrm>
            <a:off x="457200" y="3914775"/>
            <a:ext cx="8420100" cy="2057400"/>
          </a:xfrm>
          <a:prstGeom prst="rect">
            <a:avLst/>
          </a:prstGeom>
          <a:noFill/>
          <a:ln w="9525">
            <a:noFill/>
          </a:ln>
        </p:spPr>
        <p:txBody>
          <a:bodyPr>
            <a:spAutoFit/>
          </a:bodyPr>
          <a:p>
            <a:pPr eaLnBrk="0" hangingPunct="0">
              <a:spcBef>
                <a:spcPct val="20000"/>
              </a:spcBef>
            </a:pPr>
            <a:r>
              <a:rPr lang="en-US" altLang="zh-CN" sz="2800" b="1" dirty="0">
                <a:latin typeface="Times New Roman" panose="02020603050405020304" pitchFamily="18" charset="0"/>
                <a:ea typeface="Times New Roman" panose="02020603050405020304" pitchFamily="18" charset="0"/>
              </a:rPr>
              <a:t>•</a:t>
            </a:r>
            <a:r>
              <a:rPr lang="en-US" altLang="zh-CN" sz="2800" b="1" dirty="0">
                <a:latin typeface="Times New Roman" panose="02020603050405020304" pitchFamily="18" charset="0"/>
                <a:cs typeface="Times New Roman" panose="02020603050405020304" pitchFamily="18" charset="0"/>
              </a:rPr>
              <a:t> </a:t>
            </a:r>
            <a:r>
              <a:rPr lang="zh-CN" altLang="en-US" sz="2800" b="1" dirty="0">
                <a:solidFill>
                  <a:srgbClr val="FF0066"/>
                </a:solidFill>
                <a:latin typeface="Times New Roman" panose="02020603050405020304" pitchFamily="18" charset="0"/>
              </a:rPr>
              <a:t>红</a:t>
            </a:r>
            <a:r>
              <a:rPr lang="zh-CN" altLang="en-US" sz="2800" b="1" dirty="0">
                <a:latin typeface="Times New Roman" panose="02020603050405020304" pitchFamily="18" charset="0"/>
              </a:rPr>
              <a:t>表笔是</a:t>
            </a:r>
            <a:r>
              <a:rPr lang="en-US" altLang="zh-CN" sz="2800" b="1" dirty="0">
                <a:latin typeface="宋体" panose="02010600030101010101" pitchFamily="2" charset="-122"/>
              </a:rPr>
              <a:t>(</a:t>
            </a:r>
            <a:r>
              <a:rPr lang="zh-CN" altLang="en-US" sz="2800" b="1" dirty="0">
                <a:latin typeface="宋体" panose="02010600030101010101" pitchFamily="2" charset="-122"/>
              </a:rPr>
              <a:t>表内电源</a:t>
            </a:r>
            <a:r>
              <a:rPr lang="en-US" altLang="zh-CN" sz="2800" b="1" dirty="0">
                <a:latin typeface="宋体" panose="02010600030101010101" pitchFamily="2" charset="-122"/>
              </a:rPr>
              <a:t>)</a:t>
            </a:r>
            <a:r>
              <a:rPr lang="zh-CN" altLang="en-US" sz="2800" b="1" dirty="0">
                <a:latin typeface="宋体" panose="02010600030101010101" pitchFamily="2" charset="-122"/>
              </a:rPr>
              <a:t>正极； </a:t>
            </a:r>
            <a:endParaRPr lang="zh-CN" altLang="en-US" sz="2800" b="1" dirty="0">
              <a:latin typeface="宋体" panose="02010600030101010101" pitchFamily="2" charset="-122"/>
            </a:endParaRPr>
          </a:p>
          <a:p>
            <a:pPr eaLnBrk="0" hangingPunct="0">
              <a:spcBef>
                <a:spcPct val="20000"/>
              </a:spcBef>
            </a:pPr>
            <a:r>
              <a:rPr lang="zh-CN" altLang="en-US" sz="2800" b="1" dirty="0">
                <a:solidFill>
                  <a:srgbClr val="FF0066"/>
                </a:solidFill>
                <a:latin typeface="宋体" panose="02010600030101010101" pitchFamily="2" charset="-122"/>
              </a:rPr>
              <a:t> 黑</a:t>
            </a:r>
            <a:r>
              <a:rPr lang="zh-CN" altLang="en-US" sz="2800" b="1" dirty="0">
                <a:latin typeface="宋体" panose="02010600030101010101" pitchFamily="2" charset="-122"/>
              </a:rPr>
              <a:t>表笔是</a:t>
            </a:r>
            <a:r>
              <a:rPr lang="en-US" altLang="zh-CN" sz="2800" b="1" dirty="0">
                <a:latin typeface="宋体" panose="02010600030101010101" pitchFamily="2" charset="-122"/>
              </a:rPr>
              <a:t>(</a:t>
            </a:r>
            <a:r>
              <a:rPr lang="zh-CN" altLang="en-US" sz="2800" b="1" dirty="0">
                <a:latin typeface="宋体" panose="02010600030101010101" pitchFamily="2" charset="-122"/>
              </a:rPr>
              <a:t>表内电源</a:t>
            </a:r>
            <a:r>
              <a:rPr lang="en-US" altLang="zh-CN" sz="2800" b="1" dirty="0">
                <a:latin typeface="宋体" panose="02010600030101010101" pitchFamily="2" charset="-122"/>
              </a:rPr>
              <a:t>)</a:t>
            </a:r>
            <a:r>
              <a:rPr lang="zh-CN" altLang="en-US" sz="2800" b="1" dirty="0">
                <a:latin typeface="宋体" panose="02010600030101010101" pitchFamily="2" charset="-122"/>
              </a:rPr>
              <a:t>负极。</a:t>
            </a:r>
            <a:endParaRPr lang="zh-CN" altLang="en-US" sz="2800" b="1" dirty="0">
              <a:latin typeface="宋体" panose="02010600030101010101" pitchFamily="2" charset="-122"/>
              <a:sym typeface="Symbol" panose="05050102010706020507" pitchFamily="18" charset="2"/>
            </a:endParaRPr>
          </a:p>
          <a:p>
            <a:pPr eaLnBrk="0" hangingPunct="0">
              <a:spcBef>
                <a:spcPct val="20000"/>
              </a:spcBef>
            </a:pPr>
            <a:r>
              <a:rPr lang="en-US" altLang="zh-CN" sz="2800" b="1" dirty="0">
                <a:latin typeface="Times New Roman" panose="02020603050405020304" pitchFamily="18" charset="0"/>
                <a:ea typeface="Times New Roman" panose="02020603050405020304" pitchFamily="18" charset="0"/>
              </a:rPr>
              <a:t>•</a:t>
            </a:r>
            <a:r>
              <a:rPr lang="en-US" altLang="zh-CN" sz="2800" b="1" dirty="0">
                <a:latin typeface="Times New Roman" panose="02020603050405020304" pitchFamily="18" charset="0"/>
                <a:sym typeface="Symbol" panose="05050102010706020507" pitchFamily="18" charset="2"/>
              </a:rPr>
              <a:t> NPN </a:t>
            </a:r>
            <a:r>
              <a:rPr lang="zh-CN" altLang="en-US" sz="2800" b="1" dirty="0">
                <a:latin typeface="Times New Roman" panose="02020603050405020304" pitchFamily="18" charset="0"/>
                <a:sym typeface="Symbol" panose="05050102010706020507" pitchFamily="18" charset="2"/>
              </a:rPr>
              <a:t>和 </a:t>
            </a:r>
            <a:r>
              <a:rPr lang="en-US" altLang="zh-CN" sz="2800" b="1" dirty="0">
                <a:latin typeface="Times New Roman" panose="02020603050405020304" pitchFamily="18" charset="0"/>
                <a:sym typeface="Symbol" panose="05050102010706020507" pitchFamily="18" charset="2"/>
              </a:rPr>
              <a:t>PNP </a:t>
            </a:r>
            <a:r>
              <a:rPr lang="zh-CN" altLang="en-US" sz="2800" b="1" dirty="0">
                <a:latin typeface="Times New Roman" panose="02020603050405020304" pitchFamily="18" charset="0"/>
                <a:sym typeface="Symbol" panose="05050102010706020507" pitchFamily="18" charset="2"/>
              </a:rPr>
              <a:t>管分别按 </a:t>
            </a:r>
            <a:r>
              <a:rPr lang="en-US" altLang="zh-CN" sz="2800" b="1" dirty="0">
                <a:latin typeface="Times New Roman" panose="02020603050405020304" pitchFamily="18" charset="0"/>
                <a:sym typeface="Symbol" panose="05050102010706020507" pitchFamily="18" charset="2"/>
              </a:rPr>
              <a:t>EBC </a:t>
            </a:r>
            <a:r>
              <a:rPr lang="zh-CN" altLang="en-US" sz="2800" b="1" dirty="0">
                <a:latin typeface="Times New Roman" panose="02020603050405020304" pitchFamily="18" charset="0"/>
                <a:sym typeface="Symbol" panose="05050102010706020507" pitchFamily="18" charset="2"/>
              </a:rPr>
              <a:t>排列插入不同的孔。</a:t>
            </a:r>
            <a:endParaRPr lang="zh-CN" altLang="en-US" sz="2800" b="1" dirty="0">
              <a:latin typeface="Times New Roman" panose="02020603050405020304" pitchFamily="18" charset="0"/>
              <a:sym typeface="Symbol" panose="05050102010706020507" pitchFamily="18" charset="2"/>
            </a:endParaRPr>
          </a:p>
          <a:p>
            <a:pPr eaLnBrk="0" hangingPunct="0">
              <a:spcBef>
                <a:spcPct val="20000"/>
              </a:spcBef>
            </a:pPr>
            <a:r>
              <a:rPr lang="en-US" altLang="zh-CN" sz="2800" b="1" dirty="0">
                <a:latin typeface="Times New Roman" panose="02020603050405020304" pitchFamily="18" charset="0"/>
                <a:ea typeface="Times New Roman" panose="02020603050405020304" pitchFamily="18" charset="0"/>
              </a:rPr>
              <a:t>•</a:t>
            </a: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sym typeface="Symbol" panose="05050102010706020507" pitchFamily="18" charset="2"/>
              </a:rPr>
              <a:t>需要准确</a:t>
            </a:r>
            <a:r>
              <a:rPr lang="zh-CN" altLang="en-US" sz="2800" b="1" dirty="0">
                <a:latin typeface="Times New Roman" panose="02020603050405020304" pitchFamily="18" charset="0"/>
              </a:rPr>
              <a:t>测量 </a:t>
            </a:r>
            <a:r>
              <a:rPr lang="zh-CN" altLang="en-US" sz="2800" b="1" i="1" dirty="0">
                <a:latin typeface="Times New Roman" panose="02020603050405020304" pitchFamily="18" charset="0"/>
                <a:sym typeface="Symbol" panose="05050102010706020507" pitchFamily="18" charset="2"/>
              </a:rPr>
              <a:t> </a:t>
            </a:r>
            <a:r>
              <a:rPr lang="zh-CN" altLang="en-US" sz="2800" b="1" dirty="0">
                <a:latin typeface="Times New Roman" panose="02020603050405020304" pitchFamily="18" charset="0"/>
                <a:sym typeface="Symbol" panose="05050102010706020507" pitchFamily="18" charset="2"/>
              </a:rPr>
              <a:t>值时，应先进行校正。</a:t>
            </a:r>
            <a:endParaRPr lang="zh-CN" altLang="en-US" sz="2800" b="1" dirty="0">
              <a:latin typeface="Times New Roman" panose="02020603050405020304" pitchFamily="18" charset="0"/>
              <a:sym typeface="Symbol" panose="05050102010706020507" pitchFamily="18" charset="2"/>
            </a:endParaRPr>
          </a:p>
        </p:txBody>
      </p:sp>
      <p:sp>
        <p:nvSpPr>
          <p:cNvPr id="88069" name="Rectangle 5"/>
          <p:cNvSpPr/>
          <p:nvPr/>
        </p:nvSpPr>
        <p:spPr>
          <a:xfrm>
            <a:off x="228600" y="2362200"/>
            <a:ext cx="8686800" cy="519113"/>
          </a:xfrm>
          <a:prstGeom prst="rect">
            <a:avLst/>
          </a:prstGeom>
          <a:noFill/>
          <a:ln w="9525">
            <a:noFill/>
          </a:ln>
        </p:spPr>
        <p:txBody>
          <a:bodyPr>
            <a:spAutoFit/>
          </a:bodyPr>
          <a:p>
            <a:pPr eaLnBrk="0" hangingPunct="0"/>
            <a:r>
              <a:rPr lang="en-US" altLang="zh-CN" sz="2800" b="1" dirty="0">
                <a:latin typeface="Times New Roman" panose="02020603050405020304" pitchFamily="18" charset="0"/>
                <a:sym typeface="Symbol" panose="05050102010706020507" pitchFamily="18" charset="2"/>
              </a:rPr>
              <a:t>2. </a:t>
            </a:r>
            <a:r>
              <a:rPr lang="zh-CN" altLang="en-US" sz="2800" b="1" dirty="0">
                <a:latin typeface="Times New Roman" panose="02020603050405020304" pitchFamily="18" charset="0"/>
              </a:rPr>
              <a:t>插入三极管挡</a:t>
            </a:r>
            <a:r>
              <a:rPr lang="en-US" altLang="zh-CN" sz="2800" b="1" dirty="0">
                <a:latin typeface="宋体" panose="02010600030101010101" pitchFamily="2" charset="-122"/>
              </a:rPr>
              <a:t>(</a:t>
            </a:r>
            <a:r>
              <a:rPr lang="en-US" altLang="zh-CN" sz="2800" b="1" i="1" dirty="0">
                <a:latin typeface="Times New Roman" panose="02020603050405020304" pitchFamily="18" charset="0"/>
              </a:rPr>
              <a:t>h</a:t>
            </a:r>
            <a:r>
              <a:rPr lang="en-US" altLang="zh-CN" sz="2800" b="1" baseline="-25000" dirty="0">
                <a:latin typeface="Times New Roman" panose="02020603050405020304" pitchFamily="18" charset="0"/>
              </a:rPr>
              <a:t>FE</a:t>
            </a:r>
            <a:r>
              <a:rPr lang="en-US" altLang="zh-CN" sz="2800" b="1" dirty="0">
                <a:latin typeface="宋体" panose="02010600030101010101" pitchFamily="2" charset="-122"/>
              </a:rPr>
              <a:t>)</a:t>
            </a:r>
            <a:r>
              <a:rPr lang="zh-CN" altLang="en-US" sz="2800" b="1" dirty="0">
                <a:latin typeface="Times New Roman" panose="02020603050405020304" pitchFamily="18" charset="0"/>
              </a:rPr>
              <a:t>，测量 </a:t>
            </a:r>
            <a:r>
              <a:rPr lang="zh-CN" altLang="en-US" sz="2800" b="1" i="1" dirty="0">
                <a:latin typeface="Times New Roman" panose="02020603050405020304" pitchFamily="18" charset="0"/>
                <a:sym typeface="Symbol" panose="05050102010706020507" pitchFamily="18" charset="2"/>
              </a:rPr>
              <a:t> </a:t>
            </a:r>
            <a:r>
              <a:rPr lang="zh-CN" altLang="en-US" sz="2800" b="1" dirty="0">
                <a:latin typeface="Times New Roman" panose="02020603050405020304" pitchFamily="18" charset="0"/>
                <a:sym typeface="Symbol" panose="05050102010706020507" pitchFamily="18" charset="2"/>
              </a:rPr>
              <a:t>值或判断管型及管脚。</a:t>
            </a:r>
            <a:endParaRPr lang="zh-CN" altLang="en-US" sz="2800" b="1" dirty="0">
              <a:latin typeface="Times New Roman" panose="02020603050405020304" pitchFamily="18" charset="0"/>
              <a:sym typeface="Symbol" panose="05050102010706020507" pitchFamily="18" charset="2"/>
            </a:endParaRPr>
          </a:p>
        </p:txBody>
      </p:sp>
      <p:grpSp>
        <p:nvGrpSpPr>
          <p:cNvPr id="2" name="Group 12"/>
          <p:cNvGrpSpPr/>
          <p:nvPr/>
        </p:nvGrpSpPr>
        <p:grpSpPr>
          <a:xfrm>
            <a:off x="228600" y="1447800"/>
            <a:ext cx="8915400" cy="946150"/>
            <a:chOff x="144" y="912"/>
            <a:chExt cx="5616" cy="596"/>
          </a:xfrm>
        </p:grpSpPr>
        <p:sp>
          <p:nvSpPr>
            <p:cNvPr id="429063" name="Rectangle 13"/>
            <p:cNvSpPr/>
            <p:nvPr/>
          </p:nvSpPr>
          <p:spPr>
            <a:xfrm>
              <a:off x="144" y="912"/>
              <a:ext cx="5616" cy="596"/>
            </a:xfrm>
            <a:prstGeom prst="rect">
              <a:avLst/>
            </a:prstGeom>
            <a:noFill/>
            <a:ln w="9525">
              <a:noFill/>
            </a:ln>
          </p:spPr>
          <p:txBody>
            <a:bodyPr>
              <a:spAutoFit/>
            </a:bodyPr>
            <a:p>
              <a:pPr marL="457200" indent="-457200" eaLnBrk="0" hangingPunct="0">
                <a:buAutoNum type="arabicPeriod"/>
              </a:pPr>
              <a:r>
                <a:rPr lang="zh-CN" altLang="en-US" sz="2800" b="1" dirty="0">
                  <a:latin typeface="Times New Roman" panose="02020603050405020304" pitchFamily="18" charset="0"/>
                  <a:sym typeface="Symbol" panose="05050102010706020507" pitchFamily="18" charset="2"/>
                </a:rPr>
                <a:t>可直接用电阻挡的           挡，分别测量</a:t>
              </a:r>
              <a:r>
                <a:rPr lang="zh-CN" altLang="en-US" sz="2800" b="1" dirty="0">
                  <a:latin typeface="Times New Roman" panose="02020603050405020304" pitchFamily="18" charset="0"/>
                </a:rPr>
                <a:t>判断</a:t>
              </a:r>
              <a:r>
                <a:rPr lang="zh-CN" altLang="en-US" sz="2800" b="1" dirty="0">
                  <a:latin typeface="Times New Roman" panose="02020603050405020304" pitchFamily="18" charset="0"/>
                  <a:sym typeface="Symbol" panose="05050102010706020507" pitchFamily="18" charset="2"/>
                </a:rPr>
                <a:t>两个结</a:t>
              </a:r>
              <a:endParaRPr lang="zh-CN" altLang="en-US" sz="2800" b="1" dirty="0">
                <a:latin typeface="Times New Roman" panose="02020603050405020304" pitchFamily="18" charset="0"/>
                <a:sym typeface="Symbol" panose="05050102010706020507" pitchFamily="18" charset="2"/>
              </a:endParaRPr>
            </a:p>
            <a:p>
              <a:pPr marL="457200" indent="-457200" eaLnBrk="0" hangingPunct="0">
                <a:buNone/>
              </a:pPr>
              <a:r>
                <a:rPr lang="zh-CN" altLang="en-US" sz="2800" b="1" dirty="0">
                  <a:latin typeface="Times New Roman" panose="02020603050405020304" pitchFamily="18" charset="0"/>
                  <a:sym typeface="Symbol" panose="05050102010706020507" pitchFamily="18" charset="2"/>
                </a:rPr>
                <a:t>     的</a:t>
              </a:r>
              <a:r>
                <a:rPr lang="zh-CN" altLang="en-US" sz="2800" b="1" dirty="0">
                  <a:latin typeface="Times New Roman" panose="02020603050405020304" pitchFamily="18" charset="0"/>
                </a:rPr>
                <a:t>好坏。</a:t>
              </a:r>
              <a:endParaRPr lang="zh-CN" altLang="en-US" sz="2800" b="1" dirty="0">
                <a:latin typeface="Times New Roman" panose="02020603050405020304" pitchFamily="18" charset="0"/>
              </a:endParaRPr>
            </a:p>
          </p:txBody>
        </p:sp>
        <p:grpSp>
          <p:nvGrpSpPr>
            <p:cNvPr id="429064" name="Group 14"/>
            <p:cNvGrpSpPr/>
            <p:nvPr/>
          </p:nvGrpSpPr>
          <p:grpSpPr>
            <a:xfrm>
              <a:off x="2364" y="972"/>
              <a:ext cx="504" cy="252"/>
              <a:chOff x="468" y="3480"/>
              <a:chExt cx="504" cy="252"/>
            </a:xfrm>
          </p:grpSpPr>
          <p:sp>
            <p:nvSpPr>
              <p:cNvPr id="429065" name="AutoShape 15"/>
              <p:cNvSpPr/>
              <p:nvPr/>
            </p:nvSpPr>
            <p:spPr>
              <a:xfrm rot="5400000">
                <a:off x="624" y="3517"/>
                <a:ext cx="192" cy="166"/>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429066" name="Line 16"/>
              <p:cNvSpPr/>
              <p:nvPr/>
            </p:nvSpPr>
            <p:spPr>
              <a:xfrm>
                <a:off x="816" y="3480"/>
                <a:ext cx="0" cy="252"/>
              </a:xfrm>
              <a:prstGeom prst="line">
                <a:avLst/>
              </a:prstGeom>
              <a:ln w="38100" cap="flat" cmpd="sng">
                <a:solidFill>
                  <a:schemeClr val="tx1"/>
                </a:solidFill>
                <a:prstDash val="solid"/>
                <a:headEnd type="none" w="med" len="med"/>
                <a:tailEnd type="none" w="med" len="med"/>
              </a:ln>
            </p:spPr>
          </p:sp>
          <p:sp>
            <p:nvSpPr>
              <p:cNvPr id="429067" name="Line 17"/>
              <p:cNvSpPr/>
              <p:nvPr/>
            </p:nvSpPr>
            <p:spPr>
              <a:xfrm>
                <a:off x="468" y="3600"/>
                <a:ext cx="504" cy="0"/>
              </a:xfrm>
              <a:prstGeom prst="line">
                <a:avLst/>
              </a:prstGeom>
              <a:ln w="28575" cap="flat" cmpd="sng">
                <a:solidFill>
                  <a:schemeClr val="tx1"/>
                </a:solidFill>
                <a:prstDash val="solid"/>
                <a:headEnd type="none" w="med" len="med"/>
                <a:tailEnd type="none" w="med" len="med"/>
              </a:ln>
            </p:spPr>
          </p:sp>
        </p:grpSp>
      </p:gr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8066"/>
                                        </p:tgtEl>
                                        <p:attrNameLst>
                                          <p:attrName>style.visibility</p:attrName>
                                        </p:attrNameLst>
                                      </p:cBhvr>
                                      <p:to>
                                        <p:strVal val="visible"/>
                                      </p:to>
                                    </p:set>
                                    <p:animEffect transition="in" filter="wipe(left)">
                                      <p:cBhvr>
                                        <p:cTn id="7" dur="500"/>
                                        <p:tgtEl>
                                          <p:spTgt spid="880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8069">
                                            <p:txEl>
                                              <p:charRg st="0" end="31"/>
                                            </p:txEl>
                                          </p:spTgt>
                                        </p:tgtEl>
                                        <p:attrNameLst>
                                          <p:attrName>style.visibility</p:attrName>
                                        </p:attrNameLst>
                                      </p:cBhvr>
                                      <p:to>
                                        <p:strVal val="visible"/>
                                      </p:to>
                                    </p:set>
                                    <p:animEffect transition="in" filter="wipe(left)">
                                      <p:cBhvr>
                                        <p:cTn id="17" dur="500"/>
                                        <p:tgtEl>
                                          <p:spTgt spid="88069">
                                            <p:txEl>
                                              <p:charRg st="0" end="3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8067">
                                            <p:txEl>
                                              <p:charRg st="0" end="6"/>
                                            </p:txEl>
                                          </p:spTgt>
                                        </p:tgtEl>
                                        <p:attrNameLst>
                                          <p:attrName>style.visibility</p:attrName>
                                        </p:attrNameLst>
                                      </p:cBhvr>
                                      <p:to>
                                        <p:strVal val="visible"/>
                                      </p:to>
                                    </p:set>
                                    <p:animEffect transition="in" filter="wipe(left)">
                                      <p:cBhvr>
                                        <p:cTn id="22" dur="500"/>
                                        <p:tgtEl>
                                          <p:spTgt spid="88067">
                                            <p:txEl>
                                              <p:charRg st="0"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88068"/>
                                        </p:tgtEl>
                                        <p:attrNameLst>
                                          <p:attrName>style.visibility</p:attrName>
                                        </p:attrNameLst>
                                      </p:cBhvr>
                                      <p:to>
                                        <p:strVal val="visible"/>
                                      </p:to>
                                    </p:set>
                                    <p:animEffect transition="in" filter="wipe(left)">
                                      <p:cBhvr>
                                        <p:cTn id="27" dur="300"/>
                                        <p:tgtEl>
                                          <p:spTgt spid="88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p:bldP spid="88067" grpId="0" build="p"/>
      <p:bldP spid="88068" grpId="0"/>
      <p:bldP spid="88069" grpId="0"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Rectangle 2"/>
          <p:cNvSpPr/>
          <p:nvPr/>
        </p:nvSpPr>
        <p:spPr>
          <a:xfrm>
            <a:off x="304800" y="560705"/>
            <a:ext cx="4648200" cy="519113"/>
          </a:xfrm>
          <a:prstGeom prst="rect">
            <a:avLst/>
          </a:prstGeom>
          <a:noFill/>
          <a:ln w="9525">
            <a:noFill/>
          </a:ln>
        </p:spPr>
        <p:txBody>
          <a:bodyPr>
            <a:spAutoFit/>
          </a:bodyPr>
          <a:p>
            <a:pPr eaLnBrk="0" hangingPunct="0"/>
            <a:r>
              <a:rPr lang="zh-CN" altLang="en-US" sz="2800" b="1" dirty="0">
                <a:solidFill>
                  <a:schemeClr val="bg1"/>
                </a:solidFill>
                <a:latin typeface="Times New Roman" panose="02020603050405020304" pitchFamily="18" charset="0"/>
              </a:rPr>
              <a:t>三、晶体三极管的选用</a:t>
            </a:r>
            <a:endParaRPr lang="zh-CN" altLang="en-US" sz="2800" b="1" dirty="0">
              <a:solidFill>
                <a:schemeClr val="bg1"/>
              </a:solidFill>
              <a:latin typeface="Times New Roman" panose="02020603050405020304" pitchFamily="18" charset="0"/>
            </a:endParaRPr>
          </a:p>
        </p:txBody>
      </p:sp>
      <p:sp>
        <p:nvSpPr>
          <p:cNvPr id="89091" name="Rectangle 3"/>
          <p:cNvSpPr/>
          <p:nvPr/>
        </p:nvSpPr>
        <p:spPr>
          <a:xfrm>
            <a:off x="304800" y="1447800"/>
            <a:ext cx="7239000" cy="519113"/>
          </a:xfrm>
          <a:prstGeom prst="rect">
            <a:avLst/>
          </a:prstGeom>
          <a:noFill/>
          <a:ln w="9525">
            <a:noFill/>
          </a:ln>
        </p:spPr>
        <p:txBody>
          <a:bodyPr>
            <a:spAutoFit/>
          </a:bodyPr>
          <a:p>
            <a:pPr eaLnBrk="0" hangingPunct="0"/>
            <a:r>
              <a:rPr lang="en-US" altLang="zh-CN" sz="2800" b="1" dirty="0">
                <a:latin typeface="Times New Roman" panose="02020603050405020304" pitchFamily="18" charset="0"/>
              </a:rPr>
              <a:t>1. </a:t>
            </a:r>
            <a:r>
              <a:rPr lang="zh-CN" altLang="en-US" sz="2800" b="1" dirty="0">
                <a:latin typeface="Times New Roman" panose="02020603050405020304" pitchFamily="18" charset="0"/>
              </a:rPr>
              <a:t>根据电路工作要求选择高、低频管。</a:t>
            </a:r>
            <a:endParaRPr lang="zh-CN" altLang="en-US" sz="2800" b="1" dirty="0">
              <a:latin typeface="Times New Roman" panose="02020603050405020304" pitchFamily="18" charset="0"/>
            </a:endParaRPr>
          </a:p>
        </p:txBody>
      </p:sp>
      <p:sp>
        <p:nvSpPr>
          <p:cNvPr id="89092" name="Rectangle 4"/>
          <p:cNvSpPr/>
          <p:nvPr/>
        </p:nvSpPr>
        <p:spPr>
          <a:xfrm>
            <a:off x="304800" y="1933575"/>
            <a:ext cx="8534400" cy="1117600"/>
          </a:xfrm>
          <a:prstGeom prst="rect">
            <a:avLst/>
          </a:prstGeom>
          <a:noFill/>
          <a:ln w="9525">
            <a:noFill/>
          </a:ln>
        </p:spPr>
        <p:txBody>
          <a:bodyPr>
            <a:spAutoFit/>
          </a:bodyPr>
          <a:p>
            <a:pPr eaLnBrk="0" hangingPunct="0">
              <a:lnSpc>
                <a:spcPct val="120000"/>
              </a:lnSpc>
            </a:pPr>
            <a:r>
              <a:rPr lang="en-US" altLang="zh-CN" sz="2800" b="1" dirty="0">
                <a:latin typeface="Times New Roman" panose="02020603050405020304" pitchFamily="18" charset="0"/>
              </a:rPr>
              <a:t>2. </a:t>
            </a:r>
            <a:r>
              <a:rPr lang="zh-CN" altLang="en-US" sz="2800" b="1" dirty="0">
                <a:latin typeface="Times New Roman" panose="02020603050405020304" pitchFamily="18" charset="0"/>
              </a:rPr>
              <a:t>根据电路工作要求选择 </a:t>
            </a:r>
            <a:r>
              <a:rPr lang="en-US" altLang="zh-CN" sz="2800" b="1" i="1" dirty="0">
                <a:latin typeface="Times New Roman" panose="02020603050405020304" pitchFamily="18" charset="0"/>
              </a:rPr>
              <a:t>P</a:t>
            </a:r>
            <a:r>
              <a:rPr lang="en-US" altLang="zh-CN" sz="2800" b="1" baseline="-25000" dirty="0">
                <a:latin typeface="Times New Roman" panose="02020603050405020304" pitchFamily="18" charset="0"/>
              </a:rPr>
              <a:t>CM</a:t>
            </a:r>
            <a:r>
              <a:rPr lang="zh-CN" altLang="en-US" sz="2800" b="1" dirty="0">
                <a:latin typeface="Times New Roman" panose="02020603050405020304" pitchFamily="18" charset="0"/>
              </a:rPr>
              <a:t>、 </a:t>
            </a:r>
            <a:r>
              <a:rPr lang="en-US" altLang="zh-CN" sz="2800" b="1" i="1" dirty="0">
                <a:latin typeface="Times New Roman" panose="02020603050405020304" pitchFamily="18" charset="0"/>
              </a:rPr>
              <a:t>I</a:t>
            </a:r>
            <a:r>
              <a:rPr lang="en-US" altLang="zh-CN" sz="2800" b="1" baseline="-25000" dirty="0">
                <a:latin typeface="Times New Roman" panose="02020603050405020304" pitchFamily="18" charset="0"/>
              </a:rPr>
              <a:t>CM</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 </a:t>
            </a:r>
            <a:r>
              <a:rPr lang="en-US" altLang="zh-CN" sz="2800" b="1" i="1" dirty="0">
                <a:latin typeface="Times New Roman" panose="02020603050405020304" pitchFamily="18" charset="0"/>
              </a:rPr>
              <a:t>U</a:t>
            </a:r>
            <a:r>
              <a:rPr lang="en-US" altLang="zh-CN" sz="2800" b="1" baseline="-25000" dirty="0">
                <a:latin typeface="宋体" panose="02010600030101010101" pitchFamily="2" charset="-122"/>
              </a:rPr>
              <a:t>(</a:t>
            </a:r>
            <a:r>
              <a:rPr lang="en-US" altLang="zh-CN" sz="2800" b="1" baseline="-25000" dirty="0">
                <a:latin typeface="Times New Roman" panose="02020603050405020304" pitchFamily="18" charset="0"/>
              </a:rPr>
              <a:t>BR</a:t>
            </a:r>
            <a:r>
              <a:rPr lang="en-US" altLang="zh-CN" sz="2800" b="1" baseline="-25000" dirty="0">
                <a:latin typeface="宋体" panose="02010600030101010101" pitchFamily="2" charset="-122"/>
              </a:rPr>
              <a:t>)</a:t>
            </a:r>
            <a:r>
              <a:rPr lang="en-US" altLang="zh-CN" sz="2800" b="1" baseline="-25000" dirty="0">
                <a:latin typeface="Times New Roman" panose="02020603050405020304" pitchFamily="18" charset="0"/>
              </a:rPr>
              <a:t>CEO</a:t>
            </a:r>
            <a:r>
              <a:rPr lang="zh-CN" altLang="en-US" sz="2800" b="1" dirty="0">
                <a:latin typeface="Times New Roman" panose="02020603050405020304" pitchFamily="18" charset="0"/>
              </a:rPr>
              <a:t>，</a:t>
            </a:r>
            <a:endParaRPr lang="zh-CN" altLang="en-US" sz="2800" b="1" baseline="-25000" dirty="0">
              <a:latin typeface="Times New Roman" panose="02020603050405020304" pitchFamily="18" charset="0"/>
            </a:endParaRPr>
          </a:p>
          <a:p>
            <a:pPr eaLnBrk="0" hangingPunct="0">
              <a:lnSpc>
                <a:spcPct val="120000"/>
              </a:lnSpc>
            </a:pPr>
            <a:r>
              <a:rPr lang="zh-CN" altLang="en-US" sz="2800" b="1" dirty="0">
                <a:latin typeface="Times New Roman" panose="02020603050405020304" pitchFamily="18" charset="0"/>
              </a:rPr>
              <a:t>    应保证：</a:t>
            </a:r>
            <a:endParaRPr lang="zh-CN" altLang="en-US" sz="2800" b="1" dirty="0">
              <a:latin typeface="Times New Roman" panose="02020603050405020304" pitchFamily="18" charset="0"/>
            </a:endParaRPr>
          </a:p>
        </p:txBody>
      </p:sp>
      <p:sp>
        <p:nvSpPr>
          <p:cNvPr id="89093" name="AutoShape 5"/>
          <p:cNvSpPr/>
          <p:nvPr/>
        </p:nvSpPr>
        <p:spPr>
          <a:xfrm>
            <a:off x="2976563" y="3343275"/>
            <a:ext cx="228600" cy="1295400"/>
          </a:xfrm>
          <a:prstGeom prst="leftBrace">
            <a:avLst>
              <a:gd name="adj1" fmla="val 47222"/>
              <a:gd name="adj2" fmla="val 50000"/>
            </a:avLst>
          </a:prstGeom>
          <a:noFill/>
          <a:ln w="28575" cap="flat" cmpd="sng">
            <a:solidFill>
              <a:srgbClr val="FF0066"/>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89094" name="Rectangle 6"/>
          <p:cNvSpPr/>
          <p:nvPr/>
        </p:nvSpPr>
        <p:spPr>
          <a:xfrm>
            <a:off x="3205163" y="3190875"/>
            <a:ext cx="2895600" cy="1636713"/>
          </a:xfrm>
          <a:prstGeom prst="rect">
            <a:avLst/>
          </a:prstGeom>
          <a:noFill/>
          <a:ln w="9525">
            <a:noFill/>
          </a:ln>
        </p:spPr>
        <p:txBody>
          <a:bodyPr>
            <a:spAutoFit/>
          </a:bodyPr>
          <a:p>
            <a:pPr eaLnBrk="0" hangingPunct="0">
              <a:spcBef>
                <a:spcPct val="20000"/>
              </a:spcBef>
            </a:pPr>
            <a:r>
              <a:rPr lang="en-US" altLang="zh-CN" sz="2800" b="1" i="1" dirty="0">
                <a:solidFill>
                  <a:srgbClr val="FF0066"/>
                </a:solidFill>
                <a:latin typeface="Times New Roman" panose="02020603050405020304" pitchFamily="18" charset="0"/>
              </a:rPr>
              <a:t> P</a:t>
            </a:r>
            <a:r>
              <a:rPr lang="en-US" altLang="zh-CN" sz="2800" b="1" baseline="-25000" dirty="0">
                <a:solidFill>
                  <a:srgbClr val="FF0066"/>
                </a:solidFill>
                <a:latin typeface="Times New Roman" panose="02020603050405020304" pitchFamily="18" charset="0"/>
              </a:rPr>
              <a:t>C </a:t>
            </a:r>
            <a:r>
              <a:rPr lang="en-US" altLang="zh-CN" sz="2800" b="1" dirty="0">
                <a:solidFill>
                  <a:srgbClr val="FF0066"/>
                </a:solidFill>
                <a:latin typeface="Times New Roman" panose="02020603050405020304" pitchFamily="18" charset="0"/>
              </a:rPr>
              <a:t>&gt; </a:t>
            </a:r>
            <a:r>
              <a:rPr lang="en-US" altLang="zh-CN" sz="2800" b="1" i="1" dirty="0">
                <a:solidFill>
                  <a:srgbClr val="FF0066"/>
                </a:solidFill>
                <a:latin typeface="Times New Roman" panose="02020603050405020304" pitchFamily="18" charset="0"/>
              </a:rPr>
              <a:t>P</a:t>
            </a:r>
            <a:r>
              <a:rPr lang="en-US" altLang="zh-CN" sz="2800" b="1" baseline="-25000" dirty="0">
                <a:solidFill>
                  <a:srgbClr val="FF0066"/>
                </a:solidFill>
                <a:latin typeface="Times New Roman" panose="02020603050405020304" pitchFamily="18" charset="0"/>
              </a:rPr>
              <a:t>Cm</a:t>
            </a:r>
            <a:r>
              <a:rPr lang="en-US" altLang="zh-CN" sz="2800" b="1" dirty="0">
                <a:solidFill>
                  <a:srgbClr val="FF0066"/>
                </a:solidFill>
                <a:latin typeface="Times New Roman" panose="02020603050405020304" pitchFamily="18" charset="0"/>
              </a:rPr>
              <a:t> </a:t>
            </a:r>
            <a:endParaRPr lang="en-US" altLang="zh-CN" sz="2800" b="1" dirty="0">
              <a:solidFill>
                <a:srgbClr val="FF0066"/>
              </a:solidFill>
              <a:latin typeface="Times New Roman" panose="02020603050405020304" pitchFamily="18" charset="0"/>
            </a:endParaRPr>
          </a:p>
          <a:p>
            <a:pPr eaLnBrk="0" hangingPunct="0">
              <a:spcBef>
                <a:spcPct val="20000"/>
              </a:spcBef>
            </a:pPr>
            <a:r>
              <a:rPr lang="en-US" altLang="zh-CN" sz="2800" b="1" i="1" dirty="0">
                <a:solidFill>
                  <a:srgbClr val="FF0066"/>
                </a:solidFill>
                <a:latin typeface="Times New Roman" panose="02020603050405020304" pitchFamily="18" charset="0"/>
              </a:rPr>
              <a:t> I</a:t>
            </a:r>
            <a:r>
              <a:rPr lang="en-US" altLang="zh-CN" sz="2800" b="1" baseline="-25000" dirty="0">
                <a:solidFill>
                  <a:srgbClr val="FF0066"/>
                </a:solidFill>
                <a:latin typeface="Times New Roman" panose="02020603050405020304" pitchFamily="18" charset="0"/>
              </a:rPr>
              <a:t>CM</a:t>
            </a:r>
            <a:r>
              <a:rPr lang="en-US" altLang="zh-CN" sz="2800" b="1" dirty="0">
                <a:solidFill>
                  <a:srgbClr val="FF0066"/>
                </a:solidFill>
                <a:latin typeface="Times New Roman" panose="02020603050405020304" pitchFamily="18" charset="0"/>
              </a:rPr>
              <a:t>  &gt; </a:t>
            </a:r>
            <a:r>
              <a:rPr lang="zh-CN" altLang="en-US" sz="2800" b="1" i="1" dirty="0">
                <a:solidFill>
                  <a:srgbClr val="FF0066"/>
                </a:solidFill>
                <a:latin typeface="Times New Roman" panose="02020603050405020304" pitchFamily="18" charset="0"/>
              </a:rPr>
              <a:t>Ｉ</a:t>
            </a:r>
            <a:r>
              <a:rPr lang="en-US" altLang="zh-CN" sz="2800" b="1" baseline="-25000" dirty="0">
                <a:solidFill>
                  <a:srgbClr val="FF0066"/>
                </a:solidFill>
                <a:latin typeface="Times New Roman" panose="02020603050405020304" pitchFamily="18" charset="0"/>
              </a:rPr>
              <a:t>Cm</a:t>
            </a:r>
            <a:r>
              <a:rPr lang="en-US" altLang="zh-CN" sz="2800" b="1" dirty="0">
                <a:solidFill>
                  <a:srgbClr val="FF0066"/>
                </a:solidFill>
                <a:latin typeface="Times New Roman" panose="02020603050405020304" pitchFamily="18" charset="0"/>
              </a:rPr>
              <a:t> </a:t>
            </a:r>
            <a:endParaRPr lang="en-US" altLang="zh-CN" sz="2800" b="1" dirty="0">
              <a:solidFill>
                <a:srgbClr val="FF0066"/>
              </a:solidFill>
              <a:latin typeface="Times New Roman" panose="02020603050405020304" pitchFamily="18" charset="0"/>
            </a:endParaRPr>
          </a:p>
          <a:p>
            <a:pPr eaLnBrk="0" hangingPunct="0">
              <a:spcBef>
                <a:spcPct val="20000"/>
              </a:spcBef>
            </a:pPr>
            <a:r>
              <a:rPr lang="en-US" altLang="zh-CN" sz="2800" b="1" i="1" dirty="0">
                <a:solidFill>
                  <a:srgbClr val="FF0066"/>
                </a:solidFill>
                <a:latin typeface="Times New Roman" panose="02020603050405020304" pitchFamily="18" charset="0"/>
              </a:rPr>
              <a:t> U</a:t>
            </a:r>
            <a:r>
              <a:rPr lang="en-US" altLang="zh-CN" sz="2800" b="1" baseline="-25000" dirty="0">
                <a:solidFill>
                  <a:srgbClr val="FF0066"/>
                </a:solidFill>
                <a:latin typeface="宋体" panose="02010600030101010101" pitchFamily="2" charset="-122"/>
              </a:rPr>
              <a:t>(</a:t>
            </a:r>
            <a:r>
              <a:rPr lang="en-US" altLang="zh-CN" sz="2800" b="1" baseline="-25000" dirty="0">
                <a:solidFill>
                  <a:srgbClr val="FF0066"/>
                </a:solidFill>
                <a:latin typeface="Times New Roman" panose="02020603050405020304" pitchFamily="18" charset="0"/>
              </a:rPr>
              <a:t>BR</a:t>
            </a:r>
            <a:r>
              <a:rPr lang="en-US" altLang="zh-CN" sz="2800" b="1" baseline="-25000" dirty="0">
                <a:solidFill>
                  <a:srgbClr val="FF0066"/>
                </a:solidFill>
                <a:latin typeface="宋体" panose="02010600030101010101" pitchFamily="2" charset="-122"/>
              </a:rPr>
              <a:t>)</a:t>
            </a:r>
            <a:r>
              <a:rPr lang="en-US" altLang="zh-CN" sz="2800" b="1" baseline="-25000" dirty="0">
                <a:solidFill>
                  <a:srgbClr val="FF0066"/>
                </a:solidFill>
                <a:latin typeface="Times New Roman" panose="02020603050405020304" pitchFamily="18" charset="0"/>
              </a:rPr>
              <a:t>CEO  </a:t>
            </a:r>
            <a:r>
              <a:rPr lang="en-US" altLang="zh-CN" sz="2800" b="1" dirty="0">
                <a:solidFill>
                  <a:srgbClr val="FF0066"/>
                </a:solidFill>
                <a:latin typeface="Times New Roman" panose="02020603050405020304" pitchFamily="18" charset="0"/>
              </a:rPr>
              <a:t>&gt; </a:t>
            </a:r>
            <a:r>
              <a:rPr lang="en-US" altLang="zh-CN" sz="2800" b="1" i="1" dirty="0">
                <a:solidFill>
                  <a:srgbClr val="FF0066"/>
                </a:solidFill>
                <a:latin typeface="Times New Roman" panose="02020603050405020304" pitchFamily="18" charset="0"/>
              </a:rPr>
              <a:t>V</a:t>
            </a:r>
            <a:r>
              <a:rPr lang="en-US" altLang="zh-CN" sz="2800" b="1" baseline="-25000" dirty="0">
                <a:solidFill>
                  <a:srgbClr val="FF0066"/>
                </a:solidFill>
                <a:latin typeface="Times New Roman" panose="02020603050405020304" pitchFamily="18" charset="0"/>
              </a:rPr>
              <a:t>CC</a:t>
            </a:r>
            <a:endParaRPr lang="en-US" altLang="zh-CN" sz="2800" b="1" baseline="-25000" dirty="0">
              <a:solidFill>
                <a:srgbClr val="FF0066"/>
              </a:solidFill>
              <a:latin typeface="Times New Roman" panose="02020603050405020304" pitchFamily="18" charset="0"/>
            </a:endParaRPr>
          </a:p>
          <a:p>
            <a:pPr eaLnBrk="0" hangingPunct="0">
              <a:spcBef>
                <a:spcPct val="20000"/>
              </a:spcBef>
            </a:pPr>
            <a:endParaRPr lang="en-US" altLang="zh-CN" sz="800" b="1" baseline="-25000" dirty="0">
              <a:solidFill>
                <a:srgbClr val="FF0066"/>
              </a:solidFill>
              <a:latin typeface="Times New Roman" panose="02020603050405020304" pitchFamily="18" charset="0"/>
            </a:endParaRPr>
          </a:p>
        </p:txBody>
      </p:sp>
      <p:sp>
        <p:nvSpPr>
          <p:cNvPr id="89095" name="Rectangle 7"/>
          <p:cNvSpPr/>
          <p:nvPr/>
        </p:nvSpPr>
        <p:spPr>
          <a:xfrm>
            <a:off x="381000" y="4721225"/>
            <a:ext cx="8077200" cy="1117600"/>
          </a:xfrm>
          <a:prstGeom prst="rect">
            <a:avLst/>
          </a:prstGeom>
          <a:noFill/>
          <a:ln w="9525">
            <a:noFill/>
          </a:ln>
        </p:spPr>
        <p:txBody>
          <a:bodyPr>
            <a:spAutoFit/>
          </a:bodyPr>
          <a:p>
            <a:pPr eaLnBrk="0" hangingPunct="0">
              <a:lnSpc>
                <a:spcPct val="120000"/>
              </a:lnSpc>
            </a:pPr>
            <a:r>
              <a:rPr lang="en-US" altLang="zh-CN" sz="2800" b="1" dirty="0">
                <a:latin typeface="Times New Roman" panose="02020603050405020304" pitchFamily="18" charset="0"/>
              </a:rPr>
              <a:t>3. </a:t>
            </a:r>
            <a:r>
              <a:rPr lang="zh-CN" altLang="en-US" sz="2800" b="1" dirty="0">
                <a:latin typeface="Times New Roman" panose="02020603050405020304" pitchFamily="18" charset="0"/>
              </a:rPr>
              <a:t>一般三极管的 </a:t>
            </a:r>
            <a:r>
              <a:rPr lang="zh-CN" altLang="en-US" sz="2800" b="1" i="1" dirty="0">
                <a:latin typeface="Times New Roman" panose="02020603050405020304" pitchFamily="18" charset="0"/>
                <a:sym typeface="Symbol" panose="05050102010706020507" pitchFamily="18" charset="2"/>
              </a:rPr>
              <a:t> </a:t>
            </a:r>
            <a:r>
              <a:rPr lang="zh-CN" altLang="en-US" sz="2800" b="1" dirty="0">
                <a:latin typeface="Times New Roman" panose="02020603050405020304" pitchFamily="18" charset="0"/>
                <a:sym typeface="Symbol" panose="05050102010706020507" pitchFamily="18" charset="2"/>
              </a:rPr>
              <a:t>值在 </a:t>
            </a:r>
            <a:r>
              <a:rPr lang="en-US" altLang="zh-CN" sz="2800" b="1" dirty="0">
                <a:latin typeface="Times New Roman" panose="02020603050405020304" pitchFamily="18" charset="0"/>
                <a:sym typeface="Symbol" panose="05050102010706020507" pitchFamily="18" charset="2"/>
              </a:rPr>
              <a:t>40 ~ 100 </a:t>
            </a:r>
            <a:r>
              <a:rPr lang="zh-CN" altLang="en-US" sz="2800" b="1" dirty="0">
                <a:latin typeface="Times New Roman" panose="02020603050405020304" pitchFamily="18" charset="0"/>
                <a:sym typeface="Symbol" panose="05050102010706020507" pitchFamily="18" charset="2"/>
              </a:rPr>
              <a:t>之间为好，</a:t>
            </a:r>
            <a:r>
              <a:rPr lang="en-US" altLang="zh-CN" sz="2800" b="1" dirty="0">
                <a:latin typeface="Times New Roman" panose="02020603050405020304" pitchFamily="18" charset="0"/>
                <a:sym typeface="Symbol" panose="05050102010706020507" pitchFamily="18" charset="2"/>
              </a:rPr>
              <a:t>9013</a:t>
            </a:r>
            <a:r>
              <a:rPr lang="zh-CN" altLang="en-US" sz="2800" b="1" dirty="0">
                <a:latin typeface="Times New Roman" panose="02020603050405020304" pitchFamily="18" charset="0"/>
                <a:sym typeface="Symbol" panose="05050102010706020507" pitchFamily="18" charset="2"/>
              </a:rPr>
              <a:t>、</a:t>
            </a:r>
            <a:endParaRPr lang="zh-CN" altLang="en-US" sz="2800" b="1" dirty="0">
              <a:latin typeface="Times New Roman" panose="02020603050405020304" pitchFamily="18" charset="0"/>
              <a:sym typeface="Symbol" panose="05050102010706020507" pitchFamily="18" charset="2"/>
            </a:endParaRPr>
          </a:p>
          <a:p>
            <a:pPr eaLnBrk="0" hangingPunct="0">
              <a:lnSpc>
                <a:spcPct val="120000"/>
              </a:lnSpc>
            </a:pPr>
            <a:r>
              <a:rPr lang="zh-CN" altLang="en-US" sz="2800" b="1" dirty="0">
                <a:latin typeface="Times New Roman" panose="02020603050405020304" pitchFamily="18" charset="0"/>
                <a:sym typeface="Symbol" panose="05050102010706020507" pitchFamily="18" charset="2"/>
              </a:rPr>
              <a:t>    </a:t>
            </a:r>
            <a:r>
              <a:rPr lang="en-US" altLang="zh-CN" sz="2800" b="1" dirty="0">
                <a:latin typeface="Times New Roman" panose="02020603050405020304" pitchFamily="18" charset="0"/>
                <a:sym typeface="Symbol" panose="05050102010706020507" pitchFamily="18" charset="2"/>
              </a:rPr>
              <a:t>9014 </a:t>
            </a:r>
            <a:r>
              <a:rPr lang="zh-CN" altLang="en-US" sz="2800" b="1" dirty="0">
                <a:latin typeface="Times New Roman" panose="02020603050405020304" pitchFamily="18" charset="0"/>
                <a:sym typeface="Symbol" panose="05050102010706020507" pitchFamily="18" charset="2"/>
              </a:rPr>
              <a:t>等低噪声、高 </a:t>
            </a:r>
            <a:r>
              <a:rPr lang="zh-CN" altLang="en-US" sz="2800" b="1" i="1" dirty="0">
                <a:latin typeface="Times New Roman" panose="02020603050405020304" pitchFamily="18" charset="0"/>
                <a:sym typeface="Symbol" panose="05050102010706020507" pitchFamily="18" charset="2"/>
              </a:rPr>
              <a:t>  </a:t>
            </a:r>
            <a:r>
              <a:rPr lang="zh-CN" altLang="en-US" sz="2800" b="1" dirty="0">
                <a:latin typeface="Times New Roman" panose="02020603050405020304" pitchFamily="18" charset="0"/>
                <a:sym typeface="Symbol" panose="05050102010706020507" pitchFamily="18" charset="2"/>
              </a:rPr>
              <a:t>的管子不受此限制  。</a:t>
            </a:r>
            <a:endParaRPr lang="zh-CN" altLang="en-US" sz="2800" b="1" dirty="0">
              <a:latin typeface="Times New Roman" panose="02020603050405020304" pitchFamily="18" charset="0"/>
              <a:sym typeface="Symbol" panose="05050102010706020507" pitchFamily="18" charset="2"/>
            </a:endParaRPr>
          </a:p>
        </p:txBody>
      </p:sp>
      <p:sp>
        <p:nvSpPr>
          <p:cNvPr id="89096" name="Rectangle 8"/>
          <p:cNvSpPr/>
          <p:nvPr/>
        </p:nvSpPr>
        <p:spPr>
          <a:xfrm>
            <a:off x="381000" y="5895975"/>
            <a:ext cx="8229600" cy="519113"/>
          </a:xfrm>
          <a:prstGeom prst="rect">
            <a:avLst/>
          </a:prstGeom>
          <a:noFill/>
          <a:ln w="9525">
            <a:noFill/>
          </a:ln>
        </p:spPr>
        <p:txBody>
          <a:bodyPr>
            <a:spAutoFit/>
          </a:bodyPr>
          <a:p>
            <a:pPr eaLnBrk="0" hangingPunct="0"/>
            <a:r>
              <a:rPr lang="en-US" altLang="zh-CN" sz="2800" b="1" dirty="0">
                <a:latin typeface="Times New Roman" panose="02020603050405020304" pitchFamily="18" charset="0"/>
              </a:rPr>
              <a:t>4. </a:t>
            </a:r>
            <a:r>
              <a:rPr lang="zh-CN" altLang="en-US" sz="2800" b="1" dirty="0">
                <a:latin typeface="Times New Roman" panose="02020603050405020304" pitchFamily="18" charset="0"/>
              </a:rPr>
              <a:t>穿透电流 </a:t>
            </a:r>
            <a:r>
              <a:rPr lang="en-US" altLang="zh-CN" sz="2800" b="1" i="1" dirty="0">
                <a:latin typeface="Times New Roman" panose="02020603050405020304" pitchFamily="18" charset="0"/>
              </a:rPr>
              <a:t>I</a:t>
            </a:r>
            <a:r>
              <a:rPr lang="en-US" altLang="zh-CN" sz="2800" b="1" baseline="-25000" dirty="0">
                <a:latin typeface="Times New Roman" panose="02020603050405020304" pitchFamily="18" charset="0"/>
              </a:rPr>
              <a:t>CEO</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越小越好，硅管比锗管的小。</a:t>
            </a:r>
            <a:endParaRPr lang="zh-CN" altLang="en-US" sz="2800" b="1" dirty="0">
              <a:latin typeface="Times New Roman" panose="02020603050405020304" pitchFamily="18" charset="0"/>
            </a:endParaRPr>
          </a:p>
        </p:txBody>
      </p:sp>
      <p:sp>
        <p:nvSpPr>
          <p:cNvPr id="7" name="页脚占位符 4"/>
          <p:cNvSpPr txBox="1">
            <a:spLocks noGrp="1"/>
          </p:cNvSpPr>
          <p:nvPr>
            <p:custDataLst>
              <p:tags r:id="rId1"/>
            </p:custDataLst>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algn="r" defTabSz="914400" rtl="0" eaLnBrk="1" latinLnBrk="0" hangingPunct="1">
              <a:defRPr sz="1000" b="0" kern="120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9090">
                                            <p:txEl>
                                              <p:charRg st="0" end="11"/>
                                            </p:txEl>
                                          </p:spTgt>
                                        </p:tgtEl>
                                        <p:attrNameLst>
                                          <p:attrName>style.visibility</p:attrName>
                                        </p:attrNameLst>
                                      </p:cBhvr>
                                      <p:to>
                                        <p:strVal val="visible"/>
                                      </p:to>
                                    </p:set>
                                    <p:animEffect transition="in" filter="wipe(left)">
                                      <p:cBhvr>
                                        <p:cTn id="7" dur="500"/>
                                        <p:tgtEl>
                                          <p:spTgt spid="89090">
                                            <p:txEl>
                                              <p:charRg st="0"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9091">
                                            <p:txEl>
                                              <p:charRg st="0" end="20"/>
                                            </p:txEl>
                                          </p:spTgt>
                                        </p:tgtEl>
                                        <p:attrNameLst>
                                          <p:attrName>style.visibility</p:attrName>
                                        </p:attrNameLst>
                                      </p:cBhvr>
                                      <p:to>
                                        <p:strVal val="visible"/>
                                      </p:to>
                                    </p:set>
                                    <p:animEffect transition="in" filter="wipe(left)">
                                      <p:cBhvr>
                                        <p:cTn id="12" dur="500"/>
                                        <p:tgtEl>
                                          <p:spTgt spid="89091">
                                            <p:txEl>
                                              <p:charRg st="0" end="2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9092">
                                            <p:txEl>
                                              <p:charRg st="0" end="35"/>
                                            </p:txEl>
                                          </p:spTgt>
                                        </p:tgtEl>
                                        <p:attrNameLst>
                                          <p:attrName>style.visibility</p:attrName>
                                        </p:attrNameLst>
                                      </p:cBhvr>
                                      <p:to>
                                        <p:strVal val="visible"/>
                                      </p:to>
                                    </p:set>
                                    <p:animEffect transition="in" filter="wipe(left)">
                                      <p:cBhvr>
                                        <p:cTn id="17" dur="500"/>
                                        <p:tgtEl>
                                          <p:spTgt spid="89092">
                                            <p:txEl>
                                              <p:charRg st="0" end="3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9092">
                                            <p:txEl>
                                              <p:charRg st="35" end="44"/>
                                            </p:txEl>
                                          </p:spTgt>
                                        </p:tgtEl>
                                        <p:attrNameLst>
                                          <p:attrName>style.visibility</p:attrName>
                                        </p:attrNameLst>
                                      </p:cBhvr>
                                      <p:to>
                                        <p:strVal val="visible"/>
                                      </p:to>
                                    </p:set>
                                    <p:animEffect transition="in" filter="wipe(left)">
                                      <p:cBhvr>
                                        <p:cTn id="22" dur="500"/>
                                        <p:tgtEl>
                                          <p:spTgt spid="89092">
                                            <p:txEl>
                                              <p:charRg st="35" end="4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89093"/>
                                        </p:tgtEl>
                                        <p:attrNameLst>
                                          <p:attrName>style.visibility</p:attrName>
                                        </p:attrNameLst>
                                      </p:cBhvr>
                                      <p:to>
                                        <p:strVal val="visible"/>
                                      </p:to>
                                    </p:set>
                                    <p:animEffect transition="in" filter="wipe(up)">
                                      <p:cBhvr>
                                        <p:cTn id="27" dur="500"/>
                                        <p:tgtEl>
                                          <p:spTgt spid="8909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89094"/>
                                        </p:tgtEl>
                                        <p:attrNameLst>
                                          <p:attrName>style.visibility</p:attrName>
                                        </p:attrNameLst>
                                      </p:cBhvr>
                                      <p:to>
                                        <p:strVal val="visible"/>
                                      </p:to>
                                    </p:set>
                                    <p:animEffect transition="in" filter="wipe(left)">
                                      <p:cBhvr>
                                        <p:cTn id="32" dur="300"/>
                                        <p:tgtEl>
                                          <p:spTgt spid="8909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9095">
                                            <p:txEl>
                                              <p:charRg st="0" end="35"/>
                                            </p:txEl>
                                          </p:spTgt>
                                        </p:tgtEl>
                                        <p:attrNameLst>
                                          <p:attrName>style.visibility</p:attrName>
                                        </p:attrNameLst>
                                      </p:cBhvr>
                                      <p:to>
                                        <p:strVal val="visible"/>
                                      </p:to>
                                    </p:set>
                                    <p:animEffect transition="in" filter="wipe(left)">
                                      <p:cBhvr>
                                        <p:cTn id="37" dur="500"/>
                                        <p:tgtEl>
                                          <p:spTgt spid="89095">
                                            <p:txEl>
                                              <p:charRg st="0" end="3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9095">
                                            <p:txEl>
                                              <p:charRg st="35" end="72"/>
                                            </p:txEl>
                                          </p:spTgt>
                                        </p:tgtEl>
                                        <p:attrNameLst>
                                          <p:attrName>style.visibility</p:attrName>
                                        </p:attrNameLst>
                                      </p:cBhvr>
                                      <p:to>
                                        <p:strVal val="visible"/>
                                      </p:to>
                                    </p:set>
                                    <p:animEffect transition="in" filter="wipe(left)">
                                      <p:cBhvr>
                                        <p:cTn id="42" dur="500"/>
                                        <p:tgtEl>
                                          <p:spTgt spid="89095">
                                            <p:txEl>
                                              <p:charRg st="35" end="7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9096">
                                            <p:txEl>
                                              <p:charRg st="0" end="27"/>
                                            </p:txEl>
                                          </p:spTgt>
                                        </p:tgtEl>
                                        <p:attrNameLst>
                                          <p:attrName>style.visibility</p:attrName>
                                        </p:attrNameLst>
                                      </p:cBhvr>
                                      <p:to>
                                        <p:strVal val="visible"/>
                                      </p:to>
                                    </p:set>
                                    <p:animEffect transition="in" filter="wipe(left)">
                                      <p:cBhvr>
                                        <p:cTn id="47" dur="500"/>
                                        <p:tgtEl>
                                          <p:spTgt spid="89096">
                                            <p:txEl>
                                              <p:charRg st="0" end="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build="p"/>
      <p:bldP spid="89091" grpId="0" build="p"/>
      <p:bldP spid="89092" grpId="0" build="p"/>
      <p:bldP spid="89093" grpId="0" bldLvl="0" animBg="1"/>
      <p:bldP spid="89094" grpId="0"/>
      <p:bldP spid="89095" grpId="0" build="p"/>
      <p:bldP spid="89096" grpId="0" build="p"/>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TIMING" val="|0|0"/>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PP_MARK_KEY" val="90163575-3e22-4ada-a94c-8368a9ae85e3"/>
  <p:tag name="COMMONDATA" val="eyJoZGlkIjoiZjQ0NTU5NzZmNmQxZTI0ODdiM2QxYTYyNGY2NzJkYjYifQ=="/>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 name="KSO_WM_UNIT_PLACING_PICTURE_USER_VIEWPORT" val="{&quot;height&quot;:23940,&quot;width&quot;:27030}"/>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TIMING" val="|0|0"/>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sample">
  <a:themeElements>
    <a:clrScheme name="sample 3">
      <a:dk1>
        <a:srgbClr val="003366"/>
      </a:dk1>
      <a:lt1>
        <a:srgbClr val="FFFFFF"/>
      </a:lt1>
      <a:dk2>
        <a:srgbClr val="99190B"/>
      </a:dk2>
      <a:lt2>
        <a:srgbClr val="DDDDDD"/>
      </a:lt2>
      <a:accent1>
        <a:srgbClr val="1F63AD"/>
      </a:accent1>
      <a:accent2>
        <a:srgbClr val="D28302"/>
      </a:accent2>
      <a:accent3>
        <a:srgbClr val="FFFFFF"/>
      </a:accent3>
      <a:accent4>
        <a:srgbClr val="002A56"/>
      </a:accent4>
      <a:accent5>
        <a:srgbClr val="ABB7D3"/>
      </a:accent5>
      <a:accent6>
        <a:srgbClr val="BE7602"/>
      </a:accent6>
      <a:hlink>
        <a:srgbClr val="3CA051"/>
      </a:hlink>
      <a:folHlink>
        <a:srgbClr val="97ADB5"/>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sample 1">
        <a:dk1>
          <a:srgbClr val="000066"/>
        </a:dk1>
        <a:lt1>
          <a:srgbClr val="FFFFFF"/>
        </a:lt1>
        <a:dk2>
          <a:srgbClr val="40297B"/>
        </a:dk2>
        <a:lt2>
          <a:srgbClr val="DDDDDD"/>
        </a:lt2>
        <a:accent1>
          <a:srgbClr val="35978E"/>
        </a:accent1>
        <a:accent2>
          <a:srgbClr val="1E86E4"/>
        </a:accent2>
        <a:accent3>
          <a:srgbClr val="FFFFFF"/>
        </a:accent3>
        <a:accent4>
          <a:srgbClr val="000056"/>
        </a:accent4>
        <a:accent5>
          <a:srgbClr val="AEC9C6"/>
        </a:accent5>
        <a:accent6>
          <a:srgbClr val="1A79CF"/>
        </a:accent6>
        <a:hlink>
          <a:srgbClr val="9CAA32"/>
        </a:hlink>
        <a:folHlink>
          <a:srgbClr val="ACB3D0"/>
        </a:folHlink>
      </a:clrScheme>
      <a:clrMap bg1="lt1" tx1="dk1" bg2="lt2" tx2="dk2" accent1="accent1" accent2="accent2" accent3="accent3" accent4="accent4" accent5="accent5" accent6="accent6" hlink="hlink" folHlink="folHlink"/>
    </a:extraClrScheme>
    <a:extraClrScheme>
      <a:clrScheme name="sample 2">
        <a:dk1>
          <a:srgbClr val="000066"/>
        </a:dk1>
        <a:lt1>
          <a:srgbClr val="FFFFFF"/>
        </a:lt1>
        <a:dk2>
          <a:srgbClr val="0F5ABD"/>
        </a:dk2>
        <a:lt2>
          <a:srgbClr val="DDDDDD"/>
        </a:lt2>
        <a:accent1>
          <a:srgbClr val="7061C9"/>
        </a:accent1>
        <a:accent2>
          <a:srgbClr val="53BB9B"/>
        </a:accent2>
        <a:accent3>
          <a:srgbClr val="FFFFFF"/>
        </a:accent3>
        <a:accent4>
          <a:srgbClr val="000056"/>
        </a:accent4>
        <a:accent5>
          <a:srgbClr val="BBB7E1"/>
        </a:accent5>
        <a:accent6>
          <a:srgbClr val="4AA98C"/>
        </a:accent6>
        <a:hlink>
          <a:srgbClr val="57B2D7"/>
        </a:hlink>
        <a:folHlink>
          <a:srgbClr val="BCC8AC"/>
        </a:folHlink>
      </a:clrScheme>
      <a:clrMap bg1="lt1" tx1="dk1" bg2="lt2" tx2="dk2" accent1="accent1" accent2="accent2" accent3="accent3" accent4="accent4" accent5="accent5" accent6="accent6" hlink="hlink" folHlink="folHlink"/>
    </a:extraClrScheme>
    <a:extraClrScheme>
      <a:clrScheme name="sample 3">
        <a:dk1>
          <a:srgbClr val="003366"/>
        </a:dk1>
        <a:lt1>
          <a:srgbClr val="FFFFFF"/>
        </a:lt1>
        <a:dk2>
          <a:srgbClr val="99190B"/>
        </a:dk2>
        <a:lt2>
          <a:srgbClr val="DDDDDD"/>
        </a:lt2>
        <a:accent1>
          <a:srgbClr val="1F63AD"/>
        </a:accent1>
        <a:accent2>
          <a:srgbClr val="D28302"/>
        </a:accent2>
        <a:accent3>
          <a:srgbClr val="FFFFFF"/>
        </a:accent3>
        <a:accent4>
          <a:srgbClr val="002A56"/>
        </a:accent4>
        <a:accent5>
          <a:srgbClr val="ABB7D3"/>
        </a:accent5>
        <a:accent6>
          <a:srgbClr val="BE7602"/>
        </a:accent6>
        <a:hlink>
          <a:srgbClr val="3CA051"/>
        </a:hlink>
        <a:folHlink>
          <a:srgbClr val="97ADB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17037</Words>
  <Application>WPS 演示</Application>
  <PresentationFormat>全屏显示(4:3)</PresentationFormat>
  <Paragraphs>3053</Paragraphs>
  <Slides>133</Slides>
  <Notes>0</Notes>
  <HiddenSlides>0</HiddenSlides>
  <MMClips>0</MMClips>
  <ScaleCrop>false</ScaleCrop>
  <HeadingPairs>
    <vt:vector size="8" baseType="variant">
      <vt:variant>
        <vt:lpstr>已用的字体</vt:lpstr>
      </vt:variant>
      <vt:variant>
        <vt:i4>31</vt:i4>
      </vt:variant>
      <vt:variant>
        <vt:lpstr>主题</vt:lpstr>
      </vt:variant>
      <vt:variant>
        <vt:i4>1</vt:i4>
      </vt:variant>
      <vt:variant>
        <vt:lpstr>嵌入 OLE 服务器</vt:lpstr>
      </vt:variant>
      <vt:variant>
        <vt:i4>186</vt:i4>
      </vt:variant>
      <vt:variant>
        <vt:lpstr>幻灯片标题</vt:lpstr>
      </vt:variant>
      <vt:variant>
        <vt:i4>133</vt:i4>
      </vt:variant>
    </vt:vector>
  </HeadingPairs>
  <TitlesOfParts>
    <vt:vector size="351" baseType="lpstr">
      <vt:lpstr>Arial</vt:lpstr>
      <vt:lpstr>宋体</vt:lpstr>
      <vt:lpstr>Wingdings</vt:lpstr>
      <vt:lpstr>Verdana</vt:lpstr>
      <vt:lpstr>华文行楷</vt:lpstr>
      <vt:lpstr>微软雅黑</vt:lpstr>
      <vt:lpstr>Arial Narrow</vt:lpstr>
      <vt:lpstr>黑体</vt:lpstr>
      <vt:lpstr>Times New Roman</vt:lpstr>
      <vt:lpstr>楷体</vt:lpstr>
      <vt:lpstr>华文楷体</vt:lpstr>
      <vt:lpstr>楷体_GB2312</vt:lpstr>
      <vt:lpstr>新宋体</vt:lpstr>
      <vt:lpstr>Times New Roman</vt:lpstr>
      <vt:lpstr>隶书</vt:lpstr>
      <vt:lpstr>Symbol</vt:lpstr>
      <vt:lpstr>Monotype Sorts</vt:lpstr>
      <vt:lpstr>Wingdings</vt:lpstr>
      <vt:lpstr>楷体_GB2312</vt:lpstr>
      <vt:lpstr>Arial Unicode MS</vt:lpstr>
      <vt:lpstr>Monotype Sorts</vt:lpstr>
      <vt:lpstr>Book Antiqua</vt:lpstr>
      <vt:lpstr>Calibri</vt:lpstr>
      <vt:lpstr>方正琥珀繁体</vt:lpstr>
      <vt:lpstr>Arial Narrow</vt:lpstr>
      <vt:lpstr>华康简宋</vt:lpstr>
      <vt:lpstr>华康简宋</vt:lpstr>
      <vt:lpstr>SimSun-ExtB</vt:lpstr>
      <vt:lpstr>Yu Gothic UI</vt:lpstr>
      <vt:lpstr>Bahnschrift Light</vt:lpstr>
      <vt:lpstr>Arial Black</vt:lpstr>
      <vt:lpstr>sample</vt:lpstr>
      <vt:lpstr>Word.Picture.8</vt:lpstr>
      <vt:lpstr>Word.Picture.8</vt:lpstr>
      <vt:lpstr>Equation.3</vt:lpstr>
      <vt:lpstr>Equation.3</vt:lpstr>
      <vt:lpstr>Equation.3</vt:lpstr>
      <vt:lpstr>Equation.3</vt:lpstr>
      <vt:lpstr>Equation.3</vt:lpstr>
      <vt:lpstr>Equation.3</vt:lpstr>
      <vt:lpstr>Paint.Picture</vt:lpstr>
      <vt:lpstr>Paint.Picture</vt:lpstr>
      <vt:lpstr>Paint.Picture</vt:lpstr>
      <vt:lpstr>Paint.Picture</vt:lpstr>
      <vt:lpstr>Equation.3</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Equation.3</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Equation.3</vt:lpstr>
      <vt:lpstr>Word.Picture.8</vt:lpstr>
      <vt:lpstr>Word.Picture.8</vt:lpstr>
      <vt:lpstr>Equation.3</vt:lpstr>
      <vt:lpstr>Equation.3</vt:lpstr>
      <vt:lpstr>Equation.3</vt:lpstr>
      <vt:lpstr>Equation.3</vt:lpstr>
      <vt:lpstr>Equation.3</vt:lpstr>
      <vt:lpstr>Equation.3</vt:lpstr>
      <vt:lpstr>Word.Picture.8</vt:lpstr>
      <vt:lpstr>Equation.3</vt:lpstr>
      <vt:lpstr>Word.Picture.8</vt:lpstr>
      <vt:lpstr>Equation.3</vt:lpstr>
      <vt:lpstr>Equation.3</vt:lpstr>
      <vt:lpstr>Equation.3</vt:lpstr>
      <vt:lpstr>Word.Picture.8</vt:lpstr>
      <vt:lpstr>Equation.3</vt:lpstr>
      <vt:lpstr>Equation.3</vt:lpstr>
      <vt:lpstr>Equation.3</vt:lpstr>
      <vt:lpstr>Equation.3</vt:lpstr>
      <vt:lpstr>Word.Picture.8</vt:lpstr>
      <vt:lpstr>Word.Picture.8</vt:lpstr>
      <vt:lpstr>Equation.3</vt:lpstr>
      <vt:lpstr>Equation.3</vt:lpstr>
      <vt:lpstr>Equation.3</vt:lpstr>
      <vt:lpstr>Word.Picture.8</vt:lpstr>
      <vt:lpstr>Word.Picture.8</vt:lpstr>
      <vt:lpstr>Word.Picture.8</vt:lpstr>
      <vt:lpstr>Word.Picture.8</vt:lpstr>
      <vt:lpstr>Word.Picture.8</vt:lpstr>
      <vt:lpstr>Equation.3</vt:lpstr>
      <vt:lpstr>Equation.3</vt:lpstr>
      <vt:lpstr>Word.Picture.8</vt:lpstr>
      <vt:lpstr>Word.Picture.8</vt:lpstr>
      <vt:lpstr>Word.Picture.8</vt:lpstr>
      <vt:lpstr>Equation.3</vt:lpstr>
      <vt:lpstr>Equation.3</vt:lpstr>
      <vt:lpstr>Equation.3</vt:lpstr>
      <vt:lpstr>Word.Picture.8</vt:lpstr>
      <vt:lpstr>Word.Picture.8</vt:lpstr>
      <vt:lpstr>Equation.3</vt:lpstr>
      <vt:lpstr>Equation.3</vt:lpstr>
      <vt:lpstr>Word.Picture.8</vt:lpstr>
      <vt:lpstr>Word.Picture.8</vt:lpstr>
      <vt:lpstr>Word.Picture.8</vt:lpstr>
      <vt:lpstr>Word.Picture.8</vt:lpstr>
      <vt:lpstr>Word.Picture.8</vt:lpstr>
      <vt:lpstr>Equation.3</vt:lpstr>
      <vt:lpstr>Equation.3</vt:lpstr>
      <vt:lpstr>Equation.3</vt:lpstr>
      <vt:lpstr>Equation.3</vt:lpstr>
      <vt:lpstr>Equation.3</vt:lpstr>
      <vt:lpstr>Equation.3</vt:lpstr>
      <vt:lpstr>Equation.3</vt:lpstr>
      <vt:lpstr>Equation.3</vt:lpstr>
      <vt:lpstr>Word.Picture.8</vt:lpstr>
      <vt:lpstr>Equation.3</vt:lpstr>
      <vt:lpstr>Equation.3</vt:lpstr>
      <vt:lpstr>Equation.3</vt:lpstr>
      <vt:lpstr>Equation.3</vt:lpstr>
      <vt:lpstr>Equation.3</vt:lpstr>
      <vt:lpstr>Word.Picture.8</vt:lpstr>
      <vt:lpstr>MS_ClipArt_Gallery.2</vt:lpstr>
      <vt:lpstr>Equation.3</vt:lpstr>
      <vt:lpstr>Equation.3</vt:lpstr>
      <vt:lpstr>Word.Picture.8</vt:lpstr>
      <vt:lpstr>Equation.3</vt:lpstr>
      <vt:lpstr>Equation.3</vt:lpstr>
      <vt:lpstr>Equation.3</vt:lpstr>
      <vt:lpstr>Equation.3</vt:lpstr>
      <vt:lpstr>Equation.3</vt:lpstr>
      <vt:lpstr>Equation.3</vt:lpstr>
      <vt:lpstr>Equation.3</vt:lpstr>
      <vt:lpstr>Equation.3</vt:lpstr>
      <vt:lpstr>Equation.3</vt:lpstr>
      <vt:lpstr>Equation.3</vt:lpstr>
      <vt:lpstr>Equation.3</vt:lpstr>
      <vt:lpstr>Word.Picture.8</vt:lpstr>
      <vt:lpstr>Word.Picture.8</vt:lpstr>
      <vt:lpstr>Word.Picture.8</vt:lpstr>
      <vt:lpstr>Equation.3</vt:lpstr>
      <vt:lpstr>Equation.3</vt:lpstr>
      <vt:lpstr>Equation.3</vt:lpstr>
      <vt:lpstr>Equation.3</vt:lpstr>
      <vt:lpstr>Equation.3</vt:lpstr>
      <vt:lpstr>Equation.3</vt:lpstr>
      <vt:lpstr>Equation.3</vt:lpstr>
      <vt:lpstr>Equation.3</vt:lpstr>
      <vt:lpstr>Equation.3</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Equation.3</vt:lpstr>
      <vt:lpstr>Equation.3</vt:lpstr>
      <vt:lpstr>Equation.3</vt:lpstr>
      <vt:lpstr>Word.Picture.8</vt:lpstr>
      <vt:lpstr>Paint.Picture</vt:lpstr>
      <vt:lpstr>Paint.Picture</vt:lpstr>
      <vt:lpstr>Equation.DSMT4</vt:lpstr>
      <vt:lpstr>Equation.DSMT4</vt:lpstr>
      <vt:lpstr>Equation.DSMT4</vt:lpstr>
      <vt:lpstr>Word.Picture.8</vt:lpstr>
      <vt:lpstr>Paint.Picture</vt:lpstr>
      <vt:lpstr>MS_ClipArt_Gallery.2</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Equation.3</vt:lpstr>
      <vt:lpstr>Equation.3</vt:lpstr>
      <vt:lpstr>Equation.3</vt:lpstr>
      <vt:lpstr>Equation.3</vt:lpstr>
      <vt:lpstr>Equation.3</vt:lpstr>
      <vt:lpstr>Equation.3</vt:lpstr>
      <vt:lpstr>Equation.3</vt:lpstr>
      <vt:lpstr>Equation.3</vt:lpstr>
      <vt:lpstr>Equation.3</vt:lpstr>
      <vt:lpstr>Flash.Movie</vt:lpstr>
      <vt:lpstr>Equation.3</vt:lpstr>
      <vt:lpstr>Equation.3</vt:lpstr>
      <vt:lpstr>Equation.3</vt:lpstr>
      <vt:lpstr>Equation.3</vt:lpstr>
      <vt:lpstr>Equation.3</vt:lpstr>
      <vt:lpstr>Equation.3</vt:lpstr>
      <vt:lpstr>Equation.3</vt:lpstr>
      <vt:lpstr>Equation.3</vt:lpstr>
      <vt:lpstr>Equation.3</vt:lpstr>
      <vt:lpstr>Equation.3</vt:lpstr>
      <vt:lpstr>第7章 半导体器件</vt:lpstr>
      <vt:lpstr>第7章 主要内容</vt:lpstr>
      <vt:lpstr>7.1   半导体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PN结的单向导电性</vt:lpstr>
      <vt:lpstr> PN结的单向导电性</vt:lpstr>
      <vt:lpstr>PN结的反向击穿</vt:lpstr>
      <vt:lpstr>PowerPoint 演示文稿</vt:lpstr>
      <vt:lpstr> PN结的电容效应</vt:lpstr>
      <vt:lpstr>PN结的电容效应</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7.2.3 二极管的基本电路及其分析方法</vt:lpstr>
      <vt:lpstr>PowerPoint 演示文稿</vt:lpstr>
      <vt:lpstr>PowerPoint 演示文稿</vt:lpstr>
      <vt:lpstr>PowerPoint 演示文稿</vt:lpstr>
      <vt:lpstr> 7.2.3 二极管电路的简化模型分析方法</vt:lpstr>
      <vt:lpstr>7.2.3 二极管电路的简化模型分析方法</vt:lpstr>
      <vt:lpstr>7.2.3 二极管电路的简化模型分析方法</vt:lpstr>
      <vt:lpstr>7.2.3 二极管电路的简化模型分析方法</vt:lpstr>
      <vt:lpstr>7.2.3 二极管电路的简化模型分析方法</vt:lpstr>
      <vt:lpstr>7.2.3 二极管电路的简化模型分析方法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7.3.5  特殊二极管</vt:lpstr>
      <vt:lpstr>1  齐纳二极管</vt:lpstr>
      <vt:lpstr>1  齐纳二极管</vt:lpstr>
      <vt:lpstr>1  齐纳二极管</vt:lpstr>
      <vt:lpstr>PowerPoint 演示文稿</vt:lpstr>
      <vt:lpstr>2.  变容二极管</vt:lpstr>
      <vt:lpstr>3 .  肖特基二极管</vt:lpstr>
      <vt:lpstr>4. 光电器件</vt:lpstr>
      <vt:lpstr>4.   光电器件</vt:lpstr>
      <vt:lpstr>4 .  光电器件</vt:lpstr>
      <vt:lpstr>4   光电器件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7.4.1  N沟道增强型MOSFET</vt:lpstr>
      <vt:lpstr>7.4   N沟道增强型MOSFET</vt:lpstr>
      <vt:lpstr>7.4.1 N沟道增强型MOSFET</vt:lpstr>
      <vt:lpstr>7.4.1  N沟道增强型MOSFET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7.4.2  N沟道耗尽型MOSFET</vt:lpstr>
      <vt:lpstr>7.4.2  N沟道耗尽型MOSFET</vt:lpstr>
      <vt:lpstr>7.4.3  P沟道MOSFET</vt:lpstr>
      <vt:lpstr>4.1.3  P沟道MOSFET</vt:lpstr>
      <vt:lpstr>7.4.4  沟道长度调制等几种效应</vt:lpstr>
      <vt:lpstr>7.4.4  沟道长度调制等几种效应</vt:lpstr>
      <vt:lpstr>7.4.4  沟道长度调制等几种效应</vt:lpstr>
      <vt:lpstr>7.4.4  沟道长度调制等几种效应</vt:lpstr>
      <vt:lpstr>7.4.4  沟道长度调制等几种效应</vt:lpstr>
      <vt:lpstr>7.4.5  MOSFET的主要参数</vt:lpstr>
      <vt:lpstr>7.4.5  MOSFET的主要参数</vt:lpstr>
      <vt:lpstr>4.1.5  MOSFET的主要参数</vt:lpstr>
      <vt:lpstr>7.4.5  MOSFET的主要参数</vt:lpstr>
      <vt:lpstr>7.4.5  MOSFET的主要参数</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Sung Ha, Park</dc:creator>
  <cp:lastModifiedBy>阮友光</cp:lastModifiedBy>
  <cp:revision>256</cp:revision>
  <dcterms:created xsi:type="dcterms:W3CDTF">2004-08-26T06:30:00Z</dcterms:created>
  <dcterms:modified xsi:type="dcterms:W3CDTF">2023-07-13T01:11:43Z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CA22925482E646548B6A7FC1BD2FED60_13</vt:lpwstr>
  </property>
  <property fmtid="{D5CDD505-2E9C-101B-9397-08002B2CF9AE}" pid="3" name="KSOProductBuildVer">
    <vt:lpwstr>2052-11.1.0.14309</vt:lpwstr>
  </property>
</Properties>
</file>