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gif" ContentType="image/gi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3"/>
    <p:sldId id="1111" r:id="rId4"/>
    <p:sldId id="1112" r:id="rId5"/>
    <p:sldId id="1113" r:id="rId6"/>
    <p:sldId id="1114" r:id="rId7"/>
    <p:sldId id="1115" r:id="rId8"/>
    <p:sldId id="1116" r:id="rId9"/>
    <p:sldId id="1117" r:id="rId10"/>
    <p:sldId id="1118" r:id="rId11"/>
    <p:sldId id="1119" r:id="rId12"/>
    <p:sldId id="1120" r:id="rId13"/>
    <p:sldId id="1121" r:id="rId14"/>
    <p:sldId id="1122" r:id="rId15"/>
    <p:sldId id="1123" r:id="rId16"/>
    <p:sldId id="1124" r:id="rId17"/>
    <p:sldId id="906" r:id="rId18"/>
  </p:sldIdLst>
  <p:sldSz cx="9144000" cy="6858000" type="screen4x3"/>
  <p:notesSz cx="7102475" cy="8991600"/>
  <p:custDataLst>
    <p:tags r:id="rId24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0000"/>
    <a:srgbClr val="D60093"/>
    <a:srgbClr val="66FFFF"/>
    <a:srgbClr val="5A9B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/>
    <p:restoredTop sz="95540"/>
  </p:normalViewPr>
  <p:slideViewPr>
    <p:cSldViewPr snapToGrid="0" showGuides="1">
      <p:cViewPr>
        <p:scale>
          <a:sx n="66" d="100"/>
          <a:sy n="66" d="100"/>
        </p:scale>
        <p:origin x="-2094" y="-498"/>
      </p:cViewPr>
      <p:guideLst>
        <p:guide orient="horz" pos="2181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70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b="0" dirty="0">
                <a:ea typeface="宋体" panose="02010600030101010101" pitchFamily="2" charset="-122"/>
              </a:rPr>
            </a:fld>
            <a:endParaRPr lang="zh-CN" altLang="en-US" sz="1200" b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5540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303338" y="674688"/>
            <a:ext cx="4495800" cy="33718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24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270375"/>
            <a:ext cx="5683250" cy="404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324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24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b="0" dirty="0">
                <a:ea typeface="宋体" panose="02010600030101010101" pitchFamily="2" charset="-122"/>
              </a:rPr>
            </a:fld>
            <a:endParaRPr lang="zh-CN" altLang="en-US" sz="1200" b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7"/>
          <p:cNvSpPr>
            <a:spLocks noChangeArrowheads="1"/>
          </p:cNvSpPr>
          <p:nvPr/>
        </p:nvSpPr>
        <p:spPr bwMode="gray">
          <a:xfrm>
            <a:off x="0" y="2971800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12549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gray">
          <a:xfrm>
            <a:off x="0" y="2895600"/>
            <a:ext cx="8229600" cy="9144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905000" y="5410200"/>
            <a:ext cx="5181600" cy="533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600"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0"/>
            <a:ext cx="7924800" cy="685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0" y="6477000"/>
            <a:ext cx="2133600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" y="6477000"/>
            <a:ext cx="2895600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ctr"/>
            <a:fld id="{9A0DB2DC-4C9A-4742-B13C-FB6460FD3503}" type="slidenum">
              <a:rPr lang="zh-CN" altLang="en-US" sz="1200" b="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zh-CN" altLang="en-US" sz="1200" b="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47688"/>
            <a:ext cx="2057400" cy="5883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7688"/>
            <a:ext cx="6019800" cy="5883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50938" y="214313"/>
            <a:ext cx="7804150" cy="591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8263"/>
            <a:ext cx="4038600" cy="5092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gray">
          <a:xfrm>
            <a:off x="0" y="533400"/>
            <a:ext cx="9144000" cy="6858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12549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gray">
          <a:xfrm>
            <a:off x="0" y="457200"/>
            <a:ext cx="8229600" cy="6858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8" name="Rectangle 3"/>
          <p:cNvSpPr>
            <a:spLocks noGrp="1"/>
          </p:cNvSpPr>
          <p:nvPr>
            <p:ph type="body" idx="1"/>
          </p:nvPr>
        </p:nvSpPr>
        <p:spPr>
          <a:xfrm>
            <a:off x="457200" y="1338263"/>
            <a:ext cx="8229600" cy="50927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81800" y="269875"/>
            <a:ext cx="2133600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b="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b="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05200" y="6553200"/>
            <a:ext cx="213360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1032" name="Rectangle 2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.xml"/><Relationship Id="rId4" Type="http://schemas.openxmlformats.org/officeDocument/2006/relationships/image" Target="../media/image10.GIF"/><Relationship Id="rId3" Type="http://schemas.openxmlformats.org/officeDocument/2006/relationships/image" Target="../media/image9.GIF"/><Relationship Id="rId2" Type="http://schemas.openxmlformats.org/officeDocument/2006/relationships/image" Target="../media/image8.wmf"/><Relationship Id="rId1" Type="http://schemas.openxmlformats.org/officeDocument/2006/relationships/image" Target="../media/image7.GI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8.xml"/><Relationship Id="rId7" Type="http://schemas.openxmlformats.org/officeDocument/2006/relationships/oleObject" Target="../embeddings/oleObject5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>
              <a:buClrTx/>
              <a:buSzTx/>
              <a:buFontTx/>
            </a:pPr>
            <a:r>
              <a:rPr lang="zh-CN" altLang="en-US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en-US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章</a:t>
            </a:r>
            <a:r>
              <a:rPr lang="en-US" altLang="zh-CN" sz="3600" dirty="0" smtClean="0">
                <a:latin typeface="+mj-lt"/>
                <a:ea typeface="宋体" panose="02010600030101010101" pitchFamily="2" charset="-122"/>
                <a:cs typeface="+mj-cs"/>
              </a:rPr>
              <a:t> </a:t>
            </a:r>
            <a:r>
              <a:rPr lang="zh-CN" altLang="en-US" sz="3600" dirty="0" smtClean="0">
                <a:latin typeface="+mj-lt"/>
                <a:ea typeface="宋体" panose="02010600030101010101" pitchFamily="2" charset="-122"/>
                <a:cs typeface="+mj-cs"/>
              </a:rPr>
              <a:t>数模转换和模数转换</a:t>
            </a:r>
            <a:endParaRPr lang="zh-CN" altLang="en-US" sz="36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56677" name="文本框 156676"/>
          <p:cNvSpPr txBox="1"/>
          <p:nvPr>
            <p:custDataLst>
              <p:tags r:id="rId1"/>
            </p:custDataLst>
          </p:nvPr>
        </p:nvSpPr>
        <p:spPr>
          <a:xfrm>
            <a:off x="1189355" y="3957955"/>
            <a:ext cx="7113270" cy="10172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230000"/>
              </a:lnSpc>
            </a:pPr>
            <a:r>
              <a:rPr 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研究对象</a:t>
            </a:r>
            <a:r>
              <a:rPr 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en-US" altLang="zh-CN" sz="32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D/A 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转换器和</a:t>
            </a:r>
            <a:r>
              <a:rPr lang="en-US" altLang="zh-CN" sz="32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A/D 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转换器</a:t>
            </a:r>
            <a:endParaRPr lang="zh-CN" altLang="en-US" sz="3200" b="1" dirty="0" smtClean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3358515" y="641794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0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6626" y="5576761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电子科技大学出版社</a:t>
            </a:r>
            <a:endParaRPr lang="zh-CN" altLang="en-US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页脚占位符 4"/>
          <p:cNvSpPr txBox="1">
            <a:spLocks noGrp="1"/>
          </p:cNvSpPr>
          <p:nvPr>
            <p:ph type="ftr" sz="quarter" idx="4294967295"/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1618" name="矩形 751617">
            <a:hlinkClick r:id="" action="ppaction://noaction"/>
          </p:cNvPr>
          <p:cNvSpPr/>
          <p:nvPr/>
        </p:nvSpPr>
        <p:spPr>
          <a:xfrm>
            <a:off x="2221548" y="454343"/>
            <a:ext cx="3841750" cy="641350"/>
          </a:xfrm>
          <a:prstGeom prst="rect">
            <a:avLst/>
          </a:prstGeom>
          <a:noFill/>
          <a:ln w="2857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3600" b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13.2  A/D 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转换器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1619" name="矩形标注 751618"/>
          <p:cNvSpPr/>
          <p:nvPr/>
        </p:nvSpPr>
        <p:spPr>
          <a:xfrm>
            <a:off x="3260725" y="4359275"/>
            <a:ext cx="2938463" cy="393700"/>
          </a:xfrm>
          <a:prstGeom prst="wedgeRectCallout">
            <a:avLst>
              <a:gd name="adj1" fmla="val -69343"/>
              <a:gd name="adj2" fmla="val -18144"/>
            </a:avLst>
          </a:prstGeom>
          <a:solidFill>
            <a:srgbClr val="CCCCFF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p>
            <a:r>
              <a:rPr lang="zh-CN" altLang="en-US" b="1" dirty="0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latin typeface="宋体" panose="02010600030101010101" pitchFamily="2" charset="-122"/>
              </a:rPr>
              <a:t>“</a:t>
            </a:r>
            <a:r>
              <a:rPr lang="en-US" altLang="zh-CN" b="1">
                <a:latin typeface="宋体" panose="02010600030101010101" pitchFamily="2" charset="-122"/>
              </a:rPr>
              <a:t>[  ]”</a:t>
            </a:r>
            <a:r>
              <a:rPr lang="zh-CN" altLang="en-US" b="1" dirty="0">
                <a:latin typeface="Times New Roman" panose="02020603050405020304" pitchFamily="18" charset="0"/>
              </a:rPr>
              <a:t>表示取整。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grpSp>
        <p:nvGrpSpPr>
          <p:cNvPr id="751620" name="组合 751619"/>
          <p:cNvGrpSpPr/>
          <p:nvPr/>
        </p:nvGrpSpPr>
        <p:grpSpPr>
          <a:xfrm>
            <a:off x="714375" y="1716088"/>
            <a:ext cx="7797800" cy="2286000"/>
            <a:chOff x="568" y="1128"/>
            <a:chExt cx="4912" cy="1440"/>
          </a:xfrm>
        </p:grpSpPr>
        <p:sp>
          <p:nvSpPr>
            <p:cNvPr id="751621" name="流程图: 过程 751620"/>
            <p:cNvSpPr/>
            <p:nvPr/>
          </p:nvSpPr>
          <p:spPr>
            <a:xfrm>
              <a:off x="568" y="1128"/>
              <a:ext cx="4912" cy="1440"/>
            </a:xfrm>
            <a:prstGeom prst="flowChartProcess">
              <a:avLst/>
            </a:prstGeom>
            <a:solidFill>
              <a:schemeClr val="bg1"/>
            </a:solidFill>
            <a:ln w="57150" cap="flat" cmpd="sng">
              <a:pattFill prst="sphere">
                <a:fgClr>
                  <a:srgbClr val="CC99FF"/>
                </a:fgClr>
                <a:bgClr>
                  <a:srgbClr val="FFFFFF"/>
                </a:bgClr>
              </a:patt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1622" name="矩形 751621"/>
            <p:cNvSpPr/>
            <p:nvPr/>
          </p:nvSpPr>
          <p:spPr>
            <a:xfrm>
              <a:off x="1768" y="1248"/>
              <a:ext cx="1008" cy="1192"/>
            </a:xfrm>
            <a:prstGeom prst="rect">
              <a:avLst/>
            </a:prstGeom>
            <a:solidFill>
              <a:srgbClr val="CCECFF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1623" name="矩形 751622"/>
            <p:cNvSpPr/>
            <p:nvPr/>
          </p:nvSpPr>
          <p:spPr>
            <a:xfrm>
              <a:off x="2014" y="1693"/>
              <a:ext cx="5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</a:rPr>
                <a:t>ADC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51624" name="矩形 751623"/>
            <p:cNvSpPr/>
            <p:nvPr/>
          </p:nvSpPr>
          <p:spPr>
            <a:xfrm>
              <a:off x="2518" y="2234"/>
              <a:ext cx="116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endParaRPr lang="zh-CN" altLang="en-US" b="1" baseline="30000" dirty="0">
                <a:latin typeface="Times New Roman" panose="02020603050405020304" pitchFamily="18" charset="0"/>
              </a:endParaRPr>
            </a:p>
          </p:txBody>
        </p:sp>
        <p:sp>
          <p:nvSpPr>
            <p:cNvPr id="751625" name="矩形 751624"/>
            <p:cNvSpPr/>
            <p:nvPr/>
          </p:nvSpPr>
          <p:spPr>
            <a:xfrm>
              <a:off x="2518" y="1986"/>
              <a:ext cx="116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endParaRPr lang="zh-CN" altLang="en-US" b="1" baseline="30000" dirty="0">
                <a:latin typeface="Times New Roman" panose="02020603050405020304" pitchFamily="18" charset="0"/>
              </a:endParaRPr>
            </a:p>
          </p:txBody>
        </p:sp>
        <p:sp>
          <p:nvSpPr>
            <p:cNvPr id="751626" name="矩形 751625"/>
            <p:cNvSpPr/>
            <p:nvPr/>
          </p:nvSpPr>
          <p:spPr>
            <a:xfrm>
              <a:off x="2398" y="1506"/>
              <a:ext cx="116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endParaRPr lang="zh-CN" altLang="en-US" b="1" baseline="30000" dirty="0">
                <a:latin typeface="Times New Roman" panose="02020603050405020304" pitchFamily="18" charset="0"/>
              </a:endParaRPr>
            </a:p>
          </p:txBody>
        </p:sp>
        <p:sp>
          <p:nvSpPr>
            <p:cNvPr id="751627" name="矩形 751626"/>
            <p:cNvSpPr/>
            <p:nvPr/>
          </p:nvSpPr>
          <p:spPr>
            <a:xfrm>
              <a:off x="2398" y="1274"/>
              <a:ext cx="116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endParaRPr lang="zh-CN" altLang="en-US" b="1" baseline="30000" dirty="0">
                <a:latin typeface="Times New Roman" panose="02020603050405020304" pitchFamily="18" charset="0"/>
              </a:endParaRPr>
            </a:p>
          </p:txBody>
        </p:sp>
        <p:sp>
          <p:nvSpPr>
            <p:cNvPr id="751628" name="矩形 751627"/>
            <p:cNvSpPr/>
            <p:nvPr/>
          </p:nvSpPr>
          <p:spPr>
            <a:xfrm>
              <a:off x="3150" y="2181"/>
              <a:ext cx="31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0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51629" name="矩形 751628"/>
            <p:cNvSpPr/>
            <p:nvPr/>
          </p:nvSpPr>
          <p:spPr>
            <a:xfrm>
              <a:off x="3150" y="1933"/>
              <a:ext cx="31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1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51630" name="矩形 751629"/>
            <p:cNvSpPr/>
            <p:nvPr/>
          </p:nvSpPr>
          <p:spPr>
            <a:xfrm>
              <a:off x="3094" y="1453"/>
              <a:ext cx="4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r>
                <a:rPr lang="en-US" altLang="zh-CN" b="1" i="1" baseline="-25000">
                  <a:latin typeface="Times New Roman" panose="02020603050405020304" pitchFamily="18" charset="0"/>
                </a:rPr>
                <a:t>n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-2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51631" name="矩形 751630"/>
            <p:cNvSpPr/>
            <p:nvPr/>
          </p:nvSpPr>
          <p:spPr>
            <a:xfrm>
              <a:off x="3094" y="1221"/>
              <a:ext cx="4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r>
                <a:rPr lang="en-US" altLang="zh-CN" b="1" i="1" baseline="-25000">
                  <a:latin typeface="Times New Roman" panose="02020603050405020304" pitchFamily="18" charset="0"/>
                </a:rPr>
                <a:t>n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-1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51632" name="矩形 751631"/>
            <p:cNvSpPr/>
            <p:nvPr/>
          </p:nvSpPr>
          <p:spPr>
            <a:xfrm rot="5400000">
              <a:off x="3214" y="1733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</a:rPr>
                <a:t>…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51633" name="直接连接符 751632"/>
            <p:cNvSpPr/>
            <p:nvPr/>
          </p:nvSpPr>
          <p:spPr>
            <a:xfrm>
              <a:off x="1480" y="1848"/>
              <a:ext cx="28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1634" name="矩形 751633"/>
            <p:cNvSpPr/>
            <p:nvPr/>
          </p:nvSpPr>
          <p:spPr>
            <a:xfrm>
              <a:off x="1206" y="1701"/>
              <a:ext cx="27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</a:rPr>
                <a:t>u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I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51635" name="圆角矩形标注 751634"/>
            <p:cNvSpPr/>
            <p:nvPr/>
          </p:nvSpPr>
          <p:spPr>
            <a:xfrm>
              <a:off x="632" y="1168"/>
              <a:ext cx="696" cy="512"/>
            </a:xfrm>
            <a:prstGeom prst="wedgeRoundRectCallout">
              <a:avLst>
                <a:gd name="adj1" fmla="val 41810"/>
                <a:gd name="adj2" fmla="val 72657"/>
                <a:gd name="adj3" fmla="val 16667"/>
              </a:avLst>
            </a:prstGeom>
            <a:solidFill>
              <a:srgbClr val="E1F4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/>
            <a:p>
              <a:pPr algn="ctr"/>
              <a:r>
                <a:rPr lang="zh-CN" altLang="en-US" b="1" dirty="0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模拟输入信号</a:t>
              </a:r>
              <a:endPara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751636" name="圆角矩形标注 751635"/>
            <p:cNvSpPr/>
            <p:nvPr/>
          </p:nvSpPr>
          <p:spPr>
            <a:xfrm>
              <a:off x="3472" y="1944"/>
              <a:ext cx="1944" cy="544"/>
            </a:xfrm>
            <a:prstGeom prst="wedgeRoundRectCallout">
              <a:avLst>
                <a:gd name="adj1" fmla="val -52931"/>
                <a:gd name="adj2" fmla="val -81616"/>
                <a:gd name="adj3" fmla="val 16667"/>
              </a:avLst>
            </a:prstGeom>
            <a:solidFill>
              <a:srgbClr val="E1F4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/>
            <a:p>
              <a:pPr algn="ctr"/>
              <a:r>
                <a:rPr lang="en-US" altLang="zh-CN" b="1" i="1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n</a:t>
              </a:r>
              <a:r>
                <a:rPr lang="en-US" altLang="zh-CN" b="1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 </a:t>
              </a:r>
              <a:r>
                <a:rPr lang="zh-CN" altLang="en-US" b="1" dirty="0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位二进制数输出</a:t>
              </a:r>
              <a:br>
                <a:rPr lang="zh-CN" altLang="en-US" b="1" dirty="0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</a:br>
              <a:r>
                <a:rPr lang="en-US" altLang="zh-CN" b="1" i="1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D</a:t>
              </a:r>
              <a:r>
                <a:rPr lang="en-US" altLang="zh-CN" b="1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 = </a:t>
              </a:r>
              <a:r>
                <a:rPr lang="en-US" altLang="zh-CN" b="1" i="1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D</a:t>
              </a:r>
              <a:r>
                <a:rPr lang="en-US" altLang="zh-CN" b="1" i="1" baseline="-25000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n</a:t>
              </a:r>
              <a:r>
                <a:rPr lang="en-US" altLang="zh-CN" b="1" baseline="-25000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-1</a:t>
              </a:r>
              <a:r>
                <a:rPr lang="en-US" altLang="zh-CN" b="1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 </a:t>
              </a:r>
              <a:r>
                <a:rPr lang="en-US" altLang="zh-CN" b="1" i="1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D</a:t>
              </a:r>
              <a:r>
                <a:rPr lang="en-US" altLang="zh-CN" b="1" i="1" baseline="-25000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n</a:t>
              </a:r>
              <a:r>
                <a:rPr lang="en-US" altLang="zh-CN" b="1" baseline="-25000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-2</a:t>
              </a:r>
              <a:r>
                <a:rPr lang="en-US" altLang="zh-CN" b="1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 </a:t>
              </a:r>
              <a:r>
                <a:rPr lang="en-US" altLang="zh-CN" b="1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sym typeface="Symbol" panose="05050102010706020507" pitchFamily="18" charset="2"/>
                </a:rPr>
                <a:t></a:t>
              </a:r>
              <a:r>
                <a:rPr lang="en-US" altLang="zh-CN" b="1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 </a:t>
              </a:r>
              <a:r>
                <a:rPr lang="en-US" altLang="zh-CN" b="1" i="1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D</a:t>
              </a:r>
              <a:r>
                <a:rPr lang="en-US" altLang="zh-CN" b="1" baseline="-25000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1</a:t>
              </a:r>
              <a:r>
                <a:rPr lang="en-US" altLang="zh-CN" b="1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 </a:t>
              </a:r>
              <a:r>
                <a:rPr lang="en-US" altLang="zh-CN" b="1" i="1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D</a:t>
              </a:r>
              <a:r>
                <a:rPr lang="en-US" altLang="zh-CN" b="1" baseline="-25000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0 </a:t>
              </a:r>
              <a:endParaRPr lang="en-US" altLang="zh-CN" b="1" baseline="-250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751637" name="直接连接符 751636"/>
            <p:cNvSpPr/>
            <p:nvPr/>
          </p:nvSpPr>
          <p:spPr>
            <a:xfrm>
              <a:off x="2776" y="1376"/>
              <a:ext cx="28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1638" name="直接连接符 751637"/>
            <p:cNvSpPr/>
            <p:nvPr/>
          </p:nvSpPr>
          <p:spPr>
            <a:xfrm>
              <a:off x="2776" y="1592"/>
              <a:ext cx="28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1639" name="直接连接符 751638"/>
            <p:cNvSpPr/>
            <p:nvPr/>
          </p:nvSpPr>
          <p:spPr>
            <a:xfrm>
              <a:off x="2776" y="2088"/>
              <a:ext cx="28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1640" name="直接连接符 751639"/>
            <p:cNvSpPr/>
            <p:nvPr/>
          </p:nvSpPr>
          <p:spPr>
            <a:xfrm>
              <a:off x="2776" y="2320"/>
              <a:ext cx="28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751641" name="文本框 751640"/>
          <p:cNvSpPr txBox="1"/>
          <p:nvPr/>
        </p:nvSpPr>
        <p:spPr>
          <a:xfrm>
            <a:off x="760413" y="5932488"/>
            <a:ext cx="6192837" cy="457200"/>
          </a:xfrm>
          <a:prstGeom prst="rect">
            <a:avLst/>
          </a:prstGeom>
          <a:solidFill>
            <a:srgbClr val="CC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可见，输出数字量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</a:rPr>
              <a:t>正比于输入模拟量 </a:t>
            </a:r>
            <a:r>
              <a:rPr lang="en-US" altLang="zh-CN" b="1" i="1">
                <a:latin typeface="Times New Roman" panose="02020603050405020304" pitchFamily="18" charset="0"/>
              </a:rPr>
              <a:t>u</a:t>
            </a:r>
            <a:r>
              <a:rPr lang="en-US" altLang="zh-CN" b="1" baseline="-25000">
                <a:latin typeface="Times New Roman" panose="02020603050405020304" pitchFamily="18" charset="0"/>
              </a:rPr>
              <a:t>I </a:t>
            </a:r>
            <a:r>
              <a:rPr lang="zh-CN" altLang="en-US" b="1">
                <a:latin typeface="Times New Roman" panose="02020603050405020304" pitchFamily="18" charset="0"/>
              </a:rPr>
              <a:t>。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751642" name="文本框 751641"/>
          <p:cNvSpPr txBox="1"/>
          <p:nvPr/>
        </p:nvSpPr>
        <p:spPr>
          <a:xfrm>
            <a:off x="785813" y="4997450"/>
            <a:ext cx="6713537" cy="822325"/>
          </a:xfrm>
          <a:prstGeom prst="rect">
            <a:avLst/>
          </a:prstGeom>
          <a:solidFill>
            <a:srgbClr val="CCCCFF">
              <a:alpha val="50000"/>
            </a:srgb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　　</a:t>
            </a:r>
            <a:r>
              <a:rPr lang="zh-CN" altLang="en-US" b="1">
                <a:latin typeface="Times New Roman" panose="02020603050405020304" pitchFamily="18" charset="0"/>
              </a:rPr>
              <a:t>△ </a:t>
            </a:r>
            <a:r>
              <a:rPr lang="zh-CN" altLang="en-US" b="1" dirty="0">
                <a:latin typeface="Times New Roman" panose="02020603050405020304" pitchFamily="18" charset="0"/>
              </a:rPr>
              <a:t>称为 </a:t>
            </a:r>
            <a:r>
              <a:rPr lang="en-US" altLang="zh-CN" b="1">
                <a:latin typeface="Times New Roman" panose="02020603050405020304" pitchFamily="18" charset="0"/>
              </a:rPr>
              <a:t>ADC </a:t>
            </a:r>
            <a:r>
              <a:rPr lang="zh-CN" altLang="en-US" b="1" dirty="0">
                <a:latin typeface="Times New Roman" panose="02020603050405020304" pitchFamily="18" charset="0"/>
              </a:rPr>
              <a:t>的单位量化电压或量化单位，它是 </a:t>
            </a:r>
            <a:r>
              <a:rPr lang="en-US" altLang="zh-CN" b="1">
                <a:latin typeface="Times New Roman" panose="02020603050405020304" pitchFamily="18" charset="0"/>
              </a:rPr>
              <a:t>ADC </a:t>
            </a:r>
            <a:r>
              <a:rPr lang="zh-CN" altLang="en-US" b="1" dirty="0">
                <a:latin typeface="Times New Roman" panose="02020603050405020304" pitchFamily="18" charset="0"/>
              </a:rPr>
              <a:t>的最小分辨电压。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751643" name="对象 751642"/>
          <p:cNvGraphicFramePr/>
          <p:nvPr/>
        </p:nvGraphicFramePr>
        <p:xfrm>
          <a:off x="1370013" y="4176713"/>
          <a:ext cx="11557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6" name="" r:id="rId1" imgW="1155700" imgH="787400" progId="Equation.3">
                  <p:embed/>
                </p:oleObj>
              </mc:Choice>
              <mc:Fallback>
                <p:oleObj name="" r:id="rId1" imgW="1155700" imgH="787400" progId="Equation.3">
                  <p:embed/>
                  <p:pic>
                    <p:nvPicPr>
                      <p:cNvPr id="0" name="图片 49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70013" y="4176713"/>
                        <a:ext cx="1155700" cy="787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1644" name="文本框 751643"/>
          <p:cNvSpPr txBox="1"/>
          <p:nvPr/>
        </p:nvSpPr>
        <p:spPr>
          <a:xfrm>
            <a:off x="276225" y="1117283"/>
            <a:ext cx="5467350" cy="579437"/>
          </a:xfrm>
          <a:prstGeom prst="rect">
            <a:avLst/>
          </a:prstGeom>
          <a:noFill/>
          <a:ln w="2857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32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13.2.1 A/D</a:t>
            </a:r>
            <a:r>
              <a:rPr lang="zh-CN" altLang="en-US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转换器的基本过程</a:t>
            </a:r>
            <a:endParaRPr lang="zh-CN" altLang="en-US" sz="3200" b="1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16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5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51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1619" grpId="0" bldLvl="0" animBg="1"/>
      <p:bldP spid="75164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2642" name="文本框 752641"/>
          <p:cNvSpPr txBox="1"/>
          <p:nvPr/>
        </p:nvSpPr>
        <p:spPr>
          <a:xfrm>
            <a:off x="118745" y="4415155"/>
            <a:ext cx="8589645" cy="2245360"/>
          </a:xfrm>
          <a:prstGeom prst="rect">
            <a:avLst/>
          </a:prstGeom>
          <a:solidFill>
            <a:srgbClr val="CCECFF">
              <a:alpha val="50000"/>
            </a:srgbClr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3333CC"/>
                </a:solidFill>
                <a:latin typeface="Times New Roman" panose="02020603050405020304" pitchFamily="18" charset="0"/>
              </a:rPr>
              <a:t>采样：</a:t>
            </a:r>
            <a:r>
              <a:rPr lang="zh-CN" altLang="en-US" b="1" dirty="0">
                <a:latin typeface="Times New Roman" panose="02020603050405020304" pitchFamily="18" charset="0"/>
              </a:rPr>
              <a:t>把时间连续变化的信号变换为时间离散的信号。</a:t>
            </a:r>
            <a:br>
              <a:rPr lang="zh-CN" altLang="en-US" b="1" dirty="0">
                <a:latin typeface="宋体" panose="02010600030101010101" pitchFamily="2" charset="-122"/>
              </a:rPr>
            </a:br>
            <a:r>
              <a:rPr lang="zh-CN" altLang="en-US" b="1" dirty="0">
                <a:solidFill>
                  <a:srgbClr val="3333CC"/>
                </a:solidFill>
                <a:latin typeface="Times New Roman" panose="02020603050405020304" pitchFamily="18" charset="0"/>
              </a:rPr>
              <a:t>保持：</a:t>
            </a:r>
            <a:r>
              <a:rPr lang="zh-CN" altLang="en-US" b="1" dirty="0">
                <a:latin typeface="Times New Roman" panose="02020603050405020304" pitchFamily="18" charset="0"/>
              </a:rPr>
              <a:t>保持采样信号</a:t>
            </a:r>
            <a:r>
              <a:rPr lang="zh-CN" altLang="en-US" b="1" dirty="0">
                <a:latin typeface="宋体" panose="02010600030101010101" pitchFamily="2" charset="-122"/>
              </a:rPr>
              <a:t>，</a:t>
            </a:r>
            <a:r>
              <a:rPr lang="zh-CN" altLang="en-US" b="1" dirty="0">
                <a:latin typeface="Times New Roman" panose="02020603050405020304" pitchFamily="18" charset="0"/>
              </a:rPr>
              <a:t>使有充分时间转换为数字信号。</a:t>
            </a:r>
            <a:br>
              <a:rPr lang="zh-CN" altLang="en-US" b="1" dirty="0">
                <a:latin typeface="宋体" panose="02010600030101010101" pitchFamily="2" charset="-122"/>
              </a:rPr>
            </a:br>
            <a:r>
              <a:rPr lang="zh-CN" altLang="en-US" b="1" dirty="0">
                <a:solidFill>
                  <a:srgbClr val="0033CC"/>
                </a:solidFill>
                <a:latin typeface="Times New Roman" panose="02020603050405020304" pitchFamily="18" charset="0"/>
              </a:rPr>
              <a:t>量化：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把采样保持电路的输出信号用单位量化电压的</a:t>
            </a:r>
            <a:b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整数倍表示。</a:t>
            </a:r>
            <a:br>
              <a:rPr lang="zh-CN" altLang="en-US" b="1" dirty="0">
                <a:latin typeface="宋体" panose="02010600030101010101" pitchFamily="2" charset="-122"/>
              </a:rPr>
            </a:br>
            <a:r>
              <a:rPr lang="zh-CN" altLang="en-US" b="1" dirty="0">
                <a:solidFill>
                  <a:srgbClr val="0033CC"/>
                </a:solidFill>
                <a:latin typeface="Times New Roman" panose="02020603050405020304" pitchFamily="18" charset="0"/>
              </a:rPr>
              <a:t>编码：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把量化的结果用二进制代码表示。</a:t>
            </a:r>
            <a:endParaRPr lang="zh-CN" altLang="en-US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2643" name="文本框 752642"/>
          <p:cNvSpPr txBox="1"/>
          <p:nvPr/>
        </p:nvSpPr>
        <p:spPr>
          <a:xfrm>
            <a:off x="1371600" y="593725"/>
            <a:ext cx="3817938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</a:rPr>
              <a:t>A /D 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转换的一般步骤 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752644" name="椭圆 752643"/>
          <p:cNvSpPr/>
          <p:nvPr/>
        </p:nvSpPr>
        <p:spPr>
          <a:xfrm>
            <a:off x="736600" y="706438"/>
            <a:ext cx="304800" cy="304800"/>
          </a:xfrm>
          <a:prstGeom prst="ellipse">
            <a:avLst/>
          </a:prstGeom>
          <a:gradFill rotWithShape="0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12700">
            <a:noFill/>
          </a:ln>
          <a:effectLst>
            <a:outerShdw sy="50000" kx="2453608" rotWithShape="0">
              <a:srgbClr val="808080"/>
            </a:outerShdw>
          </a:effectLst>
        </p:spPr>
        <p:txBody>
          <a:bodyPr/>
          <a:p>
            <a:endParaRPr lang="zh-CN" altLang="en-US"/>
          </a:p>
        </p:txBody>
      </p:sp>
      <p:grpSp>
        <p:nvGrpSpPr>
          <p:cNvPr id="752645" name="组合 752644"/>
          <p:cNvGrpSpPr/>
          <p:nvPr/>
        </p:nvGrpSpPr>
        <p:grpSpPr>
          <a:xfrm>
            <a:off x="520700" y="1257300"/>
            <a:ext cx="8077200" cy="3022600"/>
            <a:chOff x="328" y="792"/>
            <a:chExt cx="5088" cy="1904"/>
          </a:xfrm>
        </p:grpSpPr>
        <p:sp>
          <p:nvSpPr>
            <p:cNvPr id="752646" name="任意多边形 752645"/>
            <p:cNvSpPr/>
            <p:nvPr/>
          </p:nvSpPr>
          <p:spPr>
            <a:xfrm>
              <a:off x="2824" y="1950"/>
              <a:ext cx="755" cy="685"/>
            </a:xfrm>
            <a:custGeom>
              <a:avLst/>
              <a:gdLst/>
              <a:ahLst/>
              <a:cxnLst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19050" cap="flat" cmpd="sng">
              <a:solidFill>
                <a:srgbClr val="FF3300">
                  <a:alpha val="100000"/>
                </a:srgbClr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647" name="文本框 752646"/>
            <p:cNvSpPr txBox="1"/>
            <p:nvPr/>
          </p:nvSpPr>
          <p:spPr>
            <a:xfrm>
              <a:off x="590" y="1248"/>
              <a:ext cx="51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pPr algn="ctr"/>
              <a:r>
                <a:rPr lang="en-US" altLang="zh-CN" sz="2800" b="1" i="1" dirty="0" err="1">
                  <a:solidFill>
                    <a:srgbClr val="0033CC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800" b="1" baseline="-25000" dirty="0" err="1">
                  <a:solidFill>
                    <a:srgbClr val="0033CC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800" b="1" dirty="0" err="1">
                  <a:solidFill>
                    <a:srgbClr val="0033CC"/>
                  </a:solidFill>
                  <a:latin typeface="Times New Roman" panose="02020603050405020304" pitchFamily="18" charset="0"/>
                </a:rPr>
                <a:t>(</a:t>
              </a:r>
              <a:r>
                <a:rPr lang="en-US" altLang="zh-CN" sz="2800" b="1" i="1" dirty="0" err="1">
                  <a:solidFill>
                    <a:srgbClr val="0033CC"/>
                  </a:solidFill>
                  <a:latin typeface="Times New Roman" panose="02020603050405020304" pitchFamily="18" charset="0"/>
                </a:rPr>
                <a:t>t</a:t>
              </a:r>
              <a:r>
                <a:rPr lang="en-US" altLang="zh-CN" sz="2800" b="1">
                  <a:solidFill>
                    <a:srgbClr val="0033CC"/>
                  </a:solidFill>
                  <a:latin typeface="Times New Roman" panose="02020603050405020304" pitchFamily="18" charset="0"/>
                </a:rPr>
                <a:t>)</a:t>
              </a:r>
              <a:endParaRPr lang="en-US" altLang="zh-CN" sz="2800" b="1" i="1" baseline="-25000">
                <a:solidFill>
                  <a:srgbClr val="0033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52648" name="矩形 752647"/>
            <p:cNvSpPr/>
            <p:nvPr/>
          </p:nvSpPr>
          <p:spPr>
            <a:xfrm>
              <a:off x="1472" y="934"/>
              <a:ext cx="1256" cy="1576"/>
            </a:xfrm>
            <a:prstGeom prst="rect">
              <a:avLst/>
            </a:prstGeom>
            <a:solidFill>
              <a:srgbClr val="CCFFFF"/>
            </a:solidFill>
            <a:ln w="28575" cap="flat" cmpd="sng">
              <a:solidFill>
                <a:srgbClr val="FF0000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649" name="直接连接符 752648"/>
            <p:cNvSpPr/>
            <p:nvPr/>
          </p:nvSpPr>
          <p:spPr>
            <a:xfrm flipV="1">
              <a:off x="2072" y="1584"/>
              <a:ext cx="136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50" name="直接连接符 752649"/>
            <p:cNvSpPr/>
            <p:nvPr/>
          </p:nvSpPr>
          <p:spPr>
            <a:xfrm>
              <a:off x="1112" y="1584"/>
              <a:ext cx="67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51" name="椭圆 752650"/>
            <p:cNvSpPr/>
            <p:nvPr/>
          </p:nvSpPr>
          <p:spPr>
            <a:xfrm>
              <a:off x="1064" y="1544"/>
              <a:ext cx="68" cy="6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652" name="椭圆 752651"/>
            <p:cNvSpPr/>
            <p:nvPr/>
          </p:nvSpPr>
          <p:spPr>
            <a:xfrm>
              <a:off x="1784" y="1544"/>
              <a:ext cx="68" cy="6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653" name="直接连接符 752652"/>
            <p:cNvSpPr/>
            <p:nvPr/>
          </p:nvSpPr>
          <p:spPr>
            <a:xfrm>
              <a:off x="1784" y="1440"/>
              <a:ext cx="288" cy="14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54" name="椭圆 752653"/>
            <p:cNvSpPr/>
            <p:nvPr/>
          </p:nvSpPr>
          <p:spPr>
            <a:xfrm>
              <a:off x="2024" y="1544"/>
              <a:ext cx="68" cy="6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655" name="直接连接符 752654"/>
            <p:cNvSpPr/>
            <p:nvPr/>
          </p:nvSpPr>
          <p:spPr>
            <a:xfrm>
              <a:off x="2464" y="1584"/>
              <a:ext cx="0" cy="528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56" name="矩形 752655"/>
            <p:cNvSpPr/>
            <p:nvPr/>
          </p:nvSpPr>
          <p:spPr>
            <a:xfrm>
              <a:off x="2364" y="1786"/>
              <a:ext cx="216" cy="88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657" name="文本框 752656"/>
            <p:cNvSpPr txBox="1"/>
            <p:nvPr/>
          </p:nvSpPr>
          <p:spPr>
            <a:xfrm>
              <a:off x="2104" y="1680"/>
              <a:ext cx="244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52658" name="直接连接符 752657"/>
            <p:cNvSpPr/>
            <p:nvPr/>
          </p:nvSpPr>
          <p:spPr>
            <a:xfrm>
              <a:off x="2360" y="2112"/>
              <a:ext cx="1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59" name="直接连接符 752658"/>
            <p:cNvSpPr/>
            <p:nvPr/>
          </p:nvSpPr>
          <p:spPr>
            <a:xfrm>
              <a:off x="1700" y="1278"/>
              <a:ext cx="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60" name="直接连接符 752659"/>
            <p:cNvSpPr/>
            <p:nvPr/>
          </p:nvSpPr>
          <p:spPr>
            <a:xfrm>
              <a:off x="1770" y="1102"/>
              <a:ext cx="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61" name="直接连接符 752660"/>
            <p:cNvSpPr/>
            <p:nvPr/>
          </p:nvSpPr>
          <p:spPr>
            <a:xfrm>
              <a:off x="1764" y="1098"/>
              <a:ext cx="0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62" name="直接连接符 752661"/>
            <p:cNvSpPr/>
            <p:nvPr/>
          </p:nvSpPr>
          <p:spPr>
            <a:xfrm>
              <a:off x="1834" y="1098"/>
              <a:ext cx="0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63" name="直接连接符 752662"/>
            <p:cNvSpPr/>
            <p:nvPr/>
          </p:nvSpPr>
          <p:spPr>
            <a:xfrm>
              <a:off x="1834" y="1278"/>
              <a:ext cx="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64" name="直接连接符 752663"/>
            <p:cNvSpPr/>
            <p:nvPr/>
          </p:nvSpPr>
          <p:spPr>
            <a:xfrm>
              <a:off x="1898" y="1102"/>
              <a:ext cx="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65" name="直接连接符 752664"/>
            <p:cNvSpPr/>
            <p:nvPr/>
          </p:nvSpPr>
          <p:spPr>
            <a:xfrm>
              <a:off x="1898" y="1098"/>
              <a:ext cx="0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66" name="直接连接符 752665"/>
            <p:cNvSpPr/>
            <p:nvPr/>
          </p:nvSpPr>
          <p:spPr>
            <a:xfrm>
              <a:off x="1962" y="1098"/>
              <a:ext cx="0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67" name="直接连接符 752666"/>
            <p:cNvSpPr/>
            <p:nvPr/>
          </p:nvSpPr>
          <p:spPr>
            <a:xfrm>
              <a:off x="1962" y="1278"/>
              <a:ext cx="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68" name="直接连接符 752667"/>
            <p:cNvSpPr/>
            <p:nvPr/>
          </p:nvSpPr>
          <p:spPr>
            <a:xfrm>
              <a:off x="2032" y="1102"/>
              <a:ext cx="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69" name="直接连接符 752668"/>
            <p:cNvSpPr/>
            <p:nvPr/>
          </p:nvSpPr>
          <p:spPr>
            <a:xfrm>
              <a:off x="2032" y="1098"/>
              <a:ext cx="0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70" name="直接连接符 752669"/>
            <p:cNvSpPr/>
            <p:nvPr/>
          </p:nvSpPr>
          <p:spPr>
            <a:xfrm>
              <a:off x="2096" y="1098"/>
              <a:ext cx="0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71" name="直接连接符 752670"/>
            <p:cNvSpPr/>
            <p:nvPr/>
          </p:nvSpPr>
          <p:spPr>
            <a:xfrm>
              <a:off x="2096" y="1278"/>
              <a:ext cx="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72" name="直接连接符 752671"/>
            <p:cNvSpPr/>
            <p:nvPr/>
          </p:nvSpPr>
          <p:spPr>
            <a:xfrm>
              <a:off x="2160" y="1102"/>
              <a:ext cx="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73" name="直接连接符 752672"/>
            <p:cNvSpPr/>
            <p:nvPr/>
          </p:nvSpPr>
          <p:spPr>
            <a:xfrm>
              <a:off x="2160" y="1098"/>
              <a:ext cx="0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74" name="直接连接符 752673"/>
            <p:cNvSpPr/>
            <p:nvPr/>
          </p:nvSpPr>
          <p:spPr>
            <a:xfrm>
              <a:off x="2230" y="1098"/>
              <a:ext cx="0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75" name="直接连接符 752674"/>
            <p:cNvSpPr/>
            <p:nvPr/>
          </p:nvSpPr>
          <p:spPr>
            <a:xfrm>
              <a:off x="2230" y="1278"/>
              <a:ext cx="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76" name="任意多边形 752675"/>
            <p:cNvSpPr/>
            <p:nvPr/>
          </p:nvSpPr>
          <p:spPr>
            <a:xfrm>
              <a:off x="584" y="1584"/>
              <a:ext cx="755" cy="685"/>
            </a:xfrm>
            <a:custGeom>
              <a:avLst/>
              <a:gdLst/>
              <a:ahLst/>
              <a:cxnLst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38100" cap="flat" cmpd="sng">
              <a:solidFill>
                <a:srgbClr val="FF3300">
                  <a:alpha val="100000"/>
                </a:srgbClr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677" name="任意多边形 752676"/>
            <p:cNvSpPr/>
            <p:nvPr/>
          </p:nvSpPr>
          <p:spPr>
            <a:xfrm>
              <a:off x="584" y="1584"/>
              <a:ext cx="755" cy="685"/>
            </a:xfrm>
            <a:custGeom>
              <a:avLst/>
              <a:gdLst/>
              <a:ahLst/>
              <a:cxnLst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38100" cap="flat" cmpd="sng">
              <a:solidFill>
                <a:srgbClr val="FF3300">
                  <a:alpha val="100000"/>
                </a:srgbClr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678" name="直接连接符 752677"/>
            <p:cNvSpPr/>
            <p:nvPr/>
          </p:nvSpPr>
          <p:spPr>
            <a:xfrm>
              <a:off x="569" y="1919"/>
              <a:ext cx="76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79" name="任意多边形 752678"/>
            <p:cNvSpPr/>
            <p:nvPr/>
          </p:nvSpPr>
          <p:spPr>
            <a:xfrm>
              <a:off x="2965" y="1998"/>
              <a:ext cx="91" cy="19"/>
            </a:xfrm>
            <a:custGeom>
              <a:avLst/>
              <a:gdLst/>
              <a:ahLst/>
              <a:cxnLst/>
              <a:pathLst>
                <a:path w="91" h="19">
                  <a:moveTo>
                    <a:pt x="0" y="18"/>
                  </a:moveTo>
                  <a:lnTo>
                    <a:pt x="48" y="0"/>
                  </a:lnTo>
                  <a:lnTo>
                    <a:pt x="91" y="19"/>
                  </a:lnTo>
                </a:path>
              </a:pathLst>
            </a:custGeom>
            <a:noFill/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680" name="直接连接符 752679"/>
            <p:cNvSpPr/>
            <p:nvPr/>
          </p:nvSpPr>
          <p:spPr>
            <a:xfrm>
              <a:off x="2836" y="2230"/>
              <a:ext cx="68" cy="0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81" name="直接连接符 752680"/>
            <p:cNvSpPr/>
            <p:nvPr/>
          </p:nvSpPr>
          <p:spPr>
            <a:xfrm>
              <a:off x="2892" y="2149"/>
              <a:ext cx="0" cy="85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82" name="直接连接符 752681"/>
            <p:cNvSpPr/>
            <p:nvPr/>
          </p:nvSpPr>
          <p:spPr>
            <a:xfrm>
              <a:off x="2976" y="2004"/>
              <a:ext cx="0" cy="92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83" name="直接连接符 752682"/>
            <p:cNvSpPr/>
            <p:nvPr/>
          </p:nvSpPr>
          <p:spPr>
            <a:xfrm flipH="1">
              <a:off x="3130" y="2179"/>
              <a:ext cx="68" cy="0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84" name="直接连接符 752683"/>
            <p:cNvSpPr/>
            <p:nvPr/>
          </p:nvSpPr>
          <p:spPr>
            <a:xfrm flipH="1">
              <a:off x="3187" y="2174"/>
              <a:ext cx="0" cy="91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85" name="直接连接符 752684"/>
            <p:cNvSpPr/>
            <p:nvPr/>
          </p:nvSpPr>
          <p:spPr>
            <a:xfrm flipH="1">
              <a:off x="3049" y="2023"/>
              <a:ext cx="68" cy="0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86" name="直接连接符 752685"/>
            <p:cNvSpPr/>
            <p:nvPr/>
          </p:nvSpPr>
          <p:spPr>
            <a:xfrm flipH="1">
              <a:off x="3106" y="2017"/>
              <a:ext cx="0" cy="82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87" name="直接连接符 752686"/>
            <p:cNvSpPr/>
            <p:nvPr/>
          </p:nvSpPr>
          <p:spPr>
            <a:xfrm flipV="1">
              <a:off x="3292" y="2521"/>
              <a:ext cx="67" cy="0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88" name="任意多边形 752687"/>
            <p:cNvSpPr/>
            <p:nvPr/>
          </p:nvSpPr>
          <p:spPr>
            <a:xfrm>
              <a:off x="3181" y="2256"/>
              <a:ext cx="36" cy="90"/>
            </a:xfrm>
            <a:custGeom>
              <a:avLst/>
              <a:gdLst/>
              <a:ahLst/>
              <a:cxnLst/>
              <a:pathLst>
                <a:path w="42" h="81">
                  <a:moveTo>
                    <a:pt x="0" y="0"/>
                  </a:moveTo>
                  <a:lnTo>
                    <a:pt x="42" y="81"/>
                  </a:lnTo>
                </a:path>
              </a:pathLst>
            </a:custGeom>
            <a:noFill/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689" name="直接连接符 752688"/>
            <p:cNvSpPr/>
            <p:nvPr/>
          </p:nvSpPr>
          <p:spPr>
            <a:xfrm flipV="1">
              <a:off x="3208" y="2349"/>
              <a:ext cx="68" cy="0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90" name="直接连接符 752689"/>
            <p:cNvSpPr/>
            <p:nvPr/>
          </p:nvSpPr>
          <p:spPr>
            <a:xfrm flipV="1">
              <a:off x="3264" y="2345"/>
              <a:ext cx="0" cy="91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91" name="直接连接符 752690"/>
            <p:cNvSpPr/>
            <p:nvPr/>
          </p:nvSpPr>
          <p:spPr>
            <a:xfrm flipH="1" flipV="1">
              <a:off x="3499" y="2418"/>
              <a:ext cx="68" cy="0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92" name="直接连接符 752691"/>
            <p:cNvSpPr/>
            <p:nvPr/>
          </p:nvSpPr>
          <p:spPr>
            <a:xfrm flipH="1" flipV="1">
              <a:off x="3556" y="2329"/>
              <a:ext cx="0" cy="91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93" name="直接连接符 752692"/>
            <p:cNvSpPr/>
            <p:nvPr/>
          </p:nvSpPr>
          <p:spPr>
            <a:xfrm flipH="1" flipV="1">
              <a:off x="3472" y="2492"/>
              <a:ext cx="0" cy="91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94" name="直接连接符 752693"/>
            <p:cNvSpPr/>
            <p:nvPr/>
          </p:nvSpPr>
          <p:spPr>
            <a:xfrm flipH="1">
              <a:off x="4232" y="1328"/>
              <a:ext cx="44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95" name="椭圆 752694"/>
            <p:cNvSpPr/>
            <p:nvPr/>
          </p:nvSpPr>
          <p:spPr>
            <a:xfrm flipH="1">
              <a:off x="4652" y="1296"/>
              <a:ext cx="68" cy="6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696" name="直接连接符 752695"/>
            <p:cNvSpPr/>
            <p:nvPr/>
          </p:nvSpPr>
          <p:spPr>
            <a:xfrm flipH="1">
              <a:off x="4232" y="1704"/>
              <a:ext cx="44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97" name="直接连接符 752696"/>
            <p:cNvSpPr/>
            <p:nvPr/>
          </p:nvSpPr>
          <p:spPr>
            <a:xfrm flipH="1">
              <a:off x="4232" y="1892"/>
              <a:ext cx="44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698" name="椭圆 752697"/>
            <p:cNvSpPr/>
            <p:nvPr/>
          </p:nvSpPr>
          <p:spPr>
            <a:xfrm flipH="1">
              <a:off x="4652" y="1852"/>
              <a:ext cx="68" cy="6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699" name="矩形 752698"/>
            <p:cNvSpPr/>
            <p:nvPr/>
          </p:nvSpPr>
          <p:spPr>
            <a:xfrm>
              <a:off x="3424" y="1200"/>
              <a:ext cx="808" cy="816"/>
            </a:xfrm>
            <a:prstGeom prst="rect">
              <a:avLst/>
            </a:prstGeom>
            <a:solidFill>
              <a:srgbClr val="CCCCFF">
                <a:alpha val="50000"/>
              </a:srgbClr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700" name="文本框 752699"/>
            <p:cNvSpPr txBox="1"/>
            <p:nvPr/>
          </p:nvSpPr>
          <p:spPr>
            <a:xfrm>
              <a:off x="3502" y="1266"/>
              <a:ext cx="644" cy="6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90000"/>
                </a:lnSpc>
              </a:pPr>
              <a:r>
                <a:rPr lang="zh-CN" altLang="en-US" b="1" dirty="0">
                  <a:latin typeface="Times New Roman" panose="02020603050405020304" pitchFamily="18" charset="0"/>
                </a:rPr>
                <a:t>量化编码</a:t>
              </a:r>
              <a:endParaRPr lang="zh-CN" altLang="en-US" b="1" dirty="0">
                <a:latin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</a:pPr>
              <a:r>
                <a:rPr lang="zh-CN" altLang="en-US" b="1" dirty="0">
                  <a:latin typeface="Times New Roman" panose="02020603050405020304" pitchFamily="18" charset="0"/>
                </a:rPr>
                <a:t>电路</a:t>
              </a:r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52701" name="矩形 752700"/>
            <p:cNvSpPr/>
            <p:nvPr/>
          </p:nvSpPr>
          <p:spPr>
            <a:xfrm>
              <a:off x="4760" y="1160"/>
              <a:ext cx="5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solidFill>
                    <a:srgbClr val="0033CC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D</a:t>
              </a:r>
              <a:r>
                <a:rPr lang="en-US" altLang="zh-CN" sz="2800" b="1" i="1" baseline="-25000">
                  <a:solidFill>
                    <a:srgbClr val="0033CC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n</a:t>
              </a:r>
              <a:r>
                <a:rPr lang="en-US" altLang="zh-CN" sz="2800" b="1" baseline="-25000">
                  <a:solidFill>
                    <a:srgbClr val="0033CC"/>
                  </a:solidFill>
                  <a:latin typeface="宋体" panose="02010600030101010101" pitchFamily="2" charset="-122"/>
                </a:rPr>
                <a:t>-</a:t>
              </a:r>
              <a:r>
                <a:rPr lang="en-US" altLang="zh-CN" sz="2800" b="1" baseline="-25000">
                  <a:solidFill>
                    <a:srgbClr val="0033CC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-2500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52702" name="矩形 752701"/>
            <p:cNvSpPr/>
            <p:nvPr/>
          </p:nvSpPr>
          <p:spPr>
            <a:xfrm>
              <a:off x="4760" y="1532"/>
              <a:ext cx="35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solidFill>
                    <a:srgbClr val="0033CC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D</a:t>
              </a:r>
              <a:r>
                <a:rPr lang="en-US" altLang="zh-CN" sz="2800" b="1" baseline="-25000">
                  <a:solidFill>
                    <a:srgbClr val="0033CC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-2500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52703" name="矩形 752702"/>
            <p:cNvSpPr/>
            <p:nvPr/>
          </p:nvSpPr>
          <p:spPr>
            <a:xfrm>
              <a:off x="4760" y="1724"/>
              <a:ext cx="36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 b="1" i="1">
                  <a:solidFill>
                    <a:srgbClr val="0033CC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D</a:t>
              </a:r>
              <a:r>
                <a:rPr lang="en-US" altLang="zh-CN" sz="2800" b="1" baseline="-25000">
                  <a:solidFill>
                    <a:srgbClr val="0033CC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0</a:t>
              </a:r>
              <a:endParaRPr lang="en-US" altLang="zh-CN" sz="2800" b="1" baseline="-2500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52704" name="文本框 752703"/>
            <p:cNvSpPr txBox="1"/>
            <p:nvPr/>
          </p:nvSpPr>
          <p:spPr>
            <a:xfrm>
              <a:off x="4328" y="1396"/>
              <a:ext cx="385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ea typeface="Times New Roman" panose="02020603050405020304" pitchFamily="18" charset="0"/>
                </a:rPr>
                <a:t>…</a:t>
              </a:r>
              <a:endParaRPr lang="en-US" altLang="zh-CN" sz="28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52705" name="文本框 752704"/>
            <p:cNvSpPr txBox="1"/>
            <p:nvPr/>
          </p:nvSpPr>
          <p:spPr>
            <a:xfrm>
              <a:off x="2771" y="1584"/>
              <a:ext cx="5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pPr algn="ctr"/>
              <a:r>
                <a:rPr lang="en-US" altLang="zh-CN" sz="2800" b="1" i="1" dirty="0" err="1">
                  <a:solidFill>
                    <a:srgbClr val="0033CC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800" b="1" baseline="-25000" dirty="0" err="1">
                  <a:solidFill>
                    <a:srgbClr val="0033CC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800" b="1" dirty="0" err="1">
                  <a:solidFill>
                    <a:srgbClr val="0033CC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</a:t>
              </a:r>
              <a:r>
                <a:rPr lang="en-US" altLang="zh-CN" sz="2800" b="1" dirty="0" err="1">
                  <a:solidFill>
                    <a:srgbClr val="0033CC"/>
                  </a:solidFill>
                  <a:latin typeface="Times New Roman" panose="02020603050405020304" pitchFamily="18" charset="0"/>
                </a:rPr>
                <a:t>(</a:t>
              </a:r>
              <a:r>
                <a:rPr lang="en-US" altLang="zh-CN" sz="2800" b="1" i="1" dirty="0" err="1">
                  <a:solidFill>
                    <a:srgbClr val="0033CC"/>
                  </a:solidFill>
                  <a:latin typeface="Times New Roman" panose="02020603050405020304" pitchFamily="18" charset="0"/>
                </a:rPr>
                <a:t>t</a:t>
              </a:r>
              <a:r>
                <a:rPr lang="en-US" altLang="zh-CN" sz="2800" b="1">
                  <a:solidFill>
                    <a:srgbClr val="0033CC"/>
                  </a:solidFill>
                  <a:latin typeface="Times New Roman" panose="02020603050405020304" pitchFamily="18" charset="0"/>
                </a:rPr>
                <a:t>)</a:t>
              </a:r>
              <a:endParaRPr lang="en-US" altLang="zh-CN" sz="2800" b="1" i="1" baseline="-25000">
                <a:solidFill>
                  <a:srgbClr val="0033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52706" name="文本框 752705"/>
            <p:cNvSpPr txBox="1"/>
            <p:nvPr/>
          </p:nvSpPr>
          <p:spPr>
            <a:xfrm>
              <a:off x="1815" y="1533"/>
              <a:ext cx="241" cy="32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/>
              <a:r>
                <a:rPr lang="en-US" altLang="zh-CN" sz="2800" b="1">
                  <a:latin typeface="Times New Roman" panose="02020603050405020304" pitchFamily="18" charset="0"/>
                </a:rPr>
                <a:t>S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52707" name="椭圆 752706"/>
            <p:cNvSpPr/>
            <p:nvPr/>
          </p:nvSpPr>
          <p:spPr>
            <a:xfrm flipH="1">
              <a:off x="4652" y="1668"/>
              <a:ext cx="68" cy="6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708" name="直接连接符 752707"/>
            <p:cNvSpPr/>
            <p:nvPr/>
          </p:nvSpPr>
          <p:spPr>
            <a:xfrm flipV="1">
              <a:off x="2884" y="2090"/>
              <a:ext cx="42" cy="64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709" name="直接连接符 752708"/>
            <p:cNvSpPr/>
            <p:nvPr/>
          </p:nvSpPr>
          <p:spPr>
            <a:xfrm>
              <a:off x="2920" y="2095"/>
              <a:ext cx="68" cy="0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710" name="直接连接符 752709"/>
            <p:cNvSpPr/>
            <p:nvPr/>
          </p:nvSpPr>
          <p:spPr>
            <a:xfrm flipV="1">
              <a:off x="2815" y="2228"/>
              <a:ext cx="27" cy="67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711" name="任意多边形 752710"/>
            <p:cNvSpPr/>
            <p:nvPr/>
          </p:nvSpPr>
          <p:spPr>
            <a:xfrm>
              <a:off x="3103" y="2094"/>
              <a:ext cx="39" cy="81"/>
            </a:xfrm>
            <a:custGeom>
              <a:avLst/>
              <a:gdLst/>
              <a:ahLst/>
              <a:cxnLst/>
              <a:pathLst>
                <a:path w="39" h="81">
                  <a:moveTo>
                    <a:pt x="0" y="0"/>
                  </a:moveTo>
                  <a:lnTo>
                    <a:pt x="39" y="81"/>
                  </a:lnTo>
                </a:path>
              </a:pathLst>
            </a:custGeom>
            <a:noFill/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712" name="任意多边形 752711"/>
            <p:cNvSpPr/>
            <p:nvPr/>
          </p:nvSpPr>
          <p:spPr>
            <a:xfrm>
              <a:off x="3262" y="2427"/>
              <a:ext cx="36" cy="90"/>
            </a:xfrm>
            <a:custGeom>
              <a:avLst/>
              <a:gdLst/>
              <a:ahLst/>
              <a:cxnLst/>
              <a:pathLst>
                <a:path w="42" h="81">
                  <a:moveTo>
                    <a:pt x="0" y="0"/>
                  </a:moveTo>
                  <a:lnTo>
                    <a:pt x="42" y="81"/>
                  </a:lnTo>
                </a:path>
              </a:pathLst>
            </a:custGeom>
            <a:noFill/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713" name="直接连接符 752712"/>
            <p:cNvSpPr/>
            <p:nvPr/>
          </p:nvSpPr>
          <p:spPr>
            <a:xfrm flipH="1" flipV="1">
              <a:off x="3346" y="2516"/>
              <a:ext cx="0" cy="68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714" name="任意多边形 752713"/>
            <p:cNvSpPr/>
            <p:nvPr/>
          </p:nvSpPr>
          <p:spPr>
            <a:xfrm flipV="1">
              <a:off x="3337" y="2574"/>
              <a:ext cx="91" cy="19"/>
            </a:xfrm>
            <a:custGeom>
              <a:avLst/>
              <a:gdLst/>
              <a:ahLst/>
              <a:cxnLst/>
              <a:pathLst>
                <a:path w="91" h="19">
                  <a:moveTo>
                    <a:pt x="0" y="18"/>
                  </a:moveTo>
                  <a:lnTo>
                    <a:pt x="48" y="0"/>
                  </a:lnTo>
                  <a:lnTo>
                    <a:pt x="91" y="19"/>
                  </a:lnTo>
                </a:path>
              </a:pathLst>
            </a:custGeom>
            <a:noFill/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715" name="直接连接符 752714"/>
            <p:cNvSpPr/>
            <p:nvPr/>
          </p:nvSpPr>
          <p:spPr>
            <a:xfrm flipH="1" flipV="1">
              <a:off x="3412" y="2577"/>
              <a:ext cx="68" cy="0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716" name="任意多边形 752715"/>
            <p:cNvSpPr/>
            <p:nvPr/>
          </p:nvSpPr>
          <p:spPr>
            <a:xfrm flipH="1">
              <a:off x="3472" y="2409"/>
              <a:ext cx="36" cy="90"/>
            </a:xfrm>
            <a:custGeom>
              <a:avLst/>
              <a:gdLst/>
              <a:ahLst/>
              <a:cxnLst/>
              <a:pathLst>
                <a:path w="42" h="81">
                  <a:moveTo>
                    <a:pt x="0" y="0"/>
                  </a:moveTo>
                  <a:lnTo>
                    <a:pt x="42" y="81"/>
                  </a:lnTo>
                </a:path>
              </a:pathLst>
            </a:custGeom>
            <a:noFill/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717" name="任意多边形 752716"/>
            <p:cNvSpPr/>
            <p:nvPr/>
          </p:nvSpPr>
          <p:spPr>
            <a:xfrm>
              <a:off x="3556" y="2265"/>
              <a:ext cx="21" cy="66"/>
            </a:xfrm>
            <a:custGeom>
              <a:avLst/>
              <a:gdLst/>
              <a:ahLst/>
              <a:cxnLst/>
              <a:pathLst>
                <a:path w="21" h="66">
                  <a:moveTo>
                    <a:pt x="21" y="0"/>
                  </a:moveTo>
                  <a:lnTo>
                    <a:pt x="0" y="66"/>
                  </a:lnTo>
                </a:path>
              </a:pathLst>
            </a:custGeom>
            <a:noFill/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718" name="文本框 752717"/>
            <p:cNvSpPr txBox="1"/>
            <p:nvPr/>
          </p:nvSpPr>
          <p:spPr>
            <a:xfrm>
              <a:off x="1414" y="2130"/>
              <a:ext cx="1380" cy="2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90000"/>
                </a:lnSpc>
              </a:pPr>
              <a:r>
                <a:rPr lang="zh-CN" altLang="en-US" b="1" dirty="0">
                  <a:latin typeface="Times New Roman" panose="02020603050405020304" pitchFamily="18" charset="0"/>
                </a:rPr>
                <a:t>采样保持电路</a:t>
              </a:r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52719" name="直接连接符 752718"/>
            <p:cNvSpPr/>
            <p:nvPr/>
          </p:nvSpPr>
          <p:spPr>
            <a:xfrm>
              <a:off x="2809" y="2279"/>
              <a:ext cx="76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720" name="流程图: 过程 752719"/>
            <p:cNvSpPr/>
            <p:nvPr/>
          </p:nvSpPr>
          <p:spPr>
            <a:xfrm>
              <a:off x="328" y="792"/>
              <a:ext cx="5048" cy="1904"/>
            </a:xfrm>
            <a:prstGeom prst="flowChartProcess">
              <a:avLst/>
            </a:prstGeom>
            <a:noFill/>
            <a:ln w="57150" cap="flat" cmpd="sng">
              <a:pattFill prst="sphere">
                <a:fgClr>
                  <a:srgbClr val="CC99FF"/>
                </a:fgClr>
                <a:bgClr>
                  <a:srgbClr val="FFFFFF"/>
                </a:bgClr>
              </a:patt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721" name="矩形 752720"/>
            <p:cNvSpPr/>
            <p:nvPr/>
          </p:nvSpPr>
          <p:spPr>
            <a:xfrm>
              <a:off x="368" y="992"/>
              <a:ext cx="119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 dirty="0">
                  <a:solidFill>
                    <a:srgbClr val="0033CC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输入模拟量</a:t>
              </a:r>
              <a:endParaRPr lang="zh-CN" altLang="en-US" b="1" dirty="0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752722" name="矩形 752721"/>
            <p:cNvSpPr/>
            <p:nvPr/>
          </p:nvSpPr>
          <p:spPr>
            <a:xfrm>
              <a:off x="4224" y="920"/>
              <a:ext cx="119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 dirty="0">
                  <a:solidFill>
                    <a:srgbClr val="0033CC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输出数字量</a:t>
              </a:r>
              <a:endParaRPr lang="zh-CN" altLang="en-US" b="1" dirty="0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752723" name="直接连接符 752722"/>
            <p:cNvSpPr/>
            <p:nvPr/>
          </p:nvSpPr>
          <p:spPr>
            <a:xfrm>
              <a:off x="2360" y="1784"/>
              <a:ext cx="21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2724" name="直接连接符 752723"/>
            <p:cNvSpPr/>
            <p:nvPr/>
          </p:nvSpPr>
          <p:spPr>
            <a:xfrm>
              <a:off x="2360" y="1864"/>
              <a:ext cx="21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2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2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5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2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5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52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52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5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2642" grpId="0" bldLvl="0" animBg="1"/>
      <p:bldP spid="7526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53666" name="椭圆形标注 753665"/>
          <p:cNvSpPr/>
          <p:nvPr/>
        </p:nvSpPr>
        <p:spPr>
          <a:xfrm>
            <a:off x="3425825" y="1104900"/>
            <a:ext cx="4179888" cy="1619250"/>
          </a:xfrm>
          <a:prstGeom prst="wedgeEllipseCallout">
            <a:avLst>
              <a:gd name="adj1" fmla="val -76167"/>
              <a:gd name="adj2" fmla="val 50884"/>
            </a:avLst>
          </a:prstGeom>
          <a:solidFill>
            <a:srgbClr val="FFCC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000" tIns="288000" rIns="108000" bIns="28800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采样信号是否会丢失原信号的信息呢？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3667" name="椭圆形标注 753666"/>
          <p:cNvSpPr/>
          <p:nvPr/>
        </p:nvSpPr>
        <p:spPr>
          <a:xfrm>
            <a:off x="3346450" y="3400425"/>
            <a:ext cx="3867150" cy="1333500"/>
          </a:xfrm>
          <a:prstGeom prst="wedgeEllipseCallout">
            <a:avLst>
              <a:gd name="adj1" fmla="val -81361"/>
              <a:gd name="adj2" fmla="val 42736"/>
            </a:avLst>
          </a:prstGeom>
          <a:solidFill>
            <a:srgbClr val="FFCC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000" tIns="144000" rIns="108000" bIns="14400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对信号进行量化会引起误差吗？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3668" name="矩形标注 753667"/>
          <p:cNvSpPr/>
          <p:nvPr/>
        </p:nvSpPr>
        <p:spPr>
          <a:xfrm>
            <a:off x="1722438" y="5137150"/>
            <a:ext cx="5630862" cy="1065213"/>
          </a:xfrm>
          <a:prstGeom prst="wedgeRectCallout">
            <a:avLst>
              <a:gd name="adj1" fmla="val 15606"/>
              <a:gd name="adj2" fmla="val -80403"/>
            </a:avLst>
          </a:prstGeom>
          <a:solidFill>
            <a:srgbClr val="CCECFF">
              <a:alpha val="50000"/>
            </a:srgbClr>
          </a:solidFill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36000" tIns="108000" rIns="36000" bIns="108000">
            <a:spAutoFit/>
          </a:bodyPr>
          <a:p>
            <a:pPr>
              <a:spcBef>
                <a:spcPct val="3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　　量化误差大小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与 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ADC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的位数、</a:t>
            </a:r>
            <a:endParaRPr lang="zh-CN" altLang="en-US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3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基准电压 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V</a:t>
            </a:r>
            <a:r>
              <a:rPr lang="en-US" altLang="zh-CN" b="1" baseline="-30000">
                <a:solidFill>
                  <a:srgbClr val="000000"/>
                </a:solidFill>
                <a:latin typeface="Times New Roman" panose="02020603050405020304" pitchFamily="18" charset="0"/>
              </a:rPr>
              <a:t>REF 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和量化方法有关。</a:t>
            </a:r>
            <a:r>
              <a:rPr lang="zh-CN" altLang="en-US" b="1" dirty="0">
                <a:latin typeface="Times New Roman" panose="02020603050405020304" pitchFamily="18" charset="0"/>
              </a:rPr>
              <a:t> 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753669" name="文本框 753668"/>
          <p:cNvSpPr txBox="1"/>
          <p:nvPr/>
        </p:nvSpPr>
        <p:spPr>
          <a:xfrm>
            <a:off x="1143000" y="998538"/>
            <a:ext cx="6802438" cy="191452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 lIns="126000" tIns="226800" rIns="126000" bIns="226800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CC"/>
                </a:solidFill>
                <a:latin typeface="宋体" panose="02010600030101010101" pitchFamily="2" charset="-122"/>
              </a:rPr>
              <a:t>采样定理：</a:t>
            </a:r>
            <a:r>
              <a:rPr lang="zh-CN" altLang="en-US" b="1" dirty="0">
                <a:latin typeface="宋体" panose="02010600030101010101" pitchFamily="2" charset="-122"/>
              </a:rPr>
              <a:t>当采样频率不小于输入模拟信号频谱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>
                <a:latin typeface="宋体" panose="02010600030101010101" pitchFamily="2" charset="-122"/>
              </a:rPr>
              <a:t>          中最高频率的两倍时，采样信号可以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>
                <a:latin typeface="宋体" panose="02010600030101010101" pitchFamily="2" charset="-122"/>
              </a:rPr>
              <a:t>          不失真地恢复为原模拟信号。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endParaRPr lang="zh-CN" altLang="en-US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753670" name="文本框 753669"/>
          <p:cNvSpPr txBox="1"/>
          <p:nvPr/>
        </p:nvSpPr>
        <p:spPr>
          <a:xfrm>
            <a:off x="1158875" y="3384550"/>
            <a:ext cx="6802438" cy="1366838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 lIns="126000" tIns="226800" rIns="126000" bIns="226800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CC"/>
                </a:solidFill>
                <a:latin typeface="Times New Roman" panose="02020603050405020304" pitchFamily="18" charset="0"/>
              </a:rPr>
              <a:t>量化误差：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因模拟电压不一定能被 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b="1" baseline="-30000">
                <a:solidFill>
                  <a:srgbClr val="000000"/>
                </a:solidFill>
                <a:latin typeface="Times New Roman" panose="02020603050405020304" pitchFamily="18" charset="0"/>
              </a:rPr>
              <a:t>LSB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整除，</a:t>
            </a:r>
            <a:endParaRPr lang="zh-CN" altLang="en-US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　量化时舍去余数而引起的误差。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endParaRPr lang="zh-CN" altLang="en-US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3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3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53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53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5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5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3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53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5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5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3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3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3666" grpId="0" bldLvl="0" animBg="1"/>
      <p:bldP spid="753667" grpId="0" bldLvl="0" animBg="1"/>
      <p:bldP spid="753668" grpId="0" bldLvl="0" animBg="1"/>
      <p:bldP spid="753669" grpId="0" bldLvl="0" animBg="1"/>
      <p:bldP spid="75367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4690" name="矩形 754689"/>
          <p:cNvSpPr/>
          <p:nvPr/>
        </p:nvSpPr>
        <p:spPr>
          <a:xfrm>
            <a:off x="198438" y="517525"/>
            <a:ext cx="6877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13.2.2  A/D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转换器的工作原理</a:t>
            </a:r>
            <a:endParaRPr lang="zh-CN" altLang="en-US" sz="32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754691" name="组合 754690"/>
          <p:cNvGrpSpPr/>
          <p:nvPr/>
        </p:nvGrpSpPr>
        <p:grpSpPr>
          <a:xfrm>
            <a:off x="3265488" y="1565275"/>
            <a:ext cx="5638800" cy="3581400"/>
            <a:chOff x="336" y="768"/>
            <a:chExt cx="3552" cy="2256"/>
          </a:xfrm>
        </p:grpSpPr>
        <p:sp>
          <p:nvSpPr>
            <p:cNvPr id="754692" name="矩形 754691"/>
            <p:cNvSpPr/>
            <p:nvPr/>
          </p:nvSpPr>
          <p:spPr>
            <a:xfrm>
              <a:off x="1920" y="768"/>
              <a:ext cx="912" cy="535"/>
            </a:xfrm>
            <a:prstGeom prst="rect">
              <a:avLst/>
            </a:prstGeom>
            <a:solidFill>
              <a:srgbClr val="FFFFCC"/>
            </a:solidFill>
            <a:ln w="38100" cap="flat" cmpd="sng">
              <a:solidFill>
                <a:srgbClr val="66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4693" name="文本框 754692"/>
            <p:cNvSpPr txBox="1"/>
            <p:nvPr/>
          </p:nvSpPr>
          <p:spPr>
            <a:xfrm>
              <a:off x="2064" y="864"/>
              <a:ext cx="81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algn="just" eaLnBrk="0" hangingPunct="0"/>
              <a:r>
                <a:rPr lang="en-US" altLang="zh-CN" b="1">
                  <a:solidFill>
                    <a:srgbClr val="663300"/>
                  </a:solidFill>
                  <a:latin typeface="楷体_GB2312" pitchFamily="49" charset="-122"/>
                  <a:ea typeface="楷体_GB2312" pitchFamily="49" charset="-122"/>
                </a:rPr>
                <a:t>D/A</a:t>
              </a:r>
              <a:endParaRPr lang="en-US" altLang="zh-CN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54694" name="任意多边形 754693"/>
            <p:cNvSpPr/>
            <p:nvPr/>
          </p:nvSpPr>
          <p:spPr>
            <a:xfrm>
              <a:off x="1152" y="960"/>
              <a:ext cx="768" cy="336"/>
            </a:xfrm>
            <a:custGeom>
              <a:avLst/>
              <a:gdLst/>
              <a:ahLst/>
              <a:cxnLst/>
              <a:pathLst>
                <a:path w="570" h="465">
                  <a:moveTo>
                    <a:pt x="570" y="0"/>
                  </a:moveTo>
                  <a:lnTo>
                    <a:pt x="0" y="0"/>
                  </a:lnTo>
                  <a:lnTo>
                    <a:pt x="0" y="465"/>
                  </a:lnTo>
                </a:path>
              </a:pathLst>
            </a:custGeom>
            <a:noFill/>
            <a:ln w="57150" cap="flat" cmpd="sng">
              <a:solidFill>
                <a:srgbClr val="FF9900"/>
              </a:solidFill>
              <a:prstDash val="solid"/>
              <a:headEnd type="none" w="med" len="med"/>
              <a:tailEnd type="stealth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4695" name="直接连接符 754694"/>
            <p:cNvSpPr/>
            <p:nvPr/>
          </p:nvSpPr>
          <p:spPr>
            <a:xfrm>
              <a:off x="1056" y="1584"/>
              <a:ext cx="0" cy="295"/>
            </a:xfrm>
            <a:prstGeom prst="line">
              <a:avLst/>
            </a:prstGeom>
            <a:ln w="57150" cap="flat" cmpd="sng">
              <a:solidFill>
                <a:srgbClr val="FF99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4696" name="直接连接符 754695"/>
            <p:cNvSpPr/>
            <p:nvPr/>
          </p:nvSpPr>
          <p:spPr>
            <a:xfrm>
              <a:off x="2880" y="2016"/>
              <a:ext cx="460" cy="0"/>
            </a:xfrm>
            <a:prstGeom prst="line">
              <a:avLst/>
            </a:prstGeom>
            <a:ln w="57150" cap="sq" cmpd="sng">
              <a:solidFill>
                <a:srgbClr val="FF9900"/>
              </a:solidFill>
              <a:prstDash val="solid"/>
              <a:headEnd type="stealth" w="med" len="lg"/>
              <a:tailEnd type="none" w="med" len="med"/>
            </a:ln>
          </p:spPr>
        </p:sp>
        <p:sp>
          <p:nvSpPr>
            <p:cNvPr id="754697" name="直接连接符 754696"/>
            <p:cNvSpPr/>
            <p:nvPr/>
          </p:nvSpPr>
          <p:spPr>
            <a:xfrm>
              <a:off x="768" y="960"/>
              <a:ext cx="198" cy="0"/>
            </a:xfrm>
            <a:prstGeom prst="line">
              <a:avLst/>
            </a:prstGeom>
            <a:ln w="57150" cap="flat" cmpd="sng">
              <a:solidFill>
                <a:srgbClr val="FF99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4698" name="等腰三角形 754697"/>
            <p:cNvSpPr/>
            <p:nvPr/>
          </p:nvSpPr>
          <p:spPr>
            <a:xfrm rot="-10800000" flipH="1">
              <a:off x="838" y="1296"/>
              <a:ext cx="432" cy="384"/>
            </a:xfrm>
            <a:prstGeom prst="triangle">
              <a:avLst>
                <a:gd name="adj" fmla="val 49648"/>
              </a:avLst>
            </a:prstGeom>
            <a:solidFill>
              <a:schemeClr val="bg1"/>
            </a:solidFill>
            <a:ln w="38100" cap="flat" cmpd="sng">
              <a:solidFill>
                <a:srgbClr val="0033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4699" name="直接连接符 754698"/>
            <p:cNvSpPr/>
            <p:nvPr/>
          </p:nvSpPr>
          <p:spPr>
            <a:xfrm rot="5400000">
              <a:off x="1105" y="1391"/>
              <a:ext cx="96" cy="0"/>
            </a:xfrm>
            <a:prstGeom prst="line">
              <a:avLst/>
            </a:prstGeom>
            <a:ln w="28575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4700" name="直接连接符 754699"/>
            <p:cNvSpPr/>
            <p:nvPr/>
          </p:nvSpPr>
          <p:spPr>
            <a:xfrm>
              <a:off x="1103" y="1394"/>
              <a:ext cx="103" cy="0"/>
            </a:xfrm>
            <a:prstGeom prst="line">
              <a:avLst/>
            </a:prstGeom>
            <a:ln w="28575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4701" name="直接连接符 754700"/>
            <p:cNvSpPr/>
            <p:nvPr/>
          </p:nvSpPr>
          <p:spPr>
            <a:xfrm rot="-10800000" flipH="1">
              <a:off x="912" y="1392"/>
              <a:ext cx="96" cy="0"/>
            </a:xfrm>
            <a:prstGeom prst="line">
              <a:avLst/>
            </a:prstGeom>
            <a:ln w="28575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4702" name="直接连接符 754701"/>
            <p:cNvSpPr/>
            <p:nvPr/>
          </p:nvSpPr>
          <p:spPr>
            <a:xfrm>
              <a:off x="960" y="960"/>
              <a:ext cx="0" cy="336"/>
            </a:xfrm>
            <a:prstGeom prst="line">
              <a:avLst/>
            </a:prstGeom>
            <a:ln w="57150" cap="flat" cmpd="sng">
              <a:solidFill>
                <a:srgbClr val="FF9900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754703" name="矩形 754702"/>
            <p:cNvSpPr/>
            <p:nvPr/>
          </p:nvSpPr>
          <p:spPr>
            <a:xfrm>
              <a:off x="480" y="768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b="1" i="1">
                  <a:solidFill>
                    <a:srgbClr val="0033CC"/>
                  </a:solidFill>
                  <a:latin typeface="楷体_GB2312" pitchFamily="49" charset="-122"/>
                  <a:ea typeface="楷体_GB2312" pitchFamily="49" charset="-122"/>
                </a:rPr>
                <a:t>u</a:t>
              </a:r>
              <a:r>
                <a:rPr lang="en-US" altLang="zh-CN" b="1" baseline="-25000">
                  <a:solidFill>
                    <a:srgbClr val="0033CC"/>
                  </a:solidFill>
                  <a:latin typeface="楷体_GB2312" pitchFamily="49" charset="-122"/>
                  <a:ea typeface="楷体_GB2312" pitchFamily="49" charset="-122"/>
                </a:rPr>
                <a:t>I</a:t>
              </a:r>
              <a:endParaRPr lang="en-US" altLang="zh-CN" b="1" baseline="-2500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54704" name="上下箭头 754703"/>
            <p:cNvSpPr/>
            <p:nvPr/>
          </p:nvSpPr>
          <p:spPr>
            <a:xfrm>
              <a:off x="2160" y="1296"/>
              <a:ext cx="384" cy="1440"/>
            </a:xfrm>
            <a:prstGeom prst="upDownArrow">
              <a:avLst>
                <a:gd name="adj1" fmla="val 50000"/>
                <a:gd name="adj2" fmla="val 75000"/>
              </a:avLst>
            </a:prstGeom>
            <a:noFill/>
            <a:ln w="9525" cap="flat" cmpd="sng">
              <a:solidFill>
                <a:srgbClr val="66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4705" name="矩形 754704"/>
            <p:cNvSpPr/>
            <p:nvPr/>
          </p:nvSpPr>
          <p:spPr>
            <a:xfrm>
              <a:off x="1872" y="1728"/>
              <a:ext cx="1008" cy="528"/>
            </a:xfrm>
            <a:prstGeom prst="rect">
              <a:avLst/>
            </a:prstGeom>
            <a:solidFill>
              <a:srgbClr val="FFFFCC"/>
            </a:solidFill>
            <a:ln w="38100" cap="flat" cmpd="sng">
              <a:solidFill>
                <a:srgbClr val="66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4706" name="矩形 754705"/>
            <p:cNvSpPr/>
            <p:nvPr/>
          </p:nvSpPr>
          <p:spPr>
            <a:xfrm>
              <a:off x="1824" y="1728"/>
              <a:ext cx="1104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/>
              <a:r>
                <a:rPr lang="zh-CN" altLang="en-US" b="1" dirty="0">
                  <a:solidFill>
                    <a:srgbClr val="663300"/>
                  </a:solidFill>
                  <a:latin typeface="楷体_GB2312" pitchFamily="49" charset="-122"/>
                  <a:ea typeface="楷体_GB2312" pitchFamily="49" charset="-122"/>
                </a:rPr>
                <a:t>逐次渐近</a:t>
              </a:r>
              <a:endParaRPr lang="zh-CN" altLang="en-US" b="1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algn="ctr" eaLnBrk="0" hangingPunct="0"/>
              <a:r>
                <a:rPr lang="zh-CN" altLang="en-US" b="1" dirty="0">
                  <a:solidFill>
                    <a:srgbClr val="663300"/>
                  </a:solidFill>
                  <a:latin typeface="楷体_GB2312" pitchFamily="49" charset="-122"/>
                  <a:ea typeface="楷体_GB2312" pitchFamily="49" charset="-122"/>
                </a:rPr>
                <a:t>寄存器</a:t>
              </a:r>
              <a:endParaRPr lang="zh-CN" altLang="en-US" b="1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54707" name="文本框 754706"/>
            <p:cNvSpPr txBox="1"/>
            <p:nvPr/>
          </p:nvSpPr>
          <p:spPr>
            <a:xfrm>
              <a:off x="480" y="1152"/>
              <a:ext cx="346" cy="62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 anchorCtr="0">
              <a:spAutoFit/>
            </a:bodyPr>
            <a:p>
              <a:pPr eaLnBrk="0" hangingPunct="0"/>
              <a:r>
                <a:rPr lang="zh-CN" altLang="en-US" b="1" dirty="0">
                  <a:solidFill>
                    <a:srgbClr val="0033CC"/>
                  </a:solidFill>
                  <a:latin typeface="楷体_GB2312" pitchFamily="49" charset="-122"/>
                  <a:ea typeface="楷体_GB2312" pitchFamily="49" charset="-122"/>
                </a:rPr>
                <a:t>比较器</a:t>
              </a:r>
              <a:endParaRPr lang="zh-CN" altLang="en-US" b="1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54708" name="矩形 754707"/>
            <p:cNvSpPr/>
            <p:nvPr/>
          </p:nvSpPr>
          <p:spPr>
            <a:xfrm>
              <a:off x="3312" y="768"/>
              <a:ext cx="528" cy="524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66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b="1" dirty="0">
                  <a:solidFill>
                    <a:srgbClr val="663300"/>
                  </a:solidFill>
                  <a:latin typeface="楷体_GB2312" pitchFamily="49" charset="-122"/>
                  <a:ea typeface="楷体_GB2312" pitchFamily="49" charset="-122"/>
                </a:rPr>
                <a:t>参考</a:t>
              </a:r>
              <a:endParaRPr lang="zh-CN" altLang="en-US" b="1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eaLnBrk="0" hangingPunct="0"/>
              <a:r>
                <a:rPr lang="zh-CN" altLang="en-US" b="1" dirty="0">
                  <a:solidFill>
                    <a:srgbClr val="663300"/>
                  </a:solidFill>
                  <a:latin typeface="楷体_GB2312" pitchFamily="49" charset="-122"/>
                  <a:ea typeface="楷体_GB2312" pitchFamily="49" charset="-122"/>
                </a:rPr>
                <a:t>电源</a:t>
              </a:r>
              <a:endParaRPr lang="zh-CN" altLang="en-US" b="1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54709" name="矩形 754708"/>
            <p:cNvSpPr/>
            <p:nvPr/>
          </p:nvSpPr>
          <p:spPr>
            <a:xfrm>
              <a:off x="3360" y="1776"/>
              <a:ext cx="528" cy="524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66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b="1" dirty="0">
                  <a:solidFill>
                    <a:srgbClr val="663300"/>
                  </a:solidFill>
                  <a:latin typeface="楷体_GB2312" pitchFamily="49" charset="-122"/>
                  <a:ea typeface="楷体_GB2312" pitchFamily="49" charset="-122"/>
                </a:rPr>
                <a:t>时钟</a:t>
              </a:r>
              <a:endParaRPr lang="zh-CN" altLang="en-US" b="1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eaLnBrk="0" hangingPunct="0"/>
              <a:r>
                <a:rPr lang="zh-CN" altLang="en-US" b="1" dirty="0">
                  <a:solidFill>
                    <a:srgbClr val="663300"/>
                  </a:solidFill>
                  <a:latin typeface="楷体_GB2312" pitchFamily="49" charset="-122"/>
                  <a:ea typeface="楷体_GB2312" pitchFamily="49" charset="-122"/>
                </a:rPr>
                <a:t>信号</a:t>
              </a:r>
              <a:endParaRPr lang="zh-CN" altLang="en-US" b="1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54710" name="矩形 754709"/>
            <p:cNvSpPr/>
            <p:nvPr/>
          </p:nvSpPr>
          <p:spPr>
            <a:xfrm>
              <a:off x="1680" y="1379"/>
              <a:ext cx="40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b="1">
                  <a:solidFill>
                    <a:srgbClr val="663300"/>
                  </a:solidFill>
                  <a:latin typeface="楷体_GB2312" pitchFamily="49" charset="-122"/>
                  <a:ea typeface="楷体_GB2312" pitchFamily="49" charset="-122"/>
                </a:rPr>
                <a:t>MSB</a:t>
              </a:r>
              <a:endParaRPr lang="en-US" altLang="zh-CN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54711" name="矩形 754710"/>
            <p:cNvSpPr/>
            <p:nvPr/>
          </p:nvSpPr>
          <p:spPr>
            <a:xfrm>
              <a:off x="2544" y="1379"/>
              <a:ext cx="40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b="1">
                  <a:solidFill>
                    <a:srgbClr val="663300"/>
                  </a:solidFill>
                  <a:latin typeface="楷体_GB2312" pitchFamily="49" charset="-122"/>
                  <a:ea typeface="楷体_GB2312" pitchFamily="49" charset="-122"/>
                </a:rPr>
                <a:t>LSB</a:t>
              </a:r>
              <a:endParaRPr lang="en-US" altLang="zh-CN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54712" name="直接连接符 754711"/>
            <p:cNvSpPr/>
            <p:nvPr/>
          </p:nvSpPr>
          <p:spPr>
            <a:xfrm>
              <a:off x="2832" y="1056"/>
              <a:ext cx="460" cy="0"/>
            </a:xfrm>
            <a:prstGeom prst="line">
              <a:avLst/>
            </a:prstGeom>
            <a:ln w="57150" cap="sq" cmpd="sng">
              <a:solidFill>
                <a:srgbClr val="FF9900"/>
              </a:solidFill>
              <a:prstDash val="solid"/>
              <a:headEnd type="stealth" w="med" len="lg"/>
              <a:tailEnd type="none" w="med" len="med"/>
            </a:ln>
          </p:spPr>
        </p:sp>
        <p:sp>
          <p:nvSpPr>
            <p:cNvPr id="754713" name="矩形 754712"/>
            <p:cNvSpPr/>
            <p:nvPr/>
          </p:nvSpPr>
          <p:spPr>
            <a:xfrm>
              <a:off x="1632" y="2339"/>
              <a:ext cx="40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b="1">
                  <a:solidFill>
                    <a:srgbClr val="663300"/>
                  </a:solidFill>
                  <a:latin typeface="楷体_GB2312" pitchFamily="49" charset="-122"/>
                  <a:ea typeface="楷体_GB2312" pitchFamily="49" charset="-122"/>
                </a:rPr>
                <a:t>MSB</a:t>
              </a:r>
              <a:endParaRPr lang="en-US" altLang="zh-CN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54714" name="矩形 754713"/>
            <p:cNvSpPr/>
            <p:nvPr/>
          </p:nvSpPr>
          <p:spPr>
            <a:xfrm>
              <a:off x="2496" y="2387"/>
              <a:ext cx="40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b="1">
                  <a:solidFill>
                    <a:srgbClr val="663300"/>
                  </a:solidFill>
                  <a:latin typeface="楷体_GB2312" pitchFamily="49" charset="-122"/>
                  <a:ea typeface="楷体_GB2312" pitchFamily="49" charset="-122"/>
                </a:rPr>
                <a:t>LSB</a:t>
              </a:r>
              <a:endParaRPr lang="en-US" altLang="zh-CN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54715" name="矩形 754714"/>
            <p:cNvSpPr/>
            <p:nvPr/>
          </p:nvSpPr>
          <p:spPr>
            <a:xfrm>
              <a:off x="1824" y="2736"/>
              <a:ext cx="126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b="1" dirty="0">
                  <a:solidFill>
                    <a:srgbClr val="0033CC"/>
                  </a:solidFill>
                  <a:latin typeface="楷体_GB2312" pitchFamily="49" charset="-122"/>
                  <a:ea typeface="楷体_GB2312" pitchFamily="49" charset="-122"/>
                </a:rPr>
                <a:t>并行数字输出</a:t>
              </a:r>
              <a:endParaRPr lang="zh-CN" altLang="en-US" b="1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54716" name="直接连接符 754715"/>
            <p:cNvSpPr/>
            <p:nvPr/>
          </p:nvSpPr>
          <p:spPr>
            <a:xfrm flipH="1">
              <a:off x="1056" y="1872"/>
              <a:ext cx="816" cy="0"/>
            </a:xfrm>
            <a:prstGeom prst="line">
              <a:avLst/>
            </a:prstGeom>
            <a:ln w="57150" cap="sq" cmpd="sng">
              <a:solidFill>
                <a:srgbClr val="FF9900"/>
              </a:solidFill>
              <a:prstDash val="solid"/>
              <a:headEnd type="stealth" w="med" len="lg"/>
              <a:tailEnd type="none" w="med" len="med"/>
            </a:ln>
          </p:spPr>
        </p:sp>
        <p:sp>
          <p:nvSpPr>
            <p:cNvPr id="754717" name="直接连接符 754716"/>
            <p:cNvSpPr/>
            <p:nvPr/>
          </p:nvSpPr>
          <p:spPr>
            <a:xfrm flipH="1" flipV="1">
              <a:off x="576" y="2064"/>
              <a:ext cx="1296" cy="0"/>
            </a:xfrm>
            <a:prstGeom prst="line">
              <a:avLst/>
            </a:prstGeom>
            <a:ln w="57150" cap="sq" cmpd="sng">
              <a:solidFill>
                <a:srgbClr val="FF9900"/>
              </a:solidFill>
              <a:prstDash val="solid"/>
              <a:headEnd type="stealth" w="med" len="lg"/>
              <a:tailEnd type="none" w="med" len="med"/>
            </a:ln>
          </p:spPr>
        </p:sp>
        <p:sp>
          <p:nvSpPr>
            <p:cNvPr id="754718" name="矩形 754717"/>
            <p:cNvSpPr/>
            <p:nvPr/>
          </p:nvSpPr>
          <p:spPr>
            <a:xfrm>
              <a:off x="336" y="2112"/>
              <a:ext cx="139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33CC"/>
                  </a:solidFill>
                  <a:latin typeface="楷体_GB2312" pitchFamily="49" charset="-122"/>
                  <a:ea typeface="楷体_GB2312" pitchFamily="49" charset="-122"/>
                </a:rPr>
                <a:t>转换控制信号</a:t>
              </a:r>
              <a:endParaRPr lang="zh-CN" altLang="en-US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754719" name="矩形 754718"/>
          <p:cNvSpPr/>
          <p:nvPr/>
        </p:nvSpPr>
        <p:spPr>
          <a:xfrm>
            <a:off x="5856288" y="2479675"/>
            <a:ext cx="1295400" cy="466725"/>
          </a:xfrm>
          <a:prstGeom prst="rect">
            <a:avLst/>
          </a:prstGeom>
          <a:solidFill>
            <a:srgbClr val="0099FF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eaLnBrk="0" hangingPunct="0"/>
            <a:r>
              <a:rPr lang="en-US" altLang="zh-CN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1000</a:t>
            </a:r>
            <a:endParaRPr lang="en-US" altLang="zh-CN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4720" name="矩形 754719"/>
          <p:cNvSpPr/>
          <p:nvPr/>
        </p:nvSpPr>
        <p:spPr>
          <a:xfrm>
            <a:off x="2960688" y="1279525"/>
            <a:ext cx="1143000" cy="466725"/>
          </a:xfrm>
          <a:prstGeom prst="rect">
            <a:avLst/>
          </a:prstGeom>
          <a:solidFill>
            <a:srgbClr val="FF0066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eaLnBrk="0" hangingPunct="0"/>
            <a:r>
              <a:rPr lang="en-US" altLang="zh-CN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3.2V</a:t>
            </a:r>
            <a:endParaRPr lang="en-US" altLang="zh-CN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4721" name="矩形 754720"/>
          <p:cNvSpPr/>
          <p:nvPr/>
        </p:nvSpPr>
        <p:spPr>
          <a:xfrm>
            <a:off x="4713288" y="1317625"/>
            <a:ext cx="762000" cy="466725"/>
          </a:xfrm>
          <a:prstGeom prst="rect">
            <a:avLst/>
          </a:prstGeom>
          <a:solidFill>
            <a:srgbClr val="0099FF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eaLnBrk="0" hangingPunct="0"/>
            <a:r>
              <a:rPr lang="en-US" altLang="zh-CN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8V</a:t>
            </a:r>
            <a:endParaRPr lang="en-US" altLang="zh-CN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4722" name="矩形 754721"/>
          <p:cNvSpPr/>
          <p:nvPr/>
        </p:nvSpPr>
        <p:spPr>
          <a:xfrm>
            <a:off x="4637088" y="2708275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b="1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b="1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4723" name="矩形 754722"/>
          <p:cNvSpPr/>
          <p:nvPr/>
        </p:nvSpPr>
        <p:spPr>
          <a:xfrm>
            <a:off x="5856288" y="2479675"/>
            <a:ext cx="1295400" cy="466725"/>
          </a:xfrm>
          <a:prstGeom prst="rect">
            <a:avLst/>
          </a:prstGeom>
          <a:solidFill>
            <a:srgbClr val="0099FF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eaLnBrk="0" hangingPunct="0"/>
            <a:r>
              <a:rPr lang="en-US" altLang="zh-CN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0111</a:t>
            </a:r>
            <a:endParaRPr lang="en-US" altLang="zh-CN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4724" name="矩形 754723"/>
          <p:cNvSpPr/>
          <p:nvPr/>
        </p:nvSpPr>
        <p:spPr>
          <a:xfrm>
            <a:off x="4713288" y="1317625"/>
            <a:ext cx="762000" cy="466725"/>
          </a:xfrm>
          <a:prstGeom prst="rect">
            <a:avLst/>
          </a:prstGeom>
          <a:solidFill>
            <a:srgbClr val="0099FF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eaLnBrk="0" hangingPunct="0"/>
            <a:r>
              <a:rPr lang="en-US" altLang="zh-CN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7V</a:t>
            </a:r>
            <a:endParaRPr lang="en-US" altLang="zh-CN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4725" name="矩形 754724"/>
          <p:cNvSpPr/>
          <p:nvPr/>
        </p:nvSpPr>
        <p:spPr>
          <a:xfrm>
            <a:off x="5856288" y="2479675"/>
            <a:ext cx="1295400" cy="466725"/>
          </a:xfrm>
          <a:prstGeom prst="rect">
            <a:avLst/>
          </a:prstGeom>
          <a:solidFill>
            <a:srgbClr val="0099FF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eaLnBrk="0" hangingPunct="0"/>
            <a:r>
              <a:rPr lang="en-US" altLang="zh-CN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0110</a:t>
            </a:r>
            <a:endParaRPr lang="en-US" altLang="zh-CN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4726" name="矩形 754725"/>
          <p:cNvSpPr/>
          <p:nvPr/>
        </p:nvSpPr>
        <p:spPr>
          <a:xfrm>
            <a:off x="4713288" y="1317625"/>
            <a:ext cx="762000" cy="466725"/>
          </a:xfrm>
          <a:prstGeom prst="rect">
            <a:avLst/>
          </a:prstGeom>
          <a:solidFill>
            <a:srgbClr val="0099FF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eaLnBrk="0" hangingPunct="0"/>
            <a:r>
              <a:rPr lang="en-US" altLang="zh-CN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6V</a:t>
            </a:r>
            <a:endParaRPr lang="en-US" altLang="zh-CN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4727" name="矩形 754726"/>
          <p:cNvSpPr/>
          <p:nvPr/>
        </p:nvSpPr>
        <p:spPr>
          <a:xfrm>
            <a:off x="5856288" y="2479675"/>
            <a:ext cx="1295400" cy="466725"/>
          </a:xfrm>
          <a:prstGeom prst="rect">
            <a:avLst/>
          </a:prstGeom>
          <a:solidFill>
            <a:srgbClr val="0099FF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eaLnBrk="0" hangingPunct="0"/>
            <a:r>
              <a:rPr lang="en-US" altLang="zh-CN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0101</a:t>
            </a:r>
            <a:endParaRPr lang="en-US" altLang="zh-CN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4728" name="矩形 754727"/>
          <p:cNvSpPr/>
          <p:nvPr/>
        </p:nvSpPr>
        <p:spPr>
          <a:xfrm>
            <a:off x="4713288" y="1317625"/>
            <a:ext cx="762000" cy="466725"/>
          </a:xfrm>
          <a:prstGeom prst="rect">
            <a:avLst/>
          </a:prstGeom>
          <a:solidFill>
            <a:srgbClr val="0099FF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eaLnBrk="0" hangingPunct="0"/>
            <a:r>
              <a:rPr lang="en-US" altLang="zh-CN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5V</a:t>
            </a:r>
            <a:endParaRPr lang="en-US" altLang="zh-CN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4729" name="矩形 754728"/>
          <p:cNvSpPr/>
          <p:nvPr/>
        </p:nvSpPr>
        <p:spPr>
          <a:xfrm>
            <a:off x="5856288" y="2479675"/>
            <a:ext cx="1295400" cy="466725"/>
          </a:xfrm>
          <a:prstGeom prst="rect">
            <a:avLst/>
          </a:prstGeom>
          <a:solidFill>
            <a:srgbClr val="0099FF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eaLnBrk="0" hangingPunct="0"/>
            <a:r>
              <a:rPr lang="en-US" altLang="zh-CN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0100</a:t>
            </a:r>
            <a:endParaRPr lang="en-US" altLang="zh-CN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4730" name="矩形 754729"/>
          <p:cNvSpPr/>
          <p:nvPr/>
        </p:nvSpPr>
        <p:spPr>
          <a:xfrm>
            <a:off x="4713288" y="1317625"/>
            <a:ext cx="762000" cy="466725"/>
          </a:xfrm>
          <a:prstGeom prst="rect">
            <a:avLst/>
          </a:prstGeom>
          <a:solidFill>
            <a:srgbClr val="0099FF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eaLnBrk="0" hangingPunct="0"/>
            <a:r>
              <a:rPr lang="en-US" altLang="zh-CN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4V</a:t>
            </a:r>
            <a:endParaRPr lang="en-US" altLang="zh-CN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4731" name="矩形 754730"/>
          <p:cNvSpPr/>
          <p:nvPr/>
        </p:nvSpPr>
        <p:spPr>
          <a:xfrm>
            <a:off x="5856288" y="2479675"/>
            <a:ext cx="1295400" cy="466725"/>
          </a:xfrm>
          <a:prstGeom prst="rect">
            <a:avLst/>
          </a:prstGeom>
          <a:solidFill>
            <a:srgbClr val="0099FF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eaLnBrk="0" hangingPunct="0"/>
            <a:r>
              <a:rPr lang="en-US" altLang="zh-CN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0011</a:t>
            </a:r>
            <a:endParaRPr lang="en-US" altLang="zh-CN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4732" name="矩形 754731"/>
          <p:cNvSpPr/>
          <p:nvPr/>
        </p:nvSpPr>
        <p:spPr>
          <a:xfrm>
            <a:off x="4713288" y="1336675"/>
            <a:ext cx="762000" cy="466725"/>
          </a:xfrm>
          <a:prstGeom prst="rect">
            <a:avLst/>
          </a:prstGeom>
          <a:solidFill>
            <a:srgbClr val="FF0066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eaLnBrk="0" hangingPunct="0"/>
            <a:r>
              <a:rPr lang="en-US" altLang="zh-CN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3V</a:t>
            </a:r>
            <a:endParaRPr lang="en-US" altLang="zh-CN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4733" name="矩形 754732"/>
          <p:cNvSpPr/>
          <p:nvPr/>
        </p:nvSpPr>
        <p:spPr>
          <a:xfrm>
            <a:off x="4637088" y="2692400"/>
            <a:ext cx="457200" cy="457200"/>
          </a:xfrm>
          <a:prstGeom prst="rect">
            <a:avLst/>
          </a:prstGeom>
          <a:solidFill>
            <a:srgbClr val="E7F7FF"/>
          </a:solidFill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endParaRPr lang="en-US" altLang="zh-CN" b="1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4734" name="矩形 754733"/>
          <p:cNvSpPr/>
          <p:nvPr/>
        </p:nvSpPr>
        <p:spPr>
          <a:xfrm>
            <a:off x="5856288" y="4975225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0011</a:t>
            </a:r>
            <a:endParaRPr lang="en-US" altLang="zh-CN" b="1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4735" name="文本框 754734"/>
          <p:cNvSpPr txBox="1"/>
          <p:nvPr/>
        </p:nvSpPr>
        <p:spPr>
          <a:xfrm>
            <a:off x="217488" y="2420938"/>
            <a:ext cx="3384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工作原理如右图示：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469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3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5473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7546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7547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7547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7547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7547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7547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7547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500"/>
                            </p:stCondLst>
                            <p:childTnLst>
                              <p:par>
                                <p:cTn id="45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7547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0"/>
                            </p:stCondLst>
                            <p:childTnLst>
                              <p:par>
                                <p:cTn id="49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500"/>
                                        <p:tgtEl>
                                          <p:spTgt spid="7547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500"/>
                            </p:stCondLst>
                            <p:childTnLst>
                              <p:par>
                                <p:cTn id="53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7547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8000"/>
                            </p:stCondLst>
                            <p:childTnLst>
                              <p:par>
                                <p:cTn id="57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500"/>
                                        <p:tgtEl>
                                          <p:spTgt spid="7547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500"/>
                            </p:stCondLst>
                            <p:childTnLst>
                              <p:par>
                                <p:cTn id="61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7547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3000"/>
                            </p:stCondLst>
                            <p:childTnLst>
                              <p:par>
                                <p:cTn id="65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7547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500"/>
                            </p:stCondLst>
                            <p:childTnLst>
                              <p:par>
                                <p:cTn id="69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1" dur="500"/>
                                        <p:tgtEl>
                                          <p:spTgt spid="7547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8000"/>
                            </p:stCondLst>
                            <p:childTnLst>
                              <p:par>
                                <p:cTn id="73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5" dur="500"/>
                                        <p:tgtEl>
                                          <p:spTgt spid="7547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500"/>
                            </p:stCondLst>
                            <p:childTnLst>
                              <p:par>
                                <p:cTn id="77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9" dur="500"/>
                                        <p:tgtEl>
                                          <p:spTgt spid="7547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3" dur="500"/>
                                        <p:tgtEl>
                                          <p:spTgt spid="7547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4690" grpId="0" build="p"/>
      <p:bldP spid="754719" grpId="0" bldLvl="0" animBg="1"/>
      <p:bldP spid="754720" grpId="0" bldLvl="0" animBg="1"/>
      <p:bldP spid="754721" grpId="0" bldLvl="0" animBg="1"/>
      <p:bldP spid="754722" grpId="0"/>
      <p:bldP spid="754723" grpId="0" bldLvl="0" animBg="1"/>
      <p:bldP spid="754724" grpId="0" bldLvl="0" animBg="1"/>
      <p:bldP spid="754725" grpId="0" bldLvl="0" animBg="1"/>
      <p:bldP spid="754726" grpId="0" bldLvl="0" animBg="1"/>
      <p:bldP spid="754727" grpId="0" bldLvl="0" animBg="1"/>
      <p:bldP spid="754728" grpId="0" bldLvl="0" animBg="1"/>
      <p:bldP spid="754729" grpId="0" bldLvl="0" animBg="1"/>
      <p:bldP spid="754730" grpId="0" bldLvl="0" animBg="1"/>
      <p:bldP spid="754731" grpId="0" bldLvl="0" animBg="1"/>
      <p:bldP spid="754732" grpId="0" bldLvl="0" animBg="1"/>
      <p:bldP spid="754733" grpId="0" bldLvl="0" animBg="1"/>
      <p:bldP spid="754734" grpId="0"/>
      <p:bldP spid="75473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5714" name="矩形 755713"/>
          <p:cNvSpPr/>
          <p:nvPr/>
        </p:nvSpPr>
        <p:spPr>
          <a:xfrm>
            <a:off x="114300" y="476250"/>
            <a:ext cx="63817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13.2.3  A/D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转换器的主要指标</a:t>
            </a:r>
            <a:endParaRPr lang="zh-CN" altLang="en-US" sz="32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5715" name="文本框 755714"/>
          <p:cNvSpPr txBox="1"/>
          <p:nvPr/>
        </p:nvSpPr>
        <p:spPr>
          <a:xfrm>
            <a:off x="895350" y="2419350"/>
            <a:ext cx="2743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800" b="1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相对精度</a:t>
            </a:r>
            <a:endParaRPr lang="zh-CN" altLang="en-US" sz="28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5716" name="文本框 755715"/>
          <p:cNvSpPr txBox="1"/>
          <p:nvPr/>
        </p:nvSpPr>
        <p:spPr>
          <a:xfrm>
            <a:off x="898525" y="1049338"/>
            <a:ext cx="1905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分辨率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5717" name="文本框 755716"/>
          <p:cNvSpPr txBox="1"/>
          <p:nvPr/>
        </p:nvSpPr>
        <p:spPr>
          <a:xfrm>
            <a:off x="900113" y="3341688"/>
            <a:ext cx="19716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转换速度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5718" name="文本框 755717"/>
          <p:cNvSpPr txBox="1"/>
          <p:nvPr/>
        </p:nvSpPr>
        <p:spPr>
          <a:xfrm>
            <a:off x="900113" y="4770438"/>
            <a:ext cx="19716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电源抑制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5719" name="文本框 755718"/>
          <p:cNvSpPr txBox="1"/>
          <p:nvPr/>
        </p:nvSpPr>
        <p:spPr>
          <a:xfrm>
            <a:off x="839788" y="1550988"/>
            <a:ext cx="80422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表示输出数字量变化一个相邻数码所对应的输入模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55720" name="矩形 755719"/>
          <p:cNvSpPr/>
          <p:nvPr/>
        </p:nvSpPr>
        <p:spPr>
          <a:xfrm>
            <a:off x="93663" y="1968500"/>
            <a:ext cx="7327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拟量的变化量，常以输出二进制的位数表示。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55721" name="文本框 755720"/>
          <p:cNvSpPr txBox="1"/>
          <p:nvPr/>
        </p:nvSpPr>
        <p:spPr>
          <a:xfrm>
            <a:off x="881063" y="2846388"/>
            <a:ext cx="697071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指实际的各个转换点偏离理想特性的误差。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55722" name="文本框 755721"/>
          <p:cNvSpPr txBox="1"/>
          <p:nvPr/>
        </p:nvSpPr>
        <p:spPr>
          <a:xfrm>
            <a:off x="904875" y="3779838"/>
            <a:ext cx="482758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完成一次转换所需要的时间。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55723" name="文本框 755722"/>
          <p:cNvSpPr txBox="1"/>
          <p:nvPr/>
        </p:nvSpPr>
        <p:spPr>
          <a:xfrm>
            <a:off x="873125" y="4187825"/>
            <a:ext cx="6553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并联比较型 </a:t>
            </a:r>
            <a:r>
              <a:rPr lang="en-US" altLang="zh-CN" sz="2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&gt; 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逐次比较型 </a:t>
            </a:r>
            <a:r>
              <a:rPr lang="en-US" altLang="zh-CN" sz="2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&gt; 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双积分型</a:t>
            </a:r>
            <a:endParaRPr lang="zh-CN" altLang="en-US" sz="2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5724" name="文本框 755723"/>
          <p:cNvSpPr txBox="1"/>
          <p:nvPr/>
        </p:nvSpPr>
        <p:spPr>
          <a:xfrm>
            <a:off x="879475" y="5227638"/>
            <a:ext cx="80422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在输入模拟电压不变的条件下，当转换电路的供电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55725" name="矩形 755724"/>
          <p:cNvSpPr/>
          <p:nvPr/>
        </p:nvSpPr>
        <p:spPr>
          <a:xfrm>
            <a:off x="134938" y="5645150"/>
            <a:ext cx="51847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电源电压变化时对输出的影响。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1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571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1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5571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2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5572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1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5571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2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5572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1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5571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2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5572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2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572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1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5571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2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5572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2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5572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5715" grpId="0" build="p"/>
      <p:bldP spid="755716" grpId="0" build="p"/>
      <p:bldP spid="755717" grpId="0" build="p"/>
      <p:bldP spid="755718" grpId="0" build="p"/>
      <p:bldP spid="755719" grpId="0" build="p"/>
      <p:bldP spid="755720" grpId="0" build="p"/>
      <p:bldP spid="755721" grpId="0" build="p"/>
      <p:bldP spid="755722" grpId="0" build="p"/>
      <p:bldP spid="755723" grpId="0" build="p"/>
      <p:bldP spid="755724" grpId="0" build="p"/>
      <p:bldP spid="75572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9673" name="Picture 9" descr="slee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6713" y="2457450"/>
            <a:ext cx="1331912" cy="1331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1923" name="AutoShape 3"/>
          <p:cNvSpPr/>
          <p:nvPr/>
        </p:nvSpPr>
        <p:spPr>
          <a:xfrm>
            <a:off x="6013450" y="1773238"/>
            <a:ext cx="2592388" cy="1228725"/>
          </a:xfrm>
          <a:prstGeom prst="cloudCallout">
            <a:avLst>
              <a:gd name="adj1" fmla="val -82088"/>
              <a:gd name="adj2" fmla="val 48190"/>
            </a:avLst>
          </a:prstGeom>
          <a:solidFill>
            <a:srgbClr val="CCFFCC"/>
          </a:solidFill>
          <a:ln w="635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zh-CN" sz="1600" b="1" dirty="0">
              <a:solidFill>
                <a:srgbClr val="66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21924" name="Rectangle 4"/>
          <p:cNvSpPr/>
          <p:nvPr/>
        </p:nvSpPr>
        <p:spPr>
          <a:xfrm>
            <a:off x="6445250" y="1952625"/>
            <a:ext cx="19812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dirty="0">
                <a:latin typeface="Times New Roman" panose="02020603050405020304" pitchFamily="18" charset="0"/>
                <a:sym typeface="+mn-ea"/>
              </a:rPr>
              <a:t>数模转换与模数转换有什么区别？</a:t>
            </a:r>
            <a:r>
              <a:rPr lang="zh-CN" altLang="en-US" sz="1800" b="1" dirty="0">
                <a:latin typeface="Times New Roman" panose="02020603050405020304" pitchFamily="18" charset="0"/>
              </a:rPr>
              <a:t>。</a:t>
            </a:r>
            <a:r>
              <a:rPr lang="zh-CN" altLang="en-US" sz="1800" dirty="0">
                <a:latin typeface="Times New Roman" panose="02020603050405020304" pitchFamily="18" charset="0"/>
              </a:rPr>
              <a:t> </a:t>
            </a:r>
            <a:endParaRPr lang="zh-CN" altLang="en-US" sz="1800" dirty="0">
              <a:latin typeface="Times New Roman" panose="02020603050405020304" pitchFamily="18" charset="0"/>
            </a:endParaRPr>
          </a:p>
        </p:txBody>
      </p:sp>
      <p:sp>
        <p:nvSpPr>
          <p:cNvPr id="721925" name="AutoShape 6"/>
          <p:cNvSpPr/>
          <p:nvPr/>
        </p:nvSpPr>
        <p:spPr>
          <a:xfrm>
            <a:off x="904875" y="4189413"/>
            <a:ext cx="2917825" cy="1108075"/>
          </a:xfrm>
          <a:prstGeom prst="cloudCallout">
            <a:avLst>
              <a:gd name="adj1" fmla="val 67245"/>
              <a:gd name="adj2" fmla="val -124931"/>
            </a:avLst>
          </a:prstGeom>
          <a:solidFill>
            <a:srgbClr val="FFCCFF"/>
          </a:solidFill>
          <a:ln w="6350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zh-CN" sz="1600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21926" name="Rectangle 7"/>
          <p:cNvSpPr/>
          <p:nvPr/>
        </p:nvSpPr>
        <p:spPr>
          <a:xfrm>
            <a:off x="1209675" y="4386263"/>
            <a:ext cx="25511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latin typeface="Times New Roman" panose="02020603050405020304" pitchFamily="18" charset="0"/>
              </a:rPr>
              <a:t>常见数模转换器有哪几种，各自由什么特点？。</a:t>
            </a:r>
            <a:r>
              <a:rPr lang="zh-CN" altLang="en-US" sz="1800" dirty="0">
                <a:latin typeface="Times New Roman" panose="02020603050405020304" pitchFamily="18" charset="0"/>
              </a:rPr>
              <a:t> </a:t>
            </a:r>
            <a:endParaRPr lang="zh-CN" altLang="en-US" sz="1800" dirty="0">
              <a:latin typeface="Times New Roman" panose="02020603050405020304" pitchFamily="18" charset="0"/>
            </a:endParaRPr>
          </a:p>
        </p:txBody>
      </p:sp>
      <p:pic>
        <p:nvPicPr>
          <p:cNvPr id="721927" name="Picture 8" descr="j02991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768350"/>
            <a:ext cx="1100138" cy="180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9674" name="Text Box 10"/>
          <p:cNvSpPr txBox="1">
            <a:spLocks noChangeArrowheads="1"/>
          </p:cNvSpPr>
          <p:nvPr/>
        </p:nvSpPr>
        <p:spPr bwMode="auto">
          <a:xfrm>
            <a:off x="2824798" y="487998"/>
            <a:ext cx="3341688" cy="579438"/>
          </a:xfrm>
          <a:prstGeom prst="rect">
            <a:avLst/>
          </a:prstGeom>
          <a:gradFill rotWithShape="1">
            <a:gsLst>
              <a:gs pos="0">
                <a:srgbClr val="FFFFCC">
                  <a:gamma/>
                  <a:shade val="46275"/>
                  <a:invGamma/>
                </a:srgbClr>
              </a:gs>
              <a:gs pos="5000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检验学习结果</a:t>
            </a:r>
            <a:endParaRPr kumimoji="0" lang="zh-CN" altLang="en-US" sz="3200" b="1" kern="1200" cap="none" spc="0" normalizeH="0" baseline="0" noProof="0" smtClean="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9675" name="Text Box 11"/>
          <p:cNvSpPr txBox="1"/>
          <p:nvPr/>
        </p:nvSpPr>
        <p:spPr>
          <a:xfrm>
            <a:off x="6335713" y="5268913"/>
            <a:ext cx="13684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400" b="1" dirty="0">
                <a:solidFill>
                  <a:srgbClr val="800000"/>
                </a:solidFill>
                <a:latin typeface="Arial" panose="020B0604020202020204" pitchFamily="34" charset="0"/>
              </a:rPr>
              <a:t>答案在书中找</a:t>
            </a:r>
            <a:endParaRPr lang="zh-CN" altLang="en-US" sz="1400" b="1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pic>
        <p:nvPicPr>
          <p:cNvPr id="369676" name="Picture 12" descr="pic0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9525" y="4116388"/>
            <a:ext cx="1295400" cy="1050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9677" name="Picture 13" descr="图标1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9900" y="749300"/>
            <a:ext cx="1943100" cy="747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70" decel="100000"/>
                                        <p:tgtEl>
                                          <p:spTgt spid="3696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770" decel="100000"/>
                                        <p:tgtEl>
                                          <p:spTgt spid="3696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96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770" fill="hold"/>
                                        <p:tgtEl>
                                          <p:spTgt spid="369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9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369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9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69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369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9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674" grpId="0" bldLvl="0" animBg="1"/>
      <p:bldP spid="36967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776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26678" y="518478"/>
            <a:ext cx="3960813" cy="650875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CCFF99">
                  <a:gamma/>
                  <a:shade val="60392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80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u="sng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检 验 学 习 结 果</a:t>
            </a:r>
            <a:endParaRPr kumimoji="1" lang="zh-CN" altLang="en-US" sz="3600" b="1" u="sng" kern="1200" cap="none" spc="0" normalizeH="0" baseline="0" noProof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4" name="Text Box 14"/>
          <p:cNvSpPr txBox="1"/>
          <p:nvPr>
            <p:custDataLst>
              <p:tags r:id="rId3"/>
            </p:custDataLst>
          </p:nvPr>
        </p:nvSpPr>
        <p:spPr>
          <a:xfrm>
            <a:off x="2626678" y="1791968"/>
            <a:ext cx="390030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扫码即测即评！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561590" y="2918460"/>
            <a:ext cx="4130040" cy="19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 bldLvl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3426" name="矩形 743425"/>
          <p:cNvSpPr/>
          <p:nvPr/>
        </p:nvSpPr>
        <p:spPr>
          <a:xfrm>
            <a:off x="2066925" y="2263775"/>
            <a:ext cx="3810000" cy="701675"/>
          </a:xfrm>
          <a:prstGeom prst="rect">
            <a:avLst/>
          </a:prstGeom>
          <a:noFill/>
          <a:ln w="9525">
            <a:noFill/>
          </a:ln>
          <a:effectLst>
            <a:outerShdw dist="45791" dir="2021404" algn="ctr" rotWithShape="0">
              <a:schemeClr val="bg2"/>
            </a:outerShdw>
          </a:effectLst>
        </p:spPr>
        <p:txBody>
          <a:bodyPr>
            <a:spAutoFit/>
          </a:bodyPr>
          <a:p>
            <a:pPr algn="ctr"/>
            <a:r>
              <a:rPr lang="en-US" altLang="zh-CN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rPr>
              <a:t>D/A</a:t>
            </a:r>
            <a:r>
              <a:rPr lang="zh-CN" altLang="zh-CN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rPr>
              <a:t>和</a:t>
            </a:r>
            <a:r>
              <a:rPr lang="en-US" altLang="zh-CN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rPr>
              <a:t>A/D</a:t>
            </a:r>
            <a:r>
              <a:rPr lang="zh-CN" altLang="zh-CN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rPr>
              <a:t>转换器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000" b="1">
              <a:solidFill>
                <a:srgbClr val="FF0066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743428" name="矩形 743427">
            <a:hlinkClick r:id=""/>
          </p:cNvPr>
          <p:cNvSpPr/>
          <p:nvPr/>
        </p:nvSpPr>
        <p:spPr>
          <a:xfrm>
            <a:off x="2066925" y="3124200"/>
            <a:ext cx="3702050" cy="641350"/>
          </a:xfrm>
          <a:prstGeom prst="rect">
            <a:avLst/>
          </a:prstGeom>
          <a:noFill/>
          <a:ln w="2857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36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13.1</a:t>
            </a:r>
            <a:r>
              <a:rPr lang="en-US" altLang="zh-CN" sz="36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2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D/A </a:t>
            </a:r>
            <a:r>
              <a:rPr lang="zh-CN" altLang="en-US" sz="32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转换器</a:t>
            </a:r>
            <a:endParaRPr lang="zh-CN" altLang="en-US" sz="36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3429" name="矩形 743428">
            <a:hlinkClick r:id=""/>
          </p:cNvPr>
          <p:cNvSpPr/>
          <p:nvPr/>
        </p:nvSpPr>
        <p:spPr>
          <a:xfrm>
            <a:off x="2066925" y="3924300"/>
            <a:ext cx="3702050" cy="641350"/>
          </a:xfrm>
          <a:prstGeom prst="rect">
            <a:avLst/>
          </a:prstGeom>
          <a:noFill/>
          <a:ln w="2857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36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13.2</a:t>
            </a:r>
            <a:r>
              <a:rPr lang="en-US" altLang="zh-CN" sz="36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2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A/D </a:t>
            </a:r>
            <a:r>
              <a:rPr lang="zh-CN" altLang="en-US" sz="32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转换器</a:t>
            </a:r>
            <a:endParaRPr lang="zh-CN" altLang="en-US" sz="32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51660" y="477520"/>
            <a:ext cx="4572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第 </a:t>
            </a:r>
            <a:r>
              <a:rPr lang="en-US" altLang="zh-CN" sz="400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13</a:t>
            </a:r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章</a:t>
            </a:r>
            <a:r>
              <a:rPr lang="en-US" altLang="zh-CN" sz="4000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</a:t>
            </a:r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主要内容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43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42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342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42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4342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3426" grpId="0" bldLvl="0" animBg="1"/>
      <p:bldP spid="743428" grpId="0" advAuto="1000" build="p"/>
      <p:bldP spid="743429" grpId="0" advAuto="100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4450" name="文本框 744449">
            <a:hlinkClick r:id="" action="ppaction://noaction"/>
          </p:cNvPr>
          <p:cNvSpPr txBox="1"/>
          <p:nvPr/>
        </p:nvSpPr>
        <p:spPr>
          <a:xfrm>
            <a:off x="704850" y="2411413"/>
            <a:ext cx="8148638" cy="5492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13.1.1  D/A</a:t>
            </a:r>
            <a:r>
              <a:rPr lang="zh-CN" altLang="zh-CN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转换器的基本原理</a:t>
            </a:r>
            <a:endParaRPr lang="zh-CN" altLang="en-US" sz="3600" b="1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4451" name="文本框 744450">
            <a:hlinkClick r:id="" action="ppaction://noaction"/>
          </p:cNvPr>
          <p:cNvSpPr txBox="1"/>
          <p:nvPr/>
        </p:nvSpPr>
        <p:spPr>
          <a:xfrm>
            <a:off x="609600" y="3300413"/>
            <a:ext cx="7662863" cy="641350"/>
          </a:xfrm>
          <a:prstGeom prst="rect">
            <a:avLst/>
          </a:prstGeom>
          <a:noFill/>
          <a:ln w="28575">
            <a:noFill/>
          </a:ln>
        </p:spPr>
        <p:txBody>
          <a:bodyPr anchor="ctr" anchorCtr="0">
            <a:spAutoFit/>
          </a:bodyPr>
          <a:p>
            <a:r>
              <a:rPr lang="en-US" altLang="zh-CN" sz="36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13.1.2  </a:t>
            </a: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倒</a:t>
            </a:r>
            <a:r>
              <a:rPr lang="en-US" altLang="zh-CN" sz="36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T</a:t>
            </a: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形电阻网络</a:t>
            </a:r>
            <a:r>
              <a:rPr lang="en-US" altLang="zh-CN" sz="36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D/A</a:t>
            </a: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转换器 </a:t>
            </a:r>
            <a:endParaRPr lang="zh-CN" altLang="en-US" sz="3600" b="1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4453" name="文本框 744452">
            <a:hlinkClick r:id="" action="ppaction://noaction"/>
          </p:cNvPr>
          <p:cNvSpPr txBox="1"/>
          <p:nvPr/>
        </p:nvSpPr>
        <p:spPr>
          <a:xfrm>
            <a:off x="611188" y="4292600"/>
            <a:ext cx="7662862" cy="641350"/>
          </a:xfrm>
          <a:prstGeom prst="rect">
            <a:avLst/>
          </a:prstGeom>
          <a:noFill/>
          <a:ln w="28575">
            <a:noFill/>
          </a:ln>
        </p:spPr>
        <p:txBody>
          <a:bodyPr anchor="ctr" anchorCtr="0">
            <a:spAutoFit/>
          </a:bodyPr>
          <a:p>
            <a:r>
              <a:rPr lang="en-US" altLang="zh-CN" sz="36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13.1.3  D/A</a:t>
            </a: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转换器的主要技术指标</a:t>
            </a:r>
            <a:endParaRPr lang="zh-CN" altLang="en-US" sz="3600" b="1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99030" y="524510"/>
            <a:ext cx="4572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13.1   </a:t>
            </a:r>
            <a:r>
              <a:rPr lang="en-US" altLang="zh-CN" sz="400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sym typeface="+mn-ea"/>
              </a:rPr>
              <a:t>D/A </a:t>
            </a:r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sym typeface="+mn-ea"/>
              </a:rPr>
              <a:t>转换器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45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445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45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445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45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4445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4450" grpId="0" advAuto="1000" build="p"/>
      <p:bldP spid="744451" grpId="0" advAuto="1000" build="p"/>
      <p:bldP spid="744453" grpId="0" advAuto="100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5474" name="文本框 745473"/>
          <p:cNvSpPr txBox="1"/>
          <p:nvPr/>
        </p:nvSpPr>
        <p:spPr>
          <a:xfrm>
            <a:off x="700088" y="4587875"/>
            <a:ext cx="7675562" cy="822325"/>
          </a:xfrm>
          <a:prstGeom prst="rect">
            <a:avLst/>
          </a:prstGeom>
          <a:solidFill>
            <a:srgbClr val="CCCCFF">
              <a:alpha val="50000"/>
            </a:srgb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输出模拟电压    </a:t>
            </a:r>
            <a:br>
              <a:rPr lang="zh-CN" altLang="en-US" b="1" dirty="0">
                <a:latin typeface="Times New Roman" panose="02020603050405020304" pitchFamily="18" charset="0"/>
              </a:rPr>
            </a:br>
            <a:r>
              <a:rPr lang="zh-CN" altLang="en-US" b="1" dirty="0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u</a:t>
            </a:r>
            <a:r>
              <a:rPr lang="en-US" altLang="zh-CN" b="1" baseline="-25000">
                <a:latin typeface="Times New Roman" panose="02020603050405020304" pitchFamily="18" charset="0"/>
              </a:rPr>
              <a:t>O </a:t>
            </a:r>
            <a:r>
              <a:rPr lang="en-US" altLang="zh-CN" b="1">
                <a:latin typeface="Times New Roman" panose="02020603050405020304" pitchFamily="18" charset="0"/>
              </a:rPr>
              <a:t>=</a:t>
            </a:r>
            <a:r>
              <a:rPr lang="en-US" altLang="zh-CN" b="1" baseline="-25000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>
                <a:latin typeface="Times New Roman" panose="02020603050405020304" pitchFamily="18" charset="0"/>
              </a:rPr>
              <a:t>△ = (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i="1" baseline="-25000">
                <a:latin typeface="Times New Roman" panose="02020603050405020304" pitchFamily="18" charset="0"/>
              </a:rPr>
              <a:t>n</a:t>
            </a:r>
            <a:r>
              <a:rPr lang="en-US" altLang="zh-CN" b="1" baseline="-25000">
                <a:latin typeface="Symbol" panose="05050102010706020507" pitchFamily="18" charset="2"/>
              </a:rPr>
              <a:t>-</a:t>
            </a:r>
            <a:r>
              <a:rPr lang="en-US" altLang="zh-CN" b="1" baseline="-25000">
                <a:latin typeface="Times New Roman" panose="02020603050405020304" pitchFamily="18" charset="0"/>
              </a:rPr>
              <a:t>1</a:t>
            </a:r>
            <a:r>
              <a:rPr lang="en-US" altLang="zh-CN" b="1">
                <a:latin typeface="Times New Roman" panose="02020603050405020304" pitchFamily="18" charset="0"/>
              </a:rPr>
              <a:t> 2</a:t>
            </a:r>
            <a:r>
              <a:rPr lang="en-US" altLang="zh-CN" b="1" i="1" baseline="30000">
                <a:latin typeface="Times New Roman" panose="02020603050405020304" pitchFamily="18" charset="0"/>
              </a:rPr>
              <a:t>n</a:t>
            </a:r>
            <a:r>
              <a:rPr lang="en-US" altLang="zh-CN" b="1" baseline="30000">
                <a:latin typeface="Symbol" panose="05050102010706020507" pitchFamily="18" charset="2"/>
              </a:rPr>
              <a:t>-</a:t>
            </a:r>
            <a:r>
              <a:rPr lang="en-US" altLang="zh-CN" b="1" baseline="30000">
                <a:latin typeface="Times New Roman" panose="02020603050405020304" pitchFamily="18" charset="0"/>
              </a:rPr>
              <a:t>1</a:t>
            </a:r>
            <a:r>
              <a:rPr lang="en-US" altLang="zh-CN" b="1">
                <a:latin typeface="Times New Roman" panose="02020603050405020304" pitchFamily="18" charset="0"/>
              </a:rPr>
              <a:t> +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i="1" baseline="-25000">
                <a:latin typeface="Times New Roman" panose="02020603050405020304" pitchFamily="18" charset="0"/>
              </a:rPr>
              <a:t>n</a:t>
            </a:r>
            <a:r>
              <a:rPr lang="en-US" altLang="zh-CN" b="1" baseline="-25000">
                <a:latin typeface="Symbol" panose="05050102010706020507" pitchFamily="18" charset="2"/>
              </a:rPr>
              <a:t>-</a:t>
            </a:r>
            <a:r>
              <a:rPr lang="en-US" altLang="zh-CN" b="1" baseline="-25000">
                <a:latin typeface="Times New Roman" panose="02020603050405020304" pitchFamily="18" charset="0"/>
              </a:rPr>
              <a:t>2</a:t>
            </a:r>
            <a:r>
              <a:rPr lang="en-US" altLang="zh-CN" b="1">
                <a:latin typeface="Times New Roman" panose="02020603050405020304" pitchFamily="18" charset="0"/>
              </a:rPr>
              <a:t> 2</a:t>
            </a:r>
            <a:r>
              <a:rPr lang="en-US" altLang="zh-CN" b="1" i="1" baseline="30000">
                <a:latin typeface="Times New Roman" panose="02020603050405020304" pitchFamily="18" charset="0"/>
              </a:rPr>
              <a:t>n</a:t>
            </a:r>
            <a:r>
              <a:rPr lang="en-US" altLang="zh-CN" b="1" baseline="30000">
                <a:latin typeface="Symbol" panose="05050102010706020507" pitchFamily="18" charset="2"/>
              </a:rPr>
              <a:t>-</a:t>
            </a:r>
            <a:r>
              <a:rPr lang="en-US" altLang="zh-CN" b="1" baseline="30000">
                <a:latin typeface="Times New Roman" panose="02020603050405020304" pitchFamily="18" charset="0"/>
              </a:rPr>
              <a:t>2 </a:t>
            </a:r>
            <a:r>
              <a:rPr lang="en-US" altLang="zh-CN" b="1">
                <a:latin typeface="Times New Roman" panose="02020603050405020304" pitchFamily="18" charset="0"/>
              </a:rPr>
              <a:t>+ </a:t>
            </a:r>
            <a:r>
              <a:rPr lang="en-US" altLang="zh-CN" b="1">
                <a:latin typeface="Times New Roman" panose="02020603050405020304" pitchFamily="18" charset="0"/>
                <a:sym typeface="Symbol" panose="05050102010706020507" pitchFamily="18" charset="2"/>
              </a:rPr>
              <a:t></a:t>
            </a:r>
            <a:r>
              <a:rPr lang="en-US" altLang="zh-CN" b="1">
                <a:latin typeface="Times New Roman" panose="02020603050405020304" pitchFamily="18" charset="0"/>
              </a:rPr>
              <a:t> +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baseline="-25000">
                <a:latin typeface="Times New Roman" panose="02020603050405020304" pitchFamily="18" charset="0"/>
              </a:rPr>
              <a:t>1</a:t>
            </a:r>
            <a:r>
              <a:rPr lang="en-US" altLang="zh-CN" b="1">
                <a:latin typeface="Times New Roman" panose="02020603050405020304" pitchFamily="18" charset="0"/>
              </a:rPr>
              <a:t> 2</a:t>
            </a:r>
            <a:r>
              <a:rPr lang="en-US" altLang="zh-CN" b="1" baseline="30000">
                <a:latin typeface="Times New Roman" panose="02020603050405020304" pitchFamily="18" charset="0"/>
              </a:rPr>
              <a:t>1</a:t>
            </a:r>
            <a:r>
              <a:rPr lang="en-US" altLang="zh-CN" b="1">
                <a:latin typeface="Times New Roman" panose="02020603050405020304" pitchFamily="18" charset="0"/>
              </a:rPr>
              <a:t> +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baseline="-25000">
                <a:latin typeface="Times New Roman" panose="02020603050405020304" pitchFamily="18" charset="0"/>
              </a:rPr>
              <a:t>0</a:t>
            </a:r>
            <a:r>
              <a:rPr lang="en-US" altLang="zh-CN" b="1">
                <a:latin typeface="Times New Roman" panose="02020603050405020304" pitchFamily="18" charset="0"/>
              </a:rPr>
              <a:t> 2</a:t>
            </a:r>
            <a:r>
              <a:rPr lang="en-US" altLang="zh-CN" b="1" baseline="30000">
                <a:latin typeface="Times New Roman" panose="02020603050405020304" pitchFamily="18" charset="0"/>
              </a:rPr>
              <a:t>0</a:t>
            </a:r>
            <a:r>
              <a:rPr lang="en-US" altLang="zh-CN" b="1">
                <a:latin typeface="Times New Roman" panose="02020603050405020304" pitchFamily="18" charset="0"/>
              </a:rPr>
              <a:t> )△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sp>
        <p:nvSpPr>
          <p:cNvPr id="745475" name="文本框 745474"/>
          <p:cNvSpPr txBox="1"/>
          <p:nvPr/>
        </p:nvSpPr>
        <p:spPr>
          <a:xfrm>
            <a:off x="700088" y="5553075"/>
            <a:ext cx="7675562" cy="457200"/>
          </a:xfrm>
          <a:prstGeom prst="rect">
            <a:avLst/>
          </a:prstGeom>
          <a:solidFill>
            <a:srgbClr val="CCCCFF">
              <a:alpha val="50000"/>
            </a:srgb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        可见，</a:t>
            </a:r>
            <a:r>
              <a:rPr lang="en-US" altLang="zh-CN" b="1" i="1">
                <a:latin typeface="Times New Roman" panose="02020603050405020304" pitchFamily="18" charset="0"/>
              </a:rPr>
              <a:t>u</a:t>
            </a:r>
            <a:r>
              <a:rPr lang="en-US" altLang="zh-CN" b="1" baseline="-25000">
                <a:latin typeface="Times New Roman" panose="02020603050405020304" pitchFamily="18" charset="0"/>
              </a:rPr>
              <a:t>O </a:t>
            </a:r>
            <a:r>
              <a:rPr lang="en-US" altLang="zh-CN" b="1">
                <a:latin typeface="Times New Roman" panose="02020603050405020304" pitchFamily="18" charset="0"/>
              </a:rPr>
              <a:t>∝</a:t>
            </a:r>
            <a:r>
              <a:rPr lang="en-US" altLang="zh-CN" b="1" baseline="-25000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zh-CN" altLang="en-US" b="1">
                <a:latin typeface="Times New Roman" panose="02020603050405020304" pitchFamily="18" charset="0"/>
              </a:rPr>
              <a:t>，</a:t>
            </a:r>
            <a:r>
              <a:rPr lang="en-US" altLang="zh-CN" b="1" i="1">
                <a:latin typeface="Times New Roman" panose="02020603050405020304" pitchFamily="18" charset="0"/>
              </a:rPr>
              <a:t>u</a:t>
            </a:r>
            <a:r>
              <a:rPr lang="en-US" altLang="zh-CN" b="1" baseline="-25000">
                <a:latin typeface="Times New Roman" panose="02020603050405020304" pitchFamily="18" charset="0"/>
              </a:rPr>
              <a:t>O </a:t>
            </a:r>
            <a:r>
              <a:rPr lang="zh-CN" altLang="en-US" b="1" dirty="0">
                <a:latin typeface="Times New Roman" panose="02020603050405020304" pitchFamily="18" charset="0"/>
              </a:rPr>
              <a:t>的大小反映了数字量</a:t>
            </a:r>
            <a:r>
              <a:rPr lang="zh-CN" altLang="en-US" b="1" baseline="-25000" dirty="0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baseline="-25000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</a:rPr>
              <a:t>的大小。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745476" name="文本框 745475"/>
          <p:cNvSpPr txBox="1"/>
          <p:nvPr/>
        </p:nvSpPr>
        <p:spPr>
          <a:xfrm>
            <a:off x="700088" y="3851275"/>
            <a:ext cx="7675562" cy="822325"/>
          </a:xfrm>
          <a:prstGeom prst="rect">
            <a:avLst/>
          </a:prstGeom>
          <a:solidFill>
            <a:srgbClr val="CCCCFF">
              <a:alpha val="50000"/>
            </a:srgb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输入数字量   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>
                <a:latin typeface="Times New Roman" panose="02020603050405020304" pitchFamily="18" charset="0"/>
              </a:rPr>
              <a:t> = (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i="1" baseline="-25000">
                <a:latin typeface="Times New Roman" panose="02020603050405020304" pitchFamily="18" charset="0"/>
              </a:rPr>
              <a:t>n</a:t>
            </a:r>
            <a:r>
              <a:rPr lang="en-US" altLang="zh-CN" b="1" baseline="-25000">
                <a:latin typeface="Symbol" panose="05050102010706020507" pitchFamily="18" charset="2"/>
              </a:rPr>
              <a:t>-</a:t>
            </a:r>
            <a:r>
              <a:rPr lang="en-US" altLang="zh-CN" b="1" baseline="-25000">
                <a:latin typeface="Times New Roman" panose="02020603050405020304" pitchFamily="18" charset="0"/>
              </a:rPr>
              <a:t>1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i="1" baseline="-25000">
                <a:latin typeface="Times New Roman" panose="02020603050405020304" pitchFamily="18" charset="0"/>
              </a:rPr>
              <a:t>n</a:t>
            </a:r>
            <a:r>
              <a:rPr lang="en-US" altLang="zh-CN" b="1" baseline="-25000">
                <a:latin typeface="Symbol" panose="05050102010706020507" pitchFamily="18" charset="2"/>
              </a:rPr>
              <a:t>-</a:t>
            </a:r>
            <a:r>
              <a:rPr lang="en-US" altLang="zh-CN" b="1" baseline="-25000">
                <a:latin typeface="Times New Roman" panose="02020603050405020304" pitchFamily="18" charset="0"/>
              </a:rPr>
              <a:t>2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en-US" altLang="zh-CN" b="1">
                <a:latin typeface="Times New Roman" panose="02020603050405020304" pitchFamily="18" charset="0"/>
                <a:sym typeface="Symbol" panose="05050102010706020507" pitchFamily="18" charset="2"/>
              </a:rPr>
              <a:t>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baseline="-25000">
                <a:latin typeface="Times New Roman" panose="02020603050405020304" pitchFamily="18" charset="0"/>
              </a:rPr>
              <a:t>1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baseline="-25000">
                <a:latin typeface="Times New Roman" panose="02020603050405020304" pitchFamily="18" charset="0"/>
              </a:rPr>
              <a:t>0 </a:t>
            </a:r>
            <a:r>
              <a:rPr lang="en-US" altLang="zh-CN" b="1">
                <a:latin typeface="Times New Roman" panose="02020603050405020304" pitchFamily="18" charset="0"/>
              </a:rPr>
              <a:t>) </a:t>
            </a:r>
            <a:r>
              <a:rPr lang="en-US" altLang="zh-CN" b="1" baseline="-25000">
                <a:latin typeface="Times New Roman" panose="02020603050405020304" pitchFamily="18" charset="0"/>
              </a:rPr>
              <a:t>2</a:t>
            </a:r>
            <a:br>
              <a:rPr lang="en-US" altLang="zh-CN" b="1">
                <a:latin typeface="Times New Roman" panose="02020603050405020304" pitchFamily="18" charset="0"/>
              </a:rPr>
            </a:br>
            <a:r>
              <a:rPr lang="en-US" altLang="zh-CN" b="1">
                <a:latin typeface="Times New Roman" panose="02020603050405020304" pitchFamily="18" charset="0"/>
              </a:rPr>
              <a:t>                            =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i="1" baseline="-25000">
                <a:latin typeface="Times New Roman" panose="02020603050405020304" pitchFamily="18" charset="0"/>
              </a:rPr>
              <a:t>n</a:t>
            </a:r>
            <a:r>
              <a:rPr lang="en-US" altLang="zh-CN" b="1" baseline="-25000">
                <a:latin typeface="Symbol" panose="05050102010706020507" pitchFamily="18" charset="2"/>
              </a:rPr>
              <a:t>-</a:t>
            </a:r>
            <a:r>
              <a:rPr lang="en-US" altLang="zh-CN" b="1" baseline="-25000">
                <a:latin typeface="Times New Roman" panose="02020603050405020304" pitchFamily="18" charset="0"/>
              </a:rPr>
              <a:t>1</a:t>
            </a:r>
            <a:r>
              <a:rPr lang="en-US" altLang="zh-CN" b="1">
                <a:latin typeface="Times New Roman" panose="02020603050405020304" pitchFamily="18" charset="0"/>
              </a:rPr>
              <a:t> 2</a:t>
            </a:r>
            <a:r>
              <a:rPr lang="en-US" altLang="zh-CN" b="1" i="1" baseline="30000">
                <a:latin typeface="Times New Roman" panose="02020603050405020304" pitchFamily="18" charset="0"/>
              </a:rPr>
              <a:t>n</a:t>
            </a:r>
            <a:r>
              <a:rPr lang="en-US" altLang="zh-CN" b="1" baseline="30000">
                <a:latin typeface="Symbol" panose="05050102010706020507" pitchFamily="18" charset="2"/>
              </a:rPr>
              <a:t>-</a:t>
            </a:r>
            <a:r>
              <a:rPr lang="en-US" altLang="zh-CN" b="1" baseline="30000">
                <a:latin typeface="Times New Roman" panose="02020603050405020304" pitchFamily="18" charset="0"/>
              </a:rPr>
              <a:t>1</a:t>
            </a:r>
            <a:r>
              <a:rPr lang="en-US" altLang="zh-CN" b="1">
                <a:latin typeface="Times New Roman" panose="02020603050405020304" pitchFamily="18" charset="0"/>
              </a:rPr>
              <a:t> +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i="1" baseline="-25000">
                <a:latin typeface="Times New Roman" panose="02020603050405020304" pitchFamily="18" charset="0"/>
              </a:rPr>
              <a:t>n</a:t>
            </a:r>
            <a:r>
              <a:rPr lang="en-US" altLang="zh-CN" b="1" baseline="-25000">
                <a:latin typeface="Symbol" panose="05050102010706020507" pitchFamily="18" charset="2"/>
              </a:rPr>
              <a:t>-</a:t>
            </a:r>
            <a:r>
              <a:rPr lang="en-US" altLang="zh-CN" b="1" baseline="-25000">
                <a:latin typeface="Times New Roman" panose="02020603050405020304" pitchFamily="18" charset="0"/>
              </a:rPr>
              <a:t>2</a:t>
            </a:r>
            <a:r>
              <a:rPr lang="en-US" altLang="zh-CN" b="1">
                <a:latin typeface="Times New Roman" panose="02020603050405020304" pitchFamily="18" charset="0"/>
              </a:rPr>
              <a:t> 2</a:t>
            </a:r>
            <a:r>
              <a:rPr lang="en-US" altLang="zh-CN" b="1" i="1" baseline="30000">
                <a:latin typeface="Times New Roman" panose="02020603050405020304" pitchFamily="18" charset="0"/>
              </a:rPr>
              <a:t>n</a:t>
            </a:r>
            <a:r>
              <a:rPr lang="en-US" altLang="zh-CN" b="1" baseline="30000">
                <a:latin typeface="Symbol" panose="05050102010706020507" pitchFamily="18" charset="2"/>
              </a:rPr>
              <a:t>-</a:t>
            </a:r>
            <a:r>
              <a:rPr lang="en-US" altLang="zh-CN" b="1" baseline="30000">
                <a:latin typeface="Times New Roman" panose="02020603050405020304" pitchFamily="18" charset="0"/>
              </a:rPr>
              <a:t>2 </a:t>
            </a:r>
            <a:r>
              <a:rPr lang="en-US" altLang="zh-CN" b="1">
                <a:latin typeface="Times New Roman" panose="02020603050405020304" pitchFamily="18" charset="0"/>
              </a:rPr>
              <a:t>+ </a:t>
            </a:r>
            <a:r>
              <a:rPr lang="en-US" altLang="zh-CN" b="1">
                <a:latin typeface="Times New Roman" panose="02020603050405020304" pitchFamily="18" charset="0"/>
                <a:sym typeface="Symbol" panose="05050102010706020507" pitchFamily="18" charset="2"/>
              </a:rPr>
              <a:t></a:t>
            </a:r>
            <a:r>
              <a:rPr lang="en-US" altLang="zh-CN" b="1">
                <a:latin typeface="Times New Roman" panose="02020603050405020304" pitchFamily="18" charset="0"/>
              </a:rPr>
              <a:t> +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baseline="-25000">
                <a:latin typeface="Times New Roman" panose="02020603050405020304" pitchFamily="18" charset="0"/>
              </a:rPr>
              <a:t>1</a:t>
            </a:r>
            <a:r>
              <a:rPr lang="en-US" altLang="zh-CN" b="1">
                <a:latin typeface="Times New Roman" panose="02020603050405020304" pitchFamily="18" charset="0"/>
              </a:rPr>
              <a:t> 2</a:t>
            </a:r>
            <a:r>
              <a:rPr lang="en-US" altLang="zh-CN" b="1" baseline="30000">
                <a:latin typeface="Times New Roman" panose="02020603050405020304" pitchFamily="18" charset="0"/>
              </a:rPr>
              <a:t>1</a:t>
            </a:r>
            <a:r>
              <a:rPr lang="en-US" altLang="zh-CN" b="1">
                <a:latin typeface="Times New Roman" panose="02020603050405020304" pitchFamily="18" charset="0"/>
              </a:rPr>
              <a:t> +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baseline="-25000">
                <a:latin typeface="Times New Roman" panose="02020603050405020304" pitchFamily="18" charset="0"/>
              </a:rPr>
              <a:t>0</a:t>
            </a:r>
            <a:r>
              <a:rPr lang="en-US" altLang="zh-CN" b="1">
                <a:latin typeface="Times New Roman" panose="02020603050405020304" pitchFamily="18" charset="0"/>
              </a:rPr>
              <a:t> 2</a:t>
            </a:r>
            <a:r>
              <a:rPr lang="en-US" altLang="zh-CN" b="1" baseline="30000">
                <a:latin typeface="Times New Roman" panose="02020603050405020304" pitchFamily="18" charset="0"/>
              </a:rPr>
              <a:t>0</a:t>
            </a:r>
            <a:r>
              <a:rPr lang="en-US" altLang="zh-CN" b="1">
                <a:latin typeface="Times New Roman" panose="02020603050405020304" pitchFamily="18" charset="0"/>
              </a:rPr>
              <a:t>  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sp>
        <p:nvSpPr>
          <p:cNvPr id="745477" name="文本框 745476"/>
          <p:cNvSpPr txBox="1"/>
          <p:nvPr/>
        </p:nvSpPr>
        <p:spPr>
          <a:xfrm>
            <a:off x="681038" y="5424488"/>
            <a:ext cx="7646987" cy="118745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　　</a:t>
            </a:r>
            <a:r>
              <a:rPr lang="zh-CN" altLang="en-US" b="1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△ </a:t>
            </a:r>
            <a:r>
              <a:rPr lang="zh-CN" altLang="en-US" b="1" dirty="0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是 </a:t>
            </a:r>
            <a:r>
              <a:rPr lang="en-US" altLang="zh-CN" b="1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DAC </a:t>
            </a:r>
            <a:r>
              <a:rPr lang="zh-CN" altLang="en-US" b="1" dirty="0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能输出的最小电压值，称为 </a:t>
            </a:r>
            <a:r>
              <a:rPr lang="en-US" altLang="zh-CN" b="1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DAC </a:t>
            </a:r>
            <a:r>
              <a:rPr lang="zh-CN" altLang="en-US" b="1" dirty="0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的单位量化电压，</a:t>
            </a:r>
            <a:r>
              <a:rPr lang="zh-CN" altLang="en-US" b="1" dirty="0">
                <a:latin typeface="Times New Roman" panose="02020603050405020304" pitchFamily="18" charset="0"/>
              </a:rPr>
              <a:t>它等于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</a:rPr>
              <a:t>最低位</a:t>
            </a:r>
            <a:r>
              <a:rPr lang="en-US" altLang="zh-CN" b="1">
                <a:latin typeface="宋体" panose="02010600030101010101" pitchFamily="2" charset="-122"/>
              </a:rPr>
              <a:t>(</a:t>
            </a:r>
            <a:r>
              <a:rPr lang="en-US" altLang="zh-CN" b="1">
                <a:latin typeface="Times New Roman" panose="02020603050405020304" pitchFamily="18" charset="0"/>
              </a:rPr>
              <a:t>LSB</a:t>
            </a:r>
            <a:r>
              <a:rPr lang="en-US" altLang="zh-CN" b="1">
                <a:latin typeface="宋体" panose="02010600030101010101" pitchFamily="2" charset="-122"/>
              </a:rPr>
              <a:t>)</a:t>
            </a:r>
            <a:r>
              <a:rPr lang="zh-CN" altLang="en-US" b="1" dirty="0">
                <a:latin typeface="Times New Roman" panose="02020603050405020304" pitchFamily="18" charset="0"/>
              </a:rPr>
              <a:t>为 </a:t>
            </a:r>
            <a:r>
              <a:rPr lang="en-US" altLang="zh-CN" b="1">
                <a:latin typeface="Times New Roman" panose="02020603050405020304" pitchFamily="18" charset="0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</a:rPr>
              <a:t>、其余各位均为 </a:t>
            </a:r>
            <a:r>
              <a:rPr lang="en-US" altLang="zh-CN" b="1">
                <a:latin typeface="Times New Roman" panose="02020603050405020304" pitchFamily="18" charset="0"/>
              </a:rPr>
              <a:t>0 </a:t>
            </a:r>
            <a:r>
              <a:rPr lang="zh-CN" altLang="en-US" b="1" dirty="0">
                <a:latin typeface="Times New Roman" panose="02020603050405020304" pitchFamily="18" charset="0"/>
              </a:rPr>
              <a:t>时的模拟输出电压</a:t>
            </a:r>
            <a:r>
              <a:rPr lang="en-US" altLang="zh-CN" b="1">
                <a:latin typeface="宋体" panose="02010600030101010101" pitchFamily="2" charset="-122"/>
              </a:rPr>
              <a:t>(</a:t>
            </a:r>
            <a:r>
              <a:rPr lang="zh-CN" altLang="en-US" b="1" dirty="0">
                <a:latin typeface="Times New Roman" panose="02020603050405020304" pitchFamily="18" charset="0"/>
              </a:rPr>
              <a:t>用 </a:t>
            </a:r>
            <a:r>
              <a:rPr lang="en-US" altLang="zh-CN" b="1" i="1">
                <a:latin typeface="Times New Roman" panose="02020603050405020304" pitchFamily="18" charset="0"/>
              </a:rPr>
              <a:t>U</a:t>
            </a:r>
            <a:r>
              <a:rPr lang="en-US" altLang="zh-CN" b="1" baseline="-25000">
                <a:latin typeface="Times New Roman" panose="02020603050405020304" pitchFamily="18" charset="0"/>
              </a:rPr>
              <a:t>LSB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</a:rPr>
              <a:t>表示</a:t>
            </a:r>
            <a:r>
              <a:rPr lang="en-US" altLang="zh-CN" b="1">
                <a:latin typeface="宋体" panose="02010600030101010101" pitchFamily="2" charset="-122"/>
              </a:rPr>
              <a:t>)</a:t>
            </a:r>
            <a:r>
              <a:rPr lang="zh-CN" altLang="en-US" b="1" dirty="0">
                <a:latin typeface="Times New Roman" panose="02020603050405020304" pitchFamily="18" charset="0"/>
              </a:rPr>
              <a:t>。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grpSp>
        <p:nvGrpSpPr>
          <p:cNvPr id="745478" name="组合 745477"/>
          <p:cNvGrpSpPr/>
          <p:nvPr/>
        </p:nvGrpSpPr>
        <p:grpSpPr>
          <a:xfrm>
            <a:off x="1273175" y="1481138"/>
            <a:ext cx="6781800" cy="2286000"/>
            <a:chOff x="784" y="680"/>
            <a:chExt cx="4272" cy="1440"/>
          </a:xfrm>
        </p:grpSpPr>
        <p:sp>
          <p:nvSpPr>
            <p:cNvPr id="745479" name="矩形 745478"/>
            <p:cNvSpPr/>
            <p:nvPr/>
          </p:nvSpPr>
          <p:spPr>
            <a:xfrm>
              <a:off x="2424" y="800"/>
              <a:ext cx="1008" cy="1192"/>
            </a:xfrm>
            <a:prstGeom prst="rect">
              <a:avLst/>
            </a:prstGeom>
            <a:solidFill>
              <a:srgbClr val="CCECFF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5480" name="矩形 745479"/>
            <p:cNvSpPr/>
            <p:nvPr/>
          </p:nvSpPr>
          <p:spPr>
            <a:xfrm>
              <a:off x="2670" y="1245"/>
              <a:ext cx="5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</a:rPr>
                <a:t>DAC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5481" name="矩形 745480"/>
            <p:cNvSpPr/>
            <p:nvPr/>
          </p:nvSpPr>
          <p:spPr>
            <a:xfrm>
              <a:off x="2422" y="1786"/>
              <a:ext cx="116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endParaRPr lang="zh-CN" altLang="en-US" b="1" baseline="30000" dirty="0">
                <a:latin typeface="Times New Roman" panose="02020603050405020304" pitchFamily="18" charset="0"/>
              </a:endParaRPr>
            </a:p>
          </p:txBody>
        </p:sp>
        <p:sp>
          <p:nvSpPr>
            <p:cNvPr id="745482" name="矩形 745481"/>
            <p:cNvSpPr/>
            <p:nvPr/>
          </p:nvSpPr>
          <p:spPr>
            <a:xfrm>
              <a:off x="2422" y="1538"/>
              <a:ext cx="116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endParaRPr lang="zh-CN" altLang="en-US" b="1" baseline="30000" dirty="0">
                <a:latin typeface="Times New Roman" panose="02020603050405020304" pitchFamily="18" charset="0"/>
              </a:endParaRPr>
            </a:p>
          </p:txBody>
        </p:sp>
        <p:sp>
          <p:nvSpPr>
            <p:cNvPr id="745483" name="矩形 745482"/>
            <p:cNvSpPr/>
            <p:nvPr/>
          </p:nvSpPr>
          <p:spPr>
            <a:xfrm>
              <a:off x="2422" y="1058"/>
              <a:ext cx="116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endParaRPr lang="zh-CN" altLang="en-US" b="1" baseline="30000" dirty="0">
                <a:latin typeface="Times New Roman" panose="02020603050405020304" pitchFamily="18" charset="0"/>
              </a:endParaRPr>
            </a:p>
          </p:txBody>
        </p:sp>
        <p:sp>
          <p:nvSpPr>
            <p:cNvPr id="745484" name="矩形 745483"/>
            <p:cNvSpPr/>
            <p:nvPr/>
          </p:nvSpPr>
          <p:spPr>
            <a:xfrm>
              <a:off x="2422" y="826"/>
              <a:ext cx="116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endParaRPr lang="zh-CN" altLang="en-US" b="1" baseline="30000" dirty="0">
                <a:latin typeface="Times New Roman" panose="02020603050405020304" pitchFamily="18" charset="0"/>
              </a:endParaRPr>
            </a:p>
          </p:txBody>
        </p:sp>
        <p:sp>
          <p:nvSpPr>
            <p:cNvPr id="745485" name="矩形 745484"/>
            <p:cNvSpPr/>
            <p:nvPr/>
          </p:nvSpPr>
          <p:spPr>
            <a:xfrm>
              <a:off x="1742" y="1733"/>
              <a:ext cx="31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0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5486" name="矩形 745485"/>
            <p:cNvSpPr/>
            <p:nvPr/>
          </p:nvSpPr>
          <p:spPr>
            <a:xfrm>
              <a:off x="1742" y="1485"/>
              <a:ext cx="31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1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5487" name="矩形 745486"/>
            <p:cNvSpPr/>
            <p:nvPr/>
          </p:nvSpPr>
          <p:spPr>
            <a:xfrm>
              <a:off x="1686" y="1005"/>
              <a:ext cx="46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r>
                <a:rPr lang="en-US" altLang="zh-CN" b="1" i="1" baseline="-25000">
                  <a:latin typeface="Times New Roman" panose="02020603050405020304" pitchFamily="18" charset="0"/>
                </a:rPr>
                <a:t>n</a:t>
              </a:r>
              <a:r>
                <a:rPr lang="en-US" altLang="zh-CN" b="1" baseline="-25000">
                  <a:latin typeface="Symbol" panose="05050102010706020507" pitchFamily="18" charset="2"/>
                </a:rPr>
                <a:t>-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2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5488" name="矩形 745487"/>
            <p:cNvSpPr/>
            <p:nvPr/>
          </p:nvSpPr>
          <p:spPr>
            <a:xfrm>
              <a:off x="1686" y="773"/>
              <a:ext cx="46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r>
                <a:rPr lang="en-US" altLang="zh-CN" b="1" i="1" baseline="-25000">
                  <a:latin typeface="Times New Roman" panose="02020603050405020304" pitchFamily="18" charset="0"/>
                </a:rPr>
                <a:t>n</a:t>
              </a:r>
              <a:r>
                <a:rPr lang="en-US" altLang="zh-CN" b="1" baseline="-25000">
                  <a:latin typeface="Symbol" panose="05050102010706020507" pitchFamily="18" charset="2"/>
                </a:rPr>
                <a:t>-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1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5489" name="矩形 745488"/>
            <p:cNvSpPr/>
            <p:nvPr/>
          </p:nvSpPr>
          <p:spPr>
            <a:xfrm rot="5400000">
              <a:off x="1806" y="1285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</a:rPr>
                <a:t>…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5490" name="直接连接符 745489"/>
            <p:cNvSpPr/>
            <p:nvPr/>
          </p:nvSpPr>
          <p:spPr>
            <a:xfrm>
              <a:off x="3432" y="1400"/>
              <a:ext cx="28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5491" name="直接连接符 745490"/>
            <p:cNvSpPr/>
            <p:nvPr/>
          </p:nvSpPr>
          <p:spPr>
            <a:xfrm>
              <a:off x="2136" y="928"/>
              <a:ext cx="28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5492" name="直接连接符 745491"/>
            <p:cNvSpPr/>
            <p:nvPr/>
          </p:nvSpPr>
          <p:spPr>
            <a:xfrm>
              <a:off x="2136" y="1144"/>
              <a:ext cx="28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5493" name="直接连接符 745492"/>
            <p:cNvSpPr/>
            <p:nvPr/>
          </p:nvSpPr>
          <p:spPr>
            <a:xfrm>
              <a:off x="2136" y="1640"/>
              <a:ext cx="28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5494" name="直接连接符 745493"/>
            <p:cNvSpPr/>
            <p:nvPr/>
          </p:nvSpPr>
          <p:spPr>
            <a:xfrm>
              <a:off x="2136" y="1872"/>
              <a:ext cx="28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5495" name="矩形 745494"/>
            <p:cNvSpPr/>
            <p:nvPr/>
          </p:nvSpPr>
          <p:spPr>
            <a:xfrm>
              <a:off x="3774" y="1253"/>
              <a:ext cx="3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</a:rPr>
                <a:t>u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O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5496" name="流程图: 过程 745495"/>
            <p:cNvSpPr/>
            <p:nvPr/>
          </p:nvSpPr>
          <p:spPr>
            <a:xfrm>
              <a:off x="784" y="680"/>
              <a:ext cx="4272" cy="1440"/>
            </a:xfrm>
            <a:prstGeom prst="flowChartProcess">
              <a:avLst/>
            </a:prstGeom>
            <a:noFill/>
            <a:ln w="57150" cap="flat" cmpd="sng">
              <a:pattFill prst="sphere">
                <a:fgClr>
                  <a:srgbClr val="CC99FF"/>
                </a:fgClr>
                <a:bgClr>
                  <a:srgbClr val="FFFFFF"/>
                </a:bgClr>
              </a:patt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5497" name="圆角矩形标注 745496"/>
            <p:cNvSpPr/>
            <p:nvPr/>
          </p:nvSpPr>
          <p:spPr>
            <a:xfrm>
              <a:off x="864" y="1040"/>
              <a:ext cx="696" cy="752"/>
            </a:xfrm>
            <a:prstGeom prst="wedgeRoundRectCallout">
              <a:avLst>
                <a:gd name="adj1" fmla="val 84338"/>
                <a:gd name="adj2" fmla="val 11171"/>
                <a:gd name="adj3" fmla="val 16667"/>
              </a:avLst>
            </a:prstGeom>
            <a:solidFill>
              <a:srgbClr val="E1F4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/>
            <a:p>
              <a:pPr algn="ctr"/>
              <a:r>
                <a:rPr lang="en-US" altLang="zh-CN" b="1" i="1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n</a:t>
              </a:r>
              <a:r>
                <a:rPr lang="en-US" altLang="zh-CN" b="1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 </a:t>
              </a:r>
              <a:r>
                <a:rPr lang="zh-CN" altLang="en-US" b="1" dirty="0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位二进制数输入</a:t>
              </a:r>
              <a:endPara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745498" name="圆角矩形标注 745497"/>
            <p:cNvSpPr/>
            <p:nvPr/>
          </p:nvSpPr>
          <p:spPr>
            <a:xfrm>
              <a:off x="3680" y="1720"/>
              <a:ext cx="1280" cy="272"/>
            </a:xfrm>
            <a:prstGeom prst="wedgeRoundRectCallout">
              <a:avLst>
                <a:gd name="adj1" fmla="val -31954"/>
                <a:gd name="adj2" fmla="val -122060"/>
                <a:gd name="adj3" fmla="val 16667"/>
              </a:avLst>
            </a:prstGeom>
            <a:solidFill>
              <a:srgbClr val="E1F4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/>
            <a:p>
              <a:pPr algn="ctr"/>
              <a:r>
                <a:rPr lang="zh-CN" altLang="en-US" b="1" dirty="0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模拟电压输出</a:t>
              </a:r>
              <a:endPara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sp>
        <p:nvSpPr>
          <p:cNvPr id="745499" name="矩形 745498">
            <a:hlinkClick r:id="rId1" action="ppaction://hlinksldjump"/>
          </p:cNvPr>
          <p:cNvSpPr/>
          <p:nvPr/>
        </p:nvSpPr>
        <p:spPr>
          <a:xfrm>
            <a:off x="2471738" y="451485"/>
            <a:ext cx="4167187" cy="641350"/>
          </a:xfrm>
          <a:prstGeom prst="rect">
            <a:avLst/>
          </a:prstGeom>
          <a:noFill/>
          <a:ln w="28575">
            <a:noFill/>
          </a:ln>
        </p:spPr>
        <p:txBody>
          <a:bodyPr anchor="ctr" anchorCtr="0">
            <a:spAutoFit/>
          </a:bodyPr>
          <a:p>
            <a:pPr algn="ctr"/>
            <a:r>
              <a:rPr lang="en-US" altLang="zh-CN" sz="3600" b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13.1   D/A 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转换器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5500" name="文本框 745499"/>
          <p:cNvSpPr txBox="1"/>
          <p:nvPr/>
        </p:nvSpPr>
        <p:spPr>
          <a:xfrm>
            <a:off x="255588" y="975995"/>
            <a:ext cx="71961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13.1.1  D/A</a:t>
            </a:r>
            <a:r>
              <a:rPr lang="zh-CN" altLang="zh-CN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转换器的基本原理</a:t>
            </a:r>
            <a:endParaRPr lang="zh-CN" altLang="en-US" sz="3200" b="1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4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45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50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4550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5474" grpId="0" bldLvl="0" animBg="1"/>
      <p:bldP spid="745475" grpId="0" bldLvl="0" animBg="1"/>
      <p:bldP spid="745476" grpId="0" bldLvl="0" animBg="1"/>
      <p:bldP spid="745477" grpId="0" bldLvl="0" animBg="1"/>
      <p:bldP spid="74550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6498" name="矩形 746497"/>
          <p:cNvSpPr/>
          <p:nvPr/>
        </p:nvSpPr>
        <p:spPr>
          <a:xfrm>
            <a:off x="2849563" y="4432300"/>
            <a:ext cx="242887" cy="336550"/>
          </a:xfrm>
          <a:prstGeom prst="rect">
            <a:avLst/>
          </a:prstGeom>
          <a:solidFill>
            <a:srgbClr val="FFCCFF">
              <a:alpha val="5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46499" name="矩形 746498"/>
          <p:cNvSpPr/>
          <p:nvPr/>
        </p:nvSpPr>
        <p:spPr>
          <a:xfrm>
            <a:off x="3648075" y="3497263"/>
            <a:ext cx="261938" cy="373062"/>
          </a:xfrm>
          <a:prstGeom prst="rect">
            <a:avLst/>
          </a:prstGeom>
          <a:solidFill>
            <a:srgbClr val="FFCCFF">
              <a:alpha val="5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46500" name="矩形 746499"/>
          <p:cNvSpPr/>
          <p:nvPr/>
        </p:nvSpPr>
        <p:spPr>
          <a:xfrm>
            <a:off x="4830763" y="4413250"/>
            <a:ext cx="242887" cy="336550"/>
          </a:xfrm>
          <a:prstGeom prst="rect">
            <a:avLst/>
          </a:prstGeom>
          <a:solidFill>
            <a:srgbClr val="FFCC00">
              <a:alpha val="5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46501" name="矩形 746500"/>
          <p:cNvSpPr/>
          <p:nvPr/>
        </p:nvSpPr>
        <p:spPr>
          <a:xfrm>
            <a:off x="5591175" y="3478213"/>
            <a:ext cx="261938" cy="373062"/>
          </a:xfrm>
          <a:prstGeom prst="rect">
            <a:avLst/>
          </a:prstGeom>
          <a:solidFill>
            <a:srgbClr val="FFCC00">
              <a:alpha val="5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46502" name="矩形 746501"/>
          <p:cNvSpPr/>
          <p:nvPr/>
        </p:nvSpPr>
        <p:spPr>
          <a:xfrm>
            <a:off x="3821113" y="4413250"/>
            <a:ext cx="242887" cy="336550"/>
          </a:xfrm>
          <a:prstGeom prst="rect">
            <a:avLst/>
          </a:prstGeom>
          <a:solidFill>
            <a:srgbClr val="66CCFF">
              <a:alpha val="5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46503" name="矩形 746502"/>
          <p:cNvSpPr/>
          <p:nvPr/>
        </p:nvSpPr>
        <p:spPr>
          <a:xfrm>
            <a:off x="4619625" y="3478213"/>
            <a:ext cx="261938" cy="373062"/>
          </a:xfrm>
          <a:prstGeom prst="rect">
            <a:avLst/>
          </a:prstGeom>
          <a:solidFill>
            <a:srgbClr val="66CCFF">
              <a:alpha val="5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46504" name="矩形 746503"/>
          <p:cNvSpPr/>
          <p:nvPr/>
        </p:nvSpPr>
        <p:spPr>
          <a:xfrm>
            <a:off x="1878013" y="4432300"/>
            <a:ext cx="242887" cy="33655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46505" name="矩形 746504"/>
          <p:cNvSpPr/>
          <p:nvPr/>
        </p:nvSpPr>
        <p:spPr>
          <a:xfrm>
            <a:off x="2676525" y="3497263"/>
            <a:ext cx="261938" cy="373062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746506" name="组合 746505"/>
          <p:cNvGrpSpPr/>
          <p:nvPr/>
        </p:nvGrpSpPr>
        <p:grpSpPr>
          <a:xfrm>
            <a:off x="1022350" y="1187450"/>
            <a:ext cx="7331075" cy="3635375"/>
            <a:chOff x="304" y="1086"/>
            <a:chExt cx="4618" cy="2290"/>
          </a:xfrm>
        </p:grpSpPr>
        <p:sp>
          <p:nvSpPr>
            <p:cNvPr id="746507" name="直接连接符 746506"/>
            <p:cNvSpPr/>
            <p:nvPr/>
          </p:nvSpPr>
          <p:spPr>
            <a:xfrm flipH="1" flipV="1">
              <a:off x="3580" y="1404"/>
              <a:ext cx="82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08" name="流程图: 过程 746507"/>
            <p:cNvSpPr/>
            <p:nvPr/>
          </p:nvSpPr>
          <p:spPr>
            <a:xfrm>
              <a:off x="304" y="1104"/>
              <a:ext cx="4576" cy="2272"/>
            </a:xfrm>
            <a:prstGeom prst="flowChartProcess">
              <a:avLst/>
            </a:prstGeom>
            <a:noFill/>
            <a:ln w="57150" cap="flat" cmpd="sng">
              <a:pattFill prst="sphere">
                <a:fgClr>
                  <a:srgbClr val="CC99FF"/>
                </a:fgClr>
                <a:bgClr>
                  <a:srgbClr val="FFFFFF"/>
                </a:bgClr>
              </a:patt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509" name="直接连接符 746508"/>
            <p:cNvSpPr/>
            <p:nvPr/>
          </p:nvSpPr>
          <p:spPr>
            <a:xfrm flipH="1" flipV="1">
              <a:off x="664" y="2978"/>
              <a:ext cx="3056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10" name="直接连接符 746509"/>
            <p:cNvSpPr/>
            <p:nvPr/>
          </p:nvSpPr>
          <p:spPr>
            <a:xfrm flipH="1" flipV="1">
              <a:off x="3032" y="2314"/>
              <a:ext cx="0" cy="65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11" name="直接连接符 746510"/>
            <p:cNvSpPr/>
            <p:nvPr/>
          </p:nvSpPr>
          <p:spPr>
            <a:xfrm flipH="1" flipV="1">
              <a:off x="3198" y="1786"/>
              <a:ext cx="0" cy="38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12" name="直接连接符 746511"/>
            <p:cNvSpPr/>
            <p:nvPr/>
          </p:nvSpPr>
          <p:spPr>
            <a:xfrm flipH="1" flipV="1">
              <a:off x="3112" y="1588"/>
              <a:ext cx="0" cy="65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46513" name="直接连接符 746512"/>
            <p:cNvSpPr/>
            <p:nvPr/>
          </p:nvSpPr>
          <p:spPr>
            <a:xfrm flipV="1">
              <a:off x="3030" y="2156"/>
              <a:ext cx="168" cy="16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14" name="矩形 746513"/>
            <p:cNvSpPr/>
            <p:nvPr/>
          </p:nvSpPr>
          <p:spPr>
            <a:xfrm flipH="1" flipV="1">
              <a:off x="2992" y="2562"/>
              <a:ext cx="72" cy="17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515" name="直接连接符 746514"/>
            <p:cNvSpPr/>
            <p:nvPr/>
          </p:nvSpPr>
          <p:spPr>
            <a:xfrm flipH="1" flipV="1">
              <a:off x="1356" y="1788"/>
              <a:ext cx="2356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16" name="直接连接符 746515"/>
            <p:cNvSpPr/>
            <p:nvPr/>
          </p:nvSpPr>
          <p:spPr>
            <a:xfrm flipH="1" flipV="1">
              <a:off x="664" y="2026"/>
              <a:ext cx="304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17" name="直接连接符 746516"/>
            <p:cNvSpPr/>
            <p:nvPr/>
          </p:nvSpPr>
          <p:spPr>
            <a:xfrm flipH="1" flipV="1">
              <a:off x="2872" y="2018"/>
              <a:ext cx="0" cy="16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18" name="直接连接符 746517"/>
            <p:cNvSpPr/>
            <p:nvPr/>
          </p:nvSpPr>
          <p:spPr>
            <a:xfrm flipH="1" flipV="1">
              <a:off x="2426" y="2314"/>
              <a:ext cx="0" cy="65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19" name="直接连接符 746518"/>
            <p:cNvSpPr/>
            <p:nvPr/>
          </p:nvSpPr>
          <p:spPr>
            <a:xfrm flipH="1" flipV="1">
              <a:off x="2592" y="1786"/>
              <a:ext cx="0" cy="38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20" name="直接连接符 746519"/>
            <p:cNvSpPr/>
            <p:nvPr/>
          </p:nvSpPr>
          <p:spPr>
            <a:xfrm flipH="1" flipV="1">
              <a:off x="2506" y="1588"/>
              <a:ext cx="0" cy="65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46521" name="直接连接符 746520"/>
            <p:cNvSpPr/>
            <p:nvPr/>
          </p:nvSpPr>
          <p:spPr>
            <a:xfrm flipV="1">
              <a:off x="2424" y="2156"/>
              <a:ext cx="168" cy="16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22" name="矩形 746521"/>
            <p:cNvSpPr/>
            <p:nvPr/>
          </p:nvSpPr>
          <p:spPr>
            <a:xfrm flipH="1" flipV="1">
              <a:off x="2386" y="2562"/>
              <a:ext cx="72" cy="17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523" name="矩形 746522"/>
            <p:cNvSpPr/>
            <p:nvPr/>
          </p:nvSpPr>
          <p:spPr>
            <a:xfrm rot="5400000" flipH="1" flipV="1">
              <a:off x="2098" y="2890"/>
              <a:ext cx="72" cy="17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524" name="直接连接符 746523"/>
            <p:cNvSpPr/>
            <p:nvPr/>
          </p:nvSpPr>
          <p:spPr>
            <a:xfrm flipH="1" flipV="1">
              <a:off x="2266" y="2018"/>
              <a:ext cx="0" cy="16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25" name="直接连接符 746524"/>
            <p:cNvSpPr/>
            <p:nvPr/>
          </p:nvSpPr>
          <p:spPr>
            <a:xfrm flipH="1" flipV="1">
              <a:off x="1814" y="2314"/>
              <a:ext cx="0" cy="65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26" name="直接连接符 746525"/>
            <p:cNvSpPr/>
            <p:nvPr/>
          </p:nvSpPr>
          <p:spPr>
            <a:xfrm flipH="1" flipV="1">
              <a:off x="1980" y="1786"/>
              <a:ext cx="0" cy="38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27" name="直接连接符 746526"/>
            <p:cNvSpPr/>
            <p:nvPr/>
          </p:nvSpPr>
          <p:spPr>
            <a:xfrm flipH="1" flipV="1">
              <a:off x="1894" y="1588"/>
              <a:ext cx="0" cy="65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46528" name="直接连接符 746527"/>
            <p:cNvSpPr/>
            <p:nvPr/>
          </p:nvSpPr>
          <p:spPr>
            <a:xfrm flipV="1">
              <a:off x="1812" y="2156"/>
              <a:ext cx="168" cy="16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29" name="矩形 746528"/>
            <p:cNvSpPr/>
            <p:nvPr/>
          </p:nvSpPr>
          <p:spPr>
            <a:xfrm rot="5400000" flipH="1" flipV="1">
              <a:off x="1452" y="2890"/>
              <a:ext cx="72" cy="17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530" name="直接连接符 746529"/>
            <p:cNvSpPr/>
            <p:nvPr/>
          </p:nvSpPr>
          <p:spPr>
            <a:xfrm flipH="1" flipV="1">
              <a:off x="1654" y="2018"/>
              <a:ext cx="0" cy="16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31" name="直接连接符 746530"/>
            <p:cNvSpPr/>
            <p:nvPr/>
          </p:nvSpPr>
          <p:spPr>
            <a:xfrm flipH="1" flipV="1">
              <a:off x="1192" y="2314"/>
              <a:ext cx="0" cy="65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32" name="直接连接符 746531"/>
            <p:cNvSpPr/>
            <p:nvPr/>
          </p:nvSpPr>
          <p:spPr>
            <a:xfrm flipH="1" flipV="1">
              <a:off x="1358" y="1786"/>
              <a:ext cx="0" cy="38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33" name="直接连接符 746532"/>
            <p:cNvSpPr/>
            <p:nvPr/>
          </p:nvSpPr>
          <p:spPr>
            <a:xfrm flipH="1" flipV="1">
              <a:off x="1272" y="1588"/>
              <a:ext cx="0" cy="65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46534" name="直接连接符 746533"/>
            <p:cNvSpPr/>
            <p:nvPr/>
          </p:nvSpPr>
          <p:spPr>
            <a:xfrm flipV="1">
              <a:off x="1190" y="2156"/>
              <a:ext cx="168" cy="16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35" name="矩形 746534"/>
            <p:cNvSpPr/>
            <p:nvPr/>
          </p:nvSpPr>
          <p:spPr>
            <a:xfrm flipH="1" flipV="1">
              <a:off x="1152" y="2562"/>
              <a:ext cx="72" cy="17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536" name="直接连接符 746535"/>
            <p:cNvSpPr/>
            <p:nvPr/>
          </p:nvSpPr>
          <p:spPr>
            <a:xfrm flipH="1" flipV="1">
              <a:off x="1032" y="2018"/>
              <a:ext cx="0" cy="16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37" name="直接连接符 746536"/>
            <p:cNvSpPr/>
            <p:nvPr/>
          </p:nvSpPr>
          <p:spPr>
            <a:xfrm flipH="1" flipV="1">
              <a:off x="664" y="2020"/>
              <a:ext cx="0" cy="95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38" name="矩形 746537"/>
            <p:cNvSpPr/>
            <p:nvPr/>
          </p:nvSpPr>
          <p:spPr>
            <a:xfrm flipH="1" flipV="1">
              <a:off x="624" y="2562"/>
              <a:ext cx="72" cy="17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539" name="矩形 746538"/>
            <p:cNvSpPr/>
            <p:nvPr/>
          </p:nvSpPr>
          <p:spPr>
            <a:xfrm>
              <a:off x="1305" y="2117"/>
              <a:ext cx="28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  <a:sym typeface="Symbol" panose="05050102010706020507" pitchFamily="18" charset="2"/>
                </a:rPr>
                <a:t>S</a:t>
              </a:r>
              <a:r>
                <a:rPr lang="en-US" altLang="zh-CN" b="1" baseline="-25000">
                  <a:solidFill>
                    <a:srgbClr val="CC66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0</a:t>
              </a:r>
              <a:endParaRPr lang="en-US" altLang="zh-CN" b="1" baseline="-25000">
                <a:solidFill>
                  <a:srgbClr val="CC66FF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40" name="矩形 746539"/>
            <p:cNvSpPr/>
            <p:nvPr/>
          </p:nvSpPr>
          <p:spPr>
            <a:xfrm>
              <a:off x="3704" y="1544"/>
              <a:ext cx="584" cy="600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541" name="矩形 746540"/>
            <p:cNvSpPr/>
            <p:nvPr/>
          </p:nvSpPr>
          <p:spPr>
            <a:xfrm>
              <a:off x="3974" y="1696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/>
              <a:r>
                <a:rPr lang="en-US" altLang="zh-CN" b="1">
                  <a:latin typeface="Times New Roman" panose="02020603050405020304" pitchFamily="18" charset="0"/>
                </a:rPr>
                <a:t>+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6542" name="矩形 746541"/>
            <p:cNvSpPr/>
            <p:nvPr/>
          </p:nvSpPr>
          <p:spPr>
            <a:xfrm>
              <a:off x="3702" y="1896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</a:rPr>
                <a:t>+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6543" name="矩形 746542"/>
            <p:cNvSpPr/>
            <p:nvPr/>
          </p:nvSpPr>
          <p:spPr>
            <a:xfrm>
              <a:off x="3702" y="1632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b="1">
                  <a:latin typeface="宋体" panose="02010600030101010101" pitchFamily="2" charset="-122"/>
                </a:rPr>
                <a:t>-</a:t>
              </a:r>
              <a:endParaRPr lang="en-US" altLang="zh-CN" b="1">
                <a:latin typeface="宋体" panose="02010600030101010101" pitchFamily="2" charset="-122"/>
              </a:endParaRPr>
            </a:p>
          </p:txBody>
        </p:sp>
        <p:sp>
          <p:nvSpPr>
            <p:cNvPr id="746544" name="矩形 746543"/>
            <p:cNvSpPr/>
            <p:nvPr/>
          </p:nvSpPr>
          <p:spPr>
            <a:xfrm rot="5400000" flipH="1">
              <a:off x="3733" y="1528"/>
              <a:ext cx="30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/>
              <a:r>
                <a:rPr lang="zh-CN" altLang="en-US" sz="1800" b="1">
                  <a:latin typeface="Times New Roman" panose="02020603050405020304" pitchFamily="18" charset="0"/>
                </a:rPr>
                <a:t>△</a:t>
              </a:r>
              <a:endParaRPr lang="zh-CN" altLang="en-US" sz="1800" b="1">
                <a:latin typeface="Times New Roman" panose="02020603050405020304" pitchFamily="18" charset="0"/>
              </a:endParaRPr>
            </a:p>
          </p:txBody>
        </p:sp>
        <p:sp>
          <p:nvSpPr>
            <p:cNvPr id="746545" name="矩形 746544"/>
            <p:cNvSpPr/>
            <p:nvPr/>
          </p:nvSpPr>
          <p:spPr>
            <a:xfrm>
              <a:off x="3909" y="1504"/>
              <a:ext cx="31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>
                  <a:latin typeface="Times New Roman" panose="02020603050405020304" pitchFamily="18" charset="0"/>
                </a:rPr>
                <a:t>∞</a:t>
              </a:r>
              <a:endParaRPr lang="zh-CN" altLang="en-US" b="1">
                <a:latin typeface="Times New Roman" panose="02020603050405020304" pitchFamily="18" charset="0"/>
              </a:endParaRPr>
            </a:p>
          </p:txBody>
        </p:sp>
        <p:sp>
          <p:nvSpPr>
            <p:cNvPr id="746546" name="直接连接符 746545"/>
            <p:cNvSpPr/>
            <p:nvPr/>
          </p:nvSpPr>
          <p:spPr>
            <a:xfrm>
              <a:off x="4284" y="1832"/>
              <a:ext cx="26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47" name="矩形 746546"/>
            <p:cNvSpPr/>
            <p:nvPr/>
          </p:nvSpPr>
          <p:spPr>
            <a:xfrm>
              <a:off x="4568" y="1686"/>
              <a:ext cx="35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</a:rPr>
                <a:t>u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O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6548" name="矩形 746547"/>
            <p:cNvSpPr/>
            <p:nvPr/>
          </p:nvSpPr>
          <p:spPr>
            <a:xfrm rot="5400000" flipH="1" flipV="1">
              <a:off x="2706" y="2890"/>
              <a:ext cx="72" cy="17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549" name="矩形 746548"/>
            <p:cNvSpPr/>
            <p:nvPr/>
          </p:nvSpPr>
          <p:spPr>
            <a:xfrm rot="5400000" flipH="1" flipV="1">
              <a:off x="3954" y="1322"/>
              <a:ext cx="72" cy="17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550" name="直接连接符 746549"/>
            <p:cNvSpPr/>
            <p:nvPr/>
          </p:nvSpPr>
          <p:spPr>
            <a:xfrm flipH="1" flipV="1">
              <a:off x="4406" y="1402"/>
              <a:ext cx="0" cy="43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51" name="直接连接符 746550"/>
            <p:cNvSpPr/>
            <p:nvPr/>
          </p:nvSpPr>
          <p:spPr>
            <a:xfrm flipH="1" flipV="1">
              <a:off x="3582" y="1410"/>
              <a:ext cx="0" cy="38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52" name="直接连接符 746551"/>
            <p:cNvSpPr/>
            <p:nvPr/>
          </p:nvSpPr>
          <p:spPr>
            <a:xfrm flipH="1" flipV="1">
              <a:off x="3582" y="2026"/>
              <a:ext cx="0" cy="21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53" name="直接连接符 746552"/>
            <p:cNvSpPr/>
            <p:nvPr/>
          </p:nvSpPr>
          <p:spPr>
            <a:xfrm>
              <a:off x="3496" y="2248"/>
              <a:ext cx="19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6554" name="矩形 746553"/>
            <p:cNvSpPr/>
            <p:nvPr/>
          </p:nvSpPr>
          <p:spPr>
            <a:xfrm>
              <a:off x="1929" y="2117"/>
              <a:ext cx="28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  <a:sym typeface="Symbol" panose="05050102010706020507" pitchFamily="18" charset="2"/>
                </a:rPr>
                <a:t>S</a:t>
              </a:r>
              <a:r>
                <a:rPr lang="en-US" altLang="zh-CN" b="1" baseline="-25000">
                  <a:solidFill>
                    <a:srgbClr val="CC66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1</a:t>
              </a:r>
              <a:endParaRPr lang="en-US" altLang="zh-CN" b="1" baseline="-25000">
                <a:solidFill>
                  <a:srgbClr val="CC66FF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55" name="矩形 746554"/>
            <p:cNvSpPr/>
            <p:nvPr/>
          </p:nvSpPr>
          <p:spPr>
            <a:xfrm>
              <a:off x="2537" y="2117"/>
              <a:ext cx="28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  <a:sym typeface="Symbol" panose="05050102010706020507" pitchFamily="18" charset="2"/>
                </a:rPr>
                <a:t>S</a:t>
              </a:r>
              <a:r>
                <a:rPr lang="en-US" altLang="zh-CN" b="1" baseline="-25000">
                  <a:solidFill>
                    <a:srgbClr val="CC66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endParaRPr lang="en-US" altLang="zh-CN" b="1" baseline="-25000">
                <a:solidFill>
                  <a:srgbClr val="CC66FF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56" name="矩形 746555"/>
            <p:cNvSpPr/>
            <p:nvPr/>
          </p:nvSpPr>
          <p:spPr>
            <a:xfrm>
              <a:off x="3145" y="2117"/>
              <a:ext cx="28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  <a:sym typeface="Symbol" panose="05050102010706020507" pitchFamily="18" charset="2"/>
                </a:rPr>
                <a:t>S</a:t>
              </a:r>
              <a:r>
                <a:rPr lang="en-US" altLang="zh-CN" b="1" baseline="-25000">
                  <a:solidFill>
                    <a:srgbClr val="CC66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3</a:t>
              </a:r>
              <a:endParaRPr lang="en-US" altLang="zh-CN" b="1" baseline="-25000">
                <a:solidFill>
                  <a:srgbClr val="CC66FF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57" name="矩形 746556"/>
            <p:cNvSpPr/>
            <p:nvPr/>
          </p:nvSpPr>
          <p:spPr>
            <a:xfrm>
              <a:off x="2953" y="1253"/>
              <a:ext cx="31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D</a:t>
              </a:r>
              <a:r>
                <a:rPr lang="en-US" altLang="zh-CN" b="1" baseline="-25000">
                  <a:solidFill>
                    <a:srgbClr val="CC66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3</a:t>
              </a:r>
              <a:endParaRPr lang="en-US" altLang="zh-CN" b="1" baseline="-25000">
                <a:solidFill>
                  <a:srgbClr val="CC66FF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58" name="矩形 746557"/>
            <p:cNvSpPr/>
            <p:nvPr/>
          </p:nvSpPr>
          <p:spPr>
            <a:xfrm>
              <a:off x="2345" y="1253"/>
              <a:ext cx="31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D</a:t>
              </a:r>
              <a:r>
                <a:rPr lang="en-US" altLang="zh-CN" b="1" baseline="-25000">
                  <a:solidFill>
                    <a:srgbClr val="CC66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endParaRPr lang="en-US" altLang="zh-CN" b="1" baseline="-25000">
                <a:solidFill>
                  <a:srgbClr val="CC66FF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59" name="矩形 746558"/>
            <p:cNvSpPr/>
            <p:nvPr/>
          </p:nvSpPr>
          <p:spPr>
            <a:xfrm>
              <a:off x="1737" y="1253"/>
              <a:ext cx="31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D</a:t>
              </a:r>
              <a:r>
                <a:rPr lang="en-US" altLang="zh-CN" b="1" baseline="-25000">
                  <a:solidFill>
                    <a:srgbClr val="CC66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1</a:t>
              </a:r>
              <a:endParaRPr lang="en-US" altLang="zh-CN" b="1" baseline="-25000">
                <a:solidFill>
                  <a:srgbClr val="CC66FF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60" name="矩形 746559"/>
            <p:cNvSpPr/>
            <p:nvPr/>
          </p:nvSpPr>
          <p:spPr>
            <a:xfrm>
              <a:off x="1113" y="1253"/>
              <a:ext cx="31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D</a:t>
              </a:r>
              <a:r>
                <a:rPr lang="en-US" altLang="zh-CN" b="1" baseline="-25000">
                  <a:solidFill>
                    <a:srgbClr val="CC66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0</a:t>
              </a:r>
              <a:endParaRPr lang="en-US" altLang="zh-CN" b="1" baseline="-25000">
                <a:solidFill>
                  <a:srgbClr val="CC66FF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61" name="直接连接符 746560"/>
            <p:cNvSpPr/>
            <p:nvPr/>
          </p:nvSpPr>
          <p:spPr>
            <a:xfrm>
              <a:off x="3312" y="1728"/>
              <a:ext cx="20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6562" name="矩形 746561"/>
            <p:cNvSpPr/>
            <p:nvPr/>
          </p:nvSpPr>
          <p:spPr>
            <a:xfrm>
              <a:off x="3262" y="1421"/>
              <a:ext cx="29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i</a:t>
              </a:r>
              <a:r>
                <a:rPr lang="en-US" altLang="zh-CN" b="1" baseline="-25000">
                  <a:latin typeface="Times New Roman" panose="02020603050405020304" pitchFamily="18" charset="0"/>
                  <a:sym typeface="Symbol" panose="05050102010706020507" pitchFamily="18" charset="2"/>
                </a:rPr>
                <a:t>Σ</a:t>
              </a:r>
              <a:endParaRPr lang="en-US" altLang="zh-CN" b="1" baseline="-25000"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63" name="矩形 746562"/>
            <p:cNvSpPr/>
            <p:nvPr/>
          </p:nvSpPr>
          <p:spPr>
            <a:xfrm>
              <a:off x="3808" y="1086"/>
              <a:ext cx="35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</a:rPr>
                <a:t>R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F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6564" name="直接连接符 746563"/>
            <p:cNvSpPr/>
            <p:nvPr/>
          </p:nvSpPr>
          <p:spPr>
            <a:xfrm flipH="1">
              <a:off x="3272" y="3080"/>
              <a:ext cx="20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6565" name="矩形 746564"/>
            <p:cNvSpPr/>
            <p:nvPr/>
          </p:nvSpPr>
          <p:spPr>
            <a:xfrm>
              <a:off x="3232" y="3070"/>
              <a:ext cx="35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6566" name="直接连接符 746565"/>
            <p:cNvSpPr/>
            <p:nvPr/>
          </p:nvSpPr>
          <p:spPr>
            <a:xfrm flipH="1">
              <a:off x="2640" y="3080"/>
              <a:ext cx="20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6567" name="矩形 746566"/>
            <p:cNvSpPr/>
            <p:nvPr/>
          </p:nvSpPr>
          <p:spPr>
            <a:xfrm>
              <a:off x="2600" y="3070"/>
              <a:ext cx="35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3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6568" name="直接连接符 746567"/>
            <p:cNvSpPr/>
            <p:nvPr/>
          </p:nvSpPr>
          <p:spPr>
            <a:xfrm flipH="1">
              <a:off x="2032" y="3080"/>
              <a:ext cx="20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6569" name="矩形 746568"/>
            <p:cNvSpPr/>
            <p:nvPr/>
          </p:nvSpPr>
          <p:spPr>
            <a:xfrm>
              <a:off x="1984" y="3070"/>
              <a:ext cx="35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2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6570" name="直接连接符 746569"/>
            <p:cNvSpPr/>
            <p:nvPr/>
          </p:nvSpPr>
          <p:spPr>
            <a:xfrm flipH="1">
              <a:off x="1392" y="3080"/>
              <a:ext cx="20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6571" name="矩形 746570"/>
            <p:cNvSpPr/>
            <p:nvPr/>
          </p:nvSpPr>
          <p:spPr>
            <a:xfrm>
              <a:off x="1352" y="3070"/>
              <a:ext cx="35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1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6572" name="直接连接符 746571"/>
            <p:cNvSpPr/>
            <p:nvPr/>
          </p:nvSpPr>
          <p:spPr>
            <a:xfrm flipH="1">
              <a:off x="792" y="3080"/>
              <a:ext cx="20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6573" name="矩形 746572"/>
            <p:cNvSpPr/>
            <p:nvPr/>
          </p:nvSpPr>
          <p:spPr>
            <a:xfrm>
              <a:off x="752" y="3070"/>
              <a:ext cx="35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0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6574" name="矩形 746573"/>
            <p:cNvSpPr/>
            <p:nvPr/>
          </p:nvSpPr>
          <p:spPr>
            <a:xfrm>
              <a:off x="3744" y="2830"/>
              <a:ext cx="55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</a:rPr>
                <a:t>V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REF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6575" name="矩形 746574"/>
            <p:cNvSpPr/>
            <p:nvPr/>
          </p:nvSpPr>
          <p:spPr>
            <a:xfrm>
              <a:off x="305" y="2493"/>
              <a:ext cx="3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endParaRPr lang="en-US" altLang="zh-CN" b="1" i="1" baseline="-25000">
                <a:solidFill>
                  <a:srgbClr val="FF3300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76" name="矩形 746575"/>
            <p:cNvSpPr/>
            <p:nvPr/>
          </p:nvSpPr>
          <p:spPr>
            <a:xfrm>
              <a:off x="824" y="2493"/>
              <a:ext cx="3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endParaRPr lang="en-US" altLang="zh-CN" b="1" i="1" baseline="-25000">
                <a:solidFill>
                  <a:srgbClr val="FF3300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77" name="矩形 746576"/>
            <p:cNvSpPr/>
            <p:nvPr/>
          </p:nvSpPr>
          <p:spPr>
            <a:xfrm>
              <a:off x="1256" y="2502"/>
              <a:ext cx="35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solidFill>
                    <a:srgbClr val="CC66FF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b="1" baseline="-25000">
                <a:solidFill>
                  <a:srgbClr val="CC66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6578" name="矩形 746577"/>
            <p:cNvSpPr/>
            <p:nvPr/>
          </p:nvSpPr>
          <p:spPr>
            <a:xfrm>
              <a:off x="1464" y="2493"/>
              <a:ext cx="3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endParaRPr lang="en-US" altLang="zh-CN" b="1" i="1" baseline="-25000">
                <a:solidFill>
                  <a:srgbClr val="FF3300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79" name="矩形 746578"/>
            <p:cNvSpPr/>
            <p:nvPr/>
          </p:nvSpPr>
          <p:spPr>
            <a:xfrm>
              <a:off x="1880" y="2502"/>
              <a:ext cx="35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solidFill>
                    <a:srgbClr val="CC66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b="1" baseline="-25000">
                <a:solidFill>
                  <a:srgbClr val="CC66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6580" name="矩形 746579"/>
            <p:cNvSpPr/>
            <p:nvPr/>
          </p:nvSpPr>
          <p:spPr>
            <a:xfrm>
              <a:off x="2064" y="2493"/>
              <a:ext cx="3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endParaRPr lang="en-US" altLang="zh-CN" b="1" i="1" baseline="-25000">
                <a:solidFill>
                  <a:srgbClr val="FF3300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81" name="矩形 746580"/>
            <p:cNvSpPr/>
            <p:nvPr/>
          </p:nvSpPr>
          <p:spPr>
            <a:xfrm>
              <a:off x="2472" y="2502"/>
              <a:ext cx="35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solidFill>
                    <a:srgbClr val="CC66FF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b="1" baseline="-25000">
                <a:solidFill>
                  <a:srgbClr val="CC66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6582" name="矩形 746581"/>
            <p:cNvSpPr/>
            <p:nvPr/>
          </p:nvSpPr>
          <p:spPr>
            <a:xfrm>
              <a:off x="2664" y="2493"/>
              <a:ext cx="3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endParaRPr lang="en-US" altLang="zh-CN" b="1" i="1" baseline="-25000">
                <a:solidFill>
                  <a:srgbClr val="FF3300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83" name="矩形 746582"/>
            <p:cNvSpPr/>
            <p:nvPr/>
          </p:nvSpPr>
          <p:spPr>
            <a:xfrm>
              <a:off x="3080" y="2502"/>
              <a:ext cx="35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solidFill>
                    <a:srgbClr val="CC66FF"/>
                  </a:solidFill>
                  <a:latin typeface="Times New Roman" panose="02020603050405020304" pitchFamily="18" charset="0"/>
                </a:rPr>
                <a:t>3</a:t>
              </a:r>
              <a:endParaRPr lang="en-US" altLang="zh-CN" b="1" baseline="-25000">
                <a:solidFill>
                  <a:srgbClr val="CC66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6584" name="矩形 746583"/>
            <p:cNvSpPr/>
            <p:nvPr/>
          </p:nvSpPr>
          <p:spPr>
            <a:xfrm flipH="1" flipV="1">
              <a:off x="1792" y="2562"/>
              <a:ext cx="72" cy="17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585" name="直接连接符 746584"/>
            <p:cNvSpPr/>
            <p:nvPr/>
          </p:nvSpPr>
          <p:spPr>
            <a:xfrm flipV="1">
              <a:off x="1304" y="2544"/>
              <a:ext cx="0" cy="19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6586" name="直接连接符 746585"/>
            <p:cNvSpPr/>
            <p:nvPr/>
          </p:nvSpPr>
          <p:spPr>
            <a:xfrm flipV="1">
              <a:off x="1936" y="2544"/>
              <a:ext cx="0" cy="19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6587" name="直接连接符 746586"/>
            <p:cNvSpPr/>
            <p:nvPr/>
          </p:nvSpPr>
          <p:spPr>
            <a:xfrm flipV="1">
              <a:off x="2528" y="2544"/>
              <a:ext cx="0" cy="19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6588" name="直接连接符 746587"/>
            <p:cNvSpPr/>
            <p:nvPr/>
          </p:nvSpPr>
          <p:spPr>
            <a:xfrm flipV="1">
              <a:off x="3136" y="2544"/>
              <a:ext cx="0" cy="19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6589" name="矩形 746588"/>
            <p:cNvSpPr/>
            <p:nvPr/>
          </p:nvSpPr>
          <p:spPr>
            <a:xfrm>
              <a:off x="857" y="1992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  <a:sym typeface="Symbol" panose="05050102010706020507" pitchFamily="18" charset="2"/>
                </a:rPr>
                <a:t>0</a:t>
              </a:r>
              <a:endParaRPr lang="en-US" altLang="zh-CN" b="1" baseline="-25000">
                <a:solidFill>
                  <a:srgbClr val="33CC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90" name="矩形 746589"/>
            <p:cNvSpPr/>
            <p:nvPr/>
          </p:nvSpPr>
          <p:spPr>
            <a:xfrm>
              <a:off x="1329" y="1952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  <a:sym typeface="Symbol" panose="05050102010706020507" pitchFamily="18" charset="2"/>
                </a:rPr>
                <a:t>1</a:t>
              </a:r>
              <a:endParaRPr lang="en-US" altLang="zh-CN" b="1" baseline="-25000">
                <a:solidFill>
                  <a:srgbClr val="33CC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91" name="矩形 746590"/>
            <p:cNvSpPr/>
            <p:nvPr/>
          </p:nvSpPr>
          <p:spPr>
            <a:xfrm>
              <a:off x="1945" y="1952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  <a:sym typeface="Symbol" panose="05050102010706020507" pitchFamily="18" charset="2"/>
                </a:rPr>
                <a:t>1</a:t>
              </a:r>
              <a:endParaRPr lang="en-US" altLang="zh-CN" b="1" baseline="-25000">
                <a:solidFill>
                  <a:srgbClr val="33CC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92" name="矩形 746591"/>
            <p:cNvSpPr/>
            <p:nvPr/>
          </p:nvSpPr>
          <p:spPr>
            <a:xfrm>
              <a:off x="2553" y="1952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  <a:sym typeface="Symbol" panose="05050102010706020507" pitchFamily="18" charset="2"/>
                </a:rPr>
                <a:t>1</a:t>
              </a:r>
              <a:endParaRPr lang="en-US" altLang="zh-CN" b="1" baseline="-25000">
                <a:solidFill>
                  <a:srgbClr val="33CC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93" name="矩形 746592"/>
            <p:cNvSpPr/>
            <p:nvPr/>
          </p:nvSpPr>
          <p:spPr>
            <a:xfrm>
              <a:off x="3161" y="1952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  <a:sym typeface="Symbol" panose="05050102010706020507" pitchFamily="18" charset="2"/>
                </a:rPr>
                <a:t>1</a:t>
              </a:r>
              <a:endParaRPr lang="en-US" altLang="zh-CN" b="1" baseline="-25000">
                <a:solidFill>
                  <a:srgbClr val="33CC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94" name="矩形 746593"/>
            <p:cNvSpPr/>
            <p:nvPr/>
          </p:nvSpPr>
          <p:spPr>
            <a:xfrm>
              <a:off x="1481" y="1992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  <a:sym typeface="Symbol" panose="05050102010706020507" pitchFamily="18" charset="2"/>
                </a:rPr>
                <a:t>0</a:t>
              </a:r>
              <a:endParaRPr lang="en-US" altLang="zh-CN" b="1" baseline="-25000">
                <a:solidFill>
                  <a:srgbClr val="33CC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95" name="矩形 746594"/>
            <p:cNvSpPr/>
            <p:nvPr/>
          </p:nvSpPr>
          <p:spPr>
            <a:xfrm>
              <a:off x="2089" y="1992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  <a:sym typeface="Symbol" panose="05050102010706020507" pitchFamily="18" charset="2"/>
                </a:rPr>
                <a:t>0</a:t>
              </a:r>
              <a:endParaRPr lang="en-US" altLang="zh-CN" b="1" baseline="-25000">
                <a:solidFill>
                  <a:srgbClr val="33CC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96" name="矩形 746595"/>
            <p:cNvSpPr/>
            <p:nvPr/>
          </p:nvSpPr>
          <p:spPr>
            <a:xfrm>
              <a:off x="2697" y="1992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  <a:sym typeface="Symbol" panose="05050102010706020507" pitchFamily="18" charset="2"/>
                </a:rPr>
                <a:t>0</a:t>
              </a:r>
              <a:endParaRPr lang="en-US" altLang="zh-CN" b="1" baseline="-25000">
                <a:solidFill>
                  <a:srgbClr val="33CC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6597" name="矩形 746596"/>
            <p:cNvSpPr/>
            <p:nvPr/>
          </p:nvSpPr>
          <p:spPr>
            <a:xfrm>
              <a:off x="1366" y="2696"/>
              <a:ext cx="2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solidFill>
                    <a:srgbClr val="00CC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endParaRPr lang="en-US" altLang="zh-CN" b="1" i="1">
                <a:solidFill>
                  <a:srgbClr val="00CC00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746598" name="矩形 746597"/>
            <p:cNvSpPr/>
            <p:nvPr/>
          </p:nvSpPr>
          <p:spPr>
            <a:xfrm>
              <a:off x="2006" y="2704"/>
              <a:ext cx="2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solidFill>
                    <a:srgbClr val="00CC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endParaRPr lang="en-US" altLang="zh-CN" b="1" i="1">
                <a:solidFill>
                  <a:srgbClr val="00CC00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746599" name="矩形 746598"/>
            <p:cNvSpPr/>
            <p:nvPr/>
          </p:nvSpPr>
          <p:spPr>
            <a:xfrm>
              <a:off x="2614" y="2696"/>
              <a:ext cx="2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solidFill>
                    <a:srgbClr val="00CC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endParaRPr lang="en-US" altLang="zh-CN" b="1" i="1">
                <a:solidFill>
                  <a:srgbClr val="00CC00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</p:grpSp>
      <p:sp>
        <p:nvSpPr>
          <p:cNvPr id="746600" name="文本框 746599"/>
          <p:cNvSpPr txBox="1"/>
          <p:nvPr/>
        </p:nvSpPr>
        <p:spPr>
          <a:xfrm>
            <a:off x="1017588" y="4986338"/>
            <a:ext cx="7264400" cy="1187450"/>
          </a:xfrm>
          <a:prstGeom prst="rect">
            <a:avLst/>
          </a:prstGeom>
          <a:solidFill>
            <a:srgbClr val="CCCCFF"/>
          </a:solidFill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　　模拟开关 </a:t>
            </a:r>
            <a:r>
              <a:rPr lang="en-US" altLang="zh-CN" b="1">
                <a:latin typeface="Times New Roman" panose="02020603050405020304" pitchFamily="18" charset="0"/>
              </a:rPr>
              <a:t>S</a:t>
            </a:r>
            <a:r>
              <a:rPr lang="en-US" altLang="zh-CN" b="1" i="1" baseline="-25000">
                <a:latin typeface="Times New Roman" panose="02020603050405020304" pitchFamily="18" charset="0"/>
              </a:rPr>
              <a:t>i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打向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侧</a:t>
            </a:r>
            <a:r>
              <a:rPr lang="zh-CN" altLang="en-US" b="1" dirty="0">
                <a:latin typeface="Times New Roman" panose="02020603050405020304" pitchFamily="18" charset="0"/>
              </a:rPr>
              <a:t>时，相应 </a:t>
            </a:r>
            <a:r>
              <a:rPr lang="en-US" altLang="zh-CN" b="1">
                <a:latin typeface="Times New Roman" panose="02020603050405020304" pitchFamily="18" charset="0"/>
              </a:rPr>
              <a:t>2</a:t>
            </a:r>
            <a:r>
              <a:rPr lang="en-US" altLang="zh-CN" b="1" i="1">
                <a:latin typeface="Times New Roman" panose="02020603050405020304" pitchFamily="18" charset="0"/>
              </a:rPr>
              <a:t>R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</a:rPr>
              <a:t>支路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接虚地</a:t>
            </a:r>
            <a:r>
              <a:rPr lang="zh-CN" altLang="en-US" b="1" dirty="0">
                <a:latin typeface="Times New Roman" panose="02020603050405020304" pitchFamily="18" charset="0"/>
              </a:rPr>
              <a:t>；</a:t>
            </a:r>
            <a:r>
              <a:rPr lang="zh-CN" altLang="en-US" b="1" dirty="0">
                <a:solidFill>
                  <a:srgbClr val="00CC00"/>
                </a:solidFill>
                <a:latin typeface="Times New Roman" panose="02020603050405020304" pitchFamily="18" charset="0"/>
              </a:rPr>
              <a:t>打向</a:t>
            </a:r>
            <a:r>
              <a:rPr lang="zh-CN" altLang="en-US" b="1" dirty="0">
                <a:solidFill>
                  <a:srgbClr val="00CC00"/>
                </a:solidFill>
                <a:latin typeface="宋体" panose="02010600030101010101" pitchFamily="2" charset="-122"/>
              </a:rPr>
              <a:t>“</a:t>
            </a:r>
            <a:r>
              <a:rPr lang="en-US" altLang="zh-CN" b="1">
                <a:solidFill>
                  <a:srgbClr val="00CC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b="1">
                <a:solidFill>
                  <a:srgbClr val="00CC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CC00"/>
                </a:solidFill>
                <a:latin typeface="Times New Roman" panose="02020603050405020304" pitchFamily="18" charset="0"/>
              </a:rPr>
              <a:t>侧</a:t>
            </a:r>
            <a:r>
              <a:rPr lang="zh-CN" altLang="en-US" b="1" dirty="0">
                <a:latin typeface="Times New Roman" panose="02020603050405020304" pitchFamily="18" charset="0"/>
              </a:rPr>
              <a:t>时，相应 </a:t>
            </a:r>
            <a:r>
              <a:rPr lang="en-US" altLang="zh-CN" b="1">
                <a:latin typeface="Times New Roman" panose="02020603050405020304" pitchFamily="18" charset="0"/>
              </a:rPr>
              <a:t>2</a:t>
            </a:r>
            <a:r>
              <a:rPr lang="en-US" altLang="zh-CN" b="1" i="1">
                <a:latin typeface="Times New Roman" panose="02020603050405020304" pitchFamily="18" charset="0"/>
              </a:rPr>
              <a:t>R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</a:rPr>
              <a:t>支路</a:t>
            </a:r>
            <a:r>
              <a:rPr lang="zh-CN" altLang="en-US" b="1" dirty="0">
                <a:solidFill>
                  <a:srgbClr val="00CC00"/>
                </a:solidFill>
                <a:latin typeface="Times New Roman" panose="02020603050405020304" pitchFamily="18" charset="0"/>
              </a:rPr>
              <a:t>接地</a:t>
            </a:r>
            <a:r>
              <a:rPr lang="zh-CN" altLang="en-US" b="1" dirty="0">
                <a:latin typeface="Times New Roman" panose="02020603050405020304" pitchFamily="18" charset="0"/>
              </a:rPr>
              <a:t>。故无论开关打向哪一侧，倒 </a:t>
            </a:r>
            <a:r>
              <a:rPr lang="en-US" altLang="zh-CN" b="1">
                <a:latin typeface="Times New Roman" panose="02020603050405020304" pitchFamily="18" charset="0"/>
              </a:rPr>
              <a:t>T </a:t>
            </a:r>
            <a:r>
              <a:rPr lang="zh-CN" altLang="en-US" b="1" dirty="0">
                <a:latin typeface="Times New Roman" panose="02020603050405020304" pitchFamily="18" charset="0"/>
              </a:rPr>
              <a:t>型电阻网络均可等效为下图：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746601" name="文本框 746600"/>
          <p:cNvSpPr txBox="1"/>
          <p:nvPr/>
        </p:nvSpPr>
        <p:spPr>
          <a:xfrm>
            <a:off x="255588" y="501968"/>
            <a:ext cx="71961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13.1.2 </a:t>
            </a:r>
            <a:r>
              <a:rPr lang="en-US" altLang="zh-CN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倒</a:t>
            </a:r>
            <a:r>
              <a:rPr lang="en-US" altLang="zh-CN" sz="32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T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形电阻网络</a:t>
            </a:r>
            <a:r>
              <a:rPr lang="en-US" altLang="zh-CN" sz="32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D/A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转换器</a:t>
            </a:r>
            <a:endParaRPr lang="zh-CN" altLang="en-US" sz="32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46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60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4660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6600" grpId="0" bldLvl="0" animBg="1"/>
      <p:bldP spid="74660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47522" name="组合 747521"/>
          <p:cNvGrpSpPr/>
          <p:nvPr/>
        </p:nvGrpSpPr>
        <p:grpSpPr>
          <a:xfrm>
            <a:off x="1362075" y="511175"/>
            <a:ext cx="6340475" cy="1790700"/>
            <a:chOff x="792" y="432"/>
            <a:chExt cx="3994" cy="1128"/>
          </a:xfrm>
        </p:grpSpPr>
        <p:sp>
          <p:nvSpPr>
            <p:cNvPr id="747523" name="矩形 747522"/>
            <p:cNvSpPr/>
            <p:nvPr/>
          </p:nvSpPr>
          <p:spPr>
            <a:xfrm>
              <a:off x="2451" y="682"/>
              <a:ext cx="153" cy="212"/>
            </a:xfrm>
            <a:prstGeom prst="rect">
              <a:avLst/>
            </a:prstGeom>
            <a:solidFill>
              <a:srgbClr val="FFCCFF">
                <a:alpha val="5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524" name="矩形 747523"/>
            <p:cNvSpPr/>
            <p:nvPr/>
          </p:nvSpPr>
          <p:spPr>
            <a:xfrm>
              <a:off x="3663" y="670"/>
              <a:ext cx="153" cy="212"/>
            </a:xfrm>
            <a:prstGeom prst="rect">
              <a:avLst/>
            </a:prstGeom>
            <a:solidFill>
              <a:srgbClr val="FFCC00">
                <a:alpha val="5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525" name="矩形 747524"/>
            <p:cNvSpPr/>
            <p:nvPr/>
          </p:nvSpPr>
          <p:spPr>
            <a:xfrm>
              <a:off x="3063" y="670"/>
              <a:ext cx="153" cy="212"/>
            </a:xfrm>
            <a:prstGeom prst="rect">
              <a:avLst/>
            </a:prstGeom>
            <a:solidFill>
              <a:srgbClr val="66CCFF">
                <a:alpha val="5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526" name="矩形 747525"/>
            <p:cNvSpPr/>
            <p:nvPr/>
          </p:nvSpPr>
          <p:spPr>
            <a:xfrm>
              <a:off x="1839" y="682"/>
              <a:ext cx="153" cy="212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527" name="矩形 747526"/>
            <p:cNvSpPr/>
            <p:nvPr/>
          </p:nvSpPr>
          <p:spPr>
            <a:xfrm>
              <a:off x="1935" y="1318"/>
              <a:ext cx="153" cy="212"/>
            </a:xfrm>
            <a:prstGeom prst="rect">
              <a:avLst/>
            </a:prstGeom>
            <a:solidFill>
              <a:srgbClr val="FFCCFF">
                <a:alpha val="5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528" name="矩形 747527"/>
            <p:cNvSpPr/>
            <p:nvPr/>
          </p:nvSpPr>
          <p:spPr>
            <a:xfrm>
              <a:off x="3183" y="1306"/>
              <a:ext cx="153" cy="212"/>
            </a:xfrm>
            <a:prstGeom prst="rect">
              <a:avLst/>
            </a:prstGeom>
            <a:solidFill>
              <a:srgbClr val="FFCC00">
                <a:alpha val="5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529" name="矩形 747528"/>
            <p:cNvSpPr/>
            <p:nvPr/>
          </p:nvSpPr>
          <p:spPr>
            <a:xfrm>
              <a:off x="2547" y="1306"/>
              <a:ext cx="153" cy="212"/>
            </a:xfrm>
            <a:prstGeom prst="rect">
              <a:avLst/>
            </a:prstGeom>
            <a:solidFill>
              <a:srgbClr val="66CCFF">
                <a:alpha val="5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530" name="矩形 747529"/>
            <p:cNvSpPr/>
            <p:nvPr/>
          </p:nvSpPr>
          <p:spPr>
            <a:xfrm>
              <a:off x="1323" y="1318"/>
              <a:ext cx="153" cy="212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747531" name="组合 747530"/>
            <p:cNvGrpSpPr/>
            <p:nvPr/>
          </p:nvGrpSpPr>
          <p:grpSpPr>
            <a:xfrm>
              <a:off x="792" y="432"/>
              <a:ext cx="3994" cy="1128"/>
              <a:chOff x="792" y="400"/>
              <a:chExt cx="3994" cy="1128"/>
            </a:xfrm>
          </p:grpSpPr>
          <p:sp>
            <p:nvSpPr>
              <p:cNvPr id="747532" name="流程图: 过程 747531"/>
              <p:cNvSpPr/>
              <p:nvPr/>
            </p:nvSpPr>
            <p:spPr>
              <a:xfrm>
                <a:off x="792" y="400"/>
                <a:ext cx="3936" cy="1128"/>
              </a:xfrm>
              <a:prstGeom prst="flowChartProcess">
                <a:avLst/>
              </a:prstGeom>
              <a:noFill/>
              <a:ln w="57150" cap="flat" cmpd="sng">
                <a:pattFill prst="sphere">
                  <a:fgClr>
                    <a:srgbClr val="CC99FF"/>
                  </a:fgClr>
                  <a:bgClr>
                    <a:srgbClr val="FFFFFF"/>
                  </a:bgClr>
                </a:patt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7533" name="直接连接符 747532"/>
              <p:cNvSpPr/>
              <p:nvPr/>
            </p:nvSpPr>
            <p:spPr>
              <a:xfrm flipH="1" flipV="1">
                <a:off x="1152" y="1130"/>
                <a:ext cx="3056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47534" name="直接连接符 747533"/>
              <p:cNvSpPr/>
              <p:nvPr/>
            </p:nvSpPr>
            <p:spPr>
              <a:xfrm flipH="1" flipV="1">
                <a:off x="3520" y="466"/>
                <a:ext cx="0" cy="65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47535" name="矩形 747534"/>
              <p:cNvSpPr/>
              <p:nvPr/>
            </p:nvSpPr>
            <p:spPr>
              <a:xfrm flipH="1" flipV="1">
                <a:off x="3480" y="650"/>
                <a:ext cx="72" cy="176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7536" name="直接连接符 747535"/>
              <p:cNvSpPr/>
              <p:nvPr/>
            </p:nvSpPr>
            <p:spPr>
              <a:xfrm flipH="1" flipV="1">
                <a:off x="2914" y="466"/>
                <a:ext cx="0" cy="65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47537" name="矩形 747536"/>
              <p:cNvSpPr/>
              <p:nvPr/>
            </p:nvSpPr>
            <p:spPr>
              <a:xfrm flipH="1" flipV="1">
                <a:off x="2874" y="650"/>
                <a:ext cx="72" cy="176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7538" name="矩形 747537"/>
              <p:cNvSpPr/>
              <p:nvPr/>
            </p:nvSpPr>
            <p:spPr>
              <a:xfrm rot="5400000" flipH="1" flipV="1">
                <a:off x="2586" y="1042"/>
                <a:ext cx="72" cy="176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7539" name="直接连接符 747538"/>
              <p:cNvSpPr/>
              <p:nvPr/>
            </p:nvSpPr>
            <p:spPr>
              <a:xfrm flipH="1" flipV="1">
                <a:off x="2302" y="466"/>
                <a:ext cx="0" cy="65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47540" name="矩形 747539"/>
              <p:cNvSpPr/>
              <p:nvPr/>
            </p:nvSpPr>
            <p:spPr>
              <a:xfrm rot="5400000" flipH="1" flipV="1">
                <a:off x="1940" y="1042"/>
                <a:ext cx="72" cy="176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7541" name="直接连接符 747540"/>
              <p:cNvSpPr/>
              <p:nvPr/>
            </p:nvSpPr>
            <p:spPr>
              <a:xfrm flipH="1" flipV="1">
                <a:off x="1680" y="466"/>
                <a:ext cx="0" cy="65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47542" name="矩形 747541"/>
              <p:cNvSpPr/>
              <p:nvPr/>
            </p:nvSpPr>
            <p:spPr>
              <a:xfrm flipH="1" flipV="1">
                <a:off x="1640" y="650"/>
                <a:ext cx="72" cy="176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7543" name="直接连接符 747542"/>
              <p:cNvSpPr/>
              <p:nvPr/>
            </p:nvSpPr>
            <p:spPr>
              <a:xfrm flipH="1" flipV="1">
                <a:off x="1152" y="468"/>
                <a:ext cx="0" cy="66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47544" name="矩形 747543"/>
              <p:cNvSpPr/>
              <p:nvPr/>
            </p:nvSpPr>
            <p:spPr>
              <a:xfrm flipH="1" flipV="1">
                <a:off x="1112" y="650"/>
                <a:ext cx="72" cy="176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7545" name="矩形 747544"/>
              <p:cNvSpPr/>
              <p:nvPr/>
            </p:nvSpPr>
            <p:spPr>
              <a:xfrm rot="5400000" flipH="1" flipV="1">
                <a:off x="3194" y="1042"/>
                <a:ext cx="72" cy="176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7546" name="直接连接符 747545"/>
              <p:cNvSpPr/>
              <p:nvPr/>
            </p:nvSpPr>
            <p:spPr>
              <a:xfrm flipH="1" flipV="1">
                <a:off x="4206" y="474"/>
                <a:ext cx="0" cy="21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47547" name="直接连接符 747546"/>
              <p:cNvSpPr/>
              <p:nvPr/>
            </p:nvSpPr>
            <p:spPr>
              <a:xfrm>
                <a:off x="4120" y="696"/>
                <a:ext cx="192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47548" name="直接连接符 747547"/>
              <p:cNvSpPr/>
              <p:nvPr/>
            </p:nvSpPr>
            <p:spPr>
              <a:xfrm flipH="1">
                <a:off x="3760" y="1232"/>
                <a:ext cx="200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747549" name="矩形 747548"/>
              <p:cNvSpPr/>
              <p:nvPr/>
            </p:nvSpPr>
            <p:spPr>
              <a:xfrm>
                <a:off x="3720" y="1222"/>
                <a:ext cx="35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/>
                <a:r>
                  <a:rPr lang="en-US" altLang="zh-CN" b="1" i="1">
                    <a:latin typeface="Times New Roman" panose="02020603050405020304" pitchFamily="18" charset="0"/>
                  </a:rPr>
                  <a:t>I</a:t>
                </a:r>
                <a:endParaRPr lang="en-US" altLang="zh-CN" b="1" baseline="-25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47550" name="直接连接符 747549"/>
              <p:cNvSpPr/>
              <p:nvPr/>
            </p:nvSpPr>
            <p:spPr>
              <a:xfrm flipH="1">
                <a:off x="3128" y="1232"/>
                <a:ext cx="200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747551" name="矩形 747550"/>
              <p:cNvSpPr/>
              <p:nvPr/>
            </p:nvSpPr>
            <p:spPr>
              <a:xfrm>
                <a:off x="3088" y="1222"/>
                <a:ext cx="35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/>
                <a:r>
                  <a:rPr lang="en-US" altLang="zh-CN" b="1" i="1">
                    <a:latin typeface="Times New Roman" panose="02020603050405020304" pitchFamily="18" charset="0"/>
                  </a:rPr>
                  <a:t>I</a:t>
                </a:r>
                <a:r>
                  <a:rPr lang="en-US" altLang="zh-CN" b="1" baseline="-25000">
                    <a:latin typeface="Times New Roman" panose="02020603050405020304" pitchFamily="18" charset="0"/>
                  </a:rPr>
                  <a:t>3</a:t>
                </a:r>
                <a:endParaRPr lang="en-US" altLang="zh-CN" b="1" baseline="-25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47552" name="直接连接符 747551"/>
              <p:cNvSpPr/>
              <p:nvPr/>
            </p:nvSpPr>
            <p:spPr>
              <a:xfrm flipH="1">
                <a:off x="2520" y="1232"/>
                <a:ext cx="200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747553" name="矩形 747552"/>
              <p:cNvSpPr/>
              <p:nvPr/>
            </p:nvSpPr>
            <p:spPr>
              <a:xfrm>
                <a:off x="2472" y="1222"/>
                <a:ext cx="35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/>
                <a:r>
                  <a:rPr lang="en-US" altLang="zh-CN" b="1" i="1">
                    <a:latin typeface="Times New Roman" panose="02020603050405020304" pitchFamily="18" charset="0"/>
                  </a:rPr>
                  <a:t>I</a:t>
                </a:r>
                <a:r>
                  <a:rPr lang="en-US" altLang="zh-CN" b="1" baseline="-25000">
                    <a:latin typeface="Times New Roman" panose="02020603050405020304" pitchFamily="18" charset="0"/>
                  </a:rPr>
                  <a:t>2</a:t>
                </a:r>
                <a:endParaRPr lang="en-US" altLang="zh-CN" b="1" baseline="-25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47554" name="直接连接符 747553"/>
              <p:cNvSpPr/>
              <p:nvPr/>
            </p:nvSpPr>
            <p:spPr>
              <a:xfrm flipH="1">
                <a:off x="1880" y="1232"/>
                <a:ext cx="200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747555" name="矩形 747554"/>
              <p:cNvSpPr/>
              <p:nvPr/>
            </p:nvSpPr>
            <p:spPr>
              <a:xfrm>
                <a:off x="1840" y="1222"/>
                <a:ext cx="35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/>
                <a:r>
                  <a:rPr lang="en-US" altLang="zh-CN" b="1" i="1">
                    <a:latin typeface="Times New Roman" panose="02020603050405020304" pitchFamily="18" charset="0"/>
                  </a:rPr>
                  <a:t>I</a:t>
                </a:r>
                <a:r>
                  <a:rPr lang="en-US" altLang="zh-CN" b="1" baseline="-25000">
                    <a:latin typeface="Times New Roman" panose="02020603050405020304" pitchFamily="18" charset="0"/>
                  </a:rPr>
                  <a:t>1</a:t>
                </a:r>
                <a:endParaRPr lang="en-US" altLang="zh-CN" b="1" baseline="-25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47556" name="直接连接符 747555"/>
              <p:cNvSpPr/>
              <p:nvPr/>
            </p:nvSpPr>
            <p:spPr>
              <a:xfrm flipH="1">
                <a:off x="1280" y="1232"/>
                <a:ext cx="200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747557" name="矩形 747556"/>
              <p:cNvSpPr/>
              <p:nvPr/>
            </p:nvSpPr>
            <p:spPr>
              <a:xfrm>
                <a:off x="1240" y="1222"/>
                <a:ext cx="35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/>
                <a:r>
                  <a:rPr lang="en-US" altLang="zh-CN" b="1" i="1">
                    <a:latin typeface="Times New Roman" panose="02020603050405020304" pitchFamily="18" charset="0"/>
                  </a:rPr>
                  <a:t>I</a:t>
                </a:r>
                <a:r>
                  <a:rPr lang="en-US" altLang="zh-CN" b="1" baseline="-25000">
                    <a:latin typeface="Times New Roman" panose="02020603050405020304" pitchFamily="18" charset="0"/>
                  </a:rPr>
                  <a:t>0</a:t>
                </a:r>
                <a:endParaRPr lang="en-US" altLang="zh-CN" b="1" baseline="-25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47558" name="矩形 747557"/>
              <p:cNvSpPr/>
              <p:nvPr/>
            </p:nvSpPr>
            <p:spPr>
              <a:xfrm>
                <a:off x="4232" y="982"/>
                <a:ext cx="55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b="1" i="1">
                    <a:latin typeface="Times New Roman" panose="02020603050405020304" pitchFamily="18" charset="0"/>
                  </a:rPr>
                  <a:t>V</a:t>
                </a:r>
                <a:r>
                  <a:rPr lang="en-US" altLang="zh-CN" b="1" baseline="-25000">
                    <a:latin typeface="Times New Roman" panose="02020603050405020304" pitchFamily="18" charset="0"/>
                  </a:rPr>
                  <a:t>REF</a:t>
                </a:r>
                <a:endParaRPr lang="en-US" altLang="zh-CN" b="1" baseline="-25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47559" name="矩形 747558"/>
              <p:cNvSpPr/>
              <p:nvPr/>
            </p:nvSpPr>
            <p:spPr>
              <a:xfrm>
                <a:off x="793" y="581"/>
                <a:ext cx="34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b="1">
                    <a:solidFill>
                      <a:srgbClr val="FF3300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altLang="zh-CN" b="1" i="1">
                    <a:solidFill>
                      <a:srgbClr val="FF3300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R</a:t>
                </a:r>
                <a:endParaRPr lang="en-US" altLang="zh-CN" b="1" i="1" baseline="-25000">
                  <a:solidFill>
                    <a:srgbClr val="FF3300"/>
                  </a:solidFill>
                  <a:latin typeface="Times New Roman" panose="02020603050405020304" pitchFamily="18" charset="0"/>
                  <a:ea typeface="仿宋_GB2312" pitchFamily="49" charset="-122"/>
                  <a:sym typeface="Symbol" panose="05050102010706020507" pitchFamily="18" charset="2"/>
                </a:endParaRPr>
              </a:p>
            </p:txBody>
          </p:sp>
          <p:sp>
            <p:nvSpPr>
              <p:cNvPr id="747560" name="矩形 747559"/>
              <p:cNvSpPr/>
              <p:nvPr/>
            </p:nvSpPr>
            <p:spPr>
              <a:xfrm>
                <a:off x="1312" y="581"/>
                <a:ext cx="34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b="1">
                    <a:solidFill>
                      <a:srgbClr val="FF3300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altLang="zh-CN" b="1" i="1">
                    <a:solidFill>
                      <a:srgbClr val="FF3300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R</a:t>
                </a:r>
                <a:endParaRPr lang="en-US" altLang="zh-CN" b="1" i="1" baseline="-25000">
                  <a:solidFill>
                    <a:srgbClr val="FF3300"/>
                  </a:solidFill>
                  <a:latin typeface="Times New Roman" panose="02020603050405020304" pitchFamily="18" charset="0"/>
                  <a:ea typeface="仿宋_GB2312" pitchFamily="49" charset="-122"/>
                  <a:sym typeface="Symbol" panose="05050102010706020507" pitchFamily="18" charset="2"/>
                </a:endParaRPr>
              </a:p>
            </p:txBody>
          </p:sp>
          <p:sp>
            <p:nvSpPr>
              <p:cNvPr id="747561" name="矩形 747560"/>
              <p:cNvSpPr/>
              <p:nvPr/>
            </p:nvSpPr>
            <p:spPr>
              <a:xfrm>
                <a:off x="1744" y="590"/>
                <a:ext cx="35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/>
                <a:r>
                  <a:rPr lang="en-US" altLang="zh-CN" b="1" i="1">
                    <a:latin typeface="Times New Roman" panose="02020603050405020304" pitchFamily="18" charset="0"/>
                  </a:rPr>
                  <a:t>I</a:t>
                </a:r>
                <a:r>
                  <a:rPr lang="en-US" altLang="zh-CN" b="1" baseline="-25000">
                    <a:latin typeface="Times New Roman" panose="02020603050405020304" pitchFamily="18" charset="0"/>
                  </a:rPr>
                  <a:t>0</a:t>
                </a:r>
                <a:endParaRPr lang="en-US" altLang="zh-CN" b="1" baseline="-25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47562" name="矩形 747561"/>
              <p:cNvSpPr/>
              <p:nvPr/>
            </p:nvSpPr>
            <p:spPr>
              <a:xfrm>
                <a:off x="1952" y="581"/>
                <a:ext cx="34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b="1">
                    <a:solidFill>
                      <a:srgbClr val="FF3300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altLang="zh-CN" b="1" i="1">
                    <a:solidFill>
                      <a:srgbClr val="FF3300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R</a:t>
                </a:r>
                <a:endParaRPr lang="en-US" altLang="zh-CN" b="1" i="1" baseline="-25000">
                  <a:solidFill>
                    <a:srgbClr val="FF3300"/>
                  </a:solidFill>
                  <a:latin typeface="Times New Roman" panose="02020603050405020304" pitchFamily="18" charset="0"/>
                  <a:ea typeface="仿宋_GB2312" pitchFamily="49" charset="-122"/>
                  <a:sym typeface="Symbol" panose="05050102010706020507" pitchFamily="18" charset="2"/>
                </a:endParaRPr>
              </a:p>
            </p:txBody>
          </p:sp>
          <p:sp>
            <p:nvSpPr>
              <p:cNvPr id="747563" name="矩形 747562"/>
              <p:cNvSpPr/>
              <p:nvPr/>
            </p:nvSpPr>
            <p:spPr>
              <a:xfrm>
                <a:off x="2368" y="590"/>
                <a:ext cx="35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/>
                <a:r>
                  <a:rPr lang="en-US" altLang="zh-CN" b="1" i="1">
                    <a:latin typeface="Times New Roman" panose="02020603050405020304" pitchFamily="18" charset="0"/>
                  </a:rPr>
                  <a:t>I</a:t>
                </a:r>
                <a:r>
                  <a:rPr lang="en-US" altLang="zh-CN" b="1" baseline="-25000">
                    <a:latin typeface="Times New Roman" panose="02020603050405020304" pitchFamily="18" charset="0"/>
                  </a:rPr>
                  <a:t>1</a:t>
                </a:r>
                <a:endParaRPr lang="en-US" altLang="zh-CN" b="1" baseline="-25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47564" name="矩形 747563"/>
              <p:cNvSpPr/>
              <p:nvPr/>
            </p:nvSpPr>
            <p:spPr>
              <a:xfrm>
                <a:off x="2552" y="581"/>
                <a:ext cx="34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b="1">
                    <a:solidFill>
                      <a:srgbClr val="FF3300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altLang="zh-CN" b="1" i="1">
                    <a:solidFill>
                      <a:srgbClr val="FF3300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R</a:t>
                </a:r>
                <a:endParaRPr lang="en-US" altLang="zh-CN" b="1" i="1" baseline="-25000">
                  <a:solidFill>
                    <a:srgbClr val="FF3300"/>
                  </a:solidFill>
                  <a:latin typeface="Times New Roman" panose="02020603050405020304" pitchFamily="18" charset="0"/>
                  <a:ea typeface="仿宋_GB2312" pitchFamily="49" charset="-122"/>
                  <a:sym typeface="Symbol" panose="05050102010706020507" pitchFamily="18" charset="2"/>
                </a:endParaRPr>
              </a:p>
            </p:txBody>
          </p:sp>
          <p:sp>
            <p:nvSpPr>
              <p:cNvPr id="747565" name="矩形 747564"/>
              <p:cNvSpPr/>
              <p:nvPr/>
            </p:nvSpPr>
            <p:spPr>
              <a:xfrm>
                <a:off x="2960" y="590"/>
                <a:ext cx="35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/>
                <a:r>
                  <a:rPr lang="en-US" altLang="zh-CN" b="1" i="1">
                    <a:latin typeface="Times New Roman" panose="02020603050405020304" pitchFamily="18" charset="0"/>
                  </a:rPr>
                  <a:t>I</a:t>
                </a:r>
                <a:r>
                  <a:rPr lang="en-US" altLang="zh-CN" b="1" baseline="-25000">
                    <a:latin typeface="Times New Roman" panose="02020603050405020304" pitchFamily="18" charset="0"/>
                  </a:rPr>
                  <a:t>2</a:t>
                </a:r>
                <a:endParaRPr lang="en-US" altLang="zh-CN" b="1" baseline="-25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47566" name="矩形 747565"/>
              <p:cNvSpPr/>
              <p:nvPr/>
            </p:nvSpPr>
            <p:spPr>
              <a:xfrm>
                <a:off x="3152" y="581"/>
                <a:ext cx="34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b="1">
                    <a:solidFill>
                      <a:srgbClr val="FF3300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altLang="zh-CN" b="1" i="1">
                    <a:solidFill>
                      <a:srgbClr val="FF3300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R</a:t>
                </a:r>
                <a:endParaRPr lang="en-US" altLang="zh-CN" b="1" i="1" baseline="-25000">
                  <a:solidFill>
                    <a:srgbClr val="FF3300"/>
                  </a:solidFill>
                  <a:latin typeface="Times New Roman" panose="02020603050405020304" pitchFamily="18" charset="0"/>
                  <a:ea typeface="仿宋_GB2312" pitchFamily="49" charset="-122"/>
                  <a:sym typeface="Symbol" panose="05050102010706020507" pitchFamily="18" charset="2"/>
                </a:endParaRPr>
              </a:p>
            </p:txBody>
          </p:sp>
          <p:sp>
            <p:nvSpPr>
              <p:cNvPr id="747567" name="矩形 747566"/>
              <p:cNvSpPr/>
              <p:nvPr/>
            </p:nvSpPr>
            <p:spPr>
              <a:xfrm>
                <a:off x="3568" y="590"/>
                <a:ext cx="35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/>
                <a:r>
                  <a:rPr lang="en-US" altLang="zh-CN" b="1" i="1">
                    <a:latin typeface="Times New Roman" panose="02020603050405020304" pitchFamily="18" charset="0"/>
                  </a:rPr>
                  <a:t>I</a:t>
                </a:r>
                <a:r>
                  <a:rPr lang="en-US" altLang="zh-CN" b="1" baseline="-25000">
                    <a:latin typeface="Times New Roman" panose="02020603050405020304" pitchFamily="18" charset="0"/>
                  </a:rPr>
                  <a:t>3</a:t>
                </a:r>
                <a:endParaRPr lang="en-US" altLang="zh-CN" b="1" baseline="-25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47568" name="矩形 747567"/>
              <p:cNvSpPr/>
              <p:nvPr/>
            </p:nvSpPr>
            <p:spPr>
              <a:xfrm flipH="1" flipV="1">
                <a:off x="2280" y="650"/>
                <a:ext cx="72" cy="176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7569" name="直接连接符 747568"/>
              <p:cNvSpPr/>
              <p:nvPr/>
            </p:nvSpPr>
            <p:spPr>
              <a:xfrm flipV="1">
                <a:off x="1792" y="632"/>
                <a:ext cx="0" cy="19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747570" name="直接连接符 747569"/>
              <p:cNvSpPr/>
              <p:nvPr/>
            </p:nvSpPr>
            <p:spPr>
              <a:xfrm flipV="1">
                <a:off x="2424" y="632"/>
                <a:ext cx="0" cy="19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747571" name="直接连接符 747570"/>
              <p:cNvSpPr/>
              <p:nvPr/>
            </p:nvSpPr>
            <p:spPr>
              <a:xfrm flipV="1">
                <a:off x="3016" y="632"/>
                <a:ext cx="0" cy="19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747572" name="直接连接符 747571"/>
              <p:cNvSpPr/>
              <p:nvPr/>
            </p:nvSpPr>
            <p:spPr>
              <a:xfrm flipV="1">
                <a:off x="3624" y="632"/>
                <a:ext cx="0" cy="19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747573" name="直接连接符 747572"/>
              <p:cNvSpPr/>
              <p:nvPr/>
            </p:nvSpPr>
            <p:spPr>
              <a:xfrm flipH="1" flipV="1">
                <a:off x="1152" y="474"/>
                <a:ext cx="3056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47574" name="矩形 747573"/>
              <p:cNvSpPr/>
              <p:nvPr/>
            </p:nvSpPr>
            <p:spPr>
              <a:xfrm>
                <a:off x="1854" y="856"/>
                <a:ext cx="24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b="1" i="1">
                    <a:solidFill>
                      <a:srgbClr val="00CC00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R</a:t>
                </a:r>
                <a:endParaRPr lang="en-US" altLang="zh-CN" b="1" i="1">
                  <a:solidFill>
                    <a:srgbClr val="00CC00"/>
                  </a:solidFill>
                  <a:latin typeface="Times New Roman" panose="02020603050405020304" pitchFamily="18" charset="0"/>
                  <a:sym typeface="Symbol" panose="05050102010706020507" pitchFamily="18" charset="2"/>
                </a:endParaRPr>
              </a:p>
            </p:txBody>
          </p:sp>
          <p:sp>
            <p:nvSpPr>
              <p:cNvPr id="747575" name="矩形 747574"/>
              <p:cNvSpPr/>
              <p:nvPr/>
            </p:nvSpPr>
            <p:spPr>
              <a:xfrm>
                <a:off x="2502" y="856"/>
                <a:ext cx="24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b="1" i="1">
                    <a:solidFill>
                      <a:srgbClr val="00CC00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R</a:t>
                </a:r>
                <a:endParaRPr lang="en-US" altLang="zh-CN" b="1" i="1">
                  <a:solidFill>
                    <a:srgbClr val="00CC00"/>
                  </a:solidFill>
                  <a:latin typeface="Times New Roman" panose="02020603050405020304" pitchFamily="18" charset="0"/>
                  <a:sym typeface="Symbol" panose="05050102010706020507" pitchFamily="18" charset="2"/>
                </a:endParaRPr>
              </a:p>
            </p:txBody>
          </p:sp>
          <p:sp>
            <p:nvSpPr>
              <p:cNvPr id="747576" name="矩形 747575"/>
              <p:cNvSpPr/>
              <p:nvPr/>
            </p:nvSpPr>
            <p:spPr>
              <a:xfrm>
                <a:off x="3118" y="848"/>
                <a:ext cx="24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b="1" i="1">
                    <a:solidFill>
                      <a:srgbClr val="00CC00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R</a:t>
                </a:r>
                <a:endParaRPr lang="en-US" altLang="zh-CN" b="1" i="1">
                  <a:solidFill>
                    <a:srgbClr val="00CC00"/>
                  </a:solidFill>
                  <a:latin typeface="Times New Roman" panose="02020603050405020304" pitchFamily="18" charset="0"/>
                  <a:sym typeface="Symbol" panose="05050102010706020507" pitchFamily="18" charset="2"/>
                </a:endParaRPr>
              </a:p>
            </p:txBody>
          </p:sp>
        </p:grpSp>
      </p:grpSp>
      <p:grpSp>
        <p:nvGrpSpPr>
          <p:cNvPr id="747577" name="组合 747576"/>
          <p:cNvGrpSpPr/>
          <p:nvPr/>
        </p:nvGrpSpPr>
        <p:grpSpPr>
          <a:xfrm>
            <a:off x="3454400" y="1628775"/>
            <a:ext cx="2335213" cy="533400"/>
            <a:chOff x="2110" y="1104"/>
            <a:chExt cx="1471" cy="336"/>
          </a:xfrm>
        </p:grpSpPr>
        <p:sp>
          <p:nvSpPr>
            <p:cNvPr id="747578" name="椭圆 747577"/>
            <p:cNvSpPr/>
            <p:nvPr/>
          </p:nvSpPr>
          <p:spPr>
            <a:xfrm>
              <a:off x="2208" y="1104"/>
              <a:ext cx="56" cy="56"/>
            </a:xfrm>
            <a:prstGeom prst="ellipse">
              <a:avLst/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579" name="矩形 747578"/>
            <p:cNvSpPr/>
            <p:nvPr/>
          </p:nvSpPr>
          <p:spPr>
            <a:xfrm>
              <a:off x="2110" y="1152"/>
              <a:ext cx="25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solidFill>
                    <a:srgbClr val="00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A</a:t>
              </a:r>
              <a:endParaRPr lang="en-US" altLang="zh-CN" b="1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747580" name="椭圆 747579"/>
            <p:cNvSpPr/>
            <p:nvPr/>
          </p:nvSpPr>
          <p:spPr>
            <a:xfrm>
              <a:off x="2816" y="1104"/>
              <a:ext cx="56" cy="56"/>
            </a:xfrm>
            <a:prstGeom prst="ellipse">
              <a:avLst/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581" name="矩形 747580"/>
            <p:cNvSpPr/>
            <p:nvPr/>
          </p:nvSpPr>
          <p:spPr>
            <a:xfrm>
              <a:off x="2718" y="1152"/>
              <a:ext cx="2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solidFill>
                    <a:srgbClr val="00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B</a:t>
              </a:r>
              <a:endParaRPr lang="en-US" altLang="zh-CN" b="1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747582" name="椭圆 747581"/>
            <p:cNvSpPr/>
            <p:nvPr/>
          </p:nvSpPr>
          <p:spPr>
            <a:xfrm>
              <a:off x="3424" y="1104"/>
              <a:ext cx="56" cy="56"/>
            </a:xfrm>
            <a:prstGeom prst="ellipse">
              <a:avLst/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583" name="矩形 747582"/>
            <p:cNvSpPr/>
            <p:nvPr/>
          </p:nvSpPr>
          <p:spPr>
            <a:xfrm>
              <a:off x="3326" y="1152"/>
              <a:ext cx="25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solidFill>
                    <a:srgbClr val="00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C</a:t>
              </a:r>
              <a:endParaRPr lang="en-US" altLang="zh-CN" b="1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</p:grpSp>
      <p:sp>
        <p:nvSpPr>
          <p:cNvPr id="747584" name="文本框 747583"/>
          <p:cNvSpPr txBox="1"/>
          <p:nvPr/>
        </p:nvSpPr>
        <p:spPr>
          <a:xfrm>
            <a:off x="207963" y="2444750"/>
            <a:ext cx="8718550" cy="466725"/>
          </a:xfrm>
          <a:prstGeom prst="rect">
            <a:avLst/>
          </a:prstGeom>
          <a:solidFill>
            <a:srgbClr val="CCCCFF">
              <a:alpha val="50000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从 </a:t>
            </a:r>
            <a:r>
              <a:rPr lang="en-US" altLang="zh-CN" b="1">
                <a:latin typeface="Times New Roman" panose="02020603050405020304" pitchFamily="18" charset="0"/>
              </a:rPr>
              <a:t>A</a:t>
            </a:r>
            <a:r>
              <a:rPr lang="zh-CN" altLang="en-US" b="1">
                <a:latin typeface="Times New Roman" panose="02020603050405020304" pitchFamily="18" charset="0"/>
              </a:rPr>
              <a:t>、</a:t>
            </a:r>
            <a:r>
              <a:rPr lang="en-US" altLang="zh-CN" b="1">
                <a:latin typeface="Times New Roman" panose="02020603050405020304" pitchFamily="18" charset="0"/>
              </a:rPr>
              <a:t>B</a:t>
            </a:r>
            <a:r>
              <a:rPr lang="zh-CN" altLang="en-US" b="1">
                <a:latin typeface="Times New Roman" panose="02020603050405020304" pitchFamily="18" charset="0"/>
              </a:rPr>
              <a:t>、</a:t>
            </a:r>
            <a:r>
              <a:rPr lang="en-US" altLang="zh-CN" b="1">
                <a:latin typeface="Times New Roman" panose="02020603050405020304" pitchFamily="18" charset="0"/>
              </a:rPr>
              <a:t>C </a:t>
            </a:r>
            <a:r>
              <a:rPr lang="zh-CN" altLang="en-US" b="1" dirty="0">
                <a:latin typeface="Times New Roman" panose="02020603050405020304" pitchFamily="18" charset="0"/>
              </a:rPr>
              <a:t>节点向左看去，各节点对地的等效电阻均为 </a:t>
            </a:r>
            <a:r>
              <a:rPr lang="en-US" altLang="zh-CN" b="1">
                <a:latin typeface="Times New Roman" panose="02020603050405020304" pitchFamily="18" charset="0"/>
              </a:rPr>
              <a:t>2</a:t>
            </a:r>
            <a:r>
              <a:rPr lang="en-US" altLang="zh-CN" b="1" i="1">
                <a:latin typeface="Times New Roman" panose="02020603050405020304" pitchFamily="18" charset="0"/>
              </a:rPr>
              <a:t>R</a:t>
            </a:r>
            <a:r>
              <a:rPr lang="zh-CN" altLang="en-US" b="1">
                <a:latin typeface="Times New Roman" panose="02020603050405020304" pitchFamily="18" charset="0"/>
              </a:rPr>
              <a:t>。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grpSp>
        <p:nvGrpSpPr>
          <p:cNvPr id="747585" name="组合 747584"/>
          <p:cNvGrpSpPr/>
          <p:nvPr/>
        </p:nvGrpSpPr>
        <p:grpSpPr>
          <a:xfrm>
            <a:off x="663575" y="2813050"/>
            <a:ext cx="7189788" cy="2222500"/>
            <a:chOff x="352" y="1842"/>
            <a:chExt cx="4529" cy="1400"/>
          </a:xfrm>
        </p:grpSpPr>
        <p:sp>
          <p:nvSpPr>
            <p:cNvPr id="747586" name="文本框 747585"/>
            <p:cNvSpPr txBox="1"/>
            <p:nvPr/>
          </p:nvSpPr>
          <p:spPr>
            <a:xfrm>
              <a:off x="352" y="1994"/>
              <a:ext cx="9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</a:rPr>
                <a:t>因此，</a:t>
              </a:r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>
                  <a:latin typeface="Times New Roman" panose="02020603050405020304" pitchFamily="18" charset="0"/>
                </a:rPr>
                <a:t> =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7587" name="文本框 747586"/>
            <p:cNvSpPr txBox="1"/>
            <p:nvPr/>
          </p:nvSpPr>
          <p:spPr>
            <a:xfrm>
              <a:off x="1216" y="1842"/>
              <a:ext cx="61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V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REF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7588" name="文本框 747587"/>
            <p:cNvSpPr txBox="1"/>
            <p:nvPr/>
          </p:nvSpPr>
          <p:spPr>
            <a:xfrm>
              <a:off x="1352" y="2090"/>
              <a:ext cx="31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R</a:t>
              </a:r>
              <a:endParaRPr lang="en-US" altLang="zh-CN" b="1" i="1">
                <a:latin typeface="Times New Roman" panose="02020603050405020304" pitchFamily="18" charset="0"/>
              </a:endParaRPr>
            </a:p>
          </p:txBody>
        </p:sp>
        <p:sp>
          <p:nvSpPr>
            <p:cNvPr id="747589" name="直接连接符 747588"/>
            <p:cNvSpPr/>
            <p:nvPr/>
          </p:nvSpPr>
          <p:spPr>
            <a:xfrm>
              <a:off x="1280" y="2136"/>
              <a:ext cx="40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7590" name="矩形 747589"/>
            <p:cNvSpPr/>
            <p:nvPr/>
          </p:nvSpPr>
          <p:spPr>
            <a:xfrm>
              <a:off x="930" y="2400"/>
              <a:ext cx="4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solidFill>
                    <a:srgbClr val="FF3300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b="1">
                  <a:latin typeface="Times New Roman" panose="02020603050405020304" pitchFamily="18" charset="0"/>
                </a:rPr>
                <a:t> =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7591" name="文本框 747590"/>
            <p:cNvSpPr txBox="1"/>
            <p:nvPr/>
          </p:nvSpPr>
          <p:spPr>
            <a:xfrm>
              <a:off x="1368" y="2274"/>
              <a:ext cx="23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endParaRPr lang="en-US" altLang="zh-CN" b="1" i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7592" name="文本框 747591"/>
            <p:cNvSpPr txBox="1"/>
            <p:nvPr/>
          </p:nvSpPr>
          <p:spPr>
            <a:xfrm>
              <a:off x="1368" y="2498"/>
              <a:ext cx="31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</a:rPr>
                <a:t>2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7593" name="直接连接符 747592"/>
            <p:cNvSpPr/>
            <p:nvPr/>
          </p:nvSpPr>
          <p:spPr>
            <a:xfrm>
              <a:off x="1368" y="2536"/>
              <a:ext cx="192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7594" name="矩形 747593"/>
            <p:cNvSpPr/>
            <p:nvPr/>
          </p:nvSpPr>
          <p:spPr>
            <a:xfrm>
              <a:off x="1568" y="2400"/>
              <a:ext cx="107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= 2</a:t>
              </a:r>
              <a:r>
                <a:rPr lang="en-US" altLang="zh-CN" b="1" baseline="30000">
                  <a:solidFill>
                    <a:srgbClr val="FF3300"/>
                  </a:solidFill>
                  <a:latin typeface="Times New Roman" panose="02020603050405020304" pitchFamily="18" charset="0"/>
                </a:rPr>
                <a:t>3 </a:t>
              </a:r>
              <a:r>
                <a:rPr lang="en-US" altLang="zh-CN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(      )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，</a:t>
              </a:r>
              <a:endParaRPr lang="zh-CN" altLang="en-US" b="1">
                <a:latin typeface="Times New Roman" panose="02020603050405020304" pitchFamily="18" charset="0"/>
              </a:endParaRPr>
            </a:p>
          </p:txBody>
        </p:sp>
        <p:sp>
          <p:nvSpPr>
            <p:cNvPr id="747595" name="文本框 747594"/>
            <p:cNvSpPr txBox="1"/>
            <p:nvPr/>
          </p:nvSpPr>
          <p:spPr>
            <a:xfrm>
              <a:off x="2080" y="2282"/>
              <a:ext cx="23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0000FF"/>
                  </a:solidFill>
                  <a:latin typeface="Times New Roman" panose="02020603050405020304" pitchFamily="18" charset="0"/>
                </a:rPr>
                <a:t>I</a:t>
              </a:r>
              <a:endParaRPr lang="en-US" altLang="zh-CN" b="1" i="1" baseline="-250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7596" name="文本框 747595"/>
            <p:cNvSpPr txBox="1"/>
            <p:nvPr/>
          </p:nvSpPr>
          <p:spPr>
            <a:xfrm>
              <a:off x="2056" y="2506"/>
              <a:ext cx="31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b="1" baseline="30000">
                  <a:solidFill>
                    <a:srgbClr val="0000FF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b="1" baseline="300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7597" name="直接连接符 747596"/>
            <p:cNvSpPr/>
            <p:nvPr/>
          </p:nvSpPr>
          <p:spPr>
            <a:xfrm>
              <a:off x="2080" y="2544"/>
              <a:ext cx="192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7598" name="矩形 747597"/>
            <p:cNvSpPr/>
            <p:nvPr/>
          </p:nvSpPr>
          <p:spPr>
            <a:xfrm>
              <a:off x="2514" y="2400"/>
              <a:ext cx="4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solidFill>
                    <a:srgbClr val="FF33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b="1">
                  <a:latin typeface="Times New Roman" panose="02020603050405020304" pitchFamily="18" charset="0"/>
                </a:rPr>
                <a:t>=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7599" name="文本框 747598"/>
            <p:cNvSpPr txBox="1"/>
            <p:nvPr/>
          </p:nvSpPr>
          <p:spPr>
            <a:xfrm>
              <a:off x="2920" y="2242"/>
              <a:ext cx="30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3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7600" name="文本框 747599"/>
            <p:cNvSpPr txBox="1"/>
            <p:nvPr/>
          </p:nvSpPr>
          <p:spPr>
            <a:xfrm>
              <a:off x="2952" y="2498"/>
              <a:ext cx="31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</a:rPr>
                <a:t>2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7601" name="直接连接符 747600"/>
            <p:cNvSpPr/>
            <p:nvPr/>
          </p:nvSpPr>
          <p:spPr>
            <a:xfrm>
              <a:off x="2952" y="2536"/>
              <a:ext cx="192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7602" name="矩形 747601"/>
            <p:cNvSpPr/>
            <p:nvPr/>
          </p:nvSpPr>
          <p:spPr>
            <a:xfrm>
              <a:off x="3576" y="2384"/>
              <a:ext cx="107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</a:rPr>
                <a:t>= </a:t>
              </a: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b="1" baseline="30000">
                  <a:solidFill>
                    <a:srgbClr val="FF33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b="1" baseline="30000">
                  <a:latin typeface="Times New Roman" panose="02020603050405020304" pitchFamily="18" charset="0"/>
                </a:rPr>
                <a:t> </a:t>
              </a:r>
              <a:r>
                <a:rPr lang="en-US" altLang="zh-CN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(      )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，</a:t>
              </a:r>
              <a:endParaRPr lang="zh-CN" altLang="en-US" b="1">
                <a:latin typeface="Times New Roman" panose="02020603050405020304" pitchFamily="18" charset="0"/>
              </a:endParaRPr>
            </a:p>
          </p:txBody>
        </p:sp>
        <p:sp>
          <p:nvSpPr>
            <p:cNvPr id="747603" name="文本框 747602"/>
            <p:cNvSpPr txBox="1"/>
            <p:nvPr/>
          </p:nvSpPr>
          <p:spPr>
            <a:xfrm>
              <a:off x="4088" y="2274"/>
              <a:ext cx="23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0000FF"/>
                  </a:solidFill>
                  <a:latin typeface="Times New Roman" panose="02020603050405020304" pitchFamily="18" charset="0"/>
                </a:rPr>
                <a:t>I</a:t>
              </a:r>
              <a:endParaRPr lang="en-US" altLang="zh-CN" b="1" i="1" baseline="-250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7604" name="文本框 747603"/>
            <p:cNvSpPr txBox="1"/>
            <p:nvPr/>
          </p:nvSpPr>
          <p:spPr>
            <a:xfrm>
              <a:off x="4064" y="2498"/>
              <a:ext cx="31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b="1" baseline="30000">
                  <a:solidFill>
                    <a:srgbClr val="0000FF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b="1" baseline="300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7605" name="直接连接符 747604"/>
            <p:cNvSpPr/>
            <p:nvPr/>
          </p:nvSpPr>
          <p:spPr>
            <a:xfrm>
              <a:off x="4088" y="2536"/>
              <a:ext cx="192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7606" name="矩形 747605"/>
            <p:cNvSpPr/>
            <p:nvPr/>
          </p:nvSpPr>
          <p:spPr>
            <a:xfrm>
              <a:off x="3160" y="2400"/>
              <a:ext cx="22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</a:rPr>
                <a:t>=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7607" name="文本框 747606"/>
            <p:cNvSpPr txBox="1"/>
            <p:nvPr/>
          </p:nvSpPr>
          <p:spPr>
            <a:xfrm>
              <a:off x="3384" y="2282"/>
              <a:ext cx="23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endParaRPr lang="en-US" altLang="zh-CN" b="1" i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7608" name="文本框 747607"/>
            <p:cNvSpPr txBox="1"/>
            <p:nvPr/>
          </p:nvSpPr>
          <p:spPr>
            <a:xfrm>
              <a:off x="3384" y="2506"/>
              <a:ext cx="31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</a:rPr>
                <a:t>4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7609" name="直接连接符 747608"/>
            <p:cNvSpPr/>
            <p:nvPr/>
          </p:nvSpPr>
          <p:spPr>
            <a:xfrm>
              <a:off x="3384" y="2544"/>
              <a:ext cx="192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7610" name="矩形 747609"/>
            <p:cNvSpPr/>
            <p:nvPr/>
          </p:nvSpPr>
          <p:spPr>
            <a:xfrm>
              <a:off x="938" y="2848"/>
              <a:ext cx="4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solidFill>
                    <a:srgbClr val="FF3300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b="1">
                  <a:latin typeface="Times New Roman" panose="02020603050405020304" pitchFamily="18" charset="0"/>
                </a:rPr>
                <a:t>=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7611" name="文本框 747610"/>
            <p:cNvSpPr txBox="1"/>
            <p:nvPr/>
          </p:nvSpPr>
          <p:spPr>
            <a:xfrm>
              <a:off x="1344" y="2690"/>
              <a:ext cx="30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2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7612" name="文本框 747611"/>
            <p:cNvSpPr txBox="1"/>
            <p:nvPr/>
          </p:nvSpPr>
          <p:spPr>
            <a:xfrm>
              <a:off x="1376" y="2946"/>
              <a:ext cx="31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</a:rPr>
                <a:t>2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7613" name="直接连接符 747612"/>
            <p:cNvSpPr/>
            <p:nvPr/>
          </p:nvSpPr>
          <p:spPr>
            <a:xfrm>
              <a:off x="1376" y="2984"/>
              <a:ext cx="192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7614" name="矩形 747613"/>
            <p:cNvSpPr/>
            <p:nvPr/>
          </p:nvSpPr>
          <p:spPr>
            <a:xfrm>
              <a:off x="2000" y="2832"/>
              <a:ext cx="107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</a:rPr>
                <a:t>= </a:t>
              </a: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b="1" baseline="30000">
                  <a:solidFill>
                    <a:srgbClr val="FF3300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b="1" baseline="30000">
                  <a:latin typeface="Times New Roman" panose="02020603050405020304" pitchFamily="18" charset="0"/>
                </a:rPr>
                <a:t> </a:t>
              </a:r>
              <a:r>
                <a:rPr lang="en-US" altLang="zh-CN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(      )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，</a:t>
              </a:r>
              <a:endParaRPr lang="zh-CN" altLang="en-US" b="1">
                <a:latin typeface="Times New Roman" panose="02020603050405020304" pitchFamily="18" charset="0"/>
              </a:endParaRPr>
            </a:p>
          </p:txBody>
        </p:sp>
        <p:sp>
          <p:nvSpPr>
            <p:cNvPr id="747615" name="文本框 747614"/>
            <p:cNvSpPr txBox="1"/>
            <p:nvPr/>
          </p:nvSpPr>
          <p:spPr>
            <a:xfrm>
              <a:off x="2512" y="2722"/>
              <a:ext cx="23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0000FF"/>
                  </a:solidFill>
                  <a:latin typeface="Times New Roman" panose="02020603050405020304" pitchFamily="18" charset="0"/>
                </a:rPr>
                <a:t>I</a:t>
              </a:r>
              <a:endParaRPr lang="en-US" altLang="zh-CN" b="1" i="1" baseline="-250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7616" name="文本框 747615"/>
            <p:cNvSpPr txBox="1"/>
            <p:nvPr/>
          </p:nvSpPr>
          <p:spPr>
            <a:xfrm>
              <a:off x="2488" y="2946"/>
              <a:ext cx="31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b="1" baseline="30000">
                  <a:solidFill>
                    <a:srgbClr val="0000FF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b="1" baseline="300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7617" name="直接连接符 747616"/>
            <p:cNvSpPr/>
            <p:nvPr/>
          </p:nvSpPr>
          <p:spPr>
            <a:xfrm>
              <a:off x="2512" y="2984"/>
              <a:ext cx="192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7618" name="矩形 747617"/>
            <p:cNvSpPr/>
            <p:nvPr/>
          </p:nvSpPr>
          <p:spPr>
            <a:xfrm>
              <a:off x="1584" y="2848"/>
              <a:ext cx="22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</a:rPr>
                <a:t>=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7619" name="文本框 747618"/>
            <p:cNvSpPr txBox="1"/>
            <p:nvPr/>
          </p:nvSpPr>
          <p:spPr>
            <a:xfrm>
              <a:off x="1808" y="2730"/>
              <a:ext cx="23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endParaRPr lang="en-US" altLang="zh-CN" b="1" i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7620" name="文本框 747619"/>
            <p:cNvSpPr txBox="1"/>
            <p:nvPr/>
          </p:nvSpPr>
          <p:spPr>
            <a:xfrm>
              <a:off x="1808" y="2954"/>
              <a:ext cx="31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</a:rPr>
                <a:t>8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7621" name="直接连接符 747620"/>
            <p:cNvSpPr/>
            <p:nvPr/>
          </p:nvSpPr>
          <p:spPr>
            <a:xfrm>
              <a:off x="1808" y="2992"/>
              <a:ext cx="192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7622" name="矩形 747621"/>
            <p:cNvSpPr/>
            <p:nvPr/>
          </p:nvSpPr>
          <p:spPr>
            <a:xfrm>
              <a:off x="2938" y="2832"/>
              <a:ext cx="4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solidFill>
                    <a:srgbClr val="FF3300"/>
                  </a:solidFill>
                  <a:latin typeface="Times New Roman" panose="02020603050405020304" pitchFamily="18" charset="0"/>
                </a:rPr>
                <a:t>0</a:t>
              </a: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b="1">
                  <a:latin typeface="Times New Roman" panose="02020603050405020304" pitchFamily="18" charset="0"/>
                </a:rPr>
                <a:t>=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7623" name="文本框 747622"/>
            <p:cNvSpPr txBox="1"/>
            <p:nvPr/>
          </p:nvSpPr>
          <p:spPr>
            <a:xfrm>
              <a:off x="3344" y="2674"/>
              <a:ext cx="30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1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7624" name="文本框 747623"/>
            <p:cNvSpPr txBox="1"/>
            <p:nvPr/>
          </p:nvSpPr>
          <p:spPr>
            <a:xfrm>
              <a:off x="3376" y="2930"/>
              <a:ext cx="31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</a:rPr>
                <a:t>2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7625" name="直接连接符 747624"/>
            <p:cNvSpPr/>
            <p:nvPr/>
          </p:nvSpPr>
          <p:spPr>
            <a:xfrm>
              <a:off x="3376" y="2968"/>
              <a:ext cx="192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7626" name="矩形 747625"/>
            <p:cNvSpPr/>
            <p:nvPr/>
          </p:nvSpPr>
          <p:spPr>
            <a:xfrm>
              <a:off x="4000" y="2816"/>
              <a:ext cx="88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</a:rPr>
                <a:t>= </a:t>
              </a: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b="1" baseline="30000">
                  <a:solidFill>
                    <a:srgbClr val="FF3300"/>
                  </a:solidFill>
                  <a:latin typeface="Times New Roman" panose="02020603050405020304" pitchFamily="18" charset="0"/>
                </a:rPr>
                <a:t>0</a:t>
              </a:r>
              <a:r>
                <a:rPr lang="en-US" altLang="zh-CN" b="1" baseline="30000">
                  <a:latin typeface="Times New Roman" panose="02020603050405020304" pitchFamily="18" charset="0"/>
                </a:rPr>
                <a:t> </a:t>
              </a:r>
              <a:r>
                <a:rPr lang="en-US" altLang="zh-CN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(      )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7627" name="文本框 747626"/>
            <p:cNvSpPr txBox="1"/>
            <p:nvPr/>
          </p:nvSpPr>
          <p:spPr>
            <a:xfrm>
              <a:off x="4512" y="2706"/>
              <a:ext cx="23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0000FF"/>
                  </a:solidFill>
                  <a:latin typeface="Times New Roman" panose="02020603050405020304" pitchFamily="18" charset="0"/>
                </a:rPr>
                <a:t>I</a:t>
              </a:r>
              <a:endParaRPr lang="en-US" altLang="zh-CN" b="1" i="1" baseline="-250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7628" name="文本框 747627"/>
            <p:cNvSpPr txBox="1"/>
            <p:nvPr/>
          </p:nvSpPr>
          <p:spPr>
            <a:xfrm>
              <a:off x="4488" y="2930"/>
              <a:ext cx="31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b="1" baseline="30000">
                  <a:solidFill>
                    <a:srgbClr val="0000FF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b="1" baseline="300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7629" name="直接连接符 747628"/>
            <p:cNvSpPr/>
            <p:nvPr/>
          </p:nvSpPr>
          <p:spPr>
            <a:xfrm>
              <a:off x="4512" y="2968"/>
              <a:ext cx="192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7630" name="矩形 747629"/>
            <p:cNvSpPr/>
            <p:nvPr/>
          </p:nvSpPr>
          <p:spPr>
            <a:xfrm>
              <a:off x="3584" y="2832"/>
              <a:ext cx="22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</a:rPr>
                <a:t>=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7631" name="文本框 747630"/>
            <p:cNvSpPr txBox="1"/>
            <p:nvPr/>
          </p:nvSpPr>
          <p:spPr>
            <a:xfrm>
              <a:off x="3808" y="2714"/>
              <a:ext cx="23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endParaRPr lang="en-US" altLang="zh-CN" b="1" i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7632" name="文本框 747631"/>
            <p:cNvSpPr txBox="1"/>
            <p:nvPr/>
          </p:nvSpPr>
          <p:spPr>
            <a:xfrm>
              <a:off x="3752" y="2938"/>
              <a:ext cx="31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</a:rPr>
                <a:t>16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7633" name="直接连接符 747632"/>
            <p:cNvSpPr/>
            <p:nvPr/>
          </p:nvSpPr>
          <p:spPr>
            <a:xfrm>
              <a:off x="3808" y="2976"/>
              <a:ext cx="192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747634" name="文本框 747633"/>
          <p:cNvSpPr txBox="1"/>
          <p:nvPr/>
        </p:nvSpPr>
        <p:spPr>
          <a:xfrm>
            <a:off x="625475" y="5734050"/>
            <a:ext cx="8118475" cy="457200"/>
          </a:xfrm>
          <a:prstGeom prst="rect">
            <a:avLst/>
          </a:prstGeom>
          <a:solidFill>
            <a:srgbClr val="CC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可见，支路电流值 </a:t>
            </a:r>
            <a:r>
              <a:rPr lang="en-US" altLang="zh-CN" b="1" i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b="1" i="1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b="1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正好代表了</a:t>
            </a:r>
            <a:r>
              <a:rPr lang="zh-CN" altLang="en-US" b="1" dirty="0">
                <a:latin typeface="Times New Roman" panose="02020603050405020304" pitchFamily="18" charset="0"/>
              </a:rPr>
              <a:t>二进制数位 </a:t>
            </a:r>
            <a:r>
              <a:rPr lang="en-US" altLang="zh-CN" b="1" i="1">
                <a:solidFill>
                  <a:srgbClr val="FF33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b="1" i="1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b="1" i="1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的权值 </a:t>
            </a:r>
            <a:r>
              <a:rPr lang="en-US" altLang="zh-CN" b="1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b="1" i="1" baseline="30000">
                <a:solidFill>
                  <a:srgbClr val="FF3300"/>
                </a:solidFill>
                <a:latin typeface="Times New Roman" panose="02020603050405020304" pitchFamily="18" charset="0"/>
              </a:rPr>
              <a:t>i 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。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747635" name="文本框 747634"/>
          <p:cNvSpPr txBox="1"/>
          <p:nvPr/>
        </p:nvSpPr>
        <p:spPr>
          <a:xfrm>
            <a:off x="676275" y="5035550"/>
            <a:ext cx="82708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即 　   </a:t>
            </a:r>
            <a:r>
              <a:rPr lang="en-US" altLang="zh-CN" b="1" i="1">
                <a:latin typeface="Times New Roman" panose="02020603050405020304" pitchFamily="18" charset="0"/>
              </a:rPr>
              <a:t>I</a:t>
            </a:r>
            <a:r>
              <a:rPr lang="en-US" altLang="zh-CN" b="1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b="1">
                <a:latin typeface="Times New Roman" panose="02020603050405020304" pitchFamily="18" charset="0"/>
              </a:rPr>
              <a:t> = 2</a:t>
            </a:r>
            <a:r>
              <a:rPr lang="en-US" altLang="zh-CN" b="1" baseline="30000">
                <a:solidFill>
                  <a:srgbClr val="FF33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I</a:t>
            </a:r>
            <a:r>
              <a:rPr lang="en-US" altLang="zh-CN" b="1" baseline="-25000">
                <a:latin typeface="Times New Roman" panose="02020603050405020304" pitchFamily="18" charset="0"/>
              </a:rPr>
              <a:t>0</a:t>
            </a:r>
            <a:r>
              <a:rPr lang="zh-CN" altLang="en-US" b="1">
                <a:latin typeface="Times New Roman" panose="02020603050405020304" pitchFamily="18" charset="0"/>
              </a:rPr>
              <a:t>， </a:t>
            </a:r>
            <a:r>
              <a:rPr lang="en-US" altLang="zh-CN" b="1" i="1">
                <a:latin typeface="Times New Roman" panose="02020603050405020304" pitchFamily="18" charset="0"/>
              </a:rPr>
              <a:t>I</a:t>
            </a:r>
            <a:r>
              <a:rPr lang="en-US" altLang="zh-CN" b="1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b="1">
                <a:latin typeface="Times New Roman" panose="02020603050405020304" pitchFamily="18" charset="0"/>
              </a:rPr>
              <a:t> = 2</a:t>
            </a:r>
            <a:r>
              <a:rPr lang="en-US" altLang="zh-CN" b="1" baseline="3000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I</a:t>
            </a:r>
            <a:r>
              <a:rPr lang="en-US" altLang="zh-CN" b="1" baseline="-25000">
                <a:latin typeface="Times New Roman" panose="02020603050405020304" pitchFamily="18" charset="0"/>
              </a:rPr>
              <a:t>0</a:t>
            </a:r>
            <a:r>
              <a:rPr lang="zh-CN" altLang="en-US" b="1">
                <a:latin typeface="Times New Roman" panose="02020603050405020304" pitchFamily="18" charset="0"/>
              </a:rPr>
              <a:t>， </a:t>
            </a:r>
            <a:r>
              <a:rPr lang="en-US" altLang="zh-CN" b="1" i="1">
                <a:latin typeface="Times New Roman" panose="02020603050405020304" pitchFamily="18" charset="0"/>
              </a:rPr>
              <a:t>I</a:t>
            </a:r>
            <a:r>
              <a:rPr lang="en-US" altLang="zh-CN" b="1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b="1">
                <a:latin typeface="Times New Roman" panose="02020603050405020304" pitchFamily="18" charset="0"/>
              </a:rPr>
              <a:t> = 2</a:t>
            </a:r>
            <a:r>
              <a:rPr lang="en-US" altLang="zh-CN" b="1" baseline="3000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I</a:t>
            </a:r>
            <a:r>
              <a:rPr lang="en-US" altLang="zh-CN" b="1" baseline="-25000">
                <a:latin typeface="Times New Roman" panose="02020603050405020304" pitchFamily="18" charset="0"/>
              </a:rPr>
              <a:t>0</a:t>
            </a:r>
            <a:r>
              <a:rPr lang="zh-CN" altLang="en-US" b="1">
                <a:latin typeface="Times New Roman" panose="02020603050405020304" pitchFamily="18" charset="0"/>
              </a:rPr>
              <a:t>， </a:t>
            </a:r>
            <a:r>
              <a:rPr lang="en-US" altLang="zh-CN" b="1" i="1">
                <a:latin typeface="Times New Roman" panose="02020603050405020304" pitchFamily="18" charset="0"/>
              </a:rPr>
              <a:t>I</a:t>
            </a:r>
            <a:r>
              <a:rPr lang="en-US" altLang="zh-CN" b="1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b="1">
                <a:latin typeface="Times New Roman" panose="02020603050405020304" pitchFamily="18" charset="0"/>
              </a:rPr>
              <a:t> = 2</a:t>
            </a:r>
            <a:r>
              <a:rPr lang="en-US" altLang="zh-CN" b="1" baseline="30000">
                <a:solidFill>
                  <a:srgbClr val="FF33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I</a:t>
            </a:r>
            <a:r>
              <a:rPr lang="en-US" altLang="zh-CN" b="1" baseline="-25000">
                <a:latin typeface="Times New Roman" panose="02020603050405020304" pitchFamily="18" charset="0"/>
              </a:rPr>
              <a:t>0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graphicFrame>
        <p:nvGraphicFramePr>
          <p:cNvPr id="747636" name="对象 747635"/>
          <p:cNvGraphicFramePr/>
          <p:nvPr/>
        </p:nvGraphicFramePr>
        <p:xfrm>
          <a:off x="7292975" y="4916488"/>
          <a:ext cx="155575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1" name="" r:id="rId1" imgW="1841500" imgH="838200" progId="Equation.3">
                  <p:embed/>
                </p:oleObj>
              </mc:Choice>
              <mc:Fallback>
                <p:oleObj name="" r:id="rId1" imgW="1841500" imgH="838200" progId="Equation.3">
                  <p:embed/>
                  <p:pic>
                    <p:nvPicPr>
                      <p:cNvPr id="0" name="图片 497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292975" y="4916488"/>
                        <a:ext cx="1555750" cy="708025"/>
                      </a:xfrm>
                      <a:prstGeom prst="rect">
                        <a:avLst/>
                      </a:prstGeom>
                      <a:solidFill>
                        <a:srgbClr val="FFCCCC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7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7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47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7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47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4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4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84" grpId="0" bldLvl="0" animBg="1"/>
      <p:bldP spid="747634" grpId="0" bldLvl="0" animBg="1"/>
      <p:bldP spid="7476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48546" name="组合 748545"/>
          <p:cNvGrpSpPr/>
          <p:nvPr/>
        </p:nvGrpSpPr>
        <p:grpSpPr>
          <a:xfrm>
            <a:off x="615950" y="606425"/>
            <a:ext cx="7856538" cy="6143625"/>
            <a:chOff x="388" y="382"/>
            <a:chExt cx="4949" cy="3870"/>
          </a:xfrm>
        </p:grpSpPr>
        <p:sp>
          <p:nvSpPr>
            <p:cNvPr id="748547" name="文本框 748546"/>
            <p:cNvSpPr txBox="1"/>
            <p:nvPr/>
          </p:nvSpPr>
          <p:spPr>
            <a:xfrm>
              <a:off x="388" y="382"/>
              <a:ext cx="4949" cy="748"/>
            </a:xfrm>
            <a:prstGeom prst="rect">
              <a:avLst/>
            </a:prstGeom>
            <a:solidFill>
              <a:srgbClr val="CCECFF">
                <a:alpha val="50000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</a:rPr>
                <a:t>　　模拟开关 </a:t>
              </a:r>
              <a:r>
                <a:rPr lang="en-US" altLang="zh-CN" b="1">
                  <a:latin typeface="Times New Roman" panose="02020603050405020304" pitchFamily="18" charset="0"/>
                </a:rPr>
                <a:t>S</a:t>
              </a:r>
              <a:r>
                <a:rPr lang="en-US" altLang="zh-CN" b="1" i="1" baseline="-25000">
                  <a:latin typeface="Times New Roman" panose="02020603050405020304" pitchFamily="18" charset="0"/>
                </a:rPr>
                <a:t>i</a:t>
              </a: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r>
                <a:rPr lang="zh-CN" altLang="en-US" b="1" dirty="0">
                  <a:latin typeface="Times New Roman" panose="02020603050405020304" pitchFamily="18" charset="0"/>
                </a:rPr>
                <a:t>受相应数字位 </a:t>
              </a:r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r>
                <a:rPr lang="en-US" altLang="zh-CN" b="1" i="1" baseline="-25000">
                  <a:latin typeface="Times New Roman" panose="02020603050405020304" pitchFamily="18" charset="0"/>
                </a:rPr>
                <a:t>i</a:t>
              </a: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r>
                <a:rPr lang="zh-CN" altLang="en-US" b="1" dirty="0">
                  <a:latin typeface="Times New Roman" panose="02020603050405020304" pitchFamily="18" charset="0"/>
                </a:rPr>
                <a:t>控制。当 </a:t>
              </a:r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D</a:t>
              </a:r>
              <a:r>
                <a:rPr lang="en-US" altLang="zh-CN" b="1" i="1" baseline="-25000">
                  <a:solidFill>
                    <a:srgbClr val="FF33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 = 1</a:t>
              </a:r>
              <a:r>
                <a:rPr lang="en-US" altLang="zh-CN" b="1">
                  <a:latin typeface="Times New Roman" panose="02020603050405020304" pitchFamily="18" charset="0"/>
                </a:rPr>
                <a:t> </a:t>
              </a:r>
              <a:r>
                <a:rPr lang="zh-CN" altLang="en-US" b="1" dirty="0">
                  <a:latin typeface="Times New Roman" panose="02020603050405020304" pitchFamily="18" charset="0"/>
                </a:rPr>
                <a:t>时，开关合向</a:t>
              </a:r>
              <a:r>
                <a:rPr lang="zh-CN" altLang="en-US" b="1" dirty="0">
                  <a:latin typeface="宋体" panose="02010600030101010101" pitchFamily="2" charset="-122"/>
                </a:rPr>
                <a:t>“</a:t>
              </a:r>
              <a:r>
                <a:rPr lang="en-US" altLang="zh-CN" b="1">
                  <a:latin typeface="Times New Roman" panose="02020603050405020304" pitchFamily="18" charset="0"/>
                </a:rPr>
                <a:t>1</a:t>
              </a:r>
              <a:r>
                <a:rPr lang="en-US" altLang="zh-CN" b="1">
                  <a:latin typeface="宋体" panose="02010600030101010101" pitchFamily="2" charset="-122"/>
                </a:rPr>
                <a:t>”</a:t>
              </a:r>
              <a:r>
                <a:rPr lang="zh-CN" altLang="en-US" b="1" dirty="0">
                  <a:latin typeface="Times New Roman" panose="02020603050405020304" pitchFamily="18" charset="0"/>
                </a:rPr>
                <a:t>侧，相应</a:t>
              </a:r>
              <a:r>
                <a:rPr lang="zh-CN" altLang="en-US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支路电流  </a:t>
              </a:r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b="1" i="1" baseline="-25000">
                  <a:solidFill>
                    <a:srgbClr val="FF33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r>
                <a:rPr lang="zh-CN" altLang="en-US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输出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；</a:t>
              </a:r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r>
                <a:rPr lang="en-US" altLang="zh-CN" b="1" i="1" baseline="-25000">
                  <a:latin typeface="Times New Roman" panose="02020603050405020304" pitchFamily="18" charset="0"/>
                </a:rPr>
                <a:t>i</a:t>
              </a:r>
              <a:r>
                <a:rPr lang="en-US" altLang="zh-CN" b="1">
                  <a:latin typeface="Times New Roman" panose="02020603050405020304" pitchFamily="18" charset="0"/>
                </a:rPr>
                <a:t> = 0 </a:t>
              </a:r>
              <a:r>
                <a:rPr lang="zh-CN" altLang="en-US" b="1" dirty="0">
                  <a:latin typeface="Times New Roman" panose="02020603050405020304" pitchFamily="18" charset="0"/>
                </a:rPr>
                <a:t>时，开关合向</a:t>
              </a:r>
              <a:r>
                <a:rPr lang="zh-CN" altLang="en-US" b="1" dirty="0">
                  <a:latin typeface="宋体" panose="02010600030101010101" pitchFamily="2" charset="-122"/>
                </a:rPr>
                <a:t>“</a:t>
              </a:r>
              <a:r>
                <a:rPr lang="en-US" altLang="zh-CN" b="1">
                  <a:latin typeface="Times New Roman" panose="02020603050405020304" pitchFamily="18" charset="0"/>
                </a:rPr>
                <a:t>0</a:t>
              </a:r>
              <a:r>
                <a:rPr lang="en-US" altLang="zh-CN" b="1">
                  <a:latin typeface="宋体" panose="02010600030101010101" pitchFamily="2" charset="-122"/>
                </a:rPr>
                <a:t>”</a:t>
              </a:r>
              <a:r>
                <a:rPr lang="zh-CN" altLang="en-US" b="1" dirty="0">
                  <a:latin typeface="Times New Roman" panose="02020603050405020304" pitchFamily="18" charset="0"/>
                </a:rPr>
                <a:t>侧， </a:t>
              </a:r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i="1" baseline="-25000">
                  <a:latin typeface="Times New Roman" panose="02020603050405020304" pitchFamily="18" charset="0"/>
                </a:rPr>
                <a:t>i</a:t>
              </a:r>
              <a:r>
                <a:rPr lang="en-US" altLang="zh-CN" b="1" i="1">
                  <a:latin typeface="Times New Roman" panose="02020603050405020304" pitchFamily="18" charset="0"/>
                </a:rPr>
                <a:t> </a:t>
              </a:r>
              <a:r>
                <a:rPr lang="zh-CN" altLang="en-US" b="1" dirty="0">
                  <a:latin typeface="Times New Roman" panose="02020603050405020304" pitchFamily="18" charset="0"/>
                </a:rPr>
                <a:t>流入地而不能输出。</a:t>
              </a:r>
              <a:endPara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8548" name="直接连接符 748547"/>
            <p:cNvSpPr/>
            <p:nvPr/>
          </p:nvSpPr>
          <p:spPr>
            <a:xfrm flipH="1" flipV="1">
              <a:off x="3764" y="2281"/>
              <a:ext cx="82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49" name="直接连接符 748548"/>
            <p:cNvSpPr/>
            <p:nvPr/>
          </p:nvSpPr>
          <p:spPr>
            <a:xfrm flipH="1" flipV="1">
              <a:off x="848" y="3828"/>
              <a:ext cx="3056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50" name="直接连接符 748549"/>
            <p:cNvSpPr/>
            <p:nvPr/>
          </p:nvSpPr>
          <p:spPr>
            <a:xfrm flipH="1" flipV="1">
              <a:off x="3216" y="3175"/>
              <a:ext cx="0" cy="645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51" name="直接连接符 748550"/>
            <p:cNvSpPr/>
            <p:nvPr/>
          </p:nvSpPr>
          <p:spPr>
            <a:xfrm flipH="1" flipV="1">
              <a:off x="3382" y="2656"/>
              <a:ext cx="0" cy="37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52" name="直接连接符 748551"/>
            <p:cNvSpPr/>
            <p:nvPr/>
          </p:nvSpPr>
          <p:spPr>
            <a:xfrm flipH="1" flipV="1">
              <a:off x="3296" y="2462"/>
              <a:ext cx="0" cy="64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48553" name="直接连接符 748552"/>
            <p:cNvSpPr/>
            <p:nvPr/>
          </p:nvSpPr>
          <p:spPr>
            <a:xfrm flipV="1">
              <a:off x="3214" y="3020"/>
              <a:ext cx="168" cy="165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54" name="矩形 748553"/>
            <p:cNvSpPr/>
            <p:nvPr/>
          </p:nvSpPr>
          <p:spPr>
            <a:xfrm flipH="1" flipV="1">
              <a:off x="3176" y="3419"/>
              <a:ext cx="72" cy="173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555" name="直接连接符 748554"/>
            <p:cNvSpPr/>
            <p:nvPr/>
          </p:nvSpPr>
          <p:spPr>
            <a:xfrm flipH="1" flipV="1">
              <a:off x="1540" y="2658"/>
              <a:ext cx="2356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56" name="直接连接符 748555"/>
            <p:cNvSpPr/>
            <p:nvPr/>
          </p:nvSpPr>
          <p:spPr>
            <a:xfrm flipH="1" flipV="1">
              <a:off x="848" y="2892"/>
              <a:ext cx="304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57" name="直接连接符 748556"/>
            <p:cNvSpPr/>
            <p:nvPr/>
          </p:nvSpPr>
          <p:spPr>
            <a:xfrm flipH="1" flipV="1">
              <a:off x="3056" y="2884"/>
              <a:ext cx="0" cy="15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58" name="直接连接符 748557"/>
            <p:cNvSpPr/>
            <p:nvPr/>
          </p:nvSpPr>
          <p:spPr>
            <a:xfrm flipH="1" flipV="1">
              <a:off x="2610" y="3175"/>
              <a:ext cx="0" cy="645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59" name="直接连接符 748558"/>
            <p:cNvSpPr/>
            <p:nvPr/>
          </p:nvSpPr>
          <p:spPr>
            <a:xfrm flipH="1" flipV="1">
              <a:off x="2776" y="2656"/>
              <a:ext cx="0" cy="37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60" name="直接连接符 748559"/>
            <p:cNvSpPr/>
            <p:nvPr/>
          </p:nvSpPr>
          <p:spPr>
            <a:xfrm flipH="1" flipV="1">
              <a:off x="2690" y="2462"/>
              <a:ext cx="0" cy="64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48561" name="直接连接符 748560"/>
            <p:cNvSpPr/>
            <p:nvPr/>
          </p:nvSpPr>
          <p:spPr>
            <a:xfrm flipV="1">
              <a:off x="2608" y="3020"/>
              <a:ext cx="168" cy="165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62" name="矩形 748561"/>
            <p:cNvSpPr/>
            <p:nvPr/>
          </p:nvSpPr>
          <p:spPr>
            <a:xfrm flipH="1" flipV="1">
              <a:off x="2570" y="3419"/>
              <a:ext cx="72" cy="173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563" name="矩形 748562"/>
            <p:cNvSpPr/>
            <p:nvPr/>
          </p:nvSpPr>
          <p:spPr>
            <a:xfrm rot="5400000" flipH="1" flipV="1">
              <a:off x="2282" y="3739"/>
              <a:ext cx="71" cy="17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564" name="直接连接符 748563"/>
            <p:cNvSpPr/>
            <p:nvPr/>
          </p:nvSpPr>
          <p:spPr>
            <a:xfrm flipH="1" flipV="1">
              <a:off x="2450" y="2884"/>
              <a:ext cx="0" cy="15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65" name="直接连接符 748564"/>
            <p:cNvSpPr/>
            <p:nvPr/>
          </p:nvSpPr>
          <p:spPr>
            <a:xfrm flipH="1" flipV="1">
              <a:off x="1998" y="3175"/>
              <a:ext cx="0" cy="645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66" name="直接连接符 748565"/>
            <p:cNvSpPr/>
            <p:nvPr/>
          </p:nvSpPr>
          <p:spPr>
            <a:xfrm flipH="1" flipV="1">
              <a:off x="2164" y="2656"/>
              <a:ext cx="0" cy="37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67" name="直接连接符 748566"/>
            <p:cNvSpPr/>
            <p:nvPr/>
          </p:nvSpPr>
          <p:spPr>
            <a:xfrm flipH="1" flipV="1">
              <a:off x="2078" y="2462"/>
              <a:ext cx="0" cy="64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48568" name="直接连接符 748567"/>
            <p:cNvSpPr/>
            <p:nvPr/>
          </p:nvSpPr>
          <p:spPr>
            <a:xfrm flipV="1">
              <a:off x="1996" y="3020"/>
              <a:ext cx="168" cy="165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69" name="矩形 748568"/>
            <p:cNvSpPr/>
            <p:nvPr/>
          </p:nvSpPr>
          <p:spPr>
            <a:xfrm rot="5400000" flipH="1" flipV="1">
              <a:off x="1636" y="3739"/>
              <a:ext cx="71" cy="17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570" name="直接连接符 748569"/>
            <p:cNvSpPr/>
            <p:nvPr/>
          </p:nvSpPr>
          <p:spPr>
            <a:xfrm flipH="1" flipV="1">
              <a:off x="1838" y="2884"/>
              <a:ext cx="0" cy="15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71" name="直接连接符 748570"/>
            <p:cNvSpPr/>
            <p:nvPr/>
          </p:nvSpPr>
          <p:spPr>
            <a:xfrm flipH="1" flipV="1">
              <a:off x="1376" y="3175"/>
              <a:ext cx="0" cy="645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72" name="直接连接符 748571"/>
            <p:cNvSpPr/>
            <p:nvPr/>
          </p:nvSpPr>
          <p:spPr>
            <a:xfrm flipH="1" flipV="1">
              <a:off x="1542" y="2656"/>
              <a:ext cx="0" cy="37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73" name="直接连接符 748572"/>
            <p:cNvSpPr/>
            <p:nvPr/>
          </p:nvSpPr>
          <p:spPr>
            <a:xfrm flipH="1" flipV="1">
              <a:off x="1456" y="2462"/>
              <a:ext cx="0" cy="64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48574" name="直接连接符 748573"/>
            <p:cNvSpPr/>
            <p:nvPr/>
          </p:nvSpPr>
          <p:spPr>
            <a:xfrm flipV="1">
              <a:off x="1374" y="3020"/>
              <a:ext cx="168" cy="165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75" name="矩形 748574"/>
            <p:cNvSpPr/>
            <p:nvPr/>
          </p:nvSpPr>
          <p:spPr>
            <a:xfrm flipH="1" flipV="1">
              <a:off x="1336" y="3419"/>
              <a:ext cx="72" cy="173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576" name="直接连接符 748575"/>
            <p:cNvSpPr/>
            <p:nvPr/>
          </p:nvSpPr>
          <p:spPr>
            <a:xfrm flipH="1" flipV="1">
              <a:off x="1216" y="2884"/>
              <a:ext cx="0" cy="15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77" name="直接连接符 748576"/>
            <p:cNvSpPr/>
            <p:nvPr/>
          </p:nvSpPr>
          <p:spPr>
            <a:xfrm flipH="1" flipV="1">
              <a:off x="848" y="2886"/>
              <a:ext cx="0" cy="94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78" name="矩形 748577"/>
            <p:cNvSpPr/>
            <p:nvPr/>
          </p:nvSpPr>
          <p:spPr>
            <a:xfrm flipH="1" flipV="1">
              <a:off x="808" y="3419"/>
              <a:ext cx="72" cy="173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579" name="矩形 748578"/>
            <p:cNvSpPr/>
            <p:nvPr/>
          </p:nvSpPr>
          <p:spPr>
            <a:xfrm>
              <a:off x="1489" y="2981"/>
              <a:ext cx="287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  <a:sym typeface="Symbol" panose="05050102010706020507" pitchFamily="18" charset="2"/>
                </a:rPr>
                <a:t>S</a:t>
              </a:r>
              <a:r>
                <a:rPr lang="en-US" altLang="zh-CN" b="1" baseline="-25000">
                  <a:solidFill>
                    <a:srgbClr val="33CC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0</a:t>
              </a:r>
              <a:endParaRPr lang="en-US" altLang="zh-CN" b="1" baseline="-25000">
                <a:solidFill>
                  <a:srgbClr val="33CCFF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580" name="矩形 748579"/>
            <p:cNvSpPr/>
            <p:nvPr/>
          </p:nvSpPr>
          <p:spPr>
            <a:xfrm>
              <a:off x="3888" y="2418"/>
              <a:ext cx="584" cy="590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581" name="矩形 748580"/>
            <p:cNvSpPr/>
            <p:nvPr/>
          </p:nvSpPr>
          <p:spPr>
            <a:xfrm>
              <a:off x="4158" y="2568"/>
              <a:ext cx="308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>
              <a:spAutoFit/>
            </a:bodyPr>
            <a:p>
              <a:pPr algn="r"/>
              <a:r>
                <a:rPr lang="en-US" altLang="zh-CN" b="1">
                  <a:latin typeface="Times New Roman" panose="02020603050405020304" pitchFamily="18" charset="0"/>
                </a:rPr>
                <a:t>+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8582" name="矩形 748581"/>
            <p:cNvSpPr/>
            <p:nvPr/>
          </p:nvSpPr>
          <p:spPr>
            <a:xfrm>
              <a:off x="3886" y="2764"/>
              <a:ext cx="308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</a:rPr>
                <a:t>+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sp>
          <p:nvSpPr>
            <p:cNvPr id="748583" name="矩形 748582"/>
            <p:cNvSpPr/>
            <p:nvPr/>
          </p:nvSpPr>
          <p:spPr>
            <a:xfrm>
              <a:off x="3886" y="2505"/>
              <a:ext cx="308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>
              <a:spAutoFit/>
            </a:bodyPr>
            <a:p>
              <a:r>
                <a:rPr lang="en-US" altLang="zh-CN" b="1">
                  <a:latin typeface="宋体" panose="02010600030101010101" pitchFamily="2" charset="-122"/>
                </a:rPr>
                <a:t>-</a:t>
              </a:r>
              <a:endParaRPr lang="en-US" altLang="zh-CN" b="1">
                <a:latin typeface="宋体" panose="02010600030101010101" pitchFamily="2" charset="-122"/>
              </a:endParaRPr>
            </a:p>
          </p:txBody>
        </p:sp>
        <p:sp>
          <p:nvSpPr>
            <p:cNvPr id="748584" name="矩形 748583"/>
            <p:cNvSpPr/>
            <p:nvPr/>
          </p:nvSpPr>
          <p:spPr>
            <a:xfrm rot="5400000" flipH="1">
              <a:off x="3896" y="2377"/>
              <a:ext cx="303" cy="277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>
              <a:spAutoFit/>
            </a:bodyPr>
            <a:p>
              <a:pPr algn="r"/>
              <a:r>
                <a:rPr lang="zh-CN" altLang="en-US" sz="1800" b="1">
                  <a:latin typeface="Times New Roman" panose="02020603050405020304" pitchFamily="18" charset="0"/>
                </a:rPr>
                <a:t>△</a:t>
              </a:r>
              <a:endParaRPr lang="zh-CN" altLang="en-US" sz="1800" b="1">
                <a:latin typeface="Times New Roman" panose="02020603050405020304" pitchFamily="18" charset="0"/>
              </a:endParaRPr>
            </a:p>
          </p:txBody>
        </p:sp>
        <p:sp>
          <p:nvSpPr>
            <p:cNvPr id="748585" name="矩形 748584"/>
            <p:cNvSpPr/>
            <p:nvPr/>
          </p:nvSpPr>
          <p:spPr>
            <a:xfrm>
              <a:off x="4093" y="2379"/>
              <a:ext cx="310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zh-CN" altLang="en-US" b="1">
                  <a:latin typeface="Times New Roman" panose="02020603050405020304" pitchFamily="18" charset="0"/>
                </a:rPr>
                <a:t>∞</a:t>
              </a:r>
              <a:endParaRPr lang="zh-CN" altLang="en-US" b="1">
                <a:latin typeface="Times New Roman" panose="02020603050405020304" pitchFamily="18" charset="0"/>
              </a:endParaRPr>
            </a:p>
          </p:txBody>
        </p:sp>
        <p:sp>
          <p:nvSpPr>
            <p:cNvPr id="748586" name="直接连接符 748585"/>
            <p:cNvSpPr/>
            <p:nvPr/>
          </p:nvSpPr>
          <p:spPr>
            <a:xfrm>
              <a:off x="4468" y="2701"/>
              <a:ext cx="26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87" name="矩形 748586"/>
            <p:cNvSpPr/>
            <p:nvPr/>
          </p:nvSpPr>
          <p:spPr>
            <a:xfrm>
              <a:off x="4752" y="2558"/>
              <a:ext cx="354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</a:rPr>
                <a:t>u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O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8588" name="矩形 748587"/>
            <p:cNvSpPr/>
            <p:nvPr/>
          </p:nvSpPr>
          <p:spPr>
            <a:xfrm rot="5400000" flipH="1" flipV="1">
              <a:off x="2890" y="3739"/>
              <a:ext cx="71" cy="17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589" name="矩形 748588"/>
            <p:cNvSpPr/>
            <p:nvPr/>
          </p:nvSpPr>
          <p:spPr>
            <a:xfrm rot="5400000" flipH="1" flipV="1">
              <a:off x="4138" y="2198"/>
              <a:ext cx="71" cy="17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590" name="直接连接符 748589"/>
            <p:cNvSpPr/>
            <p:nvPr/>
          </p:nvSpPr>
          <p:spPr>
            <a:xfrm flipH="1" flipV="1">
              <a:off x="4590" y="2279"/>
              <a:ext cx="0" cy="42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91" name="直接连接符 748590"/>
            <p:cNvSpPr/>
            <p:nvPr/>
          </p:nvSpPr>
          <p:spPr>
            <a:xfrm flipH="1" flipV="1">
              <a:off x="3766" y="2287"/>
              <a:ext cx="0" cy="37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92" name="直接连接符 748591"/>
            <p:cNvSpPr/>
            <p:nvPr/>
          </p:nvSpPr>
          <p:spPr>
            <a:xfrm flipH="1" flipV="1">
              <a:off x="3766" y="2892"/>
              <a:ext cx="0" cy="21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93" name="直接连接符 748592"/>
            <p:cNvSpPr/>
            <p:nvPr/>
          </p:nvSpPr>
          <p:spPr>
            <a:xfrm>
              <a:off x="3680" y="3110"/>
              <a:ext cx="19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8594" name="矩形 748593"/>
            <p:cNvSpPr/>
            <p:nvPr/>
          </p:nvSpPr>
          <p:spPr>
            <a:xfrm>
              <a:off x="2113" y="2981"/>
              <a:ext cx="287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  <a:sym typeface="Symbol" panose="05050102010706020507" pitchFamily="18" charset="2"/>
                </a:rPr>
                <a:t>S</a:t>
              </a:r>
              <a:r>
                <a:rPr lang="en-US" altLang="zh-CN" b="1" baseline="-25000">
                  <a:solidFill>
                    <a:srgbClr val="33CC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1</a:t>
              </a:r>
              <a:endParaRPr lang="en-US" altLang="zh-CN" b="1" baseline="-25000">
                <a:solidFill>
                  <a:srgbClr val="33CCFF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595" name="矩形 748594"/>
            <p:cNvSpPr/>
            <p:nvPr/>
          </p:nvSpPr>
          <p:spPr>
            <a:xfrm>
              <a:off x="2721" y="2981"/>
              <a:ext cx="287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  <a:sym typeface="Symbol" panose="05050102010706020507" pitchFamily="18" charset="2"/>
                </a:rPr>
                <a:t>S</a:t>
              </a:r>
              <a:r>
                <a:rPr lang="en-US" altLang="zh-CN" b="1" baseline="-25000">
                  <a:solidFill>
                    <a:srgbClr val="33CC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endParaRPr lang="en-US" altLang="zh-CN" b="1" baseline="-25000">
                <a:solidFill>
                  <a:srgbClr val="33CCFF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596" name="矩形 748595"/>
            <p:cNvSpPr/>
            <p:nvPr/>
          </p:nvSpPr>
          <p:spPr>
            <a:xfrm>
              <a:off x="3329" y="2981"/>
              <a:ext cx="287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>
                  <a:latin typeface="Times New Roman" panose="02020603050405020304" pitchFamily="18" charset="0"/>
                  <a:sym typeface="Symbol" panose="05050102010706020507" pitchFamily="18" charset="2"/>
                </a:rPr>
                <a:t>S</a:t>
              </a:r>
              <a:r>
                <a:rPr lang="en-US" altLang="zh-CN" b="1" baseline="-25000">
                  <a:solidFill>
                    <a:srgbClr val="33CC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3</a:t>
              </a:r>
              <a:endParaRPr lang="en-US" altLang="zh-CN" b="1" baseline="-25000">
                <a:solidFill>
                  <a:srgbClr val="33CCFF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597" name="矩形 748596"/>
            <p:cNvSpPr/>
            <p:nvPr/>
          </p:nvSpPr>
          <p:spPr>
            <a:xfrm>
              <a:off x="3137" y="2132"/>
              <a:ext cx="319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D</a:t>
              </a:r>
              <a:r>
                <a:rPr lang="en-US" altLang="zh-CN" b="1" baseline="-25000">
                  <a:solidFill>
                    <a:srgbClr val="33CC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3</a:t>
              </a:r>
              <a:endParaRPr lang="en-US" altLang="zh-CN" b="1" baseline="-25000">
                <a:solidFill>
                  <a:srgbClr val="33CCFF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598" name="矩形 748597"/>
            <p:cNvSpPr/>
            <p:nvPr/>
          </p:nvSpPr>
          <p:spPr>
            <a:xfrm>
              <a:off x="2529" y="2132"/>
              <a:ext cx="319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D</a:t>
              </a:r>
              <a:r>
                <a:rPr lang="en-US" altLang="zh-CN" b="1" baseline="-25000">
                  <a:solidFill>
                    <a:srgbClr val="33CC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endParaRPr lang="en-US" altLang="zh-CN" b="1" baseline="-25000">
                <a:solidFill>
                  <a:srgbClr val="33CCFF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599" name="矩形 748598"/>
            <p:cNvSpPr/>
            <p:nvPr/>
          </p:nvSpPr>
          <p:spPr>
            <a:xfrm>
              <a:off x="1921" y="2132"/>
              <a:ext cx="319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D</a:t>
              </a:r>
              <a:r>
                <a:rPr lang="en-US" altLang="zh-CN" b="1" baseline="-25000">
                  <a:solidFill>
                    <a:srgbClr val="33CC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1</a:t>
              </a:r>
              <a:endParaRPr lang="en-US" altLang="zh-CN" b="1" baseline="-25000">
                <a:solidFill>
                  <a:srgbClr val="33CCFF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600" name="矩形 748599"/>
            <p:cNvSpPr/>
            <p:nvPr/>
          </p:nvSpPr>
          <p:spPr>
            <a:xfrm>
              <a:off x="1297" y="2132"/>
              <a:ext cx="319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D</a:t>
              </a:r>
              <a:r>
                <a:rPr lang="en-US" altLang="zh-CN" b="1" baseline="-25000">
                  <a:solidFill>
                    <a:srgbClr val="33CC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0</a:t>
              </a:r>
              <a:endParaRPr lang="en-US" altLang="zh-CN" b="1" baseline="-25000">
                <a:solidFill>
                  <a:srgbClr val="33CCFF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601" name="直接连接符 748600"/>
            <p:cNvSpPr/>
            <p:nvPr/>
          </p:nvSpPr>
          <p:spPr>
            <a:xfrm>
              <a:off x="3496" y="2599"/>
              <a:ext cx="20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8602" name="矩形 748601"/>
            <p:cNvSpPr/>
            <p:nvPr/>
          </p:nvSpPr>
          <p:spPr>
            <a:xfrm>
              <a:off x="3446" y="2297"/>
              <a:ext cx="298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i</a:t>
              </a:r>
              <a:r>
                <a:rPr lang="en-US" altLang="zh-CN" b="1" baseline="-25000">
                  <a:latin typeface="Times New Roman" panose="02020603050405020304" pitchFamily="18" charset="0"/>
                  <a:sym typeface="Symbol" panose="05050102010706020507" pitchFamily="18" charset="2"/>
                </a:rPr>
                <a:t>Σ</a:t>
              </a:r>
              <a:endParaRPr lang="en-US" altLang="zh-CN" b="1" baseline="-25000"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603" name="矩形 748602"/>
            <p:cNvSpPr/>
            <p:nvPr/>
          </p:nvSpPr>
          <p:spPr>
            <a:xfrm>
              <a:off x="3992" y="1968"/>
              <a:ext cx="354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</a:rPr>
                <a:t>R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F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8604" name="直接连接符 748603"/>
            <p:cNvSpPr/>
            <p:nvPr/>
          </p:nvSpPr>
          <p:spPr>
            <a:xfrm flipH="1">
              <a:off x="3456" y="3928"/>
              <a:ext cx="20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8605" name="矩形 748604"/>
            <p:cNvSpPr/>
            <p:nvPr/>
          </p:nvSpPr>
          <p:spPr>
            <a:xfrm>
              <a:off x="3416" y="3918"/>
              <a:ext cx="354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>
              <a:spAutoFit/>
            </a:bodyPr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8606" name="直接连接符 748605"/>
            <p:cNvSpPr/>
            <p:nvPr/>
          </p:nvSpPr>
          <p:spPr>
            <a:xfrm flipH="1">
              <a:off x="2824" y="3928"/>
              <a:ext cx="20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8607" name="矩形 748606"/>
            <p:cNvSpPr/>
            <p:nvPr/>
          </p:nvSpPr>
          <p:spPr>
            <a:xfrm>
              <a:off x="2784" y="3918"/>
              <a:ext cx="354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>
              <a:spAutoFit/>
            </a:bodyPr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3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8608" name="直接连接符 748607"/>
            <p:cNvSpPr/>
            <p:nvPr/>
          </p:nvSpPr>
          <p:spPr>
            <a:xfrm flipH="1">
              <a:off x="2216" y="3928"/>
              <a:ext cx="20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8609" name="矩形 748608"/>
            <p:cNvSpPr/>
            <p:nvPr/>
          </p:nvSpPr>
          <p:spPr>
            <a:xfrm>
              <a:off x="2168" y="3918"/>
              <a:ext cx="354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>
              <a:spAutoFit/>
            </a:bodyPr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2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8610" name="直接连接符 748609"/>
            <p:cNvSpPr/>
            <p:nvPr/>
          </p:nvSpPr>
          <p:spPr>
            <a:xfrm flipH="1">
              <a:off x="1576" y="3928"/>
              <a:ext cx="20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8611" name="矩形 748610"/>
            <p:cNvSpPr/>
            <p:nvPr/>
          </p:nvSpPr>
          <p:spPr>
            <a:xfrm>
              <a:off x="1536" y="3918"/>
              <a:ext cx="354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>
              <a:spAutoFit/>
            </a:bodyPr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1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8612" name="直接连接符 748611"/>
            <p:cNvSpPr/>
            <p:nvPr/>
          </p:nvSpPr>
          <p:spPr>
            <a:xfrm flipH="1">
              <a:off x="976" y="3928"/>
              <a:ext cx="20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8613" name="矩形 748612"/>
            <p:cNvSpPr/>
            <p:nvPr/>
          </p:nvSpPr>
          <p:spPr>
            <a:xfrm>
              <a:off x="936" y="3918"/>
              <a:ext cx="354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>
              <a:spAutoFit/>
            </a:bodyPr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0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8614" name="矩形 748613"/>
            <p:cNvSpPr/>
            <p:nvPr/>
          </p:nvSpPr>
          <p:spPr>
            <a:xfrm>
              <a:off x="3928" y="3682"/>
              <a:ext cx="554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>
              <a:spAutoFit/>
            </a:bodyPr>
            <a:p>
              <a:r>
                <a:rPr lang="en-US" altLang="zh-CN" b="1" i="1">
                  <a:latin typeface="Times New Roman" panose="02020603050405020304" pitchFamily="18" charset="0"/>
                </a:rPr>
                <a:t>V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REF</a:t>
              </a:r>
              <a:endParaRPr lang="en-US" altLang="zh-CN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748615" name="矩形 748614"/>
            <p:cNvSpPr/>
            <p:nvPr/>
          </p:nvSpPr>
          <p:spPr>
            <a:xfrm>
              <a:off x="489" y="3351"/>
              <a:ext cx="340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endParaRPr lang="en-US" altLang="zh-CN" b="1" i="1" baseline="-25000">
                <a:solidFill>
                  <a:srgbClr val="FF3300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616" name="矩形 748615"/>
            <p:cNvSpPr/>
            <p:nvPr/>
          </p:nvSpPr>
          <p:spPr>
            <a:xfrm>
              <a:off x="1008" y="3351"/>
              <a:ext cx="340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endParaRPr lang="en-US" altLang="zh-CN" b="1" i="1" baseline="-25000">
                <a:solidFill>
                  <a:srgbClr val="FF3300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617" name="矩形 748616"/>
            <p:cNvSpPr/>
            <p:nvPr/>
          </p:nvSpPr>
          <p:spPr>
            <a:xfrm>
              <a:off x="1440" y="3360"/>
              <a:ext cx="354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>
              <a:spAutoFit/>
            </a:bodyPr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solidFill>
                    <a:srgbClr val="33CCFF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b="1" baseline="-25000">
                <a:solidFill>
                  <a:srgbClr val="33CC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8618" name="矩形 748617"/>
            <p:cNvSpPr/>
            <p:nvPr/>
          </p:nvSpPr>
          <p:spPr>
            <a:xfrm>
              <a:off x="1648" y="3351"/>
              <a:ext cx="340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endParaRPr lang="en-US" altLang="zh-CN" b="1" i="1" baseline="-25000">
                <a:solidFill>
                  <a:srgbClr val="FF3300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619" name="矩形 748618"/>
            <p:cNvSpPr/>
            <p:nvPr/>
          </p:nvSpPr>
          <p:spPr>
            <a:xfrm>
              <a:off x="2064" y="3360"/>
              <a:ext cx="354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>
              <a:spAutoFit/>
            </a:bodyPr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solidFill>
                    <a:srgbClr val="33CC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b="1" baseline="-25000">
                <a:solidFill>
                  <a:srgbClr val="33CC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8620" name="矩形 748619"/>
            <p:cNvSpPr/>
            <p:nvPr/>
          </p:nvSpPr>
          <p:spPr>
            <a:xfrm>
              <a:off x="2248" y="3351"/>
              <a:ext cx="340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endParaRPr lang="en-US" altLang="zh-CN" b="1" i="1" baseline="-25000">
                <a:solidFill>
                  <a:srgbClr val="FF3300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621" name="矩形 748620"/>
            <p:cNvSpPr/>
            <p:nvPr/>
          </p:nvSpPr>
          <p:spPr>
            <a:xfrm>
              <a:off x="2656" y="3360"/>
              <a:ext cx="354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>
              <a:spAutoFit/>
            </a:bodyPr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solidFill>
                    <a:srgbClr val="33CCFF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b="1" baseline="-25000">
                <a:solidFill>
                  <a:srgbClr val="33CC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8622" name="矩形 748621"/>
            <p:cNvSpPr/>
            <p:nvPr/>
          </p:nvSpPr>
          <p:spPr>
            <a:xfrm>
              <a:off x="2848" y="3351"/>
              <a:ext cx="340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endParaRPr lang="en-US" altLang="zh-CN" b="1" i="1" baseline="-25000">
                <a:solidFill>
                  <a:srgbClr val="FF3300"/>
                </a:solidFill>
                <a:latin typeface="Times New Roman" panose="02020603050405020304" pitchFamily="18" charset="0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623" name="矩形 748622"/>
            <p:cNvSpPr/>
            <p:nvPr/>
          </p:nvSpPr>
          <p:spPr>
            <a:xfrm>
              <a:off x="3264" y="3360"/>
              <a:ext cx="354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>
              <a:spAutoFit/>
            </a:bodyPr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solidFill>
                    <a:srgbClr val="33CCFF"/>
                  </a:solidFill>
                  <a:latin typeface="Times New Roman" panose="02020603050405020304" pitchFamily="18" charset="0"/>
                </a:rPr>
                <a:t>3</a:t>
              </a:r>
              <a:endParaRPr lang="en-US" altLang="zh-CN" b="1" baseline="-25000">
                <a:solidFill>
                  <a:srgbClr val="33CC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8624" name="矩形 748623"/>
            <p:cNvSpPr/>
            <p:nvPr/>
          </p:nvSpPr>
          <p:spPr>
            <a:xfrm flipH="1" flipV="1">
              <a:off x="1976" y="3419"/>
              <a:ext cx="72" cy="173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625" name="直接连接符 748624"/>
            <p:cNvSpPr/>
            <p:nvPr/>
          </p:nvSpPr>
          <p:spPr>
            <a:xfrm flipV="1">
              <a:off x="1488" y="3401"/>
              <a:ext cx="0" cy="18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8626" name="直接连接符 748625"/>
            <p:cNvSpPr/>
            <p:nvPr/>
          </p:nvSpPr>
          <p:spPr>
            <a:xfrm flipV="1">
              <a:off x="2120" y="3401"/>
              <a:ext cx="0" cy="18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8627" name="直接连接符 748626"/>
            <p:cNvSpPr/>
            <p:nvPr/>
          </p:nvSpPr>
          <p:spPr>
            <a:xfrm flipV="1">
              <a:off x="2712" y="3401"/>
              <a:ext cx="0" cy="18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8628" name="直接连接符 748627"/>
            <p:cNvSpPr/>
            <p:nvPr/>
          </p:nvSpPr>
          <p:spPr>
            <a:xfrm flipV="1">
              <a:off x="3320" y="3401"/>
              <a:ext cx="0" cy="18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48629" name="矩形 748628"/>
            <p:cNvSpPr/>
            <p:nvPr/>
          </p:nvSpPr>
          <p:spPr>
            <a:xfrm>
              <a:off x="1041" y="2859"/>
              <a:ext cx="212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  <a:sym typeface="Symbol" panose="05050102010706020507" pitchFamily="18" charset="2"/>
                </a:rPr>
                <a:t>0</a:t>
              </a:r>
              <a:endParaRPr lang="en-US" altLang="zh-CN" b="1" baseline="-25000">
                <a:solidFill>
                  <a:srgbClr val="33CC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630" name="矩形 748629"/>
            <p:cNvSpPr/>
            <p:nvPr/>
          </p:nvSpPr>
          <p:spPr>
            <a:xfrm>
              <a:off x="1513" y="2819"/>
              <a:ext cx="212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  <a:sym typeface="Symbol" panose="05050102010706020507" pitchFamily="18" charset="2"/>
                </a:rPr>
                <a:t>1</a:t>
              </a:r>
              <a:endParaRPr lang="en-US" altLang="zh-CN" b="1" baseline="-25000">
                <a:solidFill>
                  <a:srgbClr val="33CC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631" name="矩形 748630"/>
            <p:cNvSpPr/>
            <p:nvPr/>
          </p:nvSpPr>
          <p:spPr>
            <a:xfrm>
              <a:off x="2129" y="2819"/>
              <a:ext cx="212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  <a:sym typeface="Symbol" panose="05050102010706020507" pitchFamily="18" charset="2"/>
                </a:rPr>
                <a:t>1</a:t>
              </a:r>
              <a:endParaRPr lang="en-US" altLang="zh-CN" b="1" baseline="-25000">
                <a:solidFill>
                  <a:srgbClr val="33CC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632" name="矩形 748631"/>
            <p:cNvSpPr/>
            <p:nvPr/>
          </p:nvSpPr>
          <p:spPr>
            <a:xfrm>
              <a:off x="2737" y="2819"/>
              <a:ext cx="212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  <a:sym typeface="Symbol" panose="05050102010706020507" pitchFamily="18" charset="2"/>
                </a:rPr>
                <a:t>1</a:t>
              </a:r>
              <a:endParaRPr lang="en-US" altLang="zh-CN" b="1" baseline="-25000">
                <a:solidFill>
                  <a:srgbClr val="33CC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633" name="矩形 748632"/>
            <p:cNvSpPr/>
            <p:nvPr/>
          </p:nvSpPr>
          <p:spPr>
            <a:xfrm>
              <a:off x="3345" y="2819"/>
              <a:ext cx="212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  <a:sym typeface="Symbol" panose="05050102010706020507" pitchFamily="18" charset="2"/>
                </a:rPr>
                <a:t>1</a:t>
              </a:r>
              <a:endParaRPr lang="en-US" altLang="zh-CN" b="1" baseline="-25000">
                <a:solidFill>
                  <a:srgbClr val="33CC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634" name="矩形 748633"/>
            <p:cNvSpPr/>
            <p:nvPr/>
          </p:nvSpPr>
          <p:spPr>
            <a:xfrm>
              <a:off x="1665" y="2859"/>
              <a:ext cx="212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  <a:sym typeface="Symbol" panose="05050102010706020507" pitchFamily="18" charset="2"/>
                </a:rPr>
                <a:t>0</a:t>
              </a:r>
              <a:endParaRPr lang="en-US" altLang="zh-CN" b="1" baseline="-25000">
                <a:solidFill>
                  <a:srgbClr val="33CC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635" name="矩形 748634"/>
            <p:cNvSpPr/>
            <p:nvPr/>
          </p:nvSpPr>
          <p:spPr>
            <a:xfrm>
              <a:off x="2273" y="2859"/>
              <a:ext cx="212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  <a:sym typeface="Symbol" panose="05050102010706020507" pitchFamily="18" charset="2"/>
                </a:rPr>
                <a:t>0</a:t>
              </a:r>
              <a:endParaRPr lang="en-US" altLang="zh-CN" b="1" baseline="-25000">
                <a:solidFill>
                  <a:srgbClr val="33CC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636" name="矩形 748635"/>
            <p:cNvSpPr/>
            <p:nvPr/>
          </p:nvSpPr>
          <p:spPr>
            <a:xfrm>
              <a:off x="2881" y="2859"/>
              <a:ext cx="212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  <a:sym typeface="Symbol" panose="05050102010706020507" pitchFamily="18" charset="2"/>
                </a:rPr>
                <a:t>0</a:t>
              </a:r>
              <a:endParaRPr lang="en-US" altLang="zh-CN" b="1" baseline="-25000">
                <a:solidFill>
                  <a:srgbClr val="33CC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748637" name="矩形 748636"/>
            <p:cNvSpPr/>
            <p:nvPr/>
          </p:nvSpPr>
          <p:spPr>
            <a:xfrm>
              <a:off x="1550" y="3550"/>
              <a:ext cx="244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 i="1">
                  <a:solidFill>
                    <a:srgbClr val="00CC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endParaRPr lang="en-US" altLang="zh-CN" b="1" i="1">
                <a:solidFill>
                  <a:srgbClr val="00CC00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748638" name="矩形 748637"/>
            <p:cNvSpPr/>
            <p:nvPr/>
          </p:nvSpPr>
          <p:spPr>
            <a:xfrm>
              <a:off x="2190" y="3558"/>
              <a:ext cx="244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 i="1">
                  <a:solidFill>
                    <a:srgbClr val="00CC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endParaRPr lang="en-US" altLang="zh-CN" b="1" i="1">
                <a:solidFill>
                  <a:srgbClr val="00CC00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748639" name="矩形 748638"/>
            <p:cNvSpPr/>
            <p:nvPr/>
          </p:nvSpPr>
          <p:spPr>
            <a:xfrm>
              <a:off x="2798" y="3550"/>
              <a:ext cx="244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82800" bIns="82800" anchor="t" anchorCtr="0">
              <a:spAutoFit/>
            </a:bodyPr>
            <a:p>
              <a:r>
                <a:rPr lang="en-US" altLang="zh-CN" b="1" i="1">
                  <a:solidFill>
                    <a:srgbClr val="00CC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endParaRPr lang="en-US" altLang="zh-CN" b="1" i="1">
                <a:solidFill>
                  <a:srgbClr val="00CC00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748640" name="直接连接符 748639"/>
            <p:cNvSpPr/>
            <p:nvPr/>
          </p:nvSpPr>
          <p:spPr>
            <a:xfrm>
              <a:off x="2476" y="1392"/>
              <a:ext cx="788" cy="395"/>
            </a:xfrm>
            <a:prstGeom prst="line">
              <a:avLst/>
            </a:prstGeom>
            <a:ln w="57150" cap="flat" cmpd="sng">
              <a:solidFill>
                <a:srgbClr val="CCECFF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748641" name="组合 748640"/>
          <p:cNvGrpSpPr/>
          <p:nvPr/>
        </p:nvGrpSpPr>
        <p:grpSpPr>
          <a:xfrm>
            <a:off x="1223963" y="2616200"/>
            <a:ext cx="6053137" cy="744538"/>
            <a:chOff x="1248" y="1648"/>
            <a:chExt cx="3813" cy="469"/>
          </a:xfrm>
        </p:grpSpPr>
        <p:sp>
          <p:nvSpPr>
            <p:cNvPr id="748642" name="文本框 748641"/>
            <p:cNvSpPr txBox="1"/>
            <p:nvPr/>
          </p:nvSpPr>
          <p:spPr>
            <a:xfrm>
              <a:off x="1248" y="1679"/>
              <a:ext cx="3813" cy="434"/>
            </a:xfrm>
            <a:prstGeom prst="rect">
              <a:avLst/>
            </a:prstGeom>
            <a:solidFill>
              <a:srgbClr val="CCECFF"/>
            </a:solidFill>
            <a:ln w="9525">
              <a:noFill/>
            </a:ln>
          </p:spPr>
          <p:txBody>
            <a:bodyPr tIns="162000" bIns="16200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b="1" baseline="-25000">
                  <a:solidFill>
                    <a:srgbClr val="FF3300"/>
                  </a:solidFill>
                  <a:latin typeface="Times New Roman" panose="02020603050405020304" pitchFamily="18" charset="0"/>
                </a:rPr>
                <a:t>0</a:t>
              </a: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 = </a:t>
              </a:r>
              <a:r>
                <a:rPr lang="en-US" altLang="zh-CN" b="1">
                  <a:solidFill>
                    <a:srgbClr val="FF3300"/>
                  </a:solidFill>
                  <a:latin typeface="宋体" panose="02010600030101010101" pitchFamily="2" charset="-122"/>
                </a:rPr>
                <a:t>-</a:t>
              </a:r>
              <a:r>
                <a:rPr lang="en-US" altLang="zh-CN" b="1" baseline="-25000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solidFill>
                    <a:srgbClr val="FF3300"/>
                  </a:solidFill>
                  <a:latin typeface="Times New Roman" panose="02020603050405020304" pitchFamily="18" charset="0"/>
                </a:rPr>
                <a:t>Σ </a:t>
              </a:r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b="1" baseline="-25000">
                  <a:solidFill>
                    <a:srgbClr val="FF3300"/>
                  </a:solidFill>
                  <a:latin typeface="Times New Roman" panose="02020603050405020304" pitchFamily="18" charset="0"/>
                </a:rPr>
                <a:t>F</a:t>
              </a:r>
              <a:r>
                <a:rPr lang="en-US" altLang="zh-CN" b="1">
                  <a:latin typeface="Times New Roman" panose="02020603050405020304" pitchFamily="18" charset="0"/>
                </a:rPr>
                <a:t> = </a:t>
              </a:r>
              <a:r>
                <a:rPr lang="en-US" altLang="zh-CN" b="1">
                  <a:latin typeface="宋体" panose="02010600030101010101" pitchFamily="2" charset="-122"/>
                </a:rPr>
                <a:t>-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 </a:t>
              </a:r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 </a:t>
              </a:r>
              <a:r>
                <a:rPr lang="en-US" altLang="zh-CN" b="1" i="1">
                  <a:latin typeface="Times New Roman" panose="02020603050405020304" pitchFamily="18" charset="0"/>
                </a:rPr>
                <a:t>I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0 </a:t>
              </a:r>
              <a:r>
                <a:rPr lang="en-US" altLang="zh-CN" b="1" i="1">
                  <a:latin typeface="Times New Roman" panose="02020603050405020304" pitchFamily="18" charset="0"/>
                </a:rPr>
                <a:t>R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F</a:t>
              </a:r>
              <a:r>
                <a:rPr lang="en-US" altLang="zh-CN" b="1">
                  <a:latin typeface="Times New Roman" panose="02020603050405020304" pitchFamily="18" charset="0"/>
                </a:rPr>
                <a:t> = </a:t>
              </a:r>
              <a:r>
                <a:rPr lang="en-US" altLang="zh-CN" b="1">
                  <a:latin typeface="宋体" panose="02010600030101010101" pitchFamily="2" charset="-122"/>
                </a:rPr>
                <a:t>-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 </a:t>
              </a:r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D</a:t>
              </a:r>
              <a:r>
                <a:rPr lang="en-US" altLang="zh-CN" b="1" i="1" baseline="-25000">
                  <a:latin typeface="Times New Roman" panose="02020603050405020304" pitchFamily="18" charset="0"/>
                </a:rPr>
                <a:t> </a:t>
              </a:r>
              <a:r>
                <a:rPr lang="en-US" altLang="zh-CN" b="1" i="1">
                  <a:latin typeface="Times New Roman" panose="02020603050405020304" pitchFamily="18" charset="0"/>
                </a:rPr>
                <a:t>·</a:t>
              </a:r>
              <a:r>
                <a:rPr lang="en-US" altLang="zh-CN" b="1">
                  <a:latin typeface="Times New Roman" panose="02020603050405020304" pitchFamily="18" charset="0"/>
                </a:rPr>
                <a:t> 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48643" name="对象 748642"/>
            <p:cNvGraphicFramePr/>
            <p:nvPr/>
          </p:nvGraphicFramePr>
          <p:xfrm>
            <a:off x="3753" y="1648"/>
            <a:ext cx="991" cy="4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73" name="" r:id="rId1" imgW="1320165" imgH="837565" progId="Equation.3">
                    <p:embed/>
                  </p:oleObj>
                </mc:Choice>
                <mc:Fallback>
                  <p:oleObj name="" r:id="rId1" imgW="1320165" imgH="837565" progId="Equation.3">
                    <p:embed/>
                    <p:pic>
                      <p:nvPicPr>
                        <p:cNvPr id="0" name="图片 497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753" y="1648"/>
                          <a:ext cx="991" cy="469"/>
                        </a:xfrm>
                        <a:prstGeom prst="rect">
                          <a:avLst/>
                        </a:prstGeom>
                        <a:solidFill>
                          <a:srgbClr val="CCECFF">
                            <a:alpha val="50000"/>
                          </a:srgbClr>
                        </a:solidFill>
                        <a:ln w="9525" cap="flat" cmpd="sng">
                          <a:solidFill>
                            <a:srgbClr val="CCECFF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48644" name="组合 748643"/>
          <p:cNvGrpSpPr/>
          <p:nvPr/>
        </p:nvGrpSpPr>
        <p:grpSpPr>
          <a:xfrm>
            <a:off x="519113" y="1751013"/>
            <a:ext cx="7762875" cy="4983162"/>
            <a:chOff x="353" y="1176"/>
            <a:chExt cx="4890" cy="3139"/>
          </a:xfrm>
        </p:grpSpPr>
        <p:sp>
          <p:nvSpPr>
            <p:cNvPr id="748645" name="矩形 748644"/>
            <p:cNvSpPr/>
            <p:nvPr/>
          </p:nvSpPr>
          <p:spPr>
            <a:xfrm>
              <a:off x="353" y="1300"/>
              <a:ext cx="4114" cy="301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646" name="矩形 748645"/>
            <p:cNvSpPr/>
            <p:nvPr/>
          </p:nvSpPr>
          <p:spPr>
            <a:xfrm>
              <a:off x="4080" y="1176"/>
              <a:ext cx="1163" cy="248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748647" name="文本框 748646"/>
          <p:cNvSpPr txBox="1"/>
          <p:nvPr/>
        </p:nvSpPr>
        <p:spPr>
          <a:xfrm>
            <a:off x="1257300" y="1841500"/>
            <a:ext cx="5603875" cy="82232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b="1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Σ</a:t>
            </a:r>
            <a:r>
              <a:rPr lang="en-US" altLang="zh-CN" b="1" baseline="-25000">
                <a:latin typeface="Times New Roman" panose="02020603050405020304" pitchFamily="18" charset="0"/>
              </a:rPr>
              <a:t> </a:t>
            </a:r>
            <a:r>
              <a:rPr lang="en-US" altLang="zh-CN" b="1">
                <a:latin typeface="Times New Roman" panose="02020603050405020304" pitchFamily="18" charset="0"/>
              </a:rPr>
              <a:t>=</a:t>
            </a:r>
            <a:r>
              <a:rPr lang="en-US" altLang="zh-CN" b="1" baseline="-25000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baseline="-25000">
                <a:latin typeface="Times New Roman" panose="02020603050405020304" pitchFamily="18" charset="0"/>
              </a:rPr>
              <a:t>3 </a:t>
            </a:r>
            <a:r>
              <a:rPr lang="en-US" altLang="zh-CN" b="1" i="1">
                <a:latin typeface="Times New Roman" panose="02020603050405020304" pitchFamily="18" charset="0"/>
              </a:rPr>
              <a:t>I</a:t>
            </a:r>
            <a:r>
              <a:rPr lang="en-US" altLang="zh-CN" b="1" baseline="-25000">
                <a:latin typeface="Times New Roman" panose="02020603050405020304" pitchFamily="18" charset="0"/>
              </a:rPr>
              <a:t>3 </a:t>
            </a:r>
            <a:r>
              <a:rPr lang="en-US" altLang="zh-CN" b="1">
                <a:latin typeface="Times New Roman" panose="02020603050405020304" pitchFamily="18" charset="0"/>
              </a:rPr>
              <a:t>+</a:t>
            </a:r>
            <a:r>
              <a:rPr lang="en-US" altLang="zh-CN" b="1" baseline="-25000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baseline="-25000">
                <a:latin typeface="Times New Roman" panose="02020603050405020304" pitchFamily="18" charset="0"/>
              </a:rPr>
              <a:t>2 </a:t>
            </a:r>
            <a:r>
              <a:rPr lang="en-US" altLang="zh-CN" b="1" i="1">
                <a:latin typeface="Times New Roman" panose="02020603050405020304" pitchFamily="18" charset="0"/>
              </a:rPr>
              <a:t>I</a:t>
            </a:r>
            <a:r>
              <a:rPr lang="en-US" altLang="zh-CN" b="1" baseline="-25000">
                <a:latin typeface="Times New Roman" panose="02020603050405020304" pitchFamily="18" charset="0"/>
              </a:rPr>
              <a:t>2 </a:t>
            </a:r>
            <a:r>
              <a:rPr lang="en-US" altLang="zh-CN" b="1">
                <a:latin typeface="Times New Roman" panose="02020603050405020304" pitchFamily="18" charset="0"/>
              </a:rPr>
              <a:t>+</a:t>
            </a:r>
            <a:r>
              <a:rPr lang="en-US" altLang="zh-CN" b="1" baseline="-25000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baseline="-25000">
                <a:latin typeface="Times New Roman" panose="02020603050405020304" pitchFamily="18" charset="0"/>
              </a:rPr>
              <a:t>1 </a:t>
            </a:r>
            <a:r>
              <a:rPr lang="en-US" altLang="zh-CN" b="1" i="1">
                <a:latin typeface="Times New Roman" panose="02020603050405020304" pitchFamily="18" charset="0"/>
              </a:rPr>
              <a:t>I</a:t>
            </a:r>
            <a:r>
              <a:rPr lang="en-US" altLang="zh-CN" b="1" baseline="-25000">
                <a:latin typeface="Times New Roman" panose="02020603050405020304" pitchFamily="18" charset="0"/>
              </a:rPr>
              <a:t>1 </a:t>
            </a:r>
            <a:r>
              <a:rPr lang="en-US" altLang="zh-CN" b="1">
                <a:latin typeface="Times New Roman" panose="02020603050405020304" pitchFamily="18" charset="0"/>
              </a:rPr>
              <a:t>+</a:t>
            </a:r>
            <a:r>
              <a:rPr lang="en-US" altLang="zh-CN" b="1" baseline="-25000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baseline="-25000">
                <a:latin typeface="Times New Roman" panose="02020603050405020304" pitchFamily="18" charset="0"/>
              </a:rPr>
              <a:t>0 </a:t>
            </a:r>
            <a:r>
              <a:rPr lang="en-US" altLang="zh-CN" b="1" i="1">
                <a:latin typeface="Times New Roman" panose="02020603050405020304" pitchFamily="18" charset="0"/>
              </a:rPr>
              <a:t>I</a:t>
            </a:r>
            <a:r>
              <a:rPr lang="en-US" altLang="zh-CN" b="1" baseline="-25000">
                <a:latin typeface="Times New Roman" panose="02020603050405020304" pitchFamily="18" charset="0"/>
              </a:rPr>
              <a:t>0 </a:t>
            </a:r>
            <a:br>
              <a:rPr lang="en-US" altLang="zh-CN" b="1" baseline="-25000">
                <a:latin typeface="Times New Roman" panose="02020603050405020304" pitchFamily="18" charset="0"/>
              </a:rPr>
            </a:br>
            <a:r>
              <a:rPr lang="en-US" altLang="zh-CN" b="1" baseline="-25000">
                <a:latin typeface="Times New Roman" panose="02020603050405020304" pitchFamily="18" charset="0"/>
              </a:rPr>
              <a:t>       </a:t>
            </a:r>
            <a:r>
              <a:rPr lang="en-US" altLang="zh-CN" b="1">
                <a:latin typeface="Times New Roman" panose="02020603050405020304" pitchFamily="18" charset="0"/>
              </a:rPr>
              <a:t>=</a:t>
            </a:r>
            <a:r>
              <a:rPr lang="en-US" altLang="zh-CN" b="1" baseline="-25000">
                <a:latin typeface="Times New Roman" panose="02020603050405020304" pitchFamily="18" charset="0"/>
              </a:rPr>
              <a:t> </a:t>
            </a:r>
            <a:r>
              <a:rPr lang="en-US" altLang="zh-CN" b="1">
                <a:latin typeface="Times New Roman" panose="02020603050405020304" pitchFamily="18" charset="0"/>
              </a:rPr>
              <a:t>(</a:t>
            </a:r>
            <a:r>
              <a:rPr lang="en-US" altLang="zh-CN" b="1" baseline="-25000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baseline="-25000">
                <a:latin typeface="Times New Roman" panose="02020603050405020304" pitchFamily="18" charset="0"/>
              </a:rPr>
              <a:t>3 </a:t>
            </a:r>
            <a:r>
              <a:rPr lang="en-US" altLang="zh-CN" b="1">
                <a:latin typeface="Times New Roman" panose="02020603050405020304" pitchFamily="18" charset="0"/>
              </a:rPr>
              <a:t>2</a:t>
            </a:r>
            <a:r>
              <a:rPr lang="en-US" altLang="zh-CN" b="1" baseline="30000">
                <a:latin typeface="Times New Roman" panose="02020603050405020304" pitchFamily="18" charset="0"/>
              </a:rPr>
              <a:t>3 </a:t>
            </a:r>
            <a:r>
              <a:rPr lang="en-US" altLang="zh-CN" b="1">
                <a:latin typeface="Times New Roman" panose="02020603050405020304" pitchFamily="18" charset="0"/>
              </a:rPr>
              <a:t>+</a:t>
            </a:r>
            <a:r>
              <a:rPr lang="en-US" altLang="zh-CN" b="1" baseline="30000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baseline="-25000">
                <a:latin typeface="Times New Roman" panose="02020603050405020304" pitchFamily="18" charset="0"/>
              </a:rPr>
              <a:t>2 </a:t>
            </a:r>
            <a:r>
              <a:rPr lang="en-US" altLang="zh-CN" b="1">
                <a:latin typeface="Times New Roman" panose="02020603050405020304" pitchFamily="18" charset="0"/>
              </a:rPr>
              <a:t>2</a:t>
            </a:r>
            <a:r>
              <a:rPr lang="en-US" altLang="zh-CN" b="1" baseline="30000">
                <a:latin typeface="Times New Roman" panose="02020603050405020304" pitchFamily="18" charset="0"/>
              </a:rPr>
              <a:t>2 </a:t>
            </a:r>
            <a:r>
              <a:rPr lang="en-US" altLang="zh-CN" b="1">
                <a:latin typeface="Times New Roman" panose="02020603050405020304" pitchFamily="18" charset="0"/>
              </a:rPr>
              <a:t>+</a:t>
            </a:r>
            <a:r>
              <a:rPr lang="en-US" altLang="zh-CN" b="1" baseline="30000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baseline="-25000">
                <a:latin typeface="Times New Roman" panose="02020603050405020304" pitchFamily="18" charset="0"/>
              </a:rPr>
              <a:t>1 </a:t>
            </a:r>
            <a:r>
              <a:rPr lang="en-US" altLang="zh-CN" b="1">
                <a:latin typeface="Times New Roman" panose="02020603050405020304" pitchFamily="18" charset="0"/>
              </a:rPr>
              <a:t>2</a:t>
            </a:r>
            <a:r>
              <a:rPr lang="en-US" altLang="zh-CN" b="1" baseline="30000">
                <a:latin typeface="Times New Roman" panose="02020603050405020304" pitchFamily="18" charset="0"/>
              </a:rPr>
              <a:t>1 </a:t>
            </a:r>
            <a:r>
              <a:rPr lang="en-US" altLang="zh-CN" b="1">
                <a:latin typeface="Times New Roman" panose="02020603050405020304" pitchFamily="18" charset="0"/>
              </a:rPr>
              <a:t>+</a:t>
            </a:r>
            <a:r>
              <a:rPr lang="en-US" altLang="zh-CN" b="1" baseline="30000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baseline="-25000">
                <a:latin typeface="Times New Roman" panose="02020603050405020304" pitchFamily="18" charset="0"/>
              </a:rPr>
              <a:t>0 </a:t>
            </a:r>
            <a:r>
              <a:rPr lang="en-US" altLang="zh-CN" b="1">
                <a:latin typeface="Times New Roman" panose="02020603050405020304" pitchFamily="18" charset="0"/>
              </a:rPr>
              <a:t>2</a:t>
            </a:r>
            <a:r>
              <a:rPr lang="en-US" altLang="zh-CN" b="1" baseline="30000">
                <a:latin typeface="Times New Roman" panose="02020603050405020304" pitchFamily="18" charset="0"/>
              </a:rPr>
              <a:t>0 </a:t>
            </a:r>
            <a:r>
              <a:rPr lang="en-US" altLang="zh-CN" b="1">
                <a:latin typeface="Times New Roman" panose="02020603050405020304" pitchFamily="18" charset="0"/>
              </a:rPr>
              <a:t>)</a:t>
            </a:r>
            <a:r>
              <a:rPr lang="en-US" altLang="zh-CN" b="1" baseline="-25000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latin typeface="Times New Roman" panose="02020603050405020304" pitchFamily="18" charset="0"/>
              </a:rPr>
              <a:t>I</a:t>
            </a:r>
            <a:r>
              <a:rPr lang="en-US" altLang="zh-CN" b="1" baseline="-25000">
                <a:latin typeface="Times New Roman" panose="02020603050405020304" pitchFamily="18" charset="0"/>
              </a:rPr>
              <a:t>0 </a:t>
            </a:r>
            <a:r>
              <a:rPr lang="en-US" altLang="zh-CN" b="1">
                <a:latin typeface="Times New Roman" panose="02020603050405020304" pitchFamily="18" charset="0"/>
              </a:rPr>
              <a:t>=</a:t>
            </a:r>
            <a:r>
              <a:rPr lang="en-US" altLang="zh-CN" b="1" baseline="-25000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solidFill>
                  <a:srgbClr val="FF33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b="1" baseline="-25000">
                <a:latin typeface="Times New Roman" panose="02020603050405020304" pitchFamily="18" charset="0"/>
              </a:rPr>
              <a:t> </a:t>
            </a:r>
            <a:r>
              <a:rPr lang="en-US" altLang="zh-CN" b="1" i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b="1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0</a:t>
            </a:r>
            <a:endParaRPr lang="en-US" altLang="zh-CN" b="1" baseline="-250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48648" name="组合 748647"/>
          <p:cNvGrpSpPr/>
          <p:nvPr/>
        </p:nvGrpSpPr>
        <p:grpSpPr>
          <a:xfrm>
            <a:off x="1257300" y="3678238"/>
            <a:ext cx="4781550" cy="784225"/>
            <a:chOff x="792" y="2317"/>
            <a:chExt cx="3012" cy="494"/>
          </a:xfrm>
        </p:grpSpPr>
        <p:sp>
          <p:nvSpPr>
            <p:cNvPr id="748649" name="文本框 748648"/>
            <p:cNvSpPr txBox="1"/>
            <p:nvPr/>
          </p:nvSpPr>
          <p:spPr>
            <a:xfrm>
              <a:off x="792" y="2317"/>
              <a:ext cx="3012" cy="494"/>
            </a:xfrm>
            <a:prstGeom prst="rect">
              <a:avLst/>
            </a:prstGeom>
            <a:solidFill>
              <a:srgbClr val="CCCCFF"/>
            </a:solidFill>
            <a:ln w="9525">
              <a:noFill/>
            </a:ln>
          </p:spPr>
          <p:txBody>
            <a:bodyPr tIns="262800" bIns="15480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</a:rPr>
                <a:t>对 </a:t>
              </a:r>
              <a:r>
                <a:rPr lang="en-US" altLang="zh-CN" b="1" i="1">
                  <a:latin typeface="Times New Roman" panose="02020603050405020304" pitchFamily="18" charset="0"/>
                </a:rPr>
                <a:t>n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 </a:t>
              </a:r>
              <a:r>
                <a:rPr lang="zh-CN" altLang="en-US" b="1" dirty="0">
                  <a:latin typeface="Times New Roman" panose="02020603050405020304" pitchFamily="18" charset="0"/>
                </a:rPr>
                <a:t>位 </a:t>
              </a:r>
              <a:r>
                <a:rPr lang="zh-CN" altLang="en-US" b="1" baseline="-25000" dirty="0">
                  <a:latin typeface="Times New Roman" panose="02020603050405020304" pitchFamily="18" charset="0"/>
                </a:rPr>
                <a:t> </a:t>
              </a:r>
              <a:r>
                <a:rPr lang="en-US" altLang="zh-CN" b="1">
                  <a:latin typeface="Times New Roman" panose="02020603050405020304" pitchFamily="18" charset="0"/>
                </a:rPr>
                <a:t>DAC</a:t>
              </a:r>
              <a:r>
                <a:rPr lang="zh-CN" altLang="en-US" b="1">
                  <a:latin typeface="Times New Roman" panose="02020603050405020304" pitchFamily="18" charset="0"/>
                </a:rPr>
                <a:t>， </a:t>
              </a:r>
              <a:endParaRPr lang="zh-CN" altLang="en-US" b="1">
                <a:latin typeface="Times New Roman" panose="02020603050405020304" pitchFamily="18" charset="0"/>
              </a:endParaRPr>
            </a:p>
          </p:txBody>
        </p:sp>
        <p:sp>
          <p:nvSpPr>
            <p:cNvPr id="748650" name="文本框 748649"/>
            <p:cNvSpPr txBox="1"/>
            <p:nvPr/>
          </p:nvSpPr>
          <p:spPr>
            <a:xfrm>
              <a:off x="2073" y="2430"/>
              <a:ext cx="941" cy="288"/>
            </a:xfrm>
            <a:prstGeom prst="rect">
              <a:avLst/>
            </a:prstGeom>
            <a:solidFill>
              <a:srgbClr val="CCCCFF"/>
            </a:solidFill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u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O</a:t>
              </a:r>
              <a:r>
                <a:rPr lang="en-US" altLang="zh-CN" b="1">
                  <a:latin typeface="Times New Roman" panose="02020603050405020304" pitchFamily="18" charset="0"/>
                </a:rPr>
                <a:t>=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 </a:t>
              </a:r>
              <a:r>
                <a:rPr lang="en-US" altLang="zh-CN" b="1">
                  <a:latin typeface="宋体" panose="02010600030101010101" pitchFamily="2" charset="-122"/>
                </a:rPr>
                <a:t>-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 </a:t>
              </a:r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D</a:t>
              </a:r>
              <a:r>
                <a:rPr lang="en-US" altLang="zh-CN" b="1" i="1" baseline="-25000">
                  <a:latin typeface="Times New Roman" panose="02020603050405020304" pitchFamily="18" charset="0"/>
                </a:rPr>
                <a:t> </a:t>
              </a:r>
              <a:r>
                <a:rPr lang="en-US" altLang="zh-CN" b="1" i="1">
                  <a:latin typeface="Times New Roman" panose="02020603050405020304" pitchFamily="18" charset="0"/>
                </a:rPr>
                <a:t>·</a:t>
              </a:r>
              <a:r>
                <a:rPr lang="en-US" altLang="zh-CN" b="1">
                  <a:latin typeface="Times New Roman" panose="02020603050405020304" pitchFamily="18" charset="0"/>
                </a:rPr>
                <a:t> 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48651" name="对象 748650"/>
            <p:cNvGraphicFramePr/>
            <p:nvPr/>
          </p:nvGraphicFramePr>
          <p:xfrm>
            <a:off x="2939" y="2327"/>
            <a:ext cx="726" cy="4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72" name="" r:id="rId3" imgW="1320165" imgH="837565" progId="Equation.3">
                    <p:embed/>
                  </p:oleObj>
                </mc:Choice>
                <mc:Fallback>
                  <p:oleObj name="" r:id="rId3" imgW="1320165" imgH="837565" progId="Equation.3">
                    <p:embed/>
                    <p:pic>
                      <p:nvPicPr>
                        <p:cNvPr id="0" name="图片 497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939" y="2327"/>
                          <a:ext cx="726" cy="461"/>
                        </a:xfrm>
                        <a:prstGeom prst="rect">
                          <a:avLst/>
                        </a:prstGeom>
                        <a:solidFill>
                          <a:srgbClr val="CCCCFF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48652" name="组合 748651"/>
          <p:cNvGrpSpPr/>
          <p:nvPr/>
        </p:nvGrpSpPr>
        <p:grpSpPr>
          <a:xfrm>
            <a:off x="1244600" y="4475163"/>
            <a:ext cx="4440238" cy="773112"/>
            <a:chOff x="784" y="2819"/>
            <a:chExt cx="2797" cy="487"/>
          </a:xfrm>
        </p:grpSpPr>
        <p:sp>
          <p:nvSpPr>
            <p:cNvPr id="748653" name="矩形 748652"/>
            <p:cNvSpPr/>
            <p:nvPr/>
          </p:nvSpPr>
          <p:spPr>
            <a:xfrm>
              <a:off x="784" y="2956"/>
              <a:ext cx="15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18" charset="0"/>
                </a:rPr>
                <a:t>若取 </a:t>
              </a:r>
              <a:r>
                <a:rPr lang="en-US" altLang="zh-CN" b="1" i="1">
                  <a:latin typeface="Times New Roman" panose="02020603050405020304" pitchFamily="18" charset="0"/>
                </a:rPr>
                <a:t>R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F</a:t>
              </a:r>
              <a:r>
                <a:rPr lang="en-US" altLang="zh-CN" b="1">
                  <a:latin typeface="Times New Roman" panose="02020603050405020304" pitchFamily="18" charset="0"/>
                </a:rPr>
                <a:t> = </a:t>
              </a:r>
              <a:r>
                <a:rPr lang="en-US" altLang="zh-CN" b="1" i="1">
                  <a:latin typeface="Times New Roman" panose="02020603050405020304" pitchFamily="18" charset="0"/>
                </a:rPr>
                <a:t>R</a:t>
              </a:r>
              <a:r>
                <a:rPr lang="zh-CN" altLang="en-US" b="1">
                  <a:latin typeface="Times New Roman" panose="02020603050405020304" pitchFamily="18" charset="0"/>
                </a:rPr>
                <a:t>， </a:t>
              </a:r>
              <a:r>
                <a:rPr lang="zh-CN" altLang="en-US" b="1" dirty="0">
                  <a:latin typeface="Times New Roman" panose="02020603050405020304" pitchFamily="18" charset="0"/>
                </a:rPr>
                <a:t>则</a:t>
              </a:r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48654" name="文本框 748653"/>
            <p:cNvSpPr txBox="1"/>
            <p:nvPr/>
          </p:nvSpPr>
          <p:spPr>
            <a:xfrm>
              <a:off x="2350" y="2931"/>
              <a:ext cx="941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u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O</a:t>
              </a:r>
              <a:r>
                <a:rPr lang="en-US" altLang="zh-CN" b="1">
                  <a:latin typeface="Times New Roman" panose="02020603050405020304" pitchFamily="18" charset="0"/>
                </a:rPr>
                <a:t>=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 </a:t>
              </a:r>
              <a:r>
                <a:rPr lang="en-US" altLang="zh-CN" b="1">
                  <a:latin typeface="宋体" panose="02010600030101010101" pitchFamily="2" charset="-122"/>
                </a:rPr>
                <a:t>-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 </a:t>
              </a:r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D</a:t>
              </a:r>
              <a:r>
                <a:rPr lang="en-US" altLang="zh-CN" b="1" i="1" baseline="-25000">
                  <a:latin typeface="Times New Roman" panose="02020603050405020304" pitchFamily="18" charset="0"/>
                </a:rPr>
                <a:t> </a:t>
              </a:r>
              <a:r>
                <a:rPr lang="en-US" altLang="zh-CN" b="1" i="1">
                  <a:latin typeface="Times New Roman" panose="02020603050405020304" pitchFamily="18" charset="0"/>
                </a:rPr>
                <a:t>·</a:t>
              </a:r>
              <a:r>
                <a:rPr lang="en-US" altLang="zh-CN" b="1">
                  <a:latin typeface="Times New Roman" panose="02020603050405020304" pitchFamily="18" charset="0"/>
                </a:rPr>
                <a:t> 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48655" name="对象 748654"/>
            <p:cNvGraphicFramePr/>
            <p:nvPr/>
          </p:nvGraphicFramePr>
          <p:xfrm>
            <a:off x="3168" y="2819"/>
            <a:ext cx="413" cy="4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75" name="" r:id="rId5" imgW="711200" imgH="837565" progId="Equation.3">
                    <p:embed/>
                  </p:oleObj>
                </mc:Choice>
                <mc:Fallback>
                  <p:oleObj name="" r:id="rId5" imgW="711200" imgH="837565" progId="Equation.3">
                    <p:embed/>
                    <p:pic>
                      <p:nvPicPr>
                        <p:cNvPr id="0" name="图片 497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168" y="2819"/>
                          <a:ext cx="413" cy="487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48656" name="矩形标注 748655"/>
          <p:cNvSpPr/>
          <p:nvPr/>
        </p:nvSpPr>
        <p:spPr>
          <a:xfrm>
            <a:off x="622300" y="5353050"/>
            <a:ext cx="7132638" cy="831850"/>
          </a:xfrm>
          <a:prstGeom prst="wedgeRectCallout">
            <a:avLst>
              <a:gd name="adj1" fmla="val 13208"/>
              <a:gd name="adj2" fmla="val -64694"/>
            </a:avLst>
          </a:prstGeom>
          <a:solidFill>
            <a:schemeClr val="bg1">
              <a:alpha val="50000"/>
            </a:schemeClr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b="1" i="1">
                <a:latin typeface="Times New Roman" panose="02020603050405020304" pitchFamily="18" charset="0"/>
              </a:rPr>
              <a:t>         </a:t>
            </a:r>
            <a:r>
              <a:rPr lang="en-US" altLang="zh-CN" b="1" i="1">
                <a:latin typeface="Times New Roman" panose="02020603050405020304" pitchFamily="18" charset="0"/>
              </a:rPr>
              <a:t>n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</a:rPr>
              <a:t>位 </a:t>
            </a:r>
            <a:r>
              <a:rPr lang="en-US" altLang="zh-CN" b="1">
                <a:latin typeface="Times New Roman" panose="02020603050405020304" pitchFamily="18" charset="0"/>
              </a:rPr>
              <a:t>DAC </a:t>
            </a:r>
            <a:r>
              <a:rPr lang="zh-CN" altLang="en-US" b="1" dirty="0">
                <a:latin typeface="Times New Roman" panose="02020603050405020304" pitchFamily="18" charset="0"/>
              </a:rPr>
              <a:t>将参考电压 </a:t>
            </a:r>
            <a:r>
              <a:rPr lang="en-US" altLang="zh-CN" b="1" i="1">
                <a:latin typeface="Times New Roman" panose="02020603050405020304" pitchFamily="18" charset="0"/>
              </a:rPr>
              <a:t>V</a:t>
            </a:r>
            <a:r>
              <a:rPr lang="en-US" altLang="zh-CN" b="1" baseline="-25000">
                <a:latin typeface="Times New Roman" panose="02020603050405020304" pitchFamily="18" charset="0"/>
              </a:rPr>
              <a:t>REF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</a:rPr>
              <a:t>分成 </a:t>
            </a:r>
            <a:r>
              <a:rPr lang="en-US" altLang="zh-CN" b="1">
                <a:latin typeface="Times New Roman" panose="02020603050405020304" pitchFamily="18" charset="0"/>
              </a:rPr>
              <a:t>2</a:t>
            </a:r>
            <a:r>
              <a:rPr lang="en-US" altLang="zh-CN" b="1" i="1" baseline="30000">
                <a:latin typeface="Times New Roman" panose="02020603050405020304" pitchFamily="18" charset="0"/>
              </a:rPr>
              <a:t>n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</a:rPr>
              <a:t>份，</a:t>
            </a:r>
            <a:r>
              <a:rPr lang="en-US" altLang="zh-CN" b="1" i="1">
                <a:latin typeface="Times New Roman" panose="02020603050405020304" pitchFamily="18" charset="0"/>
              </a:rPr>
              <a:t>u</a:t>
            </a:r>
            <a:r>
              <a:rPr lang="en-US" altLang="zh-CN" b="1" baseline="-25000">
                <a:latin typeface="Times New Roman" panose="02020603050405020304" pitchFamily="18" charset="0"/>
              </a:rPr>
              <a:t>O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</a:rPr>
              <a:t>是每份的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</a:rPr>
              <a:t>倍。调节 </a:t>
            </a:r>
            <a:r>
              <a:rPr lang="en-US" altLang="zh-CN" b="1" i="1">
                <a:latin typeface="Times New Roman" panose="02020603050405020304" pitchFamily="18" charset="0"/>
              </a:rPr>
              <a:t>V</a:t>
            </a:r>
            <a:r>
              <a:rPr lang="en-US" altLang="zh-CN" b="1" baseline="-25000">
                <a:latin typeface="Times New Roman" panose="02020603050405020304" pitchFamily="18" charset="0"/>
              </a:rPr>
              <a:t>REF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</a:rPr>
              <a:t>可调节 </a:t>
            </a:r>
            <a:r>
              <a:rPr lang="en-US" altLang="zh-CN" b="1">
                <a:latin typeface="Times New Roman" panose="02020603050405020304" pitchFamily="18" charset="0"/>
              </a:rPr>
              <a:t>DAC </a:t>
            </a:r>
            <a:r>
              <a:rPr lang="zh-CN" altLang="en-US" b="1" dirty="0">
                <a:latin typeface="Times New Roman" panose="02020603050405020304" pitchFamily="18" charset="0"/>
              </a:rPr>
              <a:t>的输出电压。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grpSp>
        <p:nvGrpSpPr>
          <p:cNvPr id="748657" name="组合 748656"/>
          <p:cNvGrpSpPr/>
          <p:nvPr/>
        </p:nvGrpSpPr>
        <p:grpSpPr>
          <a:xfrm>
            <a:off x="1243013" y="2703513"/>
            <a:ext cx="2974975" cy="762000"/>
            <a:chOff x="3501" y="1703"/>
            <a:chExt cx="1874" cy="480"/>
          </a:xfrm>
        </p:grpSpPr>
        <p:sp>
          <p:nvSpPr>
            <p:cNvPr id="748658" name="矩形 748657"/>
            <p:cNvSpPr/>
            <p:nvPr/>
          </p:nvSpPr>
          <p:spPr>
            <a:xfrm>
              <a:off x="3501" y="1719"/>
              <a:ext cx="1874" cy="464"/>
            </a:xfrm>
            <a:prstGeom prst="rect">
              <a:avLst/>
            </a:prstGeom>
            <a:solidFill>
              <a:srgbClr val="CCEC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659" name="文本框 748658"/>
            <p:cNvSpPr txBox="1"/>
            <p:nvPr/>
          </p:nvSpPr>
          <p:spPr>
            <a:xfrm>
              <a:off x="3542" y="1809"/>
              <a:ext cx="941" cy="288"/>
            </a:xfrm>
            <a:prstGeom prst="rect">
              <a:avLst/>
            </a:prstGeom>
            <a:solidFill>
              <a:srgbClr val="CCECFF"/>
            </a:solidFill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u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O</a:t>
              </a:r>
              <a:r>
                <a:rPr lang="en-US" altLang="zh-CN" b="1">
                  <a:latin typeface="Times New Roman" panose="02020603050405020304" pitchFamily="18" charset="0"/>
                </a:rPr>
                <a:t>=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 </a:t>
              </a:r>
              <a:r>
                <a:rPr lang="en-US" altLang="zh-CN" b="1">
                  <a:latin typeface="宋体" panose="02010600030101010101" pitchFamily="2" charset="-122"/>
                </a:rPr>
                <a:t>-</a:t>
              </a:r>
              <a:r>
                <a:rPr lang="en-US" altLang="zh-CN" b="1" baseline="-25000">
                  <a:latin typeface="Times New Roman" panose="02020603050405020304" pitchFamily="18" charset="0"/>
                </a:rPr>
                <a:t> </a:t>
              </a:r>
              <a:r>
                <a:rPr lang="en-US" altLang="zh-CN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D</a:t>
              </a:r>
              <a:r>
                <a:rPr lang="en-US" altLang="zh-CN" b="1" i="1" baseline="-25000">
                  <a:latin typeface="Times New Roman" panose="02020603050405020304" pitchFamily="18" charset="0"/>
                </a:rPr>
                <a:t> </a:t>
              </a:r>
              <a:r>
                <a:rPr lang="en-US" altLang="zh-CN" b="1" i="1">
                  <a:latin typeface="Times New Roman" panose="02020603050405020304" pitchFamily="18" charset="0"/>
                </a:rPr>
                <a:t>·</a:t>
              </a:r>
              <a:r>
                <a:rPr lang="en-US" altLang="zh-CN" b="1">
                  <a:latin typeface="Times New Roman" panose="02020603050405020304" pitchFamily="18" charset="0"/>
                </a:rPr>
                <a:t> 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48660" name="对象 748659"/>
            <p:cNvGraphicFramePr/>
            <p:nvPr/>
          </p:nvGraphicFramePr>
          <p:xfrm>
            <a:off x="4366" y="1703"/>
            <a:ext cx="991" cy="4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74" name="" r:id="rId7" imgW="1320165" imgH="837565" progId="Equation.3">
                    <p:embed/>
                  </p:oleObj>
                </mc:Choice>
                <mc:Fallback>
                  <p:oleObj name="" r:id="rId7" imgW="1320165" imgH="837565" progId="Equation.3">
                    <p:embed/>
                    <p:pic>
                      <p:nvPicPr>
                        <p:cNvPr id="0" name="图片 497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366" y="1703"/>
                          <a:ext cx="991" cy="469"/>
                        </a:xfrm>
                        <a:prstGeom prst="rect">
                          <a:avLst/>
                        </a:prstGeom>
                        <a:solidFill>
                          <a:srgbClr val="CCECFF">
                            <a:alpha val="50000"/>
                          </a:srgbClr>
                        </a:solidFill>
                        <a:ln w="9525" cap="flat" cmpd="sng">
                          <a:solidFill>
                            <a:srgbClr val="CCECFF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4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48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48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48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48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748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48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48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8647" grpId="0" bldLvl="0" animBg="1"/>
      <p:bldP spid="74865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9570" name="文本框 749569"/>
          <p:cNvSpPr txBox="1"/>
          <p:nvPr/>
        </p:nvSpPr>
        <p:spPr>
          <a:xfrm>
            <a:off x="217488" y="420688"/>
            <a:ext cx="5467350" cy="579437"/>
          </a:xfrm>
          <a:prstGeom prst="rect">
            <a:avLst/>
          </a:prstGeom>
          <a:noFill/>
          <a:ln w="2857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32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13.1.3   D/A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转换器主要指标</a:t>
            </a:r>
            <a:endParaRPr lang="zh-CN" altLang="en-US" sz="32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9571" name="文本框 749570"/>
          <p:cNvSpPr txBox="1"/>
          <p:nvPr/>
        </p:nvSpPr>
        <p:spPr>
          <a:xfrm>
            <a:off x="152400" y="976313"/>
            <a:ext cx="8761413" cy="946150"/>
          </a:xfrm>
          <a:prstGeom prst="rect">
            <a:avLst/>
          </a:prstGeom>
          <a:noFill/>
          <a:ln w="2857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(1)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分辨率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用输入的二进制数码的位数</a:t>
            </a:r>
            <a:r>
              <a:rPr lang="en-US" altLang="zh-CN" sz="2800" b="1" i="1"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来表示。位数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越多，分辨率就越高。             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749572" name="组合 749571"/>
          <p:cNvGrpSpPr/>
          <p:nvPr/>
        </p:nvGrpSpPr>
        <p:grpSpPr>
          <a:xfrm>
            <a:off x="3155950" y="1763713"/>
            <a:ext cx="3748088" cy="981075"/>
            <a:chOff x="1292" y="1183"/>
            <a:chExt cx="2470" cy="642"/>
          </a:xfrm>
        </p:grpSpPr>
        <p:sp>
          <p:nvSpPr>
            <p:cNvPr id="749573" name="文本框 749572"/>
            <p:cNvSpPr txBox="1"/>
            <p:nvPr/>
          </p:nvSpPr>
          <p:spPr>
            <a:xfrm>
              <a:off x="2281" y="1183"/>
              <a:ext cx="592" cy="619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800" b="1" i="1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U</a:t>
              </a:r>
              <a:r>
                <a:rPr lang="en-US" altLang="zh-CN" sz="2800" b="1" baseline="-2500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LSB</a:t>
              </a:r>
              <a:endParaRPr lang="en-US" altLang="zh-CN" sz="2800" b="1" baseline="-2500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  <a:p>
              <a:pPr algn="ctr" eaLnBrk="0" hangingPunct="0"/>
              <a:r>
                <a:rPr lang="en-US" altLang="zh-CN" sz="2800" b="1" i="1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U</a:t>
              </a:r>
              <a:r>
                <a:rPr lang="en-US" altLang="zh-CN" sz="2800" b="1" baseline="-2500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FSR</a:t>
              </a:r>
              <a:endPara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49574" name="直接连接符 749573"/>
            <p:cNvSpPr/>
            <p:nvPr/>
          </p:nvSpPr>
          <p:spPr>
            <a:xfrm>
              <a:off x="2276" y="1536"/>
              <a:ext cx="678" cy="0"/>
            </a:xfrm>
            <a:prstGeom prst="line">
              <a:avLst/>
            </a:prstGeom>
            <a:ln w="28575" cap="sq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9575" name="矩形 749574"/>
            <p:cNvSpPr/>
            <p:nvPr/>
          </p:nvSpPr>
          <p:spPr>
            <a:xfrm>
              <a:off x="2943" y="1331"/>
              <a:ext cx="255" cy="339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800" b="1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=</a:t>
              </a:r>
              <a:endPara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49576" name="文本框 749575"/>
            <p:cNvSpPr txBox="1"/>
            <p:nvPr/>
          </p:nvSpPr>
          <p:spPr>
            <a:xfrm>
              <a:off x="3200" y="1206"/>
              <a:ext cx="562" cy="619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800" b="1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1</a:t>
              </a:r>
              <a:endPara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  <a:p>
              <a:pPr algn="ctr" eaLnBrk="0" hangingPunct="0"/>
              <a:r>
                <a:rPr lang="en-US" altLang="zh-CN" sz="2800" b="1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2</a:t>
              </a:r>
              <a:r>
                <a:rPr lang="en-US" altLang="zh-CN" sz="2800" b="1" i="1" baseline="3000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n</a:t>
              </a:r>
              <a:r>
                <a:rPr lang="en-US" altLang="zh-CN" sz="2800" b="1" i="1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–</a:t>
              </a:r>
              <a:r>
                <a:rPr lang="en-US" altLang="zh-CN" sz="2800" b="1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1</a:t>
              </a:r>
              <a:endPara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49577" name="直接连接符 749576"/>
            <p:cNvSpPr/>
            <p:nvPr/>
          </p:nvSpPr>
          <p:spPr>
            <a:xfrm>
              <a:off x="3186" y="1504"/>
              <a:ext cx="523" cy="0"/>
            </a:xfrm>
            <a:prstGeom prst="line">
              <a:avLst/>
            </a:prstGeom>
            <a:ln w="28575" cap="sq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9578" name="矩形 749577"/>
            <p:cNvSpPr/>
            <p:nvPr/>
          </p:nvSpPr>
          <p:spPr>
            <a:xfrm>
              <a:off x="1292" y="1338"/>
              <a:ext cx="1020" cy="3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8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分辨率 </a:t>
              </a:r>
              <a:r>
                <a:rPr lang="en-US" altLang="zh-CN" sz="28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=</a:t>
              </a:r>
              <a:endPara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749579" name="文本框 749578"/>
          <p:cNvSpPr txBox="1"/>
          <p:nvPr/>
        </p:nvSpPr>
        <p:spPr>
          <a:xfrm>
            <a:off x="163513" y="2789238"/>
            <a:ext cx="7154862" cy="519112"/>
          </a:xfrm>
          <a:prstGeom prst="rect">
            <a:avLst/>
          </a:prstGeom>
          <a:noFill/>
          <a:ln w="2857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线性度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用非线性误差的大小来表示。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9580" name="文本框 749579"/>
          <p:cNvSpPr txBox="1"/>
          <p:nvPr/>
        </p:nvSpPr>
        <p:spPr>
          <a:xfrm>
            <a:off x="133350" y="3379788"/>
            <a:ext cx="8582025" cy="519112"/>
          </a:xfrm>
          <a:prstGeom prst="rect">
            <a:avLst/>
          </a:prstGeom>
          <a:noFill/>
          <a:ln w="2857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(3)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转换精度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以最大静态转换误差的形式给出，这个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9581" name="矩形 749580"/>
          <p:cNvSpPr/>
          <p:nvPr/>
        </p:nvSpPr>
        <p:spPr>
          <a:xfrm>
            <a:off x="209550" y="3867150"/>
            <a:ext cx="84756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误差包含非线性误差、比例系数误差、漂移误差等。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9582" name="矩形 749581"/>
          <p:cNvSpPr/>
          <p:nvPr/>
        </p:nvSpPr>
        <p:spPr>
          <a:xfrm>
            <a:off x="133350" y="4457700"/>
            <a:ext cx="90297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(4)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输出电平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一般为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5V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至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10V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高压输出型的可达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24V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至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9583" name="矩形 749582"/>
          <p:cNvSpPr/>
          <p:nvPr/>
        </p:nvSpPr>
        <p:spPr>
          <a:xfrm>
            <a:off x="209550" y="4972050"/>
            <a:ext cx="85820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30V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；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输出电流型的，低的为几到几十毫安，高的达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3A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9584" name="文本框 749583"/>
          <p:cNvSpPr txBox="1"/>
          <p:nvPr/>
        </p:nvSpPr>
        <p:spPr>
          <a:xfrm>
            <a:off x="136525" y="5572125"/>
            <a:ext cx="90074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(5)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输入数字电平   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输入数字信号分别为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和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时，所对应的输入高低电平的值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9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9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4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7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4957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49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49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8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4958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8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4958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8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4958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84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49584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9571" grpId="0"/>
      <p:bldP spid="749579" grpId="0" build="p"/>
      <p:bldP spid="749580" grpId="0"/>
      <p:bldP spid="749581" grpId="0" build="p"/>
      <p:bldP spid="749582" grpId="0" build="p"/>
      <p:bldP spid="749583" grpId="0" build="p"/>
      <p:bldP spid="74958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0594" name="矩形 750593">
            <a:hlinkClick r:id="" action="ppaction://noaction"/>
          </p:cNvPr>
          <p:cNvSpPr/>
          <p:nvPr/>
        </p:nvSpPr>
        <p:spPr>
          <a:xfrm>
            <a:off x="711200" y="2243138"/>
            <a:ext cx="78009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13.2.1  A/D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转换器的基本过程</a:t>
            </a:r>
            <a:endParaRPr lang="zh-CN" altLang="en-US" sz="36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0595" name="矩形 750594">
            <a:hlinkClick r:id="" action="ppaction://noaction"/>
          </p:cNvPr>
          <p:cNvSpPr/>
          <p:nvPr/>
        </p:nvSpPr>
        <p:spPr>
          <a:xfrm>
            <a:off x="711200" y="3057525"/>
            <a:ext cx="7693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13.2.2  A/D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转换器的工作原理</a:t>
            </a:r>
            <a:endParaRPr lang="zh-CN" altLang="en-US" sz="36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0596" name="矩形 750595">
            <a:hlinkClick r:id="" action="ppaction://noaction"/>
          </p:cNvPr>
          <p:cNvSpPr/>
          <p:nvPr/>
        </p:nvSpPr>
        <p:spPr>
          <a:xfrm>
            <a:off x="711200" y="3871913"/>
            <a:ext cx="7675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13.2.3  A/D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转换器的主要技术指标</a:t>
            </a:r>
            <a:endParaRPr lang="zh-CN" altLang="en-US" sz="36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49475" y="454025"/>
            <a:ext cx="4572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13.2   </a:t>
            </a:r>
            <a:r>
              <a:rPr lang="en-US" altLang="zh-CN" sz="400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sym typeface="+mn-ea"/>
              </a:rPr>
              <a:t>A/D </a:t>
            </a:r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sym typeface="+mn-ea"/>
              </a:rPr>
              <a:t>转换器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059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5059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5059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0594" grpId="0" advAuto="1000" build="p"/>
      <p:bldP spid="750595" grpId="0" advAuto="1000" build="p"/>
      <p:bldP spid="750596" grpId="0" advAuto="1000" build="p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PP_MARK_KEY" val="90163575-3e22-4ada-a94c-8368a9ae85e3"/>
  <p:tag name="COMMONDATA" val="eyJoZGlkIjoiZjQ0NTU5NzZmNmQxZTI0ODdiM2QxYTYyNGY2NzJkYj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sample">
  <a:themeElements>
    <a:clrScheme name="sample 3">
      <a:dk1>
        <a:srgbClr val="003366"/>
      </a:dk1>
      <a:lt1>
        <a:srgbClr val="FFFFFF"/>
      </a:lt1>
      <a:dk2>
        <a:srgbClr val="99190B"/>
      </a:dk2>
      <a:lt2>
        <a:srgbClr val="DDDDDD"/>
      </a:lt2>
      <a:accent1>
        <a:srgbClr val="1F63AD"/>
      </a:accent1>
      <a:accent2>
        <a:srgbClr val="D28302"/>
      </a:accent2>
      <a:accent3>
        <a:srgbClr val="FFFFFF"/>
      </a:accent3>
      <a:accent4>
        <a:srgbClr val="002A56"/>
      </a:accent4>
      <a:accent5>
        <a:srgbClr val="ABB7D3"/>
      </a:accent5>
      <a:accent6>
        <a:srgbClr val="BE7602"/>
      </a:accent6>
      <a:hlink>
        <a:srgbClr val="3CA051"/>
      </a:hlink>
      <a:folHlink>
        <a:srgbClr val="97ADB5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000066"/>
        </a:dk1>
        <a:lt1>
          <a:srgbClr val="FFFFFF"/>
        </a:lt1>
        <a:dk2>
          <a:srgbClr val="40297B"/>
        </a:dk2>
        <a:lt2>
          <a:srgbClr val="DDDDDD"/>
        </a:lt2>
        <a:accent1>
          <a:srgbClr val="35978E"/>
        </a:accent1>
        <a:accent2>
          <a:srgbClr val="1E86E4"/>
        </a:accent2>
        <a:accent3>
          <a:srgbClr val="FFFFFF"/>
        </a:accent3>
        <a:accent4>
          <a:srgbClr val="000056"/>
        </a:accent4>
        <a:accent5>
          <a:srgbClr val="AEC9C6"/>
        </a:accent5>
        <a:accent6>
          <a:srgbClr val="1A79CF"/>
        </a:accent6>
        <a:hlink>
          <a:srgbClr val="9CAA32"/>
        </a:hlink>
        <a:folHlink>
          <a:srgbClr val="ACB3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66"/>
        </a:dk1>
        <a:lt1>
          <a:srgbClr val="FFFFFF"/>
        </a:lt1>
        <a:dk2>
          <a:srgbClr val="0F5ABD"/>
        </a:dk2>
        <a:lt2>
          <a:srgbClr val="DDDDDD"/>
        </a:lt2>
        <a:accent1>
          <a:srgbClr val="7061C9"/>
        </a:accent1>
        <a:accent2>
          <a:srgbClr val="53BB9B"/>
        </a:accent2>
        <a:accent3>
          <a:srgbClr val="FFFFFF"/>
        </a:accent3>
        <a:accent4>
          <a:srgbClr val="000056"/>
        </a:accent4>
        <a:accent5>
          <a:srgbClr val="BBB7E1"/>
        </a:accent5>
        <a:accent6>
          <a:srgbClr val="4AA98C"/>
        </a:accent6>
        <a:hlink>
          <a:srgbClr val="57B2D7"/>
        </a:hlink>
        <a:folHlink>
          <a:srgbClr val="BCC8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3366"/>
        </a:dk1>
        <a:lt1>
          <a:srgbClr val="FFFFFF"/>
        </a:lt1>
        <a:dk2>
          <a:srgbClr val="99190B"/>
        </a:dk2>
        <a:lt2>
          <a:srgbClr val="DDDDDD"/>
        </a:lt2>
        <a:accent1>
          <a:srgbClr val="1F63AD"/>
        </a:accent1>
        <a:accent2>
          <a:srgbClr val="D28302"/>
        </a:accent2>
        <a:accent3>
          <a:srgbClr val="FFFFFF"/>
        </a:accent3>
        <a:accent4>
          <a:srgbClr val="002A56"/>
        </a:accent4>
        <a:accent5>
          <a:srgbClr val="ABB7D3"/>
        </a:accent5>
        <a:accent6>
          <a:srgbClr val="BE7602"/>
        </a:accent6>
        <a:hlink>
          <a:srgbClr val="3CA051"/>
        </a:hlink>
        <a:folHlink>
          <a:srgbClr val="97ADB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2743</Words>
  <Application>WPS 演示</Application>
  <PresentationFormat>全屏显示(4:3)</PresentationFormat>
  <Paragraphs>601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16</vt:i4>
      </vt:variant>
    </vt:vector>
  </HeadingPairs>
  <TitlesOfParts>
    <vt:vector size="40" baseType="lpstr">
      <vt:lpstr>Arial</vt:lpstr>
      <vt:lpstr>宋体</vt:lpstr>
      <vt:lpstr>Wingdings</vt:lpstr>
      <vt:lpstr>Verdana</vt:lpstr>
      <vt:lpstr>Times New Roman</vt:lpstr>
      <vt:lpstr>楷体</vt:lpstr>
      <vt:lpstr>华文楷体</vt:lpstr>
      <vt:lpstr>微软雅黑</vt:lpstr>
      <vt:lpstr>幼圆</vt:lpstr>
      <vt:lpstr>楷体_GB2312</vt:lpstr>
      <vt:lpstr>新宋体</vt:lpstr>
      <vt:lpstr>Arial Unicode MS</vt:lpstr>
      <vt:lpstr>Symbol</vt:lpstr>
      <vt:lpstr>隶书</vt:lpstr>
      <vt:lpstr>仿宋_GB2312</vt:lpstr>
      <vt:lpstr>仿宋</vt:lpstr>
      <vt:lpstr>黑体</vt:lpstr>
      <vt:lpstr>sample</vt:lpstr>
      <vt:lpstr>Equation.3</vt:lpstr>
      <vt:lpstr>Equation.3</vt:lpstr>
      <vt:lpstr>Equation.3</vt:lpstr>
      <vt:lpstr>Equation.3</vt:lpstr>
      <vt:lpstr>Equation.3</vt:lpstr>
      <vt:lpstr>Equation.3</vt:lpstr>
      <vt:lpstr>第12章 时序逻辑电路及其应用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Sung Ha, Park</dc:creator>
  <cp:lastModifiedBy>阮友光</cp:lastModifiedBy>
  <cp:revision>245</cp:revision>
  <dcterms:created xsi:type="dcterms:W3CDTF">2004-08-26T06:30:00Z</dcterms:created>
  <dcterms:modified xsi:type="dcterms:W3CDTF">2023-07-14T02:07:39Z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A51493CE20BC4016917EA5B94574B6D3_13</vt:lpwstr>
  </property>
  <property fmtid="{D5CDD505-2E9C-101B-9397-08002B2CF9AE}" pid="3" name="KSOProductBuildVer">
    <vt:lpwstr>2052-11.1.0.14309</vt:lpwstr>
  </property>
</Properties>
</file>