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  <p:sldId id="285" r:id="rId6"/>
    <p:sldId id="257" r:id="rId7"/>
    <p:sldId id="258" r:id="rId8"/>
    <p:sldId id="259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64" r:id="rId18"/>
    <p:sldId id="271" r:id="rId19"/>
    <p:sldId id="270" r:id="rId20"/>
    <p:sldId id="278" r:id="rId21"/>
    <p:sldId id="279" r:id="rId22"/>
    <p:sldId id="273" r:id="rId23"/>
    <p:sldId id="274" r:id="rId24"/>
    <p:sldId id="280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AOYUAN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BE5CE"/>
    <a:srgbClr val="0BD5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A2FE2E52-1BB9-464F-9095-491F6C8F4B6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899" name="Rectangle 22"/>
          <p:cNvSpPr txBox="1">
            <a:spLocks noGrp="1" noChangeArrowheads="1"/>
          </p:cNvSpPr>
          <p:nvPr/>
        </p:nvSpPr>
        <p:spPr bwMode="auto">
          <a:xfrm>
            <a:off x="1943100" y="868680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fld id="{131B606E-A6A2-4155-8D68-1F1B62471806}" type="slidenum"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</a:fld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页 共</a:t>
            </a:r>
            <a:r>
              <a:rPr lang="en-US" altLang="zh-CN" sz="1200">
                <a:ea typeface="微软雅黑" panose="020B0503020204020204" charset="-122"/>
                <a:cs typeface="Times New Roman" panose="02020603050405020304" pitchFamily="18" charset="0"/>
              </a:rPr>
              <a:t>#</a:t>
            </a:r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页</a:t>
            </a:r>
            <a:endParaRPr lang="zh-CN" altLang="en-US" sz="120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7063" y="4343400"/>
            <a:ext cx="55626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b="1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A2FE2E52-1BB9-464F-9095-491F6C8F4B60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0899" name="Rectangle 22"/>
          <p:cNvSpPr txBox="1">
            <a:spLocks noGrp="1" noChangeArrowheads="1"/>
          </p:cNvSpPr>
          <p:nvPr/>
        </p:nvSpPr>
        <p:spPr bwMode="auto">
          <a:xfrm>
            <a:off x="1943100" y="868680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fld id="{131B606E-A6A2-4155-8D68-1F1B62471806}" type="slidenum"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</a:fld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页 共</a:t>
            </a:r>
            <a:r>
              <a:rPr lang="en-US" altLang="zh-CN" sz="1200">
                <a:ea typeface="微软雅黑" panose="020B0503020204020204" charset="-122"/>
                <a:cs typeface="Times New Roman" panose="02020603050405020304" pitchFamily="18" charset="0"/>
              </a:rPr>
              <a:t>#</a:t>
            </a:r>
            <a:r>
              <a:rPr lang="zh-CN" altLang="en-US" sz="1200">
                <a:ea typeface="微软雅黑" panose="020B0503020204020204" charset="-122"/>
                <a:cs typeface="Times New Roman" panose="02020603050405020304" pitchFamily="18" charset="0"/>
              </a:rPr>
              <a:t>页</a:t>
            </a:r>
            <a:endParaRPr lang="zh-CN" altLang="en-US" sz="120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7063" y="4343400"/>
            <a:ext cx="55626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b="1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韶关学院PPT蓝色封面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2284" y="2011363"/>
            <a:ext cx="10500783" cy="15621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7920567" y="4267200"/>
            <a:ext cx="4068233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82ACA-DA79-4528-88F0-6EB95D4E1EAB}" type="slidenum">
              <a:rPr lang="en-US" altLang="zh-CN"/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65684" y="0"/>
            <a:ext cx="2817283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0"/>
            <a:ext cx="8252884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68500" y="0"/>
            <a:ext cx="9914467" cy="847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196975"/>
            <a:ext cx="53848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96975"/>
            <a:ext cx="53848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F5DC-71CE-4BC0-8261-36EA8F375CE8}" type="slidenum">
              <a:rPr lang="en-US" altLang="zh-CN"/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96975"/>
            <a:ext cx="53848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96975"/>
            <a:ext cx="53848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98FE-0F27-4310-A862-00246D6734FB}" type="slidenum">
              <a:rPr lang="en-US" altLang="zh-CN"/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split orient="vert"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韶关学院PPT蓝色内容.jpg"/>
          <p:cNvPicPr>
            <a:picLocks noChangeAspect="1"/>
          </p:cNvPicPr>
          <p:nvPr/>
        </p:nvPicPr>
        <p:blipFill>
          <a:blip r:embed="rId1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/>
            </a:lvl1pPr>
          </a:lstStyle>
          <a:p>
            <a:endParaRPr lang="zh-CN" altLang="en-US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968500" y="0"/>
            <a:ext cx="9914467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196975"/>
            <a:ext cx="109728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 smtClean="0"/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split orient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5.GIF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.xml"/><Relationship Id="rId3" Type="http://schemas.openxmlformats.org/officeDocument/2006/relationships/image" Target="../media/image6.GIF"/><Relationship Id="rId2" Type="http://schemas.openxmlformats.org/officeDocument/2006/relationships/hyperlink" Target="https://image.cc362.com/upload/6/58/658c96d1ef630073eb7d8ffc0897ff1b.gif" TargetMode="Externa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7.emf"/><Relationship Id="rId1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2208213" y="2226940"/>
            <a:ext cx="8136259" cy="1562100"/>
          </a:xfrm>
        </p:spPr>
        <p:txBody>
          <a:bodyPr/>
          <a:lstStyle/>
          <a:p>
            <a:pPr lvl="0" eaLnBrk="1" hangingPunct="1"/>
            <a:r>
              <a:rPr lang="zh-CN" altLang="en-US" dirty="0" smtClean="0">
                <a:solidFill>
                  <a:schemeClr val="tx1"/>
                </a:solidFill>
              </a:rPr>
              <a:t>单片机与接口技术</a:t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en-US" altLang="zh-CN" dirty="0" smtClean="0">
                <a:solidFill>
                  <a:schemeClr val="tx1"/>
                </a:solidFill>
              </a:rPr>
              <a:t>          </a:t>
            </a:r>
            <a:r>
              <a:rPr lang="en-US" altLang="zh-CN" sz="3600" dirty="0" smtClean="0">
                <a:solidFill>
                  <a:schemeClr val="tx1"/>
                </a:solidFill>
              </a:rPr>
              <a:t>——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第六章 单片机应用程序设计提高</a:t>
            </a:r>
            <a:br>
              <a:rPr lang="zh-CN" altLang="zh-CN" sz="2800" dirty="0"/>
            </a:br>
            <a:endParaRPr lang="zh-CN" altLang="en-US" sz="3600" dirty="0" smtClean="0">
              <a:solidFill>
                <a:schemeClr val="tx1"/>
              </a:solidFill>
            </a:endParaRPr>
          </a:p>
        </p:txBody>
      </p:sp>
      <p:sp>
        <p:nvSpPr>
          <p:cNvPr id="4099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7319963" y="4267200"/>
            <a:ext cx="3195637" cy="1752600"/>
          </a:xfrm>
        </p:spPr>
        <p:txBody>
          <a:bodyPr/>
          <a:lstStyle/>
          <a:p>
            <a:pPr eaLnBrk="1" hangingPunct="1"/>
            <a:r>
              <a:rPr lang="zh-CN" altLang="en-US" sz="1800" dirty="0" smtClean="0"/>
              <a:t>韶关学院信息科学与工程学院</a:t>
            </a:r>
            <a:endParaRPr lang="en-US" altLang="zh-CN" sz="1800" dirty="0" smtClean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66595" y="24612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340" y="1775460"/>
            <a:ext cx="972629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如何检测按键所在位置？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 dirty="0">
              <a:latin typeface="宋体" panose="02010600030101010101" pitchFamily="2" charset="-122"/>
            </a:endParaRPr>
          </a:p>
          <a:p>
            <a:pPr indent="0"/>
            <a:r>
              <a:rPr lang="zh-CN" altLang="en-US" sz="3200" b="1" dirty="0">
                <a:latin typeface="宋体" panose="02010600030101010101" pitchFamily="2" charset="-122"/>
              </a:rPr>
              <a:t>    先将键盘所有列引脚输出高电平、行引脚输出低电平。若某个键按下，该按键所在列引脚被拉低，键盘所在列被定位。然后，将键盘所有行引脚输出高电平，列引脚输出低电平。若某个按键按下，该按键所在行引脚被拉低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79930" y="9499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340" y="1775460"/>
            <a:ext cx="972629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按键机械抖动：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微机键盘通常使用机械触点式按键开关，其主要功能是把机械上的通断转换成为电气上的逻辑关系。机械式按键在按下或释放时，由于机械弹性作用的影响，通常伴随有一定时间的触点机械抖动，然后其触点才稳定下来。在触点抖动期间检测按键的通与断状态，可能导致判断出错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6" name="图片 16" descr="7c9261d4be7e8df6b13b5ad845afae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8770" y="95250"/>
            <a:ext cx="2826385" cy="26377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med">
    <p:split orient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53260" y="18072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9235" y="1503045"/>
            <a:ext cx="97262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按键去抖方法：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、加R-S触发器（双稳态触发器）或单稳态触发器构成去抖动电路。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3" name="图片 2" descr="单片机与键盘接口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430" y="3008630"/>
            <a:ext cx="4828540" cy="37191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 spd="med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93265" y="15405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9235" y="1503045"/>
            <a:ext cx="972629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按键去抖方法：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、加延时检测。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indent="0"/>
            <a:r>
              <a:rPr lang="zh-CN" altLang="en-US" sz="3200" b="1" dirty="0">
                <a:latin typeface="宋体" panose="02010600030101010101" pitchFamily="2" charset="-122"/>
              </a:rPr>
              <a:t>    在检测到有按键按下时，执行一个10ms左右（具体时间应视所使用的按键进行调整）的延时程序后，再确认该键电平是否仍保持闭合状态电平，若仍保持闭合状态电平，则确认该键处于闭合状态。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indent="0"/>
            <a:r>
              <a:rPr lang="zh-CN" altLang="en-US" sz="3200" b="1" dirty="0">
                <a:latin typeface="宋体" panose="02010600030101010101" pitchFamily="2" charset="-122"/>
              </a:rPr>
              <a:t>    同理，在检测到该键释放后，也应采用相同的步骤进行确认，从而可消除抖动的影响。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55800" y="15976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6.1.3 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实例：矩阵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键盘按键值显示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02360" y="2281555"/>
            <a:ext cx="10718165" cy="3014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fontAlgn="auto"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功能任务：将矩阵键盘的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个按键值显示在两位数码管上。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fontAlgn="auto"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硬件任务：设计电路图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fontAlgn="auto"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软件任务：通过编程扫描设检测按键及软件去抖方式实现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fontAlgn="auto">
              <a:spcBef>
                <a:spcPts val="12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功能任务。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endParaRPr lang="zh-CN" altLang="en-US" sz="3200" b="1"/>
          </a:p>
        </p:txBody>
      </p:sp>
    </p:spTree>
    <p:custDataLst>
      <p:tags r:id="rId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898650" y="7912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电路原理图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pic>
        <p:nvPicPr>
          <p:cNvPr id="3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640" y="1114425"/>
            <a:ext cx="8430895" cy="569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390255" y="1571625"/>
            <a:ext cx="3686810" cy="4784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zh-CN" altLang="en-US" sz="2800"/>
              <a:t>P2口是键盘接口。</a:t>
            </a:r>
            <a:endParaRPr lang="zh-CN" altLang="en-US" sz="2800"/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zh-CN" altLang="en-US" sz="2800"/>
              <a:t>P0口为数码管接口。</a:t>
            </a:r>
            <a:endParaRPr lang="zh-CN" altLang="en-US" sz="2800"/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en-US" altLang="zh-CN" sz="2800"/>
              <a:t>P0</a:t>
            </a:r>
            <a:r>
              <a:rPr lang="zh-CN" altLang="en-US" sz="2800"/>
              <a:t>分别与锁存芯片U2、U3、U4连接。</a:t>
            </a:r>
            <a:endParaRPr lang="zh-CN" altLang="en-US" sz="2800"/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zh-CN" altLang="en-US" sz="2800"/>
              <a:t>U2用于锁存数码管片选信号。</a:t>
            </a:r>
            <a:endParaRPr lang="zh-CN" altLang="en-US" sz="2800"/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zh-CN" altLang="en-US" sz="2800"/>
              <a:t>U3和U4用于数码管输入数据的锁存。</a:t>
            </a:r>
            <a:endParaRPr lang="zh-CN" altLang="en-US" sz="2800"/>
          </a:p>
          <a:p>
            <a:pPr marL="457200" indent="-457200" fontAlgn="auto">
              <a:spcBef>
                <a:spcPts val="600"/>
              </a:spcBef>
              <a:buFont typeface="Wingdings" panose="05000000000000000000" charset="0"/>
              <a:buChar char=""/>
            </a:pPr>
            <a:r>
              <a:rPr lang="zh-CN" altLang="en-US" sz="2800"/>
              <a:t>P1口用于输出三片锁存器的片选。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611235" y="1167765"/>
            <a:ext cx="3245485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2400" b="1"/>
              <a:t>三片74HC573锁存IO数据：IO口输出数据口还可以分时输入输出其他信息，起到</a:t>
            </a:r>
            <a:r>
              <a:rPr lang="zh-CN" altLang="en-US" sz="2400" b="1">
                <a:solidFill>
                  <a:srgbClr val="C00000"/>
                </a:solidFill>
              </a:rPr>
              <a:t>扩展IO</a:t>
            </a:r>
            <a:r>
              <a:rPr lang="zh-CN" altLang="en-US" sz="2400" b="1"/>
              <a:t>的作用。</a:t>
            </a:r>
            <a:endParaRPr lang="zh-CN" altLang="en-US" sz="2400" b="1"/>
          </a:p>
          <a:p>
            <a:pPr fontAlgn="auto">
              <a:lnSpc>
                <a:spcPct val="120000"/>
              </a:lnSpc>
            </a:pPr>
            <a:endParaRPr lang="zh-CN" altLang="en-US" sz="2400" b="1"/>
          </a:p>
          <a:p>
            <a:pPr fontAlgn="auto">
              <a:lnSpc>
                <a:spcPct val="120000"/>
              </a:lnSpc>
            </a:pPr>
            <a:r>
              <a:rPr lang="zh-CN" altLang="en-US" sz="2400" b="1"/>
              <a:t>实现本例的</a:t>
            </a:r>
            <a:r>
              <a:rPr lang="zh-CN" altLang="en-US" sz="2400" b="1">
                <a:solidFill>
                  <a:srgbClr val="C00000"/>
                </a:solidFill>
              </a:rPr>
              <a:t>功能</a:t>
            </a:r>
            <a:r>
              <a:rPr lang="zh-CN" altLang="en-US" sz="2400" b="1"/>
              <a:t>也可以通过主函数循环调用键盘扫描、P0口轮流对两个数码管输出显示字符代码，实现两个数码管动态显示按键值。</a:t>
            </a:r>
            <a:endParaRPr lang="zh-CN" altLang="en-US" sz="2400" b="1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3695" y="-63500"/>
            <a:ext cx="9864725" cy="69856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266700" fontAlgn="auto">
              <a:spcBef>
                <a:spcPts val="0"/>
              </a:spcBef>
            </a:pPr>
            <a:r>
              <a:rPr sz="2600" b="1"/>
              <a:t>85　void </a:t>
            </a:r>
            <a:r>
              <a:rPr sz="3200" b="1">
                <a:solidFill>
                  <a:srgbClr val="C00000"/>
                </a:solidFill>
              </a:rPr>
              <a:t>main </a:t>
            </a:r>
            <a:r>
              <a:rPr sz="2600" b="1"/>
              <a:t>(void)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86　{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87　	u8 cod,num, ge, shi;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88　	P0 = 0xff;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89　	P1 = 0xff;//端口初始化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90　	seg_selge = 0;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91　	seg_selshi = 0;//LE禁止锁存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92　	bit_sel = 0;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93　	while (1)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94　	{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95　		cod = </a:t>
            </a:r>
            <a:r>
              <a:rPr sz="2600" b="1">
                <a:solidFill>
                  <a:srgbClr val="C00000"/>
                </a:solidFill>
              </a:rPr>
              <a:t>key_scan</a:t>
            </a:r>
            <a:r>
              <a:rPr sz="2600" b="1"/>
              <a:t>();  //判断及编码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96　		num = </a:t>
            </a:r>
            <a:r>
              <a:rPr sz="2600" b="1">
                <a:solidFill>
                  <a:srgbClr val="C00000"/>
                </a:solidFill>
              </a:rPr>
              <a:t>encode</a:t>
            </a:r>
            <a:r>
              <a:rPr sz="2600" b="1"/>
              <a:t>(cod);//解码程序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97　		shi=num/10;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98　		ge =num%10;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99　		</a:t>
            </a:r>
            <a:r>
              <a:rPr sz="2600" b="1">
                <a:solidFill>
                  <a:srgbClr val="C00000"/>
                </a:solidFill>
              </a:rPr>
              <a:t>display_led</a:t>
            </a:r>
            <a:r>
              <a:rPr sz="2600" b="1"/>
              <a:t>(3, ge,shi);//显示按键编</a:t>
            </a:r>
            <a:r>
              <a:rPr lang="zh-CN" sz="2600" b="1"/>
              <a:t>号</a:t>
            </a:r>
            <a:r>
              <a:rPr sz="2600" b="1"/>
              <a:t>	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100　	}</a:t>
            </a:r>
            <a:endParaRPr sz="2600" b="1"/>
          </a:p>
          <a:p>
            <a:pPr indent="266700" fontAlgn="auto">
              <a:spcBef>
                <a:spcPts val="0"/>
              </a:spcBef>
            </a:pPr>
            <a:r>
              <a:rPr sz="2600" b="1"/>
              <a:t>101　}</a:t>
            </a:r>
            <a:endParaRPr sz="2600" b="1"/>
          </a:p>
        </p:txBody>
      </p:sp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3148330" y="9436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软件设计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主函数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1905" y="-2540"/>
            <a:ext cx="12180570" cy="68624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40　u8</a:t>
            </a:r>
            <a:r>
              <a:rPr lang="zh-CN" altLang="en-US" sz="3200" b="1"/>
              <a:t> </a:t>
            </a:r>
            <a:r>
              <a:rPr lang="zh-CN" altLang="en-US" sz="3200" b="1">
                <a:solidFill>
                  <a:srgbClr val="C00000"/>
                </a:solidFill>
              </a:rPr>
              <a:t>key_scan</a:t>
            </a:r>
            <a:r>
              <a:rPr lang="zh-CN" altLang="en-US" sz="2400" b="1"/>
              <a:t> (void)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41　{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42　	u8 temp,temp2;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43　	P2 = 0xf0;      //让P2输出0xf0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/>
              <a:t>44　	temp = P2;     //读入P2的值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45　	if (temp != 0xf0) //当P2读入的值不等于0xf0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46　	{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47　		</a:t>
            </a:r>
            <a:r>
              <a:rPr lang="zh-CN" altLang="en-US" sz="2400" b="1">
                <a:solidFill>
                  <a:srgbClr val="C00000"/>
                </a:solidFill>
              </a:rPr>
              <a:t>delay</a:t>
            </a:r>
            <a:r>
              <a:rPr lang="zh-CN" altLang="en-US" sz="2400" b="1">
                <a:solidFill>
                  <a:schemeClr val="tx1"/>
                </a:solidFill>
              </a:rPr>
              <a:t>(</a:t>
            </a:r>
            <a:r>
              <a:rPr lang="zh-CN" altLang="en-US" sz="2400" b="1"/>
              <a:t>5);    //延迟5ms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48　		temp = P2;  //再读入P2口的值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49　		if (temp != 0xf0)   //如果P2读入的值不等于0xf0，就说明有按键按下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50　		{				 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51　			temp2 = temp &amp; 0xf0; //保留P2读入值得高四位，定位按键所在列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52　			P2 = 0x0f;          //再让P2口输出0x0f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53　			</a:t>
            </a:r>
            <a:r>
              <a:rPr lang="zh-CN" altLang="en-US" sz="2400" b="1">
                <a:solidFill>
                  <a:srgbClr val="C00000"/>
                </a:solidFill>
              </a:rPr>
              <a:t>delay</a:t>
            </a:r>
            <a:r>
              <a:rPr lang="zh-CN" altLang="en-US" sz="2400" b="1"/>
              <a:t>(1);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54　			temp = P2;         //再读入P2口的值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55　			temp2 |= temp;      //保留此读入值的低四位，定位按键所在行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56　			return temp2;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57　		}</a:t>
            </a:r>
            <a:endParaRPr lang="zh-CN" altLang="en-US" sz="2400" b="1"/>
          </a:p>
        </p:txBody>
      </p:sp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2929890" y="6324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软件设计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扫描按键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50960" y="1017270"/>
            <a:ext cx="25400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266700" fontAlgn="auto">
              <a:spcBef>
                <a:spcPts val="0"/>
              </a:spcBef>
            </a:pPr>
            <a:r>
              <a:rPr lang="zh-CN" altLang="en-US" sz="2400" b="1">
                <a:sym typeface="+mn-ea"/>
              </a:rPr>
              <a:t>58　	      }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>
                <a:sym typeface="+mn-ea"/>
              </a:rPr>
              <a:t>59　}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" y="1124585"/>
            <a:ext cx="5483225" cy="3916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566410" y="3930015"/>
            <a:ext cx="6593205" cy="2691765"/>
          </a:xfrm>
          <a:prstGeom prst="rect">
            <a:avLst/>
          </a:prstGeom>
          <a:noFill/>
          <a:ln w="28575" cmpd="sng">
            <a:solidFill>
              <a:srgbClr val="0070C0"/>
            </a:solidFill>
            <a:prstDash val="solid"/>
          </a:ln>
        </p:spPr>
        <p:txBody>
          <a:bodyPr wrap="square" rtlCol="0">
            <a:spAutoFit/>
          </a:bodyPr>
          <a:p>
            <a:pPr fontAlgn="auto">
              <a:spcBef>
                <a:spcPts val="600"/>
              </a:spcBef>
            </a:pPr>
            <a:r>
              <a:rPr lang="zh-CN" altLang="en-US" sz="2400" b="1"/>
              <a:t>列检测：列引脚全部输出高电平，  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/>
              <a:t>                 行引脚全部输出低电平时， 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/>
              <a:t>                 若某列有按键按下，该</a:t>
            </a:r>
            <a:r>
              <a:rPr lang="zh-CN" altLang="en-US" sz="2400" b="1">
                <a:solidFill>
                  <a:srgbClr val="C00000"/>
                </a:solidFill>
              </a:rPr>
              <a:t>列</a:t>
            </a:r>
            <a:r>
              <a:rPr lang="zh-CN" altLang="en-US" sz="2400" b="1"/>
              <a:t>引脚输出低。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/>
              <a:t>行检测：行引脚全部输出高电平，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/>
              <a:t>                 列引脚全部输出低电平时，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/>
              <a:t>                 若某行有键按下，则该</a:t>
            </a:r>
            <a:r>
              <a:rPr lang="zh-CN" altLang="en-US" sz="2400" b="1">
                <a:solidFill>
                  <a:srgbClr val="C00000"/>
                </a:solidFill>
              </a:rPr>
              <a:t>行</a:t>
            </a:r>
            <a:r>
              <a:rPr lang="zh-CN" altLang="en-US" sz="2400" b="1"/>
              <a:t>引脚输出低。</a:t>
            </a:r>
            <a:endParaRPr lang="zh-CN" altLang="en-US" sz="2400" b="1"/>
          </a:p>
        </p:txBody>
      </p:sp>
      <p:sp>
        <p:nvSpPr>
          <p:cNvPr id="2" name="文本框 1"/>
          <p:cNvSpPr txBox="1"/>
          <p:nvPr/>
        </p:nvSpPr>
        <p:spPr>
          <a:xfrm>
            <a:off x="6332855" y="1420495"/>
            <a:ext cx="4858385" cy="2091690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square" rtlCol="0" anchor="t">
            <a:spAutoFit/>
          </a:bodyPr>
          <a:p>
            <a:pPr fontAlgn="auto">
              <a:spcBef>
                <a:spcPts val="600"/>
              </a:spcBef>
            </a:pPr>
            <a:r>
              <a:rPr lang="en-US" altLang="zh-CN" sz="2400" b="1">
                <a:sym typeface="+mn-ea"/>
              </a:rPr>
              <a:t>              </a:t>
            </a:r>
            <a:r>
              <a:rPr lang="zh-CN" altLang="en-US" sz="2400" b="1">
                <a:sym typeface="+mn-ea"/>
              </a:rPr>
              <a:t>键盘0：（P20，P24）</a:t>
            </a:r>
            <a:endParaRPr lang="zh-CN" altLang="en-US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>
                <a:sym typeface="+mn-ea"/>
              </a:rPr>
              <a:t>              键盘</a:t>
            </a:r>
            <a:r>
              <a:rPr lang="en-US" altLang="zh-CN" sz="2400" b="1">
                <a:sym typeface="+mn-ea"/>
              </a:rPr>
              <a:t>1</a:t>
            </a:r>
            <a:r>
              <a:rPr lang="zh-CN" altLang="en-US" sz="2400" b="1">
                <a:sym typeface="+mn-ea"/>
              </a:rPr>
              <a:t>：（</a:t>
            </a:r>
            <a:r>
              <a:rPr lang="en-US" altLang="zh-CN" sz="2400" b="1">
                <a:sym typeface="+mn-ea"/>
              </a:rPr>
              <a:t>P20</a:t>
            </a:r>
            <a:r>
              <a:rPr lang="zh-CN" altLang="en-US" sz="2400" b="1">
                <a:sym typeface="+mn-ea"/>
              </a:rPr>
              <a:t>，</a:t>
            </a:r>
            <a:r>
              <a:rPr lang="en-US" altLang="zh-CN" sz="2400" b="1">
                <a:sym typeface="+mn-ea"/>
              </a:rPr>
              <a:t>P25</a:t>
            </a:r>
            <a:r>
              <a:rPr lang="zh-CN" altLang="en-US" sz="2400" b="1">
                <a:sym typeface="+mn-ea"/>
              </a:rPr>
              <a:t>）</a:t>
            </a:r>
            <a:endParaRPr lang="zh-CN" altLang="en-US" sz="2400" b="1"/>
          </a:p>
          <a:p>
            <a:pPr fontAlgn="auto">
              <a:spcBef>
                <a:spcPts val="0"/>
              </a:spcBef>
            </a:pPr>
            <a:r>
              <a:rPr lang="en-US" altLang="zh-CN" sz="2400" b="1">
                <a:sym typeface="+mn-ea"/>
              </a:rPr>
              <a:t>                          .</a:t>
            </a:r>
            <a:endParaRPr lang="en-US" altLang="zh-CN" sz="2400" b="1"/>
          </a:p>
          <a:p>
            <a:pPr fontAlgn="auto">
              <a:spcBef>
                <a:spcPts val="0"/>
              </a:spcBef>
            </a:pPr>
            <a:r>
              <a:rPr lang="en-US" altLang="zh-CN" sz="2400" b="1">
                <a:sym typeface="+mn-ea"/>
              </a:rPr>
              <a:t>                          .</a:t>
            </a:r>
            <a:endParaRPr lang="en-US" altLang="zh-CN" sz="2400" b="1"/>
          </a:p>
          <a:p>
            <a:pPr fontAlgn="auto">
              <a:spcBef>
                <a:spcPts val="600"/>
              </a:spcBef>
            </a:pPr>
            <a:r>
              <a:rPr lang="zh-CN" altLang="en-US" sz="2400" b="1">
                <a:sym typeface="+mn-ea"/>
              </a:rPr>
              <a:t>               键盘</a:t>
            </a:r>
            <a:r>
              <a:rPr lang="en-US" altLang="zh-CN" sz="2400" b="1">
                <a:sym typeface="+mn-ea"/>
              </a:rPr>
              <a:t>15</a:t>
            </a:r>
            <a:r>
              <a:rPr lang="zh-CN" altLang="en-US" sz="2400" b="1">
                <a:sym typeface="+mn-ea"/>
              </a:rPr>
              <a:t>：（</a:t>
            </a:r>
            <a:r>
              <a:rPr lang="en-US" altLang="zh-CN" sz="2400" b="1">
                <a:sym typeface="+mn-ea"/>
              </a:rPr>
              <a:t>P23</a:t>
            </a:r>
            <a:r>
              <a:rPr lang="zh-CN" altLang="en-US" sz="2400" b="1">
                <a:sym typeface="+mn-ea"/>
              </a:rPr>
              <a:t>，</a:t>
            </a:r>
            <a:r>
              <a:rPr lang="en-US" altLang="zh-CN" sz="2400" b="1">
                <a:sym typeface="+mn-ea"/>
              </a:rPr>
              <a:t>P27</a:t>
            </a:r>
            <a:r>
              <a:rPr lang="zh-CN" altLang="en-US" sz="2400" b="1">
                <a:sym typeface="+mn-ea"/>
              </a:rPr>
              <a:t>）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058150" y="1010920"/>
            <a:ext cx="14071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C00000"/>
                </a:solidFill>
                <a:sym typeface="+mn-ea"/>
              </a:rPr>
              <a:t>按键编号</a:t>
            </a:r>
            <a:endParaRPr lang="zh-CN" altLang="en-US" sz="2400" b="1">
              <a:solidFill>
                <a:srgbClr val="C0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46035" y="3512185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>
                <a:solidFill>
                  <a:srgbClr val="002060"/>
                </a:solidFill>
                <a:sym typeface="+mn-ea"/>
              </a:rPr>
              <a:t>按键位置检测</a:t>
            </a:r>
            <a:endParaRPr lang="zh-CN" altLang="en-US" sz="2400" b="1">
              <a:solidFill>
                <a:srgbClr val="00206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" y="1767840"/>
            <a:ext cx="5601335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173595" y="1245870"/>
            <a:ext cx="32042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>
                <a:solidFill>
                  <a:srgbClr val="002060"/>
                </a:solidFill>
                <a:sym typeface="+mn-ea"/>
              </a:rPr>
              <a:t>  </a:t>
            </a:r>
            <a:r>
              <a:rPr lang="zh-CN" altLang="en-US" sz="2800" b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按键编号对应编码</a:t>
            </a:r>
            <a:endParaRPr lang="zh-CN" altLang="en-US" sz="2800" b="1"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5717540" y="1905000"/>
          <a:ext cx="636016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5230"/>
                <a:gridCol w="2167890"/>
                <a:gridCol w="1701800"/>
                <a:gridCol w="1285240"/>
              </a:tblGrid>
              <a:tr h="8229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按键值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行列线号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二进制编码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十六进制编码</a:t>
                      </a:r>
                      <a:endParaRPr lang="zh-CN" altLang="en-US" sz="2400"/>
                    </a:p>
                  </a:txBody>
                  <a:tcPr/>
                </a:tc>
              </a:tr>
              <a:tr h="4876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键盘0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（P20，P24）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ym typeface="+mn-ea"/>
                        </a:rPr>
                        <a:t>11101110</a:t>
                      </a:r>
                      <a:endParaRPr lang="en-US" altLang="zh-CN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ym typeface="+mn-ea"/>
                        </a:rPr>
                        <a:t>0XEE</a:t>
                      </a:r>
                      <a:endParaRPr lang="en-US" altLang="zh-CN" sz="2400" b="1">
                        <a:sym typeface="+mn-ea"/>
                      </a:endParaRPr>
                    </a:p>
                  </a:txBody>
                  <a:tcPr/>
                </a:tc>
              </a:tr>
              <a:tr h="807720">
                <a:tc>
                  <a:txBody>
                    <a:bodyPr/>
                    <a:p>
                      <a:pPr algn="ctr" fontAlgn="auto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键盘1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（P20，P25）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11011110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0XDE</a:t>
                      </a:r>
                      <a:endParaRPr lang="zh-CN" altLang="en-US" sz="2400" b="1">
                        <a:sym typeface="+mn-ea"/>
                      </a:endParaRPr>
                    </a:p>
                    <a:p>
                      <a:pPr algn="ctr" fontAlgn="auto">
                        <a:buNone/>
                      </a:pP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...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....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...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...</a:t>
                      </a:r>
                      <a:endParaRPr lang="en-US" altLang="zh-CN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ym typeface="+mn-ea"/>
                        </a:rPr>
                        <a:t>键盘</a:t>
                      </a:r>
                      <a:r>
                        <a:rPr lang="en-US" altLang="zh-CN" sz="2400" b="1">
                          <a:sym typeface="+mn-ea"/>
                        </a:rPr>
                        <a:t>15</a:t>
                      </a:r>
                      <a:endParaRPr lang="zh-CN" altLang="en-US" sz="2400" b="1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/>
                        <a:t>（</a:t>
                      </a:r>
                      <a:r>
                        <a:rPr lang="en-US" altLang="zh-CN" sz="2400" b="1"/>
                        <a:t>P2.3</a:t>
                      </a:r>
                      <a:r>
                        <a:rPr lang="zh-CN" altLang="en-US" sz="2400" b="1"/>
                        <a:t>，</a:t>
                      </a:r>
                      <a:r>
                        <a:rPr lang="en-US" altLang="zh-CN" sz="2400" b="1"/>
                        <a:t>P2.7</a:t>
                      </a:r>
                      <a:r>
                        <a:rPr lang="zh-CN" altLang="en-US" sz="2400" b="1"/>
                        <a:t>）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/>
                        <a:t>01110111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/>
                        <a:t>0X77</a:t>
                      </a:r>
                      <a:endParaRPr lang="en-US" altLang="zh-CN" sz="2400" b="1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ransition spd="med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3" name="Rectangle 19"/>
          <p:cNvSpPr>
            <a:spLocks noChangeArrowheads="1"/>
          </p:cNvSpPr>
          <p:nvPr/>
        </p:nvSpPr>
        <p:spPr bwMode="gray">
          <a:xfrm>
            <a:off x="2625725" y="218440"/>
            <a:ext cx="6686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3200" b="1" dirty="0">
                <a:latin typeface="+mj-ea"/>
                <a:ea typeface="+mj-ea"/>
              </a:rPr>
              <a:t>第六章 单片机应用程序设计提高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050" y="1307465"/>
            <a:ext cx="12620625" cy="3431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ym typeface="Wingdings" panose="05000000000000000000"/>
              </a:rPr>
              <a:t></a:t>
            </a:r>
            <a:r>
              <a:rPr lang="zh-CN" altLang="zh-CN" sz="2400" b="1" dirty="0"/>
              <a:t>本章教学目标： </a:t>
            </a:r>
            <a:endParaRPr lang="zh-CN"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了解矩阵键盘的结构、编码与检测方式，掌握矩阵键盘的基本应用；</a:t>
            </a:r>
            <a:endParaRPr altLang="zh-CN" sz="2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了解单片机显示屏的内部结构、原理，掌握LCD1602显示屏基本使用方法；</a:t>
            </a:r>
            <a:endParaRPr altLang="zh-CN" sz="2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理解AD/DA变换的基本原理，掌握利用单片机控制ADC0808、DAC0832实现AD/DA应用；</a:t>
            </a:r>
            <a:endParaRPr altLang="zh-CN" sz="2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理解串口通信的基本概念和原理，掌握串口通信相关寄存器的设置和各工作模式应用场景；</a:t>
            </a:r>
            <a:endParaRPr altLang="zh-CN" sz="2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理解I</a:t>
            </a:r>
            <a:r>
              <a:rPr altLang="zh-CN" sz="2200" b="1" baseline="30000" dirty="0"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C通信的基本原理，掌握利用单片机IO口模拟I</a:t>
            </a:r>
            <a:r>
              <a:rPr altLang="zh-CN" sz="2200" b="1" baseline="30000" dirty="0">
                <a:latin typeface="华文楷体" panose="02010600040101010101" charset="-122"/>
                <a:ea typeface="华文楷体" panose="02010600040101010101" charset="-122"/>
              </a:rPr>
              <a:t>2</a:t>
            </a: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C接口时序驱动电子元器件；</a:t>
            </a:r>
            <a:endParaRPr altLang="zh-CN" sz="2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200" b="1" dirty="0">
                <a:latin typeface="华文楷体" panose="02010600040101010101" charset="-122"/>
                <a:ea typeface="华文楷体" panose="02010600040101010101" charset="-122"/>
              </a:rPr>
              <a:t>理解SPI通信的基本原理，掌握利用单片机IO口模拟SPI接口时序驱动电子元器件。</a:t>
            </a:r>
            <a:endParaRPr lang="zh-CN" altLang="zh-CN" sz="24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755" y="93980"/>
            <a:ext cx="6863080" cy="68624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60　u8 </a:t>
            </a:r>
            <a:r>
              <a:rPr lang="zh-CN" altLang="en-US" sz="3200" b="1">
                <a:solidFill>
                  <a:srgbClr val="C00000"/>
                </a:solidFill>
              </a:rPr>
              <a:t>encode</a:t>
            </a:r>
            <a:r>
              <a:rPr lang="zh-CN" altLang="en-US" sz="2400" b="1"/>
              <a:t>(u8 cod)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61　{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62　	u8 num;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63　	switch(cod)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64　	{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65　	    case 0xee: num = 0;break;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//P2=1110 1110，按P2.0，P2.4所在交叉点按键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66　		case 0xde: num = 1;break;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67　		case 0xbe: num = 2;break;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68　		case 0x7e: num = 3;break;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69　		case 0xed: num = 4;break;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70　		case 0xdd: num = 5;break;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71　		case 0xbd: num = 6;break;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72　		case 0x7d: num = 7;break;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73　		case 0xeb: num = 8;break;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74　		case 0xdb: num = 9;break;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75　		case 0xbb: num = 10;break;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endParaRPr lang="zh-CN" altLang="en-US" sz="2400" b="1"/>
          </a:p>
        </p:txBody>
      </p:sp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3143250" y="9372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软件设计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识别键盘号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8155" y="1721485"/>
            <a:ext cx="5570855" cy="3415030"/>
          </a:xfrm>
          <a:prstGeom prst="rect">
            <a:avLst/>
          </a:prstGeom>
          <a:solidFill>
            <a:srgbClr val="FFFF99"/>
          </a:solidFill>
        </p:spPr>
        <p:txBody>
          <a:bodyPr wrap="square" rtlCol="0" anchor="t">
            <a:spAutoFit/>
          </a:bodyPr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76　	case 0x7b: num = 11;break;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77　	case 0xe7: num = 12;break;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78　	case 0xd7: num = 13;break;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79　	case 0xb7: num = 14;break;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80　	case 0x77: num = 15;break;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81　	default : break;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82　	}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83　	return num;</a:t>
            </a:r>
            <a:endParaRPr lang="zh-CN" altLang="en-US" sz="2400" b="1"/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84　}</a:t>
            </a:r>
            <a:endParaRPr lang="zh-CN" altLang="en-US" sz="2400" b="1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-128905" y="1130300"/>
            <a:ext cx="8403590" cy="612394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>
            <a:spAutoFit/>
          </a:bodyPr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25　void </a:t>
            </a:r>
            <a:r>
              <a:rPr lang="zh-CN" altLang="en-US" sz="3200" b="1">
                <a:solidFill>
                  <a:srgbClr val="C00000"/>
                </a:solidFill>
              </a:rPr>
              <a:t>display_led</a:t>
            </a:r>
            <a:r>
              <a:rPr lang="zh-CN" altLang="en-US" sz="2400" b="1"/>
              <a:t>(u8 which_bit, u8 ge, u8 shi)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26　{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27　		bit_sel = 1;//Q[7..0]=D[7..0]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28　		DATA = bit_tab[which_bit];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29　		bit_sel = 0;//BIT[7..0]=0x80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30　		seg_selge = 1;//Q[7..0]=D[7..0]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31　		DATA = seg_tab[ge];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32　		seg_selge = 0;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33　		delay(2);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34　			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35　		seg_selshi = 1;//Q[7..0]=D[7..0]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36　		DATA = seg_tab[shi];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37　		seg_selshi = 0;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38　		delay(2);	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r>
              <a:rPr lang="zh-CN" altLang="en-US" sz="2400" b="1"/>
              <a:t>39　}</a:t>
            </a:r>
            <a:endParaRPr lang="zh-CN" altLang="en-US" sz="2400" b="1"/>
          </a:p>
          <a:p>
            <a:pPr indent="266700" fontAlgn="auto">
              <a:spcBef>
                <a:spcPts val="0"/>
              </a:spcBef>
            </a:pPr>
            <a:endParaRPr lang="zh-CN" altLang="en-US" sz="2400" b="1"/>
          </a:p>
        </p:txBody>
      </p:sp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2294255" y="4800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软件设计</a:t>
            </a:r>
            <a:r>
              <a:rPr lang="en-US" altLang="zh-CN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——</a:t>
            </a:r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按键号显示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0625" y="2484755"/>
            <a:ext cx="5963920" cy="3415030"/>
          </a:xfrm>
          <a:prstGeom prst="rect">
            <a:avLst/>
          </a:prstGeom>
          <a:solidFill>
            <a:srgbClr val="FFFF00"/>
          </a:solidFill>
          <a:ln w="28575" cmpd="sng">
            <a:noFill/>
            <a:prstDash val="solid"/>
          </a:ln>
        </p:spPr>
        <p:txBody>
          <a:bodyPr wrap="square" rtlCol="0" anchor="t">
            <a:spAutoFit/>
          </a:bodyPr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⑧　u8 code seg_tab[]={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⑨　		0xc0,0xf9,0xa4,0xb0,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⑩　		0x99,0x92,0x82,0xf8,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⑪　		0x80,0x90,0x88,0x83,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⑫　		0xc6,0xa1,0x86,0x8e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⑬　			 };</a:t>
            </a:r>
            <a:endParaRPr lang="zh-CN" altLang="en-US" sz="24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⑭　u8 code bit_tab[]={</a:t>
            </a:r>
            <a:r>
              <a:rPr lang="zh-CN" altLang="en-US" sz="2000" b="1">
                <a:sym typeface="+mn-ea"/>
              </a:rPr>
              <a:t>0x00,0x01,0x02,0x03</a:t>
            </a:r>
            <a:endParaRPr lang="zh-CN" altLang="en-US" sz="2000" b="1">
              <a:sym typeface="+mn-ea"/>
            </a:endParaRPr>
          </a:p>
          <a:p>
            <a:pPr indent="266700" algn="l" fontAlgn="auto">
              <a:spcBef>
                <a:spcPts val="0"/>
              </a:spcBef>
              <a:buNone/>
            </a:pPr>
            <a:r>
              <a:rPr lang="zh-CN" altLang="en-US" sz="2400" b="1">
                <a:sym typeface="+mn-ea"/>
              </a:rPr>
              <a:t>⑮　			 };</a:t>
            </a:r>
            <a:r>
              <a:rPr lang="en-US" altLang="zh-CN" sz="2400" b="1">
                <a:sym typeface="+mn-ea"/>
              </a:rPr>
              <a:t>//</a:t>
            </a:r>
            <a:r>
              <a:rPr lang="zh-CN" altLang="en-US" sz="2400" b="1">
                <a:sym typeface="+mn-ea"/>
              </a:rPr>
              <a:t>片选</a:t>
            </a:r>
            <a:endParaRPr lang="zh-CN" altLang="en-US" sz="24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3375" y="1731010"/>
            <a:ext cx="51377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sym typeface="+mn-ea"/>
              </a:rPr>
              <a:t>数码管</a:t>
            </a:r>
            <a:r>
              <a:rPr lang="en-US" altLang="zh-CN" sz="2800" b="1">
                <a:solidFill>
                  <a:srgbClr val="C00000"/>
                </a:solidFill>
                <a:sym typeface="+mn-ea"/>
              </a:rPr>
              <a:t>A——F</a:t>
            </a:r>
            <a:r>
              <a:rPr lang="zh-CN" altLang="en-US" sz="2800" b="1">
                <a:solidFill>
                  <a:srgbClr val="C00000"/>
                </a:solidFill>
                <a:sym typeface="+mn-ea"/>
              </a:rPr>
              <a:t>显示编码及位编码</a:t>
            </a:r>
            <a:endParaRPr lang="zh-CN" altLang="en-US" sz="2800" b="1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2152650" y="20739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小结作业</a:t>
            </a:r>
            <a:endParaRPr lang="zh-CN" altLang="en-US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r>
              <a:rPr lang="en-US" altLang="zh-CN" sz="1400">
                <a:latin typeface="Times New Roman" panose="02020603050405020304" pitchFamily="18" charset="0"/>
              </a:rPr>
              <a:t>/57</a:t>
            </a:r>
            <a:endParaRPr lang="en-US" altLang="zh-CN" sz="14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4750" y="2164715"/>
            <a:ext cx="10388600" cy="2530475"/>
          </a:xfrm>
          <a:prstGeom prst="rect">
            <a:avLst/>
          </a:prstGeom>
          <a:noFill/>
          <a:ln w="28575" cmpd="sng">
            <a:solidFill>
              <a:srgbClr val="C00000"/>
            </a:solidFill>
            <a:prstDash val="solid"/>
          </a:ln>
        </p:spPr>
        <p:txBody>
          <a:bodyPr wrap="square" rtlCol="0" anchor="t">
            <a:spAutoFit/>
          </a:bodyPr>
          <a:p>
            <a:pPr indent="266700" algn="l" fontAlgn="auto">
              <a:lnSpc>
                <a:spcPct val="120000"/>
              </a:lnSpc>
              <a:spcBef>
                <a:spcPts val="600"/>
              </a:spcBef>
              <a:buNone/>
            </a:pPr>
            <a:r>
              <a:rPr lang="en-US" altLang="zh-CN" sz="3200" b="1">
                <a:sym typeface="+mn-ea"/>
              </a:rPr>
              <a:t>     </a:t>
            </a:r>
            <a:r>
              <a:rPr lang="zh-CN" altLang="en-US" sz="3200" b="1">
                <a:sym typeface="+mn-ea"/>
              </a:rPr>
              <a:t>键盘有三种工作与检测方式：编程扫描、定时扫描、中断扫描。</a:t>
            </a:r>
            <a:endParaRPr lang="zh-CN" altLang="en-US" sz="3200" b="1">
              <a:sym typeface="+mn-ea"/>
            </a:endParaRPr>
          </a:p>
          <a:p>
            <a:pPr indent="266700" algn="l" fontAlgn="auto">
              <a:lnSpc>
                <a:spcPct val="120000"/>
              </a:lnSpc>
              <a:spcBef>
                <a:spcPts val="600"/>
              </a:spcBef>
              <a:buNone/>
            </a:pPr>
            <a:r>
              <a:rPr lang="zh-CN" altLang="en-US" sz="3200" b="1">
                <a:sym typeface="+mn-ea"/>
              </a:rPr>
              <a:t>      本例采用编程扫描，在按键不常用时，循环扫描键盘浪费了资源，</a:t>
            </a:r>
            <a:r>
              <a:rPr lang="en-US" altLang="zh-CN" sz="3200" b="1">
                <a:sym typeface="+mn-ea"/>
              </a:rPr>
              <a:t>CPU</a:t>
            </a:r>
            <a:r>
              <a:rPr lang="zh-CN" altLang="en-US" sz="3200" b="1">
                <a:sym typeface="+mn-ea"/>
              </a:rPr>
              <a:t>效率不高。</a:t>
            </a:r>
            <a:endParaRPr lang="zh-CN" altLang="en-US" sz="3200" b="1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4750" y="5149850"/>
            <a:ext cx="91205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ym typeface="+mn-ea"/>
              </a:rPr>
              <a:t>作业：课下编写程序，采用中断扫描方式实现本例功能。</a:t>
            </a:r>
            <a:endParaRPr lang="zh-CN" altLang="en-US" sz="2800" b="1"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3" name="Rectangle 19"/>
          <p:cNvSpPr>
            <a:spLocks noChangeArrowheads="1"/>
          </p:cNvSpPr>
          <p:nvPr/>
        </p:nvSpPr>
        <p:spPr bwMode="gray">
          <a:xfrm>
            <a:off x="2573020" y="257810"/>
            <a:ext cx="6686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3200" b="1" dirty="0">
                <a:latin typeface="+mj-ea"/>
                <a:ea typeface="+mj-ea"/>
                <a:sym typeface="+mn-ea"/>
              </a:rPr>
              <a:t>第六章 单片机应用程序设计提高</a:t>
            </a:r>
            <a:endParaRPr lang="zh-CN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7260" y="1325245"/>
            <a:ext cx="9361170" cy="365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ym typeface="Wingdings" panose="05000000000000000000"/>
              </a:rPr>
              <a:t></a:t>
            </a:r>
            <a:r>
              <a:rPr lang="zh-CN" altLang="zh-CN" sz="2400" b="1" dirty="0"/>
              <a:t>本章重点内容：</a:t>
            </a:r>
            <a:endParaRPr lang="zh-CN"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矩阵键盘编码与检测基本方法；</a:t>
            </a:r>
            <a:endParaRPr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LCD1602的控制显示方法；</a:t>
            </a:r>
            <a:endParaRPr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利用ADC0808、DAC0832进行AD/DA变换的基本方法；</a:t>
            </a:r>
            <a:endParaRPr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单片机与单片机之间，单片机与PC机之间的串口通信设计方法；</a:t>
            </a:r>
            <a:endParaRPr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模拟I2C通信时序驱动AT24C02的基本方法；</a:t>
            </a:r>
            <a:endParaRPr altLang="zh-CN" sz="2400" b="1" dirty="0"/>
          </a:p>
          <a:p>
            <a:pPr marL="342900" lvl="0" indent="-342900" fontAlgn="auto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altLang="zh-CN" sz="2400" b="1" dirty="0"/>
              <a:t>模拟SPI通信时序驱动DS1302的基本方法。</a:t>
            </a:r>
            <a:endParaRPr altLang="zh-CN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形标注 3"/>
          <p:cNvSpPr/>
          <p:nvPr/>
        </p:nvSpPr>
        <p:spPr>
          <a:xfrm>
            <a:off x="8873490" y="2467610"/>
            <a:ext cx="2218055" cy="1801495"/>
          </a:xfrm>
          <a:prstGeom prst="wedgeEllipseCallout">
            <a:avLst>
              <a:gd name="adj1" fmla="val -71815"/>
              <a:gd name="adj2" fmla="val 46827"/>
            </a:avLst>
          </a:prstGeom>
          <a:solidFill>
            <a:srgbClr val="0BE5CE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42465" y="13563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/>
            <a:r>
              <a:rPr lang="en-US" altLang="zh-CN" b="1" dirty="0" smtClean="0">
                <a:solidFill>
                  <a:schemeClr val="tx1"/>
                </a:solidFill>
              </a:rPr>
              <a:t>6.1 矩阵键盘应用设计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94865" y="1775460"/>
            <a:ext cx="79749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独立式按键是直接用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I/O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口线构成的单个按键电路，每个按键必须占用一根</a:t>
            </a:r>
            <a:r>
              <a:rPr lang="en-US" altLang="zh-CN" sz="2800" b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I/O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口线。</a:t>
            </a:r>
            <a:endParaRPr lang="zh-CN" altLang="en-US" sz="28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15136" name="组合 215135"/>
          <p:cNvGrpSpPr/>
          <p:nvPr/>
        </p:nvGrpSpPr>
        <p:grpSpPr>
          <a:xfrm>
            <a:off x="2021205" y="2728595"/>
            <a:ext cx="6468745" cy="3649030"/>
            <a:chOff x="528" y="912"/>
            <a:chExt cx="4704" cy="3203"/>
          </a:xfrm>
        </p:grpSpPr>
        <p:sp>
          <p:nvSpPr>
            <p:cNvPr id="215045" name="直接连接符 215044"/>
            <p:cNvSpPr/>
            <p:nvPr/>
          </p:nvSpPr>
          <p:spPr>
            <a:xfrm flipV="1">
              <a:off x="3503" y="1002"/>
              <a:ext cx="1" cy="281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46" name="直接连接符 215045"/>
            <p:cNvSpPr/>
            <p:nvPr/>
          </p:nvSpPr>
          <p:spPr>
            <a:xfrm flipV="1">
              <a:off x="3854" y="1013"/>
              <a:ext cx="1" cy="269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47" name="直接连接符 215046"/>
            <p:cNvSpPr/>
            <p:nvPr/>
          </p:nvSpPr>
          <p:spPr>
            <a:xfrm flipV="1">
              <a:off x="3179" y="1597"/>
              <a:ext cx="1" cy="104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48" name="任意多边形 215047"/>
            <p:cNvSpPr/>
            <p:nvPr/>
          </p:nvSpPr>
          <p:spPr>
            <a:xfrm>
              <a:off x="4656" y="972"/>
              <a:ext cx="96" cy="96"/>
            </a:xfrm>
            <a:custGeom>
              <a:avLst/>
              <a:gdLst/>
              <a:ahLst/>
              <a:cxnLst/>
              <a:pathLst>
                <a:path w="214" h="199">
                  <a:moveTo>
                    <a:pt x="107" y="199"/>
                  </a:moveTo>
                  <a:lnTo>
                    <a:pt x="128" y="197"/>
                  </a:lnTo>
                  <a:lnTo>
                    <a:pt x="148" y="192"/>
                  </a:lnTo>
                  <a:lnTo>
                    <a:pt x="166" y="182"/>
                  </a:lnTo>
                  <a:lnTo>
                    <a:pt x="183" y="171"/>
                  </a:lnTo>
                  <a:lnTo>
                    <a:pt x="196" y="154"/>
                  </a:lnTo>
                  <a:lnTo>
                    <a:pt x="206" y="138"/>
                  </a:lnTo>
                  <a:lnTo>
                    <a:pt x="211" y="119"/>
                  </a:lnTo>
                  <a:lnTo>
                    <a:pt x="214" y="100"/>
                  </a:lnTo>
                  <a:lnTo>
                    <a:pt x="211" y="79"/>
                  </a:lnTo>
                  <a:lnTo>
                    <a:pt x="206" y="61"/>
                  </a:lnTo>
                  <a:lnTo>
                    <a:pt x="196" y="43"/>
                  </a:lnTo>
                  <a:lnTo>
                    <a:pt x="183" y="29"/>
                  </a:lnTo>
                  <a:lnTo>
                    <a:pt x="166" y="15"/>
                  </a:lnTo>
                  <a:lnTo>
                    <a:pt x="148" y="7"/>
                  </a:lnTo>
                  <a:lnTo>
                    <a:pt x="128" y="1"/>
                  </a:lnTo>
                  <a:lnTo>
                    <a:pt x="107" y="0"/>
                  </a:lnTo>
                  <a:lnTo>
                    <a:pt x="85" y="1"/>
                  </a:lnTo>
                  <a:lnTo>
                    <a:pt x="66" y="7"/>
                  </a:lnTo>
                  <a:lnTo>
                    <a:pt x="47" y="15"/>
                  </a:lnTo>
                  <a:lnTo>
                    <a:pt x="31" y="29"/>
                  </a:lnTo>
                  <a:lnTo>
                    <a:pt x="16" y="43"/>
                  </a:lnTo>
                  <a:lnTo>
                    <a:pt x="7" y="61"/>
                  </a:lnTo>
                  <a:lnTo>
                    <a:pt x="1" y="79"/>
                  </a:lnTo>
                  <a:lnTo>
                    <a:pt x="0" y="100"/>
                  </a:lnTo>
                  <a:lnTo>
                    <a:pt x="1" y="119"/>
                  </a:lnTo>
                  <a:lnTo>
                    <a:pt x="7" y="138"/>
                  </a:lnTo>
                  <a:lnTo>
                    <a:pt x="16" y="154"/>
                  </a:lnTo>
                  <a:lnTo>
                    <a:pt x="31" y="171"/>
                  </a:lnTo>
                  <a:lnTo>
                    <a:pt x="47" y="182"/>
                  </a:lnTo>
                  <a:lnTo>
                    <a:pt x="66" y="192"/>
                  </a:lnTo>
                  <a:lnTo>
                    <a:pt x="85" y="197"/>
                  </a:lnTo>
                  <a:lnTo>
                    <a:pt x="107" y="199"/>
                  </a:lnTo>
                </a:path>
              </a:pathLst>
            </a:custGeom>
            <a:noFill/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54" name="任意多边形 215053"/>
            <p:cNvSpPr/>
            <p:nvPr/>
          </p:nvSpPr>
          <p:spPr>
            <a:xfrm>
              <a:off x="528" y="1497"/>
              <a:ext cx="1253" cy="2618"/>
            </a:xfrm>
            <a:custGeom>
              <a:avLst/>
              <a:gdLst/>
              <a:ahLst/>
              <a:cxnLst/>
              <a:pathLst>
                <a:path w="4275" h="11627">
                  <a:moveTo>
                    <a:pt x="4275" y="0"/>
                  </a:moveTo>
                  <a:lnTo>
                    <a:pt x="0" y="0"/>
                  </a:lnTo>
                  <a:lnTo>
                    <a:pt x="0" y="11627"/>
                  </a:lnTo>
                  <a:lnTo>
                    <a:pt x="4275" y="11627"/>
                  </a:lnTo>
                  <a:lnTo>
                    <a:pt x="4275" y="11129"/>
                  </a:lnTo>
                  <a:lnTo>
                    <a:pt x="4275" y="9739"/>
                  </a:lnTo>
                  <a:lnTo>
                    <a:pt x="4275" y="8197"/>
                  </a:lnTo>
                  <a:lnTo>
                    <a:pt x="4275" y="6758"/>
                  </a:lnTo>
                  <a:lnTo>
                    <a:pt x="4275" y="5268"/>
                  </a:lnTo>
                  <a:lnTo>
                    <a:pt x="4275" y="3032"/>
                  </a:lnTo>
                  <a:lnTo>
                    <a:pt x="4275" y="2186"/>
                  </a:lnTo>
                  <a:lnTo>
                    <a:pt x="4275" y="1492"/>
                  </a:lnTo>
                  <a:lnTo>
                    <a:pt x="4275" y="696"/>
                  </a:lnTo>
                  <a:lnTo>
                    <a:pt x="4275" y="0"/>
                  </a:lnTo>
                </a:path>
              </a:pathLst>
            </a:custGeom>
            <a:noFill/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61" name="直接连接符 215060"/>
            <p:cNvSpPr/>
            <p:nvPr/>
          </p:nvSpPr>
          <p:spPr>
            <a:xfrm flipH="1">
              <a:off x="4862" y="2239"/>
              <a:ext cx="231" cy="1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62" name="直接连接符 215061"/>
            <p:cNvSpPr/>
            <p:nvPr/>
          </p:nvSpPr>
          <p:spPr>
            <a:xfrm rot="160000" flipH="1">
              <a:off x="4527" y="2077"/>
              <a:ext cx="362" cy="134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63" name="直接连接符 215062"/>
            <p:cNvSpPr/>
            <p:nvPr/>
          </p:nvSpPr>
          <p:spPr>
            <a:xfrm flipH="1">
              <a:off x="1764" y="2239"/>
              <a:ext cx="2731" cy="1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064" name="矩形 215063"/>
            <p:cNvSpPr/>
            <p:nvPr/>
          </p:nvSpPr>
          <p:spPr>
            <a:xfrm>
              <a:off x="3115" y="1285"/>
              <a:ext cx="129" cy="286"/>
            </a:xfrm>
            <a:prstGeom prst="rect">
              <a:avLst/>
            </a:prstGeom>
            <a:noFill/>
            <a:ln w="52388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65" name="矩形 215064"/>
            <p:cNvSpPr/>
            <p:nvPr/>
          </p:nvSpPr>
          <p:spPr>
            <a:xfrm>
              <a:off x="4121" y="1290"/>
              <a:ext cx="129" cy="284"/>
            </a:xfrm>
            <a:prstGeom prst="rect">
              <a:avLst/>
            </a:prstGeom>
            <a:noFill/>
            <a:ln w="52388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66" name="矩形 215065"/>
            <p:cNvSpPr/>
            <p:nvPr/>
          </p:nvSpPr>
          <p:spPr>
            <a:xfrm>
              <a:off x="3782" y="1290"/>
              <a:ext cx="129" cy="285"/>
            </a:xfrm>
            <a:prstGeom prst="rect">
              <a:avLst/>
            </a:prstGeom>
            <a:noFill/>
            <a:ln w="52388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67" name="矩形 215066"/>
            <p:cNvSpPr/>
            <p:nvPr/>
          </p:nvSpPr>
          <p:spPr>
            <a:xfrm>
              <a:off x="3445" y="1290"/>
              <a:ext cx="128" cy="285"/>
            </a:xfrm>
            <a:prstGeom prst="rect">
              <a:avLst/>
            </a:prstGeom>
            <a:noFill/>
            <a:ln w="52388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079" name="矩形 215078"/>
            <p:cNvSpPr/>
            <p:nvPr/>
          </p:nvSpPr>
          <p:spPr>
            <a:xfrm>
              <a:off x="874" y="1173"/>
              <a:ext cx="1056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zh-CN" altLang="en-US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89</a:t>
              </a:r>
              <a:r>
                <a:rPr lang="en-US" altLang="zh-CN" b="1">
                  <a:solidFill>
                    <a:srgbClr val="000000"/>
                  </a:solidFill>
                  <a:latin typeface="宋体" panose="02010600030101010101" pitchFamily="2" charset="-122"/>
                </a:rPr>
                <a:t>C51</a:t>
              </a:r>
              <a:endParaRPr lang="zh-CN" altLang="en-US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215080" name="矩形 215079"/>
            <p:cNvSpPr/>
            <p:nvPr/>
          </p:nvSpPr>
          <p:spPr>
            <a:xfrm>
              <a:off x="1191" y="1587"/>
              <a:ext cx="441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P1.0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1" name="矩形 215080"/>
            <p:cNvSpPr/>
            <p:nvPr/>
          </p:nvSpPr>
          <p:spPr>
            <a:xfrm>
              <a:off x="1191" y="1848"/>
              <a:ext cx="441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P1.1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2" name="矩形 215081"/>
            <p:cNvSpPr/>
            <p:nvPr/>
          </p:nvSpPr>
          <p:spPr>
            <a:xfrm>
              <a:off x="1191" y="2128"/>
              <a:ext cx="441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P1.2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3" name="矩形 215082"/>
            <p:cNvSpPr/>
            <p:nvPr/>
          </p:nvSpPr>
          <p:spPr>
            <a:xfrm>
              <a:off x="1200" y="2375"/>
              <a:ext cx="414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P1.3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4" name="矩形 215083"/>
            <p:cNvSpPr/>
            <p:nvPr/>
          </p:nvSpPr>
          <p:spPr>
            <a:xfrm>
              <a:off x="1191" y="2694"/>
              <a:ext cx="423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P1.4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5" name="矩形 215084"/>
            <p:cNvSpPr/>
            <p:nvPr/>
          </p:nvSpPr>
          <p:spPr>
            <a:xfrm>
              <a:off x="1191" y="3033"/>
              <a:ext cx="441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P1.5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6" name="矩形 215085"/>
            <p:cNvSpPr/>
            <p:nvPr/>
          </p:nvSpPr>
          <p:spPr>
            <a:xfrm>
              <a:off x="1200" y="3382"/>
              <a:ext cx="432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P1.6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215087" name="矩形 215086"/>
            <p:cNvSpPr/>
            <p:nvPr/>
          </p:nvSpPr>
          <p:spPr>
            <a:xfrm>
              <a:off x="1191" y="3732"/>
              <a:ext cx="440" cy="2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en-US" altLang="zh-CN" sz="1800" b="1">
                  <a:solidFill>
                    <a:srgbClr val="000000"/>
                  </a:solidFill>
                  <a:latin typeface="宋体" panose="02010600030101010101" pitchFamily="2" charset="-122"/>
                </a:rPr>
                <a:t>P1.7</a:t>
              </a:r>
              <a:endParaRPr lang="en-US" altLang="zh-CN" sz="1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5089" name="矩形 215088"/>
            <p:cNvSpPr/>
            <p:nvPr/>
          </p:nvSpPr>
          <p:spPr>
            <a:xfrm>
              <a:off x="4752" y="912"/>
              <a:ext cx="366" cy="2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zh-CN" altLang="en-US" sz="20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+5</a:t>
              </a:r>
              <a:r>
                <a:rPr lang="en-US" altLang="zh-CN" sz="2000" b="1">
                  <a:solidFill>
                    <a:srgbClr val="000000"/>
                  </a:solidFill>
                  <a:latin typeface="宋体" panose="02010600030101010101" pitchFamily="2" charset="-122"/>
                </a:rPr>
                <a:t>V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215090" name="矩形 215089"/>
            <p:cNvSpPr/>
            <p:nvPr/>
          </p:nvSpPr>
          <p:spPr>
            <a:xfrm>
              <a:off x="2396" y="1344"/>
              <a:ext cx="628" cy="2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</a:bodyPr>
            <a:p>
              <a:r>
                <a:rPr lang="zh-CN" altLang="en-US" sz="2000" b="1">
                  <a:solidFill>
                    <a:srgbClr val="000000"/>
                  </a:solidFill>
                  <a:latin typeface="宋体" panose="02010600030101010101" pitchFamily="2" charset="-122"/>
                </a:rPr>
                <a:t>1</a:t>
              </a:r>
              <a:r>
                <a:rPr lang="en-US" altLang="zh-CN" sz="2000" b="1">
                  <a:solidFill>
                    <a:srgbClr val="000000"/>
                  </a:solidFill>
                  <a:latin typeface="宋体" panose="02010600030101010101" pitchFamily="2" charset="-122"/>
                </a:rPr>
                <a:t>K×4</a:t>
              </a:r>
              <a:endParaRPr lang="en-US" altLang="zh-CN" sz="20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215093" name="组合 215092"/>
            <p:cNvGrpSpPr/>
            <p:nvPr/>
          </p:nvGrpSpPr>
          <p:grpSpPr>
            <a:xfrm>
              <a:off x="1776" y="1553"/>
              <a:ext cx="3311" cy="193"/>
              <a:chOff x="1872" y="2106"/>
              <a:chExt cx="3311" cy="205"/>
            </a:xfrm>
          </p:grpSpPr>
          <p:sp>
            <p:nvSpPr>
              <p:cNvPr id="215094" name="任意多边形 215093"/>
              <p:cNvSpPr/>
              <p:nvPr/>
            </p:nvSpPr>
            <p:spPr>
              <a:xfrm>
                <a:off x="4881" y="2238"/>
                <a:ext cx="69" cy="73"/>
              </a:xfrm>
              <a:custGeom>
                <a:avLst/>
                <a:gdLst/>
                <a:ahLst/>
                <a:cxnLst/>
                <a:pathLst>
                  <a:path w="214" h="200">
                    <a:moveTo>
                      <a:pt x="183" y="171"/>
                    </a:moveTo>
                    <a:lnTo>
                      <a:pt x="195" y="154"/>
                    </a:lnTo>
                    <a:lnTo>
                      <a:pt x="206" y="138"/>
                    </a:lnTo>
                    <a:lnTo>
                      <a:pt x="212" y="119"/>
                    </a:lnTo>
                    <a:lnTo>
                      <a:pt x="214" y="100"/>
                    </a:lnTo>
                    <a:lnTo>
                      <a:pt x="212" y="79"/>
                    </a:lnTo>
                    <a:lnTo>
                      <a:pt x="206" y="61"/>
                    </a:lnTo>
                    <a:lnTo>
                      <a:pt x="195" y="43"/>
                    </a:lnTo>
                    <a:lnTo>
                      <a:pt x="183" y="29"/>
                    </a:lnTo>
                    <a:lnTo>
                      <a:pt x="174" y="21"/>
                    </a:lnTo>
                    <a:lnTo>
                      <a:pt x="166" y="15"/>
                    </a:lnTo>
                    <a:lnTo>
                      <a:pt x="149" y="7"/>
                    </a:lnTo>
                    <a:lnTo>
                      <a:pt x="128" y="1"/>
                    </a:lnTo>
                    <a:lnTo>
                      <a:pt x="107" y="0"/>
                    </a:lnTo>
                    <a:lnTo>
                      <a:pt x="84" y="1"/>
                    </a:lnTo>
                    <a:lnTo>
                      <a:pt x="65" y="7"/>
                    </a:lnTo>
                    <a:lnTo>
                      <a:pt x="46" y="15"/>
                    </a:lnTo>
                    <a:lnTo>
                      <a:pt x="31" y="29"/>
                    </a:lnTo>
                    <a:lnTo>
                      <a:pt x="17" y="43"/>
                    </a:lnTo>
                    <a:lnTo>
                      <a:pt x="8" y="61"/>
                    </a:lnTo>
                    <a:lnTo>
                      <a:pt x="2" y="79"/>
                    </a:lnTo>
                    <a:lnTo>
                      <a:pt x="0" y="100"/>
                    </a:lnTo>
                    <a:lnTo>
                      <a:pt x="2" y="119"/>
                    </a:lnTo>
                    <a:lnTo>
                      <a:pt x="8" y="138"/>
                    </a:lnTo>
                    <a:lnTo>
                      <a:pt x="17" y="154"/>
                    </a:lnTo>
                    <a:lnTo>
                      <a:pt x="31" y="171"/>
                    </a:lnTo>
                    <a:lnTo>
                      <a:pt x="46" y="182"/>
                    </a:lnTo>
                    <a:lnTo>
                      <a:pt x="65" y="192"/>
                    </a:lnTo>
                    <a:lnTo>
                      <a:pt x="84" y="198"/>
                    </a:lnTo>
                    <a:lnTo>
                      <a:pt x="107" y="200"/>
                    </a:lnTo>
                    <a:lnTo>
                      <a:pt x="117" y="199"/>
                    </a:lnTo>
                    <a:lnTo>
                      <a:pt x="122" y="198"/>
                    </a:lnTo>
                    <a:lnTo>
                      <a:pt x="128" y="198"/>
                    </a:lnTo>
                    <a:lnTo>
                      <a:pt x="149" y="192"/>
                    </a:lnTo>
                    <a:lnTo>
                      <a:pt x="166" y="182"/>
                    </a:lnTo>
                    <a:lnTo>
                      <a:pt x="174" y="177"/>
                    </a:lnTo>
                    <a:lnTo>
                      <a:pt x="175" y="174"/>
                    </a:lnTo>
                    <a:lnTo>
                      <a:pt x="178" y="173"/>
                    </a:lnTo>
                    <a:lnTo>
                      <a:pt x="183" y="171"/>
                    </a:lnTo>
                  </a:path>
                </a:pathLst>
              </a:custGeom>
              <a:noFill/>
              <a:ln w="5238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095" name="直接连接符 215094"/>
              <p:cNvSpPr/>
              <p:nvPr/>
            </p:nvSpPr>
            <p:spPr>
              <a:xfrm flipH="1">
                <a:off x="4956" y="2274"/>
                <a:ext cx="227" cy="2"/>
              </a:xfrm>
              <a:prstGeom prst="line">
                <a:avLst/>
              </a:prstGeom>
              <a:ln w="5238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096" name="任意多边形 215095"/>
              <p:cNvSpPr/>
              <p:nvPr/>
            </p:nvSpPr>
            <p:spPr>
              <a:xfrm>
                <a:off x="4534" y="2238"/>
                <a:ext cx="71" cy="73"/>
              </a:xfrm>
              <a:custGeom>
                <a:avLst/>
                <a:gdLst/>
                <a:ahLst/>
                <a:cxnLst/>
                <a:pathLst>
                  <a:path w="215" h="201">
                    <a:moveTo>
                      <a:pt x="108" y="0"/>
                    </a:moveTo>
                    <a:lnTo>
                      <a:pt x="85" y="2"/>
                    </a:lnTo>
                    <a:lnTo>
                      <a:pt x="66" y="8"/>
                    </a:lnTo>
                    <a:lnTo>
                      <a:pt x="47" y="16"/>
                    </a:lnTo>
                    <a:lnTo>
                      <a:pt x="32" y="30"/>
                    </a:lnTo>
                    <a:lnTo>
                      <a:pt x="17" y="44"/>
                    </a:lnTo>
                    <a:lnTo>
                      <a:pt x="8" y="62"/>
                    </a:lnTo>
                    <a:lnTo>
                      <a:pt x="1" y="79"/>
                    </a:lnTo>
                    <a:lnTo>
                      <a:pt x="0" y="101"/>
                    </a:lnTo>
                    <a:lnTo>
                      <a:pt x="1" y="119"/>
                    </a:lnTo>
                    <a:lnTo>
                      <a:pt x="8" y="138"/>
                    </a:lnTo>
                    <a:lnTo>
                      <a:pt x="17" y="155"/>
                    </a:lnTo>
                    <a:lnTo>
                      <a:pt x="32" y="171"/>
                    </a:lnTo>
                    <a:lnTo>
                      <a:pt x="47" y="183"/>
                    </a:lnTo>
                    <a:lnTo>
                      <a:pt x="66" y="192"/>
                    </a:lnTo>
                    <a:lnTo>
                      <a:pt x="85" y="198"/>
                    </a:lnTo>
                    <a:lnTo>
                      <a:pt x="108" y="201"/>
                    </a:lnTo>
                    <a:lnTo>
                      <a:pt x="128" y="198"/>
                    </a:lnTo>
                    <a:lnTo>
                      <a:pt x="148" y="192"/>
                    </a:lnTo>
                    <a:lnTo>
                      <a:pt x="166" y="183"/>
                    </a:lnTo>
                    <a:lnTo>
                      <a:pt x="184" y="171"/>
                    </a:lnTo>
                    <a:lnTo>
                      <a:pt x="196" y="155"/>
                    </a:lnTo>
                    <a:lnTo>
                      <a:pt x="207" y="138"/>
                    </a:lnTo>
                    <a:lnTo>
                      <a:pt x="213" y="119"/>
                    </a:lnTo>
                    <a:lnTo>
                      <a:pt x="215" y="101"/>
                    </a:lnTo>
                    <a:lnTo>
                      <a:pt x="213" y="79"/>
                    </a:lnTo>
                    <a:lnTo>
                      <a:pt x="207" y="62"/>
                    </a:lnTo>
                    <a:lnTo>
                      <a:pt x="196" y="44"/>
                    </a:lnTo>
                    <a:lnTo>
                      <a:pt x="184" y="30"/>
                    </a:lnTo>
                    <a:lnTo>
                      <a:pt x="166" y="16"/>
                    </a:lnTo>
                    <a:lnTo>
                      <a:pt x="148" y="8"/>
                    </a:lnTo>
                    <a:lnTo>
                      <a:pt x="128" y="2"/>
                    </a:lnTo>
                    <a:lnTo>
                      <a:pt x="108" y="0"/>
                    </a:lnTo>
                  </a:path>
                </a:pathLst>
              </a:custGeom>
              <a:noFill/>
              <a:ln w="5238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215097" name="直接连接符 215096"/>
              <p:cNvSpPr/>
              <p:nvPr/>
            </p:nvSpPr>
            <p:spPr>
              <a:xfrm flipH="1">
                <a:off x="4560" y="2106"/>
                <a:ext cx="390" cy="126"/>
              </a:xfrm>
              <a:prstGeom prst="line">
                <a:avLst/>
              </a:prstGeom>
              <a:ln w="5238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098" name="直接连接符 215097"/>
              <p:cNvSpPr/>
              <p:nvPr/>
            </p:nvSpPr>
            <p:spPr>
              <a:xfrm flipH="1">
                <a:off x="1872" y="2274"/>
                <a:ext cx="2686" cy="2"/>
              </a:xfrm>
              <a:prstGeom prst="line">
                <a:avLst/>
              </a:prstGeom>
              <a:ln w="5238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5099" name="直接连接符 215098"/>
            <p:cNvSpPr/>
            <p:nvPr/>
          </p:nvSpPr>
          <p:spPr>
            <a:xfrm flipH="1">
              <a:off x="4863" y="1960"/>
              <a:ext cx="231" cy="1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0" name="直接连接符 215099"/>
            <p:cNvSpPr/>
            <p:nvPr/>
          </p:nvSpPr>
          <p:spPr>
            <a:xfrm rot="160000" flipH="1">
              <a:off x="4500" y="1796"/>
              <a:ext cx="349" cy="144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1" name="直接连接符 215100"/>
            <p:cNvSpPr/>
            <p:nvPr/>
          </p:nvSpPr>
          <p:spPr>
            <a:xfrm flipH="1">
              <a:off x="1764" y="1960"/>
              <a:ext cx="2688" cy="1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2" name="任意多边形 215101"/>
            <p:cNvSpPr/>
            <p:nvPr/>
          </p:nvSpPr>
          <p:spPr>
            <a:xfrm>
              <a:off x="4800" y="2465"/>
              <a:ext cx="69" cy="68"/>
            </a:xfrm>
            <a:custGeom>
              <a:avLst/>
              <a:gdLst/>
              <a:ahLst/>
              <a:cxnLst/>
              <a:pathLst>
                <a:path w="214" h="200">
                  <a:moveTo>
                    <a:pt x="183" y="171"/>
                  </a:moveTo>
                  <a:lnTo>
                    <a:pt x="195" y="154"/>
                  </a:lnTo>
                  <a:lnTo>
                    <a:pt x="206" y="138"/>
                  </a:lnTo>
                  <a:lnTo>
                    <a:pt x="212" y="119"/>
                  </a:lnTo>
                  <a:lnTo>
                    <a:pt x="214" y="100"/>
                  </a:lnTo>
                  <a:lnTo>
                    <a:pt x="212" y="79"/>
                  </a:lnTo>
                  <a:lnTo>
                    <a:pt x="206" y="61"/>
                  </a:lnTo>
                  <a:lnTo>
                    <a:pt x="195" y="43"/>
                  </a:lnTo>
                  <a:lnTo>
                    <a:pt x="183" y="29"/>
                  </a:lnTo>
                  <a:lnTo>
                    <a:pt x="174" y="21"/>
                  </a:lnTo>
                  <a:lnTo>
                    <a:pt x="166" y="15"/>
                  </a:lnTo>
                  <a:lnTo>
                    <a:pt x="149" y="7"/>
                  </a:lnTo>
                  <a:lnTo>
                    <a:pt x="128" y="1"/>
                  </a:lnTo>
                  <a:lnTo>
                    <a:pt x="107" y="0"/>
                  </a:lnTo>
                  <a:lnTo>
                    <a:pt x="84" y="1"/>
                  </a:lnTo>
                  <a:lnTo>
                    <a:pt x="65" y="7"/>
                  </a:lnTo>
                  <a:lnTo>
                    <a:pt x="46" y="15"/>
                  </a:lnTo>
                  <a:lnTo>
                    <a:pt x="31" y="29"/>
                  </a:lnTo>
                  <a:lnTo>
                    <a:pt x="17" y="43"/>
                  </a:lnTo>
                  <a:lnTo>
                    <a:pt x="8" y="61"/>
                  </a:lnTo>
                  <a:lnTo>
                    <a:pt x="2" y="79"/>
                  </a:lnTo>
                  <a:lnTo>
                    <a:pt x="0" y="100"/>
                  </a:lnTo>
                  <a:lnTo>
                    <a:pt x="2" y="119"/>
                  </a:lnTo>
                  <a:lnTo>
                    <a:pt x="8" y="138"/>
                  </a:lnTo>
                  <a:lnTo>
                    <a:pt x="17" y="154"/>
                  </a:lnTo>
                  <a:lnTo>
                    <a:pt x="31" y="171"/>
                  </a:lnTo>
                  <a:lnTo>
                    <a:pt x="46" y="182"/>
                  </a:lnTo>
                  <a:lnTo>
                    <a:pt x="65" y="192"/>
                  </a:lnTo>
                  <a:lnTo>
                    <a:pt x="84" y="198"/>
                  </a:lnTo>
                  <a:lnTo>
                    <a:pt x="107" y="200"/>
                  </a:lnTo>
                  <a:lnTo>
                    <a:pt x="117" y="199"/>
                  </a:lnTo>
                  <a:lnTo>
                    <a:pt x="122" y="198"/>
                  </a:lnTo>
                  <a:lnTo>
                    <a:pt x="128" y="198"/>
                  </a:lnTo>
                  <a:lnTo>
                    <a:pt x="149" y="192"/>
                  </a:lnTo>
                  <a:lnTo>
                    <a:pt x="166" y="182"/>
                  </a:lnTo>
                  <a:lnTo>
                    <a:pt x="174" y="177"/>
                  </a:lnTo>
                  <a:lnTo>
                    <a:pt x="175" y="174"/>
                  </a:lnTo>
                  <a:lnTo>
                    <a:pt x="178" y="173"/>
                  </a:lnTo>
                  <a:lnTo>
                    <a:pt x="183" y="171"/>
                  </a:lnTo>
                </a:path>
              </a:pathLst>
            </a:custGeom>
            <a:noFill/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03" name="直接连接符 215102"/>
            <p:cNvSpPr/>
            <p:nvPr/>
          </p:nvSpPr>
          <p:spPr>
            <a:xfrm flipH="1">
              <a:off x="4860" y="2498"/>
              <a:ext cx="227" cy="2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4" name="任意多边形 215103"/>
            <p:cNvSpPr/>
            <p:nvPr/>
          </p:nvSpPr>
          <p:spPr>
            <a:xfrm>
              <a:off x="4438" y="2465"/>
              <a:ext cx="71" cy="68"/>
            </a:xfrm>
            <a:custGeom>
              <a:avLst/>
              <a:gdLst/>
              <a:ahLst/>
              <a:cxnLst/>
              <a:pathLst>
                <a:path w="215" h="201">
                  <a:moveTo>
                    <a:pt x="108" y="0"/>
                  </a:moveTo>
                  <a:lnTo>
                    <a:pt x="85" y="2"/>
                  </a:lnTo>
                  <a:lnTo>
                    <a:pt x="66" y="8"/>
                  </a:lnTo>
                  <a:lnTo>
                    <a:pt x="47" y="16"/>
                  </a:lnTo>
                  <a:lnTo>
                    <a:pt x="32" y="30"/>
                  </a:lnTo>
                  <a:lnTo>
                    <a:pt x="17" y="44"/>
                  </a:lnTo>
                  <a:lnTo>
                    <a:pt x="8" y="62"/>
                  </a:lnTo>
                  <a:lnTo>
                    <a:pt x="1" y="79"/>
                  </a:lnTo>
                  <a:lnTo>
                    <a:pt x="0" y="101"/>
                  </a:lnTo>
                  <a:lnTo>
                    <a:pt x="1" y="119"/>
                  </a:lnTo>
                  <a:lnTo>
                    <a:pt x="8" y="138"/>
                  </a:lnTo>
                  <a:lnTo>
                    <a:pt x="17" y="155"/>
                  </a:lnTo>
                  <a:lnTo>
                    <a:pt x="32" y="171"/>
                  </a:lnTo>
                  <a:lnTo>
                    <a:pt x="47" y="183"/>
                  </a:lnTo>
                  <a:lnTo>
                    <a:pt x="66" y="192"/>
                  </a:lnTo>
                  <a:lnTo>
                    <a:pt x="85" y="198"/>
                  </a:lnTo>
                  <a:lnTo>
                    <a:pt x="108" y="201"/>
                  </a:lnTo>
                  <a:lnTo>
                    <a:pt x="128" y="198"/>
                  </a:lnTo>
                  <a:lnTo>
                    <a:pt x="148" y="192"/>
                  </a:lnTo>
                  <a:lnTo>
                    <a:pt x="166" y="183"/>
                  </a:lnTo>
                  <a:lnTo>
                    <a:pt x="184" y="171"/>
                  </a:lnTo>
                  <a:lnTo>
                    <a:pt x="196" y="155"/>
                  </a:lnTo>
                  <a:lnTo>
                    <a:pt x="207" y="138"/>
                  </a:lnTo>
                  <a:lnTo>
                    <a:pt x="213" y="119"/>
                  </a:lnTo>
                  <a:lnTo>
                    <a:pt x="215" y="101"/>
                  </a:lnTo>
                  <a:lnTo>
                    <a:pt x="213" y="79"/>
                  </a:lnTo>
                  <a:lnTo>
                    <a:pt x="207" y="62"/>
                  </a:lnTo>
                  <a:lnTo>
                    <a:pt x="196" y="44"/>
                  </a:lnTo>
                  <a:lnTo>
                    <a:pt x="184" y="30"/>
                  </a:lnTo>
                  <a:lnTo>
                    <a:pt x="166" y="16"/>
                  </a:lnTo>
                  <a:lnTo>
                    <a:pt x="148" y="8"/>
                  </a:lnTo>
                  <a:lnTo>
                    <a:pt x="128" y="2"/>
                  </a:lnTo>
                  <a:lnTo>
                    <a:pt x="108" y="0"/>
                  </a:lnTo>
                </a:path>
              </a:pathLst>
            </a:custGeom>
            <a:noFill/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15105" name="直接连接符 215104"/>
            <p:cNvSpPr/>
            <p:nvPr/>
          </p:nvSpPr>
          <p:spPr>
            <a:xfrm flipH="1">
              <a:off x="4476" y="2354"/>
              <a:ext cx="351" cy="123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6" name="直接连接符 215105"/>
            <p:cNvSpPr/>
            <p:nvPr/>
          </p:nvSpPr>
          <p:spPr>
            <a:xfrm flipH="1">
              <a:off x="1776" y="2498"/>
              <a:ext cx="2686" cy="2"/>
            </a:xfrm>
            <a:prstGeom prst="line">
              <a:avLst/>
            </a:prstGeom>
            <a:ln w="523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7" name="直接连接符 215106"/>
            <p:cNvSpPr/>
            <p:nvPr/>
          </p:nvSpPr>
          <p:spPr>
            <a:xfrm>
              <a:off x="5088" y="1700"/>
              <a:ext cx="0" cy="94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8" name="直接连接符 215107"/>
            <p:cNvSpPr/>
            <p:nvPr/>
          </p:nvSpPr>
          <p:spPr>
            <a:xfrm>
              <a:off x="3840" y="1587"/>
              <a:ext cx="0" cy="6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09" name="直接连接符 215108"/>
            <p:cNvSpPr/>
            <p:nvPr/>
          </p:nvSpPr>
          <p:spPr>
            <a:xfrm>
              <a:off x="3509" y="1587"/>
              <a:ext cx="0" cy="40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10" name="直接连接符 215109"/>
            <p:cNvSpPr/>
            <p:nvPr/>
          </p:nvSpPr>
          <p:spPr>
            <a:xfrm>
              <a:off x="4188" y="1576"/>
              <a:ext cx="0" cy="94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13" name="直接连接符 215112"/>
            <p:cNvSpPr/>
            <p:nvPr/>
          </p:nvSpPr>
          <p:spPr>
            <a:xfrm>
              <a:off x="4944" y="2657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32" name="直接连接符 215131"/>
            <p:cNvSpPr/>
            <p:nvPr/>
          </p:nvSpPr>
          <p:spPr>
            <a:xfrm>
              <a:off x="3156" y="1008"/>
              <a:ext cx="15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15133" name="直接连接符 215132"/>
            <p:cNvSpPr/>
            <p:nvPr/>
          </p:nvSpPr>
          <p:spPr>
            <a:xfrm>
              <a:off x="3168" y="1008"/>
              <a:ext cx="0" cy="28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215134" name="直接连接符 215133"/>
            <p:cNvSpPr/>
            <p:nvPr/>
          </p:nvSpPr>
          <p:spPr>
            <a:xfrm flipV="1">
              <a:off x="4176" y="1008"/>
              <a:ext cx="0" cy="28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8992235" y="2953385"/>
            <a:ext cx="2099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当键盘较多时，</a:t>
            </a:r>
            <a:endParaRPr lang="zh-CN" altLang="en-US" sz="2400" b="1"/>
          </a:p>
          <a:p>
            <a:r>
              <a:rPr lang="zh-CN" altLang="en-US" sz="2400" b="1"/>
              <a:t>浪费</a:t>
            </a:r>
            <a:r>
              <a:rPr lang="en-US" altLang="zh-CN" sz="2400" b="1"/>
              <a:t>IO</a:t>
            </a:r>
            <a:r>
              <a:rPr lang="zh-CN" altLang="en-US" sz="2400" b="1"/>
              <a:t>线</a:t>
            </a:r>
            <a:endParaRPr lang="zh-CN" altLang="en-US" sz="2400" b="1"/>
          </a:p>
        </p:txBody>
      </p:sp>
      <p:sp>
        <p:nvSpPr>
          <p:cNvPr id="5" name="任意多边形 4"/>
          <p:cNvSpPr/>
          <p:nvPr/>
        </p:nvSpPr>
        <p:spPr>
          <a:xfrm>
            <a:off x="7485704" y="4193639"/>
            <a:ext cx="97636" cy="78183"/>
          </a:xfrm>
          <a:custGeom>
            <a:avLst/>
            <a:gdLst/>
            <a:ahLst/>
            <a:cxnLst/>
            <a:pathLst>
              <a:path w="215" h="201">
                <a:moveTo>
                  <a:pt x="108" y="0"/>
                </a:moveTo>
                <a:lnTo>
                  <a:pt x="85" y="2"/>
                </a:lnTo>
                <a:lnTo>
                  <a:pt x="66" y="8"/>
                </a:lnTo>
                <a:lnTo>
                  <a:pt x="47" y="16"/>
                </a:lnTo>
                <a:lnTo>
                  <a:pt x="32" y="30"/>
                </a:lnTo>
                <a:lnTo>
                  <a:pt x="17" y="44"/>
                </a:lnTo>
                <a:lnTo>
                  <a:pt x="8" y="62"/>
                </a:lnTo>
                <a:lnTo>
                  <a:pt x="1" y="79"/>
                </a:lnTo>
                <a:lnTo>
                  <a:pt x="0" y="101"/>
                </a:lnTo>
                <a:lnTo>
                  <a:pt x="1" y="119"/>
                </a:lnTo>
                <a:lnTo>
                  <a:pt x="8" y="138"/>
                </a:lnTo>
                <a:lnTo>
                  <a:pt x="17" y="155"/>
                </a:lnTo>
                <a:lnTo>
                  <a:pt x="32" y="171"/>
                </a:lnTo>
                <a:lnTo>
                  <a:pt x="47" y="183"/>
                </a:lnTo>
                <a:lnTo>
                  <a:pt x="66" y="192"/>
                </a:lnTo>
                <a:lnTo>
                  <a:pt x="85" y="198"/>
                </a:lnTo>
                <a:lnTo>
                  <a:pt x="108" y="201"/>
                </a:lnTo>
                <a:lnTo>
                  <a:pt x="128" y="198"/>
                </a:lnTo>
                <a:lnTo>
                  <a:pt x="148" y="192"/>
                </a:lnTo>
                <a:lnTo>
                  <a:pt x="166" y="183"/>
                </a:lnTo>
                <a:lnTo>
                  <a:pt x="184" y="171"/>
                </a:lnTo>
                <a:lnTo>
                  <a:pt x="196" y="155"/>
                </a:lnTo>
                <a:lnTo>
                  <a:pt x="207" y="138"/>
                </a:lnTo>
                <a:lnTo>
                  <a:pt x="213" y="119"/>
                </a:lnTo>
                <a:lnTo>
                  <a:pt x="215" y="101"/>
                </a:lnTo>
                <a:lnTo>
                  <a:pt x="213" y="79"/>
                </a:lnTo>
                <a:lnTo>
                  <a:pt x="207" y="62"/>
                </a:lnTo>
                <a:lnTo>
                  <a:pt x="196" y="44"/>
                </a:lnTo>
                <a:lnTo>
                  <a:pt x="184" y="30"/>
                </a:lnTo>
                <a:lnTo>
                  <a:pt x="166" y="16"/>
                </a:lnTo>
                <a:lnTo>
                  <a:pt x="148" y="8"/>
                </a:lnTo>
                <a:lnTo>
                  <a:pt x="128" y="2"/>
                </a:lnTo>
                <a:lnTo>
                  <a:pt x="108" y="0"/>
                </a:lnTo>
              </a:path>
            </a:pathLst>
          </a:custGeom>
          <a:noFill/>
          <a:ln w="52388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422204" y="3876139"/>
            <a:ext cx="97636" cy="78183"/>
          </a:xfrm>
          <a:custGeom>
            <a:avLst/>
            <a:gdLst/>
            <a:ahLst/>
            <a:cxnLst/>
            <a:pathLst>
              <a:path w="215" h="201">
                <a:moveTo>
                  <a:pt x="108" y="0"/>
                </a:moveTo>
                <a:lnTo>
                  <a:pt x="85" y="2"/>
                </a:lnTo>
                <a:lnTo>
                  <a:pt x="66" y="8"/>
                </a:lnTo>
                <a:lnTo>
                  <a:pt x="47" y="16"/>
                </a:lnTo>
                <a:lnTo>
                  <a:pt x="32" y="30"/>
                </a:lnTo>
                <a:lnTo>
                  <a:pt x="17" y="44"/>
                </a:lnTo>
                <a:lnTo>
                  <a:pt x="8" y="62"/>
                </a:lnTo>
                <a:lnTo>
                  <a:pt x="1" y="79"/>
                </a:lnTo>
                <a:lnTo>
                  <a:pt x="0" y="101"/>
                </a:lnTo>
                <a:lnTo>
                  <a:pt x="1" y="119"/>
                </a:lnTo>
                <a:lnTo>
                  <a:pt x="8" y="138"/>
                </a:lnTo>
                <a:lnTo>
                  <a:pt x="17" y="155"/>
                </a:lnTo>
                <a:lnTo>
                  <a:pt x="32" y="171"/>
                </a:lnTo>
                <a:lnTo>
                  <a:pt x="47" y="183"/>
                </a:lnTo>
                <a:lnTo>
                  <a:pt x="66" y="192"/>
                </a:lnTo>
                <a:lnTo>
                  <a:pt x="85" y="198"/>
                </a:lnTo>
                <a:lnTo>
                  <a:pt x="108" y="201"/>
                </a:lnTo>
                <a:lnTo>
                  <a:pt x="128" y="198"/>
                </a:lnTo>
                <a:lnTo>
                  <a:pt x="148" y="192"/>
                </a:lnTo>
                <a:lnTo>
                  <a:pt x="166" y="183"/>
                </a:lnTo>
                <a:lnTo>
                  <a:pt x="184" y="171"/>
                </a:lnTo>
                <a:lnTo>
                  <a:pt x="196" y="155"/>
                </a:lnTo>
                <a:lnTo>
                  <a:pt x="207" y="138"/>
                </a:lnTo>
                <a:lnTo>
                  <a:pt x="213" y="119"/>
                </a:lnTo>
                <a:lnTo>
                  <a:pt x="215" y="101"/>
                </a:lnTo>
                <a:lnTo>
                  <a:pt x="213" y="79"/>
                </a:lnTo>
                <a:lnTo>
                  <a:pt x="207" y="62"/>
                </a:lnTo>
                <a:lnTo>
                  <a:pt x="196" y="44"/>
                </a:lnTo>
                <a:lnTo>
                  <a:pt x="184" y="30"/>
                </a:lnTo>
                <a:lnTo>
                  <a:pt x="166" y="16"/>
                </a:lnTo>
                <a:lnTo>
                  <a:pt x="148" y="8"/>
                </a:lnTo>
                <a:lnTo>
                  <a:pt x="128" y="2"/>
                </a:lnTo>
                <a:lnTo>
                  <a:pt x="108" y="0"/>
                </a:lnTo>
              </a:path>
            </a:pathLst>
          </a:custGeom>
          <a:noFill/>
          <a:ln w="52388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911154" y="3876139"/>
            <a:ext cx="97636" cy="78183"/>
          </a:xfrm>
          <a:custGeom>
            <a:avLst/>
            <a:gdLst/>
            <a:ahLst/>
            <a:cxnLst/>
            <a:pathLst>
              <a:path w="215" h="201">
                <a:moveTo>
                  <a:pt x="108" y="0"/>
                </a:moveTo>
                <a:lnTo>
                  <a:pt x="85" y="2"/>
                </a:lnTo>
                <a:lnTo>
                  <a:pt x="66" y="8"/>
                </a:lnTo>
                <a:lnTo>
                  <a:pt x="47" y="16"/>
                </a:lnTo>
                <a:lnTo>
                  <a:pt x="32" y="30"/>
                </a:lnTo>
                <a:lnTo>
                  <a:pt x="17" y="44"/>
                </a:lnTo>
                <a:lnTo>
                  <a:pt x="8" y="62"/>
                </a:lnTo>
                <a:lnTo>
                  <a:pt x="1" y="79"/>
                </a:lnTo>
                <a:lnTo>
                  <a:pt x="0" y="101"/>
                </a:lnTo>
                <a:lnTo>
                  <a:pt x="1" y="119"/>
                </a:lnTo>
                <a:lnTo>
                  <a:pt x="8" y="138"/>
                </a:lnTo>
                <a:lnTo>
                  <a:pt x="17" y="155"/>
                </a:lnTo>
                <a:lnTo>
                  <a:pt x="32" y="171"/>
                </a:lnTo>
                <a:lnTo>
                  <a:pt x="47" y="183"/>
                </a:lnTo>
                <a:lnTo>
                  <a:pt x="66" y="192"/>
                </a:lnTo>
                <a:lnTo>
                  <a:pt x="85" y="198"/>
                </a:lnTo>
                <a:lnTo>
                  <a:pt x="108" y="201"/>
                </a:lnTo>
                <a:lnTo>
                  <a:pt x="128" y="198"/>
                </a:lnTo>
                <a:lnTo>
                  <a:pt x="148" y="192"/>
                </a:lnTo>
                <a:lnTo>
                  <a:pt x="166" y="183"/>
                </a:lnTo>
                <a:lnTo>
                  <a:pt x="184" y="171"/>
                </a:lnTo>
                <a:lnTo>
                  <a:pt x="196" y="155"/>
                </a:lnTo>
                <a:lnTo>
                  <a:pt x="207" y="138"/>
                </a:lnTo>
                <a:lnTo>
                  <a:pt x="213" y="119"/>
                </a:lnTo>
                <a:lnTo>
                  <a:pt x="215" y="101"/>
                </a:lnTo>
                <a:lnTo>
                  <a:pt x="213" y="79"/>
                </a:lnTo>
                <a:lnTo>
                  <a:pt x="207" y="62"/>
                </a:lnTo>
                <a:lnTo>
                  <a:pt x="196" y="44"/>
                </a:lnTo>
                <a:lnTo>
                  <a:pt x="184" y="30"/>
                </a:lnTo>
                <a:lnTo>
                  <a:pt x="166" y="16"/>
                </a:lnTo>
                <a:lnTo>
                  <a:pt x="148" y="8"/>
                </a:lnTo>
                <a:lnTo>
                  <a:pt x="128" y="2"/>
                </a:lnTo>
                <a:lnTo>
                  <a:pt x="108" y="0"/>
                </a:lnTo>
              </a:path>
            </a:pathLst>
          </a:custGeom>
          <a:noFill/>
          <a:ln w="52388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7917504" y="4193639"/>
            <a:ext cx="97636" cy="78183"/>
          </a:xfrm>
          <a:custGeom>
            <a:avLst/>
            <a:gdLst/>
            <a:ahLst/>
            <a:cxnLst/>
            <a:pathLst>
              <a:path w="215" h="201">
                <a:moveTo>
                  <a:pt x="108" y="0"/>
                </a:moveTo>
                <a:lnTo>
                  <a:pt x="85" y="2"/>
                </a:lnTo>
                <a:lnTo>
                  <a:pt x="66" y="8"/>
                </a:lnTo>
                <a:lnTo>
                  <a:pt x="47" y="16"/>
                </a:lnTo>
                <a:lnTo>
                  <a:pt x="32" y="30"/>
                </a:lnTo>
                <a:lnTo>
                  <a:pt x="17" y="44"/>
                </a:lnTo>
                <a:lnTo>
                  <a:pt x="8" y="62"/>
                </a:lnTo>
                <a:lnTo>
                  <a:pt x="1" y="79"/>
                </a:lnTo>
                <a:lnTo>
                  <a:pt x="0" y="101"/>
                </a:lnTo>
                <a:lnTo>
                  <a:pt x="1" y="119"/>
                </a:lnTo>
                <a:lnTo>
                  <a:pt x="8" y="138"/>
                </a:lnTo>
                <a:lnTo>
                  <a:pt x="17" y="155"/>
                </a:lnTo>
                <a:lnTo>
                  <a:pt x="32" y="171"/>
                </a:lnTo>
                <a:lnTo>
                  <a:pt x="47" y="183"/>
                </a:lnTo>
                <a:lnTo>
                  <a:pt x="66" y="192"/>
                </a:lnTo>
                <a:lnTo>
                  <a:pt x="85" y="198"/>
                </a:lnTo>
                <a:lnTo>
                  <a:pt x="108" y="201"/>
                </a:lnTo>
                <a:lnTo>
                  <a:pt x="128" y="198"/>
                </a:lnTo>
                <a:lnTo>
                  <a:pt x="148" y="192"/>
                </a:lnTo>
                <a:lnTo>
                  <a:pt x="166" y="183"/>
                </a:lnTo>
                <a:lnTo>
                  <a:pt x="184" y="171"/>
                </a:lnTo>
                <a:lnTo>
                  <a:pt x="196" y="155"/>
                </a:lnTo>
                <a:lnTo>
                  <a:pt x="207" y="138"/>
                </a:lnTo>
                <a:lnTo>
                  <a:pt x="213" y="119"/>
                </a:lnTo>
                <a:lnTo>
                  <a:pt x="215" y="101"/>
                </a:lnTo>
                <a:lnTo>
                  <a:pt x="213" y="79"/>
                </a:lnTo>
                <a:lnTo>
                  <a:pt x="207" y="62"/>
                </a:lnTo>
                <a:lnTo>
                  <a:pt x="196" y="44"/>
                </a:lnTo>
                <a:lnTo>
                  <a:pt x="184" y="30"/>
                </a:lnTo>
                <a:lnTo>
                  <a:pt x="166" y="16"/>
                </a:lnTo>
                <a:lnTo>
                  <a:pt x="148" y="8"/>
                </a:lnTo>
                <a:lnTo>
                  <a:pt x="128" y="2"/>
                </a:lnTo>
                <a:lnTo>
                  <a:pt x="108" y="0"/>
                </a:lnTo>
              </a:path>
            </a:pathLst>
          </a:custGeom>
          <a:noFill/>
          <a:ln w="52388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1410" y="2847975"/>
            <a:ext cx="5307965" cy="379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标题 1"/>
          <p:cNvSpPr txBox="1"/>
          <p:nvPr>
            <p:custDataLst>
              <p:tags r:id="rId2"/>
            </p:custDataLst>
          </p:nvPr>
        </p:nvSpPr>
        <p:spPr>
          <a:xfrm>
            <a:off x="1953260" y="10134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6.1.1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矩阵键盘的结构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82800" y="1464310"/>
            <a:ext cx="939609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4×4的行、列矩阵结构可以构成一个含有16个按键的键盘。第一行每个按键的一端连接在一起构成</a:t>
            </a: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行线</a:t>
            </a: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第一列将每个按键的另一端连在一起构成</a:t>
            </a: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列线</a:t>
            </a:r>
            <a:r>
              <a:rPr lang="zh-CN" altLang="en-US" sz="28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8632190" y="3255010"/>
            <a:ext cx="2218055" cy="1801495"/>
          </a:xfrm>
          <a:prstGeom prst="wedgeEllipseCallout">
            <a:avLst>
              <a:gd name="adj1" fmla="val -71815"/>
              <a:gd name="adj2" fmla="val 46827"/>
            </a:avLst>
          </a:prstGeom>
          <a:solidFill>
            <a:schemeClr val="accent2">
              <a:lumMod val="20000"/>
              <a:lumOff val="80000"/>
            </a:schemeClr>
          </a:solidFill>
          <a:ln w="127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73185" y="3556635"/>
            <a:ext cx="2099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4行4列</a:t>
            </a:r>
            <a:endParaRPr lang="zh-CN" altLang="en-US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16</a:t>
            </a:r>
            <a:r>
              <a:rPr lang="zh-CN" altLang="en-US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个按键</a:t>
            </a:r>
            <a:endParaRPr lang="zh-CN" altLang="en-US" sz="24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需要8根线</a:t>
            </a:r>
            <a:endParaRPr lang="zh-CN" altLang="en-US" sz="2400" b="1"/>
          </a:p>
        </p:txBody>
      </p:sp>
      <p:sp>
        <p:nvSpPr>
          <p:cNvPr id="5" name="文本框 4"/>
          <p:cNvSpPr txBox="1"/>
          <p:nvPr/>
        </p:nvSpPr>
        <p:spPr>
          <a:xfrm>
            <a:off x="3018790" y="3518535"/>
            <a:ext cx="6426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b="1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行线</a:t>
            </a:r>
            <a:endParaRPr lang="zh-CN" altLang="en-US" b="1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4990" y="2886710"/>
            <a:ext cx="64262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1">
                <a:solidFill>
                  <a:srgbClr val="C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列线</a:t>
            </a:r>
            <a:endParaRPr lang="zh-CN" altLang="en-US" b="1">
              <a:solidFill>
                <a:srgbClr val="C0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27225" y="128015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340" y="1775460"/>
            <a:ext cx="9726295" cy="34753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键盘的工作方式：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1、编程扫描方式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利用CPU完成其它工作的空余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</a:rPr>
              <a:t>调用键盘扫描</a:t>
            </a:r>
            <a:r>
              <a:rPr lang="zh-CN" altLang="en-US" sz="3200" b="1" dirty="0">
                <a:latin typeface="宋体" panose="02010600030101010101" pitchFamily="2" charset="-122"/>
              </a:rPr>
              <a:t>子程序来响应键盘输入的要求。在执行键功能程序时，CPU不再响应键输入要求，直到CPU重新扫描键盘为止。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13890" y="11468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340" y="1775460"/>
            <a:ext cx="9726295" cy="4608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键盘的工作方式：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定时</a:t>
            </a:r>
            <a:r>
              <a:rPr lang="zh-CN" altLang="en-US" sz="3200" b="1" dirty="0">
                <a:latin typeface="宋体" panose="02010600030101010101" pitchFamily="2" charset="-122"/>
              </a:rPr>
              <a:t>扫描方式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每隔一段时间对键盘扫描一次，它利用单片机内部的定时器产生一定时间（例如10ms）的定时，当定时时间到就产生定时器溢出中断，CPU响应中断后对键盘进行扫描，并在有键按下时识别出该键，再执行该键的功能程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标题 1"/>
          <p:cNvSpPr txBox="1"/>
          <p:nvPr>
            <p:custDataLst>
              <p:tags r:id="rId1"/>
            </p:custDataLst>
          </p:nvPr>
        </p:nvSpPr>
        <p:spPr>
          <a:xfrm>
            <a:off x="1993265" y="166750"/>
            <a:ext cx="7886700" cy="954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>
                <a:solidFill>
                  <a:schemeClr val="tx1"/>
                </a:solidFill>
              </a:rPr>
              <a:t>6.1.2 </a:t>
            </a:r>
            <a:r>
              <a:rPr lang="zh-CN" altLang="en-US" b="1" dirty="0" smtClean="0">
                <a:solidFill>
                  <a:schemeClr val="tx1"/>
                </a:solidFill>
              </a:rPr>
              <a:t>矩阵键盘的检测与编码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340" y="1775460"/>
            <a:ext cx="9726295" cy="34753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键盘的工作方式：</a:t>
            </a:r>
            <a:endParaRPr lang="zh-CN" altLang="en-US" sz="32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endParaRPr lang="zh-CN" altLang="en-US" sz="2800" b="1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、中断扫描方式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l" fontAlgn="base">
              <a:lnSpc>
                <a:spcPct val="115000"/>
              </a:lnSpc>
              <a:spcBef>
                <a:spcPct val="20000"/>
              </a:spcBef>
              <a:buClr>
                <a:schemeClr val="accent2"/>
              </a:buClr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按键的行或列线接入单片机中断输入端。无键按下时CPU处理自己的工作，当有键按下时，产生中断请求，CPU转去执行键盘扫描子程序，并识别键号。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5625" y="1039495"/>
            <a:ext cx="6000115" cy="537019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H="1">
            <a:off x="2416175" y="6054725"/>
            <a:ext cx="1040130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lgDash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71220" y="5623560"/>
            <a:ext cx="22244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单片机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中断输入端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749425" y="293687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行线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640840" y="4652010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/>
              <a:t>列线</a:t>
            </a:r>
            <a:endParaRPr lang="zh-CN" altLang="en-US" sz="3200" b="1"/>
          </a:p>
        </p:txBody>
      </p:sp>
      <p:sp>
        <p:nvSpPr>
          <p:cNvPr id="8" name="左大括号 7"/>
          <p:cNvSpPr/>
          <p:nvPr/>
        </p:nvSpPr>
        <p:spPr>
          <a:xfrm>
            <a:off x="2983230" y="2262505"/>
            <a:ext cx="472440" cy="1932940"/>
          </a:xfrm>
          <a:prstGeom prst="leftBrac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2748915" y="4502150"/>
            <a:ext cx="706755" cy="1121410"/>
          </a:xfrm>
          <a:prstGeom prst="leftBrac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 spd="med">
    <p:split orient="vert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0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11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12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3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14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5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16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7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18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9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2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20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21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22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23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24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25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26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27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28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29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3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30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31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32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33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34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35.xml><?xml version="1.0" encoding="utf-8"?>
<p:tagLst xmlns:p="http://schemas.openxmlformats.org/presentationml/2006/main">
  <p:tag name="KSO_WM_SLIDE_ID" val="150995233"/>
  <p:tag name="KSO_WM_SLIDE_INDEX" val="4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63*155"/>
  <p:tag name="KSO_WM_SLIDE_SIZE" val="593*317"/>
  <p:tag name="KSO_WM_TEMPLATE_CATEGORY" val="preset"/>
  <p:tag name="KSO_WM_TEMPLATE_INDEX" val="2"/>
  <p:tag name="KSO_WM_DIAGRAM_GROUP_CODE" val="第二组"/>
  <p:tag name="KSO_WM_TAG_VERSION" val="1.0"/>
</p:tagLst>
</file>

<file path=ppt/tags/tag4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5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6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7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2"/>
</p:tagLst>
</file>

<file path=ppt/tags/tag9.xml><?xml version="1.0" encoding="utf-8"?>
<p:tagLst xmlns:p="http://schemas.openxmlformats.org/presentationml/2006/main">
  <p:tag name="KSO_WM_TAG_VERSION" val="1.0"/>
  <p:tag name="KSO_WM_TEMPLATE_CATEGORY" val="preset"/>
  <p:tag name="KSO_WM_TEMPLATE_INDEX" val="2"/>
  <p:tag name="KSO_WM_UNIT_TYPE" val="a"/>
  <p:tag name="KSO_WM_UNIT_INDEX" val="1"/>
  <p:tag name="KSO_WM_UNIT_ID" val="150995233*a*1"/>
  <p:tag name="KSO_WM_UNIT_CLEAR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4365</Words>
  <Application>WPS 演示</Application>
  <PresentationFormat>宽屏</PresentationFormat>
  <Paragraphs>325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Arial Black</vt:lpstr>
      <vt:lpstr>楷体</vt:lpstr>
      <vt:lpstr>Wingdings</vt:lpstr>
      <vt:lpstr>Times New Roman</vt:lpstr>
      <vt:lpstr>微软雅黑</vt:lpstr>
      <vt:lpstr>Arial Unicode MS</vt:lpstr>
      <vt:lpstr>Calibri</vt:lpstr>
      <vt:lpstr>Wingdings</vt:lpstr>
      <vt:lpstr>华文宋体</vt:lpstr>
      <vt:lpstr>华文仿宋</vt:lpstr>
      <vt:lpstr>仿宋</vt:lpstr>
      <vt:lpstr>华文楷体</vt:lpstr>
      <vt:lpstr>Pixel</vt:lpstr>
      <vt:lpstr>单片机与接口技术           ——第六章 单片机应用程序设计提高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ld</dc:creator>
  <cp:lastModifiedBy>ld</cp:lastModifiedBy>
  <cp:revision>9</cp:revision>
  <dcterms:created xsi:type="dcterms:W3CDTF">2018-01-26T07:34:00Z</dcterms:created>
  <dcterms:modified xsi:type="dcterms:W3CDTF">2018-01-30T05:32:59Z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