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8" r:id="rId3"/>
    <p:sldId id="257" r:id="rId4"/>
    <p:sldId id="259" r:id="rId5"/>
    <p:sldId id="260" r:id="rId6"/>
    <p:sldId id="261" r:id="rId7"/>
    <p:sldId id="262" r:id="rId8"/>
    <p:sldId id="263" r:id="rId9"/>
    <p:sldId id="264" r:id="rId10"/>
    <p:sldId id="265" r:id="rId11"/>
    <p:sldId id="266" r:id="rId12"/>
    <p:sldId id="267" r:id="rId13"/>
    <p:sldId id="268" r:id="rId15"/>
    <p:sldId id="269" r:id="rId1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FFCCFF"/>
    <a:srgbClr val="CCFFCC"/>
    <a:srgbClr val="FFFFCC"/>
    <a:srgbClr val="F77E07"/>
    <a:srgbClr val="DCA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notesMaster" Target="notesMasters/notesMaster1.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da</a:t>
            </a:r>
            <a:r>
              <a:rPr lang="zh-CN" altLang="en-US"/>
              <a:t>等于</a:t>
            </a:r>
            <a:r>
              <a:rPr lang="en-US" altLang="zh-CN"/>
              <a:t>i</a:t>
            </a:r>
            <a:r>
              <a:rPr lang="zh-CN" altLang="en-US"/>
              <a:t>还是其他不重要。因为</a:t>
            </a:r>
            <a:r>
              <a:rPr lang="en-US" altLang="zh-CN"/>
              <a:t>CS</a:t>
            </a:r>
            <a:r>
              <a:rPr lang="zh-CN" altLang="en-US"/>
              <a:t>没有选通，数据不能通过输入寄存器，对</a:t>
            </a:r>
            <a:r>
              <a:rPr lang="en-US" altLang="zh-CN"/>
              <a:t>DA</a:t>
            </a:r>
            <a:r>
              <a:rPr lang="zh-CN" altLang="en-US"/>
              <a:t>寄存器数据不影响。</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图片 6" descr="韶关学院PPT蓝色封面.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6" name="Rectangle 6"/>
          <p:cNvSpPr>
            <a:spLocks noGrp="1" noChangeArrowheads="1"/>
          </p:cNvSpPr>
          <p:nvPr>
            <p:ph type="ctrTitle"/>
          </p:nvPr>
        </p:nvSpPr>
        <p:spPr>
          <a:xfrm>
            <a:off x="912284" y="2011363"/>
            <a:ext cx="10500783" cy="1562100"/>
          </a:xfrm>
        </p:spPr>
        <p:txBody>
          <a:bodyPr/>
          <a:lstStyle>
            <a:lvl1pPr>
              <a:defRPr sz="5000"/>
            </a:lvl1pPr>
          </a:lstStyle>
          <a:p>
            <a:pPr lvl="0"/>
            <a:r>
              <a:rPr lang="zh-CN" altLang="en-US" noProof="0" smtClean="0"/>
              <a:t>单击此处编辑母版标题样式</a:t>
            </a:r>
            <a:endParaRPr lang="zh-CN" altLang="en-US" noProof="0" smtClean="0"/>
          </a:p>
        </p:txBody>
      </p:sp>
      <p:sp>
        <p:nvSpPr>
          <p:cNvPr id="128007" name="Rectangle 7"/>
          <p:cNvSpPr>
            <a:spLocks noGrp="1" noChangeArrowheads="1"/>
          </p:cNvSpPr>
          <p:nvPr>
            <p:ph type="subTitle" idx="1"/>
          </p:nvPr>
        </p:nvSpPr>
        <p:spPr>
          <a:xfrm>
            <a:off x="7920567" y="4267200"/>
            <a:ext cx="4068233" cy="1752600"/>
          </a:xfrm>
        </p:spPr>
        <p:txBody>
          <a:bodyPr/>
          <a:lstStyle>
            <a:lvl1pPr marL="0" indent="0">
              <a:buFont typeface="Wingdings" panose="05000000000000000000" pitchFamily="2" charset="2"/>
              <a:buNone/>
              <a:defRPr sz="3400"/>
            </a:lvl1pPr>
          </a:lstStyle>
          <a:p>
            <a:pPr lvl="0"/>
            <a:r>
              <a:rPr lang="zh-CN" altLang="en-US" noProof="0" smtClean="0"/>
              <a:t>单击此处编辑母版副标题样式</a:t>
            </a:r>
            <a:endParaRPr lang="zh-CN" altLang="en-US" noProof="0" smtClean="0"/>
          </a:p>
        </p:txBody>
      </p:sp>
      <p:sp>
        <p:nvSpPr>
          <p:cNvPr id="5" name="Rectangle 3"/>
          <p:cNvSpPr>
            <a:spLocks noGrp="1" noChangeArrowheads="1"/>
          </p:cNvSpPr>
          <p:nvPr>
            <p:ph type="dt" sz="half" idx="10"/>
          </p:nvPr>
        </p:nvSpPr>
        <p:spPr>
          <a:xfrm>
            <a:off x="609600" y="6248400"/>
            <a:ext cx="2844800" cy="457200"/>
          </a:xfrm>
        </p:spPr>
        <p:txBody>
          <a:bodyPr/>
          <a:lstStyle>
            <a:lvl1pPr>
              <a:defRPr/>
            </a:lvl1pPr>
          </a:lstStyle>
          <a:p>
            <a:fld id="{82F288E0-7875-42C4-84C8-98DBBD3BF4D2}" type="datetimeFigureOut">
              <a:rPr lang="zh-CN" altLang="en-US" smtClean="0"/>
            </a:fld>
            <a:endParaRPr lang="zh-CN" altLang="en-US"/>
          </a:p>
        </p:txBody>
      </p:sp>
      <p:sp>
        <p:nvSpPr>
          <p:cNvPr id="6" name="Rectangle 4"/>
          <p:cNvSpPr>
            <a:spLocks noGrp="1" noChangeArrowheads="1"/>
          </p:cNvSpPr>
          <p:nvPr>
            <p:ph type="ftr" sz="quarter" idx="11"/>
          </p:nvPr>
        </p:nvSpPr>
        <p:spPr/>
        <p:txBody>
          <a:bodyPr/>
          <a:lstStyle>
            <a:lvl1pPr>
              <a:defRPr/>
            </a:lvl1pPr>
          </a:lstStyle>
          <a:p>
            <a:endParaRPr lang="zh-CN" altLang="en-US"/>
          </a:p>
        </p:txBody>
      </p:sp>
      <p:sp>
        <p:nvSpPr>
          <p:cNvPr id="7" name="Rectangle 5"/>
          <p:cNvSpPr>
            <a:spLocks noGrp="1" noChangeArrowheads="1"/>
          </p:cNvSpPr>
          <p:nvPr>
            <p:ph type="sldNum" sz="quarter" idx="12"/>
          </p:nvPr>
        </p:nvSpPr>
        <p:spPr/>
        <p:txBody>
          <a:bodyPr/>
          <a:lstStyle>
            <a:lvl1pPr>
              <a:defRPr/>
            </a:lvl1pPr>
          </a:lstStyle>
          <a:p>
            <a:fld id="{7D9BB5D0-35E4-459D-AEF3-FE4D7C45CC19}" type="slidenum">
              <a:rPr lang="zh-CN" altLang="en-US" smtClean="0"/>
            </a:fld>
            <a:endParaRPr lang="zh-CN" altLang="en-US"/>
          </a:p>
        </p:txBody>
      </p:sp>
    </p:spTree>
  </p:cSld>
  <p:clrMapOvr>
    <a:masterClrMapping/>
  </p:clrMapOvr>
  <p:transition spd="med">
    <p:split orient="vert"/>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3"/>
          <p:cNvSpPr>
            <a:spLocks noGrp="1" noChangeArrowheads="1"/>
          </p:cNvSpPr>
          <p:nvPr>
            <p:ph type="ftr" sz="quarter" idx="10"/>
          </p:nvPr>
        </p:nvSpPr>
        <p:spPr/>
        <p:txBody>
          <a:bodyPr/>
          <a:lstStyle>
            <a:lvl1pPr>
              <a:defRPr/>
            </a:lvl1pPr>
          </a:lstStyle>
          <a:p>
            <a:pPr>
              <a:defRPr/>
            </a:pPr>
            <a:endParaRPr lang="en-US" altLang="zh-CN"/>
          </a:p>
        </p:txBody>
      </p:sp>
      <p:sp>
        <p:nvSpPr>
          <p:cNvPr id="5" name="Rectangle 4"/>
          <p:cNvSpPr>
            <a:spLocks noGrp="1" noChangeArrowheads="1"/>
          </p:cNvSpPr>
          <p:nvPr>
            <p:ph type="sldNum" sz="quarter" idx="11"/>
          </p:nvPr>
        </p:nvSpPr>
        <p:spPr/>
        <p:txBody>
          <a:bodyPr/>
          <a:lstStyle>
            <a:lvl1pPr>
              <a:defRPr/>
            </a:lvl1pPr>
          </a:lstStyle>
          <a:p>
            <a:pPr>
              <a:defRPr/>
            </a:pPr>
            <a:fld id="{96082ACA-DA79-4528-88F0-6EB95D4E1EAB}" type="slidenum">
              <a:rPr lang="en-US" altLang="zh-CN"/>
            </a:fld>
            <a:endParaRPr lang="en-US" altLang="zh-CN"/>
          </a:p>
        </p:txBody>
      </p:sp>
      <p:sp>
        <p:nvSpPr>
          <p:cNvPr id="6" name="Rectangle 7"/>
          <p:cNvSpPr>
            <a:spLocks noGrp="1" noChangeArrowheads="1"/>
          </p:cNvSpPr>
          <p:nvPr>
            <p:ph type="dt" sz="half" idx="12"/>
          </p:nvPr>
        </p:nvSpPr>
        <p:spPr/>
        <p:txBody>
          <a:bodyPr/>
          <a:lstStyle>
            <a:lvl1pPr>
              <a:defRPr/>
            </a:lvl1pPr>
          </a:lstStyle>
          <a:p>
            <a:pPr>
              <a:defRPr/>
            </a:pPr>
            <a:endParaRPr lang="en-US" altLang="zh-CN"/>
          </a:p>
        </p:txBody>
      </p:sp>
    </p:spTree>
  </p:cSld>
  <p:clrMapOvr>
    <a:masterClrMapping/>
  </p:clrMapOvr>
  <p:transition spd="med">
    <p:split orient="vert"/>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65684" y="0"/>
            <a:ext cx="2817283" cy="5867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0"/>
            <a:ext cx="8252884" cy="5867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3"/>
          <p:cNvSpPr>
            <a:spLocks noGrp="1" noChangeArrowheads="1"/>
          </p:cNvSpPr>
          <p:nvPr>
            <p:ph type="ftr" sz="quarter" idx="10"/>
          </p:nvPr>
        </p:nvSpPr>
        <p:spPr/>
        <p:txBody>
          <a:bodyPr/>
          <a:lstStyle>
            <a:lvl1pPr>
              <a:defRPr/>
            </a:lvl1pPr>
          </a:lstStyle>
          <a:p>
            <a:endParaRPr lang="zh-CN" altLang="en-US"/>
          </a:p>
        </p:txBody>
      </p:sp>
      <p:sp>
        <p:nvSpPr>
          <p:cNvPr id="5" name="Rectangle 4"/>
          <p:cNvSpPr>
            <a:spLocks noGrp="1" noChangeArrowheads="1"/>
          </p:cNvSpPr>
          <p:nvPr>
            <p:ph type="sldNum" sz="quarter" idx="11"/>
          </p:nvPr>
        </p:nvSpPr>
        <p:spPr/>
        <p:txBody>
          <a:bodyPr/>
          <a:lstStyle>
            <a:lvl1pPr>
              <a:defRPr/>
            </a:lvl1pPr>
          </a:lstStyle>
          <a:p>
            <a:fld id="{7D9BB5D0-35E4-459D-AEF3-FE4D7C45CC19}" type="slidenum">
              <a:rPr lang="zh-CN" altLang="en-US" smtClean="0"/>
            </a:fld>
            <a:endParaRPr lang="zh-CN" altLang="en-US"/>
          </a:p>
        </p:txBody>
      </p:sp>
      <p:sp>
        <p:nvSpPr>
          <p:cNvPr id="6" name="Rectangle 7"/>
          <p:cNvSpPr>
            <a:spLocks noGrp="1" noChangeArrowheads="1"/>
          </p:cNvSpPr>
          <p:nvPr>
            <p:ph type="dt" sz="half" idx="12"/>
          </p:nvPr>
        </p:nvSpPr>
        <p:spPr/>
        <p:txBody>
          <a:bodyPr/>
          <a:lstStyle>
            <a:lvl1pPr>
              <a:defRPr/>
            </a:lvl1pPr>
          </a:lstStyle>
          <a:p>
            <a:fld id="{82F288E0-7875-42C4-84C8-98DBBD3BF4D2}" type="datetimeFigureOut">
              <a:rPr lang="zh-CN" altLang="en-US" smtClean="0"/>
            </a:fld>
            <a:endParaRPr lang="zh-CN" altLang="en-US"/>
          </a:p>
        </p:txBody>
      </p:sp>
    </p:spTree>
  </p:cSld>
  <p:clrMapOvr>
    <a:masterClrMapping/>
  </p:clrMapOvr>
  <p:transition spd="med">
    <p:split orient="vert"/>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968500" y="0"/>
            <a:ext cx="9914467" cy="8477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09600" y="1196975"/>
            <a:ext cx="5384800" cy="46704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196975"/>
            <a:ext cx="5384800" cy="46704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3"/>
          <p:cNvSpPr>
            <a:spLocks noGrp="1" noChangeArrowheads="1"/>
          </p:cNvSpPr>
          <p:nvPr>
            <p:ph type="ftr" sz="quarter" idx="10"/>
          </p:nvPr>
        </p:nvSpPr>
        <p:spPr/>
        <p:txBody>
          <a:bodyPr/>
          <a:lstStyle>
            <a:lvl1pPr>
              <a:defRPr/>
            </a:lvl1pPr>
          </a:lstStyle>
          <a:p>
            <a:pPr>
              <a:defRPr/>
            </a:pPr>
            <a:endParaRPr lang="en-US" altLang="zh-CN"/>
          </a:p>
        </p:txBody>
      </p:sp>
      <p:sp>
        <p:nvSpPr>
          <p:cNvPr id="6" name="Rectangle 4"/>
          <p:cNvSpPr>
            <a:spLocks noGrp="1" noChangeArrowheads="1"/>
          </p:cNvSpPr>
          <p:nvPr>
            <p:ph type="sldNum" sz="quarter" idx="11"/>
          </p:nvPr>
        </p:nvSpPr>
        <p:spPr/>
        <p:txBody>
          <a:bodyPr/>
          <a:lstStyle>
            <a:lvl1pPr>
              <a:defRPr/>
            </a:lvl1pPr>
          </a:lstStyle>
          <a:p>
            <a:pPr>
              <a:defRPr/>
            </a:pPr>
            <a:fld id="{23E6F5DC-71CE-4BC0-8261-36EA8F375CE8}" type="slidenum">
              <a:rPr lang="en-US" altLang="zh-CN"/>
            </a:fld>
            <a:endParaRPr lang="en-US" altLang="zh-CN"/>
          </a:p>
        </p:txBody>
      </p:sp>
      <p:sp>
        <p:nvSpPr>
          <p:cNvPr id="7" name="Rectangle 7"/>
          <p:cNvSpPr>
            <a:spLocks noGrp="1" noChangeArrowheads="1"/>
          </p:cNvSpPr>
          <p:nvPr>
            <p:ph type="dt" sz="half" idx="12"/>
          </p:nvPr>
        </p:nvSpPr>
        <p:spPr/>
        <p:txBody>
          <a:bodyPr/>
          <a:lstStyle>
            <a:lvl1pPr>
              <a:defRPr/>
            </a:lvl1pPr>
          </a:lstStyle>
          <a:p>
            <a:pPr>
              <a:defRPr/>
            </a:pPr>
            <a:endParaRPr lang="en-US" altLang="zh-CN"/>
          </a:p>
        </p:txBody>
      </p:sp>
    </p:spTree>
  </p:cSld>
  <p:clrMapOvr>
    <a:masterClrMapping/>
  </p:clrMapOvr>
  <p:transition spd="med">
    <p:split orient="vert"/>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3"/>
          <p:cNvSpPr>
            <a:spLocks noGrp="1" noChangeArrowheads="1"/>
          </p:cNvSpPr>
          <p:nvPr>
            <p:ph type="ftr" sz="quarter" idx="10"/>
          </p:nvPr>
        </p:nvSpPr>
        <p:spPr/>
        <p:txBody>
          <a:bodyPr/>
          <a:lstStyle>
            <a:lvl1pPr>
              <a:defRPr/>
            </a:lvl1pPr>
          </a:lstStyle>
          <a:p>
            <a:endParaRPr lang="zh-CN" altLang="en-US"/>
          </a:p>
        </p:txBody>
      </p:sp>
      <p:sp>
        <p:nvSpPr>
          <p:cNvPr id="5" name="Rectangle 4"/>
          <p:cNvSpPr>
            <a:spLocks noGrp="1" noChangeArrowheads="1"/>
          </p:cNvSpPr>
          <p:nvPr>
            <p:ph type="sldNum" sz="quarter" idx="11"/>
          </p:nvPr>
        </p:nvSpPr>
        <p:spPr/>
        <p:txBody>
          <a:bodyPr/>
          <a:lstStyle>
            <a:lvl1pPr>
              <a:defRPr/>
            </a:lvl1pPr>
          </a:lstStyle>
          <a:p>
            <a:fld id="{7D9BB5D0-35E4-459D-AEF3-FE4D7C45CC19}" type="slidenum">
              <a:rPr lang="zh-CN" altLang="en-US" smtClean="0"/>
            </a:fld>
            <a:endParaRPr lang="zh-CN" altLang="en-US"/>
          </a:p>
        </p:txBody>
      </p:sp>
      <p:sp>
        <p:nvSpPr>
          <p:cNvPr id="6" name="Rectangle 7"/>
          <p:cNvSpPr>
            <a:spLocks noGrp="1" noChangeArrowheads="1"/>
          </p:cNvSpPr>
          <p:nvPr>
            <p:ph type="dt" sz="half" idx="12"/>
          </p:nvPr>
        </p:nvSpPr>
        <p:spPr/>
        <p:txBody>
          <a:bodyPr/>
          <a:lstStyle>
            <a:lvl1pPr>
              <a:defRPr/>
            </a:lvl1pPr>
          </a:lstStyle>
          <a:p>
            <a:fld id="{82F288E0-7875-42C4-84C8-98DBBD3BF4D2}" type="datetimeFigureOut">
              <a:rPr lang="zh-CN" altLang="en-US" smtClean="0"/>
            </a:fld>
            <a:endParaRPr lang="zh-CN" altLang="en-US"/>
          </a:p>
        </p:txBody>
      </p:sp>
    </p:spTree>
  </p:cSld>
  <p:clrMapOvr>
    <a:masterClrMapping/>
  </p:clrMapOvr>
  <p:transition spd="med">
    <p:split orient="vert"/>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3"/>
          <p:cNvSpPr>
            <a:spLocks noGrp="1" noChangeArrowheads="1"/>
          </p:cNvSpPr>
          <p:nvPr>
            <p:ph type="ftr" sz="quarter" idx="10"/>
          </p:nvPr>
        </p:nvSpPr>
        <p:spPr/>
        <p:txBody>
          <a:bodyPr/>
          <a:lstStyle>
            <a:lvl1pPr>
              <a:defRPr/>
            </a:lvl1pPr>
          </a:lstStyle>
          <a:p>
            <a:endParaRPr lang="zh-CN" altLang="en-US"/>
          </a:p>
        </p:txBody>
      </p:sp>
      <p:sp>
        <p:nvSpPr>
          <p:cNvPr id="5" name="Rectangle 4"/>
          <p:cNvSpPr>
            <a:spLocks noGrp="1" noChangeArrowheads="1"/>
          </p:cNvSpPr>
          <p:nvPr>
            <p:ph type="sldNum" sz="quarter" idx="11"/>
          </p:nvPr>
        </p:nvSpPr>
        <p:spPr/>
        <p:txBody>
          <a:bodyPr/>
          <a:lstStyle>
            <a:lvl1pPr>
              <a:defRPr/>
            </a:lvl1pPr>
          </a:lstStyle>
          <a:p>
            <a:fld id="{7D9BB5D0-35E4-459D-AEF3-FE4D7C45CC19}" type="slidenum">
              <a:rPr lang="zh-CN" altLang="en-US" smtClean="0"/>
            </a:fld>
            <a:endParaRPr lang="zh-CN" altLang="en-US"/>
          </a:p>
        </p:txBody>
      </p:sp>
      <p:sp>
        <p:nvSpPr>
          <p:cNvPr id="6" name="Rectangle 7"/>
          <p:cNvSpPr>
            <a:spLocks noGrp="1" noChangeArrowheads="1"/>
          </p:cNvSpPr>
          <p:nvPr>
            <p:ph type="dt" sz="half" idx="12"/>
          </p:nvPr>
        </p:nvSpPr>
        <p:spPr/>
        <p:txBody>
          <a:bodyPr/>
          <a:lstStyle>
            <a:lvl1pPr>
              <a:defRPr/>
            </a:lvl1pPr>
          </a:lstStyle>
          <a:p>
            <a:fld id="{82F288E0-7875-42C4-84C8-98DBBD3BF4D2}" type="datetimeFigureOut">
              <a:rPr lang="zh-CN" altLang="en-US" smtClean="0"/>
            </a:fld>
            <a:endParaRPr lang="zh-CN" altLang="en-US"/>
          </a:p>
        </p:txBody>
      </p:sp>
    </p:spTree>
  </p:cSld>
  <p:clrMapOvr>
    <a:masterClrMapping/>
  </p:clrMapOvr>
  <p:transition spd="med">
    <p:split orient="vert"/>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96975"/>
            <a:ext cx="5384800" cy="4670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196975"/>
            <a:ext cx="5384800" cy="4670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3"/>
          <p:cNvSpPr>
            <a:spLocks noGrp="1" noChangeArrowheads="1"/>
          </p:cNvSpPr>
          <p:nvPr>
            <p:ph type="ftr" sz="quarter" idx="10"/>
          </p:nvPr>
        </p:nvSpPr>
        <p:spPr/>
        <p:txBody>
          <a:bodyPr/>
          <a:lstStyle>
            <a:lvl1pPr>
              <a:defRPr/>
            </a:lvl1pPr>
          </a:lstStyle>
          <a:p>
            <a:endParaRPr lang="zh-CN" altLang="en-US"/>
          </a:p>
        </p:txBody>
      </p:sp>
      <p:sp>
        <p:nvSpPr>
          <p:cNvPr id="6" name="Rectangle 4"/>
          <p:cNvSpPr>
            <a:spLocks noGrp="1" noChangeArrowheads="1"/>
          </p:cNvSpPr>
          <p:nvPr>
            <p:ph type="sldNum" sz="quarter" idx="11"/>
          </p:nvPr>
        </p:nvSpPr>
        <p:spPr/>
        <p:txBody>
          <a:bodyPr/>
          <a:lstStyle>
            <a:lvl1pPr>
              <a:defRPr/>
            </a:lvl1pPr>
          </a:lstStyle>
          <a:p>
            <a:fld id="{7D9BB5D0-35E4-459D-AEF3-FE4D7C45CC19}" type="slidenum">
              <a:rPr lang="zh-CN" altLang="en-US" smtClean="0"/>
            </a:fld>
            <a:endParaRPr lang="zh-CN" altLang="en-US"/>
          </a:p>
        </p:txBody>
      </p:sp>
      <p:sp>
        <p:nvSpPr>
          <p:cNvPr id="7" name="Rectangle 7"/>
          <p:cNvSpPr>
            <a:spLocks noGrp="1" noChangeArrowheads="1"/>
          </p:cNvSpPr>
          <p:nvPr>
            <p:ph type="dt" sz="half" idx="12"/>
          </p:nvPr>
        </p:nvSpPr>
        <p:spPr/>
        <p:txBody>
          <a:bodyPr/>
          <a:lstStyle>
            <a:lvl1pPr>
              <a:defRPr/>
            </a:lvl1pPr>
          </a:lstStyle>
          <a:p>
            <a:fld id="{82F288E0-7875-42C4-84C8-98DBBD3BF4D2}" type="datetimeFigureOut">
              <a:rPr lang="zh-CN" altLang="en-US" smtClean="0"/>
            </a:fld>
            <a:endParaRPr lang="zh-CN" altLang="en-US"/>
          </a:p>
        </p:txBody>
      </p:sp>
    </p:spTree>
  </p:cSld>
  <p:clrMapOvr>
    <a:masterClrMapping/>
  </p:clrMapOvr>
  <p:transition spd="med">
    <p:split orient="vert"/>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3"/>
          <p:cNvSpPr>
            <a:spLocks noGrp="1" noChangeArrowheads="1"/>
          </p:cNvSpPr>
          <p:nvPr>
            <p:ph type="ftr" sz="quarter" idx="10"/>
          </p:nvPr>
        </p:nvSpPr>
        <p:spPr/>
        <p:txBody>
          <a:bodyPr/>
          <a:lstStyle>
            <a:lvl1pPr>
              <a:defRPr/>
            </a:lvl1pPr>
          </a:lstStyle>
          <a:p>
            <a:endParaRPr lang="zh-CN" altLang="en-US"/>
          </a:p>
        </p:txBody>
      </p:sp>
      <p:sp>
        <p:nvSpPr>
          <p:cNvPr id="8" name="Rectangle 4"/>
          <p:cNvSpPr>
            <a:spLocks noGrp="1" noChangeArrowheads="1"/>
          </p:cNvSpPr>
          <p:nvPr>
            <p:ph type="sldNum" sz="quarter" idx="11"/>
          </p:nvPr>
        </p:nvSpPr>
        <p:spPr/>
        <p:txBody>
          <a:bodyPr/>
          <a:lstStyle>
            <a:lvl1pPr>
              <a:defRPr/>
            </a:lvl1pPr>
          </a:lstStyle>
          <a:p>
            <a:fld id="{7D9BB5D0-35E4-459D-AEF3-FE4D7C45CC19}" type="slidenum">
              <a:rPr lang="zh-CN" altLang="en-US" smtClean="0"/>
            </a:fld>
            <a:endParaRPr lang="zh-CN" altLang="en-US"/>
          </a:p>
        </p:txBody>
      </p:sp>
      <p:sp>
        <p:nvSpPr>
          <p:cNvPr id="9" name="Rectangle 7"/>
          <p:cNvSpPr>
            <a:spLocks noGrp="1" noChangeArrowheads="1"/>
          </p:cNvSpPr>
          <p:nvPr>
            <p:ph type="dt" sz="half" idx="12"/>
          </p:nvPr>
        </p:nvSpPr>
        <p:spPr/>
        <p:txBody>
          <a:bodyPr/>
          <a:lstStyle>
            <a:lvl1pPr>
              <a:defRPr/>
            </a:lvl1pPr>
          </a:lstStyle>
          <a:p>
            <a:fld id="{82F288E0-7875-42C4-84C8-98DBBD3BF4D2}" type="datetimeFigureOut">
              <a:rPr lang="zh-CN" altLang="en-US" smtClean="0"/>
            </a:fld>
            <a:endParaRPr lang="zh-CN" altLang="en-US"/>
          </a:p>
        </p:txBody>
      </p:sp>
    </p:spTree>
  </p:cSld>
  <p:clrMapOvr>
    <a:masterClrMapping/>
  </p:clrMapOvr>
  <p:transition spd="med">
    <p:split orient="vert"/>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Rectangle 3"/>
          <p:cNvSpPr>
            <a:spLocks noGrp="1" noChangeArrowheads="1"/>
          </p:cNvSpPr>
          <p:nvPr>
            <p:ph type="ftr" sz="quarter" idx="10"/>
          </p:nvPr>
        </p:nvSpPr>
        <p:spPr/>
        <p:txBody>
          <a:bodyPr/>
          <a:lstStyle>
            <a:lvl1pPr>
              <a:defRPr/>
            </a:lvl1pPr>
          </a:lstStyle>
          <a:p>
            <a:endParaRPr lang="zh-CN" altLang="en-US"/>
          </a:p>
        </p:txBody>
      </p:sp>
      <p:sp>
        <p:nvSpPr>
          <p:cNvPr id="4" name="Rectangle 4"/>
          <p:cNvSpPr>
            <a:spLocks noGrp="1" noChangeArrowheads="1"/>
          </p:cNvSpPr>
          <p:nvPr>
            <p:ph type="sldNum" sz="quarter" idx="11"/>
          </p:nvPr>
        </p:nvSpPr>
        <p:spPr/>
        <p:txBody>
          <a:bodyPr/>
          <a:lstStyle>
            <a:lvl1pPr>
              <a:defRPr/>
            </a:lvl1pPr>
          </a:lstStyle>
          <a:p>
            <a:fld id="{7D9BB5D0-35E4-459D-AEF3-FE4D7C45CC19}" type="slidenum">
              <a:rPr lang="zh-CN" altLang="en-US" smtClean="0"/>
            </a:fld>
            <a:endParaRPr lang="zh-CN" altLang="en-US"/>
          </a:p>
        </p:txBody>
      </p:sp>
      <p:sp>
        <p:nvSpPr>
          <p:cNvPr id="5" name="Rectangle 7"/>
          <p:cNvSpPr>
            <a:spLocks noGrp="1" noChangeArrowheads="1"/>
          </p:cNvSpPr>
          <p:nvPr>
            <p:ph type="dt" sz="half" idx="12"/>
          </p:nvPr>
        </p:nvSpPr>
        <p:spPr/>
        <p:txBody>
          <a:bodyPr/>
          <a:lstStyle>
            <a:lvl1pPr>
              <a:defRPr/>
            </a:lvl1pPr>
          </a:lstStyle>
          <a:p>
            <a:fld id="{82F288E0-7875-42C4-84C8-98DBBD3BF4D2}" type="datetimeFigureOut">
              <a:rPr lang="zh-CN" altLang="en-US" smtClean="0"/>
            </a:fld>
            <a:endParaRPr lang="zh-CN" altLang="en-US"/>
          </a:p>
        </p:txBody>
      </p:sp>
    </p:spTree>
  </p:cSld>
  <p:clrMapOvr>
    <a:masterClrMapping/>
  </p:clrMapOvr>
  <p:transition spd="med">
    <p:split orient="vert"/>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ftr" sz="quarter" idx="10"/>
          </p:nvPr>
        </p:nvSpPr>
        <p:spPr/>
        <p:txBody>
          <a:bodyPr/>
          <a:lstStyle>
            <a:lvl1pPr>
              <a:defRPr/>
            </a:lvl1pPr>
          </a:lstStyle>
          <a:p>
            <a:endParaRPr lang="zh-CN" altLang="en-US"/>
          </a:p>
        </p:txBody>
      </p:sp>
      <p:sp>
        <p:nvSpPr>
          <p:cNvPr id="3" name="Rectangle 4"/>
          <p:cNvSpPr>
            <a:spLocks noGrp="1" noChangeArrowheads="1"/>
          </p:cNvSpPr>
          <p:nvPr>
            <p:ph type="sldNum" sz="quarter" idx="11"/>
          </p:nvPr>
        </p:nvSpPr>
        <p:spPr/>
        <p:txBody>
          <a:bodyPr/>
          <a:lstStyle>
            <a:lvl1pPr>
              <a:defRPr/>
            </a:lvl1pPr>
          </a:lstStyle>
          <a:p>
            <a:fld id="{7D9BB5D0-35E4-459D-AEF3-FE4D7C45CC19}" type="slidenum">
              <a:rPr lang="zh-CN" altLang="en-US" smtClean="0"/>
            </a:fld>
            <a:endParaRPr lang="zh-CN" altLang="en-US"/>
          </a:p>
        </p:txBody>
      </p:sp>
      <p:sp>
        <p:nvSpPr>
          <p:cNvPr id="4" name="Rectangle 7"/>
          <p:cNvSpPr>
            <a:spLocks noGrp="1" noChangeArrowheads="1"/>
          </p:cNvSpPr>
          <p:nvPr>
            <p:ph type="dt" sz="half" idx="12"/>
          </p:nvPr>
        </p:nvSpPr>
        <p:spPr/>
        <p:txBody>
          <a:bodyPr/>
          <a:lstStyle>
            <a:lvl1pPr>
              <a:defRPr/>
            </a:lvl1pPr>
          </a:lstStyle>
          <a:p>
            <a:fld id="{82F288E0-7875-42C4-84C8-98DBBD3BF4D2}" type="datetimeFigureOut">
              <a:rPr lang="zh-CN" altLang="en-US" smtClean="0"/>
            </a:fld>
            <a:endParaRPr lang="zh-CN" altLang="en-US"/>
          </a:p>
        </p:txBody>
      </p:sp>
    </p:spTree>
  </p:cSld>
  <p:clrMapOvr>
    <a:masterClrMapping/>
  </p:clrMapOvr>
  <p:transition spd="med">
    <p:split orient="vert"/>
  </p:transition>
  <p:timing>
    <p:tnLst>
      <p:par>
        <p:cTn id="1" dur="indefinite" restart="never" nodeType="tmRoot"/>
      </p:par>
    </p:tnLst>
  </p:timing>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3"/>
          <p:cNvSpPr>
            <a:spLocks noGrp="1" noChangeArrowheads="1"/>
          </p:cNvSpPr>
          <p:nvPr>
            <p:ph type="ftr" sz="quarter" idx="10"/>
          </p:nvPr>
        </p:nvSpPr>
        <p:spPr/>
        <p:txBody>
          <a:bodyPr/>
          <a:lstStyle>
            <a:lvl1pPr>
              <a:defRPr/>
            </a:lvl1pPr>
          </a:lstStyle>
          <a:p>
            <a:pPr>
              <a:defRPr/>
            </a:pPr>
            <a:endParaRPr lang="en-US" altLang="zh-CN"/>
          </a:p>
        </p:txBody>
      </p:sp>
      <p:sp>
        <p:nvSpPr>
          <p:cNvPr id="6" name="Rectangle 4"/>
          <p:cNvSpPr>
            <a:spLocks noGrp="1" noChangeArrowheads="1"/>
          </p:cNvSpPr>
          <p:nvPr>
            <p:ph type="sldNum" sz="quarter" idx="11"/>
          </p:nvPr>
        </p:nvSpPr>
        <p:spPr/>
        <p:txBody>
          <a:bodyPr/>
          <a:lstStyle>
            <a:lvl1pPr>
              <a:defRPr/>
            </a:lvl1pPr>
          </a:lstStyle>
          <a:p>
            <a:pPr>
              <a:defRPr/>
            </a:pPr>
            <a:fld id="{16BB98FE-0F27-4310-A862-00246D6734FB}" type="slidenum">
              <a:rPr lang="en-US" altLang="zh-CN"/>
            </a:fld>
            <a:endParaRPr lang="en-US" altLang="zh-CN"/>
          </a:p>
        </p:txBody>
      </p:sp>
      <p:sp>
        <p:nvSpPr>
          <p:cNvPr id="7" name="Rectangle 7"/>
          <p:cNvSpPr>
            <a:spLocks noGrp="1" noChangeArrowheads="1"/>
          </p:cNvSpPr>
          <p:nvPr>
            <p:ph type="dt" sz="half" idx="12"/>
          </p:nvPr>
        </p:nvSpPr>
        <p:spPr/>
        <p:txBody>
          <a:bodyPr/>
          <a:lstStyle>
            <a:lvl1pPr>
              <a:defRPr/>
            </a:lvl1pPr>
          </a:lstStyle>
          <a:p>
            <a:pPr>
              <a:defRPr/>
            </a:pPr>
            <a:endParaRPr lang="en-US" altLang="zh-CN"/>
          </a:p>
        </p:txBody>
      </p:sp>
    </p:spTree>
  </p:cSld>
  <p:clrMapOvr>
    <a:masterClrMapping/>
  </p:clrMapOvr>
  <p:transition spd="med">
    <p:split orient="vert"/>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3"/>
          <p:cNvSpPr>
            <a:spLocks noGrp="1" noChangeArrowheads="1"/>
          </p:cNvSpPr>
          <p:nvPr>
            <p:ph type="ftr" sz="quarter" idx="10"/>
          </p:nvPr>
        </p:nvSpPr>
        <p:spPr/>
        <p:txBody>
          <a:bodyPr/>
          <a:lstStyle>
            <a:lvl1pPr>
              <a:defRPr/>
            </a:lvl1pPr>
          </a:lstStyle>
          <a:p>
            <a:endParaRPr lang="zh-CN" altLang="en-US"/>
          </a:p>
        </p:txBody>
      </p:sp>
      <p:sp>
        <p:nvSpPr>
          <p:cNvPr id="6" name="Rectangle 4"/>
          <p:cNvSpPr>
            <a:spLocks noGrp="1" noChangeArrowheads="1"/>
          </p:cNvSpPr>
          <p:nvPr>
            <p:ph type="sldNum" sz="quarter" idx="11"/>
          </p:nvPr>
        </p:nvSpPr>
        <p:spPr/>
        <p:txBody>
          <a:bodyPr/>
          <a:lstStyle>
            <a:lvl1pPr>
              <a:defRPr/>
            </a:lvl1pPr>
          </a:lstStyle>
          <a:p>
            <a:fld id="{7D9BB5D0-35E4-459D-AEF3-FE4D7C45CC19}" type="slidenum">
              <a:rPr lang="zh-CN" altLang="en-US" smtClean="0"/>
            </a:fld>
            <a:endParaRPr lang="zh-CN" altLang="en-US"/>
          </a:p>
        </p:txBody>
      </p:sp>
      <p:sp>
        <p:nvSpPr>
          <p:cNvPr id="7" name="Rectangle 7"/>
          <p:cNvSpPr>
            <a:spLocks noGrp="1" noChangeArrowheads="1"/>
          </p:cNvSpPr>
          <p:nvPr>
            <p:ph type="dt" sz="half" idx="12"/>
          </p:nvPr>
        </p:nvSpPr>
        <p:spPr/>
        <p:txBody>
          <a:bodyPr/>
          <a:lstStyle>
            <a:lvl1pPr>
              <a:defRPr/>
            </a:lvl1pPr>
          </a:lstStyle>
          <a:p>
            <a:fld id="{82F288E0-7875-42C4-84C8-98DBBD3BF4D2}" type="datetimeFigureOut">
              <a:rPr lang="zh-CN" altLang="en-US" smtClean="0"/>
            </a:fld>
            <a:endParaRPr lang="zh-CN" altLang="en-US"/>
          </a:p>
        </p:txBody>
      </p:sp>
    </p:spTree>
  </p:cSld>
  <p:clrMapOvr>
    <a:masterClrMapping/>
  </p:clrMapOvr>
  <p:transition spd="med">
    <p:split orient="vert"/>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7" descr="韶关学院PPT蓝色内容.jpg"/>
          <p:cNvPicPr>
            <a:picLocks noChangeAspect="1"/>
          </p:cNvPicPr>
          <p:nvPr/>
        </p:nvPicPr>
        <p:blipFill>
          <a:blip r:embed="rId13">
            <a:lum bright="12000"/>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79" name="Rectangle 3"/>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200"/>
            </a:lvl1pPr>
          </a:lstStyle>
          <a:p>
            <a:endParaRPr lang="zh-CN" altLang="en-US"/>
          </a:p>
        </p:txBody>
      </p:sp>
      <p:sp>
        <p:nvSpPr>
          <p:cNvPr id="126980" name="Rectangle 4"/>
          <p:cNvSpPr>
            <a:spLocks noGrp="1" noChangeArrowheads="1"/>
          </p:cNvSpPr>
          <p:nvPr>
            <p:ph type="sldNum" sz="quarter" idx="4"/>
          </p:nvPr>
        </p:nvSpPr>
        <p:spPr bwMode="auto">
          <a:xfrm>
            <a:off x="8737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Black" panose="020B0A04020102020204" pitchFamily="34" charset="0"/>
              </a:defRPr>
            </a:lvl1pPr>
          </a:lstStyle>
          <a:p>
            <a:fld id="{7D9BB5D0-35E4-459D-AEF3-FE4D7C45CC19}" type="slidenum">
              <a:rPr lang="zh-CN" altLang="en-US" smtClean="0"/>
            </a:fld>
            <a:endParaRPr lang="zh-CN" altLang="en-US"/>
          </a:p>
        </p:txBody>
      </p:sp>
      <p:sp>
        <p:nvSpPr>
          <p:cNvPr id="1029" name="Rectangle 5"/>
          <p:cNvSpPr>
            <a:spLocks noGrp="1" noChangeArrowheads="1"/>
          </p:cNvSpPr>
          <p:nvPr>
            <p:ph type="title"/>
          </p:nvPr>
        </p:nvSpPr>
        <p:spPr bwMode="auto">
          <a:xfrm>
            <a:off x="1968500" y="0"/>
            <a:ext cx="9914467"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30" name="Rectangle 6"/>
          <p:cNvSpPr>
            <a:spLocks noGrp="1" noChangeArrowheads="1"/>
          </p:cNvSpPr>
          <p:nvPr>
            <p:ph type="body" idx="1"/>
          </p:nvPr>
        </p:nvSpPr>
        <p:spPr bwMode="auto">
          <a:xfrm>
            <a:off x="609600" y="1196975"/>
            <a:ext cx="10972800" cy="467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smtClean="0"/>
          </a:p>
        </p:txBody>
      </p:sp>
      <p:sp>
        <p:nvSpPr>
          <p:cNvPr id="126983"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fld id="{82F288E0-7875-42C4-84C8-98DBBD3BF4D2}" type="datetimeFigureOut">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split orient="vert"/>
  </p:transition>
  <p:timing>
    <p:tnLst>
      <p:par>
        <p:cTn id="1" dur="indefinite" restart="never" nodeType="tmRoot"/>
      </p:par>
    </p:tnLst>
  </p:timing>
  <p:hf sldNum="0" hdr="0" ftr="0" dt="0"/>
  <p:txStyles>
    <p:titleStyle>
      <a:lvl1pPr algn="l" rtl="0" eaLnBrk="0" fontAlgn="base" hangingPunct="0">
        <a:spcBef>
          <a:spcPct val="0"/>
        </a:spcBef>
        <a:spcAft>
          <a:spcPct val="0"/>
        </a:spcAft>
        <a:defRPr sz="4400" b="1">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emf"/><Relationship Id="rId1" Type="http://schemas.openxmlformats.org/officeDocument/2006/relationships/image" Target="../media/image17.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3.w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4.wmf"/><Relationship Id="rId1"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5.wmf"/><Relationship Id="rId1"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vmlDrawing" Target="../drawings/vmlDrawing4.vml"/><Relationship Id="rId7" Type="http://schemas.openxmlformats.org/officeDocument/2006/relationships/slideLayout" Target="../slideLayouts/slideLayout2.xml"/><Relationship Id="rId6" Type="http://schemas.openxmlformats.org/officeDocument/2006/relationships/image" Target="../media/image14.wmf"/><Relationship Id="rId5" Type="http://schemas.openxmlformats.org/officeDocument/2006/relationships/oleObject" Target="../embeddings/oleObject4.bin"/><Relationship Id="rId4" Type="http://schemas.openxmlformats.org/officeDocument/2006/relationships/image" Target="../media/image13.jpe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044190" y="85725"/>
            <a:ext cx="6103620" cy="847725"/>
          </a:xfrm>
        </p:spPr>
        <p:txBody>
          <a:bodyPr/>
          <a:p>
            <a:r>
              <a:rPr lang="zh-CN" altLang="en-US">
                <a:solidFill>
                  <a:schemeClr val="tx1"/>
                </a:solidFill>
              </a:rPr>
              <a:t>6.4 DA转换应用设计</a:t>
            </a:r>
            <a:endParaRPr lang="zh-CN" altLang="en-US">
              <a:solidFill>
                <a:schemeClr val="tx1"/>
              </a:solidFill>
            </a:endParaRPr>
          </a:p>
        </p:txBody>
      </p:sp>
      <p:sp>
        <p:nvSpPr>
          <p:cNvPr id="3" name="内容占位符 2"/>
          <p:cNvSpPr>
            <a:spLocks noGrp="1"/>
          </p:cNvSpPr>
          <p:nvPr>
            <p:ph idx="1"/>
          </p:nvPr>
        </p:nvSpPr>
        <p:spPr/>
        <p:txBody>
          <a:bodyPr/>
          <a:p>
            <a:r>
              <a:rPr lang="zh-CN" altLang="en-US"/>
              <a:t>数模转换器（DAC：Digital to analog converter）是用来将单片机输出的并行数字信号转换为其它模拟器件可以识别的模拟电压、电流等信号的设备。</a:t>
            </a:r>
            <a:endParaRPr lang="zh-CN" altLang="en-US"/>
          </a:p>
          <a:p>
            <a:r>
              <a:rPr lang="zh-CN" altLang="en-US"/>
              <a:t>逼近型</a:t>
            </a:r>
            <a:r>
              <a:rPr lang="en-US" altLang="zh-CN"/>
              <a:t>AD</a:t>
            </a:r>
            <a:r>
              <a:rPr lang="zh-CN" altLang="en-US"/>
              <a:t>中用到了</a:t>
            </a:r>
            <a:r>
              <a:rPr lang="en-US" altLang="zh-CN"/>
              <a:t>DA</a:t>
            </a:r>
            <a:r>
              <a:rPr lang="zh-CN" altLang="en-US"/>
              <a:t>将比较后的数字量转换为模拟电压再次比较逐渐逼近。</a:t>
            </a:r>
            <a:endParaRPr lang="zh-CN" altLang="en-US"/>
          </a:p>
          <a:p>
            <a:r>
              <a:rPr lang="zh-CN" altLang="en-US"/>
              <a:t>示波器中用到了</a:t>
            </a:r>
            <a:r>
              <a:rPr lang="en-US" altLang="zh-CN"/>
              <a:t>AD+</a:t>
            </a:r>
            <a:r>
              <a:rPr lang="zh-CN" altLang="en-US"/>
              <a:t>数字信号处理</a:t>
            </a:r>
            <a:r>
              <a:rPr lang="en-US" altLang="zh-CN"/>
              <a:t>+DA</a:t>
            </a:r>
            <a:r>
              <a:rPr lang="zh-CN" altLang="en-US"/>
              <a:t>显示；</a:t>
            </a:r>
            <a:endParaRPr lang="zh-CN" altLang="en-US"/>
          </a:p>
          <a:p>
            <a:r>
              <a:rPr lang="zh-CN" altLang="en-US"/>
              <a:t>主要应用领域：数字化仪器（波形重建、波形发生器）、直接数字合成（</a:t>
            </a:r>
            <a:r>
              <a:rPr lang="en-US" altLang="zh-CN"/>
              <a:t>DDS</a:t>
            </a:r>
            <a:r>
              <a:rPr lang="zh-CN" altLang="en-US"/>
              <a:t>）（包括本地振荡器、跳频无线设备、雷达系统）、图形显示系统等。</a:t>
            </a:r>
            <a:endParaRPr lang="zh-CN" altLang="en-US"/>
          </a:p>
        </p:txBody>
      </p:sp>
    </p:spTree>
  </p:cSld>
  <p:clrMapOvr>
    <a:masterClrMapping/>
  </p:clrMapOvr>
  <p:transition spd="med">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tx1"/>
                </a:solidFill>
              </a:rPr>
              <a:t>6.4.4 多路异步波形发生器设计实例</a:t>
            </a:r>
            <a:endParaRPr lang="zh-CN" altLang="en-US">
              <a:solidFill>
                <a:schemeClr val="tx1"/>
              </a:solidFill>
            </a:endParaRPr>
          </a:p>
        </p:txBody>
      </p:sp>
      <p:sp>
        <p:nvSpPr>
          <p:cNvPr id="3" name="内容占位符 2"/>
          <p:cNvSpPr>
            <a:spLocks noGrp="1"/>
          </p:cNvSpPr>
          <p:nvPr>
            <p:ph idx="1"/>
          </p:nvPr>
        </p:nvSpPr>
        <p:spPr/>
        <p:txBody>
          <a:bodyPr/>
          <a:p>
            <a:r>
              <a:rPr lang="zh-CN" altLang="en-US"/>
              <a:t>任务：多路同步波形发生器，每一路输出不同的波形，多路数据异步输入，同步转换波形并输出。</a:t>
            </a:r>
            <a:endParaRPr lang="zh-CN" altLang="en-US"/>
          </a:p>
        </p:txBody>
      </p:sp>
      <p:pic>
        <p:nvPicPr>
          <p:cNvPr id="41" name="图片 10"/>
          <p:cNvPicPr>
            <a:picLocks noChangeAspect="1"/>
          </p:cNvPicPr>
          <p:nvPr/>
        </p:nvPicPr>
        <p:blipFill>
          <a:blip r:embed="rId1"/>
          <a:stretch>
            <a:fillRect/>
          </a:stretch>
        </p:blipFill>
        <p:spPr>
          <a:xfrm>
            <a:off x="4492625" y="2634615"/>
            <a:ext cx="7671435" cy="3721735"/>
          </a:xfrm>
          <a:prstGeom prst="rect">
            <a:avLst/>
          </a:prstGeom>
          <a:noFill/>
          <a:ln w="9525">
            <a:noFill/>
          </a:ln>
        </p:spPr>
      </p:pic>
      <p:sp>
        <p:nvSpPr>
          <p:cNvPr id="13" name="文本框 12"/>
          <p:cNvSpPr txBox="1"/>
          <p:nvPr/>
        </p:nvSpPr>
        <p:spPr>
          <a:xfrm>
            <a:off x="853440" y="2233295"/>
            <a:ext cx="1970405" cy="521970"/>
          </a:xfrm>
          <a:prstGeom prst="rect">
            <a:avLst/>
          </a:prstGeom>
          <a:noFill/>
        </p:spPr>
        <p:txBody>
          <a:bodyPr wrap="none" rtlCol="0">
            <a:spAutoFit/>
          </a:bodyPr>
          <a:p>
            <a:r>
              <a:rPr lang="zh-CN" altLang="en-US" sz="2800" b="1">
                <a:solidFill>
                  <a:srgbClr val="FF0000"/>
                </a:solidFill>
              </a:rPr>
              <a:t>工作方式：</a:t>
            </a:r>
            <a:endParaRPr lang="zh-CN" altLang="en-US" sz="2800" b="1">
              <a:solidFill>
                <a:srgbClr val="FF0000"/>
              </a:solidFill>
            </a:endParaRPr>
          </a:p>
        </p:txBody>
      </p:sp>
      <p:sp>
        <p:nvSpPr>
          <p:cNvPr id="4" name="文本框 3"/>
          <p:cNvSpPr txBox="1"/>
          <p:nvPr/>
        </p:nvSpPr>
        <p:spPr>
          <a:xfrm>
            <a:off x="2823845" y="2233295"/>
            <a:ext cx="1255395" cy="521970"/>
          </a:xfrm>
          <a:prstGeom prst="rect">
            <a:avLst/>
          </a:prstGeom>
          <a:noFill/>
        </p:spPr>
        <p:txBody>
          <a:bodyPr wrap="none" rtlCol="0">
            <a:spAutoFit/>
          </a:bodyPr>
          <a:p>
            <a:r>
              <a:rPr lang="zh-CN" altLang="en-US" sz="2800" b="1">
                <a:solidFill>
                  <a:srgbClr val="FF0000"/>
                </a:solidFill>
              </a:rPr>
              <a:t>双缓冲</a:t>
            </a:r>
            <a:endParaRPr lang="zh-CN" altLang="en-US" sz="2800" b="1">
              <a:solidFill>
                <a:srgbClr val="FF0000"/>
              </a:solidFill>
            </a:endParaRPr>
          </a:p>
        </p:txBody>
      </p:sp>
      <p:pic>
        <p:nvPicPr>
          <p:cNvPr id="40" name="图片 9"/>
          <p:cNvPicPr>
            <a:picLocks noChangeAspect="1"/>
          </p:cNvPicPr>
          <p:nvPr/>
        </p:nvPicPr>
        <p:blipFill>
          <a:blip r:embed="rId2"/>
          <a:stretch>
            <a:fillRect/>
          </a:stretch>
        </p:blipFill>
        <p:spPr>
          <a:xfrm>
            <a:off x="365760" y="2309495"/>
            <a:ext cx="4126865" cy="4486275"/>
          </a:xfrm>
          <a:prstGeom prst="rect">
            <a:avLst/>
          </a:prstGeom>
          <a:noFill/>
          <a:ln w="9525">
            <a:noFill/>
          </a:ln>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579120" y="1098550"/>
            <a:ext cx="2651760" cy="662305"/>
          </a:xfrm>
        </p:spPr>
        <p:txBody>
          <a:bodyPr/>
          <a:p>
            <a:r>
              <a:rPr lang="zh-CN" altLang="en-US" b="1"/>
              <a:t>程序设计：</a:t>
            </a:r>
            <a:endParaRPr lang="zh-CN" altLang="en-US" b="1"/>
          </a:p>
          <a:p>
            <a:pPr marL="0" indent="0">
              <a:buNone/>
            </a:pPr>
            <a:endParaRPr lang="zh-CN" altLang="en-US" sz="2400"/>
          </a:p>
        </p:txBody>
      </p:sp>
      <p:sp>
        <p:nvSpPr>
          <p:cNvPr id="4" name="标题 1"/>
          <p:cNvSpPr>
            <a:spLocks noGrp="1"/>
          </p:cNvSpPr>
          <p:nvPr/>
        </p:nvSpPr>
        <p:spPr>
          <a:xfrm>
            <a:off x="1470660" y="180975"/>
            <a:ext cx="9914467" cy="847725"/>
          </a:xfrm>
          <a:prstGeom prst="rect">
            <a:avLst/>
          </a:prstGeom>
          <a:noFill/>
          <a:ln>
            <a:noFill/>
          </a:ln>
          <a:effectLst/>
        </p:spPr>
        <p:txBody>
          <a:bodyPr vert="horz" wrap="square" lIns="91440" tIns="45720" rIns="91440" bIns="45720" numCol="1" anchor="ctr" anchorCtr="0" compatLnSpc="1"/>
          <a:lstStyle>
            <a:lvl1pPr algn="l" rtl="0" eaLnBrk="0" fontAlgn="base" hangingPunct="0">
              <a:spcBef>
                <a:spcPct val="0"/>
              </a:spcBef>
              <a:spcAft>
                <a:spcPct val="0"/>
              </a:spcAft>
              <a:defRPr sz="4400" b="1">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9pPr>
          </a:lstStyle>
          <a:p>
            <a:r>
              <a:rPr lang="zh-CN" altLang="en-US">
                <a:solidFill>
                  <a:schemeClr val="tx1"/>
                </a:solidFill>
              </a:rPr>
              <a:t>6.4.4 多路异步波形发生器设计实例</a:t>
            </a:r>
            <a:endParaRPr lang="zh-CN" altLang="en-US">
              <a:solidFill>
                <a:schemeClr val="tx1"/>
              </a:solidFill>
            </a:endParaRPr>
          </a:p>
        </p:txBody>
      </p:sp>
      <p:sp>
        <p:nvSpPr>
          <p:cNvPr id="5" name="文本框 4"/>
          <p:cNvSpPr txBox="1"/>
          <p:nvPr/>
        </p:nvSpPr>
        <p:spPr>
          <a:xfrm>
            <a:off x="457200" y="1651635"/>
            <a:ext cx="4065270" cy="4892675"/>
          </a:xfrm>
          <a:prstGeom prst="rect">
            <a:avLst/>
          </a:prstGeom>
          <a:solidFill>
            <a:schemeClr val="bg1"/>
          </a:solidFill>
        </p:spPr>
        <p:txBody>
          <a:bodyPr wrap="square" rtlCol="0" anchor="t">
            <a:spAutoFit/>
          </a:bodyPr>
          <a:p>
            <a:pPr indent="0">
              <a:buNone/>
            </a:pPr>
            <a:r>
              <a:rPr lang="en-US" altLang="zh-CN" sz="2400">
                <a:sym typeface="+mn-ea"/>
              </a:rPr>
              <a:t>14</a:t>
            </a:r>
            <a:r>
              <a:rPr lang="zh-CN" altLang="en-US" sz="2400">
                <a:sym typeface="+mn-ea"/>
              </a:rPr>
              <a:t>　void main(void)</a:t>
            </a:r>
            <a:endParaRPr lang="zh-CN" altLang="en-US" sz="2400"/>
          </a:p>
          <a:p>
            <a:pPr indent="0">
              <a:buNone/>
            </a:pPr>
            <a:r>
              <a:rPr lang="en-US" altLang="zh-CN" sz="2400">
                <a:sym typeface="+mn-ea"/>
              </a:rPr>
              <a:t>15</a:t>
            </a:r>
            <a:r>
              <a:rPr lang="zh-CN" altLang="en-US" sz="2400">
                <a:sym typeface="+mn-ea"/>
              </a:rPr>
              <a:t>　{</a:t>
            </a:r>
            <a:endParaRPr lang="zh-CN" altLang="en-US" sz="2400"/>
          </a:p>
          <a:p>
            <a:pPr indent="0">
              <a:buNone/>
            </a:pPr>
            <a:r>
              <a:rPr lang="en-US" altLang="zh-CN" sz="2400">
                <a:sym typeface="+mn-ea"/>
              </a:rPr>
              <a:t>16</a:t>
            </a:r>
            <a:r>
              <a:rPr lang="zh-CN" altLang="en-US" sz="2400">
                <a:sym typeface="+mn-ea"/>
              </a:rPr>
              <a:t>　	u8 i;</a:t>
            </a:r>
            <a:endParaRPr lang="zh-CN" altLang="en-US" sz="2400"/>
          </a:p>
          <a:p>
            <a:pPr indent="0">
              <a:buNone/>
            </a:pPr>
            <a:r>
              <a:rPr lang="en-US" altLang="zh-CN" sz="2400">
                <a:sym typeface="+mn-ea"/>
              </a:rPr>
              <a:t>17</a:t>
            </a:r>
            <a:r>
              <a:rPr lang="zh-CN" altLang="en-US" sz="2400">
                <a:sym typeface="+mn-ea"/>
              </a:rPr>
              <a:t>　	while(1)</a:t>
            </a:r>
            <a:endParaRPr lang="zh-CN" altLang="en-US" sz="2400"/>
          </a:p>
          <a:p>
            <a:pPr indent="0">
              <a:buNone/>
            </a:pPr>
            <a:r>
              <a:rPr lang="en-US" altLang="zh-CN" sz="2400">
                <a:sym typeface="+mn-ea"/>
              </a:rPr>
              <a:t>18</a:t>
            </a:r>
            <a:r>
              <a:rPr lang="zh-CN" altLang="en-US" sz="2400">
                <a:sym typeface="+mn-ea"/>
              </a:rPr>
              <a:t>　	{	</a:t>
            </a:r>
            <a:endParaRPr lang="zh-CN" altLang="en-US" sz="2400"/>
          </a:p>
          <a:p>
            <a:pPr indent="0">
              <a:buNone/>
            </a:pPr>
            <a:r>
              <a:rPr lang="en-US" altLang="zh-CN" sz="2400">
                <a:sym typeface="+mn-ea"/>
              </a:rPr>
              <a:t>19</a:t>
            </a:r>
            <a:r>
              <a:rPr lang="zh-CN" altLang="en-US" sz="2400">
                <a:sym typeface="+mn-ea"/>
              </a:rPr>
              <a:t>　	   for(i=0;i&lt;255;i++) </a:t>
            </a:r>
            <a:endParaRPr lang="zh-CN" altLang="en-US" sz="2400"/>
          </a:p>
          <a:p>
            <a:pPr indent="0">
              <a:buNone/>
            </a:pPr>
            <a:r>
              <a:rPr lang="en-US" altLang="zh-CN" sz="2400">
                <a:sym typeface="+mn-ea"/>
              </a:rPr>
              <a:t>20</a:t>
            </a:r>
            <a:r>
              <a:rPr lang="zh-CN" altLang="en-US" sz="2400">
                <a:sym typeface="+mn-ea"/>
              </a:rPr>
              <a:t>　           {  da1=i;	 </a:t>
            </a:r>
            <a:endParaRPr lang="zh-CN" altLang="en-US" sz="2400"/>
          </a:p>
          <a:p>
            <a:pPr indent="0">
              <a:buNone/>
            </a:pPr>
            <a:r>
              <a:rPr lang="zh-CN" altLang="en-US" sz="2400">
                <a:sym typeface="+mn-ea"/>
              </a:rPr>
              <a:t>21　              da2=255-i; </a:t>
            </a:r>
            <a:endParaRPr lang="zh-CN" altLang="en-US" sz="2400"/>
          </a:p>
          <a:p>
            <a:pPr indent="0">
              <a:buNone/>
            </a:pPr>
            <a:r>
              <a:rPr lang="zh-CN" altLang="en-US" sz="2400">
                <a:sym typeface="+mn-ea"/>
              </a:rPr>
              <a:t>22　	           da =i;   </a:t>
            </a:r>
            <a:endParaRPr lang="zh-CN" altLang="en-US" sz="2400"/>
          </a:p>
          <a:p>
            <a:pPr indent="0">
              <a:buNone/>
            </a:pPr>
            <a:r>
              <a:rPr lang="zh-CN" altLang="en-US" sz="2400">
                <a:sym typeface="+mn-ea"/>
              </a:rPr>
              <a:t>23　          delay (10);	</a:t>
            </a:r>
            <a:endParaRPr lang="zh-CN" altLang="en-US" sz="2400"/>
          </a:p>
          <a:p>
            <a:pPr indent="0">
              <a:buNone/>
            </a:pPr>
            <a:r>
              <a:rPr lang="zh-CN" altLang="en-US" sz="2400">
                <a:sym typeface="+mn-ea"/>
              </a:rPr>
              <a:t>24　		}　	  </a:t>
            </a:r>
            <a:endParaRPr lang="zh-CN" altLang="en-US" sz="2400"/>
          </a:p>
          <a:p>
            <a:pPr indent="0">
              <a:buNone/>
            </a:pPr>
            <a:r>
              <a:rPr lang="zh-CN" altLang="en-US" sz="2400">
                <a:sym typeface="+mn-ea"/>
              </a:rPr>
              <a:t>26　	}</a:t>
            </a:r>
            <a:endParaRPr lang="zh-CN" altLang="en-US" sz="2400"/>
          </a:p>
          <a:p>
            <a:pPr indent="0">
              <a:buNone/>
            </a:pPr>
            <a:r>
              <a:rPr lang="zh-CN" altLang="en-US" sz="2400">
                <a:sym typeface="+mn-ea"/>
              </a:rPr>
              <a:t>27　}</a:t>
            </a:r>
            <a:endParaRPr lang="zh-CN" altLang="en-US" sz="2400"/>
          </a:p>
        </p:txBody>
      </p:sp>
      <p:sp>
        <p:nvSpPr>
          <p:cNvPr id="121" name="文本框 120"/>
          <p:cNvSpPr txBox="1"/>
          <p:nvPr/>
        </p:nvSpPr>
        <p:spPr>
          <a:xfrm>
            <a:off x="6456680" y="1098550"/>
            <a:ext cx="3937000" cy="2245360"/>
          </a:xfrm>
          <a:prstGeom prst="rect">
            <a:avLst/>
          </a:prstGeom>
          <a:solidFill>
            <a:schemeClr val="accent1">
              <a:alpha val="41000"/>
            </a:schemeClr>
          </a:solidFill>
          <a:ln w="9525">
            <a:noFill/>
          </a:ln>
        </p:spPr>
        <p:txBody>
          <a:bodyPr wrap="square">
            <a:spAutoFit/>
          </a:bodyPr>
          <a:p>
            <a:pPr indent="0" fontAlgn="auto"/>
            <a:r>
              <a:rPr lang="en-US" altLang="zh-CN" sz="2000" b="0">
                <a:latin typeface="宋体" panose="02010600030101010101" pitchFamily="2" charset="-122"/>
                <a:ea typeface="宋体" panose="02010600030101010101" pitchFamily="2" charset="-122"/>
                <a:cs typeface="宋体" panose="02010600030101010101" pitchFamily="2" charset="-122"/>
              </a:rPr>
              <a:t>①</a:t>
            </a:r>
            <a:r>
              <a:rPr lang="zh-CN" altLang="en-US"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imes New Roman" panose="02020603050405020304" charset="0"/>
                <a:cs typeface="Times New Roman" panose="02020603050405020304" charset="0"/>
              </a:rPr>
              <a:t>#include&lt;reg51.h&gt;</a:t>
            </a:r>
            <a:r>
              <a:rPr lang="en-US" altLang="zh-CN" sz="2000" b="0">
                <a:latin typeface="宋体" panose="02010600030101010101" pitchFamily="2" charset="-122"/>
                <a:ea typeface="宋体" panose="02010600030101010101" pitchFamily="2" charset="-122"/>
                <a:cs typeface="宋体" panose="02010600030101010101" pitchFamily="2" charset="-122"/>
              </a:rPr>
              <a:t>②</a:t>
            </a:r>
            <a:r>
              <a:rPr lang="zh-CN" altLang="en-US"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imes New Roman" panose="02020603050405020304" charset="0"/>
                <a:cs typeface="Times New Roman" panose="02020603050405020304" charset="0"/>
              </a:rPr>
              <a:t>#include&lt;absacc.h&gt;</a:t>
            </a:r>
            <a:r>
              <a:rPr lang="en-US" altLang="zh-CN" sz="2000" b="0">
                <a:latin typeface="宋体" panose="02010600030101010101" pitchFamily="2" charset="-122"/>
                <a:ea typeface="宋体" panose="02010600030101010101" pitchFamily="2" charset="-122"/>
                <a:cs typeface="宋体" panose="02010600030101010101" pitchFamily="2" charset="-122"/>
              </a:rPr>
              <a:t>③</a:t>
            </a:r>
            <a:r>
              <a:rPr lang="zh-CN" altLang="en-US"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imes New Roman" panose="02020603050405020304" charset="0"/>
                <a:cs typeface="Times New Roman" panose="02020603050405020304" charset="0"/>
              </a:rPr>
              <a:t>#define da1 XBYTE[0XBfff]</a:t>
            </a:r>
            <a:r>
              <a:rPr lang="en-US" altLang="zh-CN" sz="2000" b="0">
                <a:latin typeface="宋体" panose="02010600030101010101" pitchFamily="2" charset="-122"/>
                <a:ea typeface="宋体" panose="02010600030101010101" pitchFamily="2" charset="-122"/>
                <a:cs typeface="宋体" panose="02010600030101010101" pitchFamily="2" charset="-122"/>
              </a:rPr>
              <a:t>④</a:t>
            </a:r>
            <a:r>
              <a:rPr lang="zh-CN" altLang="en-US"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imes New Roman" panose="02020603050405020304" charset="0"/>
                <a:cs typeface="Times New Roman" panose="02020603050405020304" charset="0"/>
              </a:rPr>
              <a:t>#define da2 XBYTE[0XDfff]</a:t>
            </a:r>
            <a:r>
              <a:rPr lang="en-US" altLang="zh-CN" sz="2000" b="0">
                <a:latin typeface="宋体" panose="02010600030101010101" pitchFamily="2" charset="-122"/>
                <a:ea typeface="宋体" panose="02010600030101010101" pitchFamily="2" charset="-122"/>
                <a:cs typeface="宋体" panose="02010600030101010101" pitchFamily="2" charset="-122"/>
              </a:rPr>
              <a:t>⑤</a:t>
            </a:r>
            <a:r>
              <a:rPr lang="zh-CN" altLang="en-US"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imes New Roman" panose="02020603050405020304" charset="0"/>
                <a:cs typeface="Times New Roman" panose="02020603050405020304" charset="0"/>
              </a:rPr>
              <a:t>#define da  XBYTE[0X7fff]</a:t>
            </a:r>
            <a:r>
              <a:rPr lang="en-US" altLang="zh-CN" sz="2000" b="0">
                <a:latin typeface="宋体" panose="02010600030101010101" pitchFamily="2" charset="-122"/>
                <a:ea typeface="宋体" panose="02010600030101010101" pitchFamily="2" charset="-122"/>
                <a:cs typeface="宋体" panose="02010600030101010101" pitchFamily="2" charset="-122"/>
              </a:rPr>
              <a:t>⑥</a:t>
            </a:r>
            <a:r>
              <a:rPr lang="zh-CN" altLang="en-US"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imes New Roman" panose="02020603050405020304" charset="0"/>
                <a:cs typeface="Times New Roman" panose="02020603050405020304" charset="0"/>
              </a:rPr>
              <a:t>typedef unsigned char u8;</a:t>
            </a:r>
            <a:r>
              <a:rPr lang="en-US" altLang="zh-CN" sz="2000" b="0">
                <a:latin typeface="宋体" panose="02010600030101010101" pitchFamily="2" charset="-122"/>
                <a:ea typeface="宋体" panose="02010600030101010101" pitchFamily="2" charset="-122"/>
                <a:cs typeface="宋体" panose="02010600030101010101" pitchFamily="2" charset="-122"/>
              </a:rPr>
              <a:t>⑦</a:t>
            </a:r>
            <a:r>
              <a:rPr lang="zh-CN" altLang="en-US" sz="2000" b="0">
                <a:latin typeface="宋体" panose="02010600030101010101" pitchFamily="2" charset="-122"/>
                <a:ea typeface="宋体" panose="02010600030101010101" pitchFamily="2" charset="-122"/>
                <a:cs typeface="宋体" panose="02010600030101010101" pitchFamily="2" charset="-122"/>
              </a:rPr>
              <a:t>　</a:t>
            </a:r>
            <a:r>
              <a:rPr lang="en-US" altLang="zh-CN" sz="2000" b="0">
                <a:latin typeface="Times New Roman" panose="02020603050405020304" charset="0"/>
                <a:cs typeface="Times New Roman" panose="02020603050405020304" charset="0"/>
              </a:rPr>
              <a:t>typedef unsigned int u16;</a:t>
            </a:r>
            <a:endParaRPr lang="zh-CN" altLang="en-US" sz="2000"/>
          </a:p>
        </p:txBody>
      </p:sp>
      <p:sp>
        <p:nvSpPr>
          <p:cNvPr id="6" name="文本框 5"/>
          <p:cNvSpPr txBox="1"/>
          <p:nvPr/>
        </p:nvSpPr>
        <p:spPr>
          <a:xfrm>
            <a:off x="6416040" y="3436620"/>
            <a:ext cx="5467350" cy="1322070"/>
          </a:xfrm>
          <a:prstGeom prst="rect">
            <a:avLst/>
          </a:prstGeom>
          <a:solidFill>
            <a:srgbClr val="FFFFCC"/>
          </a:solidFill>
          <a:ln w="9525">
            <a:noFill/>
          </a:ln>
        </p:spPr>
        <p:txBody>
          <a:bodyPr wrap="square">
            <a:spAutoFit/>
          </a:bodyPr>
          <a:p>
            <a:pPr indent="0" fontAlgn="auto"/>
            <a:r>
              <a:rPr lang="en-US" altLang="zh-CN" sz="2000" b="0">
                <a:latin typeface="Times New Roman" panose="02020603050405020304" charset="0"/>
                <a:cs typeface="Times New Roman" panose="02020603050405020304" charset="0"/>
              </a:rPr>
              <a:t>P2.6</a:t>
            </a:r>
            <a:r>
              <a:rPr lang="zh-CN" altLang="en-US" sz="2000" b="0">
                <a:latin typeface="Times New Roman" panose="02020603050405020304" charset="0"/>
                <a:cs typeface="Times New Roman" panose="02020603050405020304" charset="0"/>
              </a:rPr>
              <a:t>（</a:t>
            </a:r>
            <a:r>
              <a:rPr lang="en-US" altLang="zh-CN" sz="2000" b="0">
                <a:latin typeface="Times New Roman" panose="02020603050405020304" charset="0"/>
                <a:cs typeface="Times New Roman" panose="02020603050405020304" charset="0"/>
              </a:rPr>
              <a:t>CS</a:t>
            </a:r>
            <a:r>
              <a:rPr lang="zh-CN" altLang="en-US" sz="2000" b="0">
                <a:latin typeface="Times New Roman" panose="02020603050405020304" charset="0"/>
                <a:cs typeface="Times New Roman" panose="02020603050405020304" charset="0"/>
              </a:rPr>
              <a:t>引脚）</a:t>
            </a:r>
            <a:r>
              <a:rPr lang="zh-CN" altLang="en-US" sz="2000" b="0">
                <a:latin typeface="宋体" panose="02010600030101010101" pitchFamily="2" charset="-122"/>
                <a:ea typeface="宋体" panose="02010600030101010101" pitchFamily="2" charset="-122"/>
                <a:cs typeface="宋体" panose="02010600030101010101" pitchFamily="2" charset="-122"/>
              </a:rPr>
              <a:t>为低电平， 第一路</a:t>
            </a:r>
            <a:r>
              <a:rPr lang="en-US" altLang="zh-CN" sz="2000" b="0">
                <a:latin typeface="Times New Roman" panose="02020603050405020304" charset="0"/>
                <a:cs typeface="Times New Roman" panose="02020603050405020304" charset="0"/>
              </a:rPr>
              <a:t>DAC0832</a:t>
            </a:r>
            <a:r>
              <a:rPr lang="zh-CN" altLang="en-US" sz="2000" b="0">
                <a:latin typeface="宋体" panose="02010600030101010101" pitchFamily="2" charset="-122"/>
                <a:ea typeface="宋体" panose="02010600030101010101" pitchFamily="2" charset="-122"/>
                <a:cs typeface="宋体" panose="02010600030101010101" pitchFamily="2" charset="-122"/>
              </a:rPr>
              <a:t>选通，</a:t>
            </a:r>
            <a:r>
              <a:rPr lang="en-US" altLang="zh-CN" sz="2000" b="0">
                <a:latin typeface="Times New Roman" panose="02020603050405020304" charset="0"/>
                <a:cs typeface="Times New Roman" panose="02020603050405020304" charset="0"/>
              </a:rPr>
              <a:t>P0</a:t>
            </a:r>
            <a:r>
              <a:rPr lang="zh-CN" altLang="en-US" sz="2000" b="0">
                <a:latin typeface="宋体" panose="02010600030101010101" pitchFamily="2" charset="-122"/>
                <a:ea typeface="宋体" panose="02010600030101010101" pitchFamily="2" charset="-122"/>
                <a:cs typeface="宋体" panose="02010600030101010101" pitchFamily="2" charset="-122"/>
              </a:rPr>
              <a:t>口输出的十进制</a:t>
            </a:r>
            <a:r>
              <a:rPr lang="zh-CN" altLang="en-US" sz="2000" b="0">
                <a:latin typeface="Times New Roman" panose="02020603050405020304" charset="0"/>
                <a:cs typeface="Times New Roman" panose="02020603050405020304" charset="0"/>
              </a:rPr>
              <a:t> </a:t>
            </a:r>
            <a:r>
              <a:rPr lang="zh-CN" altLang="en-US" sz="2000" b="0">
                <a:latin typeface="宋体" panose="02010600030101010101" pitchFamily="2" charset="-122"/>
                <a:ea typeface="宋体" panose="02010600030101010101" pitchFamily="2" charset="-122"/>
                <a:cs typeface="宋体" panose="02010600030101010101" pitchFamily="2" charset="-122"/>
              </a:rPr>
              <a:t>数字量</a:t>
            </a:r>
            <a:r>
              <a:rPr lang="en-US" altLang="zh-CN" sz="2000" b="0">
                <a:latin typeface="Times New Roman" panose="02020603050405020304" charset="0"/>
                <a:cs typeface="Times New Roman" panose="02020603050405020304" charset="0"/>
              </a:rPr>
              <a:t>i</a:t>
            </a:r>
            <a:r>
              <a:rPr lang="zh-CN" altLang="en-US" sz="2000" b="0">
                <a:latin typeface="宋体" panose="02010600030101010101" pitchFamily="2" charset="-122"/>
                <a:ea typeface="宋体" panose="02010600030101010101" pitchFamily="2" charset="-122"/>
                <a:cs typeface="宋体" panose="02010600030101010101" pitchFamily="2" charset="-122"/>
              </a:rPr>
              <a:t>时，单片机</a:t>
            </a:r>
            <a:r>
              <a:rPr lang="en-US" altLang="zh-CN" sz="2000" b="0">
                <a:latin typeface="Times New Roman" panose="02020603050405020304" charset="0"/>
                <a:cs typeface="Times New Roman" panose="02020603050405020304" charset="0"/>
              </a:rPr>
              <a:t>P3.6 </a:t>
            </a:r>
            <a:r>
              <a:rPr lang="zh-CN" altLang="en-US" sz="2000" b="0">
                <a:latin typeface="宋体" panose="02010600030101010101" pitchFamily="2" charset="-122"/>
                <a:ea typeface="宋体" panose="02010600030101010101" pitchFamily="2" charset="-122"/>
                <a:cs typeface="宋体" panose="02010600030101010101" pitchFamily="2" charset="-122"/>
              </a:rPr>
              <a:t>口</a:t>
            </a:r>
            <a:r>
              <a:rPr lang="en-US" altLang="zh-CN" sz="2000" b="0">
                <a:latin typeface="Times New Roman" panose="02020603050405020304" charset="0"/>
                <a:cs typeface="Times New Roman" panose="02020603050405020304" charset="0"/>
              </a:rPr>
              <a:t>WR</a:t>
            </a:r>
            <a:r>
              <a:rPr lang="zh-CN" altLang="en-US" sz="2000" b="0">
                <a:latin typeface="宋体" panose="02010600030101010101" pitchFamily="2" charset="-122"/>
                <a:ea typeface="宋体" panose="02010600030101010101" pitchFamily="2" charset="-122"/>
                <a:cs typeface="宋体" panose="02010600030101010101" pitchFamily="2" charset="-122"/>
              </a:rPr>
              <a:t>输出低电平有效，输入寄存器直通，数据在</a:t>
            </a:r>
            <a:r>
              <a:rPr lang="en-US" altLang="zh-CN" sz="2000" b="0">
                <a:latin typeface="Times New Roman" panose="02020603050405020304" charset="0"/>
                <a:cs typeface="Times New Roman" panose="02020603050405020304" charset="0"/>
              </a:rPr>
              <a:t>DAC</a:t>
            </a:r>
            <a:r>
              <a:rPr lang="zh-CN" altLang="en-US" sz="2000" b="0">
                <a:latin typeface="宋体" panose="02010600030101010101" pitchFamily="2" charset="-122"/>
                <a:ea typeface="宋体" panose="02010600030101010101" pitchFamily="2" charset="-122"/>
                <a:cs typeface="宋体" panose="02010600030101010101" pitchFamily="2" charset="-122"/>
              </a:rPr>
              <a:t>寄存器锁存。 </a:t>
            </a:r>
            <a:endParaRPr lang="zh-CN" altLang="en-US" sz="2000"/>
          </a:p>
        </p:txBody>
      </p:sp>
      <p:cxnSp>
        <p:nvCxnSpPr>
          <p:cNvPr id="7" name="直接箭头连接符 6"/>
          <p:cNvCxnSpPr/>
          <p:nvPr/>
        </p:nvCxnSpPr>
        <p:spPr>
          <a:xfrm flipV="1">
            <a:off x="3398520" y="4090035"/>
            <a:ext cx="2956560" cy="1524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441440" y="4758690"/>
            <a:ext cx="5441950" cy="706755"/>
          </a:xfrm>
          <a:prstGeom prst="rect">
            <a:avLst/>
          </a:prstGeom>
          <a:solidFill>
            <a:srgbClr val="CCFFCC"/>
          </a:solidFill>
          <a:ln w="9525">
            <a:noFill/>
          </a:ln>
        </p:spPr>
        <p:txBody>
          <a:bodyPr wrap="square">
            <a:spAutoFit/>
          </a:bodyPr>
          <a:p>
            <a:pPr indent="0" fontAlgn="auto"/>
            <a:r>
              <a:rPr lang="zh-CN" altLang="en-US" sz="2000" b="0">
                <a:latin typeface="宋体" panose="02010600030101010101" pitchFamily="2" charset="-122"/>
                <a:ea typeface="宋体" panose="02010600030101010101" pitchFamily="2" charset="-122"/>
                <a:cs typeface="宋体" panose="02010600030101010101" pitchFamily="2" charset="-122"/>
              </a:rPr>
              <a:t>P2.5（</a:t>
            </a:r>
            <a:r>
              <a:rPr lang="en-US" altLang="zh-CN" sz="2000" b="0">
                <a:latin typeface="宋体" panose="02010600030101010101" pitchFamily="2" charset="-122"/>
                <a:ea typeface="宋体" panose="02010600030101010101" pitchFamily="2" charset="-122"/>
                <a:cs typeface="宋体" panose="02010600030101010101" pitchFamily="2" charset="-122"/>
              </a:rPr>
              <a:t>CS</a:t>
            </a:r>
            <a:r>
              <a:rPr lang="zh-CN" altLang="en-US" sz="2000" b="0">
                <a:latin typeface="宋体" panose="02010600030101010101" pitchFamily="2" charset="-122"/>
                <a:ea typeface="宋体" panose="02010600030101010101" pitchFamily="2" charset="-122"/>
                <a:cs typeface="宋体" panose="02010600030101010101" pitchFamily="2" charset="-122"/>
              </a:rPr>
              <a:t>引脚）</a:t>
            </a:r>
            <a:r>
              <a:rPr lang="zh-CN" altLang="en-US" sz="2000" b="0">
                <a:latin typeface="宋体" panose="02010600030101010101" pitchFamily="2" charset="-122"/>
                <a:ea typeface="宋体" panose="02010600030101010101" pitchFamily="2" charset="-122"/>
                <a:cs typeface="宋体" panose="02010600030101010101" pitchFamily="2" charset="-122"/>
              </a:rPr>
              <a:t>为低电平，（第二路DAC0832选通，P0口输出255-</a:t>
            </a:r>
            <a:r>
              <a:rPr lang="en-US" altLang="zh-CN" sz="2000" b="0">
                <a:latin typeface="宋体" panose="02010600030101010101" pitchFamily="2" charset="-122"/>
                <a:ea typeface="宋体" panose="02010600030101010101" pitchFamily="2" charset="-122"/>
                <a:cs typeface="宋体" panose="02010600030101010101" pitchFamily="2" charset="-122"/>
              </a:rPr>
              <a:t>i</a:t>
            </a:r>
            <a:r>
              <a:rPr lang="zh-CN" altLang="en-US" sz="2000" b="0">
                <a:latin typeface="宋体" panose="02010600030101010101" pitchFamily="2" charset="-122"/>
                <a:ea typeface="宋体" panose="02010600030101010101" pitchFamily="2" charset="-122"/>
                <a:cs typeface="宋体" panose="02010600030101010101" pitchFamily="2" charset="-122"/>
              </a:rPr>
              <a:t>, 数据在DAC寄存器锁存</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cxnSp>
        <p:nvCxnSpPr>
          <p:cNvPr id="9" name="直接箭头连接符 8"/>
          <p:cNvCxnSpPr/>
          <p:nvPr/>
        </p:nvCxnSpPr>
        <p:spPr>
          <a:xfrm>
            <a:off x="3738880" y="4507865"/>
            <a:ext cx="2677160" cy="58801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6456680" y="5554345"/>
            <a:ext cx="5426710" cy="1322070"/>
          </a:xfrm>
          <a:prstGeom prst="rect">
            <a:avLst/>
          </a:prstGeom>
          <a:solidFill>
            <a:srgbClr val="FFCCFF"/>
          </a:solidFill>
          <a:ln w="9525">
            <a:noFill/>
          </a:ln>
        </p:spPr>
        <p:txBody>
          <a:bodyPr wrap="square">
            <a:spAutoFit/>
          </a:bodyPr>
          <a:p>
            <a:pPr indent="0" fontAlgn="auto"/>
            <a:r>
              <a:rPr lang="en-US" altLang="zh-CN" sz="2000" b="0">
                <a:latin typeface="宋体" panose="02010600030101010101" pitchFamily="2" charset="-122"/>
                <a:ea typeface="宋体" panose="02010600030101010101" pitchFamily="2" charset="-122"/>
                <a:cs typeface="宋体" panose="02010600030101010101" pitchFamily="2" charset="-122"/>
              </a:rPr>
              <a:t>P2.7（XFER引脚）为低电平，P0输出同时WR与XFER均为低，</a:t>
            </a:r>
            <a:r>
              <a:rPr lang="zh-CN" altLang="en-US" sz="2000" b="0">
                <a:latin typeface="宋体" panose="02010600030101010101" pitchFamily="2" charset="-122"/>
                <a:ea typeface="宋体" panose="02010600030101010101" pitchFamily="2" charset="-122"/>
                <a:cs typeface="宋体" panose="02010600030101010101" pitchFamily="2" charset="-122"/>
              </a:rPr>
              <a:t>打开两路</a:t>
            </a:r>
            <a:r>
              <a:rPr lang="en-US" altLang="zh-CN" sz="2000" b="0">
                <a:latin typeface="宋体" panose="02010600030101010101" pitchFamily="2" charset="-122"/>
                <a:ea typeface="宋体" panose="02010600030101010101" pitchFamily="2" charset="-122"/>
                <a:cs typeface="宋体" panose="02010600030101010101" pitchFamily="2" charset="-122"/>
              </a:rPr>
              <a:t>DAC寄存器</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同时直通</a:t>
            </a:r>
            <a:r>
              <a:rPr lang="zh-CN" altLang="en-US" sz="2000" b="0">
                <a:latin typeface="宋体" panose="02010600030101010101" pitchFamily="2" charset="-122"/>
                <a:ea typeface="宋体" panose="02010600030101010101" pitchFamily="2" charset="-122"/>
                <a:cs typeface="宋体" panose="02010600030101010101" pitchFamily="2" charset="-122"/>
              </a:rPr>
              <a:t>）</a:t>
            </a:r>
            <a:r>
              <a:rPr lang="en-US" altLang="zh-CN" sz="2000" b="0">
                <a:latin typeface="宋体" panose="02010600030101010101" pitchFamily="2" charset="-122"/>
                <a:ea typeface="宋体" panose="02010600030101010101" pitchFamily="2" charset="-122"/>
                <a:cs typeface="宋体" panose="02010600030101010101" pitchFamily="2" charset="-122"/>
              </a:rPr>
              <a:t>，同步启动两路DA转换</a:t>
            </a:r>
            <a:r>
              <a:rPr lang="zh-CN" altLang="en-US" sz="2000" b="0">
                <a:latin typeface="宋体" panose="02010600030101010101" pitchFamily="2" charset="-122"/>
                <a:ea typeface="宋体" panose="02010600030101010101" pitchFamily="2" charset="-122"/>
                <a:cs typeface="宋体" panose="02010600030101010101" pitchFamily="2" charset="-122"/>
              </a:rPr>
              <a:t>。数据输出完毕，</a:t>
            </a:r>
            <a:r>
              <a:rPr lang="en-US" altLang="zh-CN" sz="2000" b="0">
                <a:latin typeface="宋体" panose="02010600030101010101" pitchFamily="2" charset="-122"/>
                <a:ea typeface="宋体" panose="02010600030101010101" pitchFamily="2" charset="-122"/>
                <a:cs typeface="宋体" panose="02010600030101010101" pitchFamily="2" charset="-122"/>
              </a:rPr>
              <a:t>WR</a:t>
            </a:r>
            <a:r>
              <a:rPr lang="zh-CN" altLang="en-US" sz="2000" b="0">
                <a:latin typeface="宋体" panose="02010600030101010101" pitchFamily="2" charset="-122"/>
                <a:ea typeface="宋体" panose="02010600030101010101" pitchFamily="2" charset="-122"/>
                <a:cs typeface="宋体" panose="02010600030101010101" pitchFamily="2" charset="-122"/>
              </a:rPr>
              <a:t>为高，上升沿锁存数据。</a:t>
            </a:r>
            <a:endParaRPr lang="zh-CN" altLang="en-US" sz="2000" b="0">
              <a:latin typeface="宋体" panose="02010600030101010101" pitchFamily="2" charset="-122"/>
              <a:ea typeface="宋体" panose="02010600030101010101" pitchFamily="2" charset="-122"/>
              <a:cs typeface="宋体" panose="02010600030101010101" pitchFamily="2" charset="-122"/>
            </a:endParaRPr>
          </a:p>
        </p:txBody>
      </p:sp>
      <p:cxnSp>
        <p:nvCxnSpPr>
          <p:cNvPr id="11" name="直接箭头连接符 10"/>
          <p:cNvCxnSpPr/>
          <p:nvPr/>
        </p:nvCxnSpPr>
        <p:spPr>
          <a:xfrm>
            <a:off x="3230880" y="4882515"/>
            <a:ext cx="3210560" cy="13970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3046095" y="5251450"/>
            <a:ext cx="595630" cy="65976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2169795" y="5911215"/>
            <a:ext cx="2310765" cy="398780"/>
          </a:xfrm>
          <a:prstGeom prst="rect">
            <a:avLst/>
          </a:prstGeom>
          <a:solidFill>
            <a:srgbClr val="CCECFF"/>
          </a:solidFill>
          <a:ln w="9525">
            <a:noFill/>
          </a:ln>
        </p:spPr>
        <p:txBody>
          <a:bodyPr wrap="square">
            <a:spAutoFit/>
          </a:bodyPr>
          <a:p>
            <a:pPr indent="0" fontAlgn="auto"/>
            <a:r>
              <a:rPr lang="zh-CN" altLang="en-US" sz="2000" b="1">
                <a:solidFill>
                  <a:srgbClr val="C00000"/>
                </a:solidFill>
                <a:latin typeface="宋体" panose="02010600030101010101" pitchFamily="2" charset="-122"/>
                <a:ea typeface="宋体" panose="02010600030101010101" pitchFamily="2" charset="-122"/>
                <a:cs typeface="宋体" panose="02010600030101010101" pitchFamily="2" charset="-122"/>
              </a:rPr>
              <a:t>维持波形一段时间</a:t>
            </a:r>
            <a:endParaRPr lang="zh-CN" altLang="en-US" sz="2000" b="1">
              <a:solidFill>
                <a:srgbClr val="C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0" grpId="0" bldLvl="0" animBg="1"/>
      <p:bldP spid="1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图片 12"/>
          <p:cNvPicPr>
            <a:picLocks noChangeAspect="1" noChangeArrowheads="1"/>
          </p:cNvPicPr>
          <p:nvPr>
            <p:ph idx="1"/>
          </p:nvPr>
        </p:nvPicPr>
        <p:blipFill>
          <a:blip r:embed="rId1"/>
          <a:srcRect/>
          <a:stretch>
            <a:fillRect/>
          </a:stretch>
        </p:blipFill>
        <p:spPr>
          <a:xfrm>
            <a:off x="360680" y="1744980"/>
            <a:ext cx="5895340" cy="3825240"/>
          </a:xfrm>
          <a:prstGeom prst="rect">
            <a:avLst/>
          </a:prstGeom>
          <a:noFill/>
          <a:ln w="9525">
            <a:noFill/>
            <a:miter lim="800000"/>
            <a:headEnd/>
            <a:tailEnd/>
          </a:ln>
        </p:spPr>
      </p:pic>
      <p:pic>
        <p:nvPicPr>
          <p:cNvPr id="5" name="图片 15"/>
          <p:cNvPicPr>
            <a:picLocks noChangeAspect="1" noChangeArrowheads="1"/>
          </p:cNvPicPr>
          <p:nvPr/>
        </p:nvPicPr>
        <p:blipFill>
          <a:blip r:embed="rId2"/>
          <a:srcRect/>
          <a:stretch>
            <a:fillRect/>
          </a:stretch>
        </p:blipFill>
        <p:spPr>
          <a:xfrm>
            <a:off x="6453505" y="1744980"/>
            <a:ext cx="5681345" cy="3765550"/>
          </a:xfrm>
          <a:prstGeom prst="rect">
            <a:avLst/>
          </a:prstGeom>
          <a:noFill/>
          <a:ln w="9525">
            <a:noFill/>
            <a:miter lim="800000"/>
            <a:headEnd/>
            <a:tailEnd/>
          </a:ln>
        </p:spPr>
      </p:pic>
      <p:sp>
        <p:nvSpPr>
          <p:cNvPr id="6" name="内容占位符 2"/>
          <p:cNvSpPr>
            <a:spLocks noGrp="1"/>
          </p:cNvSpPr>
          <p:nvPr/>
        </p:nvSpPr>
        <p:spPr>
          <a:xfrm>
            <a:off x="609600" y="1196975"/>
            <a:ext cx="2651760" cy="662305"/>
          </a:xfrm>
          <a:prstGeom prst="rect">
            <a:avLst/>
          </a:prstGeom>
          <a:noFill/>
          <a:ln>
            <a:no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9pPr>
          </a:lstStyle>
          <a:p>
            <a:r>
              <a:rPr lang="zh-CN" altLang="en-US" b="1"/>
              <a:t>仿真结果：</a:t>
            </a:r>
            <a:endParaRPr lang="zh-CN" altLang="en-US" b="1"/>
          </a:p>
          <a:p>
            <a:pPr marL="0" indent="0">
              <a:buNone/>
            </a:pPr>
            <a:endParaRPr lang="zh-CN" altLang="en-US" sz="2400"/>
          </a:p>
        </p:txBody>
      </p:sp>
      <p:sp>
        <p:nvSpPr>
          <p:cNvPr id="7" name="内容占位符 2"/>
          <p:cNvSpPr>
            <a:spLocks noGrp="1"/>
          </p:cNvSpPr>
          <p:nvPr/>
        </p:nvSpPr>
        <p:spPr>
          <a:xfrm>
            <a:off x="1797685" y="5774055"/>
            <a:ext cx="2651760" cy="662305"/>
          </a:xfrm>
          <a:prstGeom prst="rect">
            <a:avLst/>
          </a:prstGeom>
          <a:noFill/>
          <a:ln>
            <a:no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9pPr>
          </a:lstStyle>
          <a:p>
            <a:pPr marL="0" indent="0">
              <a:buNone/>
            </a:pPr>
            <a:r>
              <a:rPr lang="zh-CN" altLang="en-US"/>
              <a:t>两路输出</a:t>
            </a:r>
            <a:endParaRPr lang="zh-CN" altLang="en-US"/>
          </a:p>
          <a:p>
            <a:pPr marL="0" indent="0">
              <a:buNone/>
            </a:pPr>
            <a:endParaRPr lang="zh-CN" altLang="en-US" sz="2400"/>
          </a:p>
        </p:txBody>
      </p:sp>
      <p:sp>
        <p:nvSpPr>
          <p:cNvPr id="8" name="内容占位符 2"/>
          <p:cNvSpPr>
            <a:spLocks noGrp="1"/>
          </p:cNvSpPr>
          <p:nvPr/>
        </p:nvSpPr>
        <p:spPr>
          <a:xfrm>
            <a:off x="7001510" y="5570220"/>
            <a:ext cx="4768850" cy="662305"/>
          </a:xfrm>
          <a:prstGeom prst="rect">
            <a:avLst/>
          </a:prstGeom>
          <a:noFill/>
          <a:ln>
            <a:noFill/>
          </a:ln>
          <a:effec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anose="05000000000000000000"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anose="05000000000000000000" pitchFamily="2" charset="2"/>
              <a:buChar char="§"/>
              <a:defRPr sz="2000">
                <a:solidFill>
                  <a:schemeClr val="tx1"/>
                </a:solidFill>
                <a:latin typeface="+mn-lt"/>
                <a:ea typeface="+mn-ea"/>
              </a:defRPr>
            </a:lvl9pPr>
          </a:lstStyle>
          <a:p>
            <a:pPr marL="0" indent="0">
              <a:buNone/>
            </a:pPr>
            <a:r>
              <a:rPr lang="zh-CN" altLang="en-US"/>
              <a:t>第二路输出单极性与双极性转换后对比</a:t>
            </a:r>
            <a:endParaRPr lang="zh-CN" altLang="en-US"/>
          </a:p>
          <a:p>
            <a:pPr marL="0" indent="0">
              <a:buNone/>
            </a:pPr>
            <a:endParaRPr lang="zh-CN" altLang="en-US" sz="2400"/>
          </a:p>
        </p:txBody>
      </p:sp>
      <p:sp>
        <p:nvSpPr>
          <p:cNvPr id="9" name="标题 1"/>
          <p:cNvSpPr>
            <a:spLocks noGrp="1"/>
          </p:cNvSpPr>
          <p:nvPr/>
        </p:nvSpPr>
        <p:spPr>
          <a:xfrm>
            <a:off x="1470660" y="180975"/>
            <a:ext cx="9914467" cy="847725"/>
          </a:xfrm>
          <a:prstGeom prst="rect">
            <a:avLst/>
          </a:prstGeom>
          <a:noFill/>
          <a:ln>
            <a:noFill/>
          </a:ln>
          <a:effectLst/>
        </p:spPr>
        <p:txBody>
          <a:bodyPr vert="horz" wrap="square" lIns="91440" tIns="45720" rIns="91440" bIns="45720" numCol="1" anchor="ctr" anchorCtr="0" compatLnSpc="1"/>
          <a:lstStyle>
            <a:lvl1pPr algn="l" rtl="0" eaLnBrk="0" fontAlgn="base" hangingPunct="0">
              <a:spcBef>
                <a:spcPct val="0"/>
              </a:spcBef>
              <a:spcAft>
                <a:spcPct val="0"/>
              </a:spcAft>
              <a:defRPr sz="4400" b="1">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9pPr>
          </a:lstStyle>
          <a:p>
            <a:r>
              <a:rPr lang="zh-CN" altLang="en-US">
                <a:solidFill>
                  <a:schemeClr val="tx1"/>
                </a:solidFill>
              </a:rPr>
              <a:t>6.4.4 多路异步波形发生器设计实例</a:t>
            </a:r>
            <a:endParaRPr lang="zh-CN" altLang="en-US">
              <a:solidFill>
                <a:schemeClr val="tx1"/>
              </a:solidFill>
            </a:endParaRPr>
          </a:p>
        </p:txBody>
      </p:sp>
    </p:spTree>
  </p:cSld>
  <p:clrMapOvr>
    <a:masterClrMapping/>
  </p:clrMapOvr>
  <p:transition spd="med">
    <p:split orient="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110105" y="137160"/>
            <a:ext cx="7033895" cy="847725"/>
          </a:xfrm>
        </p:spPr>
        <p:txBody>
          <a:bodyPr/>
          <a:p>
            <a:pPr algn="ctr"/>
            <a:r>
              <a:rPr lang="zh-CN" altLang="en-US"/>
              <a:t>小结与作业</a:t>
            </a:r>
            <a:endParaRPr lang="zh-CN" altLang="en-US"/>
          </a:p>
        </p:txBody>
      </p:sp>
      <p:sp>
        <p:nvSpPr>
          <p:cNvPr id="3" name="内容占位符 2"/>
          <p:cNvSpPr>
            <a:spLocks noGrp="1"/>
          </p:cNvSpPr>
          <p:nvPr>
            <p:ph idx="1"/>
          </p:nvPr>
        </p:nvSpPr>
        <p:spPr>
          <a:xfrm>
            <a:off x="609600" y="1471295"/>
            <a:ext cx="10972800" cy="2520950"/>
          </a:xfrm>
          <a:solidFill>
            <a:srgbClr val="FFFFCC"/>
          </a:solidFill>
        </p:spPr>
        <p:txBody>
          <a:bodyPr/>
          <a:p>
            <a:pPr marL="0" indent="0" latinLnBrk="0">
              <a:lnSpc>
                <a:spcPct val="120000"/>
              </a:lnSpc>
              <a:spcBef>
                <a:spcPts val="0"/>
              </a:spcBef>
              <a:buNone/>
            </a:pPr>
            <a:r>
              <a:rPr lang="en-US" altLang="zh-CN"/>
              <a:t>       </a:t>
            </a:r>
            <a:r>
              <a:rPr lang="zh-CN" altLang="en-US"/>
              <a:t>DAC内部有两个锁存器，工作方式分为双缓冲、单缓冲和直通三种。</a:t>
            </a:r>
            <a:endParaRPr lang="zh-CN" altLang="en-US"/>
          </a:p>
          <a:p>
            <a:pPr marL="0" indent="0" latinLnBrk="0">
              <a:lnSpc>
                <a:spcPct val="120000"/>
              </a:lnSpc>
              <a:spcBef>
                <a:spcPts val="0"/>
              </a:spcBef>
              <a:buNone/>
            </a:pPr>
            <a:r>
              <a:rPr lang="zh-CN" altLang="en-US"/>
              <a:t>       对于同步多路输入需要采用双缓冲模式，一路输出或异步时分多路可以采用单缓冲，实时DA转换采用直通方式。</a:t>
            </a:r>
            <a:endParaRPr lang="zh-CN" altLang="en-US"/>
          </a:p>
        </p:txBody>
      </p:sp>
      <p:sp>
        <p:nvSpPr>
          <p:cNvPr id="121" name="文本框 120"/>
          <p:cNvSpPr txBox="1"/>
          <p:nvPr/>
        </p:nvSpPr>
        <p:spPr>
          <a:xfrm>
            <a:off x="609600" y="4297680"/>
            <a:ext cx="11414760" cy="953135"/>
          </a:xfrm>
          <a:prstGeom prst="rect">
            <a:avLst/>
          </a:prstGeom>
          <a:noFill/>
          <a:ln w="9525">
            <a:noFill/>
          </a:ln>
        </p:spPr>
        <p:txBody>
          <a:bodyPr wrap="square">
            <a:spAutoFit/>
          </a:bodyPr>
          <a:p>
            <a:pPr indent="0"/>
            <a:r>
              <a:rPr lang="zh-CN" altLang="en-US" sz="2800" b="1">
                <a:latin typeface="宋体" panose="02010600030101010101" pitchFamily="2" charset="-122"/>
                <a:ea typeface="宋体" panose="02010600030101010101" pitchFamily="2" charset="-122"/>
                <a:cs typeface="宋体" panose="02010600030101010101" pitchFamily="2" charset="-122"/>
              </a:rPr>
              <a:t>作业：设计一个输出频率为</a:t>
            </a:r>
            <a:r>
              <a:rPr lang="en-US" altLang="zh-CN" sz="2800" b="1">
                <a:latin typeface="Times New Roman" panose="02020603050405020304" charset="0"/>
                <a:cs typeface="Times New Roman" panose="02020603050405020304" charset="0"/>
              </a:rPr>
              <a:t>500HZ</a:t>
            </a:r>
            <a:r>
              <a:rPr lang="zh-CN" altLang="en-US" sz="2800" b="1">
                <a:latin typeface="宋体" panose="02010600030101010101" pitchFamily="2" charset="-122"/>
                <a:ea typeface="宋体" panose="02010600030101010101" pitchFamily="2" charset="-122"/>
                <a:cs typeface="宋体" panose="02010600030101010101" pitchFamily="2" charset="-122"/>
              </a:rPr>
              <a:t>，幅值为</a:t>
            </a:r>
            <a:r>
              <a:rPr lang="en-US" altLang="zh-CN" sz="2800" b="1">
                <a:latin typeface="Times New Roman" panose="02020603050405020304" charset="0"/>
                <a:cs typeface="Times New Roman" panose="02020603050405020304" charset="0"/>
              </a:rPr>
              <a:t>3V</a:t>
            </a:r>
            <a:r>
              <a:rPr lang="zh-CN" altLang="en-US" sz="2800" b="1">
                <a:latin typeface="宋体" panose="02010600030101010101" pitchFamily="2" charset="-122"/>
                <a:ea typeface="宋体" panose="02010600030101010101" pitchFamily="2" charset="-122"/>
                <a:cs typeface="宋体" panose="02010600030101010101" pitchFamily="2" charset="-122"/>
              </a:rPr>
              <a:t>的方波双极性电压信号发生器。</a:t>
            </a:r>
            <a:endParaRPr lang="zh-CN" altLang="en-US" sz="2800" b="1"/>
          </a:p>
        </p:txBody>
      </p:sp>
    </p:spTree>
  </p:cSld>
  <p:clrMapOvr>
    <a:masterClrMapping/>
  </p:clrMapOvr>
  <p:transition spd="med">
    <p:split orient="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zh-CN" altLang="en-US"/>
              <a:t>n位DAC有n个二进制输入端，有一个模拟输出端。输入有2</a:t>
            </a:r>
            <a:r>
              <a:rPr lang="zh-CN" altLang="en-US" baseline="30000"/>
              <a:t>n</a:t>
            </a:r>
            <a:r>
              <a:rPr lang="zh-CN" altLang="en-US"/>
              <a:t>个不同的二进制组态，DAC根据参考电压U</a:t>
            </a:r>
            <a:r>
              <a:rPr lang="zh-CN" altLang="en-US" baseline="-25000"/>
              <a:t>REF</a:t>
            </a:r>
            <a:r>
              <a:rPr lang="zh-CN" altLang="en-US"/>
              <a:t>，通过DA转换，输出为2</a:t>
            </a:r>
            <a:r>
              <a:rPr lang="zh-CN" altLang="en-US" baseline="30000"/>
              <a:t>n</a:t>
            </a:r>
            <a:r>
              <a:rPr lang="zh-CN" altLang="en-US"/>
              <a:t>个电压之一。</a:t>
            </a:r>
            <a:endParaRPr lang="zh-CN" altLang="en-US"/>
          </a:p>
        </p:txBody>
      </p:sp>
      <p:sp>
        <p:nvSpPr>
          <p:cNvPr id="4" name="标题 1"/>
          <p:cNvSpPr>
            <a:spLocks noGrp="1"/>
          </p:cNvSpPr>
          <p:nvPr/>
        </p:nvSpPr>
        <p:spPr>
          <a:xfrm>
            <a:off x="2849245" y="59690"/>
            <a:ext cx="6103620" cy="847725"/>
          </a:xfrm>
          <a:prstGeom prst="rect">
            <a:avLst/>
          </a:prstGeom>
          <a:noFill/>
          <a:ln>
            <a:noFill/>
          </a:ln>
          <a:effectLst/>
        </p:spPr>
        <p:txBody>
          <a:bodyPr vert="horz" wrap="square" lIns="91440" tIns="45720" rIns="91440" bIns="45720" numCol="1" anchor="ctr" anchorCtr="0" compatLnSpc="1"/>
          <a:lstStyle>
            <a:lvl1pPr algn="l" rtl="0" eaLnBrk="0" fontAlgn="base" hangingPunct="0">
              <a:spcBef>
                <a:spcPct val="0"/>
              </a:spcBef>
              <a:spcAft>
                <a:spcPct val="0"/>
              </a:spcAft>
              <a:defRPr sz="4400" b="1">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9pPr>
          </a:lstStyle>
          <a:p>
            <a:r>
              <a:rPr lang="zh-CN" altLang="en-US">
                <a:solidFill>
                  <a:schemeClr val="tx1"/>
                </a:solidFill>
              </a:rPr>
              <a:t>6.4 DA转换应用设计</a:t>
            </a:r>
            <a:endParaRPr lang="zh-CN" altLang="en-US">
              <a:solidFill>
                <a:schemeClr val="tx1"/>
              </a:solidFill>
            </a:endParaRPr>
          </a:p>
        </p:txBody>
      </p:sp>
      <p:graphicFrame>
        <p:nvGraphicFramePr>
          <p:cNvPr id="1073742853" name="对象 1073742852"/>
          <p:cNvGraphicFramePr>
            <a:graphicFrameLocks noChangeAspect="1"/>
          </p:cNvGraphicFramePr>
          <p:nvPr/>
        </p:nvGraphicFramePr>
        <p:xfrm>
          <a:off x="2933065" y="2874010"/>
          <a:ext cx="5584825" cy="3549650"/>
        </p:xfrm>
        <a:graphic>
          <a:graphicData uri="http://schemas.openxmlformats.org/presentationml/2006/ole">
            <mc:AlternateContent xmlns:mc="http://schemas.openxmlformats.org/markup-compatibility/2006">
              <mc:Choice xmlns:v="urn:schemas-microsoft-com:vml" Requires="v">
                <p:oleObj spid="_x0000_s3076" name="" r:id="rId1" imgW="1432560" imgH="914400" progId="Visio.Drawing.11">
                  <p:embed/>
                </p:oleObj>
              </mc:Choice>
              <mc:Fallback>
                <p:oleObj name="" r:id="rId1" imgW="1432560" imgH="914400" progId="Visio.Drawing.11">
                  <p:embed/>
                  <p:pic>
                    <p:nvPicPr>
                      <p:cNvPr id="0" name="图片 3075"/>
                      <p:cNvPicPr/>
                      <p:nvPr/>
                    </p:nvPicPr>
                    <p:blipFill>
                      <a:blip r:embed="rId2"/>
                      <a:stretch>
                        <a:fillRect/>
                      </a:stretch>
                    </p:blipFill>
                    <p:spPr>
                      <a:xfrm>
                        <a:off x="2933065" y="2874010"/>
                        <a:ext cx="5584825" cy="3549650"/>
                      </a:xfrm>
                      <a:prstGeom prst="rect">
                        <a:avLst/>
                      </a:prstGeom>
                      <a:noFill/>
                      <a:ln w="38100">
                        <a:noFill/>
                        <a:miter/>
                      </a:ln>
                    </p:spPr>
                  </p:pic>
                </p:oleObj>
              </mc:Fallback>
            </mc:AlternateContent>
          </a:graphicData>
        </a:graphic>
      </p:graphicFrame>
    </p:spTree>
  </p:cSld>
  <p:clrMapOvr>
    <a:masterClrMapping/>
  </p:clrMapOvr>
  <p:transition spd="med">
    <p:split orient="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955165" y="78740"/>
            <a:ext cx="9914467" cy="847725"/>
          </a:xfrm>
        </p:spPr>
        <p:txBody>
          <a:bodyPr/>
          <a:p>
            <a:r>
              <a:rPr lang="zh-CN" altLang="en-US">
                <a:solidFill>
                  <a:schemeClr val="tx1"/>
                </a:solidFill>
              </a:rPr>
              <a:t>6.4.1 DAC0832内部结构及引脚介绍</a:t>
            </a:r>
            <a:endParaRPr lang="zh-CN" altLang="en-US">
              <a:solidFill>
                <a:schemeClr val="tx1"/>
              </a:solidFill>
            </a:endParaRPr>
          </a:p>
        </p:txBody>
      </p:sp>
      <p:graphicFrame>
        <p:nvGraphicFramePr>
          <p:cNvPr id="1073742852" name="对象 1073742851"/>
          <p:cNvGraphicFramePr>
            <a:graphicFrameLocks noChangeAspect="1"/>
          </p:cNvGraphicFramePr>
          <p:nvPr/>
        </p:nvGraphicFramePr>
        <p:xfrm>
          <a:off x="2522220" y="1223010"/>
          <a:ext cx="7755890" cy="4933950"/>
        </p:xfrm>
        <a:graphic>
          <a:graphicData uri="http://schemas.openxmlformats.org/presentationml/2006/ole">
            <mc:AlternateContent xmlns:mc="http://schemas.openxmlformats.org/markup-compatibility/2006">
              <mc:Choice xmlns:v="urn:schemas-microsoft-com:vml" Requires="v">
                <p:oleObj spid="_x0000_s3076" name="" r:id="rId1" imgW="4061460" imgH="2583180" progId="Visio.Drawing.11">
                  <p:embed/>
                </p:oleObj>
              </mc:Choice>
              <mc:Fallback>
                <p:oleObj name="" r:id="rId1" imgW="4061460" imgH="2583180" progId="Visio.Drawing.11">
                  <p:embed/>
                  <p:pic>
                    <p:nvPicPr>
                      <p:cNvPr id="0" name="图片 3075"/>
                      <p:cNvPicPr/>
                      <p:nvPr/>
                    </p:nvPicPr>
                    <p:blipFill>
                      <a:blip r:embed="rId2"/>
                      <a:stretch>
                        <a:fillRect/>
                      </a:stretch>
                    </p:blipFill>
                    <p:spPr>
                      <a:xfrm>
                        <a:off x="2522220" y="1223010"/>
                        <a:ext cx="7755890" cy="4933950"/>
                      </a:xfrm>
                      <a:prstGeom prst="rect">
                        <a:avLst/>
                      </a:prstGeom>
                      <a:noFill/>
                      <a:ln w="38100">
                        <a:noFill/>
                        <a:miter/>
                      </a:ln>
                    </p:spPr>
                  </p:pic>
                </p:oleObj>
              </mc:Fallback>
            </mc:AlternateContent>
          </a:graphicData>
        </a:graphic>
      </p:graphicFrame>
      <p:sp>
        <p:nvSpPr>
          <p:cNvPr id="4" name="矩形 3"/>
          <p:cNvSpPr/>
          <p:nvPr/>
        </p:nvSpPr>
        <p:spPr>
          <a:xfrm>
            <a:off x="2682875" y="1513205"/>
            <a:ext cx="539750" cy="2000885"/>
          </a:xfrm>
          <a:prstGeom prst="rect">
            <a:avLst/>
          </a:prstGeom>
          <a:solidFill>
            <a:schemeClr val="accent1">
              <a:alpha val="0"/>
            </a:schemeClr>
          </a:solidFill>
          <a:ln w="412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400050" y="2115820"/>
            <a:ext cx="1915160" cy="398780"/>
          </a:xfrm>
          <a:prstGeom prst="rect">
            <a:avLst/>
          </a:prstGeom>
          <a:noFill/>
          <a:ln w="9525">
            <a:noFill/>
          </a:ln>
        </p:spPr>
        <p:txBody>
          <a:bodyPr wrap="square">
            <a:spAutoFit/>
          </a:bodyPr>
          <a:p>
            <a:pPr indent="0"/>
            <a:r>
              <a:rPr lang="en-US" altLang="zh-CN" sz="2000" b="1">
                <a:solidFill>
                  <a:schemeClr val="bg2">
                    <a:lumMod val="75000"/>
                  </a:schemeClr>
                </a:solidFill>
                <a:latin typeface="Times New Roman" panose="02020603050405020304" charset="0"/>
                <a:cs typeface="Times New Roman" panose="02020603050405020304" charset="0"/>
              </a:rPr>
              <a:t>8</a:t>
            </a:r>
            <a:r>
              <a:rPr lang="zh-CN" altLang="en-US" sz="2000" b="1">
                <a:solidFill>
                  <a:schemeClr val="bg2">
                    <a:lumMod val="75000"/>
                  </a:schemeClr>
                </a:solidFill>
                <a:latin typeface="宋体" panose="02010600030101010101" pitchFamily="2" charset="-122"/>
                <a:ea typeface="宋体" panose="02010600030101010101" pitchFamily="2" charset="-122"/>
                <a:cs typeface="宋体" panose="02010600030101010101" pitchFamily="2" charset="-122"/>
              </a:rPr>
              <a:t>位数字量输入</a:t>
            </a:r>
            <a:endParaRPr lang="zh-CN" altLang="en-US" sz="2000" b="1">
              <a:solidFill>
                <a:schemeClr val="bg2">
                  <a:lumMod val="7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9972040" y="2314575"/>
            <a:ext cx="1344295" cy="398780"/>
          </a:xfrm>
          <a:prstGeom prst="rect">
            <a:avLst/>
          </a:prstGeom>
          <a:noFill/>
          <a:ln w="9525">
            <a:noFill/>
          </a:ln>
        </p:spPr>
        <p:txBody>
          <a:bodyPr wrap="square">
            <a:spAutoFit/>
          </a:bodyPr>
          <a:p>
            <a:pPr indent="0"/>
            <a:r>
              <a:rPr lang="zh-CN" altLang="en-US" sz="2000" b="1">
                <a:latin typeface="宋体" panose="02010600030101010101" pitchFamily="2" charset="-122"/>
                <a:ea typeface="宋体" panose="02010600030101010101" pitchFamily="2" charset="-122"/>
                <a:cs typeface="宋体" panose="02010600030101010101" pitchFamily="2" charset="-122"/>
              </a:rPr>
              <a:t>输出电流</a:t>
            </a:r>
            <a:r>
              <a:rPr lang="en-US" altLang="zh-CN" sz="2000" b="1">
                <a:latin typeface="Times New Roman" panose="02020603050405020304" charset="0"/>
                <a:cs typeface="Times New Roman" panose="02020603050405020304" charset="0"/>
              </a:rPr>
              <a:t>1</a:t>
            </a:r>
            <a:endParaRPr lang="zh-CN" altLang="en-US" sz="2000" b="1"/>
          </a:p>
        </p:txBody>
      </p:sp>
      <p:sp>
        <p:nvSpPr>
          <p:cNvPr id="6" name="文本框 5"/>
          <p:cNvSpPr txBox="1"/>
          <p:nvPr/>
        </p:nvSpPr>
        <p:spPr>
          <a:xfrm>
            <a:off x="9972040" y="1915795"/>
            <a:ext cx="1344295" cy="398780"/>
          </a:xfrm>
          <a:prstGeom prst="rect">
            <a:avLst/>
          </a:prstGeom>
          <a:noFill/>
          <a:ln w="9525">
            <a:noFill/>
          </a:ln>
        </p:spPr>
        <p:txBody>
          <a:bodyPr wrap="square">
            <a:spAutoFit/>
          </a:bodyPr>
          <a:p>
            <a:pPr indent="0"/>
            <a:r>
              <a:rPr lang="en-US" altLang="zh-CN" sz="2000" b="1"/>
              <a:t>I</a:t>
            </a:r>
            <a:r>
              <a:rPr lang="en-US" altLang="zh-CN" sz="2000" b="1" baseline="-25000"/>
              <a:t>max</a:t>
            </a:r>
            <a:r>
              <a:rPr lang="en-US" altLang="zh-CN" sz="2000" b="1"/>
              <a:t>-I</a:t>
            </a:r>
            <a:r>
              <a:rPr lang="en-US" altLang="zh-CN" sz="2000" b="1" baseline="-25000"/>
              <a:t>out1</a:t>
            </a:r>
            <a:endParaRPr lang="en-US" altLang="zh-CN" sz="2000" b="1" baseline="-25000"/>
          </a:p>
        </p:txBody>
      </p:sp>
      <p:sp>
        <p:nvSpPr>
          <p:cNvPr id="7" name="文本框 6"/>
          <p:cNvSpPr txBox="1"/>
          <p:nvPr/>
        </p:nvSpPr>
        <p:spPr>
          <a:xfrm>
            <a:off x="-77470" y="4424045"/>
            <a:ext cx="2996565" cy="398780"/>
          </a:xfrm>
          <a:prstGeom prst="rect">
            <a:avLst/>
          </a:prstGeom>
          <a:noFill/>
          <a:ln w="9525">
            <a:noFill/>
          </a:ln>
        </p:spPr>
        <p:txBody>
          <a:bodyPr wrap="square">
            <a:spAutoFit/>
          </a:bodyPr>
          <a:p>
            <a:pPr indent="0"/>
            <a:r>
              <a:rPr lang="zh-CN" altLang="en-US" sz="2000" b="1">
                <a:latin typeface="宋体" panose="02010600030101010101" pitchFamily="2" charset="-122"/>
                <a:ea typeface="宋体" panose="02010600030101010101" pitchFamily="2" charset="-122"/>
                <a:cs typeface="宋体" panose="02010600030101010101" pitchFamily="2" charset="-122"/>
              </a:rPr>
              <a:t>片选信号，低电平有效</a:t>
            </a:r>
            <a:endParaRPr lang="zh-CN" altLang="en-US" sz="2000" b="1"/>
          </a:p>
        </p:txBody>
      </p:sp>
      <p:sp>
        <p:nvSpPr>
          <p:cNvPr id="8" name="文本框 7"/>
          <p:cNvSpPr txBox="1"/>
          <p:nvPr/>
        </p:nvSpPr>
        <p:spPr>
          <a:xfrm>
            <a:off x="408940" y="3717290"/>
            <a:ext cx="2369185" cy="706755"/>
          </a:xfrm>
          <a:prstGeom prst="rect">
            <a:avLst/>
          </a:prstGeom>
          <a:noFill/>
          <a:ln w="9525">
            <a:noFill/>
          </a:ln>
        </p:spPr>
        <p:txBody>
          <a:bodyPr wrap="square">
            <a:spAutoFit/>
          </a:bodyPr>
          <a:p>
            <a:pPr indent="0"/>
            <a:r>
              <a:rPr lang="zh-CN" altLang="en-US" sz="2000" b="1">
                <a:latin typeface="宋体" panose="02010600030101010101" pitchFamily="2" charset="-122"/>
                <a:ea typeface="宋体" panose="02010600030101010101" pitchFamily="2" charset="-122"/>
                <a:cs typeface="宋体" panose="02010600030101010101" pitchFamily="2" charset="-122"/>
              </a:rPr>
              <a:t>输入锁存允许信号，</a:t>
            </a:r>
            <a:endParaRPr lang="zh-CN" altLang="en-US" sz="2000" b="1">
              <a:latin typeface="宋体" panose="02010600030101010101" pitchFamily="2" charset="-122"/>
              <a:ea typeface="宋体" panose="02010600030101010101" pitchFamily="2" charset="-122"/>
              <a:cs typeface="宋体" panose="02010600030101010101" pitchFamily="2" charset="-122"/>
            </a:endParaRPr>
          </a:p>
          <a:p>
            <a:pPr indent="0"/>
            <a:r>
              <a:rPr lang="zh-CN" altLang="en-US" sz="2000" b="1">
                <a:latin typeface="宋体" panose="02010600030101010101" pitchFamily="2" charset="-122"/>
                <a:ea typeface="宋体" panose="02010600030101010101" pitchFamily="2" charset="-122"/>
                <a:cs typeface="宋体" panose="02010600030101010101" pitchFamily="2" charset="-122"/>
              </a:rPr>
              <a:t>高电平有效</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158115" y="4822825"/>
            <a:ext cx="2524760" cy="706755"/>
          </a:xfrm>
          <a:prstGeom prst="rect">
            <a:avLst/>
          </a:prstGeom>
          <a:noFill/>
          <a:ln w="9525">
            <a:noFill/>
          </a:ln>
        </p:spPr>
        <p:txBody>
          <a:bodyPr wrap="square">
            <a:spAutoFit/>
          </a:bodyPr>
          <a:p>
            <a:pPr indent="0"/>
            <a:r>
              <a:rPr lang="zh-CN" altLang="en-US" sz="2000" b="1">
                <a:latin typeface="宋体" panose="02010600030101010101" pitchFamily="2" charset="-122"/>
                <a:ea typeface="宋体" panose="02010600030101010101" pitchFamily="2" charset="-122"/>
                <a:cs typeface="宋体" panose="02010600030101010101" pitchFamily="2" charset="-122"/>
              </a:rPr>
              <a:t>输入锁存器的写信号，低有效、上升沿锁存。</a:t>
            </a:r>
            <a:endParaRPr lang="zh-CN" altLang="en-US" sz="2000" b="1"/>
          </a:p>
        </p:txBody>
      </p:sp>
      <p:sp>
        <p:nvSpPr>
          <p:cNvPr id="10" name="矩形 9"/>
          <p:cNvSpPr/>
          <p:nvPr/>
        </p:nvSpPr>
        <p:spPr>
          <a:xfrm>
            <a:off x="2682875" y="3838575"/>
            <a:ext cx="539750" cy="1539875"/>
          </a:xfrm>
          <a:prstGeom prst="rect">
            <a:avLst/>
          </a:prstGeom>
          <a:solidFill>
            <a:schemeClr val="accent1">
              <a:alpha val="0"/>
            </a:schemeClr>
          </a:solid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6080125" y="1497965"/>
            <a:ext cx="848360" cy="2122805"/>
          </a:xfrm>
          <a:prstGeom prst="rect">
            <a:avLst/>
          </a:prstGeom>
          <a:solidFill>
            <a:schemeClr val="accent1">
              <a:alpha val="0"/>
            </a:schemeClr>
          </a:solidFill>
          <a:ln w="41275">
            <a:solidFill>
              <a:srgbClr val="DCA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27000" y="6156960"/>
            <a:ext cx="3382010" cy="398780"/>
          </a:xfrm>
          <a:prstGeom prst="rect">
            <a:avLst/>
          </a:prstGeom>
          <a:noFill/>
          <a:ln w="9525">
            <a:noFill/>
          </a:ln>
        </p:spPr>
        <p:txBody>
          <a:bodyPr wrap="square">
            <a:spAutoFit/>
          </a:bodyPr>
          <a:p>
            <a:pPr indent="0"/>
            <a:r>
              <a:rPr lang="zh-CN" altLang="en-US" sz="2000" b="1">
                <a:latin typeface="宋体" panose="02010600030101010101" pitchFamily="2" charset="-122"/>
                <a:ea typeface="宋体" panose="02010600030101010101" pitchFamily="2" charset="-122"/>
                <a:cs typeface="宋体" panose="02010600030101010101" pitchFamily="2" charset="-122"/>
              </a:rPr>
              <a:t>传送控制信号，低电平有效</a:t>
            </a:r>
            <a:endParaRPr lang="zh-CN" altLang="en-US" sz="2000" b="1"/>
          </a:p>
        </p:txBody>
      </p:sp>
      <p:sp>
        <p:nvSpPr>
          <p:cNvPr id="13" name="文本框 12"/>
          <p:cNvSpPr txBox="1"/>
          <p:nvPr/>
        </p:nvSpPr>
        <p:spPr>
          <a:xfrm>
            <a:off x="127000" y="5758180"/>
            <a:ext cx="2460625" cy="398780"/>
          </a:xfrm>
          <a:prstGeom prst="rect">
            <a:avLst/>
          </a:prstGeom>
          <a:noFill/>
          <a:ln w="9525">
            <a:noFill/>
          </a:ln>
        </p:spPr>
        <p:txBody>
          <a:bodyPr wrap="square">
            <a:spAutoFit/>
          </a:bodyPr>
          <a:p>
            <a:pPr indent="0"/>
            <a:r>
              <a:rPr lang="en-US" altLang="zh-CN" sz="2000" b="1">
                <a:latin typeface="Times New Roman" panose="02020603050405020304" charset="0"/>
                <a:cs typeface="Times New Roman" panose="02020603050405020304" charset="0"/>
              </a:rPr>
              <a:t>D/A</a:t>
            </a:r>
            <a:r>
              <a:rPr lang="zh-CN" altLang="en-US" sz="2000" b="1">
                <a:latin typeface="宋体" panose="02010600030101010101" pitchFamily="2" charset="-122"/>
                <a:ea typeface="宋体" panose="02010600030101010101" pitchFamily="2" charset="-122"/>
                <a:cs typeface="宋体" panose="02010600030101010101" pitchFamily="2" charset="-122"/>
              </a:rPr>
              <a:t>锁存器的写信号</a:t>
            </a:r>
            <a:endParaRPr lang="zh-CN" altLang="en-US" sz="2000" b="1"/>
          </a:p>
        </p:txBody>
      </p:sp>
      <p:sp>
        <p:nvSpPr>
          <p:cNvPr id="14" name="文本框 13"/>
          <p:cNvSpPr txBox="1"/>
          <p:nvPr/>
        </p:nvSpPr>
        <p:spPr>
          <a:xfrm>
            <a:off x="9966960" y="1517015"/>
            <a:ext cx="1344295" cy="398780"/>
          </a:xfrm>
          <a:prstGeom prst="rect">
            <a:avLst/>
          </a:prstGeom>
          <a:noFill/>
          <a:ln w="9525">
            <a:noFill/>
          </a:ln>
        </p:spPr>
        <p:txBody>
          <a:bodyPr wrap="square">
            <a:spAutoFit/>
          </a:bodyPr>
          <a:p>
            <a:pPr indent="0"/>
            <a:r>
              <a:rPr lang="zh-CN" altLang="en-US" sz="2000" b="1"/>
              <a:t>参考电压</a:t>
            </a:r>
            <a:endParaRPr lang="zh-CN" altLang="en-US" sz="2000" b="1"/>
          </a:p>
        </p:txBody>
      </p:sp>
      <p:sp>
        <p:nvSpPr>
          <p:cNvPr id="15" name="文本框 14"/>
          <p:cNvSpPr txBox="1"/>
          <p:nvPr/>
        </p:nvSpPr>
        <p:spPr>
          <a:xfrm>
            <a:off x="9877425" y="3115310"/>
            <a:ext cx="2082165" cy="398780"/>
          </a:xfrm>
          <a:prstGeom prst="rect">
            <a:avLst/>
          </a:prstGeom>
          <a:noFill/>
          <a:ln w="9525">
            <a:noFill/>
          </a:ln>
        </p:spPr>
        <p:txBody>
          <a:bodyPr wrap="square">
            <a:spAutoFit/>
          </a:bodyPr>
          <a:p>
            <a:pPr indent="0"/>
            <a:r>
              <a:rPr lang="zh-CN" altLang="en-US" sz="2000" b="1">
                <a:latin typeface="宋体" panose="02010600030101010101" pitchFamily="2" charset="-122"/>
                <a:ea typeface="宋体" panose="02010600030101010101" pitchFamily="2" charset="-122"/>
                <a:cs typeface="宋体" panose="02010600030101010101" pitchFamily="2" charset="-122"/>
              </a:rPr>
              <a:t>反馈电阻连线端</a:t>
            </a:r>
            <a:endParaRPr lang="zh-CN" altLang="en-US" sz="2000" b="1"/>
          </a:p>
        </p:txBody>
      </p:sp>
      <p:sp>
        <p:nvSpPr>
          <p:cNvPr id="16" name="矩形 15"/>
          <p:cNvSpPr/>
          <p:nvPr/>
        </p:nvSpPr>
        <p:spPr>
          <a:xfrm>
            <a:off x="4313555" y="1497965"/>
            <a:ext cx="911225" cy="2122805"/>
          </a:xfrm>
          <a:prstGeom prst="rect">
            <a:avLst/>
          </a:prstGeom>
          <a:solidFill>
            <a:schemeClr val="accent1">
              <a:alpha val="0"/>
            </a:schemeClr>
          </a:solid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2587625" y="5378450"/>
            <a:ext cx="848360" cy="601980"/>
          </a:xfrm>
          <a:prstGeom prst="rect">
            <a:avLst/>
          </a:prstGeom>
          <a:solidFill>
            <a:schemeClr val="accent1">
              <a:alpha val="0"/>
            </a:schemeClr>
          </a:solidFill>
          <a:ln w="41275">
            <a:solidFill>
              <a:srgbClr val="DCA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4679950" y="3620770"/>
            <a:ext cx="178435" cy="163830"/>
          </a:xfrm>
          <a:prstGeom prst="ellipse">
            <a:avLst/>
          </a:prstGeom>
          <a:solidFill>
            <a:schemeClr val="bg1">
              <a:alpha val="0"/>
            </a:schemeClr>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6414770" y="3608070"/>
            <a:ext cx="178435" cy="163830"/>
          </a:xfrm>
          <a:prstGeom prst="ellipse">
            <a:avLst/>
          </a:prstGeom>
          <a:solidFill>
            <a:schemeClr val="bg1">
              <a:alpha val="500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7740015" y="1499870"/>
            <a:ext cx="848360" cy="2122805"/>
          </a:xfrm>
          <a:prstGeom prst="rect">
            <a:avLst/>
          </a:prstGeom>
          <a:solidFill>
            <a:schemeClr val="accent1">
              <a:alpha val="0"/>
            </a:schemeClr>
          </a:solidFill>
          <a:ln w="412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0" grpId="0"/>
      <p:bldP spid="10" grpId="0" animBg="1"/>
      <p:bldP spid="8" grpId="0"/>
      <p:bldP spid="7" grpId="0"/>
      <p:bldP spid="9" grpId="0"/>
      <p:bldP spid="16" grpId="0" animBg="1"/>
      <p:bldP spid="18" grpId="0" animBg="1"/>
      <p:bldP spid="17" grpId="0" bldLvl="0" animBg="1"/>
      <p:bldP spid="13" grpId="0"/>
      <p:bldP spid="12" grpId="0"/>
      <p:bldP spid="11" grpId="0" animBg="1"/>
      <p:bldP spid="19" grpId="0" animBg="1"/>
      <p:bldP spid="20" grpId="0" animBg="1"/>
      <p:bldP spid="14" grpId="0"/>
      <p:bldP spid="6" grpId="0"/>
      <p:bldP spid="5"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266315" y="118110"/>
            <a:ext cx="9914467" cy="847725"/>
          </a:xfrm>
        </p:spPr>
        <p:txBody>
          <a:bodyPr/>
          <a:p>
            <a:r>
              <a:rPr lang="zh-CN" altLang="en-US">
                <a:solidFill>
                  <a:schemeClr val="tx1"/>
                </a:solidFill>
              </a:rPr>
              <a:t>6.4.2 DAC0832工作方式</a:t>
            </a:r>
            <a:endParaRPr lang="zh-CN" altLang="en-US">
              <a:solidFill>
                <a:schemeClr val="tx1"/>
              </a:solidFill>
            </a:endParaRPr>
          </a:p>
        </p:txBody>
      </p:sp>
      <p:sp>
        <p:nvSpPr>
          <p:cNvPr id="3" name="内容占位符 2"/>
          <p:cNvSpPr>
            <a:spLocks noGrp="1"/>
          </p:cNvSpPr>
          <p:nvPr>
            <p:ph idx="1"/>
          </p:nvPr>
        </p:nvSpPr>
        <p:spPr>
          <a:xfrm>
            <a:off x="609600" y="1196975"/>
            <a:ext cx="10972800" cy="1574165"/>
          </a:xfrm>
        </p:spPr>
        <p:txBody>
          <a:bodyPr/>
          <a:p>
            <a:pPr latinLnBrk="0">
              <a:lnSpc>
                <a:spcPct val="150000"/>
              </a:lnSpc>
              <a:spcBef>
                <a:spcPts val="0"/>
              </a:spcBef>
            </a:pPr>
            <a:r>
              <a:rPr lang="zh-CN" altLang="en-US"/>
              <a:t>根据芯片内部的两个锁存器（8位输入锁存器、 8位D/A锁存器）工作状态的不同，DAC0832有三种工作方式：</a:t>
            </a:r>
            <a:r>
              <a:rPr lang="zh-CN" altLang="en-US" b="1">
                <a:solidFill>
                  <a:schemeClr val="tx1"/>
                </a:solidFill>
              </a:rPr>
              <a:t>双缓冲</a:t>
            </a:r>
            <a:r>
              <a:rPr lang="zh-CN" altLang="en-US">
                <a:solidFill>
                  <a:schemeClr val="tx1"/>
                </a:solidFill>
              </a:rPr>
              <a:t>工作方式</a:t>
            </a:r>
            <a:r>
              <a:rPr lang="zh-CN" altLang="en-US"/>
              <a:t>、</a:t>
            </a:r>
            <a:r>
              <a:rPr lang="zh-CN" altLang="en-US" b="1"/>
              <a:t>单缓冲</a:t>
            </a:r>
            <a:r>
              <a:rPr lang="zh-CN" altLang="en-US"/>
              <a:t>工作方式和</a:t>
            </a:r>
            <a:r>
              <a:rPr lang="zh-CN" altLang="en-US" b="1"/>
              <a:t>直通</a:t>
            </a:r>
            <a:r>
              <a:rPr lang="zh-CN" altLang="en-US"/>
              <a:t>工作方式。</a:t>
            </a:r>
            <a:endParaRPr lang="zh-CN" altLang="en-US"/>
          </a:p>
        </p:txBody>
      </p:sp>
      <p:sp>
        <p:nvSpPr>
          <p:cNvPr id="14" name="文本框 13"/>
          <p:cNvSpPr txBox="1"/>
          <p:nvPr/>
        </p:nvSpPr>
        <p:spPr>
          <a:xfrm>
            <a:off x="938530" y="3496945"/>
            <a:ext cx="10795000" cy="2306955"/>
          </a:xfrm>
          <a:prstGeom prst="rect">
            <a:avLst/>
          </a:prstGeom>
          <a:noFill/>
          <a:ln w="9525">
            <a:noFill/>
          </a:ln>
        </p:spPr>
        <p:txBody>
          <a:bodyPr wrap="square">
            <a:spAutoFit/>
          </a:bodyPr>
          <a:p>
            <a:pPr indent="-1440180" fontAlgn="auto">
              <a:lnSpc>
                <a:spcPct val="150000"/>
              </a:lnSpc>
              <a:buFont typeface="+mj-lt"/>
              <a:buNone/>
            </a:pPr>
            <a:r>
              <a:rPr lang="en-US" altLang="zh-CN" sz="3200" b="1">
                <a:latin typeface="宋体" panose="02010600030101010101" pitchFamily="2" charset="-122"/>
                <a:ea typeface="宋体" panose="02010600030101010101" pitchFamily="2" charset="-122"/>
                <a:cs typeface="宋体" panose="02010600030101010101" pitchFamily="2" charset="-122"/>
              </a:rPr>
              <a:t>1</a:t>
            </a:r>
            <a:r>
              <a:rPr lang="zh-CN" altLang="en-US" sz="3200" b="1">
                <a:latin typeface="宋体" panose="02010600030101010101" pitchFamily="2" charset="-122"/>
                <a:ea typeface="宋体" panose="02010600030101010101" pitchFamily="2" charset="-122"/>
                <a:cs typeface="宋体" panose="02010600030101010101" pitchFamily="2" charset="-122"/>
              </a:rPr>
              <a:t>、直通方式</a:t>
            </a:r>
            <a:r>
              <a:rPr lang="zh-CN" altLang="en-US" sz="3200" b="0">
                <a:latin typeface="宋体" panose="02010600030101010101" pitchFamily="2" charset="-122"/>
                <a:ea typeface="宋体" panose="02010600030101010101" pitchFamily="2" charset="-122"/>
                <a:cs typeface="宋体" panose="02010600030101010101" pitchFamily="2" charset="-122"/>
              </a:rPr>
              <a:t>：指两级锁存器锁存均为直通状态。</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将</a:t>
            </a:r>
            <a:r>
              <a:rPr lang="en-US" altLang="zh-CN" sz="3200" b="1">
                <a:solidFill>
                  <a:srgbClr val="FF0000"/>
                </a:solidFill>
                <a:latin typeface="Times New Roman" panose="02020603050405020304" charset="0"/>
                <a:cs typeface="Times New Roman" panose="02020603050405020304" charset="0"/>
              </a:rPr>
              <a:t>ILE</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接高电平。                  </a:t>
            </a:r>
            <a:r>
              <a:rPr lang="zh-CN" altLang="en-US" sz="3200" b="1">
                <a:solidFill>
                  <a:srgbClr val="FF0000"/>
                </a:solidFill>
              </a:rPr>
              <a:t>均接地</a:t>
            </a:r>
            <a:r>
              <a:rPr lang="zh-CN" altLang="en-US" sz="3200"/>
              <a:t>。数据到达输入端立即直通</a:t>
            </a:r>
            <a:r>
              <a:rPr lang="zh-CN" altLang="en-US" sz="3200">
                <a:sym typeface="+mn-ea"/>
              </a:rPr>
              <a:t>送到</a:t>
            </a:r>
            <a:r>
              <a:rPr lang="en-US" altLang="zh-CN" sz="3200">
                <a:sym typeface="+mn-ea"/>
              </a:rPr>
              <a:t>8</a:t>
            </a:r>
            <a:r>
              <a:rPr lang="zh-CN" altLang="en-US" sz="3200">
                <a:sym typeface="+mn-ea"/>
              </a:rPr>
              <a:t>位</a:t>
            </a:r>
            <a:r>
              <a:rPr lang="en-US" altLang="zh-CN" sz="3200">
                <a:sym typeface="+mn-ea"/>
              </a:rPr>
              <a:t>DA</a:t>
            </a:r>
            <a:r>
              <a:rPr lang="zh-CN" altLang="en-US" sz="3200">
                <a:sym typeface="+mn-ea"/>
              </a:rPr>
              <a:t>转换器，通过DA转换输出模拟量。</a:t>
            </a:r>
            <a:endParaRPr lang="zh-CN" altLang="en-US" sz="3200"/>
          </a:p>
        </p:txBody>
      </p:sp>
      <p:graphicFrame>
        <p:nvGraphicFramePr>
          <p:cNvPr id="19" name="对象 18">
            <a:hlinkClick r:id="" action="ppaction://ole?verb="/>
          </p:cNvPr>
          <p:cNvGraphicFramePr>
            <a:graphicFrameLocks noChangeAspect="1"/>
          </p:cNvGraphicFramePr>
          <p:nvPr/>
        </p:nvGraphicFramePr>
        <p:xfrm>
          <a:off x="2560320" y="4394200"/>
          <a:ext cx="3758565" cy="661670"/>
        </p:xfrm>
        <a:graphic>
          <a:graphicData uri="http://schemas.openxmlformats.org/presentationml/2006/ole">
            <mc:AlternateContent xmlns:mc="http://schemas.openxmlformats.org/markup-compatibility/2006">
              <mc:Choice xmlns:v="urn:schemas-microsoft-com:vml" Requires="v">
                <p:oleObj spid="_x0000_s1025" name="" r:id="rId1" imgW="1371600" imgH="241300" progId="Equation.KSEE3">
                  <p:embed/>
                </p:oleObj>
              </mc:Choice>
              <mc:Fallback>
                <p:oleObj name="" r:id="rId1" imgW="1371600" imgH="241300" progId="Equation.KSEE3">
                  <p:embed/>
                  <p:pic>
                    <p:nvPicPr>
                      <p:cNvPr id="0" name="图片 1024"/>
                      <p:cNvPicPr/>
                      <p:nvPr/>
                    </p:nvPicPr>
                    <p:blipFill>
                      <a:blip r:embed="rId2"/>
                      <a:stretch>
                        <a:fillRect/>
                      </a:stretch>
                    </p:blipFill>
                    <p:spPr>
                      <a:xfrm>
                        <a:off x="2560320" y="4394200"/>
                        <a:ext cx="3758565" cy="661670"/>
                      </a:xfrm>
                      <a:prstGeom prst="rect">
                        <a:avLst/>
                      </a:prstGeom>
                    </p:spPr>
                  </p:pic>
                </p:oleObj>
              </mc:Fallback>
            </mc:AlternateContent>
          </a:graphicData>
        </a:graphic>
      </p:graphicFrame>
      <p:sp>
        <p:nvSpPr>
          <p:cNvPr id="21" name="文本框 20"/>
          <p:cNvSpPr txBox="1"/>
          <p:nvPr/>
        </p:nvSpPr>
        <p:spPr>
          <a:xfrm>
            <a:off x="1104900" y="5803900"/>
            <a:ext cx="10045700" cy="829945"/>
          </a:xfrm>
          <a:prstGeom prst="rect">
            <a:avLst/>
          </a:prstGeom>
          <a:noFill/>
        </p:spPr>
        <p:txBody>
          <a:bodyPr wrap="none" rtlCol="0" anchor="t">
            <a:spAutoFit/>
          </a:bodyPr>
          <a:p>
            <a:pPr indent="-1440180" fontAlgn="auto">
              <a:lnSpc>
                <a:spcPct val="150000"/>
              </a:lnSpc>
              <a:buFont typeface="+mj-lt"/>
              <a:buNone/>
            </a:pPr>
            <a:r>
              <a:rPr lang="zh-CN" altLang="en-US" sz="3200" b="1">
                <a:solidFill>
                  <a:srgbClr val="C00000"/>
                </a:solidFill>
                <a:sym typeface="+mn-ea"/>
              </a:rPr>
              <a:t>直通方式不能缓存数据及在需要的时刻启动DAC转换。</a:t>
            </a:r>
            <a:endParaRPr lang="zh-CN" altLang="en-US" sz="3200" b="1">
              <a:solidFill>
                <a:srgbClr val="C00000"/>
              </a:solidFill>
              <a:sym typeface="+mn-ea"/>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wipe(left)">
                                      <p:cBhvr>
                                        <p:cTn id="7"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266315" y="118110"/>
            <a:ext cx="9914467" cy="847725"/>
          </a:xfrm>
        </p:spPr>
        <p:txBody>
          <a:bodyPr/>
          <a:p>
            <a:r>
              <a:rPr lang="zh-CN" altLang="en-US">
                <a:solidFill>
                  <a:schemeClr val="tx1"/>
                </a:solidFill>
              </a:rPr>
              <a:t>6.4.2 DAC0832工作方式</a:t>
            </a:r>
            <a:endParaRPr lang="zh-CN" altLang="en-US">
              <a:solidFill>
                <a:schemeClr val="tx1"/>
              </a:solidFill>
            </a:endParaRPr>
          </a:p>
        </p:txBody>
      </p:sp>
      <p:sp>
        <p:nvSpPr>
          <p:cNvPr id="14" name="文本框 13"/>
          <p:cNvSpPr txBox="1"/>
          <p:nvPr/>
        </p:nvSpPr>
        <p:spPr>
          <a:xfrm>
            <a:off x="730250" y="1293495"/>
            <a:ext cx="10795000" cy="1568450"/>
          </a:xfrm>
          <a:prstGeom prst="rect">
            <a:avLst/>
          </a:prstGeom>
          <a:noFill/>
          <a:ln w="9525">
            <a:noFill/>
          </a:ln>
        </p:spPr>
        <p:txBody>
          <a:bodyPr wrap="square">
            <a:spAutoFit/>
          </a:bodyPr>
          <a:p>
            <a:pPr indent="-1440180" fontAlgn="auto">
              <a:lnSpc>
                <a:spcPct val="150000"/>
              </a:lnSpc>
              <a:buFont typeface="+mj-lt"/>
              <a:buNone/>
            </a:pPr>
            <a:r>
              <a:rPr lang="en-US" altLang="zh-CN" sz="3200" b="1">
                <a:latin typeface="宋体" panose="02010600030101010101" pitchFamily="2" charset="-122"/>
                <a:ea typeface="宋体" panose="02010600030101010101" pitchFamily="2" charset="-122"/>
                <a:cs typeface="宋体" panose="02010600030101010101" pitchFamily="2" charset="-122"/>
              </a:rPr>
              <a:t>2</a:t>
            </a:r>
            <a:r>
              <a:rPr lang="zh-CN" altLang="en-US" sz="3200" b="1">
                <a:latin typeface="宋体" panose="02010600030101010101" pitchFamily="2" charset="-122"/>
                <a:ea typeface="宋体" panose="02010600030101010101" pitchFamily="2" charset="-122"/>
                <a:cs typeface="宋体" panose="02010600030101010101" pitchFamily="2" charset="-122"/>
              </a:rPr>
              <a:t>、单缓冲方式</a:t>
            </a:r>
            <a:r>
              <a:rPr lang="zh-CN" altLang="en-US" sz="3200" b="0">
                <a:latin typeface="宋体" panose="02010600030101010101" pitchFamily="2" charset="-122"/>
                <a:ea typeface="宋体" panose="02010600030101010101" pitchFamily="2" charset="-122"/>
                <a:cs typeface="宋体" panose="02010600030101010101" pitchFamily="2" charset="-122"/>
              </a:rPr>
              <a:t>：</a:t>
            </a:r>
            <a:r>
              <a:rPr sz="3200"/>
              <a:t>输入锁存器和DAC锁存器中的一个处于直通状态、一个工作于锁存状态。</a:t>
            </a:r>
            <a:endParaRPr sz="3200"/>
          </a:p>
        </p:txBody>
      </p:sp>
      <p:sp>
        <p:nvSpPr>
          <p:cNvPr id="21" name="文本框 20"/>
          <p:cNvSpPr txBox="1"/>
          <p:nvPr/>
        </p:nvSpPr>
        <p:spPr>
          <a:xfrm>
            <a:off x="730250" y="5833745"/>
            <a:ext cx="11207115" cy="829945"/>
          </a:xfrm>
          <a:prstGeom prst="rect">
            <a:avLst/>
          </a:prstGeom>
          <a:noFill/>
        </p:spPr>
        <p:txBody>
          <a:bodyPr wrap="none" rtlCol="0" anchor="t">
            <a:spAutoFit/>
          </a:bodyPr>
          <a:p>
            <a:pPr indent="-1440180" fontAlgn="auto">
              <a:lnSpc>
                <a:spcPct val="150000"/>
              </a:lnSpc>
              <a:buFont typeface="+mj-lt"/>
              <a:buNone/>
            </a:pPr>
            <a:r>
              <a:rPr lang="zh-CN" altLang="en-US" sz="3200" b="1">
                <a:solidFill>
                  <a:srgbClr val="C00000"/>
                </a:solidFill>
                <a:sym typeface="+mn-ea"/>
              </a:rPr>
              <a:t>单缓冲方式适用只有一路模拟量输出或几路异步输出的情形。</a:t>
            </a:r>
            <a:endParaRPr lang="zh-CN" altLang="en-US" sz="3200" b="1">
              <a:solidFill>
                <a:srgbClr val="C00000"/>
              </a:solidFill>
              <a:sym typeface="+mn-ea"/>
            </a:endParaRPr>
          </a:p>
        </p:txBody>
      </p:sp>
      <p:pic>
        <p:nvPicPr>
          <p:cNvPr id="12" name="图片 12"/>
          <p:cNvPicPr>
            <a:picLocks noChangeAspect="1" noChangeArrowheads="1"/>
          </p:cNvPicPr>
          <p:nvPr/>
        </p:nvPicPr>
        <p:blipFill>
          <a:blip r:embed="rId1" cstate="print"/>
          <a:srcRect/>
          <a:stretch>
            <a:fillRect/>
          </a:stretch>
        </p:blipFill>
        <p:spPr>
          <a:xfrm>
            <a:off x="6167120" y="2861945"/>
            <a:ext cx="4947285" cy="3023870"/>
          </a:xfrm>
          <a:prstGeom prst="rect">
            <a:avLst/>
          </a:prstGeom>
          <a:noFill/>
          <a:ln w="9525">
            <a:noFill/>
            <a:miter lim="800000"/>
            <a:headEnd/>
            <a:tailEnd/>
          </a:ln>
        </p:spPr>
      </p:pic>
      <p:sp>
        <p:nvSpPr>
          <p:cNvPr id="17" name="矩形 16"/>
          <p:cNvSpPr/>
          <p:nvPr/>
        </p:nvSpPr>
        <p:spPr>
          <a:xfrm>
            <a:off x="7261860" y="4803140"/>
            <a:ext cx="848360" cy="678180"/>
          </a:xfrm>
          <a:prstGeom prst="rect">
            <a:avLst/>
          </a:prstGeom>
          <a:solidFill>
            <a:schemeClr val="accent1">
              <a:alpha val="0"/>
            </a:schemeClr>
          </a:solidFill>
          <a:ln w="41275">
            <a:solidFill>
              <a:srgbClr val="DCA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 name="直接箭头连接符 3"/>
          <p:cNvCxnSpPr/>
          <p:nvPr/>
        </p:nvCxnSpPr>
        <p:spPr>
          <a:xfrm flipH="1">
            <a:off x="5298440" y="3982720"/>
            <a:ext cx="1861185" cy="0"/>
          </a:xfrm>
          <a:prstGeom prst="straightConnector1">
            <a:avLst/>
          </a:prstGeom>
          <a:ln w="41275">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028700" y="4826000"/>
            <a:ext cx="4567555" cy="829945"/>
          </a:xfrm>
          <a:prstGeom prst="rect">
            <a:avLst/>
          </a:prstGeom>
          <a:noFill/>
        </p:spPr>
        <p:txBody>
          <a:bodyPr wrap="square" rtlCol="0">
            <a:spAutoFit/>
          </a:bodyPr>
          <a:p>
            <a:r>
              <a:rPr lang="en-US" altLang="zh-CN" sz="2400" b="1"/>
              <a:t>8</a:t>
            </a:r>
            <a:r>
              <a:rPr lang="zh-CN" altLang="en-US" sz="2400" b="1"/>
              <a:t>位</a:t>
            </a:r>
            <a:r>
              <a:rPr lang="en-US" altLang="zh-CN" sz="2400" b="1"/>
              <a:t>DA</a:t>
            </a:r>
            <a:r>
              <a:rPr lang="zh-CN" altLang="en-US" sz="2400" b="1"/>
              <a:t>锁存寄存器控制脚全为低，寄存器不锁存，直通。</a:t>
            </a:r>
            <a:endParaRPr lang="zh-CN" altLang="en-US" sz="2400" b="1"/>
          </a:p>
        </p:txBody>
      </p:sp>
      <p:sp>
        <p:nvSpPr>
          <p:cNvPr id="16" name="矩形 15"/>
          <p:cNvSpPr/>
          <p:nvPr/>
        </p:nvSpPr>
        <p:spPr>
          <a:xfrm>
            <a:off x="7159625" y="3492500"/>
            <a:ext cx="659130" cy="1200785"/>
          </a:xfrm>
          <a:prstGeom prst="rect">
            <a:avLst/>
          </a:prstGeom>
          <a:solidFill>
            <a:schemeClr val="accent1">
              <a:alpha val="0"/>
            </a:schemeClr>
          </a:solid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6" name="直接箭头连接符 5"/>
          <p:cNvCxnSpPr/>
          <p:nvPr/>
        </p:nvCxnSpPr>
        <p:spPr>
          <a:xfrm flipH="1">
            <a:off x="5425440" y="5167630"/>
            <a:ext cx="1861185" cy="0"/>
          </a:xfrm>
          <a:prstGeom prst="straightConnector1">
            <a:avLst/>
          </a:prstGeom>
          <a:ln w="412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430020" y="3752215"/>
            <a:ext cx="3764915" cy="460375"/>
          </a:xfrm>
          <a:prstGeom prst="rect">
            <a:avLst/>
          </a:prstGeom>
          <a:noFill/>
        </p:spPr>
        <p:txBody>
          <a:bodyPr wrap="square" rtlCol="0">
            <a:spAutoFit/>
          </a:bodyPr>
          <a:p>
            <a:r>
              <a:rPr lang="zh-CN" altLang="en-US" sz="2400" b="1"/>
              <a:t>控制</a:t>
            </a:r>
            <a:r>
              <a:rPr lang="en-US" altLang="zh-CN" sz="2400" b="1"/>
              <a:t>8</a:t>
            </a:r>
            <a:r>
              <a:rPr lang="zh-CN" altLang="en-US" sz="2400" b="1"/>
              <a:t>位输入锁存寄存器。</a:t>
            </a:r>
            <a:endParaRPr lang="zh-CN" altLang="en-US" sz="2400" b="1"/>
          </a:p>
        </p:txBody>
      </p:sp>
      <p:sp>
        <p:nvSpPr>
          <p:cNvPr id="112" name="文本框 111"/>
          <p:cNvSpPr txBox="1"/>
          <p:nvPr/>
        </p:nvSpPr>
        <p:spPr>
          <a:xfrm>
            <a:off x="8951595" y="4883150"/>
            <a:ext cx="2162810" cy="460375"/>
          </a:xfrm>
          <a:prstGeom prst="rect">
            <a:avLst/>
          </a:prstGeom>
          <a:noFill/>
          <a:ln w="9525">
            <a:noFill/>
          </a:ln>
        </p:spPr>
        <p:txBody>
          <a:bodyPr wrap="square">
            <a:spAutoFit/>
          </a:bodyPr>
          <a:p>
            <a:pPr indent="0"/>
            <a:r>
              <a:rPr lang="en-US" altLang="zh-CN" sz="2400" b="1">
                <a:solidFill>
                  <a:srgbClr val="C00000"/>
                </a:solidFill>
                <a:latin typeface="Times New Roman" panose="02020603050405020304" charset="0"/>
                <a:cs typeface="Times New Roman" panose="02020603050405020304" charset="0"/>
              </a:rPr>
              <a:t>DA</a:t>
            </a:r>
            <a:r>
              <a:rPr lang="zh-CN" altLang="en-US" sz="2400" b="1">
                <a:solidFill>
                  <a:srgbClr val="C00000"/>
                </a:solidFill>
                <a:latin typeface="宋体" panose="02010600030101010101" pitchFamily="2" charset="-122"/>
                <a:ea typeface="宋体" panose="02010600030101010101" pitchFamily="2" charset="-122"/>
                <a:cs typeface="宋体" panose="02010600030101010101" pitchFamily="2" charset="-122"/>
              </a:rPr>
              <a:t>锁存器直通</a:t>
            </a:r>
            <a:endParaRPr lang="zh-CN" altLang="en-US" sz="2400" b="1">
              <a:solidFill>
                <a:srgbClr val="C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wipe(left)">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266315" y="118110"/>
            <a:ext cx="9914467" cy="847725"/>
          </a:xfrm>
        </p:spPr>
        <p:txBody>
          <a:bodyPr/>
          <a:p>
            <a:r>
              <a:rPr lang="zh-CN" altLang="en-US">
                <a:solidFill>
                  <a:schemeClr val="tx1"/>
                </a:solidFill>
              </a:rPr>
              <a:t>6.4.2 DAC0832工作方式</a:t>
            </a:r>
            <a:endParaRPr lang="zh-CN" altLang="en-US">
              <a:solidFill>
                <a:schemeClr val="tx1"/>
              </a:solidFill>
            </a:endParaRPr>
          </a:p>
        </p:txBody>
      </p:sp>
      <p:sp>
        <p:nvSpPr>
          <p:cNvPr id="14" name="文本框 13"/>
          <p:cNvSpPr txBox="1"/>
          <p:nvPr/>
        </p:nvSpPr>
        <p:spPr>
          <a:xfrm>
            <a:off x="730250" y="1293495"/>
            <a:ext cx="10795000" cy="1568450"/>
          </a:xfrm>
          <a:prstGeom prst="rect">
            <a:avLst/>
          </a:prstGeom>
          <a:noFill/>
          <a:ln w="9525">
            <a:noFill/>
          </a:ln>
        </p:spPr>
        <p:txBody>
          <a:bodyPr wrap="square">
            <a:spAutoFit/>
          </a:bodyPr>
          <a:p>
            <a:pPr indent="-1440180" fontAlgn="auto">
              <a:lnSpc>
                <a:spcPct val="150000"/>
              </a:lnSpc>
              <a:buFont typeface="+mj-lt"/>
              <a:buNone/>
            </a:pPr>
            <a:r>
              <a:rPr lang="en-US" altLang="zh-CN" sz="3200" b="1">
                <a:latin typeface="宋体" panose="02010600030101010101" pitchFamily="2" charset="-122"/>
                <a:ea typeface="宋体" panose="02010600030101010101" pitchFamily="2" charset="-122"/>
                <a:cs typeface="宋体" panose="02010600030101010101" pitchFamily="2" charset="-122"/>
              </a:rPr>
              <a:t>3</a:t>
            </a:r>
            <a:r>
              <a:rPr lang="zh-CN" altLang="en-US" sz="3200" b="1">
                <a:latin typeface="宋体" panose="02010600030101010101" pitchFamily="2" charset="-122"/>
                <a:ea typeface="宋体" panose="02010600030101010101" pitchFamily="2" charset="-122"/>
                <a:cs typeface="宋体" panose="02010600030101010101" pitchFamily="2" charset="-122"/>
              </a:rPr>
              <a:t>、双缓冲方式</a:t>
            </a:r>
            <a:r>
              <a:rPr lang="zh-CN" altLang="en-US" sz="3200" b="0">
                <a:latin typeface="宋体" panose="02010600030101010101" pitchFamily="2" charset="-122"/>
                <a:ea typeface="宋体" panose="02010600030101010101" pitchFamily="2" charset="-122"/>
                <a:cs typeface="宋体" panose="02010600030101010101" pitchFamily="2" charset="-122"/>
              </a:rPr>
              <a:t>：</a:t>
            </a:r>
            <a:r>
              <a:rPr sz="3200"/>
              <a:t>两个8位锁存器均处于受控锁存工作状态，分两步进行写操作。</a:t>
            </a:r>
            <a:endParaRPr sz="3200"/>
          </a:p>
        </p:txBody>
      </p:sp>
      <p:sp>
        <p:nvSpPr>
          <p:cNvPr id="21" name="文本框 20"/>
          <p:cNvSpPr txBox="1"/>
          <p:nvPr/>
        </p:nvSpPr>
        <p:spPr>
          <a:xfrm>
            <a:off x="730250" y="5666105"/>
            <a:ext cx="11207115" cy="829945"/>
          </a:xfrm>
          <a:prstGeom prst="rect">
            <a:avLst/>
          </a:prstGeom>
          <a:noFill/>
        </p:spPr>
        <p:txBody>
          <a:bodyPr wrap="none" rtlCol="0" anchor="t">
            <a:spAutoFit/>
          </a:bodyPr>
          <a:p>
            <a:pPr indent="-1440180" fontAlgn="auto">
              <a:lnSpc>
                <a:spcPct val="150000"/>
              </a:lnSpc>
              <a:buFont typeface="+mj-lt"/>
              <a:buNone/>
            </a:pPr>
            <a:r>
              <a:rPr lang="zh-CN" altLang="en-US" sz="3200" b="1">
                <a:solidFill>
                  <a:srgbClr val="C00000"/>
                </a:solidFill>
                <a:sym typeface="+mn-ea"/>
              </a:rPr>
              <a:t>单缓冲方式适用只有一路模拟量输出或几路异步输出的情形。</a:t>
            </a:r>
            <a:endParaRPr lang="zh-CN" altLang="en-US" sz="3200" b="1">
              <a:solidFill>
                <a:srgbClr val="C00000"/>
              </a:solidFill>
              <a:sym typeface="+mn-ea"/>
            </a:endParaRPr>
          </a:p>
        </p:txBody>
      </p:sp>
      <p:pic>
        <p:nvPicPr>
          <p:cNvPr id="9" name="图片 24"/>
          <p:cNvPicPr>
            <a:picLocks noChangeAspect="1" noChangeArrowheads="1"/>
          </p:cNvPicPr>
          <p:nvPr/>
        </p:nvPicPr>
        <p:blipFill>
          <a:blip r:embed="rId1"/>
          <a:srcRect/>
          <a:stretch>
            <a:fillRect/>
          </a:stretch>
        </p:blipFill>
        <p:spPr>
          <a:xfrm>
            <a:off x="1223645" y="2861945"/>
            <a:ext cx="4580255" cy="2875280"/>
          </a:xfrm>
          <a:prstGeom prst="rect">
            <a:avLst/>
          </a:prstGeom>
          <a:noFill/>
          <a:ln w="9525">
            <a:noFill/>
            <a:miter lim="800000"/>
            <a:headEnd/>
            <a:tailEnd/>
          </a:ln>
        </p:spPr>
      </p:pic>
      <p:pic>
        <p:nvPicPr>
          <p:cNvPr id="33" name="图片 33"/>
          <p:cNvPicPr>
            <a:picLocks noChangeAspect="1" noChangeArrowheads="1"/>
          </p:cNvPicPr>
          <p:nvPr/>
        </p:nvPicPr>
        <p:blipFill>
          <a:blip r:embed="rId2"/>
          <a:srcRect/>
          <a:stretch>
            <a:fillRect/>
          </a:stretch>
        </p:blipFill>
        <p:spPr>
          <a:xfrm>
            <a:off x="6480810" y="2862580"/>
            <a:ext cx="4874260" cy="2803525"/>
          </a:xfrm>
          <a:prstGeom prst="rect">
            <a:avLst/>
          </a:prstGeom>
          <a:noFill/>
          <a:ln w="9525">
            <a:noFill/>
            <a:miter lim="800000"/>
            <a:headEnd/>
            <a:tailEnd/>
          </a:ln>
        </p:spPr>
      </p:pic>
      <p:sp>
        <p:nvSpPr>
          <p:cNvPr id="10" name="文本框 9"/>
          <p:cNvSpPr txBox="1"/>
          <p:nvPr/>
        </p:nvSpPr>
        <p:spPr>
          <a:xfrm>
            <a:off x="7437120" y="3596640"/>
            <a:ext cx="1188720" cy="368300"/>
          </a:xfrm>
          <a:prstGeom prst="rect">
            <a:avLst/>
          </a:prstGeom>
          <a:noFill/>
        </p:spPr>
        <p:txBody>
          <a:bodyPr wrap="square" rtlCol="0">
            <a:spAutoFit/>
          </a:bodyPr>
          <a:p>
            <a:r>
              <a:rPr lang="en-US" altLang="zh-CN" b="1">
                <a:solidFill>
                  <a:srgbClr val="FF0000"/>
                </a:solidFill>
              </a:rPr>
              <a:t>1</a:t>
            </a:r>
            <a:r>
              <a:rPr lang="zh-CN" altLang="en-US" b="1">
                <a:solidFill>
                  <a:srgbClr val="FF0000"/>
                </a:solidFill>
              </a:rPr>
              <a:t>、</a:t>
            </a:r>
            <a:r>
              <a:rPr lang="en-US" altLang="zh-CN" b="1">
                <a:solidFill>
                  <a:srgbClr val="FF0000"/>
                </a:solidFill>
              </a:rPr>
              <a:t>CS=0</a:t>
            </a:r>
            <a:endParaRPr lang="en-US" altLang="zh-CN" b="1">
              <a:solidFill>
                <a:srgbClr val="FF0000"/>
              </a:solidFill>
            </a:endParaRPr>
          </a:p>
        </p:txBody>
      </p:sp>
      <p:sp>
        <p:nvSpPr>
          <p:cNvPr id="11" name="文本框 10"/>
          <p:cNvSpPr txBox="1"/>
          <p:nvPr/>
        </p:nvSpPr>
        <p:spPr>
          <a:xfrm>
            <a:off x="7559040" y="5003800"/>
            <a:ext cx="1188720" cy="368300"/>
          </a:xfrm>
          <a:prstGeom prst="rect">
            <a:avLst/>
          </a:prstGeom>
          <a:noFill/>
        </p:spPr>
        <p:txBody>
          <a:bodyPr wrap="square" rtlCol="0">
            <a:spAutoFit/>
          </a:bodyPr>
          <a:p>
            <a:r>
              <a:rPr lang="en-US" altLang="zh-CN" b="1">
                <a:solidFill>
                  <a:srgbClr val="FF0000"/>
                </a:solidFill>
              </a:rPr>
              <a:t>1</a:t>
            </a:r>
            <a:r>
              <a:rPr lang="zh-CN" altLang="en-US" b="1">
                <a:solidFill>
                  <a:srgbClr val="FF0000"/>
                </a:solidFill>
              </a:rPr>
              <a:t>、</a:t>
            </a:r>
            <a:r>
              <a:rPr lang="en-US" altLang="zh-CN" b="1">
                <a:solidFill>
                  <a:srgbClr val="FF0000"/>
                </a:solidFill>
              </a:rPr>
              <a:t>ILE</a:t>
            </a:r>
            <a:r>
              <a:rPr lang="en-US" altLang="zh-CN" b="1">
                <a:solidFill>
                  <a:srgbClr val="FF0000"/>
                </a:solidFill>
              </a:rPr>
              <a:t>=1</a:t>
            </a:r>
            <a:endParaRPr lang="en-US" altLang="zh-CN" b="1">
              <a:solidFill>
                <a:srgbClr val="FF0000"/>
              </a:solidFill>
            </a:endParaRPr>
          </a:p>
        </p:txBody>
      </p:sp>
      <p:sp>
        <p:nvSpPr>
          <p:cNvPr id="13" name="文本框 12"/>
          <p:cNvSpPr txBox="1"/>
          <p:nvPr/>
        </p:nvSpPr>
        <p:spPr>
          <a:xfrm>
            <a:off x="7040880" y="4358640"/>
            <a:ext cx="1421765" cy="645160"/>
          </a:xfrm>
          <a:prstGeom prst="rect">
            <a:avLst/>
          </a:prstGeom>
          <a:noFill/>
        </p:spPr>
        <p:txBody>
          <a:bodyPr wrap="square" rtlCol="0">
            <a:spAutoFit/>
          </a:bodyPr>
          <a:p>
            <a:r>
              <a:rPr lang="en-US" altLang="zh-CN" b="1">
                <a:solidFill>
                  <a:schemeClr val="bg2"/>
                </a:solidFill>
              </a:rPr>
              <a:t>2</a:t>
            </a:r>
            <a:r>
              <a:rPr lang="zh-CN" altLang="en-US" b="1">
                <a:solidFill>
                  <a:schemeClr val="bg2"/>
                </a:solidFill>
              </a:rPr>
              <a:t>、</a:t>
            </a:r>
            <a:r>
              <a:rPr lang="en-US" altLang="zh-CN" b="1">
                <a:solidFill>
                  <a:schemeClr val="bg2"/>
                </a:solidFill>
              </a:rPr>
              <a:t>WR</a:t>
            </a:r>
            <a:r>
              <a:rPr lang="en-US" altLang="zh-CN" b="1" baseline="-25000">
                <a:solidFill>
                  <a:schemeClr val="bg2"/>
                </a:solidFill>
              </a:rPr>
              <a:t>1</a:t>
            </a:r>
            <a:r>
              <a:rPr lang="en-US" altLang="zh-CN" b="1">
                <a:solidFill>
                  <a:schemeClr val="bg2"/>
                </a:solidFill>
              </a:rPr>
              <a:t>=0</a:t>
            </a:r>
            <a:endParaRPr lang="en-US" altLang="zh-CN" b="1">
              <a:solidFill>
                <a:schemeClr val="bg2"/>
              </a:solidFill>
            </a:endParaRPr>
          </a:p>
          <a:p>
            <a:r>
              <a:rPr lang="zh-CN" altLang="en-US" b="1">
                <a:solidFill>
                  <a:schemeClr val="bg2"/>
                </a:solidFill>
              </a:rPr>
              <a:t>数据有效</a:t>
            </a:r>
            <a:endParaRPr lang="zh-CN" altLang="en-US" b="1">
              <a:solidFill>
                <a:schemeClr val="bg2"/>
              </a:solidFill>
            </a:endParaRPr>
          </a:p>
        </p:txBody>
      </p:sp>
      <p:sp>
        <p:nvSpPr>
          <p:cNvPr id="18" name="矩形 17"/>
          <p:cNvSpPr/>
          <p:nvPr/>
        </p:nvSpPr>
        <p:spPr>
          <a:xfrm>
            <a:off x="7574280" y="2941320"/>
            <a:ext cx="716280" cy="426720"/>
          </a:xfrm>
          <a:prstGeom prst="rect">
            <a:avLst/>
          </a:prstGeom>
          <a:solidFill>
            <a:schemeClr val="accent1">
              <a:alpha val="41000"/>
            </a:schemeClr>
          </a:solidFill>
          <a:ln>
            <a:solidFill>
              <a:schemeClr val="bg2">
                <a:lumMod val="60000"/>
                <a:lumOff val="4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9" name="直接连接符 18"/>
          <p:cNvCxnSpPr/>
          <p:nvPr/>
        </p:nvCxnSpPr>
        <p:spPr>
          <a:xfrm flipH="1">
            <a:off x="7559040" y="3368040"/>
            <a:ext cx="15240" cy="147828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8260080" y="3327400"/>
            <a:ext cx="15240" cy="1478280"/>
          </a:xfrm>
          <a:prstGeom prst="line">
            <a:avLst/>
          </a:prstGeom>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8260080" y="4201160"/>
            <a:ext cx="1523365" cy="645160"/>
          </a:xfrm>
          <a:prstGeom prst="rect">
            <a:avLst/>
          </a:prstGeom>
          <a:noFill/>
        </p:spPr>
        <p:txBody>
          <a:bodyPr wrap="square" rtlCol="0">
            <a:spAutoFit/>
          </a:bodyPr>
          <a:p>
            <a:r>
              <a:rPr lang="en-US" altLang="zh-CN" b="1">
                <a:solidFill>
                  <a:schemeClr val="bg2"/>
                </a:solidFill>
              </a:rPr>
              <a:t>3</a:t>
            </a:r>
            <a:r>
              <a:rPr lang="zh-CN" altLang="en-US" b="1">
                <a:solidFill>
                  <a:schemeClr val="bg2"/>
                </a:solidFill>
              </a:rPr>
              <a:t>、</a:t>
            </a:r>
            <a:r>
              <a:rPr lang="en-US" altLang="zh-CN" b="1">
                <a:solidFill>
                  <a:schemeClr val="bg2"/>
                </a:solidFill>
              </a:rPr>
              <a:t>WR</a:t>
            </a:r>
            <a:r>
              <a:rPr lang="en-US" altLang="zh-CN" b="1" baseline="-25000">
                <a:solidFill>
                  <a:schemeClr val="bg2"/>
                </a:solidFill>
              </a:rPr>
              <a:t>1</a:t>
            </a:r>
            <a:r>
              <a:rPr lang="en-US" altLang="zh-CN" b="1">
                <a:solidFill>
                  <a:schemeClr val="bg2"/>
                </a:solidFill>
              </a:rPr>
              <a:t>=1</a:t>
            </a:r>
            <a:r>
              <a:rPr lang="zh-CN" altLang="en-US" b="1">
                <a:solidFill>
                  <a:schemeClr val="bg2"/>
                </a:solidFill>
              </a:rPr>
              <a:t>上升沿锁存</a:t>
            </a:r>
            <a:endParaRPr lang="zh-CN" altLang="en-US" b="1">
              <a:solidFill>
                <a:schemeClr val="bg2"/>
              </a:solidFill>
            </a:endParaRPr>
          </a:p>
        </p:txBody>
      </p:sp>
      <p:sp>
        <p:nvSpPr>
          <p:cNvPr id="23" name="文本框 22"/>
          <p:cNvSpPr txBox="1"/>
          <p:nvPr/>
        </p:nvSpPr>
        <p:spPr>
          <a:xfrm>
            <a:off x="9545320" y="5297805"/>
            <a:ext cx="1463040" cy="368300"/>
          </a:xfrm>
          <a:prstGeom prst="rect">
            <a:avLst/>
          </a:prstGeom>
          <a:noFill/>
        </p:spPr>
        <p:txBody>
          <a:bodyPr wrap="square" rtlCol="0">
            <a:spAutoFit/>
          </a:bodyPr>
          <a:p>
            <a:r>
              <a:rPr lang="en-US" altLang="zh-CN" b="1">
                <a:solidFill>
                  <a:srgbClr val="FF0000"/>
                </a:solidFill>
              </a:rPr>
              <a:t>4</a:t>
            </a:r>
            <a:r>
              <a:rPr lang="zh-CN" altLang="en-US" b="1">
                <a:solidFill>
                  <a:srgbClr val="FF0000"/>
                </a:solidFill>
              </a:rPr>
              <a:t>、</a:t>
            </a:r>
            <a:r>
              <a:rPr lang="en-US" altLang="zh-CN" b="1">
                <a:solidFill>
                  <a:srgbClr val="FF0000"/>
                </a:solidFill>
              </a:rPr>
              <a:t>XFER</a:t>
            </a:r>
            <a:r>
              <a:rPr lang="en-US" altLang="zh-CN" b="1">
                <a:solidFill>
                  <a:srgbClr val="FF0000"/>
                </a:solidFill>
              </a:rPr>
              <a:t>=0</a:t>
            </a:r>
            <a:endParaRPr lang="en-US" altLang="zh-CN" b="1">
              <a:solidFill>
                <a:srgbClr val="FF0000"/>
              </a:solidFill>
            </a:endParaRPr>
          </a:p>
        </p:txBody>
      </p:sp>
      <p:sp>
        <p:nvSpPr>
          <p:cNvPr id="24" name="文本框 23"/>
          <p:cNvSpPr txBox="1"/>
          <p:nvPr/>
        </p:nvSpPr>
        <p:spPr>
          <a:xfrm>
            <a:off x="9545320" y="4081780"/>
            <a:ext cx="1463040" cy="922020"/>
          </a:xfrm>
          <a:prstGeom prst="rect">
            <a:avLst/>
          </a:prstGeom>
          <a:noFill/>
        </p:spPr>
        <p:txBody>
          <a:bodyPr wrap="square" rtlCol="0">
            <a:spAutoFit/>
          </a:bodyPr>
          <a:p>
            <a:r>
              <a:rPr lang="en-US" altLang="zh-CN" b="1">
                <a:solidFill>
                  <a:srgbClr val="FF0000"/>
                </a:solidFill>
              </a:rPr>
              <a:t>5</a:t>
            </a:r>
            <a:r>
              <a:rPr lang="zh-CN" altLang="en-US" b="1">
                <a:solidFill>
                  <a:srgbClr val="FF0000"/>
                </a:solidFill>
              </a:rPr>
              <a:t>、</a:t>
            </a:r>
            <a:r>
              <a:rPr lang="en-US" altLang="zh-CN" b="1">
                <a:solidFill>
                  <a:srgbClr val="FF0000"/>
                </a:solidFill>
              </a:rPr>
              <a:t>WR</a:t>
            </a:r>
            <a:r>
              <a:rPr lang="en-US" altLang="zh-CN" b="1" baseline="-25000">
                <a:solidFill>
                  <a:srgbClr val="FF0000"/>
                </a:solidFill>
              </a:rPr>
              <a:t>2</a:t>
            </a:r>
            <a:r>
              <a:rPr lang="en-US" altLang="zh-CN" b="1">
                <a:solidFill>
                  <a:srgbClr val="FF0000"/>
                </a:solidFill>
              </a:rPr>
              <a:t>=0 </a:t>
            </a:r>
            <a:r>
              <a:rPr lang="zh-CN" altLang="en-US" b="1">
                <a:solidFill>
                  <a:srgbClr val="FF0000"/>
                </a:solidFill>
              </a:rPr>
              <a:t>数据通过开始</a:t>
            </a:r>
            <a:r>
              <a:rPr lang="en-US" altLang="zh-CN" b="1">
                <a:solidFill>
                  <a:srgbClr val="FF0000"/>
                </a:solidFill>
              </a:rPr>
              <a:t>DA</a:t>
            </a:r>
            <a:endParaRPr lang="en-US" altLang="zh-CN" b="1">
              <a:solidFill>
                <a:srgbClr val="FF0000"/>
              </a:solidFill>
            </a:endParaRPr>
          </a:p>
        </p:txBody>
      </p:sp>
      <p:sp>
        <p:nvSpPr>
          <p:cNvPr id="25" name="文本框 24"/>
          <p:cNvSpPr txBox="1"/>
          <p:nvPr/>
        </p:nvSpPr>
        <p:spPr>
          <a:xfrm>
            <a:off x="10876280" y="3895725"/>
            <a:ext cx="1463040" cy="1476375"/>
          </a:xfrm>
          <a:prstGeom prst="rect">
            <a:avLst/>
          </a:prstGeom>
          <a:noFill/>
        </p:spPr>
        <p:txBody>
          <a:bodyPr wrap="square" rtlCol="0">
            <a:spAutoFit/>
          </a:bodyPr>
          <a:p>
            <a:r>
              <a:rPr lang="en-US" altLang="zh-CN" b="1">
                <a:solidFill>
                  <a:srgbClr val="FF0000"/>
                </a:solidFill>
              </a:rPr>
              <a:t>6</a:t>
            </a:r>
            <a:r>
              <a:rPr lang="zh-CN" altLang="en-US" b="1">
                <a:solidFill>
                  <a:srgbClr val="FF0000"/>
                </a:solidFill>
              </a:rPr>
              <a:t>、</a:t>
            </a:r>
            <a:r>
              <a:rPr lang="en-US" altLang="zh-CN" b="1">
                <a:solidFill>
                  <a:srgbClr val="FF0000"/>
                </a:solidFill>
              </a:rPr>
              <a:t>WR</a:t>
            </a:r>
            <a:r>
              <a:rPr lang="en-US" altLang="zh-CN" b="1" baseline="-25000">
                <a:solidFill>
                  <a:srgbClr val="FF0000"/>
                </a:solidFill>
              </a:rPr>
              <a:t>2</a:t>
            </a:r>
            <a:r>
              <a:rPr lang="en-US" altLang="zh-CN" b="1">
                <a:solidFill>
                  <a:srgbClr val="FF0000"/>
                </a:solidFill>
              </a:rPr>
              <a:t>=1 </a:t>
            </a:r>
            <a:r>
              <a:rPr lang="zh-CN" altLang="en-US" b="1">
                <a:solidFill>
                  <a:srgbClr val="FF0000"/>
                </a:solidFill>
              </a:rPr>
              <a:t>锁存，</a:t>
            </a:r>
            <a:r>
              <a:rPr lang="en-US" altLang="zh-CN" b="1">
                <a:solidFill>
                  <a:srgbClr val="FF0000"/>
                </a:solidFill>
              </a:rPr>
              <a:t>DA</a:t>
            </a:r>
            <a:r>
              <a:rPr lang="zh-CN" altLang="en-US" b="1">
                <a:solidFill>
                  <a:srgbClr val="FF0000"/>
                </a:solidFill>
              </a:rPr>
              <a:t>继续</a:t>
            </a:r>
            <a:r>
              <a:rPr lang="zh-CN" altLang="en-US" b="1">
                <a:solidFill>
                  <a:srgbClr val="FF0000"/>
                </a:solidFill>
              </a:rPr>
              <a:t>，同时可以接收下个数据</a:t>
            </a:r>
            <a:endParaRPr lang="zh-CN" altLang="en-US" b="1">
              <a:solidFill>
                <a:srgbClr val="FF0000"/>
              </a:solidFill>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8" grpId="0" animBg="1"/>
      <p:bldP spid="22" grpId="0"/>
      <p:bldP spid="23" grpId="0"/>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050540" y="60960"/>
            <a:ext cx="9914467" cy="847725"/>
          </a:xfrm>
        </p:spPr>
        <p:txBody>
          <a:bodyPr/>
          <a:p>
            <a:r>
              <a:rPr lang="zh-CN" altLang="en-US">
                <a:solidFill>
                  <a:schemeClr val="tx1"/>
                </a:solidFill>
              </a:rPr>
              <a:t>6.4.3 DA转换原理</a:t>
            </a:r>
            <a:endParaRPr lang="zh-CN" altLang="en-US">
              <a:solidFill>
                <a:schemeClr val="tx1"/>
              </a:solidFill>
            </a:endParaRPr>
          </a:p>
        </p:txBody>
      </p:sp>
      <p:pic>
        <p:nvPicPr>
          <p:cNvPr id="8" name="图片 8"/>
          <p:cNvPicPr>
            <a:picLocks noChangeAspect="1" noChangeArrowheads="1"/>
          </p:cNvPicPr>
          <p:nvPr>
            <p:ph idx="1"/>
          </p:nvPr>
        </p:nvPicPr>
        <p:blipFill>
          <a:blip r:embed="rId1"/>
          <a:srcRect/>
          <a:stretch>
            <a:fillRect/>
          </a:stretch>
        </p:blipFill>
        <p:spPr>
          <a:xfrm>
            <a:off x="241300" y="1980565"/>
            <a:ext cx="8905875" cy="4505325"/>
          </a:xfrm>
          <a:prstGeom prst="rect">
            <a:avLst/>
          </a:prstGeom>
          <a:noFill/>
          <a:ln w="9525">
            <a:noFill/>
            <a:miter lim="800000"/>
            <a:headEnd/>
            <a:tailEnd/>
          </a:ln>
        </p:spPr>
      </p:pic>
      <p:sp>
        <p:nvSpPr>
          <p:cNvPr id="112" name="文本框 111"/>
          <p:cNvSpPr txBox="1"/>
          <p:nvPr/>
        </p:nvSpPr>
        <p:spPr>
          <a:xfrm>
            <a:off x="1483360" y="1351915"/>
            <a:ext cx="4577715" cy="521970"/>
          </a:xfrm>
          <a:prstGeom prst="rect">
            <a:avLst/>
          </a:prstGeom>
          <a:noFill/>
          <a:ln w="9525">
            <a:noFill/>
          </a:ln>
        </p:spPr>
        <p:txBody>
          <a:bodyPr wrap="square">
            <a:spAutoFit/>
          </a:bodyPr>
          <a:p>
            <a:pPr indent="0"/>
            <a:r>
              <a:rPr lang="en-US" altLang="zh-CN" sz="2800" b="1">
                <a:latin typeface="Times New Roman" panose="02020603050405020304" charset="0"/>
                <a:cs typeface="Times New Roman" panose="02020603050405020304" charset="0"/>
              </a:rPr>
              <a:t>T</a:t>
            </a:r>
            <a:r>
              <a:rPr lang="zh-CN" altLang="en-US" sz="2800" b="1">
                <a:latin typeface="宋体" panose="02010600030101010101" pitchFamily="2" charset="-122"/>
                <a:ea typeface="宋体" panose="02010600030101010101" pitchFamily="2" charset="-122"/>
                <a:cs typeface="宋体" panose="02010600030101010101" pitchFamily="2" charset="-122"/>
              </a:rPr>
              <a:t>型</a:t>
            </a:r>
            <a:r>
              <a:rPr lang="en-US" altLang="zh-CN" sz="2800" b="1">
                <a:latin typeface="Times New Roman" panose="02020603050405020304" charset="0"/>
                <a:cs typeface="Times New Roman" panose="02020603050405020304" charset="0"/>
              </a:rPr>
              <a:t>R-2R</a:t>
            </a:r>
            <a:r>
              <a:rPr lang="zh-CN" altLang="en-US" sz="2800" b="1">
                <a:latin typeface="宋体" panose="02010600030101010101" pitchFamily="2" charset="-122"/>
                <a:ea typeface="宋体" panose="02010600030101010101" pitchFamily="2" charset="-122"/>
                <a:cs typeface="宋体" panose="02010600030101010101" pitchFamily="2" charset="-122"/>
              </a:rPr>
              <a:t>阶梯电阻解码网络</a:t>
            </a:r>
            <a:endParaRPr lang="zh-CN" altLang="en-US" sz="2800" b="1"/>
          </a:p>
        </p:txBody>
      </p:sp>
      <p:sp>
        <p:nvSpPr>
          <p:cNvPr id="4" name="文本框 3"/>
          <p:cNvSpPr txBox="1"/>
          <p:nvPr/>
        </p:nvSpPr>
        <p:spPr>
          <a:xfrm>
            <a:off x="9342120" y="2178050"/>
            <a:ext cx="2712085" cy="4092575"/>
          </a:xfrm>
          <a:prstGeom prst="rect">
            <a:avLst/>
          </a:prstGeom>
          <a:noFill/>
        </p:spPr>
        <p:txBody>
          <a:bodyPr wrap="square" rtlCol="0">
            <a:spAutoFit/>
          </a:bodyPr>
          <a:p>
            <a:r>
              <a:rPr lang="zh-CN" altLang="en-US" sz="2000"/>
              <a:t>模拟开关S</a:t>
            </a:r>
            <a:r>
              <a:rPr lang="zh-CN" altLang="en-US" sz="2000" baseline="-25000"/>
              <a:t>i</a:t>
            </a:r>
            <a:r>
              <a:rPr lang="zh-CN" altLang="en-US" sz="2000"/>
              <a:t>受输入数字量Di的控制。D</a:t>
            </a:r>
            <a:r>
              <a:rPr lang="zh-CN" altLang="en-US" sz="2000" baseline="-25000"/>
              <a:t>i</a:t>
            </a:r>
            <a:r>
              <a:rPr lang="zh-CN" altLang="en-US" sz="2000"/>
              <a:t>=0时， S</a:t>
            </a:r>
            <a:r>
              <a:rPr lang="zh-CN" altLang="en-US" sz="2000" baseline="-25000"/>
              <a:t>i</a:t>
            </a:r>
            <a:r>
              <a:rPr lang="zh-CN" altLang="en-US" sz="2000"/>
              <a:t>接地；D</a:t>
            </a:r>
            <a:r>
              <a:rPr lang="zh-CN" altLang="en-US" sz="2000" baseline="-25000"/>
              <a:t>i</a:t>
            </a:r>
            <a:r>
              <a:rPr lang="zh-CN" altLang="en-US" sz="2000"/>
              <a:t>=1时，S</a:t>
            </a:r>
            <a:r>
              <a:rPr lang="zh-CN" altLang="en-US" sz="2000" baseline="-25000"/>
              <a:t>i</a:t>
            </a:r>
            <a:r>
              <a:rPr lang="zh-CN" altLang="en-US" sz="2000"/>
              <a:t>接虚地。</a:t>
            </a:r>
            <a:endParaRPr lang="zh-CN" altLang="en-US" sz="2000"/>
          </a:p>
          <a:p>
            <a:endParaRPr lang="zh-CN" altLang="en-US" sz="2000"/>
          </a:p>
          <a:p>
            <a:endParaRPr lang="zh-CN" altLang="en-US" sz="2000"/>
          </a:p>
          <a:p>
            <a:r>
              <a:rPr lang="zh-CN" altLang="en-US" sz="2000"/>
              <a:t>基准电压源UREF的输出电流I=UREF/R，每流经一个节点时就产生1/2分流， 则各支路的电流分别为：I</a:t>
            </a:r>
            <a:r>
              <a:rPr lang="zh-CN" altLang="en-US" sz="2000" baseline="-25000"/>
              <a:t>7</a:t>
            </a:r>
            <a:r>
              <a:rPr lang="zh-CN" altLang="en-US" sz="2000"/>
              <a:t>= I/2，I</a:t>
            </a:r>
            <a:r>
              <a:rPr lang="zh-CN" altLang="en-US" sz="2000" baseline="-25000"/>
              <a:t>6</a:t>
            </a:r>
            <a:r>
              <a:rPr lang="zh-CN" altLang="en-US" sz="2000"/>
              <a:t>= I/2</a:t>
            </a:r>
            <a:r>
              <a:rPr lang="zh-CN" altLang="en-US" sz="2000" baseline="30000"/>
              <a:t>2</a:t>
            </a:r>
            <a:r>
              <a:rPr lang="zh-CN" altLang="en-US" sz="2000"/>
              <a:t>， I</a:t>
            </a:r>
            <a:r>
              <a:rPr lang="zh-CN" altLang="en-US" sz="2000" baseline="-25000"/>
              <a:t>5</a:t>
            </a:r>
            <a:r>
              <a:rPr lang="zh-CN" altLang="en-US" sz="2000"/>
              <a:t>= I/2</a:t>
            </a:r>
            <a:r>
              <a:rPr lang="zh-CN" altLang="en-US" sz="2000" baseline="30000"/>
              <a:t>3</a:t>
            </a:r>
            <a:r>
              <a:rPr lang="zh-CN" altLang="en-US" sz="2000"/>
              <a:t>，…，I</a:t>
            </a:r>
            <a:r>
              <a:rPr lang="zh-CN" altLang="en-US" sz="2000" baseline="-25000"/>
              <a:t>0</a:t>
            </a:r>
            <a:r>
              <a:rPr lang="zh-CN" altLang="en-US" sz="2000"/>
              <a:t>= I/2</a:t>
            </a:r>
            <a:r>
              <a:rPr lang="zh-CN" altLang="en-US" sz="2000" baseline="30000"/>
              <a:t>8</a:t>
            </a:r>
            <a:r>
              <a:rPr lang="zh-CN" altLang="en-US" sz="2000"/>
              <a:t>。</a:t>
            </a:r>
            <a:endParaRPr lang="zh-CN" altLang="en-US" sz="2000"/>
          </a:p>
        </p:txBody>
      </p:sp>
    </p:spTree>
  </p:cSld>
  <p:clrMapOvr>
    <a:masterClrMapping/>
  </p:clrMapOvr>
  <p:transition spd="med">
    <p:split orient="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4490085" y="1808798"/>
            <a:ext cx="5080000" cy="252730"/>
          </a:xfrm>
          <a:prstGeom prst="rect">
            <a:avLst/>
          </a:prstGeom>
          <a:noFill/>
          <a:ln w="9525">
            <a:noFill/>
          </a:ln>
        </p:spPr>
        <p:txBody>
          <a:bodyPr>
            <a:spAutoFit/>
          </a:bodyPr>
          <a:p>
            <a:pPr indent="0"/>
            <a:r>
              <a:rPr lang="en-US" altLang="zh-CN" sz="1050" b="0">
                <a:latin typeface="Times New Roman" panose="02020603050405020304" charset="0"/>
                <a:cs typeface="Times New Roman" panose="02020603050405020304" charset="0"/>
              </a:rPr>
              <a:t> </a:t>
            </a:r>
            <a:endParaRPr lang="zh-CN" altLang="en-US"/>
          </a:p>
        </p:txBody>
      </p:sp>
      <p:pic>
        <p:nvPicPr>
          <p:cNvPr id="5" name="图片 4"/>
          <p:cNvPicPr>
            <a:picLocks noChangeAspect="1"/>
          </p:cNvPicPr>
          <p:nvPr/>
        </p:nvPicPr>
        <p:blipFill>
          <a:blip r:embed="rId1"/>
          <a:stretch>
            <a:fillRect/>
          </a:stretch>
        </p:blipFill>
        <p:spPr>
          <a:xfrm>
            <a:off x="2216785" y="1907540"/>
            <a:ext cx="4450080" cy="1367155"/>
          </a:xfrm>
          <a:prstGeom prst="rect">
            <a:avLst/>
          </a:prstGeom>
          <a:solidFill>
            <a:schemeClr val="accent1">
              <a:alpha val="41000"/>
            </a:schemeClr>
          </a:solidFill>
          <a:ln>
            <a:solidFill>
              <a:schemeClr val="accent1"/>
            </a:solidFill>
          </a:ln>
        </p:spPr>
      </p:pic>
      <p:pic>
        <p:nvPicPr>
          <p:cNvPr id="6" name="图片 5"/>
          <p:cNvPicPr>
            <a:picLocks noChangeAspect="1"/>
          </p:cNvPicPr>
          <p:nvPr/>
        </p:nvPicPr>
        <p:blipFill>
          <a:blip r:embed="rId2"/>
          <a:stretch>
            <a:fillRect/>
          </a:stretch>
        </p:blipFill>
        <p:spPr>
          <a:xfrm>
            <a:off x="3041650" y="3656330"/>
            <a:ext cx="2162810" cy="412750"/>
          </a:xfrm>
          <a:prstGeom prst="rect">
            <a:avLst/>
          </a:prstGeom>
          <a:ln>
            <a:solidFill>
              <a:schemeClr val="accent1"/>
            </a:solidFill>
          </a:ln>
        </p:spPr>
      </p:pic>
      <p:sp>
        <p:nvSpPr>
          <p:cNvPr id="7" name="文本框 6"/>
          <p:cNvSpPr txBox="1"/>
          <p:nvPr/>
        </p:nvSpPr>
        <p:spPr>
          <a:xfrm>
            <a:off x="523240" y="4271010"/>
            <a:ext cx="5080000" cy="521970"/>
          </a:xfrm>
          <a:prstGeom prst="rect">
            <a:avLst/>
          </a:prstGeom>
          <a:noFill/>
          <a:ln w="9525">
            <a:noFill/>
          </a:ln>
        </p:spPr>
        <p:txBody>
          <a:bodyPr>
            <a:spAutoFit/>
          </a:bodyPr>
          <a:p>
            <a:pPr indent="0"/>
            <a:r>
              <a:rPr lang="zh-CN" altLang="en-US" sz="2800" b="0">
                <a:latin typeface="宋体" panose="02010600030101010101" pitchFamily="2" charset="-122"/>
                <a:ea typeface="宋体" panose="02010600030101010101" pitchFamily="2" charset="-122"/>
                <a:cs typeface="宋体" panose="02010600030101010101" pitchFamily="2" charset="-122"/>
              </a:rPr>
              <a:t>当</a:t>
            </a:r>
            <a:r>
              <a:rPr lang="en-US" altLang="zh-CN" sz="2800" b="0">
                <a:latin typeface="Times New Roman" panose="02020603050405020304" charset="0"/>
                <a:cs typeface="Times New Roman" panose="02020603050405020304" charset="0"/>
              </a:rPr>
              <a:t>R= R</a:t>
            </a:r>
            <a:r>
              <a:rPr lang="en-US" altLang="zh-CN" sz="2800" b="0" baseline="-25000">
                <a:latin typeface="Times New Roman" panose="02020603050405020304" charset="0"/>
                <a:cs typeface="Times New Roman" panose="02020603050405020304" charset="0"/>
              </a:rPr>
              <a:t>fb</a:t>
            </a:r>
            <a:r>
              <a:rPr lang="en-US" altLang="zh-CN" sz="2800" b="0">
                <a:latin typeface="Times New Roman" panose="02020603050405020304" charset="0"/>
                <a:cs typeface="Times New Roman" panose="02020603050405020304" charset="0"/>
              </a:rPr>
              <a:t>=15 kΩ</a:t>
            </a:r>
            <a:r>
              <a:rPr lang="zh-CN" altLang="en-US" sz="2800" b="0">
                <a:latin typeface="宋体" panose="02010600030101010101" pitchFamily="2" charset="-122"/>
                <a:ea typeface="宋体" panose="02010600030101010101" pitchFamily="2" charset="-122"/>
                <a:cs typeface="宋体" panose="02010600030101010101" pitchFamily="2" charset="-122"/>
              </a:rPr>
              <a:t>时：</a:t>
            </a:r>
            <a:endParaRPr lang="zh-CN" altLang="en-US" sz="2800"/>
          </a:p>
        </p:txBody>
      </p:sp>
      <p:pic>
        <p:nvPicPr>
          <p:cNvPr id="8" name="图片 7"/>
          <p:cNvPicPr>
            <a:picLocks noChangeAspect="1"/>
          </p:cNvPicPr>
          <p:nvPr/>
        </p:nvPicPr>
        <p:blipFill>
          <a:blip r:embed="rId3"/>
          <a:stretch>
            <a:fillRect/>
          </a:stretch>
        </p:blipFill>
        <p:spPr>
          <a:xfrm>
            <a:off x="2216785" y="4792980"/>
            <a:ext cx="4672330" cy="944880"/>
          </a:xfrm>
          <a:prstGeom prst="rect">
            <a:avLst/>
          </a:prstGeom>
          <a:ln>
            <a:solidFill>
              <a:schemeClr val="accent1"/>
            </a:solidFill>
          </a:ln>
        </p:spPr>
      </p:pic>
      <p:sp>
        <p:nvSpPr>
          <p:cNvPr id="12" name="文本框 11"/>
          <p:cNvSpPr txBox="1"/>
          <p:nvPr/>
        </p:nvSpPr>
        <p:spPr>
          <a:xfrm>
            <a:off x="523240" y="1287145"/>
            <a:ext cx="5354320" cy="583565"/>
          </a:xfrm>
          <a:prstGeom prst="rect">
            <a:avLst/>
          </a:prstGeom>
          <a:noFill/>
          <a:ln w="9525">
            <a:noFill/>
          </a:ln>
        </p:spPr>
        <p:txBody>
          <a:bodyPr wrap="square">
            <a:spAutoFit/>
          </a:bodyPr>
          <a:p>
            <a:pPr indent="0"/>
            <a:r>
              <a:rPr lang="zh-CN" altLang="en-US" sz="3200" b="1">
                <a:latin typeface="宋体" panose="02010600030101010101" pitchFamily="2" charset="-122"/>
                <a:ea typeface="宋体" panose="02010600030101010101" pitchFamily="2" charset="-122"/>
                <a:cs typeface="宋体" panose="02010600030101010101" pitchFamily="2" charset="-122"/>
              </a:rPr>
              <a:t>输出电压与数字输入量关系：</a:t>
            </a:r>
            <a:endParaRPr lang="zh-CN" altLang="en-US" sz="3200" b="1"/>
          </a:p>
        </p:txBody>
      </p:sp>
      <p:pic>
        <p:nvPicPr>
          <p:cNvPr id="117" name="图片 116"/>
          <p:cNvPicPr/>
          <p:nvPr/>
        </p:nvPicPr>
        <p:blipFill>
          <a:blip r:embed="rId4"/>
          <a:stretch>
            <a:fillRect/>
          </a:stretch>
        </p:blipFill>
        <p:spPr>
          <a:xfrm>
            <a:off x="4490085" y="5897880"/>
            <a:ext cx="1395730" cy="390525"/>
          </a:xfrm>
          <a:prstGeom prst="rect">
            <a:avLst/>
          </a:prstGeom>
          <a:noFill/>
          <a:ln w="9525">
            <a:noFill/>
          </a:ln>
        </p:spPr>
      </p:pic>
      <p:sp>
        <p:nvSpPr>
          <p:cNvPr id="14" name="文本框 13"/>
          <p:cNvSpPr txBox="1"/>
          <p:nvPr/>
        </p:nvSpPr>
        <p:spPr>
          <a:xfrm>
            <a:off x="218440" y="5869305"/>
            <a:ext cx="10408285" cy="583565"/>
          </a:xfrm>
          <a:prstGeom prst="rect">
            <a:avLst/>
          </a:prstGeom>
          <a:noFill/>
        </p:spPr>
        <p:txBody>
          <a:bodyPr wrap="square" rtlCol="0" anchor="t">
            <a:spAutoFit/>
          </a:bodyPr>
          <a:p>
            <a:pPr indent="0"/>
            <a:r>
              <a:rPr lang="zh-CN" altLang="en-US" sz="3200">
                <a:latin typeface="宋体" panose="02010600030101010101" pitchFamily="2" charset="-122"/>
                <a:ea typeface="宋体" panose="02010600030101010101" pitchFamily="2" charset="-122"/>
                <a:cs typeface="宋体" panose="02010600030101010101" pitchFamily="2" charset="-122"/>
                <a:sym typeface="+mn-ea"/>
              </a:rPr>
              <a:t>当十进制数字量范围在</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         ，输出电压范围为</a:t>
            </a:r>
            <a:endParaRPr lang="zh-CN" altLang="en-US" sz="2400"/>
          </a:p>
        </p:txBody>
      </p:sp>
      <p:graphicFrame>
        <p:nvGraphicFramePr>
          <p:cNvPr id="15" name="对象 14">
            <a:hlinkClick r:id="" action="ppaction://ole?verb="/>
          </p:cNvPr>
          <p:cNvGraphicFramePr>
            <a:graphicFrameLocks noChangeAspect="1"/>
          </p:cNvGraphicFramePr>
          <p:nvPr/>
        </p:nvGraphicFramePr>
        <p:xfrm>
          <a:off x="8178165" y="5781675"/>
          <a:ext cx="2570480" cy="759460"/>
        </p:xfrm>
        <a:graphic>
          <a:graphicData uri="http://schemas.openxmlformats.org/presentationml/2006/ole">
            <mc:AlternateContent xmlns:mc="http://schemas.openxmlformats.org/markup-compatibility/2006">
              <mc:Choice xmlns:v="urn:schemas-microsoft-com:vml" Requires="v">
                <p:oleObj spid="_x0000_s2049" name="" r:id="rId5" imgW="1333500" imgH="393700" progId="Equation.KSEE3">
                  <p:embed/>
                </p:oleObj>
              </mc:Choice>
              <mc:Fallback>
                <p:oleObj name="" r:id="rId5" imgW="1333500" imgH="393700" progId="Equation.KSEE3">
                  <p:embed/>
                  <p:pic>
                    <p:nvPicPr>
                      <p:cNvPr id="0" name="图片 2048"/>
                      <p:cNvPicPr/>
                      <p:nvPr/>
                    </p:nvPicPr>
                    <p:blipFill>
                      <a:blip r:embed="rId6"/>
                      <a:stretch>
                        <a:fillRect/>
                      </a:stretch>
                    </p:blipFill>
                    <p:spPr>
                      <a:xfrm>
                        <a:off x="8178165" y="5781675"/>
                        <a:ext cx="2570480" cy="759460"/>
                      </a:xfrm>
                      <a:prstGeom prst="rect">
                        <a:avLst/>
                      </a:prstGeom>
                    </p:spPr>
                  </p:pic>
                </p:oleObj>
              </mc:Fallback>
            </mc:AlternateContent>
          </a:graphicData>
        </a:graphic>
      </p:graphicFrame>
      <p:sp>
        <p:nvSpPr>
          <p:cNvPr id="16" name="标题 1"/>
          <p:cNvSpPr>
            <a:spLocks noGrp="1"/>
          </p:cNvSpPr>
          <p:nvPr/>
        </p:nvSpPr>
        <p:spPr>
          <a:xfrm>
            <a:off x="3050540" y="60960"/>
            <a:ext cx="9914467" cy="847725"/>
          </a:xfrm>
          <a:prstGeom prst="rect">
            <a:avLst/>
          </a:prstGeom>
          <a:noFill/>
          <a:ln>
            <a:noFill/>
          </a:ln>
          <a:effectLst/>
        </p:spPr>
        <p:txBody>
          <a:bodyPr vert="horz" wrap="square" lIns="91440" tIns="45720" rIns="91440" bIns="45720" numCol="1" anchor="ctr" anchorCtr="0" compatLnSpc="1"/>
          <a:lstStyle>
            <a:lvl1pPr algn="l" rtl="0" eaLnBrk="0" fontAlgn="base" hangingPunct="0">
              <a:spcBef>
                <a:spcPct val="0"/>
              </a:spcBef>
              <a:spcAft>
                <a:spcPct val="0"/>
              </a:spcAft>
              <a:defRPr sz="4400" b="1">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9pPr>
          </a:lstStyle>
          <a:p>
            <a:r>
              <a:rPr lang="zh-CN" altLang="en-US">
                <a:solidFill>
                  <a:schemeClr val="tx1"/>
                </a:solidFill>
              </a:rPr>
              <a:t>6.4.3 DA转换原理</a:t>
            </a:r>
            <a:endParaRPr lang="zh-CN" altLang="en-US">
              <a:solidFill>
                <a:schemeClr val="tx1"/>
              </a:solidFill>
            </a:endParaRPr>
          </a:p>
        </p:txBody>
      </p:sp>
      <p:sp>
        <p:nvSpPr>
          <p:cNvPr id="18" name="文本框 17"/>
          <p:cNvSpPr txBox="1"/>
          <p:nvPr/>
        </p:nvSpPr>
        <p:spPr>
          <a:xfrm>
            <a:off x="8900160" y="5408930"/>
            <a:ext cx="2019300" cy="460375"/>
          </a:xfrm>
          <a:prstGeom prst="rect">
            <a:avLst/>
          </a:prstGeom>
          <a:noFill/>
        </p:spPr>
        <p:txBody>
          <a:bodyPr wrap="none" rtlCol="0">
            <a:spAutoFit/>
          </a:bodyPr>
          <a:p>
            <a:pPr algn="l"/>
            <a:r>
              <a:rPr lang="zh-CN" altLang="en-US" sz="2400" b="1">
                <a:solidFill>
                  <a:srgbClr val="FF0000"/>
                </a:solidFill>
                <a:sym typeface="+mn-ea"/>
              </a:rPr>
              <a:t>单极性负电压</a:t>
            </a:r>
            <a:endParaRPr lang="zh-CN" altLang="en-US" sz="2400" b="1">
              <a:solidFill>
                <a:srgbClr val="FF0000"/>
              </a:solidFill>
            </a:endParaRPr>
          </a:p>
        </p:txBody>
      </p:sp>
    </p:spTree>
  </p:cSld>
  <p:clrMapOvr>
    <a:masterClrMapping/>
  </p:clrMapOvr>
  <p:transition spd="med">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4490085" y="1808798"/>
            <a:ext cx="5080000" cy="252730"/>
          </a:xfrm>
          <a:prstGeom prst="rect">
            <a:avLst/>
          </a:prstGeom>
          <a:noFill/>
          <a:ln w="9525">
            <a:noFill/>
          </a:ln>
        </p:spPr>
        <p:txBody>
          <a:bodyPr>
            <a:spAutoFit/>
          </a:bodyPr>
          <a:p>
            <a:pPr indent="0"/>
            <a:r>
              <a:rPr lang="en-US" altLang="zh-CN" sz="1050" b="0">
                <a:latin typeface="Times New Roman" panose="02020603050405020304" charset="0"/>
                <a:cs typeface="Times New Roman" panose="02020603050405020304" charset="0"/>
              </a:rPr>
              <a:t> </a:t>
            </a:r>
            <a:endParaRPr lang="zh-CN" altLang="en-US"/>
          </a:p>
        </p:txBody>
      </p:sp>
      <p:sp>
        <p:nvSpPr>
          <p:cNvPr id="12" name="文本框 11"/>
          <p:cNvSpPr txBox="1"/>
          <p:nvPr/>
        </p:nvSpPr>
        <p:spPr>
          <a:xfrm>
            <a:off x="523240" y="1287145"/>
            <a:ext cx="5354320" cy="583565"/>
          </a:xfrm>
          <a:prstGeom prst="rect">
            <a:avLst/>
          </a:prstGeom>
          <a:noFill/>
          <a:ln w="9525">
            <a:noFill/>
          </a:ln>
        </p:spPr>
        <p:txBody>
          <a:bodyPr wrap="square">
            <a:spAutoFit/>
          </a:bodyPr>
          <a:p>
            <a:pPr indent="0"/>
            <a:r>
              <a:rPr lang="zh-CN" altLang="en-US" sz="3200" b="1">
                <a:latin typeface="宋体" panose="02010600030101010101" pitchFamily="2" charset="-122"/>
                <a:ea typeface="宋体" panose="02010600030101010101" pitchFamily="2" charset="-122"/>
                <a:cs typeface="宋体" panose="02010600030101010101" pitchFamily="2" charset="-122"/>
              </a:rPr>
              <a:t>双极性电压转换电路：</a:t>
            </a:r>
            <a:endParaRPr lang="zh-CN" altLang="en-US" sz="3200" b="1"/>
          </a:p>
        </p:txBody>
      </p:sp>
      <p:sp>
        <p:nvSpPr>
          <p:cNvPr id="16" name="标题 1"/>
          <p:cNvSpPr>
            <a:spLocks noGrp="1"/>
          </p:cNvSpPr>
          <p:nvPr/>
        </p:nvSpPr>
        <p:spPr>
          <a:xfrm>
            <a:off x="3050540" y="60960"/>
            <a:ext cx="9914467" cy="847725"/>
          </a:xfrm>
          <a:prstGeom prst="rect">
            <a:avLst/>
          </a:prstGeom>
          <a:noFill/>
          <a:ln>
            <a:noFill/>
          </a:ln>
          <a:effectLst/>
        </p:spPr>
        <p:txBody>
          <a:bodyPr vert="horz" wrap="square" lIns="91440" tIns="45720" rIns="91440" bIns="45720" numCol="1" anchor="ctr" anchorCtr="0" compatLnSpc="1"/>
          <a:lstStyle>
            <a:lvl1pPr algn="l" rtl="0" eaLnBrk="0" fontAlgn="base" hangingPunct="0">
              <a:spcBef>
                <a:spcPct val="0"/>
              </a:spcBef>
              <a:spcAft>
                <a:spcPct val="0"/>
              </a:spcAft>
              <a:defRPr sz="4400" b="1">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4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400" b="1">
                <a:solidFill>
                  <a:schemeClr val="bg1"/>
                </a:solidFill>
                <a:latin typeface="Arial" panose="020B0604020202020204" pitchFamily="34" charset="0"/>
                <a:ea typeface="宋体" panose="02010600030101010101" pitchFamily="2" charset="-122"/>
              </a:defRPr>
            </a:lvl9pPr>
          </a:lstStyle>
          <a:p>
            <a:r>
              <a:rPr lang="zh-CN" altLang="en-US">
                <a:solidFill>
                  <a:schemeClr val="tx1"/>
                </a:solidFill>
              </a:rPr>
              <a:t>6.4.3 DA转换原理</a:t>
            </a:r>
            <a:endParaRPr lang="zh-CN" altLang="en-US">
              <a:solidFill>
                <a:schemeClr val="tx1"/>
              </a:solidFill>
            </a:endParaRPr>
          </a:p>
        </p:txBody>
      </p:sp>
      <p:pic>
        <p:nvPicPr>
          <p:cNvPr id="35" name="图片 35"/>
          <p:cNvPicPr>
            <a:picLocks noChangeAspect="1" noChangeArrowheads="1"/>
          </p:cNvPicPr>
          <p:nvPr/>
        </p:nvPicPr>
        <p:blipFill>
          <a:blip r:embed="rId1"/>
          <a:srcRect/>
          <a:stretch>
            <a:fillRect/>
          </a:stretch>
        </p:blipFill>
        <p:spPr>
          <a:xfrm>
            <a:off x="1696085" y="2172335"/>
            <a:ext cx="9250045" cy="3017520"/>
          </a:xfrm>
          <a:prstGeom prst="rect">
            <a:avLst/>
          </a:prstGeom>
          <a:noFill/>
          <a:ln w="9525">
            <a:noFill/>
            <a:miter lim="800000"/>
            <a:headEnd/>
            <a:tailEnd/>
          </a:ln>
        </p:spPr>
      </p:pic>
      <p:sp>
        <p:nvSpPr>
          <p:cNvPr id="118" name="文本框 117"/>
          <p:cNvSpPr txBox="1"/>
          <p:nvPr/>
        </p:nvSpPr>
        <p:spPr>
          <a:xfrm>
            <a:off x="949960" y="5588635"/>
            <a:ext cx="5080000" cy="521970"/>
          </a:xfrm>
          <a:prstGeom prst="rect">
            <a:avLst/>
          </a:prstGeom>
          <a:noFill/>
          <a:ln w="9525">
            <a:noFill/>
          </a:ln>
        </p:spPr>
        <p:txBody>
          <a:bodyPr>
            <a:spAutoFit/>
          </a:bodyPr>
          <a:p>
            <a:pPr indent="266700"/>
            <a:r>
              <a:rPr lang="zh-CN" altLang="en-US" sz="2800" b="0">
                <a:latin typeface="宋体" panose="02010600030101010101" pitchFamily="2" charset="-122"/>
                <a:ea typeface="宋体" panose="02010600030101010101" pitchFamily="2" charset="-122"/>
                <a:cs typeface="宋体" panose="02010600030101010101" pitchFamily="2" charset="-122"/>
              </a:rPr>
              <a:t>当</a:t>
            </a:r>
            <a:r>
              <a:rPr lang="en-US" altLang="zh-CN" sz="2800" b="0">
                <a:latin typeface="Times New Roman" panose="02020603050405020304" charset="0"/>
                <a:cs typeface="Times New Roman" panose="02020603050405020304" charset="0"/>
              </a:rPr>
              <a:t>R</a:t>
            </a:r>
            <a:r>
              <a:rPr lang="en-US" altLang="zh-CN" sz="2800" b="0" baseline="-25000">
                <a:latin typeface="Times New Roman" panose="02020603050405020304" charset="0"/>
                <a:cs typeface="Times New Roman" panose="02020603050405020304" charset="0"/>
              </a:rPr>
              <a:t>2</a:t>
            </a:r>
            <a:r>
              <a:rPr lang="en-US" altLang="zh-CN" sz="2800" b="0">
                <a:latin typeface="Times New Roman" panose="02020603050405020304" charset="0"/>
                <a:cs typeface="Times New Roman" panose="02020603050405020304" charset="0"/>
              </a:rPr>
              <a:t>=R</a:t>
            </a:r>
            <a:r>
              <a:rPr lang="en-US" altLang="zh-CN" sz="2800" b="0" baseline="-25000">
                <a:latin typeface="Times New Roman" panose="02020603050405020304" charset="0"/>
                <a:cs typeface="Times New Roman" panose="02020603050405020304" charset="0"/>
              </a:rPr>
              <a:t>3</a:t>
            </a:r>
            <a:r>
              <a:rPr lang="en-US" altLang="zh-CN" sz="2800" b="0">
                <a:latin typeface="Times New Roman" panose="02020603050405020304" charset="0"/>
                <a:cs typeface="Times New Roman" panose="02020603050405020304" charset="0"/>
              </a:rPr>
              <a:t>=2R</a:t>
            </a:r>
            <a:r>
              <a:rPr lang="en-US" altLang="zh-CN" sz="2800" b="0" baseline="-25000">
                <a:latin typeface="Times New Roman" panose="02020603050405020304" charset="0"/>
                <a:cs typeface="Times New Roman" panose="02020603050405020304" charset="0"/>
              </a:rPr>
              <a:t>1</a:t>
            </a:r>
            <a:r>
              <a:rPr lang="zh-CN" altLang="en-US" sz="2800" b="0">
                <a:latin typeface="宋体" panose="02010600030101010101" pitchFamily="2" charset="-122"/>
                <a:ea typeface="宋体" panose="02010600030101010101" pitchFamily="2" charset="-122"/>
                <a:cs typeface="宋体" panose="02010600030101010101" pitchFamily="2" charset="-122"/>
              </a:rPr>
              <a:t>时，</a:t>
            </a:r>
            <a:endParaRPr lang="zh-CN" altLang="en-US" sz="2800"/>
          </a:p>
        </p:txBody>
      </p:sp>
      <p:pic>
        <p:nvPicPr>
          <p:cNvPr id="2" name="图片 1"/>
          <p:cNvPicPr>
            <a:picLocks noChangeAspect="1"/>
          </p:cNvPicPr>
          <p:nvPr/>
        </p:nvPicPr>
        <p:blipFill>
          <a:blip r:embed="rId2"/>
          <a:stretch>
            <a:fillRect/>
          </a:stretch>
        </p:blipFill>
        <p:spPr>
          <a:xfrm>
            <a:off x="4310380" y="5490845"/>
            <a:ext cx="4213225" cy="718185"/>
          </a:xfrm>
          <a:prstGeom prst="rect">
            <a:avLst/>
          </a:prstGeom>
        </p:spPr>
      </p:pic>
      <p:sp>
        <p:nvSpPr>
          <p:cNvPr id="11" name="文本框 10"/>
          <p:cNvSpPr txBox="1"/>
          <p:nvPr/>
        </p:nvSpPr>
        <p:spPr>
          <a:xfrm>
            <a:off x="1346200" y="6209030"/>
            <a:ext cx="9286240" cy="891540"/>
          </a:xfrm>
          <a:prstGeom prst="rect">
            <a:avLst/>
          </a:prstGeom>
          <a:noFill/>
          <a:ln w="9525">
            <a:noFill/>
          </a:ln>
        </p:spPr>
        <p:txBody>
          <a:bodyPr wrap="square">
            <a:spAutoFit/>
          </a:bodyPr>
          <a:p>
            <a:pPr indent="0"/>
            <a:r>
              <a:rPr lang="en-US" altLang="zh-CN" sz="2800" b="0">
                <a:latin typeface="Times New Roman" panose="02020603050405020304" charset="0"/>
                <a:cs typeface="Times New Roman" panose="02020603050405020304" charset="0"/>
              </a:rPr>
              <a:t>D = 0</a:t>
            </a:r>
            <a:r>
              <a:rPr lang="zh-CN" altLang="en-US" sz="2800" b="0">
                <a:latin typeface="宋体" panose="02010600030101010101" pitchFamily="2" charset="-122"/>
                <a:ea typeface="宋体" panose="02010600030101010101" pitchFamily="2" charset="-122"/>
                <a:cs typeface="宋体" panose="02010600030101010101" pitchFamily="2" charset="-122"/>
              </a:rPr>
              <a:t>时，</a:t>
            </a:r>
            <a:r>
              <a:rPr lang="en-US" altLang="zh-CN" sz="2800" b="0">
                <a:latin typeface="宋体" panose="02010600030101010101" pitchFamily="2" charset="-122"/>
                <a:ea typeface="宋体" panose="02010600030101010101" pitchFamily="2" charset="-122"/>
                <a:cs typeface="宋体" panose="02010600030101010101" pitchFamily="2" charset="-122"/>
              </a:rPr>
              <a:t>U</a:t>
            </a:r>
            <a:r>
              <a:rPr lang="en-US" altLang="zh-CN" sz="2800" b="0" baseline="-25000">
                <a:latin typeface="宋体" panose="02010600030101010101" pitchFamily="2" charset="-122"/>
                <a:ea typeface="宋体" panose="02010600030101010101" pitchFamily="2" charset="-122"/>
                <a:cs typeface="宋体" panose="02010600030101010101" pitchFamily="2" charset="-122"/>
              </a:rPr>
              <a:t>1</a:t>
            </a:r>
            <a:r>
              <a:rPr lang="en-US" altLang="zh-CN" sz="2800" b="0">
                <a:latin typeface="宋体" panose="02010600030101010101" pitchFamily="2" charset="-122"/>
                <a:ea typeface="宋体" panose="02010600030101010101" pitchFamily="2" charset="-122"/>
                <a:cs typeface="宋体" panose="02010600030101010101" pitchFamily="2" charset="-122"/>
              </a:rPr>
              <a:t>=-U</a:t>
            </a:r>
            <a:r>
              <a:rPr lang="en-US" altLang="zh-CN" sz="2800" b="0" baseline="-25000">
                <a:latin typeface="宋体" panose="02010600030101010101" pitchFamily="2" charset="-122"/>
                <a:ea typeface="宋体" panose="02010600030101010101" pitchFamily="2" charset="-122"/>
                <a:cs typeface="宋体" panose="02010600030101010101" pitchFamily="2" charset="-122"/>
              </a:rPr>
              <a:t>REF</a:t>
            </a:r>
            <a:r>
              <a:rPr lang="zh-CN" altLang="en-US" sz="2800" b="0" baseline="-25000">
                <a:latin typeface="宋体" panose="02010600030101010101" pitchFamily="2" charset="-122"/>
                <a:ea typeface="宋体" panose="02010600030101010101" pitchFamily="2" charset="-122"/>
                <a:cs typeface="宋体" panose="02010600030101010101" pitchFamily="2" charset="-122"/>
              </a:rPr>
              <a:t>；输入数字为0～255时，输出电压在</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-U</a:t>
            </a:r>
            <a:r>
              <a:rPr lang="en-US" altLang="zh-CN" sz="2800" baseline="-25000">
                <a:latin typeface="宋体" panose="02010600030101010101" pitchFamily="2" charset="-122"/>
                <a:ea typeface="宋体" panose="02010600030101010101" pitchFamily="2" charset="-122"/>
                <a:cs typeface="宋体" panose="02010600030101010101" pitchFamily="2" charset="-122"/>
                <a:sym typeface="+mn-ea"/>
              </a:rPr>
              <a:t>REF</a:t>
            </a:r>
            <a:r>
              <a:rPr lang="zh-CN" altLang="en-US" sz="2800" baseline="-25000">
                <a:latin typeface="宋体" panose="02010600030101010101" pitchFamily="2" charset="-122"/>
                <a:ea typeface="宋体" panose="02010600030101010101" pitchFamily="2" charset="-122"/>
                <a:cs typeface="宋体" panose="02010600030101010101" pitchFamily="2" charset="-122"/>
                <a:sym typeface="+mn-ea"/>
              </a:rPr>
              <a:t>到</a:t>
            </a:r>
            <a:r>
              <a:rPr lang="en-US" altLang="zh-CN" sz="2800" baseline="-250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U</a:t>
            </a:r>
            <a:r>
              <a:rPr lang="en-US" altLang="zh-CN" sz="2800" baseline="-25000">
                <a:latin typeface="宋体" panose="02010600030101010101" pitchFamily="2" charset="-122"/>
                <a:ea typeface="宋体" panose="02010600030101010101" pitchFamily="2" charset="-122"/>
                <a:cs typeface="宋体" panose="02010600030101010101" pitchFamily="2" charset="-122"/>
                <a:sym typeface="+mn-ea"/>
              </a:rPr>
              <a:t>REF</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之间变化</a:t>
            </a:r>
            <a:r>
              <a:rPr lang="zh-CN" altLang="en-US" sz="2400" baseline="-250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0" baseline="-250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3" name="文本框 12"/>
          <p:cNvSpPr txBox="1"/>
          <p:nvPr/>
        </p:nvSpPr>
        <p:spPr>
          <a:xfrm>
            <a:off x="9204960" y="5787390"/>
            <a:ext cx="1970405" cy="521970"/>
          </a:xfrm>
          <a:prstGeom prst="rect">
            <a:avLst/>
          </a:prstGeom>
          <a:noFill/>
        </p:spPr>
        <p:txBody>
          <a:bodyPr wrap="none" rtlCol="0">
            <a:spAutoFit/>
          </a:bodyPr>
          <a:p>
            <a:r>
              <a:rPr lang="zh-CN" altLang="en-US" sz="2800" b="1">
                <a:solidFill>
                  <a:srgbClr val="FF0000"/>
                </a:solidFill>
              </a:rPr>
              <a:t>双极性电压</a:t>
            </a:r>
            <a:endParaRPr lang="zh-CN" altLang="en-US" sz="2800" b="1">
              <a:solidFill>
                <a:srgbClr val="FF0000"/>
              </a:solidFill>
            </a:endParaRP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2116</Words>
  <Application>WPS 演示</Application>
  <PresentationFormat>宽屏</PresentationFormat>
  <Paragraphs>169</Paragraphs>
  <Slides>13</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4</vt:i4>
      </vt:variant>
      <vt:variant>
        <vt:lpstr>幻灯片标题</vt:lpstr>
      </vt:variant>
      <vt:variant>
        <vt:i4>13</vt:i4>
      </vt:variant>
    </vt:vector>
  </HeadingPairs>
  <TitlesOfParts>
    <vt:vector size="27" baseType="lpstr">
      <vt:lpstr>Arial</vt:lpstr>
      <vt:lpstr>宋体</vt:lpstr>
      <vt:lpstr>Wingdings</vt:lpstr>
      <vt:lpstr>Arial Unicode MS</vt:lpstr>
      <vt:lpstr>Calibri Light</vt:lpstr>
      <vt:lpstr>Calibri</vt:lpstr>
      <vt:lpstr>微软雅黑</vt:lpstr>
      <vt:lpstr>Arial Black</vt:lpstr>
      <vt:lpstr>Times New Roman</vt:lpstr>
      <vt:lpstr>Pixel</vt:lpstr>
      <vt:lpstr>Visio.Drawing.11</vt:lpstr>
      <vt:lpstr>Visio.Drawing.11</vt:lpstr>
      <vt:lpstr>Equation.KSEE3</vt:lpstr>
      <vt:lpstr>Equation.KSEE3</vt:lpstr>
      <vt:lpstr>PowerPoint 演示文稿</vt:lpstr>
      <vt:lpstr>6.4 DA转换应用设计</vt:lpstr>
      <vt:lpstr>PowerPoint 演示文稿</vt:lpstr>
      <vt:lpstr>PowerPoint 演示文稿</vt:lpstr>
      <vt:lpstr>6.4.2 DAC0832工作方式</vt:lpstr>
      <vt:lpstr>6.4.2 DAC0832工作方式</vt:lpstr>
      <vt:lpstr>PowerPoint 演示文稿</vt:lpstr>
      <vt:lpstr>6.4.3 DA转换原理</vt:lpstr>
      <vt:lpstr>PowerPoint 演示文稿</vt:lpstr>
      <vt:lpstr>PowerPoint 演示文稿</vt:lpstr>
      <vt:lpstr>6.4.4 多路异步波形发生器设计实例</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ld</dc:creator>
  <cp:lastModifiedBy>ld</cp:lastModifiedBy>
  <cp:revision>2</cp:revision>
  <dcterms:created xsi:type="dcterms:W3CDTF">2018-02-01T01:07:46Z</dcterms:created>
  <dcterms:modified xsi:type="dcterms:W3CDTF">2018-02-01T05:24:57Z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