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4"/>
  </p:notesMasterIdLst>
  <p:sldIdLst>
    <p:sldId id="256" r:id="rId2"/>
    <p:sldId id="439" r:id="rId3"/>
    <p:sldId id="486" r:id="rId4"/>
    <p:sldId id="487" r:id="rId5"/>
    <p:sldId id="491" r:id="rId6"/>
    <p:sldId id="488" r:id="rId7"/>
    <p:sldId id="492" r:id="rId8"/>
    <p:sldId id="493" r:id="rId9"/>
    <p:sldId id="494" r:id="rId10"/>
    <p:sldId id="495" r:id="rId11"/>
    <p:sldId id="496" r:id="rId12"/>
    <p:sldId id="497" r:id="rId13"/>
    <p:sldId id="498" r:id="rId14"/>
    <p:sldId id="499" r:id="rId15"/>
    <p:sldId id="500" r:id="rId16"/>
    <p:sldId id="501" r:id="rId17"/>
    <p:sldId id="502" r:id="rId18"/>
    <p:sldId id="503" r:id="rId19"/>
    <p:sldId id="504" r:id="rId20"/>
    <p:sldId id="505" r:id="rId21"/>
    <p:sldId id="507" r:id="rId22"/>
    <p:sldId id="508" r:id="rId23"/>
    <p:sldId id="509" r:id="rId24"/>
    <p:sldId id="512" r:id="rId25"/>
    <p:sldId id="513" r:id="rId26"/>
    <p:sldId id="514" r:id="rId27"/>
    <p:sldId id="515" r:id="rId28"/>
    <p:sldId id="516" r:id="rId29"/>
    <p:sldId id="517" r:id="rId30"/>
    <p:sldId id="518" r:id="rId31"/>
    <p:sldId id="519" r:id="rId32"/>
    <p:sldId id="520" r:id="rId33"/>
    <p:sldId id="521" r:id="rId34"/>
    <p:sldId id="522" r:id="rId35"/>
    <p:sldId id="523" r:id="rId36"/>
    <p:sldId id="524" r:id="rId37"/>
    <p:sldId id="525" r:id="rId38"/>
    <p:sldId id="526" r:id="rId39"/>
    <p:sldId id="527" r:id="rId40"/>
    <p:sldId id="528" r:id="rId41"/>
    <p:sldId id="529" r:id="rId42"/>
    <p:sldId id="530" r:id="rId43"/>
    <p:sldId id="531" r:id="rId44"/>
    <p:sldId id="579" r:id="rId45"/>
    <p:sldId id="532" r:id="rId46"/>
    <p:sldId id="533" r:id="rId47"/>
    <p:sldId id="534" r:id="rId48"/>
    <p:sldId id="535" r:id="rId49"/>
    <p:sldId id="536" r:id="rId50"/>
    <p:sldId id="537" r:id="rId51"/>
    <p:sldId id="538" r:id="rId52"/>
    <p:sldId id="539" r:id="rId53"/>
    <p:sldId id="540" r:id="rId54"/>
    <p:sldId id="541" r:id="rId55"/>
    <p:sldId id="542" r:id="rId56"/>
    <p:sldId id="543" r:id="rId57"/>
    <p:sldId id="544" r:id="rId58"/>
    <p:sldId id="545" r:id="rId59"/>
    <p:sldId id="546" r:id="rId60"/>
    <p:sldId id="547" r:id="rId61"/>
    <p:sldId id="548" r:id="rId62"/>
    <p:sldId id="549" r:id="rId63"/>
    <p:sldId id="550" r:id="rId64"/>
    <p:sldId id="552" r:id="rId65"/>
    <p:sldId id="551" r:id="rId66"/>
    <p:sldId id="553" r:id="rId67"/>
    <p:sldId id="554" r:id="rId68"/>
    <p:sldId id="555" r:id="rId69"/>
    <p:sldId id="556" r:id="rId70"/>
    <p:sldId id="557" r:id="rId71"/>
    <p:sldId id="558" r:id="rId72"/>
    <p:sldId id="559" r:id="rId73"/>
    <p:sldId id="560" r:id="rId74"/>
    <p:sldId id="561" r:id="rId75"/>
    <p:sldId id="562" r:id="rId76"/>
    <p:sldId id="563" r:id="rId77"/>
    <p:sldId id="564" r:id="rId78"/>
    <p:sldId id="565" r:id="rId79"/>
    <p:sldId id="566" r:id="rId80"/>
    <p:sldId id="567" r:id="rId81"/>
    <p:sldId id="568" r:id="rId82"/>
    <p:sldId id="569" r:id="rId83"/>
    <p:sldId id="570" r:id="rId84"/>
    <p:sldId id="571" r:id="rId85"/>
    <p:sldId id="572" r:id="rId86"/>
    <p:sldId id="573" r:id="rId87"/>
    <p:sldId id="574" r:id="rId88"/>
    <p:sldId id="575" r:id="rId89"/>
    <p:sldId id="576" r:id="rId90"/>
    <p:sldId id="577" r:id="rId91"/>
    <p:sldId id="578" r:id="rId92"/>
    <p:sldId id="485" r:id="rId9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66"/>
    <a:srgbClr val="66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40" autoAdjust="0"/>
    <p:restoredTop sz="83241" autoAdjust="0"/>
  </p:normalViewPr>
  <p:slideViewPr>
    <p:cSldViewPr>
      <p:cViewPr varScale="1">
        <p:scale>
          <a:sx n="55" d="100"/>
          <a:sy n="55" d="100"/>
        </p:scale>
        <p:origin x="-82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01F3BF-E493-4135-AB69-63E0AA9B1ADB}" type="datetimeFigureOut">
              <a:rPr lang="zh-CN" altLang="en-US" smtClean="0"/>
              <a:t>2018/1/28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AC0DFE-9571-4CC5-821C-0D2DE03D8035}" type="slidenum">
              <a:rPr lang="zh-CN" altLang="en-US" smtClean="0"/>
              <a:t>‹#›</a:t>
            </a:fld>
            <a:endParaRPr lang="zh-CN" altLang="en-US"/>
          </a:p>
        </p:txBody>
      </p:sp>
    </p:spTree>
    <p:extLst>
      <p:ext uri="{BB962C8B-B14F-4D97-AF65-F5344CB8AC3E}">
        <p14:creationId xmlns:p14="http://schemas.microsoft.com/office/powerpoint/2010/main" val="3755704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itchFamily="18" charset="0"/>
                <a:ea typeface="楷体" pitchFamily="49" charset="-122"/>
              </a:defRPr>
            </a:lvl1pPr>
            <a:lvl2pPr marL="742950" indent="-285750">
              <a:defRPr>
                <a:solidFill>
                  <a:schemeClr val="tx1"/>
                </a:solidFill>
                <a:latin typeface="Times New Roman" pitchFamily="18" charset="0"/>
                <a:ea typeface="楷体" pitchFamily="49" charset="-122"/>
              </a:defRPr>
            </a:lvl2pPr>
            <a:lvl3pPr marL="1143000" indent="-228600">
              <a:defRPr>
                <a:solidFill>
                  <a:schemeClr val="tx1"/>
                </a:solidFill>
                <a:latin typeface="Times New Roman" pitchFamily="18" charset="0"/>
                <a:ea typeface="楷体" pitchFamily="49" charset="-122"/>
              </a:defRPr>
            </a:lvl3pPr>
            <a:lvl4pPr marL="1600200" indent="-228600">
              <a:defRPr>
                <a:solidFill>
                  <a:schemeClr val="tx1"/>
                </a:solidFill>
                <a:latin typeface="Times New Roman" pitchFamily="18" charset="0"/>
                <a:ea typeface="楷体" pitchFamily="49" charset="-122"/>
              </a:defRPr>
            </a:lvl4pPr>
            <a:lvl5pPr marL="2057400" indent="-228600">
              <a:defRPr>
                <a:solidFill>
                  <a:schemeClr val="tx1"/>
                </a:solidFill>
                <a:latin typeface="Times New Roman" pitchFamily="18" charset="0"/>
                <a:ea typeface="楷体" pitchFamily="49" charset="-122"/>
              </a:defRPr>
            </a:lvl5pPr>
            <a:lvl6pPr marL="2514600" indent="-228600" eaLnBrk="0" fontAlgn="base" hangingPunct="0">
              <a:spcBef>
                <a:spcPct val="0"/>
              </a:spcBef>
              <a:spcAft>
                <a:spcPct val="0"/>
              </a:spcAft>
              <a:defRPr>
                <a:solidFill>
                  <a:schemeClr val="tx1"/>
                </a:solidFill>
                <a:latin typeface="Times New Roman" pitchFamily="18" charset="0"/>
                <a:ea typeface="楷体" pitchFamily="49" charset="-122"/>
              </a:defRPr>
            </a:lvl6pPr>
            <a:lvl7pPr marL="2971800" indent="-228600" eaLnBrk="0" fontAlgn="base" hangingPunct="0">
              <a:spcBef>
                <a:spcPct val="0"/>
              </a:spcBef>
              <a:spcAft>
                <a:spcPct val="0"/>
              </a:spcAft>
              <a:defRPr>
                <a:solidFill>
                  <a:schemeClr val="tx1"/>
                </a:solidFill>
                <a:latin typeface="Times New Roman" pitchFamily="18" charset="0"/>
                <a:ea typeface="楷体" pitchFamily="49" charset="-122"/>
              </a:defRPr>
            </a:lvl7pPr>
            <a:lvl8pPr marL="3429000" indent="-228600" eaLnBrk="0" fontAlgn="base" hangingPunct="0">
              <a:spcBef>
                <a:spcPct val="0"/>
              </a:spcBef>
              <a:spcAft>
                <a:spcPct val="0"/>
              </a:spcAft>
              <a:defRPr>
                <a:solidFill>
                  <a:schemeClr val="tx1"/>
                </a:solidFill>
                <a:latin typeface="Times New Roman" pitchFamily="18" charset="0"/>
                <a:ea typeface="楷体" pitchFamily="49" charset="-122"/>
              </a:defRPr>
            </a:lvl8pPr>
            <a:lvl9pPr marL="3886200" indent="-228600" eaLnBrk="0" fontAlgn="base" hangingPunct="0">
              <a:spcBef>
                <a:spcPct val="0"/>
              </a:spcBef>
              <a:spcAft>
                <a:spcPct val="0"/>
              </a:spcAft>
              <a:defRPr>
                <a:solidFill>
                  <a:schemeClr val="tx1"/>
                </a:solidFill>
                <a:latin typeface="Times New Roman" pitchFamily="18" charset="0"/>
                <a:ea typeface="楷体" pitchFamily="49" charset="-122"/>
              </a:defRPr>
            </a:lvl9pPr>
          </a:lstStyle>
          <a:p>
            <a:fld id="{A2FE2E52-1BB9-464F-9095-491F6C8F4B60}" type="slidenum">
              <a:rPr lang="zh-CN" altLang="en-US" smtClean="0">
                <a:latin typeface="Arial" pitchFamily="34" charset="0"/>
                <a:ea typeface="宋体" pitchFamily="2" charset="-122"/>
              </a:rPr>
              <a:pPr/>
              <a:t>2</a:t>
            </a:fld>
            <a:endParaRPr lang="en-US" altLang="zh-CN" smtClean="0">
              <a:latin typeface="Arial" pitchFamily="34" charset="0"/>
              <a:ea typeface="宋体" pitchFamily="2" charset="-122"/>
            </a:endParaRPr>
          </a:p>
        </p:txBody>
      </p:sp>
      <p:sp>
        <p:nvSpPr>
          <p:cNvPr id="80899" name="Rectangle 22"/>
          <p:cNvSpPr txBox="1">
            <a:spLocks noGrp="1" noChangeArrowheads="1"/>
          </p:cNvSpPr>
          <p:nvPr/>
        </p:nvSpPr>
        <p:spPr bwMode="auto">
          <a:xfrm>
            <a:off x="1943100" y="8686800"/>
            <a:ext cx="2970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itchFamily="18" charset="0"/>
                <a:ea typeface="楷体" pitchFamily="49" charset="-122"/>
              </a:defRPr>
            </a:lvl1pPr>
            <a:lvl2pPr marL="742950" indent="-285750">
              <a:defRPr>
                <a:solidFill>
                  <a:schemeClr val="tx1"/>
                </a:solidFill>
                <a:latin typeface="Times New Roman" pitchFamily="18" charset="0"/>
                <a:ea typeface="楷体" pitchFamily="49" charset="-122"/>
              </a:defRPr>
            </a:lvl2pPr>
            <a:lvl3pPr marL="1143000" indent="-228600">
              <a:defRPr>
                <a:solidFill>
                  <a:schemeClr val="tx1"/>
                </a:solidFill>
                <a:latin typeface="Times New Roman" pitchFamily="18" charset="0"/>
                <a:ea typeface="楷体" pitchFamily="49" charset="-122"/>
              </a:defRPr>
            </a:lvl3pPr>
            <a:lvl4pPr marL="1600200" indent="-228600">
              <a:defRPr>
                <a:solidFill>
                  <a:schemeClr val="tx1"/>
                </a:solidFill>
                <a:latin typeface="Times New Roman" pitchFamily="18" charset="0"/>
                <a:ea typeface="楷体" pitchFamily="49" charset="-122"/>
              </a:defRPr>
            </a:lvl4pPr>
            <a:lvl5pPr marL="2057400" indent="-228600">
              <a:defRPr>
                <a:solidFill>
                  <a:schemeClr val="tx1"/>
                </a:solidFill>
                <a:latin typeface="Times New Roman" pitchFamily="18" charset="0"/>
                <a:ea typeface="楷体" pitchFamily="49" charset="-122"/>
              </a:defRPr>
            </a:lvl5pPr>
            <a:lvl6pPr marL="2514600" indent="-228600" eaLnBrk="0" fontAlgn="base" hangingPunct="0">
              <a:spcBef>
                <a:spcPct val="0"/>
              </a:spcBef>
              <a:spcAft>
                <a:spcPct val="0"/>
              </a:spcAft>
              <a:defRPr>
                <a:solidFill>
                  <a:schemeClr val="tx1"/>
                </a:solidFill>
                <a:latin typeface="Times New Roman" pitchFamily="18" charset="0"/>
                <a:ea typeface="楷体" pitchFamily="49" charset="-122"/>
              </a:defRPr>
            </a:lvl6pPr>
            <a:lvl7pPr marL="2971800" indent="-228600" eaLnBrk="0" fontAlgn="base" hangingPunct="0">
              <a:spcBef>
                <a:spcPct val="0"/>
              </a:spcBef>
              <a:spcAft>
                <a:spcPct val="0"/>
              </a:spcAft>
              <a:defRPr>
                <a:solidFill>
                  <a:schemeClr val="tx1"/>
                </a:solidFill>
                <a:latin typeface="Times New Roman" pitchFamily="18" charset="0"/>
                <a:ea typeface="楷体" pitchFamily="49" charset="-122"/>
              </a:defRPr>
            </a:lvl7pPr>
            <a:lvl8pPr marL="3429000" indent="-228600" eaLnBrk="0" fontAlgn="base" hangingPunct="0">
              <a:spcBef>
                <a:spcPct val="0"/>
              </a:spcBef>
              <a:spcAft>
                <a:spcPct val="0"/>
              </a:spcAft>
              <a:defRPr>
                <a:solidFill>
                  <a:schemeClr val="tx1"/>
                </a:solidFill>
                <a:latin typeface="Times New Roman" pitchFamily="18" charset="0"/>
                <a:ea typeface="楷体" pitchFamily="49" charset="-122"/>
              </a:defRPr>
            </a:lvl8pPr>
            <a:lvl9pPr marL="3886200" indent="-228600" eaLnBrk="0" fontAlgn="base" hangingPunct="0">
              <a:spcBef>
                <a:spcPct val="0"/>
              </a:spcBef>
              <a:spcAft>
                <a:spcPct val="0"/>
              </a:spcAft>
              <a:defRPr>
                <a:solidFill>
                  <a:schemeClr val="tx1"/>
                </a:solidFill>
                <a:latin typeface="Times New Roman" pitchFamily="18" charset="0"/>
                <a:ea typeface="楷体" pitchFamily="49" charset="-122"/>
              </a:defRPr>
            </a:lvl9pPr>
          </a:lstStyle>
          <a:p>
            <a:pPr algn="ctr" eaLnBrk="1" hangingPunct="1"/>
            <a:r>
              <a:rPr lang="zh-CN" altLang="en-US" sz="1200">
                <a:ea typeface="微软雅黑" pitchFamily="34" charset="-122"/>
                <a:cs typeface="Times New Roman" pitchFamily="18" charset="0"/>
              </a:rPr>
              <a:t>第</a:t>
            </a:r>
            <a:fld id="{131B606E-A6A2-4155-8D68-1F1B62471806}" type="slidenum">
              <a:rPr lang="zh-CN" altLang="en-US" sz="1200">
                <a:ea typeface="微软雅黑" pitchFamily="34" charset="-122"/>
                <a:cs typeface="Times New Roman" pitchFamily="18" charset="0"/>
              </a:rPr>
              <a:pPr algn="ctr" eaLnBrk="1" hangingPunct="1"/>
              <a:t>2</a:t>
            </a:fld>
            <a:r>
              <a:rPr lang="zh-CN" altLang="en-US" sz="1200">
                <a:ea typeface="微软雅黑" pitchFamily="34" charset="-122"/>
                <a:cs typeface="Times New Roman" pitchFamily="18" charset="0"/>
              </a:rPr>
              <a:t>页 共</a:t>
            </a:r>
            <a:r>
              <a:rPr lang="en-US" altLang="zh-CN" sz="1200">
                <a:ea typeface="微软雅黑" pitchFamily="34" charset="-122"/>
                <a:cs typeface="Times New Roman" pitchFamily="18" charset="0"/>
              </a:rPr>
              <a:t>#</a:t>
            </a:r>
            <a:r>
              <a:rPr lang="zh-CN" altLang="en-US" sz="1200">
                <a:ea typeface="微软雅黑" pitchFamily="34" charset="-122"/>
                <a:cs typeface="Times New Roman" pitchFamily="18" charset="0"/>
              </a:rPr>
              <a:t>页</a:t>
            </a:r>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xfrm>
            <a:off x="627063" y="4343400"/>
            <a:ext cx="55626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b="1"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18</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19</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20</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21</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r>
              <a:rPr lang="zh-CN" altLang="zh-CN" sz="1200" dirty="0" smtClean="0"/>
              <a:t>程序中</a:t>
            </a:r>
            <a:r>
              <a:rPr lang="en-US" altLang="zh-CN" sz="1200" dirty="0" smtClean="0"/>
              <a:t>DB</a:t>
            </a:r>
            <a:r>
              <a:rPr lang="zh-CN" altLang="zh-CN" sz="1200" dirty="0" smtClean="0"/>
              <a:t>为在程序存储器中定义字节伪指令，编</a:t>
            </a:r>
            <a:r>
              <a:rPr lang="zh-CN" altLang="zh-CN" sz="1200" b="1" dirty="0" smtClean="0"/>
              <a:t>译时，</a:t>
            </a:r>
            <a:r>
              <a:rPr lang="en-US" altLang="zh-CN" sz="1200" b="1" dirty="0" smtClean="0"/>
              <a:t>DB</a:t>
            </a:r>
            <a:r>
              <a:rPr lang="zh-CN" altLang="zh-CN" sz="1200" b="1" dirty="0" smtClean="0"/>
              <a:t>后面的数据将视为纯数据，而不是指令</a:t>
            </a:r>
            <a:r>
              <a:rPr lang="zh-CN" altLang="zh-CN" sz="1200" dirty="0" smtClean="0"/>
              <a:t>。</a:t>
            </a: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22</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在单片机应用中，堆栈是个特殊的存储区，主要功能是暂时存放数据和地址，通常用来保护断点和现场。</a:t>
            </a:r>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在单片机应用中，堆栈是个特殊的存储区，主要功能是暂时存放数据和地址，通常用来保护断点和现场。</a:t>
            </a:r>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24</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在单片机应用中，堆栈是个特殊的存储区，主要功能是暂时存放数据和地址，通常用来保护断点和现场。</a:t>
            </a:r>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42900" indent="-342900">
              <a:lnSpc>
                <a:spcPct val="130000"/>
              </a:lnSpc>
              <a:spcBef>
                <a:spcPct val="20000"/>
              </a:spcBef>
            </a:pPr>
            <a:endParaRPr lang="en-US" altLang="zh-CN" sz="1200" dirty="0">
              <a:solidFill>
                <a:schemeClr val="tx1"/>
              </a:solidFill>
              <a:effectLst/>
            </a:endParaRPr>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r>
              <a:rPr lang="zh-CN" altLang="en-US" b="1" dirty="0" smtClean="0"/>
              <a:t>操作数存放在寄存器中。</a:t>
            </a:r>
          </a:p>
          <a:p>
            <a:pPr eaLnBrk="1" hangingPunct="1">
              <a:lnSpc>
                <a:spcPct val="105000"/>
              </a:lnSpc>
            </a:pPr>
            <a:r>
              <a:rPr lang="zh-CN" altLang="en-US" b="1" dirty="0" smtClean="0"/>
              <a:t>寻址对象：</a:t>
            </a:r>
            <a:r>
              <a:rPr lang="en-US" altLang="zh-CN" b="1" dirty="0" smtClean="0"/>
              <a:t>A</a:t>
            </a:r>
            <a:r>
              <a:rPr lang="zh-CN" altLang="en-US" b="1" dirty="0" smtClean="0"/>
              <a:t>，</a:t>
            </a:r>
            <a:r>
              <a:rPr lang="en-US" altLang="zh-CN" b="1" dirty="0" smtClean="0"/>
              <a:t>B</a:t>
            </a:r>
            <a:r>
              <a:rPr lang="zh-CN" altLang="en-US" b="1" dirty="0" smtClean="0"/>
              <a:t>，</a:t>
            </a:r>
            <a:r>
              <a:rPr lang="en-US" altLang="zh-CN" b="1" dirty="0" smtClean="0"/>
              <a:t>DPTR</a:t>
            </a:r>
            <a:r>
              <a:rPr lang="zh-CN" altLang="en-US" b="1" dirty="0" smtClean="0"/>
              <a:t>，</a:t>
            </a:r>
            <a:r>
              <a:rPr lang="en-US" altLang="zh-CN" b="1" dirty="0" smtClean="0"/>
              <a:t>R0</a:t>
            </a:r>
            <a:r>
              <a:rPr lang="zh-CN" altLang="en-US" b="1" dirty="0" smtClean="0"/>
              <a:t>～</a:t>
            </a:r>
            <a:r>
              <a:rPr lang="en-US" altLang="zh-CN" b="1" dirty="0" smtClean="0"/>
              <a:t>R7 </a:t>
            </a:r>
            <a:r>
              <a:rPr lang="zh-CN" altLang="en-US" b="1" dirty="0" smtClean="0"/>
              <a:t>。</a:t>
            </a:r>
          </a:p>
          <a:p>
            <a:pPr eaLnBrk="1" hangingPunct="1">
              <a:lnSpc>
                <a:spcPct val="105000"/>
              </a:lnSpc>
            </a:pPr>
            <a:r>
              <a:rPr lang="en-US" altLang="zh-CN" b="1" dirty="0" smtClean="0"/>
              <a:t>B </a:t>
            </a:r>
            <a:r>
              <a:rPr lang="zh-CN" altLang="en-US" b="1" dirty="0" smtClean="0"/>
              <a:t>仅在乘除法指令中为寄存器寻址，在其他指令中为直接寻址。</a:t>
            </a:r>
          </a:p>
          <a:p>
            <a:pPr eaLnBrk="1" hangingPunct="1">
              <a:lnSpc>
                <a:spcPct val="105000"/>
              </a:lnSpc>
            </a:pPr>
            <a:r>
              <a:rPr lang="en-US" altLang="zh-CN" b="1" dirty="0" smtClean="0"/>
              <a:t>A </a:t>
            </a:r>
            <a:r>
              <a:rPr lang="zh-CN" altLang="en-US" b="1" dirty="0" smtClean="0"/>
              <a:t>可以寄存器寻址又可以直接寻址，直接寻址时写作</a:t>
            </a:r>
            <a:r>
              <a:rPr lang="en-US" altLang="zh-CN" b="1" dirty="0" smtClean="0"/>
              <a:t>ACC</a:t>
            </a: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10</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kern="1200" dirty="0" smtClean="0">
                <a:solidFill>
                  <a:schemeClr val="tx1"/>
                </a:solidFill>
                <a:effectLst/>
                <a:latin typeface="+mn-lt"/>
                <a:ea typeface="+mn-ea"/>
                <a:cs typeface="+mn-cs"/>
              </a:rPr>
              <a:t>此类指令功能是将工作寄存器、内部</a:t>
            </a:r>
            <a:r>
              <a:rPr lang="en-US" altLang="zh-CN" sz="1200" kern="1200" dirty="0" smtClean="0">
                <a:solidFill>
                  <a:schemeClr val="tx1"/>
                </a:solidFill>
                <a:effectLst/>
                <a:latin typeface="+mn-lt"/>
                <a:ea typeface="+mn-ea"/>
                <a:cs typeface="+mn-cs"/>
              </a:rPr>
              <a:t>RAM </a:t>
            </a:r>
            <a:r>
              <a:rPr lang="zh-CN" altLang="zh-CN" sz="1200" kern="1200" dirty="0" smtClean="0">
                <a:solidFill>
                  <a:schemeClr val="tx1"/>
                </a:solidFill>
                <a:effectLst/>
                <a:latin typeface="+mn-lt"/>
                <a:ea typeface="+mn-ea"/>
                <a:cs typeface="+mn-cs"/>
              </a:rPr>
              <a:t>单元内容或立即数的</a:t>
            </a:r>
            <a:r>
              <a:rPr lang="en-US" altLang="zh-CN" sz="1200" kern="1200" dirty="0" smtClean="0">
                <a:solidFill>
                  <a:schemeClr val="tx1"/>
                </a:solidFill>
                <a:effectLst/>
                <a:latin typeface="+mn-lt"/>
                <a:ea typeface="+mn-ea"/>
                <a:cs typeface="+mn-cs"/>
              </a:rPr>
              <a:t>8 </a:t>
            </a:r>
            <a:r>
              <a:rPr lang="zh-CN" altLang="zh-CN" sz="1200" kern="1200" dirty="0" smtClean="0">
                <a:solidFill>
                  <a:schemeClr val="tx1"/>
                </a:solidFill>
                <a:effectLst/>
                <a:latin typeface="+mn-lt"/>
                <a:ea typeface="+mn-ea"/>
                <a:cs typeface="+mn-cs"/>
              </a:rPr>
              <a:t>位无符号二进制数和累加器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中的数相加，运算结果仍然存放于累加器</a:t>
            </a:r>
            <a:r>
              <a:rPr lang="en-US" altLang="zh-CN" sz="1200" kern="1200" dirty="0" smtClean="0">
                <a:solidFill>
                  <a:schemeClr val="tx1"/>
                </a:solidFill>
                <a:effectLst/>
                <a:latin typeface="+mn-lt"/>
                <a:ea typeface="+mn-ea"/>
                <a:cs typeface="+mn-cs"/>
              </a:rPr>
              <a:t>A </a:t>
            </a:r>
            <a:r>
              <a:rPr lang="zh-CN" altLang="zh-CN" sz="1200" kern="1200" dirty="0" smtClean="0">
                <a:solidFill>
                  <a:schemeClr val="tx1"/>
                </a:solidFill>
                <a:effectLst/>
                <a:latin typeface="+mn-lt"/>
                <a:ea typeface="+mn-ea"/>
                <a:cs typeface="+mn-cs"/>
              </a:rPr>
              <a:t>中。当运算结果的第</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位或第</a:t>
            </a:r>
            <a:r>
              <a:rPr lang="en-US" altLang="zh-CN" sz="1200" kern="1200" dirty="0" smtClean="0">
                <a:solidFill>
                  <a:schemeClr val="tx1"/>
                </a:solidFill>
                <a:effectLst/>
                <a:latin typeface="+mn-lt"/>
                <a:ea typeface="+mn-ea"/>
                <a:cs typeface="+mn-cs"/>
              </a:rPr>
              <a:t>7</a:t>
            </a:r>
            <a:r>
              <a:rPr lang="zh-CN" altLang="zh-CN" sz="1200" kern="1200" dirty="0" smtClean="0">
                <a:solidFill>
                  <a:schemeClr val="tx1"/>
                </a:solidFill>
                <a:effectLst/>
                <a:latin typeface="+mn-lt"/>
                <a:ea typeface="+mn-ea"/>
                <a:cs typeface="+mn-cs"/>
              </a:rPr>
              <a:t>位有进位时，分别将</a:t>
            </a:r>
            <a:r>
              <a:rPr lang="en-US" altLang="zh-CN" sz="1200" kern="1200" dirty="0" smtClean="0">
                <a:solidFill>
                  <a:schemeClr val="tx1"/>
                </a:solidFill>
                <a:effectLst/>
                <a:latin typeface="+mn-lt"/>
                <a:ea typeface="+mn-ea"/>
                <a:cs typeface="+mn-cs"/>
              </a:rPr>
              <a:t>AC</a:t>
            </a:r>
            <a:r>
              <a:rPr lang="zh-CN" altLang="zh-CN" sz="1200" kern="1200" dirty="0" smtClean="0">
                <a:solidFill>
                  <a:schemeClr val="tx1"/>
                </a:solidFill>
                <a:effectLst/>
                <a:latin typeface="+mn-lt"/>
                <a:ea typeface="+mn-ea"/>
                <a:cs typeface="+mn-cs"/>
              </a:rPr>
              <a:t>（辅助进、借位标志） 和</a:t>
            </a:r>
            <a:r>
              <a:rPr lang="en-US" altLang="zh-CN" sz="1200" kern="1200" dirty="0" smtClean="0">
                <a:solidFill>
                  <a:schemeClr val="tx1"/>
                </a:solidFill>
                <a:effectLst/>
                <a:latin typeface="+mn-lt"/>
                <a:ea typeface="+mn-ea"/>
                <a:cs typeface="+mn-cs"/>
              </a:rPr>
              <a:t>CY </a:t>
            </a:r>
            <a:r>
              <a:rPr lang="zh-CN" altLang="zh-CN" sz="1200" kern="1200" dirty="0" smtClean="0">
                <a:solidFill>
                  <a:schemeClr val="tx1"/>
                </a:solidFill>
                <a:effectLst/>
                <a:latin typeface="+mn-lt"/>
                <a:ea typeface="+mn-ea"/>
                <a:cs typeface="+mn-cs"/>
              </a:rPr>
              <a:t>（进、借位标志）标志位置</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；否则为</a:t>
            </a:r>
            <a:r>
              <a:rPr lang="en-US" altLang="zh-CN" sz="1200" kern="1200" dirty="0" smtClean="0">
                <a:solidFill>
                  <a:schemeClr val="tx1"/>
                </a:solidFill>
                <a:effectLst/>
                <a:latin typeface="+mn-lt"/>
                <a:ea typeface="+mn-ea"/>
                <a:cs typeface="+mn-cs"/>
              </a:rPr>
              <a:t>0</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上述指令的执行将影响标志位</a:t>
            </a:r>
            <a:r>
              <a:rPr lang="en-US" altLang="zh-CN" sz="1200" kern="1200" dirty="0" smtClean="0">
                <a:solidFill>
                  <a:schemeClr val="tx1"/>
                </a:solidFill>
                <a:effectLst/>
                <a:latin typeface="+mn-lt"/>
                <a:ea typeface="+mn-ea"/>
                <a:cs typeface="+mn-cs"/>
              </a:rPr>
              <a:t>AC</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OV</a:t>
            </a:r>
            <a:r>
              <a:rPr lang="zh-CN" altLang="zh-CN" sz="1200" kern="1200" dirty="0" smtClean="0">
                <a:solidFill>
                  <a:schemeClr val="tx1"/>
                </a:solidFill>
                <a:effectLst/>
                <a:latin typeface="+mn-lt"/>
                <a:ea typeface="+mn-ea"/>
                <a:cs typeface="+mn-cs"/>
              </a:rPr>
              <a:t>（溢出标志位）和</a:t>
            </a:r>
            <a:r>
              <a:rPr lang="en-US" altLang="zh-CN" sz="1200" kern="1200" dirty="0" smtClean="0">
                <a:solidFill>
                  <a:schemeClr val="tx1"/>
                </a:solidFill>
                <a:effectLst/>
                <a:latin typeface="+mn-lt"/>
                <a:ea typeface="+mn-ea"/>
                <a:cs typeface="+mn-cs"/>
              </a:rPr>
              <a:t>P</a:t>
            </a:r>
            <a:r>
              <a:rPr lang="zh-CN" altLang="zh-CN" sz="1200" kern="1200" dirty="0" smtClean="0">
                <a:solidFill>
                  <a:schemeClr val="tx1"/>
                </a:solidFill>
                <a:effectLst/>
                <a:latin typeface="+mn-lt"/>
                <a:ea typeface="+mn-ea"/>
                <a:cs typeface="+mn-cs"/>
              </a:rPr>
              <a:t>（奇偶标志位）。其中，溢出标志位</a:t>
            </a:r>
            <a:r>
              <a:rPr lang="en-US" altLang="zh-CN" sz="1200" kern="1200" dirty="0" smtClean="0">
                <a:solidFill>
                  <a:schemeClr val="tx1"/>
                </a:solidFill>
                <a:effectLst/>
                <a:latin typeface="+mn-lt"/>
                <a:ea typeface="+mn-ea"/>
                <a:cs typeface="+mn-cs"/>
              </a:rPr>
              <a:t>OV</a:t>
            </a:r>
            <a:r>
              <a:rPr lang="zh-CN" altLang="zh-CN" sz="1200" kern="1200" dirty="0" smtClean="0">
                <a:solidFill>
                  <a:schemeClr val="tx1"/>
                </a:solidFill>
                <a:effectLst/>
                <a:latin typeface="+mn-lt"/>
                <a:ea typeface="+mn-ea"/>
                <a:cs typeface="+mn-cs"/>
              </a:rPr>
              <a:t>只有带符号数运算时才有用。</a:t>
            </a:r>
          </a:p>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28</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此类指令的功能是把指令中规定的源操作数、进位标志位</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都与累加器</a:t>
            </a:r>
            <a:r>
              <a:rPr lang="en-US" altLang="zh-CN" sz="1200" kern="1200" dirty="0" smtClean="0">
                <a:solidFill>
                  <a:schemeClr val="tx1"/>
                </a:solidFill>
                <a:effectLst/>
                <a:latin typeface="+mn-lt"/>
                <a:ea typeface="+mn-ea"/>
                <a:cs typeface="+mn-cs"/>
              </a:rPr>
              <a:t>A </a:t>
            </a:r>
            <a:r>
              <a:rPr lang="zh-CN" altLang="zh-CN" sz="1200" kern="1200" dirty="0" smtClean="0">
                <a:solidFill>
                  <a:schemeClr val="tx1"/>
                </a:solidFill>
                <a:effectLst/>
                <a:latin typeface="+mn-lt"/>
                <a:ea typeface="+mn-ea"/>
                <a:cs typeface="+mn-cs"/>
              </a:rPr>
              <a:t>中的操作数相加，并将结果存放在累加器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中，其余的功能和上面</a:t>
            </a:r>
            <a:r>
              <a:rPr lang="en-US" altLang="zh-CN" sz="1200" kern="1200" dirty="0" smtClean="0">
                <a:solidFill>
                  <a:schemeClr val="tx1"/>
                </a:solidFill>
                <a:effectLst/>
                <a:latin typeface="+mn-lt"/>
                <a:ea typeface="+mn-ea"/>
                <a:cs typeface="+mn-cs"/>
              </a:rPr>
              <a:t>ADD </a:t>
            </a:r>
            <a:r>
              <a:rPr lang="zh-CN" altLang="zh-CN" sz="1200" kern="1200" dirty="0" smtClean="0">
                <a:solidFill>
                  <a:schemeClr val="tx1"/>
                </a:solidFill>
                <a:effectLst/>
                <a:latin typeface="+mn-lt"/>
                <a:ea typeface="+mn-ea"/>
                <a:cs typeface="+mn-cs"/>
              </a:rPr>
              <a:t>指令相同。这里的</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中的值是当前指令执行前的</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值，不是指令执行中形成的</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值。</a:t>
            </a:r>
          </a:p>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29</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带借位减法指令的功能是把累加器</a:t>
            </a:r>
            <a:r>
              <a:rPr lang="en-US" altLang="zh-CN" sz="1200" kern="1200" dirty="0" smtClean="0">
                <a:solidFill>
                  <a:schemeClr val="tx1"/>
                </a:solidFill>
                <a:effectLst/>
                <a:latin typeface="+mn-lt"/>
                <a:ea typeface="+mn-ea"/>
                <a:cs typeface="+mn-cs"/>
              </a:rPr>
              <a:t>A </a:t>
            </a:r>
            <a:r>
              <a:rPr lang="zh-CN" altLang="zh-CN" sz="1200" kern="1200" dirty="0" smtClean="0">
                <a:solidFill>
                  <a:schemeClr val="tx1"/>
                </a:solidFill>
                <a:effectLst/>
                <a:latin typeface="+mn-lt"/>
                <a:ea typeface="+mn-ea"/>
                <a:cs typeface="+mn-cs"/>
              </a:rPr>
              <a:t>中的操作数减去源地址所指出的操作数及指令执行前进位位</a:t>
            </a:r>
            <a:r>
              <a:rPr lang="en-US" altLang="zh-CN" sz="1200" kern="1200" dirty="0" smtClean="0">
                <a:solidFill>
                  <a:schemeClr val="tx1"/>
                </a:solidFill>
                <a:effectLst/>
                <a:latin typeface="+mn-lt"/>
                <a:ea typeface="+mn-ea"/>
                <a:cs typeface="+mn-cs"/>
              </a:rPr>
              <a:t>CY </a:t>
            </a:r>
            <a:r>
              <a:rPr lang="zh-CN" altLang="zh-CN" sz="1200" kern="1200" dirty="0" smtClean="0">
                <a:solidFill>
                  <a:schemeClr val="tx1"/>
                </a:solidFill>
                <a:effectLst/>
                <a:latin typeface="+mn-lt"/>
                <a:ea typeface="+mn-ea"/>
                <a:cs typeface="+mn-cs"/>
              </a:rPr>
              <a:t>的值，并把运算结果差值保留在累加器</a:t>
            </a:r>
            <a:r>
              <a:rPr lang="en-US" altLang="zh-CN" sz="1200" kern="1200" dirty="0" smtClean="0">
                <a:solidFill>
                  <a:schemeClr val="tx1"/>
                </a:solidFill>
                <a:effectLst/>
                <a:latin typeface="+mn-lt"/>
                <a:ea typeface="+mn-ea"/>
                <a:cs typeface="+mn-cs"/>
              </a:rPr>
              <a:t>A </a:t>
            </a:r>
            <a:r>
              <a:rPr lang="zh-CN" altLang="zh-CN" sz="1200" kern="1200" dirty="0" smtClean="0">
                <a:solidFill>
                  <a:schemeClr val="tx1"/>
                </a:solidFill>
                <a:effectLst/>
                <a:latin typeface="+mn-lt"/>
                <a:ea typeface="+mn-ea"/>
                <a:cs typeface="+mn-cs"/>
              </a:rPr>
              <a:t>中。</a:t>
            </a:r>
          </a:p>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30</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31</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kern="1200" dirty="0" smtClean="0">
                <a:solidFill>
                  <a:schemeClr val="tx1"/>
                </a:solidFill>
                <a:effectLst/>
                <a:latin typeface="+mn-lt"/>
                <a:ea typeface="+mn-ea"/>
                <a:cs typeface="+mn-cs"/>
              </a:rPr>
              <a:t>乘法指令的功能是，把累加器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和寄存器</a:t>
            </a:r>
            <a:r>
              <a:rPr lang="en-US" altLang="zh-CN" sz="1200" kern="1200" dirty="0" smtClean="0">
                <a:solidFill>
                  <a:schemeClr val="tx1"/>
                </a:solidFill>
                <a:effectLst/>
                <a:latin typeface="+mn-lt"/>
                <a:ea typeface="+mn-ea"/>
                <a:cs typeface="+mn-cs"/>
              </a:rPr>
              <a:t>B</a:t>
            </a:r>
            <a:r>
              <a:rPr lang="zh-CN" altLang="zh-CN" sz="1200" kern="1200" dirty="0" smtClean="0">
                <a:solidFill>
                  <a:schemeClr val="tx1"/>
                </a:solidFill>
                <a:effectLst/>
                <a:latin typeface="+mn-lt"/>
                <a:ea typeface="+mn-ea"/>
                <a:cs typeface="+mn-cs"/>
              </a:rPr>
              <a:t>中两个</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位无符号整数相乘，把计算所得的</a:t>
            </a:r>
            <a:r>
              <a:rPr lang="en-US" altLang="zh-CN" sz="1200" kern="1200" dirty="0" smtClean="0">
                <a:solidFill>
                  <a:schemeClr val="tx1"/>
                </a:solidFill>
                <a:effectLst/>
                <a:latin typeface="+mn-lt"/>
                <a:ea typeface="+mn-ea"/>
                <a:cs typeface="+mn-cs"/>
              </a:rPr>
              <a:t>16</a:t>
            </a:r>
            <a:r>
              <a:rPr lang="zh-CN" altLang="zh-CN" sz="1200" kern="1200" dirty="0" smtClean="0">
                <a:solidFill>
                  <a:schemeClr val="tx1"/>
                </a:solidFill>
                <a:effectLst/>
                <a:latin typeface="+mn-lt"/>
                <a:ea typeface="+mn-ea"/>
                <a:cs typeface="+mn-cs"/>
              </a:rPr>
              <a:t>位积的低</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位字节存放在累加器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中，高</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位字节存放在</a:t>
            </a:r>
            <a:r>
              <a:rPr lang="en-US" altLang="zh-CN" sz="1200" kern="1200" dirty="0" smtClean="0">
                <a:solidFill>
                  <a:schemeClr val="tx1"/>
                </a:solidFill>
                <a:effectLst/>
                <a:latin typeface="+mn-lt"/>
                <a:ea typeface="+mn-ea"/>
                <a:cs typeface="+mn-cs"/>
              </a:rPr>
              <a:t>B</a:t>
            </a:r>
            <a:r>
              <a:rPr lang="zh-CN" altLang="zh-CN" sz="1200" kern="1200" dirty="0" smtClean="0">
                <a:solidFill>
                  <a:schemeClr val="tx1"/>
                </a:solidFill>
                <a:effectLst/>
                <a:latin typeface="+mn-lt"/>
                <a:ea typeface="+mn-ea"/>
                <a:cs typeface="+mn-cs"/>
              </a:rPr>
              <a:t>寄存器中。本指令执行过程中将对</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（进、借位标志）、</a:t>
            </a:r>
            <a:r>
              <a:rPr lang="en-US" altLang="zh-CN" sz="1200" kern="1200" dirty="0" smtClean="0">
                <a:solidFill>
                  <a:schemeClr val="tx1"/>
                </a:solidFill>
                <a:effectLst/>
                <a:latin typeface="+mn-lt"/>
                <a:ea typeface="+mn-ea"/>
                <a:cs typeface="+mn-cs"/>
              </a:rPr>
              <a:t>OV</a:t>
            </a:r>
            <a:r>
              <a:rPr lang="zh-CN" altLang="zh-CN" sz="1200" kern="1200" dirty="0" smtClean="0">
                <a:solidFill>
                  <a:schemeClr val="tx1"/>
                </a:solidFill>
                <a:effectLst/>
                <a:latin typeface="+mn-lt"/>
                <a:ea typeface="+mn-ea"/>
                <a:cs typeface="+mn-cs"/>
              </a:rPr>
              <a:t>（溢出标志位）和</a:t>
            </a:r>
            <a:r>
              <a:rPr lang="en-US" altLang="zh-CN" sz="1200" kern="1200" dirty="0" smtClean="0">
                <a:solidFill>
                  <a:schemeClr val="tx1"/>
                </a:solidFill>
                <a:effectLst/>
                <a:latin typeface="+mn-lt"/>
                <a:ea typeface="+mn-ea"/>
                <a:cs typeface="+mn-cs"/>
              </a:rPr>
              <a:t>P</a:t>
            </a:r>
            <a:r>
              <a:rPr lang="zh-CN" altLang="zh-CN" sz="1200" kern="1200" dirty="0" smtClean="0">
                <a:solidFill>
                  <a:schemeClr val="tx1"/>
                </a:solidFill>
                <a:effectLst/>
                <a:latin typeface="+mn-lt"/>
                <a:ea typeface="+mn-ea"/>
                <a:cs typeface="+mn-cs"/>
              </a:rPr>
              <a:t>（奇偶标志位）三个标志位产生影响。其中，</a:t>
            </a:r>
            <a:r>
              <a:rPr lang="en-US" altLang="zh-CN" sz="1200" kern="1200" dirty="0" smtClean="0">
                <a:solidFill>
                  <a:schemeClr val="tx1"/>
                </a:solidFill>
                <a:effectLst/>
                <a:latin typeface="+mn-lt"/>
                <a:ea typeface="+mn-ea"/>
                <a:cs typeface="+mn-cs"/>
              </a:rPr>
              <a:t>CY</a:t>
            </a:r>
            <a:r>
              <a:rPr lang="zh-CN" altLang="zh-CN" sz="1200" kern="1200" dirty="0" smtClean="0">
                <a:solidFill>
                  <a:schemeClr val="tx1"/>
                </a:solidFill>
                <a:effectLst/>
                <a:latin typeface="+mn-lt"/>
                <a:ea typeface="+mn-ea"/>
                <a:cs typeface="+mn-cs"/>
              </a:rPr>
              <a:t>为</a:t>
            </a:r>
            <a:r>
              <a:rPr lang="en-US" altLang="zh-CN" sz="1200" kern="1200" dirty="0" smtClean="0">
                <a:solidFill>
                  <a:schemeClr val="tx1"/>
                </a:solidFill>
                <a:effectLst/>
                <a:latin typeface="+mn-lt"/>
                <a:ea typeface="+mn-ea"/>
                <a:cs typeface="+mn-cs"/>
              </a:rPr>
              <a:t>0</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P</a:t>
            </a:r>
            <a:r>
              <a:rPr lang="zh-CN" altLang="zh-CN" sz="1200" kern="1200" dirty="0" smtClean="0">
                <a:solidFill>
                  <a:schemeClr val="tx1"/>
                </a:solidFill>
                <a:effectLst/>
                <a:latin typeface="+mn-lt"/>
                <a:ea typeface="+mn-ea"/>
                <a:cs typeface="+mn-cs"/>
              </a:rPr>
              <a:t>由累加器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中</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的奇偶性决定；</a:t>
            </a:r>
            <a:r>
              <a:rPr lang="en-US" altLang="zh-CN" sz="1200" kern="1200" dirty="0" smtClean="0">
                <a:solidFill>
                  <a:schemeClr val="tx1"/>
                </a:solidFill>
                <a:effectLst/>
                <a:latin typeface="+mn-lt"/>
                <a:ea typeface="+mn-ea"/>
                <a:cs typeface="+mn-cs"/>
              </a:rPr>
              <a:t>OV</a:t>
            </a:r>
            <a:r>
              <a:rPr lang="zh-CN" altLang="zh-CN" sz="1200" kern="1200" dirty="0" smtClean="0">
                <a:solidFill>
                  <a:schemeClr val="tx1"/>
                </a:solidFill>
                <a:effectLst/>
                <a:latin typeface="+mn-lt"/>
                <a:ea typeface="+mn-ea"/>
                <a:cs typeface="+mn-cs"/>
              </a:rPr>
              <a:t>表示乘积的大小，若乘积大于</a:t>
            </a:r>
            <a:r>
              <a:rPr lang="en-US" altLang="zh-CN" sz="1200" kern="1200" dirty="0" smtClean="0">
                <a:solidFill>
                  <a:schemeClr val="tx1"/>
                </a:solidFill>
                <a:effectLst/>
                <a:latin typeface="+mn-lt"/>
                <a:ea typeface="+mn-ea"/>
                <a:cs typeface="+mn-cs"/>
              </a:rPr>
              <a:t>0FFH</a:t>
            </a:r>
            <a:r>
              <a:rPr lang="zh-CN" altLang="zh-CN" sz="1200" kern="1200" dirty="0" smtClean="0">
                <a:solidFill>
                  <a:schemeClr val="tx1"/>
                </a:solidFill>
                <a:effectLst/>
                <a:latin typeface="+mn-lt"/>
                <a:ea typeface="+mn-ea"/>
                <a:cs typeface="+mn-cs"/>
              </a:rPr>
              <a:t>，则</a:t>
            </a:r>
            <a:r>
              <a:rPr lang="en-US" altLang="zh-CN" sz="1200" kern="1200" dirty="0" smtClean="0">
                <a:solidFill>
                  <a:schemeClr val="tx1"/>
                </a:solidFill>
                <a:effectLst/>
                <a:latin typeface="+mn-lt"/>
                <a:ea typeface="+mn-ea"/>
                <a:cs typeface="+mn-cs"/>
              </a:rPr>
              <a:t>OV </a:t>
            </a:r>
            <a:r>
              <a:rPr lang="zh-CN" altLang="zh-CN" sz="1200" kern="1200" dirty="0" smtClean="0">
                <a:solidFill>
                  <a:schemeClr val="tx1"/>
                </a:solidFill>
                <a:effectLst/>
                <a:latin typeface="+mn-lt"/>
                <a:ea typeface="+mn-ea"/>
                <a:cs typeface="+mn-cs"/>
              </a:rPr>
              <a:t>置</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，否则清零（即</a:t>
            </a:r>
            <a:r>
              <a:rPr lang="en-US" altLang="zh-CN" sz="1200" kern="1200" dirty="0" smtClean="0">
                <a:solidFill>
                  <a:schemeClr val="tx1"/>
                </a:solidFill>
                <a:effectLst/>
                <a:latin typeface="+mn-lt"/>
                <a:ea typeface="+mn-ea"/>
                <a:cs typeface="+mn-cs"/>
              </a:rPr>
              <a:t>B =0</a:t>
            </a:r>
            <a:r>
              <a:rPr lang="zh-CN" altLang="zh-CN" sz="1200" kern="1200" dirty="0" smtClean="0">
                <a:solidFill>
                  <a:schemeClr val="tx1"/>
                </a:solidFill>
                <a:effectLst/>
                <a:latin typeface="+mn-lt"/>
                <a:ea typeface="+mn-ea"/>
                <a:cs typeface="+mn-cs"/>
              </a:rPr>
              <a:t>）。</a:t>
            </a:r>
          </a:p>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32</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33</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kern="1200" dirty="0" smtClean="0">
                <a:solidFill>
                  <a:schemeClr val="tx1"/>
                </a:solidFill>
                <a:effectLst/>
                <a:latin typeface="+mn-lt"/>
                <a:ea typeface="+mn-ea"/>
                <a:cs typeface="+mn-cs"/>
              </a:rPr>
              <a:t>加</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指令的功能是将源地址所指定的单元内容加</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。其中，前</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条指令是</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位操作数，第</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条指令是</a:t>
            </a:r>
            <a:r>
              <a:rPr lang="en-US" altLang="zh-CN" sz="1200" kern="1200" dirty="0" smtClean="0">
                <a:solidFill>
                  <a:schemeClr val="tx1"/>
                </a:solidFill>
                <a:effectLst/>
                <a:latin typeface="+mn-lt"/>
                <a:ea typeface="+mn-ea"/>
                <a:cs typeface="+mn-cs"/>
              </a:rPr>
              <a:t>16</a:t>
            </a:r>
            <a:r>
              <a:rPr lang="zh-CN" altLang="zh-CN" sz="1200" kern="1200" dirty="0" smtClean="0">
                <a:solidFill>
                  <a:schemeClr val="tx1"/>
                </a:solidFill>
                <a:effectLst/>
                <a:latin typeface="+mn-lt"/>
                <a:ea typeface="+mn-ea"/>
                <a:cs typeface="+mn-cs"/>
              </a:rPr>
              <a:t>位操作数。只有第一条指令对奇偶标志位</a:t>
            </a:r>
            <a:r>
              <a:rPr lang="en-US" altLang="zh-CN" sz="1200" kern="1200" dirty="0" smtClean="0">
                <a:solidFill>
                  <a:schemeClr val="tx1"/>
                </a:solidFill>
                <a:effectLst/>
                <a:latin typeface="+mn-lt"/>
                <a:ea typeface="+mn-ea"/>
                <a:cs typeface="+mn-cs"/>
              </a:rPr>
              <a:t>P</a:t>
            </a:r>
            <a:r>
              <a:rPr lang="zh-CN" altLang="zh-CN" sz="1200" kern="1200" dirty="0" smtClean="0">
                <a:solidFill>
                  <a:schemeClr val="tx1"/>
                </a:solidFill>
                <a:effectLst/>
                <a:latin typeface="+mn-lt"/>
                <a:ea typeface="+mn-ea"/>
                <a:cs typeface="+mn-cs"/>
              </a:rPr>
              <a:t>产生影响，其余指令均不对任何标志位产生影响。若原单元内容为</a:t>
            </a:r>
            <a:r>
              <a:rPr lang="en-US" altLang="zh-CN" sz="1200" kern="1200" dirty="0" smtClean="0">
                <a:solidFill>
                  <a:schemeClr val="tx1"/>
                </a:solidFill>
                <a:effectLst/>
                <a:latin typeface="+mn-lt"/>
                <a:ea typeface="+mn-ea"/>
                <a:cs typeface="+mn-cs"/>
              </a:rPr>
              <a:t>FFH</a:t>
            </a:r>
            <a:r>
              <a:rPr lang="zh-CN" altLang="zh-CN" sz="1200" kern="1200" dirty="0" smtClean="0">
                <a:solidFill>
                  <a:schemeClr val="tx1"/>
                </a:solidFill>
                <a:effectLst/>
                <a:latin typeface="+mn-lt"/>
                <a:ea typeface="+mn-ea"/>
                <a:cs typeface="+mn-cs"/>
              </a:rPr>
              <a:t>，加</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后溢出为</a:t>
            </a:r>
            <a:r>
              <a:rPr lang="en-US" altLang="zh-CN" sz="1200" kern="1200" dirty="0" smtClean="0">
                <a:solidFill>
                  <a:schemeClr val="tx1"/>
                </a:solidFill>
                <a:effectLst/>
                <a:latin typeface="+mn-lt"/>
                <a:ea typeface="+mn-ea"/>
                <a:cs typeface="+mn-cs"/>
              </a:rPr>
              <a:t>00H</a:t>
            </a:r>
            <a:r>
              <a:rPr lang="zh-CN" altLang="zh-CN" sz="1200" kern="1200" dirty="0" smtClean="0">
                <a:solidFill>
                  <a:schemeClr val="tx1"/>
                </a:solidFill>
                <a:effectLst/>
                <a:latin typeface="+mn-lt"/>
                <a:ea typeface="+mn-ea"/>
                <a:cs typeface="+mn-cs"/>
              </a:rPr>
              <a:t>，也不会影响</a:t>
            </a:r>
            <a:r>
              <a:rPr lang="en-US" altLang="zh-CN" sz="1200" kern="1200" dirty="0" smtClean="0">
                <a:solidFill>
                  <a:schemeClr val="tx1"/>
                </a:solidFill>
                <a:effectLst/>
                <a:latin typeface="+mn-lt"/>
                <a:ea typeface="+mn-ea"/>
                <a:cs typeface="+mn-cs"/>
              </a:rPr>
              <a:t>PSW</a:t>
            </a:r>
            <a:r>
              <a:rPr lang="zh-CN" altLang="zh-CN" sz="1200" kern="1200" dirty="0" smtClean="0">
                <a:solidFill>
                  <a:schemeClr val="tx1"/>
                </a:solidFill>
                <a:effectLst/>
                <a:latin typeface="+mn-lt"/>
                <a:ea typeface="+mn-ea"/>
                <a:cs typeface="+mn-cs"/>
              </a:rPr>
              <a:t>标志。</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34</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dirty="0" smtClean="0"/>
              <a:t>与加</a:t>
            </a:r>
            <a:r>
              <a:rPr lang="en-US" altLang="zh-CN" sz="1200" dirty="0" smtClean="0"/>
              <a:t>1</a:t>
            </a:r>
            <a:r>
              <a:rPr lang="zh-CN" altLang="zh-CN" sz="1200" dirty="0" smtClean="0"/>
              <a:t>指令一样，只有第一条指令对奇偶标志位</a:t>
            </a:r>
            <a:r>
              <a:rPr lang="en-US" altLang="zh-CN" sz="1200" dirty="0" smtClean="0"/>
              <a:t>P</a:t>
            </a:r>
            <a:r>
              <a:rPr lang="zh-CN" altLang="zh-CN" sz="1200" dirty="0" smtClean="0"/>
              <a:t>产生影响，其余指令均不影响</a:t>
            </a:r>
            <a:r>
              <a:rPr lang="en-US" altLang="zh-CN" sz="1200" dirty="0" smtClean="0"/>
              <a:t>PSW</a:t>
            </a:r>
            <a:r>
              <a:rPr lang="zh-CN" altLang="zh-CN" sz="1200" dirty="0" smtClean="0"/>
              <a:t>标志位状态。若原单元内容为</a:t>
            </a:r>
            <a:r>
              <a:rPr lang="en-US" altLang="zh-CN" sz="1200" dirty="0" smtClean="0"/>
              <a:t>00H</a:t>
            </a:r>
            <a:r>
              <a:rPr lang="zh-CN" altLang="zh-CN" sz="1200" dirty="0" smtClean="0"/>
              <a:t>，则减</a:t>
            </a:r>
            <a:r>
              <a:rPr lang="en-US" altLang="zh-CN" sz="1200" dirty="0" smtClean="0"/>
              <a:t>1</a:t>
            </a:r>
            <a:r>
              <a:rPr lang="zh-CN" altLang="zh-CN" sz="1200" dirty="0" smtClean="0"/>
              <a:t>后为</a:t>
            </a:r>
            <a:r>
              <a:rPr lang="en-US" altLang="zh-CN" sz="1200" dirty="0" smtClean="0"/>
              <a:t>FFH</a:t>
            </a:r>
            <a:r>
              <a:rPr lang="zh-CN" altLang="zh-CN" sz="1200" dirty="0" smtClean="0"/>
              <a:t>，也不会影响标志位。</a:t>
            </a:r>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35</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dirty="0" smtClean="0"/>
              <a:t>与加</a:t>
            </a:r>
            <a:r>
              <a:rPr lang="en-US" altLang="zh-CN" sz="1200" dirty="0" smtClean="0"/>
              <a:t>1</a:t>
            </a:r>
            <a:r>
              <a:rPr lang="zh-CN" altLang="zh-CN" sz="1200" dirty="0" smtClean="0"/>
              <a:t>指令一样，只有第一条指令对奇偶标志位</a:t>
            </a:r>
            <a:r>
              <a:rPr lang="en-US" altLang="zh-CN" sz="1200" dirty="0" smtClean="0"/>
              <a:t>P</a:t>
            </a:r>
            <a:r>
              <a:rPr lang="zh-CN" altLang="zh-CN" sz="1200" dirty="0" smtClean="0"/>
              <a:t>产生影响，其余指令均不影响</a:t>
            </a:r>
            <a:r>
              <a:rPr lang="en-US" altLang="zh-CN" sz="1200" dirty="0" smtClean="0"/>
              <a:t>PSW</a:t>
            </a:r>
            <a:r>
              <a:rPr lang="zh-CN" altLang="zh-CN" sz="1200" dirty="0" smtClean="0"/>
              <a:t>标志位状态。若原单元内容为</a:t>
            </a:r>
            <a:r>
              <a:rPr lang="en-US" altLang="zh-CN" sz="1200" dirty="0" smtClean="0"/>
              <a:t>00H</a:t>
            </a:r>
            <a:r>
              <a:rPr lang="zh-CN" altLang="zh-CN" sz="1200" dirty="0" smtClean="0"/>
              <a:t>，则减</a:t>
            </a:r>
            <a:r>
              <a:rPr lang="en-US" altLang="zh-CN" sz="1200" dirty="0" smtClean="0"/>
              <a:t>1</a:t>
            </a:r>
            <a:r>
              <a:rPr lang="zh-CN" altLang="zh-CN" sz="1200" dirty="0" smtClean="0"/>
              <a:t>后为</a:t>
            </a:r>
            <a:r>
              <a:rPr lang="en-US" altLang="zh-CN" sz="1200" dirty="0" smtClean="0"/>
              <a:t>FFH</a:t>
            </a:r>
            <a:r>
              <a:rPr lang="zh-CN" altLang="zh-CN" sz="1200" dirty="0" smtClean="0"/>
              <a:t>，也不会影响标志位。</a:t>
            </a:r>
            <a:endParaRPr lang="zh-CN" altLang="en-US" dirty="0" smtClean="0"/>
          </a:p>
        </p:txBody>
      </p:sp>
      <p:sp>
        <p:nvSpPr>
          <p:cNvPr id="4" name="灯片编号占位符 3"/>
          <p:cNvSpPr>
            <a:spLocks noGrp="1"/>
          </p:cNvSpPr>
          <p:nvPr>
            <p:ph type="sldNum" sz="quarter" idx="5"/>
          </p:nvPr>
        </p:nvSpPr>
        <p:spPr/>
        <p:txBody>
          <a:bodyPr/>
          <a:lstStyle/>
          <a:p>
            <a:pPr>
              <a:defRPr/>
            </a:pPr>
            <a:fld id="{4F0072F2-740E-4B5D-810F-C6B2A473ED42}" type="slidenum">
              <a:rPr lang="zh-CN" altLang="en-US" smtClean="0"/>
              <a:pPr>
                <a:defRPr/>
              </a:pPr>
              <a:t>36</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dirty="0" smtClean="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38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11</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r>
              <a:rPr lang="zh-CN" altLang="zh-CN" sz="1200" dirty="0" smtClean="0"/>
              <a:t>其中，前</a:t>
            </a:r>
            <a:r>
              <a:rPr lang="en-US" altLang="zh-CN" sz="1200" dirty="0" smtClean="0"/>
              <a:t>4</a:t>
            </a:r>
            <a:r>
              <a:rPr lang="zh-CN" altLang="zh-CN" sz="1200" dirty="0" smtClean="0"/>
              <a:t>条指令是以累加器</a:t>
            </a:r>
            <a:r>
              <a:rPr lang="en-US" altLang="zh-CN" sz="1200" dirty="0" smtClean="0"/>
              <a:t>A</a:t>
            </a:r>
            <a:r>
              <a:rPr lang="zh-CN" altLang="zh-CN" sz="1200" dirty="0" smtClean="0"/>
              <a:t>为目标操作数寄存器的指令，可以将累加器</a:t>
            </a:r>
            <a:r>
              <a:rPr lang="en-US" altLang="zh-CN" sz="1200" dirty="0" smtClean="0"/>
              <a:t>A </a:t>
            </a:r>
            <a:r>
              <a:rPr lang="zh-CN" altLang="zh-CN" sz="1200" dirty="0" smtClean="0"/>
              <a:t>的内容和源地址所指的内容按位进行逻辑“与”，并把操作结果送回累加器</a:t>
            </a:r>
            <a:r>
              <a:rPr lang="en-US" altLang="zh-CN" sz="1200" dirty="0" smtClean="0"/>
              <a:t>A</a:t>
            </a:r>
            <a:r>
              <a:rPr lang="zh-CN" altLang="zh-CN" sz="1200" dirty="0" smtClean="0"/>
              <a:t>。后两条指令是以</a:t>
            </a:r>
            <a:r>
              <a:rPr lang="en-US" altLang="zh-CN" sz="1200" dirty="0" smtClean="0"/>
              <a:t>direct</a:t>
            </a:r>
            <a:r>
              <a:rPr lang="zh-CN" altLang="zh-CN" sz="1200" dirty="0" smtClean="0"/>
              <a:t>为目标地址的逻辑与指令，它们将</a:t>
            </a:r>
            <a:r>
              <a:rPr lang="en-US" altLang="zh-CN" sz="1200" dirty="0" smtClean="0"/>
              <a:t>direct</a:t>
            </a:r>
            <a:r>
              <a:rPr lang="zh-CN" altLang="zh-CN" sz="1200" dirty="0" smtClean="0"/>
              <a:t>中的内容和源地址所指的内容按位进行逻辑“与”， 结果存入</a:t>
            </a:r>
            <a:r>
              <a:rPr lang="en-US" altLang="zh-CN" sz="1200" dirty="0" smtClean="0"/>
              <a:t>direct</a:t>
            </a:r>
            <a:r>
              <a:rPr lang="zh-CN" altLang="zh-CN" sz="1200" dirty="0" smtClean="0"/>
              <a:t>目标单元中。</a:t>
            </a:r>
            <a:endParaRPr lang="en-US" altLang="zh-CN" sz="1200" dirty="0" smtClean="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39</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r>
              <a:rPr lang="zh-CN" altLang="zh-CN" sz="1200" dirty="0" smtClean="0"/>
              <a:t>逻辑或运算指令功能是将两个指定的操作数按位进行逻辑“或”。又称为逻辑加指令，可以用来对某个存储单元或累加器</a:t>
            </a:r>
            <a:r>
              <a:rPr lang="en-US" altLang="zh-CN" sz="1200" dirty="0" smtClean="0"/>
              <a:t>A</a:t>
            </a:r>
            <a:r>
              <a:rPr lang="zh-CN" altLang="zh-CN" sz="1200" dirty="0" smtClean="0"/>
              <a:t>中的数据进行变换，使其中的某些位变为“</a:t>
            </a:r>
            <a:r>
              <a:rPr lang="en-US" altLang="zh-CN" sz="1200" dirty="0" smtClean="0"/>
              <a:t>1</a:t>
            </a:r>
            <a:r>
              <a:rPr lang="zh-CN" altLang="zh-CN" sz="1200" dirty="0" smtClean="0"/>
              <a:t>”而其余尾部变。其中，前</a:t>
            </a:r>
            <a:r>
              <a:rPr lang="en-US" altLang="zh-CN" sz="1200" dirty="0" smtClean="0"/>
              <a:t>4 </a:t>
            </a:r>
            <a:r>
              <a:rPr lang="zh-CN" altLang="zh-CN" sz="1200" dirty="0" smtClean="0"/>
              <a:t>条指令的操作结果存放在累加器</a:t>
            </a:r>
            <a:r>
              <a:rPr lang="en-US" altLang="zh-CN" sz="1200" dirty="0" smtClean="0"/>
              <a:t>A </a:t>
            </a:r>
            <a:r>
              <a:rPr lang="zh-CN" altLang="zh-CN" sz="1200" dirty="0" smtClean="0"/>
              <a:t>中，后两条指令的操作结果存放在直接地址单元中。</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40</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r>
              <a:rPr lang="zh-CN" altLang="zh-CN" sz="1200" smtClean="0"/>
              <a:t>逻辑“异或”指令的功能是，将两个指定的操作数按位进行“异或”。课用来对某个存储单元或累加器</a:t>
            </a:r>
            <a:r>
              <a:rPr lang="en-US" altLang="zh-CN" sz="1200" smtClean="0"/>
              <a:t>A</a:t>
            </a:r>
            <a:r>
              <a:rPr lang="zh-CN" altLang="zh-CN" sz="1200" smtClean="0"/>
              <a:t>中的数据进行变换，使其中某些位取反而其余位不变。其中，前</a:t>
            </a:r>
            <a:r>
              <a:rPr lang="en-US" altLang="zh-CN" sz="1200" smtClean="0"/>
              <a:t>4</a:t>
            </a:r>
            <a:r>
              <a:rPr lang="zh-CN" altLang="zh-CN" sz="1200" smtClean="0"/>
              <a:t>条指令的结果存放在累加器</a:t>
            </a:r>
            <a:r>
              <a:rPr lang="en-US" altLang="zh-CN" sz="1200" smtClean="0"/>
              <a:t>A</a:t>
            </a:r>
            <a:r>
              <a:rPr lang="zh-CN" altLang="zh-CN" sz="1200" smtClean="0"/>
              <a:t>中，后两条指令的操作结果存放在直接地址单元中。</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41</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42</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43</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44</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45</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46</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dirty="0" smtClean="0"/>
              <a:t>可以看出，当</a:t>
            </a:r>
            <a:r>
              <a:rPr lang="en-US" altLang="zh-CN" sz="1200" dirty="0" smtClean="0"/>
              <a:t>(A) = 00H </a:t>
            </a:r>
            <a:r>
              <a:rPr lang="zh-CN" altLang="zh-CN" sz="1200" dirty="0" smtClean="0"/>
              <a:t>时，程序转移到</a:t>
            </a:r>
            <a:r>
              <a:rPr lang="en-US" altLang="zh-CN" sz="1200" dirty="0" smtClean="0"/>
              <a:t>PROC0</a:t>
            </a:r>
            <a:r>
              <a:rPr lang="zh-CN" altLang="zh-CN" sz="1200" dirty="0" smtClean="0"/>
              <a:t>；当</a:t>
            </a:r>
            <a:r>
              <a:rPr lang="en-US" altLang="zh-CN" sz="1200" dirty="0" smtClean="0"/>
              <a:t>(A) = 01H</a:t>
            </a:r>
            <a:r>
              <a:rPr lang="zh-CN" altLang="zh-CN" sz="1200" dirty="0" smtClean="0"/>
              <a:t>时，程序转移到</a:t>
            </a:r>
            <a:r>
              <a:rPr lang="en-US" altLang="zh-CN" sz="1200" dirty="0" smtClean="0"/>
              <a:t>PROC 1⋯⋯</a:t>
            </a:r>
            <a:r>
              <a:rPr lang="zh-CN" altLang="zh-CN" sz="1200" dirty="0" smtClean="0"/>
              <a:t>。可见，这是一段多路转移程序，进入的方向由累加器</a:t>
            </a:r>
            <a:r>
              <a:rPr lang="en-US" altLang="zh-CN" sz="1200" dirty="0" smtClean="0"/>
              <a:t>A</a:t>
            </a:r>
            <a:r>
              <a:rPr lang="zh-CN" altLang="zh-CN" sz="1200" dirty="0" smtClean="0"/>
              <a:t>的值决定。由于</a:t>
            </a:r>
            <a:r>
              <a:rPr lang="en-US" altLang="zh-CN" sz="1200" dirty="0" smtClean="0"/>
              <a:t>AJMP</a:t>
            </a:r>
            <a:r>
              <a:rPr lang="zh-CN" altLang="zh-CN" sz="1200" dirty="0" smtClean="0"/>
              <a:t>是双字节指令，跳转前</a:t>
            </a:r>
            <a:r>
              <a:rPr lang="en-US" altLang="zh-CN" sz="1200" dirty="0" smtClean="0"/>
              <a:t>A</a:t>
            </a:r>
            <a:r>
              <a:rPr lang="zh-CN" altLang="zh-CN" sz="1200" dirty="0" smtClean="0"/>
              <a:t>中键值应先乘以</a:t>
            </a:r>
            <a:r>
              <a:rPr lang="en-US" altLang="zh-CN" sz="1200" dirty="0" smtClean="0"/>
              <a:t>2</a:t>
            </a:r>
            <a:r>
              <a:rPr lang="zh-CN" altLang="zh-CN" sz="1200" dirty="0" smtClean="0"/>
              <a:t>。</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47</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12</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dirty="0" smtClean="0"/>
              <a:t>条件转移指令均为相对指令，是根据给出的条件进行检测，条件满足则程序转移到指定目标地址。</a:t>
            </a:r>
          </a:p>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49</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dirty="0" smtClean="0"/>
              <a:t>条件转移指令均为相对指令，是根据给出的条件进行检测，条件满足则程序转移到指定目标地址。</a:t>
            </a:r>
          </a:p>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50</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dirty="0" smtClean="0"/>
              <a:t>条件转移指令均为相对指令，是根据给出的条件进行检测，条件满足则程序转移到指定目标地址。</a:t>
            </a:r>
          </a:p>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51</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b="1" dirty="0" smtClean="0"/>
              <a:t>例</a:t>
            </a:r>
            <a:r>
              <a:rPr lang="en-US" altLang="zh-CN" b="1" dirty="0" smtClean="0"/>
              <a:t>:   </a:t>
            </a:r>
            <a:r>
              <a:rPr lang="zh-CN" altLang="en-US" b="1" dirty="0" smtClean="0"/>
              <a:t> 子程序调用指令</a:t>
            </a:r>
            <a:r>
              <a:rPr lang="en-US" altLang="zh-CN" b="1" dirty="0" smtClean="0"/>
              <a:t>ACALL</a:t>
            </a:r>
            <a:r>
              <a:rPr lang="zh-CN" altLang="en-US" b="1" dirty="0" smtClean="0"/>
              <a:t>在 程序存储器中的首地址为</a:t>
            </a:r>
            <a:r>
              <a:rPr lang="en-US" altLang="zh-CN" b="1" dirty="0" smtClean="0"/>
              <a:t>0100H</a:t>
            </a:r>
            <a:r>
              <a:rPr lang="zh-CN" altLang="en-US" b="1" dirty="0" smtClean="0"/>
              <a:t>，子程序入口地址为</a:t>
            </a:r>
            <a:r>
              <a:rPr lang="en-US" altLang="zh-CN" b="1" dirty="0" smtClean="0"/>
              <a:t>0250H</a:t>
            </a:r>
            <a:r>
              <a:rPr lang="zh-CN" altLang="en-US" b="1" dirty="0" smtClean="0"/>
              <a:t>。试确定能否使用</a:t>
            </a:r>
            <a:r>
              <a:rPr lang="en-US" altLang="zh-CN" b="1" dirty="0" smtClean="0"/>
              <a:t>ACALL</a:t>
            </a:r>
            <a:r>
              <a:rPr lang="zh-CN" altLang="en-US" b="1" dirty="0" smtClean="0"/>
              <a:t>指令实现调用？如果能使用，确定该指令的机器码。</a:t>
            </a:r>
            <a:endParaRPr lang="en-US" altLang="zh-CN" b="1" dirty="0" smtClean="0"/>
          </a:p>
          <a:p>
            <a:pPr eaLnBrk="1" hangingPunct="1"/>
            <a:r>
              <a:rPr lang="zh-CN" altLang="en-US" b="1" dirty="0" smtClean="0"/>
              <a:t>   </a:t>
            </a:r>
            <a:r>
              <a:rPr lang="zh-CN" altLang="en-US" b="1" dirty="0" smtClean="0">
                <a:solidFill>
                  <a:schemeClr val="folHlink"/>
                </a:solidFill>
              </a:rPr>
              <a:t>解</a:t>
            </a:r>
            <a:r>
              <a:rPr lang="en-US" altLang="zh-CN" b="1" dirty="0" smtClean="0"/>
              <a:t>: </a:t>
            </a:r>
            <a:r>
              <a:rPr lang="zh-CN" altLang="en-US" b="1" dirty="0" smtClean="0"/>
              <a:t>因为</a:t>
            </a:r>
            <a:r>
              <a:rPr lang="en-US" altLang="zh-CN" b="1" dirty="0" smtClean="0"/>
              <a:t>ACALL</a:t>
            </a:r>
            <a:r>
              <a:rPr lang="zh-CN" altLang="en-US" b="1" dirty="0" smtClean="0"/>
              <a:t>指令首地址在</a:t>
            </a:r>
            <a:r>
              <a:rPr lang="en-US" altLang="zh-CN" b="1" dirty="0" smtClean="0"/>
              <a:t>0100H</a:t>
            </a:r>
            <a:r>
              <a:rPr lang="zh-CN" altLang="en-US" b="1" dirty="0" smtClean="0"/>
              <a:t>，而</a:t>
            </a:r>
            <a:r>
              <a:rPr lang="en-US" altLang="zh-CN" b="1" dirty="0" smtClean="0"/>
              <a:t>ACALL</a:t>
            </a:r>
            <a:r>
              <a:rPr lang="zh-CN" altLang="en-US" b="1" dirty="0" smtClean="0"/>
              <a:t>是 </a:t>
            </a:r>
            <a:r>
              <a:rPr lang="en-US" altLang="zh-CN" b="1" dirty="0" smtClean="0"/>
              <a:t>2</a:t>
            </a:r>
            <a:r>
              <a:rPr lang="zh-CN" altLang="en-US" b="1" dirty="0" smtClean="0"/>
              <a:t>字节指令，所以下一条指令的首地址在</a:t>
            </a:r>
            <a:r>
              <a:rPr lang="en-US" altLang="zh-CN" b="1" dirty="0" smtClean="0"/>
              <a:t>0102H</a:t>
            </a:r>
            <a:r>
              <a:rPr lang="zh-CN" altLang="en-US" b="1" dirty="0" smtClean="0"/>
              <a:t>。</a:t>
            </a:r>
            <a:r>
              <a:rPr lang="en-US" altLang="zh-CN" b="1" dirty="0" smtClean="0"/>
              <a:t>0102H</a:t>
            </a:r>
            <a:r>
              <a:rPr lang="zh-CN" altLang="en-US" b="1" dirty="0" smtClean="0"/>
              <a:t>和</a:t>
            </a:r>
            <a:r>
              <a:rPr lang="en-US" altLang="zh-CN" b="1" dirty="0" smtClean="0"/>
              <a:t>0250H</a:t>
            </a:r>
            <a:r>
              <a:rPr lang="zh-CN" altLang="en-US" b="1" dirty="0" smtClean="0"/>
              <a:t>在同一</a:t>
            </a:r>
            <a:r>
              <a:rPr lang="en-US" altLang="zh-CN" b="1" dirty="0" smtClean="0"/>
              <a:t>2KB</a:t>
            </a:r>
            <a:r>
              <a:rPr lang="zh-CN" altLang="en-US" b="1" dirty="0" smtClean="0"/>
              <a:t>地址范围内，故可用</a:t>
            </a:r>
            <a:r>
              <a:rPr lang="en-US" altLang="zh-CN" b="1" dirty="0" smtClean="0"/>
              <a:t>ACALL</a:t>
            </a:r>
            <a:r>
              <a:rPr lang="zh-CN" altLang="en-US" b="1" dirty="0" smtClean="0"/>
              <a:t>调用。调用入口地址为</a:t>
            </a:r>
            <a:r>
              <a:rPr lang="en-US" altLang="zh-CN" b="1" dirty="0" smtClean="0"/>
              <a:t>0250H</a:t>
            </a:r>
            <a:r>
              <a:rPr lang="zh-CN" altLang="en-US" b="1" dirty="0" smtClean="0"/>
              <a:t>，</a:t>
            </a:r>
            <a:r>
              <a:rPr lang="en-US" altLang="zh-CN" b="1" dirty="0" smtClean="0"/>
              <a:t>ACALL</a:t>
            </a:r>
            <a:r>
              <a:rPr lang="zh-CN" altLang="en-US" b="1" dirty="0" smtClean="0"/>
              <a:t>指令的机器码形式为：</a:t>
            </a:r>
            <a:r>
              <a:rPr lang="en-US" altLang="zh-CN" b="1" dirty="0" smtClean="0"/>
              <a:t>010</a:t>
            </a:r>
            <a:r>
              <a:rPr lang="en-US" altLang="zh-CN" b="1" dirty="0" smtClean="0">
                <a:solidFill>
                  <a:srgbClr val="0000FF"/>
                </a:solidFill>
              </a:rPr>
              <a:t>10001</a:t>
            </a:r>
            <a:r>
              <a:rPr lang="en-US" altLang="zh-CN" b="1" dirty="0" smtClean="0"/>
              <a:t>01010000B=5150H</a:t>
            </a:r>
            <a:r>
              <a:rPr lang="zh-CN" altLang="en-US" b="1" dirty="0" smtClean="0"/>
              <a:t>。</a:t>
            </a:r>
          </a:p>
          <a:p>
            <a:pPr eaLnBrk="1" hangingPunct="1"/>
            <a:endParaRPr lang="en-US" altLang="zh-CN" b="1" dirty="0" smtClean="0"/>
          </a:p>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52</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53</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54</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55</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56</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57</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13</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59</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b="1" dirty="0" smtClean="0"/>
              <a:t> </a:t>
            </a: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60</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61</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62</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sz="1200" dirty="0" smtClean="0"/>
              <a:t> </a:t>
            </a:r>
            <a:r>
              <a:rPr lang="zh-CN" altLang="zh-CN" sz="1200" dirty="0" smtClean="0"/>
              <a:t>格式中的标号段和操作码段之间要用冒号“：”相隔；操作码段和操作数段间用分界符空格相隔；操作数与操作数之间用逗号“，”相隔；操作数段和注释段之间用分号“；”相隔。操作码段为必选项，其余各段为任选项。</a:t>
            </a:r>
            <a:endParaRPr lang="en-US" altLang="zh-CN" sz="1200" dirty="0" smtClean="0"/>
          </a:p>
          <a:p>
            <a:pPr eaLnBrk="1" hangingPunct="1"/>
            <a:endParaRPr lang="en-US" altLang="zh-CN" sz="1200" dirty="0" smtClean="0"/>
          </a:p>
          <a:p>
            <a:r>
              <a:rPr lang="zh-CN" altLang="zh-CN" sz="1200" kern="1200" dirty="0" smtClean="0">
                <a:solidFill>
                  <a:schemeClr val="tx1"/>
                </a:solidFill>
                <a:effectLst/>
                <a:latin typeface="+mn-lt"/>
                <a:ea typeface="+mn-ea"/>
                <a:cs typeface="+mn-cs"/>
              </a:rPr>
              <a:t>各字段具体说明如下：</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）标号段</a:t>
            </a:r>
          </a:p>
          <a:p>
            <a:r>
              <a:rPr lang="zh-CN" altLang="zh-CN" sz="1200" kern="1200" dirty="0" smtClean="0">
                <a:solidFill>
                  <a:schemeClr val="tx1"/>
                </a:solidFill>
                <a:effectLst/>
                <a:latin typeface="+mn-lt"/>
                <a:ea typeface="+mn-ea"/>
                <a:cs typeface="+mn-cs"/>
              </a:rPr>
              <a:t>标号位于语句的开头，是用户定义的符号地址，以指明标号所在指令操作码在内存的地址。标号由以英文字母开始的</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个字母或数字串组成，以冒号“</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”结尾。标号不能与指令保留符、寄存器号以及伪指令等相同。</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）操作码段</a:t>
            </a:r>
          </a:p>
          <a:p>
            <a:r>
              <a:rPr lang="zh-CN" altLang="zh-CN" sz="1200" kern="1200" dirty="0" smtClean="0">
                <a:solidFill>
                  <a:schemeClr val="tx1"/>
                </a:solidFill>
                <a:effectLst/>
                <a:latin typeface="+mn-lt"/>
                <a:ea typeface="+mn-ea"/>
                <a:cs typeface="+mn-cs"/>
              </a:rPr>
              <a:t>操作码段可以是指令的保留字（如</a:t>
            </a:r>
            <a:r>
              <a:rPr lang="en-US" altLang="zh-CN" sz="1200" kern="1200" dirty="0" smtClean="0">
                <a:solidFill>
                  <a:schemeClr val="tx1"/>
                </a:solidFill>
                <a:effectLst/>
                <a:latin typeface="+mn-lt"/>
                <a:ea typeface="+mn-ea"/>
                <a:cs typeface="+mn-cs"/>
              </a:rPr>
              <a:t>MOV</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ADD</a:t>
            </a:r>
            <a:r>
              <a:rPr lang="zh-CN" altLang="zh-CN" sz="1200" kern="1200" dirty="0" smtClean="0">
                <a:solidFill>
                  <a:schemeClr val="tx1"/>
                </a:solidFill>
                <a:effectLst/>
                <a:latin typeface="+mn-lt"/>
                <a:ea typeface="+mn-ea"/>
                <a:cs typeface="+mn-cs"/>
              </a:rPr>
              <a:t>等），也可以是伪指令和宏指令的助记符（如</a:t>
            </a:r>
            <a:r>
              <a:rPr lang="en-US" altLang="zh-CN" sz="1200" kern="1200" dirty="0" smtClean="0">
                <a:solidFill>
                  <a:schemeClr val="tx1"/>
                </a:solidFill>
                <a:effectLst/>
                <a:latin typeface="+mn-lt"/>
                <a:ea typeface="+mn-ea"/>
                <a:cs typeface="+mn-cs"/>
              </a:rPr>
              <a:t>ORG</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END</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）操作数段</a:t>
            </a:r>
          </a:p>
          <a:p>
            <a:r>
              <a:rPr lang="zh-CN" altLang="zh-CN" sz="1200" kern="1200" dirty="0" smtClean="0">
                <a:solidFill>
                  <a:schemeClr val="tx1"/>
                </a:solidFill>
                <a:effectLst/>
                <a:latin typeface="+mn-lt"/>
                <a:ea typeface="+mn-ea"/>
                <a:cs typeface="+mn-cs"/>
              </a:rPr>
              <a:t>操作数段用于存放指令的操作数或操作数地址。操作数个数因指令不同而不同，通常有单操作数、双操作数和无操作数</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种情况。操作数通常有</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种合法表示形式：</a:t>
            </a:r>
          </a:p>
          <a:p>
            <a:pPr lvl="0"/>
            <a:r>
              <a:rPr lang="zh-CN" altLang="zh-CN" sz="1200" kern="1200" dirty="0" smtClean="0">
                <a:solidFill>
                  <a:schemeClr val="tx1"/>
                </a:solidFill>
                <a:effectLst/>
                <a:latin typeface="+mn-lt"/>
                <a:ea typeface="+mn-ea"/>
                <a:cs typeface="+mn-cs"/>
              </a:rPr>
              <a:t>常数</a:t>
            </a:r>
          </a:p>
          <a:p>
            <a:r>
              <a:rPr lang="zh-CN" altLang="zh-CN" sz="1200" kern="1200" dirty="0" smtClean="0">
                <a:solidFill>
                  <a:schemeClr val="tx1"/>
                </a:solidFill>
                <a:effectLst/>
                <a:latin typeface="+mn-lt"/>
                <a:ea typeface="+mn-ea"/>
                <a:cs typeface="+mn-cs"/>
              </a:rPr>
              <a:t>操作数允许采用常数，常数可以写成二进制、十进制或十六进制等形式。常数总是要以一个数字开头</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若十六进制的第一个数为“</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F</a:t>
            </a:r>
            <a:r>
              <a:rPr lang="zh-CN" altLang="zh-CN" sz="1200" kern="1200" dirty="0" smtClean="0">
                <a:solidFill>
                  <a:schemeClr val="tx1"/>
                </a:solidFill>
                <a:effectLst/>
                <a:latin typeface="+mn-lt"/>
                <a:ea typeface="+mn-ea"/>
                <a:cs typeface="+mn-cs"/>
              </a:rPr>
              <a:t>”字符，则前面要加</a:t>
            </a:r>
            <a:r>
              <a:rPr lang="en-US" altLang="zh-CN" sz="1200" kern="1200" dirty="0" smtClean="0">
                <a:solidFill>
                  <a:schemeClr val="tx1"/>
                </a:solidFill>
                <a:effectLst/>
                <a:latin typeface="+mn-lt"/>
                <a:ea typeface="+mn-ea"/>
                <a:cs typeface="+mn-cs"/>
              </a:rPr>
              <a:t>0) </a:t>
            </a:r>
            <a:r>
              <a:rPr lang="zh-CN" altLang="zh-CN" sz="1200" kern="1200" dirty="0" smtClean="0">
                <a:solidFill>
                  <a:schemeClr val="tx1"/>
                </a:solidFill>
                <a:effectLst/>
                <a:latin typeface="+mn-lt"/>
                <a:ea typeface="+mn-ea"/>
                <a:cs typeface="+mn-cs"/>
              </a:rPr>
              <a:t>，而数字后要直接跟一个表明数制的字母</a:t>
            </a:r>
            <a:r>
              <a:rPr lang="en-US" altLang="zh-CN" sz="1200" kern="1200" dirty="0" smtClean="0">
                <a:solidFill>
                  <a:schemeClr val="tx1"/>
                </a:solidFill>
                <a:effectLst/>
                <a:latin typeface="+mn-lt"/>
                <a:ea typeface="+mn-ea"/>
                <a:cs typeface="+mn-cs"/>
              </a:rPr>
              <a:t>(B</a:t>
            </a:r>
            <a:r>
              <a:rPr lang="zh-CN" altLang="zh-CN" sz="1200" kern="1200" dirty="0" smtClean="0">
                <a:solidFill>
                  <a:schemeClr val="tx1"/>
                </a:solidFill>
                <a:effectLst/>
                <a:latin typeface="+mn-lt"/>
                <a:ea typeface="+mn-ea"/>
                <a:cs typeface="+mn-cs"/>
              </a:rPr>
              <a:t>表示二进制，</a:t>
            </a:r>
            <a:r>
              <a:rPr lang="en-US" altLang="zh-CN" sz="1200" kern="1200" dirty="0" smtClean="0">
                <a:solidFill>
                  <a:schemeClr val="tx1"/>
                </a:solidFill>
                <a:effectLst/>
                <a:latin typeface="+mn-lt"/>
                <a:ea typeface="+mn-ea"/>
                <a:cs typeface="+mn-cs"/>
              </a:rPr>
              <a:t>H</a:t>
            </a:r>
            <a:r>
              <a:rPr lang="zh-CN" altLang="zh-CN" sz="1200" kern="1200" dirty="0" smtClean="0">
                <a:solidFill>
                  <a:schemeClr val="tx1"/>
                </a:solidFill>
                <a:effectLst/>
                <a:latin typeface="+mn-lt"/>
                <a:ea typeface="+mn-ea"/>
                <a:cs typeface="+mn-cs"/>
              </a:rPr>
              <a:t>表示十六进制</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a:t>
            </a:r>
          </a:p>
          <a:p>
            <a:pPr lvl="0"/>
            <a:r>
              <a:rPr lang="zh-CN" altLang="zh-CN" sz="1200" kern="1200" dirty="0" smtClean="0">
                <a:solidFill>
                  <a:schemeClr val="tx1"/>
                </a:solidFill>
                <a:effectLst/>
                <a:latin typeface="+mn-lt"/>
                <a:ea typeface="+mn-ea"/>
                <a:cs typeface="+mn-cs"/>
              </a:rPr>
              <a:t>工作寄存器和特殊功能寄存器</a:t>
            </a:r>
          </a:p>
          <a:p>
            <a:r>
              <a:rPr lang="zh-CN" altLang="zh-CN" sz="1200" kern="1200" dirty="0" smtClean="0">
                <a:solidFill>
                  <a:schemeClr val="tx1"/>
                </a:solidFill>
                <a:effectLst/>
                <a:latin typeface="+mn-lt"/>
                <a:ea typeface="+mn-ea"/>
                <a:cs typeface="+mn-cs"/>
              </a:rPr>
              <a:t>当操作数在某个工作寄存器或特殊功能寄存器中时，允许在操作数段采用工作寄存器或特殊功能寄存器的代号表示。例如：累加器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和工作寄存器</a:t>
            </a:r>
            <a:r>
              <a:rPr lang="en-US" altLang="zh-CN" sz="1200" kern="1200" dirty="0" smtClean="0">
                <a:solidFill>
                  <a:schemeClr val="tx1"/>
                </a:solidFill>
                <a:effectLst/>
                <a:latin typeface="+mn-lt"/>
                <a:ea typeface="+mn-ea"/>
                <a:cs typeface="+mn-cs"/>
              </a:rPr>
              <a:t>R0~R7</a:t>
            </a:r>
            <a:r>
              <a:rPr lang="zh-CN" altLang="zh-CN" sz="1200" kern="1200" dirty="0" smtClean="0">
                <a:solidFill>
                  <a:schemeClr val="tx1"/>
                </a:solidFill>
                <a:effectLst/>
                <a:latin typeface="+mn-lt"/>
                <a:ea typeface="+mn-ea"/>
                <a:cs typeface="+mn-cs"/>
              </a:rPr>
              <a:t>。</a:t>
            </a:r>
          </a:p>
          <a:p>
            <a:pPr lvl="0"/>
            <a:r>
              <a:rPr lang="zh-CN" altLang="zh-CN" sz="1200" kern="1200" dirty="0" smtClean="0">
                <a:solidFill>
                  <a:schemeClr val="tx1"/>
                </a:solidFill>
                <a:effectLst/>
                <a:latin typeface="+mn-lt"/>
                <a:ea typeface="+mn-ea"/>
                <a:cs typeface="+mn-cs"/>
              </a:rPr>
              <a:t>标号名</a:t>
            </a:r>
          </a:p>
          <a:p>
            <a:r>
              <a:rPr lang="zh-CN" altLang="zh-CN" sz="1200" kern="1200" dirty="0" smtClean="0">
                <a:solidFill>
                  <a:schemeClr val="tx1"/>
                </a:solidFill>
                <a:effectLst/>
                <a:latin typeface="+mn-lt"/>
                <a:ea typeface="+mn-ea"/>
                <a:cs typeface="+mn-cs"/>
              </a:rPr>
              <a:t>可以在操作数段中引用的标号名包括：</a:t>
            </a:r>
          </a:p>
          <a:p>
            <a:r>
              <a:rPr lang="zh-CN" altLang="zh-CN" sz="1200" kern="1200" dirty="0" smtClean="0">
                <a:solidFill>
                  <a:schemeClr val="tx1"/>
                </a:solidFill>
                <a:effectLst/>
                <a:latin typeface="+mn-lt"/>
                <a:ea typeface="+mn-ea"/>
                <a:cs typeface="+mn-cs"/>
              </a:rPr>
              <a:t>赋值标号——由汇编命令</a:t>
            </a:r>
            <a:r>
              <a:rPr lang="en-US" altLang="zh-CN" sz="1200" kern="1200" dirty="0" smtClean="0">
                <a:solidFill>
                  <a:schemeClr val="tx1"/>
                </a:solidFill>
                <a:effectLst/>
                <a:latin typeface="+mn-lt"/>
                <a:ea typeface="+mn-ea"/>
                <a:cs typeface="+mn-cs"/>
              </a:rPr>
              <a:t>EQU</a:t>
            </a:r>
            <a:r>
              <a:rPr lang="zh-CN" altLang="zh-CN" sz="1200" kern="1200" dirty="0" smtClean="0">
                <a:solidFill>
                  <a:schemeClr val="tx1"/>
                </a:solidFill>
                <a:effectLst/>
                <a:latin typeface="+mn-lt"/>
                <a:ea typeface="+mn-ea"/>
                <a:cs typeface="+mn-cs"/>
              </a:rPr>
              <a:t>等赋值的标号可以作为操作数。</a:t>
            </a:r>
          </a:p>
          <a:p>
            <a:r>
              <a:rPr lang="zh-CN" altLang="zh-CN" sz="1200" kern="1200" dirty="0" smtClean="0">
                <a:solidFill>
                  <a:schemeClr val="tx1"/>
                </a:solidFill>
                <a:effectLst/>
                <a:latin typeface="+mn-lt"/>
                <a:ea typeface="+mn-ea"/>
                <a:cs typeface="+mn-cs"/>
              </a:rPr>
              <a:t>指令标号——指令标号所在指令的第一字节地址就是这个标号的值，在以后的指令操作数字段中可以引用。</a:t>
            </a:r>
          </a:p>
          <a:p>
            <a:pPr lvl="0"/>
            <a:r>
              <a:rPr lang="en-US" altLang="zh-CN" sz="1200" kern="1200" dirty="0" smtClean="0">
                <a:solidFill>
                  <a:schemeClr val="tx1"/>
                </a:solidFill>
                <a:effectLst/>
                <a:latin typeface="+mn-lt"/>
                <a:ea typeface="+mn-ea"/>
                <a:cs typeface="+mn-cs"/>
              </a:rPr>
              <a:t>$</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”用来表示该转移指令操作码所在的内存地址。例如“</a:t>
            </a:r>
            <a:r>
              <a:rPr lang="en-US" altLang="zh-CN" sz="1200" kern="1200" dirty="0" smtClean="0">
                <a:solidFill>
                  <a:schemeClr val="tx1"/>
                </a:solidFill>
                <a:effectLst/>
                <a:latin typeface="+mn-lt"/>
                <a:ea typeface="+mn-ea"/>
                <a:cs typeface="+mn-cs"/>
              </a:rPr>
              <a:t>JNB TF0,$</a:t>
            </a:r>
            <a:r>
              <a:rPr lang="zh-CN" altLang="zh-CN" sz="1200" kern="1200" dirty="0" smtClean="0">
                <a:solidFill>
                  <a:schemeClr val="tx1"/>
                </a:solidFill>
                <a:effectLst/>
                <a:latin typeface="+mn-lt"/>
                <a:ea typeface="+mn-ea"/>
                <a:cs typeface="+mn-cs"/>
              </a:rPr>
              <a:t>”表示若</a:t>
            </a:r>
            <a:r>
              <a:rPr lang="en-US" altLang="zh-CN" sz="1200" kern="1200" dirty="0" smtClean="0">
                <a:solidFill>
                  <a:schemeClr val="tx1"/>
                </a:solidFill>
                <a:effectLst/>
                <a:latin typeface="+mn-lt"/>
                <a:ea typeface="+mn-ea"/>
                <a:cs typeface="+mn-cs"/>
              </a:rPr>
              <a:t>TF0</a:t>
            </a:r>
            <a:r>
              <a:rPr lang="zh-CN" altLang="zh-CN" sz="1200" kern="1200" dirty="0" smtClean="0">
                <a:solidFill>
                  <a:schemeClr val="tx1"/>
                </a:solidFill>
                <a:effectLst/>
                <a:latin typeface="+mn-lt"/>
                <a:ea typeface="+mn-ea"/>
                <a:cs typeface="+mn-cs"/>
              </a:rPr>
              <a:t>为</a:t>
            </a:r>
            <a:r>
              <a:rPr lang="en-US" altLang="zh-CN" sz="1200" kern="1200" dirty="0" smtClean="0">
                <a:solidFill>
                  <a:schemeClr val="tx1"/>
                </a:solidFill>
                <a:effectLst/>
                <a:latin typeface="+mn-lt"/>
                <a:ea typeface="+mn-ea"/>
                <a:cs typeface="+mn-cs"/>
              </a:rPr>
              <a:t>0</a:t>
            </a:r>
            <a:r>
              <a:rPr lang="zh-CN" altLang="zh-CN" sz="1200" kern="1200" dirty="0" smtClean="0">
                <a:solidFill>
                  <a:schemeClr val="tx1"/>
                </a:solidFill>
                <a:effectLst/>
                <a:latin typeface="+mn-lt"/>
                <a:ea typeface="+mn-ea"/>
                <a:cs typeface="+mn-cs"/>
              </a:rPr>
              <a:t>，则仍执行该指令；否则顺序执行。</a:t>
            </a:r>
          </a:p>
          <a:p>
            <a:pPr lvl="0"/>
            <a:r>
              <a:rPr lang="zh-CN" altLang="zh-CN" sz="1200" kern="1200" dirty="0" smtClean="0">
                <a:solidFill>
                  <a:schemeClr val="tx1"/>
                </a:solidFill>
                <a:effectLst/>
                <a:latin typeface="+mn-lt"/>
                <a:ea typeface="+mn-ea"/>
                <a:cs typeface="+mn-cs"/>
              </a:rPr>
              <a:t>表达式</a:t>
            </a:r>
          </a:p>
          <a:p>
            <a:r>
              <a:rPr lang="zh-CN" altLang="zh-CN" sz="1200" kern="1200" dirty="0" smtClean="0">
                <a:solidFill>
                  <a:schemeClr val="tx1"/>
                </a:solidFill>
                <a:effectLst/>
                <a:latin typeface="+mn-lt"/>
                <a:ea typeface="+mn-ea"/>
                <a:cs typeface="+mn-cs"/>
              </a:rPr>
              <a:t>汇编程序允许把表达式作为操作数使用。在汇编时</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计算出表达式的值，并把该值填入目标码中。例如</a:t>
            </a:r>
            <a:r>
              <a:rPr lang="en-US" altLang="zh-CN" sz="1200" kern="1200" dirty="0" smtClean="0">
                <a:solidFill>
                  <a:schemeClr val="tx1"/>
                </a:solidFill>
                <a:effectLst/>
                <a:latin typeface="+mn-lt"/>
                <a:ea typeface="+mn-ea"/>
                <a:cs typeface="+mn-cs"/>
              </a:rPr>
              <a:t>: MOV A, SUM + 1</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）注释</a:t>
            </a:r>
          </a:p>
          <a:p>
            <a:r>
              <a:rPr lang="zh-CN" altLang="zh-CN" sz="1200" kern="1200" dirty="0" smtClean="0">
                <a:solidFill>
                  <a:schemeClr val="tx1"/>
                </a:solidFill>
                <a:effectLst/>
                <a:latin typeface="+mn-lt"/>
                <a:ea typeface="+mn-ea"/>
                <a:cs typeface="+mn-cs"/>
              </a:rPr>
              <a:t>注释字段是用于说明解释指令或程序含义的，没有汇编语言的功能部分，只用于改善程序的可读性。</a:t>
            </a:r>
          </a:p>
          <a:p>
            <a:pPr eaLnBrk="1" hangingPunct="1"/>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63</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zh-CN" sz="1200" dirty="0" smtClean="0"/>
              <a:t> </a:t>
            </a:r>
            <a:r>
              <a:rPr lang="zh-CN" altLang="zh-CN" sz="1200" dirty="0" smtClean="0"/>
              <a:t>格式中的标号段和操作码段之间要用冒号“：”相隔；操作码段和操作数段间用分界符空格相隔；操作数与操作数之间用逗号“，”相隔；操作数段和注释段之间用分号“；”相隔。操作码段为必选项，其余各段为任选项。</a:t>
            </a:r>
            <a:endParaRPr lang="en-US" altLang="zh-CN" sz="1200" dirty="0" smtClean="0"/>
          </a:p>
          <a:p>
            <a:pPr eaLnBrk="1" hangingPunct="1"/>
            <a:endParaRPr lang="en-US" altLang="zh-CN" sz="1200" dirty="0" smtClean="0"/>
          </a:p>
          <a:p>
            <a:r>
              <a:rPr lang="zh-CN" altLang="zh-CN" sz="1200" kern="1200" dirty="0" smtClean="0">
                <a:solidFill>
                  <a:schemeClr val="tx1"/>
                </a:solidFill>
                <a:effectLst/>
                <a:latin typeface="+mn-lt"/>
                <a:ea typeface="+mn-ea"/>
                <a:cs typeface="+mn-cs"/>
              </a:rPr>
              <a:t>各字段具体说明如下：</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）标号段</a:t>
            </a:r>
          </a:p>
          <a:p>
            <a:r>
              <a:rPr lang="zh-CN" altLang="zh-CN" sz="1200" kern="1200" dirty="0" smtClean="0">
                <a:solidFill>
                  <a:schemeClr val="tx1"/>
                </a:solidFill>
                <a:effectLst/>
                <a:latin typeface="+mn-lt"/>
                <a:ea typeface="+mn-ea"/>
                <a:cs typeface="+mn-cs"/>
              </a:rPr>
              <a:t>标号位于语句的开头，是用户定义的符号地址，以指明标号所在指令操作码在内存的地址。标号由以英文字母开始的</a:t>
            </a:r>
            <a:r>
              <a:rPr lang="en-US" altLang="zh-CN" sz="1200" kern="1200" dirty="0" smtClean="0">
                <a:solidFill>
                  <a:schemeClr val="tx1"/>
                </a:solidFill>
                <a:effectLst/>
                <a:latin typeface="+mn-lt"/>
                <a:ea typeface="+mn-ea"/>
                <a:cs typeface="+mn-cs"/>
              </a:rPr>
              <a:t>1</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8</a:t>
            </a:r>
            <a:r>
              <a:rPr lang="zh-CN" altLang="zh-CN" sz="1200" kern="1200" dirty="0" smtClean="0">
                <a:solidFill>
                  <a:schemeClr val="tx1"/>
                </a:solidFill>
                <a:effectLst/>
                <a:latin typeface="+mn-lt"/>
                <a:ea typeface="+mn-ea"/>
                <a:cs typeface="+mn-cs"/>
              </a:rPr>
              <a:t>个字母或数字串组成，以冒号“</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”结尾。标号不能与指令保留符、寄存器号以及伪指令等相同。</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）操作码段</a:t>
            </a:r>
          </a:p>
          <a:p>
            <a:r>
              <a:rPr lang="zh-CN" altLang="zh-CN" sz="1200" kern="1200" dirty="0" smtClean="0">
                <a:solidFill>
                  <a:schemeClr val="tx1"/>
                </a:solidFill>
                <a:effectLst/>
                <a:latin typeface="+mn-lt"/>
                <a:ea typeface="+mn-ea"/>
                <a:cs typeface="+mn-cs"/>
              </a:rPr>
              <a:t>操作码段可以是指令的保留字（如</a:t>
            </a:r>
            <a:r>
              <a:rPr lang="en-US" altLang="zh-CN" sz="1200" kern="1200" dirty="0" smtClean="0">
                <a:solidFill>
                  <a:schemeClr val="tx1"/>
                </a:solidFill>
                <a:effectLst/>
                <a:latin typeface="+mn-lt"/>
                <a:ea typeface="+mn-ea"/>
                <a:cs typeface="+mn-cs"/>
              </a:rPr>
              <a:t>MOV</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ADD</a:t>
            </a:r>
            <a:r>
              <a:rPr lang="zh-CN" altLang="zh-CN" sz="1200" kern="1200" dirty="0" smtClean="0">
                <a:solidFill>
                  <a:schemeClr val="tx1"/>
                </a:solidFill>
                <a:effectLst/>
                <a:latin typeface="+mn-lt"/>
                <a:ea typeface="+mn-ea"/>
                <a:cs typeface="+mn-cs"/>
              </a:rPr>
              <a:t>等），也可以是伪指令和宏指令的助记符（如</a:t>
            </a:r>
            <a:r>
              <a:rPr lang="en-US" altLang="zh-CN" sz="1200" kern="1200" dirty="0" smtClean="0">
                <a:solidFill>
                  <a:schemeClr val="tx1"/>
                </a:solidFill>
                <a:effectLst/>
                <a:latin typeface="+mn-lt"/>
                <a:ea typeface="+mn-ea"/>
                <a:cs typeface="+mn-cs"/>
              </a:rPr>
              <a:t>ORG</a:t>
            </a:r>
            <a:r>
              <a:rPr lang="zh-CN" altLang="zh-CN" sz="1200" kern="1200" dirty="0" smtClean="0">
                <a:solidFill>
                  <a:schemeClr val="tx1"/>
                </a:solidFill>
                <a:effectLst/>
                <a:latin typeface="+mn-lt"/>
                <a:ea typeface="+mn-ea"/>
                <a:cs typeface="+mn-cs"/>
              </a:rPr>
              <a:t>和</a:t>
            </a:r>
            <a:r>
              <a:rPr lang="en-US" altLang="zh-CN" sz="1200" kern="1200" dirty="0" smtClean="0">
                <a:solidFill>
                  <a:schemeClr val="tx1"/>
                </a:solidFill>
                <a:effectLst/>
                <a:latin typeface="+mn-lt"/>
                <a:ea typeface="+mn-ea"/>
                <a:cs typeface="+mn-cs"/>
              </a:rPr>
              <a:t>END</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）操作数段</a:t>
            </a:r>
          </a:p>
          <a:p>
            <a:r>
              <a:rPr lang="zh-CN" altLang="zh-CN" sz="1200" kern="1200" dirty="0" smtClean="0">
                <a:solidFill>
                  <a:schemeClr val="tx1"/>
                </a:solidFill>
                <a:effectLst/>
                <a:latin typeface="+mn-lt"/>
                <a:ea typeface="+mn-ea"/>
                <a:cs typeface="+mn-cs"/>
              </a:rPr>
              <a:t>操作数段用于存放指令的操作数或操作数地址。操作数个数因指令不同而不同，通常有单操作数、双操作数和无操作数</a:t>
            </a:r>
            <a:r>
              <a:rPr lang="en-US" altLang="zh-CN" sz="1200" kern="1200" dirty="0" smtClean="0">
                <a:solidFill>
                  <a:schemeClr val="tx1"/>
                </a:solidFill>
                <a:effectLst/>
                <a:latin typeface="+mn-lt"/>
                <a:ea typeface="+mn-ea"/>
                <a:cs typeface="+mn-cs"/>
              </a:rPr>
              <a:t>3</a:t>
            </a:r>
            <a:r>
              <a:rPr lang="zh-CN" altLang="zh-CN" sz="1200" kern="1200" dirty="0" smtClean="0">
                <a:solidFill>
                  <a:schemeClr val="tx1"/>
                </a:solidFill>
                <a:effectLst/>
                <a:latin typeface="+mn-lt"/>
                <a:ea typeface="+mn-ea"/>
                <a:cs typeface="+mn-cs"/>
              </a:rPr>
              <a:t>种情况。操作数通常有</a:t>
            </a:r>
            <a:r>
              <a:rPr lang="en-US" altLang="zh-CN" sz="1200" kern="1200" dirty="0" smtClean="0">
                <a:solidFill>
                  <a:schemeClr val="tx1"/>
                </a:solidFill>
                <a:effectLst/>
                <a:latin typeface="+mn-lt"/>
                <a:ea typeface="+mn-ea"/>
                <a:cs typeface="+mn-cs"/>
              </a:rPr>
              <a:t>5</a:t>
            </a:r>
            <a:r>
              <a:rPr lang="zh-CN" altLang="zh-CN" sz="1200" kern="1200" dirty="0" smtClean="0">
                <a:solidFill>
                  <a:schemeClr val="tx1"/>
                </a:solidFill>
                <a:effectLst/>
                <a:latin typeface="+mn-lt"/>
                <a:ea typeface="+mn-ea"/>
                <a:cs typeface="+mn-cs"/>
              </a:rPr>
              <a:t>种合法表示形式：</a:t>
            </a:r>
          </a:p>
          <a:p>
            <a:pPr lvl="0"/>
            <a:r>
              <a:rPr lang="zh-CN" altLang="zh-CN" sz="1200" kern="1200" dirty="0" smtClean="0">
                <a:solidFill>
                  <a:schemeClr val="tx1"/>
                </a:solidFill>
                <a:effectLst/>
                <a:latin typeface="+mn-lt"/>
                <a:ea typeface="+mn-ea"/>
                <a:cs typeface="+mn-cs"/>
              </a:rPr>
              <a:t>常数</a:t>
            </a:r>
          </a:p>
          <a:p>
            <a:r>
              <a:rPr lang="zh-CN" altLang="zh-CN" sz="1200" kern="1200" dirty="0" smtClean="0">
                <a:solidFill>
                  <a:schemeClr val="tx1"/>
                </a:solidFill>
                <a:effectLst/>
                <a:latin typeface="+mn-lt"/>
                <a:ea typeface="+mn-ea"/>
                <a:cs typeface="+mn-cs"/>
              </a:rPr>
              <a:t>操作数允许采用常数，常数可以写成二进制、十进制或十六进制等形式。常数总是要以一个数字开头</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若十六进制的第一个数为“</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F</a:t>
            </a:r>
            <a:r>
              <a:rPr lang="zh-CN" altLang="zh-CN" sz="1200" kern="1200" dirty="0" smtClean="0">
                <a:solidFill>
                  <a:schemeClr val="tx1"/>
                </a:solidFill>
                <a:effectLst/>
                <a:latin typeface="+mn-lt"/>
                <a:ea typeface="+mn-ea"/>
                <a:cs typeface="+mn-cs"/>
              </a:rPr>
              <a:t>”字符，则前面要加</a:t>
            </a:r>
            <a:r>
              <a:rPr lang="en-US" altLang="zh-CN" sz="1200" kern="1200" dirty="0" smtClean="0">
                <a:solidFill>
                  <a:schemeClr val="tx1"/>
                </a:solidFill>
                <a:effectLst/>
                <a:latin typeface="+mn-lt"/>
                <a:ea typeface="+mn-ea"/>
                <a:cs typeface="+mn-cs"/>
              </a:rPr>
              <a:t>0) </a:t>
            </a:r>
            <a:r>
              <a:rPr lang="zh-CN" altLang="zh-CN" sz="1200" kern="1200" dirty="0" smtClean="0">
                <a:solidFill>
                  <a:schemeClr val="tx1"/>
                </a:solidFill>
                <a:effectLst/>
                <a:latin typeface="+mn-lt"/>
                <a:ea typeface="+mn-ea"/>
                <a:cs typeface="+mn-cs"/>
              </a:rPr>
              <a:t>，而数字后要直接跟一个表明数制的字母</a:t>
            </a:r>
            <a:r>
              <a:rPr lang="en-US" altLang="zh-CN" sz="1200" kern="1200" dirty="0" smtClean="0">
                <a:solidFill>
                  <a:schemeClr val="tx1"/>
                </a:solidFill>
                <a:effectLst/>
                <a:latin typeface="+mn-lt"/>
                <a:ea typeface="+mn-ea"/>
                <a:cs typeface="+mn-cs"/>
              </a:rPr>
              <a:t>(B</a:t>
            </a:r>
            <a:r>
              <a:rPr lang="zh-CN" altLang="zh-CN" sz="1200" kern="1200" dirty="0" smtClean="0">
                <a:solidFill>
                  <a:schemeClr val="tx1"/>
                </a:solidFill>
                <a:effectLst/>
                <a:latin typeface="+mn-lt"/>
                <a:ea typeface="+mn-ea"/>
                <a:cs typeface="+mn-cs"/>
              </a:rPr>
              <a:t>表示二进制，</a:t>
            </a:r>
            <a:r>
              <a:rPr lang="en-US" altLang="zh-CN" sz="1200" kern="1200" dirty="0" smtClean="0">
                <a:solidFill>
                  <a:schemeClr val="tx1"/>
                </a:solidFill>
                <a:effectLst/>
                <a:latin typeface="+mn-lt"/>
                <a:ea typeface="+mn-ea"/>
                <a:cs typeface="+mn-cs"/>
              </a:rPr>
              <a:t>H</a:t>
            </a:r>
            <a:r>
              <a:rPr lang="zh-CN" altLang="zh-CN" sz="1200" kern="1200" dirty="0" smtClean="0">
                <a:solidFill>
                  <a:schemeClr val="tx1"/>
                </a:solidFill>
                <a:effectLst/>
                <a:latin typeface="+mn-lt"/>
                <a:ea typeface="+mn-ea"/>
                <a:cs typeface="+mn-cs"/>
              </a:rPr>
              <a:t>表示十六进制</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a:t>
            </a:r>
          </a:p>
          <a:p>
            <a:pPr lvl="0"/>
            <a:r>
              <a:rPr lang="zh-CN" altLang="zh-CN" sz="1200" kern="1200" dirty="0" smtClean="0">
                <a:solidFill>
                  <a:schemeClr val="tx1"/>
                </a:solidFill>
                <a:effectLst/>
                <a:latin typeface="+mn-lt"/>
                <a:ea typeface="+mn-ea"/>
                <a:cs typeface="+mn-cs"/>
              </a:rPr>
              <a:t>工作寄存器和特殊功能寄存器</a:t>
            </a:r>
          </a:p>
          <a:p>
            <a:r>
              <a:rPr lang="zh-CN" altLang="zh-CN" sz="1200" kern="1200" dirty="0" smtClean="0">
                <a:solidFill>
                  <a:schemeClr val="tx1"/>
                </a:solidFill>
                <a:effectLst/>
                <a:latin typeface="+mn-lt"/>
                <a:ea typeface="+mn-ea"/>
                <a:cs typeface="+mn-cs"/>
              </a:rPr>
              <a:t>当操作数在某个工作寄存器或特殊功能寄存器中时，允许在操作数段采用工作寄存器或特殊功能寄存器的代号表示。例如：累加器</a:t>
            </a:r>
            <a:r>
              <a:rPr lang="en-US" altLang="zh-CN" sz="1200" kern="1200" dirty="0" smtClean="0">
                <a:solidFill>
                  <a:schemeClr val="tx1"/>
                </a:solidFill>
                <a:effectLst/>
                <a:latin typeface="+mn-lt"/>
                <a:ea typeface="+mn-ea"/>
                <a:cs typeface="+mn-cs"/>
              </a:rPr>
              <a:t>A</a:t>
            </a:r>
            <a:r>
              <a:rPr lang="zh-CN" altLang="zh-CN" sz="1200" kern="1200" dirty="0" smtClean="0">
                <a:solidFill>
                  <a:schemeClr val="tx1"/>
                </a:solidFill>
                <a:effectLst/>
                <a:latin typeface="+mn-lt"/>
                <a:ea typeface="+mn-ea"/>
                <a:cs typeface="+mn-cs"/>
              </a:rPr>
              <a:t>和工作寄存器</a:t>
            </a:r>
            <a:r>
              <a:rPr lang="en-US" altLang="zh-CN" sz="1200" kern="1200" dirty="0" smtClean="0">
                <a:solidFill>
                  <a:schemeClr val="tx1"/>
                </a:solidFill>
                <a:effectLst/>
                <a:latin typeface="+mn-lt"/>
                <a:ea typeface="+mn-ea"/>
                <a:cs typeface="+mn-cs"/>
              </a:rPr>
              <a:t>R0~R7</a:t>
            </a:r>
            <a:r>
              <a:rPr lang="zh-CN" altLang="zh-CN" sz="1200" kern="1200" dirty="0" smtClean="0">
                <a:solidFill>
                  <a:schemeClr val="tx1"/>
                </a:solidFill>
                <a:effectLst/>
                <a:latin typeface="+mn-lt"/>
                <a:ea typeface="+mn-ea"/>
                <a:cs typeface="+mn-cs"/>
              </a:rPr>
              <a:t>。</a:t>
            </a:r>
          </a:p>
          <a:p>
            <a:pPr lvl="0"/>
            <a:r>
              <a:rPr lang="zh-CN" altLang="zh-CN" sz="1200" kern="1200" dirty="0" smtClean="0">
                <a:solidFill>
                  <a:schemeClr val="tx1"/>
                </a:solidFill>
                <a:effectLst/>
                <a:latin typeface="+mn-lt"/>
                <a:ea typeface="+mn-ea"/>
                <a:cs typeface="+mn-cs"/>
              </a:rPr>
              <a:t>标号名</a:t>
            </a:r>
          </a:p>
          <a:p>
            <a:r>
              <a:rPr lang="zh-CN" altLang="zh-CN" sz="1200" kern="1200" dirty="0" smtClean="0">
                <a:solidFill>
                  <a:schemeClr val="tx1"/>
                </a:solidFill>
                <a:effectLst/>
                <a:latin typeface="+mn-lt"/>
                <a:ea typeface="+mn-ea"/>
                <a:cs typeface="+mn-cs"/>
              </a:rPr>
              <a:t>可以在操作数段中引用的标号名包括：</a:t>
            </a:r>
          </a:p>
          <a:p>
            <a:r>
              <a:rPr lang="zh-CN" altLang="zh-CN" sz="1200" kern="1200" dirty="0" smtClean="0">
                <a:solidFill>
                  <a:schemeClr val="tx1"/>
                </a:solidFill>
                <a:effectLst/>
                <a:latin typeface="+mn-lt"/>
                <a:ea typeface="+mn-ea"/>
                <a:cs typeface="+mn-cs"/>
              </a:rPr>
              <a:t>赋值标号——由汇编命令</a:t>
            </a:r>
            <a:r>
              <a:rPr lang="en-US" altLang="zh-CN" sz="1200" kern="1200" dirty="0" smtClean="0">
                <a:solidFill>
                  <a:schemeClr val="tx1"/>
                </a:solidFill>
                <a:effectLst/>
                <a:latin typeface="+mn-lt"/>
                <a:ea typeface="+mn-ea"/>
                <a:cs typeface="+mn-cs"/>
              </a:rPr>
              <a:t>EQU</a:t>
            </a:r>
            <a:r>
              <a:rPr lang="zh-CN" altLang="zh-CN" sz="1200" kern="1200" dirty="0" smtClean="0">
                <a:solidFill>
                  <a:schemeClr val="tx1"/>
                </a:solidFill>
                <a:effectLst/>
                <a:latin typeface="+mn-lt"/>
                <a:ea typeface="+mn-ea"/>
                <a:cs typeface="+mn-cs"/>
              </a:rPr>
              <a:t>等赋值的标号可以作为操作数。</a:t>
            </a:r>
          </a:p>
          <a:p>
            <a:r>
              <a:rPr lang="zh-CN" altLang="zh-CN" sz="1200" kern="1200" dirty="0" smtClean="0">
                <a:solidFill>
                  <a:schemeClr val="tx1"/>
                </a:solidFill>
                <a:effectLst/>
                <a:latin typeface="+mn-lt"/>
                <a:ea typeface="+mn-ea"/>
                <a:cs typeface="+mn-cs"/>
              </a:rPr>
              <a:t>指令标号——指令标号所在指令的第一字节地址就是这个标号的值，在以后的指令操作数字段中可以引用。</a:t>
            </a:r>
          </a:p>
          <a:p>
            <a:pPr lvl="0"/>
            <a:r>
              <a:rPr lang="en-US" altLang="zh-CN" sz="1200" kern="1200" dirty="0" smtClean="0">
                <a:solidFill>
                  <a:schemeClr val="tx1"/>
                </a:solidFill>
                <a:effectLst/>
                <a:latin typeface="+mn-lt"/>
                <a:ea typeface="+mn-ea"/>
                <a:cs typeface="+mn-cs"/>
              </a:rPr>
              <a:t>$</a:t>
            </a:r>
            <a:endParaRPr lang="zh-CN" altLang="zh-CN" sz="1200" kern="1200" dirty="0" smtClean="0">
              <a:solidFill>
                <a:schemeClr val="tx1"/>
              </a:solidFill>
              <a:effectLst/>
              <a:latin typeface="+mn-lt"/>
              <a:ea typeface="+mn-ea"/>
              <a:cs typeface="+mn-cs"/>
            </a:endParaRPr>
          </a:p>
          <a:p>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”用来表示该转移指令操作码所在的内存地址。例如“</a:t>
            </a:r>
            <a:r>
              <a:rPr lang="en-US" altLang="zh-CN" sz="1200" kern="1200" dirty="0" smtClean="0">
                <a:solidFill>
                  <a:schemeClr val="tx1"/>
                </a:solidFill>
                <a:effectLst/>
                <a:latin typeface="+mn-lt"/>
                <a:ea typeface="+mn-ea"/>
                <a:cs typeface="+mn-cs"/>
              </a:rPr>
              <a:t>JNB TF0,$</a:t>
            </a:r>
            <a:r>
              <a:rPr lang="zh-CN" altLang="zh-CN" sz="1200" kern="1200" dirty="0" smtClean="0">
                <a:solidFill>
                  <a:schemeClr val="tx1"/>
                </a:solidFill>
                <a:effectLst/>
                <a:latin typeface="+mn-lt"/>
                <a:ea typeface="+mn-ea"/>
                <a:cs typeface="+mn-cs"/>
              </a:rPr>
              <a:t>”表示若</a:t>
            </a:r>
            <a:r>
              <a:rPr lang="en-US" altLang="zh-CN" sz="1200" kern="1200" dirty="0" smtClean="0">
                <a:solidFill>
                  <a:schemeClr val="tx1"/>
                </a:solidFill>
                <a:effectLst/>
                <a:latin typeface="+mn-lt"/>
                <a:ea typeface="+mn-ea"/>
                <a:cs typeface="+mn-cs"/>
              </a:rPr>
              <a:t>TF0</a:t>
            </a:r>
            <a:r>
              <a:rPr lang="zh-CN" altLang="zh-CN" sz="1200" kern="1200" dirty="0" smtClean="0">
                <a:solidFill>
                  <a:schemeClr val="tx1"/>
                </a:solidFill>
                <a:effectLst/>
                <a:latin typeface="+mn-lt"/>
                <a:ea typeface="+mn-ea"/>
                <a:cs typeface="+mn-cs"/>
              </a:rPr>
              <a:t>为</a:t>
            </a:r>
            <a:r>
              <a:rPr lang="en-US" altLang="zh-CN" sz="1200" kern="1200" dirty="0" smtClean="0">
                <a:solidFill>
                  <a:schemeClr val="tx1"/>
                </a:solidFill>
                <a:effectLst/>
                <a:latin typeface="+mn-lt"/>
                <a:ea typeface="+mn-ea"/>
                <a:cs typeface="+mn-cs"/>
              </a:rPr>
              <a:t>0</a:t>
            </a:r>
            <a:r>
              <a:rPr lang="zh-CN" altLang="zh-CN" sz="1200" kern="1200" dirty="0" smtClean="0">
                <a:solidFill>
                  <a:schemeClr val="tx1"/>
                </a:solidFill>
                <a:effectLst/>
                <a:latin typeface="+mn-lt"/>
                <a:ea typeface="+mn-ea"/>
                <a:cs typeface="+mn-cs"/>
              </a:rPr>
              <a:t>，则仍执行该指令；否则顺序执行。</a:t>
            </a:r>
          </a:p>
          <a:p>
            <a:pPr lvl="0"/>
            <a:r>
              <a:rPr lang="zh-CN" altLang="zh-CN" sz="1200" kern="1200" dirty="0" smtClean="0">
                <a:solidFill>
                  <a:schemeClr val="tx1"/>
                </a:solidFill>
                <a:effectLst/>
                <a:latin typeface="+mn-lt"/>
                <a:ea typeface="+mn-ea"/>
                <a:cs typeface="+mn-cs"/>
              </a:rPr>
              <a:t>表达式</a:t>
            </a:r>
          </a:p>
          <a:p>
            <a:r>
              <a:rPr lang="zh-CN" altLang="zh-CN" sz="1200" kern="1200" dirty="0" smtClean="0">
                <a:solidFill>
                  <a:schemeClr val="tx1"/>
                </a:solidFill>
                <a:effectLst/>
                <a:latin typeface="+mn-lt"/>
                <a:ea typeface="+mn-ea"/>
                <a:cs typeface="+mn-cs"/>
              </a:rPr>
              <a:t>汇编程序允许把表达式作为操作数使用。在汇编时</a:t>
            </a:r>
            <a:r>
              <a:rPr lang="en-US" altLang="zh-CN" sz="1200" kern="1200" dirty="0" smtClean="0">
                <a:solidFill>
                  <a:schemeClr val="tx1"/>
                </a:solidFill>
                <a:effectLst/>
                <a:latin typeface="+mn-lt"/>
                <a:ea typeface="+mn-ea"/>
                <a:cs typeface="+mn-cs"/>
              </a:rPr>
              <a:t>, </a:t>
            </a:r>
            <a:r>
              <a:rPr lang="zh-CN" altLang="zh-CN" sz="1200" kern="1200" dirty="0" smtClean="0">
                <a:solidFill>
                  <a:schemeClr val="tx1"/>
                </a:solidFill>
                <a:effectLst/>
                <a:latin typeface="+mn-lt"/>
                <a:ea typeface="+mn-ea"/>
                <a:cs typeface="+mn-cs"/>
              </a:rPr>
              <a:t>计算出表达式的值，并把该值填入目标码中。例如</a:t>
            </a:r>
            <a:r>
              <a:rPr lang="en-US" altLang="zh-CN" sz="1200" kern="1200" dirty="0" smtClean="0">
                <a:solidFill>
                  <a:schemeClr val="tx1"/>
                </a:solidFill>
                <a:effectLst/>
                <a:latin typeface="+mn-lt"/>
                <a:ea typeface="+mn-ea"/>
                <a:cs typeface="+mn-cs"/>
              </a:rPr>
              <a:t>: MOV A, SUM + 1</a:t>
            </a:r>
            <a:r>
              <a:rPr lang="zh-CN" altLang="zh-CN" sz="1200" kern="1200" dirty="0" smtClean="0">
                <a:solidFill>
                  <a:schemeClr val="tx1"/>
                </a:solidFill>
                <a:effectLst/>
                <a:latin typeface="+mn-lt"/>
                <a:ea typeface="+mn-ea"/>
                <a:cs typeface="+mn-cs"/>
              </a:rPr>
              <a:t>。</a:t>
            </a:r>
          </a:p>
          <a:p>
            <a:r>
              <a:rPr lang="zh-CN" altLang="zh-CN" sz="1200" kern="1200" dirty="0" smtClean="0">
                <a:solidFill>
                  <a:schemeClr val="tx1"/>
                </a:solidFill>
                <a:effectLst/>
                <a:latin typeface="+mn-lt"/>
                <a:ea typeface="+mn-ea"/>
                <a:cs typeface="+mn-cs"/>
              </a:rPr>
              <a:t>（</a:t>
            </a:r>
            <a:r>
              <a:rPr lang="en-US" altLang="zh-CN" sz="1200" kern="1200" dirty="0" smtClean="0">
                <a:solidFill>
                  <a:schemeClr val="tx1"/>
                </a:solidFill>
                <a:effectLst/>
                <a:latin typeface="+mn-lt"/>
                <a:ea typeface="+mn-ea"/>
                <a:cs typeface="+mn-cs"/>
              </a:rPr>
              <a:t>4</a:t>
            </a:r>
            <a:r>
              <a:rPr lang="zh-CN" altLang="zh-CN" sz="1200" kern="1200" dirty="0" smtClean="0">
                <a:solidFill>
                  <a:schemeClr val="tx1"/>
                </a:solidFill>
                <a:effectLst/>
                <a:latin typeface="+mn-lt"/>
                <a:ea typeface="+mn-ea"/>
                <a:cs typeface="+mn-cs"/>
              </a:rPr>
              <a:t>）注释</a:t>
            </a:r>
          </a:p>
          <a:p>
            <a:r>
              <a:rPr lang="zh-CN" altLang="zh-CN" sz="1200" kern="1200" dirty="0" smtClean="0">
                <a:solidFill>
                  <a:schemeClr val="tx1"/>
                </a:solidFill>
                <a:effectLst/>
                <a:latin typeface="+mn-lt"/>
                <a:ea typeface="+mn-ea"/>
                <a:cs typeface="+mn-cs"/>
              </a:rPr>
              <a:t>注释字段是用于说明解释指令或程序含义的，没有汇编语言的功能部分，只用于改善程序的可读性。</a:t>
            </a:r>
          </a:p>
          <a:p>
            <a:pPr eaLnBrk="1" hangingPunct="1"/>
            <a:endParaRPr lang="zh-CN" altLang="zh-CN" sz="1200" dirty="0"/>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64</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kern="1200" dirty="0" smtClean="0">
                <a:solidFill>
                  <a:schemeClr val="tx1"/>
                </a:solidFill>
                <a:effectLst/>
                <a:latin typeface="+mn-lt"/>
                <a:ea typeface="+mn-ea"/>
                <a:cs typeface="+mn-cs"/>
              </a:rPr>
              <a:t>伪指令是指示性语句，不是真正的指令，在汇编时不会产生可执行的机器码，只是用来对汇编过程进行某种控制，如：规定汇编生成的目标代码在内存中的存放区域、指示汇编的结束。</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65</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66</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67</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14</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69</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kern="1200" dirty="0" smtClean="0">
                <a:solidFill>
                  <a:schemeClr val="tx1"/>
                </a:solidFill>
                <a:effectLst/>
                <a:latin typeface="+mn-lt"/>
                <a:ea typeface="+mn-ea"/>
                <a:cs typeface="+mn-cs"/>
              </a:rPr>
              <a:t>伪指令是指示性语句，不是真正的指令，在汇编时不会产生可执行的机器码，只是用来对汇编过程进行某种控制，如：规定汇编生成的目标代码在内存中的存放区域、指示汇编的结束。</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70</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71</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72</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73</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74</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75</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76</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zh-CN" sz="1200" kern="1200" dirty="0" smtClean="0">
                <a:solidFill>
                  <a:schemeClr val="tx1"/>
                </a:solidFill>
                <a:effectLst/>
                <a:latin typeface="+mn-lt"/>
                <a:ea typeface="+mn-ea"/>
                <a:cs typeface="+mn-cs"/>
              </a:rPr>
              <a:t> </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77</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15</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79</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zh-CN" sz="1200" kern="1200" dirty="0" smtClean="0">
                <a:solidFill>
                  <a:schemeClr val="tx1"/>
                </a:solidFill>
                <a:effectLst/>
                <a:latin typeface="+mn-lt"/>
                <a:ea typeface="+mn-ea"/>
                <a:cs typeface="+mn-cs"/>
              </a:rPr>
              <a:t>说明：此程序要求</a:t>
            </a:r>
            <a:r>
              <a:rPr lang="en-US" altLang="zh-CN" sz="1200" kern="1200" dirty="0" smtClean="0">
                <a:solidFill>
                  <a:schemeClr val="tx1"/>
                </a:solidFill>
                <a:effectLst/>
                <a:latin typeface="+mn-lt"/>
                <a:ea typeface="+mn-ea"/>
                <a:cs typeface="+mn-cs"/>
              </a:rPr>
              <a:t>128</a:t>
            </a:r>
            <a:r>
              <a:rPr lang="zh-CN" altLang="zh-CN" sz="1200" kern="1200" dirty="0" smtClean="0">
                <a:solidFill>
                  <a:schemeClr val="tx1"/>
                </a:solidFill>
                <a:effectLst/>
                <a:latin typeface="+mn-lt"/>
                <a:ea typeface="+mn-ea"/>
                <a:cs typeface="+mn-cs"/>
              </a:rPr>
              <a:t>个转移目的地址</a:t>
            </a:r>
            <a:r>
              <a:rPr lang="en-US" altLang="zh-CN" sz="1200" kern="1200" dirty="0" smtClean="0">
                <a:solidFill>
                  <a:schemeClr val="tx1"/>
                </a:solidFill>
                <a:effectLst/>
                <a:latin typeface="+mn-lt"/>
                <a:ea typeface="+mn-ea"/>
                <a:cs typeface="+mn-cs"/>
              </a:rPr>
              <a:t>(PRG 0~PRGn)</a:t>
            </a:r>
            <a:r>
              <a:rPr lang="zh-CN" altLang="zh-CN" sz="1200" kern="1200" dirty="0" smtClean="0">
                <a:solidFill>
                  <a:schemeClr val="tx1"/>
                </a:solidFill>
                <a:effectLst/>
                <a:latin typeface="+mn-lt"/>
                <a:ea typeface="+mn-ea"/>
                <a:cs typeface="+mn-cs"/>
              </a:rPr>
              <a:t>必须驻留在与绝对转移指令</a:t>
            </a:r>
            <a:r>
              <a:rPr lang="en-US" altLang="zh-CN" sz="1200" kern="1200" dirty="0" smtClean="0">
                <a:solidFill>
                  <a:schemeClr val="tx1"/>
                </a:solidFill>
                <a:effectLst/>
                <a:latin typeface="+mn-lt"/>
                <a:ea typeface="+mn-ea"/>
                <a:cs typeface="+mn-cs"/>
              </a:rPr>
              <a:t>AJMP </a:t>
            </a:r>
            <a:r>
              <a:rPr lang="zh-CN" altLang="zh-CN" sz="1200" kern="1200" dirty="0" smtClean="0">
                <a:solidFill>
                  <a:schemeClr val="tx1"/>
                </a:solidFill>
                <a:effectLst/>
                <a:latin typeface="+mn-lt"/>
                <a:ea typeface="+mn-ea"/>
                <a:cs typeface="+mn-cs"/>
              </a:rPr>
              <a:t>相同的一个</a:t>
            </a:r>
            <a:r>
              <a:rPr lang="en-US" altLang="zh-CN" sz="1200" kern="1200" dirty="0" smtClean="0">
                <a:solidFill>
                  <a:schemeClr val="tx1"/>
                </a:solidFill>
                <a:effectLst/>
                <a:latin typeface="+mn-lt"/>
                <a:ea typeface="+mn-ea"/>
                <a:cs typeface="+mn-cs"/>
              </a:rPr>
              <a:t>2 KB</a:t>
            </a:r>
            <a:r>
              <a:rPr lang="zh-CN" altLang="zh-CN" sz="1200" kern="1200" dirty="0" smtClean="0">
                <a:solidFill>
                  <a:schemeClr val="tx1"/>
                </a:solidFill>
                <a:effectLst/>
                <a:latin typeface="+mn-lt"/>
                <a:ea typeface="+mn-ea"/>
                <a:cs typeface="+mn-cs"/>
              </a:rPr>
              <a:t>存储区内。</a:t>
            </a:r>
            <a:r>
              <a:rPr lang="en-US" altLang="zh-CN" sz="1200" kern="1200" dirty="0" smtClean="0">
                <a:solidFill>
                  <a:schemeClr val="tx1"/>
                </a:solidFill>
                <a:effectLst/>
                <a:latin typeface="+mn-lt"/>
                <a:ea typeface="+mn-ea"/>
                <a:cs typeface="+mn-cs"/>
              </a:rPr>
              <a:t>RL</a:t>
            </a:r>
            <a:r>
              <a:rPr lang="zh-CN" altLang="zh-CN" sz="1200" kern="1200" dirty="0" smtClean="0">
                <a:solidFill>
                  <a:schemeClr val="tx1"/>
                </a:solidFill>
                <a:effectLst/>
                <a:latin typeface="+mn-lt"/>
                <a:ea typeface="+mn-ea"/>
                <a:cs typeface="+mn-cs"/>
              </a:rPr>
              <a:t>指令对变址部分乘以</a:t>
            </a:r>
            <a:r>
              <a:rPr lang="en-US" altLang="zh-CN" sz="1200" kern="1200" dirty="0" smtClean="0">
                <a:solidFill>
                  <a:schemeClr val="tx1"/>
                </a:solidFill>
                <a:effectLst/>
                <a:latin typeface="+mn-lt"/>
                <a:ea typeface="+mn-ea"/>
                <a:cs typeface="+mn-cs"/>
              </a:rPr>
              <a:t>2</a:t>
            </a:r>
            <a:r>
              <a:rPr lang="zh-CN" altLang="zh-CN" sz="1200" kern="1200" dirty="0" smtClean="0">
                <a:solidFill>
                  <a:schemeClr val="tx1"/>
                </a:solidFill>
                <a:effectLst/>
                <a:latin typeface="+mn-lt"/>
                <a:ea typeface="+mn-ea"/>
                <a:cs typeface="+mn-cs"/>
              </a:rPr>
              <a:t>，因为每条</a:t>
            </a:r>
            <a:r>
              <a:rPr lang="en-US" altLang="zh-CN" sz="1200" kern="1200" dirty="0" smtClean="0">
                <a:solidFill>
                  <a:schemeClr val="tx1"/>
                </a:solidFill>
                <a:effectLst/>
                <a:latin typeface="+mn-lt"/>
                <a:ea typeface="+mn-ea"/>
                <a:cs typeface="+mn-cs"/>
              </a:rPr>
              <a:t>AJMP</a:t>
            </a:r>
            <a:r>
              <a:rPr lang="zh-CN" altLang="zh-CN" sz="1200" kern="1200" dirty="0" smtClean="0">
                <a:solidFill>
                  <a:schemeClr val="tx1"/>
                </a:solidFill>
                <a:effectLst/>
                <a:latin typeface="+mn-lt"/>
                <a:ea typeface="+mn-ea"/>
                <a:cs typeface="+mn-cs"/>
              </a:rPr>
              <a:t>指令占两字节。</a:t>
            </a: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80</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81</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82</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83</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84</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85</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86</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87</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16</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89</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90</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pPr>
              <a:defRPr/>
            </a:pPr>
            <a:fld id="{1137C5AF-CAA1-450C-9170-725E8FF2C9D4}" type="slidenum">
              <a:rPr lang="zh-CN" altLang="en-US" smtClean="0"/>
              <a:pPr>
                <a:defRPr/>
              </a:pPr>
              <a:t>91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05000"/>
              </a:lnSpc>
            </a:pPr>
            <a:endParaRPr lang="zh-CN" altLang="en-US" dirty="0"/>
          </a:p>
        </p:txBody>
      </p:sp>
      <p:sp>
        <p:nvSpPr>
          <p:cNvPr id="4" name="灯片编号占位符 3"/>
          <p:cNvSpPr>
            <a:spLocks noGrp="1"/>
          </p:cNvSpPr>
          <p:nvPr>
            <p:ph type="sldNum" sz="quarter" idx="10"/>
          </p:nvPr>
        </p:nvSpPr>
        <p:spPr/>
        <p:txBody>
          <a:bodyPr/>
          <a:lstStyle/>
          <a:p>
            <a:fld id="{57AC0DFE-9571-4CC5-821C-0D2DE03D8035}" type="slidenum">
              <a:rPr lang="zh-CN" altLang="en-US" smtClean="0"/>
              <a:t>17</a:t>
            </a:fld>
            <a:endParaRPr lang="zh-CN" altLang="en-US"/>
          </a:p>
        </p:txBody>
      </p:sp>
    </p:spTree>
    <p:extLst>
      <p:ext uri="{BB962C8B-B14F-4D97-AF65-F5344CB8AC3E}">
        <p14:creationId xmlns:p14="http://schemas.microsoft.com/office/powerpoint/2010/main" val="28673757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图片 6" descr="韶关学院PPT蓝色封面.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6" name="Rectangle 6"/>
          <p:cNvSpPr>
            <a:spLocks noGrp="1" noChangeArrowheads="1"/>
          </p:cNvSpPr>
          <p:nvPr>
            <p:ph type="ctrTitle"/>
          </p:nvPr>
        </p:nvSpPr>
        <p:spPr>
          <a:xfrm>
            <a:off x="684213" y="2011363"/>
            <a:ext cx="7875587" cy="1562100"/>
          </a:xfrm>
        </p:spPr>
        <p:txBody>
          <a:bodyPr/>
          <a:lstStyle>
            <a:lvl1pPr>
              <a:defRPr sz="5000"/>
            </a:lvl1pPr>
          </a:lstStyle>
          <a:p>
            <a:pPr lvl="0"/>
            <a:r>
              <a:rPr lang="zh-CN" altLang="en-US" noProof="0" smtClean="0"/>
              <a:t>单击此处编辑母版标题样式</a:t>
            </a:r>
          </a:p>
        </p:txBody>
      </p:sp>
      <p:sp>
        <p:nvSpPr>
          <p:cNvPr id="128007" name="Rectangle 7"/>
          <p:cNvSpPr>
            <a:spLocks noGrp="1" noChangeArrowheads="1"/>
          </p:cNvSpPr>
          <p:nvPr>
            <p:ph type="subTitle" idx="1"/>
          </p:nvPr>
        </p:nvSpPr>
        <p:spPr>
          <a:xfrm>
            <a:off x="5940425" y="4267200"/>
            <a:ext cx="3051175" cy="1752600"/>
          </a:xfrm>
        </p:spPr>
        <p:txBody>
          <a:bodyPr/>
          <a:lstStyle>
            <a:lvl1pPr marL="0" indent="0">
              <a:buFont typeface="Wingdings" pitchFamily="2" charset="2"/>
              <a:buNone/>
              <a:defRPr sz="3400"/>
            </a:lvl1pPr>
          </a:lstStyle>
          <a:p>
            <a:pPr lvl="0"/>
            <a:r>
              <a:rPr lang="zh-CN" altLang="en-US" noProof="0" smtClean="0"/>
              <a:t>单击此处编辑母版副标题样式</a:t>
            </a:r>
          </a:p>
        </p:txBody>
      </p:sp>
      <p:sp>
        <p:nvSpPr>
          <p:cNvPr id="5" name="Rectangle 3"/>
          <p:cNvSpPr>
            <a:spLocks noGrp="1" noChangeArrowheads="1"/>
          </p:cNvSpPr>
          <p:nvPr>
            <p:ph type="dt" sz="half" idx="10"/>
          </p:nvPr>
        </p:nvSpPr>
        <p:spPr>
          <a:xfrm>
            <a:off x="457200" y="6248400"/>
            <a:ext cx="2133600" cy="457200"/>
          </a:xfrm>
        </p:spPr>
        <p:txBody>
          <a:bodyPr/>
          <a:lstStyle>
            <a:lvl1pPr>
              <a:defRPr/>
            </a:lvl1pPr>
          </a:lstStyle>
          <a:p>
            <a:pPr>
              <a:defRPr/>
            </a:pPr>
            <a:endParaRPr lang="en-US" altLang="zh-CN"/>
          </a:p>
        </p:txBody>
      </p:sp>
      <p:sp>
        <p:nvSpPr>
          <p:cNvPr id="6" name="Rectangle 4"/>
          <p:cNvSpPr>
            <a:spLocks noGrp="1" noChangeArrowheads="1"/>
          </p:cNvSpPr>
          <p:nvPr>
            <p:ph type="ftr" sz="quarter" idx="11"/>
          </p:nvPr>
        </p:nvSpPr>
        <p:spPr/>
        <p:txBody>
          <a:bodyPr/>
          <a:lstStyle>
            <a:lvl1pPr>
              <a:defRPr/>
            </a:lvl1pPr>
          </a:lstStyle>
          <a:p>
            <a:pPr>
              <a:defRPr/>
            </a:pPr>
            <a:endParaRPr lang="en-US" altLang="zh-CN" dirty="0"/>
          </a:p>
        </p:txBody>
      </p:sp>
      <p:sp>
        <p:nvSpPr>
          <p:cNvPr id="7" name="Rectangle 5"/>
          <p:cNvSpPr>
            <a:spLocks noGrp="1" noChangeArrowheads="1"/>
          </p:cNvSpPr>
          <p:nvPr>
            <p:ph type="sldNum" sz="quarter" idx="12"/>
          </p:nvPr>
        </p:nvSpPr>
        <p:spPr/>
        <p:txBody>
          <a:bodyPr/>
          <a:lstStyle>
            <a:lvl1pPr>
              <a:defRPr/>
            </a:lvl1pPr>
          </a:lstStyle>
          <a:p>
            <a:pPr>
              <a:defRPr/>
            </a:pPr>
            <a:fld id="{3EF095CB-2129-4AC8-8198-28308FD1464A}" type="slidenum">
              <a:rPr lang="en-US" altLang="zh-CN"/>
              <a:pPr>
                <a:defRPr/>
              </a:pPr>
              <a:t>‹#›</a:t>
            </a:fld>
            <a:endParaRPr lang="en-US" altLang="zh-CN"/>
          </a:p>
        </p:txBody>
      </p:sp>
    </p:spTree>
    <p:extLst>
      <p:ext uri="{BB962C8B-B14F-4D97-AF65-F5344CB8AC3E}">
        <p14:creationId xmlns:p14="http://schemas.microsoft.com/office/powerpoint/2010/main" val="3469049670"/>
      </p:ext>
    </p:extLst>
  </p:cSld>
  <p:clrMapOvr>
    <a:masterClrMapping/>
  </p:clrMapOvr>
  <p:transition spd="med">
    <p:split orient="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5" name="Rectangle 4"/>
          <p:cNvSpPr>
            <a:spLocks noGrp="1" noChangeArrowheads="1"/>
          </p:cNvSpPr>
          <p:nvPr>
            <p:ph type="sldNum" sz="quarter" idx="11"/>
          </p:nvPr>
        </p:nvSpPr>
        <p:spPr>
          <a:ln/>
        </p:spPr>
        <p:txBody>
          <a:bodyPr/>
          <a:lstStyle>
            <a:lvl1pPr>
              <a:defRPr/>
            </a:lvl1pPr>
          </a:lstStyle>
          <a:p>
            <a:pPr>
              <a:defRPr/>
            </a:pPr>
            <a:fld id="{96082ACA-DA79-4528-88F0-6EB95D4E1EAB}" type="slidenum">
              <a:rPr lang="en-US" altLang="zh-CN"/>
              <a:pPr>
                <a:defRPr/>
              </a:pPr>
              <a:t>‹#›</a:t>
            </a:fld>
            <a:endParaRPr lang="en-US" altLang="zh-CN"/>
          </a:p>
        </p:txBody>
      </p:sp>
      <p:sp>
        <p:nvSpPr>
          <p:cNvPr id="6"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96816623"/>
      </p:ext>
    </p:extLst>
  </p:cSld>
  <p:clrMapOvr>
    <a:masterClrMapping/>
  </p:clrMapOvr>
  <p:transition spd="med">
    <p:split orient="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99263" y="0"/>
            <a:ext cx="2112962" cy="5867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0"/>
            <a:ext cx="6189663" cy="5867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5" name="Rectangle 4"/>
          <p:cNvSpPr>
            <a:spLocks noGrp="1" noChangeArrowheads="1"/>
          </p:cNvSpPr>
          <p:nvPr>
            <p:ph type="sldNum" sz="quarter" idx="11"/>
          </p:nvPr>
        </p:nvSpPr>
        <p:spPr>
          <a:ln/>
        </p:spPr>
        <p:txBody>
          <a:bodyPr/>
          <a:lstStyle>
            <a:lvl1pPr>
              <a:defRPr/>
            </a:lvl1pPr>
          </a:lstStyle>
          <a:p>
            <a:pPr>
              <a:defRPr/>
            </a:pPr>
            <a:fld id="{4E0601E6-5A0D-4DA6-B9F4-356A4A4D3092}" type="slidenum">
              <a:rPr lang="en-US" altLang="zh-CN"/>
              <a:pPr>
                <a:defRPr/>
              </a:pPr>
              <a:t>‹#›</a:t>
            </a:fld>
            <a:endParaRPr lang="en-US" altLang="zh-CN"/>
          </a:p>
        </p:txBody>
      </p:sp>
      <p:sp>
        <p:nvSpPr>
          <p:cNvPr id="6"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46036797"/>
      </p:ext>
    </p:extLst>
  </p:cSld>
  <p:clrMapOvr>
    <a:masterClrMapping/>
  </p:clrMapOvr>
  <p:transition spd="med">
    <p:split orient="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476375" y="0"/>
            <a:ext cx="7435850" cy="847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196975"/>
            <a:ext cx="4038600" cy="4670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6704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a:ln/>
        </p:spPr>
        <p:txBody>
          <a:bodyPr/>
          <a:lstStyle>
            <a:lvl1pPr>
              <a:defRPr/>
            </a:lvl1pPr>
          </a:lstStyle>
          <a:p>
            <a:pPr>
              <a:defRPr/>
            </a:pPr>
            <a:fld id="{23E6F5DC-71CE-4BC0-8261-36EA8F375CE8}" type="slidenum">
              <a:rPr lang="en-US" altLang="zh-CN"/>
              <a:pPr>
                <a:defRPr/>
              </a:pPr>
              <a:t>‹#›</a:t>
            </a:fld>
            <a:endParaRPr lang="en-US" altLang="zh-CN"/>
          </a:p>
        </p:txBody>
      </p:sp>
      <p:sp>
        <p:nvSpPr>
          <p:cNvPr id="7"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684406670"/>
      </p:ext>
    </p:extLst>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3"/>
          <p:cNvSpPr>
            <a:spLocks noGrp="1" noChangeArrowheads="1"/>
          </p:cNvSpPr>
          <p:nvPr>
            <p:ph type="ftr" sz="quarter" idx="10"/>
          </p:nvPr>
        </p:nvSpPr>
        <p:spPr>
          <a:ln/>
        </p:spPr>
        <p:txBody>
          <a:bodyPr/>
          <a:lstStyle>
            <a:lvl1pPr>
              <a:defRPr/>
            </a:lvl1pPr>
          </a:lstStyle>
          <a:p>
            <a:pPr>
              <a:defRPr/>
            </a:pPr>
            <a:r>
              <a:rPr lang="zh-CN" altLang="en-US" dirty="0" smtClean="0"/>
              <a:t>单片机与接口技术</a:t>
            </a:r>
            <a:endParaRPr lang="en-US" altLang="zh-CN" dirty="0" smtClean="0"/>
          </a:p>
        </p:txBody>
      </p:sp>
      <p:sp>
        <p:nvSpPr>
          <p:cNvPr id="5" name="Rectangle 4"/>
          <p:cNvSpPr>
            <a:spLocks noGrp="1" noChangeArrowheads="1"/>
          </p:cNvSpPr>
          <p:nvPr>
            <p:ph type="sldNum" sz="quarter" idx="11"/>
          </p:nvPr>
        </p:nvSpPr>
        <p:spPr>
          <a:ln/>
        </p:spPr>
        <p:txBody>
          <a:bodyPr/>
          <a:lstStyle>
            <a:lvl1pPr>
              <a:defRPr/>
            </a:lvl1pPr>
          </a:lstStyle>
          <a:p>
            <a:pPr>
              <a:defRPr/>
            </a:pPr>
            <a:fld id="{7A96AE09-B411-426E-AB23-10ACCEF911E5}" type="slidenum">
              <a:rPr lang="en-US" altLang="zh-CN"/>
              <a:pPr>
                <a:defRPr/>
              </a:pPr>
              <a:t>‹#›</a:t>
            </a:fld>
            <a:endParaRPr lang="en-US" altLang="zh-CN"/>
          </a:p>
        </p:txBody>
      </p:sp>
      <p:sp>
        <p:nvSpPr>
          <p:cNvPr id="6"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436901810"/>
      </p:ext>
    </p:extLst>
  </p:cSld>
  <p:clrMapOvr>
    <a:masterClrMapping/>
  </p:clrMapOvr>
  <p:transition spd="med">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3"/>
          <p:cNvSpPr>
            <a:spLocks noGrp="1" noChangeArrowheads="1"/>
          </p:cNvSpPr>
          <p:nvPr>
            <p:ph type="ftr" sz="quarter" idx="10"/>
          </p:nvPr>
        </p:nvSpPr>
        <p:spPr>
          <a:ln/>
        </p:spPr>
        <p:txBody>
          <a:bodyPr/>
          <a:lstStyle>
            <a:lvl1pPr>
              <a:defRPr/>
            </a:lvl1pPr>
          </a:lstStyle>
          <a:p>
            <a:pPr>
              <a:defRPr/>
            </a:pPr>
            <a:r>
              <a:rPr lang="zh-CN" altLang="en-US" dirty="0" smtClean="0"/>
              <a:t>单片机与接口技术</a:t>
            </a:r>
            <a:endParaRPr lang="en-US" altLang="zh-CN" dirty="0" smtClean="0"/>
          </a:p>
        </p:txBody>
      </p:sp>
      <p:sp>
        <p:nvSpPr>
          <p:cNvPr id="5" name="Rectangle 4"/>
          <p:cNvSpPr>
            <a:spLocks noGrp="1" noChangeArrowheads="1"/>
          </p:cNvSpPr>
          <p:nvPr>
            <p:ph type="sldNum" sz="quarter" idx="11"/>
          </p:nvPr>
        </p:nvSpPr>
        <p:spPr>
          <a:ln/>
        </p:spPr>
        <p:txBody>
          <a:bodyPr/>
          <a:lstStyle>
            <a:lvl1pPr>
              <a:defRPr/>
            </a:lvl1pPr>
          </a:lstStyle>
          <a:p>
            <a:pPr>
              <a:defRPr/>
            </a:pPr>
            <a:fld id="{6ED29225-C3E0-42B6-90E7-6699EC07171A}" type="slidenum">
              <a:rPr lang="en-US" altLang="zh-CN"/>
              <a:pPr>
                <a:defRPr/>
              </a:pPr>
              <a:t>‹#›</a:t>
            </a:fld>
            <a:endParaRPr lang="en-US" altLang="zh-CN"/>
          </a:p>
        </p:txBody>
      </p:sp>
      <p:sp>
        <p:nvSpPr>
          <p:cNvPr id="6"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401879314"/>
      </p:ext>
    </p:extLst>
  </p:cSld>
  <p:clrMapOvr>
    <a:masterClrMapping/>
  </p:clrMapOvr>
  <p:transition spd="med">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670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670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a:ln/>
        </p:spPr>
        <p:txBody>
          <a:bodyPr/>
          <a:lstStyle>
            <a:lvl1pPr>
              <a:defRPr/>
            </a:lvl1pPr>
          </a:lstStyle>
          <a:p>
            <a:pPr>
              <a:defRPr/>
            </a:pPr>
            <a:fld id="{93C95D7A-82AC-4BF3-86F9-EF24BAB073B9}" type="slidenum">
              <a:rPr lang="en-US" altLang="zh-CN"/>
              <a:pPr>
                <a:defRPr/>
              </a:pPr>
              <a:t>‹#›</a:t>
            </a:fld>
            <a:endParaRPr lang="en-US" altLang="zh-CN"/>
          </a:p>
        </p:txBody>
      </p:sp>
      <p:sp>
        <p:nvSpPr>
          <p:cNvPr id="7"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756307565"/>
      </p:ext>
    </p:extLst>
  </p:cSld>
  <p:clrMapOvr>
    <a:masterClrMapping/>
  </p:clrMapOvr>
  <p:transition spd="med">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8" name="Rectangle 4"/>
          <p:cNvSpPr>
            <a:spLocks noGrp="1" noChangeArrowheads="1"/>
          </p:cNvSpPr>
          <p:nvPr>
            <p:ph type="sldNum" sz="quarter" idx="11"/>
          </p:nvPr>
        </p:nvSpPr>
        <p:spPr>
          <a:ln/>
        </p:spPr>
        <p:txBody>
          <a:bodyPr/>
          <a:lstStyle>
            <a:lvl1pPr>
              <a:defRPr/>
            </a:lvl1pPr>
          </a:lstStyle>
          <a:p>
            <a:pPr>
              <a:defRPr/>
            </a:pPr>
            <a:fld id="{DD913249-B06F-4E61-9B55-6526FAF4BF7D}" type="slidenum">
              <a:rPr lang="en-US" altLang="zh-CN"/>
              <a:pPr>
                <a:defRPr/>
              </a:pPr>
              <a:t>‹#›</a:t>
            </a:fld>
            <a:endParaRPr lang="en-US" altLang="zh-CN"/>
          </a:p>
        </p:txBody>
      </p:sp>
      <p:sp>
        <p:nvSpPr>
          <p:cNvPr id="9"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473165528"/>
      </p:ext>
    </p:extLst>
  </p:cSld>
  <p:clrMapOvr>
    <a:masterClrMapping/>
  </p:clrMapOvr>
  <p:transition spd="med">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Rectangle 3"/>
          <p:cNvSpPr>
            <a:spLocks noGrp="1" noChangeArrowheads="1"/>
          </p:cNvSpPr>
          <p:nvPr>
            <p:ph type="ftr" sz="quarter" idx="10"/>
          </p:nvPr>
        </p:nvSpPr>
        <p:spPr>
          <a:ln/>
        </p:spPr>
        <p:txBody>
          <a:bodyPr/>
          <a:lstStyle>
            <a:lvl1pPr>
              <a:defRPr/>
            </a:lvl1pPr>
          </a:lstStyle>
          <a:p>
            <a:pPr>
              <a:defRPr/>
            </a:pPr>
            <a:r>
              <a:rPr lang="zh-CN" altLang="en-US" dirty="0" smtClean="0"/>
              <a:t>单片机与接口技术</a:t>
            </a:r>
            <a:endParaRPr lang="en-US" altLang="zh-CN" dirty="0" smtClean="0"/>
          </a:p>
        </p:txBody>
      </p:sp>
      <p:sp>
        <p:nvSpPr>
          <p:cNvPr id="4" name="Rectangle 4"/>
          <p:cNvSpPr>
            <a:spLocks noGrp="1" noChangeArrowheads="1"/>
          </p:cNvSpPr>
          <p:nvPr>
            <p:ph type="sldNum" sz="quarter" idx="11"/>
          </p:nvPr>
        </p:nvSpPr>
        <p:spPr>
          <a:ln/>
        </p:spPr>
        <p:txBody>
          <a:bodyPr/>
          <a:lstStyle>
            <a:lvl1pPr>
              <a:defRPr/>
            </a:lvl1pPr>
          </a:lstStyle>
          <a:p>
            <a:pPr>
              <a:defRPr/>
            </a:pPr>
            <a:fld id="{46A11031-8876-468F-A75A-7A896D3DE6C0}" type="slidenum">
              <a:rPr lang="en-US" altLang="zh-CN"/>
              <a:pPr>
                <a:defRPr/>
              </a:pPr>
              <a:t>‹#›</a:t>
            </a:fld>
            <a:endParaRPr lang="en-US" altLang="zh-CN"/>
          </a:p>
        </p:txBody>
      </p:sp>
      <p:sp>
        <p:nvSpPr>
          <p:cNvPr id="5" name="Rectangle 7"/>
          <p:cNvSpPr>
            <a:spLocks noGrp="1" noChangeArrowheads="1"/>
          </p:cNvSpPr>
          <p:nvPr>
            <p:ph type="dt" sz="half" idx="12"/>
          </p:nvPr>
        </p:nvSpPr>
        <p:spPr>
          <a:ln/>
        </p:spPr>
        <p:txBody>
          <a:bodyPr/>
          <a:lstStyle>
            <a:lvl1pPr>
              <a:defRPr/>
            </a:lvl1pPr>
          </a:lstStyle>
          <a:p>
            <a:pPr>
              <a:defRPr/>
            </a:pPr>
            <a:endParaRPr lang="en-US" altLang="zh-CN" dirty="0"/>
          </a:p>
        </p:txBody>
      </p:sp>
    </p:spTree>
    <p:extLst>
      <p:ext uri="{BB962C8B-B14F-4D97-AF65-F5344CB8AC3E}">
        <p14:creationId xmlns:p14="http://schemas.microsoft.com/office/powerpoint/2010/main" val="1258252598"/>
      </p:ext>
    </p:extLst>
  </p:cSld>
  <p:clrMapOvr>
    <a:masterClrMapping/>
  </p:clrMapOvr>
  <p:transition spd="med">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3"/>
          <p:cNvSpPr>
            <a:spLocks noGrp="1" noChangeArrowheads="1"/>
          </p:cNvSpPr>
          <p:nvPr>
            <p:ph type="ftr" sz="quarter" idx="10"/>
          </p:nvPr>
        </p:nvSpPr>
        <p:spPr>
          <a:ln/>
        </p:spPr>
        <p:txBody>
          <a:bodyPr/>
          <a:lstStyle>
            <a:lvl1pPr>
              <a:defRPr/>
            </a:lvl1pPr>
          </a:lstStyle>
          <a:p>
            <a:pPr>
              <a:defRPr/>
            </a:pPr>
            <a:r>
              <a:rPr lang="zh-CN" altLang="en-US" dirty="0" smtClean="0"/>
              <a:t>单片机与接口技术</a:t>
            </a:r>
            <a:endParaRPr lang="en-US" altLang="zh-CN" dirty="0" smtClean="0"/>
          </a:p>
        </p:txBody>
      </p:sp>
      <p:sp>
        <p:nvSpPr>
          <p:cNvPr id="3" name="Rectangle 4"/>
          <p:cNvSpPr>
            <a:spLocks noGrp="1" noChangeArrowheads="1"/>
          </p:cNvSpPr>
          <p:nvPr>
            <p:ph type="sldNum" sz="quarter" idx="11"/>
          </p:nvPr>
        </p:nvSpPr>
        <p:spPr>
          <a:ln/>
        </p:spPr>
        <p:txBody>
          <a:bodyPr/>
          <a:lstStyle>
            <a:lvl1pPr>
              <a:defRPr/>
            </a:lvl1pPr>
          </a:lstStyle>
          <a:p>
            <a:pPr>
              <a:defRPr/>
            </a:pPr>
            <a:fld id="{E8E79B2B-02D0-49A4-B17C-A18996FCE6BD}" type="slidenum">
              <a:rPr lang="en-US" altLang="zh-CN"/>
              <a:pPr>
                <a:defRPr/>
              </a:pPr>
              <a:t>‹#›</a:t>
            </a:fld>
            <a:endParaRPr lang="en-US" altLang="zh-CN"/>
          </a:p>
        </p:txBody>
      </p:sp>
      <p:sp>
        <p:nvSpPr>
          <p:cNvPr id="4"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953789689"/>
      </p:ext>
    </p:extLst>
  </p:cSld>
  <p:clrMapOvr>
    <a:masterClrMapping/>
  </p:clrMapOvr>
  <p:transition spd="med">
    <p:split orient="vert"/>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a:ln/>
        </p:spPr>
        <p:txBody>
          <a:bodyPr/>
          <a:lstStyle>
            <a:lvl1pPr>
              <a:defRPr/>
            </a:lvl1pPr>
          </a:lstStyle>
          <a:p>
            <a:pPr>
              <a:defRPr/>
            </a:pPr>
            <a:fld id="{16BB98FE-0F27-4310-A862-00246D6734FB}" type="slidenum">
              <a:rPr lang="en-US" altLang="zh-CN"/>
              <a:pPr>
                <a:defRPr/>
              </a:pPr>
              <a:t>‹#›</a:t>
            </a:fld>
            <a:endParaRPr lang="en-US" altLang="zh-CN"/>
          </a:p>
        </p:txBody>
      </p:sp>
      <p:sp>
        <p:nvSpPr>
          <p:cNvPr id="7"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76344809"/>
      </p:ext>
    </p:extLst>
  </p:cSld>
  <p:clrMapOvr>
    <a:masterClrMapping/>
  </p:clrMapOvr>
  <p:transition spd="med">
    <p:split orient="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3"/>
          <p:cNvSpPr>
            <a:spLocks noGrp="1" noChangeArrowheads="1"/>
          </p:cNvSpPr>
          <p:nvPr>
            <p:ph type="ftr" sz="quarter" idx="10"/>
          </p:nvPr>
        </p:nvSpPr>
        <p:spPr>
          <a:ln/>
        </p:spPr>
        <p:txBody>
          <a:bodyPr/>
          <a:lstStyle>
            <a:lvl1pPr>
              <a:defRPr/>
            </a:lvl1pPr>
          </a:lstStyle>
          <a:p>
            <a:pPr>
              <a:defRPr/>
            </a:pPr>
            <a:endParaRPr lang="en-US" altLang="zh-CN"/>
          </a:p>
        </p:txBody>
      </p:sp>
      <p:sp>
        <p:nvSpPr>
          <p:cNvPr id="6" name="Rectangle 4"/>
          <p:cNvSpPr>
            <a:spLocks noGrp="1" noChangeArrowheads="1"/>
          </p:cNvSpPr>
          <p:nvPr>
            <p:ph type="sldNum" sz="quarter" idx="11"/>
          </p:nvPr>
        </p:nvSpPr>
        <p:spPr>
          <a:ln/>
        </p:spPr>
        <p:txBody>
          <a:bodyPr/>
          <a:lstStyle>
            <a:lvl1pPr>
              <a:defRPr/>
            </a:lvl1pPr>
          </a:lstStyle>
          <a:p>
            <a:pPr>
              <a:defRPr/>
            </a:pPr>
            <a:fld id="{7AF4695B-E971-4FBD-8A72-6FD79D1BFC92}" type="slidenum">
              <a:rPr lang="en-US" altLang="zh-CN"/>
              <a:pPr>
                <a:defRPr/>
              </a:pPr>
              <a:t>‹#›</a:t>
            </a:fld>
            <a:endParaRPr lang="en-US" altLang="zh-CN"/>
          </a:p>
        </p:txBody>
      </p:sp>
      <p:sp>
        <p:nvSpPr>
          <p:cNvPr id="7" name="Rectangle 7"/>
          <p:cNvSpPr>
            <a:spLocks noGrp="1" noChangeArrowheads="1"/>
          </p:cNvSpPr>
          <p:nvPr>
            <p:ph type="dt" sz="half"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774312886"/>
      </p:ext>
    </p:extLst>
  </p:cSld>
  <p:clrMapOvr>
    <a:masterClrMapping/>
  </p:clrMapOvr>
  <p:transition spd="med">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图片 7" descr="韶关学院PPT蓝色内容.jpg"/>
          <p:cNvPicPr>
            <a:picLocks noChangeAspect="1"/>
          </p:cNvPicPr>
          <p:nvPr userDrawn="1"/>
        </p:nvPicPr>
        <p:blipFill>
          <a:blip r:embed="rId14">
            <a:lum bright="12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79" name="Rectangle 3"/>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lvl1pPr>
          </a:lstStyle>
          <a:p>
            <a:pPr>
              <a:defRPr/>
            </a:pPr>
            <a:r>
              <a:rPr lang="zh-CN" altLang="en-US" dirty="0" smtClean="0"/>
              <a:t>单片机与接口技术</a:t>
            </a:r>
            <a:endParaRPr lang="en-US" altLang="zh-CN" dirty="0"/>
          </a:p>
        </p:txBody>
      </p:sp>
      <p:sp>
        <p:nvSpPr>
          <p:cNvPr id="126980" name="Rectangle 4"/>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1B2C1359-158C-4B9A-8F70-DBC5A141475C}" type="slidenum">
              <a:rPr lang="en-US" altLang="zh-CN"/>
              <a:pPr>
                <a:defRPr/>
              </a:pPr>
              <a:t>‹#›</a:t>
            </a:fld>
            <a:endParaRPr lang="en-US" altLang="zh-CN"/>
          </a:p>
        </p:txBody>
      </p:sp>
      <p:sp>
        <p:nvSpPr>
          <p:cNvPr id="1029" name="Rectangle 5"/>
          <p:cNvSpPr>
            <a:spLocks noGrp="1" noChangeArrowheads="1"/>
          </p:cNvSpPr>
          <p:nvPr>
            <p:ph type="title"/>
          </p:nvPr>
        </p:nvSpPr>
        <p:spPr bwMode="auto">
          <a:xfrm>
            <a:off x="1476375" y="0"/>
            <a:ext cx="7435850"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Rectangle 6"/>
          <p:cNvSpPr>
            <a:spLocks noGrp="1" noChangeArrowheads="1"/>
          </p:cNvSpPr>
          <p:nvPr>
            <p:ph type="body" idx="1"/>
          </p:nvPr>
        </p:nvSpPr>
        <p:spPr bwMode="auto">
          <a:xfrm>
            <a:off x="457200" y="1196975"/>
            <a:ext cx="8229600" cy="467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26983"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altLang="zh-CN"/>
          </a:p>
        </p:txBody>
      </p:sp>
    </p:spTree>
  </p:cSld>
  <p:clrMap bg1="lt1" tx1="dk1" bg2="lt2" tx2="dk2" accent1="accent1" accent2="accent2" accent3="accent3" accent4="accent4" accent5="accent5" accent6="accent6" hlink="hlink" folHlink="folHlink"/>
  <p:sldLayoutIdLst>
    <p:sldLayoutId id="2147483689"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ransition spd="med">
    <p:split orient="vert"/>
  </p:transition>
  <p:timing>
    <p:tnLst>
      <p:par>
        <p:cTn id="1" dur="indefinite" restart="never" nodeType="tmRoot"/>
      </p:par>
    </p:tnLst>
  </p:timing>
  <p:txStyles>
    <p:titleStyle>
      <a:lvl1pPr algn="l" rtl="0" eaLnBrk="0" fontAlgn="base" hangingPunct="0">
        <a:spcBef>
          <a:spcPct val="0"/>
        </a:spcBef>
        <a:spcAft>
          <a:spcPct val="0"/>
        </a:spcAft>
        <a:defRPr sz="4400" b="1">
          <a:solidFill>
            <a:schemeClr val="bg1"/>
          </a:solidFill>
          <a:latin typeface="+mj-lt"/>
          <a:ea typeface="+mj-ea"/>
          <a:cs typeface="+mj-cs"/>
        </a:defRPr>
      </a:lvl1pPr>
      <a:lvl2pPr algn="l" rtl="0" eaLnBrk="0" fontAlgn="base" hangingPunct="0">
        <a:spcBef>
          <a:spcPct val="0"/>
        </a:spcBef>
        <a:spcAft>
          <a:spcPct val="0"/>
        </a:spcAft>
        <a:defRPr sz="4400" b="1">
          <a:solidFill>
            <a:schemeClr val="bg1"/>
          </a:solidFill>
          <a:latin typeface="Arial" pitchFamily="34" charset="0"/>
          <a:ea typeface="宋体" pitchFamily="2" charset="-122"/>
        </a:defRPr>
      </a:lvl2pPr>
      <a:lvl3pPr algn="l" rtl="0" eaLnBrk="0" fontAlgn="base" hangingPunct="0">
        <a:spcBef>
          <a:spcPct val="0"/>
        </a:spcBef>
        <a:spcAft>
          <a:spcPct val="0"/>
        </a:spcAft>
        <a:defRPr sz="4400" b="1">
          <a:solidFill>
            <a:schemeClr val="bg1"/>
          </a:solidFill>
          <a:latin typeface="Arial" pitchFamily="34" charset="0"/>
          <a:ea typeface="宋体" pitchFamily="2" charset="-122"/>
        </a:defRPr>
      </a:lvl3pPr>
      <a:lvl4pPr algn="l" rtl="0" eaLnBrk="0" fontAlgn="base" hangingPunct="0">
        <a:spcBef>
          <a:spcPct val="0"/>
        </a:spcBef>
        <a:spcAft>
          <a:spcPct val="0"/>
        </a:spcAft>
        <a:defRPr sz="4400" b="1">
          <a:solidFill>
            <a:schemeClr val="bg1"/>
          </a:solidFill>
          <a:latin typeface="Arial" pitchFamily="34" charset="0"/>
          <a:ea typeface="宋体" pitchFamily="2" charset="-122"/>
        </a:defRPr>
      </a:lvl4pPr>
      <a:lvl5pPr algn="l" rtl="0" eaLnBrk="0" fontAlgn="base" hangingPunct="0">
        <a:spcBef>
          <a:spcPct val="0"/>
        </a:spcBef>
        <a:spcAft>
          <a:spcPct val="0"/>
        </a:spcAft>
        <a:defRPr sz="4400" b="1">
          <a:solidFill>
            <a:schemeClr val="bg1"/>
          </a:solidFill>
          <a:latin typeface="Arial" pitchFamily="34" charset="0"/>
          <a:ea typeface="宋体" pitchFamily="2" charset="-122"/>
        </a:defRPr>
      </a:lvl5pPr>
      <a:lvl6pPr marL="457200" algn="l" rtl="0" fontAlgn="base">
        <a:spcBef>
          <a:spcPct val="0"/>
        </a:spcBef>
        <a:spcAft>
          <a:spcPct val="0"/>
        </a:spcAft>
        <a:defRPr sz="4400" b="1">
          <a:solidFill>
            <a:schemeClr val="bg1"/>
          </a:solidFill>
          <a:latin typeface="Arial" pitchFamily="34" charset="0"/>
          <a:ea typeface="宋体" pitchFamily="2" charset="-122"/>
        </a:defRPr>
      </a:lvl6pPr>
      <a:lvl7pPr marL="914400" algn="l" rtl="0" fontAlgn="base">
        <a:spcBef>
          <a:spcPct val="0"/>
        </a:spcBef>
        <a:spcAft>
          <a:spcPct val="0"/>
        </a:spcAft>
        <a:defRPr sz="4400" b="1">
          <a:solidFill>
            <a:schemeClr val="bg1"/>
          </a:solidFill>
          <a:latin typeface="Arial" pitchFamily="34" charset="0"/>
          <a:ea typeface="宋体" pitchFamily="2" charset="-122"/>
        </a:defRPr>
      </a:lvl7pPr>
      <a:lvl8pPr marL="1371600" algn="l" rtl="0" fontAlgn="base">
        <a:spcBef>
          <a:spcPct val="0"/>
        </a:spcBef>
        <a:spcAft>
          <a:spcPct val="0"/>
        </a:spcAft>
        <a:defRPr sz="4400" b="1">
          <a:solidFill>
            <a:schemeClr val="bg1"/>
          </a:solidFill>
          <a:latin typeface="Arial" pitchFamily="34" charset="0"/>
          <a:ea typeface="宋体" pitchFamily="2" charset="-122"/>
        </a:defRPr>
      </a:lvl8pPr>
      <a:lvl9pPr marL="1828800" algn="l" rtl="0" fontAlgn="base">
        <a:spcBef>
          <a:spcPct val="0"/>
        </a:spcBef>
        <a:spcAft>
          <a:spcPct val="0"/>
        </a:spcAft>
        <a:defRPr sz="4400" b="1">
          <a:solidFill>
            <a:schemeClr val="bg1"/>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3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14"/>
          <p:cNvSpPr>
            <a:spLocks noGrp="1" noChangeArrowheads="1"/>
          </p:cNvSpPr>
          <p:nvPr>
            <p:ph type="ctrTitle"/>
          </p:nvPr>
        </p:nvSpPr>
        <p:spPr>
          <a:xfrm>
            <a:off x="684213" y="2226940"/>
            <a:ext cx="8136259" cy="1562100"/>
          </a:xfrm>
        </p:spPr>
        <p:txBody>
          <a:bodyPr/>
          <a:lstStyle/>
          <a:p>
            <a:pPr lvl="0" eaLnBrk="1" hangingPunct="1"/>
            <a:r>
              <a:rPr lang="zh-CN" altLang="en-US" dirty="0" smtClean="0">
                <a:solidFill>
                  <a:schemeClr val="tx1"/>
                </a:solidFill>
              </a:rPr>
              <a:t>单片机与接口技术</a:t>
            </a:r>
            <a:r>
              <a:rPr lang="en-US" altLang="zh-CN" dirty="0" smtClean="0">
                <a:solidFill>
                  <a:schemeClr val="tx1"/>
                </a:solidFill>
              </a:rPr>
              <a:t/>
            </a:r>
            <a:br>
              <a:rPr lang="en-US" altLang="zh-CN" dirty="0" smtClean="0">
                <a:solidFill>
                  <a:schemeClr val="tx1"/>
                </a:solidFill>
              </a:rPr>
            </a:br>
            <a:r>
              <a:rPr lang="en-US" altLang="zh-CN" dirty="0" smtClean="0">
                <a:solidFill>
                  <a:schemeClr val="tx1"/>
                </a:solidFill>
              </a:rPr>
              <a:t>          </a:t>
            </a:r>
            <a:r>
              <a:rPr lang="en-US" altLang="zh-CN" sz="3600" dirty="0" smtClean="0">
                <a:solidFill>
                  <a:schemeClr val="tx1"/>
                </a:solidFill>
              </a:rPr>
              <a:t>——</a:t>
            </a:r>
            <a:r>
              <a:rPr lang="zh-CN" altLang="en-US" sz="2800" dirty="0" smtClean="0">
                <a:solidFill>
                  <a:schemeClr val="tx1"/>
                </a:solidFill>
                <a:latin typeface="楷体" pitchFamily="49" charset="-122"/>
                <a:ea typeface="楷体" pitchFamily="49" charset="-122"/>
              </a:rPr>
              <a:t>第三章 </a:t>
            </a:r>
            <a:r>
              <a:rPr lang="zh-CN" altLang="zh-CN" sz="2800" dirty="0" smtClean="0">
                <a:solidFill>
                  <a:schemeClr val="tx1"/>
                </a:solidFill>
                <a:latin typeface="楷体" pitchFamily="49" charset="-122"/>
                <a:ea typeface="楷体" pitchFamily="49" charset="-122"/>
              </a:rPr>
              <a:t>系统</a:t>
            </a:r>
            <a:r>
              <a:rPr lang="zh-CN" altLang="zh-CN" sz="2800" dirty="0">
                <a:solidFill>
                  <a:schemeClr val="tx1"/>
                </a:solidFill>
                <a:latin typeface="楷体" pitchFamily="49" charset="-122"/>
                <a:ea typeface="楷体" pitchFamily="49" charset="-122"/>
              </a:rPr>
              <a:t>指令与汇编程序设计</a:t>
            </a:r>
            <a:r>
              <a:rPr lang="zh-CN" altLang="zh-CN" sz="2800" dirty="0"/>
              <a:t/>
            </a:r>
            <a:br>
              <a:rPr lang="zh-CN" altLang="zh-CN" sz="2800" dirty="0"/>
            </a:br>
            <a:endParaRPr lang="zh-CN" altLang="en-US" sz="3600" dirty="0" smtClean="0">
              <a:solidFill>
                <a:schemeClr val="tx1"/>
              </a:solidFill>
            </a:endParaRPr>
          </a:p>
        </p:txBody>
      </p:sp>
      <p:sp>
        <p:nvSpPr>
          <p:cNvPr id="4099" name="Rectangle 15"/>
          <p:cNvSpPr>
            <a:spLocks noGrp="1" noChangeArrowheads="1"/>
          </p:cNvSpPr>
          <p:nvPr>
            <p:ph type="subTitle" idx="1"/>
          </p:nvPr>
        </p:nvSpPr>
        <p:spPr>
          <a:xfrm>
            <a:off x="5795963" y="4267200"/>
            <a:ext cx="3195637" cy="1752600"/>
          </a:xfrm>
        </p:spPr>
        <p:txBody>
          <a:bodyPr/>
          <a:lstStyle/>
          <a:p>
            <a:pPr eaLnBrk="1" hangingPunct="1"/>
            <a:r>
              <a:rPr lang="zh-CN" altLang="en-US" sz="1800" dirty="0" smtClean="0"/>
              <a:t>韶关学院信息科学与工程学院</a:t>
            </a:r>
            <a:endParaRPr lang="en-US" altLang="zh-CN" sz="1800" dirty="0" smtClean="0"/>
          </a:p>
        </p:txBody>
      </p:sp>
    </p:spTree>
  </p:cSld>
  <p:clrMapOvr>
    <a:masterClrMapping/>
  </p:clrMapOvr>
  <p:transition spd="med">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3416320"/>
          </a:xfrm>
          <a:prstGeom prst="rect">
            <a:avLst/>
          </a:prstGeom>
        </p:spPr>
        <p:txBody>
          <a:bodyPr wrap="square">
            <a:spAutoFit/>
          </a:bodyPr>
          <a:lstStyle/>
          <a:p>
            <a:r>
              <a:rPr lang="en-US" altLang="zh-CN" sz="2400" b="1" dirty="0"/>
              <a:t>3</a:t>
            </a:r>
            <a:r>
              <a:rPr lang="zh-CN" altLang="zh-CN" sz="2400" b="1" dirty="0"/>
              <a:t>、寄存器寻址</a:t>
            </a:r>
          </a:p>
          <a:p>
            <a:r>
              <a:rPr lang="en-US" altLang="zh-CN" sz="2400" b="1" dirty="0"/>
              <a:t> </a:t>
            </a:r>
            <a:r>
              <a:rPr lang="en-US" altLang="zh-CN" sz="2400" b="1" dirty="0" smtClean="0"/>
              <a:t>    </a:t>
            </a:r>
            <a:r>
              <a:rPr lang="zh-CN" altLang="en-US" sz="2400" dirty="0" smtClean="0"/>
              <a:t>操作数</a:t>
            </a:r>
            <a:r>
              <a:rPr lang="zh-CN" altLang="en-US" sz="2400" dirty="0"/>
              <a:t>存放在寄存器中。</a:t>
            </a:r>
          </a:p>
          <a:p>
            <a:r>
              <a:rPr lang="zh-CN" altLang="en-US" sz="2400" dirty="0" smtClean="0"/>
              <a:t>     寻址</a:t>
            </a:r>
            <a:r>
              <a:rPr lang="zh-CN" altLang="en-US" sz="2400" dirty="0"/>
              <a:t>对象</a:t>
            </a:r>
            <a:r>
              <a:rPr lang="zh-CN" altLang="zh-CN" sz="2400" dirty="0" smtClean="0"/>
              <a:t>包括：</a:t>
            </a:r>
            <a:r>
              <a:rPr lang="en-US" altLang="zh-CN" sz="2400" dirty="0" smtClean="0"/>
              <a:t>R0</a:t>
            </a:r>
            <a:r>
              <a:rPr lang="zh-CN" altLang="zh-CN" sz="2400" dirty="0"/>
              <a:t>～</a:t>
            </a:r>
            <a:r>
              <a:rPr lang="en-US" altLang="zh-CN" sz="2400" dirty="0"/>
              <a:t>R7</a:t>
            </a:r>
            <a:r>
              <a:rPr lang="zh-CN" altLang="zh-CN" sz="2400" dirty="0"/>
              <a:t>、 </a:t>
            </a:r>
            <a:r>
              <a:rPr lang="en-US" altLang="zh-CN" sz="2400" dirty="0" smtClean="0"/>
              <a:t>A</a:t>
            </a:r>
            <a:r>
              <a:rPr lang="zh-CN" altLang="zh-CN" sz="2400" dirty="0" smtClean="0"/>
              <a:t>、</a:t>
            </a:r>
            <a:r>
              <a:rPr lang="en-US" altLang="zh-CN" sz="2400" dirty="0" smtClean="0"/>
              <a:t>B</a:t>
            </a:r>
            <a:r>
              <a:rPr lang="zh-CN" altLang="zh-CN" sz="2400" dirty="0"/>
              <a:t>、</a:t>
            </a:r>
            <a:r>
              <a:rPr lang="en-US" altLang="zh-CN" sz="2400" dirty="0"/>
              <a:t>DPTR</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例如</a:t>
            </a:r>
            <a:r>
              <a:rPr lang="zh-CN" altLang="zh-CN" sz="2400" dirty="0"/>
              <a:t>：</a:t>
            </a:r>
          </a:p>
          <a:p>
            <a:r>
              <a:rPr lang="en-US" altLang="zh-CN" sz="2400" b="1" dirty="0" smtClean="0"/>
              <a:t>     MOV A,R0</a:t>
            </a:r>
            <a:r>
              <a:rPr lang="en-US" altLang="zh-CN" sz="2400" b="1" dirty="0"/>
              <a:t>	</a:t>
            </a:r>
            <a:r>
              <a:rPr lang="en-US" altLang="zh-CN" sz="2400" b="1" dirty="0">
                <a:solidFill>
                  <a:srgbClr val="00B050"/>
                </a:solidFill>
              </a:rPr>
              <a:t>; (R0)</a:t>
            </a:r>
            <a:r>
              <a:rPr lang="zh-CN" altLang="zh-CN" sz="2400" b="1" dirty="0">
                <a:solidFill>
                  <a:srgbClr val="00B050"/>
                </a:solidFill>
              </a:rPr>
              <a:t>→</a:t>
            </a:r>
            <a:r>
              <a:rPr lang="en-US" altLang="zh-CN" sz="2400" b="1" dirty="0">
                <a:solidFill>
                  <a:srgbClr val="00B050"/>
                </a:solidFill>
              </a:rPr>
              <a:t>A</a:t>
            </a:r>
            <a:r>
              <a:rPr lang="zh-CN" altLang="zh-CN" sz="2400" b="1" dirty="0">
                <a:solidFill>
                  <a:srgbClr val="00B050"/>
                </a:solidFill>
              </a:rPr>
              <a:t>，</a:t>
            </a:r>
            <a:r>
              <a:rPr lang="en-US" altLang="zh-CN" sz="2400" b="1" dirty="0">
                <a:solidFill>
                  <a:srgbClr val="00B050"/>
                </a:solidFill>
              </a:rPr>
              <a:t>A</a:t>
            </a:r>
            <a:r>
              <a:rPr lang="zh-CN" altLang="zh-CN" sz="2400" b="1" dirty="0">
                <a:solidFill>
                  <a:srgbClr val="00B050"/>
                </a:solidFill>
              </a:rPr>
              <a:t>和</a:t>
            </a:r>
            <a:r>
              <a:rPr lang="en-US" altLang="zh-CN" sz="2400" b="1" dirty="0">
                <a:solidFill>
                  <a:srgbClr val="00B050"/>
                </a:solidFill>
              </a:rPr>
              <a:t>R0</a:t>
            </a:r>
            <a:r>
              <a:rPr lang="zh-CN" altLang="zh-CN" sz="2400" b="1" dirty="0">
                <a:solidFill>
                  <a:srgbClr val="00B050"/>
                </a:solidFill>
              </a:rPr>
              <a:t>均为寄存器寻址，</a:t>
            </a:r>
            <a:r>
              <a:rPr lang="zh-CN" altLang="zh-CN" sz="2400" b="1" dirty="0" smtClean="0">
                <a:solidFill>
                  <a:srgbClr val="00B050"/>
                </a:solidFill>
              </a:rPr>
              <a:t>机</a:t>
            </a:r>
            <a:r>
              <a:rPr lang="en-US" altLang="zh-CN" sz="2400" b="1" dirty="0" smtClean="0">
                <a:solidFill>
                  <a:srgbClr val="00B050"/>
                </a:solidFill>
              </a:rPr>
              <a:t>			</a:t>
            </a:r>
            <a:r>
              <a:rPr lang="zh-CN" altLang="zh-CN" sz="2400" b="1" dirty="0" smtClean="0">
                <a:solidFill>
                  <a:srgbClr val="00B050"/>
                </a:solidFill>
              </a:rPr>
              <a:t>器</a:t>
            </a:r>
            <a:r>
              <a:rPr lang="zh-CN" altLang="zh-CN" sz="2400" b="1" dirty="0">
                <a:solidFill>
                  <a:srgbClr val="00B050"/>
                </a:solidFill>
              </a:rPr>
              <a:t>码为</a:t>
            </a:r>
            <a:r>
              <a:rPr lang="en-US" altLang="zh-CN" sz="2400" b="1" dirty="0">
                <a:solidFill>
                  <a:srgbClr val="00B050"/>
                </a:solidFill>
              </a:rPr>
              <a:t>E8</a:t>
            </a:r>
            <a:r>
              <a:rPr lang="zh-CN" altLang="zh-CN" sz="2400" b="1" dirty="0">
                <a:solidFill>
                  <a:srgbClr val="00B050"/>
                </a:solidFill>
              </a:rPr>
              <a:t>，占</a:t>
            </a:r>
            <a:r>
              <a:rPr lang="en-US" altLang="zh-CN" sz="2400" b="1" dirty="0">
                <a:solidFill>
                  <a:srgbClr val="00B050"/>
                </a:solidFill>
              </a:rPr>
              <a:t>1</a:t>
            </a:r>
            <a:r>
              <a:rPr lang="zh-CN" altLang="zh-CN" sz="2400" b="1" dirty="0">
                <a:solidFill>
                  <a:srgbClr val="00B050"/>
                </a:solidFill>
              </a:rPr>
              <a:t>个字节</a:t>
            </a:r>
          </a:p>
          <a:p>
            <a:r>
              <a:rPr lang="en-US" altLang="zh-CN" sz="2400" b="1" dirty="0" smtClean="0"/>
              <a:t>     MOV </a:t>
            </a:r>
            <a:r>
              <a:rPr lang="en-US" altLang="zh-CN" sz="2400" b="1" dirty="0"/>
              <a:t>P1 , A 	</a:t>
            </a:r>
            <a:r>
              <a:rPr lang="en-US" altLang="zh-CN" sz="2400" b="1" dirty="0" smtClean="0">
                <a:solidFill>
                  <a:srgbClr val="00B050"/>
                </a:solidFill>
              </a:rPr>
              <a:t>; </a:t>
            </a:r>
            <a:r>
              <a:rPr lang="en-US" altLang="zh-CN" sz="2400" b="1" dirty="0">
                <a:solidFill>
                  <a:srgbClr val="00B050"/>
                </a:solidFill>
              </a:rPr>
              <a:t>( A)</a:t>
            </a:r>
            <a:r>
              <a:rPr lang="zh-CN" altLang="zh-CN" sz="2400" b="1" dirty="0">
                <a:solidFill>
                  <a:srgbClr val="00B050"/>
                </a:solidFill>
              </a:rPr>
              <a:t>→</a:t>
            </a:r>
            <a:r>
              <a:rPr lang="en-US" altLang="zh-CN" sz="2400" b="1" dirty="0">
                <a:solidFill>
                  <a:srgbClr val="00B050"/>
                </a:solidFill>
              </a:rPr>
              <a:t>P1 </a:t>
            </a:r>
            <a:r>
              <a:rPr lang="zh-CN" altLang="zh-CN" sz="2400" b="1" dirty="0">
                <a:solidFill>
                  <a:srgbClr val="00B050"/>
                </a:solidFill>
              </a:rPr>
              <a:t>口</a:t>
            </a:r>
          </a:p>
          <a:p>
            <a:r>
              <a:rPr lang="en-US" altLang="zh-CN" sz="2400" b="1" dirty="0" smtClean="0"/>
              <a:t>     ADD </a:t>
            </a:r>
            <a:r>
              <a:rPr lang="en-US" altLang="zh-CN" sz="2400" b="1" dirty="0"/>
              <a:t>A , R0 	</a:t>
            </a:r>
            <a:r>
              <a:rPr lang="en-US" altLang="zh-CN" sz="2400" b="1" dirty="0" smtClean="0">
                <a:solidFill>
                  <a:srgbClr val="00B050"/>
                </a:solidFill>
              </a:rPr>
              <a:t>; </a:t>
            </a:r>
            <a:r>
              <a:rPr lang="en-US" altLang="zh-CN" sz="2400" b="1" dirty="0">
                <a:solidFill>
                  <a:srgbClr val="00B050"/>
                </a:solidFill>
              </a:rPr>
              <a:t>( A) + (R0 )</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a:p>
            <a:endParaRPr lang="en-US" altLang="zh-CN" sz="2400" dirty="0" smtClean="0"/>
          </a:p>
        </p:txBody>
      </p:sp>
      <p:sp>
        <p:nvSpPr>
          <p:cNvPr id="5" name="矩形 4"/>
          <p:cNvSpPr/>
          <p:nvPr/>
        </p:nvSpPr>
        <p:spPr>
          <a:xfrm>
            <a:off x="519426" y="4982404"/>
            <a:ext cx="8301046" cy="830997"/>
          </a:xfrm>
          <a:prstGeom prst="rect">
            <a:avLst/>
          </a:prstGeom>
          <a:solidFill>
            <a:srgbClr val="FFFF99"/>
          </a:solidFill>
          <a:ln>
            <a:solidFill>
              <a:srgbClr val="FFC000"/>
            </a:solidFill>
          </a:ln>
        </p:spPr>
        <p:txBody>
          <a:bodyPr wrap="square">
            <a:spAutoFit/>
          </a:bodyPr>
          <a:lstStyle/>
          <a:p>
            <a:r>
              <a:rPr lang="zh-CN" altLang="zh-CN" sz="2400" dirty="0">
                <a:latin typeface="黑体" pitchFamily="49" charset="-122"/>
                <a:ea typeface="黑体" pitchFamily="49" charset="-122"/>
              </a:rPr>
              <a:t>指令中给出的操作数是一个寄存器名称，该寄存器中的内容为真正被操作对象。</a:t>
            </a:r>
            <a:endParaRPr lang="zh-CN" altLang="zh-CN" sz="2400" dirty="0">
              <a:latin typeface="黑体" pitchFamily="49" charset="-122"/>
              <a:ea typeface="黑体" pitchFamily="49" charset="-122"/>
            </a:endParaRPr>
          </a:p>
        </p:txBody>
      </p:sp>
    </p:spTree>
    <p:extLst>
      <p:ext uri="{BB962C8B-B14F-4D97-AF65-F5344CB8AC3E}">
        <p14:creationId xmlns:p14="http://schemas.microsoft.com/office/powerpoint/2010/main" val="145500585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4893647"/>
          </a:xfrm>
          <a:prstGeom prst="rect">
            <a:avLst/>
          </a:prstGeom>
        </p:spPr>
        <p:txBody>
          <a:bodyPr wrap="square">
            <a:spAutoFit/>
          </a:bodyPr>
          <a:lstStyle/>
          <a:p>
            <a:r>
              <a:rPr lang="en-US" altLang="zh-CN" sz="2400" b="1" dirty="0"/>
              <a:t>4</a:t>
            </a:r>
            <a:r>
              <a:rPr lang="zh-CN" altLang="zh-CN" sz="2400" b="1" dirty="0"/>
              <a:t>、寄存器间接寻址</a:t>
            </a:r>
          </a:p>
          <a:p>
            <a:r>
              <a:rPr lang="en-US" altLang="zh-CN" sz="2400" dirty="0" smtClean="0"/>
              <a:t>      </a:t>
            </a:r>
            <a:r>
              <a:rPr lang="zh-CN" altLang="zh-CN" sz="2400" dirty="0" smtClean="0"/>
              <a:t>操作数</a:t>
            </a:r>
            <a:r>
              <a:rPr lang="zh-CN" altLang="zh-CN" sz="2400" dirty="0"/>
              <a:t>的地址存放在某个寄存器中，以该寄存器的内容为地址，该地址中的内容为操作数。简称为寄存器间址。</a:t>
            </a:r>
          </a:p>
          <a:p>
            <a:r>
              <a:rPr lang="en-US" altLang="zh-CN" sz="2400" dirty="0" smtClean="0"/>
              <a:t>      </a:t>
            </a:r>
            <a:r>
              <a:rPr lang="zh-CN" altLang="zh-CN" sz="2400" dirty="0" smtClean="0"/>
              <a:t>可用</a:t>
            </a:r>
            <a:r>
              <a:rPr lang="zh-CN" altLang="zh-CN" sz="2400" dirty="0"/>
              <a:t>于寄存器间址的寄存器有</a:t>
            </a:r>
            <a:r>
              <a:rPr lang="en-US" altLang="zh-CN" sz="2400" dirty="0"/>
              <a:t>R0</a:t>
            </a:r>
            <a:r>
              <a:rPr lang="zh-CN" altLang="zh-CN" sz="2400" dirty="0"/>
              <a:t>、</a:t>
            </a:r>
            <a:r>
              <a:rPr lang="en-US" altLang="zh-CN" sz="2400" dirty="0"/>
              <a:t>R1</a:t>
            </a:r>
            <a:r>
              <a:rPr lang="zh-CN" altLang="zh-CN" sz="2400" dirty="0"/>
              <a:t>，可寻址内部数据存储器</a:t>
            </a:r>
            <a:r>
              <a:rPr lang="en-US" altLang="zh-CN" sz="2400" dirty="0"/>
              <a:t>RAM</a:t>
            </a:r>
            <a:r>
              <a:rPr lang="zh-CN" altLang="zh-CN" sz="2400" dirty="0"/>
              <a:t>低位地址的</a:t>
            </a:r>
            <a:r>
              <a:rPr lang="en-US" altLang="zh-CN" sz="2400" dirty="0"/>
              <a:t>128</a:t>
            </a:r>
            <a:r>
              <a:rPr lang="zh-CN" altLang="zh-CN" sz="2400" dirty="0"/>
              <a:t>字节单元内容</a:t>
            </a:r>
            <a:r>
              <a:rPr lang="zh-CN" altLang="zh-CN" sz="2400" dirty="0" smtClean="0"/>
              <a:t>。使用时前面加</a:t>
            </a:r>
            <a:r>
              <a:rPr lang="en-US" altLang="zh-CN" sz="2400" dirty="0" smtClean="0"/>
              <a:t>@</a:t>
            </a:r>
            <a:r>
              <a:rPr lang="zh-CN" altLang="zh-CN" sz="2400" dirty="0" smtClean="0"/>
              <a:t>表示，如：</a:t>
            </a:r>
            <a:r>
              <a:rPr lang="en-US" altLang="zh-CN" sz="2400" dirty="0" smtClean="0"/>
              <a:t>@R0</a:t>
            </a:r>
            <a:r>
              <a:rPr lang="zh-CN" altLang="zh-CN" sz="2400" dirty="0" smtClean="0"/>
              <a:t>、</a:t>
            </a:r>
            <a:r>
              <a:rPr lang="en-US" altLang="zh-CN" sz="2400" dirty="0" smtClean="0"/>
              <a:t>@R1</a:t>
            </a:r>
            <a:r>
              <a:rPr lang="zh-CN" altLang="zh-CN" sz="2400" dirty="0" smtClean="0"/>
              <a:t>、</a:t>
            </a:r>
            <a:r>
              <a:rPr lang="en-US" altLang="zh-CN" sz="2400" dirty="0" smtClean="0"/>
              <a:t>@DPTR</a:t>
            </a:r>
            <a:r>
              <a:rPr lang="zh-CN" altLang="zh-CN" sz="2400" dirty="0" smtClean="0"/>
              <a:t>。</a:t>
            </a:r>
            <a:endParaRPr lang="en-US" altLang="zh-CN" sz="2400" dirty="0" smtClean="0"/>
          </a:p>
          <a:p>
            <a:r>
              <a:rPr lang="zh-CN" altLang="zh-CN" sz="2400" b="1" dirty="0" smtClean="0"/>
              <a:t>例如</a:t>
            </a:r>
            <a:r>
              <a:rPr lang="zh-CN" altLang="zh-CN" sz="2400" b="1" dirty="0"/>
              <a:t>：</a:t>
            </a:r>
          </a:p>
          <a:p>
            <a:r>
              <a:rPr lang="en-US" altLang="zh-CN" sz="2400" b="1" dirty="0" smtClean="0"/>
              <a:t>MOV </a:t>
            </a:r>
            <a:r>
              <a:rPr lang="en-US" altLang="zh-CN" sz="2400" b="1" dirty="0"/>
              <a:t>A,@R0	</a:t>
            </a:r>
            <a:r>
              <a:rPr lang="en-US" altLang="zh-CN" sz="2400" b="1" dirty="0" smtClean="0">
                <a:solidFill>
                  <a:srgbClr val="00B050"/>
                </a:solidFill>
              </a:rPr>
              <a:t>        ;((</a:t>
            </a:r>
            <a:r>
              <a:rPr lang="en-US" altLang="zh-CN" sz="2400" b="1" dirty="0">
                <a:solidFill>
                  <a:srgbClr val="00B050"/>
                </a:solidFill>
              </a:rPr>
              <a:t>R0))</a:t>
            </a:r>
            <a:r>
              <a:rPr lang="zh-CN" altLang="zh-CN" sz="2400" b="1" dirty="0">
                <a:solidFill>
                  <a:srgbClr val="00B050"/>
                </a:solidFill>
              </a:rPr>
              <a:t>→</a:t>
            </a:r>
            <a:r>
              <a:rPr lang="en-US" altLang="zh-CN" sz="2400" b="1" dirty="0">
                <a:solidFill>
                  <a:srgbClr val="00B050"/>
                </a:solidFill>
              </a:rPr>
              <a:t>A</a:t>
            </a:r>
            <a:r>
              <a:rPr lang="zh-CN" altLang="zh-CN" sz="2400" b="1" dirty="0">
                <a:solidFill>
                  <a:srgbClr val="00B050"/>
                </a:solidFill>
              </a:rPr>
              <a:t>，以</a:t>
            </a:r>
            <a:r>
              <a:rPr lang="en-US" altLang="zh-CN" sz="2400" b="1" dirty="0">
                <a:solidFill>
                  <a:srgbClr val="00B050"/>
                </a:solidFill>
              </a:rPr>
              <a:t>R0</a:t>
            </a:r>
            <a:r>
              <a:rPr lang="zh-CN" altLang="zh-CN" sz="2400" b="1" dirty="0">
                <a:solidFill>
                  <a:srgbClr val="00B050"/>
                </a:solidFill>
              </a:rPr>
              <a:t>中内容为地址的</a:t>
            </a:r>
            <a:r>
              <a:rPr lang="zh-CN" altLang="zh-CN" sz="2400" b="1" dirty="0" smtClean="0">
                <a:solidFill>
                  <a:srgbClr val="00B050"/>
                </a:solidFill>
              </a:rPr>
              <a:t>操作数</a:t>
            </a:r>
            <a:r>
              <a:rPr lang="en-US" altLang="zh-CN" sz="2400" b="1" dirty="0" smtClean="0">
                <a:solidFill>
                  <a:srgbClr val="00B050"/>
                </a:solidFill>
              </a:rPr>
              <a:t>		        </a:t>
            </a:r>
            <a:r>
              <a:rPr lang="zh-CN" altLang="zh-CN" sz="2400" b="1" dirty="0" smtClean="0">
                <a:solidFill>
                  <a:srgbClr val="00B050"/>
                </a:solidFill>
              </a:rPr>
              <a:t>→</a:t>
            </a:r>
            <a:r>
              <a:rPr lang="en-US" altLang="zh-CN" sz="2400" b="1" dirty="0">
                <a:solidFill>
                  <a:srgbClr val="00B050"/>
                </a:solidFill>
              </a:rPr>
              <a:t>A</a:t>
            </a:r>
            <a:endParaRPr lang="zh-CN" altLang="zh-CN" sz="2400" b="1" dirty="0">
              <a:solidFill>
                <a:srgbClr val="00B050"/>
              </a:solidFill>
            </a:endParaRPr>
          </a:p>
          <a:p>
            <a:r>
              <a:rPr lang="en-US" altLang="zh-CN" sz="2400" b="1" dirty="0" smtClean="0"/>
              <a:t>MOVX </a:t>
            </a:r>
            <a:r>
              <a:rPr lang="en-US" altLang="zh-CN" sz="2400" b="1" dirty="0"/>
              <a:t>A,@</a:t>
            </a:r>
            <a:r>
              <a:rPr lang="en-US" altLang="zh-CN" sz="2400" b="1" dirty="0" smtClean="0"/>
              <a:t>R1       </a:t>
            </a:r>
            <a:r>
              <a:rPr lang="en-US" altLang="zh-CN" sz="2400" b="1" dirty="0" smtClean="0">
                <a:solidFill>
                  <a:srgbClr val="00B050"/>
                </a:solidFill>
              </a:rPr>
              <a:t>;</a:t>
            </a:r>
            <a:r>
              <a:rPr lang="zh-CN" altLang="zh-CN" sz="2400" b="1" dirty="0">
                <a:solidFill>
                  <a:srgbClr val="00B050"/>
                </a:solidFill>
              </a:rPr>
              <a:t>外部数据存储器</a:t>
            </a:r>
            <a:r>
              <a:rPr lang="en-US" altLang="zh-CN" sz="2400" b="1" dirty="0">
                <a:solidFill>
                  <a:srgbClr val="00B050"/>
                </a:solidFill>
              </a:rPr>
              <a:t>RAM</a:t>
            </a:r>
            <a:r>
              <a:rPr lang="zh-CN" altLang="zh-CN" sz="2400" b="1" dirty="0">
                <a:solidFill>
                  <a:srgbClr val="00B050"/>
                </a:solidFill>
              </a:rPr>
              <a:t>（地址为</a:t>
            </a:r>
            <a:r>
              <a:rPr lang="en-US" altLang="zh-CN" sz="2400" b="1" dirty="0">
                <a:solidFill>
                  <a:srgbClr val="00B050"/>
                </a:solidFill>
              </a:rPr>
              <a:t>P2R1</a:t>
            </a:r>
            <a:r>
              <a:rPr lang="zh-CN" altLang="zh-CN" sz="2400" b="1" dirty="0">
                <a:solidFill>
                  <a:srgbClr val="00B050"/>
                </a:solidFill>
              </a:rPr>
              <a:t>）</a:t>
            </a:r>
            <a:r>
              <a:rPr lang="zh-CN" altLang="zh-CN" sz="2400" b="1" dirty="0" smtClean="0">
                <a:solidFill>
                  <a:srgbClr val="00B050"/>
                </a:solidFill>
              </a:rPr>
              <a:t>的</a:t>
            </a:r>
            <a:r>
              <a:rPr lang="en-US" altLang="zh-CN" sz="2400" b="1" dirty="0" smtClean="0">
                <a:solidFill>
                  <a:srgbClr val="00B050"/>
                </a:solidFill>
              </a:rPr>
              <a:t>		        </a:t>
            </a:r>
            <a:r>
              <a:rPr lang="zh-CN" altLang="zh-CN" sz="2400" b="1" dirty="0" smtClean="0">
                <a:solidFill>
                  <a:srgbClr val="00B050"/>
                </a:solidFill>
              </a:rPr>
              <a:t>内容</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a:p>
            <a:r>
              <a:rPr lang="en-US" altLang="zh-CN" sz="2400" b="1" dirty="0" smtClean="0"/>
              <a:t>MOVX </a:t>
            </a:r>
            <a:r>
              <a:rPr lang="en-US" altLang="zh-CN" sz="2400" b="1" dirty="0"/>
              <a:t>@DPTR,A </a:t>
            </a:r>
            <a:r>
              <a:rPr lang="en-US" altLang="zh-CN" sz="2400" b="1" dirty="0">
                <a:solidFill>
                  <a:srgbClr val="00B050"/>
                </a:solidFill>
              </a:rPr>
              <a:t> ; A</a:t>
            </a:r>
            <a:r>
              <a:rPr lang="zh-CN" altLang="zh-CN" sz="2400" b="1" dirty="0">
                <a:solidFill>
                  <a:srgbClr val="00B050"/>
                </a:solidFill>
              </a:rPr>
              <a:t>→以</a:t>
            </a:r>
            <a:r>
              <a:rPr lang="en-US" altLang="zh-CN" sz="2400" b="1" dirty="0">
                <a:solidFill>
                  <a:srgbClr val="00B050"/>
                </a:solidFill>
              </a:rPr>
              <a:t>DPTR</a:t>
            </a:r>
            <a:r>
              <a:rPr lang="zh-CN" altLang="zh-CN" sz="2400" b="1" dirty="0">
                <a:solidFill>
                  <a:srgbClr val="00B050"/>
                </a:solidFill>
              </a:rPr>
              <a:t>内容为地址的外部数据存储器</a:t>
            </a:r>
            <a:r>
              <a:rPr lang="en-US" altLang="zh-CN" sz="2400" b="1" dirty="0">
                <a:solidFill>
                  <a:srgbClr val="00B050"/>
                </a:solidFill>
              </a:rPr>
              <a:t>RAM</a:t>
            </a:r>
            <a:endParaRPr lang="zh-CN" altLang="zh-CN" sz="2400" b="1" dirty="0">
              <a:solidFill>
                <a:srgbClr val="00B050"/>
              </a:solidFill>
            </a:endParaRPr>
          </a:p>
        </p:txBody>
      </p:sp>
      <p:sp>
        <p:nvSpPr>
          <p:cNvPr id="6" name="矩形 5"/>
          <p:cNvSpPr/>
          <p:nvPr/>
        </p:nvSpPr>
        <p:spPr>
          <a:xfrm>
            <a:off x="2286000" y="2551837"/>
            <a:ext cx="4572000" cy="369332"/>
          </a:xfrm>
          <a:prstGeom prst="rect">
            <a:avLst/>
          </a:prstGeom>
        </p:spPr>
        <p:txBody>
          <a:bodyPr>
            <a:spAutoFit/>
          </a:bodyPr>
          <a:lstStyle/>
          <a:p>
            <a:endParaRPr lang="zh-CN" altLang="en-US" dirty="0"/>
          </a:p>
        </p:txBody>
      </p:sp>
      <p:sp>
        <p:nvSpPr>
          <p:cNvPr id="7" name="Text Box 19"/>
          <p:cNvSpPr txBox="1">
            <a:spLocks noChangeArrowheads="1"/>
          </p:cNvSpPr>
          <p:nvPr/>
        </p:nvSpPr>
        <p:spPr bwMode="auto">
          <a:xfrm>
            <a:off x="2474973" y="54400"/>
            <a:ext cx="6624638" cy="1938992"/>
          </a:xfrm>
          <a:prstGeom prst="rect">
            <a:avLst/>
          </a:prstGeom>
          <a:solidFill>
            <a:srgbClr val="FFFFCC"/>
          </a:solidFill>
          <a:ln>
            <a:solidFill>
              <a:srgbClr val="FFC000"/>
            </a:solidFill>
          </a:ln>
        </p:spPr>
        <p:style>
          <a:lnRef idx="2">
            <a:schemeClr val="accent1"/>
          </a:lnRef>
          <a:fillRef idx="1">
            <a:schemeClr val="lt1"/>
          </a:fillRef>
          <a:effectRef idx="0">
            <a:schemeClr val="accent1"/>
          </a:effectRef>
          <a:fontRef idx="minor">
            <a:schemeClr val="dk1"/>
          </a:fontRef>
        </p:style>
        <p:txBody>
          <a:bodyPr>
            <a:spAutoFit/>
          </a:bodyPr>
          <a:lstStyle/>
          <a:p>
            <a:r>
              <a:rPr lang="en-US" altLang="zh-CN" sz="2400" dirty="0" smtClean="0"/>
              <a:t>    </a:t>
            </a:r>
            <a:r>
              <a:rPr lang="zh-CN" altLang="zh-CN" sz="2400" dirty="0" smtClean="0"/>
              <a:t>如果</a:t>
            </a:r>
            <a:r>
              <a:rPr lang="zh-CN" altLang="zh-CN" sz="2400" dirty="0"/>
              <a:t>要寻址外部数据存储器的</a:t>
            </a:r>
            <a:r>
              <a:rPr lang="en-US" altLang="zh-CN" sz="2400" dirty="0"/>
              <a:t>64KB</a:t>
            </a:r>
            <a:r>
              <a:rPr lang="zh-CN" altLang="zh-CN" sz="2400" dirty="0"/>
              <a:t>空间，则需要由</a:t>
            </a:r>
            <a:r>
              <a:rPr lang="en-US" altLang="zh-CN" sz="2400" dirty="0">
                <a:solidFill>
                  <a:srgbClr val="FF0000"/>
                </a:solidFill>
              </a:rPr>
              <a:t>P2</a:t>
            </a:r>
            <a:r>
              <a:rPr lang="zh-CN" altLang="zh-CN" sz="2400" dirty="0"/>
              <a:t>端口提供外部</a:t>
            </a:r>
            <a:r>
              <a:rPr lang="en-US" altLang="zh-CN" sz="2400" dirty="0"/>
              <a:t>RAM</a:t>
            </a:r>
            <a:r>
              <a:rPr lang="zh-CN" altLang="zh-CN" sz="2400" dirty="0">
                <a:solidFill>
                  <a:srgbClr val="FF0000"/>
                </a:solidFill>
              </a:rPr>
              <a:t>高</a:t>
            </a:r>
            <a:r>
              <a:rPr lang="en-US" altLang="zh-CN" sz="2400" dirty="0">
                <a:solidFill>
                  <a:srgbClr val="FF0000"/>
                </a:solidFill>
              </a:rPr>
              <a:t>8</a:t>
            </a:r>
            <a:r>
              <a:rPr lang="zh-CN" altLang="zh-CN" sz="2400" dirty="0">
                <a:solidFill>
                  <a:srgbClr val="FF0000"/>
                </a:solidFill>
              </a:rPr>
              <a:t>位地址</a:t>
            </a:r>
            <a:r>
              <a:rPr lang="zh-CN" altLang="zh-CN" sz="2400" dirty="0"/>
              <a:t>，由</a:t>
            </a:r>
            <a:r>
              <a:rPr lang="en-US" altLang="zh-CN" sz="2400" dirty="0">
                <a:solidFill>
                  <a:srgbClr val="FF0000"/>
                </a:solidFill>
              </a:rPr>
              <a:t>R0</a:t>
            </a:r>
            <a:r>
              <a:rPr lang="zh-CN" altLang="zh-CN" sz="2400" dirty="0">
                <a:solidFill>
                  <a:srgbClr val="FF0000"/>
                </a:solidFill>
              </a:rPr>
              <a:t>或</a:t>
            </a:r>
            <a:r>
              <a:rPr lang="en-US" altLang="zh-CN" sz="2400" dirty="0">
                <a:solidFill>
                  <a:srgbClr val="FF0000"/>
                </a:solidFill>
              </a:rPr>
              <a:t>R1</a:t>
            </a:r>
            <a:r>
              <a:rPr lang="zh-CN" altLang="zh-CN" sz="2400" dirty="0"/>
              <a:t>提供</a:t>
            </a:r>
            <a:r>
              <a:rPr lang="zh-CN" altLang="zh-CN" sz="2400" dirty="0">
                <a:solidFill>
                  <a:srgbClr val="FF0000"/>
                </a:solidFill>
              </a:rPr>
              <a:t>低</a:t>
            </a:r>
            <a:r>
              <a:rPr lang="en-US" altLang="zh-CN" sz="2400" dirty="0">
                <a:solidFill>
                  <a:srgbClr val="FF0000"/>
                </a:solidFill>
              </a:rPr>
              <a:t>8</a:t>
            </a:r>
            <a:r>
              <a:rPr lang="zh-CN" altLang="zh-CN" sz="2400" dirty="0">
                <a:solidFill>
                  <a:srgbClr val="FF0000"/>
                </a:solidFill>
              </a:rPr>
              <a:t>位地址</a:t>
            </a:r>
            <a:r>
              <a:rPr lang="zh-CN" altLang="zh-CN" sz="2400" dirty="0"/>
              <a:t>，从而共同寻址整个空间</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另外</a:t>
            </a:r>
            <a:r>
              <a:rPr lang="zh-CN" altLang="zh-CN" sz="2400" dirty="0"/>
              <a:t>还可采用数据指针（</a:t>
            </a:r>
            <a:r>
              <a:rPr lang="en-US" altLang="zh-CN" sz="2400" dirty="0"/>
              <a:t>DPTR</a:t>
            </a:r>
            <a:r>
              <a:rPr lang="zh-CN" altLang="zh-CN" sz="2400" dirty="0"/>
              <a:t>）作为间址寄存器，寻址外部数据存储器</a:t>
            </a:r>
            <a:r>
              <a:rPr lang="en-US" altLang="zh-CN" sz="2400" dirty="0"/>
              <a:t>RAM</a:t>
            </a:r>
            <a:r>
              <a:rPr lang="zh-CN" altLang="zh-CN" sz="2400" dirty="0"/>
              <a:t>的</a:t>
            </a:r>
            <a:r>
              <a:rPr lang="en-US" altLang="zh-CN" sz="2400" dirty="0"/>
              <a:t>64KB</a:t>
            </a:r>
            <a:r>
              <a:rPr lang="zh-CN" altLang="zh-CN" sz="2400" dirty="0"/>
              <a:t>空间。</a:t>
            </a:r>
            <a:endParaRPr lang="zh-CN" altLang="en-US" sz="2400" dirty="0"/>
          </a:p>
        </p:txBody>
      </p:sp>
    </p:spTree>
    <p:extLst>
      <p:ext uri="{BB962C8B-B14F-4D97-AF65-F5344CB8AC3E}">
        <p14:creationId xmlns:p14="http://schemas.microsoft.com/office/powerpoint/2010/main" val="56235009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2308324"/>
          </a:xfrm>
          <a:prstGeom prst="rect">
            <a:avLst/>
          </a:prstGeom>
        </p:spPr>
        <p:txBody>
          <a:bodyPr wrap="square">
            <a:spAutoFit/>
          </a:bodyPr>
          <a:lstStyle/>
          <a:p>
            <a:r>
              <a:rPr lang="en-US" altLang="zh-CN" sz="2400" b="1" dirty="0"/>
              <a:t>5</a:t>
            </a:r>
            <a:r>
              <a:rPr lang="zh-CN" altLang="zh-CN" sz="2400" b="1" dirty="0"/>
              <a:t>、变址寻址</a:t>
            </a:r>
          </a:p>
          <a:p>
            <a:r>
              <a:rPr lang="zh-CN" altLang="en-US" sz="2400" b="1" dirty="0" smtClean="0">
                <a:latin typeface="宋体" pitchFamily="2" charset="-122"/>
              </a:rPr>
              <a:t>   </a:t>
            </a:r>
            <a:r>
              <a:rPr lang="zh-CN" altLang="en-US" sz="2400" dirty="0" smtClean="0">
                <a:latin typeface="宋体" pitchFamily="2" charset="-122"/>
              </a:rPr>
              <a:t>以</a:t>
            </a:r>
            <a:r>
              <a:rPr lang="en-US" altLang="zh-CN" sz="2400" dirty="0">
                <a:latin typeface="宋体" pitchFamily="2" charset="-122"/>
              </a:rPr>
              <a:t>DPTR</a:t>
            </a:r>
            <a:r>
              <a:rPr lang="zh-CN" altLang="en-US" sz="2400" dirty="0">
                <a:latin typeface="宋体" pitchFamily="2" charset="-122"/>
              </a:rPr>
              <a:t>或</a:t>
            </a:r>
            <a:r>
              <a:rPr lang="en-US" altLang="zh-CN" sz="2400" dirty="0">
                <a:latin typeface="宋体" pitchFamily="2" charset="-122"/>
              </a:rPr>
              <a:t>PC</a:t>
            </a:r>
            <a:r>
              <a:rPr lang="zh-CN" altLang="en-US" sz="2400" dirty="0">
                <a:latin typeface="宋体" pitchFamily="2" charset="-122"/>
              </a:rPr>
              <a:t>寄存器内容为基地址，和</a:t>
            </a:r>
            <a:r>
              <a:rPr lang="en-US" altLang="zh-CN" sz="2400" dirty="0">
                <a:latin typeface="宋体" pitchFamily="2" charset="-122"/>
              </a:rPr>
              <a:t>A</a:t>
            </a:r>
            <a:r>
              <a:rPr lang="zh-CN" altLang="en-US" sz="2400" dirty="0">
                <a:latin typeface="宋体" pitchFamily="2" charset="-122"/>
              </a:rPr>
              <a:t>的内容相加形成操作数的地址。其中累加器</a:t>
            </a:r>
            <a:r>
              <a:rPr lang="en-US" altLang="zh-CN" sz="2400" dirty="0">
                <a:latin typeface="宋体" pitchFamily="2" charset="-122"/>
              </a:rPr>
              <a:t>A</a:t>
            </a:r>
            <a:r>
              <a:rPr lang="zh-CN" altLang="en-US" sz="2400" dirty="0">
                <a:latin typeface="宋体" pitchFamily="2" charset="-122"/>
              </a:rPr>
              <a:t>内容是可变的。</a:t>
            </a:r>
            <a:r>
              <a:rPr lang="zh-CN" altLang="en-US" sz="2400" b="1" dirty="0">
                <a:latin typeface="宋体" pitchFamily="2" charset="-122"/>
              </a:rPr>
              <a:t>	</a:t>
            </a:r>
            <a:endParaRPr lang="zh-CN" altLang="zh-CN" sz="2400" dirty="0"/>
          </a:p>
          <a:p>
            <a:r>
              <a:rPr lang="zh-CN" altLang="zh-CN" sz="2400" dirty="0"/>
              <a:t>例如：</a:t>
            </a:r>
          </a:p>
          <a:p>
            <a:r>
              <a:rPr lang="en-US" altLang="zh-CN" sz="2400" b="1" dirty="0" smtClean="0"/>
              <a:t>      MOVC </a:t>
            </a:r>
            <a:r>
              <a:rPr lang="en-US" altLang="zh-CN" sz="2400" b="1" dirty="0"/>
              <a:t>A,@</a:t>
            </a:r>
            <a:r>
              <a:rPr lang="en-US" altLang="zh-CN" sz="2400" b="1" dirty="0" smtClean="0"/>
              <a:t>A+DPTR</a:t>
            </a:r>
            <a:r>
              <a:rPr lang="en-US" altLang="zh-CN" sz="2400" b="1" dirty="0"/>
              <a:t>	</a:t>
            </a:r>
            <a:r>
              <a:rPr lang="en-US" altLang="zh-CN" sz="2400" b="1" dirty="0" smtClean="0"/>
              <a:t>     </a:t>
            </a:r>
            <a:r>
              <a:rPr lang="en-US" altLang="zh-CN" sz="2400" b="1" dirty="0" smtClean="0">
                <a:solidFill>
                  <a:srgbClr val="00B050"/>
                </a:solidFill>
              </a:rPr>
              <a:t>; </a:t>
            </a:r>
            <a:r>
              <a:rPr lang="en-US" altLang="zh-CN" sz="2400" b="1" dirty="0">
                <a:solidFill>
                  <a:srgbClr val="00B050"/>
                </a:solidFill>
              </a:rPr>
              <a:t>((A) + (DPTR))</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a:p>
            <a:r>
              <a:rPr lang="en-US" altLang="zh-CN" sz="2400" b="1" dirty="0" smtClean="0"/>
              <a:t>      MOVC </a:t>
            </a:r>
            <a:r>
              <a:rPr lang="en-US" altLang="zh-CN" sz="2400" b="1" dirty="0"/>
              <a:t>A,@A+PC	</a:t>
            </a:r>
            <a:r>
              <a:rPr lang="en-US" altLang="zh-CN" sz="2400" b="1" dirty="0" smtClean="0"/>
              <a:t>     </a:t>
            </a:r>
            <a:r>
              <a:rPr lang="en-US" altLang="zh-CN" sz="2400" b="1" dirty="0" smtClean="0">
                <a:solidFill>
                  <a:srgbClr val="00B050"/>
                </a:solidFill>
              </a:rPr>
              <a:t>; </a:t>
            </a:r>
            <a:r>
              <a:rPr lang="en-US" altLang="zh-CN" sz="2400" b="1" dirty="0">
                <a:solidFill>
                  <a:srgbClr val="00B050"/>
                </a:solidFill>
              </a:rPr>
              <a:t>((A) + (PC))</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74" y="3658415"/>
            <a:ext cx="3987586" cy="2615013"/>
          </a:xfrm>
          <a:prstGeom prst="rect">
            <a:avLst/>
          </a:prstGeom>
          <a:solidFill>
            <a:schemeClr val="bg1"/>
          </a:solidFill>
          <a:ln>
            <a:noFill/>
          </a:ln>
          <a:effec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1216" y="3645024"/>
            <a:ext cx="3689216" cy="2577175"/>
          </a:xfrm>
          <a:prstGeom prst="rect">
            <a:avLst/>
          </a:prstGeom>
          <a:solidFill>
            <a:schemeClr val="bg1"/>
          </a:solidFill>
          <a:ln>
            <a:noFill/>
          </a:ln>
          <a:effectLst/>
        </p:spPr>
      </p:pic>
    </p:spTree>
    <p:extLst>
      <p:ext uri="{BB962C8B-B14F-4D97-AF65-F5344CB8AC3E}">
        <p14:creationId xmlns:p14="http://schemas.microsoft.com/office/powerpoint/2010/main" val="385206819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3194721"/>
          </a:xfrm>
          <a:prstGeom prst="rect">
            <a:avLst/>
          </a:prstGeom>
        </p:spPr>
        <p:txBody>
          <a:bodyPr wrap="square">
            <a:spAutoFit/>
          </a:bodyPr>
          <a:lstStyle/>
          <a:p>
            <a:pPr>
              <a:lnSpc>
                <a:spcPct val="120000"/>
              </a:lnSpc>
            </a:pPr>
            <a:r>
              <a:rPr lang="en-US" altLang="zh-CN" sz="2400" b="1" dirty="0"/>
              <a:t>6</a:t>
            </a:r>
            <a:r>
              <a:rPr lang="zh-CN" altLang="zh-CN" sz="2400" b="1" dirty="0"/>
              <a:t>、相对寻址</a:t>
            </a:r>
          </a:p>
          <a:p>
            <a:pPr>
              <a:lnSpc>
                <a:spcPct val="120000"/>
              </a:lnSpc>
            </a:pPr>
            <a:r>
              <a:rPr lang="en-US" altLang="zh-CN" sz="2400" dirty="0" smtClean="0"/>
              <a:t>      </a:t>
            </a:r>
            <a:r>
              <a:rPr lang="zh-CN" altLang="zh-CN" sz="2400" dirty="0" smtClean="0"/>
              <a:t>相对寻址</a:t>
            </a:r>
            <a:r>
              <a:rPr lang="zh-CN" altLang="zh-CN" sz="2400" dirty="0"/>
              <a:t>以当前程序计数器</a:t>
            </a:r>
            <a:r>
              <a:rPr lang="en-US" altLang="zh-CN" sz="2400" dirty="0"/>
              <a:t>PC</a:t>
            </a:r>
            <a:r>
              <a:rPr lang="zh-CN" altLang="zh-CN" sz="2400" dirty="0"/>
              <a:t>的值加上指令中规定的偏移量</a:t>
            </a:r>
            <a:r>
              <a:rPr lang="en-US" altLang="zh-CN" sz="2400" dirty="0" err="1"/>
              <a:t>rel</a:t>
            </a:r>
            <a:r>
              <a:rPr lang="zh-CN" altLang="zh-CN" sz="2400" dirty="0"/>
              <a:t>而形成新的实际的转移地址。相对寻址只在相对转移指令中使用，只用于修改</a:t>
            </a:r>
            <a:r>
              <a:rPr lang="en-US" altLang="zh-CN" sz="2400" dirty="0"/>
              <a:t>PC</a:t>
            </a:r>
            <a:r>
              <a:rPr lang="zh-CN" altLang="zh-CN" sz="2400" dirty="0"/>
              <a:t>值。如：</a:t>
            </a:r>
          </a:p>
          <a:p>
            <a:pPr>
              <a:lnSpc>
                <a:spcPct val="120000"/>
              </a:lnSpc>
            </a:pPr>
            <a:r>
              <a:rPr lang="en-US" altLang="zh-CN" sz="2400" b="1" dirty="0" smtClean="0"/>
              <a:t>       SJMP </a:t>
            </a:r>
            <a:r>
              <a:rPr lang="en-US" altLang="zh-CN" sz="2400" b="1" dirty="0"/>
              <a:t>35H	</a:t>
            </a:r>
            <a:r>
              <a:rPr lang="en-US" altLang="zh-CN" sz="2400" b="1" dirty="0">
                <a:solidFill>
                  <a:srgbClr val="00B050"/>
                </a:solidFill>
              </a:rPr>
              <a:t>;</a:t>
            </a:r>
            <a:r>
              <a:rPr lang="zh-CN" altLang="zh-CN" sz="2400" b="1" dirty="0">
                <a:solidFill>
                  <a:srgbClr val="00B050"/>
                </a:solidFill>
              </a:rPr>
              <a:t>当前</a:t>
            </a:r>
            <a:r>
              <a:rPr lang="en-US" altLang="zh-CN" sz="2400" b="1" dirty="0">
                <a:solidFill>
                  <a:srgbClr val="00B050"/>
                </a:solidFill>
              </a:rPr>
              <a:t>PC+2+35H</a:t>
            </a:r>
            <a:r>
              <a:rPr lang="zh-CN" altLang="zh-CN" sz="2400" b="1" dirty="0">
                <a:solidFill>
                  <a:srgbClr val="00B050"/>
                </a:solidFill>
              </a:rPr>
              <a:t>→</a:t>
            </a:r>
            <a:r>
              <a:rPr lang="en-US" altLang="zh-CN" sz="2400" b="1" dirty="0">
                <a:solidFill>
                  <a:srgbClr val="00B050"/>
                </a:solidFill>
              </a:rPr>
              <a:t>PC</a:t>
            </a:r>
            <a:endParaRPr lang="zh-CN" altLang="zh-CN" sz="2400" b="1" dirty="0">
              <a:solidFill>
                <a:srgbClr val="00B050"/>
              </a:solidFill>
            </a:endParaRPr>
          </a:p>
          <a:p>
            <a:pPr>
              <a:lnSpc>
                <a:spcPct val="120000"/>
              </a:lnSpc>
            </a:pPr>
            <a:r>
              <a:rPr lang="en-US" altLang="zh-CN" sz="2400" dirty="0" smtClean="0"/>
              <a:t>      </a:t>
            </a:r>
            <a:r>
              <a:rPr lang="zh-CN" altLang="zh-CN" sz="2400" dirty="0" smtClean="0"/>
              <a:t>该</a:t>
            </a:r>
            <a:r>
              <a:rPr lang="zh-CN" altLang="zh-CN" sz="2400" dirty="0"/>
              <a:t>指令是</a:t>
            </a:r>
            <a:r>
              <a:rPr lang="en-US" altLang="zh-CN" sz="2400" dirty="0"/>
              <a:t>2</a:t>
            </a:r>
            <a:r>
              <a:rPr lang="zh-CN" altLang="zh-CN" sz="2400" dirty="0"/>
              <a:t>字节指令，因此，指令执行后，转移到当前</a:t>
            </a:r>
            <a:r>
              <a:rPr lang="en-US" altLang="zh-CN" sz="2400" dirty="0"/>
              <a:t>PC+2+35H</a:t>
            </a:r>
            <a:r>
              <a:rPr lang="zh-CN" altLang="zh-CN" sz="2400" dirty="0"/>
              <a:t>处执行程序。</a:t>
            </a:r>
          </a:p>
        </p:txBody>
      </p:sp>
    </p:spTree>
    <p:extLst>
      <p:ext uri="{BB962C8B-B14F-4D97-AF65-F5344CB8AC3E}">
        <p14:creationId xmlns:p14="http://schemas.microsoft.com/office/powerpoint/2010/main" val="1708677037"/>
      </p:ext>
    </p:extLst>
  </p:cSld>
  <p:clrMapOvr>
    <a:masterClrMapping/>
  </p:clrMapOvr>
  <p:transition spd="med">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4524315"/>
          </a:xfrm>
          <a:prstGeom prst="rect">
            <a:avLst/>
          </a:prstGeom>
        </p:spPr>
        <p:txBody>
          <a:bodyPr wrap="square">
            <a:spAutoFit/>
          </a:bodyPr>
          <a:lstStyle/>
          <a:p>
            <a:r>
              <a:rPr lang="en-US" altLang="zh-CN" sz="2400" b="1" dirty="0"/>
              <a:t>7</a:t>
            </a:r>
            <a:r>
              <a:rPr lang="zh-CN" altLang="zh-CN" sz="2400" b="1" dirty="0"/>
              <a:t>、位寻址</a:t>
            </a:r>
          </a:p>
          <a:p>
            <a:r>
              <a:rPr lang="en-US" altLang="zh-CN" sz="2400" dirty="0" smtClean="0"/>
              <a:t>     </a:t>
            </a:r>
            <a:r>
              <a:rPr lang="zh-CN" altLang="zh-CN" sz="2400" dirty="0" smtClean="0"/>
              <a:t>对位</a:t>
            </a:r>
            <a:r>
              <a:rPr lang="zh-CN" altLang="zh-CN" sz="2400" dirty="0"/>
              <a:t>地址中的内容作位操作的寻址方式称为位寻址</a:t>
            </a:r>
            <a:r>
              <a:rPr lang="zh-CN" altLang="zh-CN" sz="2400" dirty="0" smtClean="0"/>
              <a:t>。</a:t>
            </a:r>
            <a:endParaRPr lang="en-US" altLang="zh-CN" sz="2400" dirty="0" smtClean="0"/>
          </a:p>
          <a:p>
            <a:r>
              <a:rPr lang="en-US" altLang="zh-CN" sz="2400" dirty="0" smtClean="0"/>
              <a:t>     51</a:t>
            </a:r>
            <a:r>
              <a:rPr lang="zh-CN" altLang="zh-CN" sz="2400" dirty="0"/>
              <a:t>单片机中片内数据存储器</a:t>
            </a:r>
            <a:r>
              <a:rPr lang="en-US" altLang="zh-CN" sz="2400" dirty="0"/>
              <a:t>RAM </a:t>
            </a:r>
            <a:r>
              <a:rPr lang="zh-CN" altLang="zh-CN" sz="2400" dirty="0"/>
              <a:t>有两个区域可以位寻址</a:t>
            </a:r>
            <a:r>
              <a:rPr lang="zh-CN" altLang="zh-CN" sz="2400" dirty="0" smtClean="0"/>
              <a:t>：</a:t>
            </a:r>
            <a:endParaRPr lang="en-US" altLang="zh-CN" sz="2400" dirty="0" smtClean="0"/>
          </a:p>
          <a:p>
            <a:pPr marL="800100" lvl="1" indent="-342900">
              <a:buFont typeface="Arial" pitchFamily="34" charset="0"/>
              <a:buChar char="•"/>
            </a:pPr>
            <a:r>
              <a:rPr lang="en-US" altLang="zh-CN" sz="2400" dirty="0" smtClean="0"/>
              <a:t>20H</a:t>
            </a:r>
            <a:r>
              <a:rPr lang="zh-CN" altLang="zh-CN" sz="2400" dirty="0"/>
              <a:t>～</a:t>
            </a:r>
            <a:r>
              <a:rPr lang="en-US" altLang="zh-CN" sz="2400" dirty="0"/>
              <a:t>2FH </a:t>
            </a:r>
            <a:r>
              <a:rPr lang="zh-CN" altLang="zh-CN" sz="2400" dirty="0"/>
              <a:t>的</a:t>
            </a:r>
            <a:r>
              <a:rPr lang="en-US" altLang="zh-CN" sz="2400" dirty="0"/>
              <a:t>16 </a:t>
            </a:r>
            <a:r>
              <a:rPr lang="zh-CN" altLang="zh-CN" sz="2400" dirty="0"/>
              <a:t>个单元中的</a:t>
            </a:r>
            <a:r>
              <a:rPr lang="en-US" altLang="zh-CN" sz="2400" dirty="0"/>
              <a:t>128 </a:t>
            </a:r>
            <a:r>
              <a:rPr lang="zh-CN" altLang="zh-CN" sz="2400" dirty="0" smtClean="0"/>
              <a:t>位</a:t>
            </a:r>
            <a:endParaRPr lang="en-US" altLang="zh-CN" sz="2400" dirty="0" smtClean="0"/>
          </a:p>
          <a:p>
            <a:pPr marL="800100" lvl="1" indent="-342900">
              <a:buFont typeface="Arial" pitchFamily="34" charset="0"/>
              <a:buChar char="•"/>
            </a:pPr>
            <a:r>
              <a:rPr lang="zh-CN" altLang="zh-CN" sz="2400" dirty="0" smtClean="0"/>
              <a:t>字节地址</a:t>
            </a:r>
            <a:r>
              <a:rPr lang="zh-CN" altLang="zh-CN" sz="2400" dirty="0"/>
              <a:t>能被</a:t>
            </a:r>
            <a:r>
              <a:rPr lang="en-US" altLang="zh-CN" sz="2400" dirty="0"/>
              <a:t>8 </a:t>
            </a:r>
            <a:r>
              <a:rPr lang="zh-CN" altLang="zh-CN" sz="2400" dirty="0"/>
              <a:t>整除的特殊功能寄存器</a:t>
            </a:r>
            <a:r>
              <a:rPr lang="en-US" altLang="zh-CN" sz="2400" dirty="0" smtClean="0"/>
              <a:t>SFR</a:t>
            </a:r>
            <a:endParaRPr lang="en-US" altLang="zh-CN" sz="2400" dirty="0"/>
          </a:p>
          <a:p>
            <a:pPr lvl="1"/>
            <a:r>
              <a:rPr lang="zh-CN" altLang="zh-CN" sz="2400" dirty="0" smtClean="0"/>
              <a:t>例如</a:t>
            </a:r>
            <a:r>
              <a:rPr lang="zh-CN" altLang="zh-CN" sz="2400" dirty="0"/>
              <a:t>：</a:t>
            </a:r>
          </a:p>
          <a:p>
            <a:r>
              <a:rPr lang="en-US" altLang="zh-CN" sz="2400" b="1" dirty="0" smtClean="0"/>
              <a:t>MOV </a:t>
            </a:r>
            <a:r>
              <a:rPr lang="en-US" altLang="zh-CN" sz="2400" b="1" dirty="0"/>
              <a:t>C,5FH	</a:t>
            </a:r>
            <a:r>
              <a:rPr lang="en-US" altLang="zh-CN" sz="2400" b="1" dirty="0" smtClean="0"/>
              <a:t>       	</a:t>
            </a:r>
            <a:r>
              <a:rPr lang="en-US" altLang="zh-CN" sz="2400" b="1" dirty="0" smtClean="0">
                <a:solidFill>
                  <a:srgbClr val="00B050"/>
                </a:solidFill>
              </a:rPr>
              <a:t>;(</a:t>
            </a:r>
            <a:r>
              <a:rPr lang="en-US" altLang="zh-CN" sz="2400" b="1" dirty="0">
                <a:solidFill>
                  <a:srgbClr val="00B050"/>
                </a:solidFill>
              </a:rPr>
              <a:t>5FH)</a:t>
            </a:r>
            <a:r>
              <a:rPr lang="zh-CN" altLang="zh-CN" sz="2400" b="1" dirty="0">
                <a:solidFill>
                  <a:srgbClr val="00B050"/>
                </a:solidFill>
              </a:rPr>
              <a:t>→</a:t>
            </a:r>
            <a:r>
              <a:rPr lang="en-US" altLang="zh-CN" sz="2400" b="1" dirty="0">
                <a:solidFill>
                  <a:srgbClr val="00B050"/>
                </a:solidFill>
              </a:rPr>
              <a:t>Cy</a:t>
            </a:r>
            <a:r>
              <a:rPr lang="zh-CN" altLang="zh-CN" sz="2400" b="1" dirty="0">
                <a:solidFill>
                  <a:srgbClr val="00B050"/>
                </a:solidFill>
              </a:rPr>
              <a:t>，</a:t>
            </a:r>
            <a:r>
              <a:rPr lang="en-US" altLang="zh-CN" sz="2400" b="1" dirty="0">
                <a:solidFill>
                  <a:srgbClr val="00B050"/>
                </a:solidFill>
              </a:rPr>
              <a:t>5FH</a:t>
            </a:r>
            <a:r>
              <a:rPr lang="zh-CN" altLang="zh-CN" sz="2400" b="1" dirty="0">
                <a:solidFill>
                  <a:srgbClr val="00B050"/>
                </a:solidFill>
              </a:rPr>
              <a:t>为位地址的物理形式</a:t>
            </a:r>
            <a:r>
              <a:rPr lang="zh-CN" altLang="zh-CN" sz="2400" b="1" dirty="0" smtClean="0">
                <a:solidFill>
                  <a:srgbClr val="00B050"/>
                </a:solidFill>
              </a:rPr>
              <a:t>，</a:t>
            </a:r>
            <a:r>
              <a:rPr lang="en-US" altLang="zh-CN" sz="2400" b="1" dirty="0" smtClean="0">
                <a:solidFill>
                  <a:srgbClr val="00B050"/>
                </a:solidFill>
              </a:rPr>
              <a:t>			</a:t>
            </a:r>
            <a:r>
              <a:rPr lang="zh-CN" altLang="zh-CN" sz="2400" b="1" dirty="0" smtClean="0">
                <a:solidFill>
                  <a:srgbClr val="00B050"/>
                </a:solidFill>
              </a:rPr>
              <a:t>它</a:t>
            </a:r>
            <a:r>
              <a:rPr lang="zh-CN" altLang="zh-CN" sz="2400" b="1" dirty="0">
                <a:solidFill>
                  <a:srgbClr val="00B050"/>
                </a:solidFill>
              </a:rPr>
              <a:t>表示</a:t>
            </a:r>
            <a:r>
              <a:rPr lang="en-US" altLang="zh-CN" sz="2400" b="1" dirty="0">
                <a:solidFill>
                  <a:srgbClr val="00B050"/>
                </a:solidFill>
              </a:rPr>
              <a:t>2BH</a:t>
            </a:r>
            <a:r>
              <a:rPr lang="zh-CN" altLang="zh-CN" sz="2400" b="1" dirty="0">
                <a:solidFill>
                  <a:srgbClr val="00B050"/>
                </a:solidFill>
              </a:rPr>
              <a:t>单元中最高位</a:t>
            </a:r>
          </a:p>
          <a:p>
            <a:r>
              <a:rPr lang="en-US" altLang="zh-CN" sz="2400" b="1" dirty="0" smtClean="0"/>
              <a:t>MOV </a:t>
            </a:r>
            <a:r>
              <a:rPr lang="en-US" altLang="zh-CN" sz="2400" b="1" dirty="0"/>
              <a:t>C,2BH.7	</a:t>
            </a:r>
            <a:r>
              <a:rPr lang="en-US" altLang="zh-CN" sz="2400" b="1" dirty="0" smtClean="0">
                <a:solidFill>
                  <a:srgbClr val="00B050"/>
                </a:solidFill>
              </a:rPr>
              <a:t>; </a:t>
            </a:r>
            <a:r>
              <a:rPr lang="en-US" altLang="zh-CN" sz="2400" b="1" dirty="0">
                <a:solidFill>
                  <a:srgbClr val="00B050"/>
                </a:solidFill>
              </a:rPr>
              <a:t>(5FH)</a:t>
            </a:r>
            <a:r>
              <a:rPr lang="zh-CN" altLang="zh-CN" sz="2400" b="1" dirty="0">
                <a:solidFill>
                  <a:srgbClr val="00B050"/>
                </a:solidFill>
              </a:rPr>
              <a:t>→</a:t>
            </a:r>
            <a:r>
              <a:rPr lang="en-US" altLang="zh-CN" sz="2400" b="1" dirty="0">
                <a:solidFill>
                  <a:srgbClr val="00B050"/>
                </a:solidFill>
              </a:rPr>
              <a:t>Cy</a:t>
            </a:r>
            <a:r>
              <a:rPr lang="zh-CN" altLang="zh-CN" sz="2400" b="1" dirty="0">
                <a:solidFill>
                  <a:srgbClr val="00B050"/>
                </a:solidFill>
              </a:rPr>
              <a:t>，采用第几字节单元第几</a:t>
            </a:r>
            <a:r>
              <a:rPr lang="zh-CN" altLang="zh-CN" sz="2400" b="1" dirty="0" smtClean="0">
                <a:solidFill>
                  <a:srgbClr val="00B050"/>
                </a:solidFill>
              </a:rPr>
              <a:t>位</a:t>
            </a:r>
            <a:r>
              <a:rPr lang="en-US" altLang="zh-CN" sz="2400" b="1" dirty="0" smtClean="0">
                <a:solidFill>
                  <a:srgbClr val="00B050"/>
                </a:solidFill>
              </a:rPr>
              <a:t>			</a:t>
            </a:r>
            <a:r>
              <a:rPr lang="zh-CN" altLang="zh-CN" sz="2400" b="1" dirty="0" smtClean="0">
                <a:solidFill>
                  <a:srgbClr val="00B050"/>
                </a:solidFill>
              </a:rPr>
              <a:t>的</a:t>
            </a:r>
            <a:r>
              <a:rPr lang="zh-CN" altLang="zh-CN" sz="2400" b="1" dirty="0">
                <a:solidFill>
                  <a:srgbClr val="00B050"/>
                </a:solidFill>
              </a:rPr>
              <a:t>表示法。</a:t>
            </a:r>
          </a:p>
          <a:p>
            <a:r>
              <a:rPr lang="en-US" altLang="zh-CN" sz="2400" b="1" dirty="0" smtClean="0"/>
              <a:t>MOV </a:t>
            </a:r>
            <a:r>
              <a:rPr lang="en-US" altLang="zh-CN" sz="2400" b="1" dirty="0"/>
              <a:t>C,ACC.7	</a:t>
            </a:r>
            <a:r>
              <a:rPr lang="en-US" altLang="zh-CN" sz="2400" b="1" dirty="0" smtClean="0">
                <a:solidFill>
                  <a:srgbClr val="00B050"/>
                </a:solidFill>
              </a:rPr>
              <a:t>;</a:t>
            </a:r>
            <a:r>
              <a:rPr lang="en-US" altLang="zh-CN" sz="2400" b="1" dirty="0">
                <a:solidFill>
                  <a:srgbClr val="00B050"/>
                </a:solidFill>
              </a:rPr>
              <a:t>ACC.7</a:t>
            </a:r>
            <a:r>
              <a:rPr lang="zh-CN" altLang="zh-CN" sz="2400" b="1" dirty="0">
                <a:solidFill>
                  <a:srgbClr val="00B050"/>
                </a:solidFill>
              </a:rPr>
              <a:t>→</a:t>
            </a:r>
            <a:r>
              <a:rPr lang="en-US" altLang="zh-CN" sz="2400" b="1" dirty="0">
                <a:solidFill>
                  <a:srgbClr val="00B050"/>
                </a:solidFill>
              </a:rPr>
              <a:t>Cy</a:t>
            </a:r>
            <a:r>
              <a:rPr lang="zh-CN" altLang="zh-CN" sz="2400" b="1" dirty="0">
                <a:solidFill>
                  <a:srgbClr val="00B050"/>
                </a:solidFill>
              </a:rPr>
              <a:t>，把</a:t>
            </a:r>
            <a:r>
              <a:rPr lang="en-US" altLang="zh-CN" sz="2400" b="1" dirty="0">
                <a:solidFill>
                  <a:srgbClr val="00B050"/>
                </a:solidFill>
              </a:rPr>
              <a:t>ACC.7</a:t>
            </a:r>
            <a:r>
              <a:rPr lang="zh-CN" altLang="zh-CN" sz="2400" b="1" dirty="0">
                <a:solidFill>
                  <a:srgbClr val="00B050"/>
                </a:solidFill>
              </a:rPr>
              <a:t>位状态送到</a:t>
            </a:r>
            <a:r>
              <a:rPr lang="zh-CN" altLang="zh-CN" sz="2400" b="1" dirty="0" smtClean="0">
                <a:solidFill>
                  <a:srgbClr val="00B050"/>
                </a:solidFill>
              </a:rPr>
              <a:t>进位</a:t>
            </a:r>
            <a:r>
              <a:rPr lang="en-US" altLang="zh-CN" sz="2400" b="1" dirty="0" smtClean="0">
                <a:solidFill>
                  <a:srgbClr val="00B050"/>
                </a:solidFill>
              </a:rPr>
              <a:t>			</a:t>
            </a:r>
            <a:r>
              <a:rPr lang="zh-CN" altLang="zh-CN" sz="2400" b="1" dirty="0" smtClean="0">
                <a:solidFill>
                  <a:srgbClr val="00B050"/>
                </a:solidFill>
              </a:rPr>
              <a:t>标志</a:t>
            </a:r>
            <a:r>
              <a:rPr lang="zh-CN" altLang="zh-CN" sz="2400" b="1" dirty="0">
                <a:solidFill>
                  <a:srgbClr val="00B050"/>
                </a:solidFill>
              </a:rPr>
              <a:t>位</a:t>
            </a:r>
            <a:r>
              <a:rPr lang="en-US" altLang="zh-CN" sz="2400" b="1" dirty="0">
                <a:solidFill>
                  <a:srgbClr val="00B050"/>
                </a:solidFill>
              </a:rPr>
              <a:t>Cy</a:t>
            </a:r>
            <a:r>
              <a:rPr lang="zh-CN" altLang="zh-CN" sz="2400" b="1" dirty="0">
                <a:solidFill>
                  <a:srgbClr val="00B050"/>
                </a:solidFill>
              </a:rPr>
              <a:t>。</a:t>
            </a:r>
          </a:p>
        </p:txBody>
      </p:sp>
      <p:sp>
        <p:nvSpPr>
          <p:cNvPr id="5" name="Text Box 19"/>
          <p:cNvSpPr txBox="1">
            <a:spLocks noChangeArrowheads="1"/>
          </p:cNvSpPr>
          <p:nvPr/>
        </p:nvSpPr>
        <p:spPr bwMode="auto">
          <a:xfrm>
            <a:off x="475806" y="5657670"/>
            <a:ext cx="8056633" cy="1200329"/>
          </a:xfrm>
          <a:prstGeom prst="rect">
            <a:avLst/>
          </a:prstGeom>
          <a:solidFill>
            <a:srgbClr val="FFFFCC"/>
          </a:solidFill>
          <a:ln>
            <a:solidFill>
              <a:srgbClr val="FFC000"/>
            </a:solidFill>
          </a:ln>
        </p:spPr>
        <p:style>
          <a:lnRef idx="2">
            <a:schemeClr val="accent1"/>
          </a:lnRef>
          <a:fillRef idx="1">
            <a:schemeClr val="lt1"/>
          </a:fillRef>
          <a:effectRef idx="0">
            <a:schemeClr val="accent1"/>
          </a:effectRef>
          <a:fontRef idx="minor">
            <a:schemeClr val="dk1"/>
          </a:fontRef>
        </p:style>
        <p:txBody>
          <a:bodyPr wrap="square">
            <a:spAutoFit/>
          </a:bodyPr>
          <a:lstStyle/>
          <a:p>
            <a:r>
              <a:rPr lang="zh-CN" altLang="zh-CN" sz="2400" dirty="0"/>
              <a:t>位寻址是一种直接寻址方式，在指令中给出直接位地址。其中，特殊功能寄存器中的操作数可直接用寄存器名字加位数表示，如</a:t>
            </a:r>
            <a:r>
              <a:rPr lang="en-US" altLang="zh-CN" sz="2400" dirty="0"/>
              <a:t>PSW.3</a:t>
            </a:r>
            <a:r>
              <a:rPr lang="zh-CN" altLang="zh-CN" sz="2400" dirty="0"/>
              <a:t>。</a:t>
            </a:r>
            <a:endParaRPr lang="zh-CN" altLang="zh-CN" sz="2400" dirty="0"/>
          </a:p>
        </p:txBody>
      </p:sp>
    </p:spTree>
    <p:extLst>
      <p:ext uri="{BB962C8B-B14F-4D97-AF65-F5344CB8AC3E}">
        <p14:creationId xmlns:p14="http://schemas.microsoft.com/office/powerpoint/2010/main" val="336302985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611560" y="1340768"/>
            <a:ext cx="8064896" cy="3416320"/>
          </a:xfrm>
          <a:prstGeom prst="rect">
            <a:avLst/>
          </a:prstGeom>
        </p:spPr>
        <p:txBody>
          <a:bodyPr wrap="square">
            <a:spAutoFit/>
          </a:bodyPr>
          <a:lstStyle/>
          <a:p>
            <a:r>
              <a:rPr lang="en-US" altLang="zh-CN" sz="2400" b="1" dirty="0"/>
              <a:t>1</a:t>
            </a:r>
            <a:r>
              <a:rPr lang="zh-CN" altLang="zh-CN" sz="2400" b="1" dirty="0"/>
              <a:t>、内部数据传送指令</a:t>
            </a:r>
          </a:p>
          <a:p>
            <a:r>
              <a:rPr lang="zh-CN" altLang="zh-CN" sz="2400" b="1" dirty="0"/>
              <a:t>（</a:t>
            </a:r>
            <a:r>
              <a:rPr lang="en-US" altLang="zh-CN" sz="2400" b="1" dirty="0"/>
              <a:t>1</a:t>
            </a:r>
            <a:r>
              <a:rPr lang="zh-CN" altLang="zh-CN" sz="2400" b="1" dirty="0"/>
              <a:t>）以累加器</a:t>
            </a:r>
            <a:r>
              <a:rPr lang="en-US" altLang="zh-CN" sz="2400" b="1" dirty="0"/>
              <a:t>A </a:t>
            </a:r>
            <a:r>
              <a:rPr lang="zh-CN" altLang="zh-CN" sz="2400" b="1" dirty="0"/>
              <a:t>为目的操作数的指令</a:t>
            </a:r>
          </a:p>
          <a:p>
            <a:r>
              <a:rPr lang="en-US" altLang="zh-CN" sz="2400" dirty="0" smtClean="0"/>
              <a:t>  </a:t>
            </a:r>
            <a:r>
              <a:rPr lang="zh-CN" altLang="zh-CN" sz="2400" dirty="0" smtClean="0"/>
              <a:t>指令格式</a:t>
            </a:r>
            <a:r>
              <a:rPr lang="zh-CN" altLang="zh-CN" sz="2400" dirty="0"/>
              <a:t>如下：</a:t>
            </a:r>
          </a:p>
          <a:p>
            <a:pPr lvl="1"/>
            <a:r>
              <a:rPr lang="zh-CN" altLang="zh-CN" sz="2400" dirty="0"/>
              <a:t>汇编指令格式</a:t>
            </a:r>
            <a:r>
              <a:rPr lang="en-US" altLang="zh-CN" sz="2400" dirty="0"/>
              <a:t>			</a:t>
            </a:r>
            <a:r>
              <a:rPr lang="zh-CN" altLang="zh-CN" sz="2400" dirty="0"/>
              <a:t>说明</a:t>
            </a:r>
          </a:p>
          <a:p>
            <a:pPr lvl="1"/>
            <a:r>
              <a:rPr lang="en-US" altLang="zh-CN" sz="2400" dirty="0"/>
              <a:t>MOV </a:t>
            </a:r>
            <a:r>
              <a:rPr lang="en-US" altLang="zh-CN" sz="2400" dirty="0" err="1"/>
              <a:t>A,Rn</a:t>
            </a:r>
            <a:r>
              <a:rPr lang="en-US" altLang="zh-CN" sz="2400" dirty="0"/>
              <a:t>			</a:t>
            </a:r>
            <a:r>
              <a:rPr lang="en-US" altLang="zh-CN" sz="2400" dirty="0">
                <a:solidFill>
                  <a:srgbClr val="00B050"/>
                </a:solidFill>
              </a:rPr>
              <a:t>;(</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lvl="1"/>
            <a:r>
              <a:rPr lang="en-US" altLang="zh-CN" sz="2400" dirty="0"/>
              <a:t>MOV </a:t>
            </a:r>
            <a:r>
              <a:rPr lang="en-US" altLang="zh-CN" sz="2400" dirty="0" err="1"/>
              <a:t>A,direct</a:t>
            </a:r>
            <a:r>
              <a:rPr lang="en-US" altLang="zh-CN" sz="2400" dirty="0"/>
              <a:t>		</a:t>
            </a:r>
            <a:r>
              <a:rPr lang="en-US" altLang="zh-CN" sz="2400" dirty="0" smtClean="0">
                <a:solidFill>
                  <a:srgbClr val="00B050"/>
                </a:solidFill>
              </a:rPr>
              <a:t>           ;</a:t>
            </a:r>
            <a:r>
              <a:rPr lang="en-US" altLang="zh-CN" sz="2400" dirty="0" err="1">
                <a:solidFill>
                  <a:srgbClr val="00B050"/>
                </a:solidFill>
              </a:rPr>
              <a:t>dir</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lvl="1"/>
            <a:r>
              <a:rPr lang="en-US" altLang="zh-CN" sz="2400" dirty="0"/>
              <a:t>MOV A,@</a:t>
            </a:r>
            <a:r>
              <a:rPr lang="en-US" altLang="zh-CN" sz="2400" dirty="0" err="1"/>
              <a:t>Ri</a:t>
            </a:r>
            <a:r>
              <a:rPr lang="en-US" altLang="zh-CN" sz="2400" dirty="0"/>
              <a:t>			</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lvl="1"/>
            <a:r>
              <a:rPr lang="en-US" altLang="zh-CN" sz="2400" dirty="0"/>
              <a:t>MOV </a:t>
            </a:r>
            <a:r>
              <a:rPr lang="en-US" altLang="zh-CN" sz="2400" dirty="0" err="1"/>
              <a:t>A,#data</a:t>
            </a:r>
            <a:r>
              <a:rPr lang="en-US" altLang="zh-CN" sz="2400" dirty="0"/>
              <a:t>			</a:t>
            </a:r>
            <a:r>
              <a:rPr lang="en-US" altLang="zh-CN" sz="2400" dirty="0">
                <a:solidFill>
                  <a:srgbClr val="00B050"/>
                </a:solidFill>
              </a:rPr>
              <a:t>; #data</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endParaRPr lang="en-US" altLang="zh-CN" sz="2400" dirty="0" smtClean="0"/>
          </a:p>
        </p:txBody>
      </p:sp>
      <p:sp>
        <p:nvSpPr>
          <p:cNvPr id="6" name="矩形 5"/>
          <p:cNvSpPr/>
          <p:nvPr/>
        </p:nvSpPr>
        <p:spPr>
          <a:xfrm>
            <a:off x="755576" y="4713249"/>
            <a:ext cx="7344816" cy="83099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3-1</a:t>
            </a:r>
            <a:r>
              <a:rPr lang="zh-CN" altLang="zh-CN" sz="2400" dirty="0"/>
              <a:t>】已知：</a:t>
            </a:r>
            <a:r>
              <a:rPr lang="en-US" altLang="zh-CN" sz="2400" dirty="0"/>
              <a:t>R0=25H</a:t>
            </a:r>
            <a:r>
              <a:rPr lang="zh-CN" altLang="zh-CN" sz="2400" dirty="0"/>
              <a:t>，（</a:t>
            </a:r>
            <a:r>
              <a:rPr lang="en-US" altLang="zh-CN" sz="2400" dirty="0"/>
              <a:t>25H</a:t>
            </a:r>
            <a:r>
              <a:rPr lang="zh-CN" altLang="zh-CN" sz="2400" dirty="0"/>
              <a:t>）</a:t>
            </a:r>
            <a:r>
              <a:rPr lang="en-US" altLang="zh-CN" sz="2400" dirty="0"/>
              <a:t>=65H</a:t>
            </a:r>
            <a:r>
              <a:rPr lang="zh-CN" altLang="zh-CN" sz="2400" dirty="0"/>
              <a:t>，执行指令</a:t>
            </a:r>
            <a:r>
              <a:rPr lang="en-US" altLang="zh-CN" sz="2400" dirty="0"/>
              <a:t>MOV A,@R0</a:t>
            </a:r>
            <a:r>
              <a:rPr lang="zh-CN" altLang="zh-CN" sz="2400" dirty="0"/>
              <a:t>后，</a:t>
            </a:r>
            <a:r>
              <a:rPr lang="en-US" altLang="zh-CN" sz="2400" dirty="0"/>
              <a:t>A=65H</a:t>
            </a:r>
            <a:r>
              <a:rPr lang="zh-CN" altLang="zh-CN" sz="2400" dirty="0"/>
              <a:t>。</a:t>
            </a:r>
            <a:endParaRPr lang="zh-CN" altLang="zh-CN" sz="2400" dirty="0"/>
          </a:p>
        </p:txBody>
      </p:sp>
    </p:spTree>
    <p:extLst>
      <p:ext uri="{BB962C8B-B14F-4D97-AF65-F5344CB8AC3E}">
        <p14:creationId xmlns:p14="http://schemas.microsoft.com/office/powerpoint/2010/main" val="162289755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280920" cy="2677656"/>
          </a:xfrm>
          <a:prstGeom prst="rect">
            <a:avLst/>
          </a:prstGeom>
        </p:spPr>
        <p:txBody>
          <a:bodyPr wrap="square">
            <a:spAutoFit/>
          </a:bodyPr>
          <a:lstStyle/>
          <a:p>
            <a:r>
              <a:rPr lang="zh-CN" altLang="zh-CN" sz="2400" b="1" dirty="0"/>
              <a:t>（</a:t>
            </a:r>
            <a:r>
              <a:rPr lang="en-US" altLang="zh-CN" sz="2400" b="1" dirty="0"/>
              <a:t>2</a:t>
            </a:r>
            <a:r>
              <a:rPr lang="zh-CN" altLang="zh-CN" sz="2400" b="1" dirty="0"/>
              <a:t>）以</a:t>
            </a:r>
            <a:r>
              <a:rPr lang="en-US" altLang="zh-CN" sz="2400" b="1" dirty="0" err="1"/>
              <a:t>Rn</a:t>
            </a:r>
            <a:r>
              <a:rPr lang="zh-CN" altLang="zh-CN" sz="2400" b="1" dirty="0"/>
              <a:t>为目的操作数的指令</a:t>
            </a:r>
          </a:p>
          <a:p>
            <a:r>
              <a:rPr lang="en-US" altLang="zh-CN" sz="2400" dirty="0" smtClean="0"/>
              <a:t> </a:t>
            </a:r>
            <a:r>
              <a:rPr lang="zh-CN" altLang="zh-CN" sz="2400" dirty="0" smtClean="0"/>
              <a:t>指令格式</a:t>
            </a:r>
            <a:r>
              <a:rPr lang="zh-CN" altLang="zh-CN" sz="2400" dirty="0"/>
              <a:t>如下：</a:t>
            </a:r>
          </a:p>
          <a:p>
            <a:pPr lvl="1"/>
            <a:r>
              <a:rPr lang="zh-CN" altLang="zh-CN" sz="2400" dirty="0"/>
              <a:t>汇编指令格式</a:t>
            </a:r>
            <a:r>
              <a:rPr lang="en-US" altLang="zh-CN" sz="2400" dirty="0"/>
              <a:t>			</a:t>
            </a:r>
            <a:r>
              <a:rPr lang="zh-CN" altLang="zh-CN" sz="2400" dirty="0"/>
              <a:t>说明</a:t>
            </a:r>
          </a:p>
          <a:p>
            <a:pPr lvl="1"/>
            <a:r>
              <a:rPr lang="en-US" altLang="zh-CN" sz="2400" dirty="0"/>
              <a:t>MOV </a:t>
            </a:r>
            <a:r>
              <a:rPr lang="en-US" altLang="zh-CN" sz="2400" dirty="0" err="1"/>
              <a:t>Rn</a:t>
            </a:r>
            <a:r>
              <a:rPr lang="en-US" altLang="zh-CN" sz="2400" dirty="0"/>
              <a:t>,	A			; A</a:t>
            </a:r>
            <a:r>
              <a:rPr lang="zh-CN" altLang="zh-CN" sz="2400" dirty="0"/>
              <a:t>→</a:t>
            </a:r>
            <a:r>
              <a:rPr lang="en-US" altLang="zh-CN" sz="2400" dirty="0" err="1"/>
              <a:t>Rn</a:t>
            </a:r>
            <a:endParaRPr lang="zh-CN" altLang="zh-CN" sz="2400" dirty="0"/>
          </a:p>
          <a:p>
            <a:pPr lvl="1"/>
            <a:r>
              <a:rPr lang="en-US" altLang="zh-CN" sz="2400" dirty="0"/>
              <a:t>MOV </a:t>
            </a:r>
            <a:r>
              <a:rPr lang="en-US" altLang="zh-CN" sz="2400" dirty="0" err="1"/>
              <a:t>Rn</a:t>
            </a:r>
            <a:r>
              <a:rPr lang="en-US" altLang="zh-CN" sz="2400" dirty="0"/>
              <a:t>, direct		; direct</a:t>
            </a:r>
            <a:r>
              <a:rPr lang="zh-CN" altLang="zh-CN" sz="2400" dirty="0"/>
              <a:t>→</a:t>
            </a:r>
            <a:r>
              <a:rPr lang="en-US" altLang="zh-CN" sz="2400" dirty="0" err="1"/>
              <a:t>Rn</a:t>
            </a:r>
            <a:endParaRPr lang="zh-CN" altLang="zh-CN" sz="2400" dirty="0"/>
          </a:p>
          <a:p>
            <a:pPr lvl="1"/>
            <a:r>
              <a:rPr lang="en-US" altLang="zh-CN" sz="2400" dirty="0"/>
              <a:t>MOV </a:t>
            </a:r>
            <a:r>
              <a:rPr lang="en-US" altLang="zh-CN" sz="2400" dirty="0" err="1"/>
              <a:t>Rn</a:t>
            </a:r>
            <a:r>
              <a:rPr lang="en-US" altLang="zh-CN" sz="2400" dirty="0"/>
              <a:t>,#data		; #data</a:t>
            </a:r>
            <a:r>
              <a:rPr lang="zh-CN" altLang="zh-CN" sz="2400" dirty="0"/>
              <a:t>→</a:t>
            </a:r>
            <a:r>
              <a:rPr lang="en-US" altLang="zh-CN" sz="2400" dirty="0" err="1"/>
              <a:t>Rn</a:t>
            </a:r>
            <a:endParaRPr lang="zh-CN" altLang="zh-CN" sz="2400" dirty="0"/>
          </a:p>
          <a:p>
            <a:endParaRPr lang="zh-CN" altLang="zh-CN" sz="2400" dirty="0"/>
          </a:p>
        </p:txBody>
      </p:sp>
      <p:sp>
        <p:nvSpPr>
          <p:cNvPr id="6" name="矩形 5"/>
          <p:cNvSpPr/>
          <p:nvPr/>
        </p:nvSpPr>
        <p:spPr>
          <a:xfrm>
            <a:off x="755576" y="3573016"/>
            <a:ext cx="7344816" cy="2677656"/>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3-2</a:t>
            </a:r>
            <a:r>
              <a:rPr lang="zh-CN" altLang="zh-CN" sz="2400" dirty="0"/>
              <a:t>】已知</a:t>
            </a:r>
            <a:r>
              <a:rPr lang="en-US" altLang="zh-CN" sz="2400" dirty="0"/>
              <a:t>(A)=50H</a:t>
            </a:r>
            <a:r>
              <a:rPr lang="zh-CN" altLang="zh-CN" sz="2400" dirty="0"/>
              <a:t>，</a:t>
            </a:r>
            <a:r>
              <a:rPr lang="en-US" altLang="zh-CN" sz="2400" dirty="0"/>
              <a:t>(60H)=35H</a:t>
            </a:r>
            <a:r>
              <a:rPr lang="zh-CN" altLang="zh-CN" sz="2400" dirty="0"/>
              <a:t>，执行下列指令的意义是：</a:t>
            </a:r>
          </a:p>
          <a:p>
            <a:r>
              <a:rPr lang="en-US" altLang="zh-CN" sz="2400" dirty="0"/>
              <a:t>MOV R5,	A			;A</a:t>
            </a:r>
            <a:r>
              <a:rPr lang="zh-CN" altLang="zh-CN" sz="2400" dirty="0"/>
              <a:t>→</a:t>
            </a:r>
            <a:r>
              <a:rPr lang="en-US" altLang="zh-CN" sz="2400" dirty="0"/>
              <a:t>R5,(R5)=50H</a:t>
            </a:r>
            <a:endParaRPr lang="zh-CN" altLang="zh-CN" sz="2400" dirty="0"/>
          </a:p>
          <a:p>
            <a:r>
              <a:rPr lang="en-US" altLang="zh-CN" sz="2400" dirty="0"/>
              <a:t>MOV R5, 60H			;(60H)</a:t>
            </a:r>
            <a:r>
              <a:rPr lang="zh-CN" altLang="zh-CN" sz="2400" dirty="0"/>
              <a:t>→</a:t>
            </a:r>
            <a:r>
              <a:rPr lang="en-US" altLang="zh-CN" sz="2400" dirty="0"/>
              <a:t>R5, (R5)=35H</a:t>
            </a:r>
            <a:endParaRPr lang="zh-CN" altLang="zh-CN" sz="2400" dirty="0"/>
          </a:p>
          <a:p>
            <a:r>
              <a:rPr lang="en-US" altLang="zh-CN" sz="2400" dirty="0"/>
              <a:t>MOV R5,#75H			; 75H</a:t>
            </a:r>
            <a:r>
              <a:rPr lang="zh-CN" altLang="zh-CN" sz="2400" dirty="0"/>
              <a:t>→</a:t>
            </a:r>
            <a:r>
              <a:rPr lang="en-US" altLang="zh-CN" sz="2400" dirty="0"/>
              <a:t>R5, (R5)=75H</a:t>
            </a:r>
            <a:endParaRPr lang="zh-CN" altLang="zh-CN" sz="2400" dirty="0"/>
          </a:p>
        </p:txBody>
      </p:sp>
    </p:spTree>
    <p:extLst>
      <p:ext uri="{BB962C8B-B14F-4D97-AF65-F5344CB8AC3E}">
        <p14:creationId xmlns:p14="http://schemas.microsoft.com/office/powerpoint/2010/main" val="258892425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280920" cy="3416320"/>
          </a:xfrm>
          <a:prstGeom prst="rect">
            <a:avLst/>
          </a:prstGeom>
        </p:spPr>
        <p:txBody>
          <a:bodyPr wrap="square">
            <a:spAutoFit/>
          </a:bodyPr>
          <a:lstStyle/>
          <a:p>
            <a:r>
              <a:rPr lang="zh-CN" altLang="zh-CN" sz="2400" b="1" dirty="0"/>
              <a:t>（</a:t>
            </a:r>
            <a:r>
              <a:rPr lang="en-US" altLang="zh-CN" sz="2400" b="1" dirty="0"/>
              <a:t>3</a:t>
            </a:r>
            <a:r>
              <a:rPr lang="zh-CN" altLang="zh-CN" sz="2400" b="1" dirty="0"/>
              <a:t>）以直接地址为目的操作数的指令</a:t>
            </a:r>
          </a:p>
          <a:p>
            <a:r>
              <a:rPr lang="en-US" altLang="zh-CN" sz="2400" dirty="0" smtClean="0"/>
              <a:t> </a:t>
            </a:r>
            <a:r>
              <a:rPr lang="zh-CN" altLang="zh-CN" sz="2400" dirty="0" smtClean="0"/>
              <a:t>指令格式</a:t>
            </a:r>
            <a:r>
              <a:rPr lang="zh-CN" altLang="zh-CN" sz="2400" dirty="0"/>
              <a:t>如下</a:t>
            </a:r>
          </a:p>
          <a:p>
            <a:pPr lvl="1"/>
            <a:r>
              <a:rPr lang="zh-CN" altLang="zh-CN" sz="2400" dirty="0"/>
              <a:t>汇编指令格式</a:t>
            </a:r>
            <a:r>
              <a:rPr lang="en-US" altLang="zh-CN" sz="2400" dirty="0"/>
              <a:t>			</a:t>
            </a:r>
            <a:r>
              <a:rPr lang="zh-CN" altLang="zh-CN" sz="2400" dirty="0"/>
              <a:t>说明</a:t>
            </a:r>
          </a:p>
          <a:p>
            <a:pPr lvl="1"/>
            <a:r>
              <a:rPr lang="en-US" altLang="zh-CN" sz="2400" dirty="0"/>
              <a:t>MOV </a:t>
            </a:r>
            <a:r>
              <a:rPr lang="en-US" altLang="zh-CN" sz="2400" dirty="0" err="1"/>
              <a:t>direct,A</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lvl="1"/>
            <a:r>
              <a:rPr lang="en-US" altLang="zh-CN" sz="2400" dirty="0"/>
              <a:t>MOV direct, </a:t>
            </a:r>
            <a:r>
              <a:rPr lang="en-US" altLang="zh-CN" sz="2400" dirty="0" err="1"/>
              <a:t>Rn</a:t>
            </a:r>
            <a:r>
              <a:rPr lang="en-US" altLang="zh-CN" sz="2400" dirty="0"/>
              <a:t>		</a:t>
            </a:r>
            <a:r>
              <a:rPr lang="en-US" altLang="zh-CN" sz="2400" dirty="0">
                <a:solidFill>
                  <a:srgbClr val="00B050"/>
                </a:solidFill>
              </a:rPr>
              <a:t>; (</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lvl="1"/>
            <a:r>
              <a:rPr lang="en-US" altLang="zh-CN" sz="2400" dirty="0"/>
              <a:t>MOV direct, direct	</a:t>
            </a:r>
            <a:r>
              <a:rPr lang="en-US" altLang="zh-CN" sz="2400" dirty="0">
                <a:solidFill>
                  <a:srgbClr val="00B050"/>
                </a:solidFill>
              </a:rPr>
              <a:t>; direct</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lvl="1"/>
            <a:r>
              <a:rPr lang="en-US" altLang="zh-CN" sz="2400" dirty="0"/>
              <a:t>MOV direct,@</a:t>
            </a:r>
            <a:r>
              <a:rPr lang="en-US" altLang="zh-CN" sz="2400" dirty="0" err="1"/>
              <a:t>Ri</a:t>
            </a:r>
            <a:r>
              <a:rPr lang="en-US" altLang="zh-CN" sz="2400" dirty="0"/>
              <a:t>		</a:t>
            </a:r>
            <a:r>
              <a:rPr lang="en-US" altLang="zh-CN" sz="2400" dirty="0">
                <a:solidFill>
                  <a:srgbClr val="00B050"/>
                </a:solidFill>
              </a:rPr>
              <a:t>; ((</a:t>
            </a:r>
            <a:r>
              <a:rPr lang="en-US" altLang="zh-CN" sz="2400" dirty="0" err="1">
                <a:solidFill>
                  <a:srgbClr val="00B050"/>
                </a:solidFill>
              </a:rPr>
              <a:t>Ri</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lvl="1"/>
            <a:r>
              <a:rPr lang="en-US" altLang="zh-CN" sz="2400" dirty="0"/>
              <a:t>MOV </a:t>
            </a:r>
            <a:r>
              <a:rPr lang="en-US" altLang="zh-CN" sz="2400" dirty="0" err="1"/>
              <a:t>direct,#data</a:t>
            </a:r>
            <a:r>
              <a:rPr lang="en-US" altLang="zh-CN" sz="2400" dirty="0"/>
              <a:t>	</a:t>
            </a:r>
            <a:r>
              <a:rPr lang="en-US" altLang="zh-CN" sz="2400" dirty="0">
                <a:solidFill>
                  <a:srgbClr val="00B050"/>
                </a:solidFill>
              </a:rPr>
              <a:t>; #data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lvl="1"/>
            <a:endParaRPr lang="zh-CN" altLang="zh-CN" sz="2400" dirty="0"/>
          </a:p>
        </p:txBody>
      </p:sp>
      <p:sp>
        <p:nvSpPr>
          <p:cNvPr id="6" name="矩形 5"/>
          <p:cNvSpPr/>
          <p:nvPr/>
        </p:nvSpPr>
        <p:spPr>
          <a:xfrm>
            <a:off x="755576" y="4326195"/>
            <a:ext cx="7344816" cy="83099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3-3</a:t>
            </a:r>
            <a:r>
              <a:rPr lang="zh-CN" altLang="zh-CN" sz="2400" dirty="0"/>
              <a:t>】已知</a:t>
            </a:r>
            <a:r>
              <a:rPr lang="en-US" altLang="zh-CN" sz="2400" dirty="0"/>
              <a:t>R0=45H</a:t>
            </a:r>
            <a:r>
              <a:rPr lang="zh-CN" altLang="zh-CN" sz="2400" dirty="0"/>
              <a:t>，</a:t>
            </a:r>
            <a:r>
              <a:rPr lang="en-US" altLang="zh-CN" sz="2400" dirty="0"/>
              <a:t>(45H)=20H</a:t>
            </a:r>
            <a:r>
              <a:rPr lang="zh-CN" altLang="zh-CN" sz="2400" dirty="0"/>
              <a:t>，指令</a:t>
            </a:r>
            <a:r>
              <a:rPr lang="en-US" altLang="zh-CN" sz="2400" dirty="0"/>
              <a:t>MOV 30H,@R0</a:t>
            </a:r>
            <a:r>
              <a:rPr lang="zh-CN" altLang="zh-CN" sz="2400" dirty="0"/>
              <a:t>执行后，</a:t>
            </a:r>
            <a:r>
              <a:rPr lang="en-US" altLang="zh-CN" sz="2400" dirty="0"/>
              <a:t>(30H)=20H</a:t>
            </a:r>
            <a:r>
              <a:rPr lang="zh-CN" altLang="zh-CN" sz="2400" dirty="0"/>
              <a:t>。</a:t>
            </a:r>
            <a:endParaRPr lang="zh-CN" altLang="zh-CN" sz="2400" dirty="0"/>
          </a:p>
        </p:txBody>
      </p:sp>
    </p:spTree>
    <p:extLst>
      <p:ext uri="{BB962C8B-B14F-4D97-AF65-F5344CB8AC3E}">
        <p14:creationId xmlns:p14="http://schemas.microsoft.com/office/powerpoint/2010/main" val="28334382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136904" cy="2677656"/>
          </a:xfrm>
          <a:prstGeom prst="rect">
            <a:avLst/>
          </a:prstGeom>
        </p:spPr>
        <p:txBody>
          <a:bodyPr wrap="square">
            <a:spAutoFit/>
          </a:bodyPr>
          <a:lstStyle/>
          <a:p>
            <a:r>
              <a:rPr lang="zh-CN" altLang="zh-CN" sz="2400" b="1" dirty="0"/>
              <a:t>（</a:t>
            </a:r>
            <a:r>
              <a:rPr lang="en-US" altLang="zh-CN" sz="2400" b="1" dirty="0"/>
              <a:t>4</a:t>
            </a:r>
            <a:r>
              <a:rPr lang="zh-CN" altLang="zh-CN" sz="2400" b="1" dirty="0"/>
              <a:t>）以间接地址为目的操作数的指令</a:t>
            </a:r>
          </a:p>
          <a:p>
            <a:r>
              <a:rPr lang="en-US" altLang="zh-CN" sz="2400" dirty="0" smtClean="0"/>
              <a:t>      </a:t>
            </a:r>
            <a:r>
              <a:rPr lang="zh-CN" altLang="zh-CN" sz="2400" dirty="0" smtClean="0"/>
              <a:t>功能</a:t>
            </a:r>
            <a:r>
              <a:rPr lang="zh-CN" altLang="zh-CN" sz="2400" dirty="0"/>
              <a:t>是把源操作数所指定的内容送入由间接地址</a:t>
            </a:r>
            <a:r>
              <a:rPr lang="en-US" altLang="zh-CN" sz="2400" dirty="0" err="1"/>
              <a:t>Ri</a:t>
            </a:r>
            <a:r>
              <a:rPr lang="zh-CN" altLang="zh-CN" sz="2400" dirty="0"/>
              <a:t>中的内容所指定的</a:t>
            </a:r>
            <a:r>
              <a:rPr lang="en-US" altLang="zh-CN" sz="2400" dirty="0"/>
              <a:t>RAM</a:t>
            </a:r>
            <a:r>
              <a:rPr lang="zh-CN" altLang="zh-CN" sz="2400" dirty="0"/>
              <a:t>单元。指令格式如下：</a:t>
            </a:r>
          </a:p>
          <a:p>
            <a:pPr lvl="1"/>
            <a:r>
              <a:rPr lang="zh-CN" altLang="zh-CN" sz="2400" dirty="0"/>
              <a:t>汇编指令格式</a:t>
            </a:r>
            <a:r>
              <a:rPr lang="en-US" altLang="zh-CN" sz="2400" dirty="0"/>
              <a:t>			</a:t>
            </a:r>
            <a:r>
              <a:rPr lang="zh-CN" altLang="zh-CN" sz="2400" dirty="0"/>
              <a:t>说明</a:t>
            </a:r>
          </a:p>
          <a:p>
            <a:pPr lvl="1"/>
            <a:r>
              <a:rPr lang="en-US" altLang="zh-CN" sz="2400" dirty="0"/>
              <a:t>MOV @</a:t>
            </a:r>
            <a:r>
              <a:rPr lang="en-US" altLang="zh-CN" sz="2400" dirty="0" err="1"/>
              <a:t>Ri</a:t>
            </a:r>
            <a:r>
              <a:rPr lang="en-US" altLang="zh-CN" sz="2400" dirty="0"/>
              <a:t>, A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endParaRPr lang="zh-CN" altLang="zh-CN" sz="2400" dirty="0">
              <a:solidFill>
                <a:srgbClr val="00B050"/>
              </a:solidFill>
            </a:endParaRPr>
          </a:p>
          <a:p>
            <a:pPr lvl="1"/>
            <a:r>
              <a:rPr lang="en-US" altLang="zh-CN" sz="2400" dirty="0"/>
              <a:t>MOV @</a:t>
            </a:r>
            <a:r>
              <a:rPr lang="en-US" altLang="zh-CN" sz="2400" dirty="0" err="1"/>
              <a:t>Ri</a:t>
            </a:r>
            <a:r>
              <a:rPr lang="en-US" altLang="zh-CN" sz="2400" dirty="0"/>
              <a:t>, direct		</a:t>
            </a:r>
            <a:r>
              <a:rPr lang="en-US" altLang="zh-CN" sz="2400" dirty="0">
                <a:solidFill>
                  <a:srgbClr val="00B050"/>
                </a:solidFill>
              </a:rPr>
              <a:t>; direct</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endParaRPr lang="zh-CN" altLang="zh-CN" sz="2400" dirty="0">
              <a:solidFill>
                <a:srgbClr val="00B050"/>
              </a:solidFill>
            </a:endParaRPr>
          </a:p>
          <a:p>
            <a:pPr lvl="1"/>
            <a:r>
              <a:rPr lang="en-US" altLang="zh-CN" sz="2400" dirty="0"/>
              <a:t>MOV @</a:t>
            </a:r>
            <a:r>
              <a:rPr lang="en-US" altLang="zh-CN" sz="2400" dirty="0" err="1"/>
              <a:t>Ri</a:t>
            </a:r>
            <a:r>
              <a:rPr lang="en-US" altLang="zh-CN" sz="2400" dirty="0"/>
              <a:t>,#data		</a:t>
            </a:r>
            <a:r>
              <a:rPr lang="en-US" altLang="zh-CN" sz="2400" dirty="0" smtClean="0"/>
              <a:t>           </a:t>
            </a:r>
            <a:r>
              <a:rPr lang="en-US" altLang="zh-CN" sz="2400" dirty="0" smtClean="0">
                <a:solidFill>
                  <a:srgbClr val="00B050"/>
                </a:solidFill>
              </a:rPr>
              <a:t>; </a:t>
            </a:r>
            <a:r>
              <a:rPr lang="en-US" altLang="zh-CN" sz="2400" dirty="0">
                <a:solidFill>
                  <a:srgbClr val="00B050"/>
                </a:solidFill>
              </a:rPr>
              <a:t>#data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smtClean="0">
                <a:solidFill>
                  <a:srgbClr val="00B050"/>
                </a:solidFill>
              </a:rPr>
              <a:t>)</a:t>
            </a:r>
            <a:endParaRPr lang="zh-CN" altLang="zh-CN" sz="2400" dirty="0">
              <a:solidFill>
                <a:srgbClr val="00B050"/>
              </a:solidFill>
            </a:endParaRPr>
          </a:p>
        </p:txBody>
      </p:sp>
      <p:sp>
        <p:nvSpPr>
          <p:cNvPr id="6" name="矩形 5"/>
          <p:cNvSpPr/>
          <p:nvPr/>
        </p:nvSpPr>
        <p:spPr>
          <a:xfrm>
            <a:off x="827584" y="4038163"/>
            <a:ext cx="7560840" cy="83099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3-4</a:t>
            </a:r>
            <a:r>
              <a:rPr lang="zh-CN" altLang="zh-CN" sz="2400" dirty="0"/>
              <a:t>】已知</a:t>
            </a:r>
            <a:r>
              <a:rPr lang="en-US" altLang="zh-CN" sz="2400" dirty="0"/>
              <a:t>R0=45H</a:t>
            </a:r>
            <a:r>
              <a:rPr lang="zh-CN" altLang="zh-CN" sz="2400" dirty="0"/>
              <a:t>，指令</a:t>
            </a:r>
            <a:r>
              <a:rPr lang="en-US" altLang="zh-CN" sz="2400" dirty="0"/>
              <a:t>MOV @R0,#60</a:t>
            </a:r>
            <a:r>
              <a:rPr lang="zh-CN" altLang="zh-CN" sz="2400" dirty="0"/>
              <a:t>执行后，</a:t>
            </a:r>
            <a:r>
              <a:rPr lang="en-US" altLang="zh-CN" sz="2400" dirty="0"/>
              <a:t>(45H)=60H</a:t>
            </a:r>
            <a:r>
              <a:rPr lang="zh-CN" altLang="zh-CN" sz="2400" dirty="0"/>
              <a:t>。</a:t>
            </a:r>
            <a:endParaRPr lang="zh-CN" altLang="zh-CN" sz="2400" dirty="0"/>
          </a:p>
        </p:txBody>
      </p:sp>
    </p:spTree>
    <p:extLst>
      <p:ext uri="{BB962C8B-B14F-4D97-AF65-F5344CB8AC3E}">
        <p14:creationId xmlns:p14="http://schemas.microsoft.com/office/powerpoint/2010/main" val="325528963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136904" cy="2677656"/>
          </a:xfrm>
          <a:prstGeom prst="rect">
            <a:avLst/>
          </a:prstGeom>
        </p:spPr>
        <p:txBody>
          <a:bodyPr wrap="square">
            <a:spAutoFit/>
          </a:bodyPr>
          <a:lstStyle/>
          <a:p>
            <a:r>
              <a:rPr lang="en-US" altLang="zh-CN" sz="2400" b="1" dirty="0"/>
              <a:t>2</a:t>
            </a:r>
            <a:r>
              <a:rPr lang="zh-CN" altLang="zh-CN" sz="2400" b="1" dirty="0"/>
              <a:t>、外部数据传送指令</a:t>
            </a:r>
          </a:p>
          <a:p>
            <a:r>
              <a:rPr lang="zh-CN" altLang="zh-CN" sz="2400" b="1" dirty="0"/>
              <a:t>（</a:t>
            </a:r>
            <a:r>
              <a:rPr lang="en-US" altLang="zh-CN" sz="2400" b="1" dirty="0"/>
              <a:t>1</a:t>
            </a:r>
            <a:r>
              <a:rPr lang="zh-CN" altLang="zh-CN" sz="2400" b="1" dirty="0"/>
              <a:t>）以</a:t>
            </a:r>
            <a:r>
              <a:rPr lang="en-US" altLang="zh-CN" sz="2400" b="1" dirty="0"/>
              <a:t>DPTR</a:t>
            </a:r>
            <a:r>
              <a:rPr lang="zh-CN" altLang="zh-CN" sz="2400" b="1" dirty="0"/>
              <a:t>为目的操作数的指令</a:t>
            </a:r>
          </a:p>
          <a:p>
            <a:r>
              <a:rPr lang="en-US" altLang="zh-CN" sz="2400" dirty="0" smtClean="0"/>
              <a:t>      </a:t>
            </a:r>
            <a:r>
              <a:rPr lang="zh-CN" altLang="zh-CN" sz="2400" dirty="0" smtClean="0"/>
              <a:t>把</a:t>
            </a:r>
            <a:r>
              <a:rPr lang="en-US" altLang="zh-CN" sz="2400" dirty="0"/>
              <a:t>16</a:t>
            </a:r>
            <a:r>
              <a:rPr lang="zh-CN" altLang="zh-CN" sz="2400" dirty="0"/>
              <a:t>位常数送入</a:t>
            </a:r>
            <a:r>
              <a:rPr lang="en-US" altLang="zh-CN" sz="2400" dirty="0"/>
              <a:t>DPTR</a:t>
            </a:r>
            <a:r>
              <a:rPr lang="zh-CN" altLang="zh-CN" sz="2400" dirty="0"/>
              <a:t>。</a:t>
            </a:r>
            <a:r>
              <a:rPr lang="en-US" altLang="zh-CN" sz="2400" dirty="0"/>
              <a:t>DPTR</a:t>
            </a:r>
            <a:r>
              <a:rPr lang="zh-CN" altLang="zh-CN" sz="2400" dirty="0"/>
              <a:t>由</a:t>
            </a:r>
            <a:r>
              <a:rPr lang="en-US" altLang="zh-CN" sz="2400" dirty="0"/>
              <a:t>DPH</a:t>
            </a:r>
            <a:r>
              <a:rPr lang="zh-CN" altLang="zh-CN" sz="2400" dirty="0" smtClean="0"/>
              <a:t>和</a:t>
            </a:r>
            <a:r>
              <a:rPr lang="en-US" altLang="zh-CN" sz="2400" dirty="0" smtClean="0"/>
              <a:t>DPL</a:t>
            </a:r>
            <a:r>
              <a:rPr lang="zh-CN" altLang="zh-CN" sz="2400" dirty="0"/>
              <a:t>组成</a:t>
            </a:r>
            <a:r>
              <a:rPr lang="zh-CN" altLang="zh-CN" sz="2400" dirty="0" smtClean="0"/>
              <a:t>。</a:t>
            </a:r>
            <a:endParaRPr lang="en-US" altLang="zh-CN" sz="2400" dirty="0" smtClean="0"/>
          </a:p>
          <a:p>
            <a:r>
              <a:rPr lang="en-US" altLang="zh-CN" sz="2400" dirty="0"/>
              <a:t> </a:t>
            </a:r>
            <a:r>
              <a:rPr lang="en-US" altLang="zh-CN" sz="2400" dirty="0" smtClean="0"/>
              <a:t>     </a:t>
            </a:r>
            <a:r>
              <a:rPr lang="zh-CN" altLang="zh-CN" sz="2400" dirty="0" smtClean="0"/>
              <a:t>这</a:t>
            </a:r>
            <a:r>
              <a:rPr lang="zh-CN" altLang="zh-CN" sz="2400" dirty="0"/>
              <a:t>条指令执行的结果是，将高</a:t>
            </a:r>
            <a:r>
              <a:rPr lang="en-US" altLang="zh-CN" sz="2400" dirty="0"/>
              <a:t>8</a:t>
            </a:r>
            <a:r>
              <a:rPr lang="zh-CN" altLang="zh-CN" sz="2400" dirty="0"/>
              <a:t>位立即数</a:t>
            </a:r>
            <a:r>
              <a:rPr lang="en-US" altLang="zh-CN" sz="2400" dirty="0" err="1"/>
              <a:t>dataH</a:t>
            </a:r>
            <a:r>
              <a:rPr lang="zh-CN" altLang="zh-CN" sz="2400" dirty="0"/>
              <a:t>送入</a:t>
            </a:r>
            <a:r>
              <a:rPr lang="en-US" altLang="zh-CN" sz="2400" dirty="0"/>
              <a:t>DPH</a:t>
            </a:r>
            <a:r>
              <a:rPr lang="zh-CN" altLang="zh-CN" sz="2400" dirty="0"/>
              <a:t>，低</a:t>
            </a:r>
            <a:r>
              <a:rPr lang="en-US" altLang="zh-CN" sz="2400" dirty="0"/>
              <a:t>8</a:t>
            </a:r>
            <a:r>
              <a:rPr lang="zh-CN" altLang="zh-CN" sz="2400" dirty="0"/>
              <a:t>位立即数</a:t>
            </a:r>
            <a:r>
              <a:rPr lang="en-US" altLang="zh-CN" sz="2400" dirty="0" err="1"/>
              <a:t>dataL</a:t>
            </a:r>
            <a:r>
              <a:rPr lang="zh-CN" altLang="zh-CN" sz="2400" dirty="0"/>
              <a:t>送入</a:t>
            </a:r>
            <a:r>
              <a:rPr lang="en-US" altLang="zh-CN" sz="2400" dirty="0"/>
              <a:t>DPL</a:t>
            </a:r>
            <a:r>
              <a:rPr lang="zh-CN" altLang="zh-CN" sz="2400" dirty="0"/>
              <a:t>。指令格式如下：</a:t>
            </a:r>
          </a:p>
          <a:p>
            <a:pPr lvl="1"/>
            <a:r>
              <a:rPr lang="zh-CN" altLang="zh-CN" sz="2400" dirty="0" smtClean="0"/>
              <a:t>汇编</a:t>
            </a:r>
            <a:r>
              <a:rPr lang="zh-CN" altLang="zh-CN" sz="2400" dirty="0"/>
              <a:t>指令格式</a:t>
            </a:r>
            <a:r>
              <a:rPr lang="en-US" altLang="zh-CN" sz="2400" dirty="0"/>
              <a:t>				</a:t>
            </a:r>
            <a:r>
              <a:rPr lang="zh-CN" altLang="zh-CN" sz="2400" dirty="0"/>
              <a:t>说明</a:t>
            </a:r>
          </a:p>
          <a:p>
            <a:pPr lvl="1"/>
            <a:r>
              <a:rPr lang="en-US" altLang="zh-CN" sz="2400" dirty="0"/>
              <a:t>MOV DPTR , # data16		</a:t>
            </a:r>
            <a:r>
              <a:rPr lang="en-US" altLang="zh-CN" sz="2400" dirty="0">
                <a:solidFill>
                  <a:srgbClr val="00B050"/>
                </a:solidFill>
              </a:rPr>
              <a:t>;@data16</a:t>
            </a:r>
            <a:r>
              <a:rPr lang="zh-CN" altLang="zh-CN" sz="2400" dirty="0">
                <a:solidFill>
                  <a:srgbClr val="00B050"/>
                </a:solidFill>
              </a:rPr>
              <a:t>→</a:t>
            </a:r>
            <a:r>
              <a:rPr lang="en-US" altLang="zh-CN" sz="2400" dirty="0" smtClean="0">
                <a:solidFill>
                  <a:srgbClr val="00B050"/>
                </a:solidFill>
              </a:rPr>
              <a:t>DPTR</a:t>
            </a:r>
            <a:endParaRPr lang="zh-CN" altLang="zh-CN" sz="2400" dirty="0">
              <a:solidFill>
                <a:srgbClr val="00B050"/>
              </a:solidFill>
            </a:endParaRPr>
          </a:p>
        </p:txBody>
      </p:sp>
      <p:sp>
        <p:nvSpPr>
          <p:cNvPr id="6" name="矩形 5"/>
          <p:cNvSpPr/>
          <p:nvPr/>
        </p:nvSpPr>
        <p:spPr>
          <a:xfrm>
            <a:off x="827584" y="4093330"/>
            <a:ext cx="7560840" cy="83099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3-5</a:t>
            </a:r>
            <a:r>
              <a:rPr lang="zh-CN" altLang="zh-CN" sz="2400" dirty="0"/>
              <a:t>】执行</a:t>
            </a:r>
            <a:r>
              <a:rPr lang="en-US" altLang="zh-CN" sz="2400" dirty="0"/>
              <a:t>MOV DPTR , # 1234H</a:t>
            </a:r>
            <a:r>
              <a:rPr lang="zh-CN" altLang="zh-CN" sz="2400" dirty="0"/>
              <a:t>指令后，</a:t>
            </a:r>
            <a:r>
              <a:rPr lang="en-US" altLang="zh-CN" sz="2400" dirty="0"/>
              <a:t>DPTR=1234H</a:t>
            </a:r>
            <a:r>
              <a:rPr lang="zh-CN" altLang="zh-CN" sz="2400" dirty="0"/>
              <a:t>。</a:t>
            </a:r>
            <a:endParaRPr lang="zh-CN" altLang="zh-CN" sz="2400" dirty="0"/>
          </a:p>
        </p:txBody>
      </p:sp>
    </p:spTree>
    <p:extLst>
      <p:ext uri="{BB962C8B-B14F-4D97-AF65-F5344CB8AC3E}">
        <p14:creationId xmlns:p14="http://schemas.microsoft.com/office/powerpoint/2010/main" val="21474887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3" name="Rectangle 19"/>
          <p:cNvSpPr>
            <a:spLocks noChangeArrowheads="1"/>
          </p:cNvSpPr>
          <p:nvPr/>
        </p:nvSpPr>
        <p:spPr bwMode="gray">
          <a:xfrm>
            <a:off x="838200" y="152400"/>
            <a:ext cx="66865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zh-CN" altLang="en-US" sz="3200" dirty="0">
                <a:latin typeface="+mj-ea"/>
                <a:ea typeface="+mj-ea"/>
              </a:rPr>
              <a:t>第三章 </a:t>
            </a:r>
            <a:r>
              <a:rPr lang="zh-CN" altLang="zh-CN" sz="3200" dirty="0">
                <a:latin typeface="+mj-ea"/>
                <a:ea typeface="+mj-ea"/>
              </a:rPr>
              <a:t>系统指令与汇编程序设计</a:t>
            </a:r>
            <a:endParaRPr lang="zh-CN" altLang="en-US" sz="3200" dirty="0">
              <a:solidFill>
                <a:schemeClr val="bg1"/>
              </a:solidFill>
              <a:latin typeface="+mj-ea"/>
              <a:ea typeface="+mj-ea"/>
            </a:endParaRPr>
          </a:p>
        </p:txBody>
      </p:sp>
      <p:sp>
        <p:nvSpPr>
          <p:cNvPr id="4" name="矩形 3"/>
          <p:cNvSpPr/>
          <p:nvPr/>
        </p:nvSpPr>
        <p:spPr>
          <a:xfrm>
            <a:off x="683568" y="1324999"/>
            <a:ext cx="7776864" cy="4524315"/>
          </a:xfrm>
          <a:prstGeom prst="rect">
            <a:avLst/>
          </a:prstGeom>
        </p:spPr>
        <p:txBody>
          <a:bodyPr wrap="square">
            <a:spAutoFit/>
          </a:bodyPr>
          <a:lstStyle/>
          <a:p>
            <a:pPr>
              <a:lnSpc>
                <a:spcPct val="120000"/>
              </a:lnSpc>
            </a:pPr>
            <a:r>
              <a:rPr lang="en-US" altLang="zh-CN" sz="2400" b="1" dirty="0">
                <a:sym typeface="Wingdings"/>
              </a:rPr>
              <a:t></a:t>
            </a:r>
            <a:r>
              <a:rPr lang="zh-CN" altLang="zh-CN" sz="2400" b="1" dirty="0"/>
              <a:t>本章教学目标： </a:t>
            </a:r>
          </a:p>
          <a:p>
            <a:pPr marL="342900" lvl="0" indent="-342900">
              <a:lnSpc>
                <a:spcPct val="120000"/>
              </a:lnSpc>
              <a:buFont typeface="Arial" pitchFamily="34" charset="0"/>
              <a:buChar char="•"/>
            </a:pPr>
            <a:r>
              <a:rPr lang="zh-CN" altLang="zh-CN" sz="2400" dirty="0"/>
              <a:t>了解</a:t>
            </a:r>
            <a:r>
              <a:rPr lang="en-US" altLang="zh-CN" sz="2400" dirty="0"/>
              <a:t>51</a:t>
            </a:r>
            <a:r>
              <a:rPr lang="zh-CN" altLang="zh-CN" sz="2400" dirty="0"/>
              <a:t>单片机指令的基本格式和各组成部分的功能；</a:t>
            </a:r>
          </a:p>
          <a:p>
            <a:pPr marL="342900" lvl="0" indent="-342900">
              <a:lnSpc>
                <a:spcPct val="120000"/>
              </a:lnSpc>
              <a:buFont typeface="Arial" pitchFamily="34" charset="0"/>
              <a:buChar char="•"/>
            </a:pPr>
            <a:r>
              <a:rPr lang="zh-CN" altLang="zh-CN" sz="2400" dirty="0"/>
              <a:t>了解指令系统中常用符号的书写形式及含义；</a:t>
            </a:r>
          </a:p>
          <a:p>
            <a:pPr marL="342900" lvl="0" indent="-342900">
              <a:lnSpc>
                <a:spcPct val="120000"/>
              </a:lnSpc>
              <a:buFont typeface="Arial" pitchFamily="34" charset="0"/>
              <a:buChar char="•"/>
            </a:pPr>
            <a:r>
              <a:rPr lang="zh-CN" altLang="zh-CN" sz="2400" dirty="0"/>
              <a:t>理解</a:t>
            </a:r>
            <a:r>
              <a:rPr lang="en-US" altLang="zh-CN" sz="2400" dirty="0"/>
              <a:t>51</a:t>
            </a:r>
            <a:r>
              <a:rPr lang="zh-CN" altLang="zh-CN" sz="2400" dirty="0"/>
              <a:t>单片机的</a:t>
            </a:r>
            <a:r>
              <a:rPr lang="en-US" altLang="zh-CN" sz="2400" dirty="0"/>
              <a:t>7</a:t>
            </a:r>
            <a:r>
              <a:rPr lang="zh-CN" altLang="zh-CN" sz="2400" dirty="0"/>
              <a:t>种寻址方式的形式、寻址范围和特点；</a:t>
            </a:r>
          </a:p>
          <a:p>
            <a:pPr marL="342900" lvl="0" indent="-342900">
              <a:lnSpc>
                <a:spcPct val="120000"/>
              </a:lnSpc>
              <a:buFont typeface="Arial" pitchFamily="34" charset="0"/>
              <a:buChar char="•"/>
            </a:pPr>
            <a:r>
              <a:rPr lang="zh-CN" altLang="zh-CN" sz="2400" dirty="0"/>
              <a:t>理解掌握</a:t>
            </a:r>
            <a:r>
              <a:rPr lang="en-US" altLang="zh-CN" sz="2400" dirty="0"/>
              <a:t>51</a:t>
            </a:r>
            <a:r>
              <a:rPr lang="zh-CN" altLang="zh-CN" sz="2400" dirty="0"/>
              <a:t>单片机的基本汇编指令的形式、功能和简单应用；</a:t>
            </a:r>
          </a:p>
          <a:p>
            <a:pPr>
              <a:lnSpc>
                <a:spcPct val="120000"/>
              </a:lnSpc>
            </a:pPr>
            <a:endParaRPr lang="zh-CN" altLang="zh-CN" sz="2400" dirty="0"/>
          </a:p>
          <a:p>
            <a:pPr>
              <a:lnSpc>
                <a:spcPct val="120000"/>
              </a:lnSpc>
            </a:pPr>
            <a:r>
              <a:rPr lang="en-US" altLang="zh-CN" sz="2400" b="1" dirty="0">
                <a:sym typeface="Wingdings"/>
              </a:rPr>
              <a:t></a:t>
            </a:r>
            <a:r>
              <a:rPr lang="zh-CN" altLang="zh-CN" sz="2400" b="1" dirty="0"/>
              <a:t>本章重点内容：</a:t>
            </a:r>
          </a:p>
          <a:p>
            <a:pPr marL="342900" lvl="0" indent="-342900">
              <a:lnSpc>
                <a:spcPct val="120000"/>
              </a:lnSpc>
              <a:buFont typeface="Arial" pitchFamily="34" charset="0"/>
              <a:buChar char="•"/>
            </a:pPr>
            <a:r>
              <a:rPr lang="en-US" altLang="zh-CN" sz="2400" dirty="0"/>
              <a:t>51</a:t>
            </a:r>
            <a:r>
              <a:rPr lang="zh-CN" altLang="zh-CN" sz="2400" dirty="0"/>
              <a:t>单片机指令系统的寻址方式；</a:t>
            </a:r>
          </a:p>
          <a:p>
            <a:pPr marL="342900" lvl="0" indent="-342900">
              <a:lnSpc>
                <a:spcPct val="120000"/>
              </a:lnSpc>
              <a:buFont typeface="Arial" pitchFamily="34" charset="0"/>
              <a:buChar char="•"/>
            </a:pPr>
            <a:r>
              <a:rPr lang="en-US" altLang="zh-CN" sz="2400" dirty="0"/>
              <a:t>51</a:t>
            </a:r>
            <a:r>
              <a:rPr lang="zh-CN" altLang="zh-CN" sz="2400" dirty="0"/>
              <a:t>单片机的基本汇编指令的功能和简单应用；</a:t>
            </a:r>
          </a:p>
        </p:txBody>
      </p:sp>
    </p:spTree>
    <p:extLst>
      <p:ext uri="{BB962C8B-B14F-4D97-AF65-F5344CB8AC3E}">
        <p14:creationId xmlns:p14="http://schemas.microsoft.com/office/powerpoint/2010/main" val="2762756811"/>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136904" cy="4893647"/>
          </a:xfrm>
          <a:prstGeom prst="rect">
            <a:avLst/>
          </a:prstGeom>
        </p:spPr>
        <p:txBody>
          <a:bodyPr wrap="square">
            <a:spAutoFit/>
          </a:bodyPr>
          <a:lstStyle/>
          <a:p>
            <a:r>
              <a:rPr lang="zh-CN" altLang="zh-CN" sz="2400" b="1" dirty="0"/>
              <a:t>（</a:t>
            </a:r>
            <a:r>
              <a:rPr lang="en-US" altLang="zh-CN" sz="2400" b="1" dirty="0"/>
              <a:t>2</a:t>
            </a:r>
            <a:r>
              <a:rPr lang="zh-CN" altLang="zh-CN" sz="2400" b="1" dirty="0"/>
              <a:t>）外部数据存储器与累加器</a:t>
            </a:r>
            <a:r>
              <a:rPr lang="en-US" altLang="zh-CN" sz="2400" b="1" dirty="0"/>
              <a:t>A</a:t>
            </a:r>
            <a:r>
              <a:rPr lang="zh-CN" altLang="zh-CN" sz="2400" b="1" dirty="0"/>
              <a:t>之间的传送指令</a:t>
            </a:r>
          </a:p>
          <a:p>
            <a:r>
              <a:rPr lang="en-US" altLang="zh-CN" sz="2400" dirty="0" smtClean="0"/>
              <a:t>      </a:t>
            </a:r>
            <a:r>
              <a:rPr lang="zh-CN" altLang="zh-CN" sz="2400" dirty="0" smtClean="0"/>
              <a:t>实现</a:t>
            </a:r>
            <a:r>
              <a:rPr lang="zh-CN" altLang="zh-CN" sz="2400" dirty="0"/>
              <a:t>外部数据存储器</a:t>
            </a:r>
            <a:r>
              <a:rPr lang="en-US" altLang="zh-CN" sz="2400" dirty="0"/>
              <a:t>RAM</a:t>
            </a:r>
            <a:r>
              <a:rPr lang="zh-CN" altLang="zh-CN" sz="2400" dirty="0"/>
              <a:t>和累加器</a:t>
            </a:r>
            <a:r>
              <a:rPr lang="en-US" altLang="zh-CN" sz="2400" dirty="0"/>
              <a:t>A</a:t>
            </a:r>
            <a:r>
              <a:rPr lang="zh-CN" altLang="zh-CN" sz="2400" dirty="0"/>
              <a:t>之间的数据传送。指令格式如下：</a:t>
            </a:r>
          </a:p>
          <a:p>
            <a:pPr lvl="1"/>
            <a:r>
              <a:rPr lang="zh-CN" altLang="zh-CN" sz="2400" dirty="0"/>
              <a:t>汇编指令格式</a:t>
            </a:r>
            <a:r>
              <a:rPr lang="en-US" altLang="zh-CN" sz="2400" dirty="0"/>
              <a:t>				</a:t>
            </a:r>
            <a:r>
              <a:rPr lang="zh-CN" altLang="zh-CN" sz="2400" dirty="0"/>
              <a:t>说明</a:t>
            </a:r>
          </a:p>
          <a:p>
            <a:pPr lvl="1"/>
            <a:r>
              <a:rPr lang="en-US" altLang="zh-CN" sz="2400" dirty="0"/>
              <a:t>MOVX A,@</a:t>
            </a:r>
            <a:r>
              <a:rPr lang="en-US" altLang="zh-CN" sz="2400" dirty="0" err="1"/>
              <a:t>Ri</a:t>
            </a:r>
            <a:r>
              <a:rPr lang="en-US" altLang="zh-CN" sz="2400" dirty="0"/>
              <a:t>				</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lvl="1"/>
            <a:r>
              <a:rPr lang="en-US" altLang="zh-CN" sz="2400" dirty="0"/>
              <a:t>MOVX @</a:t>
            </a:r>
            <a:r>
              <a:rPr lang="en-US" altLang="zh-CN" sz="2400" dirty="0" err="1"/>
              <a:t>Ri,A</a:t>
            </a:r>
            <a:r>
              <a:rPr lang="en-US" altLang="zh-CN" sz="2400" dirty="0"/>
              <a:t>				</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endParaRPr lang="zh-CN" altLang="zh-CN" sz="2400" dirty="0">
              <a:solidFill>
                <a:srgbClr val="00B050"/>
              </a:solidFill>
            </a:endParaRPr>
          </a:p>
          <a:p>
            <a:pPr lvl="1"/>
            <a:r>
              <a:rPr lang="en-US" altLang="zh-CN" sz="2400" dirty="0"/>
              <a:t>MOVX A,@DPTR			</a:t>
            </a:r>
            <a:r>
              <a:rPr lang="en-US" altLang="zh-CN" sz="2400" dirty="0">
                <a:solidFill>
                  <a:srgbClr val="00B050"/>
                </a:solidFill>
              </a:rPr>
              <a:t>; ((DPTR))</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lvl="1"/>
            <a:r>
              <a:rPr lang="en-US" altLang="zh-CN" sz="2400" dirty="0"/>
              <a:t>MOVX @DPTR,A			</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(DPTR)</a:t>
            </a:r>
            <a:endParaRPr lang="zh-CN" altLang="zh-CN" sz="2400" dirty="0">
              <a:solidFill>
                <a:srgbClr val="00B050"/>
              </a:solidFill>
            </a:endParaRPr>
          </a:p>
          <a:p>
            <a:r>
              <a:rPr lang="zh-CN" altLang="zh-CN" sz="2400" dirty="0"/>
              <a:t>其中，前两条指令是用</a:t>
            </a:r>
            <a:r>
              <a:rPr lang="en-US" altLang="zh-CN" sz="2400" dirty="0"/>
              <a:t>R0</a:t>
            </a:r>
            <a:r>
              <a:rPr lang="zh-CN" altLang="zh-CN" sz="2400" dirty="0"/>
              <a:t>或</a:t>
            </a:r>
            <a:r>
              <a:rPr lang="en-US" altLang="zh-CN" sz="2400" dirty="0"/>
              <a:t>R1</a:t>
            </a:r>
            <a:r>
              <a:rPr lang="zh-CN" altLang="zh-CN" sz="2400" dirty="0"/>
              <a:t>作低</a:t>
            </a:r>
            <a:r>
              <a:rPr lang="en-US" altLang="zh-CN" sz="2400" dirty="0"/>
              <a:t>8</a:t>
            </a:r>
            <a:r>
              <a:rPr lang="zh-CN" altLang="zh-CN" sz="2400" dirty="0"/>
              <a:t>位地址指针，</a:t>
            </a:r>
            <a:r>
              <a:rPr lang="en-US" altLang="zh-CN" sz="2400" dirty="0"/>
              <a:t>P2</a:t>
            </a:r>
            <a:r>
              <a:rPr lang="zh-CN" altLang="zh-CN" sz="2400" dirty="0"/>
              <a:t>口输出高</a:t>
            </a:r>
            <a:r>
              <a:rPr lang="en-US" altLang="zh-CN" sz="2400" dirty="0"/>
              <a:t>8</a:t>
            </a:r>
            <a:r>
              <a:rPr lang="zh-CN" altLang="zh-CN" sz="2400" dirty="0"/>
              <a:t>位地址。寻址范围是</a:t>
            </a:r>
            <a:r>
              <a:rPr lang="en-US" altLang="zh-CN" sz="2400" dirty="0"/>
              <a:t>256 </a:t>
            </a:r>
            <a:r>
              <a:rPr lang="zh-CN" altLang="zh-CN" sz="2400" dirty="0"/>
              <a:t>字节，用于访问外部</a:t>
            </a:r>
            <a:r>
              <a:rPr lang="en-US" altLang="zh-CN" sz="2400" dirty="0"/>
              <a:t>RAM</a:t>
            </a:r>
            <a:r>
              <a:rPr lang="zh-CN" altLang="zh-CN" sz="2400" dirty="0"/>
              <a:t>的低地址区；后两条指令以</a:t>
            </a:r>
            <a:r>
              <a:rPr lang="en-US" altLang="zh-CN" sz="2400" dirty="0"/>
              <a:t>DPTR</a:t>
            </a:r>
            <a:r>
              <a:rPr lang="zh-CN" altLang="zh-CN" sz="2400" dirty="0"/>
              <a:t>为片外数据存储器</a:t>
            </a:r>
            <a:r>
              <a:rPr lang="en-US" altLang="zh-CN" sz="2400" dirty="0"/>
              <a:t>16</a:t>
            </a:r>
            <a:r>
              <a:rPr lang="zh-CN" altLang="zh-CN" sz="2400" dirty="0"/>
              <a:t>位地址指针，寻址范围达</a:t>
            </a:r>
            <a:r>
              <a:rPr lang="en-US" altLang="zh-CN" sz="2400" dirty="0"/>
              <a:t>64 KB</a:t>
            </a:r>
            <a:r>
              <a:rPr lang="zh-CN" altLang="zh-CN" sz="2400" dirty="0"/>
              <a:t>。其功能是在</a:t>
            </a:r>
            <a:r>
              <a:rPr lang="en-US" altLang="zh-CN" sz="2400" dirty="0"/>
              <a:t>DPTR </a:t>
            </a:r>
            <a:r>
              <a:rPr lang="zh-CN" altLang="zh-CN" sz="2400" dirty="0"/>
              <a:t>所指定的片外数据存储器与累加器</a:t>
            </a:r>
            <a:r>
              <a:rPr lang="en-US" altLang="zh-CN" sz="2400" dirty="0"/>
              <a:t>A </a:t>
            </a:r>
            <a:r>
              <a:rPr lang="zh-CN" altLang="zh-CN" sz="2400" dirty="0"/>
              <a:t>之间传送数据</a:t>
            </a:r>
            <a:r>
              <a:rPr lang="zh-CN" altLang="zh-CN" sz="2400" dirty="0" smtClean="0"/>
              <a:t>。</a:t>
            </a:r>
            <a:endParaRPr lang="zh-CN" altLang="zh-CN" sz="2400" dirty="0"/>
          </a:p>
        </p:txBody>
      </p:sp>
      <p:sp>
        <p:nvSpPr>
          <p:cNvPr id="5" name="矩形 4"/>
          <p:cNvSpPr/>
          <p:nvPr/>
        </p:nvSpPr>
        <p:spPr>
          <a:xfrm>
            <a:off x="611560" y="4149080"/>
            <a:ext cx="8064896" cy="1938992"/>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3-6</a:t>
            </a:r>
            <a:r>
              <a:rPr lang="zh-CN" altLang="zh-CN" sz="2400" dirty="0"/>
              <a:t>】将片外数据存储器</a:t>
            </a:r>
            <a:r>
              <a:rPr lang="en-US" altLang="zh-CN" sz="2400" dirty="0"/>
              <a:t>RAM</a:t>
            </a:r>
            <a:r>
              <a:rPr lang="zh-CN" altLang="zh-CN" sz="2400" dirty="0"/>
              <a:t>中的</a:t>
            </a:r>
            <a:r>
              <a:rPr lang="en-US" altLang="zh-CN" sz="2400" dirty="0"/>
              <a:t>3040H</a:t>
            </a:r>
            <a:r>
              <a:rPr lang="zh-CN" altLang="zh-CN" sz="2400" dirty="0"/>
              <a:t>单元数据送入累加器</a:t>
            </a:r>
            <a:r>
              <a:rPr lang="en-US" altLang="zh-CN" sz="2400" dirty="0"/>
              <a:t>A</a:t>
            </a:r>
            <a:r>
              <a:rPr lang="zh-CN" altLang="zh-CN" sz="2400" dirty="0"/>
              <a:t>。</a:t>
            </a:r>
          </a:p>
          <a:p>
            <a:r>
              <a:rPr lang="zh-CN" altLang="zh-CN" sz="2400" dirty="0"/>
              <a:t>方法一：</a:t>
            </a:r>
            <a:r>
              <a:rPr lang="en-US" altLang="zh-CN" sz="2400" dirty="0"/>
              <a:t>MOV  P2,#</a:t>
            </a:r>
            <a:r>
              <a:rPr lang="en-US" altLang="zh-CN" sz="2400" dirty="0" smtClean="0"/>
              <a:t>30H</a:t>
            </a:r>
            <a:r>
              <a:rPr lang="en-US" altLang="zh-CN" sz="2400" dirty="0"/>
              <a:t>	</a:t>
            </a:r>
            <a:r>
              <a:rPr lang="en-US" altLang="zh-CN" sz="2400" dirty="0" smtClean="0"/>
              <a:t> </a:t>
            </a:r>
            <a:r>
              <a:rPr lang="zh-CN" altLang="zh-CN" sz="2400" dirty="0" smtClean="0"/>
              <a:t>方法</a:t>
            </a:r>
            <a:r>
              <a:rPr lang="zh-CN" altLang="zh-CN" sz="2400" dirty="0"/>
              <a:t>二：</a:t>
            </a:r>
            <a:r>
              <a:rPr lang="en-US" altLang="zh-CN" sz="2400" dirty="0"/>
              <a:t>MOV  DPTR,#3040</a:t>
            </a:r>
            <a:endParaRPr lang="zh-CN" altLang="zh-CN" sz="2400" dirty="0"/>
          </a:p>
          <a:p>
            <a:r>
              <a:rPr lang="en-US" altLang="zh-CN" sz="2400" dirty="0"/>
              <a:t>        	</a:t>
            </a:r>
            <a:r>
              <a:rPr lang="en-US" altLang="zh-CN" sz="2400" dirty="0" smtClean="0"/>
              <a:t>    MOV  </a:t>
            </a:r>
            <a:r>
              <a:rPr lang="en-US" altLang="zh-CN" sz="2400" dirty="0"/>
              <a:t>R0,#40H  		</a:t>
            </a:r>
            <a:r>
              <a:rPr lang="en-US" altLang="zh-CN" sz="2400" dirty="0" smtClean="0"/>
              <a:t>     MOVX  </a:t>
            </a:r>
            <a:r>
              <a:rPr lang="en-US" altLang="zh-CN" sz="2400" dirty="0"/>
              <a:t>A,@DPTR</a:t>
            </a:r>
            <a:endParaRPr lang="zh-CN" altLang="zh-CN" sz="2400" dirty="0"/>
          </a:p>
          <a:p>
            <a:r>
              <a:rPr lang="en-US" altLang="zh-CN" sz="2400" dirty="0"/>
              <a:t>        	</a:t>
            </a:r>
            <a:r>
              <a:rPr lang="en-US" altLang="zh-CN" sz="2400" dirty="0" smtClean="0"/>
              <a:t>    MOVX  </a:t>
            </a:r>
            <a:r>
              <a:rPr lang="en-US" altLang="zh-CN" sz="2400" dirty="0"/>
              <a:t>A,@R0</a:t>
            </a:r>
            <a:endParaRPr lang="zh-CN" altLang="zh-CN" sz="2400" dirty="0"/>
          </a:p>
        </p:txBody>
      </p:sp>
    </p:spTree>
    <p:extLst>
      <p:ext uri="{BB962C8B-B14F-4D97-AF65-F5344CB8AC3E}">
        <p14:creationId xmlns:p14="http://schemas.microsoft.com/office/powerpoint/2010/main" val="84513723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395536" y="1155516"/>
            <a:ext cx="8496944" cy="3785652"/>
          </a:xfrm>
          <a:prstGeom prst="rect">
            <a:avLst/>
          </a:prstGeom>
        </p:spPr>
        <p:txBody>
          <a:bodyPr wrap="square">
            <a:spAutoFit/>
          </a:bodyPr>
          <a:lstStyle/>
          <a:p>
            <a:r>
              <a:rPr lang="zh-CN" altLang="zh-CN" sz="2400" dirty="0"/>
              <a:t>（</a:t>
            </a:r>
            <a:r>
              <a:rPr lang="en-US" altLang="zh-CN" sz="2400" dirty="0"/>
              <a:t>3</a:t>
            </a:r>
            <a:r>
              <a:rPr lang="zh-CN" altLang="zh-CN" sz="2400" dirty="0"/>
              <a:t>）外部程序存储器</a:t>
            </a:r>
            <a:r>
              <a:rPr lang="en-US" altLang="zh-CN" sz="2400" dirty="0"/>
              <a:t>ROM</a:t>
            </a:r>
            <a:r>
              <a:rPr lang="zh-CN" altLang="zh-CN" sz="2400" dirty="0"/>
              <a:t>的字节传送指令</a:t>
            </a:r>
          </a:p>
          <a:p>
            <a:r>
              <a:rPr lang="en-US" altLang="zh-CN" sz="2400" dirty="0" smtClean="0"/>
              <a:t>      </a:t>
            </a:r>
            <a:r>
              <a:rPr lang="zh-CN" altLang="zh-CN" sz="2400" dirty="0" smtClean="0"/>
              <a:t>程序</a:t>
            </a:r>
            <a:r>
              <a:rPr lang="zh-CN" altLang="zh-CN" sz="2400" dirty="0"/>
              <a:t>存储器只能读，不能写，所以共两条指令，均属于变址寻址指令，专用于查表，又称为查表指令。指令格式如下：</a:t>
            </a:r>
          </a:p>
          <a:p>
            <a:r>
              <a:rPr lang="zh-CN" altLang="zh-CN" sz="2400" dirty="0"/>
              <a:t>汇编指令格式</a:t>
            </a:r>
            <a:r>
              <a:rPr lang="en-US" altLang="zh-CN" sz="2400" dirty="0"/>
              <a:t>				</a:t>
            </a:r>
            <a:r>
              <a:rPr lang="zh-CN" altLang="zh-CN" sz="2400" dirty="0"/>
              <a:t>说明</a:t>
            </a:r>
          </a:p>
          <a:p>
            <a:r>
              <a:rPr lang="en-US" altLang="zh-CN" sz="2400" dirty="0"/>
              <a:t>MOVC A, @A + DPTR	</a:t>
            </a:r>
            <a:r>
              <a:rPr lang="en-US" altLang="zh-CN" sz="2400" dirty="0" smtClean="0">
                <a:solidFill>
                  <a:srgbClr val="00B050"/>
                </a:solidFill>
              </a:rPr>
              <a:t>; </a:t>
            </a:r>
            <a:r>
              <a:rPr lang="en-US" altLang="zh-CN" sz="2400" dirty="0">
                <a:solidFill>
                  <a:srgbClr val="00B050"/>
                </a:solidFill>
              </a:rPr>
              <a:t>((A) + (DPTR))</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r>
              <a:rPr lang="en-US" altLang="zh-CN" sz="2400" dirty="0"/>
              <a:t>MOVC A, @A + PC		</a:t>
            </a:r>
            <a:r>
              <a:rPr lang="en-US" altLang="zh-CN" sz="2400" dirty="0" smtClean="0">
                <a:solidFill>
                  <a:srgbClr val="00B050"/>
                </a:solidFill>
              </a:rPr>
              <a:t>; </a:t>
            </a:r>
            <a:r>
              <a:rPr lang="en-US" altLang="zh-CN" sz="2400" dirty="0">
                <a:solidFill>
                  <a:srgbClr val="00B050"/>
                </a:solidFill>
              </a:rPr>
              <a:t>(PC) + 1</a:t>
            </a:r>
            <a:r>
              <a:rPr lang="zh-CN" altLang="zh-CN" sz="2400" dirty="0">
                <a:solidFill>
                  <a:srgbClr val="00B050"/>
                </a:solidFill>
              </a:rPr>
              <a:t>→</a:t>
            </a:r>
            <a:r>
              <a:rPr lang="en-US" altLang="zh-CN" sz="2400" dirty="0">
                <a:solidFill>
                  <a:srgbClr val="00B050"/>
                </a:solidFill>
              </a:rPr>
              <a:t>PC</a:t>
            </a:r>
            <a:r>
              <a:rPr lang="zh-CN" altLang="zh-CN" sz="2400" dirty="0">
                <a:solidFill>
                  <a:srgbClr val="00B050"/>
                </a:solidFill>
              </a:rPr>
              <a:t>，</a:t>
            </a:r>
            <a:r>
              <a:rPr lang="en-US" altLang="zh-CN" sz="2400" dirty="0">
                <a:solidFill>
                  <a:srgbClr val="00B050"/>
                </a:solidFill>
              </a:rPr>
              <a:t>((A) + (PC))</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r>
              <a:rPr lang="zh-CN" altLang="zh-CN" sz="2400" dirty="0"/>
              <a:t>前一条指令以</a:t>
            </a:r>
            <a:r>
              <a:rPr lang="en-US" altLang="zh-CN" sz="2400" dirty="0"/>
              <a:t>DPTR </a:t>
            </a:r>
            <a:r>
              <a:rPr lang="zh-CN" altLang="zh-CN" sz="2400" dirty="0"/>
              <a:t>为基址寄存器进行查表</a:t>
            </a:r>
            <a:r>
              <a:rPr lang="zh-CN" altLang="zh-CN" sz="2400" dirty="0" smtClean="0"/>
              <a:t>。</a:t>
            </a:r>
            <a:endParaRPr lang="en-US" altLang="zh-CN" sz="2400" dirty="0" smtClean="0"/>
          </a:p>
          <a:p>
            <a:r>
              <a:rPr lang="zh-CN" altLang="zh-CN" sz="2400" dirty="0" smtClean="0"/>
              <a:t>后</a:t>
            </a:r>
            <a:r>
              <a:rPr lang="zh-CN" altLang="zh-CN" sz="2400" dirty="0"/>
              <a:t>一条指令</a:t>
            </a:r>
            <a:r>
              <a:rPr lang="zh-CN" altLang="zh-CN" sz="2400" dirty="0" smtClean="0"/>
              <a:t>，</a:t>
            </a:r>
            <a:r>
              <a:rPr lang="en-US" altLang="zh-CN" sz="2400" dirty="0" smtClean="0"/>
              <a:t>PC</a:t>
            </a:r>
            <a:r>
              <a:rPr lang="zh-CN" altLang="zh-CN" sz="2400" dirty="0"/>
              <a:t>的内容先自动加</a:t>
            </a:r>
            <a:r>
              <a:rPr lang="en-US" altLang="zh-CN" sz="2400" dirty="0"/>
              <a:t>1</a:t>
            </a:r>
            <a:r>
              <a:rPr lang="zh-CN" altLang="zh-CN" sz="2400" dirty="0"/>
              <a:t>，将新的</a:t>
            </a:r>
            <a:r>
              <a:rPr lang="en-US" altLang="zh-CN" sz="2400" dirty="0"/>
              <a:t>PC </a:t>
            </a:r>
            <a:r>
              <a:rPr lang="zh-CN" altLang="zh-CN" sz="2400" dirty="0"/>
              <a:t>内容与累加器</a:t>
            </a:r>
            <a:r>
              <a:rPr lang="en-US" altLang="zh-CN" sz="2400" dirty="0"/>
              <a:t>A</a:t>
            </a:r>
            <a:r>
              <a:rPr lang="zh-CN" altLang="zh-CN" sz="2400" dirty="0"/>
              <a:t>中的</a:t>
            </a:r>
            <a:r>
              <a:rPr lang="en-US" altLang="zh-CN" sz="2400" dirty="0"/>
              <a:t>8</a:t>
            </a:r>
            <a:r>
              <a:rPr lang="zh-CN" altLang="zh-CN" sz="2400" dirty="0"/>
              <a:t>位无符号数相加形成地址，取出该地址单元中的内容送累加器</a:t>
            </a:r>
            <a:r>
              <a:rPr lang="en-US" altLang="zh-CN" sz="2400" dirty="0"/>
              <a:t>A</a:t>
            </a:r>
            <a:r>
              <a:rPr lang="zh-CN" altLang="zh-CN" sz="2400" dirty="0" smtClean="0"/>
              <a:t>。</a:t>
            </a:r>
            <a:endParaRPr lang="zh-CN" altLang="zh-CN" sz="2400" dirty="0"/>
          </a:p>
        </p:txBody>
      </p:sp>
    </p:spTree>
    <p:extLst>
      <p:ext uri="{BB962C8B-B14F-4D97-AF65-F5344CB8AC3E}">
        <p14:creationId xmlns:p14="http://schemas.microsoft.com/office/powerpoint/2010/main" val="534770331"/>
      </p:ext>
    </p:extLst>
  </p:cSld>
  <p:clrMapOvr>
    <a:masterClrMapping/>
  </p:clrMapOvr>
  <p:transition spd="med">
    <p:split orient="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t>3.1.3 </a:t>
            </a:r>
            <a:r>
              <a:rPr lang="zh-CN" altLang="zh-CN" sz="3200" dirty="0" smtClean="0"/>
              <a:t>数据</a:t>
            </a:r>
            <a:r>
              <a:rPr lang="zh-CN" altLang="zh-CN" sz="3200" dirty="0"/>
              <a:t>传送与交换指令</a:t>
            </a:r>
            <a:endParaRPr lang="zh-CN" altLang="zh-CN" sz="3200" dirty="0">
              <a:latin typeface="+mj-ea"/>
              <a:ea typeface="+mj-ea"/>
            </a:endParaRPr>
          </a:p>
        </p:txBody>
      </p:sp>
      <p:sp>
        <p:nvSpPr>
          <p:cNvPr id="4" name="矩形 3"/>
          <p:cNvSpPr/>
          <p:nvPr/>
        </p:nvSpPr>
        <p:spPr>
          <a:xfrm>
            <a:off x="539552" y="1122353"/>
            <a:ext cx="8136904" cy="4154984"/>
          </a:xfrm>
          <a:prstGeom prst="rect">
            <a:avLst/>
          </a:prstGeom>
        </p:spPr>
        <p:txBody>
          <a:bodyPr wrap="square">
            <a:spAutoFit/>
          </a:bodyPr>
          <a:lstStyle/>
          <a:p>
            <a:r>
              <a:rPr lang="zh-CN" altLang="zh-CN" sz="2400" dirty="0"/>
              <a:t>（</a:t>
            </a:r>
            <a:r>
              <a:rPr lang="en-US" altLang="zh-CN" sz="2400" dirty="0"/>
              <a:t>3</a:t>
            </a:r>
            <a:r>
              <a:rPr lang="zh-CN" altLang="zh-CN" sz="2400" dirty="0"/>
              <a:t>）外部程序存储器</a:t>
            </a:r>
            <a:r>
              <a:rPr lang="en-US" altLang="zh-CN" sz="2400" dirty="0"/>
              <a:t>ROM</a:t>
            </a:r>
            <a:r>
              <a:rPr lang="zh-CN" altLang="zh-CN" sz="2400" dirty="0"/>
              <a:t>的字节传送指令</a:t>
            </a:r>
          </a:p>
          <a:p>
            <a:r>
              <a:rPr lang="zh-CN" altLang="zh-CN" sz="2400" dirty="0"/>
              <a:t>程序存储器只能读，不能写，所以共两条指令，均属于变址寻址指令，专用于查表，又称为查表指令。指令格式如下：</a:t>
            </a:r>
          </a:p>
          <a:p>
            <a:r>
              <a:rPr lang="zh-CN" altLang="zh-CN" sz="2400" dirty="0"/>
              <a:t>汇编指令格式</a:t>
            </a:r>
            <a:r>
              <a:rPr lang="en-US" altLang="zh-CN" sz="2400" dirty="0"/>
              <a:t>				</a:t>
            </a:r>
            <a:r>
              <a:rPr lang="zh-CN" altLang="zh-CN" sz="2400" dirty="0"/>
              <a:t>说明</a:t>
            </a:r>
          </a:p>
          <a:p>
            <a:r>
              <a:rPr lang="en-US" altLang="zh-CN" sz="2400" dirty="0"/>
              <a:t>MOVC A, @A + DPTR		; ((A) + (DPTR))</a:t>
            </a:r>
            <a:r>
              <a:rPr lang="zh-CN" altLang="zh-CN" sz="2400" dirty="0"/>
              <a:t>→</a:t>
            </a:r>
            <a:r>
              <a:rPr lang="en-US" altLang="zh-CN" sz="2400" dirty="0"/>
              <a:t>A</a:t>
            </a:r>
            <a:endParaRPr lang="zh-CN" altLang="zh-CN" sz="2400" dirty="0"/>
          </a:p>
          <a:p>
            <a:r>
              <a:rPr lang="en-US" altLang="zh-CN" sz="2400" dirty="0"/>
              <a:t>MOVC A, @A + PC			; (PC) + 1</a:t>
            </a:r>
            <a:r>
              <a:rPr lang="zh-CN" altLang="zh-CN" sz="2400" dirty="0"/>
              <a:t>→</a:t>
            </a:r>
            <a:r>
              <a:rPr lang="en-US" altLang="zh-CN" sz="2400" dirty="0"/>
              <a:t>PC</a:t>
            </a:r>
            <a:r>
              <a:rPr lang="zh-CN" altLang="zh-CN" sz="2400" dirty="0"/>
              <a:t>，</a:t>
            </a:r>
            <a:r>
              <a:rPr lang="en-US" altLang="zh-CN" sz="2400" dirty="0"/>
              <a:t>((A) + (PC))</a:t>
            </a:r>
            <a:r>
              <a:rPr lang="zh-CN" altLang="zh-CN" sz="2400" dirty="0"/>
              <a:t>→</a:t>
            </a:r>
            <a:r>
              <a:rPr lang="en-US" altLang="zh-CN" sz="2400" dirty="0"/>
              <a:t>A</a:t>
            </a:r>
            <a:endParaRPr lang="zh-CN" altLang="zh-CN" sz="2400" dirty="0"/>
          </a:p>
          <a:p>
            <a:r>
              <a:rPr lang="zh-CN" altLang="zh-CN" sz="2400" dirty="0"/>
              <a:t>前一条指令以</a:t>
            </a:r>
            <a:r>
              <a:rPr lang="en-US" altLang="zh-CN" sz="2400" dirty="0"/>
              <a:t>DPTR </a:t>
            </a:r>
            <a:r>
              <a:rPr lang="zh-CN" altLang="zh-CN" sz="2400" dirty="0"/>
              <a:t>为基址寄存器进行查表。后一条指令，</a:t>
            </a:r>
            <a:r>
              <a:rPr lang="en-US" altLang="zh-CN" sz="2400" dirty="0"/>
              <a:t>CPU</a:t>
            </a:r>
            <a:r>
              <a:rPr lang="zh-CN" altLang="zh-CN" sz="2400" dirty="0"/>
              <a:t>读取单字节指令“</a:t>
            </a:r>
            <a:r>
              <a:rPr lang="en-US" altLang="zh-CN" sz="2400" dirty="0"/>
              <a:t>MOVC A,@A + PC</a:t>
            </a:r>
            <a:r>
              <a:rPr lang="zh-CN" altLang="zh-CN" sz="2400" dirty="0"/>
              <a:t>”后，</a:t>
            </a:r>
            <a:r>
              <a:rPr lang="en-US" altLang="zh-CN" sz="2400" dirty="0"/>
              <a:t>PC</a:t>
            </a:r>
            <a:r>
              <a:rPr lang="zh-CN" altLang="zh-CN" sz="2400" dirty="0"/>
              <a:t>的内容先自动加</a:t>
            </a:r>
            <a:r>
              <a:rPr lang="en-US" altLang="zh-CN" sz="2400" dirty="0"/>
              <a:t>1</a:t>
            </a:r>
            <a:r>
              <a:rPr lang="zh-CN" altLang="zh-CN" sz="2400" dirty="0"/>
              <a:t>，将新的</a:t>
            </a:r>
            <a:r>
              <a:rPr lang="en-US" altLang="zh-CN" sz="2400" dirty="0"/>
              <a:t>PC </a:t>
            </a:r>
            <a:r>
              <a:rPr lang="zh-CN" altLang="zh-CN" sz="2400" dirty="0"/>
              <a:t>内容与累加器</a:t>
            </a:r>
            <a:r>
              <a:rPr lang="en-US" altLang="zh-CN" sz="2400" dirty="0"/>
              <a:t>A</a:t>
            </a:r>
            <a:r>
              <a:rPr lang="zh-CN" altLang="zh-CN" sz="2400" dirty="0"/>
              <a:t>中的</a:t>
            </a:r>
            <a:r>
              <a:rPr lang="en-US" altLang="zh-CN" sz="2400" dirty="0"/>
              <a:t>8</a:t>
            </a:r>
            <a:r>
              <a:rPr lang="zh-CN" altLang="zh-CN" sz="2400" dirty="0"/>
              <a:t>位无符号数相加形成地址，取出该地址单元中的内容送累加器</a:t>
            </a:r>
            <a:r>
              <a:rPr lang="en-US" altLang="zh-CN" sz="2400" dirty="0"/>
              <a:t>A</a:t>
            </a:r>
            <a:r>
              <a:rPr lang="zh-CN" altLang="zh-CN" sz="2400" dirty="0" smtClean="0"/>
              <a:t>。</a:t>
            </a:r>
            <a:endParaRPr lang="zh-CN" altLang="zh-CN" sz="2400" dirty="0"/>
          </a:p>
        </p:txBody>
      </p:sp>
      <p:sp>
        <p:nvSpPr>
          <p:cNvPr id="5" name="矩形 4"/>
          <p:cNvSpPr/>
          <p:nvPr/>
        </p:nvSpPr>
        <p:spPr>
          <a:xfrm>
            <a:off x="539552" y="1122353"/>
            <a:ext cx="8064896" cy="489364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3-7</a:t>
            </a:r>
            <a:r>
              <a:rPr lang="zh-CN" altLang="zh-CN" sz="2400" dirty="0"/>
              <a:t>】已知</a:t>
            </a:r>
            <a:r>
              <a:rPr lang="en-US" altLang="zh-CN" sz="2400" dirty="0"/>
              <a:t>(R0)=02H</a:t>
            </a:r>
            <a:r>
              <a:rPr lang="zh-CN" altLang="zh-CN" sz="2400" dirty="0"/>
              <a:t>中，用查表的办法确定它的平方值。</a:t>
            </a:r>
          </a:p>
          <a:p>
            <a:r>
              <a:rPr lang="en-US" altLang="zh-CN" sz="2400" b="1" dirty="0"/>
              <a:t>MOV DPTR,#TABLE	</a:t>
            </a:r>
            <a:r>
              <a:rPr lang="en-US" altLang="zh-CN" sz="2400" b="1" dirty="0" smtClean="0">
                <a:solidFill>
                  <a:srgbClr val="00B050"/>
                </a:solidFill>
              </a:rPr>
              <a:t>;</a:t>
            </a:r>
            <a:r>
              <a:rPr lang="en-US" altLang="zh-CN" sz="2400" b="1" dirty="0">
                <a:solidFill>
                  <a:srgbClr val="00B050"/>
                </a:solidFill>
              </a:rPr>
              <a:t>TABLE</a:t>
            </a:r>
            <a:r>
              <a:rPr lang="zh-CN" altLang="zh-CN" sz="2400" b="1" dirty="0">
                <a:solidFill>
                  <a:srgbClr val="00B050"/>
                </a:solidFill>
              </a:rPr>
              <a:t>的地址送</a:t>
            </a:r>
            <a:r>
              <a:rPr lang="en-US" altLang="zh-CN" sz="2400" b="1" dirty="0">
                <a:solidFill>
                  <a:srgbClr val="00B050"/>
                </a:solidFill>
              </a:rPr>
              <a:t>DPTR</a:t>
            </a:r>
            <a:endParaRPr lang="zh-CN" altLang="zh-CN" sz="2400" b="1" dirty="0">
              <a:solidFill>
                <a:srgbClr val="00B050"/>
              </a:solidFill>
            </a:endParaRPr>
          </a:p>
          <a:p>
            <a:r>
              <a:rPr lang="en-US" altLang="zh-CN" sz="2400" b="1" dirty="0"/>
              <a:t>MOV A,R0			</a:t>
            </a:r>
            <a:r>
              <a:rPr lang="en-US" altLang="zh-CN" sz="2400" b="1" dirty="0">
                <a:solidFill>
                  <a:srgbClr val="00B050"/>
                </a:solidFill>
              </a:rPr>
              <a:t>;A=02</a:t>
            </a:r>
            <a:endParaRPr lang="zh-CN" altLang="zh-CN" sz="2400" b="1" dirty="0">
              <a:solidFill>
                <a:srgbClr val="00B050"/>
              </a:solidFill>
            </a:endParaRPr>
          </a:p>
          <a:p>
            <a:r>
              <a:rPr lang="en-US" altLang="zh-CN" sz="2400" b="1" dirty="0"/>
              <a:t>MOVC A,@A+DPTR	</a:t>
            </a:r>
            <a:r>
              <a:rPr lang="en-US" altLang="zh-CN" sz="2400" b="1" dirty="0" smtClean="0">
                <a:solidFill>
                  <a:srgbClr val="00B050"/>
                </a:solidFill>
              </a:rPr>
              <a:t>;</a:t>
            </a:r>
            <a:r>
              <a:rPr lang="zh-CN" altLang="zh-CN" sz="2400" b="1" dirty="0">
                <a:solidFill>
                  <a:srgbClr val="00B050"/>
                </a:solidFill>
              </a:rPr>
              <a:t>执行完该指令，</a:t>
            </a:r>
            <a:r>
              <a:rPr lang="en-US" altLang="zh-CN" sz="2400" b="1" dirty="0">
                <a:solidFill>
                  <a:srgbClr val="00B050"/>
                </a:solidFill>
              </a:rPr>
              <a:t>A=(02+DPTR)</a:t>
            </a:r>
            <a:endParaRPr lang="zh-CN" altLang="zh-CN" sz="2400" b="1" dirty="0">
              <a:solidFill>
                <a:srgbClr val="00B050"/>
              </a:solidFill>
            </a:endParaRPr>
          </a:p>
          <a:p>
            <a:r>
              <a:rPr lang="en-US" altLang="zh-CN" sz="2400" b="1" dirty="0"/>
              <a:t>TABLE: DB 0,1,4,9,16,25	</a:t>
            </a:r>
            <a:r>
              <a:rPr lang="en-US" altLang="zh-CN" sz="2400" b="1" dirty="0">
                <a:solidFill>
                  <a:srgbClr val="00B050"/>
                </a:solidFill>
              </a:rPr>
              <a:t>;</a:t>
            </a:r>
            <a:r>
              <a:rPr lang="zh-CN" altLang="zh-CN" sz="2400" b="1" dirty="0">
                <a:solidFill>
                  <a:srgbClr val="00B050"/>
                </a:solidFill>
              </a:rPr>
              <a:t>定义单字节数据</a:t>
            </a:r>
          </a:p>
          <a:p>
            <a:r>
              <a:rPr lang="en-US" altLang="zh-CN" sz="2400" dirty="0" smtClean="0"/>
              <a:t>MOVC</a:t>
            </a:r>
            <a:r>
              <a:rPr lang="zh-CN" altLang="zh-CN" sz="2400" dirty="0"/>
              <a:t>指令把地址为（</a:t>
            </a:r>
            <a:r>
              <a:rPr lang="en-US" altLang="zh-CN" sz="2400" dirty="0"/>
              <a:t>TABLE+2</a:t>
            </a:r>
            <a:r>
              <a:rPr lang="zh-CN" altLang="zh-CN" sz="2400" dirty="0"/>
              <a:t>）单元的内容送到</a:t>
            </a:r>
            <a:r>
              <a:rPr lang="en-US" altLang="zh-CN" sz="2400" dirty="0"/>
              <a:t>A</a:t>
            </a:r>
            <a:r>
              <a:rPr lang="zh-CN" altLang="zh-CN" sz="2400" dirty="0"/>
              <a:t>，因此该程序段执行结果为：</a:t>
            </a:r>
            <a:r>
              <a:rPr lang="en-US" altLang="zh-CN" sz="2400" dirty="0"/>
              <a:t>A=4</a:t>
            </a:r>
            <a:r>
              <a:rPr lang="zh-CN" altLang="zh-CN" sz="2400" dirty="0"/>
              <a:t>。</a:t>
            </a:r>
          </a:p>
          <a:p>
            <a:endParaRPr lang="en-US" altLang="zh-CN" sz="2400" dirty="0" smtClean="0"/>
          </a:p>
          <a:p>
            <a:r>
              <a:rPr lang="zh-CN" altLang="zh-CN" sz="2400" dirty="0" smtClean="0"/>
              <a:t>以上</a:t>
            </a:r>
            <a:r>
              <a:rPr lang="zh-CN" altLang="zh-CN" sz="2400" dirty="0"/>
              <a:t>程序段也可用下列程序段代替：</a:t>
            </a:r>
          </a:p>
          <a:p>
            <a:r>
              <a:rPr lang="en-US" altLang="zh-CN" sz="2400" b="1" dirty="0"/>
              <a:t>MOV A,R0			</a:t>
            </a:r>
            <a:r>
              <a:rPr lang="en-US" altLang="zh-CN" sz="2400" b="1" dirty="0" smtClean="0">
                <a:solidFill>
                  <a:srgbClr val="00B050"/>
                </a:solidFill>
              </a:rPr>
              <a:t>;</a:t>
            </a:r>
            <a:r>
              <a:rPr lang="en-US" altLang="zh-CN" sz="2400" b="1" dirty="0">
                <a:solidFill>
                  <a:srgbClr val="00B050"/>
                </a:solidFill>
              </a:rPr>
              <a:t>A=02</a:t>
            </a:r>
            <a:endParaRPr lang="zh-CN" altLang="zh-CN" sz="2400" b="1" dirty="0">
              <a:solidFill>
                <a:srgbClr val="00B050"/>
              </a:solidFill>
            </a:endParaRPr>
          </a:p>
          <a:p>
            <a:r>
              <a:rPr lang="en-US" altLang="zh-CN" sz="2400" b="1" dirty="0"/>
              <a:t>MOVC A,@A+PC		</a:t>
            </a:r>
            <a:r>
              <a:rPr lang="en-US" altLang="zh-CN" sz="2400" b="1" dirty="0" smtClean="0">
                <a:solidFill>
                  <a:srgbClr val="00B050"/>
                </a:solidFill>
              </a:rPr>
              <a:t>;</a:t>
            </a:r>
            <a:r>
              <a:rPr lang="zh-CN" altLang="zh-CN" sz="2400" b="1" dirty="0">
                <a:solidFill>
                  <a:srgbClr val="00B050"/>
                </a:solidFill>
              </a:rPr>
              <a:t>取完该指令</a:t>
            </a:r>
            <a:r>
              <a:rPr lang="en-US" altLang="zh-CN" sz="2400" b="1" dirty="0">
                <a:solidFill>
                  <a:srgbClr val="00B050"/>
                </a:solidFill>
              </a:rPr>
              <a:t>PC=TABLE</a:t>
            </a:r>
            <a:r>
              <a:rPr lang="zh-CN" altLang="zh-CN" sz="2400" b="1" dirty="0">
                <a:solidFill>
                  <a:srgbClr val="00B050"/>
                </a:solidFill>
              </a:rPr>
              <a:t>，</a:t>
            </a:r>
            <a:r>
              <a:rPr lang="zh-CN" altLang="zh-CN" sz="2400" dirty="0" smtClean="0">
                <a:solidFill>
                  <a:srgbClr val="00B050"/>
                </a:solidFill>
              </a:rPr>
              <a:t>执行</a:t>
            </a:r>
            <a:r>
              <a:rPr lang="en-US" altLang="zh-CN" sz="2400" b="1" dirty="0" smtClean="0">
                <a:solidFill>
                  <a:srgbClr val="00B050"/>
                </a:solidFill>
              </a:rPr>
              <a:t>				(</a:t>
            </a:r>
            <a:r>
              <a:rPr lang="en-US" altLang="zh-CN" sz="2400" b="1" dirty="0">
                <a:solidFill>
                  <a:srgbClr val="00B050"/>
                </a:solidFill>
              </a:rPr>
              <a:t>2+TABLE)</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a:p>
            <a:r>
              <a:rPr lang="en-US" altLang="zh-CN" sz="2400" b="1" dirty="0"/>
              <a:t>TABLE: DB 0,1,4,9,16,25</a:t>
            </a:r>
            <a:endParaRPr lang="zh-CN" altLang="zh-CN" sz="2400" b="1" dirty="0"/>
          </a:p>
        </p:txBody>
      </p:sp>
    </p:spTree>
    <p:extLst>
      <p:ext uri="{BB962C8B-B14F-4D97-AF65-F5344CB8AC3E}">
        <p14:creationId xmlns:p14="http://schemas.microsoft.com/office/powerpoint/2010/main" val="170998303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a:lnSpc>
                <a:spcPct val="120000"/>
              </a:lnSpc>
            </a:pPr>
            <a:r>
              <a:rPr lang="en-US" altLang="zh-CN" sz="2400" dirty="0"/>
              <a:t> </a:t>
            </a:r>
            <a:r>
              <a:rPr lang="zh-CN" altLang="en-US" sz="2400" dirty="0"/>
              <a:t>堆栈是用于存放暂时需要保留的信息的一片存储区，用寄存器</a:t>
            </a:r>
            <a:r>
              <a:rPr lang="en-US" altLang="zh-CN" sz="2400" dirty="0"/>
              <a:t>SP</a:t>
            </a:r>
            <a:r>
              <a:rPr lang="zh-CN" altLang="en-US" sz="2400" dirty="0"/>
              <a:t>指示。</a:t>
            </a:r>
            <a:endParaRPr lang="en-US" altLang="zh-CN" sz="2400" dirty="0"/>
          </a:p>
          <a:p>
            <a:pPr>
              <a:lnSpc>
                <a:spcPct val="120000"/>
              </a:lnSpc>
            </a:pPr>
            <a:r>
              <a:rPr lang="en-US" altLang="zh-CN" sz="2400" dirty="0"/>
              <a:t>   </a:t>
            </a:r>
            <a:r>
              <a:rPr lang="zh-CN" altLang="en-US" sz="2400" dirty="0"/>
              <a:t>入栈指令：</a:t>
            </a:r>
            <a:r>
              <a:rPr lang="en-US" altLang="zh-CN" sz="2400" dirty="0">
                <a:solidFill>
                  <a:srgbClr val="0000FF"/>
                </a:solidFill>
              </a:rPr>
              <a:t>PUSH  </a:t>
            </a:r>
            <a:r>
              <a:rPr lang="en-US" altLang="zh-CN" sz="2400" dirty="0" err="1">
                <a:solidFill>
                  <a:srgbClr val="0000FF"/>
                </a:solidFill>
              </a:rPr>
              <a:t>dir</a:t>
            </a:r>
            <a:r>
              <a:rPr lang="en-US" altLang="zh-CN" sz="2400" dirty="0">
                <a:solidFill>
                  <a:srgbClr val="0000FF"/>
                </a:solidFill>
              </a:rPr>
              <a:t>         </a:t>
            </a:r>
            <a:r>
              <a:rPr lang="zh-CN" altLang="en-US" sz="2400" dirty="0">
                <a:solidFill>
                  <a:srgbClr val="009900"/>
                </a:solidFill>
              </a:rPr>
              <a:t>；</a:t>
            </a:r>
            <a:r>
              <a:rPr lang="en-US" altLang="zh-CN" sz="2400" dirty="0">
                <a:solidFill>
                  <a:srgbClr val="009900"/>
                </a:solidFill>
              </a:rPr>
              <a:t>SP←SP+1</a:t>
            </a:r>
            <a:r>
              <a:rPr lang="zh-CN" altLang="en-US" sz="2400" dirty="0">
                <a:solidFill>
                  <a:srgbClr val="009900"/>
                </a:solidFill>
              </a:rPr>
              <a:t>，</a:t>
            </a:r>
            <a:r>
              <a:rPr lang="en-US" altLang="zh-CN" sz="2400" dirty="0">
                <a:solidFill>
                  <a:srgbClr val="009900"/>
                </a:solidFill>
              </a:rPr>
              <a:t>(SP) ←(</a:t>
            </a:r>
            <a:r>
              <a:rPr lang="en-US" altLang="zh-CN" sz="2400" dirty="0" err="1">
                <a:solidFill>
                  <a:srgbClr val="009900"/>
                </a:solidFill>
              </a:rPr>
              <a:t>dir</a:t>
            </a:r>
            <a:r>
              <a:rPr lang="en-US" altLang="zh-CN" sz="2400" dirty="0">
                <a:solidFill>
                  <a:srgbClr val="009900"/>
                </a:solidFill>
              </a:rPr>
              <a:t> )</a:t>
            </a:r>
            <a:r>
              <a:rPr lang="en-US" altLang="zh-CN" sz="2400" dirty="0"/>
              <a:t/>
            </a:r>
            <a:br>
              <a:rPr lang="en-US" altLang="zh-CN" sz="2400" dirty="0"/>
            </a:br>
            <a:r>
              <a:rPr lang="en-US" altLang="zh-CN" sz="2400" dirty="0"/>
              <a:t>   </a:t>
            </a:r>
            <a:r>
              <a:rPr lang="zh-CN" altLang="en-US" sz="2400" dirty="0"/>
              <a:t>出栈指令：</a:t>
            </a:r>
            <a:r>
              <a:rPr lang="en-US" altLang="zh-CN" sz="2400" dirty="0">
                <a:solidFill>
                  <a:srgbClr val="0000FF"/>
                </a:solidFill>
              </a:rPr>
              <a:t>POP     </a:t>
            </a:r>
            <a:r>
              <a:rPr lang="en-US" altLang="zh-CN" sz="2400" dirty="0" err="1">
                <a:solidFill>
                  <a:srgbClr val="0000FF"/>
                </a:solidFill>
              </a:rPr>
              <a:t>dir</a:t>
            </a:r>
            <a:r>
              <a:rPr lang="en-US" altLang="zh-CN" sz="2400" dirty="0">
                <a:solidFill>
                  <a:srgbClr val="0000FF"/>
                </a:solidFill>
              </a:rPr>
              <a:t>         </a:t>
            </a:r>
            <a:r>
              <a:rPr lang="zh-CN" altLang="en-US" sz="2400" dirty="0">
                <a:solidFill>
                  <a:srgbClr val="009900"/>
                </a:solidFill>
              </a:rPr>
              <a:t>；</a:t>
            </a:r>
            <a:r>
              <a:rPr lang="en-US" altLang="zh-CN" sz="2400" dirty="0">
                <a:solidFill>
                  <a:srgbClr val="009900"/>
                </a:solidFill>
              </a:rPr>
              <a:t>(</a:t>
            </a:r>
            <a:r>
              <a:rPr lang="en-US" altLang="zh-CN" sz="2400" dirty="0" err="1">
                <a:solidFill>
                  <a:srgbClr val="009900"/>
                </a:solidFill>
              </a:rPr>
              <a:t>dir</a:t>
            </a:r>
            <a:r>
              <a:rPr lang="en-US" altLang="zh-CN" sz="2400" dirty="0">
                <a:solidFill>
                  <a:srgbClr val="009900"/>
                </a:solidFill>
              </a:rPr>
              <a:t> )←(SP)</a:t>
            </a:r>
            <a:r>
              <a:rPr lang="zh-CN" altLang="en-US" sz="2400" dirty="0">
                <a:solidFill>
                  <a:srgbClr val="009900"/>
                </a:solidFill>
              </a:rPr>
              <a:t>，</a:t>
            </a:r>
            <a:r>
              <a:rPr lang="en-US" altLang="zh-CN" sz="2400" dirty="0">
                <a:solidFill>
                  <a:srgbClr val="009900"/>
                </a:solidFill>
              </a:rPr>
              <a:t>SP←SP-1</a:t>
            </a:r>
            <a:endParaRPr lang="zh-CN" altLang="en-US" sz="2400" dirty="0"/>
          </a:p>
        </p:txBody>
      </p:sp>
      <p:sp>
        <p:nvSpPr>
          <p:cNvPr id="464900" name="AutoShape 4">
            <a:hlinkClick r:id="" action="ppaction://hlinkshowjump?jump=previousslide" highlightClick="1"/>
          </p:cNvPr>
          <p:cNvSpPr>
            <a:spLocks noChangeArrowheads="1"/>
          </p:cNvSpPr>
          <p:nvPr/>
        </p:nvSpPr>
        <p:spPr bwMode="auto">
          <a:xfrm>
            <a:off x="19050" y="6340475"/>
            <a:ext cx="260350" cy="498475"/>
          </a:xfrm>
          <a:prstGeom prst="actionButtonBackPrevious">
            <a:avLst/>
          </a:prstGeom>
          <a:solidFill>
            <a:srgbClr val="D793A8"/>
          </a:solidFill>
          <a:ln>
            <a:noFill/>
          </a:ln>
          <a:effectLst>
            <a:prstShdw prst="shdw17" dist="17961" dir="2700000">
              <a:srgbClr val="D793A8">
                <a:gamma/>
                <a:shade val="60000"/>
                <a:invGamma/>
              </a:srgbClr>
            </a:prstShdw>
          </a:effectLst>
          <a:extLst>
            <a:ext uri="{91240B29-F687-4F45-9708-019B960494DF}">
              <a14:hiddenLine xmlns:a14="http://schemas.microsoft.com/office/drawing/2010/main" w="9525">
                <a:solidFill>
                  <a:schemeClr val="bg1"/>
                </a:solidFill>
                <a:miter lim="800000"/>
                <a:headEnd/>
                <a:tailEnd/>
              </a14:hiddenLine>
            </a:ext>
          </a:extLst>
        </p:spPr>
        <p:txBody>
          <a:bodyPr wrap="none" tIns="0" anchor="ctr"/>
          <a:lstStyle/>
          <a:p>
            <a:pPr algn="ctr">
              <a:defRPr/>
            </a:pPr>
            <a:endParaRPr lang="zh-CN" altLang="en-US"/>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683264"/>
          </a:xfrm>
          <a:prstGeom prst="rect">
            <a:avLst/>
          </a:prstGeom>
        </p:spPr>
        <p:txBody>
          <a:bodyPr wrap="square">
            <a:spAutoFit/>
          </a:bodyPr>
          <a:lstStyle/>
          <a:p>
            <a:pPr>
              <a:lnSpc>
                <a:spcPct val="120000"/>
              </a:lnSpc>
              <a:spcBef>
                <a:spcPts val="600"/>
              </a:spcBef>
              <a:spcAft>
                <a:spcPts val="600"/>
              </a:spcAft>
            </a:pPr>
            <a:r>
              <a:rPr lang="en-US" altLang="zh-CN" sz="3200" dirty="0" smtClean="0"/>
              <a:t>3.</a:t>
            </a:r>
            <a:r>
              <a:rPr lang="zh-CN" altLang="en-US" sz="3200" dirty="0" smtClean="0"/>
              <a:t>堆栈</a:t>
            </a:r>
            <a:r>
              <a:rPr lang="zh-CN" altLang="en-US" sz="3200" dirty="0"/>
              <a:t>操作指令</a:t>
            </a:r>
            <a:endParaRPr lang="zh-CN" altLang="zh-CN" sz="3200" dirty="0">
              <a:latin typeface="+mj-ea"/>
              <a:ea typeface="+mj-ea"/>
            </a:endParaRPr>
          </a:p>
        </p:txBody>
      </p:sp>
      <p:sp>
        <p:nvSpPr>
          <p:cNvPr id="17" name="矩形 16"/>
          <p:cNvSpPr/>
          <p:nvPr/>
        </p:nvSpPr>
        <p:spPr>
          <a:xfrm>
            <a:off x="611188" y="3212976"/>
            <a:ext cx="8064896" cy="2677656"/>
          </a:xfrm>
          <a:prstGeom prst="rect">
            <a:avLst/>
          </a:prstGeom>
          <a:solidFill>
            <a:schemeClr val="bg1"/>
          </a:solidFill>
          <a:ln>
            <a:solidFill>
              <a:srgbClr val="00B050"/>
            </a:solidFill>
          </a:ln>
        </p:spPr>
        <p:txBody>
          <a:bodyPr wrap="square">
            <a:spAutoFit/>
          </a:bodyPr>
          <a:lstStyle/>
          <a:p>
            <a:r>
              <a:rPr lang="zh-CN" altLang="zh-CN" sz="2400" b="1" dirty="0"/>
              <a:t>【例</a:t>
            </a:r>
            <a:r>
              <a:rPr lang="en-US" altLang="zh-CN" sz="2400" b="1" dirty="0"/>
              <a:t>3-8</a:t>
            </a:r>
            <a:r>
              <a:rPr lang="zh-CN" altLang="zh-CN" sz="2400" b="1" dirty="0"/>
              <a:t>】设（</a:t>
            </a:r>
            <a:r>
              <a:rPr lang="en-US" altLang="zh-CN" sz="2400" b="1" dirty="0"/>
              <a:t>20H</a:t>
            </a:r>
            <a:r>
              <a:rPr lang="zh-CN" altLang="zh-CN" sz="2400" b="1" dirty="0"/>
              <a:t>）</a:t>
            </a:r>
            <a:r>
              <a:rPr lang="en-US" altLang="zh-CN" sz="2400" b="1" dirty="0"/>
              <a:t>=X,</a:t>
            </a:r>
            <a:r>
              <a:rPr lang="zh-CN" altLang="zh-CN" sz="2400" b="1" dirty="0"/>
              <a:t>（</a:t>
            </a:r>
            <a:r>
              <a:rPr lang="en-US" altLang="zh-CN" sz="2400" b="1" dirty="0"/>
              <a:t>30H</a:t>
            </a:r>
            <a:r>
              <a:rPr lang="zh-CN" altLang="zh-CN" sz="2400" b="1" dirty="0"/>
              <a:t>）</a:t>
            </a:r>
            <a:r>
              <a:rPr lang="en-US" altLang="zh-CN" sz="2400" b="1" dirty="0"/>
              <a:t>=Y</a:t>
            </a:r>
            <a:r>
              <a:rPr lang="zh-CN" altLang="zh-CN" sz="2400" b="1" dirty="0"/>
              <a:t>，利用堆栈完成两个单元中的数据交换。</a:t>
            </a:r>
          </a:p>
          <a:p>
            <a:r>
              <a:rPr lang="en-US" altLang="zh-CN" sz="2400" b="1" dirty="0" smtClean="0"/>
              <a:t>MOV </a:t>
            </a:r>
            <a:r>
              <a:rPr lang="en-US" altLang="zh-CN" sz="2400" b="1" dirty="0"/>
              <a:t>SP,#60H</a:t>
            </a:r>
            <a:r>
              <a:rPr lang="en-US" altLang="zh-CN" sz="2000" b="1" dirty="0"/>
              <a:t>	</a:t>
            </a:r>
            <a:r>
              <a:rPr lang="en-US" altLang="zh-CN" sz="2000" b="1" dirty="0" smtClean="0"/>
              <a:t>     </a:t>
            </a:r>
            <a:r>
              <a:rPr lang="en-US" altLang="zh-CN" sz="2000" b="1" dirty="0" smtClean="0">
                <a:solidFill>
                  <a:srgbClr val="00B050"/>
                </a:solidFill>
              </a:rPr>
              <a:t>;</a:t>
            </a:r>
            <a:r>
              <a:rPr lang="zh-CN" altLang="zh-CN" sz="2000" b="1" dirty="0">
                <a:solidFill>
                  <a:srgbClr val="00B050"/>
                </a:solidFill>
              </a:rPr>
              <a:t>栈底地址为</a:t>
            </a:r>
            <a:r>
              <a:rPr lang="en-US" altLang="zh-CN" sz="2000" b="1" dirty="0">
                <a:solidFill>
                  <a:srgbClr val="00B050"/>
                </a:solidFill>
              </a:rPr>
              <a:t>60H</a:t>
            </a:r>
            <a:endParaRPr lang="zh-CN" altLang="zh-CN" sz="2000" b="1" dirty="0">
              <a:solidFill>
                <a:srgbClr val="00B050"/>
              </a:solidFill>
            </a:endParaRPr>
          </a:p>
          <a:p>
            <a:r>
              <a:rPr lang="en-US" altLang="zh-CN" sz="2400" b="1" dirty="0"/>
              <a:t>PUSH 20H</a:t>
            </a:r>
            <a:r>
              <a:rPr lang="en-US" altLang="zh-CN" sz="2000" b="1" dirty="0"/>
              <a:t>	</a:t>
            </a:r>
            <a:r>
              <a:rPr lang="en-US" altLang="zh-CN" sz="2000" b="1" dirty="0" smtClean="0"/>
              <a:t>     </a:t>
            </a:r>
            <a:r>
              <a:rPr lang="en-US" altLang="zh-CN" sz="2000" b="1" dirty="0" smtClean="0">
                <a:solidFill>
                  <a:srgbClr val="00B050"/>
                </a:solidFill>
              </a:rPr>
              <a:t>; </a:t>
            </a:r>
            <a:r>
              <a:rPr lang="en-US" altLang="zh-CN" sz="2000" b="1" dirty="0">
                <a:solidFill>
                  <a:srgbClr val="00B050"/>
                </a:solidFill>
              </a:rPr>
              <a:t>(SP) + 1</a:t>
            </a:r>
            <a:r>
              <a:rPr lang="zh-CN" altLang="zh-CN" sz="2000" b="1" dirty="0">
                <a:solidFill>
                  <a:srgbClr val="00B050"/>
                </a:solidFill>
              </a:rPr>
              <a:t>→</a:t>
            </a:r>
            <a:r>
              <a:rPr lang="en-US" altLang="zh-CN" sz="2000" b="1" dirty="0">
                <a:solidFill>
                  <a:srgbClr val="00B050"/>
                </a:solidFill>
              </a:rPr>
              <a:t>SP</a:t>
            </a:r>
            <a:r>
              <a:rPr lang="zh-CN" altLang="zh-CN" sz="2000" b="1" dirty="0">
                <a:solidFill>
                  <a:srgbClr val="00B050"/>
                </a:solidFill>
              </a:rPr>
              <a:t>，</a:t>
            </a:r>
            <a:r>
              <a:rPr lang="en-US" altLang="zh-CN" sz="2000" b="1" dirty="0">
                <a:solidFill>
                  <a:srgbClr val="00B050"/>
                </a:solidFill>
              </a:rPr>
              <a:t>(20H)</a:t>
            </a:r>
            <a:r>
              <a:rPr lang="zh-CN" altLang="zh-CN" sz="2000" b="1" dirty="0">
                <a:solidFill>
                  <a:srgbClr val="00B050"/>
                </a:solidFill>
              </a:rPr>
              <a:t>→</a:t>
            </a:r>
            <a:r>
              <a:rPr lang="en-US" altLang="zh-CN" sz="2000" b="1" dirty="0">
                <a:solidFill>
                  <a:srgbClr val="00B050"/>
                </a:solidFill>
              </a:rPr>
              <a:t>61H</a:t>
            </a:r>
            <a:r>
              <a:rPr lang="zh-CN" altLang="zh-CN" sz="2000" b="1" dirty="0">
                <a:solidFill>
                  <a:srgbClr val="00B050"/>
                </a:solidFill>
              </a:rPr>
              <a:t>，即将</a:t>
            </a:r>
            <a:r>
              <a:rPr lang="en-US" altLang="zh-CN" sz="2000" b="1" dirty="0">
                <a:solidFill>
                  <a:srgbClr val="00B050"/>
                </a:solidFill>
              </a:rPr>
              <a:t>X</a:t>
            </a:r>
            <a:r>
              <a:rPr lang="zh-CN" altLang="zh-CN" sz="2000" b="1" dirty="0">
                <a:solidFill>
                  <a:srgbClr val="00B050"/>
                </a:solidFill>
              </a:rPr>
              <a:t>入栈</a:t>
            </a:r>
          </a:p>
          <a:p>
            <a:r>
              <a:rPr lang="en-US" altLang="zh-CN" sz="2400" b="1" dirty="0"/>
              <a:t>PUSH 30H</a:t>
            </a:r>
            <a:r>
              <a:rPr lang="en-US" altLang="zh-CN" sz="2000" b="1" dirty="0"/>
              <a:t>	</a:t>
            </a:r>
            <a:r>
              <a:rPr lang="en-US" altLang="zh-CN" sz="2000" b="1" dirty="0" smtClean="0"/>
              <a:t>     </a:t>
            </a:r>
            <a:r>
              <a:rPr lang="en-US" altLang="zh-CN" sz="2000" b="1" dirty="0" smtClean="0">
                <a:solidFill>
                  <a:srgbClr val="00B050"/>
                </a:solidFill>
              </a:rPr>
              <a:t>; </a:t>
            </a:r>
            <a:r>
              <a:rPr lang="en-US" altLang="zh-CN" sz="2000" b="1" dirty="0">
                <a:solidFill>
                  <a:srgbClr val="00B050"/>
                </a:solidFill>
              </a:rPr>
              <a:t>(SP) + 1</a:t>
            </a:r>
            <a:r>
              <a:rPr lang="zh-CN" altLang="zh-CN" sz="2000" b="1" dirty="0">
                <a:solidFill>
                  <a:srgbClr val="00B050"/>
                </a:solidFill>
              </a:rPr>
              <a:t>→</a:t>
            </a:r>
            <a:r>
              <a:rPr lang="en-US" altLang="zh-CN" sz="2000" b="1" dirty="0">
                <a:solidFill>
                  <a:srgbClr val="00B050"/>
                </a:solidFill>
              </a:rPr>
              <a:t>SP</a:t>
            </a:r>
            <a:r>
              <a:rPr lang="zh-CN" altLang="zh-CN" sz="2000" b="1" dirty="0">
                <a:solidFill>
                  <a:srgbClr val="00B050"/>
                </a:solidFill>
              </a:rPr>
              <a:t>，</a:t>
            </a:r>
            <a:r>
              <a:rPr lang="en-US" altLang="zh-CN" sz="2000" b="1" dirty="0">
                <a:solidFill>
                  <a:srgbClr val="00B050"/>
                </a:solidFill>
              </a:rPr>
              <a:t>(30H)</a:t>
            </a:r>
            <a:r>
              <a:rPr lang="zh-CN" altLang="zh-CN" sz="2000" b="1" dirty="0">
                <a:solidFill>
                  <a:srgbClr val="00B050"/>
                </a:solidFill>
              </a:rPr>
              <a:t>→</a:t>
            </a:r>
            <a:r>
              <a:rPr lang="en-US" altLang="zh-CN" sz="2000" b="1" dirty="0">
                <a:solidFill>
                  <a:srgbClr val="00B050"/>
                </a:solidFill>
              </a:rPr>
              <a:t>62H</a:t>
            </a:r>
            <a:r>
              <a:rPr lang="zh-CN" altLang="zh-CN" sz="2000" b="1" dirty="0">
                <a:solidFill>
                  <a:srgbClr val="00B050"/>
                </a:solidFill>
              </a:rPr>
              <a:t>，将</a:t>
            </a:r>
            <a:r>
              <a:rPr lang="en-US" altLang="zh-CN" sz="2000" b="1" dirty="0">
                <a:solidFill>
                  <a:srgbClr val="00B050"/>
                </a:solidFill>
              </a:rPr>
              <a:t>Y</a:t>
            </a:r>
            <a:r>
              <a:rPr lang="zh-CN" altLang="zh-CN" sz="2000" b="1" dirty="0">
                <a:solidFill>
                  <a:srgbClr val="00B050"/>
                </a:solidFill>
              </a:rPr>
              <a:t>入栈</a:t>
            </a:r>
          </a:p>
          <a:p>
            <a:r>
              <a:rPr lang="en-US" altLang="zh-CN" sz="2400" b="1" dirty="0"/>
              <a:t>POP </a:t>
            </a:r>
            <a:r>
              <a:rPr lang="en-US" altLang="zh-CN" sz="2400" b="1" dirty="0"/>
              <a:t>20H</a:t>
            </a:r>
            <a:r>
              <a:rPr lang="en-US" altLang="zh-CN" sz="2000" b="1" dirty="0"/>
              <a:t>	</a:t>
            </a:r>
            <a:r>
              <a:rPr lang="en-US" altLang="zh-CN" sz="2000" b="1" dirty="0">
                <a:solidFill>
                  <a:srgbClr val="00B050"/>
                </a:solidFill>
              </a:rPr>
              <a:t>; (62H)</a:t>
            </a:r>
            <a:r>
              <a:rPr lang="zh-CN" altLang="zh-CN" sz="2000" b="1" dirty="0">
                <a:solidFill>
                  <a:srgbClr val="00B050"/>
                </a:solidFill>
              </a:rPr>
              <a:t>→</a:t>
            </a:r>
            <a:r>
              <a:rPr lang="en-US" altLang="zh-CN" sz="2000" b="1" dirty="0">
                <a:solidFill>
                  <a:srgbClr val="00B050"/>
                </a:solidFill>
              </a:rPr>
              <a:t>20H</a:t>
            </a:r>
            <a:r>
              <a:rPr lang="zh-CN" altLang="zh-CN" sz="2000" b="1" dirty="0">
                <a:solidFill>
                  <a:srgbClr val="00B050"/>
                </a:solidFill>
              </a:rPr>
              <a:t>，</a:t>
            </a:r>
            <a:r>
              <a:rPr lang="en-US" altLang="zh-CN" sz="2000" b="1" dirty="0">
                <a:solidFill>
                  <a:srgbClr val="00B050"/>
                </a:solidFill>
              </a:rPr>
              <a:t>(SP) - 1</a:t>
            </a:r>
            <a:r>
              <a:rPr lang="zh-CN" altLang="zh-CN" sz="2000" b="1" dirty="0">
                <a:solidFill>
                  <a:srgbClr val="00B050"/>
                </a:solidFill>
              </a:rPr>
              <a:t>→</a:t>
            </a:r>
            <a:r>
              <a:rPr lang="en-US" altLang="zh-CN" sz="2000" b="1" dirty="0">
                <a:solidFill>
                  <a:srgbClr val="00B050"/>
                </a:solidFill>
              </a:rPr>
              <a:t>(SP)</a:t>
            </a:r>
            <a:r>
              <a:rPr lang="zh-CN" altLang="zh-CN" sz="2000" b="1" dirty="0">
                <a:solidFill>
                  <a:srgbClr val="00B050"/>
                </a:solidFill>
              </a:rPr>
              <a:t>，将</a:t>
            </a:r>
            <a:r>
              <a:rPr lang="en-US" altLang="zh-CN" sz="2000" b="1" dirty="0">
                <a:solidFill>
                  <a:srgbClr val="00B050"/>
                </a:solidFill>
              </a:rPr>
              <a:t>Y</a:t>
            </a:r>
            <a:r>
              <a:rPr lang="zh-CN" altLang="zh-CN" sz="2000" b="1" dirty="0">
                <a:solidFill>
                  <a:srgbClr val="00B050"/>
                </a:solidFill>
              </a:rPr>
              <a:t>出栈，送入</a:t>
            </a:r>
            <a:r>
              <a:rPr lang="en-US" altLang="zh-CN" sz="2000" b="1" dirty="0">
                <a:solidFill>
                  <a:srgbClr val="00B050"/>
                </a:solidFill>
              </a:rPr>
              <a:t>20H</a:t>
            </a:r>
            <a:endParaRPr lang="zh-CN" altLang="zh-CN" sz="2000" b="1" dirty="0">
              <a:solidFill>
                <a:srgbClr val="00B050"/>
              </a:solidFill>
            </a:endParaRPr>
          </a:p>
          <a:p>
            <a:r>
              <a:rPr lang="en-US" altLang="zh-CN" sz="2400" b="1" dirty="0"/>
              <a:t>POP 30H</a:t>
            </a:r>
            <a:r>
              <a:rPr lang="en-US" altLang="zh-CN" sz="2000" b="1" dirty="0"/>
              <a:t>	</a:t>
            </a:r>
            <a:r>
              <a:rPr lang="en-US" altLang="zh-CN" sz="2000" b="1" dirty="0" smtClean="0">
                <a:solidFill>
                  <a:srgbClr val="00B050"/>
                </a:solidFill>
              </a:rPr>
              <a:t>; </a:t>
            </a:r>
            <a:r>
              <a:rPr lang="en-US" altLang="zh-CN" sz="2000" b="1" dirty="0">
                <a:solidFill>
                  <a:srgbClr val="00B050"/>
                </a:solidFill>
              </a:rPr>
              <a:t>(61H)</a:t>
            </a:r>
            <a:r>
              <a:rPr lang="zh-CN" altLang="zh-CN" sz="2000" b="1" dirty="0">
                <a:solidFill>
                  <a:srgbClr val="00B050"/>
                </a:solidFill>
              </a:rPr>
              <a:t>→</a:t>
            </a:r>
            <a:r>
              <a:rPr lang="en-US" altLang="zh-CN" sz="2000" b="1" dirty="0">
                <a:solidFill>
                  <a:srgbClr val="00B050"/>
                </a:solidFill>
              </a:rPr>
              <a:t>30H</a:t>
            </a:r>
            <a:r>
              <a:rPr lang="zh-CN" altLang="zh-CN" sz="2000" b="1" dirty="0">
                <a:solidFill>
                  <a:srgbClr val="00B050"/>
                </a:solidFill>
              </a:rPr>
              <a:t>，</a:t>
            </a:r>
            <a:r>
              <a:rPr lang="en-US" altLang="zh-CN" sz="2000" b="1" dirty="0">
                <a:solidFill>
                  <a:srgbClr val="00B050"/>
                </a:solidFill>
              </a:rPr>
              <a:t>(SP) - 1</a:t>
            </a:r>
            <a:r>
              <a:rPr lang="zh-CN" altLang="zh-CN" sz="2000" b="1" dirty="0">
                <a:solidFill>
                  <a:srgbClr val="00B050"/>
                </a:solidFill>
              </a:rPr>
              <a:t>→</a:t>
            </a:r>
            <a:r>
              <a:rPr lang="en-US" altLang="zh-CN" sz="2000" b="1" dirty="0">
                <a:solidFill>
                  <a:srgbClr val="00B050"/>
                </a:solidFill>
              </a:rPr>
              <a:t>(SP)</a:t>
            </a:r>
            <a:r>
              <a:rPr lang="zh-CN" altLang="zh-CN" sz="2000" b="1" dirty="0">
                <a:solidFill>
                  <a:srgbClr val="00B050"/>
                </a:solidFill>
              </a:rPr>
              <a:t>，将</a:t>
            </a:r>
            <a:r>
              <a:rPr lang="en-US" altLang="zh-CN" sz="2000" b="1" dirty="0">
                <a:solidFill>
                  <a:srgbClr val="00B050"/>
                </a:solidFill>
              </a:rPr>
              <a:t>Y</a:t>
            </a:r>
            <a:r>
              <a:rPr lang="zh-CN" altLang="zh-CN" sz="2000" b="1" dirty="0">
                <a:solidFill>
                  <a:srgbClr val="00B050"/>
                </a:solidFill>
              </a:rPr>
              <a:t>出栈，送入</a:t>
            </a:r>
            <a:r>
              <a:rPr lang="en-US" altLang="zh-CN" sz="2000" b="1" dirty="0">
                <a:solidFill>
                  <a:srgbClr val="00B050"/>
                </a:solidFill>
              </a:rPr>
              <a:t>30H</a:t>
            </a:r>
            <a:endParaRPr lang="zh-CN" altLang="zh-CN" sz="2000" b="1" dirty="0">
              <a:solidFill>
                <a:srgbClr val="00B050"/>
              </a:solidFill>
            </a:endParaRPr>
          </a:p>
        </p:txBody>
      </p:sp>
      <p:pic>
        <p:nvPicPr>
          <p:cNvPr id="19" name="图片 18"/>
          <p:cNvPicPr/>
          <p:nvPr/>
        </p:nvPicPr>
        <p:blipFill>
          <a:blip r:embed="rId4">
            <a:extLst>
              <a:ext uri="{28A0092B-C50C-407E-A947-70E740481C1C}">
                <a14:useLocalDpi xmlns:a14="http://schemas.microsoft.com/office/drawing/2010/main" val="0"/>
              </a:ext>
            </a:extLst>
          </a:blip>
          <a:stretch>
            <a:fillRect/>
          </a:stretch>
        </p:blipFill>
        <p:spPr>
          <a:xfrm>
            <a:off x="3635896" y="3969515"/>
            <a:ext cx="2520280" cy="2433032"/>
          </a:xfrm>
          <a:prstGeom prst="rect">
            <a:avLst/>
          </a:prstGeom>
        </p:spPr>
      </p:pic>
      <p:pic>
        <p:nvPicPr>
          <p:cNvPr id="20" name="图片 19"/>
          <p:cNvPicPr/>
          <p:nvPr/>
        </p:nvPicPr>
        <p:blipFill>
          <a:blip r:embed="rId5">
            <a:extLst>
              <a:ext uri="{28A0092B-C50C-407E-A947-70E740481C1C}">
                <a14:useLocalDpi xmlns:a14="http://schemas.microsoft.com/office/drawing/2010/main" val="0"/>
              </a:ext>
            </a:extLst>
          </a:blip>
          <a:stretch>
            <a:fillRect/>
          </a:stretch>
        </p:blipFill>
        <p:spPr>
          <a:xfrm>
            <a:off x="6388723" y="3987633"/>
            <a:ext cx="2299172" cy="2366074"/>
          </a:xfrm>
          <a:prstGeom prst="rect">
            <a:avLst/>
          </a:prstGeom>
        </p:spPr>
      </p:pic>
      <p:sp>
        <p:nvSpPr>
          <p:cNvPr id="5" name="矩形 4"/>
          <p:cNvSpPr/>
          <p:nvPr/>
        </p:nvSpPr>
        <p:spPr>
          <a:xfrm>
            <a:off x="3294112" y="6340475"/>
            <a:ext cx="5724128" cy="369332"/>
          </a:xfrm>
          <a:prstGeom prst="rect">
            <a:avLst/>
          </a:prstGeom>
        </p:spPr>
        <p:txBody>
          <a:bodyPr wrap="square">
            <a:spAutoFit/>
          </a:bodyPr>
          <a:lstStyle/>
          <a:p>
            <a:r>
              <a:rPr lang="en-US" altLang="zh-CN" dirty="0"/>
              <a:t>	(a)X</a:t>
            </a:r>
            <a:r>
              <a:rPr lang="zh-CN" altLang="zh-CN" dirty="0"/>
              <a:t>、</a:t>
            </a:r>
            <a:r>
              <a:rPr lang="en-US" altLang="zh-CN" dirty="0"/>
              <a:t>Y</a:t>
            </a:r>
            <a:r>
              <a:rPr lang="zh-CN" altLang="zh-CN" dirty="0"/>
              <a:t>入栈后的</a:t>
            </a:r>
            <a:r>
              <a:rPr lang="zh-CN" altLang="zh-CN" dirty="0" smtClean="0"/>
              <a:t>堆栈</a:t>
            </a:r>
            <a:r>
              <a:rPr lang="en-US" altLang="zh-CN" dirty="0" smtClean="0"/>
              <a:t>    (</a:t>
            </a:r>
            <a:r>
              <a:rPr lang="en-US" altLang="zh-CN" dirty="0"/>
              <a:t>b)X</a:t>
            </a:r>
            <a:r>
              <a:rPr lang="zh-CN" altLang="zh-CN" dirty="0"/>
              <a:t>、</a:t>
            </a:r>
            <a:r>
              <a:rPr lang="en-US" altLang="zh-CN" dirty="0"/>
              <a:t>Y</a:t>
            </a:r>
            <a:r>
              <a:rPr lang="zh-CN" altLang="zh-CN" dirty="0"/>
              <a:t>出栈后的堆栈</a:t>
            </a:r>
          </a:p>
        </p:txBody>
      </p:sp>
    </p:spTree>
    <p:extLst>
      <p:ext uri="{BB962C8B-B14F-4D97-AF65-F5344CB8AC3E}">
        <p14:creationId xmlns:p14="http://schemas.microsoft.com/office/powerpoint/2010/main" val="1211259489"/>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堆栈操作指令是直接寻址指令，要注意其书写格式。例如以下指令，左边的是正确的，右边的是错误的。</a:t>
            </a:r>
          </a:p>
          <a:p>
            <a:pPr marL="0" indent="0">
              <a:buNone/>
            </a:pPr>
            <a:r>
              <a:rPr lang="en-US" altLang="zh-CN" sz="2400" dirty="0"/>
              <a:t>	</a:t>
            </a:r>
            <a:r>
              <a:rPr lang="zh-CN" altLang="zh-CN" sz="2400" dirty="0" smtClean="0"/>
              <a:t>正确</a:t>
            </a:r>
            <a:r>
              <a:rPr lang="zh-CN" altLang="zh-CN" sz="2400" dirty="0"/>
              <a:t>指令</a:t>
            </a:r>
            <a:r>
              <a:rPr lang="en-US" altLang="zh-CN" sz="2400" dirty="0"/>
              <a:t>		</a:t>
            </a:r>
            <a:r>
              <a:rPr lang="zh-CN" altLang="zh-CN" sz="2400" dirty="0"/>
              <a:t>错误指令</a:t>
            </a:r>
          </a:p>
          <a:p>
            <a:pPr marL="400050" lvl="1" indent="0">
              <a:buNone/>
            </a:pPr>
            <a:r>
              <a:rPr lang="en-US" altLang="zh-CN" sz="2400" dirty="0"/>
              <a:t>PUSH ACC		PUSH A</a:t>
            </a:r>
            <a:endParaRPr lang="zh-CN" altLang="zh-CN" sz="2400" dirty="0"/>
          </a:p>
          <a:p>
            <a:pPr marL="400050" lvl="1" indent="0">
              <a:buNone/>
            </a:pPr>
            <a:r>
              <a:rPr lang="en-US" altLang="zh-CN" sz="2400" dirty="0"/>
              <a:t>PUSH 30H		PUSH R0</a:t>
            </a:r>
            <a:endParaRPr lang="zh-CN" altLang="zh-CN" sz="2400" dirty="0"/>
          </a:p>
          <a:p>
            <a:pPr marL="400050" lvl="1" indent="0">
              <a:buNone/>
            </a:pPr>
            <a:r>
              <a:rPr lang="en-US" altLang="zh-CN" sz="2400" dirty="0"/>
              <a:t>POP ACC		</a:t>
            </a:r>
            <a:r>
              <a:rPr lang="en-US" altLang="zh-CN" sz="2400" dirty="0" smtClean="0"/>
              <a:t>	POP </a:t>
            </a:r>
            <a:r>
              <a:rPr lang="en-US" altLang="zh-CN" sz="2400" dirty="0"/>
              <a:t>A</a:t>
            </a:r>
            <a:endParaRPr lang="zh-CN" altLang="zh-CN" sz="2400" dirty="0"/>
          </a:p>
          <a:p>
            <a:pPr marL="400050" lvl="1" indent="0">
              <a:buNone/>
            </a:pPr>
            <a:r>
              <a:rPr lang="en-US" altLang="zh-CN" sz="2400" dirty="0"/>
              <a:t>POP 30H			POP R0</a:t>
            </a:r>
            <a:endParaRPr lang="zh-CN" altLang="zh-CN"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683264"/>
          </a:xfrm>
          <a:prstGeom prst="rect">
            <a:avLst/>
          </a:prstGeom>
        </p:spPr>
        <p:txBody>
          <a:bodyPr wrap="square">
            <a:spAutoFit/>
          </a:bodyPr>
          <a:lstStyle/>
          <a:p>
            <a:pPr>
              <a:lnSpc>
                <a:spcPct val="120000"/>
              </a:lnSpc>
              <a:spcBef>
                <a:spcPts val="600"/>
              </a:spcBef>
              <a:spcAft>
                <a:spcPts val="600"/>
              </a:spcAft>
            </a:pPr>
            <a:r>
              <a:rPr lang="en-US" altLang="zh-CN" sz="3200" dirty="0" smtClean="0"/>
              <a:t>3.</a:t>
            </a:r>
            <a:r>
              <a:rPr lang="zh-CN" altLang="en-US" sz="3200" dirty="0" smtClean="0"/>
              <a:t>堆栈</a:t>
            </a:r>
            <a:r>
              <a:rPr lang="zh-CN" altLang="en-US" sz="3200" dirty="0"/>
              <a:t>操作指令</a:t>
            </a:r>
            <a:endParaRPr lang="zh-CN" altLang="zh-CN" sz="3200" dirty="0">
              <a:latin typeface="+mj-ea"/>
              <a:ea typeface="+mj-ea"/>
            </a:endParaRPr>
          </a:p>
        </p:txBody>
      </p:sp>
    </p:spTree>
    <p:extLst>
      <p:ext uri="{BB962C8B-B14F-4D97-AF65-F5344CB8AC3E}">
        <p14:creationId xmlns:p14="http://schemas.microsoft.com/office/powerpoint/2010/main" val="1574136338"/>
      </p:ext>
    </p:extLst>
  </p:cSld>
  <p:clrMapOvr>
    <a:masterClrMapping/>
  </p:clrMapOvr>
  <p:transition>
    <p:sndAc>
      <p:stSnd>
        <p:snd r:embed="rId3" name="CAMERA.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smtClean="0"/>
              <a:t>（</a:t>
            </a:r>
            <a:r>
              <a:rPr lang="en-US" altLang="zh-CN" sz="2400" dirty="0"/>
              <a:t>1</a:t>
            </a:r>
            <a:r>
              <a:rPr lang="zh-CN" altLang="zh-CN" sz="2400" dirty="0"/>
              <a:t>）字节交换指令</a:t>
            </a:r>
          </a:p>
          <a:p>
            <a:pPr marL="0" indent="0">
              <a:buNone/>
            </a:pPr>
            <a:r>
              <a:rPr lang="en-US" altLang="zh-CN" sz="2400" dirty="0" smtClean="0"/>
              <a:t>     </a:t>
            </a:r>
            <a:r>
              <a:rPr lang="zh-CN" altLang="zh-CN" sz="2400" dirty="0" smtClean="0"/>
              <a:t>字节</a:t>
            </a:r>
            <a:r>
              <a:rPr lang="zh-CN" altLang="zh-CN" sz="2400" dirty="0"/>
              <a:t>交换指令的功能是将第二操作数所指定的工作寄存器</a:t>
            </a:r>
            <a:r>
              <a:rPr lang="en-US" altLang="zh-CN" sz="2400" dirty="0" err="1"/>
              <a:t>Rn</a:t>
            </a:r>
            <a:r>
              <a:rPr lang="en-US" altLang="zh-CN" sz="2400" dirty="0"/>
              <a:t>( R0</a:t>
            </a:r>
            <a:r>
              <a:rPr lang="zh-CN" altLang="zh-CN" sz="2400" dirty="0"/>
              <a:t>～</a:t>
            </a:r>
            <a:r>
              <a:rPr lang="en-US" altLang="zh-CN" sz="2400" dirty="0"/>
              <a:t>R7 )</a:t>
            </a:r>
            <a:r>
              <a:rPr lang="zh-CN" altLang="zh-CN" sz="2400" dirty="0"/>
              <a:t>的内容、直接寻址或间接寻址的单元内容与累加器</a:t>
            </a:r>
            <a:r>
              <a:rPr lang="en-US" altLang="zh-CN" sz="2400" dirty="0"/>
              <a:t>A </a:t>
            </a:r>
            <a:r>
              <a:rPr lang="zh-CN" altLang="zh-CN" sz="2400" dirty="0"/>
              <a:t>中的内容互换。</a:t>
            </a:r>
          </a:p>
          <a:p>
            <a:pPr marL="400050" lvl="1" indent="0">
              <a:buNone/>
            </a:pPr>
            <a:r>
              <a:rPr lang="zh-CN" altLang="zh-CN" sz="2400" dirty="0"/>
              <a:t>汇编指令格式</a:t>
            </a:r>
            <a:r>
              <a:rPr lang="en-US" altLang="zh-CN" sz="2400" dirty="0"/>
              <a:t>			    </a:t>
            </a:r>
            <a:r>
              <a:rPr lang="zh-CN" altLang="zh-CN" sz="2400" dirty="0"/>
              <a:t>说明</a:t>
            </a:r>
          </a:p>
          <a:p>
            <a:pPr marL="400050" lvl="1" indent="0">
              <a:buNone/>
            </a:pPr>
            <a:r>
              <a:rPr lang="en-US" altLang="zh-CN" sz="2400" dirty="0"/>
              <a:t>XCH </a:t>
            </a:r>
            <a:r>
              <a:rPr lang="en-US" altLang="zh-CN" sz="2400" dirty="0" err="1"/>
              <a:t>A,Rn</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Rn</a:t>
            </a:r>
            <a:r>
              <a:rPr lang="en-US" altLang="zh-CN" sz="2400" dirty="0">
                <a:solidFill>
                  <a:srgbClr val="00B050"/>
                </a:solidFill>
              </a:rPr>
              <a:t>)</a:t>
            </a:r>
            <a:endParaRPr lang="zh-CN" altLang="zh-CN" sz="2400" dirty="0">
              <a:solidFill>
                <a:srgbClr val="00B050"/>
              </a:solidFill>
            </a:endParaRPr>
          </a:p>
          <a:p>
            <a:pPr marL="400050" lvl="1" indent="0">
              <a:buNone/>
            </a:pPr>
            <a:r>
              <a:rPr lang="en-US" altLang="zh-CN" sz="2400" dirty="0"/>
              <a:t>XCH </a:t>
            </a:r>
            <a:r>
              <a:rPr lang="en-US" altLang="zh-CN" sz="2400" dirty="0" err="1"/>
              <a:t>A,direct</a:t>
            </a:r>
            <a:r>
              <a:rPr lang="en-US" altLang="zh-CN" sz="2400" dirty="0"/>
              <a:t> 	</a:t>
            </a:r>
            <a:r>
              <a:rPr lang="en-US" altLang="zh-CN" sz="2400" dirty="0" smtClean="0"/>
              <a:t> 	</a:t>
            </a:r>
            <a:r>
              <a:rPr lang="en-US" altLang="zh-CN" sz="2400" dirty="0" smtClean="0">
                <a:solidFill>
                  <a:srgbClr val="00B050"/>
                </a:solidFill>
              </a:rPr>
              <a:t>; </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marL="400050" lvl="1" indent="0">
              <a:buNone/>
            </a:pPr>
            <a:r>
              <a:rPr lang="en-US" altLang="zh-CN" sz="2400" dirty="0"/>
              <a:t>XCH A,@</a:t>
            </a:r>
            <a:r>
              <a:rPr lang="en-US" altLang="zh-CN" sz="2400" dirty="0" err="1"/>
              <a:t>Ri</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smtClean="0">
                <a:solidFill>
                  <a:srgbClr val="00B050"/>
                </a:solidFill>
              </a:rPr>
              <a:t>))</a:t>
            </a: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611188" y="4768825"/>
            <a:ext cx="7560840" cy="934679"/>
          </a:xfrm>
          <a:prstGeom prst="rect">
            <a:avLst/>
          </a:prstGeom>
          <a:solidFill>
            <a:schemeClr val="bg1"/>
          </a:solidFill>
          <a:ln>
            <a:solidFill>
              <a:srgbClr val="00B050"/>
            </a:solidFill>
          </a:ln>
        </p:spPr>
        <p:txBody>
          <a:bodyPr wrap="square">
            <a:spAutoFit/>
          </a:bodyPr>
          <a:lstStyle/>
          <a:p>
            <a:pPr marL="342900" indent="-342900">
              <a:lnSpc>
                <a:spcPct val="120000"/>
              </a:lnSpc>
              <a:spcBef>
                <a:spcPct val="20000"/>
              </a:spcBef>
            </a:pPr>
            <a:r>
              <a:rPr lang="zh-CN" altLang="en-US" sz="2400" dirty="0"/>
              <a:t>例如，</a:t>
            </a:r>
            <a:r>
              <a:rPr lang="zh-CN" altLang="en-US" sz="2400" dirty="0" smtClean="0"/>
              <a:t>设</a:t>
            </a:r>
            <a:r>
              <a:rPr lang="en-US" altLang="zh-CN" sz="2400" dirty="0"/>
              <a:t>A= 29H</a:t>
            </a:r>
            <a:r>
              <a:rPr lang="zh-CN" altLang="en-US" sz="2400" dirty="0"/>
              <a:t>，（</a:t>
            </a:r>
            <a:r>
              <a:rPr lang="en-US" altLang="zh-CN" sz="2400" dirty="0"/>
              <a:t>2AH ) </a:t>
            </a:r>
            <a:r>
              <a:rPr lang="zh-CN" altLang="en-US" sz="2400" dirty="0"/>
              <a:t>＝</a:t>
            </a:r>
            <a:r>
              <a:rPr lang="en-US" altLang="zh-CN" sz="2400" dirty="0"/>
              <a:t>38H </a:t>
            </a:r>
            <a:r>
              <a:rPr lang="zh-CN" altLang="en-US" sz="2400" dirty="0"/>
              <a:t>执行指令 </a:t>
            </a:r>
            <a:r>
              <a:rPr lang="en-US" altLang="zh-CN" sz="2400" dirty="0"/>
              <a:t>XCH   A</a:t>
            </a:r>
            <a:r>
              <a:rPr lang="zh-CN" altLang="en-US" sz="2400" dirty="0"/>
              <a:t>，</a:t>
            </a:r>
            <a:r>
              <a:rPr lang="en-US" altLang="zh-CN" sz="2400" dirty="0"/>
              <a:t>2AH </a:t>
            </a:r>
            <a:r>
              <a:rPr lang="zh-CN" altLang="en-US" sz="2400" dirty="0"/>
              <a:t>后，</a:t>
            </a:r>
            <a:r>
              <a:rPr lang="en-US" altLang="zh-CN" sz="2400" dirty="0"/>
              <a:t>A=  </a:t>
            </a:r>
            <a:r>
              <a:rPr lang="en-US" altLang="zh-CN" sz="2400" dirty="0" smtClean="0"/>
              <a:t>38H</a:t>
            </a:r>
            <a:r>
              <a:rPr lang="zh-CN" altLang="en-US" sz="2400" dirty="0"/>
              <a:t>	，</a:t>
            </a:r>
            <a:r>
              <a:rPr lang="en-US" altLang="zh-CN" sz="2400" dirty="0"/>
              <a:t>(2AH)=  </a:t>
            </a:r>
            <a:r>
              <a:rPr lang="en-US" altLang="zh-CN" sz="2400" dirty="0" smtClean="0"/>
              <a:t>29H</a:t>
            </a:r>
            <a:endParaRPr lang="zh-CN" altLang="en-US" sz="2400" dirty="0"/>
          </a:p>
        </p:txBody>
      </p:sp>
    </p:spTree>
    <p:extLst>
      <p:ext uri="{BB962C8B-B14F-4D97-AF65-F5344CB8AC3E}">
        <p14:creationId xmlns:p14="http://schemas.microsoft.com/office/powerpoint/2010/main" val="2990575867"/>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smtClean="0"/>
              <a:t>（</a:t>
            </a:r>
            <a:r>
              <a:rPr lang="en-US" altLang="zh-CN" sz="2400" dirty="0"/>
              <a:t>2</a:t>
            </a:r>
            <a:r>
              <a:rPr lang="zh-CN" altLang="zh-CN" sz="2400" dirty="0"/>
              <a:t>）低半字节交换</a:t>
            </a:r>
          </a:p>
          <a:p>
            <a:pPr marL="0" indent="0">
              <a:buNone/>
            </a:pPr>
            <a:r>
              <a:rPr lang="en-US" altLang="zh-CN" sz="2400" dirty="0" smtClean="0"/>
              <a:t>      </a:t>
            </a:r>
            <a:r>
              <a:rPr lang="zh-CN" altLang="zh-CN" sz="2400" dirty="0" smtClean="0"/>
              <a:t>低</a:t>
            </a:r>
            <a:r>
              <a:rPr lang="zh-CN" altLang="zh-CN" sz="2400" dirty="0"/>
              <a:t>半字节交换指令的功能是将内部</a:t>
            </a:r>
            <a:r>
              <a:rPr lang="en-US" altLang="zh-CN" sz="2400" dirty="0"/>
              <a:t>RAM</a:t>
            </a:r>
            <a:r>
              <a:rPr lang="zh-CN" altLang="zh-CN" sz="2400" dirty="0"/>
              <a:t>（</a:t>
            </a:r>
            <a:r>
              <a:rPr lang="en-US" altLang="zh-CN" sz="2400" dirty="0" err="1"/>
              <a:t>Ri</a:t>
            </a:r>
            <a:r>
              <a:rPr lang="zh-CN" altLang="zh-CN" sz="2400" dirty="0"/>
              <a:t>）的单元内容与累加器</a:t>
            </a:r>
            <a:r>
              <a:rPr lang="en-US" altLang="zh-CN" sz="2400" dirty="0"/>
              <a:t>A</a:t>
            </a:r>
            <a:r>
              <a:rPr lang="zh-CN" altLang="zh-CN" sz="2400" dirty="0"/>
              <a:t>中内容的低</a:t>
            </a:r>
            <a:r>
              <a:rPr lang="en-US" altLang="zh-CN" sz="2400" dirty="0"/>
              <a:t>4</a:t>
            </a:r>
            <a:r>
              <a:rPr lang="zh-CN" altLang="zh-CN" sz="2400" dirty="0"/>
              <a:t>位互换，高</a:t>
            </a:r>
            <a:r>
              <a:rPr lang="en-US" altLang="zh-CN" sz="2400" dirty="0"/>
              <a:t>4</a:t>
            </a:r>
            <a:r>
              <a:rPr lang="zh-CN" altLang="zh-CN" sz="2400" dirty="0"/>
              <a:t>位内容不变。该操作只影响标志位</a:t>
            </a:r>
            <a:r>
              <a:rPr lang="en-US" altLang="zh-CN" sz="2400" dirty="0"/>
              <a:t>P</a:t>
            </a:r>
            <a:r>
              <a:rPr lang="zh-CN" altLang="zh-CN" sz="2400" dirty="0"/>
              <a:t>。</a:t>
            </a:r>
          </a:p>
          <a:p>
            <a:pPr marL="0" indent="0">
              <a:buNone/>
            </a:pPr>
            <a:r>
              <a:rPr lang="en-US" altLang="zh-CN" sz="2400" dirty="0" smtClean="0"/>
              <a:t>       </a:t>
            </a: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smtClean="0"/>
              <a:t>       XCHD </a:t>
            </a:r>
            <a:r>
              <a:rPr lang="en-US" altLang="zh-CN" sz="2400" dirty="0"/>
              <a:t>A,@</a:t>
            </a:r>
            <a:r>
              <a:rPr lang="en-US" altLang="zh-CN" sz="2400" dirty="0" err="1"/>
              <a:t>Ri</a:t>
            </a:r>
            <a:r>
              <a:rPr lang="en-US" altLang="zh-CN" sz="2400" dirty="0"/>
              <a:t> 		</a:t>
            </a:r>
            <a:r>
              <a:rPr lang="en-US" altLang="zh-CN" sz="2400" dirty="0">
                <a:solidFill>
                  <a:srgbClr val="00B050"/>
                </a:solidFill>
              </a:rPr>
              <a:t>; (A</a:t>
            </a:r>
            <a:r>
              <a:rPr lang="en-US" altLang="zh-CN" sz="2400" baseline="-25000" dirty="0">
                <a:solidFill>
                  <a:srgbClr val="00B050"/>
                </a:solidFill>
              </a:rPr>
              <a:t>0</a:t>
            </a:r>
            <a:r>
              <a:rPr lang="zh-CN" altLang="zh-CN" sz="2400" baseline="-25000" dirty="0">
                <a:solidFill>
                  <a:srgbClr val="00B050"/>
                </a:solidFill>
              </a:rPr>
              <a:t>～</a:t>
            </a:r>
            <a:r>
              <a:rPr lang="en-US" altLang="zh-CN" sz="2400" baseline="-25000" dirty="0">
                <a:solidFill>
                  <a:srgbClr val="00B050"/>
                </a:solidFill>
              </a:rPr>
              <a:t>3</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((Ri</a:t>
            </a:r>
            <a:r>
              <a:rPr lang="en-US" altLang="zh-CN" sz="2400" baseline="-25000" dirty="0">
                <a:solidFill>
                  <a:srgbClr val="00B050"/>
                </a:solidFill>
              </a:rPr>
              <a:t>0</a:t>
            </a:r>
            <a:r>
              <a:rPr lang="zh-CN" altLang="zh-CN" sz="2400" baseline="-25000" dirty="0">
                <a:solidFill>
                  <a:srgbClr val="00B050"/>
                </a:solidFill>
              </a:rPr>
              <a:t>～</a:t>
            </a:r>
            <a:r>
              <a:rPr lang="en-US" altLang="zh-CN" sz="2400" baseline="-25000" dirty="0">
                <a:solidFill>
                  <a:srgbClr val="00B050"/>
                </a:solidFill>
              </a:rPr>
              <a:t>3</a:t>
            </a:r>
            <a:r>
              <a:rPr lang="en-US" altLang="zh-CN" sz="2400" dirty="0">
                <a:solidFill>
                  <a:srgbClr val="00B050"/>
                </a:solidFill>
              </a:rPr>
              <a:t>))</a:t>
            </a:r>
            <a:endParaRPr lang="zh-CN" altLang="zh-CN" sz="2400" dirty="0">
              <a:solidFill>
                <a:srgbClr val="00B050"/>
              </a:solidFill>
            </a:endParaRPr>
          </a:p>
          <a:p>
            <a:pPr marL="0" indent="0">
              <a:buNone/>
            </a:pPr>
            <a:endParaRPr lang="zh-CN" altLang="zh-CN"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611188" y="3789040"/>
            <a:ext cx="7560840" cy="1959575"/>
          </a:xfrm>
          <a:prstGeom prst="rect">
            <a:avLst/>
          </a:prstGeom>
          <a:solidFill>
            <a:schemeClr val="bg1"/>
          </a:solidFill>
          <a:ln>
            <a:solidFill>
              <a:srgbClr val="00B050"/>
            </a:solidFill>
          </a:ln>
        </p:spPr>
        <p:txBody>
          <a:bodyPr wrap="square">
            <a:spAutoFit/>
          </a:bodyPr>
          <a:lstStyle/>
          <a:p>
            <a:pPr marL="342900" indent="-342900">
              <a:lnSpc>
                <a:spcPct val="130000"/>
              </a:lnSpc>
              <a:spcBef>
                <a:spcPct val="20000"/>
              </a:spcBef>
            </a:pPr>
            <a:r>
              <a:rPr lang="zh-CN" altLang="en-US" sz="2400" dirty="0"/>
              <a:t>例如，</a:t>
            </a:r>
            <a:r>
              <a:rPr lang="en-US" altLang="zh-CN" sz="2400" dirty="0"/>
              <a:t>A=34H,(50H)=96H,</a:t>
            </a:r>
            <a:r>
              <a:rPr lang="zh-CN" altLang="en-US" sz="2400" dirty="0"/>
              <a:t>执行：</a:t>
            </a:r>
            <a:endParaRPr lang="en-US" altLang="zh-CN" sz="2400" dirty="0"/>
          </a:p>
          <a:p>
            <a:pPr marL="342900" indent="-342900">
              <a:spcBef>
                <a:spcPct val="20000"/>
              </a:spcBef>
            </a:pPr>
            <a:r>
              <a:rPr lang="en-US" altLang="zh-CN" sz="2400" dirty="0"/>
              <a:t>		MOV R1</a:t>
            </a:r>
            <a:r>
              <a:rPr lang="zh-CN" altLang="en-US" sz="2400" dirty="0"/>
              <a:t>，</a:t>
            </a:r>
            <a:r>
              <a:rPr lang="en-US" altLang="zh-CN" sz="2400" dirty="0"/>
              <a:t>#50H</a:t>
            </a:r>
          </a:p>
          <a:p>
            <a:pPr marL="342900" indent="-342900">
              <a:spcBef>
                <a:spcPct val="20000"/>
              </a:spcBef>
            </a:pPr>
            <a:r>
              <a:rPr lang="en-US" altLang="zh-CN" sz="2400" dirty="0"/>
              <a:t>		XCHD A</a:t>
            </a:r>
            <a:r>
              <a:rPr lang="zh-CN" altLang="en-US" sz="2400" dirty="0"/>
              <a:t>，</a:t>
            </a:r>
            <a:r>
              <a:rPr lang="en-US" altLang="zh-CN" sz="2400" dirty="0"/>
              <a:t>@R1</a:t>
            </a:r>
          </a:p>
          <a:p>
            <a:pPr marL="342900" indent="-342900">
              <a:lnSpc>
                <a:spcPct val="130000"/>
              </a:lnSpc>
              <a:spcBef>
                <a:spcPct val="20000"/>
              </a:spcBef>
            </a:pPr>
            <a:r>
              <a:rPr lang="en-US" altLang="zh-CN" sz="2400" dirty="0"/>
              <a:t>	</a:t>
            </a:r>
            <a:r>
              <a:rPr lang="zh-CN" altLang="en-US" sz="2400" dirty="0"/>
              <a:t>后，</a:t>
            </a:r>
            <a:r>
              <a:rPr lang="en-US" altLang="zh-CN" sz="2400" dirty="0"/>
              <a:t>A=3</a:t>
            </a:r>
            <a:r>
              <a:rPr lang="en-US" altLang="zh-CN" sz="2400" dirty="0">
                <a:solidFill>
                  <a:srgbClr val="FF0000"/>
                </a:solidFill>
              </a:rPr>
              <a:t>6</a:t>
            </a:r>
            <a:r>
              <a:rPr lang="en-US" altLang="zh-CN" sz="2400" dirty="0"/>
              <a:t>H</a:t>
            </a:r>
            <a:r>
              <a:rPr lang="zh-CN" altLang="en-US" sz="2400" dirty="0"/>
              <a:t>，</a:t>
            </a:r>
            <a:r>
              <a:rPr lang="en-US" altLang="zh-CN" sz="2400" dirty="0"/>
              <a:t>(50H)=9</a:t>
            </a:r>
            <a:r>
              <a:rPr lang="en-US" altLang="zh-CN" sz="2400" dirty="0">
                <a:solidFill>
                  <a:srgbClr val="FF0000"/>
                </a:solidFill>
              </a:rPr>
              <a:t>4</a:t>
            </a:r>
            <a:r>
              <a:rPr lang="en-US" altLang="zh-CN" sz="2400" dirty="0"/>
              <a:t>H</a:t>
            </a:r>
            <a:endParaRPr lang="en-US" altLang="zh-CN" sz="2400" dirty="0"/>
          </a:p>
        </p:txBody>
      </p:sp>
    </p:spTree>
    <p:extLst>
      <p:ext uri="{BB962C8B-B14F-4D97-AF65-F5344CB8AC3E}">
        <p14:creationId xmlns:p14="http://schemas.microsoft.com/office/powerpoint/2010/main" val="3668130972"/>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smtClean="0"/>
              <a:t>（</a:t>
            </a:r>
            <a:r>
              <a:rPr lang="en-US" altLang="zh-CN" sz="2400" dirty="0"/>
              <a:t>3</a:t>
            </a:r>
            <a:r>
              <a:rPr lang="zh-CN" altLang="zh-CN" sz="2400" dirty="0"/>
              <a:t>）累加器</a:t>
            </a:r>
            <a:r>
              <a:rPr lang="en-US" altLang="zh-CN" sz="2400" dirty="0"/>
              <a:t>A</a:t>
            </a:r>
            <a:r>
              <a:rPr lang="zh-CN" altLang="zh-CN" sz="2400" dirty="0"/>
              <a:t>的高、低半字节交换</a:t>
            </a:r>
          </a:p>
          <a:p>
            <a:pPr marL="0" indent="0">
              <a:buNone/>
            </a:pPr>
            <a:r>
              <a:rPr lang="en-US" altLang="zh-CN" sz="2400" dirty="0" smtClean="0"/>
              <a:t>     </a:t>
            </a:r>
            <a:r>
              <a:rPr lang="zh-CN" altLang="zh-CN" sz="2400" dirty="0" smtClean="0"/>
              <a:t>该</a:t>
            </a:r>
            <a:r>
              <a:rPr lang="zh-CN" altLang="zh-CN" sz="2400" dirty="0"/>
              <a:t>指令的功能是将累加器</a:t>
            </a:r>
            <a:r>
              <a:rPr lang="en-US" altLang="zh-CN" sz="2400" dirty="0"/>
              <a:t>A </a:t>
            </a:r>
            <a:r>
              <a:rPr lang="zh-CN" altLang="zh-CN" sz="2400" dirty="0"/>
              <a:t>的高低两半字节交换。</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SWAP  A 			; (A</a:t>
            </a:r>
            <a:r>
              <a:rPr lang="en-US" altLang="zh-CN" sz="2400" baseline="-25000" dirty="0"/>
              <a:t>0</a:t>
            </a:r>
            <a:r>
              <a:rPr lang="zh-CN" altLang="zh-CN" sz="2400" baseline="-25000" dirty="0"/>
              <a:t>～</a:t>
            </a:r>
            <a:r>
              <a:rPr lang="en-US" altLang="zh-CN" sz="2400" baseline="-25000" dirty="0"/>
              <a:t>3</a:t>
            </a:r>
            <a:r>
              <a:rPr lang="en-US" altLang="zh-CN" sz="2400" dirty="0"/>
              <a:t>)</a:t>
            </a:r>
            <a:r>
              <a:rPr lang="zh-CN" altLang="zh-CN" sz="2400" dirty="0"/>
              <a:t>←→</a:t>
            </a:r>
            <a:r>
              <a:rPr lang="en-US" altLang="zh-CN" sz="2400" dirty="0"/>
              <a:t>(A</a:t>
            </a:r>
            <a:r>
              <a:rPr lang="en-US" altLang="zh-CN" sz="2400" baseline="-25000" dirty="0"/>
              <a:t>4</a:t>
            </a:r>
            <a:r>
              <a:rPr lang="zh-CN" altLang="zh-CN" sz="2400" baseline="-25000" dirty="0"/>
              <a:t>～</a:t>
            </a:r>
            <a:r>
              <a:rPr lang="en-US" altLang="zh-CN" sz="2400" baseline="-25000" dirty="0"/>
              <a:t>7</a:t>
            </a:r>
            <a:r>
              <a:rPr lang="en-US" altLang="zh-CN" sz="2400" dirty="0" smtClean="0"/>
              <a:t>)</a:t>
            </a:r>
            <a:endParaRPr lang="zh-CN" altLang="zh-CN"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611188" y="3208167"/>
            <a:ext cx="7560840" cy="830997"/>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3-9</a:t>
            </a:r>
            <a:r>
              <a:rPr lang="zh-CN" altLang="zh-CN" sz="2400" dirty="0"/>
              <a:t>】</a:t>
            </a:r>
            <a:r>
              <a:rPr lang="en-US" altLang="zh-CN" sz="2400" dirty="0"/>
              <a:t>(A) =D9H</a:t>
            </a:r>
            <a:r>
              <a:rPr lang="zh-CN" altLang="zh-CN" sz="2400" dirty="0"/>
              <a:t>。执行指令“</a:t>
            </a:r>
            <a:r>
              <a:rPr lang="en-US" altLang="zh-CN" sz="2400" dirty="0"/>
              <a:t>SWAP A</a:t>
            </a:r>
            <a:r>
              <a:rPr lang="zh-CN" altLang="zh-CN" sz="2400" dirty="0"/>
              <a:t>”的结果为</a:t>
            </a:r>
            <a:r>
              <a:rPr lang="en-US" altLang="zh-CN" sz="2400" dirty="0"/>
              <a:t>(A) =9DH</a:t>
            </a:r>
            <a:r>
              <a:rPr lang="zh-CN" altLang="zh-CN" sz="2400" dirty="0"/>
              <a:t>。</a:t>
            </a:r>
            <a:endParaRPr lang="zh-CN" altLang="zh-CN" sz="2400" dirty="0"/>
          </a:p>
        </p:txBody>
      </p:sp>
    </p:spTree>
    <p:extLst>
      <p:ext uri="{BB962C8B-B14F-4D97-AF65-F5344CB8AC3E}">
        <p14:creationId xmlns:p14="http://schemas.microsoft.com/office/powerpoint/2010/main" val="2516450640"/>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a:t>
            </a:r>
            <a:r>
              <a:rPr lang="en-US" altLang="zh-CN" sz="2400" dirty="0"/>
              <a:t>1</a:t>
            </a:r>
            <a:r>
              <a:rPr lang="zh-CN" altLang="zh-CN" sz="2400" dirty="0"/>
              <a:t>）不带进位的加法指令</a:t>
            </a:r>
          </a:p>
          <a:p>
            <a:pPr marL="400050" lvl="1" indent="0">
              <a:buNone/>
            </a:pPr>
            <a:r>
              <a:rPr lang="zh-CN" altLang="zh-CN" sz="2400" dirty="0" smtClean="0"/>
              <a:t>汇编</a:t>
            </a:r>
            <a:r>
              <a:rPr lang="zh-CN" altLang="zh-CN" sz="2400" dirty="0"/>
              <a:t>指令格式</a:t>
            </a:r>
            <a:r>
              <a:rPr lang="en-US" altLang="zh-CN" sz="2400" dirty="0"/>
              <a:t>				</a:t>
            </a:r>
            <a:r>
              <a:rPr lang="zh-CN" altLang="zh-CN" sz="2400" dirty="0"/>
              <a:t>说明</a:t>
            </a:r>
          </a:p>
          <a:p>
            <a:pPr marL="400050" lvl="1" indent="0">
              <a:buNone/>
            </a:pPr>
            <a:r>
              <a:rPr lang="en-US" altLang="zh-CN" sz="2400" dirty="0"/>
              <a:t>ADD A , </a:t>
            </a:r>
            <a:r>
              <a:rPr lang="en-US" altLang="zh-CN" sz="2400" dirty="0" err="1"/>
              <a:t>Rn</a:t>
            </a:r>
            <a:r>
              <a:rPr lang="en-US" altLang="zh-CN" sz="2400" dirty="0"/>
              <a:t>	 		</a:t>
            </a:r>
            <a:r>
              <a:rPr lang="en-US" altLang="zh-CN" sz="2400" dirty="0">
                <a:solidFill>
                  <a:srgbClr val="00B050"/>
                </a:solidFill>
              </a:rPr>
              <a:t>;  (A) + (</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400050" lvl="1" indent="0">
              <a:buNone/>
            </a:pPr>
            <a:r>
              <a:rPr lang="en-US" altLang="zh-CN" sz="2400" dirty="0"/>
              <a:t>ADD A , direct 	 	</a:t>
            </a:r>
            <a:r>
              <a:rPr lang="en-US" altLang="zh-CN" sz="2400" dirty="0" smtClean="0"/>
              <a:t>	</a:t>
            </a:r>
            <a:r>
              <a:rPr lang="en-US" altLang="zh-CN" sz="2400" dirty="0">
                <a:solidFill>
                  <a:srgbClr val="00B050"/>
                </a:solidFill>
              </a:rPr>
              <a:t>;  </a:t>
            </a:r>
            <a:r>
              <a:rPr lang="en-US" altLang="zh-CN" sz="2400" dirty="0">
                <a:solidFill>
                  <a:srgbClr val="00B050"/>
                </a:solidFill>
              </a:rPr>
              <a:t>(A) + ( direct )</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400050" lvl="1" indent="0">
              <a:buNone/>
            </a:pPr>
            <a:r>
              <a:rPr lang="en-US" altLang="zh-CN" sz="2400" dirty="0"/>
              <a:t>ADD A , @</a:t>
            </a:r>
            <a:r>
              <a:rPr lang="en-US" altLang="zh-CN" sz="2400" dirty="0" err="1"/>
              <a:t>Ri</a:t>
            </a:r>
            <a:r>
              <a:rPr lang="en-US" altLang="zh-CN" sz="2400" dirty="0"/>
              <a:t>	 		</a:t>
            </a:r>
            <a:r>
              <a:rPr lang="en-US" altLang="zh-CN" sz="2400" dirty="0">
                <a:solidFill>
                  <a:srgbClr val="00B050"/>
                </a:solidFill>
              </a:rPr>
              <a:t>;  (A) + ( (</a:t>
            </a:r>
            <a:r>
              <a:rPr lang="en-US" altLang="zh-CN" sz="2400" dirty="0" err="1">
                <a:solidFill>
                  <a:srgbClr val="00B050"/>
                </a:solidFill>
              </a:rPr>
              <a:t>Ri</a:t>
            </a:r>
            <a:r>
              <a:rPr lang="en-US" altLang="zh-CN" sz="2400" dirty="0">
                <a:solidFill>
                  <a:srgbClr val="00B050"/>
                </a:solidFill>
              </a:rPr>
              <a:t>) )</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400050" lvl="1" indent="0">
              <a:buNone/>
            </a:pPr>
            <a:r>
              <a:rPr lang="en-US" altLang="zh-CN" sz="2400" dirty="0"/>
              <a:t>ADD A , # data	 		</a:t>
            </a:r>
            <a:r>
              <a:rPr lang="en-US" altLang="zh-CN" sz="2400" dirty="0">
                <a:solidFill>
                  <a:srgbClr val="00B050"/>
                </a:solidFill>
              </a:rPr>
              <a:t>;  (A) + # data</a:t>
            </a:r>
            <a:r>
              <a:rPr lang="zh-CN" altLang="zh-CN" sz="2400" dirty="0">
                <a:solidFill>
                  <a:srgbClr val="00B050"/>
                </a:solidFill>
              </a:rPr>
              <a:t>→</a:t>
            </a:r>
            <a:r>
              <a:rPr lang="en-US" altLang="zh-CN" sz="2400" dirty="0" smtClean="0">
                <a:solidFill>
                  <a:srgbClr val="00B050"/>
                </a:solidFill>
              </a:rPr>
              <a:t>A</a:t>
            </a: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683568" y="3938280"/>
            <a:ext cx="7560840" cy="1938992"/>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3-10</a:t>
            </a:r>
            <a:r>
              <a:rPr lang="zh-CN" altLang="zh-CN" sz="2400" dirty="0"/>
              <a:t>】设</a:t>
            </a:r>
            <a:r>
              <a:rPr lang="en-US" altLang="zh-CN" sz="2400" dirty="0"/>
              <a:t>( A) = 0C5H</a:t>
            </a:r>
            <a:r>
              <a:rPr lang="zh-CN" altLang="zh-CN" sz="2400" dirty="0"/>
              <a:t>，</a:t>
            </a:r>
            <a:r>
              <a:rPr lang="en-US" altLang="zh-CN" sz="2400" dirty="0"/>
              <a:t>(R0) = 0A6H</a:t>
            </a:r>
            <a:r>
              <a:rPr lang="zh-CN" altLang="zh-CN" sz="2400" dirty="0"/>
              <a:t>。执行指令“</a:t>
            </a:r>
            <a:r>
              <a:rPr lang="en-US" altLang="zh-CN" sz="2400" dirty="0"/>
              <a:t>ADD A,R0</a:t>
            </a:r>
            <a:r>
              <a:rPr lang="zh-CN" altLang="zh-CN" sz="2400" dirty="0"/>
              <a:t>” </a:t>
            </a:r>
          </a:p>
          <a:p>
            <a:pPr marL="0" indent="0">
              <a:buNone/>
            </a:pPr>
            <a:r>
              <a:rPr lang="zh-CN" altLang="zh-CN" sz="2400" dirty="0"/>
              <a:t>所得和为</a:t>
            </a:r>
            <a:r>
              <a:rPr lang="en-US" altLang="zh-CN" sz="2400" dirty="0"/>
              <a:t>6BH</a:t>
            </a:r>
            <a:r>
              <a:rPr lang="zh-CN" altLang="zh-CN" sz="2400" dirty="0"/>
              <a:t>。标志位</a:t>
            </a:r>
            <a:r>
              <a:rPr lang="en-US" altLang="zh-CN" sz="2400" dirty="0"/>
              <a:t>CY = 1</a:t>
            </a:r>
            <a:r>
              <a:rPr lang="zh-CN" altLang="zh-CN" sz="2400" dirty="0"/>
              <a:t>，</a:t>
            </a:r>
            <a:r>
              <a:rPr lang="en-US" altLang="zh-CN" sz="2400" dirty="0"/>
              <a:t>OV = 1</a:t>
            </a:r>
            <a:r>
              <a:rPr lang="zh-CN" altLang="zh-CN" sz="2400" dirty="0"/>
              <a:t>，</a:t>
            </a:r>
            <a:r>
              <a:rPr lang="en-US" altLang="zh-CN" sz="2400" dirty="0"/>
              <a:t>AC = 0</a:t>
            </a:r>
            <a:r>
              <a:rPr lang="zh-CN" altLang="zh-CN" sz="2400" dirty="0"/>
              <a:t>。</a:t>
            </a:r>
          </a:p>
          <a:p>
            <a:pPr marL="0" indent="0">
              <a:buNone/>
            </a:pPr>
            <a:r>
              <a:rPr lang="zh-CN" altLang="zh-CN" sz="2400" dirty="0"/>
              <a:t>溢出标志</a:t>
            </a:r>
            <a:r>
              <a:rPr lang="en-US" altLang="zh-CN" sz="2400" dirty="0"/>
              <a:t>OV</a:t>
            </a:r>
            <a:r>
              <a:rPr lang="zh-CN" altLang="zh-CN" sz="2400" dirty="0"/>
              <a:t>在</a:t>
            </a:r>
            <a:r>
              <a:rPr lang="en-US" altLang="zh-CN" sz="2400" dirty="0"/>
              <a:t>CPU</a:t>
            </a:r>
            <a:r>
              <a:rPr lang="zh-CN" altLang="zh-CN" sz="2400" dirty="0"/>
              <a:t>内部根据“异或”门输出置位，</a:t>
            </a:r>
            <a:r>
              <a:rPr lang="en-US" altLang="zh-CN" sz="2400" dirty="0"/>
              <a:t>OV = C7</a:t>
            </a:r>
            <a:r>
              <a:rPr lang="zh-CN" altLang="zh-CN" sz="2400" dirty="0"/>
              <a:t>⊕</a:t>
            </a:r>
            <a:r>
              <a:rPr lang="en-US" altLang="zh-CN" sz="2400" dirty="0"/>
              <a:t>C6</a:t>
            </a:r>
            <a:endParaRPr lang="zh-CN" altLang="zh-CN" sz="2400" dirty="0"/>
          </a:p>
        </p:txBody>
      </p:sp>
      <p:pic>
        <p:nvPicPr>
          <p:cNvPr id="6" name="图片 5"/>
          <p:cNvPicPr/>
          <p:nvPr/>
        </p:nvPicPr>
        <p:blipFill rotWithShape="1">
          <a:blip r:embed="rId4" cstate="print">
            <a:extLst>
              <a:ext uri="{28A0092B-C50C-407E-A947-70E740481C1C}">
                <a14:useLocalDpi xmlns:a14="http://schemas.microsoft.com/office/drawing/2010/main" val="0"/>
              </a:ext>
            </a:extLst>
          </a:blip>
          <a:srcRect l="7100" r="68278"/>
          <a:stretch/>
        </p:blipFill>
        <p:spPr bwMode="auto">
          <a:xfrm>
            <a:off x="5796136" y="5926370"/>
            <a:ext cx="2592288" cy="920864"/>
          </a:xfrm>
          <a:prstGeom prst="rect">
            <a:avLst/>
          </a:prstGeom>
          <a:solidFill>
            <a:schemeClr val="bg1"/>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51681263"/>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sz="2400" dirty="0"/>
              <a:t>（</a:t>
            </a:r>
            <a:r>
              <a:rPr lang="en-US" altLang="zh-CN" sz="2400" dirty="0"/>
              <a:t>2</a:t>
            </a:r>
            <a:r>
              <a:rPr lang="zh-CN" altLang="zh-CN" sz="2400" dirty="0"/>
              <a:t>）带进位的加法指令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ADDC A, </a:t>
            </a:r>
            <a:r>
              <a:rPr lang="en-US" altLang="zh-CN" sz="2400" dirty="0" err="1"/>
              <a:t>Rn</a:t>
            </a:r>
            <a:r>
              <a:rPr lang="en-US" altLang="zh-CN" sz="2400" dirty="0"/>
              <a:t>		 	</a:t>
            </a:r>
            <a:r>
              <a:rPr lang="en-US" altLang="zh-CN" sz="2400" dirty="0">
                <a:solidFill>
                  <a:srgbClr val="00B050"/>
                </a:solidFill>
              </a:rPr>
              <a:t>; (A) + CY + (</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ADDC A, direct 		</a:t>
            </a:r>
            <a:r>
              <a:rPr lang="en-US" altLang="zh-CN" sz="2400" dirty="0">
                <a:solidFill>
                  <a:srgbClr val="00B050"/>
                </a:solidFill>
              </a:rPr>
              <a:t>; (A) + ( direct ) + CY</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ADDC A, @</a:t>
            </a:r>
            <a:r>
              <a:rPr lang="en-US" altLang="zh-CN" sz="2400" dirty="0" err="1"/>
              <a:t>Ri</a:t>
            </a:r>
            <a:r>
              <a:rPr lang="en-US" altLang="zh-CN" sz="2400" dirty="0"/>
              <a:t>		</a:t>
            </a:r>
            <a:r>
              <a:rPr lang="en-US" altLang="zh-CN" sz="2400" dirty="0" smtClean="0">
                <a:solidFill>
                  <a:srgbClr val="00B050"/>
                </a:solidFill>
              </a:rPr>
              <a:t>; </a:t>
            </a:r>
            <a:r>
              <a:rPr lang="en-US" altLang="zh-CN" sz="2400" dirty="0">
                <a:solidFill>
                  <a:srgbClr val="00B050"/>
                </a:solidFill>
              </a:rPr>
              <a:t>(A) + ( (</a:t>
            </a:r>
            <a:r>
              <a:rPr lang="en-US" altLang="zh-CN" sz="2400" dirty="0" err="1">
                <a:solidFill>
                  <a:srgbClr val="00B050"/>
                </a:solidFill>
              </a:rPr>
              <a:t>Ri</a:t>
            </a:r>
            <a:r>
              <a:rPr lang="en-US" altLang="zh-CN" sz="2400" dirty="0">
                <a:solidFill>
                  <a:srgbClr val="00B050"/>
                </a:solidFill>
              </a:rPr>
              <a:t>) ) + CY</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ADDC A, # data  		</a:t>
            </a:r>
            <a:r>
              <a:rPr lang="en-US" altLang="zh-CN" sz="2400" dirty="0">
                <a:solidFill>
                  <a:srgbClr val="00B050"/>
                </a:solidFill>
              </a:rPr>
              <a:t>; (A) + # data + CY</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zh-CN" altLang="zh-CN" sz="2400" dirty="0"/>
              <a:t>当运算结果第</a:t>
            </a:r>
            <a:r>
              <a:rPr lang="en-US" altLang="zh-CN" sz="2400" dirty="0"/>
              <a:t>3 </a:t>
            </a:r>
            <a:r>
              <a:rPr lang="zh-CN" altLang="zh-CN" sz="2400" dirty="0"/>
              <a:t>和第</a:t>
            </a:r>
            <a:r>
              <a:rPr lang="en-US" altLang="zh-CN" sz="2400" dirty="0"/>
              <a:t>7 </a:t>
            </a:r>
            <a:r>
              <a:rPr lang="zh-CN" altLang="zh-CN" sz="2400" dirty="0"/>
              <a:t>位产生进位或溢出时，分别置位</a:t>
            </a:r>
            <a:r>
              <a:rPr lang="en-US" altLang="zh-CN" sz="2400" dirty="0"/>
              <a:t>AC</a:t>
            </a:r>
            <a:r>
              <a:rPr lang="zh-CN" altLang="zh-CN" sz="2400" dirty="0"/>
              <a:t>、</a:t>
            </a:r>
            <a:r>
              <a:rPr lang="en-US" altLang="zh-CN" sz="2400" dirty="0"/>
              <a:t>CY</a:t>
            </a:r>
            <a:r>
              <a:rPr lang="zh-CN" altLang="zh-CN" sz="2400" dirty="0"/>
              <a:t>和</a:t>
            </a:r>
            <a:r>
              <a:rPr lang="en-US" altLang="zh-CN" sz="2400" dirty="0"/>
              <a:t>OV </a:t>
            </a:r>
            <a:r>
              <a:rPr lang="zh-CN" altLang="zh-CN" sz="2400" dirty="0"/>
              <a:t>标志位。本指令的执行将影响标志位</a:t>
            </a:r>
            <a:r>
              <a:rPr lang="en-US" altLang="zh-CN" sz="2400" dirty="0"/>
              <a:t>AC</a:t>
            </a:r>
            <a:r>
              <a:rPr lang="zh-CN" altLang="zh-CN" sz="2400" dirty="0"/>
              <a:t>、</a:t>
            </a:r>
            <a:r>
              <a:rPr lang="en-US" altLang="zh-CN" sz="2400" dirty="0"/>
              <a:t>CY</a:t>
            </a:r>
            <a:r>
              <a:rPr lang="zh-CN" altLang="zh-CN" sz="2400" dirty="0"/>
              <a:t>、</a:t>
            </a:r>
            <a:r>
              <a:rPr lang="en-US" altLang="zh-CN" sz="2400" dirty="0"/>
              <a:t>OV </a:t>
            </a:r>
            <a:r>
              <a:rPr lang="zh-CN" altLang="zh-CN" sz="2400" dirty="0"/>
              <a:t>和</a:t>
            </a:r>
            <a:r>
              <a:rPr lang="en-US" altLang="zh-CN" sz="2400" dirty="0"/>
              <a:t>P</a:t>
            </a:r>
            <a:r>
              <a:rPr lang="zh-CN" altLang="zh-CN" sz="2400" dirty="0" smtClean="0"/>
              <a:t>。</a:t>
            </a:r>
            <a:endParaRPr lang="zh-CN" altLang="zh-CN"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478927" y="5099700"/>
            <a:ext cx="6253313" cy="1569660"/>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3-11</a:t>
            </a:r>
            <a:r>
              <a:rPr lang="zh-CN" altLang="zh-CN" sz="2400" dirty="0"/>
              <a:t>】设</a:t>
            </a:r>
            <a:r>
              <a:rPr lang="en-US" altLang="zh-CN" sz="2400" dirty="0"/>
              <a:t>( A) = 0C5H</a:t>
            </a:r>
            <a:r>
              <a:rPr lang="zh-CN" altLang="zh-CN" sz="2400" dirty="0"/>
              <a:t>，</a:t>
            </a:r>
            <a:r>
              <a:rPr lang="en-US" altLang="zh-CN" sz="2400" dirty="0"/>
              <a:t>(R0) = 0A6H</a:t>
            </a:r>
            <a:r>
              <a:rPr lang="zh-CN" altLang="zh-CN" sz="2400" dirty="0"/>
              <a:t>，</a:t>
            </a:r>
            <a:r>
              <a:rPr lang="en-US" altLang="zh-CN" sz="2400" dirty="0"/>
              <a:t> (CY) = 1</a:t>
            </a:r>
            <a:r>
              <a:rPr lang="zh-CN" altLang="zh-CN" sz="2400" dirty="0"/>
              <a:t>。</a:t>
            </a:r>
          </a:p>
          <a:p>
            <a:pPr marL="0" indent="0">
              <a:buNone/>
            </a:pPr>
            <a:r>
              <a:rPr lang="zh-CN" altLang="zh-CN" sz="2400" dirty="0"/>
              <a:t>执行指令“</a:t>
            </a:r>
            <a:r>
              <a:rPr lang="en-US" altLang="zh-CN" sz="2400" dirty="0"/>
              <a:t>ADDC A, R0</a:t>
            </a:r>
            <a:r>
              <a:rPr lang="zh-CN" altLang="zh-CN" sz="2400" dirty="0"/>
              <a:t>”得到的和</a:t>
            </a:r>
            <a:r>
              <a:rPr lang="en-US" altLang="zh-CN" sz="2400" dirty="0"/>
              <a:t>6CH </a:t>
            </a:r>
            <a:r>
              <a:rPr lang="zh-CN" altLang="zh-CN" sz="2400" dirty="0"/>
              <a:t>存于</a:t>
            </a:r>
            <a:r>
              <a:rPr lang="en-US" altLang="zh-CN" sz="2400" dirty="0"/>
              <a:t>A </a:t>
            </a:r>
            <a:r>
              <a:rPr lang="zh-CN" altLang="zh-CN" sz="2400" dirty="0"/>
              <a:t>中</a:t>
            </a:r>
            <a:r>
              <a:rPr lang="zh-CN" altLang="zh-CN" sz="2400" dirty="0" smtClean="0"/>
              <a:t>。标志</a:t>
            </a:r>
            <a:r>
              <a:rPr lang="zh-CN" altLang="zh-CN" sz="2400" dirty="0"/>
              <a:t>位</a:t>
            </a:r>
            <a:r>
              <a:rPr lang="en-US" altLang="zh-CN" sz="2400" dirty="0"/>
              <a:t>CY = 1 , OV = 1 , AC = 0</a:t>
            </a:r>
            <a:r>
              <a:rPr lang="zh-CN" altLang="zh-CN" sz="2400" dirty="0"/>
              <a:t>。</a:t>
            </a:r>
            <a:endParaRPr lang="zh-CN" altLang="zh-CN" sz="2400" dirty="0">
              <a:solidFill>
                <a:srgbClr val="00B050"/>
              </a:solidFill>
            </a:endParaRPr>
          </a:p>
        </p:txBody>
      </p:sp>
      <p:pic>
        <p:nvPicPr>
          <p:cNvPr id="7" name="图片 6"/>
          <p:cNvPicPr/>
          <p:nvPr/>
        </p:nvPicPr>
        <p:blipFill rotWithShape="1">
          <a:blip r:embed="rId4" cstate="print">
            <a:extLst>
              <a:ext uri="{28A0092B-C50C-407E-A947-70E740481C1C}">
                <a14:useLocalDpi xmlns:a14="http://schemas.microsoft.com/office/drawing/2010/main" val="0"/>
              </a:ext>
            </a:extLst>
          </a:blip>
          <a:srcRect r="71946"/>
          <a:stretch/>
        </p:blipFill>
        <p:spPr bwMode="auto">
          <a:xfrm>
            <a:off x="6747048" y="4902614"/>
            <a:ext cx="2339752" cy="1942722"/>
          </a:xfrm>
          <a:prstGeom prst="rect">
            <a:avLst/>
          </a:prstGeom>
          <a:solidFill>
            <a:schemeClr val="bg1"/>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01685441"/>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82047" y="188640"/>
            <a:ext cx="3626314" cy="584775"/>
          </a:xfrm>
          <a:prstGeom prst="rect">
            <a:avLst/>
          </a:prstGeom>
        </p:spPr>
        <p:txBody>
          <a:bodyPr wrap="none">
            <a:spAutoFit/>
          </a:bodyPr>
          <a:lstStyle/>
          <a:p>
            <a:r>
              <a:rPr lang="en-US" altLang="zh-CN" sz="3200" dirty="0" smtClean="0">
                <a:latin typeface="+mn-lt"/>
                <a:ea typeface="+mj-ea"/>
                <a:cs typeface="Times New Roman" pitchFamily="18" charset="0"/>
              </a:rPr>
              <a:t>3.1</a:t>
            </a:r>
            <a:r>
              <a:rPr lang="zh-CN" altLang="zh-CN" sz="3200" dirty="0" smtClean="0">
                <a:latin typeface="+mj-ea"/>
                <a:ea typeface="+mj-ea"/>
              </a:rPr>
              <a:t>单片机</a:t>
            </a:r>
            <a:r>
              <a:rPr lang="zh-CN" altLang="zh-CN" sz="3200" dirty="0">
                <a:latin typeface="+mj-ea"/>
                <a:ea typeface="+mj-ea"/>
              </a:rPr>
              <a:t>指令系统</a:t>
            </a:r>
          </a:p>
        </p:txBody>
      </p:sp>
      <p:sp>
        <p:nvSpPr>
          <p:cNvPr id="3" name="矩形 2"/>
          <p:cNvSpPr/>
          <p:nvPr/>
        </p:nvSpPr>
        <p:spPr>
          <a:xfrm>
            <a:off x="467544" y="1412776"/>
            <a:ext cx="8064896" cy="4007251"/>
          </a:xfrm>
          <a:prstGeom prst="rect">
            <a:avLst/>
          </a:prstGeom>
        </p:spPr>
        <p:txBody>
          <a:bodyPr wrap="square">
            <a:spAutoFit/>
          </a:bodyPr>
          <a:lstStyle/>
          <a:p>
            <a:pPr>
              <a:lnSpc>
                <a:spcPct val="120000"/>
              </a:lnSpc>
            </a:pPr>
            <a:r>
              <a:rPr lang="en-US" altLang="zh-CN" sz="2400" dirty="0" smtClean="0"/>
              <a:t>      51</a:t>
            </a:r>
            <a:r>
              <a:rPr lang="zh-CN" altLang="zh-CN" sz="2400" dirty="0"/>
              <a:t>单片机的指令由操作码助记符字段和操作数字段两部分组成。指令格式如下</a:t>
            </a:r>
            <a:r>
              <a:rPr lang="en-US" altLang="zh-CN" sz="2400" dirty="0"/>
              <a:t>:</a:t>
            </a:r>
            <a:endParaRPr lang="zh-CN" altLang="zh-CN" sz="2400" dirty="0"/>
          </a:p>
          <a:p>
            <a:pPr>
              <a:lnSpc>
                <a:spcPct val="120000"/>
              </a:lnSpc>
            </a:pPr>
            <a:r>
              <a:rPr lang="en-US" altLang="zh-CN" sz="2400" b="1" dirty="0" smtClean="0"/>
              <a:t>      </a:t>
            </a:r>
            <a:r>
              <a:rPr lang="zh-CN" altLang="zh-CN" sz="2400" b="1" dirty="0" smtClean="0"/>
              <a:t>操作码</a:t>
            </a:r>
            <a:r>
              <a:rPr lang="en-US" altLang="zh-CN" sz="2400" b="1" dirty="0" smtClean="0"/>
              <a:t>  </a:t>
            </a:r>
            <a:r>
              <a:rPr lang="zh-CN" altLang="zh-CN" sz="2400" b="1" dirty="0"/>
              <a:t>目的操作数</a:t>
            </a:r>
            <a:r>
              <a:rPr lang="en-US" altLang="zh-CN" sz="2400" b="1" dirty="0"/>
              <a:t>,</a:t>
            </a:r>
            <a:r>
              <a:rPr lang="zh-CN" altLang="zh-CN" sz="2400" b="1" dirty="0"/>
              <a:t>源操作数</a:t>
            </a:r>
            <a:r>
              <a:rPr lang="en-US" altLang="zh-CN" sz="2400" b="1" dirty="0"/>
              <a:t>    </a:t>
            </a:r>
            <a:r>
              <a:rPr lang="zh-CN" altLang="zh-CN" sz="2400" b="1" dirty="0"/>
              <a:t>；</a:t>
            </a:r>
            <a:r>
              <a:rPr lang="zh-CN" altLang="zh-CN" sz="2400" b="1" dirty="0" smtClean="0"/>
              <a:t>注释</a:t>
            </a:r>
            <a:endParaRPr lang="en-US" altLang="zh-CN" sz="2400" b="1" dirty="0" smtClean="0"/>
          </a:p>
          <a:p>
            <a:pPr>
              <a:lnSpc>
                <a:spcPct val="120000"/>
              </a:lnSpc>
            </a:pPr>
            <a:endParaRPr lang="en-US" altLang="zh-CN" sz="2400" b="1" dirty="0" smtClean="0"/>
          </a:p>
          <a:p>
            <a:pPr marL="342900" indent="-342900">
              <a:lnSpc>
                <a:spcPct val="120000"/>
              </a:lnSpc>
              <a:buFont typeface="Arial" pitchFamily="34" charset="0"/>
              <a:buChar char="•"/>
              <a:defRPr/>
            </a:pPr>
            <a:r>
              <a:rPr lang="zh-CN" altLang="en-US" sz="2400" dirty="0" smtClean="0">
                <a:latin typeface="华文仿宋" pitchFamily="17" charset="-122"/>
                <a:ea typeface="华文仿宋" pitchFamily="17" charset="-122"/>
              </a:rPr>
              <a:t>操作符</a:t>
            </a:r>
            <a:r>
              <a:rPr lang="en-US" altLang="zh-CN" sz="2400" dirty="0">
                <a:latin typeface="华文仿宋" pitchFamily="17" charset="-122"/>
                <a:ea typeface="华文仿宋" pitchFamily="17" charset="-122"/>
              </a:rPr>
              <a:t>--- </a:t>
            </a:r>
            <a:r>
              <a:rPr lang="zh-CN" altLang="en-US" sz="2400" dirty="0">
                <a:latin typeface="华文仿宋" pitchFamily="17" charset="-122"/>
                <a:ea typeface="华文仿宋" pitchFamily="17" charset="-122"/>
              </a:rPr>
              <a:t>指明</a:t>
            </a:r>
            <a:r>
              <a:rPr lang="zh-CN" altLang="en-US" sz="2400" dirty="0">
                <a:latin typeface="华文仿宋" pitchFamily="17" charset="-122"/>
                <a:ea typeface="华文仿宋" pitchFamily="17" charset="-122"/>
              </a:rPr>
              <a:t>该指令完成什么操作；</a:t>
            </a:r>
            <a:endParaRPr lang="zh-CN" altLang="en-US" sz="2400" dirty="0">
              <a:latin typeface="华文仿宋" pitchFamily="17" charset="-122"/>
              <a:ea typeface="华文仿宋" pitchFamily="17" charset="-122"/>
            </a:endParaRPr>
          </a:p>
          <a:p>
            <a:pPr marL="342900" indent="-342900">
              <a:lnSpc>
                <a:spcPct val="120000"/>
              </a:lnSpc>
              <a:buFont typeface="Arial" pitchFamily="34" charset="0"/>
              <a:buChar char="•"/>
              <a:defRPr/>
            </a:pPr>
            <a:r>
              <a:rPr lang="zh-CN" altLang="en-US" sz="2400" dirty="0" smtClean="0">
                <a:latin typeface="华文仿宋" pitchFamily="17" charset="-122"/>
                <a:ea typeface="华文仿宋" pitchFamily="17" charset="-122"/>
              </a:rPr>
              <a:t>操作数</a:t>
            </a:r>
            <a:r>
              <a:rPr lang="en-US" altLang="zh-CN" sz="2400" dirty="0">
                <a:latin typeface="华文仿宋" pitchFamily="17" charset="-122"/>
                <a:ea typeface="华文仿宋" pitchFamily="17" charset="-122"/>
              </a:rPr>
              <a:t>--- </a:t>
            </a:r>
            <a:r>
              <a:rPr lang="zh-CN" altLang="en-US" sz="2400" dirty="0">
                <a:latin typeface="华文仿宋" pitchFamily="17" charset="-122"/>
                <a:ea typeface="华文仿宋" pitchFamily="17" charset="-122"/>
              </a:rPr>
              <a:t>指明该指令的操作对象。</a:t>
            </a:r>
          </a:p>
          <a:p>
            <a:pPr marL="342900" indent="-342900">
              <a:lnSpc>
                <a:spcPct val="120000"/>
              </a:lnSpc>
              <a:buFont typeface="Arial" pitchFamily="34" charset="0"/>
              <a:buChar char="•"/>
              <a:defRPr/>
            </a:pPr>
            <a:r>
              <a:rPr lang="zh-CN" altLang="en-US" sz="2400" dirty="0" smtClean="0">
                <a:latin typeface="华文仿宋" pitchFamily="17" charset="-122"/>
                <a:ea typeface="华文仿宋" pitchFamily="17" charset="-122"/>
              </a:rPr>
              <a:t>目的</a:t>
            </a:r>
            <a:r>
              <a:rPr lang="zh-CN" altLang="en-US" sz="2400" dirty="0">
                <a:latin typeface="华文仿宋" pitchFamily="17" charset="-122"/>
                <a:ea typeface="华文仿宋" pitchFamily="17" charset="-122"/>
              </a:rPr>
              <a:t>操作数是存放结果的。</a:t>
            </a:r>
          </a:p>
          <a:p>
            <a:pPr marL="342900" indent="-342900">
              <a:lnSpc>
                <a:spcPct val="120000"/>
              </a:lnSpc>
              <a:buFont typeface="Arial" pitchFamily="34" charset="0"/>
              <a:buChar char="•"/>
              <a:defRPr/>
            </a:pPr>
            <a:r>
              <a:rPr lang="zh-CN" altLang="en-US" sz="2400" dirty="0" smtClean="0">
                <a:latin typeface="华文仿宋" pitchFamily="17" charset="-122"/>
                <a:ea typeface="华文仿宋" pitchFamily="17" charset="-122"/>
              </a:rPr>
              <a:t>指令</a:t>
            </a:r>
            <a:r>
              <a:rPr lang="zh-CN" altLang="en-US" sz="2400" dirty="0">
                <a:latin typeface="华文仿宋" pitchFamily="17" charset="-122"/>
                <a:ea typeface="华文仿宋" pitchFamily="17" charset="-122"/>
              </a:rPr>
              <a:t>中操作数提供的方式称为</a:t>
            </a:r>
            <a:r>
              <a:rPr lang="zh-CN" altLang="en-US" sz="2400" dirty="0">
                <a:solidFill>
                  <a:srgbClr val="FF0000"/>
                </a:solidFill>
                <a:latin typeface="华文仿宋" pitchFamily="17" charset="-122"/>
                <a:ea typeface="华文仿宋" pitchFamily="17" charset="-122"/>
              </a:rPr>
              <a:t>寻址方式</a:t>
            </a:r>
            <a:r>
              <a:rPr lang="zh-CN" altLang="en-US" sz="2400" dirty="0">
                <a:latin typeface="华文仿宋" pitchFamily="17" charset="-122"/>
                <a:ea typeface="华文仿宋" pitchFamily="17" charset="-122"/>
              </a:rPr>
              <a:t>。</a:t>
            </a:r>
          </a:p>
          <a:p>
            <a:pPr>
              <a:lnSpc>
                <a:spcPct val="120000"/>
              </a:lnSpc>
            </a:pPr>
            <a:endParaRPr lang="zh-CN" altLang="zh-CN" sz="2400" dirty="0"/>
          </a:p>
        </p:txBody>
      </p:sp>
    </p:spTree>
    <p:extLst>
      <p:ext uri="{BB962C8B-B14F-4D97-AF65-F5344CB8AC3E}">
        <p14:creationId xmlns:p14="http://schemas.microsoft.com/office/powerpoint/2010/main" val="181194792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zh-CN" sz="2400" dirty="0"/>
              <a:t>（</a:t>
            </a:r>
            <a:r>
              <a:rPr lang="en-US" altLang="zh-CN" sz="2400" dirty="0"/>
              <a:t>3</a:t>
            </a:r>
            <a:r>
              <a:rPr lang="zh-CN" altLang="zh-CN" sz="2400" dirty="0"/>
              <a:t>）带借位减法指令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SUBB A , </a:t>
            </a:r>
            <a:r>
              <a:rPr lang="en-US" altLang="zh-CN" sz="2400" dirty="0" err="1"/>
              <a:t>Rn</a:t>
            </a:r>
            <a:r>
              <a:rPr lang="en-US" altLang="zh-CN" sz="2400" dirty="0"/>
              <a:t>  	 	; (A)-CY-(</a:t>
            </a:r>
            <a:r>
              <a:rPr lang="en-US" altLang="zh-CN" sz="2400" dirty="0" err="1"/>
              <a:t>Rn</a:t>
            </a:r>
            <a:r>
              <a:rPr lang="en-US" altLang="zh-CN" sz="2400" dirty="0"/>
              <a:t>)</a:t>
            </a:r>
            <a:r>
              <a:rPr lang="zh-CN" altLang="zh-CN" sz="2400" dirty="0"/>
              <a:t>→</a:t>
            </a:r>
            <a:r>
              <a:rPr lang="en-US" altLang="zh-CN" sz="2400" dirty="0"/>
              <a:t>A </a:t>
            </a:r>
            <a:endParaRPr lang="zh-CN" altLang="zh-CN" sz="2400" dirty="0"/>
          </a:p>
          <a:p>
            <a:pPr marL="0" indent="0">
              <a:buNone/>
            </a:pPr>
            <a:r>
              <a:rPr lang="en-US" altLang="zh-CN" sz="2400" dirty="0"/>
              <a:t>SUBB A , direct  		; (A)-CY-(direct)</a:t>
            </a:r>
            <a:r>
              <a:rPr lang="zh-CN" altLang="zh-CN" sz="2400" dirty="0"/>
              <a:t>→</a:t>
            </a:r>
            <a:r>
              <a:rPr lang="en-US" altLang="zh-CN" sz="2400" dirty="0"/>
              <a:t>A</a:t>
            </a:r>
            <a:endParaRPr lang="zh-CN" altLang="zh-CN" sz="2400" dirty="0"/>
          </a:p>
          <a:p>
            <a:pPr marL="0" indent="0">
              <a:buNone/>
            </a:pPr>
            <a:r>
              <a:rPr lang="en-US" altLang="zh-CN" sz="2400" dirty="0"/>
              <a:t>SUBB A , @</a:t>
            </a:r>
            <a:r>
              <a:rPr lang="en-US" altLang="zh-CN" sz="2400" dirty="0" err="1"/>
              <a:t>Ri</a:t>
            </a:r>
            <a:r>
              <a:rPr lang="en-US" altLang="zh-CN" sz="2400" dirty="0"/>
              <a:t>  		; (A)-CY-((</a:t>
            </a:r>
            <a:r>
              <a:rPr lang="en-US" altLang="zh-CN" sz="2400" dirty="0" err="1"/>
              <a:t>Ri</a:t>
            </a:r>
            <a:r>
              <a:rPr lang="en-US" altLang="zh-CN" sz="2400" dirty="0"/>
              <a:t>))</a:t>
            </a:r>
            <a:r>
              <a:rPr lang="zh-CN" altLang="zh-CN" sz="2400" dirty="0"/>
              <a:t>→</a:t>
            </a:r>
            <a:r>
              <a:rPr lang="en-US" altLang="zh-CN" sz="2400" dirty="0"/>
              <a:t>A</a:t>
            </a:r>
            <a:endParaRPr lang="zh-CN" altLang="zh-CN" sz="2400" dirty="0"/>
          </a:p>
          <a:p>
            <a:pPr marL="0" indent="0">
              <a:buNone/>
            </a:pPr>
            <a:r>
              <a:rPr lang="en-US" altLang="zh-CN" sz="2400" dirty="0"/>
              <a:t>SUBB A , # data  		; (A)-CY-#data</a:t>
            </a:r>
            <a:r>
              <a:rPr lang="zh-CN" altLang="zh-CN" sz="2400" dirty="0"/>
              <a:t>→</a:t>
            </a:r>
            <a:r>
              <a:rPr lang="en-US" altLang="zh-CN" sz="2400" dirty="0" smtClean="0"/>
              <a:t>A</a:t>
            </a:r>
            <a:endParaRPr lang="zh-CN" altLang="zh-CN"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0" y="3938280"/>
            <a:ext cx="6372200" cy="1569660"/>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3-12</a:t>
            </a:r>
            <a:r>
              <a:rPr lang="zh-CN" altLang="zh-CN" sz="2400" dirty="0"/>
              <a:t>】设累加器</a:t>
            </a:r>
            <a:r>
              <a:rPr lang="en-US" altLang="zh-CN" sz="2400" dirty="0"/>
              <a:t>A</a:t>
            </a:r>
            <a:r>
              <a:rPr lang="zh-CN" altLang="zh-CN" sz="2400" dirty="0"/>
              <a:t>内容为</a:t>
            </a:r>
            <a:r>
              <a:rPr lang="en-US" altLang="zh-CN" sz="2400" dirty="0"/>
              <a:t>0D9H</a:t>
            </a:r>
            <a:r>
              <a:rPr lang="zh-CN" altLang="zh-CN" sz="2400" dirty="0"/>
              <a:t>，寄存器</a:t>
            </a:r>
            <a:r>
              <a:rPr lang="en-US" altLang="zh-CN" sz="2400" dirty="0" smtClean="0"/>
              <a:t>R2</a:t>
            </a:r>
            <a:r>
              <a:rPr lang="zh-CN" altLang="zh-CN" sz="2400" dirty="0" smtClean="0"/>
              <a:t>内容</a:t>
            </a:r>
            <a:r>
              <a:rPr lang="zh-CN" altLang="zh-CN" sz="2400" dirty="0"/>
              <a:t>为</a:t>
            </a:r>
            <a:r>
              <a:rPr lang="en-US" altLang="zh-CN" sz="2400" dirty="0"/>
              <a:t>66H </a:t>
            </a:r>
            <a:r>
              <a:rPr lang="zh-CN" altLang="zh-CN" sz="2400" dirty="0"/>
              <a:t>，进位标志</a:t>
            </a:r>
            <a:r>
              <a:rPr lang="en-US" altLang="zh-CN" sz="2400" dirty="0"/>
              <a:t>CY = 1</a:t>
            </a:r>
            <a:r>
              <a:rPr lang="zh-CN" altLang="zh-CN" sz="2400" dirty="0"/>
              <a:t>。</a:t>
            </a:r>
          </a:p>
          <a:p>
            <a:pPr marL="0" indent="0">
              <a:buNone/>
            </a:pPr>
            <a:r>
              <a:rPr lang="zh-CN" altLang="zh-CN" sz="2400" dirty="0"/>
              <a:t>执行指令“</a:t>
            </a:r>
            <a:r>
              <a:rPr lang="en-US" altLang="zh-CN" sz="2400" dirty="0"/>
              <a:t>SUBB A, R2</a:t>
            </a:r>
            <a:r>
              <a:rPr lang="zh-CN" altLang="zh-CN" sz="2400" dirty="0"/>
              <a:t>”的结果为</a:t>
            </a:r>
            <a:r>
              <a:rPr lang="en-US" altLang="zh-CN" sz="2400" dirty="0"/>
              <a:t>(A) = 72H</a:t>
            </a:r>
            <a:endParaRPr lang="zh-CN" altLang="zh-CN" sz="2400" dirty="0"/>
          </a:p>
          <a:p>
            <a:pPr marL="0" indent="0">
              <a:buNone/>
            </a:pPr>
            <a:r>
              <a:rPr lang="zh-CN" altLang="zh-CN" sz="2400" dirty="0"/>
              <a:t>标志位</a:t>
            </a:r>
            <a:r>
              <a:rPr lang="en-US" altLang="zh-CN" sz="2400" dirty="0"/>
              <a:t>CY = 0</a:t>
            </a:r>
            <a:r>
              <a:rPr lang="zh-CN" altLang="zh-CN" sz="2400" dirty="0"/>
              <a:t>，</a:t>
            </a:r>
            <a:r>
              <a:rPr lang="en-US" altLang="zh-CN" sz="2400" dirty="0"/>
              <a:t>AC = 0</a:t>
            </a:r>
            <a:r>
              <a:rPr lang="zh-CN" altLang="zh-CN" sz="2400" dirty="0"/>
              <a:t>，</a:t>
            </a:r>
            <a:r>
              <a:rPr lang="en-US" altLang="zh-CN" sz="2400" dirty="0"/>
              <a:t>OV = C7</a:t>
            </a:r>
            <a:r>
              <a:rPr lang="zh-CN" altLang="zh-CN" sz="2400" dirty="0"/>
              <a:t>⊕</a:t>
            </a:r>
            <a:r>
              <a:rPr lang="en-US" altLang="zh-CN" sz="2400" dirty="0"/>
              <a:t>C6 = 1</a:t>
            </a:r>
            <a:r>
              <a:rPr lang="zh-CN" altLang="zh-CN" sz="2400" dirty="0"/>
              <a:t>。</a:t>
            </a:r>
            <a:endParaRPr lang="zh-CN" altLang="zh-CN" sz="2400" dirty="0"/>
          </a:p>
        </p:txBody>
      </p:sp>
      <p:pic>
        <p:nvPicPr>
          <p:cNvPr id="8" name="图片 7"/>
          <p:cNvPicPr/>
          <p:nvPr/>
        </p:nvPicPr>
        <p:blipFill rotWithShape="1">
          <a:blip r:embed="rId4" cstate="print">
            <a:extLst>
              <a:ext uri="{28A0092B-C50C-407E-A947-70E740481C1C}">
                <a14:useLocalDpi xmlns:a14="http://schemas.microsoft.com/office/drawing/2010/main" val="0"/>
              </a:ext>
            </a:extLst>
          </a:blip>
          <a:srcRect l="4369" r="64801"/>
          <a:stretch/>
        </p:blipFill>
        <p:spPr bwMode="auto">
          <a:xfrm>
            <a:off x="6372200" y="4777674"/>
            <a:ext cx="2768628" cy="2079158"/>
          </a:xfrm>
          <a:prstGeom prst="rect">
            <a:avLst/>
          </a:prstGeom>
          <a:solidFill>
            <a:schemeClr val="bg1"/>
          </a:solid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2715904"/>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eaLnBrk="1" hangingPunct="1">
              <a:buNone/>
            </a:pPr>
            <a:r>
              <a:rPr lang="zh-CN" altLang="en-US" sz="2400" dirty="0"/>
              <a:t>减法运算的结果会影响程序状态字寄存器</a:t>
            </a:r>
            <a:r>
              <a:rPr lang="en-US" altLang="zh-CN" sz="2400" dirty="0"/>
              <a:t>PSW</a:t>
            </a:r>
            <a:r>
              <a:rPr lang="zh-CN" altLang="en-US" sz="2400" dirty="0"/>
              <a:t>，其中包括</a:t>
            </a:r>
            <a:r>
              <a:rPr lang="zh-CN" altLang="en-US" sz="2400" dirty="0" smtClean="0"/>
              <a:t>：</a:t>
            </a:r>
            <a:endParaRPr lang="zh-CN" altLang="en-US" sz="2400" dirty="0"/>
          </a:p>
          <a:p>
            <a:pPr marL="0" indent="0" eaLnBrk="1" hangingPunct="1">
              <a:buNone/>
            </a:pPr>
            <a:r>
              <a:rPr lang="zh-CN" altLang="en-US" sz="2400" dirty="0"/>
              <a:t>① 如果运算结果的最高位第</a:t>
            </a:r>
            <a:r>
              <a:rPr lang="en-US" altLang="zh-CN" sz="2400" dirty="0"/>
              <a:t>7</a:t>
            </a:r>
            <a:r>
              <a:rPr lang="zh-CN" altLang="en-US" sz="2400" dirty="0"/>
              <a:t>位有借位，则进位标志</a:t>
            </a:r>
            <a:r>
              <a:rPr lang="en-US" altLang="zh-CN" sz="2400" dirty="0"/>
              <a:t>CY</a:t>
            </a:r>
            <a:r>
              <a:rPr lang="zh-CN" altLang="en-US" sz="2400" dirty="0"/>
              <a:t>置“</a:t>
            </a:r>
            <a:r>
              <a:rPr lang="en-US" altLang="zh-CN" sz="2400" dirty="0"/>
              <a:t>1”</a:t>
            </a:r>
            <a:r>
              <a:rPr lang="zh-CN" altLang="en-US" sz="2400" dirty="0" smtClean="0"/>
              <a:t>，反之</a:t>
            </a:r>
            <a:r>
              <a:rPr lang="zh-CN" altLang="en-US" sz="2400" dirty="0"/>
              <a:t>，</a:t>
            </a:r>
            <a:r>
              <a:rPr lang="en-US" altLang="zh-CN" sz="2400" dirty="0"/>
              <a:t>CY</a:t>
            </a:r>
            <a:r>
              <a:rPr lang="zh-CN" altLang="en-US" sz="2400" dirty="0"/>
              <a:t>清“</a:t>
            </a:r>
            <a:r>
              <a:rPr lang="en-US" altLang="zh-CN" sz="2400" dirty="0"/>
              <a:t>0”</a:t>
            </a:r>
            <a:r>
              <a:rPr lang="zh-CN" altLang="en-US" sz="2400" dirty="0" smtClean="0"/>
              <a:t>；</a:t>
            </a:r>
            <a:endParaRPr lang="zh-CN" altLang="en-US" sz="2400" dirty="0"/>
          </a:p>
          <a:p>
            <a:pPr marL="0" indent="0" eaLnBrk="1" hangingPunct="1">
              <a:buNone/>
            </a:pPr>
            <a:r>
              <a:rPr lang="zh-CN" altLang="en-US" sz="2400" dirty="0"/>
              <a:t>② 如果运算结果的第</a:t>
            </a:r>
            <a:r>
              <a:rPr lang="en-US" altLang="zh-CN" sz="2400" dirty="0"/>
              <a:t>3</a:t>
            </a:r>
            <a:r>
              <a:rPr lang="zh-CN" altLang="en-US" sz="2400" dirty="0"/>
              <a:t>位有借位，则辅助进位标志</a:t>
            </a:r>
            <a:r>
              <a:rPr lang="en-US" altLang="zh-CN" sz="2400" dirty="0"/>
              <a:t>AC</a:t>
            </a:r>
            <a:r>
              <a:rPr lang="zh-CN" altLang="en-US" sz="2400" dirty="0"/>
              <a:t>置“</a:t>
            </a:r>
            <a:r>
              <a:rPr lang="en-US" altLang="zh-CN" sz="2400" dirty="0"/>
              <a:t>1”</a:t>
            </a:r>
            <a:r>
              <a:rPr lang="zh-CN" altLang="en-US" sz="2400" dirty="0"/>
              <a:t>，</a:t>
            </a:r>
          </a:p>
          <a:p>
            <a:pPr marL="0" indent="0" eaLnBrk="1" hangingPunct="1">
              <a:buNone/>
            </a:pPr>
            <a:r>
              <a:rPr lang="zh-CN" altLang="en-US" sz="2400" dirty="0"/>
              <a:t>     反之，</a:t>
            </a:r>
            <a:r>
              <a:rPr lang="en-US" altLang="zh-CN" sz="2400" dirty="0"/>
              <a:t>AC</a:t>
            </a:r>
            <a:r>
              <a:rPr lang="zh-CN" altLang="en-US" sz="2400" dirty="0"/>
              <a:t>清“</a:t>
            </a:r>
            <a:r>
              <a:rPr lang="en-US" altLang="zh-CN" sz="2400" dirty="0"/>
              <a:t>0”</a:t>
            </a:r>
            <a:r>
              <a:rPr lang="zh-CN" altLang="en-US" sz="2400" dirty="0"/>
              <a:t>；</a:t>
            </a:r>
          </a:p>
          <a:p>
            <a:pPr marL="0" indent="0" eaLnBrk="1" hangingPunct="1">
              <a:buNone/>
            </a:pPr>
            <a:r>
              <a:rPr lang="zh-CN" altLang="en-US" sz="2400" dirty="0" smtClean="0"/>
              <a:t>③ </a:t>
            </a:r>
            <a:r>
              <a:rPr lang="zh-CN" altLang="en-US" sz="2400" dirty="0"/>
              <a:t>如果运算结果的第</a:t>
            </a:r>
            <a:r>
              <a:rPr lang="en-US" altLang="zh-CN" sz="2400" dirty="0"/>
              <a:t>6</a:t>
            </a:r>
            <a:r>
              <a:rPr lang="zh-CN" altLang="en-US" sz="2400" dirty="0"/>
              <a:t>位有借位而第</a:t>
            </a:r>
            <a:r>
              <a:rPr lang="en-US" altLang="zh-CN" sz="2400" dirty="0"/>
              <a:t>7</a:t>
            </a:r>
            <a:r>
              <a:rPr lang="zh-CN" altLang="en-US" sz="2400" dirty="0"/>
              <a:t>位没有借位或者第</a:t>
            </a:r>
            <a:r>
              <a:rPr lang="en-US" altLang="zh-CN" sz="2400" dirty="0"/>
              <a:t>7</a:t>
            </a:r>
            <a:r>
              <a:rPr lang="zh-CN" altLang="en-US" sz="2400" dirty="0"/>
              <a:t>位</a:t>
            </a:r>
            <a:r>
              <a:rPr lang="zh-CN" altLang="en-US" sz="2400" dirty="0" smtClean="0"/>
              <a:t>有借位</a:t>
            </a:r>
            <a:r>
              <a:rPr lang="zh-CN" altLang="en-US" sz="2400" dirty="0"/>
              <a:t>而第</a:t>
            </a:r>
            <a:r>
              <a:rPr lang="en-US" altLang="zh-CN" sz="2400" dirty="0"/>
              <a:t>6</a:t>
            </a:r>
            <a:r>
              <a:rPr lang="zh-CN" altLang="en-US" sz="2400" dirty="0"/>
              <a:t>位没有借位，则溢出标志</a:t>
            </a:r>
            <a:r>
              <a:rPr lang="en-US" altLang="zh-CN" sz="2400" dirty="0"/>
              <a:t>OV</a:t>
            </a:r>
            <a:r>
              <a:rPr lang="zh-CN" altLang="en-US" sz="2400" dirty="0"/>
              <a:t>置“</a:t>
            </a:r>
            <a:r>
              <a:rPr lang="en-US" altLang="zh-CN" sz="2400" dirty="0"/>
              <a:t>1</a:t>
            </a:r>
            <a:r>
              <a:rPr lang="en-US" altLang="zh-CN" sz="2400" dirty="0" smtClean="0"/>
              <a:t>”</a:t>
            </a:r>
            <a:r>
              <a:rPr lang="zh-CN" altLang="en-US" sz="2400" dirty="0" smtClean="0"/>
              <a:t>（即</a:t>
            </a:r>
            <a:r>
              <a:rPr lang="en-US" altLang="zh-CN" sz="2400" dirty="0"/>
              <a:t>OV=C7⊕C6</a:t>
            </a:r>
            <a:r>
              <a:rPr lang="zh-CN" altLang="en-US" sz="2400" dirty="0"/>
              <a:t>），反之，</a:t>
            </a:r>
            <a:r>
              <a:rPr lang="en-US" altLang="zh-CN" sz="2400" dirty="0"/>
              <a:t>OV</a:t>
            </a:r>
            <a:r>
              <a:rPr lang="zh-CN" altLang="en-US" sz="2400" dirty="0"/>
              <a:t>清“</a:t>
            </a:r>
            <a:r>
              <a:rPr lang="en-US" altLang="zh-CN" sz="2400" dirty="0"/>
              <a:t>0”</a:t>
            </a:r>
            <a:r>
              <a:rPr lang="zh-CN" altLang="en-US" sz="2400" dirty="0"/>
              <a:t>；</a:t>
            </a:r>
          </a:p>
          <a:p>
            <a:pPr marL="0" indent="0" eaLnBrk="1" hangingPunct="1">
              <a:buNone/>
            </a:pPr>
            <a:r>
              <a:rPr lang="zh-CN" altLang="en-US" sz="2400" dirty="0" smtClean="0"/>
              <a:t>④ </a:t>
            </a:r>
            <a:r>
              <a:rPr lang="zh-CN" altLang="en-US" sz="2400" dirty="0"/>
              <a:t>奇偶标志</a:t>
            </a:r>
            <a:r>
              <a:rPr lang="en-US" altLang="zh-CN" sz="2400" dirty="0"/>
              <a:t>P</a:t>
            </a:r>
            <a:r>
              <a:rPr lang="zh-CN" altLang="en-US" sz="2400" dirty="0"/>
              <a:t>随累加器</a:t>
            </a:r>
            <a:r>
              <a:rPr lang="en-US" altLang="zh-CN" sz="2400" dirty="0"/>
              <a:t>A</a:t>
            </a:r>
            <a:r>
              <a:rPr lang="zh-CN" altLang="en-US" sz="2400" dirty="0"/>
              <a:t>中</a:t>
            </a:r>
            <a:r>
              <a:rPr lang="en-US" altLang="zh-CN" sz="2400" dirty="0"/>
              <a:t>1</a:t>
            </a:r>
            <a:r>
              <a:rPr lang="zh-CN" altLang="en-US" sz="2400" dirty="0"/>
              <a:t>的个数的奇偶性而变化。</a:t>
            </a:r>
            <a:endParaRPr lang="zh-CN" altLang="en-US" sz="2400" dirty="0"/>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404718774"/>
      </p:ext>
    </p:extLst>
  </p:cSld>
  <p:clrMapOvr>
    <a:masterClrMapping/>
  </p:clrMapOvr>
  <p:transition>
    <p:sndAc>
      <p:stSnd>
        <p:snd r:embed="rId3" name="CAMERA.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zh-CN" altLang="zh-CN" sz="2400" dirty="0"/>
                  <a:t>（</a:t>
                </a:r>
                <a:r>
                  <a:rPr lang="en-US" altLang="zh-CN" sz="2400" dirty="0"/>
                  <a:t>4</a:t>
                </a:r>
                <a:r>
                  <a:rPr lang="zh-CN" altLang="zh-CN" sz="2400" dirty="0"/>
                  <a:t>）乘法指令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MUL  AB  			; (A)</a:t>
                </a:r>
                <a:r>
                  <a:rPr lang="zh-CN" altLang="zh-CN" sz="2400" dirty="0"/>
                  <a:t>×</a:t>
                </a:r>
                <a:r>
                  <a:rPr lang="en-US" altLang="zh-CN" sz="2400" dirty="0"/>
                  <a:t>(B)</a:t>
                </a:r>
                <a:r>
                  <a:rPr lang="zh-CN" altLang="zh-CN" sz="2400" dirty="0"/>
                  <a:t>→</a:t>
                </a:r>
                <a14:m>
                  <m:oMath xmlns:m="http://schemas.openxmlformats.org/officeDocument/2006/math">
                    <m:d>
                      <m:dPr>
                        <m:begChr m:val="{"/>
                        <m:endChr m:val=""/>
                        <m:ctrlPr>
                          <a:rPr lang="zh-CN" altLang="zh-CN" sz="2400" i="1"/>
                        </m:ctrlPr>
                      </m:dPr>
                      <m:e>
                        <m:eqArr>
                          <m:eqArrPr>
                            <m:ctrlPr>
                              <a:rPr lang="zh-CN" altLang="zh-CN" sz="2400" i="1"/>
                            </m:ctrlPr>
                          </m:eqArrPr>
                          <m:e>
                            <m:r>
                              <m:rPr>
                                <m:sty m:val="p"/>
                              </m:rPr>
                              <a:rPr lang="en-US" altLang="zh-CN" sz="2400"/>
                              <m:t>B</m:t>
                            </m:r>
                            <m:r>
                              <a:rPr lang="en-US" altLang="zh-CN" sz="2400"/>
                              <m:t>15</m:t>
                            </m:r>
                            <m:r>
                              <a:rPr lang="zh-CN" altLang="zh-CN" sz="2400"/>
                              <m:t>～</m:t>
                            </m:r>
                            <m:r>
                              <a:rPr lang="en-US" altLang="zh-CN" sz="2400"/>
                              <m:t>8</m:t>
                            </m:r>
                          </m:e>
                          <m:e>
                            <m:r>
                              <m:rPr>
                                <m:sty m:val="p"/>
                              </m:rPr>
                              <a:rPr lang="en-US" altLang="zh-CN" sz="2400"/>
                              <m:t>A</m:t>
                            </m:r>
                            <m:r>
                              <a:rPr lang="en-US" altLang="zh-CN" sz="2400"/>
                              <m:t>7</m:t>
                            </m:r>
                            <m:r>
                              <a:rPr lang="zh-CN" altLang="zh-CN" sz="2400"/>
                              <m:t>～</m:t>
                            </m:r>
                            <m:r>
                              <a:rPr lang="en-US" altLang="zh-CN" sz="2400"/>
                              <m:t>0</m:t>
                            </m:r>
                          </m:e>
                        </m:eqArr>
                      </m:e>
                    </m:d>
                  </m:oMath>
                </a14:m>
                <a:r>
                  <a:rPr lang="en-US" altLang="zh-CN" sz="2400" dirty="0"/>
                  <a:t> </a:t>
                </a:r>
                <a:endParaRPr lang="zh-CN" altLang="zh-CN"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4"/>
                <a:stretch>
                  <a:fillRect l="-1111" t="-1434"/>
                </a:stretch>
              </a:blipFill>
            </p:spPr>
            <p:txBody>
              <a:bodyPr/>
              <a:lstStyle/>
              <a:p>
                <a:r>
                  <a:rPr lang="zh-CN" altLang="en-US">
                    <a:noFill/>
                  </a:rPr>
                  <a:t> </a:t>
                </a:r>
              </a:p>
            </p:txBody>
          </p:sp>
        </mc:Fallback>
      </mc:AlternateContent>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5" name="矩形 4"/>
          <p:cNvSpPr/>
          <p:nvPr/>
        </p:nvSpPr>
        <p:spPr>
          <a:xfrm>
            <a:off x="457914" y="3050661"/>
            <a:ext cx="7282438" cy="1200329"/>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3-13</a:t>
            </a:r>
            <a:r>
              <a:rPr lang="zh-CN" altLang="zh-CN" sz="2400" dirty="0"/>
              <a:t>】</a:t>
            </a:r>
            <a:r>
              <a:rPr lang="en-US" altLang="zh-CN" sz="2400" dirty="0"/>
              <a:t>(A) = 6AH</a:t>
            </a:r>
            <a:r>
              <a:rPr lang="zh-CN" altLang="zh-CN" sz="2400" dirty="0"/>
              <a:t>，</a:t>
            </a:r>
            <a:r>
              <a:rPr lang="en-US" altLang="zh-CN" sz="2400" dirty="0"/>
              <a:t>(B) =3FH</a:t>
            </a:r>
            <a:r>
              <a:rPr lang="zh-CN" altLang="zh-CN" sz="2400" dirty="0"/>
              <a:t>。</a:t>
            </a:r>
          </a:p>
          <a:p>
            <a:pPr marL="0" indent="0">
              <a:buNone/>
            </a:pPr>
            <a:r>
              <a:rPr lang="zh-CN" altLang="zh-CN" sz="2400" dirty="0"/>
              <a:t>执行指令“</a:t>
            </a:r>
            <a:r>
              <a:rPr lang="en-US" altLang="zh-CN" sz="2400" dirty="0"/>
              <a:t>MUL AB</a:t>
            </a:r>
            <a:r>
              <a:rPr lang="zh-CN" altLang="zh-CN" sz="2400" dirty="0"/>
              <a:t>”结果为</a:t>
            </a:r>
            <a:r>
              <a:rPr lang="en-US" altLang="zh-CN" sz="2400" dirty="0"/>
              <a:t>(B) = 1AH</a:t>
            </a:r>
            <a:r>
              <a:rPr lang="zh-CN" altLang="zh-CN" sz="2400" dirty="0"/>
              <a:t>，</a:t>
            </a:r>
            <a:r>
              <a:rPr lang="en-US" altLang="zh-CN" sz="2400" dirty="0"/>
              <a:t>(A) = A6H</a:t>
            </a:r>
            <a:r>
              <a:rPr lang="zh-CN" altLang="zh-CN" sz="2400" dirty="0"/>
              <a:t>，表示积</a:t>
            </a:r>
            <a:r>
              <a:rPr lang="en-US" altLang="zh-CN" sz="2400" dirty="0"/>
              <a:t>(BA ) = 1C56H</a:t>
            </a:r>
            <a:r>
              <a:rPr lang="zh-CN" altLang="zh-CN" sz="2400" dirty="0"/>
              <a:t>，</a:t>
            </a:r>
            <a:r>
              <a:rPr lang="en-US" altLang="zh-CN" sz="2400" dirty="0"/>
              <a:t>OV = 1</a:t>
            </a:r>
            <a:r>
              <a:rPr lang="zh-CN" altLang="zh-CN" sz="2400" dirty="0"/>
              <a:t>。</a:t>
            </a:r>
            <a:endParaRPr lang="zh-CN" altLang="zh-CN" sz="2400" dirty="0"/>
          </a:p>
        </p:txBody>
      </p:sp>
    </p:spTree>
    <p:extLst>
      <p:ext uri="{BB962C8B-B14F-4D97-AF65-F5344CB8AC3E}">
        <p14:creationId xmlns:p14="http://schemas.microsoft.com/office/powerpoint/2010/main" val="2821210105"/>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zh-CN" sz="2400" dirty="0"/>
              <a:t>（</a:t>
            </a:r>
            <a:r>
              <a:rPr lang="en-US" altLang="zh-CN" sz="2400" dirty="0"/>
              <a:t>5</a:t>
            </a:r>
            <a:r>
              <a:rPr lang="zh-CN" altLang="zh-CN" sz="2400" dirty="0"/>
              <a:t>）除法指令</a:t>
            </a:r>
          </a:p>
          <a:p>
            <a:pPr marL="400050" lvl="1" indent="0">
              <a:buNone/>
            </a:pPr>
            <a:r>
              <a:rPr lang="zh-CN" altLang="zh-CN" sz="2400" dirty="0" smtClean="0"/>
              <a:t>汇编</a:t>
            </a:r>
            <a:r>
              <a:rPr lang="zh-CN" altLang="zh-CN" sz="2400" dirty="0"/>
              <a:t>指令格式</a:t>
            </a:r>
            <a:r>
              <a:rPr lang="en-US" altLang="zh-CN" sz="2400" dirty="0"/>
              <a:t>		</a:t>
            </a:r>
            <a:r>
              <a:rPr lang="zh-CN" altLang="zh-CN" sz="2400" dirty="0"/>
              <a:t>说明</a:t>
            </a:r>
          </a:p>
          <a:p>
            <a:pPr marL="400050" lvl="1" indent="0">
              <a:buNone/>
            </a:pPr>
            <a:r>
              <a:rPr lang="en-US" altLang="zh-CN" sz="2400" dirty="0"/>
              <a:t>DIV  AB  		</a:t>
            </a:r>
            <a:r>
              <a:rPr lang="en-US" altLang="zh-CN" sz="2400" dirty="0" smtClean="0">
                <a:solidFill>
                  <a:srgbClr val="00B050"/>
                </a:solidFill>
              </a:rPr>
              <a:t>; </a:t>
            </a:r>
            <a:r>
              <a:rPr lang="en-US" altLang="zh-CN" sz="2400" dirty="0">
                <a:solidFill>
                  <a:srgbClr val="00B050"/>
                </a:solidFill>
              </a:rPr>
              <a:t>(A)/(B)</a:t>
            </a:r>
            <a:r>
              <a:rPr lang="zh-CN" altLang="zh-CN" sz="2400" dirty="0">
                <a:solidFill>
                  <a:srgbClr val="00B050"/>
                </a:solidFill>
              </a:rPr>
              <a:t>的商→</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(A)/(B)</a:t>
            </a:r>
            <a:r>
              <a:rPr lang="zh-CN" altLang="zh-CN" sz="2400" dirty="0">
                <a:solidFill>
                  <a:srgbClr val="00B050"/>
                </a:solidFill>
              </a:rPr>
              <a:t>的余数→</a:t>
            </a:r>
            <a:r>
              <a:rPr lang="en-US" altLang="zh-CN" sz="2400" dirty="0">
                <a:solidFill>
                  <a:srgbClr val="00B050"/>
                </a:solidFill>
              </a:rPr>
              <a:t>B </a:t>
            </a: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2290756438"/>
      </p:ext>
    </p:extLst>
  </p:cSld>
  <p:clrMapOvr>
    <a:masterClrMapping/>
  </p:clrMapOvr>
  <p:transition>
    <p:sndAc>
      <p:stSnd>
        <p:snd r:embed="rId3" name="CAMERA.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zh-CN" sz="2400" dirty="0"/>
              <a:t>（</a:t>
            </a:r>
            <a:r>
              <a:rPr lang="en-US" altLang="zh-CN" sz="2400" dirty="0"/>
              <a:t>6</a:t>
            </a:r>
            <a:r>
              <a:rPr lang="zh-CN" altLang="zh-CN" sz="2400" dirty="0"/>
              <a:t>）加</a:t>
            </a:r>
            <a:r>
              <a:rPr lang="en-US" altLang="zh-CN" sz="2400" dirty="0"/>
              <a:t>1</a:t>
            </a:r>
            <a:r>
              <a:rPr lang="zh-CN" altLang="zh-CN" sz="2400" dirty="0"/>
              <a:t>指令</a:t>
            </a:r>
          </a:p>
          <a:p>
            <a:pPr marL="0" indent="0">
              <a:buNone/>
            </a:pPr>
            <a:r>
              <a:rPr lang="zh-CN" altLang="zh-CN" sz="2400" dirty="0"/>
              <a:t>加</a:t>
            </a:r>
            <a:r>
              <a:rPr lang="en-US" altLang="zh-CN" sz="2400" dirty="0"/>
              <a:t>1</a:t>
            </a:r>
            <a:r>
              <a:rPr lang="zh-CN" altLang="zh-CN" sz="2400" dirty="0"/>
              <a:t>指令的功能是将源地址所指定的单元内容加</a:t>
            </a:r>
            <a:r>
              <a:rPr lang="en-US" altLang="zh-CN" sz="2400" dirty="0"/>
              <a:t>1</a:t>
            </a:r>
            <a:r>
              <a:rPr lang="zh-CN" altLang="zh-CN" sz="2400" dirty="0" smtClean="0"/>
              <a:t>。</a:t>
            </a:r>
            <a:endParaRPr lang="zh-CN" altLang="zh-CN" sz="2400" dirty="0"/>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INC A  			</a:t>
            </a:r>
            <a:r>
              <a:rPr lang="en-US" altLang="zh-CN" sz="2400" dirty="0" smtClean="0">
                <a:solidFill>
                  <a:srgbClr val="00B050"/>
                </a:solidFill>
              </a:rPr>
              <a:t>; </a:t>
            </a:r>
            <a:r>
              <a:rPr lang="en-US" altLang="zh-CN" sz="2400" dirty="0">
                <a:solidFill>
                  <a:srgbClr val="00B050"/>
                </a:solidFill>
              </a:rPr>
              <a:t>(A) + 1</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INC </a:t>
            </a:r>
            <a:r>
              <a:rPr lang="en-US" altLang="zh-CN" sz="2400" dirty="0" err="1"/>
              <a:t>Rn</a:t>
            </a:r>
            <a:r>
              <a:rPr lang="en-US" altLang="zh-CN" sz="2400" dirty="0"/>
              <a:t>  			</a:t>
            </a:r>
            <a:r>
              <a:rPr lang="en-US" altLang="zh-CN" sz="2400" dirty="0">
                <a:solidFill>
                  <a:srgbClr val="00B050"/>
                </a:solidFill>
              </a:rPr>
              <a:t>; (</a:t>
            </a:r>
            <a:r>
              <a:rPr lang="en-US" altLang="zh-CN" sz="2400" dirty="0" err="1">
                <a:solidFill>
                  <a:srgbClr val="00B050"/>
                </a:solidFill>
              </a:rPr>
              <a:t>Rn</a:t>
            </a:r>
            <a:r>
              <a:rPr lang="en-US" altLang="zh-CN" sz="2400" dirty="0">
                <a:solidFill>
                  <a:srgbClr val="00B050"/>
                </a:solidFill>
              </a:rPr>
              <a:t>) + 1</a:t>
            </a:r>
            <a:r>
              <a:rPr lang="zh-CN" altLang="zh-CN" sz="2400" dirty="0">
                <a:solidFill>
                  <a:srgbClr val="00B050"/>
                </a:solidFill>
              </a:rPr>
              <a:t>→</a:t>
            </a:r>
            <a:r>
              <a:rPr lang="en-US" altLang="zh-CN" sz="2400" dirty="0" err="1">
                <a:solidFill>
                  <a:srgbClr val="00B050"/>
                </a:solidFill>
              </a:rPr>
              <a:t>Rn</a:t>
            </a:r>
            <a:r>
              <a:rPr lang="en-US" altLang="zh-CN" sz="2400" dirty="0">
                <a:solidFill>
                  <a:srgbClr val="00B050"/>
                </a:solidFill>
              </a:rPr>
              <a:t> </a:t>
            </a:r>
            <a:endParaRPr lang="zh-CN" altLang="zh-CN" sz="2400" dirty="0">
              <a:solidFill>
                <a:srgbClr val="00B050"/>
              </a:solidFill>
            </a:endParaRPr>
          </a:p>
          <a:p>
            <a:pPr marL="0" indent="0">
              <a:buNone/>
            </a:pPr>
            <a:r>
              <a:rPr lang="en-US" altLang="zh-CN" sz="2400" dirty="0"/>
              <a:t>INC direct			</a:t>
            </a:r>
            <a:r>
              <a:rPr lang="en-US" altLang="zh-CN" sz="2400" dirty="0">
                <a:solidFill>
                  <a:srgbClr val="00B050"/>
                </a:solidFill>
              </a:rPr>
              <a:t>; (direct) + 1</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marL="0" indent="0">
              <a:buNone/>
            </a:pPr>
            <a:r>
              <a:rPr lang="en-US" altLang="zh-CN" sz="2400" dirty="0"/>
              <a:t>INC @</a:t>
            </a:r>
            <a:r>
              <a:rPr lang="en-US" altLang="zh-CN" sz="2400" dirty="0" err="1"/>
              <a:t>Ri</a:t>
            </a:r>
            <a:r>
              <a:rPr lang="en-US" altLang="zh-CN" sz="2400" dirty="0"/>
              <a:t> 			</a:t>
            </a:r>
            <a:r>
              <a:rPr lang="en-US" altLang="zh-CN" sz="2400" dirty="0">
                <a:solidFill>
                  <a:srgbClr val="00B050"/>
                </a:solidFill>
              </a:rPr>
              <a:t>; ((</a:t>
            </a:r>
            <a:r>
              <a:rPr lang="en-US" altLang="zh-CN" sz="2400" dirty="0" err="1">
                <a:solidFill>
                  <a:srgbClr val="00B050"/>
                </a:solidFill>
              </a:rPr>
              <a:t>Ri</a:t>
            </a:r>
            <a:r>
              <a:rPr lang="en-US" altLang="zh-CN" sz="2400" dirty="0">
                <a:solidFill>
                  <a:srgbClr val="00B050"/>
                </a:solidFill>
              </a:rPr>
              <a:t>)) + 1</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 </a:t>
            </a:r>
            <a:endParaRPr lang="zh-CN" altLang="zh-CN" sz="2400" dirty="0">
              <a:solidFill>
                <a:srgbClr val="00B050"/>
              </a:solidFill>
            </a:endParaRPr>
          </a:p>
          <a:p>
            <a:pPr marL="0" indent="0">
              <a:buNone/>
            </a:pPr>
            <a:r>
              <a:rPr lang="en-US" altLang="zh-CN" sz="2400" dirty="0"/>
              <a:t>INC DPTR 			</a:t>
            </a:r>
            <a:r>
              <a:rPr lang="en-US" altLang="zh-CN" sz="2400" dirty="0">
                <a:solidFill>
                  <a:srgbClr val="00B050"/>
                </a:solidFill>
              </a:rPr>
              <a:t>; (DPTR) + 1</a:t>
            </a:r>
            <a:r>
              <a:rPr lang="zh-CN" altLang="zh-CN" sz="2400" dirty="0">
                <a:solidFill>
                  <a:srgbClr val="00B050"/>
                </a:solidFill>
              </a:rPr>
              <a:t>→</a:t>
            </a:r>
            <a:r>
              <a:rPr lang="en-US" altLang="zh-CN" sz="2400" dirty="0">
                <a:solidFill>
                  <a:srgbClr val="00B050"/>
                </a:solidFill>
              </a:rPr>
              <a:t>DPTR </a:t>
            </a: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3214528542"/>
      </p:ext>
    </p:extLst>
  </p:cSld>
  <p:clrMapOvr>
    <a:masterClrMapping/>
  </p:clrMapOvr>
  <p:transition>
    <p:sndAc>
      <p:stSnd>
        <p:snd r:embed="rId3" name="CAMERA.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zh-CN" sz="2400" dirty="0" smtClean="0"/>
              <a:t>（</a:t>
            </a:r>
            <a:r>
              <a:rPr lang="en-US" altLang="zh-CN" sz="2400" dirty="0"/>
              <a:t>7</a:t>
            </a:r>
            <a:r>
              <a:rPr lang="zh-CN" altLang="zh-CN" sz="2400" dirty="0"/>
              <a:t>）减</a:t>
            </a:r>
            <a:r>
              <a:rPr lang="en-US" altLang="zh-CN" sz="2400" dirty="0"/>
              <a:t>1</a:t>
            </a:r>
            <a:r>
              <a:rPr lang="zh-CN" altLang="zh-CN" sz="2400" dirty="0"/>
              <a:t>指令</a:t>
            </a:r>
          </a:p>
          <a:p>
            <a:pPr marL="0" indent="0">
              <a:buNone/>
            </a:pPr>
            <a:r>
              <a:rPr lang="zh-CN" altLang="zh-CN" sz="2400" dirty="0"/>
              <a:t>减</a:t>
            </a:r>
            <a:r>
              <a:rPr lang="en-US" altLang="zh-CN" sz="2400" dirty="0"/>
              <a:t>1</a:t>
            </a:r>
            <a:r>
              <a:rPr lang="zh-CN" altLang="zh-CN" sz="2400" dirty="0"/>
              <a:t>指令的功能是将源地址所指定的单元内容减</a:t>
            </a:r>
            <a:r>
              <a:rPr lang="en-US" altLang="zh-CN" sz="2400" dirty="0"/>
              <a:t>1</a:t>
            </a:r>
            <a:r>
              <a:rPr lang="zh-CN" altLang="zh-CN" sz="2400" dirty="0" smtClean="0"/>
              <a:t>。</a:t>
            </a:r>
            <a:endParaRPr lang="zh-CN" altLang="zh-CN" sz="2400" dirty="0"/>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DEC A				</a:t>
            </a:r>
            <a:r>
              <a:rPr lang="en-US" altLang="zh-CN" sz="2400" dirty="0">
                <a:solidFill>
                  <a:srgbClr val="00B050"/>
                </a:solidFill>
              </a:rPr>
              <a:t>; (A) - 1</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DEC </a:t>
            </a:r>
            <a:r>
              <a:rPr lang="en-US" altLang="zh-CN" sz="2400" dirty="0" err="1"/>
              <a:t>Rn</a:t>
            </a:r>
            <a:r>
              <a:rPr lang="en-US" altLang="zh-CN" sz="2400" dirty="0"/>
              <a:t> 				</a:t>
            </a:r>
            <a:r>
              <a:rPr lang="en-US" altLang="zh-CN" sz="2400" dirty="0">
                <a:solidFill>
                  <a:srgbClr val="00B050"/>
                </a:solidFill>
              </a:rPr>
              <a:t>; (</a:t>
            </a:r>
            <a:r>
              <a:rPr lang="en-US" altLang="zh-CN" sz="2400" dirty="0" err="1">
                <a:solidFill>
                  <a:srgbClr val="00B050"/>
                </a:solidFill>
              </a:rPr>
              <a:t>Rn</a:t>
            </a:r>
            <a:r>
              <a:rPr lang="en-US" altLang="zh-CN" sz="2400" dirty="0">
                <a:solidFill>
                  <a:srgbClr val="00B050"/>
                </a:solidFill>
              </a:rPr>
              <a:t>) - 1</a:t>
            </a:r>
            <a:r>
              <a:rPr lang="zh-CN" altLang="zh-CN" sz="2400" dirty="0">
                <a:solidFill>
                  <a:srgbClr val="00B050"/>
                </a:solidFill>
              </a:rPr>
              <a:t>→</a:t>
            </a:r>
            <a:r>
              <a:rPr lang="en-US" altLang="zh-CN" sz="2400" dirty="0" err="1">
                <a:solidFill>
                  <a:srgbClr val="00B050"/>
                </a:solidFill>
              </a:rPr>
              <a:t>Rn</a:t>
            </a:r>
            <a:r>
              <a:rPr lang="en-US" altLang="zh-CN" sz="2400" dirty="0">
                <a:solidFill>
                  <a:srgbClr val="00B050"/>
                </a:solidFill>
              </a:rPr>
              <a:t> </a:t>
            </a:r>
            <a:endParaRPr lang="zh-CN" altLang="zh-CN" sz="2400" dirty="0">
              <a:solidFill>
                <a:srgbClr val="00B050"/>
              </a:solidFill>
            </a:endParaRPr>
          </a:p>
          <a:p>
            <a:pPr marL="0" indent="0">
              <a:buNone/>
            </a:pPr>
            <a:r>
              <a:rPr lang="en-US" altLang="zh-CN" sz="2400" dirty="0"/>
              <a:t>DEC direct			</a:t>
            </a:r>
            <a:r>
              <a:rPr lang="en-US" altLang="zh-CN" sz="2400" dirty="0" smtClean="0"/>
              <a:t>	</a:t>
            </a:r>
            <a:r>
              <a:rPr lang="en-US" altLang="zh-CN" sz="2400" dirty="0">
                <a:solidFill>
                  <a:srgbClr val="00B050"/>
                </a:solidFill>
              </a:rPr>
              <a:t>; </a:t>
            </a:r>
            <a:r>
              <a:rPr lang="en-US" altLang="zh-CN" sz="2400" dirty="0">
                <a:solidFill>
                  <a:srgbClr val="00B050"/>
                </a:solidFill>
              </a:rPr>
              <a:t>(direct) - 1</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marL="0" indent="0">
              <a:buNone/>
            </a:pPr>
            <a:r>
              <a:rPr lang="en-US" altLang="zh-CN" sz="2400" dirty="0"/>
              <a:t>DEC @</a:t>
            </a:r>
            <a:r>
              <a:rPr lang="en-US" altLang="zh-CN" sz="2400" dirty="0" err="1"/>
              <a:t>Ri</a:t>
            </a:r>
            <a:r>
              <a:rPr lang="en-US" altLang="zh-CN" sz="2400" dirty="0"/>
              <a:t>				</a:t>
            </a:r>
            <a:r>
              <a:rPr lang="en-US" altLang="zh-CN" sz="2400" dirty="0">
                <a:solidFill>
                  <a:srgbClr val="00B050"/>
                </a:solidFill>
              </a:rPr>
              <a:t>; ((</a:t>
            </a:r>
            <a:r>
              <a:rPr lang="en-US" altLang="zh-CN" sz="2400" dirty="0" err="1">
                <a:solidFill>
                  <a:srgbClr val="00B050"/>
                </a:solidFill>
              </a:rPr>
              <a:t>Ri</a:t>
            </a:r>
            <a:r>
              <a:rPr lang="en-US" altLang="zh-CN" sz="2400" dirty="0">
                <a:solidFill>
                  <a:srgbClr val="00B050"/>
                </a:solidFill>
              </a:rPr>
              <a:t>)) - 1</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 </a:t>
            </a:r>
            <a:endParaRPr lang="zh-CN" altLang="zh-CN" sz="2400" dirty="0">
              <a:solidFill>
                <a:srgbClr val="00B050"/>
              </a:solidFill>
            </a:endParaRPr>
          </a:p>
          <a:p>
            <a:pPr marL="400050" lvl="1" indent="0">
              <a:buNone/>
            </a:pP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1553037060"/>
      </p:ext>
    </p:extLst>
  </p:cSld>
  <p:clrMapOvr>
    <a:masterClrMapping/>
  </p:clrMapOvr>
  <p:transition>
    <p:sndAc>
      <p:stSnd>
        <p:snd r:embed="rId3" name="CAMERA.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zh-CN" sz="2400" dirty="0"/>
              <a:t>（</a:t>
            </a:r>
            <a:r>
              <a:rPr lang="en-US" altLang="zh-CN" sz="2400" dirty="0"/>
              <a:t>8</a:t>
            </a:r>
            <a:r>
              <a:rPr lang="zh-CN" altLang="zh-CN" sz="2400" dirty="0"/>
              <a:t>）十进制调整指令</a:t>
            </a:r>
          </a:p>
          <a:p>
            <a:pPr marL="0" indent="0">
              <a:buNone/>
            </a:pPr>
            <a:r>
              <a:rPr lang="zh-CN" altLang="zh-CN" sz="2400" dirty="0"/>
              <a:t>这是一条专用指令，用于实现</a:t>
            </a:r>
            <a:r>
              <a:rPr lang="en-US" altLang="zh-CN" sz="2400" dirty="0"/>
              <a:t>BCD</a:t>
            </a:r>
            <a:r>
              <a:rPr lang="zh-CN" altLang="zh-CN" sz="2400" dirty="0"/>
              <a:t>运算。通常紧跟在加法指令后，用于对执行加法后累加器</a:t>
            </a:r>
            <a:r>
              <a:rPr lang="en-US" altLang="zh-CN" sz="2400" dirty="0"/>
              <a:t>A</a:t>
            </a:r>
            <a:r>
              <a:rPr lang="zh-CN" altLang="zh-CN" sz="2400" dirty="0"/>
              <a:t>中的操作结果进行十进制调整。</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DA	A	</a:t>
            </a:r>
            <a:r>
              <a:rPr lang="en-US" altLang="zh-CN" sz="2400" dirty="0" smtClean="0">
                <a:solidFill>
                  <a:srgbClr val="00B050"/>
                </a:solidFill>
              </a:rPr>
              <a:t>;</a:t>
            </a:r>
            <a:r>
              <a:rPr lang="zh-CN" altLang="zh-CN" sz="2400" dirty="0">
                <a:solidFill>
                  <a:srgbClr val="00B050"/>
                </a:solidFill>
              </a:rPr>
              <a:t>将累加器</a:t>
            </a:r>
            <a:r>
              <a:rPr lang="en-US" altLang="zh-CN" sz="2400" dirty="0">
                <a:solidFill>
                  <a:srgbClr val="00B050"/>
                </a:solidFill>
              </a:rPr>
              <a:t>A</a:t>
            </a:r>
            <a:r>
              <a:rPr lang="zh-CN" altLang="zh-CN" sz="2400" dirty="0">
                <a:solidFill>
                  <a:srgbClr val="00B050"/>
                </a:solidFill>
              </a:rPr>
              <a:t>中二进制数相加和调整为</a:t>
            </a:r>
            <a:r>
              <a:rPr lang="en-US" altLang="zh-CN" sz="2400" dirty="0">
                <a:solidFill>
                  <a:srgbClr val="00B050"/>
                </a:solidFill>
              </a:rPr>
              <a:t>BCD</a:t>
            </a:r>
            <a:r>
              <a:rPr lang="zh-CN" altLang="zh-CN" sz="2400" dirty="0" smtClean="0">
                <a:solidFill>
                  <a:srgbClr val="00B050"/>
                </a:solidFill>
              </a:rPr>
              <a:t>码</a:t>
            </a:r>
            <a:endParaRPr lang="zh-CN" altLang="zh-CN" sz="2400" dirty="0">
              <a:solidFill>
                <a:srgbClr val="00B050"/>
              </a:solidFill>
            </a:endParaRPr>
          </a:p>
        </p:txBody>
      </p:sp>
      <p:sp>
        <p:nvSpPr>
          <p:cNvPr id="31750" name="Rectangle 10"/>
          <p:cNvSpPr>
            <a:spLocks noChangeArrowheads="1"/>
          </p:cNvSpPr>
          <p:nvPr/>
        </p:nvSpPr>
        <p:spPr bwMode="auto">
          <a:xfrm>
            <a:off x="611188" y="1503077"/>
            <a:ext cx="8204200" cy="936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nSpc>
                <a:spcPct val="120000"/>
              </a:lnSpc>
            </a:pPr>
            <a:endParaRPr lang="en-US" altLang="zh-CN" sz="2400" dirty="0">
              <a:solidFill>
                <a:srgbClr val="009900"/>
              </a:solidFill>
              <a:effectLst/>
            </a:endParaRPr>
          </a:p>
        </p:txBody>
      </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
        <p:nvSpPr>
          <p:cNvPr id="6" name="矩形 5"/>
          <p:cNvSpPr/>
          <p:nvPr/>
        </p:nvSpPr>
        <p:spPr>
          <a:xfrm>
            <a:off x="457914" y="3796167"/>
            <a:ext cx="8146534" cy="2677656"/>
          </a:xfrm>
          <a:prstGeom prst="rect">
            <a:avLst/>
          </a:prstGeom>
          <a:solidFill>
            <a:schemeClr val="bg1"/>
          </a:solidFill>
          <a:ln>
            <a:solidFill>
              <a:srgbClr val="00B050"/>
            </a:solidFill>
          </a:ln>
        </p:spPr>
        <p:txBody>
          <a:bodyPr wrap="square">
            <a:spAutoFit/>
          </a:bodyPr>
          <a:lstStyle/>
          <a:p>
            <a:pPr marL="0" indent="0">
              <a:buNone/>
            </a:pPr>
            <a:r>
              <a:rPr lang="zh-CN" altLang="zh-CN" sz="2400" dirty="0"/>
              <a:t>指令按下列原则进行调整：</a:t>
            </a:r>
          </a:p>
          <a:p>
            <a:pPr marL="0" lvl="0" indent="0">
              <a:buNone/>
            </a:pPr>
            <a:r>
              <a:rPr lang="zh-CN" altLang="zh-CN" sz="2400" b="1" dirty="0"/>
              <a:t>若</a:t>
            </a:r>
            <a:r>
              <a:rPr lang="en-US" altLang="zh-CN" sz="2400" b="1" dirty="0"/>
              <a:t>(A</a:t>
            </a:r>
            <a:r>
              <a:rPr lang="en-US" altLang="zh-CN" sz="2400" b="1" baseline="-25000" dirty="0"/>
              <a:t>0</a:t>
            </a:r>
            <a:r>
              <a:rPr lang="zh-CN" altLang="zh-CN" sz="2400" b="1" baseline="-25000" dirty="0"/>
              <a:t>～</a:t>
            </a:r>
            <a:r>
              <a:rPr lang="en-US" altLang="zh-CN" sz="2400" b="1" baseline="-25000" dirty="0"/>
              <a:t>3</a:t>
            </a:r>
            <a:r>
              <a:rPr lang="en-US" altLang="zh-CN" sz="2400" b="1" dirty="0"/>
              <a:t>) &gt; 9</a:t>
            </a:r>
            <a:r>
              <a:rPr lang="zh-CN" altLang="zh-CN" sz="2400" b="1" dirty="0"/>
              <a:t>或</a:t>
            </a:r>
            <a:r>
              <a:rPr lang="en-US" altLang="zh-CN" sz="2400" b="1" dirty="0"/>
              <a:t>AC = 1</a:t>
            </a:r>
            <a:r>
              <a:rPr lang="zh-CN" altLang="zh-CN" sz="2400" b="1" dirty="0"/>
              <a:t>，则</a:t>
            </a:r>
            <a:r>
              <a:rPr lang="en-US" altLang="zh-CN" sz="2400" b="1" dirty="0"/>
              <a:t>(A</a:t>
            </a:r>
            <a:r>
              <a:rPr lang="en-US" altLang="zh-CN" sz="2400" b="1" baseline="-25000" dirty="0"/>
              <a:t>0</a:t>
            </a:r>
            <a:r>
              <a:rPr lang="zh-CN" altLang="zh-CN" sz="2400" b="1" baseline="-25000" dirty="0"/>
              <a:t>～</a:t>
            </a:r>
            <a:r>
              <a:rPr lang="en-US" altLang="zh-CN" sz="2400" b="1" baseline="-25000" dirty="0"/>
              <a:t>3</a:t>
            </a:r>
            <a:r>
              <a:rPr lang="en-US" altLang="zh-CN" sz="2400" b="1" dirty="0"/>
              <a:t>) + 6</a:t>
            </a:r>
            <a:r>
              <a:rPr lang="zh-CN" altLang="zh-CN" sz="2400" b="1" dirty="0"/>
              <a:t>→</a:t>
            </a:r>
            <a:r>
              <a:rPr lang="en-US" altLang="zh-CN" sz="2400" b="1" dirty="0"/>
              <a:t>A</a:t>
            </a:r>
            <a:r>
              <a:rPr lang="en-US" altLang="zh-CN" sz="2400" b="1" baseline="-25000" dirty="0"/>
              <a:t>0</a:t>
            </a:r>
            <a:r>
              <a:rPr lang="zh-CN" altLang="zh-CN" sz="2400" b="1" baseline="-25000" dirty="0"/>
              <a:t>～</a:t>
            </a:r>
            <a:r>
              <a:rPr lang="en-US" altLang="zh-CN" sz="2400" b="1" baseline="-25000" dirty="0"/>
              <a:t>3</a:t>
            </a:r>
            <a:r>
              <a:rPr lang="zh-CN" altLang="zh-CN" sz="2400" b="1" dirty="0"/>
              <a:t>。</a:t>
            </a:r>
          </a:p>
          <a:p>
            <a:pPr marL="0" lvl="0" indent="0">
              <a:buNone/>
            </a:pPr>
            <a:r>
              <a:rPr lang="zh-CN" altLang="zh-CN" sz="2400" b="1" dirty="0"/>
              <a:t>同时，若</a:t>
            </a:r>
            <a:r>
              <a:rPr lang="en-US" altLang="zh-CN" sz="2400" b="1" dirty="0"/>
              <a:t>( A</a:t>
            </a:r>
            <a:r>
              <a:rPr lang="en-US" altLang="zh-CN" sz="2400" b="1" baseline="-25000" dirty="0"/>
              <a:t>4</a:t>
            </a:r>
            <a:r>
              <a:rPr lang="zh-CN" altLang="zh-CN" sz="2400" b="1" baseline="-25000" dirty="0"/>
              <a:t>～</a:t>
            </a:r>
            <a:r>
              <a:rPr lang="en-US" altLang="zh-CN" sz="2400" b="1" baseline="-25000" dirty="0"/>
              <a:t>7</a:t>
            </a:r>
            <a:r>
              <a:rPr lang="en-US" altLang="zh-CN" sz="2400" b="1" dirty="0"/>
              <a:t> ) &gt; 9</a:t>
            </a:r>
            <a:r>
              <a:rPr lang="zh-CN" altLang="zh-CN" sz="2400" b="1" dirty="0"/>
              <a:t>或</a:t>
            </a:r>
            <a:r>
              <a:rPr lang="en-US" altLang="zh-CN" sz="2400" b="1" dirty="0"/>
              <a:t>CY = 1</a:t>
            </a:r>
            <a:r>
              <a:rPr lang="zh-CN" altLang="zh-CN" sz="2400" b="1" dirty="0"/>
              <a:t>，则</a:t>
            </a:r>
            <a:r>
              <a:rPr lang="en-US" altLang="zh-CN" sz="2400" b="1" dirty="0"/>
              <a:t>( A</a:t>
            </a:r>
            <a:r>
              <a:rPr lang="en-US" altLang="zh-CN" sz="2400" b="1" baseline="-25000" dirty="0"/>
              <a:t>4</a:t>
            </a:r>
            <a:r>
              <a:rPr lang="zh-CN" altLang="zh-CN" sz="2400" b="1" baseline="-25000" dirty="0"/>
              <a:t>～</a:t>
            </a:r>
            <a:r>
              <a:rPr lang="en-US" altLang="zh-CN" sz="2400" b="1" baseline="-25000" dirty="0"/>
              <a:t>7</a:t>
            </a:r>
            <a:r>
              <a:rPr lang="en-US" altLang="zh-CN" sz="2400" b="1" dirty="0"/>
              <a:t>) + 6</a:t>
            </a:r>
            <a:r>
              <a:rPr lang="zh-CN" altLang="zh-CN" sz="2400" b="1" dirty="0"/>
              <a:t>→</a:t>
            </a:r>
            <a:r>
              <a:rPr lang="en-US" altLang="zh-CN" sz="2400" b="1" dirty="0"/>
              <a:t>A</a:t>
            </a:r>
            <a:r>
              <a:rPr lang="en-US" altLang="zh-CN" sz="2400" b="1" baseline="-25000" dirty="0"/>
              <a:t>4</a:t>
            </a:r>
            <a:r>
              <a:rPr lang="zh-CN" altLang="zh-CN" sz="2400" b="1" baseline="-25000" dirty="0"/>
              <a:t>～</a:t>
            </a:r>
            <a:r>
              <a:rPr lang="en-US" altLang="zh-CN" sz="2400" b="1" baseline="-25000" dirty="0"/>
              <a:t>7</a:t>
            </a:r>
            <a:r>
              <a:rPr lang="zh-CN" altLang="zh-CN" sz="2400" b="1" dirty="0"/>
              <a:t>。</a:t>
            </a:r>
          </a:p>
          <a:p>
            <a:pPr marL="0" indent="0">
              <a:buNone/>
            </a:pPr>
            <a:r>
              <a:rPr lang="zh-CN" altLang="zh-CN" sz="2400" dirty="0"/>
              <a:t>即：若和低</a:t>
            </a:r>
            <a:r>
              <a:rPr lang="en-US" altLang="zh-CN" sz="2400" dirty="0"/>
              <a:t>4</a:t>
            </a:r>
            <a:r>
              <a:rPr lang="zh-CN" altLang="zh-CN" sz="2400" dirty="0"/>
              <a:t>位大于</a:t>
            </a:r>
            <a:r>
              <a:rPr lang="en-US" altLang="zh-CN" sz="2400" dirty="0"/>
              <a:t>9</a:t>
            </a:r>
            <a:r>
              <a:rPr lang="zh-CN" altLang="zh-CN" sz="2400" dirty="0"/>
              <a:t>或有半进位，则低</a:t>
            </a:r>
            <a:r>
              <a:rPr lang="en-US" altLang="zh-CN" sz="2400" dirty="0"/>
              <a:t>4</a:t>
            </a:r>
            <a:r>
              <a:rPr lang="zh-CN" altLang="zh-CN" sz="2400" dirty="0"/>
              <a:t>位加</a:t>
            </a:r>
            <a:r>
              <a:rPr lang="en-US" altLang="zh-CN" sz="2400" dirty="0"/>
              <a:t>6</a:t>
            </a:r>
            <a:r>
              <a:rPr lang="zh-CN" altLang="zh-CN" sz="2400" dirty="0"/>
              <a:t>；若和的高</a:t>
            </a:r>
            <a:r>
              <a:rPr lang="en-US" altLang="zh-CN" sz="2400" dirty="0"/>
              <a:t>4</a:t>
            </a:r>
            <a:r>
              <a:rPr lang="zh-CN" altLang="zh-CN" sz="2400" dirty="0"/>
              <a:t>位大于</a:t>
            </a:r>
            <a:r>
              <a:rPr lang="en-US" altLang="zh-CN" sz="2400" dirty="0"/>
              <a:t>9</a:t>
            </a:r>
            <a:r>
              <a:rPr lang="zh-CN" altLang="zh-CN" sz="2400" dirty="0"/>
              <a:t>或有进位，则高</a:t>
            </a:r>
            <a:r>
              <a:rPr lang="en-US" altLang="zh-CN" sz="2400" dirty="0"/>
              <a:t>4</a:t>
            </a:r>
            <a:r>
              <a:rPr lang="zh-CN" altLang="zh-CN" sz="2400" dirty="0"/>
              <a:t>位加</a:t>
            </a:r>
            <a:r>
              <a:rPr lang="en-US" altLang="zh-CN" sz="2400" dirty="0"/>
              <a:t>6</a:t>
            </a:r>
            <a:r>
              <a:rPr lang="zh-CN" altLang="zh-CN" sz="2400" dirty="0"/>
              <a:t>。指令根据相加和及标志自行进行判断，因此，该指令应紧跟在加法指令后，至少在加指令和该指令之间不能有影响标志的指令。</a:t>
            </a:r>
            <a:endParaRPr lang="zh-CN" altLang="zh-CN" sz="2400" dirty="0"/>
          </a:p>
        </p:txBody>
      </p:sp>
    </p:spTree>
    <p:extLst>
      <p:ext uri="{BB962C8B-B14F-4D97-AF65-F5344CB8AC3E}">
        <p14:creationId xmlns:p14="http://schemas.microsoft.com/office/powerpoint/2010/main" val="3449433446"/>
      </p:ext>
    </p:extLst>
  </p:cSld>
  <p:clrMapOvr>
    <a:masterClrMapping/>
  </p:clrMapOvr>
  <p:transition>
    <p:sndAc>
      <p:stSnd>
        <p:snd r:embed="rId3" name="CAMERA.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251" name="Text Box 1026"/>
          <p:cNvSpPr txBox="1">
            <a:spLocks noChangeArrowheads="1"/>
          </p:cNvSpPr>
          <p:nvPr/>
        </p:nvSpPr>
        <p:spPr bwMode="auto">
          <a:xfrm>
            <a:off x="527050" y="1139825"/>
            <a:ext cx="601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zh-CN" altLang="en-US" sz="2400" b="0" dirty="0">
                <a:solidFill>
                  <a:schemeClr val="tx1"/>
                </a:solidFill>
                <a:effectLst/>
              </a:rPr>
              <a:t>十进制调整的修正方法：</a:t>
            </a:r>
          </a:p>
        </p:txBody>
      </p:sp>
      <p:sp>
        <p:nvSpPr>
          <p:cNvPr id="4" name="Text Box 1027"/>
          <p:cNvSpPr txBox="1">
            <a:spLocks noChangeArrowheads="1"/>
          </p:cNvSpPr>
          <p:nvPr/>
        </p:nvSpPr>
        <p:spPr bwMode="auto">
          <a:xfrm>
            <a:off x="527050" y="1673225"/>
            <a:ext cx="807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zh-CN" altLang="en-US" sz="2400" b="0">
                <a:solidFill>
                  <a:schemeClr val="tx1"/>
                </a:solidFill>
                <a:effectLst/>
              </a:rPr>
              <a:t>（</a:t>
            </a:r>
            <a:r>
              <a:rPr lang="en-US" altLang="zh-CN" sz="2400" b="0">
                <a:solidFill>
                  <a:schemeClr val="tx1"/>
                </a:solidFill>
                <a:effectLst/>
              </a:rPr>
              <a:t>1</a:t>
            </a:r>
            <a:r>
              <a:rPr lang="zh-CN" altLang="en-US" sz="2400" b="0">
                <a:solidFill>
                  <a:schemeClr val="tx1"/>
                </a:solidFill>
                <a:effectLst/>
              </a:rPr>
              <a:t>）累加器低</a:t>
            </a:r>
            <a:r>
              <a:rPr lang="en-US" altLang="zh-CN" sz="2400" b="0">
                <a:solidFill>
                  <a:schemeClr val="tx1"/>
                </a:solidFill>
                <a:effectLst/>
              </a:rPr>
              <a:t>4</a:t>
            </a:r>
            <a:r>
              <a:rPr lang="zh-CN" altLang="en-US" sz="2400" b="0">
                <a:solidFill>
                  <a:schemeClr val="tx1"/>
                </a:solidFill>
                <a:effectLst/>
              </a:rPr>
              <a:t>位大于</a:t>
            </a:r>
            <a:r>
              <a:rPr lang="en-US" altLang="zh-CN" sz="2400" b="0">
                <a:solidFill>
                  <a:schemeClr val="tx1"/>
                </a:solidFill>
                <a:effectLst/>
              </a:rPr>
              <a:t>9</a:t>
            </a:r>
            <a:r>
              <a:rPr lang="zh-CN" altLang="en-US" sz="2400" b="0">
                <a:solidFill>
                  <a:schemeClr val="tx1"/>
                </a:solidFill>
                <a:effectLst/>
              </a:rPr>
              <a:t>或辅助进位位</a:t>
            </a:r>
            <a:r>
              <a:rPr lang="en-US" altLang="zh-CN" sz="2400" b="0">
                <a:solidFill>
                  <a:schemeClr val="tx1"/>
                </a:solidFill>
                <a:effectLst/>
              </a:rPr>
              <a:t>(AC)=1,</a:t>
            </a:r>
            <a:r>
              <a:rPr lang="zh-CN" altLang="en-US" sz="2400" b="0">
                <a:solidFill>
                  <a:schemeClr val="tx1"/>
                </a:solidFill>
                <a:effectLst/>
              </a:rPr>
              <a:t>则进行</a:t>
            </a:r>
          </a:p>
          <a:p>
            <a:pPr eaLnBrk="1" hangingPunct="1">
              <a:spcBef>
                <a:spcPct val="50000"/>
              </a:spcBef>
            </a:pPr>
            <a:r>
              <a:rPr lang="zh-CN" altLang="en-US" sz="2400" b="0">
                <a:solidFill>
                  <a:schemeClr val="tx1"/>
                </a:solidFill>
                <a:effectLst/>
              </a:rPr>
              <a:t>          低</a:t>
            </a:r>
            <a:r>
              <a:rPr lang="en-US" altLang="zh-CN" sz="2400" b="0">
                <a:solidFill>
                  <a:schemeClr val="tx1"/>
                </a:solidFill>
                <a:effectLst/>
              </a:rPr>
              <a:t>4</a:t>
            </a:r>
            <a:r>
              <a:rPr lang="zh-CN" altLang="en-US" sz="2400" b="0">
                <a:solidFill>
                  <a:schemeClr val="tx1"/>
                </a:solidFill>
                <a:effectLst/>
              </a:rPr>
              <a:t>位加</a:t>
            </a:r>
            <a:r>
              <a:rPr lang="en-US" altLang="zh-CN" sz="2400" b="0">
                <a:solidFill>
                  <a:schemeClr val="tx1"/>
                </a:solidFill>
                <a:effectLst/>
              </a:rPr>
              <a:t>6</a:t>
            </a:r>
            <a:r>
              <a:rPr lang="zh-CN" altLang="en-US" sz="2400" b="0">
                <a:solidFill>
                  <a:schemeClr val="tx1"/>
                </a:solidFill>
                <a:effectLst/>
              </a:rPr>
              <a:t>修正</a:t>
            </a:r>
          </a:p>
        </p:txBody>
      </p:sp>
      <p:grpSp>
        <p:nvGrpSpPr>
          <p:cNvPr id="5" name="Group 1030"/>
          <p:cNvGrpSpPr>
            <a:grpSpLocks/>
          </p:cNvGrpSpPr>
          <p:nvPr/>
        </p:nvGrpSpPr>
        <p:grpSpPr bwMode="auto">
          <a:xfrm>
            <a:off x="3422650" y="2587625"/>
            <a:ext cx="3048000" cy="457200"/>
            <a:chOff x="1008" y="1296"/>
            <a:chExt cx="1920" cy="288"/>
          </a:xfrm>
        </p:grpSpPr>
        <p:sp>
          <p:nvSpPr>
            <p:cNvPr id="53262" name="Text Box 1028"/>
            <p:cNvSpPr txBox="1">
              <a:spLocks noChangeArrowheads="1"/>
            </p:cNvSpPr>
            <p:nvPr/>
          </p:nvSpPr>
          <p:spPr bwMode="auto">
            <a:xfrm>
              <a:off x="1008" y="1296"/>
              <a:ext cx="19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en-US" altLang="zh-CN" sz="2400" b="0">
                  <a:solidFill>
                    <a:schemeClr val="tx1"/>
                  </a:solidFill>
                  <a:effectLst/>
                </a:rPr>
                <a:t>A          (A)+06H</a:t>
              </a:r>
            </a:p>
          </p:txBody>
        </p:sp>
        <p:sp>
          <p:nvSpPr>
            <p:cNvPr id="51215" name="Line 1029"/>
            <p:cNvSpPr>
              <a:spLocks noChangeShapeType="1"/>
            </p:cNvSpPr>
            <p:nvPr/>
          </p:nvSpPr>
          <p:spPr bwMode="auto">
            <a:xfrm flipH="1">
              <a:off x="1296" y="1440"/>
              <a:ext cx="28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ctr">
                <a:defRPr/>
              </a:pPr>
              <a:endParaRPr lang="zh-CN" altLang="en-US"/>
            </a:p>
          </p:txBody>
        </p:sp>
      </p:grpSp>
      <p:sp>
        <p:nvSpPr>
          <p:cNvPr id="8" name="Text Box 1031"/>
          <p:cNvSpPr txBox="1">
            <a:spLocks noChangeArrowheads="1"/>
          </p:cNvSpPr>
          <p:nvPr/>
        </p:nvSpPr>
        <p:spPr bwMode="auto">
          <a:xfrm>
            <a:off x="527050" y="3121025"/>
            <a:ext cx="807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zh-CN" altLang="en-US" sz="2400" b="0">
                <a:solidFill>
                  <a:schemeClr val="tx1"/>
                </a:solidFill>
                <a:effectLst/>
              </a:rPr>
              <a:t>（</a:t>
            </a:r>
            <a:r>
              <a:rPr lang="en-US" altLang="zh-CN" sz="2400" b="0">
                <a:solidFill>
                  <a:schemeClr val="tx1"/>
                </a:solidFill>
                <a:effectLst/>
              </a:rPr>
              <a:t>2</a:t>
            </a:r>
            <a:r>
              <a:rPr lang="zh-CN" altLang="en-US" sz="2400" b="0">
                <a:solidFill>
                  <a:schemeClr val="tx1"/>
                </a:solidFill>
                <a:effectLst/>
              </a:rPr>
              <a:t>）累加器高</a:t>
            </a:r>
            <a:r>
              <a:rPr lang="en-US" altLang="zh-CN" sz="2400" b="0">
                <a:solidFill>
                  <a:schemeClr val="tx1"/>
                </a:solidFill>
                <a:effectLst/>
              </a:rPr>
              <a:t>4</a:t>
            </a:r>
            <a:r>
              <a:rPr lang="zh-CN" altLang="en-US" sz="2400" b="0">
                <a:solidFill>
                  <a:schemeClr val="tx1"/>
                </a:solidFill>
                <a:effectLst/>
              </a:rPr>
              <a:t>位大于</a:t>
            </a:r>
            <a:r>
              <a:rPr lang="en-US" altLang="zh-CN" sz="2400" b="0">
                <a:solidFill>
                  <a:schemeClr val="tx1"/>
                </a:solidFill>
                <a:effectLst/>
              </a:rPr>
              <a:t>9</a:t>
            </a:r>
            <a:r>
              <a:rPr lang="zh-CN" altLang="en-US" sz="2400" b="0">
                <a:solidFill>
                  <a:schemeClr val="tx1"/>
                </a:solidFill>
                <a:effectLst/>
              </a:rPr>
              <a:t>或进位标志位</a:t>
            </a:r>
            <a:r>
              <a:rPr lang="en-US" altLang="zh-CN" sz="2400" b="0">
                <a:solidFill>
                  <a:schemeClr val="tx1"/>
                </a:solidFill>
                <a:effectLst/>
              </a:rPr>
              <a:t>(CY)=1,</a:t>
            </a:r>
            <a:r>
              <a:rPr lang="zh-CN" altLang="en-US" sz="2400" b="0">
                <a:solidFill>
                  <a:schemeClr val="tx1"/>
                </a:solidFill>
                <a:effectLst/>
              </a:rPr>
              <a:t>则进行</a:t>
            </a:r>
          </a:p>
          <a:p>
            <a:pPr eaLnBrk="1" hangingPunct="1">
              <a:spcBef>
                <a:spcPct val="50000"/>
              </a:spcBef>
            </a:pPr>
            <a:r>
              <a:rPr lang="zh-CN" altLang="en-US" sz="2400" b="0">
                <a:solidFill>
                  <a:schemeClr val="tx1"/>
                </a:solidFill>
                <a:effectLst/>
              </a:rPr>
              <a:t>          高</a:t>
            </a:r>
            <a:r>
              <a:rPr lang="en-US" altLang="zh-CN" sz="2400" b="0">
                <a:solidFill>
                  <a:schemeClr val="tx1"/>
                </a:solidFill>
                <a:effectLst/>
              </a:rPr>
              <a:t>4</a:t>
            </a:r>
            <a:r>
              <a:rPr lang="zh-CN" altLang="en-US" sz="2400" b="0">
                <a:solidFill>
                  <a:schemeClr val="tx1"/>
                </a:solidFill>
                <a:effectLst/>
              </a:rPr>
              <a:t>位加</a:t>
            </a:r>
            <a:r>
              <a:rPr lang="en-US" altLang="zh-CN" sz="2400" b="0">
                <a:solidFill>
                  <a:schemeClr val="tx1"/>
                </a:solidFill>
                <a:effectLst/>
              </a:rPr>
              <a:t>6</a:t>
            </a:r>
            <a:r>
              <a:rPr lang="zh-CN" altLang="en-US" sz="2400" b="0">
                <a:solidFill>
                  <a:schemeClr val="tx1"/>
                </a:solidFill>
                <a:effectLst/>
              </a:rPr>
              <a:t>修正</a:t>
            </a:r>
          </a:p>
        </p:txBody>
      </p:sp>
      <p:grpSp>
        <p:nvGrpSpPr>
          <p:cNvPr id="9" name="Group 1032"/>
          <p:cNvGrpSpPr>
            <a:grpSpLocks/>
          </p:cNvGrpSpPr>
          <p:nvPr/>
        </p:nvGrpSpPr>
        <p:grpSpPr bwMode="auto">
          <a:xfrm>
            <a:off x="3498850" y="4035425"/>
            <a:ext cx="3048000" cy="457200"/>
            <a:chOff x="1008" y="1296"/>
            <a:chExt cx="1920" cy="288"/>
          </a:xfrm>
        </p:grpSpPr>
        <p:sp>
          <p:nvSpPr>
            <p:cNvPr id="53260" name="Text Box 1033"/>
            <p:cNvSpPr txBox="1">
              <a:spLocks noChangeArrowheads="1"/>
            </p:cNvSpPr>
            <p:nvPr/>
          </p:nvSpPr>
          <p:spPr bwMode="auto">
            <a:xfrm>
              <a:off x="1008" y="1296"/>
              <a:ext cx="19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en-US" altLang="zh-CN" sz="2400" b="0">
                  <a:solidFill>
                    <a:schemeClr val="tx1"/>
                  </a:solidFill>
                  <a:effectLst/>
                </a:rPr>
                <a:t>A          (A)+60H</a:t>
              </a:r>
            </a:p>
          </p:txBody>
        </p:sp>
        <p:sp>
          <p:nvSpPr>
            <p:cNvPr id="51213" name="Line 1034"/>
            <p:cNvSpPr>
              <a:spLocks noChangeShapeType="1"/>
            </p:cNvSpPr>
            <p:nvPr/>
          </p:nvSpPr>
          <p:spPr bwMode="auto">
            <a:xfrm flipH="1">
              <a:off x="1296" y="1440"/>
              <a:ext cx="28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ctr">
                <a:defRPr/>
              </a:pPr>
              <a:endParaRPr lang="zh-CN" altLang="en-US"/>
            </a:p>
          </p:txBody>
        </p:sp>
      </p:grpSp>
      <p:sp>
        <p:nvSpPr>
          <p:cNvPr id="12" name="Text Box 1035"/>
          <p:cNvSpPr txBox="1">
            <a:spLocks noChangeArrowheads="1"/>
          </p:cNvSpPr>
          <p:nvPr/>
        </p:nvSpPr>
        <p:spPr bwMode="auto">
          <a:xfrm>
            <a:off x="527050" y="4568825"/>
            <a:ext cx="8077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zh-CN" altLang="en-US" sz="2400" b="0">
                <a:solidFill>
                  <a:schemeClr val="tx1"/>
                </a:solidFill>
                <a:effectLst/>
              </a:rPr>
              <a:t>（</a:t>
            </a:r>
            <a:r>
              <a:rPr lang="en-US" altLang="zh-CN" sz="2400" b="0">
                <a:solidFill>
                  <a:schemeClr val="tx1"/>
                </a:solidFill>
                <a:effectLst/>
              </a:rPr>
              <a:t>3</a:t>
            </a:r>
            <a:r>
              <a:rPr lang="zh-CN" altLang="en-US" sz="2400" b="0">
                <a:solidFill>
                  <a:schemeClr val="tx1"/>
                </a:solidFill>
                <a:effectLst/>
              </a:rPr>
              <a:t>）累加器高</a:t>
            </a:r>
            <a:r>
              <a:rPr lang="en-US" altLang="zh-CN" sz="2400" b="0">
                <a:solidFill>
                  <a:schemeClr val="tx1"/>
                </a:solidFill>
                <a:effectLst/>
              </a:rPr>
              <a:t>4</a:t>
            </a:r>
            <a:r>
              <a:rPr lang="zh-CN" altLang="en-US" sz="2400" b="0">
                <a:solidFill>
                  <a:schemeClr val="tx1"/>
                </a:solidFill>
                <a:effectLst/>
              </a:rPr>
              <a:t>位为</a:t>
            </a:r>
            <a:r>
              <a:rPr lang="en-US" altLang="zh-CN" sz="2400" b="0">
                <a:solidFill>
                  <a:schemeClr val="tx1"/>
                </a:solidFill>
                <a:effectLst/>
              </a:rPr>
              <a:t>9</a:t>
            </a:r>
            <a:r>
              <a:rPr lang="zh-CN" altLang="en-US" sz="2400" b="0">
                <a:solidFill>
                  <a:schemeClr val="tx1"/>
                </a:solidFill>
                <a:effectLst/>
              </a:rPr>
              <a:t>、低</a:t>
            </a:r>
            <a:r>
              <a:rPr lang="en-US" altLang="zh-CN" sz="2400" b="0">
                <a:solidFill>
                  <a:schemeClr val="tx1"/>
                </a:solidFill>
                <a:effectLst/>
              </a:rPr>
              <a:t>4</a:t>
            </a:r>
            <a:r>
              <a:rPr lang="zh-CN" altLang="en-US" sz="2400" b="0">
                <a:solidFill>
                  <a:schemeClr val="tx1"/>
                </a:solidFill>
                <a:effectLst/>
              </a:rPr>
              <a:t>位大于</a:t>
            </a:r>
            <a:r>
              <a:rPr lang="en-US" altLang="zh-CN" sz="2400" b="0">
                <a:solidFill>
                  <a:schemeClr val="tx1"/>
                </a:solidFill>
                <a:effectLst/>
              </a:rPr>
              <a:t>9</a:t>
            </a:r>
            <a:r>
              <a:rPr lang="zh-CN" altLang="en-US" sz="2400" b="0">
                <a:solidFill>
                  <a:schemeClr val="tx1"/>
                </a:solidFill>
                <a:effectLst/>
              </a:rPr>
              <a:t>，则进行</a:t>
            </a:r>
          </a:p>
          <a:p>
            <a:pPr eaLnBrk="1" hangingPunct="1">
              <a:spcBef>
                <a:spcPct val="50000"/>
              </a:spcBef>
            </a:pPr>
            <a:r>
              <a:rPr lang="zh-CN" altLang="en-US" sz="2400" b="0">
                <a:solidFill>
                  <a:schemeClr val="tx1"/>
                </a:solidFill>
                <a:effectLst/>
              </a:rPr>
              <a:t>          高</a:t>
            </a:r>
            <a:r>
              <a:rPr lang="en-US" altLang="zh-CN" sz="2400" b="0">
                <a:solidFill>
                  <a:schemeClr val="tx1"/>
                </a:solidFill>
                <a:effectLst/>
              </a:rPr>
              <a:t>4</a:t>
            </a:r>
            <a:r>
              <a:rPr lang="zh-CN" altLang="en-US" sz="2400" b="0">
                <a:solidFill>
                  <a:schemeClr val="tx1"/>
                </a:solidFill>
                <a:effectLst/>
              </a:rPr>
              <a:t>位和低</a:t>
            </a:r>
            <a:r>
              <a:rPr lang="en-US" altLang="zh-CN" sz="2400" b="0">
                <a:solidFill>
                  <a:schemeClr val="tx1"/>
                </a:solidFill>
                <a:effectLst/>
              </a:rPr>
              <a:t>4</a:t>
            </a:r>
            <a:r>
              <a:rPr lang="zh-CN" altLang="en-US" sz="2400" b="0">
                <a:solidFill>
                  <a:schemeClr val="tx1"/>
                </a:solidFill>
                <a:effectLst/>
              </a:rPr>
              <a:t>位分别加</a:t>
            </a:r>
            <a:r>
              <a:rPr lang="en-US" altLang="zh-CN" sz="2400" b="0">
                <a:solidFill>
                  <a:schemeClr val="tx1"/>
                </a:solidFill>
                <a:effectLst/>
              </a:rPr>
              <a:t>6</a:t>
            </a:r>
            <a:r>
              <a:rPr lang="zh-CN" altLang="en-US" sz="2400" b="0">
                <a:solidFill>
                  <a:schemeClr val="tx1"/>
                </a:solidFill>
                <a:effectLst/>
              </a:rPr>
              <a:t>修正</a:t>
            </a:r>
          </a:p>
        </p:txBody>
      </p:sp>
      <p:grpSp>
        <p:nvGrpSpPr>
          <p:cNvPr id="13" name="Group 1036"/>
          <p:cNvGrpSpPr>
            <a:grpSpLocks/>
          </p:cNvGrpSpPr>
          <p:nvPr/>
        </p:nvGrpSpPr>
        <p:grpSpPr bwMode="auto">
          <a:xfrm>
            <a:off x="3575050" y="5635625"/>
            <a:ext cx="3048000" cy="457200"/>
            <a:chOff x="1008" y="1296"/>
            <a:chExt cx="1920" cy="288"/>
          </a:xfrm>
        </p:grpSpPr>
        <p:sp>
          <p:nvSpPr>
            <p:cNvPr id="53258" name="Text Box 1037"/>
            <p:cNvSpPr txBox="1">
              <a:spLocks noChangeArrowheads="1"/>
            </p:cNvSpPr>
            <p:nvPr/>
          </p:nvSpPr>
          <p:spPr bwMode="auto">
            <a:xfrm>
              <a:off x="1008" y="1296"/>
              <a:ext cx="192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lang="en-US" altLang="zh-CN" sz="2400" b="0">
                  <a:solidFill>
                    <a:schemeClr val="tx1"/>
                  </a:solidFill>
                  <a:effectLst/>
                </a:rPr>
                <a:t>A          (A)+66H</a:t>
              </a:r>
            </a:p>
          </p:txBody>
        </p:sp>
        <p:sp>
          <p:nvSpPr>
            <p:cNvPr id="51211" name="Line 1038"/>
            <p:cNvSpPr>
              <a:spLocks noChangeShapeType="1"/>
            </p:cNvSpPr>
            <p:nvPr/>
          </p:nvSpPr>
          <p:spPr bwMode="auto">
            <a:xfrm flipH="1">
              <a:off x="1296" y="1440"/>
              <a:ext cx="28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algn="ctr">
                <a:defRPr/>
              </a:pPr>
              <a:endParaRPr lang="zh-CN" altLang="en-US"/>
            </a:p>
          </p:txBody>
        </p:sp>
      </p:grpSp>
      <p:sp>
        <p:nvSpPr>
          <p:cNvPr id="16" name="矩形 15"/>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1997895973"/>
      </p:ext>
    </p:extLst>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autoUpdateAnimBg="0"/>
      <p:bldP spid="12"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647700" y="1393031"/>
            <a:ext cx="7308850" cy="3589338"/>
          </a:xfrm>
        </p:spPr>
        <p:txBody>
          <a:bodyPr/>
          <a:lstStyle/>
          <a:p>
            <a:pPr eaLnBrk="1" hangingPunct="1"/>
            <a:r>
              <a:rPr lang="zh-CN" altLang="en-US" sz="2400" dirty="0" smtClean="0"/>
              <a:t>例： 完成</a:t>
            </a:r>
            <a:r>
              <a:rPr lang="en-US" altLang="zh-CN" sz="2400" dirty="0" smtClean="0"/>
              <a:t>56+17</a:t>
            </a:r>
            <a:r>
              <a:rPr lang="zh-CN" altLang="en-US" sz="2400" dirty="0" smtClean="0"/>
              <a:t>的编程。</a:t>
            </a:r>
          </a:p>
          <a:p>
            <a:pPr eaLnBrk="1" hangingPunct="1"/>
            <a:r>
              <a:rPr lang="zh-CN" altLang="en-US" sz="2400" dirty="0" smtClean="0"/>
              <a:t>   </a:t>
            </a:r>
            <a:r>
              <a:rPr lang="en-US" altLang="zh-CN" sz="2400" dirty="0" smtClean="0"/>
              <a:t>MOV A</a:t>
            </a:r>
            <a:r>
              <a:rPr lang="zh-CN" altLang="en-US" sz="2400" dirty="0" smtClean="0"/>
              <a:t>，</a:t>
            </a:r>
            <a:r>
              <a:rPr lang="en-US" altLang="zh-CN" sz="2400" dirty="0" smtClean="0"/>
              <a:t>#56H   </a:t>
            </a:r>
            <a:r>
              <a:rPr lang="zh-CN" altLang="en-US" sz="2400" dirty="0" smtClean="0">
                <a:solidFill>
                  <a:srgbClr val="009900"/>
                </a:solidFill>
              </a:rPr>
              <a:t>；</a:t>
            </a:r>
            <a:r>
              <a:rPr lang="en-US" altLang="zh-CN" sz="2400" dirty="0" smtClean="0">
                <a:solidFill>
                  <a:srgbClr val="009900"/>
                </a:solidFill>
              </a:rPr>
              <a:t>A</a:t>
            </a:r>
            <a:r>
              <a:rPr lang="zh-CN" altLang="en-US" sz="2400" dirty="0" smtClean="0">
                <a:solidFill>
                  <a:srgbClr val="009900"/>
                </a:solidFill>
              </a:rPr>
              <a:t>存放</a:t>
            </a:r>
            <a:r>
              <a:rPr lang="en-US" altLang="zh-CN" sz="1600" dirty="0" smtClean="0">
                <a:solidFill>
                  <a:srgbClr val="009900"/>
                </a:solidFill>
              </a:rPr>
              <a:t>BCD</a:t>
            </a:r>
            <a:r>
              <a:rPr lang="zh-CN" altLang="en-US" sz="1600" dirty="0" smtClean="0">
                <a:solidFill>
                  <a:srgbClr val="009900"/>
                </a:solidFill>
              </a:rPr>
              <a:t>码</a:t>
            </a:r>
            <a:r>
              <a:rPr lang="en-US" altLang="zh-CN" sz="2400" dirty="0" smtClean="0">
                <a:solidFill>
                  <a:srgbClr val="009900"/>
                </a:solidFill>
              </a:rPr>
              <a:t>56H</a:t>
            </a:r>
          </a:p>
          <a:p>
            <a:pPr eaLnBrk="1" hangingPunct="1"/>
            <a:r>
              <a:rPr lang="en-US" altLang="zh-CN" sz="2400" dirty="0" smtClean="0"/>
              <a:t>   MOV B</a:t>
            </a:r>
            <a:r>
              <a:rPr lang="zh-CN" altLang="en-US" sz="2400" dirty="0" smtClean="0"/>
              <a:t>，</a:t>
            </a:r>
            <a:r>
              <a:rPr lang="en-US" altLang="zh-CN" sz="2400" dirty="0" smtClean="0"/>
              <a:t>#17H  </a:t>
            </a:r>
            <a:r>
              <a:rPr lang="en-US" altLang="zh-CN" sz="2400" dirty="0" smtClean="0">
                <a:solidFill>
                  <a:srgbClr val="009900"/>
                </a:solidFill>
              </a:rPr>
              <a:t> </a:t>
            </a:r>
            <a:r>
              <a:rPr lang="zh-CN" altLang="en-US" sz="2400" dirty="0" smtClean="0">
                <a:solidFill>
                  <a:srgbClr val="009900"/>
                </a:solidFill>
              </a:rPr>
              <a:t>；</a:t>
            </a:r>
            <a:r>
              <a:rPr lang="en-US" altLang="zh-CN" sz="2400" dirty="0" smtClean="0">
                <a:solidFill>
                  <a:srgbClr val="009900"/>
                </a:solidFill>
              </a:rPr>
              <a:t>B</a:t>
            </a:r>
            <a:r>
              <a:rPr lang="zh-CN" altLang="en-US" sz="2400" dirty="0" smtClean="0">
                <a:solidFill>
                  <a:srgbClr val="009900"/>
                </a:solidFill>
              </a:rPr>
              <a:t>存放</a:t>
            </a:r>
            <a:r>
              <a:rPr lang="en-US" altLang="zh-CN" sz="2400" dirty="0" smtClean="0">
                <a:solidFill>
                  <a:srgbClr val="009900"/>
                </a:solidFill>
              </a:rPr>
              <a:t>BCD</a:t>
            </a:r>
            <a:r>
              <a:rPr lang="zh-CN" altLang="en-US" sz="2400" dirty="0" smtClean="0">
                <a:solidFill>
                  <a:srgbClr val="009900"/>
                </a:solidFill>
              </a:rPr>
              <a:t>码</a:t>
            </a:r>
            <a:r>
              <a:rPr lang="en-US" altLang="zh-CN" sz="2400" dirty="0" smtClean="0">
                <a:solidFill>
                  <a:srgbClr val="009900"/>
                </a:solidFill>
              </a:rPr>
              <a:t>17H</a:t>
            </a:r>
          </a:p>
          <a:p>
            <a:pPr eaLnBrk="1" hangingPunct="1"/>
            <a:r>
              <a:rPr lang="en-US" altLang="zh-CN" sz="2400" dirty="0" smtClean="0"/>
              <a:t>   ADD A</a:t>
            </a:r>
            <a:r>
              <a:rPr lang="zh-CN" altLang="en-US" sz="2400" dirty="0" smtClean="0"/>
              <a:t>， </a:t>
            </a:r>
            <a:r>
              <a:rPr lang="en-US" altLang="zh-CN" sz="2400" dirty="0" smtClean="0"/>
              <a:t>B        </a:t>
            </a:r>
            <a:r>
              <a:rPr lang="zh-CN" altLang="en-US" sz="2400" dirty="0" smtClean="0">
                <a:solidFill>
                  <a:srgbClr val="009900"/>
                </a:solidFill>
              </a:rPr>
              <a:t>；</a:t>
            </a:r>
            <a:r>
              <a:rPr lang="en-US" altLang="zh-CN" sz="2400" dirty="0" smtClean="0">
                <a:solidFill>
                  <a:srgbClr val="009900"/>
                </a:solidFill>
              </a:rPr>
              <a:t>A=6dH</a:t>
            </a:r>
          </a:p>
          <a:p>
            <a:pPr eaLnBrk="1" hangingPunct="1"/>
            <a:r>
              <a:rPr lang="en-US" altLang="zh-CN" sz="2400" dirty="0" smtClean="0"/>
              <a:t>   DA A                </a:t>
            </a:r>
            <a:r>
              <a:rPr lang="en-US" altLang="zh-CN" sz="2400" dirty="0" smtClean="0">
                <a:solidFill>
                  <a:srgbClr val="009900"/>
                </a:solidFill>
              </a:rPr>
              <a:t>  </a:t>
            </a:r>
            <a:r>
              <a:rPr lang="zh-CN" altLang="en-US" sz="2400" dirty="0" smtClean="0">
                <a:solidFill>
                  <a:srgbClr val="009900"/>
                </a:solidFill>
              </a:rPr>
              <a:t>；</a:t>
            </a:r>
            <a:r>
              <a:rPr lang="en-US" altLang="zh-CN" sz="2400" dirty="0" smtClean="0">
                <a:solidFill>
                  <a:srgbClr val="009900"/>
                </a:solidFill>
              </a:rPr>
              <a:t>A=73H</a:t>
            </a:r>
          </a:p>
          <a:p>
            <a:pPr eaLnBrk="1" hangingPunct="1"/>
            <a:r>
              <a:rPr lang="en-US" altLang="zh-CN" sz="2400" dirty="0" smtClean="0"/>
              <a:t>   SJMP $</a:t>
            </a:r>
          </a:p>
          <a:p>
            <a:pPr eaLnBrk="1" hangingPunct="1"/>
            <a:endParaRPr lang="en-US" altLang="zh-CN" sz="2400" dirty="0" smtClean="0"/>
          </a:p>
        </p:txBody>
      </p:sp>
      <p:grpSp>
        <p:nvGrpSpPr>
          <p:cNvPr id="473091" name="Group 3"/>
          <p:cNvGrpSpPr>
            <a:grpSpLocks/>
          </p:cNvGrpSpPr>
          <p:nvPr/>
        </p:nvGrpSpPr>
        <p:grpSpPr bwMode="auto">
          <a:xfrm>
            <a:off x="6084888" y="3357562"/>
            <a:ext cx="1871662" cy="2338387"/>
            <a:chOff x="3606" y="1570"/>
            <a:chExt cx="1179" cy="1473"/>
          </a:xfrm>
        </p:grpSpPr>
        <p:sp>
          <p:nvSpPr>
            <p:cNvPr id="54276" name="Text Box 4"/>
            <p:cNvSpPr txBox="1">
              <a:spLocks noChangeArrowheads="1"/>
            </p:cNvSpPr>
            <p:nvPr/>
          </p:nvSpPr>
          <p:spPr bwMode="auto">
            <a:xfrm>
              <a:off x="3923" y="1570"/>
              <a:ext cx="681" cy="1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algn="dist" eaLnBrk="1" hangingPunct="1">
                <a:lnSpc>
                  <a:spcPct val="65000"/>
                </a:lnSpc>
                <a:spcBef>
                  <a:spcPct val="50000"/>
                </a:spcBef>
              </a:pPr>
              <a:r>
                <a:rPr kumimoji="0" lang="en-US" altLang="zh-CN" sz="2800" dirty="0">
                  <a:solidFill>
                    <a:schemeClr val="tx1"/>
                  </a:solidFill>
                  <a:effectLst/>
                  <a:latin typeface="Garamond" pitchFamily="18" charset="0"/>
                </a:rPr>
                <a:t>56H</a:t>
              </a:r>
            </a:p>
            <a:p>
              <a:pPr algn="dist" eaLnBrk="1" hangingPunct="1">
                <a:lnSpc>
                  <a:spcPct val="65000"/>
                </a:lnSpc>
                <a:spcBef>
                  <a:spcPct val="50000"/>
                </a:spcBef>
              </a:pPr>
              <a:r>
                <a:rPr kumimoji="0" lang="en-US" altLang="zh-CN" sz="2800" dirty="0">
                  <a:solidFill>
                    <a:schemeClr val="tx1"/>
                  </a:solidFill>
                  <a:effectLst/>
                  <a:latin typeface="Garamond" pitchFamily="18" charset="0"/>
                </a:rPr>
                <a:t>17H</a:t>
              </a:r>
            </a:p>
            <a:p>
              <a:pPr algn="dist" eaLnBrk="1" hangingPunct="1">
                <a:lnSpc>
                  <a:spcPct val="65000"/>
                </a:lnSpc>
                <a:spcBef>
                  <a:spcPct val="50000"/>
                </a:spcBef>
              </a:pPr>
              <a:r>
                <a:rPr kumimoji="0" lang="en-US" altLang="zh-CN" sz="2800" dirty="0">
                  <a:solidFill>
                    <a:schemeClr val="tx1"/>
                  </a:solidFill>
                  <a:effectLst/>
                  <a:latin typeface="Garamond" pitchFamily="18" charset="0"/>
                </a:rPr>
                <a:t>6dH</a:t>
              </a:r>
            </a:p>
            <a:p>
              <a:pPr algn="dist" eaLnBrk="1" hangingPunct="1">
                <a:lnSpc>
                  <a:spcPct val="65000"/>
                </a:lnSpc>
                <a:spcBef>
                  <a:spcPct val="50000"/>
                </a:spcBef>
              </a:pPr>
              <a:r>
                <a:rPr kumimoji="0" lang="en-US" altLang="zh-CN" sz="2800" dirty="0">
                  <a:solidFill>
                    <a:schemeClr val="tx1"/>
                  </a:solidFill>
                  <a:effectLst/>
                  <a:latin typeface="Garamond" pitchFamily="18" charset="0"/>
                </a:rPr>
                <a:t>6</a:t>
              </a:r>
            </a:p>
            <a:p>
              <a:pPr algn="dist" eaLnBrk="1" hangingPunct="1">
                <a:lnSpc>
                  <a:spcPct val="65000"/>
                </a:lnSpc>
                <a:spcBef>
                  <a:spcPct val="50000"/>
                </a:spcBef>
              </a:pPr>
              <a:r>
                <a:rPr kumimoji="0" lang="en-US" altLang="zh-CN" sz="2800" dirty="0">
                  <a:solidFill>
                    <a:schemeClr val="tx1"/>
                  </a:solidFill>
                  <a:effectLst/>
                  <a:latin typeface="Garamond" pitchFamily="18" charset="0"/>
                </a:rPr>
                <a:t>73H</a:t>
              </a:r>
            </a:p>
          </p:txBody>
        </p:sp>
        <p:sp>
          <p:nvSpPr>
            <p:cNvPr id="473093" name="Line 5"/>
            <p:cNvSpPr>
              <a:spLocks noChangeShapeType="1"/>
            </p:cNvSpPr>
            <p:nvPr/>
          </p:nvSpPr>
          <p:spPr bwMode="auto">
            <a:xfrm flipV="1">
              <a:off x="3606" y="2130"/>
              <a:ext cx="10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zh-CN" altLang="en-US"/>
            </a:p>
          </p:txBody>
        </p:sp>
        <p:sp>
          <p:nvSpPr>
            <p:cNvPr id="473094" name="Line 6"/>
            <p:cNvSpPr>
              <a:spLocks noChangeShapeType="1"/>
            </p:cNvSpPr>
            <p:nvPr/>
          </p:nvSpPr>
          <p:spPr bwMode="auto">
            <a:xfrm>
              <a:off x="3651" y="2750"/>
              <a:ext cx="113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zh-CN" altLang="en-US"/>
            </a:p>
          </p:txBody>
        </p:sp>
        <p:sp>
          <p:nvSpPr>
            <p:cNvPr id="54279" name="Text Box 7"/>
            <p:cNvSpPr txBox="1">
              <a:spLocks noChangeArrowheads="1"/>
            </p:cNvSpPr>
            <p:nvPr/>
          </p:nvSpPr>
          <p:spPr bwMode="auto">
            <a:xfrm>
              <a:off x="3696" y="1929"/>
              <a:ext cx="27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kumimoji="0" lang="en-US" altLang="zh-CN" sz="1800">
                  <a:solidFill>
                    <a:schemeClr val="tx1"/>
                  </a:solidFill>
                  <a:effectLst/>
                  <a:latin typeface="Garamond" pitchFamily="18" charset="0"/>
                </a:rPr>
                <a:t>+</a:t>
              </a:r>
            </a:p>
          </p:txBody>
        </p:sp>
        <p:sp>
          <p:nvSpPr>
            <p:cNvPr id="54280" name="Text Box 8"/>
            <p:cNvSpPr txBox="1">
              <a:spLocks noChangeArrowheads="1"/>
            </p:cNvSpPr>
            <p:nvPr/>
          </p:nvSpPr>
          <p:spPr bwMode="auto">
            <a:xfrm>
              <a:off x="3696" y="2478"/>
              <a:ext cx="27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1pPr>
              <a:lvl2pPr marL="742950" indent="-28575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2pPr>
              <a:lvl3pPr marL="11430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3pPr>
              <a:lvl4pPr marL="16002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4pPr>
              <a:lvl5pPr marL="2057400" indent="-228600" eaLnBrk="0" hangingPunct="0">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5pPr>
              <a:lvl6pPr marL="25146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6pPr>
              <a:lvl7pPr marL="29718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7pPr>
              <a:lvl8pPr marL="34290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8pPr>
              <a:lvl9pPr marL="3886200" indent="-228600" eaLnBrk="0" fontAlgn="base" hangingPunct="0">
                <a:spcBef>
                  <a:spcPct val="0"/>
                </a:spcBef>
                <a:spcAft>
                  <a:spcPct val="0"/>
                </a:spcAft>
                <a:defRPr kumimoji="1" sz="5400" b="1">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latin typeface="Times New Roman" pitchFamily="18" charset="0"/>
                  <a:ea typeface="宋体" pitchFamily="2" charset="-122"/>
                </a:defRPr>
              </a:lvl9pPr>
            </a:lstStyle>
            <a:p>
              <a:pPr eaLnBrk="1" hangingPunct="1">
                <a:spcBef>
                  <a:spcPct val="50000"/>
                </a:spcBef>
              </a:pPr>
              <a:r>
                <a:rPr kumimoji="0" lang="en-US" altLang="zh-CN" sz="1800">
                  <a:solidFill>
                    <a:schemeClr val="tx1"/>
                  </a:solidFill>
                  <a:effectLst/>
                  <a:latin typeface="Garamond" pitchFamily="18" charset="0"/>
                </a:rPr>
                <a:t>+</a:t>
              </a:r>
            </a:p>
          </p:txBody>
        </p:sp>
      </p:grpSp>
      <p:sp>
        <p:nvSpPr>
          <p:cNvPr id="9" name="矩形 8"/>
          <p:cNvSpPr/>
          <p:nvPr/>
        </p:nvSpPr>
        <p:spPr>
          <a:xfrm>
            <a:off x="971600" y="140109"/>
            <a:ext cx="8172400" cy="584775"/>
          </a:xfrm>
          <a:prstGeom prst="rect">
            <a:avLst/>
          </a:prstGeom>
        </p:spPr>
        <p:txBody>
          <a:bodyPr wrap="square">
            <a:spAutoFit/>
          </a:bodyPr>
          <a:lstStyle/>
          <a:p>
            <a:r>
              <a:rPr lang="en-US" altLang="zh-CN" sz="3200" dirty="0"/>
              <a:t>4</a:t>
            </a:r>
            <a:r>
              <a:rPr lang="zh-CN" altLang="zh-CN" sz="3200" dirty="0"/>
              <a:t>、交换指令</a:t>
            </a:r>
            <a:endParaRPr lang="zh-CN" altLang="zh-CN" sz="3200" dirty="0"/>
          </a:p>
        </p:txBody>
      </p:sp>
    </p:spTree>
    <p:extLst>
      <p:ext uri="{BB962C8B-B14F-4D97-AF65-F5344CB8AC3E}">
        <p14:creationId xmlns:p14="http://schemas.microsoft.com/office/powerpoint/2010/main" val="152103604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73091"/>
                                        </p:tgtEl>
                                        <p:attrNameLst>
                                          <p:attrName>style.visibility</p:attrName>
                                        </p:attrNameLst>
                                      </p:cBhvr>
                                      <p:to>
                                        <p:strVal val="visible"/>
                                      </p:to>
                                    </p:set>
                                    <p:anim calcmode="lin" valueType="num">
                                      <p:cBhvr additive="base">
                                        <p:cTn id="7" dur="500" fill="hold"/>
                                        <p:tgtEl>
                                          <p:spTgt spid="473091"/>
                                        </p:tgtEl>
                                        <p:attrNameLst>
                                          <p:attrName>ppt_x</p:attrName>
                                        </p:attrNameLst>
                                      </p:cBhvr>
                                      <p:tavLst>
                                        <p:tav tm="0">
                                          <p:val>
                                            <p:strVal val="#ppt_x"/>
                                          </p:val>
                                        </p:tav>
                                        <p:tav tm="100000">
                                          <p:val>
                                            <p:strVal val="#ppt_x"/>
                                          </p:val>
                                        </p:tav>
                                      </p:tavLst>
                                    </p:anim>
                                    <p:anim calcmode="lin" valueType="num">
                                      <p:cBhvr additive="base">
                                        <p:cTn id="8" dur="500" fill="hold"/>
                                        <p:tgtEl>
                                          <p:spTgt spid="4730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683568" y="1196752"/>
            <a:ext cx="7632848" cy="3589338"/>
          </a:xfrm>
        </p:spPr>
        <p:txBody>
          <a:bodyPr/>
          <a:lstStyle/>
          <a:p>
            <a:pPr marL="0" indent="0">
              <a:buNone/>
            </a:pPr>
            <a:r>
              <a:rPr lang="zh-CN" altLang="zh-CN" sz="2400" dirty="0" smtClean="0"/>
              <a:t>（</a:t>
            </a:r>
            <a:r>
              <a:rPr lang="en-US" altLang="zh-CN" sz="2400" dirty="0"/>
              <a:t>1</a:t>
            </a:r>
            <a:r>
              <a:rPr lang="zh-CN" altLang="zh-CN" sz="2400" dirty="0"/>
              <a:t>）逻辑与运算指令</a:t>
            </a:r>
          </a:p>
          <a:p>
            <a:pPr marL="0" indent="0">
              <a:buNone/>
            </a:pPr>
            <a:r>
              <a:rPr lang="zh-CN" altLang="zh-CN" sz="2400" dirty="0"/>
              <a:t>逻辑与运算指令又称为逻辑乘指令，共有以下</a:t>
            </a:r>
            <a:r>
              <a:rPr lang="en-US" altLang="zh-CN" sz="2400" dirty="0"/>
              <a:t>6</a:t>
            </a:r>
            <a:r>
              <a:rPr lang="zh-CN" altLang="zh-CN" sz="2400" dirty="0"/>
              <a:t>条：</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ANL </a:t>
            </a:r>
            <a:r>
              <a:rPr lang="en-US" altLang="zh-CN" sz="2400" dirty="0" err="1"/>
              <a:t>A,Rn</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ANL </a:t>
            </a:r>
            <a:r>
              <a:rPr lang="en-US" altLang="zh-CN" sz="2400" dirty="0" err="1"/>
              <a:t>A,di</a:t>
            </a:r>
            <a:r>
              <a:rPr lang="en-US" altLang="zh-CN" sz="2400" dirty="0"/>
              <a:t> </a:t>
            </a:r>
            <a:r>
              <a:rPr lang="en-US" altLang="zh-CN" sz="2400" dirty="0" err="1"/>
              <a:t>rect</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(direct)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ANL A,@</a:t>
            </a:r>
            <a:r>
              <a:rPr lang="en-US" altLang="zh-CN" sz="2400" dirty="0" err="1"/>
              <a:t>Ri</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ANL </a:t>
            </a:r>
            <a:r>
              <a:rPr lang="en-US" altLang="zh-CN" sz="2400" dirty="0" err="1"/>
              <a:t>A,#data</a:t>
            </a:r>
            <a:r>
              <a:rPr lang="en-US" altLang="zh-CN" sz="2400" dirty="0"/>
              <a:t>			</a:t>
            </a:r>
            <a:r>
              <a:rPr lang="en-US" altLang="zh-CN" sz="2400" dirty="0">
                <a:solidFill>
                  <a:srgbClr val="00B050"/>
                </a:solidFill>
              </a:rPr>
              <a:t> ; (A)</a:t>
            </a:r>
            <a:r>
              <a:rPr lang="zh-CN" altLang="zh-CN" sz="2400" dirty="0">
                <a:solidFill>
                  <a:srgbClr val="00B050"/>
                </a:solidFill>
              </a:rPr>
              <a:t>∧</a:t>
            </a:r>
            <a:r>
              <a:rPr lang="en-US" altLang="zh-CN" sz="2400" dirty="0">
                <a:solidFill>
                  <a:srgbClr val="00B050"/>
                </a:solidFill>
              </a:rPr>
              <a:t>#data</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ANL </a:t>
            </a:r>
            <a:r>
              <a:rPr lang="en-US" altLang="zh-CN" sz="2400" dirty="0" err="1"/>
              <a:t>direct,A</a:t>
            </a:r>
            <a:r>
              <a:rPr lang="en-US" altLang="zh-CN" sz="2400" dirty="0"/>
              <a:t> 		 	</a:t>
            </a:r>
            <a:r>
              <a:rPr lang="en-US" altLang="zh-CN" sz="2400" dirty="0">
                <a:solidFill>
                  <a:srgbClr val="00B050"/>
                </a:solidFill>
              </a:rPr>
              <a:t> ; (direct)</a:t>
            </a:r>
            <a:r>
              <a:rPr lang="zh-CN" altLang="zh-CN" sz="2400" dirty="0">
                <a:solidFill>
                  <a:srgbClr val="00B050"/>
                </a:solidFill>
              </a:rPr>
              <a:t>∧</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marL="0" indent="0">
              <a:buNone/>
            </a:pPr>
            <a:r>
              <a:rPr lang="en-US" altLang="zh-CN" sz="2400" dirty="0"/>
              <a:t>ANL direct , #data 	 	</a:t>
            </a:r>
            <a:r>
              <a:rPr lang="en-US" altLang="zh-CN" sz="2400" dirty="0">
                <a:solidFill>
                  <a:srgbClr val="00B050"/>
                </a:solidFill>
              </a:rPr>
              <a:t> ; (direct)</a:t>
            </a:r>
            <a:r>
              <a:rPr lang="zh-CN" altLang="zh-CN" sz="2400" dirty="0">
                <a:solidFill>
                  <a:srgbClr val="00B050"/>
                </a:solidFill>
              </a:rPr>
              <a:t>∧</a:t>
            </a:r>
            <a:r>
              <a:rPr lang="en-US" altLang="zh-CN" sz="2400" dirty="0">
                <a:solidFill>
                  <a:srgbClr val="00B050"/>
                </a:solidFill>
              </a:rPr>
              <a:t>#data</a:t>
            </a:r>
            <a:r>
              <a:rPr lang="zh-CN" altLang="zh-CN" sz="2400" dirty="0">
                <a:solidFill>
                  <a:srgbClr val="00B050"/>
                </a:solidFill>
              </a:rPr>
              <a:t>→</a:t>
            </a:r>
            <a:r>
              <a:rPr lang="en-US" altLang="zh-CN" sz="2400" dirty="0" smtClean="0">
                <a:solidFill>
                  <a:srgbClr val="00B050"/>
                </a:solidFill>
              </a:rPr>
              <a:t>direct</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pPr marL="0" indent="0">
              <a:buNone/>
            </a:pPr>
            <a:r>
              <a:rPr lang="en-US" altLang="zh-CN" sz="3200" b="1" dirty="0" smtClean="0"/>
              <a:t>3.1.5 </a:t>
            </a:r>
            <a:r>
              <a:rPr lang="zh-CN" altLang="zh-CN" sz="3200" b="1" dirty="0" smtClean="0"/>
              <a:t>逻辑</a:t>
            </a:r>
            <a:r>
              <a:rPr lang="zh-CN" altLang="zh-CN" sz="3200" b="1" dirty="0"/>
              <a:t>操作指令</a:t>
            </a:r>
            <a:endParaRPr lang="zh-CN" altLang="zh-CN" sz="3200" b="1" dirty="0"/>
          </a:p>
        </p:txBody>
      </p:sp>
    </p:spTree>
    <p:extLst>
      <p:ext uri="{BB962C8B-B14F-4D97-AF65-F5344CB8AC3E}">
        <p14:creationId xmlns:p14="http://schemas.microsoft.com/office/powerpoint/2010/main" val="2318687588"/>
      </p:ext>
    </p:extLst>
  </p:cSld>
  <p:clrMapOvr>
    <a:masterClrMapping/>
  </p:clrMapOvr>
  <p:transition spd="med">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1340246"/>
            <a:ext cx="9144000" cy="5113090"/>
          </a:xfrm>
          <a:prstGeom prst="rect">
            <a:avLst/>
          </a:prstGeom>
          <a:solidFill>
            <a:schemeClr val="bg1"/>
          </a:solidFill>
        </p:spPr>
        <p:txBody>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a:lstStyle>
          <a:p>
            <a:pPr eaLnBrk="1" hangingPunct="1">
              <a:lnSpc>
                <a:spcPct val="120000"/>
              </a:lnSpc>
            </a:pPr>
            <a:r>
              <a:rPr lang="zh-CN" altLang="en-US" sz="2400" b="1" dirty="0">
                <a:solidFill>
                  <a:srgbClr val="0070C0"/>
                </a:solidFill>
                <a:ea typeface="华文仿宋" pitchFamily="2" charset="-122"/>
              </a:rPr>
              <a:t>指令中的常用</a:t>
            </a:r>
            <a:r>
              <a:rPr lang="zh-CN" altLang="en-US" sz="2400" b="1" dirty="0" smtClean="0">
                <a:solidFill>
                  <a:srgbClr val="0070C0"/>
                </a:solidFill>
                <a:ea typeface="华文仿宋" pitchFamily="2" charset="-122"/>
              </a:rPr>
              <a:t>符号</a:t>
            </a:r>
            <a:endParaRPr lang="en-US" altLang="zh-CN" sz="2400" b="1" dirty="0" smtClean="0">
              <a:solidFill>
                <a:srgbClr val="FF5050"/>
              </a:solidFill>
            </a:endParaRPr>
          </a:p>
          <a:p>
            <a:pPr lvl="1" eaLnBrk="1" hangingPunct="1">
              <a:lnSpc>
                <a:spcPct val="120000"/>
              </a:lnSpc>
            </a:pPr>
            <a:r>
              <a:rPr lang="en-US" altLang="zh-CN" sz="2000" b="1" dirty="0" err="1" smtClean="0">
                <a:solidFill>
                  <a:srgbClr val="FF5050"/>
                </a:solidFill>
              </a:rPr>
              <a:t>Rn</a:t>
            </a:r>
            <a:r>
              <a:rPr lang="en-US" altLang="zh-CN" sz="2000" b="1" dirty="0" smtClean="0"/>
              <a:t>:   </a:t>
            </a:r>
            <a:r>
              <a:rPr lang="en-US" altLang="zh-CN" sz="2000" dirty="0" smtClean="0"/>
              <a:t>n=(0</a:t>
            </a:r>
            <a:r>
              <a:rPr lang="zh-CN" altLang="en-US" sz="2000" dirty="0" smtClean="0"/>
              <a:t>～</a:t>
            </a:r>
            <a:r>
              <a:rPr lang="en-US" altLang="zh-CN" sz="2000" dirty="0" smtClean="0"/>
              <a:t>7</a:t>
            </a:r>
            <a:r>
              <a:rPr lang="zh-CN" altLang="en-US" sz="2000" dirty="0" smtClean="0"/>
              <a:t>），表示当前工作寄存器</a:t>
            </a:r>
            <a:r>
              <a:rPr lang="en-US" altLang="zh-CN" sz="2000" dirty="0" smtClean="0"/>
              <a:t>R0</a:t>
            </a:r>
            <a:r>
              <a:rPr lang="zh-CN" altLang="en-US" sz="2000" dirty="0" smtClean="0"/>
              <a:t>～</a:t>
            </a:r>
            <a:r>
              <a:rPr lang="en-US" altLang="zh-CN" sz="2000" dirty="0" smtClean="0"/>
              <a:t>R7</a:t>
            </a:r>
            <a:r>
              <a:rPr lang="zh-CN" altLang="en-US" sz="2000" dirty="0" smtClean="0"/>
              <a:t>中的一个</a:t>
            </a:r>
          </a:p>
          <a:p>
            <a:pPr lvl="1" eaLnBrk="1" hangingPunct="1">
              <a:lnSpc>
                <a:spcPct val="120000"/>
              </a:lnSpc>
            </a:pPr>
            <a:r>
              <a:rPr lang="en-US" altLang="zh-CN" sz="2000" b="1" dirty="0" err="1" smtClean="0">
                <a:solidFill>
                  <a:srgbClr val="FF5050"/>
                </a:solidFill>
              </a:rPr>
              <a:t>Ri</a:t>
            </a:r>
            <a:r>
              <a:rPr lang="en-US" altLang="zh-CN" sz="2000" b="1" dirty="0" smtClean="0"/>
              <a:t>:    </a:t>
            </a:r>
            <a:r>
              <a:rPr lang="en-US" altLang="zh-CN" sz="2000" dirty="0" smtClean="0"/>
              <a:t>i=(0</a:t>
            </a:r>
            <a:r>
              <a:rPr lang="zh-CN" altLang="en-US" sz="2000" dirty="0" smtClean="0"/>
              <a:t>、</a:t>
            </a:r>
            <a:r>
              <a:rPr lang="en-US" altLang="zh-CN" sz="2000" dirty="0" smtClean="0"/>
              <a:t>1</a:t>
            </a:r>
            <a:r>
              <a:rPr lang="zh-CN" altLang="en-US" sz="2000" dirty="0" smtClean="0"/>
              <a:t>），代表</a:t>
            </a:r>
            <a:r>
              <a:rPr lang="en-US" altLang="zh-CN" sz="2000" dirty="0" smtClean="0"/>
              <a:t>R0</a:t>
            </a:r>
            <a:r>
              <a:rPr lang="zh-CN" altLang="en-US" sz="2000" dirty="0" smtClean="0"/>
              <a:t>和</a:t>
            </a:r>
            <a:r>
              <a:rPr lang="en-US" altLang="zh-CN" sz="2000" dirty="0" smtClean="0"/>
              <a:t>R1</a:t>
            </a:r>
            <a:r>
              <a:rPr lang="zh-CN" altLang="en-US" sz="2000" dirty="0" smtClean="0"/>
              <a:t>寄存器中的一个，用作间接寻址寄存器</a:t>
            </a:r>
          </a:p>
          <a:p>
            <a:pPr lvl="1" eaLnBrk="1" hangingPunct="1">
              <a:lnSpc>
                <a:spcPct val="120000"/>
              </a:lnSpc>
            </a:pPr>
            <a:r>
              <a:rPr lang="en-US" altLang="zh-CN" sz="2000" b="1" dirty="0" err="1" smtClean="0">
                <a:solidFill>
                  <a:srgbClr val="FF5050"/>
                </a:solidFill>
              </a:rPr>
              <a:t>dir</a:t>
            </a:r>
            <a:r>
              <a:rPr lang="en-US" altLang="zh-CN" sz="2000" b="1" dirty="0" smtClean="0"/>
              <a:t> :  </a:t>
            </a:r>
            <a:r>
              <a:rPr lang="en-US" altLang="zh-CN" sz="2000" dirty="0" smtClean="0"/>
              <a:t>8 </a:t>
            </a:r>
            <a:r>
              <a:rPr lang="zh-CN" altLang="en-US" sz="2000" dirty="0" smtClean="0"/>
              <a:t>位直接字节地址（片内 </a:t>
            </a:r>
            <a:r>
              <a:rPr lang="en-US" altLang="zh-CN" sz="2000" dirty="0" smtClean="0"/>
              <a:t>RAM </a:t>
            </a:r>
            <a:r>
              <a:rPr lang="zh-CN" altLang="en-US" sz="2000" dirty="0" smtClean="0"/>
              <a:t>和 </a:t>
            </a:r>
            <a:r>
              <a:rPr lang="en-US" altLang="zh-CN" sz="2000" dirty="0" smtClean="0"/>
              <a:t>SFR </a:t>
            </a:r>
            <a:r>
              <a:rPr lang="zh-CN" altLang="en-US" sz="2000" dirty="0" smtClean="0"/>
              <a:t>）</a:t>
            </a:r>
          </a:p>
          <a:p>
            <a:pPr lvl="1" eaLnBrk="1" hangingPunct="1">
              <a:lnSpc>
                <a:spcPct val="120000"/>
              </a:lnSpc>
            </a:pPr>
            <a:r>
              <a:rPr lang="en-US" altLang="zh-CN" sz="2000" b="1" dirty="0" smtClean="0">
                <a:solidFill>
                  <a:srgbClr val="FF5050"/>
                </a:solidFill>
              </a:rPr>
              <a:t>#data</a:t>
            </a:r>
            <a:r>
              <a:rPr lang="en-US" altLang="zh-CN" sz="2000" b="1" dirty="0" smtClean="0"/>
              <a:t>: </a:t>
            </a:r>
            <a:r>
              <a:rPr lang="en-US" altLang="zh-CN" sz="2000" dirty="0" smtClean="0"/>
              <a:t>8</a:t>
            </a:r>
            <a:r>
              <a:rPr lang="zh-CN" altLang="en-US" sz="2000" dirty="0" smtClean="0"/>
              <a:t>位立即数，即</a:t>
            </a:r>
            <a:r>
              <a:rPr lang="en-US" altLang="zh-CN" sz="2000" dirty="0" smtClean="0"/>
              <a:t>8</a:t>
            </a:r>
            <a:r>
              <a:rPr lang="zh-CN" altLang="en-US" sz="2000" dirty="0" smtClean="0"/>
              <a:t>位常数。可以为</a:t>
            </a:r>
            <a:r>
              <a:rPr lang="en-US" altLang="zh-CN" sz="2000" dirty="0" smtClean="0"/>
              <a:t>2</a:t>
            </a:r>
            <a:r>
              <a:rPr lang="zh-CN" altLang="en-US" sz="2000" dirty="0" smtClean="0"/>
              <a:t>进制</a:t>
            </a:r>
            <a:r>
              <a:rPr lang="en-US" altLang="zh-CN" sz="2000" dirty="0" smtClean="0"/>
              <a:t>(B)</a:t>
            </a:r>
            <a:r>
              <a:rPr lang="zh-CN" altLang="en-US" sz="2000" dirty="0" smtClean="0"/>
              <a:t>、</a:t>
            </a:r>
            <a:r>
              <a:rPr lang="en-US" altLang="zh-CN" sz="2000" dirty="0" smtClean="0"/>
              <a:t>10</a:t>
            </a:r>
            <a:r>
              <a:rPr lang="zh-CN" altLang="en-US" sz="2000" dirty="0" smtClean="0"/>
              <a:t>进制、 </a:t>
            </a:r>
            <a:r>
              <a:rPr lang="en-US" altLang="zh-CN" sz="2000" dirty="0" smtClean="0"/>
              <a:t>16</a:t>
            </a:r>
            <a:r>
              <a:rPr lang="zh-CN" altLang="en-US" sz="2000" dirty="0" smtClean="0"/>
              <a:t>进制</a:t>
            </a:r>
            <a:r>
              <a:rPr lang="en-US" altLang="zh-CN" sz="2000" dirty="0" smtClean="0"/>
              <a:t>(H)</a:t>
            </a:r>
            <a:r>
              <a:rPr lang="zh-CN" altLang="en-US" sz="2000" dirty="0" smtClean="0"/>
              <a:t>、      字符（‘  ’）</a:t>
            </a:r>
          </a:p>
          <a:p>
            <a:pPr lvl="1" eaLnBrk="1" hangingPunct="1">
              <a:lnSpc>
                <a:spcPct val="120000"/>
              </a:lnSpc>
            </a:pPr>
            <a:r>
              <a:rPr lang="en-US" altLang="zh-CN" sz="2000" b="1" dirty="0" smtClean="0">
                <a:solidFill>
                  <a:srgbClr val="FF5050"/>
                </a:solidFill>
              </a:rPr>
              <a:t>#data16</a:t>
            </a:r>
            <a:r>
              <a:rPr lang="en-US" altLang="zh-CN" sz="2000" b="1" dirty="0" smtClean="0"/>
              <a:t>: </a:t>
            </a:r>
            <a:r>
              <a:rPr lang="zh-CN" altLang="en-US" sz="2000" dirty="0" smtClean="0"/>
              <a:t>表示</a:t>
            </a:r>
            <a:r>
              <a:rPr lang="en-US" altLang="zh-CN" sz="2000" dirty="0" smtClean="0"/>
              <a:t>16</a:t>
            </a:r>
            <a:r>
              <a:rPr lang="zh-CN" altLang="en-US" sz="2000" dirty="0" smtClean="0"/>
              <a:t>位立即数，即</a:t>
            </a:r>
            <a:r>
              <a:rPr lang="en-US" altLang="zh-CN" sz="2000" dirty="0" smtClean="0"/>
              <a:t>16</a:t>
            </a:r>
            <a:r>
              <a:rPr lang="zh-CN" altLang="en-US" sz="2000" dirty="0" smtClean="0"/>
              <a:t>位常数，取值范围为</a:t>
            </a:r>
            <a:r>
              <a:rPr lang="en-US" altLang="zh-CN" sz="2000" dirty="0" smtClean="0"/>
              <a:t>#0000H</a:t>
            </a:r>
            <a:r>
              <a:rPr lang="zh-CN" altLang="en-US" sz="2000" dirty="0" smtClean="0"/>
              <a:t>～</a:t>
            </a:r>
            <a:r>
              <a:rPr lang="en-US" altLang="zh-CN" sz="2000" dirty="0" smtClean="0"/>
              <a:t>#0FFFFH</a:t>
            </a:r>
          </a:p>
          <a:p>
            <a:pPr lvl="1" eaLnBrk="1" hangingPunct="1">
              <a:lnSpc>
                <a:spcPct val="120000"/>
              </a:lnSpc>
            </a:pPr>
            <a:r>
              <a:rPr lang="en-US" altLang="zh-CN" sz="2000" b="1" dirty="0" smtClean="0">
                <a:solidFill>
                  <a:srgbClr val="FF5050"/>
                </a:solidFill>
              </a:rPr>
              <a:t>addr16</a:t>
            </a:r>
            <a:r>
              <a:rPr lang="en-US" altLang="zh-CN" sz="2000" b="1" dirty="0" smtClean="0"/>
              <a:t> : </a:t>
            </a:r>
            <a:r>
              <a:rPr lang="zh-CN" altLang="en-US" sz="2000" dirty="0" smtClean="0"/>
              <a:t>表示</a:t>
            </a:r>
            <a:r>
              <a:rPr lang="en-US" altLang="zh-CN" sz="2000" dirty="0" smtClean="0"/>
              <a:t>16</a:t>
            </a:r>
            <a:r>
              <a:rPr lang="zh-CN" altLang="en-US" sz="2000" dirty="0" smtClean="0"/>
              <a:t>位地址  </a:t>
            </a:r>
          </a:p>
          <a:p>
            <a:pPr lvl="1" eaLnBrk="1" hangingPunct="1">
              <a:lnSpc>
                <a:spcPct val="120000"/>
              </a:lnSpc>
            </a:pPr>
            <a:r>
              <a:rPr lang="en-US" altLang="zh-CN" sz="2000" b="1" dirty="0" smtClean="0">
                <a:solidFill>
                  <a:srgbClr val="FF5050"/>
                </a:solidFill>
              </a:rPr>
              <a:t>addr11</a:t>
            </a:r>
            <a:r>
              <a:rPr lang="en-US" altLang="zh-CN" sz="2000" b="1" dirty="0" smtClean="0"/>
              <a:t> : </a:t>
            </a:r>
            <a:r>
              <a:rPr lang="zh-CN" altLang="en-US" sz="2000" dirty="0" smtClean="0"/>
              <a:t>表示</a:t>
            </a:r>
            <a:r>
              <a:rPr lang="en-US" altLang="zh-CN" sz="2000" dirty="0" smtClean="0"/>
              <a:t>11</a:t>
            </a:r>
            <a:r>
              <a:rPr lang="zh-CN" altLang="en-US" sz="2000" dirty="0" smtClean="0"/>
              <a:t>位地址</a:t>
            </a:r>
          </a:p>
          <a:p>
            <a:pPr lvl="1" eaLnBrk="1" hangingPunct="1">
              <a:lnSpc>
                <a:spcPct val="120000"/>
              </a:lnSpc>
            </a:pPr>
            <a:r>
              <a:rPr lang="en-US" altLang="zh-CN" sz="2000" b="1" dirty="0" err="1" smtClean="0">
                <a:solidFill>
                  <a:srgbClr val="FF5050"/>
                </a:solidFill>
              </a:rPr>
              <a:t>rel</a:t>
            </a:r>
            <a:r>
              <a:rPr lang="en-US" altLang="zh-CN" sz="2000" b="1" dirty="0" smtClean="0"/>
              <a:t> : </a:t>
            </a:r>
            <a:r>
              <a:rPr lang="zh-CN" altLang="en-US" sz="2000" dirty="0" smtClean="0"/>
              <a:t>相对偏移量（为一字节补码）用于相对转移指令中</a:t>
            </a:r>
          </a:p>
          <a:p>
            <a:pPr lvl="1" eaLnBrk="1" hangingPunct="1">
              <a:lnSpc>
                <a:spcPct val="120000"/>
              </a:lnSpc>
            </a:pPr>
            <a:r>
              <a:rPr lang="en-US" altLang="zh-CN" sz="2000" b="1" dirty="0" smtClean="0">
                <a:solidFill>
                  <a:srgbClr val="FF5050"/>
                </a:solidFill>
              </a:rPr>
              <a:t>bit</a:t>
            </a:r>
            <a:r>
              <a:rPr lang="en-US" altLang="zh-CN" sz="2000" b="1" dirty="0" smtClean="0"/>
              <a:t> :</a:t>
            </a:r>
            <a:r>
              <a:rPr lang="zh-CN" altLang="en-US" sz="2000" dirty="0" smtClean="0"/>
              <a:t>位地址，在位地址空间中。</a:t>
            </a:r>
            <a:r>
              <a:rPr lang="zh-CN" altLang="en-US" sz="2000" dirty="0" smtClean="0">
                <a:solidFill>
                  <a:srgbClr val="000000"/>
                </a:solidFill>
              </a:rPr>
              <a:t>	</a:t>
            </a:r>
          </a:p>
        </p:txBody>
      </p:sp>
      <p:sp>
        <p:nvSpPr>
          <p:cNvPr id="4" name="矩形 3"/>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latin typeface="+mn-lt"/>
                <a:ea typeface="+mj-ea"/>
              </a:rPr>
              <a:t>3.1.1</a:t>
            </a:r>
            <a:r>
              <a:rPr lang="zh-CN" altLang="zh-CN" sz="3200" dirty="0">
                <a:latin typeface="+mj-ea"/>
                <a:ea typeface="+mj-ea"/>
              </a:rPr>
              <a:t>寻址空间及常用</a:t>
            </a:r>
            <a:r>
              <a:rPr lang="zh-CN" altLang="zh-CN" sz="3200" dirty="0" smtClean="0">
                <a:latin typeface="+mj-ea"/>
                <a:ea typeface="+mj-ea"/>
              </a:rPr>
              <a:t>符号</a:t>
            </a:r>
            <a:endParaRPr lang="zh-CN" altLang="zh-CN" sz="3200" dirty="0">
              <a:latin typeface="+mj-ea"/>
              <a:ea typeface="+mj-ea"/>
            </a:endParaRPr>
          </a:p>
        </p:txBody>
      </p:sp>
    </p:spTree>
    <p:extLst>
      <p:ext uri="{BB962C8B-B14F-4D97-AF65-F5344CB8AC3E}">
        <p14:creationId xmlns:p14="http://schemas.microsoft.com/office/powerpoint/2010/main" val="29836461"/>
      </p:ext>
    </p:extLst>
  </p:cSld>
  <p:clrMapOvr>
    <a:masterClrMapping/>
  </p:clrMapOvr>
  <p:transition spd="med">
    <p:split orient="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683568" y="1196752"/>
            <a:ext cx="7632848" cy="3589338"/>
          </a:xfrm>
        </p:spPr>
        <p:txBody>
          <a:bodyPr/>
          <a:lstStyle/>
          <a:p>
            <a:pPr marL="0" indent="0">
              <a:buNone/>
            </a:pPr>
            <a:r>
              <a:rPr lang="zh-CN" altLang="zh-CN" sz="2400" dirty="0" smtClean="0"/>
              <a:t>（</a:t>
            </a:r>
            <a:r>
              <a:rPr lang="en-US" altLang="zh-CN" sz="2400" dirty="0"/>
              <a:t>2</a:t>
            </a:r>
            <a:r>
              <a:rPr lang="zh-CN" altLang="zh-CN" sz="2400" dirty="0"/>
              <a:t>）逻辑或运算指令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ORL </a:t>
            </a:r>
            <a:r>
              <a:rPr lang="en-US" altLang="zh-CN" sz="2400" dirty="0" err="1"/>
              <a:t>A,Rn</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Rn</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ORL </a:t>
            </a:r>
            <a:r>
              <a:rPr lang="en-US" altLang="zh-CN" sz="2400" dirty="0" err="1"/>
              <a:t>A,direct</a:t>
            </a:r>
            <a:r>
              <a:rPr lang="en-US" altLang="zh-CN" sz="2400" dirty="0"/>
              <a:t> 		</a:t>
            </a:r>
            <a:r>
              <a:rPr lang="en-US" altLang="zh-CN" sz="2400" dirty="0" smtClean="0">
                <a:solidFill>
                  <a:srgbClr val="00B050"/>
                </a:solidFill>
              </a:rPr>
              <a:t>; </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(direct)</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ORL A,@</a:t>
            </a:r>
            <a:r>
              <a:rPr lang="en-US" altLang="zh-CN" sz="2400" dirty="0" err="1"/>
              <a:t>Ri</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a:t>
            </a:r>
            <a:r>
              <a:rPr lang="en-US" altLang="zh-CN" sz="2400" dirty="0" err="1">
                <a:solidFill>
                  <a:srgbClr val="00B050"/>
                </a:solidFill>
              </a:rPr>
              <a:t>Ri</a:t>
            </a:r>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A </a:t>
            </a:r>
            <a:endParaRPr lang="zh-CN" altLang="zh-CN" sz="2400" dirty="0">
              <a:solidFill>
                <a:srgbClr val="00B050"/>
              </a:solidFill>
            </a:endParaRPr>
          </a:p>
          <a:p>
            <a:pPr marL="0" indent="0">
              <a:buNone/>
            </a:pPr>
            <a:r>
              <a:rPr lang="en-US" altLang="zh-CN" sz="2400" dirty="0"/>
              <a:t>ORL </a:t>
            </a:r>
            <a:r>
              <a:rPr lang="en-US" altLang="zh-CN" sz="2400" dirty="0" err="1"/>
              <a:t>A,#data</a:t>
            </a:r>
            <a:r>
              <a:rPr lang="en-US" altLang="zh-CN" sz="2400" dirty="0"/>
              <a:t>			</a:t>
            </a:r>
            <a:r>
              <a:rPr lang="en-US" altLang="zh-CN" sz="2400" dirty="0">
                <a:solidFill>
                  <a:srgbClr val="00B050"/>
                </a:solidFill>
              </a:rPr>
              <a:t>; (A)</a:t>
            </a:r>
            <a:r>
              <a:rPr lang="zh-CN" altLang="zh-CN" sz="2400" dirty="0">
                <a:solidFill>
                  <a:srgbClr val="00B050"/>
                </a:solidFill>
              </a:rPr>
              <a:t>∨</a:t>
            </a:r>
            <a:r>
              <a:rPr lang="en-US" altLang="zh-CN" sz="2400" dirty="0">
                <a:solidFill>
                  <a:srgbClr val="00B050"/>
                </a:solidFill>
              </a:rPr>
              <a:t># data</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ORL </a:t>
            </a:r>
            <a:r>
              <a:rPr lang="en-US" altLang="zh-CN" sz="2400" dirty="0" err="1"/>
              <a:t>direct,A</a:t>
            </a:r>
            <a:r>
              <a:rPr lang="en-US" altLang="zh-CN" sz="2400" dirty="0"/>
              <a:t> 		</a:t>
            </a:r>
            <a:r>
              <a:rPr lang="en-US" altLang="zh-CN" sz="2400" dirty="0" smtClean="0">
                <a:solidFill>
                  <a:srgbClr val="00B050"/>
                </a:solidFill>
              </a:rPr>
              <a:t>; </a:t>
            </a:r>
            <a:r>
              <a:rPr lang="en-US" altLang="zh-CN" sz="2400" dirty="0">
                <a:solidFill>
                  <a:srgbClr val="00B050"/>
                </a:solidFill>
              </a:rPr>
              <a:t>(direct)</a:t>
            </a:r>
            <a:r>
              <a:rPr lang="zh-CN" altLang="zh-CN" sz="2400" dirty="0">
                <a:solidFill>
                  <a:srgbClr val="00B050"/>
                </a:solidFill>
              </a:rPr>
              <a:t>∨</a:t>
            </a:r>
            <a:r>
              <a:rPr lang="en-US" altLang="zh-CN" sz="2400" dirty="0">
                <a:solidFill>
                  <a:srgbClr val="00B050"/>
                </a:solidFill>
              </a:rPr>
              <a:t>(A)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a:p>
            <a:pPr marL="0" indent="0">
              <a:buNone/>
            </a:pPr>
            <a:r>
              <a:rPr lang="en-US" altLang="zh-CN" sz="2400" dirty="0"/>
              <a:t>ORL </a:t>
            </a:r>
            <a:r>
              <a:rPr lang="en-US" altLang="zh-CN" sz="2400" dirty="0" err="1"/>
              <a:t>direct,#data</a:t>
            </a:r>
            <a:r>
              <a:rPr lang="en-US" altLang="zh-CN" sz="2400" dirty="0"/>
              <a:t> 		</a:t>
            </a:r>
            <a:r>
              <a:rPr lang="en-US" altLang="zh-CN" sz="2400" dirty="0">
                <a:solidFill>
                  <a:srgbClr val="00B050"/>
                </a:solidFill>
              </a:rPr>
              <a:t>; (direct)</a:t>
            </a:r>
            <a:r>
              <a:rPr lang="zh-CN" altLang="zh-CN" sz="2400" dirty="0">
                <a:solidFill>
                  <a:srgbClr val="00B050"/>
                </a:solidFill>
              </a:rPr>
              <a:t>∨</a:t>
            </a:r>
            <a:r>
              <a:rPr lang="en-US" altLang="zh-CN" sz="2400" dirty="0">
                <a:solidFill>
                  <a:srgbClr val="00B050"/>
                </a:solidFill>
              </a:rPr>
              <a:t>#data</a:t>
            </a:r>
            <a:r>
              <a:rPr lang="zh-CN" altLang="zh-CN" sz="2400" dirty="0">
                <a:solidFill>
                  <a:srgbClr val="00B050"/>
                </a:solidFill>
              </a:rPr>
              <a:t>→</a:t>
            </a:r>
            <a:r>
              <a:rPr lang="en-US" altLang="zh-CN" sz="2400" dirty="0">
                <a:solidFill>
                  <a:srgbClr val="00B050"/>
                </a:solidFill>
              </a:rPr>
              <a:t>direct</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pPr marL="0" indent="0">
              <a:buNone/>
            </a:pPr>
            <a:r>
              <a:rPr lang="en-US" altLang="zh-CN" sz="3200" b="1" dirty="0" smtClean="0"/>
              <a:t>3.1.5 </a:t>
            </a:r>
            <a:r>
              <a:rPr lang="zh-CN" altLang="zh-CN" sz="3200" b="1" dirty="0" smtClean="0"/>
              <a:t>逻辑</a:t>
            </a:r>
            <a:r>
              <a:rPr lang="zh-CN" altLang="zh-CN" sz="3200" b="1" dirty="0"/>
              <a:t>操作指令</a:t>
            </a:r>
            <a:endParaRPr lang="zh-CN" altLang="zh-CN" sz="3200" b="1" dirty="0"/>
          </a:p>
        </p:txBody>
      </p:sp>
    </p:spTree>
    <p:extLst>
      <p:ext uri="{BB962C8B-B14F-4D97-AF65-F5344CB8AC3E}">
        <p14:creationId xmlns:p14="http://schemas.microsoft.com/office/powerpoint/2010/main" val="2094017015"/>
      </p:ext>
    </p:extLst>
  </p:cSld>
  <p:clrMapOvr>
    <a:masterClrMapping/>
  </p:clrMapOvr>
  <p:transition spd="med">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683568" y="1196752"/>
            <a:ext cx="7632848" cy="3589338"/>
          </a:xfrm>
        </p:spPr>
        <p:txBody>
          <a:bodyPr/>
          <a:lstStyle/>
          <a:p>
            <a:pPr marL="0" indent="0">
              <a:buNone/>
            </a:pPr>
            <a:r>
              <a:rPr lang="zh-CN" altLang="zh-CN" sz="2400" dirty="0"/>
              <a:t>（</a:t>
            </a:r>
            <a:r>
              <a:rPr lang="en-US" altLang="zh-CN" sz="2400" dirty="0"/>
              <a:t>3</a:t>
            </a:r>
            <a:r>
              <a:rPr lang="zh-CN" altLang="zh-CN" sz="2400" dirty="0"/>
              <a:t>）逻辑“异或”指令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XRL </a:t>
            </a:r>
            <a:r>
              <a:rPr lang="en-US" altLang="zh-CN" sz="2400" dirty="0" err="1"/>
              <a:t>A,Rn</a:t>
            </a:r>
            <a:r>
              <a:rPr lang="en-US" altLang="zh-CN" sz="2400" dirty="0"/>
              <a:t> 			; (A)</a:t>
            </a:r>
            <a:r>
              <a:rPr lang="zh-CN" altLang="zh-CN" sz="2400" dirty="0"/>
              <a:t>⊕</a:t>
            </a:r>
            <a:r>
              <a:rPr lang="en-US" altLang="zh-CN" sz="2400" dirty="0"/>
              <a:t>(</a:t>
            </a:r>
            <a:r>
              <a:rPr lang="en-US" altLang="zh-CN" sz="2400" dirty="0" err="1"/>
              <a:t>Rn</a:t>
            </a:r>
            <a:r>
              <a:rPr lang="en-US" altLang="zh-CN" sz="2400" dirty="0"/>
              <a:t>)</a:t>
            </a:r>
            <a:r>
              <a:rPr lang="zh-CN" altLang="zh-CN" sz="2400" dirty="0"/>
              <a:t>→</a:t>
            </a:r>
            <a:r>
              <a:rPr lang="en-US" altLang="zh-CN" sz="2400" dirty="0"/>
              <a:t>A </a:t>
            </a:r>
            <a:endParaRPr lang="zh-CN" altLang="zh-CN" sz="2400" dirty="0"/>
          </a:p>
          <a:p>
            <a:pPr marL="0" indent="0">
              <a:buNone/>
            </a:pPr>
            <a:r>
              <a:rPr lang="en-US" altLang="zh-CN" sz="2400" dirty="0"/>
              <a:t>XRL </a:t>
            </a:r>
            <a:r>
              <a:rPr lang="en-US" altLang="zh-CN" sz="2400" dirty="0" err="1"/>
              <a:t>A,direct</a:t>
            </a:r>
            <a:r>
              <a:rPr lang="en-US" altLang="zh-CN" sz="2400" dirty="0"/>
              <a:t>			; (direct )</a:t>
            </a:r>
            <a:r>
              <a:rPr lang="zh-CN" altLang="zh-CN" sz="2400" dirty="0"/>
              <a:t>⊕</a:t>
            </a:r>
            <a:r>
              <a:rPr lang="en-US" altLang="zh-CN" sz="2400" dirty="0"/>
              <a:t>(A)</a:t>
            </a:r>
            <a:r>
              <a:rPr lang="zh-CN" altLang="zh-CN" sz="2400" dirty="0"/>
              <a:t>→</a:t>
            </a:r>
            <a:r>
              <a:rPr lang="en-US" altLang="zh-CN" sz="2400" dirty="0"/>
              <a:t>A</a:t>
            </a:r>
            <a:endParaRPr lang="zh-CN" altLang="zh-CN" sz="2400" dirty="0"/>
          </a:p>
          <a:p>
            <a:pPr marL="0" indent="0">
              <a:buNone/>
            </a:pPr>
            <a:r>
              <a:rPr lang="en-US" altLang="zh-CN" sz="2400" dirty="0"/>
              <a:t>XRL A,@</a:t>
            </a:r>
            <a:r>
              <a:rPr lang="en-US" altLang="zh-CN" sz="2400" dirty="0" err="1"/>
              <a:t>Ri</a:t>
            </a:r>
            <a:r>
              <a:rPr lang="en-US" altLang="zh-CN" sz="2400" dirty="0"/>
              <a:t> 			; (A)</a:t>
            </a:r>
            <a:r>
              <a:rPr lang="zh-CN" altLang="zh-CN" sz="2400" dirty="0"/>
              <a:t>⊕</a:t>
            </a:r>
            <a:r>
              <a:rPr lang="en-US" altLang="zh-CN" sz="2400" dirty="0"/>
              <a:t>((</a:t>
            </a:r>
            <a:r>
              <a:rPr lang="en-US" altLang="zh-CN" sz="2400" dirty="0" err="1"/>
              <a:t>Ri</a:t>
            </a:r>
            <a:r>
              <a:rPr lang="en-US" altLang="zh-CN" sz="2400" dirty="0"/>
              <a:t>))</a:t>
            </a:r>
            <a:r>
              <a:rPr lang="zh-CN" altLang="zh-CN" sz="2400" dirty="0"/>
              <a:t>→</a:t>
            </a:r>
            <a:r>
              <a:rPr lang="en-US" altLang="zh-CN" sz="2400" dirty="0"/>
              <a:t>A </a:t>
            </a:r>
            <a:endParaRPr lang="zh-CN" altLang="zh-CN" sz="2400" dirty="0"/>
          </a:p>
          <a:p>
            <a:pPr marL="0" indent="0">
              <a:buNone/>
            </a:pPr>
            <a:r>
              <a:rPr lang="en-US" altLang="zh-CN" sz="2400" dirty="0"/>
              <a:t>XRL </a:t>
            </a:r>
            <a:r>
              <a:rPr lang="en-US" altLang="zh-CN" sz="2400" dirty="0" err="1"/>
              <a:t>A,#data</a:t>
            </a:r>
            <a:r>
              <a:rPr lang="en-US" altLang="zh-CN" sz="2400" dirty="0"/>
              <a:t>			; (A)</a:t>
            </a:r>
            <a:r>
              <a:rPr lang="zh-CN" altLang="zh-CN" sz="2400" dirty="0"/>
              <a:t>⊕</a:t>
            </a:r>
            <a:r>
              <a:rPr lang="en-US" altLang="zh-CN" sz="2400" dirty="0"/>
              <a:t># data</a:t>
            </a:r>
            <a:r>
              <a:rPr lang="zh-CN" altLang="zh-CN" sz="2400" dirty="0"/>
              <a:t>→</a:t>
            </a:r>
            <a:r>
              <a:rPr lang="en-US" altLang="zh-CN" sz="2400" dirty="0"/>
              <a:t>A</a:t>
            </a:r>
            <a:endParaRPr lang="zh-CN" altLang="zh-CN" sz="2400" dirty="0"/>
          </a:p>
          <a:p>
            <a:pPr marL="0" indent="0">
              <a:buNone/>
            </a:pPr>
            <a:r>
              <a:rPr lang="en-US" altLang="zh-CN" sz="2400" dirty="0"/>
              <a:t>XRL </a:t>
            </a:r>
            <a:r>
              <a:rPr lang="en-US" altLang="zh-CN" sz="2400" dirty="0" err="1"/>
              <a:t>direct,A</a:t>
            </a:r>
            <a:r>
              <a:rPr lang="en-US" altLang="zh-CN" sz="2400" dirty="0"/>
              <a:t> 			; (direct )</a:t>
            </a:r>
            <a:r>
              <a:rPr lang="zh-CN" altLang="zh-CN" sz="2400" dirty="0"/>
              <a:t>⊕</a:t>
            </a:r>
            <a:r>
              <a:rPr lang="en-US" altLang="zh-CN" sz="2400" dirty="0"/>
              <a:t>(A)</a:t>
            </a:r>
            <a:r>
              <a:rPr lang="zh-CN" altLang="zh-CN" sz="2400" dirty="0"/>
              <a:t>→</a:t>
            </a:r>
            <a:r>
              <a:rPr lang="en-US" altLang="zh-CN" sz="2400" dirty="0"/>
              <a:t>direct</a:t>
            </a:r>
            <a:endParaRPr lang="zh-CN" altLang="zh-CN" sz="2400" dirty="0"/>
          </a:p>
          <a:p>
            <a:pPr marL="0" indent="0">
              <a:buNone/>
            </a:pPr>
            <a:r>
              <a:rPr lang="en-US" altLang="zh-CN" sz="2400" dirty="0"/>
              <a:t>XRL direct , # data 		; (direct )</a:t>
            </a:r>
            <a:r>
              <a:rPr lang="zh-CN" altLang="zh-CN" sz="2400" dirty="0"/>
              <a:t>⊕</a:t>
            </a:r>
            <a:r>
              <a:rPr lang="en-US" altLang="zh-CN" sz="2400" dirty="0"/>
              <a:t>#data</a:t>
            </a:r>
            <a:r>
              <a:rPr lang="zh-CN" altLang="zh-CN" sz="2400" dirty="0"/>
              <a:t>→</a:t>
            </a:r>
            <a:r>
              <a:rPr lang="en-US" altLang="zh-CN" sz="2400" dirty="0" smtClean="0"/>
              <a:t>direct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pPr marL="0" indent="0">
              <a:buNone/>
            </a:pPr>
            <a:r>
              <a:rPr lang="en-US" altLang="zh-CN" sz="3200" b="1" dirty="0" smtClean="0"/>
              <a:t>3.1.5 </a:t>
            </a:r>
            <a:r>
              <a:rPr lang="zh-CN" altLang="zh-CN" sz="3200" b="1" dirty="0" smtClean="0"/>
              <a:t>逻辑</a:t>
            </a:r>
            <a:r>
              <a:rPr lang="zh-CN" altLang="zh-CN" sz="3200" b="1" dirty="0"/>
              <a:t>操作指令</a:t>
            </a:r>
            <a:endParaRPr lang="zh-CN" altLang="zh-CN" sz="3200" b="1" dirty="0"/>
          </a:p>
        </p:txBody>
      </p:sp>
      <p:sp>
        <p:nvSpPr>
          <p:cNvPr id="4" name="矩形 3"/>
          <p:cNvSpPr/>
          <p:nvPr/>
        </p:nvSpPr>
        <p:spPr>
          <a:xfrm>
            <a:off x="683568" y="4941168"/>
            <a:ext cx="7632848" cy="830997"/>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3-14</a:t>
            </a:r>
            <a:r>
              <a:rPr lang="zh-CN" altLang="zh-CN" sz="2400" dirty="0"/>
              <a:t>】设</a:t>
            </a:r>
            <a:r>
              <a:rPr lang="en-US" altLang="zh-CN" sz="2400" dirty="0"/>
              <a:t>(A) = 0AAH</a:t>
            </a:r>
            <a:r>
              <a:rPr lang="zh-CN" altLang="zh-CN" sz="2400" dirty="0"/>
              <a:t>，</a:t>
            </a:r>
            <a:r>
              <a:rPr lang="en-US" altLang="zh-CN" sz="2400" dirty="0"/>
              <a:t>(R0) = 0FH</a:t>
            </a:r>
            <a:r>
              <a:rPr lang="zh-CN" altLang="zh-CN" sz="2400" dirty="0"/>
              <a:t>，执行指令“</a:t>
            </a:r>
            <a:r>
              <a:rPr lang="en-US" altLang="zh-CN" sz="2400" dirty="0"/>
              <a:t>XRL A, R0</a:t>
            </a:r>
            <a:r>
              <a:rPr lang="zh-CN" altLang="zh-CN" sz="2400" dirty="0"/>
              <a:t>”后，结果为</a:t>
            </a:r>
            <a:r>
              <a:rPr lang="en-US" altLang="zh-CN" sz="2400" dirty="0"/>
              <a:t>(A)=0A5H</a:t>
            </a:r>
            <a:r>
              <a:rPr lang="zh-CN" altLang="zh-CN" sz="2400" dirty="0"/>
              <a:t>，存于</a:t>
            </a:r>
            <a:r>
              <a:rPr lang="en-US" altLang="zh-CN" sz="2400" dirty="0"/>
              <a:t>A </a:t>
            </a:r>
            <a:r>
              <a:rPr lang="zh-CN" altLang="zh-CN" sz="2400" dirty="0"/>
              <a:t>中。</a:t>
            </a:r>
            <a:endParaRPr lang="zh-CN" altLang="zh-CN" sz="2400" dirty="0"/>
          </a:p>
        </p:txBody>
      </p:sp>
    </p:spTree>
    <p:extLst>
      <p:ext uri="{BB962C8B-B14F-4D97-AF65-F5344CB8AC3E}">
        <p14:creationId xmlns:p14="http://schemas.microsoft.com/office/powerpoint/2010/main" val="62775874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4274" name="Rectangle 2"/>
              <p:cNvSpPr>
                <a:spLocks noGrp="1" noChangeArrowheads="1"/>
              </p:cNvSpPr>
              <p:nvPr>
                <p:ph type="body" idx="1"/>
              </p:nvPr>
            </p:nvSpPr>
            <p:spPr>
              <a:xfrm>
                <a:off x="539552" y="1196752"/>
                <a:ext cx="8460432" cy="3589338"/>
              </a:xfrm>
            </p:spPr>
            <p:txBody>
              <a:bodyPr/>
              <a:lstStyle/>
              <a:p>
                <a:pPr marL="0" indent="0">
                  <a:buNone/>
                </a:pPr>
                <a:r>
                  <a:rPr lang="zh-CN" altLang="zh-CN" sz="2000" dirty="0"/>
                  <a:t>（</a:t>
                </a:r>
                <a:r>
                  <a:rPr lang="en-US" altLang="zh-CN" sz="2000" dirty="0"/>
                  <a:t>4</a:t>
                </a:r>
                <a:r>
                  <a:rPr lang="zh-CN" altLang="zh-CN" sz="2000" dirty="0"/>
                  <a:t>）专对</a:t>
                </a:r>
                <a:r>
                  <a:rPr lang="en-US" altLang="zh-CN" sz="2000" dirty="0"/>
                  <a:t>A</a:t>
                </a:r>
                <a:r>
                  <a:rPr lang="zh-CN" altLang="zh-CN" sz="2000" dirty="0"/>
                  <a:t>的指令</a:t>
                </a:r>
              </a:p>
              <a:p>
                <a:pPr marL="0" indent="0">
                  <a:buNone/>
                </a:pPr>
                <a:r>
                  <a:rPr lang="zh-CN" altLang="zh-CN" sz="2000" dirty="0"/>
                  <a:t>汇编指令格式</a:t>
                </a:r>
                <a:r>
                  <a:rPr lang="en-US" altLang="zh-CN" sz="2000" dirty="0"/>
                  <a:t>					</a:t>
                </a:r>
                <a:r>
                  <a:rPr lang="zh-CN" altLang="zh-CN" sz="2000" dirty="0"/>
                  <a:t>说明</a:t>
                </a:r>
              </a:p>
              <a:p>
                <a:pPr marL="0" indent="0">
                  <a:buNone/>
                </a:pPr>
                <a:r>
                  <a:rPr lang="en-US" altLang="zh-CN" sz="2000" dirty="0"/>
                  <a:t>A</a:t>
                </a:r>
                <a:r>
                  <a:rPr lang="zh-CN" altLang="zh-CN" sz="2000" dirty="0"/>
                  <a:t>清零：</a:t>
                </a:r>
                <a:r>
                  <a:rPr lang="en-US" altLang="zh-CN" sz="2000" dirty="0"/>
                  <a:t> </a:t>
                </a:r>
                <a:r>
                  <a:rPr lang="en-US" altLang="zh-CN" sz="2000" dirty="0" smtClean="0"/>
                  <a:t>CLR</a:t>
                </a:r>
                <a:r>
                  <a:rPr lang="en-US" altLang="zh-CN" sz="2000" dirty="0"/>
                  <a:t>	 A	</a:t>
                </a:r>
                <a:r>
                  <a:rPr lang="en-US" altLang="zh-CN" sz="2000" dirty="0" smtClean="0">
                    <a:solidFill>
                      <a:srgbClr val="00B050"/>
                    </a:solidFill>
                  </a:rPr>
                  <a:t>;</a:t>
                </a:r>
                <a:r>
                  <a:rPr lang="en-US" altLang="zh-CN" sz="2000" dirty="0">
                    <a:solidFill>
                      <a:srgbClr val="00B050"/>
                    </a:solidFill>
                  </a:rPr>
                  <a:t>0</a:t>
                </a:r>
                <a:r>
                  <a:rPr lang="zh-CN" altLang="zh-CN" sz="2000" dirty="0">
                    <a:solidFill>
                      <a:srgbClr val="00B050"/>
                    </a:solidFill>
                  </a:rPr>
                  <a:t>→</a:t>
                </a:r>
                <a:r>
                  <a:rPr lang="en-US" altLang="zh-CN" sz="2000" dirty="0">
                    <a:solidFill>
                      <a:srgbClr val="00B050"/>
                    </a:solidFill>
                  </a:rPr>
                  <a:t>A</a:t>
                </a:r>
                <a:r>
                  <a:rPr lang="zh-CN" altLang="zh-CN" sz="2000" dirty="0">
                    <a:solidFill>
                      <a:srgbClr val="00B050"/>
                    </a:solidFill>
                  </a:rPr>
                  <a:t>，清</a:t>
                </a:r>
                <a:r>
                  <a:rPr lang="en-US" altLang="zh-CN" sz="2000" dirty="0">
                    <a:solidFill>
                      <a:srgbClr val="00B050"/>
                    </a:solidFill>
                  </a:rPr>
                  <a:t>0</a:t>
                </a:r>
                <a:r>
                  <a:rPr lang="zh-CN" altLang="zh-CN" sz="2000" dirty="0">
                    <a:solidFill>
                      <a:srgbClr val="00B050"/>
                    </a:solidFill>
                  </a:rPr>
                  <a:t>累加器</a:t>
                </a:r>
                <a:r>
                  <a:rPr lang="en-US" altLang="zh-CN" sz="2000" dirty="0">
                    <a:solidFill>
                      <a:srgbClr val="00B050"/>
                    </a:solidFill>
                  </a:rPr>
                  <a:t>A</a:t>
                </a:r>
                <a:r>
                  <a:rPr lang="zh-CN" altLang="zh-CN" sz="2000" dirty="0">
                    <a:solidFill>
                      <a:srgbClr val="00B050"/>
                    </a:solidFill>
                  </a:rPr>
                  <a:t>，只影响标志位</a:t>
                </a:r>
                <a:r>
                  <a:rPr lang="en-US" altLang="zh-CN" sz="2000" dirty="0">
                    <a:solidFill>
                      <a:srgbClr val="00B050"/>
                    </a:solidFill>
                  </a:rPr>
                  <a:t>P</a:t>
                </a:r>
                <a:r>
                  <a:rPr lang="zh-CN" altLang="zh-CN" sz="2000" dirty="0">
                    <a:solidFill>
                      <a:srgbClr val="00B050"/>
                    </a:solidFill>
                  </a:rPr>
                  <a:t>。</a:t>
                </a:r>
              </a:p>
              <a:p>
                <a:pPr marL="0" indent="0">
                  <a:buNone/>
                </a:pPr>
                <a:r>
                  <a:rPr lang="en-US" altLang="zh-CN" sz="2000" dirty="0"/>
                  <a:t>A</a:t>
                </a:r>
                <a:r>
                  <a:rPr lang="zh-CN" altLang="zh-CN" sz="2000" dirty="0"/>
                  <a:t>取反：</a:t>
                </a:r>
                <a:r>
                  <a:rPr lang="en-US" altLang="zh-CN" sz="2000" dirty="0"/>
                  <a:t> </a:t>
                </a:r>
                <a:r>
                  <a:rPr lang="en-US" altLang="zh-CN" sz="2000" dirty="0" smtClean="0"/>
                  <a:t>CPL</a:t>
                </a:r>
                <a:r>
                  <a:rPr lang="en-US" altLang="zh-CN" sz="2000" dirty="0"/>
                  <a:t>	 </a:t>
                </a:r>
                <a:r>
                  <a:rPr lang="en-US" altLang="zh-CN" sz="2000" dirty="0"/>
                  <a:t>A  </a:t>
                </a:r>
                <a:r>
                  <a:rPr lang="en-US" altLang="zh-CN" sz="2000" dirty="0">
                    <a:solidFill>
                      <a:srgbClr val="00B050"/>
                    </a:solidFill>
                  </a:rPr>
                  <a:t>; </a:t>
                </a:r>
                <a:r>
                  <a:rPr lang="en-US" altLang="zh-CN" sz="2000" dirty="0">
                    <a:solidFill>
                      <a:srgbClr val="00B050"/>
                    </a:solidFill>
                  </a:rPr>
                  <a:t>(</a:t>
                </a:r>
                <a14:m>
                  <m:oMath xmlns:m="http://schemas.openxmlformats.org/officeDocument/2006/math">
                    <m:bar>
                      <m:barPr>
                        <m:pos m:val="top"/>
                        <m:ctrlPr>
                          <a:rPr lang="zh-CN" altLang="zh-CN" sz="2000">
                            <a:solidFill>
                              <a:srgbClr val="00B050"/>
                            </a:solidFill>
                          </a:rPr>
                        </m:ctrlPr>
                      </m:barPr>
                      <m:e>
                        <m:r>
                          <m:rPr>
                            <m:sty m:val="p"/>
                          </m:rPr>
                          <a:rPr lang="en-US" altLang="zh-CN" sz="2000">
                            <a:solidFill>
                              <a:srgbClr val="00B050"/>
                            </a:solidFill>
                          </a:rPr>
                          <m:t>A</m:t>
                        </m:r>
                      </m:e>
                    </m:bar>
                  </m:oMath>
                </a14:m>
                <a:r>
                  <a:rPr lang="en-US" altLang="zh-CN" sz="2000" dirty="0">
                    <a:solidFill>
                      <a:srgbClr val="00B050"/>
                    </a:solidFill>
                  </a:rPr>
                  <a:t>)</a:t>
                </a:r>
                <a:r>
                  <a:rPr lang="zh-CN" altLang="zh-CN" sz="2000" dirty="0">
                    <a:solidFill>
                      <a:srgbClr val="00B050"/>
                    </a:solidFill>
                  </a:rPr>
                  <a:t>→</a:t>
                </a:r>
                <a:r>
                  <a:rPr lang="en-US" altLang="zh-CN" sz="2000" dirty="0">
                    <a:solidFill>
                      <a:srgbClr val="00B050"/>
                    </a:solidFill>
                  </a:rPr>
                  <a:t>A</a:t>
                </a:r>
                <a:r>
                  <a:rPr lang="zh-CN" altLang="zh-CN" sz="2000" dirty="0">
                    <a:solidFill>
                      <a:srgbClr val="00B050"/>
                    </a:solidFill>
                  </a:rPr>
                  <a:t>，对累加器</a:t>
                </a:r>
                <a:r>
                  <a:rPr lang="en-US" altLang="zh-CN" sz="2000" dirty="0">
                    <a:solidFill>
                      <a:srgbClr val="00B050"/>
                    </a:solidFill>
                  </a:rPr>
                  <a:t>A</a:t>
                </a:r>
                <a:r>
                  <a:rPr lang="zh-CN" altLang="zh-CN" sz="2000" dirty="0">
                    <a:solidFill>
                      <a:srgbClr val="00B050"/>
                    </a:solidFill>
                  </a:rPr>
                  <a:t>内容逐位取反，不影响标志位。</a:t>
                </a:r>
              </a:p>
              <a:p>
                <a:pPr marL="0" indent="0">
                  <a:buNone/>
                </a:pPr>
                <a:r>
                  <a:rPr lang="en-US" altLang="zh-CN" sz="2000" dirty="0"/>
                  <a:t>A </a:t>
                </a:r>
                <a:r>
                  <a:rPr lang="zh-CN" altLang="zh-CN" sz="2000" dirty="0"/>
                  <a:t>循环左移：</a:t>
                </a:r>
                <a:r>
                  <a:rPr lang="en-US" altLang="zh-CN" sz="2000" dirty="0" smtClean="0"/>
                  <a:t>RL   A		; </a:t>
                </a:r>
              </a:p>
              <a:p>
                <a:pPr marL="0" indent="0">
                  <a:buNone/>
                </a:pPr>
                <a:r>
                  <a:rPr lang="en-US" altLang="zh-CN" sz="2000" dirty="0" smtClean="0"/>
                  <a:t>A </a:t>
                </a:r>
                <a:r>
                  <a:rPr lang="zh-CN" altLang="zh-CN" sz="2000" dirty="0"/>
                  <a:t>循环右移：</a:t>
                </a:r>
                <a:r>
                  <a:rPr lang="en-US" altLang="zh-CN" sz="2000" dirty="0" smtClean="0"/>
                  <a:t>RR  </a:t>
                </a:r>
                <a:r>
                  <a:rPr lang="en-US" altLang="zh-CN" sz="2000" dirty="0"/>
                  <a:t>A		</a:t>
                </a:r>
                <a:r>
                  <a:rPr lang="en-US" altLang="zh-CN" sz="2000" dirty="0" smtClean="0"/>
                  <a:t>; </a:t>
                </a:r>
                <a:endParaRPr lang="zh-CN" altLang="zh-CN" sz="2000" dirty="0"/>
              </a:p>
              <a:p>
                <a:pPr marL="0" indent="0">
                  <a:buNone/>
                </a:pPr>
                <a:r>
                  <a:rPr lang="en-US" altLang="zh-CN" sz="2000" dirty="0"/>
                  <a:t>A </a:t>
                </a:r>
                <a:r>
                  <a:rPr lang="zh-CN" altLang="zh-CN" sz="2000" dirty="0"/>
                  <a:t>连同进位位循环左移：</a:t>
                </a:r>
                <a:r>
                  <a:rPr lang="en-US" altLang="zh-CN" sz="2000" dirty="0"/>
                  <a:t>RLC A	; </a:t>
                </a:r>
                <a:endParaRPr lang="zh-CN" altLang="zh-CN" sz="2000" dirty="0"/>
              </a:p>
              <a:p>
                <a:pPr marL="0" indent="0">
                  <a:buNone/>
                </a:pPr>
                <a:r>
                  <a:rPr lang="en-US" altLang="zh-CN" sz="2000" dirty="0"/>
                  <a:t>A </a:t>
                </a:r>
                <a:r>
                  <a:rPr lang="zh-CN" altLang="zh-CN" sz="2000" dirty="0"/>
                  <a:t>连同进位位循环右移：</a:t>
                </a:r>
                <a:r>
                  <a:rPr lang="en-US" altLang="zh-CN" sz="2000" dirty="0"/>
                  <a:t>RRC A	; </a:t>
                </a:r>
                <a:endParaRPr lang="zh-CN" altLang="zh-CN" sz="2000" dirty="0"/>
              </a:p>
              <a:p>
                <a:pPr marL="0" indent="0">
                  <a:buNone/>
                </a:pPr>
                <a:r>
                  <a:rPr lang="en-US" altLang="zh-CN" sz="2000" dirty="0"/>
                  <a:t> </a:t>
                </a:r>
                <a:endParaRPr lang="zh-CN" altLang="zh-CN" sz="2000" dirty="0"/>
              </a:p>
              <a:p>
                <a:pPr marL="0" indent="0">
                  <a:buNone/>
                </a:pPr>
                <a:r>
                  <a:rPr lang="zh-CN" altLang="zh-CN" sz="2000" dirty="0"/>
                  <a:t>循环移位指令通常用于位测试、位统计、乘</a:t>
                </a:r>
                <a:r>
                  <a:rPr lang="en-US" altLang="zh-CN" sz="2000" dirty="0"/>
                  <a:t>2</a:t>
                </a:r>
                <a:r>
                  <a:rPr lang="zh-CN" altLang="zh-CN" sz="2000" dirty="0"/>
                  <a:t>、除</a:t>
                </a:r>
                <a:r>
                  <a:rPr lang="en-US" altLang="zh-CN" sz="2000" dirty="0"/>
                  <a:t>2</a:t>
                </a:r>
                <a:r>
                  <a:rPr lang="zh-CN" altLang="zh-CN" sz="2000" dirty="0"/>
                  <a:t>等操作</a:t>
                </a:r>
                <a:r>
                  <a:rPr lang="zh-CN" altLang="zh-CN" sz="2000" dirty="0" smtClean="0"/>
                  <a:t>。</a:t>
                </a:r>
                <a:endParaRPr lang="zh-CN" altLang="zh-CN" sz="2000" dirty="0"/>
              </a:p>
            </p:txBody>
          </p:sp>
        </mc:Choice>
        <mc:Fallback>
          <p:sp>
            <p:nvSpPr>
              <p:cNvPr id="54274" name="Rectangle 2"/>
              <p:cNvSpPr>
                <a:spLocks noGrp="1" noRot="1" noChangeAspect="1" noMove="1" noResize="1" noEditPoints="1" noAdjustHandles="1" noChangeArrowheads="1" noChangeShapeType="1" noTextEdit="1"/>
              </p:cNvSpPr>
              <p:nvPr>
                <p:ph type="body" idx="1"/>
              </p:nvPr>
            </p:nvSpPr>
            <p:spPr>
              <a:xfrm>
                <a:off x="539552" y="1196752"/>
                <a:ext cx="8460432" cy="3589338"/>
              </a:xfrm>
              <a:blipFill rotWithShape="1">
                <a:blip r:embed="rId3"/>
                <a:stretch>
                  <a:fillRect l="-793" t="-1188" b="-7131"/>
                </a:stretch>
              </a:blipFill>
            </p:spPr>
            <p:txBody>
              <a:bodyPr/>
              <a:lstStyle/>
              <a:p>
                <a:r>
                  <a:rPr lang="zh-CN" altLang="en-US">
                    <a:noFill/>
                  </a:rPr>
                  <a:t> </a:t>
                </a:r>
              </a:p>
            </p:txBody>
          </p:sp>
        </mc:Fallback>
      </mc:AlternateContent>
      <p:sp>
        <p:nvSpPr>
          <p:cNvPr id="9" name="矩形 8"/>
          <p:cNvSpPr/>
          <p:nvPr/>
        </p:nvSpPr>
        <p:spPr>
          <a:xfrm>
            <a:off x="971600" y="251937"/>
            <a:ext cx="8172400" cy="584775"/>
          </a:xfrm>
          <a:prstGeom prst="rect">
            <a:avLst/>
          </a:prstGeom>
        </p:spPr>
        <p:txBody>
          <a:bodyPr wrap="square">
            <a:spAutoFit/>
          </a:bodyPr>
          <a:lstStyle/>
          <a:p>
            <a:pPr marL="0" indent="0">
              <a:buNone/>
            </a:pPr>
            <a:r>
              <a:rPr lang="en-US" altLang="zh-CN" sz="3200" b="1" dirty="0" smtClean="0"/>
              <a:t>3.1.5 </a:t>
            </a:r>
            <a:r>
              <a:rPr lang="zh-CN" altLang="zh-CN" sz="3200" b="1" dirty="0" smtClean="0"/>
              <a:t>逻辑</a:t>
            </a:r>
            <a:r>
              <a:rPr lang="zh-CN" altLang="zh-CN" sz="3200" b="1" dirty="0"/>
              <a:t>操作指令</a:t>
            </a:r>
            <a:endParaRPr lang="zh-CN" altLang="zh-CN" sz="3200" b="1" dirty="0"/>
          </a:p>
        </p:txBody>
      </p:sp>
      <p:sp>
        <p:nvSpPr>
          <p:cNvPr id="4" name="矩形 3"/>
          <p:cNvSpPr/>
          <p:nvPr/>
        </p:nvSpPr>
        <p:spPr>
          <a:xfrm>
            <a:off x="467544" y="4982532"/>
            <a:ext cx="8064896" cy="1569660"/>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3-15</a:t>
            </a:r>
            <a:r>
              <a:rPr lang="zh-CN" altLang="zh-CN" sz="2400" dirty="0"/>
              <a:t>】无符号</a:t>
            </a:r>
            <a:r>
              <a:rPr lang="en-US" altLang="zh-CN" sz="2400" dirty="0"/>
              <a:t>8</a:t>
            </a:r>
            <a:r>
              <a:rPr lang="zh-CN" altLang="zh-CN" sz="2400" dirty="0"/>
              <a:t>位二进制数</a:t>
            </a:r>
            <a:r>
              <a:rPr lang="en-US" altLang="zh-CN" sz="2400" dirty="0"/>
              <a:t>( A) = 10101110B = AEH</a:t>
            </a:r>
            <a:r>
              <a:rPr lang="zh-CN" altLang="zh-CN" sz="2400" dirty="0"/>
              <a:t>，</a:t>
            </a:r>
            <a:r>
              <a:rPr lang="en-US" altLang="zh-CN" sz="2400" dirty="0"/>
              <a:t>CY = 0</a:t>
            </a:r>
            <a:r>
              <a:rPr lang="zh-CN" altLang="zh-CN" sz="2400" dirty="0"/>
              <a:t>。</a:t>
            </a:r>
          </a:p>
          <a:p>
            <a:pPr marL="0" indent="0">
              <a:buNone/>
            </a:pPr>
            <a:r>
              <a:rPr lang="zh-CN" altLang="zh-CN" sz="2400" dirty="0"/>
              <a:t>将</a:t>
            </a:r>
            <a:r>
              <a:rPr lang="en-US" altLang="zh-CN" sz="2400" dirty="0"/>
              <a:t>(A)</a:t>
            </a:r>
            <a:r>
              <a:rPr lang="zh-CN" altLang="zh-CN" sz="2400" dirty="0"/>
              <a:t>乘</a:t>
            </a:r>
            <a:r>
              <a:rPr lang="en-US" altLang="zh-CN" sz="2400" dirty="0"/>
              <a:t>2</a:t>
            </a:r>
            <a:r>
              <a:rPr lang="zh-CN" altLang="zh-CN" sz="2400" dirty="0"/>
              <a:t>，执行指令“</a:t>
            </a:r>
            <a:r>
              <a:rPr lang="en-US" altLang="zh-CN" sz="2400" dirty="0"/>
              <a:t>RLC A</a:t>
            </a:r>
            <a:r>
              <a:rPr lang="zh-CN" altLang="zh-CN" sz="2400" dirty="0"/>
              <a:t>”的结果为</a:t>
            </a:r>
            <a:r>
              <a:rPr lang="en-US" altLang="zh-CN" sz="2400" dirty="0"/>
              <a:t>(A) = 01011100B = 5CH</a:t>
            </a:r>
            <a:r>
              <a:rPr lang="zh-CN" altLang="zh-CN" sz="2400" dirty="0"/>
              <a:t>，</a:t>
            </a:r>
            <a:r>
              <a:rPr lang="en-US" altLang="zh-CN" sz="2400" dirty="0"/>
              <a:t>CY = 1</a:t>
            </a:r>
            <a:r>
              <a:rPr lang="zh-CN" altLang="zh-CN" sz="2400" dirty="0"/>
              <a:t>。</a:t>
            </a:r>
            <a:r>
              <a:rPr lang="en-US" altLang="zh-CN" sz="2400" dirty="0"/>
              <a:t>15CH </a:t>
            </a:r>
            <a:r>
              <a:rPr lang="zh-CN" altLang="zh-CN" sz="2400" dirty="0"/>
              <a:t>正是</a:t>
            </a:r>
            <a:r>
              <a:rPr lang="en-US" altLang="zh-CN" sz="2400" dirty="0"/>
              <a:t>BDH </a:t>
            </a:r>
            <a:r>
              <a:rPr lang="zh-CN" altLang="zh-CN" sz="2400" dirty="0"/>
              <a:t>的</a:t>
            </a:r>
            <a:r>
              <a:rPr lang="en-US" altLang="zh-CN" sz="2400" dirty="0"/>
              <a:t>2 </a:t>
            </a:r>
            <a:r>
              <a:rPr lang="zh-CN" altLang="zh-CN" sz="2400" dirty="0"/>
              <a:t>倍。</a:t>
            </a:r>
            <a:endParaRPr lang="zh-CN" altLang="zh-CN" sz="2400" dirty="0"/>
          </a:p>
        </p:txBody>
      </p:sp>
      <p:pic>
        <p:nvPicPr>
          <p:cNvPr id="5" name="图片 4"/>
          <p:cNvPicPr/>
          <p:nvPr/>
        </p:nvPicPr>
        <p:blipFill>
          <a:blip r:embed="rId4">
            <a:extLst>
              <a:ext uri="{28A0092B-C50C-407E-A947-70E740481C1C}">
                <a14:useLocalDpi xmlns:a14="http://schemas.microsoft.com/office/drawing/2010/main" val="0"/>
              </a:ext>
            </a:extLst>
          </a:blip>
          <a:stretch>
            <a:fillRect/>
          </a:stretch>
        </p:blipFill>
        <p:spPr>
          <a:xfrm>
            <a:off x="4644009" y="2780928"/>
            <a:ext cx="1534599" cy="312420"/>
          </a:xfrm>
          <a:prstGeom prst="rect">
            <a:avLst/>
          </a:prstGeom>
        </p:spPr>
      </p:pic>
      <p:pic>
        <p:nvPicPr>
          <p:cNvPr id="6" name="图片 5"/>
          <p:cNvPicPr/>
          <p:nvPr/>
        </p:nvPicPr>
        <p:blipFill>
          <a:blip r:embed="rId5">
            <a:extLst>
              <a:ext uri="{28A0092B-C50C-407E-A947-70E740481C1C}">
                <a14:useLocalDpi xmlns:a14="http://schemas.microsoft.com/office/drawing/2010/main" val="0"/>
              </a:ext>
            </a:extLst>
          </a:blip>
          <a:stretch>
            <a:fillRect/>
          </a:stretch>
        </p:blipFill>
        <p:spPr>
          <a:xfrm>
            <a:off x="4644009" y="3165356"/>
            <a:ext cx="1534599" cy="294005"/>
          </a:xfrm>
          <a:prstGeom prst="rect">
            <a:avLst/>
          </a:prstGeom>
        </p:spPr>
      </p:pic>
      <p:pic>
        <p:nvPicPr>
          <p:cNvPr id="7" name="图片 6"/>
          <p:cNvPicPr/>
          <p:nvPr/>
        </p:nvPicPr>
        <p:blipFill>
          <a:blip r:embed="rId6"/>
          <a:stretch>
            <a:fillRect/>
          </a:stretch>
        </p:blipFill>
        <p:spPr>
          <a:xfrm>
            <a:off x="4644008" y="3534355"/>
            <a:ext cx="1534599" cy="256540"/>
          </a:xfrm>
          <a:prstGeom prst="rect">
            <a:avLst/>
          </a:prstGeom>
        </p:spPr>
      </p:pic>
      <p:pic>
        <p:nvPicPr>
          <p:cNvPr id="8" name="图片 7"/>
          <p:cNvPicPr/>
          <p:nvPr/>
        </p:nvPicPr>
        <p:blipFill>
          <a:blip r:embed="rId7"/>
          <a:stretch>
            <a:fillRect/>
          </a:stretch>
        </p:blipFill>
        <p:spPr>
          <a:xfrm>
            <a:off x="4644009" y="3909943"/>
            <a:ext cx="1534599" cy="263525"/>
          </a:xfrm>
          <a:prstGeom prst="rect">
            <a:avLst/>
          </a:prstGeom>
        </p:spPr>
      </p:pic>
    </p:spTree>
    <p:extLst>
      <p:ext uri="{BB962C8B-B14F-4D97-AF65-F5344CB8AC3E}">
        <p14:creationId xmlns:p14="http://schemas.microsoft.com/office/powerpoint/2010/main" val="328240138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460432" cy="3589338"/>
          </a:xfrm>
        </p:spPr>
        <p:txBody>
          <a:bodyPr/>
          <a:lstStyle/>
          <a:p>
            <a:pPr marL="0" indent="0">
              <a:buNone/>
            </a:pPr>
            <a:r>
              <a:rPr lang="zh-CN" altLang="zh-CN" sz="2200" b="1" dirty="0"/>
              <a:t>（</a:t>
            </a:r>
            <a:r>
              <a:rPr lang="en-US" altLang="zh-CN" sz="2200" b="1" dirty="0"/>
              <a:t>1</a:t>
            </a:r>
            <a:r>
              <a:rPr lang="zh-CN" altLang="zh-CN" sz="2200" b="1" dirty="0"/>
              <a:t>）无条件转移指令</a:t>
            </a:r>
          </a:p>
          <a:p>
            <a:pPr marL="0" indent="0">
              <a:buNone/>
            </a:pPr>
            <a:r>
              <a:rPr lang="en-US" altLang="zh-CN" sz="2200" b="1" dirty="0" smtClean="0"/>
              <a:t>1</a:t>
            </a:r>
            <a:r>
              <a:rPr lang="zh-CN" altLang="zh-CN" sz="2200" b="1" dirty="0"/>
              <a:t>）短转移指令</a:t>
            </a:r>
          </a:p>
          <a:p>
            <a:pPr marL="0" indent="0">
              <a:buNone/>
            </a:pPr>
            <a:r>
              <a:rPr lang="zh-CN" altLang="zh-CN" sz="2200" dirty="0"/>
              <a:t>汇编指令格式</a:t>
            </a:r>
            <a:r>
              <a:rPr lang="en-US" altLang="zh-CN" sz="2200" dirty="0"/>
              <a:t>			</a:t>
            </a:r>
            <a:r>
              <a:rPr lang="zh-CN" altLang="zh-CN" sz="2200" dirty="0"/>
              <a:t>说明</a:t>
            </a:r>
          </a:p>
          <a:p>
            <a:pPr marL="0" indent="0">
              <a:buNone/>
            </a:pPr>
            <a:r>
              <a:rPr lang="en-US" altLang="zh-CN" sz="2200" dirty="0"/>
              <a:t>AJMP </a:t>
            </a:r>
            <a:r>
              <a:rPr lang="en-US" altLang="zh-CN" sz="2200" dirty="0" smtClean="0"/>
              <a:t>addr11   </a:t>
            </a:r>
            <a:r>
              <a:rPr lang="en-US" altLang="zh-CN" sz="2200" dirty="0" smtClean="0">
                <a:solidFill>
                  <a:srgbClr val="00B050"/>
                </a:solidFill>
              </a:rPr>
              <a:t>; </a:t>
            </a:r>
            <a:r>
              <a:rPr lang="en-US" altLang="zh-CN" sz="2200" dirty="0">
                <a:solidFill>
                  <a:srgbClr val="00B050"/>
                </a:solidFill>
              </a:rPr>
              <a:t>(PC) + 2→PC</a:t>
            </a:r>
            <a:r>
              <a:rPr lang="zh-CN" altLang="zh-CN" sz="2200" dirty="0">
                <a:solidFill>
                  <a:srgbClr val="00B050"/>
                </a:solidFill>
              </a:rPr>
              <a:t>，</a:t>
            </a:r>
            <a:r>
              <a:rPr lang="en-US" altLang="zh-CN" sz="2200" dirty="0">
                <a:solidFill>
                  <a:srgbClr val="00B050"/>
                </a:solidFill>
              </a:rPr>
              <a:t>addr11→PC</a:t>
            </a:r>
            <a:r>
              <a:rPr lang="en-US" altLang="zh-CN" sz="2200" baseline="-25000" dirty="0">
                <a:solidFill>
                  <a:srgbClr val="00B050"/>
                </a:solidFill>
              </a:rPr>
              <a:t>0</a:t>
            </a:r>
            <a:r>
              <a:rPr lang="zh-CN" altLang="zh-CN" sz="2200" baseline="-25000" dirty="0">
                <a:solidFill>
                  <a:srgbClr val="00B050"/>
                </a:solidFill>
              </a:rPr>
              <a:t>～</a:t>
            </a:r>
            <a:r>
              <a:rPr lang="en-US" altLang="zh-CN" sz="2200" baseline="-25000" dirty="0">
                <a:solidFill>
                  <a:srgbClr val="00B050"/>
                </a:solidFill>
              </a:rPr>
              <a:t>10</a:t>
            </a:r>
            <a:r>
              <a:rPr lang="zh-CN" altLang="zh-CN" sz="2200" dirty="0">
                <a:solidFill>
                  <a:srgbClr val="00B050"/>
                </a:solidFill>
              </a:rPr>
              <a:t>，</a:t>
            </a:r>
            <a:r>
              <a:rPr lang="en-US" altLang="zh-CN" sz="2200" dirty="0">
                <a:solidFill>
                  <a:srgbClr val="00B050"/>
                </a:solidFill>
              </a:rPr>
              <a:t>(PC</a:t>
            </a:r>
            <a:r>
              <a:rPr lang="en-US" altLang="zh-CN" sz="2200" baseline="-25000" dirty="0">
                <a:solidFill>
                  <a:srgbClr val="00B050"/>
                </a:solidFill>
              </a:rPr>
              <a:t>11</a:t>
            </a:r>
            <a:r>
              <a:rPr lang="zh-CN" altLang="zh-CN" sz="2200" baseline="-25000" dirty="0">
                <a:solidFill>
                  <a:srgbClr val="00B050"/>
                </a:solidFill>
              </a:rPr>
              <a:t>～</a:t>
            </a:r>
            <a:r>
              <a:rPr lang="en-US" altLang="zh-CN" sz="2200" baseline="-25000" dirty="0">
                <a:solidFill>
                  <a:srgbClr val="00B050"/>
                </a:solidFill>
              </a:rPr>
              <a:t>15</a:t>
            </a:r>
            <a:r>
              <a:rPr lang="en-US" altLang="zh-CN" sz="2200" dirty="0">
                <a:solidFill>
                  <a:srgbClr val="00B050"/>
                </a:solidFill>
              </a:rPr>
              <a:t>)</a:t>
            </a:r>
            <a:r>
              <a:rPr lang="zh-CN" altLang="zh-CN" sz="2200" dirty="0">
                <a:solidFill>
                  <a:srgbClr val="00B050"/>
                </a:solidFill>
              </a:rPr>
              <a:t>不变</a:t>
            </a:r>
          </a:p>
          <a:p>
            <a:pPr marL="0" indent="0">
              <a:buNone/>
            </a:pPr>
            <a:endParaRPr lang="en-US" altLang="zh-CN" sz="2200" dirty="0" smtClean="0"/>
          </a:p>
          <a:p>
            <a:pPr marL="0" indent="0">
              <a:buNone/>
            </a:pPr>
            <a:r>
              <a:rPr lang="zh-CN" altLang="zh-CN" sz="2200" dirty="0" smtClean="0"/>
              <a:t>说明</a:t>
            </a:r>
            <a:r>
              <a:rPr lang="zh-CN" altLang="zh-CN" sz="2200" dirty="0"/>
              <a:t>：</a:t>
            </a:r>
          </a:p>
          <a:p>
            <a:r>
              <a:rPr lang="zh-CN" altLang="zh-CN" sz="2200" dirty="0"/>
              <a:t>指令只提供低</a:t>
            </a:r>
            <a:r>
              <a:rPr lang="en-US" altLang="zh-CN" sz="2200" dirty="0"/>
              <a:t>11</a:t>
            </a:r>
            <a:r>
              <a:rPr lang="zh-CN" altLang="zh-CN" sz="2200" dirty="0"/>
              <a:t>位地址，高</a:t>
            </a:r>
            <a:r>
              <a:rPr lang="en-US" altLang="zh-CN" sz="2200" dirty="0"/>
              <a:t>5</a:t>
            </a:r>
            <a:r>
              <a:rPr lang="zh-CN" altLang="zh-CN" sz="2200" dirty="0"/>
              <a:t>位为原</a:t>
            </a:r>
            <a:r>
              <a:rPr lang="en-US" altLang="zh-CN" sz="2200" dirty="0"/>
              <a:t>PC</a:t>
            </a:r>
            <a:r>
              <a:rPr lang="en-US" altLang="zh-CN" sz="2200" baseline="-25000" dirty="0"/>
              <a:t>11</a:t>
            </a:r>
            <a:r>
              <a:rPr lang="zh-CN" altLang="zh-CN" sz="2200" baseline="-25000" dirty="0"/>
              <a:t>～</a:t>
            </a:r>
            <a:r>
              <a:rPr lang="en-US" altLang="zh-CN" sz="2200" baseline="-25000" dirty="0"/>
              <a:t>15</a:t>
            </a:r>
            <a:r>
              <a:rPr lang="zh-CN" altLang="zh-CN" sz="2200" dirty="0"/>
              <a:t>位的值。因此，转移范围为本指令后一条指令的首字节开始的同一</a:t>
            </a:r>
            <a:r>
              <a:rPr lang="en-US" altLang="zh-CN" sz="2200" dirty="0"/>
              <a:t>2 KB</a:t>
            </a:r>
            <a:r>
              <a:rPr lang="zh-CN" altLang="zh-CN" sz="2200" dirty="0"/>
              <a:t>地址范围内。</a:t>
            </a:r>
          </a:p>
          <a:p>
            <a:r>
              <a:rPr lang="zh-CN" altLang="zh-CN" sz="2200" dirty="0"/>
              <a:t>机器码形式：本指令为</a:t>
            </a:r>
            <a:r>
              <a:rPr lang="en-US" altLang="zh-CN" sz="2200" dirty="0"/>
              <a:t>2</a:t>
            </a:r>
            <a:r>
              <a:rPr lang="zh-CN" altLang="zh-CN" sz="2200" dirty="0"/>
              <a:t>字节指令。设</a:t>
            </a:r>
            <a:r>
              <a:rPr lang="en-US" altLang="zh-CN" sz="2200" dirty="0"/>
              <a:t>addr11</a:t>
            </a:r>
            <a:r>
              <a:rPr lang="zh-CN" altLang="zh-CN" sz="2200" dirty="0"/>
              <a:t>的各位是</a:t>
            </a:r>
            <a:r>
              <a:rPr lang="en-US" altLang="zh-CN" sz="2200" dirty="0"/>
              <a:t>a</a:t>
            </a:r>
            <a:r>
              <a:rPr lang="en-US" altLang="zh-CN" sz="2200" baseline="-25000" dirty="0"/>
              <a:t>10</a:t>
            </a:r>
            <a:r>
              <a:rPr lang="en-US" altLang="zh-CN" sz="2200" dirty="0"/>
              <a:t> a</a:t>
            </a:r>
            <a:r>
              <a:rPr lang="en-US" altLang="zh-CN" sz="2200" baseline="-25000" dirty="0"/>
              <a:t>9</a:t>
            </a:r>
            <a:r>
              <a:rPr lang="en-US" altLang="zh-CN" sz="2200" dirty="0"/>
              <a:t> a</a:t>
            </a:r>
            <a:r>
              <a:rPr lang="en-US" altLang="zh-CN" sz="2200" baseline="-25000" dirty="0"/>
              <a:t>8</a:t>
            </a:r>
            <a:r>
              <a:rPr lang="en-US" altLang="zh-CN" sz="2200" dirty="0"/>
              <a:t> …a</a:t>
            </a:r>
            <a:r>
              <a:rPr lang="en-US" altLang="zh-CN" sz="2200" baseline="-25000" dirty="0"/>
              <a:t>2</a:t>
            </a:r>
            <a:r>
              <a:rPr lang="en-US" altLang="zh-CN" sz="2200" dirty="0"/>
              <a:t> a</a:t>
            </a:r>
            <a:r>
              <a:rPr lang="en-US" altLang="zh-CN" sz="2200" baseline="-25000" dirty="0"/>
              <a:t>1</a:t>
            </a:r>
            <a:r>
              <a:rPr lang="en-US" altLang="zh-CN" sz="2200" dirty="0"/>
              <a:t> a</a:t>
            </a:r>
            <a:r>
              <a:rPr lang="en-US" altLang="zh-CN" sz="2200" baseline="-25000" dirty="0"/>
              <a:t>0</a:t>
            </a:r>
            <a:r>
              <a:rPr lang="zh-CN" altLang="zh-CN" sz="2200" dirty="0"/>
              <a:t>，则指令的机器码为</a:t>
            </a:r>
            <a:r>
              <a:rPr lang="en-US" altLang="zh-CN" sz="2200" dirty="0"/>
              <a:t>a</a:t>
            </a:r>
            <a:r>
              <a:rPr lang="en-US" altLang="zh-CN" sz="2200" baseline="-25000" dirty="0"/>
              <a:t>10</a:t>
            </a:r>
            <a:r>
              <a:rPr lang="en-US" altLang="zh-CN" sz="2200" dirty="0"/>
              <a:t> a</a:t>
            </a:r>
            <a:r>
              <a:rPr lang="en-US" altLang="zh-CN" sz="2200" baseline="-25000" dirty="0"/>
              <a:t>9</a:t>
            </a:r>
            <a:r>
              <a:rPr lang="en-US" altLang="zh-CN" sz="2200" dirty="0"/>
              <a:t> a</a:t>
            </a:r>
            <a:r>
              <a:rPr lang="en-US" altLang="zh-CN" sz="2200" baseline="-25000" dirty="0"/>
              <a:t>8</a:t>
            </a:r>
            <a:r>
              <a:rPr lang="en-US" altLang="zh-CN" sz="2200" dirty="0"/>
              <a:t>00001 a</a:t>
            </a:r>
            <a:r>
              <a:rPr lang="en-US" altLang="zh-CN" sz="2200" baseline="-25000" dirty="0"/>
              <a:t>7 </a:t>
            </a:r>
            <a:r>
              <a:rPr lang="en-US" altLang="zh-CN" sz="2200" dirty="0"/>
              <a:t>a</a:t>
            </a:r>
            <a:r>
              <a:rPr lang="en-US" altLang="zh-CN" sz="2200" baseline="-25000" dirty="0"/>
              <a:t>6 </a:t>
            </a:r>
            <a:r>
              <a:rPr lang="en-US" altLang="zh-CN" sz="2200" dirty="0"/>
              <a:t>a</a:t>
            </a:r>
            <a:r>
              <a:rPr lang="en-US" altLang="zh-CN" sz="2200" baseline="-25000" dirty="0"/>
              <a:t>5 </a:t>
            </a:r>
            <a:r>
              <a:rPr lang="en-US" altLang="zh-CN" sz="2200" dirty="0"/>
              <a:t>a</a:t>
            </a:r>
            <a:r>
              <a:rPr lang="en-US" altLang="zh-CN" sz="2200" baseline="-25000" dirty="0"/>
              <a:t>4</a:t>
            </a:r>
            <a:r>
              <a:rPr lang="en-US" altLang="zh-CN" sz="2200" dirty="0"/>
              <a:t> a</a:t>
            </a:r>
            <a:r>
              <a:rPr lang="en-US" altLang="zh-CN" sz="2200" baseline="-25000" dirty="0"/>
              <a:t>3 </a:t>
            </a:r>
            <a:r>
              <a:rPr lang="en-US" altLang="zh-CN" sz="2200" dirty="0"/>
              <a:t>a</a:t>
            </a:r>
            <a:r>
              <a:rPr lang="en-US" altLang="zh-CN" sz="2200" baseline="-25000" dirty="0"/>
              <a:t>2</a:t>
            </a:r>
            <a:r>
              <a:rPr lang="en-US" altLang="zh-CN" sz="2200" dirty="0"/>
              <a:t> a</a:t>
            </a:r>
            <a:r>
              <a:rPr lang="en-US" altLang="zh-CN" sz="2200" baseline="-25000" dirty="0"/>
              <a:t>1</a:t>
            </a:r>
            <a:r>
              <a:rPr lang="en-US" altLang="zh-CN" sz="2200" dirty="0"/>
              <a:t> a</a:t>
            </a:r>
            <a:r>
              <a:rPr lang="en-US" altLang="zh-CN" sz="2200" baseline="-25000" dirty="0"/>
              <a:t>0</a:t>
            </a:r>
            <a:r>
              <a:rPr lang="zh-CN" altLang="zh-CN" sz="2200" dirty="0" smtClean="0"/>
              <a:t>。</a:t>
            </a:r>
            <a:endParaRPr lang="zh-CN" altLang="zh-CN" sz="22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3631792045"/>
      </p:ext>
    </p:extLst>
  </p:cSld>
  <p:clrMapOvr>
    <a:masterClrMapping/>
  </p:clrMapOvr>
  <p:transition spd="med">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063798"/>
            <a:ext cx="8460432" cy="3589338"/>
          </a:xfrm>
        </p:spPr>
        <p:txBody>
          <a:bodyPr/>
          <a:lstStyle/>
          <a:p>
            <a:pPr marL="0" indent="0">
              <a:buNone/>
            </a:pPr>
            <a:r>
              <a:rPr lang="zh-CN" altLang="zh-CN" sz="2200" b="1" dirty="0"/>
              <a:t>（</a:t>
            </a:r>
            <a:r>
              <a:rPr lang="en-US" altLang="zh-CN" sz="2200" b="1" dirty="0"/>
              <a:t>1</a:t>
            </a:r>
            <a:r>
              <a:rPr lang="zh-CN" altLang="zh-CN" sz="2200" b="1" dirty="0"/>
              <a:t>）无条件转移</a:t>
            </a:r>
            <a:r>
              <a:rPr lang="zh-CN" altLang="zh-CN" sz="2200" b="1" dirty="0" smtClean="0"/>
              <a:t>指令</a:t>
            </a:r>
            <a:endParaRPr lang="zh-CN" altLang="zh-CN" sz="2200" b="1"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4" name="矩形 3"/>
          <p:cNvSpPr/>
          <p:nvPr/>
        </p:nvSpPr>
        <p:spPr>
          <a:xfrm>
            <a:off x="395260" y="1628800"/>
            <a:ext cx="8353204" cy="2677656"/>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3-16</a:t>
            </a:r>
            <a:r>
              <a:rPr lang="zh-CN" altLang="zh-CN" sz="2400" dirty="0"/>
              <a:t>】</a:t>
            </a:r>
            <a:r>
              <a:rPr lang="en-US" altLang="zh-CN" sz="2400" dirty="0"/>
              <a:t>AJMP 3216H</a:t>
            </a:r>
            <a:r>
              <a:rPr lang="zh-CN" altLang="zh-CN" sz="2400" dirty="0"/>
              <a:t>指令在程序存储器中首地址是</a:t>
            </a:r>
            <a:r>
              <a:rPr lang="en-US" altLang="zh-CN" sz="2400" dirty="0"/>
              <a:t>3000H</a:t>
            </a:r>
            <a:r>
              <a:rPr lang="zh-CN" altLang="zh-CN" sz="2400" dirty="0"/>
              <a:t>，该指令是否能实现程序转移？若可以，其指令机器码是什么？</a:t>
            </a:r>
          </a:p>
          <a:p>
            <a:pPr marL="0" indent="0">
              <a:buNone/>
            </a:pPr>
            <a:r>
              <a:rPr lang="en-US" altLang="zh-CN" sz="2400" dirty="0" smtClean="0"/>
              <a:t>	</a:t>
            </a:r>
            <a:r>
              <a:rPr lang="zh-CN" altLang="zh-CN" sz="2400" dirty="0" smtClean="0"/>
              <a:t>解</a:t>
            </a:r>
            <a:r>
              <a:rPr lang="zh-CN" altLang="zh-CN" sz="2400" dirty="0"/>
              <a:t>：因为该指令首地址为</a:t>
            </a:r>
            <a:r>
              <a:rPr lang="en-US" altLang="zh-CN" sz="2400" dirty="0"/>
              <a:t>3000H</a:t>
            </a:r>
            <a:r>
              <a:rPr lang="zh-CN" altLang="zh-CN" sz="2400" dirty="0"/>
              <a:t>，其下一条指令首址为</a:t>
            </a:r>
            <a:r>
              <a:rPr lang="en-US" altLang="zh-CN" sz="2400" dirty="0"/>
              <a:t>3002H</a:t>
            </a:r>
            <a:r>
              <a:rPr lang="zh-CN" altLang="zh-CN" sz="2400" dirty="0"/>
              <a:t>，</a:t>
            </a:r>
            <a:r>
              <a:rPr lang="en-US" altLang="zh-CN" sz="2400" dirty="0"/>
              <a:t>3002H</a:t>
            </a:r>
            <a:r>
              <a:rPr lang="zh-CN" altLang="zh-CN" sz="2400" dirty="0"/>
              <a:t>与转移目的地址</a:t>
            </a:r>
            <a:r>
              <a:rPr lang="en-US" altLang="zh-CN" sz="2400" dirty="0"/>
              <a:t>3216H</a:t>
            </a:r>
            <a:r>
              <a:rPr lang="zh-CN" altLang="zh-CN" sz="2400" dirty="0"/>
              <a:t>在同一</a:t>
            </a:r>
            <a:r>
              <a:rPr lang="en-US" altLang="zh-CN" sz="2400" dirty="0"/>
              <a:t>2KB</a:t>
            </a:r>
            <a:r>
              <a:rPr lang="zh-CN" altLang="zh-CN" sz="2400" dirty="0"/>
              <a:t>地址范围内，所以该指令可实现程序转移。指令的机器码为：</a:t>
            </a:r>
          </a:p>
          <a:p>
            <a:pPr marL="0" indent="0">
              <a:buNone/>
            </a:pPr>
            <a:r>
              <a:rPr lang="en-US" altLang="zh-CN" sz="2400" dirty="0" smtClean="0"/>
              <a:t>	010</a:t>
            </a:r>
            <a:r>
              <a:rPr lang="en-US" altLang="zh-CN" sz="2400" b="1" dirty="0" smtClean="0">
                <a:solidFill>
                  <a:srgbClr val="FF0000"/>
                </a:solidFill>
              </a:rPr>
              <a:t>00001</a:t>
            </a:r>
            <a:r>
              <a:rPr lang="en-US" altLang="zh-CN" sz="2400" dirty="0" smtClean="0"/>
              <a:t>00010110=4116H</a:t>
            </a:r>
            <a:endParaRPr lang="zh-CN" altLang="zh-CN" sz="2400" dirty="0"/>
          </a:p>
        </p:txBody>
      </p:sp>
    </p:spTree>
    <p:extLst>
      <p:ext uri="{BB962C8B-B14F-4D97-AF65-F5344CB8AC3E}">
        <p14:creationId xmlns:p14="http://schemas.microsoft.com/office/powerpoint/2010/main" val="2465855148"/>
      </p:ext>
    </p:extLst>
  </p:cSld>
  <p:clrMapOvr>
    <a:masterClrMapping/>
  </p:clrMapOvr>
  <p:transition spd="med">
    <p:split orient="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23528" y="1196752"/>
            <a:ext cx="8460432" cy="3589338"/>
          </a:xfrm>
        </p:spPr>
        <p:txBody>
          <a:bodyPr/>
          <a:lstStyle/>
          <a:p>
            <a:pPr marL="0" indent="0">
              <a:buNone/>
            </a:pPr>
            <a:r>
              <a:rPr lang="zh-CN" altLang="zh-CN" sz="2200" b="1" dirty="0"/>
              <a:t>（</a:t>
            </a:r>
            <a:r>
              <a:rPr lang="en-US" altLang="zh-CN" sz="2200" b="1" dirty="0"/>
              <a:t>1</a:t>
            </a:r>
            <a:r>
              <a:rPr lang="zh-CN" altLang="zh-CN" sz="2200" b="1" dirty="0"/>
              <a:t>）无条件转移指令</a:t>
            </a:r>
          </a:p>
          <a:p>
            <a:pPr marL="0" indent="0">
              <a:buNone/>
            </a:pPr>
            <a:r>
              <a:rPr lang="en-US" altLang="zh-CN" sz="2400" dirty="0"/>
              <a:t>2</a:t>
            </a:r>
            <a:r>
              <a:rPr lang="zh-CN" altLang="zh-CN" sz="2400" dirty="0"/>
              <a:t>）长转移指令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LJMP addr16 			; addr16→PC</a:t>
            </a:r>
            <a:endParaRPr lang="zh-CN" altLang="zh-CN" sz="2400" dirty="0"/>
          </a:p>
          <a:p>
            <a:pPr marL="0" indent="0">
              <a:buNone/>
            </a:pPr>
            <a:r>
              <a:rPr lang="zh-CN" altLang="zh-CN" sz="2400" dirty="0"/>
              <a:t>说明：</a:t>
            </a:r>
          </a:p>
          <a:p>
            <a:pPr marL="0" lvl="0" indent="0">
              <a:buNone/>
            </a:pPr>
            <a:r>
              <a:rPr lang="zh-CN" altLang="zh-CN" sz="2400" dirty="0"/>
              <a:t>本指令为</a:t>
            </a:r>
            <a:r>
              <a:rPr lang="en-US" altLang="zh-CN" sz="2400" dirty="0"/>
              <a:t>3</a:t>
            </a:r>
            <a:r>
              <a:rPr lang="zh-CN" altLang="zh-CN" sz="2400" dirty="0"/>
              <a:t>字节指令。机器码为：</a:t>
            </a:r>
            <a:r>
              <a:rPr lang="en-US" altLang="zh-CN" sz="2400" dirty="0"/>
              <a:t>00000010 a15~a8 a7~a0</a:t>
            </a:r>
            <a:r>
              <a:rPr lang="zh-CN" altLang="zh-CN" sz="2400" dirty="0"/>
              <a:t>。</a:t>
            </a:r>
          </a:p>
          <a:p>
            <a:pPr marL="0" lvl="0" indent="0">
              <a:buNone/>
            </a:pPr>
            <a:r>
              <a:rPr lang="zh-CN" altLang="zh-CN" sz="2400" dirty="0"/>
              <a:t>本指令提供</a:t>
            </a:r>
            <a:r>
              <a:rPr lang="en-US" altLang="zh-CN" sz="2400" dirty="0"/>
              <a:t>16</a:t>
            </a:r>
            <a:r>
              <a:rPr lang="zh-CN" altLang="zh-CN" sz="2400" dirty="0"/>
              <a:t>位目标地址，将指令的第</a:t>
            </a:r>
            <a:r>
              <a:rPr lang="en-US" altLang="zh-CN" sz="2400" dirty="0"/>
              <a:t>2</a:t>
            </a:r>
            <a:r>
              <a:rPr lang="zh-CN" altLang="zh-CN" sz="2400" dirty="0"/>
              <a:t>和第</a:t>
            </a:r>
            <a:r>
              <a:rPr lang="en-US" altLang="zh-CN" sz="2400" dirty="0"/>
              <a:t>3</a:t>
            </a:r>
            <a:r>
              <a:rPr lang="zh-CN" altLang="zh-CN" sz="2400" dirty="0"/>
              <a:t>字节地址码分别装入</a:t>
            </a:r>
            <a:r>
              <a:rPr lang="en-US" altLang="zh-CN" sz="2400" dirty="0"/>
              <a:t>PC</a:t>
            </a:r>
            <a:r>
              <a:rPr lang="zh-CN" altLang="zh-CN" sz="2400" dirty="0"/>
              <a:t>的高</a:t>
            </a:r>
            <a:r>
              <a:rPr lang="en-US" altLang="zh-CN" sz="2400" dirty="0"/>
              <a:t>8</a:t>
            </a:r>
            <a:r>
              <a:rPr lang="zh-CN" altLang="zh-CN" sz="2400" dirty="0"/>
              <a:t>位和低</a:t>
            </a:r>
            <a:r>
              <a:rPr lang="en-US" altLang="zh-CN" sz="2400" dirty="0"/>
              <a:t>8</a:t>
            </a:r>
            <a:r>
              <a:rPr lang="zh-CN" altLang="zh-CN" sz="2400" dirty="0"/>
              <a:t>位中，程序无条件转向指定的目标地址去执行。因此，本指令为</a:t>
            </a:r>
            <a:r>
              <a:rPr lang="en-US" altLang="zh-CN" sz="2400" dirty="0"/>
              <a:t>64 KB</a:t>
            </a:r>
            <a:r>
              <a:rPr lang="zh-CN" altLang="zh-CN" sz="2400" dirty="0"/>
              <a:t>程序存储器地址空间的全范围转移指令。</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2837930637"/>
      </p:ext>
    </p:extLst>
  </p:cSld>
  <p:clrMapOvr>
    <a:masterClrMapping/>
  </p:clrMapOvr>
  <p:transition spd="med">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460432" cy="3589338"/>
          </a:xfrm>
        </p:spPr>
        <p:txBody>
          <a:bodyPr/>
          <a:lstStyle/>
          <a:p>
            <a:pPr marL="0" indent="0">
              <a:buNone/>
            </a:pPr>
            <a:r>
              <a:rPr lang="zh-CN" altLang="zh-CN" sz="2200" b="1" dirty="0"/>
              <a:t>（</a:t>
            </a:r>
            <a:r>
              <a:rPr lang="en-US" altLang="zh-CN" sz="2200" b="1" dirty="0"/>
              <a:t>1</a:t>
            </a:r>
            <a:r>
              <a:rPr lang="zh-CN" altLang="zh-CN" sz="2200" b="1" dirty="0"/>
              <a:t>）无条件转移指令</a:t>
            </a:r>
          </a:p>
          <a:p>
            <a:pPr marL="0" indent="0">
              <a:buNone/>
            </a:pPr>
            <a:r>
              <a:rPr lang="en-US" altLang="zh-CN" sz="2400" dirty="0"/>
              <a:t>3</a:t>
            </a:r>
            <a:r>
              <a:rPr lang="zh-CN" altLang="zh-CN" sz="2400" dirty="0"/>
              <a:t>）间接转移指令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JMP @A + DPTR 		</a:t>
            </a:r>
            <a:r>
              <a:rPr lang="en-US" altLang="zh-CN" sz="2400" dirty="0">
                <a:solidFill>
                  <a:srgbClr val="00B050"/>
                </a:solidFill>
              </a:rPr>
              <a:t>; (A) + (DPTR)→PC </a:t>
            </a:r>
            <a:endParaRPr lang="zh-CN" altLang="zh-CN" sz="2400" dirty="0">
              <a:solidFill>
                <a:srgbClr val="00B050"/>
              </a:solidFill>
            </a:endParaRPr>
          </a:p>
          <a:p>
            <a:pPr marL="0" indent="0">
              <a:buNone/>
            </a:pPr>
            <a:r>
              <a:rPr lang="zh-CN" altLang="zh-CN" sz="2400" dirty="0"/>
              <a:t>说明：</a:t>
            </a:r>
          </a:p>
          <a:p>
            <a:pPr marL="0" indent="0">
              <a:buNone/>
            </a:pPr>
            <a:r>
              <a:rPr lang="zh-CN" altLang="zh-CN" sz="2400" dirty="0"/>
              <a:t>本指令的转移地址由数据指针</a:t>
            </a:r>
            <a:r>
              <a:rPr lang="en-US" altLang="zh-CN" sz="2400" dirty="0"/>
              <a:t>DPTR</a:t>
            </a:r>
            <a:r>
              <a:rPr lang="zh-CN" altLang="zh-CN" sz="2400" dirty="0"/>
              <a:t>的</a:t>
            </a:r>
            <a:r>
              <a:rPr lang="en-US" altLang="zh-CN" sz="2400" dirty="0"/>
              <a:t>16</a:t>
            </a:r>
            <a:r>
              <a:rPr lang="zh-CN" altLang="zh-CN" sz="2400" dirty="0"/>
              <a:t>位数和累加器</a:t>
            </a:r>
            <a:r>
              <a:rPr lang="en-US" altLang="zh-CN" sz="2400" dirty="0"/>
              <a:t>A</a:t>
            </a:r>
            <a:r>
              <a:rPr lang="zh-CN" altLang="zh-CN" sz="2400" dirty="0"/>
              <a:t>的</a:t>
            </a:r>
            <a:r>
              <a:rPr lang="en-US" altLang="zh-CN" sz="2400" dirty="0"/>
              <a:t>8</a:t>
            </a:r>
            <a:r>
              <a:rPr lang="zh-CN" altLang="zh-CN" sz="2400" dirty="0"/>
              <a:t>位数进行无符号数相加形成，并直接送入</a:t>
            </a:r>
            <a:r>
              <a:rPr lang="en-US" altLang="zh-CN" sz="2400" dirty="0"/>
              <a:t>PC</a:t>
            </a:r>
            <a:r>
              <a:rPr lang="zh-CN" altLang="zh-CN" sz="2400" dirty="0"/>
              <a:t>。指令执行过程对</a:t>
            </a:r>
            <a:r>
              <a:rPr lang="en-US" altLang="zh-CN" sz="2400" dirty="0"/>
              <a:t>DPTR</a:t>
            </a:r>
            <a:r>
              <a:rPr lang="zh-CN" altLang="zh-CN" sz="2400" dirty="0"/>
              <a:t>、</a:t>
            </a:r>
            <a:r>
              <a:rPr lang="en-US" altLang="zh-CN" sz="2400" dirty="0"/>
              <a:t>A </a:t>
            </a:r>
            <a:r>
              <a:rPr lang="zh-CN" altLang="zh-CN" sz="2400" dirty="0"/>
              <a:t>和标志位均无影响。</a:t>
            </a:r>
          </a:p>
          <a:p>
            <a:pPr marL="0" indent="0">
              <a:buNone/>
            </a:pP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5" name="矩形 4"/>
          <p:cNvSpPr/>
          <p:nvPr/>
        </p:nvSpPr>
        <p:spPr>
          <a:xfrm>
            <a:off x="323528" y="4725144"/>
            <a:ext cx="8676456" cy="830997"/>
          </a:xfrm>
          <a:prstGeom prst="rect">
            <a:avLst/>
          </a:prstGeom>
          <a:solidFill>
            <a:schemeClr val="bg1"/>
          </a:solidFill>
          <a:ln>
            <a:solidFill>
              <a:srgbClr val="00B050"/>
            </a:solidFill>
          </a:ln>
        </p:spPr>
        <p:txBody>
          <a:bodyPr wrap="square">
            <a:spAutoFit/>
          </a:bodyPr>
          <a:lstStyle/>
          <a:p>
            <a:r>
              <a:rPr lang="zh-CN" altLang="zh-CN" sz="2400" dirty="0"/>
              <a:t>【例</a:t>
            </a:r>
            <a:r>
              <a:rPr lang="en-US" altLang="zh-CN" sz="2400" dirty="0"/>
              <a:t>3-17</a:t>
            </a:r>
            <a:r>
              <a:rPr lang="zh-CN" altLang="zh-CN" sz="2400" dirty="0"/>
              <a:t>】已知</a:t>
            </a:r>
            <a:r>
              <a:rPr lang="en-US" altLang="zh-CN" sz="2400" dirty="0"/>
              <a:t>A=05H</a:t>
            </a:r>
            <a:r>
              <a:rPr lang="zh-CN" altLang="zh-CN" sz="2400" dirty="0"/>
              <a:t>，</a:t>
            </a:r>
            <a:r>
              <a:rPr lang="en-US" altLang="zh-CN" sz="2400" dirty="0"/>
              <a:t>DPTR=2000H</a:t>
            </a:r>
            <a:r>
              <a:rPr lang="zh-CN" altLang="zh-CN" sz="2400" dirty="0"/>
              <a:t>，指令</a:t>
            </a:r>
            <a:r>
              <a:rPr lang="en-US" altLang="zh-CN" sz="2400" dirty="0"/>
              <a:t>JMP @A + DPTR</a:t>
            </a:r>
            <a:r>
              <a:rPr lang="zh-CN" altLang="zh-CN" sz="2400" dirty="0"/>
              <a:t>执行后，</a:t>
            </a:r>
            <a:r>
              <a:rPr lang="en-US" altLang="zh-CN" sz="2400" dirty="0"/>
              <a:t>PC=2005H</a:t>
            </a:r>
            <a:r>
              <a:rPr lang="zh-CN" altLang="zh-CN" sz="2400" dirty="0"/>
              <a:t>，即程序跳转到</a:t>
            </a:r>
            <a:r>
              <a:rPr lang="en-US" altLang="zh-CN" sz="2400" dirty="0"/>
              <a:t>2005H</a:t>
            </a:r>
            <a:r>
              <a:rPr lang="zh-CN" altLang="zh-CN" sz="2400" dirty="0"/>
              <a:t>地址处执行</a:t>
            </a:r>
            <a:r>
              <a:rPr lang="zh-CN" altLang="zh-CN" sz="2400" dirty="0" smtClean="0"/>
              <a:t>。</a:t>
            </a:r>
            <a:endParaRPr lang="zh-CN" altLang="zh-CN" sz="2400" dirty="0"/>
          </a:p>
        </p:txBody>
      </p:sp>
    </p:spTree>
    <p:extLst>
      <p:ext uri="{BB962C8B-B14F-4D97-AF65-F5344CB8AC3E}">
        <p14:creationId xmlns:p14="http://schemas.microsoft.com/office/powerpoint/2010/main" val="2208080502"/>
      </p:ext>
    </p:extLst>
  </p:cSld>
  <p:clrMapOvr>
    <a:masterClrMapping/>
  </p:clrMapOvr>
  <p:transition spd="med">
    <p:split orient="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460432" cy="3589338"/>
          </a:xfrm>
        </p:spPr>
        <p:txBody>
          <a:bodyPr/>
          <a:lstStyle/>
          <a:p>
            <a:pPr marL="0" indent="0">
              <a:buNone/>
            </a:pPr>
            <a:r>
              <a:rPr lang="zh-CN" altLang="zh-CN" sz="2200" b="1" dirty="0"/>
              <a:t>（</a:t>
            </a:r>
            <a:r>
              <a:rPr lang="en-US" altLang="zh-CN" sz="2200" b="1" dirty="0"/>
              <a:t>1</a:t>
            </a:r>
            <a:r>
              <a:rPr lang="zh-CN" altLang="zh-CN" sz="2200" b="1" dirty="0"/>
              <a:t>）无条件转移指令</a:t>
            </a:r>
          </a:p>
          <a:p>
            <a:pPr marL="0" indent="0">
              <a:buNone/>
            </a:pPr>
            <a:r>
              <a:rPr lang="en-US" altLang="zh-CN" sz="2400" dirty="0"/>
              <a:t>3</a:t>
            </a:r>
            <a:r>
              <a:rPr lang="zh-CN" altLang="zh-CN" sz="2400" dirty="0"/>
              <a:t>）间接转移指令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JMP @A + DPTR 		</a:t>
            </a:r>
            <a:r>
              <a:rPr lang="en-US" altLang="zh-CN" sz="2400" dirty="0">
                <a:solidFill>
                  <a:srgbClr val="00B050"/>
                </a:solidFill>
              </a:rPr>
              <a:t>; (A) + (DPTR)→PC </a:t>
            </a:r>
            <a:endParaRPr lang="zh-CN" altLang="zh-CN" sz="2400" dirty="0">
              <a:solidFill>
                <a:srgbClr val="00B050"/>
              </a:solidFill>
            </a:endParaRPr>
          </a:p>
          <a:p>
            <a:pPr marL="0" indent="0">
              <a:buNone/>
            </a:pPr>
            <a:r>
              <a:rPr lang="zh-CN" altLang="zh-CN" sz="2400" dirty="0"/>
              <a:t>说明：</a:t>
            </a:r>
          </a:p>
          <a:p>
            <a:pPr marL="0" indent="0">
              <a:buNone/>
            </a:pPr>
            <a:r>
              <a:rPr lang="zh-CN" altLang="zh-CN" sz="2400" dirty="0"/>
              <a:t>本指令的转移地址由数据指针</a:t>
            </a:r>
            <a:r>
              <a:rPr lang="en-US" altLang="zh-CN" sz="2400" dirty="0"/>
              <a:t>DPTR</a:t>
            </a:r>
            <a:r>
              <a:rPr lang="zh-CN" altLang="zh-CN" sz="2400" dirty="0"/>
              <a:t>的</a:t>
            </a:r>
            <a:r>
              <a:rPr lang="en-US" altLang="zh-CN" sz="2400" dirty="0"/>
              <a:t>16</a:t>
            </a:r>
            <a:r>
              <a:rPr lang="zh-CN" altLang="zh-CN" sz="2400" dirty="0"/>
              <a:t>位数和累加器</a:t>
            </a:r>
            <a:r>
              <a:rPr lang="en-US" altLang="zh-CN" sz="2400" dirty="0"/>
              <a:t>A</a:t>
            </a:r>
            <a:r>
              <a:rPr lang="zh-CN" altLang="zh-CN" sz="2400" dirty="0"/>
              <a:t>的</a:t>
            </a:r>
            <a:r>
              <a:rPr lang="en-US" altLang="zh-CN" sz="2400" dirty="0"/>
              <a:t>8</a:t>
            </a:r>
            <a:r>
              <a:rPr lang="zh-CN" altLang="zh-CN" sz="2400" dirty="0"/>
              <a:t>位数进行无符号数相加形成，并直接送入</a:t>
            </a:r>
            <a:r>
              <a:rPr lang="en-US" altLang="zh-CN" sz="2400" dirty="0"/>
              <a:t>PC</a:t>
            </a:r>
            <a:r>
              <a:rPr lang="zh-CN" altLang="zh-CN" sz="2400" dirty="0"/>
              <a:t>。指令执行过程对</a:t>
            </a:r>
            <a:r>
              <a:rPr lang="en-US" altLang="zh-CN" sz="2400" dirty="0"/>
              <a:t>DPTR</a:t>
            </a:r>
            <a:r>
              <a:rPr lang="zh-CN" altLang="zh-CN" sz="2400" dirty="0"/>
              <a:t>、</a:t>
            </a:r>
            <a:r>
              <a:rPr lang="en-US" altLang="zh-CN" sz="2400" dirty="0"/>
              <a:t>A </a:t>
            </a:r>
            <a:r>
              <a:rPr lang="zh-CN" altLang="zh-CN" sz="2400" dirty="0"/>
              <a:t>和标志位均无影响。</a:t>
            </a:r>
          </a:p>
          <a:p>
            <a:pPr marL="0" indent="0">
              <a:buNone/>
            </a:pP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4" name="矩形 3"/>
          <p:cNvSpPr/>
          <p:nvPr/>
        </p:nvSpPr>
        <p:spPr>
          <a:xfrm>
            <a:off x="323528" y="1124744"/>
            <a:ext cx="8676456" cy="3785652"/>
          </a:xfrm>
          <a:prstGeom prst="rect">
            <a:avLst/>
          </a:prstGeom>
          <a:solidFill>
            <a:schemeClr val="bg1"/>
          </a:solidFill>
          <a:ln>
            <a:solidFill>
              <a:srgbClr val="00B050"/>
            </a:solidFill>
          </a:ln>
        </p:spPr>
        <p:txBody>
          <a:bodyPr wrap="square">
            <a:spAutoFit/>
          </a:bodyPr>
          <a:lstStyle/>
          <a:p>
            <a:r>
              <a:rPr lang="zh-CN" altLang="zh-CN" sz="2400" dirty="0" smtClean="0"/>
              <a:t>【</a:t>
            </a:r>
            <a:r>
              <a:rPr lang="zh-CN" altLang="zh-CN" sz="2400" dirty="0"/>
              <a:t>例</a:t>
            </a:r>
            <a:r>
              <a:rPr lang="en-US" altLang="zh-CN" sz="2400" dirty="0"/>
              <a:t>3-18</a:t>
            </a:r>
            <a:r>
              <a:rPr lang="zh-CN" altLang="zh-CN" sz="2400" dirty="0"/>
              <a:t>】已知累加器</a:t>
            </a:r>
            <a:r>
              <a:rPr lang="en-US" altLang="zh-CN" sz="2400" dirty="0"/>
              <a:t>A </a:t>
            </a:r>
            <a:r>
              <a:rPr lang="zh-CN" altLang="zh-CN" sz="2400" dirty="0"/>
              <a:t>中存有编号值</a:t>
            </a:r>
            <a:r>
              <a:rPr lang="en-US" altLang="zh-CN" sz="2400" dirty="0"/>
              <a:t>0~4</a:t>
            </a:r>
            <a:r>
              <a:rPr lang="zh-CN" altLang="zh-CN" sz="2400" dirty="0"/>
              <a:t>，程序存储器中存放起始地址为</a:t>
            </a:r>
            <a:r>
              <a:rPr lang="en-US" altLang="zh-CN" sz="2400" dirty="0"/>
              <a:t>TABLE</a:t>
            </a:r>
            <a:r>
              <a:rPr lang="zh-CN" altLang="zh-CN" sz="2400" dirty="0"/>
              <a:t>的</a:t>
            </a:r>
            <a:r>
              <a:rPr lang="en-US" altLang="zh-CN" sz="2400" dirty="0"/>
              <a:t>2</a:t>
            </a:r>
            <a:r>
              <a:rPr lang="zh-CN" altLang="zh-CN" sz="2400" dirty="0"/>
              <a:t>字节短转移指令表。编程完成按照累加器</a:t>
            </a:r>
            <a:r>
              <a:rPr lang="en-US" altLang="zh-CN" sz="2400" dirty="0"/>
              <a:t>A</a:t>
            </a:r>
            <a:r>
              <a:rPr lang="zh-CN" altLang="zh-CN" sz="2400" dirty="0"/>
              <a:t>中的编号转去执行对应命令的程序。</a:t>
            </a:r>
          </a:p>
          <a:p>
            <a:r>
              <a:rPr lang="en-US" altLang="zh-CN" sz="2400" dirty="0"/>
              <a:t>RL A					</a:t>
            </a:r>
            <a:r>
              <a:rPr lang="en-US" altLang="zh-CN" sz="2400" dirty="0">
                <a:solidFill>
                  <a:srgbClr val="00B050"/>
                </a:solidFill>
              </a:rPr>
              <a:t> ;A*2→A</a:t>
            </a:r>
            <a:endParaRPr lang="zh-CN" altLang="zh-CN" sz="2400" dirty="0">
              <a:solidFill>
                <a:srgbClr val="00B050"/>
              </a:solidFill>
            </a:endParaRPr>
          </a:p>
          <a:p>
            <a:r>
              <a:rPr lang="en-US" altLang="zh-CN" sz="2400" dirty="0"/>
              <a:t>MOV DPTR, #TABLE		 </a:t>
            </a:r>
            <a:r>
              <a:rPr lang="en-US" altLang="zh-CN" sz="2400" dirty="0">
                <a:solidFill>
                  <a:srgbClr val="00B050"/>
                </a:solidFill>
              </a:rPr>
              <a:t>;</a:t>
            </a:r>
            <a:r>
              <a:rPr lang="zh-CN" altLang="zh-CN" sz="2400" dirty="0">
                <a:solidFill>
                  <a:srgbClr val="00B050"/>
                </a:solidFill>
              </a:rPr>
              <a:t>指向表首址</a:t>
            </a:r>
          </a:p>
          <a:p>
            <a:r>
              <a:rPr lang="en-US" altLang="zh-CN" sz="2400" dirty="0"/>
              <a:t>JMP @A + DPTR			 </a:t>
            </a:r>
            <a:r>
              <a:rPr lang="en-US" altLang="zh-CN" sz="2400" dirty="0">
                <a:solidFill>
                  <a:srgbClr val="00B050"/>
                </a:solidFill>
              </a:rPr>
              <a:t>;</a:t>
            </a:r>
            <a:r>
              <a:rPr lang="zh-CN" altLang="zh-CN" sz="2400" dirty="0">
                <a:solidFill>
                  <a:srgbClr val="00B050"/>
                </a:solidFill>
              </a:rPr>
              <a:t>跳转到表入口</a:t>
            </a:r>
          </a:p>
          <a:p>
            <a:r>
              <a:rPr lang="en-US" altLang="zh-CN" sz="2400" dirty="0"/>
              <a:t>TABLE:	AJMP </a:t>
            </a:r>
            <a:r>
              <a:rPr lang="en-US" altLang="zh-CN" sz="2400" dirty="0" smtClean="0"/>
              <a:t>PROC0	</a:t>
            </a:r>
            <a:r>
              <a:rPr lang="en-US" altLang="zh-CN" sz="2400" dirty="0" smtClean="0">
                <a:solidFill>
                  <a:srgbClr val="00B050"/>
                </a:solidFill>
              </a:rPr>
              <a:t> </a:t>
            </a:r>
            <a:r>
              <a:rPr lang="en-US" altLang="zh-CN" sz="2400" dirty="0">
                <a:solidFill>
                  <a:srgbClr val="00B050"/>
                </a:solidFill>
              </a:rPr>
              <a:t>;</a:t>
            </a:r>
            <a:r>
              <a:rPr lang="zh-CN" altLang="zh-CN" sz="2400" dirty="0">
                <a:solidFill>
                  <a:srgbClr val="00B050"/>
                </a:solidFill>
              </a:rPr>
              <a:t>双字节指令</a:t>
            </a:r>
          </a:p>
          <a:p>
            <a:r>
              <a:rPr lang="en-US" altLang="zh-CN" sz="2400" dirty="0"/>
              <a:t>AJMP PROC 1</a:t>
            </a:r>
            <a:endParaRPr lang="zh-CN" altLang="zh-CN" sz="2400" dirty="0"/>
          </a:p>
          <a:p>
            <a:r>
              <a:rPr lang="en-US" altLang="zh-CN" sz="2400" dirty="0"/>
              <a:t>AJMP PROC 2</a:t>
            </a:r>
            <a:endParaRPr lang="zh-CN" altLang="zh-CN" sz="2400" dirty="0"/>
          </a:p>
          <a:p>
            <a:r>
              <a:rPr lang="en-US" altLang="zh-CN" sz="2400" dirty="0" smtClean="0"/>
              <a:t>…</a:t>
            </a:r>
            <a:endParaRPr lang="zh-CN" altLang="zh-CN" sz="2400" dirty="0"/>
          </a:p>
        </p:txBody>
      </p:sp>
    </p:spTree>
    <p:extLst>
      <p:ext uri="{BB962C8B-B14F-4D97-AF65-F5344CB8AC3E}">
        <p14:creationId xmlns:p14="http://schemas.microsoft.com/office/powerpoint/2010/main" val="987090191"/>
      </p:ext>
    </p:extLst>
  </p:cSld>
  <p:clrMapOvr>
    <a:masterClrMapping/>
  </p:clrMapOvr>
  <p:transition spd="med">
    <p:split orient="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460432" cy="3589338"/>
          </a:xfrm>
        </p:spPr>
        <p:txBody>
          <a:bodyPr/>
          <a:lstStyle/>
          <a:p>
            <a:pPr marL="0" indent="0">
              <a:buNone/>
            </a:pPr>
            <a:r>
              <a:rPr lang="zh-CN" altLang="zh-CN" sz="2200" b="1" dirty="0"/>
              <a:t>（</a:t>
            </a:r>
            <a:r>
              <a:rPr lang="en-US" altLang="zh-CN" sz="2200" b="1" dirty="0"/>
              <a:t>1</a:t>
            </a:r>
            <a:r>
              <a:rPr lang="zh-CN" altLang="zh-CN" sz="2200" b="1" dirty="0"/>
              <a:t>）无条件转移指令</a:t>
            </a:r>
          </a:p>
          <a:p>
            <a:pPr marL="0" indent="0">
              <a:buNone/>
            </a:pPr>
            <a:r>
              <a:rPr lang="en-US" altLang="zh-CN" sz="2400" dirty="0"/>
              <a:t>4</a:t>
            </a:r>
            <a:r>
              <a:rPr lang="zh-CN" altLang="zh-CN" sz="2400" dirty="0"/>
              <a:t>）相对转移指令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SJMP </a:t>
            </a:r>
            <a:r>
              <a:rPr lang="en-US" altLang="zh-CN" sz="2400" dirty="0" err="1"/>
              <a:t>rel</a:t>
            </a:r>
            <a:r>
              <a:rPr lang="en-US" altLang="zh-CN" sz="2400" dirty="0"/>
              <a:t>			</a:t>
            </a:r>
            <a:r>
              <a:rPr lang="en-US" altLang="zh-CN" sz="2400" dirty="0">
                <a:solidFill>
                  <a:srgbClr val="00B050"/>
                </a:solidFill>
              </a:rPr>
              <a:t>;(PC)+2→PC</a:t>
            </a:r>
            <a:r>
              <a:rPr lang="zh-CN" altLang="zh-CN" sz="2400" dirty="0">
                <a:solidFill>
                  <a:srgbClr val="00B050"/>
                </a:solidFill>
              </a:rPr>
              <a:t>，</a:t>
            </a:r>
            <a:r>
              <a:rPr lang="en-US" altLang="zh-CN" sz="2400" dirty="0">
                <a:solidFill>
                  <a:srgbClr val="00B050"/>
                </a:solidFill>
              </a:rPr>
              <a:t>(PC)+</a:t>
            </a:r>
            <a:r>
              <a:rPr lang="en-US" altLang="zh-CN" sz="2400" dirty="0" err="1">
                <a:solidFill>
                  <a:srgbClr val="00B050"/>
                </a:solidFill>
              </a:rPr>
              <a:t>rel→PC</a:t>
            </a:r>
            <a:endParaRPr lang="zh-CN" altLang="zh-CN" sz="2400" dirty="0">
              <a:solidFill>
                <a:srgbClr val="00B050"/>
              </a:solidFill>
            </a:endParaRPr>
          </a:p>
          <a:p>
            <a:pPr marL="0" indent="0">
              <a:buNone/>
            </a:pPr>
            <a:r>
              <a:rPr lang="zh-CN" altLang="zh-CN" sz="2400" dirty="0"/>
              <a:t>说明：</a:t>
            </a:r>
          </a:p>
          <a:p>
            <a:r>
              <a:rPr lang="zh-CN" altLang="zh-CN" sz="2400" dirty="0" smtClean="0"/>
              <a:t>该</a:t>
            </a:r>
            <a:r>
              <a:rPr lang="zh-CN" altLang="zh-CN" sz="2400" dirty="0"/>
              <a:t>指令的功能为先使程序计数器</a:t>
            </a:r>
            <a:r>
              <a:rPr lang="en-US" altLang="zh-CN" sz="2400" dirty="0"/>
              <a:t>PC</a:t>
            </a:r>
            <a:r>
              <a:rPr lang="zh-CN" altLang="zh-CN" sz="2400" dirty="0"/>
              <a:t>加</a:t>
            </a:r>
            <a:r>
              <a:rPr lang="en-US" altLang="zh-CN" sz="2400" dirty="0"/>
              <a:t>2</a:t>
            </a:r>
            <a:r>
              <a:rPr lang="zh-CN" altLang="zh-CN" sz="2400" dirty="0"/>
              <a:t>（取出指令码），然后再加上相对地址</a:t>
            </a:r>
            <a:r>
              <a:rPr lang="en-US" altLang="zh-CN" sz="2400" dirty="0" err="1"/>
              <a:t>rel</a:t>
            </a:r>
            <a:r>
              <a:rPr lang="zh-CN" altLang="zh-CN" sz="2400" dirty="0"/>
              <a:t>作为目标转移地址。即：目标转移地址</a:t>
            </a:r>
            <a:r>
              <a:rPr lang="en-US" altLang="zh-CN" sz="2400" dirty="0"/>
              <a:t>=</a:t>
            </a:r>
            <a:r>
              <a:rPr lang="zh-CN" altLang="zh-CN" sz="2400" dirty="0"/>
              <a:t>源地址</a:t>
            </a:r>
            <a:r>
              <a:rPr lang="en-US" altLang="zh-CN" sz="2400" dirty="0"/>
              <a:t>+2+rel</a:t>
            </a:r>
            <a:r>
              <a:rPr lang="zh-CN" altLang="zh-CN" sz="2400" dirty="0"/>
              <a:t>。</a:t>
            </a:r>
          </a:p>
          <a:p>
            <a:r>
              <a:rPr lang="zh-CN" altLang="zh-CN" sz="2400" dirty="0" smtClean="0"/>
              <a:t>指令</a:t>
            </a:r>
            <a:r>
              <a:rPr lang="zh-CN" altLang="zh-CN" sz="2400" dirty="0"/>
              <a:t>的操作数是相对地址，</a:t>
            </a:r>
            <a:r>
              <a:rPr lang="en-US" altLang="zh-CN" sz="2400" dirty="0"/>
              <a:t> </a:t>
            </a:r>
            <a:r>
              <a:rPr lang="en-US" altLang="zh-CN" sz="2400" dirty="0" err="1"/>
              <a:t>rel</a:t>
            </a:r>
            <a:r>
              <a:rPr lang="zh-CN" altLang="zh-CN" sz="2400" dirty="0"/>
              <a:t>是</a:t>
            </a:r>
            <a:r>
              <a:rPr lang="en-US" altLang="zh-CN" sz="2400" dirty="0"/>
              <a:t>1</a:t>
            </a:r>
            <a:r>
              <a:rPr lang="zh-CN" altLang="zh-CN" sz="2400" dirty="0"/>
              <a:t>字节有符号数（用补码表示），取值范围为</a:t>
            </a:r>
            <a:r>
              <a:rPr lang="en-US" altLang="zh-CN" sz="2400" dirty="0"/>
              <a:t>-128~+ 127</a:t>
            </a:r>
            <a:r>
              <a:rPr lang="zh-CN" altLang="zh-CN" sz="2400" dirty="0"/>
              <a:t>。负数表示反向转移，正数表示正向转移。</a:t>
            </a:r>
          </a:p>
          <a:p>
            <a:r>
              <a:rPr lang="en-US" altLang="zh-CN" sz="2400" dirty="0" smtClean="0"/>
              <a:t> </a:t>
            </a:r>
            <a:r>
              <a:rPr lang="zh-CN" altLang="zh-CN" sz="2400" dirty="0" smtClean="0"/>
              <a:t>该</a:t>
            </a:r>
            <a:r>
              <a:rPr lang="zh-CN" altLang="zh-CN" sz="2400" dirty="0"/>
              <a:t>指令为双字节指令，机器码为</a:t>
            </a:r>
            <a:r>
              <a:rPr lang="en-US" altLang="zh-CN" sz="2400" dirty="0"/>
              <a:t>1000 0000 </a:t>
            </a:r>
            <a:r>
              <a:rPr lang="en-US" altLang="zh-CN" sz="2400" dirty="0" err="1"/>
              <a:t>rel</a:t>
            </a:r>
            <a:r>
              <a:rPr lang="zh-CN" altLang="zh-CN" sz="2400" dirty="0"/>
              <a:t>。 </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45174714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2</a:t>
            </a:r>
            <a:r>
              <a:rPr lang="zh-CN" altLang="zh-CN" sz="2400" dirty="0"/>
              <a:t>）条件转移指令</a:t>
            </a:r>
          </a:p>
          <a:p>
            <a:pPr marL="0" indent="0">
              <a:buNone/>
            </a:pPr>
            <a:r>
              <a:rPr lang="en-US" altLang="zh-CN" sz="2400" dirty="0" smtClean="0"/>
              <a:t>1</a:t>
            </a:r>
            <a:r>
              <a:rPr lang="zh-CN" altLang="zh-CN" sz="2400" dirty="0" smtClean="0"/>
              <a:t>）累加器为零（非零）转移指令</a:t>
            </a:r>
          </a:p>
          <a:p>
            <a:pPr mar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JZ   </a:t>
            </a:r>
            <a:r>
              <a:rPr lang="en-US" altLang="zh-CN" sz="2400" dirty="0" err="1"/>
              <a:t>rel</a:t>
            </a:r>
            <a:r>
              <a:rPr lang="en-US" altLang="zh-CN" sz="2400" dirty="0"/>
              <a:t> 	</a:t>
            </a:r>
            <a:r>
              <a:rPr lang="en-US" altLang="zh-CN" sz="2000" dirty="0" smtClean="0">
                <a:solidFill>
                  <a:srgbClr val="00B050"/>
                </a:solidFill>
              </a:rPr>
              <a:t>; </a:t>
            </a:r>
            <a:r>
              <a:rPr lang="en-US" altLang="zh-CN" sz="2000" dirty="0">
                <a:solidFill>
                  <a:srgbClr val="00B050"/>
                </a:solidFill>
              </a:rPr>
              <a:t>A=0</a:t>
            </a:r>
            <a:r>
              <a:rPr lang="zh-CN" altLang="zh-CN" sz="2000" dirty="0">
                <a:solidFill>
                  <a:srgbClr val="00B050"/>
                </a:solidFill>
              </a:rPr>
              <a:t>时，</a:t>
            </a:r>
            <a:r>
              <a:rPr lang="en-US" altLang="zh-CN" sz="2000" dirty="0">
                <a:solidFill>
                  <a:srgbClr val="00B050"/>
                </a:solidFill>
              </a:rPr>
              <a:t>(PC) + </a:t>
            </a:r>
            <a:r>
              <a:rPr lang="en-US" altLang="zh-CN" sz="2000" dirty="0" err="1">
                <a:solidFill>
                  <a:srgbClr val="00B050"/>
                </a:solidFill>
              </a:rPr>
              <a:t>rel→PC</a:t>
            </a:r>
            <a:r>
              <a:rPr lang="zh-CN" altLang="zh-CN" sz="2000" dirty="0">
                <a:solidFill>
                  <a:srgbClr val="00B050"/>
                </a:solidFill>
              </a:rPr>
              <a:t>；</a:t>
            </a:r>
            <a:r>
              <a:rPr lang="en-US" altLang="zh-CN" sz="2000" dirty="0">
                <a:solidFill>
                  <a:srgbClr val="00B050"/>
                </a:solidFill>
              </a:rPr>
              <a:t> A ≠0 </a:t>
            </a:r>
            <a:r>
              <a:rPr lang="zh-CN" altLang="zh-CN" sz="2000" dirty="0">
                <a:solidFill>
                  <a:srgbClr val="00B050"/>
                </a:solidFill>
              </a:rPr>
              <a:t>时，程序顺序执行。</a:t>
            </a:r>
            <a:endParaRPr lang="zh-CN" altLang="zh-CN" sz="2400" dirty="0">
              <a:solidFill>
                <a:srgbClr val="00B050"/>
              </a:solidFill>
            </a:endParaRPr>
          </a:p>
          <a:p>
            <a:pPr marL="0" indent="0">
              <a:buNone/>
            </a:pPr>
            <a:r>
              <a:rPr lang="en-US" altLang="zh-CN" sz="2400" dirty="0"/>
              <a:t>JNZ  </a:t>
            </a:r>
            <a:r>
              <a:rPr lang="en-US" altLang="zh-CN" sz="2400" dirty="0" err="1"/>
              <a:t>rel</a:t>
            </a:r>
            <a:r>
              <a:rPr lang="en-US" altLang="zh-CN" sz="2400" dirty="0"/>
              <a:t>	</a:t>
            </a:r>
            <a:r>
              <a:rPr lang="en-US" altLang="zh-CN" sz="2000" dirty="0" smtClean="0">
                <a:solidFill>
                  <a:srgbClr val="00B050"/>
                </a:solidFill>
              </a:rPr>
              <a:t>; </a:t>
            </a:r>
            <a:r>
              <a:rPr lang="en-US" altLang="zh-CN" sz="2000" dirty="0">
                <a:solidFill>
                  <a:srgbClr val="00B050"/>
                </a:solidFill>
              </a:rPr>
              <a:t>A ≠0 </a:t>
            </a:r>
            <a:r>
              <a:rPr lang="zh-CN" altLang="zh-CN" sz="2000" dirty="0">
                <a:solidFill>
                  <a:srgbClr val="00B050"/>
                </a:solidFill>
              </a:rPr>
              <a:t>时，</a:t>
            </a:r>
            <a:r>
              <a:rPr lang="en-US" altLang="zh-CN" sz="2000" dirty="0">
                <a:solidFill>
                  <a:srgbClr val="00B050"/>
                </a:solidFill>
              </a:rPr>
              <a:t>(PC) + </a:t>
            </a:r>
            <a:r>
              <a:rPr lang="en-US" altLang="zh-CN" sz="2000" dirty="0" err="1">
                <a:solidFill>
                  <a:srgbClr val="00B050"/>
                </a:solidFill>
              </a:rPr>
              <a:t>rel→PC</a:t>
            </a:r>
            <a:r>
              <a:rPr lang="zh-CN" altLang="zh-CN" sz="2000" dirty="0">
                <a:solidFill>
                  <a:srgbClr val="00B050"/>
                </a:solidFill>
              </a:rPr>
              <a:t>；</a:t>
            </a:r>
            <a:r>
              <a:rPr lang="en-US" altLang="zh-CN" sz="2000" dirty="0">
                <a:solidFill>
                  <a:srgbClr val="00B050"/>
                </a:solidFill>
              </a:rPr>
              <a:t>A=0</a:t>
            </a:r>
            <a:r>
              <a:rPr lang="zh-CN" altLang="zh-CN" sz="2000" dirty="0">
                <a:solidFill>
                  <a:srgbClr val="00B050"/>
                </a:solidFill>
              </a:rPr>
              <a:t>时，程序顺序执行。</a:t>
            </a:r>
          </a:p>
          <a:p>
            <a:pPr marL="0" indent="0">
              <a:buNone/>
            </a:pPr>
            <a:r>
              <a:rPr lang="zh-CN" altLang="zh-CN" sz="2400" dirty="0" smtClean="0"/>
              <a:t>说明</a:t>
            </a:r>
            <a:r>
              <a:rPr lang="zh-CN" altLang="zh-CN" sz="2400" dirty="0"/>
              <a:t>：</a:t>
            </a:r>
          </a:p>
          <a:p>
            <a:r>
              <a:rPr lang="en-US" altLang="zh-CN" sz="2200" dirty="0" smtClean="0"/>
              <a:t>PC</a:t>
            </a:r>
            <a:r>
              <a:rPr lang="zh-CN" altLang="zh-CN" sz="2200" dirty="0"/>
              <a:t>为下一条指令的首地址，</a:t>
            </a:r>
            <a:r>
              <a:rPr lang="en-US" altLang="zh-CN" sz="2200" dirty="0"/>
              <a:t>PC=As+2</a:t>
            </a:r>
            <a:r>
              <a:rPr lang="zh-CN" altLang="zh-CN" sz="2200" dirty="0"/>
              <a:t>，</a:t>
            </a:r>
            <a:r>
              <a:rPr lang="en-US" altLang="zh-CN" sz="2200" dirty="0"/>
              <a:t>As</a:t>
            </a:r>
            <a:r>
              <a:rPr lang="zh-CN" altLang="zh-CN" sz="2200" dirty="0"/>
              <a:t>为本指令的首地址。</a:t>
            </a:r>
          </a:p>
          <a:p>
            <a:r>
              <a:rPr lang="zh-CN" altLang="zh-CN" sz="2200" dirty="0"/>
              <a:t>目标地址是以下一条指令首地址为基础，加上指令中的相对偏移量</a:t>
            </a:r>
            <a:r>
              <a:rPr lang="en-US" altLang="zh-CN" sz="2200" dirty="0" err="1"/>
              <a:t>rel</a:t>
            </a:r>
            <a:r>
              <a:rPr lang="zh-CN" altLang="zh-CN" sz="2200" dirty="0" smtClean="0"/>
              <a:t>。</a:t>
            </a:r>
            <a:endParaRPr lang="en-US" altLang="zh-CN" sz="2200" dirty="0" smtClean="0"/>
          </a:p>
          <a:p>
            <a:r>
              <a:rPr lang="zh-CN" altLang="zh-CN" sz="2200" dirty="0" smtClean="0"/>
              <a:t>相对</a:t>
            </a:r>
            <a:r>
              <a:rPr lang="zh-CN" altLang="zh-CN" sz="2200" dirty="0"/>
              <a:t>偏移量</a:t>
            </a:r>
            <a:r>
              <a:rPr lang="en-US" altLang="zh-CN" sz="2200" dirty="0" err="1"/>
              <a:t>rel</a:t>
            </a:r>
            <a:r>
              <a:rPr lang="zh-CN" altLang="zh-CN" sz="2200" dirty="0"/>
              <a:t>为一个带符号的</a:t>
            </a:r>
            <a:r>
              <a:rPr lang="en-US" altLang="zh-CN" sz="2200" dirty="0"/>
              <a:t>8</a:t>
            </a:r>
            <a:r>
              <a:rPr lang="zh-CN" altLang="zh-CN" sz="2200" dirty="0"/>
              <a:t>位数，偏移范围为</a:t>
            </a:r>
            <a:r>
              <a:rPr lang="en-US" altLang="zh-CN" sz="2200" dirty="0"/>
              <a:t>- 128~+ 127</a:t>
            </a:r>
            <a:r>
              <a:rPr lang="zh-CN" altLang="zh-CN" sz="2200" dirty="0"/>
              <a:t>。</a:t>
            </a:r>
          </a:p>
          <a:p>
            <a:r>
              <a:rPr lang="zh-CN" altLang="zh-CN" sz="2200" dirty="0"/>
              <a:t>本指令不改变累加器</a:t>
            </a:r>
            <a:r>
              <a:rPr lang="en-US" altLang="zh-CN" sz="2200" dirty="0"/>
              <a:t>A </a:t>
            </a:r>
            <a:r>
              <a:rPr lang="zh-CN" altLang="zh-CN" sz="2200" dirty="0"/>
              <a:t>的内容，也不影响任何标志位。</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284625317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4">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27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0" y="1268760"/>
            <a:ext cx="9144000" cy="5163382"/>
          </a:xfrm>
          <a:prstGeom prst="rect">
            <a:avLst/>
          </a:prstGeom>
          <a:solidFill>
            <a:schemeClr val="bg1"/>
          </a:solidFill>
        </p:spPr>
        <p:txBody>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ea typeface="+mn-ea"/>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ea typeface="+mn-ea"/>
              </a:defRPr>
            </a:lvl9pPr>
          </a:lstStyle>
          <a:p>
            <a:pPr eaLnBrk="1" hangingPunct="1">
              <a:lnSpc>
                <a:spcPct val="150000"/>
              </a:lnSpc>
            </a:pPr>
            <a:r>
              <a:rPr lang="zh-CN" altLang="en-US" sz="2400" b="1" dirty="0">
                <a:solidFill>
                  <a:srgbClr val="0070C0"/>
                </a:solidFill>
                <a:ea typeface="华文仿宋" pitchFamily="2" charset="-122"/>
              </a:rPr>
              <a:t>指令中的常用</a:t>
            </a:r>
            <a:r>
              <a:rPr lang="zh-CN" altLang="en-US" sz="2400" b="1" dirty="0" smtClean="0">
                <a:solidFill>
                  <a:srgbClr val="0070C0"/>
                </a:solidFill>
                <a:ea typeface="华文仿宋" pitchFamily="2" charset="-122"/>
              </a:rPr>
              <a:t>符号</a:t>
            </a:r>
            <a:endParaRPr lang="en-US" altLang="zh-CN" sz="2400" b="1" dirty="0" smtClean="0">
              <a:solidFill>
                <a:srgbClr val="FF5050"/>
              </a:solidFill>
            </a:endParaRPr>
          </a:p>
          <a:p>
            <a:pPr lvl="1" eaLnBrk="1" hangingPunct="1">
              <a:lnSpc>
                <a:spcPct val="150000"/>
              </a:lnSpc>
            </a:pPr>
            <a:r>
              <a:rPr lang="en-US" altLang="zh-CN" sz="2000" b="1" dirty="0" smtClean="0">
                <a:solidFill>
                  <a:srgbClr val="FF5050"/>
                </a:solidFill>
              </a:rPr>
              <a:t>@</a:t>
            </a:r>
            <a:r>
              <a:rPr lang="zh-CN" altLang="en-US" sz="2000" b="1" dirty="0"/>
              <a:t>：</a:t>
            </a:r>
            <a:r>
              <a:rPr lang="zh-CN" altLang="en-US" sz="2000" dirty="0"/>
              <a:t>间接地址方式中</a:t>
            </a:r>
            <a:r>
              <a:rPr lang="en-US" altLang="zh-CN" sz="2000" dirty="0"/>
              <a:t>, </a:t>
            </a:r>
            <a:r>
              <a:rPr lang="zh-CN" altLang="en-US" sz="2000" dirty="0"/>
              <a:t>表示间址寄存器的符号。</a:t>
            </a:r>
          </a:p>
          <a:p>
            <a:pPr lvl="1" eaLnBrk="1" hangingPunct="1">
              <a:lnSpc>
                <a:spcPct val="150000"/>
              </a:lnSpc>
            </a:pPr>
            <a:r>
              <a:rPr lang="en-US" altLang="zh-CN" sz="2000" b="1" dirty="0" smtClean="0">
                <a:solidFill>
                  <a:srgbClr val="FF5050"/>
                </a:solidFill>
              </a:rPr>
              <a:t>/</a:t>
            </a:r>
            <a:r>
              <a:rPr lang="zh-CN" altLang="en-US" sz="2000" b="1" dirty="0"/>
              <a:t>：</a:t>
            </a:r>
            <a:r>
              <a:rPr lang="zh-CN" altLang="en-US" sz="2000" dirty="0"/>
              <a:t>位操作指令中</a:t>
            </a:r>
            <a:r>
              <a:rPr lang="en-US" altLang="zh-CN" sz="2000" dirty="0"/>
              <a:t>, </a:t>
            </a:r>
            <a:r>
              <a:rPr lang="zh-CN" altLang="en-US" sz="2000" dirty="0"/>
              <a:t>表示对该位先取反再参与操作</a:t>
            </a:r>
            <a:r>
              <a:rPr lang="en-US" altLang="zh-CN" sz="2000" dirty="0"/>
              <a:t>, </a:t>
            </a:r>
            <a:r>
              <a:rPr lang="zh-CN" altLang="en-US" sz="2000" dirty="0"/>
              <a:t>但不影响该位原值。</a:t>
            </a:r>
          </a:p>
          <a:p>
            <a:pPr lvl="1" eaLnBrk="1" hangingPunct="1">
              <a:lnSpc>
                <a:spcPct val="150000"/>
              </a:lnSpc>
            </a:pPr>
            <a:r>
              <a:rPr lang="en-US" altLang="zh-CN" sz="2000" b="1" dirty="0">
                <a:solidFill>
                  <a:srgbClr val="FF5050"/>
                </a:solidFill>
              </a:rPr>
              <a:t>() </a:t>
            </a:r>
            <a:r>
              <a:rPr lang="zh-CN" altLang="en-US" sz="2000" b="1" dirty="0"/>
              <a:t>：</a:t>
            </a:r>
            <a:r>
              <a:rPr lang="zh-CN" altLang="en-US" sz="2000" dirty="0"/>
              <a:t>用于注释中表示存储单元的内容。</a:t>
            </a:r>
          </a:p>
          <a:p>
            <a:pPr lvl="1" eaLnBrk="1" hangingPunct="1">
              <a:lnSpc>
                <a:spcPct val="150000"/>
              </a:lnSpc>
            </a:pPr>
            <a:r>
              <a:rPr lang="en-US" altLang="zh-CN" sz="2000" b="1" dirty="0" smtClean="0">
                <a:solidFill>
                  <a:srgbClr val="FF5050"/>
                </a:solidFill>
              </a:rPr>
              <a:t>(())</a:t>
            </a:r>
            <a:r>
              <a:rPr lang="zh-CN" altLang="en-US" sz="2000" b="1" dirty="0"/>
              <a:t>：</a:t>
            </a:r>
            <a:r>
              <a:rPr lang="zh-CN" altLang="en-US" sz="2000" dirty="0"/>
              <a:t>用于注释中表示存储单元指出的地址单元中的内容。</a:t>
            </a:r>
          </a:p>
          <a:p>
            <a:pPr lvl="1" eaLnBrk="1" hangingPunct="1">
              <a:lnSpc>
                <a:spcPct val="150000"/>
              </a:lnSpc>
            </a:pPr>
            <a:r>
              <a:rPr lang="en-US" altLang="zh-CN" sz="2000" b="1" dirty="0" smtClean="0">
                <a:solidFill>
                  <a:srgbClr val="FF5050"/>
                </a:solidFill>
              </a:rPr>
              <a:t>$</a:t>
            </a:r>
            <a:r>
              <a:rPr lang="en-US" altLang="zh-CN" sz="2000" b="1" dirty="0" smtClean="0"/>
              <a:t>: </a:t>
            </a:r>
            <a:r>
              <a:rPr lang="zh-CN" altLang="en-US" sz="2000" dirty="0" smtClean="0"/>
              <a:t>表示当前指令的地址。</a:t>
            </a:r>
            <a:endParaRPr lang="zh-CN" altLang="en-US" sz="2000" dirty="0" smtClean="0"/>
          </a:p>
        </p:txBody>
      </p:sp>
      <p:sp>
        <p:nvSpPr>
          <p:cNvPr id="4" name="矩形 3"/>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smtClean="0">
                <a:latin typeface="+mn-lt"/>
                <a:ea typeface="+mj-ea"/>
              </a:rPr>
              <a:t>3.1.1</a:t>
            </a:r>
            <a:r>
              <a:rPr lang="zh-CN" altLang="zh-CN" sz="3200" dirty="0">
                <a:latin typeface="+mj-ea"/>
                <a:ea typeface="+mj-ea"/>
              </a:rPr>
              <a:t>寻址空间及常用</a:t>
            </a:r>
            <a:r>
              <a:rPr lang="zh-CN" altLang="zh-CN" sz="3200" dirty="0" smtClean="0">
                <a:latin typeface="+mj-ea"/>
                <a:ea typeface="+mj-ea"/>
              </a:rPr>
              <a:t>符号</a:t>
            </a:r>
            <a:endParaRPr lang="zh-CN" altLang="zh-CN" sz="3200" dirty="0">
              <a:latin typeface="+mj-ea"/>
              <a:ea typeface="+mj-ea"/>
            </a:endParaRPr>
          </a:p>
        </p:txBody>
      </p:sp>
    </p:spTree>
    <p:extLst>
      <p:ext uri="{BB962C8B-B14F-4D97-AF65-F5344CB8AC3E}">
        <p14:creationId xmlns:p14="http://schemas.microsoft.com/office/powerpoint/2010/main" val="2295155801"/>
      </p:ext>
    </p:extLst>
  </p:cSld>
  <p:clrMapOvr>
    <a:masterClrMapping/>
  </p:clrMapOvr>
  <p:transition spd="med">
    <p:split orient="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en-US" altLang="zh-CN" sz="2400" dirty="0"/>
              <a:t>2</a:t>
            </a:r>
            <a:r>
              <a:rPr lang="zh-CN" altLang="zh-CN" sz="2400" dirty="0"/>
              <a:t>）减一非零转移指令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DJNZ  </a:t>
            </a:r>
            <a:r>
              <a:rPr lang="en-US" altLang="zh-CN" sz="2400" dirty="0" err="1"/>
              <a:t>Rn</a:t>
            </a:r>
            <a:r>
              <a:rPr lang="en-US" altLang="zh-CN" sz="2400" dirty="0"/>
              <a:t> , </a:t>
            </a:r>
            <a:r>
              <a:rPr lang="en-US" altLang="zh-CN" sz="2400" dirty="0" err="1"/>
              <a:t>rel</a:t>
            </a:r>
            <a:r>
              <a:rPr lang="en-US" altLang="zh-CN" sz="2400" dirty="0"/>
              <a:t>	</a:t>
            </a:r>
            <a:r>
              <a:rPr lang="en-US" altLang="zh-CN" sz="2000" dirty="0" smtClean="0">
                <a:solidFill>
                  <a:srgbClr val="00B050"/>
                </a:solidFill>
              </a:rPr>
              <a:t>; </a:t>
            </a:r>
            <a:r>
              <a:rPr lang="en-US" altLang="zh-CN" sz="2000" dirty="0">
                <a:solidFill>
                  <a:srgbClr val="00B050"/>
                </a:solidFill>
              </a:rPr>
              <a:t>(</a:t>
            </a:r>
            <a:r>
              <a:rPr lang="en-US" altLang="zh-CN" sz="2000" dirty="0" err="1">
                <a:solidFill>
                  <a:srgbClr val="00B050"/>
                </a:solidFill>
              </a:rPr>
              <a:t>Rn</a:t>
            </a:r>
            <a:r>
              <a:rPr lang="en-US" altLang="zh-CN" sz="2000" dirty="0">
                <a:solidFill>
                  <a:srgbClr val="00B050"/>
                </a:solidFill>
              </a:rPr>
              <a:t>) - 1→Rn</a:t>
            </a:r>
            <a:r>
              <a:rPr lang="zh-CN" altLang="zh-CN" sz="2000" dirty="0">
                <a:solidFill>
                  <a:srgbClr val="00B050"/>
                </a:solidFill>
              </a:rPr>
              <a:t>，当</a:t>
            </a:r>
            <a:r>
              <a:rPr lang="en-US" altLang="zh-CN" sz="2000" dirty="0">
                <a:solidFill>
                  <a:srgbClr val="00B050"/>
                </a:solidFill>
              </a:rPr>
              <a:t>(</a:t>
            </a:r>
            <a:r>
              <a:rPr lang="en-US" altLang="zh-CN" sz="2000" dirty="0" err="1">
                <a:solidFill>
                  <a:srgbClr val="00B050"/>
                </a:solidFill>
              </a:rPr>
              <a:t>Rn</a:t>
            </a:r>
            <a:r>
              <a:rPr lang="en-US" altLang="zh-CN" sz="2000" dirty="0">
                <a:solidFill>
                  <a:srgbClr val="00B050"/>
                </a:solidFill>
              </a:rPr>
              <a:t>)≠0</a:t>
            </a:r>
            <a:r>
              <a:rPr lang="zh-CN" altLang="zh-CN" sz="2000" dirty="0">
                <a:solidFill>
                  <a:srgbClr val="00B050"/>
                </a:solidFill>
              </a:rPr>
              <a:t>时，则</a:t>
            </a:r>
            <a:r>
              <a:rPr lang="en-US" altLang="zh-CN" sz="2000" dirty="0">
                <a:solidFill>
                  <a:srgbClr val="00B050"/>
                </a:solidFill>
              </a:rPr>
              <a:t>(PC) + </a:t>
            </a:r>
            <a:r>
              <a:rPr lang="en-US" altLang="zh-CN" sz="2000" dirty="0" err="1">
                <a:solidFill>
                  <a:srgbClr val="00B050"/>
                </a:solidFill>
              </a:rPr>
              <a:t>rel→PC</a:t>
            </a:r>
            <a:r>
              <a:rPr lang="zh-CN" altLang="zh-CN" sz="2000" dirty="0">
                <a:solidFill>
                  <a:srgbClr val="00B050"/>
                </a:solidFill>
              </a:rPr>
              <a:t>；</a:t>
            </a:r>
            <a:endParaRPr lang="zh-CN" altLang="zh-CN" sz="2400" dirty="0">
              <a:solidFill>
                <a:srgbClr val="00B050"/>
              </a:solidFill>
            </a:endParaRPr>
          </a:p>
          <a:p>
            <a:pPr marL="0" indent="0">
              <a:buNone/>
            </a:pPr>
            <a:r>
              <a:rPr lang="en-US" altLang="zh-CN" sz="2000" dirty="0" smtClean="0">
                <a:solidFill>
                  <a:srgbClr val="00B050"/>
                </a:solidFill>
              </a:rPr>
              <a:t>			;</a:t>
            </a:r>
            <a:r>
              <a:rPr lang="zh-CN" altLang="zh-CN" sz="2000" dirty="0">
                <a:solidFill>
                  <a:srgbClr val="00B050"/>
                </a:solidFill>
              </a:rPr>
              <a:t>当</a:t>
            </a:r>
            <a:r>
              <a:rPr lang="en-US" altLang="zh-CN" sz="2000" dirty="0">
                <a:solidFill>
                  <a:srgbClr val="00B050"/>
                </a:solidFill>
              </a:rPr>
              <a:t>(</a:t>
            </a:r>
            <a:r>
              <a:rPr lang="en-US" altLang="zh-CN" sz="2000" dirty="0" err="1">
                <a:solidFill>
                  <a:srgbClr val="00B050"/>
                </a:solidFill>
              </a:rPr>
              <a:t>Rn</a:t>
            </a:r>
            <a:r>
              <a:rPr lang="en-US" altLang="zh-CN" sz="2000" dirty="0">
                <a:solidFill>
                  <a:srgbClr val="00B050"/>
                </a:solidFill>
              </a:rPr>
              <a:t>) = 0</a:t>
            </a:r>
            <a:r>
              <a:rPr lang="zh-CN" altLang="zh-CN" sz="2000" dirty="0">
                <a:solidFill>
                  <a:srgbClr val="00B050"/>
                </a:solidFill>
              </a:rPr>
              <a:t>时，程序顺序执行。</a:t>
            </a:r>
          </a:p>
          <a:p>
            <a:pPr marL="0" indent="0">
              <a:buNone/>
            </a:pPr>
            <a:r>
              <a:rPr lang="en-US" altLang="zh-CN" sz="2400" dirty="0" smtClean="0"/>
              <a:t>DJNZ </a:t>
            </a:r>
            <a:r>
              <a:rPr lang="en-US" altLang="zh-CN" sz="2400" dirty="0"/>
              <a:t>direct , </a:t>
            </a:r>
            <a:r>
              <a:rPr lang="en-US" altLang="zh-CN" sz="2400" dirty="0" err="1"/>
              <a:t>rel</a:t>
            </a:r>
            <a:r>
              <a:rPr lang="en-US" altLang="zh-CN" sz="2400" dirty="0"/>
              <a:t>	</a:t>
            </a:r>
            <a:r>
              <a:rPr lang="en-US" altLang="zh-CN" sz="2000" dirty="0" smtClean="0">
                <a:solidFill>
                  <a:srgbClr val="00B050"/>
                </a:solidFill>
              </a:rPr>
              <a:t>; </a:t>
            </a:r>
            <a:r>
              <a:rPr lang="en-US" altLang="zh-CN" sz="2000" dirty="0">
                <a:solidFill>
                  <a:srgbClr val="00B050"/>
                </a:solidFill>
              </a:rPr>
              <a:t>(direct) - 1→direct</a:t>
            </a:r>
            <a:r>
              <a:rPr lang="zh-CN" altLang="zh-CN" sz="2000" dirty="0">
                <a:solidFill>
                  <a:srgbClr val="00B050"/>
                </a:solidFill>
              </a:rPr>
              <a:t>，当</a:t>
            </a:r>
            <a:r>
              <a:rPr lang="en-US" altLang="zh-CN" sz="2000" dirty="0">
                <a:solidFill>
                  <a:srgbClr val="00B050"/>
                </a:solidFill>
              </a:rPr>
              <a:t>(direct)≠0</a:t>
            </a:r>
            <a:r>
              <a:rPr lang="zh-CN" altLang="zh-CN" sz="2000" dirty="0">
                <a:solidFill>
                  <a:srgbClr val="00B050"/>
                </a:solidFill>
              </a:rPr>
              <a:t>时</a:t>
            </a:r>
            <a:r>
              <a:rPr lang="zh-CN" altLang="zh-CN" sz="2000" dirty="0" smtClean="0">
                <a:solidFill>
                  <a:srgbClr val="00B050"/>
                </a:solidFill>
              </a:rPr>
              <a:t>，</a:t>
            </a:r>
            <a:endParaRPr lang="en-US" altLang="zh-CN" sz="2000" dirty="0" smtClean="0">
              <a:solidFill>
                <a:srgbClr val="00B050"/>
              </a:solidFill>
            </a:endParaRPr>
          </a:p>
          <a:p>
            <a:pPr marL="0" indent="0">
              <a:buNone/>
            </a:pPr>
            <a:r>
              <a:rPr lang="en-US" altLang="zh-CN" sz="2000" dirty="0" smtClean="0">
                <a:solidFill>
                  <a:srgbClr val="00B050"/>
                </a:solidFill>
              </a:rPr>
              <a:t>		         </a:t>
            </a:r>
            <a:r>
              <a:rPr lang="zh-CN" altLang="zh-CN" sz="2000" dirty="0" smtClean="0">
                <a:solidFill>
                  <a:srgbClr val="00B050"/>
                </a:solidFill>
              </a:rPr>
              <a:t>则</a:t>
            </a:r>
            <a:r>
              <a:rPr lang="en-US" altLang="zh-CN" sz="2000" dirty="0" smtClean="0">
                <a:solidFill>
                  <a:srgbClr val="00B050"/>
                </a:solidFill>
              </a:rPr>
              <a:t> (</a:t>
            </a:r>
            <a:r>
              <a:rPr lang="en-US" altLang="zh-CN" sz="2000" dirty="0">
                <a:solidFill>
                  <a:srgbClr val="00B050"/>
                </a:solidFill>
              </a:rPr>
              <a:t>PC) + </a:t>
            </a:r>
            <a:r>
              <a:rPr lang="en-US" altLang="zh-CN" sz="2000" dirty="0" err="1">
                <a:solidFill>
                  <a:srgbClr val="00B050"/>
                </a:solidFill>
              </a:rPr>
              <a:t>rel→</a:t>
            </a:r>
            <a:r>
              <a:rPr lang="en-US" altLang="zh-CN" sz="2000" dirty="0" err="1" smtClean="0">
                <a:solidFill>
                  <a:srgbClr val="00B050"/>
                </a:solidFill>
              </a:rPr>
              <a:t>PC</a:t>
            </a:r>
            <a:r>
              <a:rPr lang="zh-CN" altLang="en-US" sz="2000" dirty="0">
                <a:solidFill>
                  <a:srgbClr val="00B050"/>
                </a:solidFill>
              </a:rPr>
              <a:t>；</a:t>
            </a:r>
            <a:r>
              <a:rPr lang="zh-CN" altLang="zh-CN" sz="2000" dirty="0" smtClean="0">
                <a:solidFill>
                  <a:srgbClr val="00B050"/>
                </a:solidFill>
              </a:rPr>
              <a:t>当</a:t>
            </a:r>
            <a:r>
              <a:rPr lang="en-US" altLang="zh-CN" sz="2000" dirty="0" smtClean="0">
                <a:solidFill>
                  <a:srgbClr val="00B050"/>
                </a:solidFill>
              </a:rPr>
              <a:t>(direct) = 0</a:t>
            </a:r>
            <a:r>
              <a:rPr lang="zh-CN" altLang="zh-CN" sz="2000" dirty="0" smtClean="0">
                <a:solidFill>
                  <a:srgbClr val="00B050"/>
                </a:solidFill>
              </a:rPr>
              <a:t>时，程序顺序执行。</a:t>
            </a:r>
          </a:p>
          <a:p>
            <a:pPr marL="0" indent="0">
              <a:buNone/>
            </a:pPr>
            <a:r>
              <a:rPr lang="zh-CN" altLang="zh-CN" sz="2400" dirty="0" smtClean="0"/>
              <a:t>说明</a:t>
            </a:r>
            <a:r>
              <a:rPr lang="zh-CN" altLang="zh-CN" sz="2400" dirty="0"/>
              <a:t>：</a:t>
            </a:r>
          </a:p>
          <a:p>
            <a:r>
              <a:rPr lang="zh-CN" altLang="zh-CN" sz="2400" dirty="0" smtClean="0"/>
              <a:t>本指令</a:t>
            </a:r>
            <a:r>
              <a:rPr lang="zh-CN" altLang="en-US" sz="2400" dirty="0" smtClean="0"/>
              <a:t>有</a:t>
            </a:r>
            <a:r>
              <a:rPr lang="zh-CN" altLang="zh-CN" sz="2400" dirty="0" smtClean="0"/>
              <a:t>自动</a:t>
            </a:r>
            <a:r>
              <a:rPr lang="zh-CN" altLang="zh-CN" sz="2400" dirty="0"/>
              <a:t>减</a:t>
            </a:r>
            <a:r>
              <a:rPr lang="en-US" altLang="zh-CN" sz="2400" dirty="0"/>
              <a:t>1</a:t>
            </a:r>
            <a:r>
              <a:rPr lang="zh-CN" altLang="zh-CN" sz="2400" dirty="0"/>
              <a:t>功能。</a:t>
            </a:r>
          </a:p>
          <a:p>
            <a:r>
              <a:rPr lang="en-US" altLang="zh-CN" sz="2400" dirty="0"/>
              <a:t>DJNZ  </a:t>
            </a:r>
            <a:r>
              <a:rPr lang="en-US" altLang="zh-CN" sz="2400" dirty="0" err="1"/>
              <a:t>Rn</a:t>
            </a:r>
            <a:r>
              <a:rPr lang="en-US" altLang="zh-CN" sz="2400" dirty="0"/>
              <a:t> , </a:t>
            </a:r>
            <a:r>
              <a:rPr lang="en-US" altLang="zh-CN" sz="2400" dirty="0" err="1"/>
              <a:t>rel</a:t>
            </a:r>
            <a:r>
              <a:rPr lang="zh-CN" altLang="zh-CN" sz="2400" dirty="0"/>
              <a:t>是</a:t>
            </a:r>
            <a:r>
              <a:rPr lang="en-US" altLang="zh-CN" sz="2400" dirty="0"/>
              <a:t>2</a:t>
            </a:r>
            <a:r>
              <a:rPr lang="zh-CN" altLang="zh-CN" sz="2400" dirty="0"/>
              <a:t>字节指令，而</a:t>
            </a:r>
            <a:r>
              <a:rPr lang="en-US" altLang="zh-CN" sz="2400" dirty="0"/>
              <a:t>DJNZ direct , </a:t>
            </a:r>
            <a:r>
              <a:rPr lang="en-US" altLang="zh-CN" sz="2400" dirty="0" err="1"/>
              <a:t>rel</a:t>
            </a:r>
            <a:r>
              <a:rPr lang="zh-CN" altLang="zh-CN" sz="2400" dirty="0"/>
              <a:t>是</a:t>
            </a:r>
            <a:r>
              <a:rPr lang="en-US" altLang="zh-CN" sz="2400" dirty="0"/>
              <a:t>3</a:t>
            </a:r>
            <a:r>
              <a:rPr lang="zh-CN" altLang="zh-CN" sz="2400" dirty="0"/>
              <a:t>字节指令，所以在满足转移的条件下，前者</a:t>
            </a:r>
            <a:r>
              <a:rPr lang="en-US" altLang="zh-CN" sz="2400" dirty="0"/>
              <a:t>PC=As+2</a:t>
            </a:r>
            <a:r>
              <a:rPr lang="zh-CN" altLang="zh-CN" sz="2400" dirty="0"/>
              <a:t>；后者是</a:t>
            </a:r>
            <a:r>
              <a:rPr lang="en-US" altLang="zh-CN" sz="2400" dirty="0"/>
              <a:t>PC=As+3</a:t>
            </a:r>
            <a:r>
              <a:rPr lang="zh-CN" altLang="zh-CN" sz="2400" dirty="0"/>
              <a:t>，</a:t>
            </a:r>
            <a:r>
              <a:rPr lang="en-US" altLang="zh-CN" sz="2400" dirty="0"/>
              <a:t>As</a:t>
            </a:r>
            <a:r>
              <a:rPr lang="zh-CN" altLang="zh-CN" sz="2400" dirty="0"/>
              <a:t>为本指令的首地址</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4" name="矩形 3"/>
          <p:cNvSpPr/>
          <p:nvPr/>
        </p:nvSpPr>
        <p:spPr>
          <a:xfrm>
            <a:off x="480346" y="3838396"/>
            <a:ext cx="8268118" cy="3046988"/>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3-19</a:t>
            </a:r>
            <a:r>
              <a:rPr lang="zh-CN" altLang="zh-CN" sz="2400" dirty="0"/>
              <a:t>】有如下程序段：</a:t>
            </a:r>
          </a:p>
          <a:p>
            <a:pPr marL="0" indent="0">
              <a:buNone/>
            </a:pPr>
            <a:r>
              <a:rPr lang="en-US" altLang="zh-CN" sz="2400" dirty="0"/>
              <a:t>       MOV  50H</a:t>
            </a:r>
            <a:r>
              <a:rPr lang="zh-CN" altLang="zh-CN" sz="2400" dirty="0"/>
              <a:t>，</a:t>
            </a:r>
            <a:r>
              <a:rPr lang="en-US" altLang="zh-CN" sz="2400" dirty="0"/>
              <a:t>#05H</a:t>
            </a:r>
            <a:endParaRPr lang="zh-CN" altLang="zh-CN" sz="2400" dirty="0"/>
          </a:p>
          <a:p>
            <a:pPr marL="0" indent="0">
              <a:buNone/>
            </a:pPr>
            <a:r>
              <a:rPr lang="en-US" altLang="zh-CN" sz="2400" dirty="0"/>
              <a:t>       CLR	A</a:t>
            </a:r>
            <a:endParaRPr lang="zh-CN" altLang="zh-CN" sz="2400" dirty="0"/>
          </a:p>
          <a:p>
            <a:pPr marL="0" indent="0">
              <a:buNone/>
            </a:pPr>
            <a:r>
              <a:rPr lang="en-US" altLang="zh-CN" sz="2400" dirty="0"/>
              <a:t>LOOP:	ADD  	A,50H</a:t>
            </a:r>
            <a:endParaRPr lang="zh-CN" altLang="zh-CN" sz="2400" dirty="0"/>
          </a:p>
          <a:p>
            <a:pPr marL="0" indent="0">
              <a:buNone/>
            </a:pPr>
            <a:r>
              <a:rPr lang="en-US" altLang="zh-CN" sz="2400" dirty="0"/>
              <a:t>       DJNZ  50H,LOOP</a:t>
            </a:r>
            <a:endParaRPr lang="zh-CN" altLang="zh-CN" sz="2400" dirty="0"/>
          </a:p>
          <a:p>
            <a:pPr marL="0" indent="0">
              <a:buNone/>
            </a:pPr>
            <a:r>
              <a:rPr lang="en-US" altLang="zh-CN" sz="2400" dirty="0"/>
              <a:t>       SJMP  $</a:t>
            </a:r>
            <a:endParaRPr lang="zh-CN" altLang="zh-CN" sz="2400" dirty="0"/>
          </a:p>
          <a:p>
            <a:pPr marL="0" indent="0">
              <a:buNone/>
            </a:pPr>
            <a:r>
              <a:rPr lang="zh-CN" altLang="zh-CN" sz="2400" dirty="0"/>
              <a:t>求程序运行后累加器</a:t>
            </a:r>
            <a:r>
              <a:rPr lang="en-US" altLang="zh-CN" sz="2400" dirty="0"/>
              <a:t>A</a:t>
            </a:r>
            <a:r>
              <a:rPr lang="zh-CN" altLang="zh-CN" sz="2400" dirty="0"/>
              <a:t>的值。</a:t>
            </a:r>
          </a:p>
          <a:p>
            <a:pPr marL="0" indent="0">
              <a:buNone/>
            </a:pPr>
            <a:r>
              <a:rPr lang="zh-CN" altLang="zh-CN" sz="2400" dirty="0" smtClean="0"/>
              <a:t>根据</a:t>
            </a:r>
            <a:r>
              <a:rPr lang="zh-CN" altLang="zh-CN" sz="2400" dirty="0"/>
              <a:t>程序可知，</a:t>
            </a:r>
            <a:r>
              <a:rPr lang="en-US" altLang="zh-CN" sz="2400" dirty="0"/>
              <a:t>A=5+4+3+2+1=15=0FH</a:t>
            </a:r>
            <a:endParaRPr lang="zh-CN" altLang="zh-CN" sz="2400" dirty="0"/>
          </a:p>
        </p:txBody>
      </p:sp>
    </p:spTree>
    <p:extLst>
      <p:ext uri="{BB962C8B-B14F-4D97-AF65-F5344CB8AC3E}">
        <p14:creationId xmlns:p14="http://schemas.microsoft.com/office/powerpoint/2010/main" val="153819550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en-US" altLang="zh-CN" sz="2400" dirty="0"/>
              <a:t>3</a:t>
            </a:r>
            <a:r>
              <a:rPr lang="zh-CN" altLang="zh-CN" sz="2400" dirty="0"/>
              <a:t>）比较条件转移指令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CJNE A , direct , </a:t>
            </a:r>
            <a:r>
              <a:rPr lang="en-US" altLang="zh-CN" sz="2400" dirty="0" err="1" smtClean="0"/>
              <a:t>rel</a:t>
            </a:r>
            <a:r>
              <a:rPr lang="en-US" altLang="zh-CN" sz="2400" dirty="0" smtClean="0"/>
              <a:t>  </a:t>
            </a:r>
            <a:r>
              <a:rPr lang="en-US" altLang="zh-CN" sz="1400" dirty="0" smtClean="0">
                <a:solidFill>
                  <a:srgbClr val="00B050"/>
                </a:solidFill>
              </a:rPr>
              <a:t>;</a:t>
            </a:r>
            <a:r>
              <a:rPr lang="zh-CN" altLang="zh-CN" sz="1400" dirty="0">
                <a:solidFill>
                  <a:srgbClr val="00B050"/>
                </a:solidFill>
              </a:rPr>
              <a:t>若</a:t>
            </a:r>
            <a:r>
              <a:rPr lang="en-US" altLang="zh-CN" sz="1400" dirty="0">
                <a:solidFill>
                  <a:srgbClr val="00B050"/>
                </a:solidFill>
              </a:rPr>
              <a:t>( direct )≠(A)</a:t>
            </a:r>
            <a:r>
              <a:rPr lang="zh-CN" altLang="zh-CN" sz="1400" dirty="0">
                <a:solidFill>
                  <a:srgbClr val="00B050"/>
                </a:solidFill>
              </a:rPr>
              <a:t>，则</a:t>
            </a:r>
            <a:r>
              <a:rPr lang="en-US" altLang="zh-CN" sz="1400" dirty="0">
                <a:solidFill>
                  <a:srgbClr val="00B050"/>
                </a:solidFill>
              </a:rPr>
              <a:t>(PC)</a:t>
            </a:r>
            <a:r>
              <a:rPr lang="zh-CN" altLang="zh-CN" sz="1400" dirty="0">
                <a:solidFill>
                  <a:srgbClr val="00B050"/>
                </a:solidFill>
              </a:rPr>
              <a:t>＋</a:t>
            </a:r>
            <a:r>
              <a:rPr lang="en-US" altLang="zh-CN" sz="1400" dirty="0" err="1">
                <a:solidFill>
                  <a:srgbClr val="00B050"/>
                </a:solidFill>
              </a:rPr>
              <a:t>rel→</a:t>
            </a:r>
            <a:r>
              <a:rPr lang="en-US" altLang="zh-CN" sz="1400" dirty="0" err="1" smtClean="0">
                <a:solidFill>
                  <a:srgbClr val="00B050"/>
                </a:solidFill>
              </a:rPr>
              <a:t>PC</a:t>
            </a:r>
            <a:r>
              <a:rPr lang="en-US" altLang="zh-CN" sz="1400" dirty="0" smtClean="0">
                <a:solidFill>
                  <a:srgbClr val="00B050"/>
                </a:solidFill>
              </a:rPr>
              <a:t>,</a:t>
            </a:r>
            <a:r>
              <a:rPr lang="zh-CN" altLang="zh-CN" sz="1400" dirty="0" smtClean="0">
                <a:solidFill>
                  <a:srgbClr val="00B050"/>
                </a:solidFill>
              </a:rPr>
              <a:t>若</a:t>
            </a:r>
            <a:r>
              <a:rPr lang="en-US" altLang="zh-CN" sz="1400" dirty="0">
                <a:solidFill>
                  <a:srgbClr val="00B050"/>
                </a:solidFill>
              </a:rPr>
              <a:t>( direct )</a:t>
            </a:r>
            <a:r>
              <a:rPr lang="zh-CN" altLang="zh-CN" sz="1400" dirty="0">
                <a:solidFill>
                  <a:srgbClr val="00B050"/>
                </a:solidFill>
              </a:rPr>
              <a:t>＝</a:t>
            </a:r>
            <a:r>
              <a:rPr lang="en-US" altLang="zh-CN" sz="1400" dirty="0">
                <a:solidFill>
                  <a:srgbClr val="00B050"/>
                </a:solidFill>
              </a:rPr>
              <a:t>(A)</a:t>
            </a:r>
            <a:r>
              <a:rPr lang="zh-CN" altLang="zh-CN" sz="1400" dirty="0">
                <a:solidFill>
                  <a:srgbClr val="00B050"/>
                </a:solidFill>
              </a:rPr>
              <a:t>，则顺序执行</a:t>
            </a:r>
            <a:endParaRPr lang="zh-CN" altLang="zh-CN" sz="1800" dirty="0">
              <a:solidFill>
                <a:srgbClr val="00B050"/>
              </a:solidFill>
            </a:endParaRPr>
          </a:p>
          <a:p>
            <a:pPr marL="0" indent="0">
              <a:buNone/>
            </a:pPr>
            <a:r>
              <a:rPr lang="en-US" altLang="zh-CN" sz="2400" dirty="0"/>
              <a:t>CJNE A , #data , </a:t>
            </a:r>
            <a:r>
              <a:rPr lang="en-US" altLang="zh-CN" sz="2400" dirty="0" err="1" smtClean="0"/>
              <a:t>rel</a:t>
            </a:r>
            <a:r>
              <a:rPr lang="en-US" altLang="zh-CN" sz="2400" dirty="0" smtClean="0"/>
              <a:t>  </a:t>
            </a:r>
            <a:r>
              <a:rPr lang="en-US" altLang="zh-CN" sz="1400" dirty="0" smtClean="0">
                <a:solidFill>
                  <a:srgbClr val="00B050"/>
                </a:solidFill>
              </a:rPr>
              <a:t>;</a:t>
            </a:r>
            <a:r>
              <a:rPr lang="zh-CN" altLang="zh-CN" sz="1400" dirty="0">
                <a:solidFill>
                  <a:srgbClr val="00B050"/>
                </a:solidFill>
              </a:rPr>
              <a:t>若</a:t>
            </a:r>
            <a:r>
              <a:rPr lang="en-US" altLang="zh-CN" sz="1400" dirty="0">
                <a:solidFill>
                  <a:srgbClr val="00B050"/>
                </a:solidFill>
              </a:rPr>
              <a:t>#data≠( A)</a:t>
            </a:r>
            <a:r>
              <a:rPr lang="zh-CN" altLang="zh-CN" sz="1400" dirty="0">
                <a:solidFill>
                  <a:srgbClr val="00B050"/>
                </a:solidFill>
              </a:rPr>
              <a:t>，则</a:t>
            </a:r>
            <a:r>
              <a:rPr lang="en-US" altLang="zh-CN" sz="1400" dirty="0">
                <a:solidFill>
                  <a:srgbClr val="00B050"/>
                </a:solidFill>
              </a:rPr>
              <a:t>(PC)</a:t>
            </a:r>
            <a:r>
              <a:rPr lang="zh-CN" altLang="zh-CN" sz="1400" dirty="0">
                <a:solidFill>
                  <a:srgbClr val="00B050"/>
                </a:solidFill>
              </a:rPr>
              <a:t>＋</a:t>
            </a:r>
            <a:r>
              <a:rPr lang="en-US" altLang="zh-CN" sz="1400" dirty="0" err="1">
                <a:solidFill>
                  <a:srgbClr val="00B050"/>
                </a:solidFill>
              </a:rPr>
              <a:t>rel→</a:t>
            </a:r>
            <a:r>
              <a:rPr lang="en-US" altLang="zh-CN" sz="1400" dirty="0" err="1" smtClean="0">
                <a:solidFill>
                  <a:srgbClr val="00B050"/>
                </a:solidFill>
              </a:rPr>
              <a:t>PC</a:t>
            </a:r>
            <a:r>
              <a:rPr lang="en-US" altLang="zh-CN" sz="1400" dirty="0" smtClean="0">
                <a:solidFill>
                  <a:srgbClr val="00B050"/>
                </a:solidFill>
              </a:rPr>
              <a:t>,</a:t>
            </a:r>
            <a:r>
              <a:rPr lang="zh-CN" altLang="zh-CN" sz="1400" dirty="0" smtClean="0">
                <a:solidFill>
                  <a:srgbClr val="00B050"/>
                </a:solidFill>
              </a:rPr>
              <a:t>若</a:t>
            </a:r>
            <a:r>
              <a:rPr lang="en-US" altLang="zh-CN" sz="1400" dirty="0">
                <a:solidFill>
                  <a:srgbClr val="00B050"/>
                </a:solidFill>
              </a:rPr>
              <a:t>#data</a:t>
            </a:r>
            <a:r>
              <a:rPr lang="zh-CN" altLang="zh-CN" sz="1400" dirty="0">
                <a:solidFill>
                  <a:srgbClr val="00B050"/>
                </a:solidFill>
              </a:rPr>
              <a:t>＝</a:t>
            </a:r>
            <a:r>
              <a:rPr lang="en-US" altLang="zh-CN" sz="1400" dirty="0">
                <a:solidFill>
                  <a:srgbClr val="00B050"/>
                </a:solidFill>
              </a:rPr>
              <a:t>( A)</a:t>
            </a:r>
            <a:r>
              <a:rPr lang="zh-CN" altLang="zh-CN" sz="1400" dirty="0">
                <a:solidFill>
                  <a:srgbClr val="00B050"/>
                </a:solidFill>
              </a:rPr>
              <a:t>，则顺序执行</a:t>
            </a:r>
          </a:p>
          <a:p>
            <a:pPr marL="0" indent="0">
              <a:buNone/>
            </a:pPr>
            <a:r>
              <a:rPr lang="en-US" altLang="zh-CN" sz="2400" dirty="0"/>
              <a:t>CJNE </a:t>
            </a:r>
            <a:r>
              <a:rPr lang="en-US" altLang="zh-CN" sz="2400" dirty="0" err="1"/>
              <a:t>Rn</a:t>
            </a:r>
            <a:r>
              <a:rPr lang="en-US" altLang="zh-CN" sz="2400" dirty="0"/>
              <a:t> , #data , </a:t>
            </a:r>
            <a:r>
              <a:rPr lang="en-US" altLang="zh-CN" sz="2400" dirty="0" err="1"/>
              <a:t>rel</a:t>
            </a:r>
            <a:r>
              <a:rPr lang="en-US" altLang="zh-CN" sz="2400" dirty="0"/>
              <a:t> </a:t>
            </a:r>
            <a:r>
              <a:rPr lang="en-US" altLang="zh-CN" sz="1400" dirty="0" smtClean="0">
                <a:solidFill>
                  <a:srgbClr val="00B050"/>
                </a:solidFill>
              </a:rPr>
              <a:t>;</a:t>
            </a:r>
            <a:r>
              <a:rPr lang="zh-CN" altLang="zh-CN" sz="1400" dirty="0">
                <a:solidFill>
                  <a:srgbClr val="00B050"/>
                </a:solidFill>
              </a:rPr>
              <a:t>若</a:t>
            </a:r>
            <a:r>
              <a:rPr lang="en-US" altLang="zh-CN" sz="1400" dirty="0">
                <a:solidFill>
                  <a:srgbClr val="00B050"/>
                </a:solidFill>
              </a:rPr>
              <a:t>#data≠(</a:t>
            </a:r>
            <a:r>
              <a:rPr lang="en-US" altLang="zh-CN" sz="1400" dirty="0" err="1">
                <a:solidFill>
                  <a:srgbClr val="00B050"/>
                </a:solidFill>
              </a:rPr>
              <a:t>Rn</a:t>
            </a:r>
            <a:r>
              <a:rPr lang="en-US" altLang="zh-CN" sz="1400" dirty="0">
                <a:solidFill>
                  <a:srgbClr val="00B050"/>
                </a:solidFill>
              </a:rPr>
              <a:t>)</a:t>
            </a:r>
            <a:r>
              <a:rPr lang="zh-CN" altLang="zh-CN" sz="1400" dirty="0">
                <a:solidFill>
                  <a:srgbClr val="00B050"/>
                </a:solidFill>
              </a:rPr>
              <a:t>，则</a:t>
            </a:r>
            <a:r>
              <a:rPr lang="en-US" altLang="zh-CN" sz="1400" dirty="0">
                <a:solidFill>
                  <a:srgbClr val="00B050"/>
                </a:solidFill>
              </a:rPr>
              <a:t>(PC)</a:t>
            </a:r>
            <a:r>
              <a:rPr lang="zh-CN" altLang="zh-CN" sz="1400" dirty="0">
                <a:solidFill>
                  <a:srgbClr val="00B050"/>
                </a:solidFill>
              </a:rPr>
              <a:t>＋</a:t>
            </a:r>
            <a:r>
              <a:rPr lang="en-US" altLang="zh-CN" sz="1400" dirty="0" err="1">
                <a:solidFill>
                  <a:srgbClr val="00B050"/>
                </a:solidFill>
              </a:rPr>
              <a:t>rel→</a:t>
            </a:r>
            <a:r>
              <a:rPr lang="en-US" altLang="zh-CN" sz="1400" dirty="0" err="1" smtClean="0">
                <a:solidFill>
                  <a:srgbClr val="00B050"/>
                </a:solidFill>
              </a:rPr>
              <a:t>PC</a:t>
            </a:r>
            <a:r>
              <a:rPr lang="en-US" altLang="zh-CN" sz="1400" dirty="0" smtClean="0">
                <a:solidFill>
                  <a:srgbClr val="00B050"/>
                </a:solidFill>
              </a:rPr>
              <a:t>,</a:t>
            </a:r>
            <a:r>
              <a:rPr lang="zh-CN" altLang="zh-CN" sz="1400" dirty="0" smtClean="0">
                <a:solidFill>
                  <a:srgbClr val="00B050"/>
                </a:solidFill>
              </a:rPr>
              <a:t>若</a:t>
            </a:r>
            <a:r>
              <a:rPr lang="en-US" altLang="zh-CN" sz="1400" dirty="0">
                <a:solidFill>
                  <a:srgbClr val="00B050"/>
                </a:solidFill>
              </a:rPr>
              <a:t>#data</a:t>
            </a:r>
            <a:r>
              <a:rPr lang="zh-CN" altLang="zh-CN" sz="1400" dirty="0">
                <a:solidFill>
                  <a:srgbClr val="00B050"/>
                </a:solidFill>
              </a:rPr>
              <a:t>＝</a:t>
            </a:r>
            <a:r>
              <a:rPr lang="en-US" altLang="zh-CN" sz="1400" dirty="0">
                <a:solidFill>
                  <a:srgbClr val="00B050"/>
                </a:solidFill>
              </a:rPr>
              <a:t>(</a:t>
            </a:r>
            <a:r>
              <a:rPr lang="en-US" altLang="zh-CN" sz="1400" dirty="0" err="1">
                <a:solidFill>
                  <a:srgbClr val="00B050"/>
                </a:solidFill>
              </a:rPr>
              <a:t>Rn</a:t>
            </a:r>
            <a:r>
              <a:rPr lang="en-US" altLang="zh-CN" sz="1400" dirty="0">
                <a:solidFill>
                  <a:srgbClr val="00B050"/>
                </a:solidFill>
              </a:rPr>
              <a:t>)</a:t>
            </a:r>
            <a:r>
              <a:rPr lang="zh-CN" altLang="zh-CN" sz="1400" dirty="0">
                <a:solidFill>
                  <a:srgbClr val="00B050"/>
                </a:solidFill>
              </a:rPr>
              <a:t>，则顺序</a:t>
            </a:r>
            <a:r>
              <a:rPr lang="zh-CN" altLang="zh-CN" sz="1400" dirty="0" smtClean="0">
                <a:solidFill>
                  <a:srgbClr val="00B050"/>
                </a:solidFill>
              </a:rPr>
              <a:t>执行</a:t>
            </a:r>
          </a:p>
          <a:p>
            <a:pPr marL="0" indent="0">
              <a:buNone/>
            </a:pPr>
            <a:r>
              <a:rPr lang="en-US" altLang="zh-CN" sz="2400" dirty="0" smtClean="0"/>
              <a:t>CJNE @</a:t>
            </a:r>
            <a:r>
              <a:rPr lang="en-US" altLang="zh-CN" sz="2400" dirty="0" err="1" smtClean="0"/>
              <a:t>Ri</a:t>
            </a:r>
            <a:r>
              <a:rPr lang="en-US" altLang="zh-CN" sz="2400" dirty="0" smtClean="0"/>
              <a:t> , #data , </a:t>
            </a:r>
            <a:r>
              <a:rPr lang="en-US" altLang="zh-CN" sz="2400" dirty="0" err="1" smtClean="0"/>
              <a:t>rel</a:t>
            </a:r>
            <a:r>
              <a:rPr lang="en-US" altLang="zh-CN" sz="2400" dirty="0" smtClean="0"/>
              <a:t> </a:t>
            </a:r>
            <a:r>
              <a:rPr lang="en-US" altLang="zh-CN" sz="1400" dirty="0" smtClean="0">
                <a:solidFill>
                  <a:srgbClr val="00B050"/>
                </a:solidFill>
              </a:rPr>
              <a:t>;</a:t>
            </a:r>
            <a:r>
              <a:rPr lang="zh-CN" altLang="zh-CN" sz="1400" dirty="0" smtClean="0">
                <a:solidFill>
                  <a:srgbClr val="00B050"/>
                </a:solidFill>
              </a:rPr>
              <a:t>若</a:t>
            </a:r>
            <a:r>
              <a:rPr lang="en-US" altLang="zh-CN" sz="1400" dirty="0" smtClean="0">
                <a:solidFill>
                  <a:srgbClr val="00B050"/>
                </a:solidFill>
              </a:rPr>
              <a:t>#data≠((</a:t>
            </a:r>
            <a:r>
              <a:rPr lang="en-US" altLang="zh-CN" sz="1400" dirty="0" err="1" smtClean="0">
                <a:solidFill>
                  <a:srgbClr val="00B050"/>
                </a:solidFill>
              </a:rPr>
              <a:t>Ri</a:t>
            </a:r>
            <a:r>
              <a:rPr lang="en-US" altLang="zh-CN" sz="1400" dirty="0" smtClean="0">
                <a:solidFill>
                  <a:srgbClr val="00B050"/>
                </a:solidFill>
              </a:rPr>
              <a:t>))</a:t>
            </a:r>
            <a:r>
              <a:rPr lang="zh-CN" altLang="zh-CN" sz="1400" dirty="0" smtClean="0">
                <a:solidFill>
                  <a:srgbClr val="00B050"/>
                </a:solidFill>
              </a:rPr>
              <a:t>，则</a:t>
            </a:r>
            <a:r>
              <a:rPr lang="en-US" altLang="zh-CN" sz="1400" dirty="0" smtClean="0">
                <a:solidFill>
                  <a:srgbClr val="00B050"/>
                </a:solidFill>
              </a:rPr>
              <a:t>(PC)</a:t>
            </a:r>
            <a:r>
              <a:rPr lang="zh-CN" altLang="zh-CN" sz="1400" dirty="0" smtClean="0">
                <a:solidFill>
                  <a:srgbClr val="00B050"/>
                </a:solidFill>
              </a:rPr>
              <a:t>＋</a:t>
            </a:r>
            <a:r>
              <a:rPr lang="en-US" altLang="zh-CN" sz="1400" dirty="0" err="1" smtClean="0">
                <a:solidFill>
                  <a:srgbClr val="00B050"/>
                </a:solidFill>
              </a:rPr>
              <a:t>rel→PC</a:t>
            </a:r>
            <a:r>
              <a:rPr lang="en-US" altLang="zh-CN" sz="1400" dirty="0" smtClean="0">
                <a:solidFill>
                  <a:srgbClr val="00B050"/>
                </a:solidFill>
              </a:rPr>
              <a:t>,</a:t>
            </a:r>
            <a:r>
              <a:rPr lang="zh-CN" altLang="zh-CN" sz="1400" dirty="0" smtClean="0">
                <a:solidFill>
                  <a:srgbClr val="00B050"/>
                </a:solidFill>
              </a:rPr>
              <a:t>若</a:t>
            </a:r>
            <a:r>
              <a:rPr lang="en-US" altLang="zh-CN" sz="1400" dirty="0">
                <a:solidFill>
                  <a:srgbClr val="00B050"/>
                </a:solidFill>
              </a:rPr>
              <a:t>#data</a:t>
            </a:r>
            <a:r>
              <a:rPr lang="zh-CN" altLang="zh-CN" sz="1400" dirty="0">
                <a:solidFill>
                  <a:srgbClr val="00B050"/>
                </a:solidFill>
              </a:rPr>
              <a:t>＝</a:t>
            </a:r>
            <a:r>
              <a:rPr lang="en-US" altLang="zh-CN" sz="1400" dirty="0">
                <a:solidFill>
                  <a:srgbClr val="00B050"/>
                </a:solidFill>
              </a:rPr>
              <a:t>(( </a:t>
            </a:r>
            <a:r>
              <a:rPr lang="en-US" altLang="zh-CN" sz="1400" dirty="0" err="1">
                <a:solidFill>
                  <a:srgbClr val="00B050"/>
                </a:solidFill>
              </a:rPr>
              <a:t>Ri</a:t>
            </a:r>
            <a:r>
              <a:rPr lang="en-US" altLang="zh-CN" sz="1400" dirty="0">
                <a:solidFill>
                  <a:srgbClr val="00B050"/>
                </a:solidFill>
              </a:rPr>
              <a:t>))</a:t>
            </a:r>
            <a:r>
              <a:rPr lang="zh-CN" altLang="zh-CN" sz="1400" dirty="0">
                <a:solidFill>
                  <a:srgbClr val="00B050"/>
                </a:solidFill>
              </a:rPr>
              <a:t>，则顺序执行</a:t>
            </a:r>
          </a:p>
          <a:p>
            <a:pPr marL="0" indent="0">
              <a:buNone/>
            </a:pPr>
            <a:r>
              <a:rPr lang="zh-CN" altLang="zh-CN" sz="2400" dirty="0"/>
              <a:t>说明：</a:t>
            </a:r>
          </a:p>
          <a:p>
            <a:r>
              <a:rPr lang="zh-CN" altLang="zh-CN" sz="2400" dirty="0" smtClean="0"/>
              <a:t>若</a:t>
            </a:r>
            <a:r>
              <a:rPr lang="zh-CN" altLang="zh-CN" sz="2400" dirty="0"/>
              <a:t>第一操作数大于第二操作数，则清</a:t>
            </a:r>
            <a:r>
              <a:rPr lang="en-US" altLang="zh-CN" sz="2400" dirty="0"/>
              <a:t>0</a:t>
            </a:r>
            <a:r>
              <a:rPr lang="zh-CN" altLang="zh-CN" sz="2400" dirty="0"/>
              <a:t>进位标志位</a:t>
            </a:r>
            <a:r>
              <a:rPr lang="en-US" altLang="zh-CN" sz="2400" dirty="0"/>
              <a:t>CY</a:t>
            </a:r>
            <a:r>
              <a:rPr lang="zh-CN" altLang="zh-CN" sz="2400" dirty="0"/>
              <a:t>；若第一操作数小于第二操作数，则置位进位标志位</a:t>
            </a:r>
            <a:r>
              <a:rPr lang="en-US" altLang="zh-CN" sz="2400" dirty="0"/>
              <a:t>CY</a:t>
            </a:r>
            <a:r>
              <a:rPr lang="zh-CN" altLang="zh-CN" sz="2400" dirty="0"/>
              <a:t>；若二者相等，则往下执行。</a:t>
            </a:r>
          </a:p>
          <a:p>
            <a:r>
              <a:rPr lang="zh-CN" altLang="zh-CN" sz="2400" dirty="0"/>
              <a:t>转移的目标地址为当前指令的首地址加</a:t>
            </a:r>
            <a:r>
              <a:rPr lang="en-US" altLang="zh-CN" sz="2400" dirty="0"/>
              <a:t>3</a:t>
            </a:r>
            <a:r>
              <a:rPr lang="zh-CN" altLang="zh-CN" sz="2400" dirty="0"/>
              <a:t>后，再加指令的第三操作数偏移量</a:t>
            </a:r>
            <a:r>
              <a:rPr lang="en-US" altLang="zh-CN" sz="2400" dirty="0"/>
              <a:t>(</a:t>
            </a:r>
            <a:r>
              <a:rPr lang="en-US" altLang="zh-CN" sz="2400" dirty="0" err="1"/>
              <a:t>rel</a:t>
            </a:r>
            <a:r>
              <a:rPr lang="en-US" altLang="zh-CN" sz="2400" dirty="0"/>
              <a:t> )</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5" name="矩形 4"/>
          <p:cNvSpPr/>
          <p:nvPr/>
        </p:nvSpPr>
        <p:spPr>
          <a:xfrm>
            <a:off x="509672" y="5622339"/>
            <a:ext cx="8454539" cy="830997"/>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3-20</a:t>
            </a:r>
            <a:r>
              <a:rPr lang="zh-CN" altLang="zh-CN" sz="2400" dirty="0"/>
              <a:t>】已知</a:t>
            </a:r>
            <a:r>
              <a:rPr lang="en-US" altLang="zh-CN" sz="2400" dirty="0"/>
              <a:t>R5=50H</a:t>
            </a:r>
            <a:r>
              <a:rPr lang="zh-CN" altLang="zh-CN" sz="2400" dirty="0"/>
              <a:t>，指令</a:t>
            </a:r>
            <a:r>
              <a:rPr lang="en-US" altLang="zh-CN" sz="2400" dirty="0"/>
              <a:t>CJNE R5,#30H,60H</a:t>
            </a:r>
            <a:r>
              <a:rPr lang="zh-CN" altLang="zh-CN" sz="2400" dirty="0"/>
              <a:t>执行后，程序转移到</a:t>
            </a:r>
            <a:r>
              <a:rPr lang="en-US" altLang="zh-CN" sz="2400" dirty="0"/>
              <a:t>60H</a:t>
            </a:r>
            <a:r>
              <a:rPr lang="zh-CN" altLang="zh-CN" sz="2400" dirty="0"/>
              <a:t>地址单元执行，且</a:t>
            </a:r>
            <a:r>
              <a:rPr lang="en-US" altLang="zh-CN" sz="2400" dirty="0"/>
              <a:t>CY=0</a:t>
            </a:r>
            <a:r>
              <a:rPr lang="zh-CN" altLang="zh-CN" sz="2400" dirty="0"/>
              <a:t>。</a:t>
            </a:r>
            <a:endParaRPr lang="zh-CN" altLang="zh-CN" sz="2400" dirty="0"/>
          </a:p>
        </p:txBody>
      </p:sp>
    </p:spTree>
    <p:extLst>
      <p:ext uri="{BB962C8B-B14F-4D97-AF65-F5344CB8AC3E}">
        <p14:creationId xmlns:p14="http://schemas.microsoft.com/office/powerpoint/2010/main" val="93385477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3</a:t>
            </a:r>
            <a:r>
              <a:rPr lang="zh-CN" altLang="zh-CN" sz="2400" dirty="0"/>
              <a:t>）调用和返回指令</a:t>
            </a:r>
          </a:p>
          <a:p>
            <a:pPr marL="0" indent="0">
              <a:buNone/>
            </a:pPr>
            <a:r>
              <a:rPr lang="en-US" altLang="zh-CN" sz="2400" dirty="0"/>
              <a:t>1</a:t>
            </a:r>
            <a:r>
              <a:rPr lang="zh-CN" altLang="zh-CN" sz="2400" dirty="0"/>
              <a:t>）短调用指令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ACALL addr11 	</a:t>
            </a:r>
            <a:r>
              <a:rPr lang="en-US" altLang="zh-CN" sz="2400" dirty="0">
                <a:solidFill>
                  <a:srgbClr val="00B050"/>
                </a:solidFill>
              </a:rPr>
              <a:t>;addr11→PC</a:t>
            </a:r>
            <a:r>
              <a:rPr lang="en-US" altLang="zh-CN" sz="2400" baseline="-25000" dirty="0">
                <a:solidFill>
                  <a:srgbClr val="00B050"/>
                </a:solidFill>
              </a:rPr>
              <a:t>0</a:t>
            </a:r>
            <a:r>
              <a:rPr lang="zh-CN" altLang="zh-CN" sz="2400" baseline="-25000" dirty="0">
                <a:solidFill>
                  <a:srgbClr val="00B050"/>
                </a:solidFill>
              </a:rPr>
              <a:t>～</a:t>
            </a:r>
            <a:r>
              <a:rPr lang="en-US" altLang="zh-CN" sz="2400" baseline="-25000" dirty="0">
                <a:solidFill>
                  <a:srgbClr val="00B050"/>
                </a:solidFill>
              </a:rPr>
              <a:t>10</a:t>
            </a:r>
            <a:endParaRPr lang="zh-CN" altLang="zh-CN" sz="2400" dirty="0">
              <a:solidFill>
                <a:srgbClr val="00B050"/>
              </a:solidFill>
            </a:endParaRPr>
          </a:p>
          <a:p>
            <a:pPr marL="0" indent="0">
              <a:buNone/>
            </a:pPr>
            <a:r>
              <a:rPr lang="zh-CN" altLang="zh-CN" sz="2400" dirty="0"/>
              <a:t>说明：</a:t>
            </a:r>
          </a:p>
          <a:p>
            <a:r>
              <a:rPr lang="zh-CN" altLang="zh-CN" sz="2400" dirty="0"/>
              <a:t>该指令功能为：先保护断点，即当前</a:t>
            </a:r>
            <a:r>
              <a:rPr lang="en-US" altLang="zh-CN" sz="2400" dirty="0"/>
              <a:t>PC</a:t>
            </a:r>
            <a:r>
              <a:rPr lang="zh-CN" altLang="zh-CN" sz="2400" dirty="0"/>
              <a:t>（本指令的下一条指令的首地址）压入堆栈；然后将</a:t>
            </a:r>
            <a:r>
              <a:rPr lang="en-US" altLang="zh-CN" sz="2400" dirty="0"/>
              <a:t>addr11</a:t>
            </a:r>
            <a:r>
              <a:rPr lang="zh-CN" altLang="zh-CN" sz="2400" dirty="0"/>
              <a:t>送程序计数器的低</a:t>
            </a:r>
            <a:r>
              <a:rPr lang="en-US" altLang="zh-CN" sz="2400" dirty="0"/>
              <a:t>11</a:t>
            </a:r>
            <a:r>
              <a:rPr lang="zh-CN" altLang="zh-CN" sz="2400" dirty="0"/>
              <a:t>位</a:t>
            </a:r>
            <a:r>
              <a:rPr lang="en-US" altLang="zh-CN" sz="2400" dirty="0"/>
              <a:t>PC</a:t>
            </a:r>
            <a:r>
              <a:rPr lang="en-US" altLang="zh-CN" sz="2400" baseline="-25000" dirty="0"/>
              <a:t>0</a:t>
            </a:r>
            <a:r>
              <a:rPr lang="zh-CN" altLang="zh-CN" sz="2400" baseline="-25000" dirty="0"/>
              <a:t>～</a:t>
            </a:r>
            <a:r>
              <a:rPr lang="en-US" altLang="zh-CN" sz="2400" baseline="-25000" dirty="0"/>
              <a:t>10</a:t>
            </a:r>
            <a:r>
              <a:rPr lang="zh-CN" altLang="zh-CN" sz="2400" dirty="0"/>
              <a:t>，</a:t>
            </a:r>
            <a:r>
              <a:rPr lang="en-US" altLang="zh-CN" sz="2400" dirty="0"/>
              <a:t>PC </a:t>
            </a:r>
            <a:r>
              <a:rPr lang="zh-CN" altLang="zh-CN" sz="2400" dirty="0"/>
              <a:t>值的高</a:t>
            </a:r>
            <a:r>
              <a:rPr lang="en-US" altLang="zh-CN" sz="2400" dirty="0"/>
              <a:t>5 </a:t>
            </a:r>
            <a:r>
              <a:rPr lang="zh-CN" altLang="zh-CN" sz="2400" dirty="0"/>
              <a:t>位</a:t>
            </a:r>
            <a:r>
              <a:rPr lang="en-US" altLang="zh-CN" sz="2400" dirty="0"/>
              <a:t>PC</a:t>
            </a:r>
            <a:r>
              <a:rPr lang="en-US" altLang="zh-CN" sz="2400" baseline="-25000" dirty="0"/>
              <a:t>11</a:t>
            </a:r>
            <a:r>
              <a:rPr lang="zh-CN" altLang="zh-CN" sz="2400" baseline="-25000" dirty="0"/>
              <a:t>～</a:t>
            </a:r>
            <a:r>
              <a:rPr lang="en-US" altLang="zh-CN" sz="2400" baseline="-25000" dirty="0"/>
              <a:t>15</a:t>
            </a:r>
            <a:r>
              <a:rPr lang="zh-CN" altLang="zh-CN" sz="2400" dirty="0"/>
              <a:t>保持原值不变。</a:t>
            </a:r>
          </a:p>
          <a:p>
            <a:r>
              <a:rPr lang="zh-CN" altLang="zh-CN" sz="2400" dirty="0"/>
              <a:t>本指令提供</a:t>
            </a:r>
            <a:r>
              <a:rPr lang="en-US" altLang="zh-CN" sz="2400" dirty="0"/>
              <a:t>11</a:t>
            </a:r>
            <a:r>
              <a:rPr lang="zh-CN" altLang="zh-CN" sz="2400" dirty="0"/>
              <a:t>位目标地址，限定所调用的子程序入口地址必须和本调用指令在同一</a:t>
            </a:r>
            <a:r>
              <a:rPr lang="en-US" altLang="zh-CN" sz="2400" dirty="0"/>
              <a:t>2 KB</a:t>
            </a:r>
            <a:r>
              <a:rPr lang="zh-CN" altLang="zh-CN" sz="2400" dirty="0"/>
              <a:t>范围内。</a:t>
            </a:r>
          </a:p>
          <a:p>
            <a:r>
              <a:rPr lang="zh-CN" altLang="zh-CN" sz="2400" dirty="0"/>
              <a:t>本指令为双字节、双周期指令。指令机器码为</a:t>
            </a:r>
            <a:r>
              <a:rPr lang="en-US" altLang="zh-CN" sz="2400" dirty="0"/>
              <a:t>a</a:t>
            </a:r>
            <a:r>
              <a:rPr lang="en-US" altLang="zh-CN" sz="2400" baseline="-25000" dirty="0"/>
              <a:t>10</a:t>
            </a:r>
            <a:r>
              <a:rPr lang="en-US" altLang="zh-CN" sz="2400" dirty="0"/>
              <a:t> a</a:t>
            </a:r>
            <a:r>
              <a:rPr lang="en-US" altLang="zh-CN" sz="2400" baseline="-25000" dirty="0"/>
              <a:t>9</a:t>
            </a:r>
            <a:r>
              <a:rPr lang="en-US" altLang="zh-CN" sz="2400" dirty="0"/>
              <a:t> a</a:t>
            </a:r>
            <a:r>
              <a:rPr lang="en-US" altLang="zh-CN" sz="2400" baseline="-25000" dirty="0"/>
              <a:t>8</a:t>
            </a:r>
            <a:r>
              <a:rPr lang="en-US" altLang="zh-CN" sz="2400" dirty="0"/>
              <a:t>10001 a</a:t>
            </a:r>
            <a:r>
              <a:rPr lang="en-US" altLang="zh-CN" sz="2400" baseline="-25000" dirty="0"/>
              <a:t>7 </a:t>
            </a:r>
            <a:r>
              <a:rPr lang="en-US" altLang="zh-CN" sz="2400" dirty="0"/>
              <a:t>a</a:t>
            </a:r>
            <a:r>
              <a:rPr lang="en-US" altLang="zh-CN" sz="2400" baseline="-25000" dirty="0"/>
              <a:t>6 </a:t>
            </a:r>
            <a:r>
              <a:rPr lang="en-US" altLang="zh-CN" sz="2400" dirty="0"/>
              <a:t>a</a:t>
            </a:r>
            <a:r>
              <a:rPr lang="en-US" altLang="zh-CN" sz="2400" baseline="-25000" dirty="0"/>
              <a:t>5 </a:t>
            </a:r>
            <a:r>
              <a:rPr lang="en-US" altLang="zh-CN" sz="2400" dirty="0"/>
              <a:t>a</a:t>
            </a:r>
            <a:r>
              <a:rPr lang="en-US" altLang="zh-CN" sz="2400" baseline="-25000" dirty="0"/>
              <a:t>4</a:t>
            </a:r>
            <a:r>
              <a:rPr lang="en-US" altLang="zh-CN" sz="2400" dirty="0"/>
              <a:t> a</a:t>
            </a:r>
            <a:r>
              <a:rPr lang="en-US" altLang="zh-CN" sz="2400" baseline="-25000" dirty="0"/>
              <a:t>3 </a:t>
            </a:r>
            <a:r>
              <a:rPr lang="en-US" altLang="zh-CN" sz="2400" dirty="0"/>
              <a:t>a</a:t>
            </a:r>
            <a:r>
              <a:rPr lang="en-US" altLang="zh-CN" sz="2400" baseline="-25000" dirty="0"/>
              <a:t>2</a:t>
            </a:r>
            <a:r>
              <a:rPr lang="en-US" altLang="zh-CN" sz="2400" dirty="0"/>
              <a:t> a</a:t>
            </a:r>
            <a:r>
              <a:rPr lang="en-US" altLang="zh-CN" sz="2400" baseline="-25000" dirty="0"/>
              <a:t>1</a:t>
            </a:r>
            <a:r>
              <a:rPr lang="en-US" altLang="zh-CN" sz="2400" dirty="0"/>
              <a:t> a</a:t>
            </a:r>
            <a:r>
              <a:rPr lang="en-US" altLang="zh-CN" sz="2400" baseline="-25000" dirty="0"/>
              <a:t>0</a:t>
            </a:r>
            <a:r>
              <a:rPr lang="zh-CN" altLang="zh-CN" sz="2400" dirty="0"/>
              <a:t>，其中</a:t>
            </a:r>
            <a:r>
              <a:rPr lang="en-US" altLang="zh-CN" sz="2400" dirty="0"/>
              <a:t>10001</a:t>
            </a:r>
            <a:r>
              <a:rPr lang="zh-CN" altLang="zh-CN" sz="2400" dirty="0"/>
              <a:t>是</a:t>
            </a:r>
            <a:r>
              <a:rPr lang="en-US" altLang="zh-CN" sz="2400" dirty="0"/>
              <a:t>ACALL</a:t>
            </a:r>
            <a:r>
              <a:rPr lang="zh-CN" altLang="zh-CN" sz="2400" dirty="0"/>
              <a:t>指令的操作码</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
        <p:nvSpPr>
          <p:cNvPr id="5" name="矩形 4"/>
          <p:cNvSpPr/>
          <p:nvPr/>
        </p:nvSpPr>
        <p:spPr>
          <a:xfrm>
            <a:off x="496595" y="3933056"/>
            <a:ext cx="8454539" cy="2677656"/>
          </a:xfrm>
          <a:prstGeom prst="rect">
            <a:avLst/>
          </a:prstGeom>
          <a:solidFill>
            <a:schemeClr val="bg1"/>
          </a:solidFill>
          <a:ln>
            <a:solidFill>
              <a:srgbClr val="00B050"/>
            </a:solidFill>
          </a:ln>
        </p:spPr>
        <p:txBody>
          <a:bodyPr wrap="square">
            <a:spAutoFit/>
          </a:bodyPr>
          <a:lstStyle/>
          <a:p>
            <a:pPr marL="0" indent="0">
              <a:buNone/>
            </a:pPr>
            <a:r>
              <a:rPr lang="zh-CN" altLang="zh-CN" sz="2400" dirty="0"/>
              <a:t>【例</a:t>
            </a:r>
            <a:r>
              <a:rPr lang="en-US" altLang="zh-CN" sz="2400" dirty="0"/>
              <a:t>3-21</a:t>
            </a:r>
            <a:r>
              <a:rPr lang="zh-CN" altLang="zh-CN" sz="2400" dirty="0"/>
              <a:t>】设</a:t>
            </a:r>
            <a:r>
              <a:rPr lang="en-US" altLang="zh-CN" sz="2400" dirty="0"/>
              <a:t>ACALL addr11</a:t>
            </a:r>
            <a:r>
              <a:rPr lang="zh-CN" altLang="zh-CN" sz="2400" dirty="0"/>
              <a:t>指令在程序存储器中起始地址为</a:t>
            </a:r>
            <a:r>
              <a:rPr lang="en-US" altLang="zh-CN" sz="2400" dirty="0"/>
              <a:t>102AH</a:t>
            </a:r>
            <a:r>
              <a:rPr lang="zh-CN" altLang="zh-CN" sz="2400" dirty="0"/>
              <a:t>，试确定被调用子程序在程序存储器中的合法地址范围。</a:t>
            </a:r>
          </a:p>
          <a:p>
            <a:pPr marL="0" indent="0">
              <a:buNone/>
            </a:pPr>
            <a:r>
              <a:rPr lang="zh-CN" altLang="zh-CN" sz="2400" b="1" dirty="0"/>
              <a:t>解：</a:t>
            </a:r>
            <a:r>
              <a:rPr lang="zh-CN" altLang="zh-CN" sz="2400" dirty="0"/>
              <a:t>被调用子程序起始地址的高</a:t>
            </a:r>
            <a:r>
              <a:rPr lang="en-US" altLang="zh-CN" sz="2400" dirty="0"/>
              <a:t>5</a:t>
            </a:r>
            <a:r>
              <a:rPr lang="zh-CN" altLang="zh-CN" sz="2400" dirty="0"/>
              <a:t>位为断点地址的高</a:t>
            </a:r>
            <a:r>
              <a:rPr lang="en-US" altLang="zh-CN" sz="2400" dirty="0"/>
              <a:t>5</a:t>
            </a:r>
            <a:r>
              <a:rPr lang="zh-CN" altLang="zh-CN" sz="2400" dirty="0"/>
              <a:t>位，即</a:t>
            </a:r>
            <a:r>
              <a:rPr lang="en-US" altLang="zh-CN" sz="2400" dirty="0"/>
              <a:t>102AH+2</a:t>
            </a:r>
            <a:r>
              <a:rPr lang="zh-CN" altLang="zh-CN" sz="2400" dirty="0"/>
              <a:t>的高</a:t>
            </a:r>
            <a:r>
              <a:rPr lang="en-US" altLang="zh-CN" sz="2400" dirty="0"/>
              <a:t>5</a:t>
            </a:r>
            <a:r>
              <a:rPr lang="zh-CN" altLang="zh-CN" sz="2400" dirty="0" smtClean="0"/>
              <a:t>位</a:t>
            </a:r>
            <a:r>
              <a:rPr lang="en-US" altLang="zh-CN" sz="2400" dirty="0" smtClean="0"/>
              <a:t>00010</a:t>
            </a:r>
            <a:r>
              <a:rPr lang="zh-CN" altLang="zh-CN" sz="2400" dirty="0" smtClean="0"/>
              <a:t>，</a:t>
            </a:r>
            <a:r>
              <a:rPr lang="zh-CN" altLang="zh-CN" sz="2400" dirty="0"/>
              <a:t>其余各位由</a:t>
            </a:r>
            <a:r>
              <a:rPr lang="en-US" altLang="zh-CN" sz="2400" dirty="0"/>
              <a:t>addr11</a:t>
            </a:r>
            <a:r>
              <a:rPr lang="zh-CN" altLang="zh-CN" sz="2400" dirty="0"/>
              <a:t>决定。</a:t>
            </a:r>
            <a:r>
              <a:rPr lang="en-US" altLang="zh-CN" sz="2400" dirty="0"/>
              <a:t>Addr11</a:t>
            </a:r>
            <a:r>
              <a:rPr lang="zh-CN" altLang="zh-CN" sz="2400" dirty="0"/>
              <a:t>的变化范围为</a:t>
            </a:r>
            <a:r>
              <a:rPr lang="en-US" altLang="zh-CN" sz="2400" dirty="0" smtClean="0"/>
              <a:t>000 0000 0000B~111 1111 1111B</a:t>
            </a:r>
            <a:r>
              <a:rPr lang="zh-CN" altLang="zh-CN" sz="2400" dirty="0"/>
              <a:t>，因此被调用子程序的合法地址范围为</a:t>
            </a:r>
            <a:r>
              <a:rPr lang="en-US" altLang="zh-CN" sz="2400" dirty="0"/>
              <a:t>1000H~17FFH</a:t>
            </a:r>
            <a:r>
              <a:rPr lang="zh-CN" altLang="zh-CN" sz="2400" dirty="0"/>
              <a:t>的</a:t>
            </a:r>
            <a:r>
              <a:rPr lang="en-US" altLang="zh-CN" sz="2400" dirty="0"/>
              <a:t>2KB</a:t>
            </a:r>
            <a:r>
              <a:rPr lang="zh-CN" altLang="zh-CN" sz="2400" dirty="0"/>
              <a:t>区域</a:t>
            </a:r>
            <a:r>
              <a:rPr lang="zh-CN" altLang="zh-CN" sz="2400" dirty="0" smtClean="0"/>
              <a:t>。</a:t>
            </a:r>
            <a:endParaRPr lang="en-US" altLang="zh-CN" sz="2400" dirty="0" smtClean="0"/>
          </a:p>
          <a:p>
            <a:pPr marL="0" indent="0">
              <a:buNone/>
            </a:pPr>
            <a:r>
              <a:rPr lang="en-US" altLang="zh-CN" sz="2400" dirty="0" smtClean="0">
                <a:solidFill>
                  <a:srgbClr val="FF0000"/>
                </a:solidFill>
              </a:rPr>
              <a:t>             0001 0</a:t>
            </a:r>
            <a:r>
              <a:rPr lang="en-US" altLang="zh-CN" sz="2400" dirty="0" smtClean="0"/>
              <a:t>000 </a:t>
            </a:r>
            <a:r>
              <a:rPr lang="en-US" altLang="zh-CN" sz="2400" dirty="0"/>
              <a:t>0000 0000B</a:t>
            </a:r>
            <a:r>
              <a:rPr lang="en-US" altLang="zh-CN" sz="2400" dirty="0" smtClean="0"/>
              <a:t>~</a:t>
            </a:r>
            <a:r>
              <a:rPr lang="en-US" altLang="zh-CN" sz="2400" dirty="0">
                <a:solidFill>
                  <a:srgbClr val="FF0000"/>
                </a:solidFill>
              </a:rPr>
              <a:t> </a:t>
            </a:r>
            <a:r>
              <a:rPr lang="en-US" altLang="zh-CN" sz="2400" dirty="0" smtClean="0">
                <a:solidFill>
                  <a:srgbClr val="FF0000"/>
                </a:solidFill>
              </a:rPr>
              <a:t>0001 0</a:t>
            </a:r>
            <a:r>
              <a:rPr lang="en-US" altLang="zh-CN" sz="2400" dirty="0" smtClean="0"/>
              <a:t>111 </a:t>
            </a:r>
            <a:r>
              <a:rPr lang="en-US" altLang="zh-CN" sz="2400" dirty="0"/>
              <a:t>1111 </a:t>
            </a:r>
            <a:r>
              <a:rPr lang="en-US" altLang="zh-CN" sz="2400" dirty="0" smtClean="0"/>
              <a:t>1111B</a:t>
            </a:r>
            <a:endParaRPr lang="zh-CN" altLang="zh-CN" sz="2400" dirty="0"/>
          </a:p>
        </p:txBody>
      </p:sp>
    </p:spTree>
    <p:extLst>
      <p:ext uri="{BB962C8B-B14F-4D97-AF65-F5344CB8AC3E}">
        <p14:creationId xmlns:p14="http://schemas.microsoft.com/office/powerpoint/2010/main" val="176982032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4">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en-US" altLang="zh-CN" sz="2400" dirty="0"/>
              <a:t>2</a:t>
            </a:r>
            <a:r>
              <a:rPr lang="zh-CN" altLang="zh-CN" sz="2400" dirty="0"/>
              <a:t>）长调用指令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LCALL addr16		</a:t>
            </a:r>
            <a:r>
              <a:rPr lang="en-US" altLang="zh-CN" sz="2400" dirty="0">
                <a:solidFill>
                  <a:srgbClr val="00B050"/>
                </a:solidFill>
              </a:rPr>
              <a:t>; addr16→PC</a:t>
            </a:r>
            <a:r>
              <a:rPr lang="en-US" altLang="zh-CN" sz="2400" baseline="-25000" dirty="0">
                <a:solidFill>
                  <a:srgbClr val="00B050"/>
                </a:solidFill>
              </a:rPr>
              <a:t>15</a:t>
            </a:r>
            <a:r>
              <a:rPr lang="zh-CN" altLang="zh-CN" sz="2400" baseline="-25000" dirty="0">
                <a:solidFill>
                  <a:srgbClr val="00B050"/>
                </a:solidFill>
              </a:rPr>
              <a:t>～</a:t>
            </a:r>
            <a:r>
              <a:rPr lang="en-US" altLang="zh-CN" sz="2400" baseline="-25000" dirty="0">
                <a:solidFill>
                  <a:srgbClr val="00B050"/>
                </a:solidFill>
              </a:rPr>
              <a:t>0</a:t>
            </a:r>
            <a:endParaRPr lang="zh-CN" altLang="zh-CN" sz="2400" dirty="0">
              <a:solidFill>
                <a:srgbClr val="00B050"/>
              </a:solidFill>
            </a:endParaRPr>
          </a:p>
          <a:p>
            <a:pPr marL="0" indent="0">
              <a:buNone/>
            </a:pPr>
            <a:r>
              <a:rPr lang="zh-CN" altLang="zh-CN" sz="2400" dirty="0"/>
              <a:t>说明：</a:t>
            </a:r>
          </a:p>
          <a:p>
            <a:r>
              <a:rPr lang="zh-CN" altLang="zh-CN" sz="2400" dirty="0"/>
              <a:t>该指令功能为：先保护断点，即当前</a:t>
            </a:r>
            <a:r>
              <a:rPr lang="en-US" altLang="zh-CN" sz="2400" dirty="0"/>
              <a:t>PC</a:t>
            </a:r>
            <a:r>
              <a:rPr lang="zh-CN" altLang="zh-CN" sz="2400" dirty="0"/>
              <a:t>压入堆栈；然后子程序的入口地址</a:t>
            </a:r>
            <a:r>
              <a:rPr lang="en-US" altLang="zh-CN" sz="2400" dirty="0"/>
              <a:t>addr16</a:t>
            </a:r>
            <a:r>
              <a:rPr lang="zh-CN" altLang="zh-CN" sz="2400" dirty="0"/>
              <a:t>送</a:t>
            </a:r>
            <a:r>
              <a:rPr lang="en-US" altLang="zh-CN" sz="2400" dirty="0"/>
              <a:t>PC</a:t>
            </a:r>
            <a:r>
              <a:rPr lang="zh-CN" altLang="zh-CN" sz="2400" dirty="0"/>
              <a:t>，跳转到子程序执行。</a:t>
            </a:r>
          </a:p>
          <a:p>
            <a:r>
              <a:rPr lang="zh-CN" altLang="zh-CN" sz="2400" dirty="0"/>
              <a:t>本指令提供</a:t>
            </a:r>
            <a:r>
              <a:rPr lang="en-US" altLang="zh-CN" sz="2400" dirty="0"/>
              <a:t>16</a:t>
            </a:r>
            <a:r>
              <a:rPr lang="zh-CN" altLang="zh-CN" sz="2400" dirty="0"/>
              <a:t>位目标地址，可调用</a:t>
            </a:r>
            <a:r>
              <a:rPr lang="en-US" altLang="zh-CN" sz="2400" dirty="0"/>
              <a:t>64 KB</a:t>
            </a:r>
            <a:r>
              <a:rPr lang="zh-CN" altLang="zh-CN" sz="2400" dirty="0"/>
              <a:t>范围内所指定的子程序。</a:t>
            </a:r>
          </a:p>
          <a:p>
            <a:r>
              <a:rPr lang="zh-CN" altLang="zh-CN" sz="2400" dirty="0"/>
              <a:t>本指令为</a:t>
            </a:r>
            <a:r>
              <a:rPr lang="en-US" altLang="zh-CN" sz="2400" dirty="0"/>
              <a:t>3</a:t>
            </a:r>
            <a:r>
              <a:rPr lang="zh-CN" altLang="zh-CN" sz="2400" dirty="0"/>
              <a:t>字节指令。机器码为：</a:t>
            </a:r>
            <a:r>
              <a:rPr lang="en-US" altLang="zh-CN" sz="2400" dirty="0"/>
              <a:t>12 addr16</a:t>
            </a:r>
            <a:r>
              <a:rPr lang="zh-CN" altLang="zh-CN" sz="2400" dirty="0"/>
              <a:t>（</a:t>
            </a:r>
            <a:r>
              <a:rPr lang="en-US" altLang="zh-CN" sz="2400" dirty="0"/>
              <a:t>00010010 addr16</a:t>
            </a:r>
            <a:r>
              <a:rPr lang="zh-CN" altLang="zh-CN" sz="2400" dirty="0"/>
              <a:t>）。</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722091360"/>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en-US" altLang="zh-CN" sz="2400" dirty="0"/>
              <a:t>3</a:t>
            </a:r>
            <a:r>
              <a:rPr lang="zh-CN" altLang="zh-CN" sz="2400" dirty="0"/>
              <a:t>）返回指令</a:t>
            </a:r>
          </a:p>
          <a:p>
            <a:pPr marL="0" lv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RET				</a:t>
            </a:r>
            <a:r>
              <a:rPr lang="en-US" altLang="zh-CN" sz="2400" dirty="0">
                <a:solidFill>
                  <a:srgbClr val="00B050"/>
                </a:solidFill>
              </a:rPr>
              <a:t>;</a:t>
            </a:r>
            <a:r>
              <a:rPr lang="zh-CN" altLang="zh-CN" sz="2400" dirty="0">
                <a:solidFill>
                  <a:srgbClr val="00B050"/>
                </a:solidFill>
              </a:rPr>
              <a:t>从调用子程序返回</a:t>
            </a:r>
          </a:p>
          <a:p>
            <a:pPr marL="0" indent="0">
              <a:buNone/>
            </a:pPr>
            <a:r>
              <a:rPr lang="zh-CN" altLang="zh-CN" sz="2400" dirty="0"/>
              <a:t>指令功能为：把堆栈中的断点地址恢复到程序计数器</a:t>
            </a:r>
            <a:r>
              <a:rPr lang="en-US" altLang="zh-CN" sz="2400" dirty="0"/>
              <a:t>PC</a:t>
            </a:r>
            <a:r>
              <a:rPr lang="zh-CN" altLang="zh-CN" sz="2400" dirty="0"/>
              <a:t>中，从子程序返回主程序。</a:t>
            </a:r>
          </a:p>
          <a:p>
            <a:pPr marL="0" lvl="0" indent="0">
              <a:buNone/>
            </a:pPr>
            <a:endParaRPr lang="en-US" altLang="zh-CN" sz="2400" dirty="0" smtClean="0"/>
          </a:p>
          <a:p>
            <a:pPr marL="0" lvl="0" indent="0">
              <a:buNone/>
            </a:pP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a:t>RETI				</a:t>
            </a:r>
            <a:r>
              <a:rPr lang="en-US" altLang="zh-CN" sz="2400" dirty="0">
                <a:solidFill>
                  <a:srgbClr val="00B050"/>
                </a:solidFill>
              </a:rPr>
              <a:t>;</a:t>
            </a:r>
            <a:r>
              <a:rPr lang="zh-CN" altLang="zh-CN" sz="2400" dirty="0">
                <a:solidFill>
                  <a:srgbClr val="00B050"/>
                </a:solidFill>
              </a:rPr>
              <a:t>从中断服务程序返回</a:t>
            </a:r>
          </a:p>
          <a:p>
            <a:pPr marL="0" indent="0">
              <a:buNone/>
            </a:pPr>
            <a:r>
              <a:rPr lang="zh-CN" altLang="zh-CN" sz="2400" dirty="0"/>
              <a:t>指令功能为：把堆栈中的断点地址恢复到程序计数器</a:t>
            </a:r>
            <a:r>
              <a:rPr lang="en-US" altLang="zh-CN" sz="2400" dirty="0"/>
              <a:t>PC</a:t>
            </a:r>
            <a:r>
              <a:rPr lang="zh-CN" altLang="zh-CN" sz="2400" dirty="0"/>
              <a:t>中，并恢复中断优先级状态触发器，从中断服务程序返回主程序</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169802362"/>
      </p:ext>
    </p:extLst>
  </p:cSld>
  <p:clrMapOvr>
    <a:masterClrMapping/>
  </p:clrMapOvr>
  <p:transition spd="med">
    <p:split orient="ver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smtClean="0"/>
              <a:t>（</a:t>
            </a:r>
            <a:r>
              <a:rPr lang="en-US" altLang="zh-CN" sz="2400" dirty="0"/>
              <a:t>4</a:t>
            </a:r>
            <a:r>
              <a:rPr lang="zh-CN" altLang="zh-CN" sz="2400" dirty="0"/>
              <a:t>）空操作指令</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	NOP			</a:t>
            </a:r>
            <a:r>
              <a:rPr lang="en-US" altLang="zh-CN" sz="2400" dirty="0">
                <a:solidFill>
                  <a:srgbClr val="00B050"/>
                </a:solidFill>
              </a:rPr>
              <a:t>;</a:t>
            </a:r>
            <a:r>
              <a:rPr lang="zh-CN" altLang="zh-CN" sz="2400" dirty="0">
                <a:solidFill>
                  <a:srgbClr val="00B050"/>
                </a:solidFill>
              </a:rPr>
              <a:t>机器码</a:t>
            </a:r>
            <a:r>
              <a:rPr lang="en-US" altLang="zh-CN" sz="2400" dirty="0">
                <a:solidFill>
                  <a:srgbClr val="00B050"/>
                </a:solidFill>
              </a:rPr>
              <a:t> 00</a:t>
            </a:r>
            <a:endParaRPr lang="zh-CN" altLang="zh-CN" sz="2400" dirty="0">
              <a:solidFill>
                <a:srgbClr val="00B050"/>
              </a:solidFill>
            </a:endParaRPr>
          </a:p>
          <a:p>
            <a:pPr marL="0" indent="0">
              <a:buNone/>
            </a:pPr>
            <a:r>
              <a:rPr lang="zh-CN" altLang="zh-CN" sz="2400" dirty="0"/>
              <a:t>该指令经取指、译码后不做任何操作，而转到下一条指令。该指令除了完成</a:t>
            </a:r>
            <a:r>
              <a:rPr lang="en-US" altLang="zh-CN" sz="2400" dirty="0"/>
              <a:t>PC</a:t>
            </a:r>
            <a:r>
              <a:rPr lang="zh-CN" altLang="zh-CN" sz="2400" dirty="0"/>
              <a:t>内容加</a:t>
            </a:r>
            <a:r>
              <a:rPr lang="en-US" altLang="zh-CN" sz="2400" dirty="0"/>
              <a:t>1</a:t>
            </a:r>
            <a:r>
              <a:rPr lang="zh-CN" altLang="zh-CN" sz="2400" dirty="0"/>
              <a:t>外，不影响其他寄存器和标志位，常用来产生一个机器周期的延时。</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3.1.6 </a:t>
            </a:r>
            <a:r>
              <a:rPr lang="zh-CN" altLang="zh-CN" sz="3200" b="1" dirty="0" smtClean="0"/>
              <a:t>控制</a:t>
            </a:r>
            <a:r>
              <a:rPr lang="zh-CN" altLang="zh-CN" sz="3200" b="1" dirty="0"/>
              <a:t>转移指令</a:t>
            </a:r>
          </a:p>
        </p:txBody>
      </p:sp>
    </p:spTree>
    <p:extLst>
      <p:ext uri="{BB962C8B-B14F-4D97-AF65-F5344CB8AC3E}">
        <p14:creationId xmlns:p14="http://schemas.microsoft.com/office/powerpoint/2010/main" val="66573466"/>
      </p:ext>
    </p:extLst>
  </p:cSld>
  <p:clrMapOvr>
    <a:masterClrMapping/>
  </p:clrMapOvr>
  <p:transition spd="med">
    <p:split orient="vert"/>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1</a:t>
            </a:r>
            <a:r>
              <a:rPr lang="zh-CN" altLang="zh-CN" sz="2400" dirty="0"/>
              <a:t>）位清零、置位指令</a:t>
            </a:r>
          </a:p>
          <a:p>
            <a:pPr marL="0" indent="0">
              <a:buNone/>
            </a:pPr>
            <a:r>
              <a:rPr lang="en-US" altLang="zh-CN" sz="2400" dirty="0" smtClean="0"/>
              <a:t>         </a:t>
            </a:r>
            <a:r>
              <a:rPr lang="zh-CN" altLang="zh-CN" sz="2400" dirty="0" smtClean="0"/>
              <a:t>汇编</a:t>
            </a:r>
            <a:r>
              <a:rPr lang="zh-CN" altLang="zh-CN" sz="2400" dirty="0"/>
              <a:t>指令格式</a:t>
            </a:r>
            <a:r>
              <a:rPr lang="en-US" altLang="zh-CN" sz="2400" dirty="0"/>
              <a:t>	</a:t>
            </a:r>
            <a:r>
              <a:rPr lang="en-US" altLang="zh-CN" sz="2400" dirty="0"/>
              <a:t> </a:t>
            </a:r>
            <a:r>
              <a:rPr lang="en-US" altLang="zh-CN" sz="2400" dirty="0" smtClean="0"/>
              <a:t>          </a:t>
            </a:r>
            <a:r>
              <a:rPr lang="zh-CN" altLang="zh-CN" sz="2400" dirty="0" smtClean="0"/>
              <a:t>说明</a:t>
            </a:r>
            <a:endParaRPr lang="zh-CN" altLang="zh-CN" sz="2400" dirty="0"/>
          </a:p>
          <a:p>
            <a:pPr marL="0" indent="0">
              <a:buNone/>
            </a:pPr>
            <a:r>
              <a:rPr lang="en-US" altLang="zh-CN" sz="2400" dirty="0"/>
              <a:t>	</a:t>
            </a:r>
            <a:r>
              <a:rPr lang="en-US" altLang="zh-CN" sz="2400" dirty="0" smtClean="0"/>
              <a:t>CLR </a:t>
            </a:r>
            <a:r>
              <a:rPr lang="en-US" altLang="zh-CN" sz="2400" dirty="0"/>
              <a:t>C		</a:t>
            </a:r>
            <a:r>
              <a:rPr lang="en-US" altLang="zh-CN" sz="2400" dirty="0">
                <a:solidFill>
                  <a:srgbClr val="00B050"/>
                </a:solidFill>
              </a:rPr>
              <a:t>;0</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0" indent="0">
              <a:buNone/>
            </a:pPr>
            <a:r>
              <a:rPr lang="en-US" altLang="zh-CN" sz="2400" dirty="0"/>
              <a:t>	CLR bit		</a:t>
            </a:r>
            <a:r>
              <a:rPr lang="en-US" altLang="zh-CN" sz="2400" dirty="0">
                <a:solidFill>
                  <a:srgbClr val="00B050"/>
                </a:solidFill>
              </a:rPr>
              <a:t>;0</a:t>
            </a:r>
            <a:r>
              <a:rPr lang="zh-CN" altLang="zh-CN" sz="2400" dirty="0">
                <a:solidFill>
                  <a:srgbClr val="00B050"/>
                </a:solidFill>
              </a:rPr>
              <a:t>→</a:t>
            </a:r>
            <a:r>
              <a:rPr lang="en-US" altLang="zh-CN" sz="2400" dirty="0">
                <a:solidFill>
                  <a:srgbClr val="00B050"/>
                </a:solidFill>
              </a:rPr>
              <a:t>bit</a:t>
            </a:r>
            <a:endParaRPr lang="zh-CN" altLang="zh-CN" sz="2400" dirty="0">
              <a:solidFill>
                <a:srgbClr val="00B050"/>
              </a:solidFill>
            </a:endParaRPr>
          </a:p>
          <a:p>
            <a:pPr marL="0" indent="0">
              <a:buNone/>
            </a:pPr>
            <a:r>
              <a:rPr lang="en-US" altLang="zh-CN" sz="2400" dirty="0"/>
              <a:t>	SETB C		</a:t>
            </a:r>
            <a:r>
              <a:rPr lang="en-US" altLang="zh-CN" sz="2400" dirty="0">
                <a:solidFill>
                  <a:srgbClr val="00B050"/>
                </a:solidFill>
              </a:rPr>
              <a:t>;1</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0" indent="0">
              <a:buNone/>
            </a:pPr>
            <a:r>
              <a:rPr lang="en-US" altLang="zh-CN" sz="2400" dirty="0"/>
              <a:t>	SETB bit		</a:t>
            </a:r>
            <a:r>
              <a:rPr lang="en-US" altLang="zh-CN" sz="2400" dirty="0">
                <a:solidFill>
                  <a:srgbClr val="00B050"/>
                </a:solidFill>
              </a:rPr>
              <a:t>;1</a:t>
            </a:r>
            <a:r>
              <a:rPr lang="zh-CN" altLang="zh-CN" sz="2400" dirty="0">
                <a:solidFill>
                  <a:srgbClr val="00B050"/>
                </a:solidFill>
              </a:rPr>
              <a:t>→</a:t>
            </a:r>
            <a:r>
              <a:rPr lang="en-US" altLang="zh-CN" sz="2400" dirty="0">
                <a:solidFill>
                  <a:srgbClr val="00B050"/>
                </a:solidFill>
              </a:rPr>
              <a:t>bit</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1234842023"/>
      </p:ext>
    </p:extLst>
  </p:cSld>
  <p:clrMapOvr>
    <a:masterClrMapping/>
  </p:clrMapOvr>
  <p:transition spd="med">
    <p:split orient="ver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2</a:t>
                </a:r>
                <a:r>
                  <a:rPr lang="zh-CN" altLang="zh-CN" sz="2400" dirty="0"/>
                  <a:t>）位取反指令</a:t>
                </a:r>
              </a:p>
              <a:p>
                <a:pPr marL="0" indent="0">
                  <a:buNone/>
                </a:pPr>
                <a:r>
                  <a:rPr lang="en-US" altLang="zh-CN" sz="2400" dirty="0" smtClean="0"/>
                  <a:t>	</a:t>
                </a:r>
                <a:r>
                  <a:rPr lang="zh-CN" altLang="zh-CN" sz="2400" dirty="0" smtClean="0"/>
                  <a:t>汇编</a:t>
                </a:r>
                <a:r>
                  <a:rPr lang="zh-CN" altLang="zh-CN" sz="2400" dirty="0"/>
                  <a:t>指令格式</a:t>
                </a:r>
                <a:r>
                  <a:rPr lang="en-US" altLang="zh-CN" sz="2400" dirty="0"/>
                  <a:t>		</a:t>
                </a:r>
                <a:r>
                  <a:rPr lang="zh-CN" altLang="zh-CN" sz="2400" dirty="0"/>
                  <a:t>说明</a:t>
                </a:r>
              </a:p>
              <a:p>
                <a:pPr marL="0" indent="0">
                  <a:buNone/>
                </a:pPr>
                <a:r>
                  <a:rPr lang="en-US" altLang="zh-CN" sz="2400" dirty="0" smtClean="0"/>
                  <a:t>	CPL </a:t>
                </a:r>
                <a:r>
                  <a:rPr lang="en-US" altLang="zh-CN" sz="2400" dirty="0"/>
                  <a:t>C			</a:t>
                </a:r>
                <a:r>
                  <a:rPr lang="en-US" altLang="zh-CN" sz="2400" dirty="0" smtClean="0"/>
                  <a:t>    	</a:t>
                </a:r>
                <a:r>
                  <a:rPr lang="en-US" altLang="zh-CN" sz="2400" dirty="0">
                    <a:solidFill>
                      <a:srgbClr val="00B050"/>
                    </a:solidFill>
                  </a:rPr>
                  <a:t>; </a:t>
                </a:r>
                <a:r>
                  <a:rPr lang="en-US" altLang="zh-CN" sz="2400" dirty="0">
                    <a:solidFill>
                      <a:srgbClr val="00B050"/>
                    </a:solidFill>
                  </a:rPr>
                  <a:t>(</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C</m:t>
                        </m:r>
                      </m:e>
                    </m:acc>
                  </m:oMath>
                </a14:m>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0" indent="0">
                  <a:buNone/>
                </a:pPr>
                <a:r>
                  <a:rPr lang="en-US" altLang="zh-CN" sz="2400" dirty="0" smtClean="0"/>
                  <a:t>	CPL </a:t>
                </a:r>
                <a:r>
                  <a:rPr lang="en-US" altLang="zh-CN" sz="2400" dirty="0"/>
                  <a:t>bit			</a:t>
                </a:r>
                <a:r>
                  <a:rPr lang="en-US" altLang="zh-CN" sz="2400" dirty="0">
                    <a:solidFill>
                      <a:srgbClr val="00B050"/>
                    </a:solidFill>
                  </a:rPr>
                  <a:t>; (</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bit</m:t>
                        </m:r>
                      </m:e>
                    </m:acc>
                  </m:oMath>
                </a14:m>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bit</a:t>
                </a:r>
                <a:endParaRPr lang="zh-CN" altLang="zh-CN" sz="2400" dirty="0">
                  <a:solidFill>
                    <a:srgbClr val="00B050"/>
                  </a:solidFill>
                </a:endParaRPr>
              </a:p>
            </p:txBody>
          </p:sp>
        </mc:Choice>
        <mc:Fallback>
          <p:sp>
            <p:nvSpPr>
              <p:cNvPr id="54274" name="Rectangle 2"/>
              <p:cNvSpPr>
                <a:spLocks noGrp="1" noRot="1" noChangeAspect="1" noMove="1" noResize="1" noEditPoints="1" noAdjustHandles="1" noChangeArrowheads="1" noChangeShapeType="1" noTextEdit="1"/>
              </p:cNvSpPr>
              <p:nvPr>
                <p:ph type="body" idx="1"/>
              </p:nvPr>
            </p:nvSpPr>
            <p:spPr>
              <a:xfrm>
                <a:off x="431540" y="1279822"/>
                <a:ext cx="8712460" cy="3589338"/>
              </a:xfrm>
              <a:blipFill rotWithShape="1">
                <a:blip r:embed="rId3"/>
                <a:stretch>
                  <a:fillRect l="-1120" t="-1868"/>
                </a:stretch>
              </a:blipFill>
            </p:spPr>
            <p:txBody>
              <a:bodyPr/>
              <a:lstStyle/>
              <a:p>
                <a:r>
                  <a:rPr lang="zh-CN" altLang="en-US">
                    <a:noFill/>
                  </a:rPr>
                  <a:t> </a:t>
                </a:r>
              </a:p>
            </p:txBody>
          </p:sp>
        </mc:Fallback>
      </mc:AlternateContent>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4127726567"/>
      </p:ext>
    </p:extLst>
  </p:cSld>
  <p:clrMapOvr>
    <a:masterClrMapping/>
  </p:clrMapOvr>
  <p:transition spd="med">
    <p:split orient="ver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3</a:t>
                </a:r>
                <a:r>
                  <a:rPr lang="zh-CN" altLang="zh-CN" sz="2400" dirty="0"/>
                  <a:t>）位“与”、“或”指令</a:t>
                </a:r>
              </a:p>
              <a:p>
                <a:pPr marL="400050" lvl="1" indent="0">
                  <a:buNone/>
                </a:pPr>
                <a:r>
                  <a:rPr lang="zh-CN" altLang="zh-CN" sz="2400" dirty="0"/>
                  <a:t>汇编指令格式</a:t>
                </a:r>
                <a:r>
                  <a:rPr lang="en-US" altLang="zh-CN" sz="2400" dirty="0"/>
                  <a:t>		</a:t>
                </a:r>
                <a:r>
                  <a:rPr lang="zh-CN" altLang="zh-CN" sz="2400" dirty="0"/>
                  <a:t>说明</a:t>
                </a:r>
              </a:p>
              <a:p>
                <a:pPr marL="400050" lvl="1" indent="0">
                  <a:buNone/>
                </a:pPr>
                <a:r>
                  <a:rPr lang="en-US" altLang="zh-CN" sz="2400" dirty="0"/>
                  <a:t>ANL C, bit		</a:t>
                </a:r>
                <a:r>
                  <a:rPr lang="en-US" altLang="zh-CN" sz="2400" dirty="0" smtClean="0"/>
                  <a:t>	</a:t>
                </a:r>
                <a:r>
                  <a:rPr lang="en-US" altLang="zh-CN" sz="2400" dirty="0" smtClean="0">
                    <a:solidFill>
                      <a:srgbClr val="00B050"/>
                    </a:solidFill>
                  </a:rPr>
                  <a:t>; </a:t>
                </a:r>
                <a:r>
                  <a:rPr lang="en-US" altLang="zh-CN" sz="2400" dirty="0">
                    <a:solidFill>
                      <a:srgbClr val="00B050"/>
                    </a:solidFill>
                  </a:rPr>
                  <a:t>(C)</a:t>
                </a:r>
                <a:r>
                  <a:rPr lang="zh-CN" altLang="zh-CN" sz="2400" dirty="0">
                    <a:solidFill>
                      <a:srgbClr val="00B050"/>
                    </a:solidFill>
                  </a:rPr>
                  <a:t>∧</a:t>
                </a:r>
                <a:r>
                  <a:rPr lang="en-US" altLang="zh-CN" sz="2400" dirty="0">
                    <a:solidFill>
                      <a:srgbClr val="00B050"/>
                    </a:solidFill>
                  </a:rPr>
                  <a:t>(bit)</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400050" lvl="1" indent="0">
                  <a:buNone/>
                </a:pPr>
                <a:r>
                  <a:rPr lang="en-US" altLang="zh-CN" sz="2400" dirty="0"/>
                  <a:t>ANL C,/ bit		</a:t>
                </a:r>
                <a:r>
                  <a:rPr lang="en-US" altLang="zh-CN" sz="2400" dirty="0">
                    <a:solidFill>
                      <a:srgbClr val="00B050"/>
                    </a:solidFill>
                  </a:rPr>
                  <a:t>; (C)</a:t>
                </a:r>
                <a:r>
                  <a:rPr lang="zh-CN" altLang="zh-CN" sz="2400" dirty="0">
                    <a:solidFill>
                      <a:srgbClr val="00B050"/>
                    </a:solidFill>
                  </a:rPr>
                  <a:t>∧</a:t>
                </a:r>
                <a:r>
                  <a:rPr lang="en-US" altLang="zh-CN" sz="2400" dirty="0">
                    <a:solidFill>
                      <a:srgbClr val="00B050"/>
                    </a:solidFill>
                  </a:rPr>
                  <a:t>(</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bit</m:t>
                        </m:r>
                      </m:e>
                    </m:acc>
                  </m:oMath>
                </a14:m>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400050" lvl="1" indent="0">
                  <a:buNone/>
                </a:pPr>
                <a:r>
                  <a:rPr lang="en-US" altLang="zh-CN" sz="2400" dirty="0"/>
                  <a:t>ORL C, bit		</a:t>
                </a:r>
                <a:r>
                  <a:rPr lang="en-US" altLang="zh-CN" sz="2400" dirty="0" smtClean="0"/>
                  <a:t>	</a:t>
                </a:r>
                <a:r>
                  <a:rPr lang="en-US" altLang="zh-CN" sz="2400" dirty="0" smtClean="0">
                    <a:solidFill>
                      <a:srgbClr val="00B050"/>
                    </a:solidFill>
                  </a:rPr>
                  <a:t>; </a:t>
                </a:r>
                <a:r>
                  <a:rPr lang="en-US" altLang="zh-CN" sz="2400" dirty="0">
                    <a:solidFill>
                      <a:srgbClr val="00B050"/>
                    </a:solidFill>
                  </a:rPr>
                  <a:t>(C)</a:t>
                </a:r>
                <a:r>
                  <a:rPr lang="zh-CN" altLang="zh-CN" sz="2400" dirty="0">
                    <a:solidFill>
                      <a:srgbClr val="00B050"/>
                    </a:solidFill>
                  </a:rPr>
                  <a:t>∨</a:t>
                </a:r>
                <a:r>
                  <a:rPr lang="en-US" altLang="zh-CN" sz="2400" dirty="0">
                    <a:solidFill>
                      <a:srgbClr val="00B050"/>
                    </a:solidFill>
                  </a:rPr>
                  <a:t>(bit)</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a:p>
                <a:pPr marL="400050" lvl="1" indent="0">
                  <a:buNone/>
                </a:pPr>
                <a:r>
                  <a:rPr lang="en-US" altLang="zh-CN" sz="2400" dirty="0"/>
                  <a:t>ORL C,/ bit		</a:t>
                </a:r>
                <a:r>
                  <a:rPr lang="en-US" altLang="zh-CN" sz="2400" dirty="0">
                    <a:solidFill>
                      <a:srgbClr val="00B050"/>
                    </a:solidFill>
                  </a:rPr>
                  <a:t>; (C)</a:t>
                </a:r>
                <a:r>
                  <a:rPr lang="zh-CN" altLang="zh-CN" sz="2400" dirty="0">
                    <a:solidFill>
                      <a:srgbClr val="00B050"/>
                    </a:solidFill>
                  </a:rPr>
                  <a:t>∨</a:t>
                </a:r>
                <a:r>
                  <a:rPr lang="en-US" altLang="zh-CN" sz="2400" dirty="0">
                    <a:solidFill>
                      <a:srgbClr val="00B050"/>
                    </a:solidFill>
                  </a:rPr>
                  <a:t>(</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bit</m:t>
                        </m:r>
                      </m:e>
                    </m:acc>
                  </m:oMath>
                </a14:m>
                <a:r>
                  <a:rPr lang="en-US" altLang="zh-CN" sz="2400" dirty="0">
                    <a:solidFill>
                      <a:srgbClr val="00B050"/>
                    </a:solidFill>
                  </a:rPr>
                  <a:t>)</a:t>
                </a:r>
                <a:r>
                  <a:rPr lang="zh-CN" altLang="zh-CN" sz="2400" dirty="0">
                    <a:solidFill>
                      <a:srgbClr val="00B050"/>
                    </a:solidFill>
                  </a:rPr>
                  <a:t>→</a:t>
                </a:r>
                <a:r>
                  <a:rPr lang="en-US" altLang="zh-CN" sz="2400" dirty="0">
                    <a:solidFill>
                      <a:srgbClr val="00B050"/>
                    </a:solidFill>
                  </a:rPr>
                  <a:t>C</a:t>
                </a:r>
                <a:endParaRPr lang="zh-CN" altLang="zh-CN" sz="2400" dirty="0">
                  <a:solidFill>
                    <a:srgbClr val="00B050"/>
                  </a:solidFill>
                </a:endParaRPr>
              </a:p>
            </p:txBody>
          </p:sp>
        </mc:Choice>
        <mc:Fallback>
          <p:sp>
            <p:nvSpPr>
              <p:cNvPr id="54274" name="Rectangle 2"/>
              <p:cNvSpPr>
                <a:spLocks noGrp="1" noRot="1" noChangeAspect="1" noMove="1" noResize="1" noEditPoints="1" noAdjustHandles="1" noChangeArrowheads="1" noChangeShapeType="1" noTextEdit="1"/>
              </p:cNvSpPr>
              <p:nvPr>
                <p:ph type="body" idx="1"/>
              </p:nvPr>
            </p:nvSpPr>
            <p:spPr>
              <a:xfrm>
                <a:off x="431540" y="1279822"/>
                <a:ext cx="8712460" cy="3589338"/>
              </a:xfrm>
              <a:blipFill rotWithShape="1">
                <a:blip r:embed="rId3"/>
                <a:stretch>
                  <a:fillRect l="-1120" t="-1868"/>
                </a:stretch>
              </a:blipFill>
            </p:spPr>
            <p:txBody>
              <a:bodyPr/>
              <a:lstStyle/>
              <a:p>
                <a:r>
                  <a:rPr lang="zh-CN" altLang="en-US">
                    <a:noFill/>
                  </a:rPr>
                  <a:t> </a:t>
                </a:r>
              </a:p>
            </p:txBody>
          </p:sp>
        </mc:Fallback>
      </mc:AlternateContent>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4008420771"/>
      </p:ext>
    </p:extLst>
  </p:cSld>
  <p:clrMapOvr>
    <a:masterClrMapping/>
  </p:clrMapOvr>
  <p:transition spd="med">
    <p:split orient="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31540" y="1279822"/>
            <a:ext cx="8712460" cy="3589338"/>
          </a:xfrm>
        </p:spPr>
        <p:txBody>
          <a:bodyPr/>
          <a:lstStyle/>
          <a:p>
            <a:pPr marL="0" indent="0">
              <a:buNone/>
            </a:pPr>
            <a:r>
              <a:rPr lang="zh-CN" altLang="zh-CN" sz="2400" dirty="0"/>
              <a:t>（</a:t>
            </a:r>
            <a:r>
              <a:rPr lang="en-US" altLang="zh-CN" sz="2400" dirty="0"/>
              <a:t>4</a:t>
            </a:r>
            <a:r>
              <a:rPr lang="zh-CN" altLang="zh-CN" sz="2400" dirty="0"/>
              <a:t>）位传送</a:t>
            </a:r>
          </a:p>
          <a:p>
            <a:pPr marL="400050" lvl="1" indent="0">
              <a:buNone/>
            </a:pPr>
            <a:r>
              <a:rPr lang="zh-CN" altLang="zh-CN" sz="2400" dirty="0"/>
              <a:t>汇编指令格式</a:t>
            </a:r>
            <a:r>
              <a:rPr lang="en-US" altLang="zh-CN" sz="2400" dirty="0"/>
              <a:t>	</a:t>
            </a:r>
            <a:r>
              <a:rPr lang="en-US" altLang="zh-CN" sz="2400" dirty="0" smtClean="0"/>
              <a:t>	</a:t>
            </a:r>
            <a:r>
              <a:rPr lang="zh-CN" altLang="zh-CN" sz="2400" dirty="0" smtClean="0"/>
              <a:t>说明</a:t>
            </a:r>
            <a:endParaRPr lang="zh-CN" altLang="zh-CN" sz="2400" dirty="0"/>
          </a:p>
          <a:p>
            <a:pPr marL="400050" lvl="1" indent="0">
              <a:buNone/>
            </a:pPr>
            <a:r>
              <a:rPr lang="en-US" altLang="zh-CN" sz="2400" dirty="0"/>
              <a:t>MOV </a:t>
            </a:r>
            <a:r>
              <a:rPr lang="en-US" altLang="zh-CN" sz="2400" dirty="0" err="1"/>
              <a:t>C,bit</a:t>
            </a:r>
            <a:r>
              <a:rPr lang="en-US" altLang="zh-CN" sz="2400" dirty="0"/>
              <a:t>    </a:t>
            </a:r>
            <a:r>
              <a:rPr lang="en-US" altLang="zh-CN" sz="2400" dirty="0" smtClean="0"/>
              <a:t>	 </a:t>
            </a:r>
            <a:r>
              <a:rPr lang="en-US" altLang="zh-CN" sz="2400" dirty="0"/>
              <a:t>	</a:t>
            </a:r>
            <a:r>
              <a:rPr lang="en-US" altLang="zh-CN" sz="2400" dirty="0">
                <a:solidFill>
                  <a:srgbClr val="00B050"/>
                </a:solidFill>
              </a:rPr>
              <a:t>; (bit)</a:t>
            </a:r>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400050" lvl="1" indent="0">
              <a:buNone/>
            </a:pPr>
            <a:r>
              <a:rPr lang="en-US" altLang="zh-CN" sz="2400" dirty="0"/>
              <a:t>MOV </a:t>
            </a:r>
            <a:r>
              <a:rPr lang="en-US" altLang="zh-CN" sz="2400" dirty="0" err="1"/>
              <a:t>bit,C</a:t>
            </a:r>
            <a:r>
              <a:rPr lang="en-US" altLang="zh-CN" sz="2400" dirty="0"/>
              <a:t>    </a:t>
            </a:r>
            <a:r>
              <a:rPr lang="en-US" altLang="zh-CN" sz="2400" dirty="0" smtClean="0"/>
              <a:t>	 </a:t>
            </a:r>
            <a:r>
              <a:rPr lang="en-US" altLang="zh-CN" sz="2400" dirty="0"/>
              <a:t>	</a:t>
            </a:r>
            <a:r>
              <a:rPr lang="en-US" altLang="zh-CN" sz="2400" dirty="0">
                <a:solidFill>
                  <a:srgbClr val="00B050"/>
                </a:solidFill>
              </a:rPr>
              <a:t>;CY</a:t>
            </a:r>
            <a:r>
              <a:rPr lang="zh-CN" altLang="zh-CN" sz="2400" dirty="0">
                <a:solidFill>
                  <a:srgbClr val="00B050"/>
                </a:solidFill>
              </a:rPr>
              <a:t>→</a:t>
            </a:r>
            <a:r>
              <a:rPr lang="en-US" altLang="zh-CN" sz="2400" dirty="0">
                <a:solidFill>
                  <a:srgbClr val="00B050"/>
                </a:solidFill>
              </a:rPr>
              <a:t>bit</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923728992"/>
      </p:ext>
    </p:extLst>
  </p:cSld>
  <p:clrMapOvr>
    <a:masterClrMapping/>
  </p:clrMapOvr>
  <p:transition spd="med">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396535"/>
            <a:ext cx="8208912" cy="4524315"/>
          </a:xfrm>
          <a:prstGeom prst="rect">
            <a:avLst/>
          </a:prstGeom>
        </p:spPr>
        <p:txBody>
          <a:bodyPr wrap="square">
            <a:spAutoFit/>
          </a:bodyPr>
          <a:lstStyle/>
          <a:p>
            <a:pPr>
              <a:lnSpc>
                <a:spcPct val="120000"/>
              </a:lnSpc>
            </a:pPr>
            <a:r>
              <a:rPr lang="en-US" altLang="zh-CN" sz="2400" dirty="0" smtClean="0"/>
              <a:t>     </a:t>
            </a:r>
            <a:r>
              <a:rPr lang="zh-CN" altLang="zh-CN" sz="2400" dirty="0" smtClean="0"/>
              <a:t>在</a:t>
            </a:r>
            <a:r>
              <a:rPr lang="zh-CN" altLang="zh-CN" sz="2400" dirty="0"/>
              <a:t>计算机中，寻址方式是指令中提供操作数的方式，它可以是操作数本身，也可以是操作数所在地址</a:t>
            </a:r>
            <a:r>
              <a:rPr lang="zh-CN" altLang="zh-CN" sz="2400" dirty="0" smtClean="0"/>
              <a:t>。</a:t>
            </a:r>
            <a:endParaRPr lang="en-US" altLang="zh-CN" sz="2400" dirty="0" smtClean="0"/>
          </a:p>
          <a:p>
            <a:pPr>
              <a:lnSpc>
                <a:spcPct val="120000"/>
              </a:lnSpc>
            </a:pPr>
            <a:r>
              <a:rPr lang="en-US" altLang="zh-CN" sz="2400" dirty="0" smtClean="0"/>
              <a:t>     51</a:t>
            </a:r>
            <a:r>
              <a:rPr lang="zh-CN" altLang="zh-CN" sz="2400" dirty="0"/>
              <a:t>单片机的指令系统共使用了</a:t>
            </a:r>
            <a:r>
              <a:rPr lang="en-US" altLang="zh-CN" sz="2400" dirty="0"/>
              <a:t>7</a:t>
            </a:r>
            <a:r>
              <a:rPr lang="zh-CN" altLang="zh-CN" sz="2400" dirty="0"/>
              <a:t>种寻址方式</a:t>
            </a:r>
            <a:r>
              <a:rPr lang="zh-CN" altLang="zh-CN" sz="2400" dirty="0" smtClean="0"/>
              <a:t>：</a:t>
            </a:r>
            <a:endParaRPr lang="en-US" altLang="zh-CN" sz="2400" dirty="0" smtClean="0"/>
          </a:p>
          <a:p>
            <a:pPr marL="1257300" lvl="2" indent="-342900">
              <a:lnSpc>
                <a:spcPct val="120000"/>
              </a:lnSpc>
              <a:buFont typeface="Arial" pitchFamily="34" charset="0"/>
              <a:buChar char="•"/>
            </a:pPr>
            <a:r>
              <a:rPr lang="zh-CN" altLang="zh-CN" sz="2400" dirty="0" smtClean="0"/>
              <a:t>寄存器寻址</a:t>
            </a:r>
            <a:endParaRPr lang="en-US" altLang="zh-CN" sz="2400" dirty="0" smtClean="0"/>
          </a:p>
          <a:p>
            <a:pPr marL="1257300" lvl="2" indent="-342900">
              <a:lnSpc>
                <a:spcPct val="120000"/>
              </a:lnSpc>
              <a:buFont typeface="Arial" pitchFamily="34" charset="0"/>
              <a:buChar char="•"/>
            </a:pPr>
            <a:r>
              <a:rPr lang="zh-CN" altLang="zh-CN" sz="2400" dirty="0" smtClean="0"/>
              <a:t>直接寻址</a:t>
            </a:r>
            <a:endParaRPr lang="en-US" altLang="zh-CN" sz="2400" dirty="0" smtClean="0"/>
          </a:p>
          <a:p>
            <a:pPr marL="1257300" lvl="2" indent="-342900">
              <a:lnSpc>
                <a:spcPct val="120000"/>
              </a:lnSpc>
              <a:buFont typeface="Arial" pitchFamily="34" charset="0"/>
              <a:buChar char="•"/>
            </a:pPr>
            <a:r>
              <a:rPr lang="zh-CN" altLang="zh-CN" sz="2400" dirty="0" smtClean="0"/>
              <a:t>立即寻址</a:t>
            </a:r>
            <a:endParaRPr lang="en-US" altLang="zh-CN" sz="2400" dirty="0" smtClean="0"/>
          </a:p>
          <a:p>
            <a:pPr marL="1257300" lvl="2" indent="-342900">
              <a:lnSpc>
                <a:spcPct val="120000"/>
              </a:lnSpc>
              <a:buFont typeface="Arial" pitchFamily="34" charset="0"/>
              <a:buChar char="•"/>
            </a:pPr>
            <a:r>
              <a:rPr lang="zh-CN" altLang="zh-CN" sz="2400" dirty="0" smtClean="0"/>
              <a:t>寄存器间接寻址</a:t>
            </a:r>
            <a:endParaRPr lang="en-US" altLang="zh-CN" sz="2400" dirty="0" smtClean="0"/>
          </a:p>
          <a:p>
            <a:pPr marL="1257300" lvl="2" indent="-342900">
              <a:lnSpc>
                <a:spcPct val="120000"/>
              </a:lnSpc>
              <a:buFont typeface="Arial" pitchFamily="34" charset="0"/>
              <a:buChar char="•"/>
            </a:pPr>
            <a:r>
              <a:rPr lang="zh-CN" altLang="zh-CN" sz="2400" dirty="0" smtClean="0"/>
              <a:t>变址寻址</a:t>
            </a:r>
            <a:endParaRPr lang="en-US" altLang="zh-CN" sz="2400" dirty="0" smtClean="0"/>
          </a:p>
          <a:p>
            <a:pPr marL="1257300" lvl="2" indent="-342900">
              <a:lnSpc>
                <a:spcPct val="120000"/>
              </a:lnSpc>
              <a:buFont typeface="Arial" pitchFamily="34" charset="0"/>
              <a:buChar char="•"/>
            </a:pPr>
            <a:r>
              <a:rPr lang="zh-CN" altLang="zh-CN" sz="2400" dirty="0" smtClean="0"/>
              <a:t>相对寻址</a:t>
            </a:r>
            <a:endParaRPr lang="en-US" altLang="zh-CN" sz="2400" dirty="0" smtClean="0"/>
          </a:p>
          <a:p>
            <a:pPr marL="1257300" lvl="2" indent="-342900">
              <a:lnSpc>
                <a:spcPct val="120000"/>
              </a:lnSpc>
              <a:buFont typeface="Arial" pitchFamily="34" charset="0"/>
              <a:buChar char="•"/>
            </a:pPr>
            <a:r>
              <a:rPr lang="zh-CN" altLang="zh-CN" sz="2400" dirty="0" smtClean="0"/>
              <a:t>位</a:t>
            </a:r>
            <a:r>
              <a:rPr lang="zh-CN" altLang="zh-CN" sz="2400" dirty="0"/>
              <a:t>寻址。</a:t>
            </a:r>
            <a:endParaRPr lang="zh-CN" altLang="en-US" sz="2400" dirty="0"/>
          </a:p>
        </p:txBody>
      </p:sp>
    </p:spTree>
    <p:extLst>
      <p:ext uri="{BB962C8B-B14F-4D97-AF65-F5344CB8AC3E}">
        <p14:creationId xmlns:p14="http://schemas.microsoft.com/office/powerpoint/2010/main" val="2668484844"/>
      </p:ext>
    </p:extLst>
  </p:cSld>
  <p:clrMapOvr>
    <a:masterClrMapping/>
  </p:clrMapOvr>
  <p:transition spd="med">
    <p:split orient="vert"/>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67544" y="1196752"/>
            <a:ext cx="8460940" cy="3589338"/>
          </a:xfrm>
        </p:spPr>
        <p:txBody>
          <a:bodyPr/>
          <a:lstStyle/>
          <a:p>
            <a:pPr marL="0" indent="0">
              <a:buNone/>
            </a:pPr>
            <a:r>
              <a:rPr lang="zh-CN" altLang="zh-CN" sz="2400" dirty="0"/>
              <a:t>（</a:t>
            </a:r>
            <a:r>
              <a:rPr lang="en-US" altLang="zh-CN" sz="2400" dirty="0"/>
              <a:t>5</a:t>
            </a:r>
            <a:r>
              <a:rPr lang="zh-CN" altLang="zh-CN" sz="2400" dirty="0"/>
              <a:t>）位转移</a:t>
            </a:r>
          </a:p>
          <a:p>
            <a:pPr marL="0" indent="0">
              <a:buNone/>
            </a:pPr>
            <a:r>
              <a:rPr lang="zh-CN" altLang="zh-CN" sz="2400" dirty="0"/>
              <a:t>位转移为相对转移指令，根据位的值来决定转移方向，设</a:t>
            </a:r>
            <a:r>
              <a:rPr lang="en-US" altLang="zh-CN" sz="2400" dirty="0"/>
              <a:t>As</a:t>
            </a:r>
            <a:r>
              <a:rPr lang="zh-CN" altLang="zh-CN" sz="2400" dirty="0"/>
              <a:t>为下面各指令的首地址。</a:t>
            </a:r>
          </a:p>
          <a:p>
            <a:pPr marL="0" indent="0">
              <a:buNone/>
            </a:pPr>
            <a:r>
              <a:rPr lang="zh-CN" altLang="zh-CN" sz="2400" dirty="0"/>
              <a:t>汇编指令格式</a:t>
            </a:r>
            <a:r>
              <a:rPr lang="en-US" altLang="zh-CN" sz="2400" dirty="0"/>
              <a:t>		</a:t>
            </a:r>
            <a:r>
              <a:rPr lang="zh-CN" altLang="zh-CN" sz="2400" dirty="0"/>
              <a:t>说明</a:t>
            </a:r>
          </a:p>
          <a:p>
            <a:pPr marL="0" indent="0">
              <a:buNone/>
            </a:pPr>
            <a:r>
              <a:rPr lang="en-US" altLang="zh-CN" sz="2400" dirty="0"/>
              <a:t>JC  </a:t>
            </a:r>
            <a:r>
              <a:rPr lang="en-US" altLang="zh-CN" sz="2400" dirty="0" err="1"/>
              <a:t>rel</a:t>
            </a:r>
            <a:r>
              <a:rPr lang="en-US" altLang="zh-CN" sz="2400" dirty="0"/>
              <a:t>      	</a:t>
            </a:r>
            <a:r>
              <a:rPr lang="en-US" altLang="zh-CN" sz="2000" dirty="0" smtClean="0">
                <a:solidFill>
                  <a:srgbClr val="00B050"/>
                </a:solidFill>
              </a:rPr>
              <a:t>;</a:t>
            </a:r>
            <a:r>
              <a:rPr lang="zh-CN" altLang="zh-CN" sz="2000" dirty="0">
                <a:solidFill>
                  <a:srgbClr val="00B050"/>
                </a:solidFill>
              </a:rPr>
              <a:t>若</a:t>
            </a:r>
            <a:r>
              <a:rPr lang="en-US" altLang="zh-CN" sz="2000" dirty="0">
                <a:solidFill>
                  <a:srgbClr val="00B050"/>
                </a:solidFill>
              </a:rPr>
              <a:t>CY=1</a:t>
            </a:r>
            <a:r>
              <a:rPr lang="zh-CN" altLang="zh-CN" sz="2000" dirty="0">
                <a:solidFill>
                  <a:srgbClr val="00B050"/>
                </a:solidFill>
              </a:rPr>
              <a:t>，转移</a:t>
            </a:r>
            <a:r>
              <a:rPr lang="en-US" altLang="zh-CN" sz="2000" dirty="0">
                <a:solidFill>
                  <a:srgbClr val="00B050"/>
                </a:solidFill>
              </a:rPr>
              <a:t>(</a:t>
            </a:r>
            <a:r>
              <a:rPr lang="en-US" altLang="zh-CN" sz="2000" dirty="0" err="1">
                <a:solidFill>
                  <a:srgbClr val="00B050"/>
                </a:solidFill>
              </a:rPr>
              <a:t>PC+rel</a:t>
            </a:r>
            <a:r>
              <a:rPr lang="zh-CN" altLang="zh-CN" sz="2000" dirty="0">
                <a:solidFill>
                  <a:srgbClr val="00B050"/>
                </a:solidFill>
              </a:rPr>
              <a:t>→</a:t>
            </a:r>
            <a:r>
              <a:rPr lang="en-US" altLang="zh-CN" sz="2000" dirty="0">
                <a:solidFill>
                  <a:srgbClr val="00B050"/>
                </a:solidFill>
              </a:rPr>
              <a:t>PC)</a:t>
            </a:r>
            <a:r>
              <a:rPr lang="zh-CN" altLang="zh-CN" sz="2000" dirty="0">
                <a:solidFill>
                  <a:srgbClr val="00B050"/>
                </a:solidFill>
              </a:rPr>
              <a:t>，否则程序顺序执行</a:t>
            </a:r>
          </a:p>
          <a:p>
            <a:pPr marL="0" indent="0">
              <a:buNone/>
            </a:pPr>
            <a:r>
              <a:rPr lang="en-US" altLang="zh-CN" sz="2400" dirty="0"/>
              <a:t>JNC  </a:t>
            </a:r>
            <a:r>
              <a:rPr lang="en-US" altLang="zh-CN" sz="2400" dirty="0" err="1"/>
              <a:t>rel</a:t>
            </a:r>
            <a:r>
              <a:rPr lang="en-US" altLang="zh-CN" sz="2400" dirty="0"/>
              <a:t>     	</a:t>
            </a:r>
            <a:r>
              <a:rPr lang="en-US" altLang="zh-CN" sz="2000" dirty="0">
                <a:solidFill>
                  <a:srgbClr val="00B050"/>
                </a:solidFill>
              </a:rPr>
              <a:t>;</a:t>
            </a:r>
            <a:r>
              <a:rPr lang="zh-CN" altLang="zh-CN" sz="2000" dirty="0">
                <a:solidFill>
                  <a:srgbClr val="00B050"/>
                </a:solidFill>
              </a:rPr>
              <a:t>若</a:t>
            </a:r>
            <a:r>
              <a:rPr lang="en-US" altLang="zh-CN" sz="2000" dirty="0">
                <a:solidFill>
                  <a:srgbClr val="00B050"/>
                </a:solidFill>
              </a:rPr>
              <a:t>CY=0</a:t>
            </a:r>
            <a:r>
              <a:rPr lang="zh-CN" altLang="zh-CN" sz="2000" dirty="0">
                <a:solidFill>
                  <a:srgbClr val="00B050"/>
                </a:solidFill>
              </a:rPr>
              <a:t>，转移</a:t>
            </a:r>
            <a:r>
              <a:rPr lang="en-US" altLang="zh-CN" sz="2000" dirty="0">
                <a:solidFill>
                  <a:srgbClr val="00B050"/>
                </a:solidFill>
              </a:rPr>
              <a:t>(</a:t>
            </a:r>
            <a:r>
              <a:rPr lang="en-US" altLang="zh-CN" sz="2000" dirty="0" err="1">
                <a:solidFill>
                  <a:srgbClr val="00B050"/>
                </a:solidFill>
              </a:rPr>
              <a:t>PC+rel</a:t>
            </a:r>
            <a:r>
              <a:rPr lang="zh-CN" altLang="zh-CN" sz="2000" dirty="0">
                <a:solidFill>
                  <a:srgbClr val="00B050"/>
                </a:solidFill>
              </a:rPr>
              <a:t>→</a:t>
            </a:r>
            <a:r>
              <a:rPr lang="en-US" altLang="zh-CN" sz="2000" dirty="0">
                <a:solidFill>
                  <a:srgbClr val="00B050"/>
                </a:solidFill>
              </a:rPr>
              <a:t>PC)</a:t>
            </a:r>
            <a:r>
              <a:rPr lang="zh-CN" altLang="zh-CN" sz="2000" dirty="0">
                <a:solidFill>
                  <a:srgbClr val="00B050"/>
                </a:solidFill>
              </a:rPr>
              <a:t>，否则程序顺序执行</a:t>
            </a:r>
          </a:p>
          <a:p>
            <a:pPr marL="0" indent="0">
              <a:buNone/>
            </a:pPr>
            <a:r>
              <a:rPr lang="en-US" altLang="zh-CN" sz="2400" dirty="0"/>
              <a:t>JB  </a:t>
            </a:r>
            <a:r>
              <a:rPr lang="en-US" altLang="zh-CN" sz="2400" dirty="0" err="1"/>
              <a:t>bit,rel</a:t>
            </a:r>
            <a:r>
              <a:rPr lang="en-US" altLang="zh-CN" sz="2400" dirty="0"/>
              <a:t>    	</a:t>
            </a:r>
            <a:r>
              <a:rPr lang="en-US" altLang="zh-CN" sz="2000" dirty="0">
                <a:solidFill>
                  <a:srgbClr val="00B050"/>
                </a:solidFill>
              </a:rPr>
              <a:t>;</a:t>
            </a:r>
            <a:r>
              <a:rPr lang="zh-CN" altLang="zh-CN" sz="2000" dirty="0">
                <a:solidFill>
                  <a:srgbClr val="00B050"/>
                </a:solidFill>
              </a:rPr>
              <a:t>若</a:t>
            </a:r>
            <a:r>
              <a:rPr lang="en-US" altLang="zh-CN" sz="2000" dirty="0">
                <a:solidFill>
                  <a:srgbClr val="00B050"/>
                </a:solidFill>
              </a:rPr>
              <a:t>(bit)=1</a:t>
            </a:r>
            <a:r>
              <a:rPr lang="zh-CN" altLang="zh-CN" sz="2000" dirty="0">
                <a:solidFill>
                  <a:srgbClr val="00B050"/>
                </a:solidFill>
              </a:rPr>
              <a:t>，转移</a:t>
            </a:r>
            <a:r>
              <a:rPr lang="en-US" altLang="zh-CN" sz="2000" dirty="0">
                <a:solidFill>
                  <a:srgbClr val="00B050"/>
                </a:solidFill>
              </a:rPr>
              <a:t>(</a:t>
            </a:r>
            <a:r>
              <a:rPr lang="en-US" altLang="zh-CN" sz="2000" dirty="0" err="1">
                <a:solidFill>
                  <a:srgbClr val="00B050"/>
                </a:solidFill>
              </a:rPr>
              <a:t>PC+rel</a:t>
            </a:r>
            <a:r>
              <a:rPr lang="zh-CN" altLang="zh-CN" sz="2000" dirty="0">
                <a:solidFill>
                  <a:srgbClr val="00B050"/>
                </a:solidFill>
              </a:rPr>
              <a:t>→</a:t>
            </a:r>
            <a:r>
              <a:rPr lang="en-US" altLang="zh-CN" sz="2000" dirty="0">
                <a:solidFill>
                  <a:srgbClr val="00B050"/>
                </a:solidFill>
              </a:rPr>
              <a:t>PC)</a:t>
            </a:r>
            <a:r>
              <a:rPr lang="zh-CN" altLang="zh-CN" sz="2000" dirty="0">
                <a:solidFill>
                  <a:srgbClr val="00B050"/>
                </a:solidFill>
              </a:rPr>
              <a:t>，否则程序顺序执行</a:t>
            </a:r>
          </a:p>
          <a:p>
            <a:pPr marL="0" indent="0">
              <a:buNone/>
            </a:pPr>
            <a:r>
              <a:rPr lang="en-US" altLang="zh-CN" sz="2400" dirty="0"/>
              <a:t>JNB  </a:t>
            </a:r>
            <a:r>
              <a:rPr lang="en-US" altLang="zh-CN" sz="2400" dirty="0" err="1"/>
              <a:t>bit,rel</a:t>
            </a:r>
            <a:r>
              <a:rPr lang="en-US" altLang="zh-CN" sz="2400" dirty="0"/>
              <a:t>   </a:t>
            </a:r>
            <a:r>
              <a:rPr lang="en-US" altLang="zh-CN" sz="2000" dirty="0">
                <a:solidFill>
                  <a:srgbClr val="00B050"/>
                </a:solidFill>
              </a:rPr>
              <a:t>	;</a:t>
            </a:r>
            <a:r>
              <a:rPr lang="zh-CN" altLang="zh-CN" sz="2000" dirty="0">
                <a:solidFill>
                  <a:srgbClr val="00B050"/>
                </a:solidFill>
              </a:rPr>
              <a:t>若</a:t>
            </a:r>
            <a:r>
              <a:rPr lang="en-US" altLang="zh-CN" sz="2000" dirty="0">
                <a:solidFill>
                  <a:srgbClr val="00B050"/>
                </a:solidFill>
              </a:rPr>
              <a:t>(bit)=0</a:t>
            </a:r>
            <a:r>
              <a:rPr lang="zh-CN" altLang="zh-CN" sz="2000" dirty="0">
                <a:solidFill>
                  <a:srgbClr val="00B050"/>
                </a:solidFill>
              </a:rPr>
              <a:t>，转移</a:t>
            </a:r>
            <a:r>
              <a:rPr lang="en-US" altLang="zh-CN" sz="2000" dirty="0">
                <a:solidFill>
                  <a:srgbClr val="00B050"/>
                </a:solidFill>
              </a:rPr>
              <a:t>(</a:t>
            </a:r>
            <a:r>
              <a:rPr lang="en-US" altLang="zh-CN" sz="2000" dirty="0" err="1">
                <a:solidFill>
                  <a:srgbClr val="00B050"/>
                </a:solidFill>
              </a:rPr>
              <a:t>PC+rel</a:t>
            </a:r>
            <a:r>
              <a:rPr lang="zh-CN" altLang="zh-CN" sz="2000" dirty="0">
                <a:solidFill>
                  <a:srgbClr val="00B050"/>
                </a:solidFill>
              </a:rPr>
              <a:t>→</a:t>
            </a:r>
            <a:r>
              <a:rPr lang="en-US" altLang="zh-CN" sz="2000" dirty="0">
                <a:solidFill>
                  <a:srgbClr val="00B050"/>
                </a:solidFill>
              </a:rPr>
              <a:t>PC)</a:t>
            </a:r>
            <a:r>
              <a:rPr lang="zh-CN" altLang="zh-CN" sz="2000" dirty="0">
                <a:solidFill>
                  <a:srgbClr val="00B050"/>
                </a:solidFill>
              </a:rPr>
              <a:t>，否则程序顺序执行</a:t>
            </a:r>
          </a:p>
          <a:p>
            <a:pPr marL="0" indent="0">
              <a:buNone/>
            </a:pPr>
            <a:r>
              <a:rPr lang="en-US" altLang="zh-CN" sz="2400" dirty="0"/>
              <a:t>JBC  </a:t>
            </a:r>
            <a:r>
              <a:rPr lang="en-US" altLang="zh-CN" sz="2400" dirty="0" err="1"/>
              <a:t>bit,rel</a:t>
            </a:r>
            <a:r>
              <a:rPr lang="en-US" altLang="zh-CN" sz="2400" dirty="0"/>
              <a:t>  	</a:t>
            </a:r>
            <a:r>
              <a:rPr lang="en-US" altLang="zh-CN" sz="2000" dirty="0" smtClean="0">
                <a:solidFill>
                  <a:srgbClr val="00B050"/>
                </a:solidFill>
              </a:rPr>
              <a:t>;</a:t>
            </a:r>
            <a:r>
              <a:rPr lang="zh-CN" altLang="zh-CN" sz="2000" dirty="0">
                <a:solidFill>
                  <a:srgbClr val="00B050"/>
                </a:solidFill>
              </a:rPr>
              <a:t>若</a:t>
            </a:r>
            <a:r>
              <a:rPr lang="en-US" altLang="zh-CN" sz="2000" dirty="0">
                <a:solidFill>
                  <a:srgbClr val="00B050"/>
                </a:solidFill>
              </a:rPr>
              <a:t>(bit)=1</a:t>
            </a:r>
            <a:r>
              <a:rPr lang="zh-CN" altLang="zh-CN" sz="2000" dirty="0">
                <a:solidFill>
                  <a:srgbClr val="00B050"/>
                </a:solidFill>
              </a:rPr>
              <a:t>，转移</a:t>
            </a:r>
            <a:r>
              <a:rPr lang="en-US" altLang="zh-CN" sz="2000" dirty="0">
                <a:solidFill>
                  <a:srgbClr val="00B050"/>
                </a:solidFill>
              </a:rPr>
              <a:t>( </a:t>
            </a:r>
            <a:r>
              <a:rPr lang="en-US" altLang="zh-CN" sz="2000" dirty="0" err="1">
                <a:solidFill>
                  <a:srgbClr val="00B050"/>
                </a:solidFill>
              </a:rPr>
              <a:t>PC+rel</a:t>
            </a:r>
            <a:r>
              <a:rPr lang="zh-CN" altLang="zh-CN" sz="2000" dirty="0">
                <a:solidFill>
                  <a:srgbClr val="00B050"/>
                </a:solidFill>
              </a:rPr>
              <a:t>→</a:t>
            </a:r>
            <a:r>
              <a:rPr lang="en-US" altLang="zh-CN" sz="2000" dirty="0">
                <a:solidFill>
                  <a:srgbClr val="00B050"/>
                </a:solidFill>
              </a:rPr>
              <a:t>PC)</a:t>
            </a:r>
            <a:r>
              <a:rPr lang="zh-CN" altLang="zh-CN" sz="2000" dirty="0">
                <a:solidFill>
                  <a:srgbClr val="00B050"/>
                </a:solidFill>
              </a:rPr>
              <a:t>，且该位清零；否则</a:t>
            </a:r>
            <a:r>
              <a:rPr lang="zh-CN" altLang="zh-CN" sz="2000" dirty="0" smtClean="0">
                <a:solidFill>
                  <a:srgbClr val="00B050"/>
                </a:solidFill>
              </a:rPr>
              <a:t>程序</a:t>
            </a:r>
            <a:r>
              <a:rPr lang="en-US" altLang="zh-CN" sz="2000" dirty="0" smtClean="0">
                <a:solidFill>
                  <a:srgbClr val="00B050"/>
                </a:solidFill>
              </a:rPr>
              <a:t>			</a:t>
            </a:r>
            <a:r>
              <a:rPr lang="zh-CN" altLang="zh-CN" sz="2000" dirty="0" smtClean="0">
                <a:solidFill>
                  <a:srgbClr val="00B050"/>
                </a:solidFill>
              </a:rPr>
              <a:t>顺序执行</a:t>
            </a:r>
            <a:endParaRPr lang="zh-CN" altLang="zh-CN" sz="20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3545430549"/>
      </p:ext>
    </p:extLst>
  </p:cSld>
  <p:clrMapOvr>
    <a:masterClrMapping/>
  </p:clrMapOvr>
  <p:transition spd="med">
    <p:split orient="vert"/>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341537" cy="4824536"/>
          </a:xfrm>
          <a:solidFill>
            <a:schemeClr val="bg1"/>
          </a:solidFill>
        </p:spPr>
        <p:txBody>
          <a:bodyPr/>
          <a:lstStyle/>
          <a:p>
            <a:pPr marL="0" indent="0">
              <a:buNone/>
            </a:pPr>
            <a:r>
              <a:rPr lang="zh-CN" altLang="zh-CN" sz="2400" dirty="0" smtClean="0"/>
              <a:t>【</a:t>
            </a:r>
            <a:r>
              <a:rPr lang="zh-CN" altLang="zh-CN" sz="2400" dirty="0"/>
              <a:t>例</a:t>
            </a:r>
            <a:r>
              <a:rPr lang="en-US" altLang="zh-CN" sz="2400" dirty="0"/>
              <a:t>3-22</a:t>
            </a:r>
            <a:r>
              <a:rPr lang="zh-CN" altLang="zh-CN" sz="2400" dirty="0"/>
              <a:t>】试通过编程把</a:t>
            </a:r>
            <a:r>
              <a:rPr lang="en-US" altLang="zh-CN" sz="2400" dirty="0"/>
              <a:t>20H</a:t>
            </a:r>
            <a:r>
              <a:rPr lang="zh-CN" altLang="zh-CN" sz="2400" dirty="0"/>
              <a:t>位中的内容和</a:t>
            </a:r>
            <a:r>
              <a:rPr lang="en-US" altLang="zh-CN" sz="2400" dirty="0"/>
              <a:t>50H</a:t>
            </a:r>
            <a:r>
              <a:rPr lang="zh-CN" altLang="zh-CN" sz="2400" dirty="0"/>
              <a:t>位中的内容相交换。</a:t>
            </a:r>
          </a:p>
          <a:p>
            <a:pPr marL="0" indent="0">
              <a:buNone/>
            </a:pPr>
            <a:r>
              <a:rPr lang="zh-CN" altLang="zh-CN" sz="2400" dirty="0" smtClean="0"/>
              <a:t>解</a:t>
            </a:r>
            <a:r>
              <a:rPr lang="zh-CN" altLang="zh-CN" sz="2400" dirty="0"/>
              <a:t>：为了实现两个位地址内容相交换，需要设定一个暂存单元</a:t>
            </a:r>
            <a:r>
              <a:rPr lang="en-US" altLang="zh-CN" sz="2400" dirty="0"/>
              <a:t>30H</a:t>
            </a:r>
            <a:r>
              <a:rPr lang="zh-CN" altLang="zh-CN" sz="2400" dirty="0"/>
              <a:t>。</a:t>
            </a:r>
          </a:p>
          <a:p>
            <a:pPr marL="0" indent="0">
              <a:buNone/>
            </a:pPr>
            <a:r>
              <a:rPr lang="en-US" altLang="zh-CN" sz="2400" dirty="0"/>
              <a:t>	MOV C,20H		</a:t>
            </a:r>
            <a:r>
              <a:rPr lang="en-US" altLang="zh-CN" sz="2400" dirty="0">
                <a:solidFill>
                  <a:srgbClr val="00B050"/>
                </a:solidFill>
              </a:rPr>
              <a:t>;(20H)</a:t>
            </a:r>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MOV 30H,C		</a:t>
            </a:r>
            <a:r>
              <a:rPr lang="en-US" altLang="zh-CN" sz="2400" dirty="0">
                <a:solidFill>
                  <a:srgbClr val="00B050"/>
                </a:solidFill>
              </a:rPr>
              <a:t>;</a:t>
            </a:r>
            <a:r>
              <a:rPr lang="zh-CN" altLang="zh-CN" sz="2400" dirty="0">
                <a:solidFill>
                  <a:srgbClr val="00B050"/>
                </a:solidFill>
              </a:rPr>
              <a:t>暂存于</a:t>
            </a:r>
            <a:r>
              <a:rPr lang="en-US" altLang="zh-CN" sz="2400" dirty="0">
                <a:solidFill>
                  <a:srgbClr val="00B050"/>
                </a:solidFill>
              </a:rPr>
              <a:t>30H</a:t>
            </a:r>
            <a:r>
              <a:rPr lang="zh-CN" altLang="zh-CN" sz="2400" dirty="0">
                <a:solidFill>
                  <a:srgbClr val="00B050"/>
                </a:solidFill>
              </a:rPr>
              <a:t>位</a:t>
            </a:r>
          </a:p>
          <a:p>
            <a:pPr marL="0" indent="0">
              <a:buNone/>
            </a:pPr>
            <a:r>
              <a:rPr lang="en-US" altLang="zh-CN" sz="2400" dirty="0"/>
              <a:t>	MOV C,50H		</a:t>
            </a:r>
            <a:r>
              <a:rPr lang="en-US" altLang="zh-CN" sz="2400" dirty="0">
                <a:solidFill>
                  <a:srgbClr val="00B050"/>
                </a:solidFill>
              </a:rPr>
              <a:t>;(50H)</a:t>
            </a:r>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MOV 20H,C		</a:t>
            </a:r>
            <a:r>
              <a:rPr lang="en-US" altLang="zh-CN" sz="2400" dirty="0">
                <a:solidFill>
                  <a:srgbClr val="00B050"/>
                </a:solidFill>
              </a:rPr>
              <a:t>;</a:t>
            </a:r>
            <a:r>
              <a:rPr lang="zh-CN" altLang="zh-CN" sz="2400" dirty="0">
                <a:solidFill>
                  <a:srgbClr val="00B050"/>
                </a:solidFill>
              </a:rPr>
              <a:t>存入</a:t>
            </a:r>
            <a:r>
              <a:rPr lang="en-US" altLang="zh-CN" sz="2400" dirty="0">
                <a:solidFill>
                  <a:srgbClr val="00B050"/>
                </a:solidFill>
              </a:rPr>
              <a:t>20H</a:t>
            </a:r>
            <a:r>
              <a:rPr lang="zh-CN" altLang="zh-CN" sz="2400" dirty="0">
                <a:solidFill>
                  <a:srgbClr val="00B050"/>
                </a:solidFill>
              </a:rPr>
              <a:t>位</a:t>
            </a:r>
          </a:p>
          <a:p>
            <a:pPr marL="0" indent="0">
              <a:buNone/>
            </a:pPr>
            <a:r>
              <a:rPr lang="en-US" altLang="zh-CN" sz="2400" dirty="0"/>
              <a:t>	MOV C,30H		</a:t>
            </a:r>
            <a:r>
              <a:rPr lang="en-US" altLang="zh-CN" sz="2400" dirty="0">
                <a:solidFill>
                  <a:srgbClr val="00B050"/>
                </a:solidFill>
              </a:rPr>
              <a:t>;(30H)</a:t>
            </a:r>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MOV 50H,C		</a:t>
            </a:r>
            <a:r>
              <a:rPr lang="en-US" altLang="zh-CN" sz="2400" dirty="0">
                <a:solidFill>
                  <a:srgbClr val="00B050"/>
                </a:solidFill>
              </a:rPr>
              <a:t>;</a:t>
            </a:r>
            <a:r>
              <a:rPr lang="zh-CN" altLang="zh-CN" sz="2400" dirty="0">
                <a:solidFill>
                  <a:srgbClr val="00B050"/>
                </a:solidFill>
              </a:rPr>
              <a:t>存入</a:t>
            </a:r>
            <a:r>
              <a:rPr lang="en-US" altLang="zh-CN" sz="2400" dirty="0">
                <a:solidFill>
                  <a:srgbClr val="00B050"/>
                </a:solidFill>
              </a:rPr>
              <a:t>50H</a:t>
            </a:r>
            <a:r>
              <a:rPr lang="zh-CN" altLang="zh-CN" sz="2400" dirty="0">
                <a:solidFill>
                  <a:srgbClr val="00B050"/>
                </a:solidFill>
              </a:rPr>
              <a:t>位</a:t>
            </a:r>
          </a:p>
          <a:p>
            <a:pPr marL="0" indent="0">
              <a:buNone/>
            </a:pPr>
            <a:r>
              <a:rPr lang="en-US" altLang="zh-CN" sz="2400" dirty="0"/>
              <a:t>	SJMP $				</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3467098625"/>
      </p:ext>
    </p:extLst>
  </p:cSld>
  <p:clrMapOvr>
    <a:masterClrMapping/>
  </p:clrMapOvr>
  <p:transition spd="med">
    <p:split orient="vert"/>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4274" name="Rectangle 2"/>
              <p:cNvSpPr>
                <a:spLocks noGrp="1" noChangeArrowheads="1"/>
              </p:cNvSpPr>
              <p:nvPr>
                <p:ph type="body" idx="1"/>
              </p:nvPr>
            </p:nvSpPr>
            <p:spPr>
              <a:xfrm>
                <a:off x="406927" y="1268760"/>
                <a:ext cx="8413545" cy="5184576"/>
              </a:xfrm>
              <a:solidFill>
                <a:schemeClr val="bg1"/>
              </a:solidFill>
            </p:spPr>
            <p:txBody>
              <a:bodyPr/>
              <a:lstStyle/>
              <a:p>
                <a:pPr marL="0" indent="0">
                  <a:buNone/>
                </a:pPr>
                <a:r>
                  <a:rPr lang="zh-CN" altLang="zh-CN" sz="2400" dirty="0" smtClean="0"/>
                  <a:t>【</a:t>
                </a:r>
                <a:r>
                  <a:rPr lang="zh-CN" altLang="zh-CN" sz="2400" dirty="0"/>
                  <a:t>例</a:t>
                </a:r>
                <a:r>
                  <a:rPr lang="en-US" altLang="zh-CN" sz="2400" dirty="0"/>
                  <a:t>3-22</a:t>
                </a:r>
                <a:r>
                  <a:rPr lang="zh-CN" altLang="zh-CN" sz="2400" dirty="0"/>
                  <a:t>】试编程完成</a:t>
                </a:r>
                <a:r>
                  <a:rPr lang="en-US" altLang="zh-CN" sz="2400" dirty="0"/>
                  <a:t>Z=X</a:t>
                </a:r>
                <a:r>
                  <a:rPr lang="zh-CN" altLang="zh-CN" sz="2400" dirty="0"/>
                  <a:t>⊕</a:t>
                </a:r>
                <a:r>
                  <a:rPr lang="en-US" altLang="zh-CN" sz="2400" dirty="0"/>
                  <a:t>Y</a:t>
                </a:r>
                <a:r>
                  <a:rPr lang="zh-CN" altLang="zh-CN" sz="2400" dirty="0"/>
                  <a:t>，设</a:t>
                </a:r>
                <a:r>
                  <a:rPr lang="en-US" altLang="zh-CN" sz="2400" dirty="0"/>
                  <a:t>X</a:t>
                </a:r>
                <a:r>
                  <a:rPr lang="zh-CN" altLang="zh-CN" sz="2400" dirty="0"/>
                  <a:t>、</a:t>
                </a:r>
                <a:r>
                  <a:rPr lang="en-US" altLang="zh-CN" sz="2400" dirty="0"/>
                  <a:t>Y</a:t>
                </a:r>
                <a:r>
                  <a:rPr lang="zh-CN" altLang="zh-CN" sz="2400" dirty="0"/>
                  <a:t>、</a:t>
                </a:r>
                <a:r>
                  <a:rPr lang="en-US" altLang="zh-CN" sz="2400" dirty="0"/>
                  <a:t>Z</a:t>
                </a:r>
                <a:r>
                  <a:rPr lang="zh-CN" altLang="zh-CN" sz="2400" dirty="0"/>
                  <a:t>代表三个位</a:t>
                </a:r>
                <a:r>
                  <a:rPr lang="zh-CN" altLang="zh-CN" sz="2400" dirty="0" smtClean="0"/>
                  <a:t>地址。</a:t>
                </a:r>
                <a:endParaRPr lang="zh-CN" altLang="zh-CN" sz="2400" dirty="0"/>
              </a:p>
              <a:p>
                <a:pPr marL="0" indent="0">
                  <a:buNone/>
                </a:pPr>
                <a:r>
                  <a:rPr lang="zh-CN" altLang="zh-CN" sz="2400" dirty="0"/>
                  <a:t>解：因位操作中无异或操作指令，位异或操作必须用位操作指令来实现。依据算式</a:t>
                </a:r>
                <a14:m>
                  <m:oMath xmlns:m="http://schemas.openxmlformats.org/officeDocument/2006/math">
                    <m:r>
                      <m:rPr>
                        <m:sty m:val="p"/>
                      </m:rPr>
                      <a:rPr lang="en-US" altLang="zh-CN" sz="2400"/>
                      <m:t>Z</m:t>
                    </m:r>
                    <m:r>
                      <a:rPr lang="en-US" altLang="zh-CN" sz="2400"/>
                      <m:t>=</m:t>
                    </m:r>
                    <m:r>
                      <m:rPr>
                        <m:sty m:val="p"/>
                      </m:rPr>
                      <a:rPr lang="en-US" altLang="zh-CN" sz="2400"/>
                      <m:t>X</m:t>
                    </m:r>
                    <m:r>
                      <a:rPr lang="zh-CN" altLang="zh-CN" sz="2400"/>
                      <m:t>⊕</m:t>
                    </m:r>
                    <m:r>
                      <m:rPr>
                        <m:sty m:val="p"/>
                      </m:rPr>
                      <a:rPr lang="en-US" altLang="zh-CN" sz="2400"/>
                      <m:t>Y</m:t>
                    </m:r>
                    <m:r>
                      <a:rPr lang="en-US" altLang="zh-CN" sz="2400"/>
                      <m:t>=</m:t>
                    </m:r>
                    <m:acc>
                      <m:accPr>
                        <m:chr m:val="̅"/>
                        <m:ctrlPr>
                          <a:rPr lang="zh-CN" altLang="zh-CN" sz="2400" i="1"/>
                        </m:ctrlPr>
                      </m:accPr>
                      <m:e>
                        <m:r>
                          <m:rPr>
                            <m:sty m:val="p"/>
                          </m:rPr>
                          <a:rPr lang="en-US" altLang="zh-CN" sz="2400"/>
                          <m:t>X</m:t>
                        </m:r>
                      </m:e>
                    </m:acc>
                    <m:r>
                      <m:rPr>
                        <m:sty m:val="p"/>
                      </m:rPr>
                      <a:rPr lang="en-US" altLang="zh-CN" sz="2400"/>
                      <m:t>Y</m:t>
                    </m:r>
                    <m:r>
                      <a:rPr lang="en-US" altLang="zh-CN" sz="2400"/>
                      <m:t>+</m:t>
                    </m:r>
                    <m:r>
                      <m:rPr>
                        <m:sty m:val="p"/>
                      </m:rPr>
                      <a:rPr lang="en-US" altLang="zh-CN" sz="2400"/>
                      <m:t>X</m:t>
                    </m:r>
                    <m:acc>
                      <m:accPr>
                        <m:chr m:val="̅"/>
                        <m:ctrlPr>
                          <a:rPr lang="zh-CN" altLang="zh-CN" sz="2400" i="1"/>
                        </m:ctrlPr>
                      </m:accPr>
                      <m:e>
                        <m:r>
                          <m:rPr>
                            <m:sty m:val="p"/>
                          </m:rPr>
                          <a:rPr lang="en-US" altLang="zh-CN" sz="2400"/>
                          <m:t>Y</m:t>
                        </m:r>
                      </m:e>
                    </m:acc>
                  </m:oMath>
                </a14:m>
                <a:r>
                  <a:rPr lang="zh-CN" altLang="zh-CN" sz="2400" dirty="0"/>
                  <a:t>，程序如下：</a:t>
                </a:r>
              </a:p>
              <a:p>
                <a:pPr marL="0" indent="0">
                  <a:buNone/>
                </a:pPr>
                <a:r>
                  <a:rPr lang="en-US" altLang="zh-CN" sz="2400" dirty="0"/>
                  <a:t>	MOV C,X</a:t>
                </a:r>
                <a:endParaRPr lang="zh-CN" altLang="zh-CN" sz="2400" dirty="0"/>
              </a:p>
              <a:p>
                <a:pPr marL="0" indent="0">
                  <a:buNone/>
                </a:pPr>
                <a:r>
                  <a:rPr lang="en-US" altLang="zh-CN" sz="2400" dirty="0"/>
                  <a:t>	ANL C,/Y		</a:t>
                </a:r>
                <a:r>
                  <a:rPr lang="en-US" altLang="zh-CN" sz="2400" dirty="0">
                    <a:solidFill>
                      <a:srgbClr val="00B050"/>
                    </a:solidFill>
                  </a:rPr>
                  <a:t>;</a:t>
                </a:r>
                <a14:m>
                  <m:oMath xmlns:m="http://schemas.openxmlformats.org/officeDocument/2006/math">
                    <m:r>
                      <m:rPr>
                        <m:sty m:val="p"/>
                      </m:rPr>
                      <a:rPr lang="en-US" altLang="zh-CN" sz="2400">
                        <a:solidFill>
                          <a:srgbClr val="00B050"/>
                        </a:solidFill>
                      </a:rPr>
                      <m:t>X</m:t>
                    </m:r>
                    <m:r>
                      <a:rPr lang="en-US" altLang="zh-CN" sz="2400">
                        <a:solidFill>
                          <a:srgbClr val="00B050"/>
                        </a:solidFill>
                      </a:rPr>
                      <m:t>∧</m:t>
                    </m:r>
                    <m:acc>
                      <m:accPr>
                        <m:chr m:val="̅"/>
                        <m:ctrlPr>
                          <a:rPr lang="zh-CN" altLang="zh-CN" sz="2400">
                            <a:solidFill>
                              <a:srgbClr val="00B050"/>
                            </a:solidFill>
                          </a:rPr>
                        </m:ctrlPr>
                      </m:accPr>
                      <m:e>
                        <m:r>
                          <m:rPr>
                            <m:sty m:val="p"/>
                          </m:rPr>
                          <a:rPr lang="en-US" altLang="zh-CN" sz="2400">
                            <a:solidFill>
                              <a:srgbClr val="00B050"/>
                            </a:solidFill>
                          </a:rPr>
                          <m:t>Y</m:t>
                        </m:r>
                      </m:e>
                    </m:acc>
                  </m:oMath>
                </a14:m>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MOV 30H,C		</a:t>
                </a:r>
                <a:r>
                  <a:rPr lang="en-US" altLang="zh-CN" sz="2400" dirty="0">
                    <a:solidFill>
                      <a:srgbClr val="00B050"/>
                    </a:solidFill>
                  </a:rPr>
                  <a:t>;</a:t>
                </a:r>
                <a:r>
                  <a:rPr lang="zh-CN" altLang="zh-CN" sz="2400" dirty="0">
                    <a:solidFill>
                      <a:srgbClr val="00B050"/>
                    </a:solidFill>
                  </a:rPr>
                  <a:t>暂存于</a:t>
                </a:r>
                <a:r>
                  <a:rPr lang="en-US" altLang="zh-CN" sz="2400" dirty="0">
                    <a:solidFill>
                      <a:srgbClr val="00B050"/>
                    </a:solidFill>
                  </a:rPr>
                  <a:t>30H</a:t>
                </a:r>
                <a:endParaRPr lang="zh-CN" altLang="zh-CN" sz="2400" dirty="0">
                  <a:solidFill>
                    <a:srgbClr val="00B050"/>
                  </a:solidFill>
                </a:endParaRPr>
              </a:p>
              <a:p>
                <a:pPr marL="0" indent="0">
                  <a:buNone/>
                </a:pPr>
                <a:r>
                  <a:rPr lang="en-US" altLang="zh-CN" sz="2400" dirty="0"/>
                  <a:t>	MOV C,Z</a:t>
                </a:r>
                <a:endParaRPr lang="zh-CN" altLang="zh-CN" sz="2400" dirty="0"/>
              </a:p>
              <a:p>
                <a:pPr marL="0" indent="0">
                  <a:buNone/>
                </a:pPr>
                <a:r>
                  <a:rPr lang="en-US" altLang="zh-CN" sz="2400" dirty="0"/>
                  <a:t>	ANL C,/Y		</a:t>
                </a:r>
                <a:r>
                  <a:rPr lang="en-US" altLang="zh-CN" sz="2400" dirty="0">
                    <a:solidFill>
                      <a:srgbClr val="00B050"/>
                    </a:solidFill>
                  </a:rPr>
                  <a:t>;</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X</m:t>
                        </m:r>
                      </m:e>
                    </m:acc>
                    <m:r>
                      <a:rPr lang="en-US" altLang="zh-CN" sz="2400">
                        <a:solidFill>
                          <a:srgbClr val="00B050"/>
                        </a:solidFill>
                      </a:rPr>
                      <m:t>∧</m:t>
                    </m:r>
                    <m:r>
                      <m:rPr>
                        <m:sty m:val="p"/>
                      </m:rPr>
                      <a:rPr lang="en-US" altLang="zh-CN" sz="2400">
                        <a:solidFill>
                          <a:srgbClr val="00B050"/>
                        </a:solidFill>
                      </a:rPr>
                      <m:t>Y</m:t>
                    </m:r>
                  </m:oMath>
                </a14:m>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ORL C,30H		</a:t>
                </a:r>
                <a:r>
                  <a:rPr lang="en-US" altLang="zh-CN" sz="2400" dirty="0">
                    <a:solidFill>
                      <a:srgbClr val="00B050"/>
                    </a:solidFill>
                  </a:rPr>
                  <a:t>;</a:t>
                </a:r>
                <a14:m>
                  <m:oMath xmlns:m="http://schemas.openxmlformats.org/officeDocument/2006/math">
                    <m:acc>
                      <m:accPr>
                        <m:chr m:val="̅"/>
                        <m:ctrlPr>
                          <a:rPr lang="zh-CN" altLang="zh-CN" sz="2400">
                            <a:solidFill>
                              <a:srgbClr val="00B050"/>
                            </a:solidFill>
                          </a:rPr>
                        </m:ctrlPr>
                      </m:accPr>
                      <m:e>
                        <m:r>
                          <m:rPr>
                            <m:sty m:val="p"/>
                          </m:rPr>
                          <a:rPr lang="en-US" altLang="zh-CN" sz="2400">
                            <a:solidFill>
                              <a:srgbClr val="00B050"/>
                            </a:solidFill>
                          </a:rPr>
                          <m:t>X</m:t>
                        </m:r>
                      </m:e>
                    </m:acc>
                    <m:r>
                      <m:rPr>
                        <m:sty m:val="p"/>
                      </m:rPr>
                      <a:rPr lang="en-US" altLang="zh-CN" sz="2400">
                        <a:solidFill>
                          <a:srgbClr val="00B050"/>
                        </a:solidFill>
                      </a:rPr>
                      <m:t>Y</m:t>
                    </m:r>
                    <m:r>
                      <a:rPr lang="en-US" altLang="zh-CN" sz="2400">
                        <a:solidFill>
                          <a:srgbClr val="00B050"/>
                        </a:solidFill>
                      </a:rPr>
                      <m:t>+</m:t>
                    </m:r>
                    <m:r>
                      <m:rPr>
                        <m:sty m:val="p"/>
                      </m:rPr>
                      <a:rPr lang="en-US" altLang="zh-CN" sz="2400">
                        <a:solidFill>
                          <a:srgbClr val="00B050"/>
                        </a:solidFill>
                      </a:rPr>
                      <m:t>X</m:t>
                    </m:r>
                    <m:acc>
                      <m:accPr>
                        <m:chr m:val="̅"/>
                        <m:ctrlPr>
                          <a:rPr lang="zh-CN" altLang="zh-CN" sz="2400">
                            <a:solidFill>
                              <a:srgbClr val="00B050"/>
                            </a:solidFill>
                          </a:rPr>
                        </m:ctrlPr>
                      </m:accPr>
                      <m:e>
                        <m:r>
                          <m:rPr>
                            <m:sty m:val="p"/>
                          </m:rPr>
                          <a:rPr lang="en-US" altLang="zh-CN" sz="2400">
                            <a:solidFill>
                              <a:srgbClr val="00B050"/>
                            </a:solidFill>
                          </a:rPr>
                          <m:t>Y</m:t>
                        </m:r>
                      </m:e>
                    </m:acc>
                  </m:oMath>
                </a14:m>
                <a:r>
                  <a:rPr lang="zh-CN" altLang="zh-CN" sz="2400" dirty="0">
                    <a:solidFill>
                      <a:srgbClr val="00B050"/>
                    </a:solidFill>
                  </a:rPr>
                  <a:t>→</a:t>
                </a:r>
                <a:r>
                  <a:rPr lang="en-US" altLang="zh-CN" sz="2400" dirty="0">
                    <a:solidFill>
                      <a:srgbClr val="00B050"/>
                    </a:solidFill>
                  </a:rPr>
                  <a:t>CY</a:t>
                </a:r>
                <a:endParaRPr lang="zh-CN" altLang="zh-CN" sz="2400" dirty="0">
                  <a:solidFill>
                    <a:srgbClr val="00B050"/>
                  </a:solidFill>
                </a:endParaRPr>
              </a:p>
              <a:p>
                <a:pPr marL="0" indent="0">
                  <a:buNone/>
                </a:pPr>
                <a:r>
                  <a:rPr lang="en-US" altLang="zh-CN" sz="2400" dirty="0"/>
                  <a:t>	MOV X,C</a:t>
                </a:r>
                <a:endParaRPr lang="zh-CN" altLang="zh-CN" sz="2400" dirty="0"/>
              </a:p>
              <a:p>
                <a:pPr marL="0" indent="0">
                  <a:buNone/>
                </a:pPr>
                <a:r>
                  <a:rPr lang="en-US" altLang="zh-CN" sz="2400" dirty="0" smtClean="0"/>
                  <a:t>	SJMP </a:t>
                </a:r>
                <a:r>
                  <a:rPr lang="en-US" altLang="zh-CN" sz="2400" dirty="0"/>
                  <a:t>$</a:t>
                </a:r>
                <a:endParaRPr lang="zh-CN" altLang="zh-CN" sz="2400" dirty="0"/>
              </a:p>
            </p:txBody>
          </p:sp>
        </mc:Choice>
        <mc:Fallback>
          <p:sp>
            <p:nvSpPr>
              <p:cNvPr id="54274" name="Rectangle 2"/>
              <p:cNvSpPr>
                <a:spLocks noGrp="1" noRot="1" noChangeAspect="1" noMove="1" noResize="1" noEditPoints="1" noAdjustHandles="1" noChangeArrowheads="1" noChangeShapeType="1" noTextEdit="1"/>
              </p:cNvSpPr>
              <p:nvPr>
                <p:ph type="body" idx="1"/>
              </p:nvPr>
            </p:nvSpPr>
            <p:spPr>
              <a:xfrm>
                <a:off x="406927" y="1268760"/>
                <a:ext cx="8413545" cy="5184576"/>
              </a:xfrm>
              <a:blipFill rotWithShape="1">
                <a:blip r:embed="rId3"/>
                <a:stretch>
                  <a:fillRect l="-1159" t="-1293" r="-1087" b="-1880"/>
                </a:stretch>
              </a:blipFill>
            </p:spPr>
            <p:txBody>
              <a:bodyPr/>
              <a:lstStyle/>
              <a:p>
                <a:r>
                  <a:rPr lang="zh-CN" altLang="en-US">
                    <a:noFill/>
                  </a:rPr>
                  <a:t> </a:t>
                </a:r>
              </a:p>
            </p:txBody>
          </p:sp>
        </mc:Fallback>
      </mc:AlternateContent>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3.1.7 </a:t>
            </a:r>
            <a:r>
              <a:rPr lang="zh-CN" altLang="zh-CN" sz="3200" b="1" dirty="0" smtClean="0"/>
              <a:t>位</a:t>
            </a:r>
            <a:r>
              <a:rPr lang="zh-CN" altLang="zh-CN" sz="3200" b="1" dirty="0"/>
              <a:t>操作指令</a:t>
            </a:r>
          </a:p>
        </p:txBody>
      </p:sp>
    </p:spTree>
    <p:extLst>
      <p:ext uri="{BB962C8B-B14F-4D97-AF65-F5344CB8AC3E}">
        <p14:creationId xmlns:p14="http://schemas.microsoft.com/office/powerpoint/2010/main" val="784701952"/>
      </p:ext>
    </p:extLst>
  </p:cSld>
  <p:clrMapOvr>
    <a:masterClrMapping/>
  </p:clrMapOvr>
  <p:transition spd="med">
    <p:split orient="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23528" y="1340768"/>
            <a:ext cx="8413545" cy="5184576"/>
          </a:xfrm>
          <a:noFill/>
        </p:spPr>
        <p:txBody>
          <a:bodyPr/>
          <a:lstStyle/>
          <a:p>
            <a:pPr marL="0" indent="0">
              <a:lnSpc>
                <a:spcPct val="150000"/>
              </a:lnSpc>
              <a:buNone/>
            </a:pPr>
            <a:r>
              <a:rPr lang="en-US" altLang="zh-CN" sz="2400" dirty="0"/>
              <a:t> </a:t>
            </a:r>
            <a:r>
              <a:rPr lang="en-US" altLang="zh-CN" sz="2400" dirty="0" smtClean="0"/>
              <a:t>     </a:t>
            </a:r>
            <a:r>
              <a:rPr lang="zh-CN" altLang="zh-CN" sz="2400" dirty="0" smtClean="0"/>
              <a:t>汇编语言</a:t>
            </a:r>
            <a:r>
              <a:rPr lang="zh-CN" altLang="zh-CN" sz="2400" dirty="0"/>
              <a:t>是面向机器的语言，用助记符代替机器指令的操作码，用地址符号或标号代替指令或操作数的地址。</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 </a:t>
            </a:r>
            <a:r>
              <a:rPr lang="zh-CN" altLang="zh-CN" sz="3200" b="1" dirty="0" smtClean="0"/>
              <a:t>汇编语言程序设计</a:t>
            </a:r>
            <a:endParaRPr lang="zh-CN" altLang="zh-CN" sz="3200" b="1" dirty="0"/>
          </a:p>
        </p:txBody>
      </p:sp>
    </p:spTree>
    <p:extLst>
      <p:ext uri="{BB962C8B-B14F-4D97-AF65-F5344CB8AC3E}">
        <p14:creationId xmlns:p14="http://schemas.microsoft.com/office/powerpoint/2010/main" val="2341571237"/>
      </p:ext>
    </p:extLst>
  </p:cSld>
  <p:clrMapOvr>
    <a:masterClrMapping/>
  </p:clrMapOvr>
  <p:transition spd="med">
    <p:split orient="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413545" cy="5184576"/>
          </a:xfrm>
          <a:noFill/>
        </p:spPr>
        <p:txBody>
          <a:bodyPr/>
          <a:lstStyle/>
          <a:p>
            <a:pPr marL="0" indent="0">
              <a:buNone/>
            </a:pPr>
            <a:r>
              <a:rPr lang="en-US" altLang="zh-CN" sz="2400" dirty="0" smtClean="0"/>
              <a:t>      </a:t>
            </a:r>
            <a:r>
              <a:rPr lang="zh-CN" altLang="zh-CN" sz="2400" dirty="0" smtClean="0"/>
              <a:t>汇编语言</a:t>
            </a:r>
            <a:r>
              <a:rPr lang="zh-CN" altLang="zh-CN" sz="2400" dirty="0"/>
              <a:t>源程序由一条条汇编语言语句构成。汇编语言中的每条语句都应当符合典型的四分段格式：</a:t>
            </a:r>
          </a:p>
          <a:p>
            <a:pPr marL="0" indent="0">
              <a:buNone/>
            </a:pPr>
            <a:r>
              <a:rPr lang="en-US" altLang="zh-CN" sz="2400" dirty="0"/>
              <a:t>	</a:t>
            </a:r>
            <a:r>
              <a:rPr lang="en-US" altLang="zh-CN" sz="2400" b="1" dirty="0"/>
              <a:t>[</a:t>
            </a:r>
            <a:r>
              <a:rPr lang="zh-CN" altLang="zh-CN" sz="2400" b="1" dirty="0"/>
              <a:t>标号段</a:t>
            </a:r>
            <a:r>
              <a:rPr lang="en-US" altLang="zh-CN" sz="2400" b="1" dirty="0"/>
              <a:t>] [</a:t>
            </a:r>
            <a:r>
              <a:rPr lang="zh-CN" altLang="zh-CN" sz="2400" b="1" dirty="0"/>
              <a:t>操作码段</a:t>
            </a:r>
            <a:r>
              <a:rPr lang="en-US" altLang="zh-CN" sz="2400" b="1" dirty="0"/>
              <a:t>] [</a:t>
            </a:r>
            <a:r>
              <a:rPr lang="zh-CN" altLang="zh-CN" sz="2400" b="1" dirty="0"/>
              <a:t>操作数段</a:t>
            </a:r>
            <a:r>
              <a:rPr lang="en-US" altLang="zh-CN" sz="2400" b="1" dirty="0"/>
              <a:t>]  ; [</a:t>
            </a:r>
            <a:r>
              <a:rPr lang="zh-CN" altLang="zh-CN" sz="2400" b="1" dirty="0"/>
              <a:t>注释段</a:t>
            </a:r>
            <a:r>
              <a:rPr lang="en-US" altLang="zh-CN" sz="2400" b="1" dirty="0"/>
              <a:t>]</a:t>
            </a:r>
            <a:endParaRPr lang="zh-CN" altLang="zh-CN" sz="2400" b="1" dirty="0"/>
          </a:p>
          <a:p>
            <a:pPr marL="0" indent="0">
              <a:buNone/>
            </a:pPr>
            <a:r>
              <a:rPr lang="zh-CN" altLang="zh-CN" sz="2400" dirty="0" smtClean="0"/>
              <a:t>例如</a:t>
            </a:r>
            <a:r>
              <a:rPr lang="en-US" altLang="zh-CN" sz="2400" dirty="0"/>
              <a:t>:</a:t>
            </a:r>
            <a:endParaRPr lang="zh-CN" altLang="zh-CN" sz="2400" dirty="0"/>
          </a:p>
          <a:p>
            <a:pPr marL="0" indent="0">
              <a:buNone/>
            </a:pPr>
            <a:r>
              <a:rPr lang="en-US" altLang="zh-CN" sz="2400" dirty="0" smtClean="0"/>
              <a:t>       LOOP</a:t>
            </a:r>
            <a:r>
              <a:rPr lang="en-US" altLang="zh-CN" sz="2400" dirty="0"/>
              <a:t>: ADD A,50H		</a:t>
            </a:r>
            <a:r>
              <a:rPr lang="en-US" altLang="zh-CN" sz="2400" dirty="0">
                <a:solidFill>
                  <a:srgbClr val="00B050"/>
                </a:solidFill>
              </a:rPr>
              <a:t>;(50H)+(A)</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3.2.1 </a:t>
            </a:r>
            <a:r>
              <a:rPr lang="zh-CN" altLang="zh-CN" sz="3200" b="1" dirty="0" smtClean="0"/>
              <a:t>汇编语言</a:t>
            </a:r>
            <a:r>
              <a:rPr lang="zh-CN" altLang="zh-CN" sz="3200" b="1" dirty="0"/>
              <a:t>格式</a:t>
            </a:r>
          </a:p>
        </p:txBody>
      </p:sp>
    </p:spTree>
    <p:extLst>
      <p:ext uri="{BB962C8B-B14F-4D97-AF65-F5344CB8AC3E}">
        <p14:creationId xmlns:p14="http://schemas.microsoft.com/office/powerpoint/2010/main" val="737802582"/>
      </p:ext>
    </p:extLst>
  </p:cSld>
  <p:clrMapOvr>
    <a:masterClrMapping/>
  </p:clrMapOvr>
  <p:transition spd="med">
    <p:split orient="ver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413545" cy="5184576"/>
          </a:xfrm>
          <a:noFill/>
        </p:spPr>
        <p:txBody>
          <a:bodyPr/>
          <a:lstStyle/>
          <a:p>
            <a:pPr marL="0" lvl="0" indent="0">
              <a:buNone/>
            </a:pPr>
            <a:r>
              <a:rPr lang="en-US" altLang="zh-CN" sz="2400" b="1" dirty="0" smtClean="0"/>
              <a:t>1. </a:t>
            </a:r>
            <a:r>
              <a:rPr lang="zh-CN" altLang="zh-CN" sz="2400" b="1" dirty="0" smtClean="0"/>
              <a:t>汇编</a:t>
            </a:r>
            <a:r>
              <a:rPr lang="zh-CN" altLang="zh-CN" sz="2400" b="1" dirty="0"/>
              <a:t>起始</a:t>
            </a:r>
          </a:p>
          <a:p>
            <a:pPr marL="0" indent="0">
              <a:buNone/>
            </a:pPr>
            <a:r>
              <a:rPr lang="zh-CN" altLang="zh-CN" sz="2400" b="1" dirty="0"/>
              <a:t>格式：</a:t>
            </a:r>
            <a:r>
              <a:rPr lang="en-US" altLang="zh-CN" sz="2400" dirty="0"/>
              <a:t>ORG (16</a:t>
            </a:r>
            <a:r>
              <a:rPr lang="zh-CN" altLang="zh-CN" sz="2400" dirty="0"/>
              <a:t>位地址或标号</a:t>
            </a:r>
            <a:r>
              <a:rPr lang="en-US" altLang="zh-CN" sz="2400" dirty="0"/>
              <a:t>)</a:t>
            </a:r>
            <a:endParaRPr lang="zh-CN" altLang="zh-CN" sz="2400" dirty="0"/>
          </a:p>
          <a:p>
            <a:pPr marL="0" indent="0">
              <a:buNone/>
            </a:pPr>
            <a:r>
              <a:rPr lang="zh-CN" altLang="zh-CN" sz="2400" b="1" dirty="0"/>
              <a:t>功能：</a:t>
            </a:r>
            <a:r>
              <a:rPr lang="zh-CN" altLang="zh-CN" sz="2400" dirty="0"/>
              <a:t>常用于汇编语言源程序或数据块开头，指示汇编程序开始对源程序汇编，汇编后生成目标程序存放在指令中指定的存储单元。例如：</a:t>
            </a:r>
          </a:p>
          <a:p>
            <a:pPr marL="0" indent="0">
              <a:buNone/>
            </a:pPr>
            <a:r>
              <a:rPr lang="en-US" altLang="zh-CN" sz="2400" b="1" dirty="0"/>
              <a:t>ORG 1500H</a:t>
            </a:r>
            <a:r>
              <a:rPr lang="en-US" altLang="zh-CN" sz="2400" dirty="0"/>
              <a:t>	</a:t>
            </a:r>
            <a:r>
              <a:rPr lang="en-US" altLang="zh-CN" sz="2400" dirty="0" smtClean="0"/>
              <a:t>  </a:t>
            </a:r>
            <a:r>
              <a:rPr lang="en-US" altLang="zh-CN" sz="2000" b="1" dirty="0" smtClean="0">
                <a:solidFill>
                  <a:srgbClr val="00B050"/>
                </a:solidFill>
              </a:rPr>
              <a:t>;</a:t>
            </a:r>
            <a:r>
              <a:rPr lang="zh-CN" altLang="zh-CN" sz="2000" b="1" dirty="0">
                <a:solidFill>
                  <a:srgbClr val="00B050"/>
                </a:solidFill>
              </a:rPr>
              <a:t>指示后面的程序或数据块以</a:t>
            </a:r>
            <a:r>
              <a:rPr lang="en-US" altLang="zh-CN" sz="2000" b="1" dirty="0">
                <a:solidFill>
                  <a:srgbClr val="00B050"/>
                </a:solidFill>
              </a:rPr>
              <a:t>1500H</a:t>
            </a:r>
            <a:r>
              <a:rPr lang="zh-CN" altLang="zh-CN" sz="2000" b="1" dirty="0">
                <a:solidFill>
                  <a:srgbClr val="00B050"/>
                </a:solidFill>
              </a:rPr>
              <a:t>为起始地址连续存放</a:t>
            </a:r>
            <a:endParaRPr lang="zh-CN" altLang="zh-CN" sz="2400" b="1" dirty="0">
              <a:solidFill>
                <a:srgbClr val="00B050"/>
              </a:solidFill>
            </a:endParaRPr>
          </a:p>
          <a:p>
            <a:pPr marL="0" indent="0">
              <a:buNone/>
            </a:pPr>
            <a:endParaRPr lang="en-US" altLang="zh-CN" sz="2400" dirty="0" smtClean="0"/>
          </a:p>
          <a:p>
            <a:pPr marL="0" indent="0">
              <a:buNone/>
            </a:pPr>
            <a:r>
              <a:rPr lang="en-US" altLang="zh-CN" sz="2400" dirty="0" smtClean="0"/>
              <a:t>ORG</a:t>
            </a:r>
            <a:r>
              <a:rPr lang="zh-CN" altLang="zh-CN" sz="2400" dirty="0"/>
              <a:t>可以多次出现在程序的任何地方。当它出现时，下一条指令的地址就由此重新定位。</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Tree>
    <p:extLst>
      <p:ext uri="{BB962C8B-B14F-4D97-AF65-F5344CB8AC3E}">
        <p14:creationId xmlns:p14="http://schemas.microsoft.com/office/powerpoint/2010/main" val="1355882989"/>
      </p:ext>
    </p:extLst>
  </p:cSld>
  <p:clrMapOvr>
    <a:masterClrMapping/>
  </p:clrMapOvr>
  <p:transition spd="med">
    <p:split orient="vert"/>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413545" cy="5184576"/>
          </a:xfrm>
          <a:noFill/>
        </p:spPr>
        <p:txBody>
          <a:bodyPr/>
          <a:lstStyle/>
          <a:p>
            <a:pPr marL="0" lvl="0" indent="0">
              <a:buNone/>
            </a:pPr>
            <a:r>
              <a:rPr lang="en-US" altLang="zh-CN" sz="2400" b="1" dirty="0" smtClean="0"/>
              <a:t>2. </a:t>
            </a:r>
            <a:r>
              <a:rPr lang="zh-CN" altLang="zh-CN" sz="2400" b="1" dirty="0" smtClean="0"/>
              <a:t>汇编</a:t>
            </a:r>
            <a:r>
              <a:rPr lang="zh-CN" altLang="zh-CN" sz="2400" b="1" dirty="0"/>
              <a:t>结束</a:t>
            </a:r>
          </a:p>
          <a:p>
            <a:pPr marL="0" indent="0">
              <a:buNone/>
            </a:pPr>
            <a:r>
              <a:rPr lang="zh-CN" altLang="zh-CN" sz="2400" b="1" dirty="0"/>
              <a:t>格式：</a:t>
            </a:r>
            <a:r>
              <a:rPr lang="en-US" altLang="zh-CN" sz="2400" dirty="0"/>
              <a:t>[</a:t>
            </a:r>
            <a:r>
              <a:rPr lang="zh-CN" altLang="zh-CN" sz="2400" dirty="0"/>
              <a:t>标号</a:t>
            </a:r>
            <a:r>
              <a:rPr lang="en-US" altLang="zh-CN" sz="2400" dirty="0"/>
              <a:t>:] END</a:t>
            </a:r>
            <a:endParaRPr lang="zh-CN" altLang="zh-CN" sz="2400" dirty="0"/>
          </a:p>
          <a:p>
            <a:pPr marL="0" indent="0">
              <a:buNone/>
            </a:pPr>
            <a:r>
              <a:rPr lang="zh-CN" altLang="zh-CN" sz="2400" b="1" dirty="0"/>
              <a:t>功能：</a:t>
            </a:r>
            <a:r>
              <a:rPr lang="zh-CN" altLang="zh-CN" sz="2400" dirty="0"/>
              <a:t>指示源程序结束。在</a:t>
            </a:r>
            <a:r>
              <a:rPr lang="en-US" altLang="zh-CN" sz="2400" dirty="0"/>
              <a:t>END</a:t>
            </a:r>
            <a:r>
              <a:rPr lang="zh-CN" altLang="zh-CN" sz="2400" dirty="0"/>
              <a:t>之后所有的汇编语言指令均不予以汇编</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Tree>
    <p:extLst>
      <p:ext uri="{BB962C8B-B14F-4D97-AF65-F5344CB8AC3E}">
        <p14:creationId xmlns:p14="http://schemas.microsoft.com/office/powerpoint/2010/main" val="764399790"/>
      </p:ext>
    </p:extLst>
  </p:cSld>
  <p:clrMapOvr>
    <a:masterClrMapping/>
  </p:clrMapOvr>
  <p:transition spd="med">
    <p:split orient="ver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413545" cy="5184576"/>
          </a:xfrm>
          <a:noFill/>
        </p:spPr>
        <p:txBody>
          <a:bodyPr/>
          <a:lstStyle/>
          <a:p>
            <a:pPr marL="0" lvl="0" indent="0">
              <a:buNone/>
            </a:pPr>
            <a:r>
              <a:rPr lang="en-US" altLang="zh-CN" sz="2400" b="1" dirty="0" smtClean="0"/>
              <a:t>3. </a:t>
            </a:r>
            <a:r>
              <a:rPr lang="zh-CN" altLang="zh-CN" sz="2400" b="1" dirty="0" smtClean="0"/>
              <a:t>赋值</a:t>
            </a:r>
            <a:endParaRPr lang="zh-CN" altLang="zh-CN" sz="2400" b="1" dirty="0"/>
          </a:p>
          <a:p>
            <a:pPr marL="0" indent="0">
              <a:buNone/>
            </a:pPr>
            <a:r>
              <a:rPr lang="zh-CN" altLang="zh-CN" sz="2400" b="1" dirty="0"/>
              <a:t>格式：</a:t>
            </a:r>
            <a:r>
              <a:rPr lang="zh-CN" altLang="zh-CN" sz="2400" dirty="0"/>
              <a:t>字符名称</a:t>
            </a:r>
            <a:r>
              <a:rPr lang="en-US" altLang="zh-CN" sz="2400" dirty="0"/>
              <a:t>EQU (</a:t>
            </a:r>
            <a:r>
              <a:rPr lang="zh-CN" altLang="zh-CN" sz="2400" dirty="0"/>
              <a:t>数据或汇编符号</a:t>
            </a:r>
            <a:r>
              <a:rPr lang="en-US" altLang="zh-CN" sz="2400" dirty="0"/>
              <a:t>)</a:t>
            </a:r>
            <a:endParaRPr lang="zh-CN" altLang="zh-CN" sz="2400" dirty="0"/>
          </a:p>
          <a:p>
            <a:pPr marL="0" indent="0">
              <a:buNone/>
            </a:pPr>
            <a:r>
              <a:rPr lang="zh-CN" altLang="zh-CN" sz="2400" b="1" dirty="0"/>
              <a:t>功能：</a:t>
            </a:r>
            <a:r>
              <a:rPr lang="en-US" altLang="zh-CN" sz="2400" dirty="0"/>
              <a:t>EQU</a:t>
            </a:r>
            <a:r>
              <a:rPr lang="zh-CN" altLang="zh-CN" sz="2400" dirty="0"/>
              <a:t>把右边的“数据或汇编符号” 赋值给左边的“字符名称”。例如</a:t>
            </a:r>
            <a:r>
              <a:rPr lang="en-US" altLang="zh-CN" sz="2400" dirty="0"/>
              <a:t>:</a:t>
            </a:r>
            <a:endParaRPr lang="zh-CN" altLang="zh-CN" sz="2400" dirty="0"/>
          </a:p>
          <a:p>
            <a:pPr marL="400050" lvl="1" indent="0">
              <a:buNone/>
            </a:pPr>
            <a:r>
              <a:rPr lang="en-US" altLang="zh-CN" sz="2400" dirty="0"/>
              <a:t>ABC EQU 50H		</a:t>
            </a:r>
            <a:endParaRPr lang="zh-CN" altLang="zh-CN" sz="2400" dirty="0"/>
          </a:p>
          <a:p>
            <a:pPr marL="400050" lvl="1" indent="0">
              <a:buNone/>
            </a:pPr>
            <a:r>
              <a:rPr lang="en-US" altLang="zh-CN" sz="2400" dirty="0"/>
              <a:t>MOV A,ABC		</a:t>
            </a:r>
            <a:r>
              <a:rPr lang="en-US" altLang="zh-CN" sz="2400" dirty="0">
                <a:solidFill>
                  <a:srgbClr val="00B050"/>
                </a:solidFill>
              </a:rPr>
              <a:t>;</a:t>
            </a:r>
            <a:r>
              <a:rPr lang="zh-CN" altLang="zh-CN" sz="2400" dirty="0">
                <a:solidFill>
                  <a:srgbClr val="00B050"/>
                </a:solidFill>
              </a:rPr>
              <a:t>汇编时将</a:t>
            </a:r>
            <a:r>
              <a:rPr lang="en-US" altLang="zh-CN" sz="2400" dirty="0">
                <a:solidFill>
                  <a:srgbClr val="00B050"/>
                </a:solidFill>
              </a:rPr>
              <a:t>ABC</a:t>
            </a:r>
            <a:r>
              <a:rPr lang="zh-CN" altLang="zh-CN" sz="2400" dirty="0">
                <a:solidFill>
                  <a:srgbClr val="00B050"/>
                </a:solidFill>
              </a:rPr>
              <a:t>替换为</a:t>
            </a:r>
            <a:r>
              <a:rPr lang="en-US" altLang="zh-CN" sz="2400" dirty="0">
                <a:solidFill>
                  <a:srgbClr val="00B050"/>
                </a:solidFill>
              </a:rPr>
              <a:t>50H</a:t>
            </a:r>
            <a:endParaRPr lang="zh-CN" altLang="zh-CN" sz="2400" dirty="0">
              <a:solidFill>
                <a:srgbClr val="00B050"/>
              </a:solidFill>
            </a:endParaRP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Tree>
    <p:extLst>
      <p:ext uri="{BB962C8B-B14F-4D97-AF65-F5344CB8AC3E}">
        <p14:creationId xmlns:p14="http://schemas.microsoft.com/office/powerpoint/2010/main" val="1431525800"/>
      </p:ext>
    </p:extLst>
  </p:cSld>
  <p:clrMapOvr>
    <a:masterClrMapping/>
  </p:clrMapOvr>
  <p:transition spd="med">
    <p:split orient="ver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06927" y="1268760"/>
            <a:ext cx="8413545" cy="5184576"/>
          </a:xfrm>
          <a:noFill/>
        </p:spPr>
        <p:txBody>
          <a:bodyPr/>
          <a:lstStyle/>
          <a:p>
            <a:pPr marL="0" lvl="0" indent="0">
              <a:buNone/>
            </a:pPr>
            <a:r>
              <a:rPr lang="en-US" altLang="zh-CN" sz="2400" dirty="0" smtClean="0"/>
              <a:t>4.  </a:t>
            </a:r>
            <a:r>
              <a:rPr lang="zh-CN" altLang="zh-CN" sz="2400" dirty="0" smtClean="0"/>
              <a:t>数据</a:t>
            </a:r>
            <a:r>
              <a:rPr lang="zh-CN" altLang="zh-CN" sz="2400" dirty="0"/>
              <a:t>地址赋值</a:t>
            </a:r>
          </a:p>
          <a:p>
            <a:pPr marL="0" indent="0">
              <a:buNone/>
            </a:pPr>
            <a:r>
              <a:rPr lang="zh-CN" altLang="zh-CN" sz="2400" b="1" dirty="0"/>
              <a:t>格式：</a:t>
            </a:r>
            <a:r>
              <a:rPr lang="zh-CN" altLang="zh-CN" sz="2400" dirty="0"/>
              <a:t>字符名称</a:t>
            </a:r>
            <a:r>
              <a:rPr lang="en-US" altLang="zh-CN" sz="2400" dirty="0"/>
              <a:t>DATA (</a:t>
            </a:r>
            <a:r>
              <a:rPr lang="zh-CN" altLang="zh-CN" sz="2400" dirty="0"/>
              <a:t>表达式</a:t>
            </a:r>
            <a:r>
              <a:rPr lang="en-US" altLang="zh-CN" sz="2400" dirty="0"/>
              <a:t>)</a:t>
            </a:r>
            <a:endParaRPr lang="zh-CN" altLang="zh-CN" sz="2400" dirty="0"/>
          </a:p>
          <a:p>
            <a:pPr marL="0" indent="0">
              <a:buNone/>
            </a:pPr>
            <a:r>
              <a:rPr lang="zh-CN" altLang="zh-CN" sz="2400" b="1" dirty="0"/>
              <a:t>功能：</a:t>
            </a:r>
            <a:r>
              <a:rPr lang="zh-CN" altLang="zh-CN" sz="2400" dirty="0"/>
              <a:t>与</a:t>
            </a:r>
            <a:r>
              <a:rPr lang="en-US" altLang="zh-CN" sz="2400" dirty="0"/>
              <a:t>EQU </a:t>
            </a:r>
            <a:r>
              <a:rPr lang="zh-CN" altLang="zh-CN" sz="2400" dirty="0"/>
              <a:t>类似，把右边“表达式”的值赋给左边的“字符名称”。常在程序中用来定义数据地址。</a:t>
            </a:r>
          </a:p>
          <a:p>
            <a:pPr marL="0" indent="0">
              <a:buNone/>
            </a:pPr>
            <a:endParaRPr lang="en-US" altLang="zh-CN" sz="2400" dirty="0" smtClean="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
        <p:nvSpPr>
          <p:cNvPr id="4" name="矩形 3"/>
          <p:cNvSpPr/>
          <p:nvPr/>
        </p:nvSpPr>
        <p:spPr>
          <a:xfrm>
            <a:off x="480346" y="3068960"/>
            <a:ext cx="8268118" cy="2677656"/>
          </a:xfrm>
          <a:prstGeom prst="rect">
            <a:avLst/>
          </a:prstGeom>
          <a:solidFill>
            <a:schemeClr val="bg1"/>
          </a:solidFill>
          <a:ln>
            <a:solidFill>
              <a:srgbClr val="00B050"/>
            </a:solidFill>
          </a:ln>
        </p:spPr>
        <p:txBody>
          <a:bodyPr wrap="square">
            <a:spAutoFit/>
          </a:bodyPr>
          <a:lstStyle/>
          <a:p>
            <a:pPr marL="0" indent="0">
              <a:buNone/>
            </a:pPr>
            <a:r>
              <a:rPr lang="zh-CN" altLang="zh-CN" sz="2400" dirty="0"/>
              <a:t>两者的区别在于：</a:t>
            </a:r>
          </a:p>
          <a:p>
            <a:r>
              <a:rPr lang="en-US" altLang="zh-CN" sz="2400" dirty="0"/>
              <a:t>EQU</a:t>
            </a:r>
            <a:r>
              <a:rPr lang="zh-CN" altLang="zh-CN" sz="2400" dirty="0"/>
              <a:t>定义的字符名必须先定义后使用，而</a:t>
            </a:r>
            <a:r>
              <a:rPr lang="en-US" altLang="zh-CN" sz="2400" dirty="0"/>
              <a:t>DATA</a:t>
            </a:r>
            <a:r>
              <a:rPr lang="zh-CN" altLang="zh-CN" sz="2400" dirty="0"/>
              <a:t>定义的字符名可以后定义先使用。</a:t>
            </a:r>
          </a:p>
          <a:p>
            <a:r>
              <a:rPr lang="zh-CN" altLang="zh-CN" sz="2400" dirty="0"/>
              <a:t>用</a:t>
            </a:r>
            <a:r>
              <a:rPr lang="en-US" altLang="zh-CN" sz="2400" dirty="0"/>
              <a:t>EQU</a:t>
            </a:r>
            <a:r>
              <a:rPr lang="zh-CN" altLang="zh-CN" sz="2400" dirty="0"/>
              <a:t>伪指令可以把一个汇编符号赋给一个名字，而</a:t>
            </a:r>
            <a:r>
              <a:rPr lang="en-US" altLang="zh-CN" sz="2400" dirty="0"/>
              <a:t>DATA </a:t>
            </a:r>
            <a:r>
              <a:rPr lang="zh-CN" altLang="zh-CN" sz="2400" dirty="0"/>
              <a:t>只能把数据赋给字符名。</a:t>
            </a:r>
          </a:p>
          <a:p>
            <a:r>
              <a:rPr lang="en-US" altLang="zh-CN" sz="2400" dirty="0"/>
              <a:t>DATA</a:t>
            </a:r>
            <a:r>
              <a:rPr lang="zh-CN" altLang="zh-CN" sz="2400" dirty="0"/>
              <a:t>语句中可以把一个表达式的值赋给字符名称，其中的表达式应是可求值的。</a:t>
            </a:r>
            <a:endParaRPr lang="zh-CN" altLang="zh-CN" sz="2400" dirty="0"/>
          </a:p>
        </p:txBody>
      </p:sp>
    </p:spTree>
    <p:extLst>
      <p:ext uri="{BB962C8B-B14F-4D97-AF65-F5344CB8AC3E}">
        <p14:creationId xmlns:p14="http://schemas.microsoft.com/office/powerpoint/2010/main" val="390040720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marL="0" lvl="0" indent="0">
              <a:buNone/>
            </a:pPr>
            <a:r>
              <a:rPr lang="en-US" altLang="zh-CN" sz="2400" b="1" dirty="0" smtClean="0"/>
              <a:t>5. </a:t>
            </a:r>
            <a:r>
              <a:rPr lang="zh-CN" altLang="zh-CN" sz="2400" b="1" dirty="0" smtClean="0"/>
              <a:t>字节</a:t>
            </a:r>
            <a:r>
              <a:rPr lang="zh-CN" altLang="zh-CN" sz="2400" b="1" dirty="0"/>
              <a:t>定义</a:t>
            </a:r>
          </a:p>
          <a:p>
            <a:pPr marL="0" indent="0">
              <a:buNone/>
            </a:pPr>
            <a:r>
              <a:rPr lang="zh-CN" altLang="zh-CN" sz="2400" b="1" dirty="0"/>
              <a:t>格式：</a:t>
            </a:r>
            <a:r>
              <a:rPr lang="en-US" altLang="zh-CN" sz="2400" dirty="0"/>
              <a:t>[</a:t>
            </a:r>
            <a:r>
              <a:rPr lang="zh-CN" altLang="zh-CN" sz="2400" dirty="0"/>
              <a:t>标号</a:t>
            </a:r>
            <a:r>
              <a:rPr lang="en-US" altLang="zh-CN" sz="2400" dirty="0"/>
              <a:t>:] DB (</a:t>
            </a:r>
            <a:r>
              <a:rPr lang="zh-CN" altLang="zh-CN" sz="2400" dirty="0"/>
              <a:t>字节常数、字符或表达式</a:t>
            </a:r>
            <a:r>
              <a:rPr lang="en-US" altLang="zh-CN" sz="2400" dirty="0"/>
              <a:t>)</a:t>
            </a:r>
            <a:endParaRPr lang="zh-CN" altLang="zh-CN" sz="2400" dirty="0"/>
          </a:p>
          <a:p>
            <a:pPr marL="0" indent="0">
              <a:buNone/>
            </a:pPr>
            <a:r>
              <a:rPr lang="zh-CN" altLang="zh-CN" sz="2400" b="1" dirty="0"/>
              <a:t>功能：</a:t>
            </a:r>
            <a:r>
              <a:rPr lang="zh-CN" altLang="zh-CN" sz="2400" dirty="0"/>
              <a:t>指示汇编程序在程序存储器中以标号为起始地址的单元里存放的数为字节数据。例如：</a:t>
            </a:r>
          </a:p>
          <a:p>
            <a:pPr marL="400050" lvl="1" indent="0">
              <a:buNone/>
            </a:pPr>
            <a:r>
              <a:rPr lang="en-US" altLang="zh-CN" sz="2400" dirty="0"/>
              <a:t>ORG 1500H</a:t>
            </a:r>
            <a:endParaRPr lang="zh-CN" altLang="zh-CN" sz="2400" dirty="0"/>
          </a:p>
          <a:p>
            <a:pPr marL="400050" lvl="1" indent="0">
              <a:buNone/>
            </a:pPr>
            <a:r>
              <a:rPr lang="en-US" altLang="zh-CN" sz="2400" dirty="0"/>
              <a:t>LST:DB 20H,30H</a:t>
            </a:r>
            <a:endParaRPr lang="zh-CN" altLang="zh-CN" sz="2400" dirty="0"/>
          </a:p>
          <a:p>
            <a:pPr marL="400050" lvl="1" indent="0">
              <a:buNone/>
            </a:pPr>
            <a:r>
              <a:rPr lang="en-US" altLang="zh-CN" sz="2400" dirty="0"/>
              <a:t>STR:DB ‘AB</a:t>
            </a:r>
            <a:r>
              <a:rPr lang="en-US"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
        <p:nvSpPr>
          <p:cNvPr id="5" name="矩形 4"/>
          <p:cNvSpPr/>
          <p:nvPr/>
        </p:nvSpPr>
        <p:spPr>
          <a:xfrm>
            <a:off x="467544" y="4289028"/>
            <a:ext cx="8268118" cy="2308324"/>
          </a:xfrm>
          <a:prstGeom prst="rect">
            <a:avLst/>
          </a:prstGeom>
          <a:solidFill>
            <a:schemeClr val="bg1"/>
          </a:solidFill>
          <a:ln>
            <a:solidFill>
              <a:srgbClr val="00B050"/>
            </a:solidFill>
          </a:ln>
        </p:spPr>
        <p:txBody>
          <a:bodyPr wrap="square">
            <a:spAutoFit/>
          </a:bodyPr>
          <a:lstStyle/>
          <a:p>
            <a:pPr marL="0" indent="0">
              <a:buNone/>
            </a:pPr>
            <a:r>
              <a:rPr lang="zh-CN" altLang="zh-CN" sz="2400" dirty="0"/>
              <a:t>经汇编后，则有</a:t>
            </a:r>
            <a:r>
              <a:rPr lang="en-US" altLang="zh-CN" sz="2400" dirty="0"/>
              <a:t>:</a:t>
            </a:r>
            <a:endParaRPr lang="zh-CN" altLang="zh-CN" sz="2400" dirty="0"/>
          </a:p>
          <a:p>
            <a:pPr marL="400050" lvl="1" indent="0">
              <a:buNone/>
            </a:pPr>
            <a:r>
              <a:rPr lang="en-US" altLang="zh-CN" sz="2400" dirty="0"/>
              <a:t>(1500H) = 20H</a:t>
            </a:r>
            <a:endParaRPr lang="zh-CN" altLang="zh-CN" sz="2400" dirty="0"/>
          </a:p>
          <a:p>
            <a:pPr marL="400050" lvl="1" indent="0">
              <a:buNone/>
            </a:pPr>
            <a:r>
              <a:rPr lang="en-US" altLang="zh-CN" sz="2400" dirty="0"/>
              <a:t>(1501H) = 30H</a:t>
            </a:r>
            <a:endParaRPr lang="zh-CN" altLang="zh-CN" sz="2400" dirty="0"/>
          </a:p>
          <a:p>
            <a:pPr marL="400050" lvl="1" indent="0">
              <a:buNone/>
            </a:pPr>
            <a:r>
              <a:rPr lang="en-US" altLang="zh-CN" sz="2400" dirty="0"/>
              <a:t>(1502H) = 41H</a:t>
            </a:r>
            <a:endParaRPr lang="zh-CN" altLang="zh-CN" sz="2400" dirty="0"/>
          </a:p>
          <a:p>
            <a:pPr marL="400050" lvl="1" indent="0">
              <a:buNone/>
            </a:pPr>
            <a:r>
              <a:rPr lang="en-US" altLang="zh-CN" sz="2400" dirty="0"/>
              <a:t>(1503H) = 42H</a:t>
            </a:r>
            <a:endParaRPr lang="zh-CN" altLang="zh-CN" sz="2400" dirty="0"/>
          </a:p>
          <a:p>
            <a:pPr marL="400050" lvl="1" indent="0">
              <a:buNone/>
            </a:pPr>
            <a:r>
              <a:rPr lang="zh-CN" altLang="zh-CN" sz="2400" dirty="0"/>
              <a:t>其中，</a:t>
            </a:r>
            <a:r>
              <a:rPr lang="en-US" altLang="zh-CN" sz="2400" dirty="0"/>
              <a:t>41H</a:t>
            </a:r>
            <a:r>
              <a:rPr lang="zh-CN" altLang="zh-CN" sz="2400" dirty="0"/>
              <a:t>、</a:t>
            </a:r>
            <a:r>
              <a:rPr lang="en-US" altLang="zh-CN" sz="2400" dirty="0"/>
              <a:t>42H</a:t>
            </a:r>
            <a:r>
              <a:rPr lang="zh-CN" altLang="zh-CN" sz="2400" dirty="0"/>
              <a:t>为</a:t>
            </a:r>
            <a:r>
              <a:rPr lang="en-US" altLang="zh-CN" sz="2400" dirty="0"/>
              <a:t>A</a:t>
            </a:r>
            <a:r>
              <a:rPr lang="zh-CN" altLang="zh-CN" sz="2400" dirty="0"/>
              <a:t>、</a:t>
            </a:r>
            <a:r>
              <a:rPr lang="en-US" altLang="zh-CN" sz="2400" dirty="0"/>
              <a:t>B</a:t>
            </a:r>
            <a:r>
              <a:rPr lang="zh-CN" altLang="zh-CN" sz="2400" dirty="0"/>
              <a:t>的</a:t>
            </a:r>
            <a:r>
              <a:rPr lang="en-US" altLang="zh-CN" sz="2400" dirty="0"/>
              <a:t>ASCII </a:t>
            </a:r>
            <a:r>
              <a:rPr lang="zh-CN" altLang="zh-CN" sz="2400" dirty="0"/>
              <a:t>编码值。</a:t>
            </a:r>
            <a:endParaRPr lang="zh-CN" altLang="zh-CN" sz="2400" dirty="0"/>
          </a:p>
        </p:txBody>
      </p:sp>
    </p:spTree>
    <p:extLst>
      <p:ext uri="{BB962C8B-B14F-4D97-AF65-F5344CB8AC3E}">
        <p14:creationId xmlns:p14="http://schemas.microsoft.com/office/powerpoint/2010/main" val="2844646824"/>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4672048"/>
          </a:xfrm>
          <a:prstGeom prst="rect">
            <a:avLst/>
          </a:prstGeom>
        </p:spPr>
        <p:txBody>
          <a:bodyPr wrap="square">
            <a:spAutoFit/>
          </a:bodyPr>
          <a:lstStyle/>
          <a:p>
            <a:pPr>
              <a:lnSpc>
                <a:spcPct val="120000"/>
              </a:lnSpc>
            </a:pPr>
            <a:r>
              <a:rPr lang="en-US" altLang="zh-CN" sz="2400" b="1" dirty="0"/>
              <a:t>1</a:t>
            </a:r>
            <a:r>
              <a:rPr lang="zh-CN" altLang="zh-CN" sz="2400" b="1" dirty="0"/>
              <a:t>、立即寻址</a:t>
            </a:r>
          </a:p>
          <a:p>
            <a:pPr>
              <a:lnSpc>
                <a:spcPct val="120000"/>
              </a:lnSpc>
            </a:pPr>
            <a:r>
              <a:rPr lang="en-US" altLang="zh-CN" sz="2400" dirty="0" smtClean="0"/>
              <a:t>      </a:t>
            </a:r>
            <a:r>
              <a:rPr lang="zh-CN" altLang="zh-CN" sz="2400" dirty="0" smtClean="0"/>
              <a:t>指令</a:t>
            </a:r>
            <a:r>
              <a:rPr lang="zh-CN" altLang="zh-CN" sz="2400" dirty="0"/>
              <a:t>中地址码部分给出的就是操作数本身的寻址方式就是立即寻址。该操作数称为立即数，立即数前面加“</a:t>
            </a:r>
            <a:r>
              <a:rPr lang="en-US" altLang="zh-CN" sz="2400" dirty="0"/>
              <a:t>#</a:t>
            </a:r>
            <a:r>
              <a:rPr lang="zh-CN" altLang="zh-CN" sz="2400" dirty="0"/>
              <a:t>”号，以区别</a:t>
            </a:r>
            <a:r>
              <a:rPr lang="zh-CN" altLang="zh-CN" sz="2400" dirty="0" smtClean="0"/>
              <a:t>直接地址。</a:t>
            </a:r>
            <a:endParaRPr lang="zh-CN" altLang="zh-CN" sz="2400" dirty="0"/>
          </a:p>
          <a:p>
            <a:pPr>
              <a:lnSpc>
                <a:spcPct val="120000"/>
              </a:lnSpc>
            </a:pPr>
            <a:r>
              <a:rPr lang="zh-CN" altLang="zh-CN" sz="2400" dirty="0"/>
              <a:t>例如：</a:t>
            </a:r>
          </a:p>
          <a:p>
            <a:pPr>
              <a:lnSpc>
                <a:spcPct val="120000"/>
              </a:lnSpc>
            </a:pPr>
            <a:r>
              <a:rPr lang="en-US" altLang="zh-CN" sz="2400" b="1" dirty="0"/>
              <a:t>MOV A,#65H		</a:t>
            </a:r>
            <a:r>
              <a:rPr lang="en-US" altLang="zh-CN" sz="2400" b="1" dirty="0" smtClean="0"/>
              <a:t>     </a:t>
            </a:r>
            <a:r>
              <a:rPr lang="en-US" altLang="zh-CN" sz="2400" b="1" dirty="0" smtClean="0">
                <a:solidFill>
                  <a:srgbClr val="00B050"/>
                </a:solidFill>
              </a:rPr>
              <a:t>  ;</a:t>
            </a:r>
            <a:r>
              <a:rPr lang="en-US" altLang="zh-CN" sz="2400" b="1" dirty="0">
                <a:solidFill>
                  <a:srgbClr val="00B050"/>
                </a:solidFill>
              </a:rPr>
              <a:t>65H</a:t>
            </a:r>
            <a:r>
              <a:rPr lang="zh-CN" altLang="zh-CN" sz="2400" b="1" dirty="0">
                <a:solidFill>
                  <a:srgbClr val="00B050"/>
                </a:solidFill>
              </a:rPr>
              <a:t>→</a:t>
            </a:r>
            <a:r>
              <a:rPr lang="en-US" altLang="zh-CN" sz="2400" b="1" dirty="0">
                <a:solidFill>
                  <a:srgbClr val="00B050"/>
                </a:solidFill>
              </a:rPr>
              <a:t>A</a:t>
            </a:r>
            <a:r>
              <a:rPr lang="zh-CN" altLang="zh-CN" sz="2400" b="1" dirty="0">
                <a:solidFill>
                  <a:srgbClr val="00B050"/>
                </a:solidFill>
              </a:rPr>
              <a:t>，机器码</a:t>
            </a:r>
            <a:r>
              <a:rPr lang="en-US" altLang="zh-CN" sz="2400" b="1" dirty="0">
                <a:solidFill>
                  <a:srgbClr val="00B050"/>
                </a:solidFill>
              </a:rPr>
              <a:t>7465</a:t>
            </a:r>
            <a:endParaRPr lang="zh-CN" altLang="zh-CN" sz="2400" b="1" dirty="0">
              <a:solidFill>
                <a:srgbClr val="00B050"/>
              </a:solidFill>
            </a:endParaRPr>
          </a:p>
          <a:p>
            <a:pPr>
              <a:lnSpc>
                <a:spcPct val="120000"/>
              </a:lnSpc>
            </a:pPr>
            <a:r>
              <a:rPr lang="en-US" altLang="zh-CN" sz="2400" b="1" dirty="0"/>
              <a:t>MOV DPTR,#</a:t>
            </a:r>
            <a:r>
              <a:rPr lang="en-US" altLang="zh-CN" sz="2400" b="1" dirty="0" smtClean="0"/>
              <a:t>1050H      </a:t>
            </a:r>
            <a:r>
              <a:rPr lang="en-US" altLang="zh-CN" sz="2400" b="1" dirty="0" smtClean="0">
                <a:solidFill>
                  <a:srgbClr val="00B050"/>
                </a:solidFill>
              </a:rPr>
              <a:t> ;1050H</a:t>
            </a:r>
            <a:r>
              <a:rPr lang="zh-CN" altLang="zh-CN" sz="2400" b="1" dirty="0">
                <a:solidFill>
                  <a:srgbClr val="00B050"/>
                </a:solidFill>
              </a:rPr>
              <a:t>→</a:t>
            </a:r>
            <a:r>
              <a:rPr lang="en-US" altLang="zh-CN" sz="2400" b="1" dirty="0">
                <a:solidFill>
                  <a:srgbClr val="00B050"/>
                </a:solidFill>
              </a:rPr>
              <a:t>DPTR</a:t>
            </a:r>
            <a:r>
              <a:rPr lang="zh-CN" altLang="zh-CN" sz="2400" b="1" dirty="0">
                <a:solidFill>
                  <a:srgbClr val="00B050"/>
                </a:solidFill>
              </a:rPr>
              <a:t>，机器码为</a:t>
            </a:r>
            <a:r>
              <a:rPr lang="en-US" altLang="zh-CN" sz="2400" b="1" dirty="0">
                <a:solidFill>
                  <a:srgbClr val="00B050"/>
                </a:solidFill>
              </a:rPr>
              <a:t>901050</a:t>
            </a:r>
            <a:endParaRPr lang="zh-CN" altLang="zh-CN" sz="2400" b="1" dirty="0">
              <a:solidFill>
                <a:srgbClr val="00B050"/>
              </a:solidFill>
            </a:endParaRPr>
          </a:p>
          <a:p>
            <a:pPr>
              <a:lnSpc>
                <a:spcPct val="120000"/>
              </a:lnSpc>
            </a:pPr>
            <a:endParaRPr lang="en-US" altLang="zh-CN" sz="2000" dirty="0" smtClean="0">
              <a:latin typeface="楷体" pitchFamily="49" charset="-122"/>
              <a:ea typeface="楷体" pitchFamily="49" charset="-122"/>
            </a:endParaRPr>
          </a:p>
          <a:p>
            <a:pPr>
              <a:lnSpc>
                <a:spcPct val="120000"/>
              </a:lnSpc>
            </a:pPr>
            <a:r>
              <a:rPr lang="zh-CN" altLang="zh-CN" sz="2000" dirty="0" smtClean="0">
                <a:latin typeface="楷体" pitchFamily="49" charset="-122"/>
                <a:ea typeface="楷体" pitchFamily="49" charset="-122"/>
              </a:rPr>
              <a:t>第一</a:t>
            </a:r>
            <a:r>
              <a:rPr lang="zh-CN" altLang="zh-CN" sz="2000" dirty="0">
                <a:latin typeface="楷体" pitchFamily="49" charset="-122"/>
                <a:ea typeface="楷体" pitchFamily="49" charset="-122"/>
              </a:rPr>
              <a:t>条指令功能是把</a:t>
            </a:r>
            <a:r>
              <a:rPr lang="en-US" altLang="zh-CN" sz="2000" dirty="0">
                <a:latin typeface="楷体" pitchFamily="49" charset="-122"/>
                <a:ea typeface="楷体" pitchFamily="49" charset="-122"/>
              </a:rPr>
              <a:t>65H</a:t>
            </a:r>
            <a:r>
              <a:rPr lang="zh-CN" altLang="zh-CN" sz="2000" dirty="0">
                <a:latin typeface="楷体" pitchFamily="49" charset="-122"/>
                <a:ea typeface="楷体" pitchFamily="49" charset="-122"/>
              </a:rPr>
              <a:t>这个数本身送累加器</a:t>
            </a:r>
            <a:r>
              <a:rPr lang="en-US" altLang="zh-CN" sz="2000" dirty="0">
                <a:latin typeface="楷体" pitchFamily="49" charset="-122"/>
                <a:ea typeface="楷体" pitchFamily="49" charset="-122"/>
              </a:rPr>
              <a:t>A</a:t>
            </a:r>
            <a:r>
              <a:rPr lang="zh-CN" altLang="zh-CN" sz="2000" dirty="0">
                <a:latin typeface="楷体" pitchFamily="49" charset="-122"/>
                <a:ea typeface="楷体" pitchFamily="49" charset="-122"/>
              </a:rPr>
              <a:t>。该指令为</a:t>
            </a:r>
            <a:r>
              <a:rPr lang="en-US" altLang="zh-CN" sz="2000" dirty="0">
                <a:latin typeface="楷体" pitchFamily="49" charset="-122"/>
                <a:ea typeface="楷体" pitchFamily="49" charset="-122"/>
              </a:rPr>
              <a:t>2</a:t>
            </a:r>
            <a:r>
              <a:rPr lang="zh-CN" altLang="zh-CN" sz="2000" dirty="0">
                <a:latin typeface="楷体" pitchFamily="49" charset="-122"/>
                <a:ea typeface="楷体" pitchFamily="49" charset="-122"/>
              </a:rPr>
              <a:t>字节指令。</a:t>
            </a:r>
          </a:p>
          <a:p>
            <a:pPr>
              <a:lnSpc>
                <a:spcPct val="120000"/>
              </a:lnSpc>
            </a:pPr>
            <a:r>
              <a:rPr lang="zh-CN" altLang="zh-CN" sz="2000" dirty="0">
                <a:latin typeface="楷体" pitchFamily="49" charset="-122"/>
                <a:ea typeface="楷体" pitchFamily="49" charset="-122"/>
              </a:rPr>
              <a:t>第二条指令功能是把</a:t>
            </a:r>
            <a:r>
              <a:rPr lang="en-US" altLang="zh-CN" sz="2000" dirty="0">
                <a:latin typeface="楷体" pitchFamily="49" charset="-122"/>
                <a:ea typeface="楷体" pitchFamily="49" charset="-122"/>
              </a:rPr>
              <a:t>1050H</a:t>
            </a:r>
            <a:r>
              <a:rPr lang="zh-CN" altLang="zh-CN" sz="2000" dirty="0">
                <a:latin typeface="楷体" pitchFamily="49" charset="-122"/>
                <a:ea typeface="楷体" pitchFamily="49" charset="-122"/>
              </a:rPr>
              <a:t>这个数本身送</a:t>
            </a:r>
            <a:r>
              <a:rPr lang="en-US" altLang="zh-CN" sz="2000" dirty="0">
                <a:latin typeface="楷体" pitchFamily="49" charset="-122"/>
                <a:ea typeface="楷体" pitchFamily="49" charset="-122"/>
              </a:rPr>
              <a:t>DPTR</a:t>
            </a:r>
            <a:r>
              <a:rPr lang="zh-CN" altLang="zh-CN" sz="2000" dirty="0">
                <a:latin typeface="楷体" pitchFamily="49" charset="-122"/>
                <a:ea typeface="楷体" pitchFamily="49" charset="-122"/>
              </a:rPr>
              <a:t>，操作码后是两字节立即数，所以该指令为</a:t>
            </a:r>
            <a:r>
              <a:rPr lang="en-US" altLang="zh-CN" sz="2000" dirty="0">
                <a:latin typeface="楷体" pitchFamily="49" charset="-122"/>
                <a:ea typeface="楷体" pitchFamily="49" charset="-122"/>
              </a:rPr>
              <a:t>3</a:t>
            </a:r>
            <a:r>
              <a:rPr lang="zh-CN" altLang="zh-CN" sz="2000" dirty="0">
                <a:latin typeface="楷体" pitchFamily="49" charset="-122"/>
                <a:ea typeface="楷体" pitchFamily="49" charset="-122"/>
              </a:rPr>
              <a:t>字节指令。</a:t>
            </a:r>
            <a:endParaRPr lang="zh-CN" altLang="en-US" sz="2000" dirty="0">
              <a:latin typeface="楷体" pitchFamily="49" charset="-122"/>
              <a:ea typeface="楷体" pitchFamily="49" charset="-122"/>
            </a:endParaRPr>
          </a:p>
        </p:txBody>
      </p:sp>
    </p:spTree>
    <p:extLst>
      <p:ext uri="{BB962C8B-B14F-4D97-AF65-F5344CB8AC3E}">
        <p14:creationId xmlns:p14="http://schemas.microsoft.com/office/powerpoint/2010/main" val="308428896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marL="0" lvl="0" indent="0">
              <a:buNone/>
            </a:pPr>
            <a:r>
              <a:rPr lang="en-US" altLang="zh-CN" sz="2400" b="1" dirty="0" smtClean="0"/>
              <a:t>6. </a:t>
            </a:r>
            <a:r>
              <a:rPr lang="zh-CN" altLang="zh-CN" sz="2400" b="1" dirty="0" smtClean="0"/>
              <a:t>字</a:t>
            </a:r>
            <a:r>
              <a:rPr lang="zh-CN" altLang="zh-CN" sz="2400" b="1" dirty="0"/>
              <a:t>定义</a:t>
            </a:r>
          </a:p>
          <a:p>
            <a:pPr marL="0" indent="0">
              <a:buNone/>
            </a:pPr>
            <a:r>
              <a:rPr lang="zh-CN" altLang="zh-CN" sz="2400" b="1" dirty="0"/>
              <a:t>格式：</a:t>
            </a:r>
            <a:r>
              <a:rPr lang="en-US" altLang="zh-CN" sz="2400" dirty="0"/>
              <a:t>DW  (</a:t>
            </a:r>
            <a:r>
              <a:rPr lang="zh-CN" altLang="zh-CN" sz="2400" dirty="0"/>
              <a:t>字常数或表达式</a:t>
            </a:r>
            <a:r>
              <a:rPr lang="en-US" altLang="zh-CN" sz="2400" dirty="0"/>
              <a:t>)</a:t>
            </a:r>
            <a:endParaRPr lang="zh-CN" altLang="zh-CN" sz="2400" dirty="0"/>
          </a:p>
          <a:p>
            <a:pPr marL="0" indent="0">
              <a:buNone/>
            </a:pPr>
            <a:r>
              <a:rPr lang="zh-CN" altLang="zh-CN" sz="2400" b="1" dirty="0"/>
              <a:t>功能：</a:t>
            </a:r>
            <a:r>
              <a:rPr lang="zh-CN" altLang="zh-CN" sz="2400" dirty="0"/>
              <a:t>指示汇编程序在程序存储器中以标号为起始地址的单元里存放的数为字数据，即</a:t>
            </a:r>
            <a:r>
              <a:rPr lang="en-US" altLang="zh-CN" sz="2400" dirty="0"/>
              <a:t>16</a:t>
            </a:r>
            <a:r>
              <a:rPr lang="zh-CN" altLang="zh-CN" sz="2400" dirty="0"/>
              <a:t>位二进制数，数据的高</a:t>
            </a:r>
            <a:r>
              <a:rPr lang="en-US" altLang="zh-CN" sz="2400" dirty="0"/>
              <a:t>8</a:t>
            </a:r>
            <a:r>
              <a:rPr lang="zh-CN" altLang="zh-CN" sz="2400" dirty="0"/>
              <a:t>位先存放，低</a:t>
            </a:r>
            <a:r>
              <a:rPr lang="en-US" altLang="zh-CN" sz="2400" dirty="0"/>
              <a:t>8 </a:t>
            </a:r>
            <a:r>
              <a:rPr lang="zh-CN" altLang="zh-CN" sz="2400" dirty="0"/>
              <a:t>位后存放。</a:t>
            </a:r>
            <a:r>
              <a:rPr lang="en-US" altLang="zh-CN" sz="2400" dirty="0"/>
              <a:t>DW</a:t>
            </a:r>
            <a:r>
              <a:rPr lang="zh-CN" altLang="zh-CN" sz="2400" dirty="0"/>
              <a:t>常用于定义一个地址表，例如：</a:t>
            </a:r>
          </a:p>
          <a:p>
            <a:pPr marL="400050" lvl="1" indent="0">
              <a:buNone/>
            </a:pPr>
            <a:r>
              <a:rPr lang="en-US" altLang="zh-CN" sz="2400" dirty="0"/>
              <a:t>ORG 1500H</a:t>
            </a:r>
            <a:endParaRPr lang="zh-CN" altLang="zh-CN" sz="2400" dirty="0"/>
          </a:p>
          <a:p>
            <a:pPr marL="400050" lvl="1" indent="0">
              <a:buNone/>
            </a:pPr>
            <a:r>
              <a:rPr lang="en-US" altLang="zh-CN" sz="2400" dirty="0"/>
              <a:t>TABLE:DW </a:t>
            </a:r>
            <a:r>
              <a:rPr lang="en-US" altLang="zh-CN" sz="2400" dirty="0" smtClean="0"/>
              <a:t>1234H,65H</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
        <p:nvSpPr>
          <p:cNvPr id="5" name="矩形 4"/>
          <p:cNvSpPr/>
          <p:nvPr/>
        </p:nvSpPr>
        <p:spPr>
          <a:xfrm>
            <a:off x="467544" y="4221088"/>
            <a:ext cx="8268118" cy="1200329"/>
          </a:xfrm>
          <a:prstGeom prst="rect">
            <a:avLst/>
          </a:prstGeom>
          <a:solidFill>
            <a:schemeClr val="bg1"/>
          </a:solidFill>
          <a:ln>
            <a:solidFill>
              <a:srgbClr val="00B050"/>
            </a:solidFill>
          </a:ln>
        </p:spPr>
        <p:txBody>
          <a:bodyPr wrap="square">
            <a:spAutoFit/>
          </a:bodyPr>
          <a:lstStyle/>
          <a:p>
            <a:pPr marL="0" indent="0">
              <a:buNone/>
            </a:pPr>
            <a:r>
              <a:rPr lang="zh-CN" altLang="zh-CN" sz="2400" dirty="0"/>
              <a:t>经汇编后</a:t>
            </a:r>
            <a:r>
              <a:rPr lang="en-US" altLang="zh-CN" sz="2400" dirty="0"/>
              <a:t>, </a:t>
            </a:r>
            <a:r>
              <a:rPr lang="zh-CN" altLang="zh-CN" sz="2400" dirty="0"/>
              <a:t>则有</a:t>
            </a:r>
            <a:r>
              <a:rPr lang="en-US" altLang="zh-CN" sz="2400" dirty="0"/>
              <a:t>:</a:t>
            </a:r>
            <a:endParaRPr lang="zh-CN" altLang="zh-CN" sz="2400" dirty="0"/>
          </a:p>
          <a:p>
            <a:pPr marL="0" indent="0">
              <a:buNone/>
            </a:pPr>
            <a:r>
              <a:rPr lang="en-US" altLang="zh-CN" sz="2400" dirty="0"/>
              <a:t>(1500H) = 12H  (1501H) = 34H</a:t>
            </a:r>
            <a:endParaRPr lang="zh-CN" altLang="zh-CN" sz="2400" dirty="0"/>
          </a:p>
          <a:p>
            <a:pPr marL="0" indent="0">
              <a:buNone/>
            </a:pPr>
            <a:r>
              <a:rPr lang="en-US" altLang="zh-CN" sz="2400" dirty="0"/>
              <a:t>(1502H) = 00H  (1503H) = </a:t>
            </a:r>
            <a:r>
              <a:rPr lang="en-US" altLang="zh-CN" sz="2400" dirty="0" smtClean="0"/>
              <a:t>65H</a:t>
            </a:r>
          </a:p>
        </p:txBody>
      </p:sp>
    </p:spTree>
    <p:extLst>
      <p:ext uri="{BB962C8B-B14F-4D97-AF65-F5344CB8AC3E}">
        <p14:creationId xmlns:p14="http://schemas.microsoft.com/office/powerpoint/2010/main" val="3698181158"/>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marL="0" lvl="0" indent="0">
              <a:buNone/>
            </a:pPr>
            <a:r>
              <a:rPr lang="en-US" altLang="zh-CN" sz="2400" b="1" dirty="0" smtClean="0"/>
              <a:t>7. </a:t>
            </a:r>
            <a:r>
              <a:rPr lang="zh-CN" altLang="zh-CN" sz="2400" b="1" dirty="0" smtClean="0"/>
              <a:t>定义</a:t>
            </a:r>
            <a:r>
              <a:rPr lang="zh-CN" altLang="zh-CN" sz="2400" b="1" dirty="0"/>
              <a:t>存储空间</a:t>
            </a:r>
          </a:p>
          <a:p>
            <a:pPr marL="0" indent="0">
              <a:buNone/>
            </a:pPr>
            <a:r>
              <a:rPr lang="zh-CN" altLang="zh-CN" sz="2400" dirty="0"/>
              <a:t>格式：</a:t>
            </a:r>
            <a:r>
              <a:rPr lang="en-US" altLang="zh-CN" sz="2400" dirty="0"/>
              <a:t>DS (</a:t>
            </a:r>
            <a:r>
              <a:rPr lang="zh-CN" altLang="zh-CN" sz="2400" dirty="0"/>
              <a:t>数值表达式</a:t>
            </a:r>
            <a:r>
              <a:rPr lang="en-US" altLang="zh-CN" sz="2400" dirty="0"/>
              <a:t>)</a:t>
            </a:r>
            <a:endParaRPr lang="zh-CN" altLang="zh-CN" sz="2400" dirty="0"/>
          </a:p>
          <a:p>
            <a:pPr marL="0" indent="0">
              <a:buNone/>
            </a:pPr>
            <a:r>
              <a:rPr lang="zh-CN" altLang="zh-CN" sz="2400" dirty="0"/>
              <a:t>功能：指示汇编程序在程序存储器中保留以标号为起始地址的若干字节单元，单元个数由指令中的数值表达式决定。例如：</a:t>
            </a:r>
          </a:p>
          <a:p>
            <a:pPr marL="400050" lvl="1" indent="0">
              <a:buNone/>
            </a:pPr>
            <a:r>
              <a:rPr lang="en-US" altLang="zh-CN" sz="2400" dirty="0"/>
              <a:t>ORG 1500H</a:t>
            </a:r>
            <a:endParaRPr lang="zh-CN" altLang="zh-CN" sz="2400" dirty="0"/>
          </a:p>
          <a:p>
            <a:pPr marL="400050" lvl="1" indent="0">
              <a:buNone/>
            </a:pPr>
            <a:r>
              <a:rPr lang="en-US" altLang="zh-CN" sz="2400" dirty="0"/>
              <a:t>DS 05H</a:t>
            </a:r>
            <a:endParaRPr lang="zh-CN" altLang="zh-CN" sz="2400" dirty="0"/>
          </a:p>
          <a:p>
            <a:pPr marL="400050" lvl="1" indent="0">
              <a:buNone/>
            </a:pPr>
            <a:r>
              <a:rPr lang="en-US" altLang="zh-CN" sz="2400" dirty="0"/>
              <a:t>DB </a:t>
            </a:r>
            <a:r>
              <a:rPr lang="en-US" altLang="zh-CN" sz="2400" dirty="0" smtClean="0"/>
              <a:t>20H</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
        <p:nvSpPr>
          <p:cNvPr id="5" name="矩形 4"/>
          <p:cNvSpPr/>
          <p:nvPr/>
        </p:nvSpPr>
        <p:spPr>
          <a:xfrm>
            <a:off x="445928" y="4293096"/>
            <a:ext cx="8268118" cy="1200329"/>
          </a:xfrm>
          <a:prstGeom prst="rect">
            <a:avLst/>
          </a:prstGeom>
          <a:solidFill>
            <a:schemeClr val="bg1"/>
          </a:solidFill>
          <a:ln>
            <a:solidFill>
              <a:srgbClr val="00B050"/>
            </a:solidFill>
          </a:ln>
        </p:spPr>
        <p:txBody>
          <a:bodyPr wrap="square">
            <a:spAutoFit/>
          </a:bodyPr>
          <a:lstStyle/>
          <a:p>
            <a:pPr marL="0" indent="0">
              <a:buNone/>
            </a:pPr>
            <a:r>
              <a:rPr lang="zh-CN" altLang="zh-CN" sz="2400" dirty="0"/>
              <a:t>汇编以后，从</a:t>
            </a:r>
            <a:r>
              <a:rPr lang="en-US" altLang="zh-CN" sz="2400" dirty="0"/>
              <a:t>1500H</a:t>
            </a:r>
            <a:r>
              <a:rPr lang="zh-CN" altLang="zh-CN" sz="2400" dirty="0"/>
              <a:t>地址开始保留</a:t>
            </a:r>
            <a:r>
              <a:rPr lang="en-US" altLang="zh-CN" sz="2400" dirty="0"/>
              <a:t>5</a:t>
            </a:r>
            <a:r>
              <a:rPr lang="zh-CN" altLang="zh-CN" sz="2400" dirty="0"/>
              <a:t>个字节单元，然后使用</a:t>
            </a:r>
            <a:r>
              <a:rPr lang="en-US" altLang="zh-CN" sz="2400" dirty="0"/>
              <a:t>DB</a:t>
            </a:r>
            <a:r>
              <a:rPr lang="zh-CN" altLang="zh-CN" sz="2400" dirty="0"/>
              <a:t>命令在</a:t>
            </a:r>
            <a:r>
              <a:rPr lang="en-US" altLang="zh-CN" sz="2400" dirty="0"/>
              <a:t>1505H</a:t>
            </a:r>
            <a:r>
              <a:rPr lang="zh-CN" altLang="zh-CN" sz="2400" dirty="0"/>
              <a:t>处给内存赋值，即</a:t>
            </a:r>
          </a:p>
          <a:p>
            <a:pPr marL="0" indent="0">
              <a:buNone/>
            </a:pPr>
            <a:r>
              <a:rPr lang="en-US" altLang="zh-CN" sz="2400" dirty="0"/>
              <a:t>(1505H) = </a:t>
            </a:r>
            <a:r>
              <a:rPr lang="en-US" altLang="zh-CN" sz="2400" dirty="0" smtClean="0"/>
              <a:t>20H</a:t>
            </a:r>
            <a:endParaRPr lang="zh-CN" altLang="zh-CN" sz="2400" dirty="0"/>
          </a:p>
        </p:txBody>
      </p:sp>
    </p:spTree>
    <p:extLst>
      <p:ext uri="{BB962C8B-B14F-4D97-AF65-F5344CB8AC3E}">
        <p14:creationId xmlns:p14="http://schemas.microsoft.com/office/powerpoint/2010/main" val="332507557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marL="0" lvl="0" indent="0">
              <a:buNone/>
            </a:pPr>
            <a:r>
              <a:rPr lang="en-US" altLang="zh-CN" sz="2400" b="1" dirty="0" smtClean="0"/>
              <a:t>8. </a:t>
            </a:r>
            <a:r>
              <a:rPr lang="zh-CN" altLang="zh-CN" sz="2400" b="1" dirty="0" smtClean="0"/>
              <a:t>位</a:t>
            </a:r>
            <a:r>
              <a:rPr lang="zh-CN" altLang="zh-CN" sz="2400" b="1" dirty="0"/>
              <a:t>定义</a:t>
            </a:r>
          </a:p>
          <a:p>
            <a:pPr marL="0" indent="0">
              <a:buNone/>
            </a:pPr>
            <a:r>
              <a:rPr lang="zh-CN" altLang="zh-CN" sz="2400" b="1" dirty="0"/>
              <a:t>格式：</a:t>
            </a:r>
            <a:r>
              <a:rPr lang="zh-CN" altLang="zh-CN" sz="2400" dirty="0"/>
              <a:t>字符名</a:t>
            </a:r>
            <a:r>
              <a:rPr lang="en-US" altLang="zh-CN" sz="2400" dirty="0"/>
              <a:t> BIT (</a:t>
            </a:r>
            <a:r>
              <a:rPr lang="zh-CN" altLang="zh-CN" sz="2400" dirty="0"/>
              <a:t>位地址</a:t>
            </a:r>
            <a:r>
              <a:rPr lang="en-US" altLang="zh-CN" sz="2400" dirty="0"/>
              <a:t>)</a:t>
            </a:r>
            <a:endParaRPr lang="zh-CN" altLang="zh-CN" sz="2400" dirty="0"/>
          </a:p>
          <a:p>
            <a:pPr marL="0" indent="0">
              <a:buNone/>
            </a:pPr>
            <a:r>
              <a:rPr lang="zh-CN" altLang="zh-CN" sz="2400" b="1" dirty="0"/>
              <a:t>功能：</a:t>
            </a:r>
            <a:r>
              <a:rPr lang="zh-CN" altLang="zh-CN" sz="2400" dirty="0"/>
              <a:t>把</a:t>
            </a:r>
            <a:r>
              <a:rPr lang="en-US" altLang="zh-CN" sz="2400" dirty="0"/>
              <a:t>BIT</a:t>
            </a:r>
            <a:r>
              <a:rPr lang="zh-CN" altLang="zh-CN" sz="2400" dirty="0"/>
              <a:t>之后的位地址值赋给字符名</a:t>
            </a:r>
            <a:r>
              <a:rPr lang="zh-CN" altLang="zh-CN" sz="2400" dirty="0" smtClean="0"/>
              <a:t>。</a:t>
            </a:r>
            <a:endParaRPr lang="en-US" altLang="zh-CN" sz="2400" dirty="0" smtClean="0"/>
          </a:p>
          <a:p>
            <a:pPr marL="0" indent="0">
              <a:buNone/>
            </a:pPr>
            <a:r>
              <a:rPr lang="en-US" altLang="zh-CN" sz="2400" dirty="0"/>
              <a:t>	</a:t>
            </a:r>
            <a:r>
              <a:rPr lang="zh-CN" altLang="zh-CN" sz="2400" dirty="0" smtClean="0"/>
              <a:t>例如</a:t>
            </a:r>
            <a:r>
              <a:rPr lang="zh-CN" altLang="zh-CN" sz="2400" dirty="0"/>
              <a:t>：</a:t>
            </a:r>
            <a:r>
              <a:rPr lang="en-US" altLang="zh-CN" sz="2400" dirty="0"/>
              <a:t>A1 BIT 10H</a:t>
            </a:r>
            <a:r>
              <a:rPr lang="zh-CN" altLang="zh-CN" sz="2400" dirty="0"/>
              <a:t>。</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3.2.2 </a:t>
            </a:r>
            <a:r>
              <a:rPr lang="zh-CN" altLang="zh-CN" sz="3200" b="1" dirty="0" smtClean="0"/>
              <a:t>伪指令</a:t>
            </a:r>
            <a:endParaRPr lang="zh-CN" altLang="zh-CN" sz="3200" b="1" dirty="0"/>
          </a:p>
        </p:txBody>
      </p:sp>
    </p:spTree>
    <p:extLst>
      <p:ext uri="{BB962C8B-B14F-4D97-AF65-F5344CB8AC3E}">
        <p14:creationId xmlns:p14="http://schemas.microsoft.com/office/powerpoint/2010/main" val="2698235386"/>
      </p:ext>
    </p:extLst>
  </p:cSld>
  <p:clrMapOvr>
    <a:masterClrMapping/>
  </p:clrMapOvr>
  <p:transition spd="med">
    <p:split orient="vert"/>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marL="0" indent="0">
              <a:lnSpc>
                <a:spcPct val="150000"/>
              </a:lnSpc>
              <a:buNone/>
            </a:pPr>
            <a:r>
              <a:rPr lang="en-US" altLang="zh-CN" sz="2400" dirty="0" smtClean="0"/>
              <a:t>      </a:t>
            </a:r>
            <a:r>
              <a:rPr lang="zh-CN" altLang="zh-CN" sz="2400" dirty="0" smtClean="0"/>
              <a:t>程序</a:t>
            </a:r>
            <a:r>
              <a:rPr lang="zh-CN" altLang="zh-CN" sz="2400" dirty="0"/>
              <a:t>中没有分支、循环，也不调用子程序，程序按顺序一条一条地执行指令，称为顺序结构</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3.2.3 </a:t>
            </a:r>
            <a:r>
              <a:rPr lang="zh-CN" altLang="zh-CN" sz="3200" b="1" dirty="0" smtClean="0"/>
              <a:t>顺序程序设计</a:t>
            </a:r>
            <a:endParaRPr lang="zh-CN" altLang="zh-CN" sz="3200" b="1" dirty="0"/>
          </a:p>
        </p:txBody>
      </p:sp>
    </p:spTree>
    <p:extLst>
      <p:ext uri="{BB962C8B-B14F-4D97-AF65-F5344CB8AC3E}">
        <p14:creationId xmlns:p14="http://schemas.microsoft.com/office/powerpoint/2010/main" val="2223006532"/>
      </p:ext>
    </p:extLst>
  </p:cSld>
  <p:clrMapOvr>
    <a:masterClrMapping/>
  </p:clrMapOvr>
  <p:transition spd="med">
    <p:split orient="ver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spcBef>
                <a:spcPts val="0"/>
              </a:spcBef>
              <a:buNone/>
            </a:pPr>
            <a:r>
              <a:rPr lang="zh-CN" altLang="zh-CN" sz="2400" dirty="0" smtClean="0"/>
              <a:t>【</a:t>
            </a:r>
            <a:r>
              <a:rPr lang="zh-CN" altLang="zh-CN" sz="2400" dirty="0"/>
              <a:t>例</a:t>
            </a:r>
            <a:r>
              <a:rPr lang="en-US" altLang="zh-CN" sz="2400" dirty="0"/>
              <a:t>3-23</a:t>
            </a:r>
            <a:r>
              <a:rPr lang="zh-CN" altLang="zh-CN" sz="2400" dirty="0"/>
              <a:t>】在内部</a:t>
            </a:r>
            <a:r>
              <a:rPr lang="en-US" altLang="zh-CN" sz="2400" dirty="0"/>
              <a:t>RAM</a:t>
            </a:r>
            <a:r>
              <a:rPr lang="zh-CN" altLang="zh-CN" sz="2400" dirty="0"/>
              <a:t>的</a:t>
            </a:r>
            <a:r>
              <a:rPr lang="en-US" altLang="zh-CN" sz="2400" dirty="0"/>
              <a:t>50H</a:t>
            </a:r>
            <a:r>
              <a:rPr lang="zh-CN" altLang="zh-CN" sz="2400" dirty="0"/>
              <a:t>（低位字节）、</a:t>
            </a:r>
            <a:r>
              <a:rPr lang="en-US" altLang="zh-CN" sz="2400" dirty="0"/>
              <a:t>51H</a:t>
            </a:r>
            <a:r>
              <a:rPr lang="zh-CN" altLang="zh-CN" sz="2400" dirty="0"/>
              <a:t>（高位字节）和</a:t>
            </a:r>
            <a:r>
              <a:rPr lang="en-US" altLang="zh-CN" sz="2400" dirty="0"/>
              <a:t>60H</a:t>
            </a:r>
            <a:r>
              <a:rPr lang="zh-CN" altLang="zh-CN" sz="2400" dirty="0"/>
              <a:t>（低位字节）、</a:t>
            </a:r>
            <a:r>
              <a:rPr lang="en-US" altLang="zh-CN" sz="2400" dirty="0"/>
              <a:t>61H</a:t>
            </a:r>
            <a:r>
              <a:rPr lang="zh-CN" altLang="zh-CN" sz="2400" dirty="0"/>
              <a:t>（高位字节）地址单元中存有两个</a:t>
            </a:r>
            <a:r>
              <a:rPr lang="en-US" altLang="zh-CN" sz="2400" dirty="0"/>
              <a:t>16</a:t>
            </a:r>
            <a:r>
              <a:rPr lang="zh-CN" altLang="zh-CN" sz="2400" dirty="0"/>
              <a:t>位二进制数，试编程求这两个数的和，结果存放于</a:t>
            </a:r>
            <a:r>
              <a:rPr lang="en-US" altLang="zh-CN" sz="2400" dirty="0"/>
              <a:t>50H</a:t>
            </a:r>
            <a:r>
              <a:rPr lang="zh-CN" altLang="zh-CN" sz="2400" dirty="0"/>
              <a:t>、</a:t>
            </a:r>
            <a:r>
              <a:rPr lang="en-US" altLang="zh-CN" sz="2400" dirty="0"/>
              <a:t>51H</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3.2.3 </a:t>
            </a:r>
            <a:r>
              <a:rPr lang="zh-CN" altLang="zh-CN" sz="3200" b="1" dirty="0" smtClean="0"/>
              <a:t>顺序程序设计</a:t>
            </a:r>
            <a:endParaRPr lang="zh-CN" altLang="zh-CN" sz="3200" b="1" dirty="0"/>
          </a:p>
        </p:txBody>
      </p:sp>
      <p:sp>
        <p:nvSpPr>
          <p:cNvPr id="4" name="矩形 3"/>
          <p:cNvSpPr/>
          <p:nvPr/>
        </p:nvSpPr>
        <p:spPr>
          <a:xfrm>
            <a:off x="471168" y="2658392"/>
            <a:ext cx="8268118" cy="4154984"/>
          </a:xfrm>
          <a:prstGeom prst="rect">
            <a:avLst/>
          </a:prstGeom>
          <a:solidFill>
            <a:schemeClr val="bg1"/>
          </a:solidFill>
          <a:ln>
            <a:solidFill>
              <a:srgbClr val="00B050"/>
            </a:solidFill>
          </a:ln>
        </p:spPr>
        <p:txBody>
          <a:bodyPr wrap="square">
            <a:spAutoFit/>
          </a:bodyPr>
          <a:lstStyle/>
          <a:p>
            <a:pPr marL="0" indent="0">
              <a:spcBef>
                <a:spcPts val="0"/>
              </a:spcBef>
              <a:buNone/>
            </a:pPr>
            <a:r>
              <a:rPr lang="en-US" altLang="zh-CN" sz="2400" dirty="0"/>
              <a:t>ORG 0000H</a:t>
            </a:r>
            <a:endParaRPr lang="zh-CN" altLang="zh-CN" sz="2400" dirty="0"/>
          </a:p>
          <a:p>
            <a:pPr marL="0" indent="0">
              <a:spcBef>
                <a:spcPts val="0"/>
              </a:spcBef>
              <a:buNone/>
            </a:pPr>
            <a:r>
              <a:rPr lang="en-US" altLang="zh-CN" sz="2400" dirty="0"/>
              <a:t>MOV R0,#50H		</a:t>
            </a:r>
            <a:r>
              <a:rPr lang="en-US" altLang="zh-CN" sz="2400" dirty="0">
                <a:solidFill>
                  <a:srgbClr val="00B050"/>
                </a:solidFill>
              </a:rPr>
              <a:t> ;</a:t>
            </a:r>
            <a:r>
              <a:rPr lang="zh-CN" altLang="zh-CN" sz="2400" dirty="0">
                <a:solidFill>
                  <a:srgbClr val="00B050"/>
                </a:solidFill>
              </a:rPr>
              <a:t>将被加数低</a:t>
            </a:r>
            <a:r>
              <a:rPr lang="en-US" altLang="zh-CN" sz="2400" dirty="0">
                <a:solidFill>
                  <a:srgbClr val="00B050"/>
                </a:solidFill>
              </a:rPr>
              <a:t>8</a:t>
            </a:r>
            <a:r>
              <a:rPr lang="zh-CN" altLang="zh-CN" sz="2400" dirty="0">
                <a:solidFill>
                  <a:srgbClr val="00B050"/>
                </a:solidFill>
              </a:rPr>
              <a:t>位地址值送</a:t>
            </a:r>
            <a:r>
              <a:rPr lang="en-US" altLang="zh-CN" sz="2400" dirty="0">
                <a:solidFill>
                  <a:srgbClr val="00B050"/>
                </a:solidFill>
              </a:rPr>
              <a:t>R0</a:t>
            </a:r>
            <a:endParaRPr lang="zh-CN" altLang="zh-CN" sz="2400" dirty="0">
              <a:solidFill>
                <a:srgbClr val="00B050"/>
              </a:solidFill>
            </a:endParaRPr>
          </a:p>
          <a:p>
            <a:pPr marL="0" indent="0">
              <a:spcBef>
                <a:spcPts val="0"/>
              </a:spcBef>
              <a:buNone/>
            </a:pPr>
            <a:r>
              <a:rPr lang="en-US" altLang="zh-CN" sz="2400" dirty="0"/>
              <a:t>MOV A,@R0			</a:t>
            </a:r>
            <a:r>
              <a:rPr lang="en-US" altLang="zh-CN" sz="2400" dirty="0">
                <a:solidFill>
                  <a:srgbClr val="00B050"/>
                </a:solidFill>
              </a:rPr>
              <a:t>;</a:t>
            </a:r>
            <a:r>
              <a:rPr lang="zh-CN" altLang="zh-CN" sz="2400" dirty="0">
                <a:solidFill>
                  <a:srgbClr val="00B050"/>
                </a:solidFill>
              </a:rPr>
              <a:t>被加数低字节内容送</a:t>
            </a:r>
            <a:r>
              <a:rPr lang="en-US" altLang="zh-CN" sz="2400" dirty="0">
                <a:solidFill>
                  <a:srgbClr val="00B050"/>
                </a:solidFill>
              </a:rPr>
              <a:t>A</a:t>
            </a:r>
            <a:endParaRPr lang="zh-CN" altLang="zh-CN" sz="2400" dirty="0">
              <a:solidFill>
                <a:srgbClr val="00B050"/>
              </a:solidFill>
            </a:endParaRPr>
          </a:p>
          <a:p>
            <a:pPr marL="0" indent="0">
              <a:spcBef>
                <a:spcPts val="0"/>
              </a:spcBef>
              <a:buNone/>
            </a:pPr>
            <a:r>
              <a:rPr lang="en-US" altLang="zh-CN" sz="2400" dirty="0"/>
              <a:t>ADD A,60H 			</a:t>
            </a:r>
            <a:r>
              <a:rPr lang="en-US" altLang="zh-CN" sz="2400" dirty="0">
                <a:solidFill>
                  <a:srgbClr val="00B050"/>
                </a:solidFill>
              </a:rPr>
              <a:t>;</a:t>
            </a:r>
            <a:r>
              <a:rPr lang="zh-CN" altLang="zh-CN" sz="2400" dirty="0">
                <a:solidFill>
                  <a:srgbClr val="00B050"/>
                </a:solidFill>
              </a:rPr>
              <a:t>低字节数相加</a:t>
            </a:r>
          </a:p>
          <a:p>
            <a:pPr marL="0" indent="0">
              <a:spcBef>
                <a:spcPts val="0"/>
              </a:spcBef>
              <a:buNone/>
            </a:pPr>
            <a:r>
              <a:rPr lang="en-US" altLang="zh-CN" sz="2400" dirty="0"/>
              <a:t>MOV @R0,A 			</a:t>
            </a:r>
            <a:r>
              <a:rPr lang="en-US" altLang="zh-CN" sz="2400" dirty="0">
                <a:solidFill>
                  <a:srgbClr val="00B050"/>
                </a:solidFill>
              </a:rPr>
              <a:t>;</a:t>
            </a:r>
            <a:r>
              <a:rPr lang="zh-CN" altLang="zh-CN" sz="2400" dirty="0">
                <a:solidFill>
                  <a:srgbClr val="00B050"/>
                </a:solidFill>
              </a:rPr>
              <a:t>低字节数和存于</a:t>
            </a:r>
            <a:r>
              <a:rPr lang="en-US" altLang="zh-CN" sz="2400" dirty="0">
                <a:solidFill>
                  <a:srgbClr val="00B050"/>
                </a:solidFill>
              </a:rPr>
              <a:t>50H</a:t>
            </a:r>
            <a:r>
              <a:rPr lang="zh-CN" altLang="zh-CN" sz="2400" dirty="0">
                <a:solidFill>
                  <a:srgbClr val="00B050"/>
                </a:solidFill>
              </a:rPr>
              <a:t>中</a:t>
            </a:r>
          </a:p>
          <a:p>
            <a:pPr marL="0" indent="0">
              <a:spcBef>
                <a:spcPts val="0"/>
              </a:spcBef>
              <a:buNone/>
            </a:pPr>
            <a:r>
              <a:rPr lang="en-US" altLang="zh-CN" sz="2400" dirty="0"/>
              <a:t>INC R0 				</a:t>
            </a:r>
            <a:r>
              <a:rPr lang="en-US" altLang="zh-CN" sz="2400" dirty="0">
                <a:solidFill>
                  <a:srgbClr val="00B050"/>
                </a:solidFill>
              </a:rPr>
              <a:t>;</a:t>
            </a:r>
            <a:r>
              <a:rPr lang="zh-CN" altLang="zh-CN" sz="2400" dirty="0">
                <a:solidFill>
                  <a:srgbClr val="00B050"/>
                </a:solidFill>
              </a:rPr>
              <a:t>指向被加数高位字节</a:t>
            </a:r>
          </a:p>
          <a:p>
            <a:pPr marL="0" indent="0">
              <a:spcBef>
                <a:spcPts val="0"/>
              </a:spcBef>
              <a:buNone/>
            </a:pPr>
            <a:r>
              <a:rPr lang="en-US" altLang="zh-CN" sz="2400" dirty="0"/>
              <a:t>MOV A,@R0 			</a:t>
            </a:r>
            <a:r>
              <a:rPr lang="en-US" altLang="zh-CN" sz="2400" dirty="0">
                <a:solidFill>
                  <a:srgbClr val="00B050"/>
                </a:solidFill>
              </a:rPr>
              <a:t>;</a:t>
            </a:r>
            <a:r>
              <a:rPr lang="zh-CN" altLang="zh-CN" sz="2400" dirty="0">
                <a:solidFill>
                  <a:srgbClr val="00B050"/>
                </a:solidFill>
              </a:rPr>
              <a:t>被加数高位字节送</a:t>
            </a:r>
            <a:r>
              <a:rPr lang="en-US" altLang="zh-CN" sz="2400" dirty="0">
                <a:solidFill>
                  <a:srgbClr val="00B050"/>
                </a:solidFill>
              </a:rPr>
              <a:t>A</a:t>
            </a:r>
            <a:endParaRPr lang="zh-CN" altLang="zh-CN" sz="2400" dirty="0">
              <a:solidFill>
                <a:srgbClr val="00B050"/>
              </a:solidFill>
            </a:endParaRPr>
          </a:p>
          <a:p>
            <a:pPr marL="0" indent="0">
              <a:spcBef>
                <a:spcPts val="0"/>
              </a:spcBef>
              <a:buNone/>
            </a:pPr>
            <a:r>
              <a:rPr lang="en-US" altLang="zh-CN" sz="2400" dirty="0"/>
              <a:t>ADDC A,61H	 		</a:t>
            </a:r>
            <a:r>
              <a:rPr lang="en-US" altLang="zh-CN" sz="2400" dirty="0">
                <a:solidFill>
                  <a:srgbClr val="00B050"/>
                </a:solidFill>
              </a:rPr>
              <a:t>;</a:t>
            </a:r>
            <a:r>
              <a:rPr lang="zh-CN" altLang="zh-CN" sz="2400" dirty="0">
                <a:solidFill>
                  <a:srgbClr val="00B050"/>
                </a:solidFill>
              </a:rPr>
              <a:t>高字节数相加</a:t>
            </a:r>
          </a:p>
          <a:p>
            <a:pPr marL="0" indent="0">
              <a:spcBef>
                <a:spcPts val="0"/>
              </a:spcBef>
              <a:buNone/>
            </a:pPr>
            <a:r>
              <a:rPr lang="en-US" altLang="zh-CN" sz="2400" dirty="0"/>
              <a:t>MOV @R0,A 			</a:t>
            </a:r>
            <a:r>
              <a:rPr lang="en-US" altLang="zh-CN" sz="2400" dirty="0">
                <a:solidFill>
                  <a:srgbClr val="00B050"/>
                </a:solidFill>
              </a:rPr>
              <a:t>;</a:t>
            </a:r>
            <a:r>
              <a:rPr lang="zh-CN" altLang="zh-CN" sz="2400" dirty="0">
                <a:solidFill>
                  <a:srgbClr val="00B050"/>
                </a:solidFill>
              </a:rPr>
              <a:t>高字节数和存</a:t>
            </a:r>
            <a:r>
              <a:rPr lang="en-US" altLang="zh-CN" sz="2400" dirty="0">
                <a:solidFill>
                  <a:srgbClr val="00B050"/>
                </a:solidFill>
              </a:rPr>
              <a:t>51H</a:t>
            </a:r>
            <a:r>
              <a:rPr lang="zh-CN" altLang="zh-CN" sz="2400" dirty="0">
                <a:solidFill>
                  <a:srgbClr val="00B050"/>
                </a:solidFill>
              </a:rPr>
              <a:t>中</a:t>
            </a:r>
          </a:p>
          <a:p>
            <a:pPr marL="0" indent="0">
              <a:spcBef>
                <a:spcPts val="0"/>
              </a:spcBef>
              <a:buNone/>
            </a:pPr>
            <a:r>
              <a:rPr lang="en-US" altLang="zh-CN" sz="2400" dirty="0"/>
              <a:t>SJMP $</a:t>
            </a:r>
            <a:endParaRPr lang="zh-CN" altLang="zh-CN" sz="2400" dirty="0"/>
          </a:p>
          <a:p>
            <a:pPr marL="0" indent="0">
              <a:spcBef>
                <a:spcPts val="0"/>
              </a:spcBef>
              <a:buNone/>
            </a:pPr>
            <a:r>
              <a:rPr lang="en-US" altLang="zh-CN" sz="2400" dirty="0"/>
              <a:t>END</a:t>
            </a:r>
            <a:endParaRPr lang="zh-CN" altLang="zh-CN" sz="2400" dirty="0"/>
          </a:p>
        </p:txBody>
      </p:sp>
    </p:spTree>
    <p:extLst>
      <p:ext uri="{BB962C8B-B14F-4D97-AF65-F5344CB8AC3E}">
        <p14:creationId xmlns:p14="http://schemas.microsoft.com/office/powerpoint/2010/main" val="207281417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3-24</a:t>
            </a:r>
            <a:r>
              <a:rPr lang="zh-CN" altLang="zh-CN" sz="2400" dirty="0"/>
              <a:t>】在内部</a:t>
            </a:r>
            <a:r>
              <a:rPr lang="en-US" altLang="zh-CN" sz="2400" dirty="0"/>
              <a:t>RAM</a:t>
            </a:r>
            <a:r>
              <a:rPr lang="zh-CN" altLang="zh-CN" sz="2400" dirty="0"/>
              <a:t>的</a:t>
            </a:r>
            <a:r>
              <a:rPr lang="en-US" altLang="zh-CN" sz="2400" dirty="0"/>
              <a:t>35H</a:t>
            </a:r>
            <a:r>
              <a:rPr lang="zh-CN" altLang="zh-CN" sz="2400" dirty="0"/>
              <a:t>（低位字节）、</a:t>
            </a:r>
            <a:r>
              <a:rPr lang="en-US" altLang="zh-CN" sz="2400" dirty="0"/>
              <a:t>36H</a:t>
            </a:r>
            <a:r>
              <a:rPr lang="zh-CN" altLang="zh-CN" sz="2400" dirty="0"/>
              <a:t>（高位字节）中存有一个</a:t>
            </a:r>
            <a:r>
              <a:rPr lang="en-US" altLang="zh-CN" sz="2400" dirty="0"/>
              <a:t>16</a:t>
            </a:r>
            <a:r>
              <a:rPr lang="zh-CN" altLang="zh-CN" sz="2400" dirty="0"/>
              <a:t>位二进制负数，试编程求其补码，结果存入原地址单元。</a:t>
            </a:r>
          </a:p>
          <a:p>
            <a:pPr marL="0" indent="0">
              <a:buNone/>
            </a:pPr>
            <a:r>
              <a:rPr lang="zh-CN" altLang="zh-CN" sz="2400" dirty="0"/>
              <a:t>分析：负数补码</a:t>
            </a:r>
            <a:r>
              <a:rPr lang="en-US" altLang="zh-CN" sz="2400" dirty="0"/>
              <a:t>=</a:t>
            </a:r>
            <a:r>
              <a:rPr lang="zh-CN" altLang="zh-CN" sz="2400" dirty="0"/>
              <a:t>反码</a:t>
            </a:r>
            <a:r>
              <a:rPr lang="en-US" altLang="zh-CN" sz="2400" dirty="0"/>
              <a:t>+1</a:t>
            </a:r>
            <a:r>
              <a:rPr lang="zh-CN" altLang="zh-CN" sz="2400" dirty="0"/>
              <a:t>，求补过程就是取反加</a:t>
            </a:r>
            <a:r>
              <a:rPr lang="en-US" altLang="zh-CN" sz="2400" dirty="0"/>
              <a:t>1</a:t>
            </a:r>
            <a:r>
              <a:rPr lang="zh-CN" altLang="zh-CN" sz="2400" dirty="0"/>
              <a:t>。所以，低</a:t>
            </a:r>
            <a:r>
              <a:rPr lang="en-US" altLang="zh-CN" sz="2400" dirty="0"/>
              <a:t>8</a:t>
            </a:r>
            <a:r>
              <a:rPr lang="zh-CN" altLang="zh-CN" sz="2400" dirty="0"/>
              <a:t>位取反后加</a:t>
            </a:r>
            <a:r>
              <a:rPr lang="en-US" altLang="zh-CN" sz="2400" dirty="0"/>
              <a:t>1</a:t>
            </a:r>
            <a:r>
              <a:rPr lang="zh-CN" altLang="zh-CN" sz="2400" dirty="0"/>
              <a:t>；然后高</a:t>
            </a:r>
            <a:r>
              <a:rPr lang="en-US" altLang="zh-CN" sz="2400" dirty="0"/>
              <a:t>8 </a:t>
            </a:r>
            <a:r>
              <a:rPr lang="zh-CN" altLang="zh-CN" sz="2400" dirty="0"/>
              <a:t>位取反，再加上来自低位的进位。由于</a:t>
            </a:r>
            <a:r>
              <a:rPr lang="en-US" altLang="zh-CN" sz="2400" dirty="0"/>
              <a:t>51</a:t>
            </a:r>
            <a:r>
              <a:rPr lang="zh-CN" altLang="zh-CN" sz="2400" dirty="0"/>
              <a:t>单片机的加</a:t>
            </a:r>
            <a:r>
              <a:rPr lang="en-US" altLang="zh-CN" sz="2400" dirty="0"/>
              <a:t>1</a:t>
            </a:r>
            <a:r>
              <a:rPr lang="zh-CN" altLang="zh-CN" sz="2400" dirty="0"/>
              <a:t>指令不影响标志位，所以低位加</a:t>
            </a:r>
            <a:r>
              <a:rPr lang="en-US" altLang="zh-CN" sz="2400" dirty="0"/>
              <a:t>1</a:t>
            </a:r>
            <a:r>
              <a:rPr lang="zh-CN" altLang="zh-CN" sz="2400" dirty="0"/>
              <a:t>要使用</a:t>
            </a:r>
            <a:r>
              <a:rPr lang="en-US" altLang="zh-CN" sz="2400" dirty="0"/>
              <a:t>ADD</a:t>
            </a:r>
            <a:r>
              <a:rPr lang="zh-CN" altLang="zh-CN" sz="2400" dirty="0"/>
              <a:t>指令，不能使用</a:t>
            </a:r>
            <a:r>
              <a:rPr lang="en-US" altLang="zh-CN" sz="2400" dirty="0"/>
              <a:t>INC</a:t>
            </a:r>
            <a:r>
              <a:rPr lang="zh-CN" altLang="zh-CN" sz="2400" dirty="0"/>
              <a:t>指令。程序如下</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3.2.3 </a:t>
            </a:r>
            <a:r>
              <a:rPr lang="zh-CN" altLang="zh-CN" sz="3200" b="1" dirty="0" smtClean="0"/>
              <a:t>顺序程序设计</a:t>
            </a:r>
            <a:endParaRPr lang="zh-CN" altLang="zh-CN" sz="3200" b="1" dirty="0"/>
          </a:p>
        </p:txBody>
      </p:sp>
      <p:sp>
        <p:nvSpPr>
          <p:cNvPr id="4" name="矩形 3"/>
          <p:cNvSpPr/>
          <p:nvPr/>
        </p:nvSpPr>
        <p:spPr>
          <a:xfrm>
            <a:off x="467544" y="2361069"/>
            <a:ext cx="8268118" cy="4524315"/>
          </a:xfrm>
          <a:prstGeom prst="rect">
            <a:avLst/>
          </a:prstGeom>
          <a:solidFill>
            <a:schemeClr val="bg1"/>
          </a:solidFill>
          <a:ln>
            <a:solidFill>
              <a:srgbClr val="00B050"/>
            </a:solidFill>
          </a:ln>
        </p:spPr>
        <p:txBody>
          <a:bodyPr wrap="square">
            <a:spAutoFit/>
          </a:bodyPr>
          <a:lstStyle/>
          <a:p>
            <a:pPr marL="0" indent="0">
              <a:buNone/>
            </a:pPr>
            <a:r>
              <a:rPr lang="en-US" altLang="zh-CN" sz="2400" dirty="0"/>
              <a:t>ORG 0000H</a:t>
            </a:r>
            <a:endParaRPr lang="zh-CN" altLang="zh-CN" sz="2400" dirty="0"/>
          </a:p>
          <a:p>
            <a:pPr marL="0" indent="0">
              <a:buNone/>
            </a:pPr>
            <a:r>
              <a:rPr lang="en-US" altLang="zh-CN" sz="2400" dirty="0"/>
              <a:t>MOV A,35H 			</a:t>
            </a:r>
            <a:r>
              <a:rPr lang="en-US" altLang="zh-CN" sz="2400" dirty="0">
                <a:solidFill>
                  <a:srgbClr val="00B050"/>
                </a:solidFill>
              </a:rPr>
              <a:t>;16</a:t>
            </a:r>
            <a:r>
              <a:rPr lang="zh-CN" altLang="zh-CN" sz="2400" dirty="0">
                <a:solidFill>
                  <a:srgbClr val="00B050"/>
                </a:solidFill>
              </a:rPr>
              <a:t>位数低</a:t>
            </a:r>
            <a:r>
              <a:rPr lang="en-US" altLang="zh-CN" sz="2400" dirty="0">
                <a:solidFill>
                  <a:srgbClr val="00B050"/>
                </a:solidFill>
              </a:rPr>
              <a:t>8</a:t>
            </a:r>
            <a:r>
              <a:rPr lang="zh-CN" altLang="zh-CN" sz="2400" dirty="0">
                <a:solidFill>
                  <a:srgbClr val="00B050"/>
                </a:solidFill>
              </a:rPr>
              <a:t>位送</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CPL A				</a:t>
            </a:r>
            <a:r>
              <a:rPr lang="en-US" altLang="zh-CN" sz="2400" dirty="0">
                <a:solidFill>
                  <a:srgbClr val="00B050"/>
                </a:solidFill>
              </a:rPr>
              <a:t>;</a:t>
            </a:r>
            <a:r>
              <a:rPr lang="zh-CN" altLang="zh-CN" sz="2400" dirty="0">
                <a:solidFill>
                  <a:srgbClr val="00B050"/>
                </a:solidFill>
              </a:rPr>
              <a:t>求反</a:t>
            </a:r>
          </a:p>
          <a:p>
            <a:pPr marL="0" indent="0">
              <a:buNone/>
            </a:pPr>
            <a:r>
              <a:rPr lang="en-US" altLang="zh-CN" sz="2400" dirty="0"/>
              <a:t>ADD A,#01H 			</a:t>
            </a:r>
            <a:r>
              <a:rPr lang="en-US" altLang="zh-CN" sz="2400" dirty="0">
                <a:solidFill>
                  <a:srgbClr val="00B050"/>
                </a:solidFill>
              </a:rPr>
              <a:t>;</a:t>
            </a:r>
            <a:r>
              <a:rPr lang="zh-CN" altLang="zh-CN" sz="2400" dirty="0">
                <a:solidFill>
                  <a:srgbClr val="00B050"/>
                </a:solidFill>
              </a:rPr>
              <a:t>加</a:t>
            </a:r>
            <a:r>
              <a:rPr lang="en-US" altLang="zh-CN" sz="2400" dirty="0">
                <a:solidFill>
                  <a:srgbClr val="00B050"/>
                </a:solidFill>
              </a:rPr>
              <a:t>1</a:t>
            </a:r>
            <a:endParaRPr lang="zh-CN" altLang="zh-CN" sz="2400" dirty="0">
              <a:solidFill>
                <a:srgbClr val="00B050"/>
              </a:solidFill>
            </a:endParaRPr>
          </a:p>
          <a:p>
            <a:r>
              <a:rPr lang="en-US" altLang="zh-CN" sz="2400" dirty="0"/>
              <a:t>MOV 35H, A 			</a:t>
            </a:r>
            <a:r>
              <a:rPr lang="en-US" altLang="zh-CN" sz="2400" dirty="0">
                <a:solidFill>
                  <a:srgbClr val="00B050"/>
                </a:solidFill>
              </a:rPr>
              <a:t>;</a:t>
            </a:r>
            <a:r>
              <a:rPr lang="zh-CN" altLang="zh-CN" sz="2400" dirty="0">
                <a:solidFill>
                  <a:srgbClr val="00B050"/>
                </a:solidFill>
              </a:rPr>
              <a:t>存补码低</a:t>
            </a:r>
            <a:r>
              <a:rPr lang="en-US" altLang="zh-CN" sz="2400" dirty="0">
                <a:solidFill>
                  <a:srgbClr val="00B050"/>
                </a:solidFill>
              </a:rPr>
              <a:t>8 </a:t>
            </a:r>
            <a:r>
              <a:rPr lang="zh-CN" altLang="zh-CN" sz="2400" dirty="0">
                <a:solidFill>
                  <a:srgbClr val="00B050"/>
                </a:solidFill>
              </a:rPr>
              <a:t>位</a:t>
            </a:r>
          </a:p>
          <a:p>
            <a:r>
              <a:rPr lang="en-US" altLang="zh-CN" sz="2400" dirty="0"/>
              <a:t>MOV A,36H 			</a:t>
            </a:r>
            <a:r>
              <a:rPr lang="en-US" altLang="zh-CN" sz="2400" dirty="0">
                <a:solidFill>
                  <a:srgbClr val="00B050"/>
                </a:solidFill>
              </a:rPr>
              <a:t>;</a:t>
            </a:r>
            <a:r>
              <a:rPr lang="zh-CN" altLang="zh-CN" sz="2400" dirty="0">
                <a:solidFill>
                  <a:srgbClr val="00B050"/>
                </a:solidFill>
              </a:rPr>
              <a:t>取</a:t>
            </a:r>
            <a:r>
              <a:rPr lang="en-US" altLang="zh-CN" sz="2400" dirty="0">
                <a:solidFill>
                  <a:srgbClr val="00B050"/>
                </a:solidFill>
              </a:rPr>
              <a:t>16</a:t>
            </a:r>
            <a:r>
              <a:rPr lang="zh-CN" altLang="zh-CN" sz="2400" dirty="0">
                <a:solidFill>
                  <a:srgbClr val="00B050"/>
                </a:solidFill>
              </a:rPr>
              <a:t>位数高</a:t>
            </a:r>
            <a:r>
              <a:rPr lang="en-US" altLang="zh-CN" sz="2400" dirty="0">
                <a:solidFill>
                  <a:srgbClr val="00B050"/>
                </a:solidFill>
              </a:rPr>
              <a:t>8</a:t>
            </a:r>
            <a:r>
              <a:rPr lang="zh-CN" altLang="zh-CN" sz="2400" dirty="0">
                <a:solidFill>
                  <a:srgbClr val="00B050"/>
                </a:solidFill>
              </a:rPr>
              <a:t>位</a:t>
            </a:r>
          </a:p>
          <a:p>
            <a:pPr marL="0" indent="0">
              <a:buNone/>
            </a:pPr>
            <a:r>
              <a:rPr lang="en-US" altLang="zh-CN" sz="2400" dirty="0"/>
              <a:t>CPL A 			</a:t>
            </a:r>
            <a:r>
              <a:rPr lang="en-US" altLang="zh-CN" sz="2400" dirty="0" smtClean="0">
                <a:solidFill>
                  <a:srgbClr val="00B050"/>
                </a:solidFill>
              </a:rPr>
              <a:t>;</a:t>
            </a:r>
            <a:r>
              <a:rPr lang="zh-CN" altLang="zh-CN" sz="2400" dirty="0">
                <a:solidFill>
                  <a:srgbClr val="00B050"/>
                </a:solidFill>
              </a:rPr>
              <a:t>求反</a:t>
            </a:r>
          </a:p>
          <a:p>
            <a:r>
              <a:rPr lang="en-US" altLang="zh-CN" sz="2400" dirty="0"/>
              <a:t>ADDC A,#00H 		</a:t>
            </a:r>
            <a:r>
              <a:rPr lang="en-US" altLang="zh-CN" sz="2400" dirty="0">
                <a:solidFill>
                  <a:srgbClr val="00B050"/>
                </a:solidFill>
              </a:rPr>
              <a:t>;</a:t>
            </a:r>
            <a:r>
              <a:rPr lang="zh-CN" altLang="zh-CN" sz="2400" dirty="0">
                <a:solidFill>
                  <a:srgbClr val="00B050"/>
                </a:solidFill>
              </a:rPr>
              <a:t>加进位</a:t>
            </a:r>
          </a:p>
          <a:p>
            <a:r>
              <a:rPr lang="en-US" altLang="zh-CN" sz="2400" dirty="0"/>
              <a:t>ORL A,#80H			</a:t>
            </a:r>
            <a:r>
              <a:rPr lang="en-US" altLang="zh-CN" sz="2400" dirty="0">
                <a:solidFill>
                  <a:srgbClr val="00B050"/>
                </a:solidFill>
              </a:rPr>
              <a:t>;</a:t>
            </a:r>
            <a:r>
              <a:rPr lang="zh-CN" altLang="zh-CN" sz="2400" dirty="0">
                <a:solidFill>
                  <a:srgbClr val="00B050"/>
                </a:solidFill>
              </a:rPr>
              <a:t>恢复负号</a:t>
            </a:r>
          </a:p>
          <a:p>
            <a:r>
              <a:rPr lang="en-US" altLang="zh-CN" sz="2400" dirty="0"/>
              <a:t>MOV 36H,A 			</a:t>
            </a:r>
            <a:r>
              <a:rPr lang="en-US" altLang="zh-CN" sz="2400" dirty="0">
                <a:solidFill>
                  <a:srgbClr val="00B050"/>
                </a:solidFill>
              </a:rPr>
              <a:t>;</a:t>
            </a:r>
            <a:r>
              <a:rPr lang="zh-CN" altLang="zh-CN" sz="2400" dirty="0">
                <a:solidFill>
                  <a:srgbClr val="00B050"/>
                </a:solidFill>
              </a:rPr>
              <a:t>存补码高</a:t>
            </a:r>
            <a:r>
              <a:rPr lang="en-US" altLang="zh-CN" sz="2400" dirty="0">
                <a:solidFill>
                  <a:srgbClr val="00B050"/>
                </a:solidFill>
              </a:rPr>
              <a:t>8 </a:t>
            </a:r>
            <a:r>
              <a:rPr lang="zh-CN" altLang="zh-CN" sz="2400" dirty="0">
                <a:solidFill>
                  <a:srgbClr val="00B050"/>
                </a:solidFill>
              </a:rPr>
              <a:t>位</a:t>
            </a:r>
          </a:p>
          <a:p>
            <a:pPr marL="0" indent="0">
              <a:buNone/>
            </a:pPr>
            <a:r>
              <a:rPr lang="en-US" altLang="zh-CN" sz="2400" dirty="0"/>
              <a:t>SJMP $</a:t>
            </a:r>
            <a:endParaRPr lang="zh-CN" altLang="zh-CN" sz="2400" dirty="0"/>
          </a:p>
          <a:p>
            <a:pPr marL="0" indent="0">
              <a:buNone/>
            </a:pPr>
            <a:r>
              <a:rPr lang="en-US" altLang="zh-CN" sz="2400" dirty="0"/>
              <a:t>END</a:t>
            </a:r>
            <a:endParaRPr lang="zh-CN" altLang="zh-CN" sz="2400" dirty="0"/>
          </a:p>
        </p:txBody>
      </p:sp>
    </p:spTree>
    <p:extLst>
      <p:ext uri="{BB962C8B-B14F-4D97-AF65-F5344CB8AC3E}">
        <p14:creationId xmlns:p14="http://schemas.microsoft.com/office/powerpoint/2010/main" val="1561833186"/>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467544" y="1196752"/>
            <a:ext cx="8352928" cy="5184576"/>
          </a:xfrm>
          <a:noFill/>
        </p:spPr>
        <p:txBody>
          <a:bodyPr/>
          <a:lstStyle/>
          <a:p>
            <a:pPr marL="0" indent="0">
              <a:lnSpc>
                <a:spcPct val="120000"/>
              </a:lnSpc>
              <a:spcBef>
                <a:spcPts val="0"/>
              </a:spcBef>
              <a:buNone/>
            </a:pPr>
            <a:r>
              <a:rPr lang="en-US" altLang="zh-CN" sz="2400" dirty="0" smtClean="0"/>
              <a:t>       </a:t>
            </a:r>
            <a:r>
              <a:rPr lang="zh-CN" altLang="zh-CN" sz="2400" dirty="0" smtClean="0"/>
              <a:t>分支</a:t>
            </a:r>
            <a:r>
              <a:rPr lang="zh-CN" altLang="zh-CN" sz="2400" dirty="0"/>
              <a:t>程序是通过转移指令控制程序转移方向的。转移指令包括无条件转移和条件转移，因此分支程序也可分为无条件分支程序和条件分支程序两类</a:t>
            </a:r>
            <a:r>
              <a:rPr lang="zh-CN" altLang="zh-CN" sz="2400" dirty="0" smtClean="0"/>
              <a:t>。条件</a:t>
            </a:r>
            <a:r>
              <a:rPr lang="zh-CN" altLang="zh-CN" sz="2400" dirty="0"/>
              <a:t>分支程序根据条件对程序的执行进行判断：若满足条件，则进行程序转移；若不满足条件，则顺序执行程序。</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3.2.4 </a:t>
            </a:r>
            <a:r>
              <a:rPr lang="zh-CN" altLang="zh-CN" sz="3200" b="1" dirty="0" smtClean="0"/>
              <a:t>分支</a:t>
            </a:r>
            <a:r>
              <a:rPr lang="zh-CN" altLang="zh-CN" sz="3200" b="1" dirty="0"/>
              <a:t>程序设计</a:t>
            </a:r>
            <a:endParaRPr lang="zh-CN" altLang="zh-CN" sz="3200" b="1" dirty="0"/>
          </a:p>
        </p:txBody>
      </p:sp>
    </p:spTree>
    <p:extLst>
      <p:ext uri="{BB962C8B-B14F-4D97-AF65-F5344CB8AC3E}">
        <p14:creationId xmlns:p14="http://schemas.microsoft.com/office/powerpoint/2010/main" val="3074591847"/>
      </p:ext>
    </p:extLst>
  </p:cSld>
  <p:clrMapOvr>
    <a:masterClrMapping/>
  </p:clrMapOvr>
  <p:transition spd="med">
    <p:split orient="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23528" y="1124744"/>
            <a:ext cx="8413545" cy="5184576"/>
          </a:xfrm>
          <a:noFill/>
        </p:spPr>
        <p:txBody>
          <a:bodyPr/>
          <a:lstStyle/>
          <a:p>
            <a:pPr marL="0" indent="0">
              <a:buNone/>
            </a:pPr>
            <a:r>
              <a:rPr lang="zh-CN" altLang="zh-CN" sz="2400" dirty="0" smtClean="0"/>
              <a:t>【</a:t>
            </a:r>
            <a:r>
              <a:rPr lang="zh-CN" altLang="zh-CN" sz="2400" dirty="0"/>
              <a:t>例</a:t>
            </a:r>
            <a:r>
              <a:rPr lang="en-US" altLang="zh-CN" sz="2400" dirty="0"/>
              <a:t>3-25</a:t>
            </a:r>
            <a:r>
              <a:rPr lang="zh-CN" altLang="zh-CN" sz="2400" dirty="0"/>
              <a:t>】设变量</a:t>
            </a:r>
            <a:r>
              <a:rPr lang="en-US" altLang="zh-CN" sz="2400" dirty="0"/>
              <a:t>X</a:t>
            </a:r>
            <a:r>
              <a:rPr lang="zh-CN" altLang="zh-CN" sz="2400" dirty="0"/>
              <a:t>存放在片内</a:t>
            </a:r>
            <a:r>
              <a:rPr lang="en-US" altLang="zh-CN" sz="2400" dirty="0"/>
              <a:t>RAM</a:t>
            </a:r>
            <a:r>
              <a:rPr lang="zh-CN" altLang="zh-CN" sz="2400" dirty="0"/>
              <a:t>的</a:t>
            </a:r>
            <a:r>
              <a:rPr lang="en-US" altLang="zh-CN" sz="2400" dirty="0"/>
              <a:t>XVAR</a:t>
            </a:r>
            <a:r>
              <a:rPr lang="zh-CN" altLang="zh-CN" sz="2400" dirty="0"/>
              <a:t>单元中，函数值</a:t>
            </a:r>
            <a:r>
              <a:rPr lang="en-US" altLang="zh-CN" sz="2400" dirty="0"/>
              <a:t>Y</a:t>
            </a:r>
            <a:r>
              <a:rPr lang="zh-CN" altLang="zh-CN" sz="2400" dirty="0"/>
              <a:t>存放在</a:t>
            </a:r>
            <a:r>
              <a:rPr lang="en-US" altLang="zh-CN" sz="2400" dirty="0"/>
              <a:t>YFUN</a:t>
            </a:r>
            <a:r>
              <a:rPr lang="zh-CN" altLang="zh-CN" sz="2400" dirty="0"/>
              <a:t>中，函数</a:t>
            </a:r>
            <a:r>
              <a:rPr lang="en-US" altLang="zh-CN" sz="2400" dirty="0"/>
              <a:t>Y</a:t>
            </a:r>
            <a:r>
              <a:rPr lang="zh-CN" altLang="zh-CN" sz="2400" dirty="0"/>
              <a:t>与变量</a:t>
            </a:r>
            <a:r>
              <a:rPr lang="en-US" altLang="zh-CN" sz="2400" dirty="0"/>
              <a:t>X</a:t>
            </a:r>
            <a:r>
              <a:rPr lang="zh-CN" altLang="zh-CN" sz="2400" dirty="0"/>
              <a:t>有如下关系式：</a:t>
            </a:r>
            <a:r>
              <a:rPr lang="zh-CN" altLang="zh-CN" sz="2400" dirty="0"/>
              <a:t> </a:t>
            </a:r>
            <a:r>
              <a:rPr lang="en-US" altLang="zh-CN" sz="2400" dirty="0"/>
              <a:t> </a:t>
            </a:r>
            <a:endParaRPr lang="en-US" altLang="zh-CN" sz="2400" dirty="0" smtClean="0"/>
          </a:p>
          <a:p>
            <a:pPr marL="0" indent="0">
              <a:buNone/>
            </a:pPr>
            <a:endParaRPr lang="en-US" altLang="zh-CN" sz="2400" dirty="0" smtClean="0"/>
          </a:p>
          <a:p>
            <a:pPr marL="0" indent="0">
              <a:buNone/>
            </a:pPr>
            <a:endParaRPr lang="en-US" altLang="zh-CN" sz="2400" dirty="0"/>
          </a:p>
          <a:p>
            <a:pPr marL="0" indent="0">
              <a:buNone/>
            </a:pPr>
            <a:endParaRPr lang="zh-CN" altLang="zh-CN" sz="2400" dirty="0"/>
          </a:p>
          <a:p>
            <a:pPr marL="0" indent="0">
              <a:buNone/>
            </a:pPr>
            <a:r>
              <a:rPr lang="zh-CN" altLang="zh-CN" sz="2400" dirty="0" smtClean="0"/>
              <a:t>试</a:t>
            </a:r>
            <a:r>
              <a:rPr lang="zh-CN" altLang="zh-CN" sz="2400" dirty="0"/>
              <a:t>编程，根据</a:t>
            </a:r>
            <a:r>
              <a:rPr lang="en-US" altLang="zh-CN" sz="2400" dirty="0"/>
              <a:t>X</a:t>
            </a:r>
            <a:r>
              <a:rPr lang="zh-CN" altLang="zh-CN" sz="2400" dirty="0"/>
              <a:t>的取值求出</a:t>
            </a:r>
            <a:r>
              <a:rPr lang="en-US" altLang="zh-CN" sz="2400" dirty="0"/>
              <a:t>Y</a:t>
            </a:r>
            <a:r>
              <a:rPr lang="zh-CN" altLang="zh-CN" sz="2400" dirty="0"/>
              <a:t>，结果</a:t>
            </a:r>
            <a:r>
              <a:rPr lang="zh-CN" altLang="zh-CN" sz="2400" dirty="0" smtClean="0"/>
              <a:t>存</a:t>
            </a:r>
            <a:endParaRPr lang="en-US" altLang="zh-CN" sz="2400" dirty="0" smtClean="0"/>
          </a:p>
          <a:p>
            <a:pPr marL="0" indent="0">
              <a:buNone/>
            </a:pPr>
            <a:r>
              <a:rPr lang="zh-CN" altLang="zh-CN" sz="2400" dirty="0" smtClean="0"/>
              <a:t>放</a:t>
            </a:r>
            <a:r>
              <a:rPr lang="zh-CN" altLang="zh-CN" sz="2400" dirty="0"/>
              <a:t>在原地址单元。</a:t>
            </a:r>
          </a:p>
          <a:p>
            <a:pPr marL="0" indent="0">
              <a:buNone/>
            </a:pPr>
            <a:r>
              <a:rPr lang="zh-CN" altLang="zh-CN" sz="2400" dirty="0"/>
              <a:t>分析：用逻辑运算类指令对变量</a:t>
            </a:r>
            <a:r>
              <a:rPr lang="en-US" altLang="zh-CN" sz="2400" dirty="0"/>
              <a:t>X</a:t>
            </a:r>
            <a:r>
              <a:rPr lang="zh-CN" altLang="zh-CN" sz="2400" dirty="0"/>
              <a:t>的</a:t>
            </a:r>
            <a:r>
              <a:rPr lang="zh-CN" altLang="zh-CN" sz="2400" dirty="0" smtClean="0"/>
              <a:t>取</a:t>
            </a:r>
            <a:endParaRPr lang="en-US" altLang="zh-CN" sz="2400" dirty="0" smtClean="0"/>
          </a:p>
          <a:p>
            <a:pPr marL="0" indent="0">
              <a:buNone/>
            </a:pPr>
            <a:r>
              <a:rPr lang="zh-CN" altLang="zh-CN" sz="2400" dirty="0" smtClean="0"/>
              <a:t>值</a:t>
            </a:r>
            <a:r>
              <a:rPr lang="zh-CN" altLang="zh-CN" sz="2400" dirty="0"/>
              <a:t>范围进行判断</a:t>
            </a:r>
            <a:r>
              <a:rPr lang="zh-CN" altLang="zh-CN" sz="2400" dirty="0" smtClean="0"/>
              <a:t>，程序</a:t>
            </a:r>
            <a:r>
              <a:rPr lang="zh-CN" altLang="zh-CN" sz="2400" dirty="0"/>
              <a:t>流程图如图</a:t>
            </a:r>
            <a:r>
              <a:rPr lang="en-US" altLang="zh-CN" sz="2400" dirty="0" smtClean="0"/>
              <a:t>4-1</a:t>
            </a:r>
          </a:p>
          <a:p>
            <a:pPr marL="0" indent="0">
              <a:buNone/>
            </a:pPr>
            <a:r>
              <a:rPr lang="zh-CN" altLang="zh-CN" sz="2400" dirty="0" smtClean="0"/>
              <a:t>所</a:t>
            </a:r>
            <a:r>
              <a:rPr lang="zh-CN" altLang="zh-CN" sz="2400" dirty="0"/>
              <a:t>示</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3.2.4 </a:t>
            </a:r>
            <a:r>
              <a:rPr lang="zh-CN" altLang="zh-CN" sz="3200" b="1" dirty="0"/>
              <a:t>分支程序设计</a:t>
            </a:r>
            <a:endParaRPr lang="zh-CN" altLang="zh-CN" sz="3200" b="1"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988840"/>
            <a:ext cx="3456384" cy="1141702"/>
          </a:xfrm>
          <a:prstGeom prst="rect">
            <a:avLst/>
          </a:prstGeom>
          <a:solidFill>
            <a:schemeClr val="bg1"/>
          </a:solidFill>
          <a:ln>
            <a:noFill/>
          </a:ln>
          <a:effec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201" y="3130542"/>
            <a:ext cx="3166437" cy="3727458"/>
          </a:xfrm>
          <a:prstGeom prst="rect">
            <a:avLst/>
          </a:prstGeom>
          <a:solidFill>
            <a:schemeClr val="bg1"/>
          </a:solidFill>
        </p:spPr>
      </p:pic>
    </p:spTree>
    <p:extLst>
      <p:ext uri="{BB962C8B-B14F-4D97-AF65-F5344CB8AC3E}">
        <p14:creationId xmlns:p14="http://schemas.microsoft.com/office/powerpoint/2010/main" val="190130075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4">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71600" y="251937"/>
            <a:ext cx="8172400" cy="584775"/>
          </a:xfrm>
          <a:prstGeom prst="rect">
            <a:avLst/>
          </a:prstGeom>
        </p:spPr>
        <p:txBody>
          <a:bodyPr wrap="square">
            <a:spAutoFit/>
          </a:bodyPr>
          <a:lstStyle/>
          <a:p>
            <a:r>
              <a:rPr lang="en-US" altLang="zh-CN" sz="3200" b="1" dirty="0"/>
              <a:t>3.2.4 </a:t>
            </a:r>
            <a:r>
              <a:rPr lang="zh-CN" altLang="zh-CN" sz="3200" b="1" dirty="0"/>
              <a:t>分支程序设计</a:t>
            </a:r>
            <a:endParaRPr lang="zh-CN" altLang="zh-CN" sz="3200" b="1" dirty="0"/>
          </a:p>
        </p:txBody>
      </p:sp>
      <p:sp>
        <p:nvSpPr>
          <p:cNvPr id="5" name="矩形 4"/>
          <p:cNvSpPr/>
          <p:nvPr/>
        </p:nvSpPr>
        <p:spPr>
          <a:xfrm>
            <a:off x="395536" y="1484784"/>
            <a:ext cx="8268118" cy="4524315"/>
          </a:xfrm>
          <a:prstGeom prst="rect">
            <a:avLst/>
          </a:prstGeom>
          <a:solidFill>
            <a:schemeClr val="bg1"/>
          </a:solidFill>
          <a:ln>
            <a:solidFill>
              <a:srgbClr val="00B050"/>
            </a:solidFill>
          </a:ln>
        </p:spPr>
        <p:txBody>
          <a:bodyPr wrap="square">
            <a:spAutoFit/>
          </a:bodyPr>
          <a:lstStyle/>
          <a:p>
            <a:pPr marL="0" indent="0">
              <a:buNone/>
            </a:pPr>
            <a:r>
              <a:rPr lang="zh-CN" altLang="zh-CN" sz="2400" dirty="0"/>
              <a:t>程序如下</a:t>
            </a:r>
            <a:r>
              <a:rPr lang="en-US" altLang="zh-CN" sz="2400" dirty="0"/>
              <a:t>:</a:t>
            </a:r>
            <a:endParaRPr lang="zh-CN" altLang="zh-CN" sz="2400" dirty="0"/>
          </a:p>
          <a:p>
            <a:pPr marL="0" indent="0">
              <a:buNone/>
            </a:pPr>
            <a:r>
              <a:rPr lang="en-US" altLang="zh-CN" sz="2400" dirty="0"/>
              <a:t>ORG 0000H</a:t>
            </a:r>
            <a:endParaRPr lang="zh-CN" altLang="zh-CN" sz="2400" dirty="0"/>
          </a:p>
          <a:p>
            <a:pPr marL="0" indent="0">
              <a:buNone/>
            </a:pPr>
            <a:r>
              <a:rPr lang="en-US" altLang="zh-CN" sz="2400" dirty="0"/>
              <a:t>XVAR DATA 30H</a:t>
            </a:r>
            <a:endParaRPr lang="zh-CN" altLang="zh-CN" sz="2400" dirty="0"/>
          </a:p>
          <a:p>
            <a:pPr marL="0" indent="0">
              <a:buNone/>
            </a:pPr>
            <a:r>
              <a:rPr lang="en-US" altLang="zh-CN" sz="2400" dirty="0"/>
              <a:t>YFUN DATA 40H</a:t>
            </a:r>
            <a:endParaRPr lang="zh-CN" altLang="zh-CN" sz="2400" dirty="0"/>
          </a:p>
          <a:p>
            <a:pPr marL="0" indent="0">
              <a:buNone/>
            </a:pPr>
            <a:r>
              <a:rPr lang="en-US" altLang="zh-CN" sz="2400" dirty="0"/>
              <a:t>START: 	MOV A,XVAR 		</a:t>
            </a:r>
            <a:endParaRPr lang="zh-CN" altLang="zh-CN" sz="2400" dirty="0"/>
          </a:p>
          <a:p>
            <a:pPr marL="0" indent="0">
              <a:buNone/>
            </a:pPr>
            <a:r>
              <a:rPr lang="en-US" altLang="zh-CN" sz="2400" dirty="0"/>
              <a:t>JZ ZERO 			</a:t>
            </a:r>
            <a:r>
              <a:rPr lang="en-US" altLang="zh-CN" sz="2400" dirty="0">
                <a:solidFill>
                  <a:srgbClr val="00B050"/>
                </a:solidFill>
              </a:rPr>
              <a:t>;</a:t>
            </a:r>
            <a:r>
              <a:rPr lang="zh-CN" altLang="zh-CN" sz="2400" dirty="0">
                <a:solidFill>
                  <a:srgbClr val="00B050"/>
                </a:solidFill>
              </a:rPr>
              <a:t>为</a:t>
            </a:r>
            <a:r>
              <a:rPr lang="en-US" altLang="zh-CN" sz="2400" dirty="0">
                <a:solidFill>
                  <a:srgbClr val="00B050"/>
                </a:solidFill>
              </a:rPr>
              <a:t>0</a:t>
            </a:r>
            <a:r>
              <a:rPr lang="zh-CN" altLang="zh-CN" sz="2400" dirty="0">
                <a:solidFill>
                  <a:srgbClr val="00B050"/>
                </a:solidFill>
              </a:rPr>
              <a:t>转</a:t>
            </a:r>
            <a:r>
              <a:rPr lang="en-US" altLang="zh-CN" sz="2400" dirty="0">
                <a:solidFill>
                  <a:srgbClr val="00B050"/>
                </a:solidFill>
              </a:rPr>
              <a:t>ZERO</a:t>
            </a:r>
            <a:endParaRPr lang="zh-CN" altLang="zh-CN" sz="2400" dirty="0">
              <a:solidFill>
                <a:srgbClr val="00B050"/>
              </a:solidFill>
            </a:endParaRPr>
          </a:p>
          <a:p>
            <a:r>
              <a:rPr lang="en-US" altLang="zh-CN" sz="2400" dirty="0"/>
              <a:t>JNB ACC.7, BIG	 	</a:t>
            </a:r>
            <a:r>
              <a:rPr lang="en-US" altLang="zh-CN" sz="2400" dirty="0">
                <a:solidFill>
                  <a:srgbClr val="00B050"/>
                </a:solidFill>
              </a:rPr>
              <a:t>; x &gt; 0 </a:t>
            </a:r>
            <a:r>
              <a:rPr lang="zh-CN" altLang="zh-CN" sz="2400" dirty="0">
                <a:solidFill>
                  <a:srgbClr val="00B050"/>
                </a:solidFill>
              </a:rPr>
              <a:t>转</a:t>
            </a:r>
            <a:r>
              <a:rPr lang="en-US" altLang="zh-CN" sz="2400" dirty="0">
                <a:solidFill>
                  <a:srgbClr val="00B050"/>
                </a:solidFill>
              </a:rPr>
              <a:t>BIG</a:t>
            </a:r>
            <a:endParaRPr lang="zh-CN" altLang="zh-CN" sz="2400" dirty="0">
              <a:solidFill>
                <a:srgbClr val="00B050"/>
              </a:solidFill>
            </a:endParaRPr>
          </a:p>
          <a:p>
            <a:r>
              <a:rPr lang="en-US" altLang="zh-CN" sz="2400" dirty="0"/>
              <a:t>MOV A , #0FFH 		</a:t>
            </a:r>
            <a:r>
              <a:rPr lang="en-US" altLang="zh-CN" sz="2400" dirty="0">
                <a:solidFill>
                  <a:srgbClr val="00B050"/>
                </a:solidFill>
              </a:rPr>
              <a:t>; x &lt; 0 , - 1</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SJMP ZERO</a:t>
            </a:r>
            <a:endParaRPr lang="zh-CN" altLang="zh-CN" sz="2400" dirty="0"/>
          </a:p>
          <a:p>
            <a:pPr marL="0" indent="0">
              <a:buNone/>
            </a:pPr>
            <a:r>
              <a:rPr lang="en-US" altLang="zh-CN" sz="2400" dirty="0"/>
              <a:t>BIG: 	MOV A,# 01H</a:t>
            </a:r>
            <a:endParaRPr lang="zh-CN" altLang="zh-CN" sz="2400" dirty="0"/>
          </a:p>
          <a:p>
            <a:pPr marL="0" indent="0">
              <a:buNone/>
            </a:pPr>
            <a:r>
              <a:rPr lang="en-US" altLang="zh-CN" sz="2400" dirty="0"/>
              <a:t>ZERO: 	MOV YFUN,A</a:t>
            </a:r>
            <a:endParaRPr lang="zh-CN" altLang="zh-CN" sz="2400" dirty="0"/>
          </a:p>
          <a:p>
            <a:pPr marL="0" indent="0">
              <a:buNone/>
            </a:pPr>
            <a:endParaRPr lang="zh-CN" altLang="zh-CN" sz="2400" dirty="0"/>
          </a:p>
        </p:txBody>
      </p:sp>
    </p:spTree>
    <p:extLst>
      <p:ext uri="{BB962C8B-B14F-4D97-AF65-F5344CB8AC3E}">
        <p14:creationId xmlns:p14="http://schemas.microsoft.com/office/powerpoint/2010/main" val="1045899562"/>
      </p:ext>
    </p:extLst>
  </p:cSld>
  <p:clrMapOvr>
    <a:masterClrMapping/>
  </p:clrMapOvr>
  <p:transition spd="med">
    <p:split orient="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3-26</a:t>
            </a:r>
            <a:r>
              <a:rPr lang="zh-CN" altLang="zh-CN" sz="2400" dirty="0"/>
              <a:t>】在内部</a:t>
            </a:r>
            <a:r>
              <a:rPr lang="en-US" altLang="zh-CN" sz="2400" dirty="0"/>
              <a:t>RAM</a:t>
            </a:r>
            <a:r>
              <a:rPr lang="zh-CN" altLang="zh-CN" sz="2400" dirty="0"/>
              <a:t>的</a:t>
            </a:r>
            <a:r>
              <a:rPr lang="en-US" altLang="zh-CN" sz="2400" dirty="0"/>
              <a:t>30H</a:t>
            </a:r>
            <a:r>
              <a:rPr lang="zh-CN" altLang="zh-CN" sz="2400" dirty="0"/>
              <a:t>和</a:t>
            </a:r>
            <a:r>
              <a:rPr lang="en-US" altLang="zh-CN" sz="2400" dirty="0"/>
              <a:t>31H </a:t>
            </a:r>
            <a:r>
              <a:rPr lang="zh-CN" altLang="zh-CN" sz="2400" dirty="0"/>
              <a:t>地址单元中存放有两个无符号二进制数，试编程比较它们的大小，并将大的数存放在内部</a:t>
            </a:r>
            <a:r>
              <a:rPr lang="en-US" altLang="zh-CN" sz="2400" dirty="0"/>
              <a:t>RAM</a:t>
            </a:r>
            <a:r>
              <a:rPr lang="zh-CN" altLang="zh-CN" sz="2400" dirty="0"/>
              <a:t>的</a:t>
            </a:r>
            <a:r>
              <a:rPr lang="en-US" altLang="zh-CN" sz="2400" dirty="0"/>
              <a:t>BG</a:t>
            </a:r>
            <a:r>
              <a:rPr lang="zh-CN" altLang="zh-CN" sz="2400" dirty="0"/>
              <a:t>单元中。</a:t>
            </a:r>
          </a:p>
          <a:p>
            <a:pPr marL="0" indent="0">
              <a:buNone/>
            </a:pPr>
            <a:r>
              <a:rPr lang="zh-CN" altLang="zh-CN" sz="2400" dirty="0"/>
              <a:t>分析：采用</a:t>
            </a:r>
            <a:r>
              <a:rPr lang="en-US" altLang="zh-CN" sz="2400" dirty="0"/>
              <a:t>CJNE</a:t>
            </a:r>
            <a:r>
              <a:rPr lang="zh-CN" altLang="zh-CN" sz="2400" dirty="0"/>
              <a:t>指令判断两数是否相等，并通过得到的</a:t>
            </a:r>
            <a:r>
              <a:rPr lang="en-US" altLang="zh-CN" sz="2400" dirty="0"/>
              <a:t>CY</a:t>
            </a:r>
            <a:r>
              <a:rPr lang="zh-CN" altLang="zh-CN" sz="2400" dirty="0"/>
              <a:t>标志判断两数大小，程序如下</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3.2.4 </a:t>
            </a:r>
            <a:r>
              <a:rPr lang="zh-CN" altLang="zh-CN" sz="3200" b="1" dirty="0"/>
              <a:t>分支程序设计</a:t>
            </a:r>
            <a:endParaRPr lang="zh-CN" altLang="zh-CN" sz="3200" b="1" dirty="0"/>
          </a:p>
        </p:txBody>
      </p:sp>
      <p:sp>
        <p:nvSpPr>
          <p:cNvPr id="4" name="矩形 3"/>
          <p:cNvSpPr/>
          <p:nvPr/>
        </p:nvSpPr>
        <p:spPr>
          <a:xfrm>
            <a:off x="539552" y="3181032"/>
            <a:ext cx="8268118" cy="3416320"/>
          </a:xfrm>
          <a:prstGeom prst="rect">
            <a:avLst/>
          </a:prstGeom>
          <a:solidFill>
            <a:schemeClr val="bg1"/>
          </a:solidFill>
          <a:ln>
            <a:solidFill>
              <a:srgbClr val="00B050"/>
            </a:solidFill>
          </a:ln>
        </p:spPr>
        <p:txBody>
          <a:bodyPr wrap="square">
            <a:spAutoFit/>
          </a:bodyPr>
          <a:lstStyle/>
          <a:p>
            <a:r>
              <a:rPr lang="en-US" altLang="zh-CN" sz="2400" dirty="0"/>
              <a:t>ORG 0000H</a:t>
            </a:r>
            <a:endParaRPr lang="zh-CN" altLang="zh-CN" sz="2400" dirty="0"/>
          </a:p>
          <a:p>
            <a:r>
              <a:rPr lang="en-US" altLang="zh-CN" sz="2400" dirty="0"/>
              <a:t>START: 	MOV A,30H 		</a:t>
            </a:r>
            <a:r>
              <a:rPr lang="en-US" altLang="zh-CN" sz="2400" dirty="0" smtClean="0">
                <a:solidFill>
                  <a:srgbClr val="00B050"/>
                </a:solidFill>
              </a:rPr>
              <a:t>;</a:t>
            </a:r>
            <a:r>
              <a:rPr lang="zh-CN" altLang="zh-CN" sz="2400" dirty="0">
                <a:solidFill>
                  <a:srgbClr val="00B050"/>
                </a:solidFill>
              </a:rPr>
              <a:t>将</a:t>
            </a:r>
            <a:r>
              <a:rPr lang="en-US" altLang="zh-CN" sz="2400" dirty="0">
                <a:solidFill>
                  <a:srgbClr val="00B050"/>
                </a:solidFill>
              </a:rPr>
              <a:t>30H</a:t>
            </a:r>
            <a:r>
              <a:rPr lang="zh-CN" altLang="zh-CN" sz="2400" dirty="0">
                <a:solidFill>
                  <a:srgbClr val="00B050"/>
                </a:solidFill>
              </a:rPr>
              <a:t>中内容送</a:t>
            </a:r>
            <a:r>
              <a:rPr lang="en-US" altLang="zh-CN" sz="2400" dirty="0">
                <a:solidFill>
                  <a:srgbClr val="00B050"/>
                </a:solidFill>
              </a:rPr>
              <a:t>A</a:t>
            </a:r>
            <a:endParaRPr lang="zh-CN" altLang="zh-CN" sz="2400" dirty="0">
              <a:solidFill>
                <a:srgbClr val="00B050"/>
              </a:solidFill>
            </a:endParaRPr>
          </a:p>
          <a:p>
            <a:r>
              <a:rPr lang="en-US" altLang="zh-CN" sz="2400" dirty="0"/>
              <a:t>CJNE A,31H,LOOP1 	</a:t>
            </a:r>
            <a:r>
              <a:rPr lang="en-US" altLang="zh-CN" sz="2400" dirty="0" smtClean="0"/>
              <a:t>   </a:t>
            </a:r>
            <a:r>
              <a:rPr lang="en-US" altLang="zh-CN" sz="2400" dirty="0" smtClean="0">
                <a:solidFill>
                  <a:srgbClr val="00B050"/>
                </a:solidFill>
              </a:rPr>
              <a:t>;</a:t>
            </a:r>
            <a:r>
              <a:rPr lang="zh-CN" altLang="zh-CN" sz="2400" dirty="0">
                <a:solidFill>
                  <a:srgbClr val="00B050"/>
                </a:solidFill>
              </a:rPr>
              <a:t>两数比较，不相等则转</a:t>
            </a:r>
            <a:r>
              <a:rPr lang="en-US" altLang="zh-CN" sz="2400" dirty="0">
                <a:solidFill>
                  <a:srgbClr val="00B050"/>
                </a:solidFill>
              </a:rPr>
              <a:t>LOOP1</a:t>
            </a:r>
            <a:endParaRPr lang="zh-CN" altLang="zh-CN" sz="2400" dirty="0">
              <a:solidFill>
                <a:srgbClr val="00B050"/>
              </a:solidFill>
            </a:endParaRPr>
          </a:p>
          <a:p>
            <a:r>
              <a:rPr lang="en-US" altLang="zh-CN" sz="2400" dirty="0"/>
              <a:t>SJMP LOOP3</a:t>
            </a:r>
            <a:endParaRPr lang="zh-CN" altLang="zh-CN" sz="2400" dirty="0"/>
          </a:p>
          <a:p>
            <a:r>
              <a:rPr lang="en-US" altLang="zh-CN" sz="2400" dirty="0"/>
              <a:t>LOOP1: 	JC LOOP2 		</a:t>
            </a:r>
            <a:r>
              <a:rPr lang="en-US" altLang="zh-CN" sz="2400" dirty="0" smtClean="0">
                <a:solidFill>
                  <a:srgbClr val="00B050"/>
                </a:solidFill>
              </a:rPr>
              <a:t>;</a:t>
            </a:r>
            <a:r>
              <a:rPr lang="zh-CN" altLang="zh-CN" sz="2400" dirty="0">
                <a:solidFill>
                  <a:srgbClr val="00B050"/>
                </a:solidFill>
              </a:rPr>
              <a:t>当</a:t>
            </a:r>
            <a:r>
              <a:rPr lang="en-US" altLang="zh-CN" sz="2400" dirty="0">
                <a:solidFill>
                  <a:srgbClr val="00B050"/>
                </a:solidFill>
              </a:rPr>
              <a:t>CY=1</a:t>
            </a:r>
            <a:r>
              <a:rPr lang="zh-CN" altLang="zh-CN" sz="2400" dirty="0">
                <a:solidFill>
                  <a:srgbClr val="00B050"/>
                </a:solidFill>
              </a:rPr>
              <a:t>，转</a:t>
            </a:r>
            <a:r>
              <a:rPr lang="en-US" altLang="zh-CN" sz="2400" dirty="0">
                <a:solidFill>
                  <a:srgbClr val="00B050"/>
                </a:solidFill>
              </a:rPr>
              <a:t>LOOP2</a:t>
            </a:r>
            <a:endParaRPr lang="zh-CN" altLang="zh-CN" sz="2400" dirty="0">
              <a:solidFill>
                <a:srgbClr val="00B050"/>
              </a:solidFill>
            </a:endParaRPr>
          </a:p>
          <a:p>
            <a:r>
              <a:rPr lang="en-US" altLang="zh-CN" sz="2400" dirty="0"/>
              <a:t>MOV BG,A 			</a:t>
            </a:r>
            <a:r>
              <a:rPr lang="en-US" altLang="zh-CN" sz="2400" dirty="0" smtClean="0"/>
              <a:t>           </a:t>
            </a:r>
            <a:r>
              <a:rPr lang="en-US" altLang="zh-CN" sz="2400" dirty="0" smtClean="0">
                <a:solidFill>
                  <a:srgbClr val="00B050"/>
                </a:solidFill>
              </a:rPr>
              <a:t>;</a:t>
            </a:r>
            <a:r>
              <a:rPr lang="en-US" altLang="zh-CN" sz="2400" dirty="0">
                <a:solidFill>
                  <a:srgbClr val="00B050"/>
                </a:solidFill>
              </a:rPr>
              <a:t>CY=0</a:t>
            </a:r>
            <a:r>
              <a:rPr lang="zh-CN" altLang="zh-CN" sz="2400" dirty="0">
                <a:solidFill>
                  <a:srgbClr val="00B050"/>
                </a:solidFill>
              </a:rPr>
              <a:t>，</a:t>
            </a:r>
            <a:r>
              <a:rPr lang="en-US" altLang="zh-CN" sz="2400" dirty="0">
                <a:solidFill>
                  <a:srgbClr val="00B050"/>
                </a:solidFill>
              </a:rPr>
              <a:t>(A) &gt; (31H)</a:t>
            </a:r>
            <a:endParaRPr lang="zh-CN" altLang="zh-CN" sz="2400" dirty="0">
              <a:solidFill>
                <a:srgbClr val="00B050"/>
              </a:solidFill>
            </a:endParaRPr>
          </a:p>
          <a:p>
            <a:r>
              <a:rPr lang="en-US" altLang="zh-CN" sz="2400" dirty="0"/>
              <a:t>SJMP LOOP3 		</a:t>
            </a:r>
            <a:endParaRPr lang="zh-CN" altLang="zh-CN" sz="2400" dirty="0"/>
          </a:p>
          <a:p>
            <a:r>
              <a:rPr lang="en-US" altLang="zh-CN" sz="2400" dirty="0"/>
              <a:t>LOOP2: 	MOV BG,31H	</a:t>
            </a:r>
            <a:r>
              <a:rPr lang="en-US" altLang="zh-CN" sz="2400" dirty="0" smtClean="0">
                <a:solidFill>
                  <a:srgbClr val="00B050"/>
                </a:solidFill>
              </a:rPr>
              <a:t>;</a:t>
            </a:r>
            <a:r>
              <a:rPr lang="en-US" altLang="zh-CN" sz="2400" dirty="0">
                <a:solidFill>
                  <a:srgbClr val="00B050"/>
                </a:solidFill>
              </a:rPr>
              <a:t>CY=1</a:t>
            </a:r>
            <a:r>
              <a:rPr lang="zh-CN" altLang="zh-CN" sz="2400" dirty="0">
                <a:solidFill>
                  <a:srgbClr val="00B050"/>
                </a:solidFill>
              </a:rPr>
              <a:t>，</a:t>
            </a:r>
            <a:r>
              <a:rPr lang="en-US" altLang="zh-CN" sz="2400" dirty="0">
                <a:solidFill>
                  <a:srgbClr val="00B050"/>
                </a:solidFill>
              </a:rPr>
              <a:t>(31H ) &gt; (A)</a:t>
            </a:r>
            <a:endParaRPr lang="zh-CN" altLang="zh-CN" sz="2400" dirty="0">
              <a:solidFill>
                <a:srgbClr val="00B050"/>
              </a:solidFill>
            </a:endParaRPr>
          </a:p>
          <a:p>
            <a:r>
              <a:rPr lang="en-US" altLang="zh-CN" sz="2400" dirty="0"/>
              <a:t>LOOP3: 	END 			</a:t>
            </a:r>
            <a:r>
              <a:rPr lang="en-US" altLang="zh-CN" sz="2400" dirty="0" smtClean="0">
                <a:solidFill>
                  <a:srgbClr val="00B050"/>
                </a:solidFill>
              </a:rPr>
              <a:t>;</a:t>
            </a:r>
            <a:r>
              <a:rPr lang="zh-CN" altLang="zh-CN" sz="2400" dirty="0">
                <a:solidFill>
                  <a:srgbClr val="00B050"/>
                </a:solidFill>
              </a:rPr>
              <a:t>程序结束</a:t>
            </a:r>
          </a:p>
        </p:txBody>
      </p:sp>
    </p:spTree>
    <p:extLst>
      <p:ext uri="{BB962C8B-B14F-4D97-AF65-F5344CB8AC3E}">
        <p14:creationId xmlns:p14="http://schemas.microsoft.com/office/powerpoint/2010/main" val="1507995372"/>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4893647"/>
          </a:xfrm>
          <a:prstGeom prst="rect">
            <a:avLst/>
          </a:prstGeom>
        </p:spPr>
        <p:txBody>
          <a:bodyPr wrap="square">
            <a:spAutoFit/>
          </a:bodyPr>
          <a:lstStyle/>
          <a:p>
            <a:r>
              <a:rPr lang="en-US" altLang="zh-CN" sz="2400" b="1" dirty="0" smtClean="0"/>
              <a:t>2</a:t>
            </a:r>
            <a:r>
              <a:rPr lang="zh-CN" altLang="en-US" sz="2400" b="1" dirty="0" smtClean="0"/>
              <a:t>、</a:t>
            </a:r>
            <a:r>
              <a:rPr lang="zh-CN" altLang="zh-CN" sz="2400" b="1" dirty="0" smtClean="0"/>
              <a:t>直接寻址</a:t>
            </a:r>
            <a:endParaRPr lang="zh-CN" altLang="zh-CN" sz="2400" b="1" dirty="0"/>
          </a:p>
          <a:p>
            <a:r>
              <a:rPr lang="zh-CN" altLang="en-US" sz="2400" dirty="0" smtClean="0"/>
              <a:t>      指令</a:t>
            </a:r>
            <a:r>
              <a:rPr lang="zh-CN" altLang="en-US" sz="2400" dirty="0"/>
              <a:t>中直接给出操作数所在的地址。	</a:t>
            </a:r>
          </a:p>
          <a:p>
            <a:r>
              <a:rPr lang="zh-CN" altLang="en-US" sz="2400" dirty="0" smtClean="0"/>
              <a:t>      寻址</a:t>
            </a:r>
            <a:r>
              <a:rPr lang="zh-CN" altLang="en-US" sz="2400" dirty="0"/>
              <a:t>对象：</a:t>
            </a:r>
          </a:p>
          <a:p>
            <a:r>
              <a:rPr lang="zh-CN" altLang="en-US" sz="2400" dirty="0"/>
              <a:t>     </a:t>
            </a:r>
            <a:r>
              <a:rPr lang="zh-CN" altLang="en-US" sz="2400" dirty="0" smtClean="0"/>
              <a:t> ①</a:t>
            </a:r>
            <a:r>
              <a:rPr lang="zh-CN" altLang="en-US" sz="2400" dirty="0"/>
              <a:t>内部数据存储器</a:t>
            </a:r>
            <a:r>
              <a:rPr lang="en-US" altLang="zh-CN" sz="2400" dirty="0"/>
              <a:t>RAM</a:t>
            </a:r>
            <a:r>
              <a:rPr lang="zh-CN" altLang="en-US" sz="2400" dirty="0"/>
              <a:t>：使用它的地址。</a:t>
            </a:r>
          </a:p>
          <a:p>
            <a:r>
              <a:rPr lang="zh-CN" altLang="en-US" sz="2400" dirty="0" smtClean="0"/>
              <a:t>      ②</a:t>
            </a:r>
            <a:r>
              <a:rPr lang="zh-CN" altLang="en-US" sz="2400" dirty="0"/>
              <a:t>特殊功能寄存器：既可使用它的地址，也可以 直接使用寄存器名。</a:t>
            </a:r>
          </a:p>
          <a:p>
            <a:r>
              <a:rPr lang="zh-CN" altLang="zh-CN" sz="2400" dirty="0" smtClean="0"/>
              <a:t>例如</a:t>
            </a:r>
            <a:r>
              <a:rPr lang="zh-CN" altLang="zh-CN" sz="2400" dirty="0"/>
              <a:t>：</a:t>
            </a:r>
          </a:p>
          <a:p>
            <a:r>
              <a:rPr lang="en-US" altLang="zh-CN" sz="2400" b="1" dirty="0" smtClean="0"/>
              <a:t>     MOV </a:t>
            </a:r>
            <a:r>
              <a:rPr lang="en-US" altLang="zh-CN" sz="2400" b="1" dirty="0"/>
              <a:t>A,20H		</a:t>
            </a:r>
            <a:r>
              <a:rPr lang="en-US" altLang="zh-CN" sz="2400" b="1" dirty="0" smtClean="0"/>
              <a:t>    </a:t>
            </a:r>
            <a:r>
              <a:rPr lang="en-US" altLang="zh-CN" sz="2400" b="1" dirty="0" smtClean="0">
                <a:solidFill>
                  <a:srgbClr val="00B050"/>
                </a:solidFill>
              </a:rPr>
              <a:t> ;</a:t>
            </a:r>
            <a:r>
              <a:rPr lang="zh-CN" altLang="zh-CN" sz="2400" b="1" dirty="0">
                <a:solidFill>
                  <a:srgbClr val="00B050"/>
                </a:solidFill>
              </a:rPr>
              <a:t>（</a:t>
            </a:r>
            <a:r>
              <a:rPr lang="en-US" altLang="zh-CN" sz="2400" b="1" dirty="0">
                <a:solidFill>
                  <a:srgbClr val="00B050"/>
                </a:solidFill>
              </a:rPr>
              <a:t>20H</a:t>
            </a:r>
            <a:r>
              <a:rPr lang="zh-CN" altLang="zh-CN" sz="2400" b="1" dirty="0">
                <a:solidFill>
                  <a:srgbClr val="00B050"/>
                </a:solidFill>
              </a:rPr>
              <a:t>）→</a:t>
            </a:r>
            <a:r>
              <a:rPr lang="en-US" altLang="zh-CN" sz="2400" b="1" dirty="0">
                <a:solidFill>
                  <a:srgbClr val="00B050"/>
                </a:solidFill>
              </a:rPr>
              <a:t>A</a:t>
            </a:r>
            <a:r>
              <a:rPr lang="zh-CN" altLang="zh-CN" sz="2400" b="1" dirty="0">
                <a:solidFill>
                  <a:srgbClr val="00B050"/>
                </a:solidFill>
              </a:rPr>
              <a:t>，机器码</a:t>
            </a:r>
            <a:r>
              <a:rPr lang="en-US" altLang="zh-CN" sz="2400" b="1" dirty="0">
                <a:solidFill>
                  <a:srgbClr val="00B050"/>
                </a:solidFill>
              </a:rPr>
              <a:t>E520</a:t>
            </a:r>
            <a:endParaRPr lang="zh-CN" altLang="zh-CN" sz="2400" b="1" dirty="0">
              <a:solidFill>
                <a:srgbClr val="00B050"/>
              </a:solidFill>
            </a:endParaRPr>
          </a:p>
          <a:p>
            <a:r>
              <a:rPr lang="en-US" altLang="zh-CN" sz="2400" b="1" dirty="0" smtClean="0"/>
              <a:t>     MOV </a:t>
            </a:r>
            <a:r>
              <a:rPr lang="en-US" altLang="zh-CN" sz="2400" b="1" dirty="0"/>
              <a:t>20H,30H	</a:t>
            </a:r>
            <a:r>
              <a:rPr lang="en-US" altLang="zh-CN" sz="2400" b="1" dirty="0" smtClean="0"/>
              <a:t>        </a:t>
            </a:r>
            <a:r>
              <a:rPr lang="en-US" altLang="zh-CN" sz="2400" b="1" dirty="0" smtClean="0">
                <a:solidFill>
                  <a:srgbClr val="00B050"/>
                </a:solidFill>
              </a:rPr>
              <a:t>;</a:t>
            </a:r>
            <a:r>
              <a:rPr lang="zh-CN" altLang="zh-CN" sz="2400" b="1" dirty="0">
                <a:solidFill>
                  <a:srgbClr val="00B050"/>
                </a:solidFill>
              </a:rPr>
              <a:t>（</a:t>
            </a:r>
            <a:r>
              <a:rPr lang="en-US" altLang="zh-CN" sz="2400" b="1" dirty="0">
                <a:solidFill>
                  <a:srgbClr val="00B050"/>
                </a:solidFill>
              </a:rPr>
              <a:t>30H</a:t>
            </a:r>
            <a:r>
              <a:rPr lang="zh-CN" altLang="zh-CN" sz="2400" b="1" dirty="0">
                <a:solidFill>
                  <a:srgbClr val="00B050"/>
                </a:solidFill>
              </a:rPr>
              <a:t>）→</a:t>
            </a:r>
            <a:r>
              <a:rPr lang="en-US" altLang="zh-CN" sz="2400" b="1" dirty="0">
                <a:solidFill>
                  <a:srgbClr val="00B050"/>
                </a:solidFill>
              </a:rPr>
              <a:t>20H</a:t>
            </a:r>
            <a:r>
              <a:rPr lang="zh-CN" altLang="zh-CN" sz="2400" b="1" dirty="0">
                <a:solidFill>
                  <a:srgbClr val="00B050"/>
                </a:solidFill>
              </a:rPr>
              <a:t>，机器码</a:t>
            </a:r>
            <a:r>
              <a:rPr lang="en-US" altLang="zh-CN" sz="2400" b="1" dirty="0">
                <a:solidFill>
                  <a:srgbClr val="00B050"/>
                </a:solidFill>
              </a:rPr>
              <a:t>853020</a:t>
            </a:r>
            <a:endParaRPr lang="zh-CN" altLang="zh-CN" sz="2400" b="1" dirty="0">
              <a:solidFill>
                <a:srgbClr val="00B050"/>
              </a:solidFill>
            </a:endParaRPr>
          </a:p>
          <a:p>
            <a:endParaRPr lang="en-US" altLang="zh-CN" sz="2400" dirty="0" smtClean="0">
              <a:latin typeface="楷体" pitchFamily="49" charset="-122"/>
              <a:ea typeface="楷体" pitchFamily="49" charset="-122"/>
            </a:endParaRPr>
          </a:p>
          <a:p>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第一</a:t>
            </a:r>
            <a:r>
              <a:rPr lang="zh-CN" altLang="zh-CN" sz="2000" dirty="0">
                <a:latin typeface="楷体" pitchFamily="49" charset="-122"/>
                <a:ea typeface="楷体" pitchFamily="49" charset="-122"/>
              </a:rPr>
              <a:t>条指令功能为把内部</a:t>
            </a:r>
            <a:r>
              <a:rPr lang="en-US" altLang="zh-CN" sz="2000" dirty="0">
                <a:latin typeface="楷体" pitchFamily="49" charset="-122"/>
                <a:ea typeface="楷体" pitchFamily="49" charset="-122"/>
              </a:rPr>
              <a:t>RAM 20H</a:t>
            </a:r>
            <a:r>
              <a:rPr lang="zh-CN" altLang="zh-CN" sz="2000" dirty="0">
                <a:latin typeface="楷体" pitchFamily="49" charset="-122"/>
                <a:ea typeface="楷体" pitchFamily="49" charset="-122"/>
              </a:rPr>
              <a:t>单元的内容送入累加器</a:t>
            </a:r>
            <a:r>
              <a:rPr lang="en-US" altLang="zh-CN" sz="2000" dirty="0">
                <a:latin typeface="楷体" pitchFamily="49" charset="-122"/>
                <a:ea typeface="楷体" pitchFamily="49" charset="-122"/>
              </a:rPr>
              <a:t>A</a:t>
            </a:r>
            <a:r>
              <a:rPr lang="zh-CN" altLang="zh-CN" sz="2000" dirty="0">
                <a:latin typeface="楷体" pitchFamily="49" charset="-122"/>
                <a:ea typeface="楷体" pitchFamily="49" charset="-122"/>
              </a:rPr>
              <a:t>。</a:t>
            </a:r>
          </a:p>
          <a:p>
            <a:r>
              <a:rPr lang="en-US" altLang="zh-CN" sz="2000" dirty="0" smtClean="0">
                <a:latin typeface="楷体" pitchFamily="49" charset="-122"/>
                <a:ea typeface="楷体" pitchFamily="49" charset="-122"/>
              </a:rPr>
              <a:t>   </a:t>
            </a:r>
            <a:r>
              <a:rPr lang="zh-CN" altLang="zh-CN" sz="2000" dirty="0" smtClean="0">
                <a:latin typeface="楷体" pitchFamily="49" charset="-122"/>
                <a:ea typeface="楷体" pitchFamily="49" charset="-122"/>
              </a:rPr>
              <a:t>第二</a:t>
            </a:r>
            <a:r>
              <a:rPr lang="zh-CN" altLang="zh-CN" sz="2000" dirty="0">
                <a:latin typeface="楷体" pitchFamily="49" charset="-122"/>
                <a:ea typeface="楷体" pitchFamily="49" charset="-122"/>
              </a:rPr>
              <a:t>条指令功能为把内部</a:t>
            </a:r>
            <a:r>
              <a:rPr lang="en-US" altLang="zh-CN" sz="2000" dirty="0">
                <a:latin typeface="楷体" pitchFamily="49" charset="-122"/>
                <a:ea typeface="楷体" pitchFamily="49" charset="-122"/>
              </a:rPr>
              <a:t>RAM 30H</a:t>
            </a:r>
            <a:r>
              <a:rPr lang="zh-CN" altLang="zh-CN" sz="2000" dirty="0">
                <a:latin typeface="楷体" pitchFamily="49" charset="-122"/>
                <a:ea typeface="楷体" pitchFamily="49" charset="-122"/>
              </a:rPr>
              <a:t>的内容送给</a:t>
            </a:r>
            <a:r>
              <a:rPr lang="en-US" altLang="zh-CN" sz="2000" dirty="0">
                <a:latin typeface="楷体" pitchFamily="49" charset="-122"/>
                <a:ea typeface="楷体" pitchFamily="49" charset="-122"/>
              </a:rPr>
              <a:t>20H</a:t>
            </a:r>
            <a:r>
              <a:rPr lang="zh-CN" altLang="zh-CN" sz="2000" dirty="0">
                <a:latin typeface="楷体" pitchFamily="49" charset="-122"/>
                <a:ea typeface="楷体" pitchFamily="49" charset="-122"/>
              </a:rPr>
              <a:t>。</a:t>
            </a:r>
          </a:p>
          <a:p>
            <a:endParaRPr lang="zh-CN" altLang="zh-CN" sz="2000" dirty="0">
              <a:latin typeface="楷体" pitchFamily="49" charset="-122"/>
              <a:ea typeface="楷体" pitchFamily="49" charset="-122"/>
            </a:endParaRPr>
          </a:p>
        </p:txBody>
      </p:sp>
    </p:spTree>
    <p:extLst>
      <p:ext uri="{BB962C8B-B14F-4D97-AF65-F5344CB8AC3E}">
        <p14:creationId xmlns:p14="http://schemas.microsoft.com/office/powerpoint/2010/main" val="569326759"/>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3-27</a:t>
            </a:r>
            <a:r>
              <a:rPr lang="zh-CN" altLang="zh-CN" sz="2400" dirty="0"/>
              <a:t>】多分支转移程序，根据</a:t>
            </a:r>
            <a:r>
              <a:rPr lang="en-US" altLang="zh-CN" sz="2400" dirty="0"/>
              <a:t>R5</a:t>
            </a:r>
            <a:r>
              <a:rPr lang="zh-CN" altLang="zh-CN" sz="2400" dirty="0"/>
              <a:t>的内容转向对应的目的地址，</a:t>
            </a:r>
            <a:r>
              <a:rPr lang="en-US" altLang="zh-CN" sz="2400" dirty="0"/>
              <a:t>R5</a:t>
            </a:r>
            <a:r>
              <a:rPr lang="zh-CN" altLang="zh-CN" sz="2400" dirty="0"/>
              <a:t>的内容为</a:t>
            </a:r>
            <a:r>
              <a:rPr lang="en-US" altLang="zh-CN" sz="2400" dirty="0"/>
              <a:t>0~n</a:t>
            </a:r>
            <a:r>
              <a:rPr lang="zh-CN" altLang="zh-CN" sz="2400" dirty="0"/>
              <a:t>，目的程序入口符号地址分别为：</a:t>
            </a:r>
            <a:r>
              <a:rPr lang="en-US" altLang="zh-CN" sz="2400" dirty="0"/>
              <a:t>PRG0~PRGn</a:t>
            </a:r>
            <a:r>
              <a:rPr lang="zh-CN" altLang="zh-CN" sz="2400" dirty="0"/>
              <a:t>。</a:t>
            </a:r>
          </a:p>
          <a:p>
            <a:pPr marL="0" indent="0">
              <a:buNone/>
            </a:pPr>
            <a:r>
              <a:rPr lang="en-US" altLang="zh-CN" sz="2400" dirty="0"/>
              <a:t>		PRG0 EQU 1000H</a:t>
            </a:r>
            <a:endParaRPr lang="zh-CN" altLang="zh-CN" sz="2400" dirty="0"/>
          </a:p>
          <a:p>
            <a:pPr marL="0" indent="0">
              <a:buNone/>
            </a:pPr>
            <a:r>
              <a:rPr lang="en-US" altLang="zh-CN" sz="2400" dirty="0"/>
              <a:t>		PRG1 EQU 1100H</a:t>
            </a:r>
            <a:endParaRPr lang="zh-CN" altLang="zh-CN" sz="2400" dirty="0"/>
          </a:p>
          <a:p>
            <a:pPr marL="0" indent="0">
              <a:buNone/>
            </a:pPr>
            <a:r>
              <a:rPr lang="en-US" altLang="zh-CN" sz="2400" dirty="0"/>
              <a:t>		PRG2 EQU 1200H</a:t>
            </a:r>
            <a:endParaRPr lang="zh-CN" altLang="zh-CN" sz="2400" dirty="0"/>
          </a:p>
          <a:p>
            <a:pPr marL="0" indent="0">
              <a:buNone/>
            </a:pPr>
            <a:r>
              <a:rPr lang="zh-CN" altLang="zh-CN" sz="2400" dirty="0"/>
              <a:t>…</a:t>
            </a:r>
          </a:p>
          <a:p>
            <a:pPr marL="0" indent="0">
              <a:buNone/>
            </a:pP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3.2.4 </a:t>
            </a:r>
            <a:r>
              <a:rPr lang="zh-CN" altLang="zh-CN" sz="3200" b="1" dirty="0"/>
              <a:t>分支程序设计</a:t>
            </a:r>
            <a:endParaRPr lang="zh-CN" altLang="zh-CN" sz="3200" b="1" dirty="0"/>
          </a:p>
        </p:txBody>
      </p:sp>
      <p:sp>
        <p:nvSpPr>
          <p:cNvPr id="4" name="矩形 3"/>
          <p:cNvSpPr/>
          <p:nvPr/>
        </p:nvSpPr>
        <p:spPr>
          <a:xfrm>
            <a:off x="539552" y="2309850"/>
            <a:ext cx="8268118" cy="4154984"/>
          </a:xfrm>
          <a:prstGeom prst="rect">
            <a:avLst/>
          </a:prstGeom>
          <a:solidFill>
            <a:schemeClr val="bg1"/>
          </a:solidFill>
          <a:ln>
            <a:solidFill>
              <a:srgbClr val="00B050"/>
            </a:solidFill>
          </a:ln>
        </p:spPr>
        <p:txBody>
          <a:bodyPr wrap="square">
            <a:spAutoFit/>
          </a:bodyPr>
          <a:lstStyle/>
          <a:p>
            <a:pPr marL="0" indent="0">
              <a:buNone/>
            </a:pPr>
            <a:r>
              <a:rPr lang="en-US" altLang="zh-CN" sz="2400" dirty="0"/>
              <a:t>ORG 0000H</a:t>
            </a:r>
            <a:endParaRPr lang="zh-CN" altLang="zh-CN" sz="2400" dirty="0"/>
          </a:p>
          <a:p>
            <a:pPr marL="0" indent="0">
              <a:buNone/>
            </a:pPr>
            <a:r>
              <a:rPr lang="en-US" altLang="zh-CN" sz="2400" dirty="0"/>
              <a:t>JMPT: 	MOV A ,R5</a:t>
            </a:r>
            <a:endParaRPr lang="zh-CN" altLang="zh-CN" sz="2400" dirty="0"/>
          </a:p>
          <a:p>
            <a:pPr marL="0" indent="0">
              <a:buNone/>
            </a:pPr>
            <a:r>
              <a:rPr lang="en-US" altLang="zh-CN" sz="2400" dirty="0"/>
              <a:t>RL A			</a:t>
            </a:r>
            <a:r>
              <a:rPr lang="en-US" altLang="zh-CN" sz="2400" dirty="0" smtClean="0">
                <a:solidFill>
                  <a:srgbClr val="00B050"/>
                </a:solidFill>
              </a:rPr>
              <a:t>; </a:t>
            </a:r>
            <a:r>
              <a:rPr lang="en-US" altLang="zh-CN" sz="2400" dirty="0">
                <a:solidFill>
                  <a:srgbClr val="00B050"/>
                </a:solidFill>
              </a:rPr>
              <a:t>AJMP</a:t>
            </a:r>
            <a:r>
              <a:rPr lang="zh-CN" altLang="zh-CN" sz="2400" dirty="0">
                <a:solidFill>
                  <a:srgbClr val="00B050"/>
                </a:solidFill>
              </a:rPr>
              <a:t>指令为</a:t>
            </a:r>
            <a:r>
              <a:rPr lang="en-US" altLang="zh-CN" sz="2400" dirty="0">
                <a:solidFill>
                  <a:srgbClr val="00B050"/>
                </a:solidFill>
              </a:rPr>
              <a:t>2</a:t>
            </a:r>
            <a:r>
              <a:rPr lang="zh-CN" altLang="zh-CN" sz="2400" dirty="0">
                <a:solidFill>
                  <a:srgbClr val="00B050"/>
                </a:solidFill>
              </a:rPr>
              <a:t>字节指令，</a:t>
            </a:r>
            <a:r>
              <a:rPr lang="en-US" altLang="zh-CN" sz="2400" dirty="0">
                <a:solidFill>
                  <a:srgbClr val="00B050"/>
                </a:solidFill>
              </a:rPr>
              <a:t>A*2</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MOV DPTR,#JTAB</a:t>
            </a:r>
            <a:endParaRPr lang="zh-CN" altLang="zh-CN" sz="2400" dirty="0"/>
          </a:p>
          <a:p>
            <a:pPr marL="0" indent="0">
              <a:buNone/>
            </a:pPr>
            <a:r>
              <a:rPr lang="en-US" altLang="zh-CN" sz="2400" dirty="0"/>
              <a:t>JMP @A + DPTR</a:t>
            </a:r>
            <a:endParaRPr lang="zh-CN" altLang="zh-CN" sz="2400" dirty="0"/>
          </a:p>
          <a:p>
            <a:pPr marL="0" indent="0">
              <a:buNone/>
            </a:pPr>
            <a:r>
              <a:rPr lang="en-US" altLang="zh-CN" sz="2400" dirty="0"/>
              <a:t>SJMP $			</a:t>
            </a:r>
            <a:r>
              <a:rPr lang="en-US" altLang="zh-CN" sz="2400" dirty="0" smtClean="0">
                <a:solidFill>
                  <a:srgbClr val="00B050"/>
                </a:solidFill>
              </a:rPr>
              <a:t>;</a:t>
            </a:r>
            <a:r>
              <a:rPr lang="zh-CN" altLang="zh-CN" sz="2400" dirty="0">
                <a:solidFill>
                  <a:srgbClr val="00B050"/>
                </a:solidFill>
              </a:rPr>
              <a:t>查表不相符，程序结束</a:t>
            </a:r>
          </a:p>
          <a:p>
            <a:pPr marL="0" indent="0">
              <a:buNone/>
            </a:pPr>
            <a:r>
              <a:rPr lang="en-US" altLang="zh-CN" sz="2400" dirty="0"/>
              <a:t>JTAB: 	AJMP PRG0</a:t>
            </a:r>
            <a:endParaRPr lang="zh-CN" altLang="zh-CN" sz="2400" dirty="0"/>
          </a:p>
          <a:p>
            <a:pPr marL="0" indent="0">
              <a:buNone/>
            </a:pPr>
            <a:r>
              <a:rPr lang="en-US" altLang="zh-CN" sz="2400" dirty="0"/>
              <a:t>AJMP PRG1</a:t>
            </a:r>
            <a:endParaRPr lang="zh-CN" altLang="zh-CN" sz="2400" dirty="0"/>
          </a:p>
          <a:p>
            <a:pPr marL="0" indent="0">
              <a:buNone/>
            </a:pPr>
            <a:r>
              <a:rPr lang="zh-CN" altLang="zh-CN" sz="2400" dirty="0"/>
              <a:t>…</a:t>
            </a:r>
          </a:p>
          <a:p>
            <a:pPr marL="0" indent="0">
              <a:buNone/>
            </a:pPr>
            <a:r>
              <a:rPr lang="en-US" altLang="zh-CN" sz="2400" dirty="0"/>
              <a:t>AJMP </a:t>
            </a:r>
            <a:r>
              <a:rPr lang="en-US" altLang="zh-CN" sz="2400" dirty="0" err="1"/>
              <a:t>PRGn</a:t>
            </a:r>
            <a:endParaRPr lang="zh-CN" altLang="zh-CN" sz="2400" dirty="0"/>
          </a:p>
          <a:p>
            <a:pPr marL="0" indent="0">
              <a:buNone/>
            </a:pPr>
            <a:r>
              <a:rPr lang="en-US" altLang="zh-CN" sz="2400" dirty="0"/>
              <a:t>END</a:t>
            </a:r>
            <a:endParaRPr lang="zh-CN" altLang="zh-CN" sz="2400" dirty="0">
              <a:solidFill>
                <a:srgbClr val="00B050"/>
              </a:solidFill>
            </a:endParaRPr>
          </a:p>
        </p:txBody>
      </p:sp>
    </p:spTree>
    <p:extLst>
      <p:ext uri="{BB962C8B-B14F-4D97-AF65-F5344CB8AC3E}">
        <p14:creationId xmlns:p14="http://schemas.microsoft.com/office/powerpoint/2010/main" val="753261703"/>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lnSpc>
                <a:spcPct val="120000"/>
              </a:lnSpc>
              <a:buNone/>
            </a:pPr>
            <a:r>
              <a:rPr lang="en-US" altLang="zh-CN" sz="2400" dirty="0" smtClean="0"/>
              <a:t>      </a:t>
            </a:r>
            <a:r>
              <a:rPr lang="zh-CN" altLang="zh-CN" sz="2400" dirty="0" smtClean="0"/>
              <a:t>在</a:t>
            </a:r>
            <a:r>
              <a:rPr lang="zh-CN" altLang="zh-CN" sz="2400" dirty="0"/>
              <a:t>程序运行时，有时需要连续重复执行某些指令，这时</a:t>
            </a:r>
            <a:r>
              <a:rPr lang="zh-CN" altLang="zh-CN" sz="2400" dirty="0" smtClean="0"/>
              <a:t>可以</a:t>
            </a:r>
            <a:r>
              <a:rPr lang="zh-CN" altLang="zh-CN" sz="2400" dirty="0"/>
              <a:t>使用循环程序的方式。循环程序设计可以缩短程序长度，节省存储单元。循环程序设计主要要解决的问题是循环次数的控制。有两种方法：一种是先循环处理后循环控制（即先处理后判断）；另一种是先循环控制后循环处理（即先判断后处理）。循环可以单重循环，也可以多重循环，在多重循环中，内外循环不能交叉。</a:t>
            </a:r>
          </a:p>
          <a:p>
            <a:pPr marL="0" indent="0">
              <a:lnSpc>
                <a:spcPct val="120000"/>
              </a:lnSpc>
              <a:buNone/>
            </a:pP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Tree>
    <p:extLst>
      <p:ext uri="{BB962C8B-B14F-4D97-AF65-F5344CB8AC3E}">
        <p14:creationId xmlns:p14="http://schemas.microsoft.com/office/powerpoint/2010/main" val="3822280721"/>
      </p:ext>
    </p:extLst>
  </p:cSld>
  <p:clrMapOvr>
    <a:masterClrMapping/>
  </p:clrMapOvr>
  <p:transition spd="med">
    <p:split orient="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3-28</a:t>
            </a:r>
            <a:r>
              <a:rPr lang="zh-CN" altLang="zh-CN" sz="2400" dirty="0"/>
              <a:t>】在内部</a:t>
            </a:r>
            <a:r>
              <a:rPr lang="en-US" altLang="zh-CN" sz="2400" dirty="0"/>
              <a:t>RAM</a:t>
            </a:r>
            <a:r>
              <a:rPr lang="zh-CN" altLang="zh-CN" sz="2400" dirty="0"/>
              <a:t>中地址</a:t>
            </a:r>
            <a:r>
              <a:rPr lang="en-US" altLang="zh-CN" sz="2400" dirty="0"/>
              <a:t>20H~29H</a:t>
            </a:r>
            <a:r>
              <a:rPr lang="zh-CN" altLang="zh-CN" sz="2400" dirty="0"/>
              <a:t>有</a:t>
            </a:r>
            <a:r>
              <a:rPr lang="en-US" altLang="zh-CN" sz="2400" dirty="0"/>
              <a:t>10</a:t>
            </a:r>
            <a:r>
              <a:rPr lang="zh-CN" altLang="zh-CN" sz="2400" dirty="0"/>
              <a:t>个无符号数，试编写程序求它们的和，结果存入</a:t>
            </a:r>
            <a:r>
              <a:rPr lang="en-US" altLang="zh-CN" sz="2400" dirty="0"/>
              <a:t>SUM</a:t>
            </a:r>
            <a:r>
              <a:rPr lang="zh-CN" altLang="zh-CN" sz="2400" dirty="0"/>
              <a:t>单元。</a:t>
            </a:r>
          </a:p>
          <a:p>
            <a:pPr marL="0" indent="0">
              <a:buNone/>
            </a:pPr>
            <a:r>
              <a:rPr lang="zh-CN" altLang="zh-CN" sz="2400" dirty="0"/>
              <a:t>分析：用</a:t>
            </a:r>
            <a:r>
              <a:rPr lang="en-US" altLang="zh-CN" sz="2400" dirty="0"/>
              <a:t>R1</a:t>
            </a:r>
            <a:r>
              <a:rPr lang="zh-CN" altLang="zh-CN" sz="2400" dirty="0"/>
              <a:t>作为数据地址指针，</a:t>
            </a:r>
            <a:r>
              <a:rPr lang="en-US" altLang="zh-CN" sz="2400" dirty="0"/>
              <a:t>R2</a:t>
            </a:r>
            <a:r>
              <a:rPr lang="zh-CN" altLang="zh-CN" sz="2400" dirty="0"/>
              <a:t>存放累加次数。每累加一次，数据地址指针</a:t>
            </a:r>
            <a:r>
              <a:rPr lang="en-US" altLang="zh-CN" sz="2400" dirty="0"/>
              <a:t>R1</a:t>
            </a:r>
            <a:r>
              <a:rPr lang="zh-CN" altLang="zh-CN" sz="2400" dirty="0"/>
              <a:t>加</a:t>
            </a:r>
            <a:r>
              <a:rPr lang="en-US" altLang="zh-CN" sz="2400" dirty="0"/>
              <a:t>1</a:t>
            </a:r>
            <a:r>
              <a:rPr lang="zh-CN" altLang="zh-CN" sz="2400" dirty="0"/>
              <a:t>，</a:t>
            </a:r>
            <a:r>
              <a:rPr lang="en-US" altLang="zh-CN" sz="2400" dirty="0"/>
              <a:t>R2</a:t>
            </a:r>
            <a:r>
              <a:rPr lang="zh-CN" altLang="zh-CN" sz="2400" dirty="0"/>
              <a:t>减</a:t>
            </a:r>
            <a:r>
              <a:rPr lang="en-US" altLang="zh-CN" sz="2400" dirty="0"/>
              <a:t>1</a:t>
            </a:r>
            <a:r>
              <a:rPr lang="zh-CN" altLang="zh-CN" sz="2400" dirty="0"/>
              <a:t>，直至</a:t>
            </a:r>
            <a:r>
              <a:rPr lang="en-US" altLang="zh-CN" sz="2400" dirty="0"/>
              <a:t>R2</a:t>
            </a:r>
            <a:r>
              <a:rPr lang="zh-CN" altLang="zh-CN" sz="2400" dirty="0"/>
              <a:t>为</a:t>
            </a:r>
            <a:r>
              <a:rPr lang="en-US" altLang="zh-CN" sz="2400" dirty="0"/>
              <a:t>0</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
        <p:nvSpPr>
          <p:cNvPr id="4" name="矩形 3"/>
          <p:cNvSpPr/>
          <p:nvPr/>
        </p:nvSpPr>
        <p:spPr>
          <a:xfrm>
            <a:off x="458002" y="2760031"/>
            <a:ext cx="8268118" cy="4154984"/>
          </a:xfrm>
          <a:prstGeom prst="rect">
            <a:avLst/>
          </a:prstGeom>
          <a:solidFill>
            <a:schemeClr val="bg1"/>
          </a:solidFill>
          <a:ln>
            <a:solidFill>
              <a:srgbClr val="00B050"/>
            </a:solidFill>
          </a:ln>
        </p:spPr>
        <p:txBody>
          <a:bodyPr wrap="square">
            <a:spAutoFit/>
          </a:bodyPr>
          <a:lstStyle/>
          <a:p>
            <a:pPr marL="0" indent="0">
              <a:buNone/>
            </a:pPr>
            <a:r>
              <a:rPr lang="zh-CN" altLang="zh-CN" sz="2400" dirty="0"/>
              <a:t>程序如下：</a:t>
            </a:r>
          </a:p>
          <a:p>
            <a:pPr marL="0" indent="0">
              <a:buNone/>
            </a:pPr>
            <a:r>
              <a:rPr lang="en-US" altLang="zh-CN" sz="2400" dirty="0"/>
              <a:t>	  ORG 0000H</a:t>
            </a:r>
            <a:endParaRPr lang="zh-CN" altLang="zh-CN" sz="2400" dirty="0"/>
          </a:p>
          <a:p>
            <a:pPr marL="0" indent="0">
              <a:buNone/>
            </a:pPr>
            <a:r>
              <a:rPr lang="en-US" altLang="zh-CN" sz="2400" dirty="0"/>
              <a:t>	  CLR A				</a:t>
            </a:r>
            <a:r>
              <a:rPr lang="en-US" altLang="zh-CN" sz="2400" dirty="0">
                <a:solidFill>
                  <a:srgbClr val="00B050"/>
                </a:solidFill>
              </a:rPr>
              <a:t>;</a:t>
            </a:r>
            <a:r>
              <a:rPr lang="zh-CN" altLang="zh-CN" sz="2400" dirty="0">
                <a:solidFill>
                  <a:srgbClr val="00B050"/>
                </a:solidFill>
              </a:rPr>
              <a:t>累加器</a:t>
            </a:r>
            <a:r>
              <a:rPr lang="en-US" altLang="zh-CN" sz="2400" dirty="0">
                <a:solidFill>
                  <a:srgbClr val="00B050"/>
                </a:solidFill>
              </a:rPr>
              <a:t>A</a:t>
            </a:r>
            <a:r>
              <a:rPr lang="zh-CN" altLang="zh-CN" sz="2400" dirty="0">
                <a:solidFill>
                  <a:srgbClr val="00B050"/>
                </a:solidFill>
              </a:rPr>
              <a:t>清零</a:t>
            </a:r>
          </a:p>
          <a:p>
            <a:pPr marL="0" indent="0">
              <a:buNone/>
            </a:pPr>
            <a:r>
              <a:rPr lang="en-US" altLang="zh-CN" sz="2400" dirty="0"/>
              <a:t>	  MOV R2,#0AH		</a:t>
            </a:r>
            <a:r>
              <a:rPr lang="en-US" altLang="zh-CN" sz="2400" dirty="0">
                <a:solidFill>
                  <a:srgbClr val="00B050"/>
                </a:solidFill>
              </a:rPr>
              <a:t>;</a:t>
            </a:r>
            <a:r>
              <a:rPr lang="zh-CN" altLang="zh-CN" sz="2400" dirty="0">
                <a:solidFill>
                  <a:srgbClr val="00B050"/>
                </a:solidFill>
              </a:rPr>
              <a:t>无符号数个数</a:t>
            </a:r>
            <a:r>
              <a:rPr lang="en-US" altLang="zh-CN" sz="2400" dirty="0">
                <a:solidFill>
                  <a:srgbClr val="00B050"/>
                </a:solidFill>
              </a:rPr>
              <a:t>10</a:t>
            </a:r>
            <a:r>
              <a:rPr lang="zh-CN" altLang="zh-CN" sz="2400" dirty="0">
                <a:solidFill>
                  <a:srgbClr val="00B050"/>
                </a:solidFill>
              </a:rPr>
              <a:t>→</a:t>
            </a:r>
            <a:r>
              <a:rPr lang="en-US" altLang="zh-CN" sz="2400" dirty="0">
                <a:solidFill>
                  <a:srgbClr val="00B050"/>
                </a:solidFill>
              </a:rPr>
              <a:t>R2</a:t>
            </a:r>
            <a:endParaRPr lang="zh-CN" altLang="zh-CN" sz="2400" dirty="0">
              <a:solidFill>
                <a:srgbClr val="00B050"/>
              </a:solidFill>
            </a:endParaRPr>
          </a:p>
          <a:p>
            <a:pPr marL="0" indent="0">
              <a:buNone/>
            </a:pPr>
            <a:r>
              <a:rPr lang="en-US" altLang="zh-CN" sz="2400" dirty="0"/>
              <a:t>	  MOV R1,#20H		</a:t>
            </a:r>
            <a:r>
              <a:rPr lang="en-US" altLang="zh-CN" sz="2400" dirty="0">
                <a:solidFill>
                  <a:srgbClr val="00B050"/>
                </a:solidFill>
              </a:rPr>
              <a:t>;</a:t>
            </a:r>
            <a:r>
              <a:rPr lang="zh-CN" altLang="zh-CN" sz="2400" dirty="0">
                <a:solidFill>
                  <a:srgbClr val="00B050"/>
                </a:solidFill>
              </a:rPr>
              <a:t>数据起始地址</a:t>
            </a:r>
            <a:r>
              <a:rPr lang="en-US" altLang="zh-CN" sz="2400" dirty="0">
                <a:solidFill>
                  <a:srgbClr val="00B050"/>
                </a:solidFill>
              </a:rPr>
              <a:t>20H</a:t>
            </a:r>
            <a:r>
              <a:rPr lang="zh-CN" altLang="zh-CN" sz="2400" dirty="0">
                <a:solidFill>
                  <a:srgbClr val="00B050"/>
                </a:solidFill>
              </a:rPr>
              <a:t>→</a:t>
            </a:r>
            <a:r>
              <a:rPr lang="en-US" altLang="zh-CN" sz="2400" dirty="0">
                <a:solidFill>
                  <a:srgbClr val="00B050"/>
                </a:solidFill>
              </a:rPr>
              <a:t>R1</a:t>
            </a:r>
            <a:endParaRPr lang="zh-CN" altLang="zh-CN" sz="2400" dirty="0">
              <a:solidFill>
                <a:srgbClr val="00B050"/>
              </a:solidFill>
            </a:endParaRPr>
          </a:p>
          <a:p>
            <a:pPr marL="0" indent="0">
              <a:buNone/>
            </a:pPr>
            <a:r>
              <a:rPr lang="en-US" altLang="zh-CN" sz="2400" dirty="0"/>
              <a:t>LOOP:ADD A,@R1		</a:t>
            </a:r>
            <a:r>
              <a:rPr lang="en-US" altLang="zh-CN" sz="2400" dirty="0">
                <a:solidFill>
                  <a:srgbClr val="00B050"/>
                </a:solidFill>
              </a:rPr>
              <a:t>;(A)+((R1)) </a:t>
            </a:r>
            <a:r>
              <a:rPr lang="zh-CN" altLang="zh-CN" sz="2400" dirty="0">
                <a:solidFill>
                  <a:srgbClr val="00B050"/>
                </a:solidFill>
              </a:rPr>
              <a:t>→</a:t>
            </a:r>
            <a:r>
              <a:rPr lang="en-US" altLang="zh-CN" sz="2400" dirty="0">
                <a:solidFill>
                  <a:srgbClr val="00B050"/>
                </a:solidFill>
              </a:rPr>
              <a:t>A</a:t>
            </a:r>
            <a:endParaRPr lang="zh-CN" altLang="zh-CN" sz="2400" dirty="0">
              <a:solidFill>
                <a:srgbClr val="00B050"/>
              </a:solidFill>
            </a:endParaRPr>
          </a:p>
          <a:p>
            <a:pPr marL="0" indent="0">
              <a:buNone/>
            </a:pPr>
            <a:r>
              <a:rPr lang="en-US" altLang="zh-CN" sz="2400" dirty="0"/>
              <a:t>INC R1			</a:t>
            </a:r>
            <a:r>
              <a:rPr lang="en-US" altLang="zh-CN" sz="2400" dirty="0">
                <a:solidFill>
                  <a:srgbClr val="00B050"/>
                </a:solidFill>
              </a:rPr>
              <a:t>;R1+1</a:t>
            </a:r>
            <a:r>
              <a:rPr lang="zh-CN" altLang="zh-CN" sz="2400" dirty="0">
                <a:solidFill>
                  <a:srgbClr val="00B050"/>
                </a:solidFill>
              </a:rPr>
              <a:t>→</a:t>
            </a:r>
            <a:r>
              <a:rPr lang="en-US" altLang="zh-CN" sz="2400" dirty="0">
                <a:solidFill>
                  <a:srgbClr val="00B050"/>
                </a:solidFill>
              </a:rPr>
              <a:t>R1</a:t>
            </a:r>
            <a:r>
              <a:rPr lang="zh-CN" altLang="zh-CN" sz="2400" dirty="0">
                <a:solidFill>
                  <a:srgbClr val="00B050"/>
                </a:solidFill>
              </a:rPr>
              <a:t>，修改数据指针</a:t>
            </a:r>
          </a:p>
          <a:p>
            <a:pPr marL="0" indent="0">
              <a:buNone/>
            </a:pPr>
            <a:r>
              <a:rPr lang="en-US" altLang="zh-CN" sz="2400" dirty="0"/>
              <a:t>	  DJNZ R2,LOOP		</a:t>
            </a:r>
            <a:r>
              <a:rPr lang="en-US" altLang="zh-CN" sz="2400" dirty="0">
                <a:solidFill>
                  <a:srgbClr val="00B050"/>
                </a:solidFill>
              </a:rPr>
              <a:t>;</a:t>
            </a:r>
            <a:r>
              <a:rPr lang="zh-CN" altLang="zh-CN" sz="2400" dirty="0">
                <a:solidFill>
                  <a:srgbClr val="00B050"/>
                </a:solidFill>
              </a:rPr>
              <a:t>计算未完，则转</a:t>
            </a:r>
            <a:r>
              <a:rPr lang="en-US" altLang="zh-CN" sz="2400" dirty="0">
                <a:solidFill>
                  <a:srgbClr val="00B050"/>
                </a:solidFill>
              </a:rPr>
              <a:t>LOOP</a:t>
            </a:r>
            <a:endParaRPr lang="zh-CN" altLang="zh-CN" sz="2400" dirty="0">
              <a:solidFill>
                <a:srgbClr val="00B050"/>
              </a:solidFill>
            </a:endParaRPr>
          </a:p>
          <a:p>
            <a:pPr marL="0" indent="0">
              <a:buNone/>
            </a:pPr>
            <a:r>
              <a:rPr lang="en-US" altLang="zh-CN" sz="2400" dirty="0"/>
              <a:t>	  MOV SUM,A		</a:t>
            </a:r>
            <a:r>
              <a:rPr lang="en-US" altLang="zh-CN" sz="2400" dirty="0">
                <a:solidFill>
                  <a:srgbClr val="00B050"/>
                </a:solidFill>
              </a:rPr>
              <a:t>;</a:t>
            </a:r>
            <a:r>
              <a:rPr lang="zh-CN" altLang="zh-CN" sz="2400" dirty="0">
                <a:solidFill>
                  <a:srgbClr val="00B050"/>
                </a:solidFill>
              </a:rPr>
              <a:t>结果存入</a:t>
            </a:r>
            <a:r>
              <a:rPr lang="en-US" altLang="zh-CN" sz="2400" dirty="0">
                <a:solidFill>
                  <a:srgbClr val="00B050"/>
                </a:solidFill>
              </a:rPr>
              <a:t>SUM</a:t>
            </a:r>
            <a:r>
              <a:rPr lang="zh-CN" altLang="zh-CN" sz="2400" dirty="0">
                <a:solidFill>
                  <a:srgbClr val="00B050"/>
                </a:solidFill>
              </a:rPr>
              <a:t>单元</a:t>
            </a:r>
          </a:p>
          <a:p>
            <a:pPr marL="0" indent="0">
              <a:buNone/>
            </a:pPr>
            <a:r>
              <a:rPr lang="en-US" altLang="zh-CN" sz="2400" dirty="0"/>
              <a:t>	  SJMP $			</a:t>
            </a:r>
            <a:r>
              <a:rPr lang="en-US" altLang="zh-CN" sz="2400" dirty="0">
                <a:solidFill>
                  <a:srgbClr val="00B050"/>
                </a:solidFill>
              </a:rPr>
              <a:t>;</a:t>
            </a:r>
            <a:r>
              <a:rPr lang="zh-CN" altLang="zh-CN" sz="2400" dirty="0">
                <a:solidFill>
                  <a:srgbClr val="00B050"/>
                </a:solidFill>
              </a:rPr>
              <a:t>程序结束</a:t>
            </a:r>
          </a:p>
          <a:p>
            <a:pPr marL="0" indent="0">
              <a:buNone/>
            </a:pPr>
            <a:r>
              <a:rPr lang="en-US" altLang="zh-CN" sz="2400" dirty="0"/>
              <a:t>	  </a:t>
            </a:r>
            <a:r>
              <a:rPr lang="en-US" altLang="zh-CN" sz="2400" dirty="0" smtClean="0"/>
              <a:t>END</a:t>
            </a:r>
            <a:endParaRPr lang="zh-CN" altLang="zh-CN" sz="2400" dirty="0"/>
          </a:p>
        </p:txBody>
      </p:sp>
    </p:spTree>
    <p:extLst>
      <p:ext uri="{BB962C8B-B14F-4D97-AF65-F5344CB8AC3E}">
        <p14:creationId xmlns:p14="http://schemas.microsoft.com/office/powerpoint/2010/main" val="3026210605"/>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3-29</a:t>
            </a:r>
            <a:r>
              <a:rPr lang="zh-CN" altLang="zh-CN" sz="2400" dirty="0"/>
              <a:t>】已知在片内</a:t>
            </a:r>
            <a:r>
              <a:rPr lang="en-US" altLang="zh-CN" sz="2400" dirty="0"/>
              <a:t>RAM</a:t>
            </a:r>
            <a:r>
              <a:rPr lang="zh-CN" altLang="zh-CN" sz="2400" dirty="0"/>
              <a:t>的</a:t>
            </a:r>
            <a:r>
              <a:rPr lang="en-US" altLang="zh-CN" sz="2400" dirty="0"/>
              <a:t>50H</a:t>
            </a:r>
            <a:r>
              <a:rPr lang="zh-CN" altLang="zh-CN" sz="2400" dirty="0"/>
              <a:t>和</a:t>
            </a:r>
            <a:r>
              <a:rPr lang="en-US" altLang="zh-CN" sz="2400" dirty="0"/>
              <a:t>51H</a:t>
            </a:r>
            <a:r>
              <a:rPr lang="zh-CN" altLang="zh-CN" sz="2400" dirty="0"/>
              <a:t>单元存放有两个</a:t>
            </a:r>
            <a:r>
              <a:rPr lang="en-US" altLang="zh-CN" sz="2400" dirty="0"/>
              <a:t>BCD</a:t>
            </a:r>
            <a:r>
              <a:rPr lang="zh-CN" altLang="zh-CN" sz="2400" dirty="0"/>
              <a:t>码数，试编写求这两个数乘法的程序，结果存入</a:t>
            </a:r>
            <a:r>
              <a:rPr lang="en-US" altLang="zh-CN" sz="2400" dirty="0"/>
              <a:t>52H</a:t>
            </a:r>
            <a:r>
              <a:rPr lang="zh-CN" altLang="zh-CN" sz="2400" dirty="0"/>
              <a:t>和</a:t>
            </a:r>
            <a:r>
              <a:rPr lang="en-US" altLang="zh-CN" sz="2400" dirty="0"/>
              <a:t>53H</a:t>
            </a:r>
            <a:r>
              <a:rPr lang="zh-CN" altLang="zh-CN" sz="2400" dirty="0"/>
              <a:t>。</a:t>
            </a:r>
          </a:p>
          <a:p>
            <a:pPr marL="0" indent="0">
              <a:buNone/>
            </a:pPr>
            <a:r>
              <a:rPr lang="zh-CN" altLang="zh-CN" sz="2400" dirty="0"/>
              <a:t>分析：乘法是加法的简便计算，两数</a:t>
            </a:r>
            <a:r>
              <a:rPr lang="en-US" altLang="zh-CN" sz="2400" dirty="0"/>
              <a:t>n</a:t>
            </a:r>
            <a:r>
              <a:rPr lang="zh-CN" altLang="zh-CN" sz="2400" dirty="0"/>
              <a:t>，</a:t>
            </a:r>
            <a:r>
              <a:rPr lang="en-US" altLang="zh-CN" sz="2400" dirty="0"/>
              <a:t>m</a:t>
            </a:r>
            <a:r>
              <a:rPr lang="zh-CN" altLang="zh-CN" sz="2400" dirty="0"/>
              <a:t>相乘即</a:t>
            </a:r>
            <a:r>
              <a:rPr lang="en-US" altLang="zh-CN" sz="2400" dirty="0"/>
              <a:t>n</a:t>
            </a:r>
            <a:r>
              <a:rPr lang="zh-CN" altLang="zh-CN" sz="2400" dirty="0"/>
              <a:t>个相同的数</a:t>
            </a:r>
            <a:r>
              <a:rPr lang="en-US" altLang="zh-CN" sz="2400" dirty="0"/>
              <a:t>m</a:t>
            </a:r>
            <a:r>
              <a:rPr lang="zh-CN" altLang="zh-CN" sz="2400" dirty="0"/>
              <a:t>相加。用</a:t>
            </a:r>
            <a:r>
              <a:rPr lang="en-US" altLang="zh-CN" sz="2400" dirty="0"/>
              <a:t>R1</a:t>
            </a:r>
            <a:r>
              <a:rPr lang="zh-CN" altLang="zh-CN" sz="2400" dirty="0"/>
              <a:t>作为累加计数寄存器</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Tree>
    <p:extLst>
      <p:ext uri="{BB962C8B-B14F-4D97-AF65-F5344CB8AC3E}">
        <p14:creationId xmlns:p14="http://schemas.microsoft.com/office/powerpoint/2010/main" val="1309384987"/>
      </p:ext>
    </p:extLst>
  </p:cSld>
  <p:clrMapOvr>
    <a:masterClrMapping/>
  </p:clrMapOvr>
  <p:transition spd="med">
    <p:split orient="vert"/>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3-29</a:t>
            </a:r>
            <a:r>
              <a:rPr lang="zh-CN" altLang="zh-CN" sz="2400" dirty="0"/>
              <a:t>】已知在片内</a:t>
            </a:r>
            <a:r>
              <a:rPr lang="en-US" altLang="zh-CN" sz="2400" dirty="0"/>
              <a:t>RAM</a:t>
            </a:r>
            <a:r>
              <a:rPr lang="zh-CN" altLang="zh-CN" sz="2400" dirty="0"/>
              <a:t>的</a:t>
            </a:r>
            <a:r>
              <a:rPr lang="en-US" altLang="zh-CN" sz="2400" dirty="0"/>
              <a:t>50H</a:t>
            </a:r>
            <a:r>
              <a:rPr lang="zh-CN" altLang="zh-CN" sz="2400" dirty="0"/>
              <a:t>和</a:t>
            </a:r>
            <a:r>
              <a:rPr lang="en-US" altLang="zh-CN" sz="2400" dirty="0"/>
              <a:t>51H</a:t>
            </a:r>
            <a:r>
              <a:rPr lang="zh-CN" altLang="zh-CN" sz="2400" dirty="0"/>
              <a:t>单元存放有两个</a:t>
            </a:r>
            <a:r>
              <a:rPr lang="en-US" altLang="zh-CN" sz="2400" dirty="0"/>
              <a:t>BCD</a:t>
            </a:r>
            <a:r>
              <a:rPr lang="zh-CN" altLang="zh-CN" sz="2400" dirty="0"/>
              <a:t>码数，试编写求这两个数乘法的程序，结果存入</a:t>
            </a:r>
            <a:r>
              <a:rPr lang="en-US" altLang="zh-CN" sz="2400" dirty="0"/>
              <a:t>52H</a:t>
            </a:r>
            <a:r>
              <a:rPr lang="zh-CN" altLang="zh-CN" sz="2400" dirty="0"/>
              <a:t>和</a:t>
            </a:r>
            <a:r>
              <a:rPr lang="en-US" altLang="zh-CN" sz="2400" dirty="0"/>
              <a:t>53H</a:t>
            </a:r>
            <a:r>
              <a:rPr lang="zh-CN" altLang="zh-CN" sz="2400" dirty="0"/>
              <a:t>。</a:t>
            </a:r>
          </a:p>
          <a:p>
            <a:pPr marL="0" indent="0">
              <a:buNone/>
            </a:pPr>
            <a:r>
              <a:rPr lang="zh-CN" altLang="zh-CN" sz="2400" dirty="0"/>
              <a:t>分析：乘法是加法的简便计算，两数</a:t>
            </a:r>
            <a:r>
              <a:rPr lang="en-US" altLang="zh-CN" sz="2400" dirty="0"/>
              <a:t>n</a:t>
            </a:r>
            <a:r>
              <a:rPr lang="zh-CN" altLang="zh-CN" sz="2400" dirty="0"/>
              <a:t>，</a:t>
            </a:r>
            <a:r>
              <a:rPr lang="en-US" altLang="zh-CN" sz="2400" dirty="0"/>
              <a:t>m</a:t>
            </a:r>
            <a:r>
              <a:rPr lang="zh-CN" altLang="zh-CN" sz="2400" dirty="0"/>
              <a:t>相乘即</a:t>
            </a:r>
            <a:r>
              <a:rPr lang="en-US" altLang="zh-CN" sz="2400" dirty="0"/>
              <a:t>n</a:t>
            </a:r>
            <a:r>
              <a:rPr lang="zh-CN" altLang="zh-CN" sz="2400" dirty="0"/>
              <a:t>个相同的数</a:t>
            </a:r>
            <a:r>
              <a:rPr lang="en-US" altLang="zh-CN" sz="2400" dirty="0"/>
              <a:t>m</a:t>
            </a:r>
            <a:r>
              <a:rPr lang="zh-CN" altLang="zh-CN" sz="2400" dirty="0"/>
              <a:t>相加。用</a:t>
            </a:r>
            <a:r>
              <a:rPr lang="en-US" altLang="zh-CN" sz="2400" dirty="0"/>
              <a:t>R1</a:t>
            </a:r>
            <a:r>
              <a:rPr lang="zh-CN" altLang="zh-CN" sz="2400" dirty="0"/>
              <a:t>作为累加计数寄存器</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
        <p:nvSpPr>
          <p:cNvPr id="4" name="矩形 3"/>
          <p:cNvSpPr/>
          <p:nvPr/>
        </p:nvSpPr>
        <p:spPr>
          <a:xfrm>
            <a:off x="439207" y="1124744"/>
            <a:ext cx="8268118" cy="5632311"/>
          </a:xfrm>
          <a:prstGeom prst="rect">
            <a:avLst/>
          </a:prstGeom>
          <a:solidFill>
            <a:schemeClr val="bg1"/>
          </a:solidFill>
          <a:ln>
            <a:solidFill>
              <a:srgbClr val="00B050"/>
            </a:solidFill>
          </a:ln>
        </p:spPr>
        <p:txBody>
          <a:bodyPr wrap="square">
            <a:spAutoFit/>
          </a:bodyPr>
          <a:lstStyle/>
          <a:p>
            <a:pPr marL="0" indent="0">
              <a:buNone/>
            </a:pPr>
            <a:r>
              <a:rPr lang="en-US" altLang="zh-CN" sz="2400" dirty="0"/>
              <a:t>MOV 53H,#00H 		</a:t>
            </a:r>
            <a:endParaRPr lang="zh-CN" altLang="zh-CN" sz="2400" dirty="0"/>
          </a:p>
          <a:p>
            <a:pPr marL="0" indent="0">
              <a:buNone/>
            </a:pPr>
            <a:r>
              <a:rPr lang="en-US" altLang="zh-CN" sz="2400" dirty="0"/>
              <a:t>MOV 52H,#00H		</a:t>
            </a:r>
            <a:endParaRPr lang="zh-CN" altLang="zh-CN" sz="2400" dirty="0"/>
          </a:p>
          <a:p>
            <a:pPr marL="0" indent="0">
              <a:buNone/>
            </a:pPr>
            <a:r>
              <a:rPr lang="en-US" altLang="zh-CN" sz="2400" dirty="0"/>
              <a:t>CLR A</a:t>
            </a:r>
            <a:endParaRPr lang="zh-CN" altLang="zh-CN" sz="2400" dirty="0"/>
          </a:p>
          <a:p>
            <a:pPr marL="0" indent="0">
              <a:buNone/>
            </a:pPr>
            <a:r>
              <a:rPr lang="en-US" altLang="zh-CN" sz="2400" dirty="0"/>
              <a:t>MOV R1,#00H			</a:t>
            </a:r>
            <a:endParaRPr lang="zh-CN" altLang="zh-CN" sz="2400" dirty="0"/>
          </a:p>
          <a:p>
            <a:pPr marL="0" indent="0">
              <a:buNone/>
            </a:pPr>
            <a:r>
              <a:rPr lang="en-US" altLang="zh-CN" sz="2400" dirty="0"/>
              <a:t>LOOP : MOV A,50H		 </a:t>
            </a:r>
            <a:r>
              <a:rPr lang="en-US" altLang="zh-CN" sz="2400" dirty="0" smtClean="0">
                <a:solidFill>
                  <a:srgbClr val="00B050"/>
                </a:solidFill>
              </a:rPr>
              <a:t>;</a:t>
            </a:r>
            <a:r>
              <a:rPr lang="zh-CN" altLang="zh-CN" sz="2400" dirty="0">
                <a:solidFill>
                  <a:srgbClr val="00B050"/>
                </a:solidFill>
              </a:rPr>
              <a:t>取出乘数</a:t>
            </a:r>
          </a:p>
          <a:p>
            <a:r>
              <a:rPr lang="en-US" altLang="zh-CN" sz="2400" dirty="0"/>
              <a:t>ADD A,53H			</a:t>
            </a:r>
            <a:r>
              <a:rPr lang="en-US" altLang="zh-CN" sz="2400" dirty="0">
                <a:solidFill>
                  <a:srgbClr val="00B050"/>
                </a:solidFill>
              </a:rPr>
              <a:t>;</a:t>
            </a:r>
            <a:r>
              <a:rPr lang="zh-CN" altLang="zh-CN" sz="2400" dirty="0">
                <a:solidFill>
                  <a:srgbClr val="00B050"/>
                </a:solidFill>
              </a:rPr>
              <a:t>乘数累加</a:t>
            </a:r>
          </a:p>
          <a:p>
            <a:r>
              <a:rPr lang="en-US" altLang="zh-CN" sz="2400" dirty="0"/>
              <a:t>DA A 				</a:t>
            </a:r>
            <a:r>
              <a:rPr lang="en-US" altLang="zh-CN" sz="2400" dirty="0">
                <a:solidFill>
                  <a:srgbClr val="00B050"/>
                </a:solidFill>
              </a:rPr>
              <a:t>;</a:t>
            </a:r>
            <a:r>
              <a:rPr lang="zh-CN" altLang="zh-CN" sz="2400" dirty="0">
                <a:solidFill>
                  <a:srgbClr val="00B050"/>
                </a:solidFill>
              </a:rPr>
              <a:t>二进制至十进制调整</a:t>
            </a:r>
          </a:p>
          <a:p>
            <a:r>
              <a:rPr lang="en-US" altLang="zh-CN" sz="2400" dirty="0"/>
              <a:t>MOV 53H, A 		</a:t>
            </a:r>
            <a:r>
              <a:rPr lang="en-US" altLang="zh-CN" sz="2400" dirty="0" smtClean="0">
                <a:solidFill>
                  <a:srgbClr val="00B050"/>
                </a:solidFill>
              </a:rPr>
              <a:t>;</a:t>
            </a:r>
            <a:r>
              <a:rPr lang="zh-CN" altLang="zh-CN" sz="2400" dirty="0">
                <a:solidFill>
                  <a:srgbClr val="00B050"/>
                </a:solidFill>
              </a:rPr>
              <a:t>乘积低</a:t>
            </a:r>
            <a:r>
              <a:rPr lang="en-US" altLang="zh-CN" sz="2400" dirty="0">
                <a:solidFill>
                  <a:srgbClr val="00B050"/>
                </a:solidFill>
              </a:rPr>
              <a:t>8</a:t>
            </a:r>
            <a:r>
              <a:rPr lang="zh-CN" altLang="zh-CN" sz="2400" dirty="0">
                <a:solidFill>
                  <a:srgbClr val="00B050"/>
                </a:solidFill>
              </a:rPr>
              <a:t>位累加结果存入目的地址</a:t>
            </a:r>
          </a:p>
          <a:p>
            <a:pPr marL="0" indent="0">
              <a:buNone/>
            </a:pPr>
            <a:r>
              <a:rPr lang="en-US" altLang="zh-CN" sz="2400" dirty="0"/>
              <a:t>CLR A</a:t>
            </a:r>
            <a:endParaRPr lang="zh-CN" altLang="zh-CN" sz="2400" dirty="0"/>
          </a:p>
          <a:p>
            <a:r>
              <a:rPr lang="en-US" altLang="zh-CN" sz="2400" dirty="0"/>
              <a:t>ADDC A,52H 		</a:t>
            </a:r>
            <a:r>
              <a:rPr lang="en-US" altLang="zh-CN" sz="2400" dirty="0" smtClean="0">
                <a:solidFill>
                  <a:srgbClr val="00B050"/>
                </a:solidFill>
              </a:rPr>
              <a:t>;</a:t>
            </a:r>
            <a:r>
              <a:rPr lang="zh-CN" altLang="zh-CN" sz="2400" dirty="0">
                <a:solidFill>
                  <a:srgbClr val="00B050"/>
                </a:solidFill>
              </a:rPr>
              <a:t>乘积高</a:t>
            </a:r>
            <a:r>
              <a:rPr lang="en-US" altLang="zh-CN" sz="2400" dirty="0">
                <a:solidFill>
                  <a:srgbClr val="00B050"/>
                </a:solidFill>
              </a:rPr>
              <a:t>8</a:t>
            </a:r>
            <a:r>
              <a:rPr lang="zh-CN" altLang="zh-CN" sz="2400" dirty="0">
                <a:solidFill>
                  <a:srgbClr val="00B050"/>
                </a:solidFill>
              </a:rPr>
              <a:t>位累加并加上低</a:t>
            </a:r>
            <a:r>
              <a:rPr lang="en-US" altLang="zh-CN" sz="2400" dirty="0">
                <a:solidFill>
                  <a:srgbClr val="00B050"/>
                </a:solidFill>
              </a:rPr>
              <a:t>8</a:t>
            </a:r>
            <a:r>
              <a:rPr lang="zh-CN" altLang="zh-CN" sz="2400" dirty="0">
                <a:solidFill>
                  <a:srgbClr val="00B050"/>
                </a:solidFill>
              </a:rPr>
              <a:t>位进位</a:t>
            </a:r>
          </a:p>
          <a:p>
            <a:pPr marL="0" indent="0">
              <a:buNone/>
            </a:pPr>
            <a:r>
              <a:rPr lang="en-US" altLang="zh-CN" sz="2400" dirty="0"/>
              <a:t>DA A 				</a:t>
            </a:r>
            <a:endParaRPr lang="zh-CN" altLang="zh-CN" sz="2400" dirty="0"/>
          </a:p>
          <a:p>
            <a:r>
              <a:rPr lang="en-US" altLang="zh-CN" sz="2400" dirty="0"/>
              <a:t>MOV 52H, A 		</a:t>
            </a:r>
            <a:r>
              <a:rPr lang="en-US" altLang="zh-CN" sz="2400" dirty="0" smtClean="0">
                <a:solidFill>
                  <a:srgbClr val="00B050"/>
                </a:solidFill>
              </a:rPr>
              <a:t>;</a:t>
            </a:r>
            <a:r>
              <a:rPr lang="zh-CN" altLang="zh-CN" sz="2400" dirty="0">
                <a:solidFill>
                  <a:srgbClr val="00B050"/>
                </a:solidFill>
              </a:rPr>
              <a:t>乘积高</a:t>
            </a:r>
            <a:r>
              <a:rPr lang="en-US" altLang="zh-CN" sz="2400" dirty="0">
                <a:solidFill>
                  <a:srgbClr val="00B050"/>
                </a:solidFill>
              </a:rPr>
              <a:t>8</a:t>
            </a:r>
            <a:r>
              <a:rPr lang="zh-CN" altLang="zh-CN" sz="2400" dirty="0">
                <a:solidFill>
                  <a:srgbClr val="00B050"/>
                </a:solidFill>
              </a:rPr>
              <a:t>位累加结果存入目的地址</a:t>
            </a:r>
          </a:p>
          <a:p>
            <a:r>
              <a:rPr lang="en-US" altLang="zh-CN" sz="2400" dirty="0"/>
              <a:t>INC R1	 		</a:t>
            </a:r>
            <a:r>
              <a:rPr lang="en-US" altLang="zh-CN" sz="2400" dirty="0" smtClean="0">
                <a:solidFill>
                  <a:srgbClr val="00B050"/>
                </a:solidFill>
              </a:rPr>
              <a:t>;</a:t>
            </a:r>
            <a:r>
              <a:rPr lang="zh-CN" altLang="zh-CN" sz="2400" dirty="0">
                <a:solidFill>
                  <a:srgbClr val="00B050"/>
                </a:solidFill>
              </a:rPr>
              <a:t>累加次数增</a:t>
            </a:r>
            <a:r>
              <a:rPr lang="en-US" altLang="zh-CN" sz="2400" dirty="0">
                <a:solidFill>
                  <a:srgbClr val="00B050"/>
                </a:solidFill>
              </a:rPr>
              <a:t>1</a:t>
            </a:r>
            <a:endParaRPr lang="zh-CN" altLang="zh-CN" sz="2400" dirty="0">
              <a:solidFill>
                <a:srgbClr val="00B050"/>
              </a:solidFill>
            </a:endParaRPr>
          </a:p>
          <a:p>
            <a:r>
              <a:rPr lang="en-US" altLang="zh-CN" sz="2400" dirty="0"/>
              <a:t>CJNE R1,51H,LOOP	</a:t>
            </a:r>
            <a:r>
              <a:rPr lang="en-US" altLang="zh-CN" sz="2400" dirty="0">
                <a:solidFill>
                  <a:srgbClr val="00B050"/>
                </a:solidFill>
              </a:rPr>
              <a:t>;</a:t>
            </a:r>
            <a:r>
              <a:rPr lang="zh-CN" altLang="zh-CN" sz="2400" dirty="0">
                <a:solidFill>
                  <a:srgbClr val="00B050"/>
                </a:solidFill>
              </a:rPr>
              <a:t>判断累加计算是否结束</a:t>
            </a:r>
          </a:p>
          <a:p>
            <a:pPr marL="0" indent="0">
              <a:buNone/>
            </a:pPr>
            <a:r>
              <a:rPr lang="en-US" altLang="zh-CN" sz="2400" dirty="0"/>
              <a:t>SJMP $ 			</a:t>
            </a:r>
            <a:r>
              <a:rPr lang="en-US" altLang="zh-CN" sz="2400" dirty="0" smtClean="0">
                <a:solidFill>
                  <a:srgbClr val="00B050"/>
                </a:solidFill>
              </a:rPr>
              <a:t>;</a:t>
            </a:r>
            <a:r>
              <a:rPr lang="zh-CN" altLang="zh-CN" sz="2400" dirty="0">
                <a:solidFill>
                  <a:srgbClr val="00B050"/>
                </a:solidFill>
              </a:rPr>
              <a:t>若已经累加了</a:t>
            </a:r>
            <a:r>
              <a:rPr lang="en-US" altLang="zh-CN" sz="2400" dirty="0">
                <a:solidFill>
                  <a:srgbClr val="00B050"/>
                </a:solidFill>
              </a:rPr>
              <a:t>(51H) </a:t>
            </a:r>
            <a:r>
              <a:rPr lang="zh-CN" altLang="zh-CN" sz="2400" dirty="0">
                <a:solidFill>
                  <a:srgbClr val="00B050"/>
                </a:solidFill>
              </a:rPr>
              <a:t>次，则结束</a:t>
            </a:r>
          </a:p>
        </p:txBody>
      </p:sp>
    </p:spTree>
    <p:extLst>
      <p:ext uri="{BB962C8B-B14F-4D97-AF65-F5344CB8AC3E}">
        <p14:creationId xmlns:p14="http://schemas.microsoft.com/office/powerpoint/2010/main" val="293782977"/>
      </p:ext>
    </p:extLst>
  </p:cSld>
  <p:clrMapOvr>
    <a:masterClrMapping/>
  </p:clrMapOvr>
  <p:transition spd="med">
    <p:split orient="vert"/>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3-30</a:t>
            </a:r>
            <a:r>
              <a:rPr lang="zh-CN" altLang="zh-CN" sz="2400" dirty="0"/>
              <a:t>】已知单片机的晶振为</a:t>
            </a:r>
            <a:r>
              <a:rPr lang="en-US" altLang="zh-CN" sz="2400" dirty="0"/>
              <a:t>6MHZ</a:t>
            </a:r>
            <a:r>
              <a:rPr lang="zh-CN" altLang="zh-CN" sz="2400" dirty="0"/>
              <a:t>，设计一个延时</a:t>
            </a:r>
            <a:r>
              <a:rPr lang="en-US" altLang="zh-CN" sz="2400" dirty="0"/>
              <a:t>10ms</a:t>
            </a:r>
            <a:r>
              <a:rPr lang="zh-CN" altLang="zh-CN" sz="2400" dirty="0"/>
              <a:t>的延时子程序。</a:t>
            </a:r>
          </a:p>
          <a:p>
            <a:pPr marL="0" indent="0">
              <a:buNone/>
            </a:pPr>
            <a:r>
              <a:rPr lang="zh-CN" altLang="zh-CN" sz="2400" dirty="0"/>
              <a:t>分析：延时时间与单片机的晶振频率和程序的循环次数有关。已知晶振采用</a:t>
            </a:r>
            <a:r>
              <a:rPr lang="en-US" altLang="zh-CN" sz="2400" dirty="0"/>
              <a:t>6MHz</a:t>
            </a:r>
            <a:r>
              <a:rPr lang="zh-CN" altLang="zh-CN" sz="2400" dirty="0"/>
              <a:t>，一个机器周期是</a:t>
            </a:r>
            <a:r>
              <a:rPr lang="en-US" altLang="zh-CN" sz="2400" dirty="0"/>
              <a:t>12/(6M)=2μs</a:t>
            </a:r>
            <a:r>
              <a:rPr lang="zh-CN" altLang="zh-CN" sz="2400" dirty="0"/>
              <a:t>（</a:t>
            </a:r>
            <a:r>
              <a:rPr lang="en-US" altLang="zh-CN" sz="2400" dirty="0"/>
              <a:t>51 </a:t>
            </a:r>
            <a:r>
              <a:rPr lang="zh-CN" altLang="zh-CN" sz="2400" dirty="0"/>
              <a:t>单片机的机器周期由</a:t>
            </a:r>
            <a:r>
              <a:rPr lang="en-US" altLang="zh-CN" sz="2400" dirty="0"/>
              <a:t> 6 </a:t>
            </a:r>
            <a:r>
              <a:rPr lang="zh-CN" altLang="zh-CN" sz="2400" dirty="0"/>
              <a:t>个状态周期组成，即：</a:t>
            </a:r>
            <a:r>
              <a:rPr lang="en-US" altLang="zh-CN" sz="2400" dirty="0"/>
              <a:t>1</a:t>
            </a:r>
            <a:r>
              <a:rPr lang="zh-CN" altLang="zh-CN" sz="2400" dirty="0"/>
              <a:t>个机器周期</a:t>
            </a:r>
            <a:r>
              <a:rPr lang="en-US" altLang="zh-CN" sz="2400" dirty="0"/>
              <a:t>=6 </a:t>
            </a:r>
            <a:r>
              <a:rPr lang="zh-CN" altLang="zh-CN" sz="2400" dirty="0"/>
              <a:t>个状态周期</a:t>
            </a:r>
            <a:r>
              <a:rPr lang="en-US" altLang="zh-CN" sz="2400" dirty="0"/>
              <a:t>=12 </a:t>
            </a:r>
            <a:r>
              <a:rPr lang="zh-CN" altLang="zh-CN" sz="2400" dirty="0"/>
              <a:t>个时钟周期），用单循环可以实现</a:t>
            </a:r>
            <a:r>
              <a:rPr lang="en-US" altLang="zh-CN" sz="2400" dirty="0"/>
              <a:t>1ms</a:t>
            </a:r>
            <a:r>
              <a:rPr lang="zh-CN" altLang="zh-CN" sz="2400" dirty="0"/>
              <a:t>延时，外循环</a:t>
            </a:r>
            <a:r>
              <a:rPr lang="en-US" altLang="zh-CN" sz="2400" dirty="0"/>
              <a:t>10</a:t>
            </a:r>
            <a:r>
              <a:rPr lang="zh-CN" altLang="zh-CN" sz="2400" dirty="0"/>
              <a:t>次即可达</a:t>
            </a:r>
            <a:r>
              <a:rPr lang="en-US" altLang="zh-CN" sz="2400" dirty="0"/>
              <a:t>10ms</a:t>
            </a:r>
            <a:r>
              <a:rPr lang="zh-CN" altLang="zh-CN" sz="2400" dirty="0"/>
              <a:t>延时。</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Tree>
    <p:extLst>
      <p:ext uri="{BB962C8B-B14F-4D97-AF65-F5344CB8AC3E}">
        <p14:creationId xmlns:p14="http://schemas.microsoft.com/office/powerpoint/2010/main" val="2690269038"/>
      </p:ext>
    </p:extLst>
  </p:cSld>
  <p:clrMapOvr>
    <a:masterClrMapping/>
  </p:clrMapOvr>
  <p:transition spd="med">
    <p:split orient="ver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graphicFrame>
        <p:nvGraphicFramePr>
          <p:cNvPr id="2" name="表格 1"/>
          <p:cNvGraphicFramePr>
            <a:graphicFrameLocks noGrp="1"/>
          </p:cNvGraphicFramePr>
          <p:nvPr>
            <p:extLst>
              <p:ext uri="{D42A27DB-BD31-4B8C-83A1-F6EECF244321}">
                <p14:modId xmlns:p14="http://schemas.microsoft.com/office/powerpoint/2010/main" val="2528956938"/>
              </p:ext>
            </p:extLst>
          </p:nvPr>
        </p:nvGraphicFramePr>
        <p:xfrm>
          <a:off x="467544" y="1268760"/>
          <a:ext cx="8280920" cy="3786413"/>
        </p:xfrm>
        <a:graphic>
          <a:graphicData uri="http://schemas.openxmlformats.org/drawingml/2006/table">
            <a:tbl>
              <a:tblPr firstRow="1" firstCol="1" bandRow="1">
                <a:tableStyleId>{F5AB1C69-6EDB-4FF4-983F-18BD219EF322}</a:tableStyleId>
              </a:tblPr>
              <a:tblGrid>
                <a:gridCol w="1882335"/>
                <a:gridCol w="6398585"/>
              </a:tblGrid>
              <a:tr h="553803">
                <a:tc>
                  <a:txBody>
                    <a:bodyPr/>
                    <a:lstStyle/>
                    <a:p>
                      <a:pPr algn="ctr">
                        <a:lnSpc>
                          <a:spcPts val="1200"/>
                        </a:lnSpc>
                        <a:spcAft>
                          <a:spcPts val="0"/>
                        </a:spcAft>
                      </a:pPr>
                      <a:endParaRPr lang="en-US" altLang="zh-CN" sz="2000" kern="100" dirty="0" smtClean="0">
                        <a:solidFill>
                          <a:schemeClr val="tx1"/>
                        </a:solidFill>
                        <a:effectLst/>
                      </a:endParaRPr>
                    </a:p>
                    <a:p>
                      <a:pPr algn="ctr">
                        <a:lnSpc>
                          <a:spcPts val="1200"/>
                        </a:lnSpc>
                        <a:spcAft>
                          <a:spcPts val="0"/>
                        </a:spcAft>
                      </a:pPr>
                      <a:r>
                        <a:rPr lang="zh-CN" sz="2000" kern="100" dirty="0" smtClean="0">
                          <a:solidFill>
                            <a:schemeClr val="tx1"/>
                          </a:solidFill>
                          <a:effectLst/>
                        </a:rPr>
                        <a:t>机器</a:t>
                      </a:r>
                      <a:r>
                        <a:rPr lang="zh-CN" sz="2000" kern="100" dirty="0">
                          <a:solidFill>
                            <a:schemeClr val="tx1"/>
                          </a:solidFill>
                          <a:effectLst/>
                        </a:rPr>
                        <a:t>周期</a:t>
                      </a:r>
                      <a:r>
                        <a:rPr lang="zh-CN" sz="2000" kern="100" dirty="0" smtClean="0">
                          <a:solidFill>
                            <a:schemeClr val="tx1"/>
                          </a:solidFill>
                          <a:effectLst/>
                        </a:rPr>
                        <a:t>数</a:t>
                      </a:r>
                      <a:endParaRPr lang="zh-CN" sz="2000" kern="100" dirty="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dirty="0">
                          <a:solidFill>
                            <a:schemeClr val="tx1"/>
                          </a:solidFill>
                          <a:effectLst/>
                        </a:rPr>
                        <a:t> 		</a:t>
                      </a:r>
                      <a:endParaRPr lang="en-US" sz="2000" kern="100" dirty="0" smtClean="0">
                        <a:solidFill>
                          <a:schemeClr val="tx1"/>
                        </a:solidFill>
                        <a:effectLst/>
                      </a:endParaRPr>
                    </a:p>
                    <a:p>
                      <a:pPr>
                        <a:lnSpc>
                          <a:spcPts val="1200"/>
                        </a:lnSpc>
                        <a:spcAft>
                          <a:spcPts val="0"/>
                        </a:spcAft>
                      </a:pPr>
                      <a:r>
                        <a:rPr lang="en-US" sz="2000" b="0" kern="100" dirty="0" smtClean="0">
                          <a:solidFill>
                            <a:schemeClr val="tx1"/>
                          </a:solidFill>
                          <a:effectLst/>
                        </a:rPr>
                        <a:t>             ORG </a:t>
                      </a:r>
                      <a:r>
                        <a:rPr lang="en-US" sz="2000" b="0" kern="100" dirty="0">
                          <a:solidFill>
                            <a:schemeClr val="tx1"/>
                          </a:solidFill>
                          <a:effectLst/>
                        </a:rPr>
                        <a:t>0010H  </a:t>
                      </a:r>
                      <a:r>
                        <a:rPr lang="en-US" sz="2000" kern="100" dirty="0">
                          <a:solidFill>
                            <a:schemeClr val="tx1"/>
                          </a:solidFill>
                          <a:effectLst/>
                        </a:rPr>
                        <a:t>   			</a:t>
                      </a:r>
                      <a:endParaRPr lang="zh-CN" sz="2000" kern="100" dirty="0">
                        <a:solidFill>
                          <a:schemeClr val="tx1"/>
                        </a:solidFill>
                        <a:effectLst/>
                        <a:latin typeface="Times New Roman"/>
                        <a:ea typeface="宋体"/>
                      </a:endParaRPr>
                    </a:p>
                  </a:txBody>
                  <a:tcPr marL="68580" marR="68580" marT="0" marB="0"/>
                </a:tc>
              </a:tr>
              <a:tr h="320213">
                <a:tc>
                  <a:txBody>
                    <a:bodyPr/>
                    <a:lstStyle/>
                    <a:p>
                      <a:pPr algn="ctr">
                        <a:lnSpc>
                          <a:spcPts val="1200"/>
                        </a:lnSpc>
                        <a:spcAft>
                          <a:spcPts val="0"/>
                        </a:spcAft>
                      </a:pPr>
                      <a:r>
                        <a:rPr lang="en-US" sz="2000" kern="100" dirty="0">
                          <a:solidFill>
                            <a:schemeClr val="tx1"/>
                          </a:solidFill>
                          <a:effectLst/>
                        </a:rPr>
                        <a:t>1</a:t>
                      </a:r>
                      <a:endParaRPr lang="zh-CN" sz="2000" kern="100" dirty="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a:solidFill>
                            <a:schemeClr val="tx1"/>
                          </a:solidFill>
                          <a:effectLst/>
                        </a:rPr>
                        <a:t>    	MOV  R0,#0AH    </a:t>
                      </a:r>
                      <a:r>
                        <a:rPr lang="zh-CN" sz="2000" kern="100">
                          <a:solidFill>
                            <a:schemeClr val="tx1"/>
                          </a:solidFill>
                          <a:effectLst/>
                        </a:rPr>
                        <a:t>；外循环</a:t>
                      </a:r>
                      <a:r>
                        <a:rPr lang="en-US" sz="2000" kern="100">
                          <a:solidFill>
                            <a:schemeClr val="tx1"/>
                          </a:solidFill>
                          <a:effectLst/>
                        </a:rPr>
                        <a:t>10</a:t>
                      </a:r>
                      <a:r>
                        <a:rPr lang="zh-CN" sz="2000" kern="100">
                          <a:solidFill>
                            <a:schemeClr val="tx1"/>
                          </a:solidFill>
                          <a:effectLst/>
                        </a:rPr>
                        <a:t>次</a:t>
                      </a:r>
                      <a:endParaRPr lang="zh-CN" sz="2000" kern="100">
                        <a:solidFill>
                          <a:schemeClr val="tx1"/>
                        </a:solidFill>
                        <a:effectLst/>
                        <a:latin typeface="Times New Roman"/>
                        <a:ea typeface="宋体"/>
                      </a:endParaRPr>
                    </a:p>
                  </a:txBody>
                  <a:tcPr marL="68580" marR="68580" marT="0" marB="0"/>
                </a:tc>
              </a:tr>
              <a:tr h="320213">
                <a:tc>
                  <a:txBody>
                    <a:bodyPr/>
                    <a:lstStyle/>
                    <a:p>
                      <a:pPr algn="ctr">
                        <a:lnSpc>
                          <a:spcPts val="1200"/>
                        </a:lnSpc>
                        <a:spcAft>
                          <a:spcPts val="0"/>
                        </a:spcAft>
                      </a:pPr>
                      <a:r>
                        <a:rPr lang="en-US" sz="2000" kern="100" dirty="0">
                          <a:solidFill>
                            <a:schemeClr val="tx1"/>
                          </a:solidFill>
                          <a:effectLst/>
                        </a:rPr>
                        <a:t>1</a:t>
                      </a:r>
                      <a:endParaRPr lang="zh-CN" sz="2000" kern="100" dirty="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dirty="0">
                          <a:solidFill>
                            <a:schemeClr val="tx1"/>
                          </a:solidFill>
                          <a:effectLst/>
                        </a:rPr>
                        <a:t>LP2:    MOV  R1,#NUM   </a:t>
                      </a:r>
                      <a:r>
                        <a:rPr lang="zh-CN" sz="2000" kern="100" dirty="0">
                          <a:solidFill>
                            <a:schemeClr val="tx1"/>
                          </a:solidFill>
                          <a:effectLst/>
                        </a:rPr>
                        <a:t>；内循环</a:t>
                      </a:r>
                      <a:r>
                        <a:rPr lang="en-US" sz="2000" kern="100" dirty="0">
                          <a:solidFill>
                            <a:schemeClr val="tx1"/>
                          </a:solidFill>
                          <a:effectLst/>
                        </a:rPr>
                        <a:t>NUM</a:t>
                      </a:r>
                      <a:r>
                        <a:rPr lang="zh-CN" sz="2000" kern="100" dirty="0">
                          <a:solidFill>
                            <a:schemeClr val="tx1"/>
                          </a:solidFill>
                          <a:effectLst/>
                        </a:rPr>
                        <a:t>次</a:t>
                      </a:r>
                      <a:endParaRPr lang="zh-CN" sz="2000" kern="100" dirty="0">
                        <a:solidFill>
                          <a:schemeClr val="tx1"/>
                        </a:solidFill>
                        <a:effectLst/>
                        <a:latin typeface="Times New Roman"/>
                        <a:ea typeface="宋体"/>
                      </a:endParaRPr>
                    </a:p>
                  </a:txBody>
                  <a:tcPr marL="68580" marR="68580" marT="0" marB="0"/>
                </a:tc>
              </a:tr>
              <a:tr h="1350244">
                <a:tc>
                  <a:txBody>
                    <a:bodyPr/>
                    <a:lstStyle/>
                    <a:p>
                      <a:pPr algn="ctr">
                        <a:lnSpc>
                          <a:spcPts val="1200"/>
                        </a:lnSpc>
                        <a:spcAft>
                          <a:spcPts val="0"/>
                        </a:spcAft>
                      </a:pPr>
                      <a:r>
                        <a:rPr lang="en-US" sz="2000" kern="100" dirty="0">
                          <a:solidFill>
                            <a:schemeClr val="tx1"/>
                          </a:solidFill>
                          <a:effectLst/>
                        </a:rPr>
                        <a:t>1</a:t>
                      </a:r>
                      <a:endParaRPr lang="zh-CN" sz="2000" kern="100" dirty="0">
                        <a:solidFill>
                          <a:schemeClr val="tx1"/>
                        </a:solidFill>
                        <a:effectLst/>
                        <a:latin typeface="Times New Roman"/>
                        <a:ea typeface="宋体"/>
                      </a:endParaRPr>
                    </a:p>
                  </a:txBody>
                  <a:tcPr marL="68580" marR="68580" marT="0" marB="0"/>
                </a:tc>
                <a:tc>
                  <a:txBody>
                    <a:bodyPr/>
                    <a:lstStyle/>
                    <a:p>
                      <a:pPr>
                        <a:lnSpc>
                          <a:spcPts val="1200"/>
                        </a:lnSpc>
                        <a:spcAft>
                          <a:spcPts val="0"/>
                        </a:spcAft>
                      </a:pPr>
                      <a:endParaRPr lang="zh-CN" sz="2000" kern="100" dirty="0" smtClean="0">
                        <a:solidFill>
                          <a:schemeClr val="tx1"/>
                        </a:solidFill>
                        <a:effectLst/>
                      </a:endParaRPr>
                    </a:p>
                    <a:p>
                      <a:pPr>
                        <a:lnSpc>
                          <a:spcPts val="1200"/>
                        </a:lnSpc>
                        <a:spcAft>
                          <a:spcPts val="0"/>
                        </a:spcAft>
                      </a:pPr>
                      <a:r>
                        <a:rPr lang="en-US" sz="2000" kern="100" dirty="0" smtClean="0">
                          <a:solidFill>
                            <a:schemeClr val="tx1"/>
                          </a:solidFill>
                          <a:effectLst/>
                        </a:rPr>
                        <a:t> </a:t>
                      </a:r>
                      <a:endParaRPr lang="zh-CN" sz="2000" kern="100" dirty="0">
                        <a:solidFill>
                          <a:schemeClr val="tx1"/>
                        </a:solidFill>
                        <a:effectLst/>
                      </a:endParaRPr>
                    </a:p>
                    <a:p>
                      <a:pPr>
                        <a:lnSpc>
                          <a:spcPts val="1200"/>
                        </a:lnSpc>
                        <a:spcAft>
                          <a:spcPts val="0"/>
                        </a:spcAft>
                      </a:pPr>
                      <a:r>
                        <a:rPr lang="en-US" sz="2000" kern="100" dirty="0">
                          <a:solidFill>
                            <a:schemeClr val="tx1"/>
                          </a:solidFill>
                          <a:effectLst/>
                        </a:rPr>
                        <a:t> </a:t>
                      </a:r>
                      <a:endParaRPr lang="zh-CN" sz="2000" kern="100" dirty="0">
                        <a:solidFill>
                          <a:schemeClr val="tx1"/>
                        </a:solidFill>
                        <a:effectLst/>
                      </a:endParaRPr>
                    </a:p>
                    <a:p>
                      <a:r>
                        <a:rPr lang="en-US" sz="1800" dirty="0">
                          <a:solidFill>
                            <a:schemeClr val="tx1"/>
                          </a:solidFill>
                          <a:effectLst/>
                        </a:rPr>
                        <a:t>LP1:    NOP </a:t>
                      </a:r>
                      <a:endParaRPr lang="zh-CN" sz="1800" dirty="0">
                        <a:solidFill>
                          <a:schemeClr val="tx1"/>
                        </a:solidFill>
                        <a:effectLst/>
                        <a:latin typeface="Times New Roman"/>
                      </a:endParaRPr>
                    </a:p>
                  </a:txBody>
                  <a:tcPr marL="68580" marR="68580" marT="0" marB="0"/>
                </a:tc>
              </a:tr>
              <a:tr h="320213">
                <a:tc>
                  <a:txBody>
                    <a:bodyPr/>
                    <a:lstStyle/>
                    <a:p>
                      <a:pPr algn="ctr">
                        <a:lnSpc>
                          <a:spcPts val="1200"/>
                        </a:lnSpc>
                        <a:spcAft>
                          <a:spcPts val="0"/>
                        </a:spcAft>
                      </a:pPr>
                      <a:r>
                        <a:rPr lang="en-US" sz="2000" kern="100">
                          <a:solidFill>
                            <a:schemeClr val="tx1"/>
                          </a:solidFill>
                          <a:effectLst/>
                        </a:rPr>
                        <a:t>1</a:t>
                      </a:r>
                      <a:endParaRPr lang="zh-CN" sz="2000" kern="10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dirty="0">
                          <a:solidFill>
                            <a:schemeClr val="tx1"/>
                          </a:solidFill>
                          <a:effectLst/>
                        </a:rPr>
                        <a:t>    	NOP           </a:t>
                      </a:r>
                      <a:r>
                        <a:rPr lang="zh-CN" sz="2000" kern="100" dirty="0">
                          <a:solidFill>
                            <a:schemeClr val="tx1"/>
                          </a:solidFill>
                          <a:effectLst/>
                        </a:rPr>
                        <a:t>；空操作指令</a:t>
                      </a:r>
                      <a:endParaRPr lang="zh-CN" sz="2000" kern="100" dirty="0">
                        <a:solidFill>
                          <a:schemeClr val="tx1"/>
                        </a:solidFill>
                        <a:effectLst/>
                        <a:latin typeface="Times New Roman"/>
                        <a:ea typeface="宋体"/>
                      </a:endParaRPr>
                    </a:p>
                  </a:txBody>
                  <a:tcPr marL="68580" marR="68580" marT="0" marB="0"/>
                </a:tc>
              </a:tr>
              <a:tr h="320213">
                <a:tc>
                  <a:txBody>
                    <a:bodyPr/>
                    <a:lstStyle/>
                    <a:p>
                      <a:pPr algn="ctr">
                        <a:lnSpc>
                          <a:spcPts val="1200"/>
                        </a:lnSpc>
                        <a:spcAft>
                          <a:spcPts val="0"/>
                        </a:spcAft>
                      </a:pPr>
                      <a:r>
                        <a:rPr lang="en-US" sz="2000" kern="100">
                          <a:solidFill>
                            <a:schemeClr val="tx1"/>
                          </a:solidFill>
                          <a:effectLst/>
                        </a:rPr>
                        <a:t>2</a:t>
                      </a:r>
                      <a:endParaRPr lang="zh-CN" sz="2000" kern="10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dirty="0">
                          <a:solidFill>
                            <a:schemeClr val="tx1"/>
                          </a:solidFill>
                          <a:effectLst/>
                        </a:rPr>
                        <a:t>    	DJNZ  R1,LP1 </a:t>
                      </a:r>
                      <a:endParaRPr lang="zh-CN" sz="2000" kern="100" dirty="0">
                        <a:solidFill>
                          <a:schemeClr val="tx1"/>
                        </a:solidFill>
                        <a:effectLst/>
                        <a:latin typeface="Times New Roman"/>
                        <a:ea typeface="宋体"/>
                      </a:endParaRPr>
                    </a:p>
                  </a:txBody>
                  <a:tcPr marL="68580" marR="68580" marT="0" marB="0"/>
                </a:tc>
              </a:tr>
              <a:tr h="601514">
                <a:tc>
                  <a:txBody>
                    <a:bodyPr/>
                    <a:lstStyle/>
                    <a:p>
                      <a:pPr algn="ctr">
                        <a:lnSpc>
                          <a:spcPts val="1200"/>
                        </a:lnSpc>
                        <a:spcAft>
                          <a:spcPts val="0"/>
                        </a:spcAft>
                      </a:pPr>
                      <a:r>
                        <a:rPr lang="en-US" sz="2000" kern="100">
                          <a:solidFill>
                            <a:schemeClr val="tx1"/>
                          </a:solidFill>
                          <a:effectLst/>
                        </a:rPr>
                        <a:t>2</a:t>
                      </a:r>
                      <a:endParaRPr lang="zh-CN" sz="2000" kern="100">
                        <a:solidFill>
                          <a:schemeClr val="tx1"/>
                        </a:solidFill>
                        <a:effectLst/>
                        <a:latin typeface="Times New Roman"/>
                        <a:ea typeface="宋体"/>
                      </a:endParaRPr>
                    </a:p>
                  </a:txBody>
                  <a:tcPr marL="68580" marR="68580" marT="0" marB="0"/>
                </a:tc>
                <a:tc>
                  <a:txBody>
                    <a:bodyPr/>
                    <a:lstStyle/>
                    <a:p>
                      <a:pPr>
                        <a:lnSpc>
                          <a:spcPts val="1200"/>
                        </a:lnSpc>
                        <a:spcAft>
                          <a:spcPts val="0"/>
                        </a:spcAft>
                      </a:pPr>
                      <a:r>
                        <a:rPr lang="en-US" sz="2000" kern="100" dirty="0">
                          <a:solidFill>
                            <a:schemeClr val="tx1"/>
                          </a:solidFill>
                          <a:effectLst/>
                        </a:rPr>
                        <a:t>    	DJNZ  R0,LP2  </a:t>
                      </a:r>
                      <a:br>
                        <a:rPr lang="en-US" sz="2000" kern="100" dirty="0">
                          <a:solidFill>
                            <a:schemeClr val="tx1"/>
                          </a:solidFill>
                          <a:effectLst/>
                        </a:rPr>
                      </a:br>
                      <a:r>
                        <a:rPr lang="en-US" sz="2000" kern="100" dirty="0">
                          <a:solidFill>
                            <a:schemeClr val="tx1"/>
                          </a:solidFill>
                          <a:effectLst/>
                        </a:rPr>
                        <a:t>    	</a:t>
                      </a:r>
                      <a:endParaRPr lang="en-US" sz="2000" kern="100" dirty="0" smtClean="0">
                        <a:solidFill>
                          <a:schemeClr val="tx1"/>
                        </a:solidFill>
                        <a:effectLst/>
                      </a:endParaRPr>
                    </a:p>
                    <a:p>
                      <a:pPr>
                        <a:lnSpc>
                          <a:spcPts val="1200"/>
                        </a:lnSpc>
                        <a:spcAft>
                          <a:spcPts val="0"/>
                        </a:spcAft>
                      </a:pPr>
                      <a:r>
                        <a:rPr lang="en-US" sz="2000" kern="100" dirty="0" smtClean="0">
                          <a:solidFill>
                            <a:schemeClr val="tx1"/>
                          </a:solidFill>
                          <a:effectLst/>
                        </a:rPr>
                        <a:t>             RET</a:t>
                      </a:r>
                      <a:endParaRPr lang="zh-CN" sz="2000" kern="100" dirty="0">
                        <a:solidFill>
                          <a:schemeClr val="tx1"/>
                        </a:solidFill>
                        <a:effectLst/>
                        <a:latin typeface="Times New Roman"/>
                        <a:ea typeface="宋体"/>
                      </a:endParaRPr>
                    </a:p>
                  </a:txBody>
                  <a:tcPr marL="68580" marR="68580" marT="0" marB="0"/>
                </a:tc>
              </a:tr>
            </a:tbl>
          </a:graphicData>
        </a:graphic>
      </p:graphicFrame>
      <p:grpSp>
        <p:nvGrpSpPr>
          <p:cNvPr id="5" name="Group 3"/>
          <p:cNvGrpSpPr/>
          <p:nvPr/>
        </p:nvGrpSpPr>
        <p:grpSpPr>
          <a:xfrm>
            <a:off x="5436096" y="2803972"/>
            <a:ext cx="1189037" cy="1279220"/>
            <a:chOff x="216037" y="574675"/>
            <a:chExt cx="1043" cy="590"/>
          </a:xfrm>
        </p:grpSpPr>
        <p:cxnSp>
          <p:nvCxnSpPr>
            <p:cNvPr id="6" name="Line 4"/>
            <p:cNvCxnSpPr/>
            <p:nvPr/>
          </p:nvCxnSpPr>
          <p:spPr bwMode="auto">
            <a:xfrm>
              <a:off x="216037" y="574675"/>
              <a:ext cx="1043" cy="0"/>
            </a:xfrm>
            <a:prstGeom prst="line">
              <a:avLst/>
            </a:prstGeom>
            <a:noFill/>
            <a:ln w="9525">
              <a:solidFill>
                <a:schemeClr val="tx1"/>
              </a:solidFill>
              <a:round/>
              <a:headEnd type="triangle" w="med" len="med"/>
              <a:tailEnd type="none" w="med" len="med"/>
            </a:ln>
            <a:effectLst/>
          </p:spPr>
        </p:cxnSp>
        <p:cxnSp>
          <p:nvCxnSpPr>
            <p:cNvPr id="7" name="Line 5"/>
            <p:cNvCxnSpPr/>
            <p:nvPr/>
          </p:nvCxnSpPr>
          <p:spPr bwMode="auto">
            <a:xfrm>
              <a:off x="216037" y="575265"/>
              <a:ext cx="1043" cy="0"/>
            </a:xfrm>
            <a:prstGeom prst="line">
              <a:avLst/>
            </a:prstGeom>
            <a:noFill/>
            <a:ln w="9525">
              <a:solidFill>
                <a:schemeClr val="tx1"/>
              </a:solidFill>
              <a:round/>
            </a:ln>
            <a:effectLst/>
          </p:spPr>
        </p:cxnSp>
        <p:cxnSp>
          <p:nvCxnSpPr>
            <p:cNvPr id="8" name="Line 6"/>
            <p:cNvCxnSpPr/>
            <p:nvPr/>
          </p:nvCxnSpPr>
          <p:spPr bwMode="auto">
            <a:xfrm>
              <a:off x="217080" y="574675"/>
              <a:ext cx="0" cy="590"/>
            </a:xfrm>
            <a:prstGeom prst="line">
              <a:avLst/>
            </a:prstGeom>
            <a:noFill/>
            <a:ln w="9525">
              <a:solidFill>
                <a:schemeClr val="tx1"/>
              </a:solidFill>
              <a:round/>
            </a:ln>
            <a:effectLst/>
          </p:spPr>
        </p:cxnSp>
      </p:grpSp>
      <p:grpSp>
        <p:nvGrpSpPr>
          <p:cNvPr id="10" name="Group 7"/>
          <p:cNvGrpSpPr/>
          <p:nvPr/>
        </p:nvGrpSpPr>
        <p:grpSpPr>
          <a:xfrm>
            <a:off x="5436096" y="2155900"/>
            <a:ext cx="1974683" cy="2274168"/>
            <a:chOff x="0" y="0"/>
            <a:chExt cx="1905" cy="1134"/>
          </a:xfrm>
        </p:grpSpPr>
        <p:cxnSp>
          <p:nvCxnSpPr>
            <p:cNvPr id="11" name="Line 8"/>
            <p:cNvCxnSpPr/>
            <p:nvPr/>
          </p:nvCxnSpPr>
          <p:spPr bwMode="auto">
            <a:xfrm>
              <a:off x="1587" y="0"/>
              <a:ext cx="318" cy="0"/>
            </a:xfrm>
            <a:prstGeom prst="line">
              <a:avLst/>
            </a:prstGeom>
            <a:noFill/>
            <a:ln w="9525">
              <a:solidFill>
                <a:schemeClr val="tx1"/>
              </a:solidFill>
              <a:round/>
              <a:headEnd type="triangle" w="med" len="med"/>
              <a:tailEnd type="none" w="med" len="med"/>
            </a:ln>
            <a:effectLst/>
          </p:spPr>
        </p:cxnSp>
        <p:cxnSp>
          <p:nvCxnSpPr>
            <p:cNvPr id="12" name="Line 9"/>
            <p:cNvCxnSpPr/>
            <p:nvPr/>
          </p:nvCxnSpPr>
          <p:spPr bwMode="auto">
            <a:xfrm>
              <a:off x="0" y="1134"/>
              <a:ext cx="1905" cy="0"/>
            </a:xfrm>
            <a:prstGeom prst="line">
              <a:avLst/>
            </a:prstGeom>
            <a:noFill/>
            <a:ln w="9525">
              <a:solidFill>
                <a:schemeClr val="tx1"/>
              </a:solidFill>
              <a:round/>
            </a:ln>
            <a:effectLst/>
          </p:spPr>
        </p:cxnSp>
        <p:cxnSp>
          <p:nvCxnSpPr>
            <p:cNvPr id="13" name="Line 10"/>
            <p:cNvCxnSpPr/>
            <p:nvPr/>
          </p:nvCxnSpPr>
          <p:spPr bwMode="auto">
            <a:xfrm>
              <a:off x="1905" y="0"/>
              <a:ext cx="0" cy="1134"/>
            </a:xfrm>
            <a:prstGeom prst="line">
              <a:avLst/>
            </a:prstGeom>
            <a:noFill/>
            <a:ln w="9525">
              <a:solidFill>
                <a:schemeClr val="tx1"/>
              </a:solidFill>
              <a:round/>
            </a:ln>
            <a:effectLst/>
          </p:spPr>
        </p:cxnSp>
      </p:grpSp>
      <p:sp>
        <p:nvSpPr>
          <p:cNvPr id="14" name="文本框 2"/>
          <p:cNvSpPr txBox="1">
            <a:spLocks noChangeArrowheads="1"/>
          </p:cNvSpPr>
          <p:nvPr/>
        </p:nvSpPr>
        <p:spPr bwMode="auto">
          <a:xfrm>
            <a:off x="6391604" y="5264820"/>
            <a:ext cx="419100" cy="252412"/>
          </a:xfrm>
          <a:prstGeom prst="rect">
            <a:avLst/>
          </a:prstGeom>
          <a:noFill/>
          <a:ln w="9525">
            <a:noFill/>
            <a:miter lim="800000"/>
          </a:ln>
        </p:spPr>
        <p:txBody>
          <a:bodyPr rot="0" vert="horz" wrap="square" lIns="91440" tIns="45720" rIns="91440" bIns="45720" anchor="t" anchorCtr="0">
            <a:spAutoFit/>
          </a:bodyPr>
          <a:lstStyle/>
          <a:p>
            <a:pPr>
              <a:lnSpc>
                <a:spcPts val="1200"/>
              </a:lnSpc>
              <a:spcAft>
                <a:spcPts val="0"/>
              </a:spcAft>
            </a:pPr>
            <a:r>
              <a:rPr lang="en-US" sz="1050" kern="100">
                <a:effectLst/>
                <a:latin typeface="Times New Roman"/>
                <a:ea typeface="宋体"/>
              </a:rPr>
              <a:t> </a:t>
            </a:r>
            <a:endParaRPr lang="zh-CN" sz="1050" kern="100">
              <a:effectLst/>
              <a:latin typeface="Times New Roman"/>
              <a:ea typeface="宋体"/>
            </a:endParaRPr>
          </a:p>
        </p:txBody>
      </p:sp>
      <p:sp>
        <p:nvSpPr>
          <p:cNvPr id="15" name="文本框 2"/>
          <p:cNvSpPr txBox="1">
            <a:spLocks noChangeArrowheads="1"/>
          </p:cNvSpPr>
          <p:nvPr/>
        </p:nvSpPr>
        <p:spPr bwMode="auto">
          <a:xfrm>
            <a:off x="6853567" y="5264820"/>
            <a:ext cx="419100" cy="252412"/>
          </a:xfrm>
          <a:prstGeom prst="rect">
            <a:avLst/>
          </a:prstGeom>
          <a:noFill/>
          <a:ln w="9525">
            <a:noFill/>
            <a:miter lim="800000"/>
          </a:ln>
        </p:spPr>
        <p:txBody>
          <a:bodyPr rot="0" vert="horz" wrap="square" lIns="91440" tIns="45720" rIns="91440" bIns="45720" anchor="t" anchorCtr="0">
            <a:spAutoFit/>
          </a:bodyPr>
          <a:lstStyle/>
          <a:p>
            <a:pPr>
              <a:lnSpc>
                <a:spcPts val="1200"/>
              </a:lnSpc>
              <a:spcAft>
                <a:spcPts val="0"/>
              </a:spcAft>
            </a:pPr>
            <a:r>
              <a:rPr lang="en-US" sz="1050" kern="100">
                <a:effectLst/>
                <a:latin typeface="Times New Roman"/>
                <a:ea typeface="宋体"/>
              </a:rPr>
              <a:t> </a:t>
            </a:r>
            <a:endParaRPr lang="zh-CN" sz="1050" kern="100">
              <a:effectLst/>
              <a:latin typeface="Times New Roman"/>
              <a:ea typeface="宋体"/>
            </a:endParaRPr>
          </a:p>
        </p:txBody>
      </p:sp>
    </p:spTree>
    <p:extLst>
      <p:ext uri="{BB962C8B-B14F-4D97-AF65-F5344CB8AC3E}">
        <p14:creationId xmlns:p14="http://schemas.microsoft.com/office/powerpoint/2010/main" val="704428743"/>
      </p:ext>
    </p:extLst>
  </p:cSld>
  <p:clrMapOvr>
    <a:masterClrMapping/>
  </p:clrMapOvr>
  <p:transition spd="med">
    <p:split orient="vert"/>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内循环</a:t>
            </a:r>
            <a:r>
              <a:rPr lang="en-US" altLang="zh-CN" sz="2400" dirty="0"/>
              <a:t>LP1</a:t>
            </a:r>
            <a:r>
              <a:rPr lang="zh-CN" altLang="zh-CN" sz="2400" dirty="0"/>
              <a:t>到指令</a:t>
            </a:r>
            <a:r>
              <a:rPr lang="en-US" altLang="zh-CN" sz="2400" dirty="0"/>
              <a:t>DJNZ  R1, LP1</a:t>
            </a:r>
            <a:r>
              <a:rPr lang="zh-CN" altLang="zh-CN" sz="2400" dirty="0"/>
              <a:t>的计算：</a:t>
            </a:r>
          </a:p>
          <a:p>
            <a:pPr marL="0" indent="0">
              <a:buNone/>
            </a:pPr>
            <a:r>
              <a:rPr lang="en-US" altLang="zh-CN" sz="2400" dirty="0"/>
              <a:t>             (1+1+2)</a:t>
            </a:r>
            <a:r>
              <a:rPr lang="zh-CN" altLang="zh-CN" sz="2400" dirty="0"/>
              <a:t>×</a:t>
            </a:r>
            <a:r>
              <a:rPr lang="en-US" altLang="zh-CN" sz="2400" dirty="0"/>
              <a:t>2μs</a:t>
            </a:r>
            <a:r>
              <a:rPr lang="zh-CN" altLang="zh-CN" sz="2400" dirty="0"/>
              <a:t>×</a:t>
            </a:r>
            <a:r>
              <a:rPr lang="en-US" altLang="zh-CN" sz="2400" dirty="0"/>
              <a:t>NUM=1000μS</a:t>
            </a:r>
            <a:endParaRPr lang="zh-CN" altLang="zh-CN" sz="2400" dirty="0"/>
          </a:p>
          <a:p>
            <a:pPr marL="0" indent="0">
              <a:buNone/>
            </a:pPr>
            <a:r>
              <a:rPr lang="en-US" altLang="zh-CN" sz="2400" dirty="0"/>
              <a:t>          </a:t>
            </a:r>
            <a:r>
              <a:rPr lang="zh-CN" altLang="zh-CN" sz="2400" dirty="0"/>
              <a:t>计算得：</a:t>
            </a:r>
            <a:r>
              <a:rPr lang="en-US" altLang="zh-CN" sz="2400" dirty="0"/>
              <a:t>  NUM =125=7DH </a:t>
            </a:r>
            <a:endParaRPr lang="zh-CN" altLang="zh-CN" sz="2400" dirty="0"/>
          </a:p>
          <a:p>
            <a:pPr marL="0" indent="0">
              <a:buNone/>
            </a:pPr>
            <a:r>
              <a:rPr lang="zh-CN" altLang="zh-CN" sz="2400" dirty="0"/>
              <a:t>将</a:t>
            </a:r>
            <a:r>
              <a:rPr lang="en-US" altLang="zh-CN" sz="2400" dirty="0"/>
              <a:t>7DH</a:t>
            </a:r>
            <a:r>
              <a:rPr lang="zh-CN" altLang="zh-CN" sz="2400" dirty="0"/>
              <a:t>代入上面程序的</a:t>
            </a:r>
            <a:r>
              <a:rPr lang="en-US" altLang="zh-CN" sz="2400" dirty="0"/>
              <a:t>NUM</a:t>
            </a:r>
            <a:r>
              <a:rPr lang="zh-CN" altLang="zh-CN" sz="2400" dirty="0"/>
              <a:t>，计算总的延时时间：</a:t>
            </a:r>
          </a:p>
          <a:p>
            <a:pPr marL="0" indent="0">
              <a:buNone/>
            </a:pPr>
            <a:r>
              <a:rPr lang="en-US" altLang="zh-CN" sz="2400" dirty="0"/>
              <a:t>      {1+[1+(1+1+2)</a:t>
            </a:r>
            <a:r>
              <a:rPr lang="zh-CN" altLang="zh-CN" sz="2400" dirty="0"/>
              <a:t>×</a:t>
            </a:r>
            <a:r>
              <a:rPr lang="en-US" altLang="zh-CN" sz="2400" dirty="0"/>
              <a:t>125+2] </a:t>
            </a:r>
            <a:r>
              <a:rPr lang="zh-CN" altLang="zh-CN" sz="2400" dirty="0"/>
              <a:t>×</a:t>
            </a:r>
            <a:r>
              <a:rPr lang="en-US" altLang="zh-CN" sz="2400" dirty="0"/>
              <a:t>10}</a:t>
            </a:r>
            <a:r>
              <a:rPr lang="zh-CN" altLang="zh-CN" sz="2400" dirty="0"/>
              <a:t>×</a:t>
            </a:r>
            <a:r>
              <a:rPr lang="en-US" altLang="zh-CN" sz="2400" dirty="0"/>
              <a:t>2μs=10062μs =10.062ms</a:t>
            </a:r>
            <a:endParaRPr lang="zh-CN" altLang="zh-CN" sz="2400" dirty="0"/>
          </a:p>
          <a:p>
            <a:pPr marL="0" indent="0">
              <a:buNone/>
            </a:pPr>
            <a:r>
              <a:rPr lang="zh-CN" altLang="zh-CN" sz="2400" dirty="0"/>
              <a:t>调整</a:t>
            </a:r>
            <a:r>
              <a:rPr lang="en-US" altLang="zh-CN" sz="2400" dirty="0"/>
              <a:t>R0</a:t>
            </a:r>
            <a:r>
              <a:rPr lang="zh-CN" altLang="zh-CN" sz="2400" dirty="0"/>
              <a:t>和</a:t>
            </a:r>
            <a:r>
              <a:rPr lang="en-US" altLang="zh-CN" sz="2400" dirty="0"/>
              <a:t>R1</a:t>
            </a:r>
            <a:r>
              <a:rPr lang="zh-CN" altLang="zh-CN" sz="2400" dirty="0"/>
              <a:t>中的参数，可改变延时时间。如果需要加长延时时间，则可增加循环嵌套，如</a:t>
            </a:r>
            <a:r>
              <a:rPr lang="en-US" altLang="zh-CN" sz="2400" dirty="0"/>
              <a:t>1s</a:t>
            </a:r>
            <a:r>
              <a:rPr lang="zh-CN" altLang="zh-CN" sz="2400" dirty="0"/>
              <a:t>延时可用</a:t>
            </a:r>
            <a:r>
              <a:rPr lang="en-US" altLang="zh-CN" sz="2400" dirty="0"/>
              <a:t>3</a:t>
            </a:r>
            <a:r>
              <a:rPr lang="zh-CN" altLang="zh-CN" sz="2400" dirty="0"/>
              <a:t>重循环。这种延时方法需占用</a:t>
            </a:r>
            <a:r>
              <a:rPr lang="en-US" altLang="zh-CN" sz="2400" dirty="0"/>
              <a:t>CPU</a:t>
            </a:r>
            <a:r>
              <a:rPr lang="zh-CN" altLang="zh-CN" sz="2400" dirty="0"/>
              <a:t>时间，如果延时时间较长，一般采用定时器方法。</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smtClean="0"/>
              <a:t>3.2.5 </a:t>
            </a:r>
            <a:r>
              <a:rPr lang="zh-CN" altLang="zh-CN" sz="3200" b="1" dirty="0" smtClean="0"/>
              <a:t>循环</a:t>
            </a:r>
            <a:r>
              <a:rPr lang="zh-CN" altLang="zh-CN" sz="3200" b="1" dirty="0"/>
              <a:t>程序设计</a:t>
            </a:r>
            <a:endParaRPr lang="zh-CN" altLang="zh-CN" sz="3200" b="1" dirty="0"/>
          </a:p>
        </p:txBody>
      </p:sp>
    </p:spTree>
    <p:extLst>
      <p:ext uri="{BB962C8B-B14F-4D97-AF65-F5344CB8AC3E}">
        <p14:creationId xmlns:p14="http://schemas.microsoft.com/office/powerpoint/2010/main" val="3879721205"/>
      </p:ext>
    </p:extLst>
  </p:cSld>
  <p:clrMapOvr>
    <a:masterClrMapping/>
  </p:clrMapOvr>
  <p:transition spd="med">
    <p:split orient="ver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lnSpc>
                <a:spcPct val="150000"/>
              </a:lnSpc>
              <a:buNone/>
            </a:pPr>
            <a:r>
              <a:rPr lang="en-US" altLang="zh-CN" sz="2400" dirty="0" smtClean="0"/>
              <a:t>      </a:t>
            </a:r>
            <a:r>
              <a:rPr lang="zh-CN" altLang="zh-CN" sz="2400" dirty="0" smtClean="0"/>
              <a:t>能</a:t>
            </a:r>
            <a:r>
              <a:rPr lang="zh-CN" altLang="zh-CN" sz="2400" dirty="0"/>
              <a:t>被其他程序调用，在完成某种功能后能自动返回到调用程序的程序段，叫做子程序。子程序是构成单片机应用程序必不可少的部分</a:t>
            </a:r>
            <a:r>
              <a:rPr lang="zh-CN" altLang="zh-CN" sz="2400" dirty="0" smtClean="0"/>
              <a:t>。</a:t>
            </a:r>
            <a:endParaRPr lang="en-US" altLang="zh-CN" sz="2400" dirty="0" smtClean="0"/>
          </a:p>
          <a:p>
            <a:pPr marL="0" indent="0">
              <a:lnSpc>
                <a:spcPct val="150000"/>
              </a:lnSpc>
              <a:buNone/>
            </a:pPr>
            <a:r>
              <a:rPr lang="en-US" altLang="zh-CN" sz="2400" dirty="0"/>
              <a:t> </a:t>
            </a:r>
            <a:r>
              <a:rPr lang="en-US" altLang="zh-CN" sz="2400" dirty="0" smtClean="0"/>
              <a:t>     51</a:t>
            </a:r>
            <a:r>
              <a:rPr lang="zh-CN" altLang="zh-CN" sz="2400" dirty="0"/>
              <a:t>单片机有</a:t>
            </a:r>
            <a:r>
              <a:rPr lang="en-US" altLang="zh-CN" sz="2400" dirty="0"/>
              <a:t>ACALL</a:t>
            </a:r>
            <a:r>
              <a:rPr lang="zh-CN" altLang="zh-CN" sz="2400" dirty="0"/>
              <a:t>和</a:t>
            </a:r>
            <a:r>
              <a:rPr lang="en-US" altLang="zh-CN" sz="2400" dirty="0"/>
              <a:t>LCALL</a:t>
            </a:r>
            <a:r>
              <a:rPr lang="zh-CN" altLang="zh-CN" sz="2400" dirty="0"/>
              <a:t>两条子程序调用指令，可以十分方便地用来调用任何地址处的子程序。</a:t>
            </a:r>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3.2.6</a:t>
            </a:r>
            <a:r>
              <a:rPr lang="zh-CN" altLang="zh-CN" sz="3200" b="1" dirty="0"/>
              <a:t>子程序</a:t>
            </a:r>
          </a:p>
        </p:txBody>
      </p:sp>
    </p:spTree>
    <p:extLst>
      <p:ext uri="{BB962C8B-B14F-4D97-AF65-F5344CB8AC3E}">
        <p14:creationId xmlns:p14="http://schemas.microsoft.com/office/powerpoint/2010/main" val="3844028801"/>
      </p:ext>
    </p:extLst>
  </p:cSld>
  <p:clrMapOvr>
    <a:masterClrMapping/>
  </p:clrMapOvr>
  <p:transition spd="med">
    <p:split orient="vert"/>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3-31</a:t>
            </a:r>
            <a:r>
              <a:rPr lang="zh-CN" altLang="zh-CN" sz="2400" dirty="0"/>
              <a:t>】用程序实现</a:t>
            </a:r>
            <a:r>
              <a:rPr lang="en-US" altLang="zh-CN" sz="2400" dirty="0"/>
              <a:t>y=x!+z!</a:t>
            </a:r>
            <a:r>
              <a:rPr lang="zh-CN" altLang="zh-CN" sz="2400" dirty="0"/>
              <a:t>，设</a:t>
            </a:r>
            <a:r>
              <a:rPr lang="en-US" altLang="zh-CN" sz="2400" dirty="0" err="1"/>
              <a:t>x,z</a:t>
            </a:r>
            <a:r>
              <a:rPr lang="zh-CN" altLang="zh-CN" sz="2400" dirty="0"/>
              <a:t>均在这个区间（</a:t>
            </a:r>
            <a:r>
              <a:rPr lang="en-US" altLang="zh-CN" sz="2400" dirty="0"/>
              <a:t>0~5</a:t>
            </a:r>
            <a:r>
              <a:rPr lang="zh-CN" altLang="zh-CN" sz="2400" dirty="0"/>
              <a:t>）。</a:t>
            </a:r>
            <a:r>
              <a:rPr lang="en-US" altLang="zh-CN" sz="2400" dirty="0"/>
              <a:t>x</a:t>
            </a:r>
            <a:r>
              <a:rPr lang="zh-CN" altLang="zh-CN" sz="2400" dirty="0"/>
              <a:t>存放在</a:t>
            </a:r>
            <a:r>
              <a:rPr lang="en-US" altLang="zh-CN" sz="2400" dirty="0"/>
              <a:t>30H</a:t>
            </a:r>
            <a:r>
              <a:rPr lang="zh-CN" altLang="zh-CN" sz="2400" dirty="0"/>
              <a:t>单元，</a:t>
            </a:r>
            <a:r>
              <a:rPr lang="en-US" altLang="zh-CN" sz="2400" dirty="0"/>
              <a:t>z</a:t>
            </a:r>
            <a:r>
              <a:rPr lang="zh-CN" altLang="zh-CN" sz="2400" dirty="0"/>
              <a:t>存放在</a:t>
            </a:r>
            <a:r>
              <a:rPr lang="en-US" altLang="zh-CN" sz="2400" dirty="0"/>
              <a:t>31H</a:t>
            </a:r>
            <a:r>
              <a:rPr lang="zh-CN" altLang="zh-CN" sz="2400" dirty="0"/>
              <a:t>单元，把</a:t>
            </a:r>
            <a:r>
              <a:rPr lang="en-US" altLang="zh-CN" sz="2400" dirty="0"/>
              <a:t>y</a:t>
            </a:r>
            <a:r>
              <a:rPr lang="zh-CN" altLang="zh-CN" sz="2400" dirty="0"/>
              <a:t>存入</a:t>
            </a:r>
            <a:r>
              <a:rPr lang="en-US" altLang="zh-CN" sz="2400" dirty="0"/>
              <a:t>33H</a:t>
            </a:r>
            <a:r>
              <a:rPr lang="zh-CN" altLang="zh-CN" sz="2400" dirty="0"/>
              <a:t>和</a:t>
            </a:r>
            <a:r>
              <a:rPr lang="en-US" altLang="zh-CN" sz="2400" dirty="0"/>
              <a:t>32H</a:t>
            </a:r>
            <a:r>
              <a:rPr lang="zh-CN" altLang="zh-CN" sz="2400" dirty="0"/>
              <a:t>单元。（和要求为</a:t>
            </a:r>
            <a:r>
              <a:rPr lang="en-US" altLang="zh-CN" sz="2400" dirty="0"/>
              <a:t>BCD</a:t>
            </a:r>
            <a:r>
              <a:rPr lang="zh-CN" altLang="zh-CN" sz="2400" dirty="0"/>
              <a:t>码）。</a:t>
            </a:r>
          </a:p>
          <a:p>
            <a:pPr marL="0" indent="0">
              <a:buNone/>
            </a:pPr>
            <a:r>
              <a:rPr lang="zh-CN" altLang="zh-CN" sz="2400" dirty="0"/>
              <a:t>解：因该算式两次用到阶乘值，所以在程序中把求阶乘编为子程序。求阶乘采用查表法，主程序和子程序编写如下</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3.2.6</a:t>
            </a:r>
            <a:r>
              <a:rPr lang="zh-CN" altLang="zh-CN" sz="3200" b="1" dirty="0"/>
              <a:t>子程序</a:t>
            </a:r>
          </a:p>
        </p:txBody>
      </p:sp>
      <p:sp>
        <p:nvSpPr>
          <p:cNvPr id="5" name="矩形 4"/>
          <p:cNvSpPr/>
          <p:nvPr/>
        </p:nvSpPr>
        <p:spPr>
          <a:xfrm>
            <a:off x="470979" y="3212976"/>
            <a:ext cx="8268118" cy="3046988"/>
          </a:xfrm>
          <a:prstGeom prst="rect">
            <a:avLst/>
          </a:prstGeom>
          <a:solidFill>
            <a:schemeClr val="bg1"/>
          </a:solidFill>
          <a:ln>
            <a:solidFill>
              <a:srgbClr val="00B050"/>
            </a:solidFill>
          </a:ln>
        </p:spPr>
        <p:txBody>
          <a:bodyPr wrap="square">
            <a:spAutoFit/>
          </a:bodyPr>
          <a:lstStyle/>
          <a:p>
            <a:r>
              <a:rPr lang="zh-CN" altLang="zh-CN" sz="2400" dirty="0"/>
              <a:t>子程序：</a:t>
            </a:r>
            <a:r>
              <a:rPr lang="en-US" altLang="zh-CN" sz="2400" dirty="0"/>
              <a:t>   </a:t>
            </a:r>
            <a:endParaRPr lang="zh-CN" altLang="zh-CN" sz="2400" dirty="0"/>
          </a:p>
          <a:p>
            <a:r>
              <a:rPr lang="en-US" altLang="zh-CN" sz="2400" dirty="0"/>
              <a:t>         ORG 0030H  	    </a:t>
            </a:r>
            <a:endParaRPr lang="zh-CN" altLang="zh-CN" sz="2400" dirty="0"/>
          </a:p>
          <a:p>
            <a:r>
              <a:rPr lang="en-US" altLang="zh-CN" sz="2400" dirty="0"/>
              <a:t>FACT:MOV DPTR,#TAB   		    	</a:t>
            </a:r>
            <a:endParaRPr lang="zh-CN" altLang="zh-CN" sz="2400" dirty="0"/>
          </a:p>
          <a:p>
            <a:r>
              <a:rPr lang="en-US" altLang="zh-CN" sz="2400" dirty="0"/>
              <a:t>         MOVC A</a:t>
            </a:r>
            <a:r>
              <a:rPr lang="zh-CN" altLang="zh-CN" sz="2400" dirty="0"/>
              <a:t>，</a:t>
            </a:r>
            <a:r>
              <a:rPr lang="en-US" altLang="zh-CN" sz="2400" dirty="0"/>
              <a:t>@A+DPTR 	</a:t>
            </a:r>
            <a:r>
              <a:rPr lang="en-US" altLang="zh-CN" sz="2400" dirty="0">
                <a:solidFill>
                  <a:srgbClr val="00B050"/>
                </a:solidFill>
              </a:rPr>
              <a:t>;</a:t>
            </a:r>
            <a:r>
              <a:rPr lang="zh-CN" altLang="zh-CN" sz="2400" dirty="0">
                <a:solidFill>
                  <a:srgbClr val="00B050"/>
                </a:solidFill>
              </a:rPr>
              <a:t>查阶乘表</a:t>
            </a:r>
          </a:p>
          <a:p>
            <a:r>
              <a:rPr lang="en-US" altLang="zh-CN" sz="2400" dirty="0"/>
              <a:t>         RET    </a:t>
            </a:r>
            <a:endParaRPr lang="zh-CN" altLang="zh-CN" sz="2400" dirty="0"/>
          </a:p>
          <a:p>
            <a:r>
              <a:rPr lang="en-US" altLang="zh-CN" sz="2400" dirty="0"/>
              <a:t>TAB: DB 01H,01H,02H,06H,24H,64H</a:t>
            </a:r>
            <a:endParaRPr lang="zh-CN" altLang="zh-CN" sz="2400" dirty="0"/>
          </a:p>
          <a:p>
            <a:r>
              <a:rPr lang="en-US" altLang="zh-CN" sz="2400" dirty="0"/>
              <a:t>         END</a:t>
            </a:r>
            <a:endParaRPr lang="zh-CN" altLang="zh-CN" sz="2400" dirty="0"/>
          </a:p>
          <a:p>
            <a:endParaRPr lang="zh-CN" altLang="zh-CN" sz="2400" dirty="0"/>
          </a:p>
        </p:txBody>
      </p:sp>
    </p:spTree>
    <p:extLst>
      <p:ext uri="{BB962C8B-B14F-4D97-AF65-F5344CB8AC3E}">
        <p14:creationId xmlns:p14="http://schemas.microsoft.com/office/powerpoint/2010/main" val="26218482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140109"/>
            <a:ext cx="8172400" cy="624595"/>
          </a:xfrm>
          <a:prstGeom prst="rect">
            <a:avLst/>
          </a:prstGeom>
        </p:spPr>
        <p:txBody>
          <a:bodyPr wrap="square">
            <a:spAutoFit/>
          </a:bodyPr>
          <a:lstStyle/>
          <a:p>
            <a:pPr>
              <a:lnSpc>
                <a:spcPct val="120000"/>
              </a:lnSpc>
              <a:spcBef>
                <a:spcPts val="600"/>
              </a:spcBef>
              <a:spcAft>
                <a:spcPts val="600"/>
              </a:spcAft>
            </a:pPr>
            <a:r>
              <a:rPr lang="en-US" altLang="zh-CN" sz="3200" dirty="0"/>
              <a:t>3.1.2</a:t>
            </a:r>
            <a:r>
              <a:rPr lang="zh-CN" altLang="zh-CN" sz="3200" dirty="0"/>
              <a:t>寻址方式</a:t>
            </a:r>
            <a:endParaRPr lang="zh-CN" altLang="zh-CN" sz="3200" dirty="0">
              <a:latin typeface="+mj-ea"/>
              <a:ea typeface="+mj-ea"/>
            </a:endParaRPr>
          </a:p>
        </p:txBody>
      </p:sp>
      <p:sp>
        <p:nvSpPr>
          <p:cNvPr id="3" name="矩形 2"/>
          <p:cNvSpPr/>
          <p:nvPr/>
        </p:nvSpPr>
        <p:spPr>
          <a:xfrm>
            <a:off x="467544" y="1196752"/>
            <a:ext cx="8352928" cy="3046988"/>
          </a:xfrm>
          <a:prstGeom prst="rect">
            <a:avLst/>
          </a:prstGeom>
        </p:spPr>
        <p:txBody>
          <a:bodyPr wrap="square">
            <a:spAutoFit/>
          </a:bodyPr>
          <a:lstStyle/>
          <a:p>
            <a:r>
              <a:rPr lang="en-US" altLang="zh-CN" sz="2400" b="1" dirty="0" smtClean="0"/>
              <a:t>2</a:t>
            </a:r>
            <a:r>
              <a:rPr lang="zh-CN" altLang="en-US" sz="2400" b="1" dirty="0" smtClean="0"/>
              <a:t>、</a:t>
            </a:r>
            <a:r>
              <a:rPr lang="zh-CN" altLang="zh-CN" sz="2400" b="1" dirty="0" smtClean="0"/>
              <a:t>直接寻址</a:t>
            </a:r>
            <a:endParaRPr lang="zh-CN" altLang="zh-CN" sz="2400" b="1" dirty="0"/>
          </a:p>
          <a:p>
            <a:r>
              <a:rPr lang="en-US" altLang="zh-CN" sz="2400" dirty="0" smtClean="0"/>
              <a:t>      </a:t>
            </a:r>
            <a:r>
              <a:rPr lang="zh-CN" altLang="zh-CN" sz="2400" dirty="0" smtClean="0"/>
              <a:t>对于</a:t>
            </a:r>
            <a:r>
              <a:rPr lang="zh-CN" altLang="zh-CN" sz="2400" dirty="0"/>
              <a:t>特殊功能寄存器，既可以使用它们的地址，也可以使用它们的名字。例如：</a:t>
            </a:r>
          </a:p>
          <a:p>
            <a:r>
              <a:rPr lang="en-US" altLang="zh-CN" sz="2400" b="1" dirty="0" smtClean="0"/>
              <a:t>      MOV </a:t>
            </a:r>
            <a:r>
              <a:rPr lang="en-US" altLang="zh-CN" sz="2400" b="1" dirty="0"/>
              <a:t>A,P0 		</a:t>
            </a:r>
            <a:r>
              <a:rPr lang="en-US" altLang="zh-CN" sz="2400" b="1" dirty="0">
                <a:solidFill>
                  <a:srgbClr val="00B050"/>
                </a:solidFill>
              </a:rPr>
              <a:t>; ( P0</a:t>
            </a:r>
            <a:r>
              <a:rPr lang="zh-CN" altLang="zh-CN" sz="2400" b="1" dirty="0">
                <a:solidFill>
                  <a:srgbClr val="00B050"/>
                </a:solidFill>
              </a:rPr>
              <a:t>口</a:t>
            </a:r>
            <a:r>
              <a:rPr lang="en-US" altLang="zh-CN" sz="2400" b="1" dirty="0">
                <a:solidFill>
                  <a:srgbClr val="00B050"/>
                </a:solidFill>
              </a:rPr>
              <a:t>)</a:t>
            </a:r>
            <a:r>
              <a:rPr lang="zh-CN" altLang="zh-CN" sz="2400" b="1" dirty="0">
                <a:solidFill>
                  <a:srgbClr val="00B050"/>
                </a:solidFill>
              </a:rPr>
              <a:t>→</a:t>
            </a:r>
            <a:r>
              <a:rPr lang="en-US" altLang="zh-CN" sz="2400" b="1" dirty="0">
                <a:solidFill>
                  <a:srgbClr val="00B050"/>
                </a:solidFill>
              </a:rPr>
              <a:t>A</a:t>
            </a:r>
            <a:endParaRPr lang="zh-CN" altLang="zh-CN" sz="2400" b="1" dirty="0">
              <a:solidFill>
                <a:srgbClr val="00B050"/>
              </a:solidFill>
            </a:endParaRPr>
          </a:p>
          <a:p>
            <a:r>
              <a:rPr lang="en-US" altLang="zh-CN" sz="2400" dirty="0" smtClean="0"/>
              <a:t>      </a:t>
            </a:r>
            <a:r>
              <a:rPr lang="zh-CN" altLang="zh-CN" sz="2400" dirty="0" smtClean="0"/>
              <a:t>该</a:t>
            </a:r>
            <a:r>
              <a:rPr lang="zh-CN" altLang="zh-CN" sz="2400" dirty="0"/>
              <a:t>指令是把特殊功能寄存器</a:t>
            </a:r>
            <a:r>
              <a:rPr lang="en-US" altLang="zh-CN" sz="2400" dirty="0"/>
              <a:t>SFR </a:t>
            </a:r>
            <a:r>
              <a:rPr lang="zh-CN" altLang="zh-CN" sz="2400" dirty="0"/>
              <a:t>中</a:t>
            </a:r>
            <a:r>
              <a:rPr lang="en-US" altLang="zh-CN" sz="2400" dirty="0"/>
              <a:t>P0</a:t>
            </a:r>
            <a:r>
              <a:rPr lang="zh-CN" altLang="zh-CN" sz="2400" dirty="0"/>
              <a:t>口内容送</a:t>
            </a:r>
            <a:r>
              <a:rPr lang="en-US" altLang="zh-CN" sz="2400" dirty="0"/>
              <a:t>A</a:t>
            </a:r>
            <a:r>
              <a:rPr lang="zh-CN" altLang="zh-CN" sz="2400" dirty="0"/>
              <a:t>，它又可写成</a:t>
            </a:r>
            <a:r>
              <a:rPr lang="en-US" altLang="zh-CN" sz="2400" dirty="0"/>
              <a:t>:</a:t>
            </a:r>
            <a:endParaRPr lang="zh-CN" altLang="zh-CN" sz="2400" dirty="0"/>
          </a:p>
          <a:p>
            <a:r>
              <a:rPr lang="en-US" altLang="zh-CN" sz="2400" b="1" dirty="0" smtClean="0"/>
              <a:t>      MOV </a:t>
            </a:r>
            <a:r>
              <a:rPr lang="en-US" altLang="zh-CN" sz="2400" b="1" dirty="0"/>
              <a:t>A,80H</a:t>
            </a:r>
            <a:endParaRPr lang="zh-CN" altLang="zh-CN" sz="2400" b="1" dirty="0"/>
          </a:p>
          <a:p>
            <a:r>
              <a:rPr lang="en-US" altLang="zh-CN" sz="2400" dirty="0" smtClean="0"/>
              <a:t>      </a:t>
            </a:r>
            <a:r>
              <a:rPr lang="zh-CN" altLang="zh-CN" sz="2400" dirty="0" smtClean="0"/>
              <a:t>其中</a:t>
            </a:r>
            <a:r>
              <a:rPr lang="en-US" altLang="zh-CN" sz="2400" dirty="0"/>
              <a:t>, 80H </a:t>
            </a:r>
            <a:r>
              <a:rPr lang="zh-CN" altLang="zh-CN" sz="2400" dirty="0"/>
              <a:t>是</a:t>
            </a:r>
            <a:r>
              <a:rPr lang="en-US" altLang="zh-CN" sz="2400" dirty="0"/>
              <a:t>P0</a:t>
            </a:r>
            <a:r>
              <a:rPr lang="zh-CN" altLang="zh-CN" sz="2400" dirty="0"/>
              <a:t>口的地址。</a:t>
            </a:r>
          </a:p>
        </p:txBody>
      </p:sp>
    </p:spTree>
    <p:extLst>
      <p:ext uri="{BB962C8B-B14F-4D97-AF65-F5344CB8AC3E}">
        <p14:creationId xmlns:p14="http://schemas.microsoft.com/office/powerpoint/2010/main" val="3817283598"/>
      </p:ext>
    </p:extLst>
  </p:cSld>
  <p:clrMapOvr>
    <a:masterClrMapping/>
  </p:clrMapOvr>
  <p:transition spd="med">
    <p:split orient="vert"/>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24744"/>
            <a:ext cx="8413545" cy="5184576"/>
          </a:xfrm>
          <a:noFill/>
        </p:spPr>
        <p:txBody>
          <a:bodyPr/>
          <a:lstStyle/>
          <a:p>
            <a:pPr marL="0" indent="0">
              <a:buNone/>
            </a:pPr>
            <a:r>
              <a:rPr lang="zh-CN" altLang="zh-CN" sz="2400" dirty="0"/>
              <a:t>【例</a:t>
            </a:r>
            <a:r>
              <a:rPr lang="en-US" altLang="zh-CN" sz="2400" dirty="0"/>
              <a:t>3-31</a:t>
            </a:r>
            <a:r>
              <a:rPr lang="zh-CN" altLang="zh-CN" sz="2400" dirty="0"/>
              <a:t>】用程序实现</a:t>
            </a:r>
            <a:r>
              <a:rPr lang="en-US" altLang="zh-CN" sz="2400" dirty="0"/>
              <a:t>y=x!+z!</a:t>
            </a:r>
            <a:r>
              <a:rPr lang="zh-CN" altLang="zh-CN" sz="2400" dirty="0"/>
              <a:t>，设</a:t>
            </a:r>
            <a:r>
              <a:rPr lang="en-US" altLang="zh-CN" sz="2400" dirty="0" err="1"/>
              <a:t>x,z</a:t>
            </a:r>
            <a:r>
              <a:rPr lang="zh-CN" altLang="zh-CN" sz="2400" dirty="0"/>
              <a:t>均在这个区间（</a:t>
            </a:r>
            <a:r>
              <a:rPr lang="en-US" altLang="zh-CN" sz="2400" dirty="0"/>
              <a:t>0~5</a:t>
            </a:r>
            <a:r>
              <a:rPr lang="zh-CN" altLang="zh-CN" sz="2400" dirty="0"/>
              <a:t>）。</a:t>
            </a:r>
            <a:r>
              <a:rPr lang="en-US" altLang="zh-CN" sz="2400" dirty="0"/>
              <a:t>x</a:t>
            </a:r>
            <a:r>
              <a:rPr lang="zh-CN" altLang="zh-CN" sz="2400" dirty="0"/>
              <a:t>存放在</a:t>
            </a:r>
            <a:r>
              <a:rPr lang="en-US" altLang="zh-CN" sz="2400" dirty="0"/>
              <a:t>30H</a:t>
            </a:r>
            <a:r>
              <a:rPr lang="zh-CN" altLang="zh-CN" sz="2400" dirty="0"/>
              <a:t>单元，</a:t>
            </a:r>
            <a:r>
              <a:rPr lang="en-US" altLang="zh-CN" sz="2400" dirty="0"/>
              <a:t>z</a:t>
            </a:r>
            <a:r>
              <a:rPr lang="zh-CN" altLang="zh-CN" sz="2400" dirty="0"/>
              <a:t>存放在</a:t>
            </a:r>
            <a:r>
              <a:rPr lang="en-US" altLang="zh-CN" sz="2400" dirty="0"/>
              <a:t>31H</a:t>
            </a:r>
            <a:r>
              <a:rPr lang="zh-CN" altLang="zh-CN" sz="2400" dirty="0"/>
              <a:t>单元，把</a:t>
            </a:r>
            <a:r>
              <a:rPr lang="en-US" altLang="zh-CN" sz="2400" dirty="0"/>
              <a:t>y</a:t>
            </a:r>
            <a:r>
              <a:rPr lang="zh-CN" altLang="zh-CN" sz="2400" dirty="0"/>
              <a:t>存入</a:t>
            </a:r>
            <a:r>
              <a:rPr lang="en-US" altLang="zh-CN" sz="2400" dirty="0"/>
              <a:t>33H</a:t>
            </a:r>
            <a:r>
              <a:rPr lang="zh-CN" altLang="zh-CN" sz="2400" dirty="0"/>
              <a:t>和</a:t>
            </a:r>
            <a:r>
              <a:rPr lang="en-US" altLang="zh-CN" sz="2400" dirty="0"/>
              <a:t>32H</a:t>
            </a:r>
            <a:r>
              <a:rPr lang="zh-CN" altLang="zh-CN" sz="2400" dirty="0"/>
              <a:t>单元。（和要求为</a:t>
            </a:r>
            <a:r>
              <a:rPr lang="en-US" altLang="zh-CN" sz="2400" dirty="0"/>
              <a:t>BCD</a:t>
            </a:r>
            <a:r>
              <a:rPr lang="zh-CN" altLang="zh-CN" sz="2400" dirty="0"/>
              <a:t>码）。</a:t>
            </a:r>
          </a:p>
          <a:p>
            <a:pPr marL="0" indent="0">
              <a:buNone/>
            </a:pPr>
            <a:r>
              <a:rPr lang="zh-CN" altLang="zh-CN" sz="2400" dirty="0"/>
              <a:t>解：因该算式两次用到阶乘值，所以在程序中把求阶乘编为子程序。求阶乘采用查表法，主程序和子程序编写如下</a:t>
            </a:r>
            <a:r>
              <a:rPr lang="zh-CN" altLang="zh-CN" sz="2400" dirty="0" smtClean="0"/>
              <a:t>：</a:t>
            </a:r>
            <a:endParaRPr lang="zh-CN" altLang="zh-CN" sz="2400" dirty="0"/>
          </a:p>
        </p:txBody>
      </p:sp>
      <p:sp>
        <p:nvSpPr>
          <p:cNvPr id="9" name="矩形 8"/>
          <p:cNvSpPr/>
          <p:nvPr/>
        </p:nvSpPr>
        <p:spPr>
          <a:xfrm>
            <a:off x="971600" y="251937"/>
            <a:ext cx="8172400" cy="584775"/>
          </a:xfrm>
          <a:prstGeom prst="rect">
            <a:avLst/>
          </a:prstGeom>
        </p:spPr>
        <p:txBody>
          <a:bodyPr wrap="square">
            <a:spAutoFit/>
          </a:bodyPr>
          <a:lstStyle/>
          <a:p>
            <a:r>
              <a:rPr lang="en-US" altLang="zh-CN" sz="3200" b="1" dirty="0"/>
              <a:t>3.2.6</a:t>
            </a:r>
            <a:r>
              <a:rPr lang="zh-CN" altLang="zh-CN" sz="3200" b="1" dirty="0"/>
              <a:t>子程序</a:t>
            </a:r>
          </a:p>
        </p:txBody>
      </p:sp>
      <p:sp>
        <p:nvSpPr>
          <p:cNvPr id="5" name="矩形 4"/>
          <p:cNvSpPr/>
          <p:nvPr/>
        </p:nvSpPr>
        <p:spPr>
          <a:xfrm>
            <a:off x="491868" y="1181065"/>
            <a:ext cx="8268118" cy="5632311"/>
          </a:xfrm>
          <a:prstGeom prst="rect">
            <a:avLst/>
          </a:prstGeom>
          <a:solidFill>
            <a:schemeClr val="bg1"/>
          </a:solidFill>
          <a:ln>
            <a:solidFill>
              <a:srgbClr val="00B050"/>
            </a:solidFill>
          </a:ln>
        </p:spPr>
        <p:txBody>
          <a:bodyPr wrap="square">
            <a:spAutoFit/>
          </a:bodyPr>
          <a:lstStyle/>
          <a:p>
            <a:r>
              <a:rPr lang="zh-CN" altLang="zh-CN" sz="2400" dirty="0" smtClean="0"/>
              <a:t>主程序</a:t>
            </a:r>
            <a:r>
              <a:rPr lang="zh-CN" altLang="zh-CN" sz="2400" dirty="0"/>
              <a:t>： </a:t>
            </a:r>
          </a:p>
          <a:p>
            <a:r>
              <a:rPr lang="en-US" altLang="zh-CN" sz="2400" dirty="0"/>
              <a:t>ORG  0000H                      </a:t>
            </a:r>
            <a:endParaRPr lang="zh-CN" altLang="zh-CN" sz="2400" dirty="0"/>
          </a:p>
          <a:p>
            <a:r>
              <a:rPr lang="en-US" altLang="zh-CN" sz="2400" dirty="0"/>
              <a:t>MOV  SP</a:t>
            </a:r>
            <a:r>
              <a:rPr lang="zh-CN" altLang="zh-CN" sz="2400" dirty="0"/>
              <a:t>，</a:t>
            </a:r>
            <a:r>
              <a:rPr lang="en-US" altLang="zh-CN" sz="2400" dirty="0"/>
              <a:t>#50H </a:t>
            </a:r>
            <a:endParaRPr lang="zh-CN" altLang="zh-CN" sz="2400" dirty="0"/>
          </a:p>
          <a:p>
            <a:r>
              <a:rPr lang="en-US" altLang="zh-CN" sz="2400" dirty="0"/>
              <a:t>MOV A</a:t>
            </a:r>
            <a:r>
              <a:rPr lang="zh-CN" altLang="zh-CN" sz="2400" dirty="0"/>
              <a:t>，</a:t>
            </a:r>
            <a:r>
              <a:rPr lang="en-US" altLang="zh-CN" sz="2400" dirty="0"/>
              <a:t>30H       		;</a:t>
            </a:r>
            <a:r>
              <a:rPr lang="zh-CN" altLang="zh-CN" sz="2400" dirty="0"/>
              <a:t>取</a:t>
            </a:r>
            <a:r>
              <a:rPr lang="en-US" altLang="zh-CN" sz="2400" dirty="0"/>
              <a:t>a</a:t>
            </a:r>
            <a:endParaRPr lang="zh-CN" altLang="zh-CN" sz="2400" dirty="0"/>
          </a:p>
          <a:p>
            <a:r>
              <a:rPr lang="en-US" altLang="zh-CN" sz="2400" dirty="0"/>
              <a:t>LCALL FACT        		;</a:t>
            </a:r>
            <a:r>
              <a:rPr lang="zh-CN" altLang="zh-CN" sz="2400" dirty="0"/>
              <a:t>求</a:t>
            </a:r>
            <a:r>
              <a:rPr lang="en-US" altLang="zh-CN" sz="2400" dirty="0"/>
              <a:t>a!</a:t>
            </a:r>
            <a:endParaRPr lang="zh-CN" altLang="zh-CN" sz="2400" dirty="0"/>
          </a:p>
          <a:p>
            <a:r>
              <a:rPr lang="en-US" altLang="zh-CN" sz="2400" dirty="0"/>
              <a:t>MOV R1</a:t>
            </a:r>
            <a:r>
              <a:rPr lang="zh-CN" altLang="zh-CN" sz="2400" dirty="0"/>
              <a:t>，</a:t>
            </a:r>
            <a:r>
              <a:rPr lang="en-US" altLang="zh-CN" sz="2400" dirty="0"/>
              <a:t>A</a:t>
            </a:r>
            <a:endParaRPr lang="zh-CN" altLang="zh-CN" sz="2400" dirty="0"/>
          </a:p>
          <a:p>
            <a:r>
              <a:rPr lang="en-US" altLang="zh-CN" sz="2400" dirty="0"/>
              <a:t>MOV A</a:t>
            </a:r>
            <a:r>
              <a:rPr lang="zh-CN" altLang="zh-CN" sz="2400" dirty="0"/>
              <a:t>，</a:t>
            </a:r>
            <a:r>
              <a:rPr lang="en-US" altLang="zh-CN" sz="2400" dirty="0"/>
              <a:t>31H     	 	;</a:t>
            </a:r>
            <a:r>
              <a:rPr lang="zh-CN" altLang="zh-CN" sz="2400" dirty="0"/>
              <a:t>取</a:t>
            </a:r>
            <a:r>
              <a:rPr lang="en-US" altLang="zh-CN" sz="2400" dirty="0"/>
              <a:t>b</a:t>
            </a:r>
            <a:endParaRPr lang="zh-CN" altLang="zh-CN" sz="2400" dirty="0"/>
          </a:p>
          <a:p>
            <a:r>
              <a:rPr lang="en-US" altLang="zh-CN" sz="2400" dirty="0"/>
              <a:t>LCALL FACT         	;</a:t>
            </a:r>
            <a:r>
              <a:rPr lang="zh-CN" altLang="zh-CN" sz="2400" dirty="0"/>
              <a:t>求</a:t>
            </a:r>
            <a:r>
              <a:rPr lang="en-US" altLang="zh-CN" sz="2400" dirty="0"/>
              <a:t>b!</a:t>
            </a:r>
            <a:endParaRPr lang="zh-CN" altLang="zh-CN" sz="2400" dirty="0"/>
          </a:p>
          <a:p>
            <a:r>
              <a:rPr lang="en-US" altLang="zh-CN" sz="2400" dirty="0"/>
              <a:t>ADD A</a:t>
            </a:r>
            <a:r>
              <a:rPr lang="zh-CN" altLang="zh-CN" sz="2400" dirty="0"/>
              <a:t>，</a:t>
            </a:r>
            <a:r>
              <a:rPr lang="en-US" altLang="zh-CN" sz="2400" dirty="0"/>
              <a:t>R1          	;</a:t>
            </a:r>
            <a:r>
              <a:rPr lang="zh-CN" altLang="zh-CN" sz="2400" dirty="0"/>
              <a:t>求和</a:t>
            </a:r>
          </a:p>
          <a:p>
            <a:r>
              <a:rPr lang="en-US" altLang="zh-CN" sz="2400" dirty="0"/>
              <a:t>DA A                   ;</a:t>
            </a:r>
            <a:r>
              <a:rPr lang="zh-CN" altLang="zh-CN" sz="2400" dirty="0"/>
              <a:t>调整</a:t>
            </a:r>
          </a:p>
          <a:p>
            <a:r>
              <a:rPr lang="en-US" altLang="zh-CN" sz="2400" dirty="0"/>
              <a:t>MOV 32H</a:t>
            </a:r>
            <a:r>
              <a:rPr lang="zh-CN" altLang="zh-CN" sz="2400" dirty="0"/>
              <a:t>，</a:t>
            </a:r>
            <a:r>
              <a:rPr lang="en-US" altLang="zh-CN" sz="2400" dirty="0"/>
              <a:t>A   </a:t>
            </a:r>
            <a:endParaRPr lang="zh-CN" altLang="zh-CN" sz="2400" dirty="0"/>
          </a:p>
          <a:p>
            <a:r>
              <a:rPr lang="en-US" altLang="zh-CN" sz="2400" dirty="0"/>
              <a:t>MOV A</a:t>
            </a:r>
            <a:r>
              <a:rPr lang="zh-CN" altLang="zh-CN" sz="2400" dirty="0"/>
              <a:t>，</a:t>
            </a:r>
            <a:r>
              <a:rPr lang="en-US" altLang="zh-CN" sz="2400" dirty="0"/>
              <a:t>#0</a:t>
            </a:r>
            <a:endParaRPr lang="zh-CN" altLang="zh-CN" sz="2400" dirty="0"/>
          </a:p>
          <a:p>
            <a:r>
              <a:rPr lang="en-US" altLang="zh-CN" sz="2400" dirty="0"/>
              <a:t>ADDC A</a:t>
            </a:r>
            <a:r>
              <a:rPr lang="zh-CN" altLang="zh-CN" sz="2400" dirty="0"/>
              <a:t>，</a:t>
            </a:r>
            <a:r>
              <a:rPr lang="en-US" altLang="zh-CN" sz="2400" dirty="0"/>
              <a:t>#0  </a:t>
            </a:r>
            <a:endParaRPr lang="zh-CN" altLang="zh-CN" sz="2400" dirty="0"/>
          </a:p>
          <a:p>
            <a:r>
              <a:rPr lang="en-US" altLang="zh-CN" sz="2400" dirty="0"/>
              <a:t>MOV 33H</a:t>
            </a:r>
            <a:r>
              <a:rPr lang="zh-CN" altLang="zh-CN" sz="2400" dirty="0"/>
              <a:t>，</a:t>
            </a:r>
            <a:r>
              <a:rPr lang="en-US" altLang="zh-CN" sz="2400" dirty="0"/>
              <a:t>A             </a:t>
            </a:r>
            <a:endParaRPr lang="zh-CN" altLang="zh-CN" sz="2400" dirty="0"/>
          </a:p>
          <a:p>
            <a:r>
              <a:rPr lang="en-US" altLang="zh-CN" sz="2400" dirty="0"/>
              <a:t>SJMP </a:t>
            </a:r>
            <a:r>
              <a:rPr lang="en-US" altLang="zh-CN" sz="2400" dirty="0" smtClean="0"/>
              <a:t>$</a:t>
            </a:r>
            <a:endParaRPr lang="zh-CN" altLang="zh-CN" sz="2400" dirty="0"/>
          </a:p>
        </p:txBody>
      </p:sp>
    </p:spTree>
    <p:extLst>
      <p:ext uri="{BB962C8B-B14F-4D97-AF65-F5344CB8AC3E}">
        <p14:creationId xmlns:p14="http://schemas.microsoft.com/office/powerpoint/2010/main" val="2564004926"/>
      </p:ext>
    </p:extLst>
  </p:cSld>
  <p:clrMapOvr>
    <a:masterClrMapping/>
  </p:clrMapOvr>
  <p:transition spd="med">
    <p:split orient="ver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body" idx="1"/>
          </p:nvPr>
        </p:nvSpPr>
        <p:spPr>
          <a:xfrm>
            <a:off x="395536" y="1196752"/>
            <a:ext cx="8413545" cy="5184576"/>
          </a:xfrm>
          <a:noFill/>
        </p:spPr>
        <p:txBody>
          <a:bodyPr/>
          <a:lstStyle/>
          <a:p>
            <a:pPr lvl="0"/>
            <a:r>
              <a:rPr lang="en-US" altLang="zh-CN" sz="2400" dirty="0" smtClean="0"/>
              <a:t>51</a:t>
            </a:r>
            <a:r>
              <a:rPr lang="zh-CN" altLang="zh-CN" sz="2400" dirty="0"/>
              <a:t>单片机指令系统共有</a:t>
            </a:r>
            <a:r>
              <a:rPr lang="en-US" altLang="zh-CN" sz="2400" dirty="0"/>
              <a:t>7</a:t>
            </a:r>
            <a:r>
              <a:rPr lang="zh-CN" altLang="zh-CN" sz="2400" dirty="0"/>
              <a:t>种寻址方式，不同的存储空间寻址方式不同，适用的指令不同，必须正确区分。</a:t>
            </a:r>
          </a:p>
          <a:p>
            <a:pPr lvl="0"/>
            <a:r>
              <a:rPr lang="en-US" altLang="zh-CN" sz="2400" dirty="0"/>
              <a:t>51</a:t>
            </a:r>
            <a:r>
              <a:rPr lang="zh-CN" altLang="zh-CN" sz="2400" dirty="0"/>
              <a:t>单片机指令系统包括数据传送与交换指令、算术运算指令、逻辑操作指令、控制转移指令和位操作指令。指令是程序设计的基础，应重点掌握各指令的功能、操作对象和结果，以及对标志位的影响。</a:t>
            </a:r>
          </a:p>
          <a:p>
            <a:pPr lvl="0"/>
            <a:r>
              <a:rPr lang="zh-CN" altLang="zh-CN" sz="2400" dirty="0"/>
              <a:t>汇编程序设计包括四种结构：顺序程序结构、分支程序结构、循环程序结构、子程序结构。应掌握它们的设计方法，并能熟练使用查表技术简化程序的设计。</a:t>
            </a:r>
          </a:p>
          <a:p>
            <a:pPr lvl="0"/>
            <a:r>
              <a:rPr lang="zh-CN" altLang="zh-CN" sz="2400" dirty="0"/>
              <a:t>伪指令是非执行指令，提供汇编程序以汇编信息，应正确使用。</a:t>
            </a:r>
          </a:p>
        </p:txBody>
      </p:sp>
      <p:sp>
        <p:nvSpPr>
          <p:cNvPr id="9" name="矩形 8"/>
          <p:cNvSpPr/>
          <p:nvPr/>
        </p:nvSpPr>
        <p:spPr>
          <a:xfrm>
            <a:off x="971600" y="251937"/>
            <a:ext cx="8172400" cy="584775"/>
          </a:xfrm>
          <a:prstGeom prst="rect">
            <a:avLst/>
          </a:prstGeom>
        </p:spPr>
        <p:txBody>
          <a:bodyPr wrap="square">
            <a:spAutoFit/>
          </a:bodyPr>
          <a:lstStyle/>
          <a:p>
            <a:r>
              <a:rPr lang="zh-CN" altLang="zh-CN" sz="3200" b="1" dirty="0"/>
              <a:t>本章小结</a:t>
            </a:r>
            <a:endParaRPr lang="zh-CN" altLang="zh-CN" sz="3200" b="1" dirty="0"/>
          </a:p>
        </p:txBody>
      </p:sp>
    </p:spTree>
    <p:extLst>
      <p:ext uri="{BB962C8B-B14F-4D97-AF65-F5344CB8AC3E}">
        <p14:creationId xmlns:p14="http://schemas.microsoft.com/office/powerpoint/2010/main" val="2220554519"/>
      </p:ext>
    </p:extLst>
  </p:cSld>
  <p:clrMapOvr>
    <a:masterClrMapping/>
  </p:clrMapOvr>
  <p:transition spd="med">
    <p:split orient="vert"/>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文本占位符 2"/>
          <p:cNvSpPr>
            <a:spLocks noGrp="1"/>
          </p:cNvSpPr>
          <p:nvPr>
            <p:ph type="body" idx="1"/>
          </p:nvPr>
        </p:nvSpPr>
        <p:spPr>
          <a:xfrm>
            <a:off x="971600" y="1700808"/>
            <a:ext cx="7776864" cy="2994124"/>
          </a:xfrm>
        </p:spPr>
        <p:txBody>
          <a:bodyPr/>
          <a:lstStyle/>
          <a:p>
            <a:r>
              <a:rPr lang="zh-CN" altLang="en-US" sz="19900" dirty="0" smtClean="0"/>
              <a:t>谢谢</a:t>
            </a:r>
            <a:r>
              <a:rPr lang="zh-CN" altLang="en-US" sz="19900" dirty="0" smtClean="0"/>
              <a:t>！</a:t>
            </a:r>
            <a:endParaRPr lang="zh-CN" altLang="en-US" sz="19900" dirty="0"/>
          </a:p>
        </p:txBody>
      </p:sp>
    </p:spTree>
    <p:extLst>
      <p:ext uri="{BB962C8B-B14F-4D97-AF65-F5344CB8AC3E}">
        <p14:creationId xmlns:p14="http://schemas.microsoft.com/office/powerpoint/2010/main" val="3695103945"/>
      </p:ext>
    </p:extLst>
  </p:cSld>
  <p:clrMapOvr>
    <a:masterClrMapping/>
  </p:clrMapOvr>
  <p:transition spd="med">
    <p:split orient="vert"/>
  </p:transition>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xhb</Template>
  <TotalTime>1939</TotalTime>
  <Words>7629</Words>
  <Application>Microsoft Office PowerPoint</Application>
  <PresentationFormat>全屏显示(4:3)</PresentationFormat>
  <Paragraphs>998</Paragraphs>
  <Slides>92</Slides>
  <Notes>82</Notes>
  <HiddenSlides>0</HiddenSlides>
  <MMClips>0</MMClips>
  <ScaleCrop>false</ScaleCrop>
  <HeadingPairs>
    <vt:vector size="4" baseType="variant">
      <vt:variant>
        <vt:lpstr>主题</vt:lpstr>
      </vt:variant>
      <vt:variant>
        <vt:i4>1</vt:i4>
      </vt:variant>
      <vt:variant>
        <vt:lpstr>幻灯片标题</vt:lpstr>
      </vt:variant>
      <vt:variant>
        <vt:i4>92</vt:i4>
      </vt:variant>
    </vt:vector>
  </HeadingPairs>
  <TitlesOfParts>
    <vt:vector size="93" baseType="lpstr">
      <vt:lpstr>Pixel</vt:lpstr>
      <vt:lpstr>单片机与接口技术           ——第三章 系统指令与汇编程序设计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韶关学院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奚浩波</dc:creator>
  <cp:lastModifiedBy>admin</cp:lastModifiedBy>
  <cp:revision>119</cp:revision>
  <cp:lastPrinted>1601-01-01T00:00:00Z</cp:lastPrinted>
  <dcterms:created xsi:type="dcterms:W3CDTF">2006-10-13T16:35:49Z</dcterms:created>
  <dcterms:modified xsi:type="dcterms:W3CDTF">2018-01-28T10:05:47Z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