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9" r:id="rId3"/>
    <p:sldId id="257" r:id="rId4"/>
    <p:sldId id="258" r:id="rId5"/>
    <p:sldId id="259" r:id="rId7"/>
    <p:sldId id="261" r:id="rId8"/>
    <p:sldId id="260" r:id="rId9"/>
    <p:sldId id="263" r:id="rId10"/>
    <p:sldId id="264" r:id="rId11"/>
    <p:sldId id="265" r:id="rId12"/>
    <p:sldId id="266" r:id="rId13"/>
    <p:sldId id="267" r:id="rId14"/>
    <p:sldId id="270" r:id="rId15"/>
    <p:sldId id="268" r:id="rId16"/>
    <p:sldId id="269" r:id="rId17"/>
    <p:sldId id="277" r:id="rId18"/>
    <p:sldId id="278" r:id="rId19"/>
    <p:sldId id="279" r:id="rId20"/>
    <p:sldId id="280" r:id="rId21"/>
    <p:sldId id="281" r:id="rId22"/>
    <p:sldId id="271" r:id="rId23"/>
    <p:sldId id="272" r:id="rId24"/>
    <p:sldId id="274" r:id="rId25"/>
    <p:sldId id="273" r:id="rId26"/>
    <p:sldId id="275" r:id="rId27"/>
    <p:sldId id="276" r:id="rId28"/>
    <p:sldId id="282" r:id="rId2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FF99"/>
    <a:srgbClr val="006C2B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只要将标准的ASCII码放入DDRAM中，内部控制电路就会自动将数据传送到显示器上。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韶关学院PPT蓝色封面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2284" y="2011363"/>
            <a:ext cx="10500783" cy="15621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2800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7920567" y="4267200"/>
            <a:ext cx="4068233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3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82ACA-DA79-4528-88F0-6EB95D4E1EAB}" type="slidenum">
              <a:rPr lang="en-US" altLang="zh-CN"/>
            </a:fld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65684" y="0"/>
            <a:ext cx="2817283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0"/>
            <a:ext cx="8252884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68500" y="0"/>
            <a:ext cx="9914467" cy="847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196975"/>
            <a:ext cx="5384800" cy="4670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96975"/>
            <a:ext cx="5384800" cy="4670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6F5DC-71CE-4BC0-8261-36EA8F375CE8}" type="slidenum">
              <a:rPr lang="en-US" altLang="zh-CN"/>
            </a:fld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196975"/>
            <a:ext cx="5384800" cy="467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96975"/>
            <a:ext cx="5384800" cy="467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B98FE-0F27-4310-A862-00246D6734FB}" type="slidenum">
              <a:rPr lang="en-US" altLang="zh-CN"/>
            </a:fld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 descr="韶关学院PPT蓝色内容.jpg"/>
          <p:cNvPicPr>
            <a:picLocks noChangeAspect="1"/>
          </p:cNvPicPr>
          <p:nvPr/>
        </p:nvPicPr>
        <p:blipFill>
          <a:blip r:embed="rId1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7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/>
            </a:lvl1pPr>
          </a:lstStyle>
          <a:p>
            <a:endParaRPr lang="zh-CN" altLang="en-US"/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 Black" panose="020B0A04020102020204" pitchFamily="34" charset="0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968500" y="0"/>
            <a:ext cx="9914467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196975"/>
            <a:ext cx="10972800" cy="467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12698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split orient="vert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23820" y="152400"/>
            <a:ext cx="9914467" cy="847725"/>
          </a:xfrm>
        </p:spPr>
        <p:txBody>
          <a:bodyPr/>
          <a:p>
            <a:r>
              <a:rPr lang="zh-CN" altLang="en-US">
                <a:solidFill>
                  <a:schemeClr val="tx1"/>
                </a:solidFill>
                <a:sym typeface="+mn-ea"/>
              </a:rPr>
              <a:t>6.2 LCD显示屏应用设计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23820" y="1490345"/>
            <a:ext cx="8077200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本节介绍的主要内容：</a:t>
            </a:r>
            <a:endParaRPr lang="zh-CN" altLang="en-US" sz="3600" b="1">
              <a:solidFill>
                <a:srgbClr val="FF0000"/>
              </a:solidFill>
            </a:endParaRPr>
          </a:p>
          <a:p>
            <a:endParaRPr lang="zh-CN" altLang="en-US"/>
          </a:p>
          <a:p>
            <a:pPr marL="457200" indent="-45720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3200" b="1"/>
              <a:t>LCD</a:t>
            </a:r>
            <a:r>
              <a:rPr lang="zh-CN" altLang="en-US" sz="3200" b="1"/>
              <a:t>液晶屏概述</a:t>
            </a:r>
            <a:endParaRPr lang="zh-CN" altLang="en-US" sz="3200" b="1"/>
          </a:p>
          <a:p>
            <a:pPr marL="457200" indent="-45720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3200" b="1"/>
              <a:t>LCD1602 内部结构及引脚介绍</a:t>
            </a:r>
            <a:endParaRPr lang="zh-CN" altLang="en-US" sz="3200" b="1"/>
          </a:p>
          <a:p>
            <a:pPr marL="457200" indent="-45720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3200" b="1"/>
              <a:t>LCD1602 工作指令及时序</a:t>
            </a:r>
            <a:endParaRPr lang="zh-CN" altLang="en-US" sz="3200" b="1"/>
          </a:p>
          <a:p>
            <a:pPr marL="457200" indent="-45720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3200" b="1"/>
              <a:t>液晶显示屏设计实例</a:t>
            </a:r>
            <a:endParaRPr lang="zh-CN" altLang="en-US" sz="3200" b="1"/>
          </a:p>
        </p:txBody>
      </p:sp>
    </p:spTree>
  </p:cSld>
  <p:clrMapOvr>
    <a:masterClrMapping/>
  </p:clrMapOvr>
  <p:transition spd="med">
    <p:split orient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96975"/>
            <a:ext cx="11704320" cy="4670425"/>
          </a:xfrm>
        </p:spPr>
        <p:txBody>
          <a:bodyPr/>
          <a:p>
            <a:r>
              <a:rPr lang="zh-CN" altLang="en-US" sz="2800" b="1"/>
              <a:t>第二行第一个字符的地址是</a:t>
            </a:r>
            <a:r>
              <a:rPr lang="zh-CN" altLang="en-US" sz="2800" b="1">
                <a:solidFill>
                  <a:srgbClr val="002060"/>
                </a:solidFill>
              </a:rPr>
              <a:t>40H</a:t>
            </a:r>
            <a:r>
              <a:rPr lang="zh-CN" altLang="en-US" sz="2800" b="1"/>
              <a:t>，那么是否直接写入40H就可以将光标定位在第二行第一个字符的位置呢？</a:t>
            </a:r>
            <a:endParaRPr lang="zh-CN" altLang="en-US" sz="2800" b="1"/>
          </a:p>
          <a:p>
            <a:r>
              <a:rPr lang="zh-CN" altLang="en-US" sz="2800" b="1">
                <a:solidFill>
                  <a:srgbClr val="FF0000"/>
                </a:solidFill>
              </a:rPr>
              <a:t>这样不行。</a:t>
            </a:r>
            <a:r>
              <a:rPr lang="zh-CN" altLang="en-US" sz="2800" b="1"/>
              <a:t>因为写入显示地址时要求最高位D7恒定为高电平1，所以实际写入的数据应该是：</a:t>
            </a:r>
            <a:endParaRPr lang="zh-CN" altLang="en-US" sz="2800" b="1"/>
          </a:p>
          <a:p>
            <a:r>
              <a:rPr lang="zh-CN" altLang="en-US" sz="2800" b="1"/>
              <a:t>01000000B（40H）+10000000B（80H）=</a:t>
            </a:r>
            <a:r>
              <a:rPr lang="zh-CN" altLang="en-US" sz="2800" b="1">
                <a:solidFill>
                  <a:srgbClr val="FF0000"/>
                </a:solidFill>
              </a:rPr>
              <a:t>1</a:t>
            </a:r>
            <a:r>
              <a:rPr lang="zh-CN" altLang="en-US" sz="2800" b="1"/>
              <a:t>1000000B（</a:t>
            </a:r>
            <a:r>
              <a:rPr lang="zh-CN" altLang="en-US" sz="2800" b="1">
                <a:solidFill>
                  <a:srgbClr val="C00000"/>
                </a:solidFill>
              </a:rPr>
              <a:t>C0H</a:t>
            </a:r>
            <a:r>
              <a:rPr lang="zh-CN" altLang="en-US" sz="2800" b="1"/>
              <a:t>）。</a:t>
            </a:r>
            <a:endParaRPr lang="zh-CN" altLang="en-US" sz="2800" b="1"/>
          </a:p>
        </p:txBody>
      </p:sp>
      <p:pic>
        <p:nvPicPr>
          <p:cNvPr id="21" name="图片 21" descr="6.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9915" y="3930650"/>
            <a:ext cx="7310755" cy="25044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9940" y="5964555"/>
            <a:ext cx="350520" cy="335280"/>
          </a:xfrm>
          <a:prstGeom prst="rect">
            <a:avLst/>
          </a:prstGeom>
          <a:solidFill>
            <a:schemeClr val="bg2">
              <a:lumMod val="60000"/>
              <a:lumOff val="40000"/>
              <a:alpha val="64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标题 1"/>
          <p:cNvSpPr>
            <a:spLocks noGrp="1"/>
          </p:cNvSpPr>
          <p:nvPr/>
        </p:nvSpPr>
        <p:spPr>
          <a:xfrm>
            <a:off x="1628140" y="132715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>
                <a:solidFill>
                  <a:schemeClr val="tx1"/>
                </a:solidFill>
              </a:rPr>
              <a:t>6.2.1 LCD1602 内部结构及引脚介绍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96975"/>
            <a:ext cx="11439525" cy="4670425"/>
          </a:xfrm>
        </p:spPr>
        <p:txBody>
          <a:bodyPr/>
          <a:p>
            <a:r>
              <a:rPr lang="en-US" altLang="zh-CN" b="1"/>
              <a:t>2</a:t>
            </a:r>
            <a:r>
              <a:rPr lang="zh-CN" altLang="en-US" b="1"/>
              <a:t>、内部字符发生存储器</a:t>
            </a:r>
            <a:r>
              <a:rPr lang="zh-CN" altLang="en-US" sz="2800" b="1"/>
              <a:t>（CGROM：Character Generator ROM）</a:t>
            </a:r>
            <a:endParaRPr lang="zh-CN" altLang="en-US" sz="2800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070" y="1916430"/>
            <a:ext cx="6428740" cy="46094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71360" y="2093595"/>
            <a:ext cx="49777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存储了192个不同的常用点阵字符，每一个字符都有一个固定的代码。</a:t>
            </a:r>
            <a:endParaRPr lang="zh-CN" altLang="en-US" sz="2800" b="1"/>
          </a:p>
          <a:p>
            <a:endParaRPr lang="zh-CN" altLang="en-US" sz="2400"/>
          </a:p>
        </p:txBody>
      </p:sp>
      <p:sp>
        <p:nvSpPr>
          <p:cNvPr id="6" name="矩形 5"/>
          <p:cNvSpPr/>
          <p:nvPr/>
        </p:nvSpPr>
        <p:spPr>
          <a:xfrm>
            <a:off x="2240280" y="2962275"/>
            <a:ext cx="381000" cy="594360"/>
          </a:xfrm>
          <a:prstGeom prst="rect">
            <a:avLst/>
          </a:prstGeom>
          <a:solidFill>
            <a:schemeClr val="accent5">
              <a:lumMod val="50000"/>
              <a:alpha val="37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935480" y="2291715"/>
            <a:ext cx="304800" cy="0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01320" y="3429000"/>
            <a:ext cx="304800" cy="0"/>
          </a:xfrm>
          <a:prstGeom prst="line">
            <a:avLst/>
          </a:prstGeom>
          <a:ln w="539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934200" y="3556635"/>
            <a:ext cx="5268595" cy="2522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ym typeface="+mn-ea"/>
              </a:rPr>
              <a:t>比如：大写的英文字母“A”的代码是0100 0001 B（41H）。</a:t>
            </a:r>
            <a:endParaRPr lang="zh-CN" altLang="en-US" sz="2800" b="1">
              <a:sym typeface="+mn-ea"/>
            </a:endParaRPr>
          </a:p>
          <a:p>
            <a:endParaRPr lang="zh-CN" altLang="en-US" sz="2800" b="1"/>
          </a:p>
          <a:p>
            <a:r>
              <a:rPr lang="zh-CN" altLang="en-US" sz="2800" b="1">
                <a:sym typeface="+mn-ea"/>
              </a:rPr>
              <a:t>在第二行第一列显示</a:t>
            </a:r>
            <a:r>
              <a:rPr lang="en-US" altLang="zh-CN" sz="2800" b="1">
                <a:sym typeface="+mn-ea"/>
              </a:rPr>
              <a:t>“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A</a:t>
            </a:r>
            <a:r>
              <a:rPr lang="en-US" altLang="zh-CN" sz="2800" b="1">
                <a:sym typeface="+mn-ea"/>
              </a:rPr>
              <a:t>”</a:t>
            </a:r>
            <a:r>
              <a:rPr lang="zh-CN" altLang="en-US" sz="2800" b="1">
                <a:sym typeface="+mn-ea"/>
              </a:rPr>
              <a:t>：在</a:t>
            </a:r>
            <a:r>
              <a:rPr lang="zh-CN" altLang="en-US" sz="2800" b="1">
                <a:solidFill>
                  <a:srgbClr val="00B050"/>
                </a:solidFill>
                <a:sym typeface="+mn-ea"/>
              </a:rPr>
              <a:t>“C0H”</a:t>
            </a:r>
            <a:r>
              <a:rPr lang="zh-CN" altLang="en-US" sz="2800" b="1">
                <a:sym typeface="+mn-ea"/>
              </a:rPr>
              <a:t>地址写入</a:t>
            </a:r>
            <a:r>
              <a:rPr lang="zh-CN" altLang="en-US" sz="2800" b="1">
                <a:solidFill>
                  <a:srgbClr val="002060"/>
                </a:solidFill>
                <a:sym typeface="+mn-ea"/>
              </a:rPr>
              <a:t>“41H”。</a:t>
            </a:r>
            <a:r>
              <a:rPr lang="zh-CN" altLang="en-US" sz="2800" b="1">
                <a:sym typeface="+mn-ea"/>
              </a:rPr>
              <a:t>。</a:t>
            </a:r>
            <a:endParaRPr lang="zh-CN" altLang="en-US" sz="2800" b="1"/>
          </a:p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934200" y="5867400"/>
            <a:ext cx="4663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原则：先地址、后内容。</a:t>
            </a:r>
            <a:endParaRPr lang="zh-CN" altLang="en-US" sz="2800" b="1"/>
          </a:p>
        </p:txBody>
      </p:sp>
      <p:sp>
        <p:nvSpPr>
          <p:cNvPr id="16" name="标题 1"/>
          <p:cNvSpPr>
            <a:spLocks noGrp="1"/>
          </p:cNvSpPr>
          <p:nvPr/>
        </p:nvSpPr>
        <p:spPr>
          <a:xfrm>
            <a:off x="1628140" y="132715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>
                <a:solidFill>
                  <a:schemeClr val="tx1"/>
                </a:solidFill>
              </a:rPr>
              <a:t>6.2.1 LCD1602 内部结构及引脚介绍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96975"/>
            <a:ext cx="11170920" cy="4670425"/>
          </a:xfrm>
        </p:spPr>
        <p:txBody>
          <a:bodyPr/>
          <a:p>
            <a:pPr marL="0" indent="0">
              <a:buNone/>
            </a:pPr>
            <a:r>
              <a:rPr lang="en-US" altLang="zh-CN" b="1"/>
              <a:t>3</a:t>
            </a:r>
            <a:r>
              <a:rPr lang="zh-CN" altLang="en-US" b="1"/>
              <a:t>、地址计数器AC（Address Counter）</a:t>
            </a:r>
            <a:endParaRPr lang="zh-CN" altLang="en-US" b="1"/>
          </a:p>
          <a:p>
            <a:pPr marL="0" indent="0">
              <a:buNone/>
            </a:pPr>
            <a:r>
              <a:rPr lang="zh-CN" altLang="en-US" sz="2800" b="1"/>
              <a:t>作用：记录写入DDRAM数据的地址，或从DDRAM读出数据的地址。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          地址计数器在“写入DDRAM内容”这一操作完成后自动加1。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因此，如果希望在LCD上显示一串连续的字符（如单词、句子等），并不需要每次写字符码之前都指定一次地址。</a:t>
            </a:r>
            <a:endParaRPr lang="zh-CN" altLang="en-US" sz="2800" b="1"/>
          </a:p>
          <a:p>
            <a:pPr marL="0" indent="0">
              <a:buNone/>
            </a:pPr>
            <a:r>
              <a:rPr lang="en-US" altLang="zh-CN" sz="2800" b="1"/>
              <a:t>4</a:t>
            </a:r>
            <a:r>
              <a:rPr lang="zh-CN" altLang="en-US" sz="2800" b="1"/>
              <a:t>、内部字符产生寄存器（CGRAM，Character Generator RAM )</a:t>
            </a:r>
            <a:endParaRPr lang="zh-CN" altLang="en-US" sz="2800" b="1"/>
          </a:p>
          <a:p>
            <a:pPr marL="0" indent="0">
              <a:buNone/>
            </a:pPr>
            <a:r>
              <a:rPr lang="zh-CN" altLang="en-US" sz="2800" b="1"/>
              <a:t>供用户储存自己设计的特殊字符码的RAM，CGRAM共有512位(64x8位)。一个5x7点阵字型如8x8位，所以CGRAM最多可存8个字符。</a:t>
            </a:r>
            <a:endParaRPr lang="zh-CN" altLang="en-US" sz="2800" b="1"/>
          </a:p>
          <a:p>
            <a:pPr marL="0" indent="0">
              <a:buNone/>
            </a:pPr>
            <a:endParaRPr lang="zh-CN" altLang="en-US" sz="2800" b="1"/>
          </a:p>
        </p:txBody>
      </p:sp>
      <p:sp>
        <p:nvSpPr>
          <p:cNvPr id="16" name="标题 1"/>
          <p:cNvSpPr>
            <a:spLocks noGrp="1"/>
          </p:cNvSpPr>
          <p:nvPr/>
        </p:nvSpPr>
        <p:spPr>
          <a:xfrm>
            <a:off x="1628140" y="132715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>
                <a:solidFill>
                  <a:schemeClr val="tx1"/>
                </a:solidFill>
              </a:rPr>
              <a:t>6.2.1 LCD1602 内部结构及引脚介绍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b="1">
                <a:sym typeface="+mn-ea"/>
              </a:rPr>
              <a:t>5</a:t>
            </a:r>
            <a:r>
              <a:rPr lang="zh-CN" altLang="en-US" b="1">
                <a:sym typeface="+mn-ea"/>
              </a:rPr>
              <a:t>、指令寄存器（IR，Instruction Register）。指令寄存器负贵储存徽处理器要写给字符型液晶显示模块的指令码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>
                <a:sym typeface="+mn-ea"/>
              </a:rPr>
              <a:t>6</a:t>
            </a:r>
            <a:r>
              <a:rPr lang="zh-CN" altLang="en-US" b="1">
                <a:sym typeface="+mn-ea"/>
              </a:rPr>
              <a:t>、数据寄存器（DR，Data Register）。负责存储微处理器要写到CGRAM或DDRAM的数据，或者存储微处理器要从数据显示RAM（DDRAM）读出的数据。</a:t>
            </a:r>
            <a:endParaRPr lang="zh-CN" altLang="en-US" b="1">
              <a:sym typeface="+mn-ea"/>
            </a:endParaRPr>
          </a:p>
          <a:p>
            <a:pPr marL="0" indent="0">
              <a:buNone/>
            </a:pPr>
            <a:r>
              <a:rPr lang="en-US" altLang="zh-CN" b="1">
                <a:sym typeface="+mn-ea"/>
              </a:rPr>
              <a:t>7</a:t>
            </a:r>
            <a:r>
              <a:rPr lang="zh-CN" altLang="en-US" b="1">
                <a:sym typeface="+mn-ea"/>
              </a:rPr>
              <a:t>、忙碌信号（BF，Busy Flag）。告诉微处理器，字符型液晶显示模块 内部是否正忙着处理数据，当BF=1时，表示字符型液晶显示模块内部正在处理数据，不能接受微处理器送来的指令或数据。微处理器要写数据或指令到字符型液晶显示模块之前，必须先查看BF是否为0。</a:t>
            </a:r>
            <a:endParaRPr lang="zh-CN" altLang="en-US" b="1">
              <a:sym typeface="+mn-ea"/>
            </a:endParaRPr>
          </a:p>
          <a:p>
            <a:endParaRPr lang="zh-CN" altLang="en-US"/>
          </a:p>
        </p:txBody>
      </p:sp>
      <p:sp>
        <p:nvSpPr>
          <p:cNvPr id="16" name="标题 1"/>
          <p:cNvSpPr>
            <a:spLocks noGrp="1"/>
          </p:cNvSpPr>
          <p:nvPr/>
        </p:nvSpPr>
        <p:spPr>
          <a:xfrm>
            <a:off x="1628140" y="132715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>
                <a:solidFill>
                  <a:schemeClr val="tx1"/>
                </a:solidFill>
              </a:rPr>
              <a:t>6.2.1 LCD1602 内部结构及引脚介绍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29460" y="106680"/>
            <a:ext cx="9914467" cy="847725"/>
          </a:xfrm>
        </p:spPr>
        <p:txBody>
          <a:bodyPr/>
          <a:p>
            <a:r>
              <a:rPr lang="zh-CN" altLang="en-US">
                <a:solidFill>
                  <a:schemeClr val="tx1"/>
                </a:solidFill>
              </a:rPr>
              <a:t>6.2.2 LCD1602 工作指令及时序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/>
              <a:t> LCD1602 指令表</a:t>
            </a:r>
            <a:endParaRPr lang="zh-CN" altLang="en-US" b="1"/>
          </a:p>
        </p:txBody>
      </p:sp>
      <p:graphicFrame>
        <p:nvGraphicFramePr>
          <p:cNvPr id="0" name="表格 -1"/>
          <p:cNvGraphicFramePr/>
          <p:nvPr/>
        </p:nvGraphicFramePr>
        <p:xfrm>
          <a:off x="609600" y="1763395"/>
          <a:ext cx="10644505" cy="4611370"/>
        </p:xfrm>
        <a:graphic>
          <a:graphicData uri="http://schemas.openxmlformats.org/drawingml/2006/table">
            <a:tbl>
              <a:tblPr firstRow="1">
                <a:tableStyleId>{5940675A-B579-460E-94D1-54222C63F5DA}</a:tableStyleId>
              </a:tblPr>
              <a:tblGrid>
                <a:gridCol w="811530"/>
                <a:gridCol w="1997710"/>
                <a:gridCol w="687705"/>
                <a:gridCol w="795655"/>
                <a:gridCol w="791210"/>
                <a:gridCol w="795020"/>
                <a:gridCol w="795020"/>
                <a:gridCol w="793750"/>
                <a:gridCol w="795020"/>
                <a:gridCol w="791210"/>
                <a:gridCol w="796290"/>
                <a:gridCol w="794385"/>
              </a:tblGrid>
              <a:tr h="7283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序号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指令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RS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R/W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DB7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DB6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DB5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DB4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DB3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DB2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530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清屏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</a:tr>
              <a:tr h="35242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归位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</a:tr>
              <a:tr h="3530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3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输入方式设置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I/D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SH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</a:tr>
              <a:tr h="3530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4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显示开关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C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B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</a:tr>
              <a:tr h="35369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5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光标</a:t>
                      </a: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/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画面位移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S/C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R/L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</a:tr>
              <a:tr h="3530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6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功能设置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DL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N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F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-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</a:tr>
              <a:tr h="35242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7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CGRAM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地址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AC5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AC4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AC3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AC2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</a:tr>
              <a:tr h="35369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8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DDRAM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地址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AC6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AC5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AC4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AC3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AC2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</a:tr>
              <a:tr h="3530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9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读</a:t>
                      </a: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BF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、</a:t>
                      </a: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值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BF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AC6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AC5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AC4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AC3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AC2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AC0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</a:tr>
              <a:tr h="3530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写数据（写指令）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（</a:t>
                      </a: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）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DB7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DB6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DB5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DB4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DB3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DB2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</a:tr>
              <a:tr h="35242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altLang="en-US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读数据</a:t>
                      </a:r>
                      <a:endParaRPr lang="zh-CN" altLang="en-US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DB7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DB6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DB5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DB4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DB3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DB2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DB1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zh-CN" sz="2000" b="1">
                          <a:latin typeface="Times New Roman" panose="02020603050405020304" charset="0"/>
                          <a:cs typeface="Times New Roman" panose="02020603050405020304" charset="0"/>
                        </a:rPr>
                        <a:t>DB0</a:t>
                      </a:r>
                      <a:endParaRPr lang="en-US" altLang="zh-CN" sz="2000" b="1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0" marT="0" marB="0" vert="horz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37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split orient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093470"/>
            <a:ext cx="11851005" cy="4670425"/>
          </a:xfrm>
        </p:spPr>
        <p:txBody>
          <a:bodyPr/>
          <a:p>
            <a:pPr marL="0" indent="0" latinLnBrk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b="1"/>
              <a:t>指令1：</a:t>
            </a:r>
            <a:r>
              <a:rPr lang="zh-CN" altLang="en-US" sz="2800"/>
              <a:t>清显示。清除DDRAM和AC值，光标复位到地址00H位置。</a:t>
            </a:r>
            <a:endParaRPr lang="zh-CN" altLang="en-US" sz="2800"/>
          </a:p>
          <a:p>
            <a:pPr marL="0" indent="0" latinLnBrk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b="1"/>
              <a:t>指令2：</a:t>
            </a:r>
            <a:r>
              <a:rPr lang="zh-CN" altLang="en-US" sz="2800"/>
              <a:t>光标复位，光标返回到地址00H。</a:t>
            </a:r>
            <a:endParaRPr lang="zh-CN" altLang="en-US" sz="2800"/>
          </a:p>
          <a:p>
            <a:pPr marL="0" indent="0" latinLnBrk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b="1"/>
              <a:t>指令3：</a:t>
            </a:r>
            <a:r>
              <a:rPr lang="zh-CN" altLang="en-US" sz="2800"/>
              <a:t>光标和画面移动方式设置。</a:t>
            </a:r>
            <a:endParaRPr lang="zh-CN" altLang="en-US" sz="2800"/>
          </a:p>
          <a:p>
            <a:pPr indent="450215" algn="l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/>
              <a:t> I/D=1，数据读、写操作后AC自动增一（光标右移一位）；</a:t>
            </a:r>
            <a:endParaRPr lang="zh-CN" altLang="en-US" sz="2800"/>
          </a:p>
          <a:p>
            <a:pPr indent="450215" algn="l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/>
              <a:t> I/D=0，数据读、写操作后AC自动减一（光标左移一位）。</a:t>
            </a:r>
            <a:endParaRPr lang="zh-CN" altLang="en-US" sz="2800"/>
          </a:p>
          <a:p>
            <a:pPr indent="450215" algn="l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/>
              <a:t> S=1，数据读写操作后，屏幕上所有文字左移或者右移；</a:t>
            </a:r>
            <a:endParaRPr lang="zh-CN" altLang="en-US" sz="2800"/>
          </a:p>
          <a:p>
            <a:pPr indent="450215" algn="l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/>
              <a:t> S=0，数据读、写操作后，画面不动。</a:t>
            </a:r>
            <a:endParaRPr lang="zh-CN" altLang="en-US" sz="2800"/>
          </a:p>
          <a:p>
            <a:pPr marL="0" indent="0" latinLnBrk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b="1"/>
              <a:t>指令4：</a:t>
            </a:r>
            <a:r>
              <a:rPr lang="zh-CN" altLang="en-US" sz="2800"/>
              <a:t>显示开关控制。 </a:t>
            </a:r>
            <a:endParaRPr lang="zh-CN" altLang="en-US" sz="2800"/>
          </a:p>
          <a:p>
            <a:pPr indent="450215" algn="l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/>
              <a:t>D=1，控制整体显示开；D=0，控制整体显示关。</a:t>
            </a:r>
            <a:endParaRPr lang="zh-CN" altLang="en-US" sz="2800"/>
          </a:p>
          <a:p>
            <a:pPr indent="450215" algn="l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/>
              <a:t>C=1，控制光标开；C=0，控制光标关。</a:t>
            </a:r>
            <a:endParaRPr lang="zh-CN" altLang="en-US" sz="2800"/>
          </a:p>
          <a:p>
            <a:pPr indent="450215" algn="l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/>
              <a:t>B=1，控制光标闪烁开；B=0，光标闪烁关。</a:t>
            </a:r>
            <a:endParaRPr lang="zh-CN" altLang="en-US" sz="2800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029460" y="106680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chemeClr val="tx1"/>
                </a:solidFill>
              </a:rPr>
              <a:t>6.2.2 LCD1602 工作指令及时序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latinLnBrk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b="1"/>
              <a:t>指令5：</a:t>
            </a:r>
            <a:r>
              <a:rPr lang="zh-CN" altLang="en-US" sz="2800"/>
              <a:t>光标或显示移位。</a:t>
            </a:r>
            <a:endParaRPr lang="zh-CN" altLang="en-US" sz="2800"/>
          </a:p>
          <a:p>
            <a:pPr indent="450215" algn="l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/>
              <a:t>S/C=1，画面字符平移一个字符位。</a:t>
            </a:r>
            <a:endParaRPr lang="zh-CN" altLang="en-US" sz="2800"/>
          </a:p>
          <a:p>
            <a:pPr indent="450215" algn="l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/>
              <a:t>S/C=1，光标平移一个字符位。</a:t>
            </a:r>
            <a:endParaRPr lang="zh-CN" altLang="en-US" sz="2800"/>
          </a:p>
          <a:p>
            <a:pPr indent="450215" algn="l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/>
              <a:t>R/L=1，右移；</a:t>
            </a:r>
            <a:endParaRPr lang="zh-CN" altLang="en-US" sz="2800"/>
          </a:p>
          <a:p>
            <a:pPr indent="450215" algn="l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/>
              <a:t>R/L=0，左移。</a:t>
            </a:r>
            <a:endParaRPr lang="zh-CN" altLang="en-US" sz="2800"/>
          </a:p>
          <a:p>
            <a:pPr marL="0" indent="0" latinLnBrk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b="1"/>
              <a:t>指令6</a:t>
            </a:r>
            <a:r>
              <a:rPr lang="zh-CN" altLang="en-US" sz="2800"/>
              <a:t>：功能设置命令。 </a:t>
            </a:r>
            <a:endParaRPr lang="zh-CN" altLang="en-US" sz="2800"/>
          </a:p>
          <a:p>
            <a:pPr indent="450215" algn="l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/>
              <a:t>DL=1，8位数据接口；DL=0，4位数据接口。 </a:t>
            </a:r>
            <a:endParaRPr lang="zh-CN" altLang="en-US" sz="2800"/>
          </a:p>
          <a:p>
            <a:pPr indent="450215" algn="l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/>
              <a:t>N=1，双行显示；N=0，单行显示。 </a:t>
            </a:r>
            <a:endParaRPr lang="zh-CN" altLang="en-US" sz="2800"/>
          </a:p>
          <a:p>
            <a:pPr indent="450215" algn="l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/>
              <a:t>F=1，显示5x10的点阵字符；F=0，显示5x7的点阵字符。</a:t>
            </a:r>
            <a:endParaRPr lang="zh-CN" altLang="en-US" sz="2800"/>
          </a:p>
          <a:p>
            <a:pPr marL="0" indent="0" latinLnBrk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b="1"/>
              <a:t>指令7：</a:t>
            </a:r>
            <a:r>
              <a:rPr lang="zh-CN" altLang="en-US" sz="2800"/>
              <a:t>字符发生器GCRAM地址设置，A5~A0=00H~3FH。</a:t>
            </a:r>
            <a:endParaRPr lang="zh-CN" altLang="en-US" sz="2800"/>
          </a:p>
          <a:p>
            <a:pPr marL="0" indent="0" latinLnBrk="0">
              <a:spcBef>
                <a:spcPts val="0"/>
              </a:spcBef>
              <a:buNone/>
            </a:pPr>
            <a:endParaRPr lang="zh-CN" altLang="en-US" sz="2800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029460" y="106680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chemeClr val="tx1"/>
                </a:solidFill>
              </a:rPr>
              <a:t>6.2.2 LCD1602 工作指令及时序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latinLnBrk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b="1">
                <a:sym typeface="+mn-ea"/>
              </a:rPr>
              <a:t>指令8：</a:t>
            </a:r>
            <a:r>
              <a:rPr lang="zh-CN" altLang="en-US" sz="2800">
                <a:sym typeface="+mn-ea"/>
              </a:rPr>
              <a:t>DDRAM地址设置。</a:t>
            </a:r>
            <a:endParaRPr lang="zh-CN" altLang="en-US" sz="2800"/>
          </a:p>
          <a:p>
            <a:pPr indent="450215" algn="l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>
                <a:sym typeface="+mn-ea"/>
              </a:rPr>
              <a:t>N=0时，00H~4FH；</a:t>
            </a:r>
            <a:endParaRPr lang="zh-CN" altLang="en-US" sz="2800"/>
          </a:p>
          <a:p>
            <a:pPr indent="450215" algn="l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>
                <a:sym typeface="+mn-ea"/>
              </a:rPr>
              <a:t>N=1时，首行为A6~A0=00~2FH，次行A6~A0=40~67H。</a:t>
            </a:r>
            <a:endParaRPr lang="zh-CN" altLang="en-US" sz="2800"/>
          </a:p>
          <a:p>
            <a:pPr marL="0" indent="0" latinLnBrk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b="1"/>
              <a:t>指令9：</a:t>
            </a:r>
            <a:r>
              <a:rPr lang="zh-CN" altLang="en-US" sz="2800"/>
              <a:t>读忙信号BF值和计数器AC值（光标地址） 。</a:t>
            </a:r>
            <a:endParaRPr lang="zh-CN" altLang="en-US" sz="2800"/>
          </a:p>
          <a:p>
            <a:pPr indent="450215" latinLnBrk="0">
              <a:lnSpc>
                <a:spcPct val="120000"/>
              </a:lnSpc>
              <a:spcBef>
                <a:spcPts val="0"/>
              </a:spcBef>
              <a:buFont typeface="Wingdings" panose="05000000000000000000" charset="0"/>
              <a:buChar char=""/>
            </a:pPr>
            <a:r>
              <a:rPr lang="zh-CN" altLang="en-US" sz="2800"/>
              <a:t>BF=1，忙；BF=0，准备好。</a:t>
            </a:r>
            <a:endParaRPr lang="zh-CN" altLang="en-US" sz="2800"/>
          </a:p>
          <a:p>
            <a:pPr marL="0" indent="0" latinLnBrk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b="1"/>
              <a:t>指令10：</a:t>
            </a:r>
            <a:r>
              <a:rPr lang="zh-CN" altLang="en-US" sz="2800"/>
              <a:t>向DDRAM或CGROM写数据。</a:t>
            </a:r>
            <a:endParaRPr lang="zh-CN" altLang="en-US" sz="2800"/>
          </a:p>
          <a:p>
            <a:pPr marL="0" indent="0" latinLnBrk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2800" b="1"/>
              <a:t>指令11：</a:t>
            </a:r>
            <a:r>
              <a:rPr lang="zh-CN" altLang="en-US" sz="2800"/>
              <a:t>从DDRAM或CGROM读数据。</a:t>
            </a:r>
            <a:endParaRPr lang="zh-CN" altLang="en-US" sz="2800"/>
          </a:p>
          <a:p>
            <a:pPr marL="0" indent="0">
              <a:buNone/>
            </a:pPr>
            <a:endParaRPr lang="zh-CN" altLang="en-US" sz="2800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029460" y="106680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chemeClr val="tx1"/>
                </a:solidFill>
              </a:rPr>
              <a:t>6.2.2 LCD1602 工作指令及时序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solidFill>
                  <a:srgbClr val="002060"/>
                </a:solidFill>
              </a:rPr>
              <a:t>读</a:t>
            </a:r>
            <a:r>
              <a:rPr lang="zh-CN" altLang="en-US" b="1"/>
              <a:t>时序</a:t>
            </a:r>
            <a:r>
              <a:rPr lang="zh-CN" altLang="en-US"/>
              <a:t>：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029460" y="106680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chemeClr val="tx1"/>
                </a:solidFill>
              </a:rPr>
              <a:t>6.2.2 LCD1602 工作指令及时序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4610" y="1325880"/>
            <a:ext cx="7840345" cy="51669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083175" y="1475740"/>
            <a:ext cx="28638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</a:rPr>
              <a:t>RS=1</a:t>
            </a:r>
            <a:r>
              <a:rPr lang="zh-CN" altLang="en-US" b="1">
                <a:solidFill>
                  <a:srgbClr val="C00000"/>
                </a:solidFill>
              </a:rPr>
              <a:t>，数据寄存器有效     </a:t>
            </a:r>
            <a:r>
              <a:rPr lang="en-US" altLang="zh-CN" b="1">
                <a:solidFill>
                  <a:srgbClr val="C00000"/>
                </a:solidFill>
              </a:rPr>
              <a:t>RS</a:t>
            </a:r>
            <a:r>
              <a:rPr lang="zh-CN" altLang="en-US" b="1">
                <a:solidFill>
                  <a:srgbClr val="C00000"/>
                </a:solidFill>
              </a:rPr>
              <a:t>=0，指令寄存器有效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70220" y="2520315"/>
            <a:ext cx="1051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C00000"/>
                </a:solidFill>
              </a:rPr>
              <a:t>高有效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60720" y="3724910"/>
            <a:ext cx="1051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C00000"/>
                </a:solidFill>
              </a:rPr>
              <a:t>高有效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56805" y="3945255"/>
            <a:ext cx="1584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accent5">
                    <a:lumMod val="25000"/>
                  </a:schemeClr>
                </a:solidFill>
              </a:rPr>
              <a:t>完成读操作</a:t>
            </a:r>
            <a:endParaRPr lang="zh-CN" altLang="en-US" b="1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zh-CN" altLang="en-US" b="1">
                <a:solidFill>
                  <a:schemeClr val="accent5">
                    <a:lumMod val="25000"/>
                  </a:schemeClr>
                </a:solidFill>
              </a:rPr>
              <a:t>   后为低</a:t>
            </a:r>
            <a:endParaRPr lang="zh-CN" altLang="en-US" b="1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8725" y="5486400"/>
            <a:ext cx="685800" cy="381000"/>
          </a:xfrm>
          <a:prstGeom prst="round1Rect">
            <a:avLst/>
          </a:prstGeom>
          <a:solidFill>
            <a:srgbClr val="0070C0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6" grpId="0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solidFill>
                  <a:srgbClr val="C00000"/>
                </a:solidFill>
              </a:rPr>
              <a:t>写</a:t>
            </a:r>
            <a:r>
              <a:rPr lang="zh-CN" altLang="en-US" b="1"/>
              <a:t>时序</a:t>
            </a:r>
            <a:r>
              <a:rPr lang="zh-CN" altLang="en-US"/>
              <a:t>：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029460" y="106680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chemeClr val="tx1"/>
                </a:solidFill>
              </a:rPr>
              <a:t>6.2.2 LCD1602 工作指令及时序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0320" y="1351915"/>
            <a:ext cx="8152130" cy="50323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12080" y="2748915"/>
            <a:ext cx="1051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C00000"/>
                </a:solidFill>
              </a:rPr>
              <a:t>低有效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0605" y="3592195"/>
            <a:ext cx="1051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C00000"/>
                </a:solidFill>
              </a:rPr>
              <a:t>高有效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4460" y="1475740"/>
            <a:ext cx="28638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</a:rPr>
              <a:t>RS=1</a:t>
            </a:r>
            <a:r>
              <a:rPr lang="zh-CN" altLang="en-US" b="1">
                <a:solidFill>
                  <a:srgbClr val="C00000"/>
                </a:solidFill>
              </a:rPr>
              <a:t>，数据寄存器有效     </a:t>
            </a:r>
            <a:r>
              <a:rPr lang="en-US" altLang="zh-CN" b="1">
                <a:solidFill>
                  <a:srgbClr val="C00000"/>
                </a:solidFill>
              </a:rPr>
              <a:t>RS</a:t>
            </a:r>
            <a:r>
              <a:rPr lang="zh-CN" altLang="en-US" b="1">
                <a:solidFill>
                  <a:srgbClr val="C00000"/>
                </a:solidFill>
              </a:rPr>
              <a:t>=0，指令寄存器有效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00645" y="3747135"/>
            <a:ext cx="1584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chemeClr val="accent5">
                    <a:lumMod val="25000"/>
                  </a:schemeClr>
                </a:solidFill>
              </a:rPr>
              <a:t>完成写操作</a:t>
            </a:r>
            <a:endParaRPr lang="zh-CN" altLang="en-US" b="1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zh-CN" altLang="en-US" b="1">
                <a:solidFill>
                  <a:schemeClr val="accent5">
                    <a:lumMod val="25000"/>
                  </a:schemeClr>
                </a:solidFill>
              </a:rPr>
              <a:t>   后为低</a:t>
            </a:r>
            <a:endParaRPr lang="zh-CN" altLang="en-US" b="1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644005" y="5324475"/>
            <a:ext cx="685800" cy="381000"/>
          </a:xfrm>
          <a:prstGeom prst="round1Rect">
            <a:avLst/>
          </a:prstGeom>
          <a:solidFill>
            <a:srgbClr val="0070C0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307965" y="5337175"/>
            <a:ext cx="1051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C00000"/>
                </a:solidFill>
              </a:rPr>
              <a:t>数据</a:t>
            </a:r>
            <a:endParaRPr lang="zh-CN" altLang="en-US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8" grpId="0"/>
      <p:bldP spid="11" grpId="0" animBg="1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6700" y="163195"/>
            <a:ext cx="9914467" cy="847725"/>
          </a:xfrm>
        </p:spPr>
        <p:txBody>
          <a:bodyPr/>
          <a:p>
            <a:pPr algn="ctr"/>
            <a:r>
              <a:rPr lang="zh-CN" altLang="en-US">
                <a:solidFill>
                  <a:schemeClr val="tx1"/>
                </a:solidFill>
              </a:rPr>
              <a:t>6.2 LCD显示屏应用设计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4173855" y="2178685"/>
            <a:ext cx="1468120" cy="14204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040" y="2155190"/>
            <a:ext cx="3614420" cy="14681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5965" y="1694815"/>
            <a:ext cx="1695450" cy="20104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9055" y="1694815"/>
            <a:ext cx="1173480" cy="22555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560" y="4546600"/>
            <a:ext cx="4428490" cy="16764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3720" y="1041400"/>
            <a:ext cx="38576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>
                <a:solidFill>
                  <a:srgbClr val="C00000"/>
                </a:solidFill>
              </a:rPr>
              <a:t>常用输出显示设备：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8985" y="4574540"/>
            <a:ext cx="2647315" cy="2038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4795" y="4366260"/>
            <a:ext cx="2863215" cy="24542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484755" y="1694815"/>
            <a:ext cx="17132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ym typeface="+mn-ea"/>
              </a:rPr>
              <a:t>发光二极管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7762875" y="1234440"/>
            <a:ext cx="17106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b="1">
                <a:sym typeface="+mn-ea"/>
              </a:rPr>
              <a:t>LED</a:t>
            </a:r>
            <a:r>
              <a:rPr lang="zh-CN" altLang="en-US" sz="2400" b="1">
                <a:sym typeface="+mn-ea"/>
              </a:rPr>
              <a:t>数码管</a:t>
            </a:r>
            <a:endParaRPr lang="zh-CN" altLang="en-US" sz="2400"/>
          </a:p>
        </p:txBody>
      </p:sp>
      <p:sp>
        <p:nvSpPr>
          <p:cNvPr id="19" name="文本框 18"/>
          <p:cNvSpPr txBox="1"/>
          <p:nvPr/>
        </p:nvSpPr>
        <p:spPr>
          <a:xfrm>
            <a:off x="4197985" y="3844290"/>
            <a:ext cx="29438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ym typeface="+mn-ea"/>
              </a:rPr>
              <a:t>LCD</a:t>
            </a:r>
            <a:r>
              <a:rPr lang="zh-CN" altLang="en-US" sz="2800" b="1">
                <a:sym typeface="+mn-ea"/>
              </a:rPr>
              <a:t>液晶显示屏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68500" y="76200"/>
            <a:ext cx="9914467" cy="847725"/>
          </a:xfrm>
        </p:spPr>
        <p:txBody>
          <a:bodyPr/>
          <a:p>
            <a:r>
              <a:rPr lang="zh-CN" altLang="en-US">
                <a:solidFill>
                  <a:schemeClr val="tx1"/>
                </a:solidFill>
                <a:sym typeface="+mn-ea"/>
              </a:rPr>
              <a:t>6.2.3 液晶显示屏设计实例</a:t>
            </a: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/>
              <a:t>任务：在LCD1602液晶屏上实现特定字符的显示。</a:t>
            </a:r>
            <a:endParaRPr lang="zh-CN" altLang="en-US" b="1"/>
          </a:p>
          <a:p>
            <a:r>
              <a:rPr lang="zh-CN" altLang="en-US" b="1"/>
              <a:t>原理图</a:t>
            </a:r>
            <a:r>
              <a:rPr lang="zh-CN" altLang="en-US"/>
              <a:t>：</a:t>
            </a:r>
            <a:endParaRPr lang="zh-CN" altLang="en-US"/>
          </a:p>
        </p:txBody>
      </p:sp>
      <p:pic>
        <p:nvPicPr>
          <p:cNvPr id="3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060" y="1739900"/>
            <a:ext cx="7981315" cy="5098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7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0835" y="939165"/>
            <a:ext cx="9914467" cy="847725"/>
          </a:xfrm>
        </p:spPr>
        <p:txBody>
          <a:bodyPr/>
          <a:p>
            <a:r>
              <a:rPr lang="zh-CN" altLang="en-US" sz="3200">
                <a:solidFill>
                  <a:schemeClr val="tx1"/>
                </a:solidFill>
              </a:rPr>
              <a:t>程序设计</a:t>
            </a:r>
            <a:r>
              <a:rPr lang="en-US" altLang="zh-CN" sz="3200">
                <a:solidFill>
                  <a:schemeClr val="tx1"/>
                </a:solidFill>
              </a:rPr>
              <a:t>——</a:t>
            </a:r>
            <a:r>
              <a:rPr lang="en-US" altLang="zh-CN" sz="3200">
                <a:solidFill>
                  <a:srgbClr val="C00000"/>
                </a:solidFill>
              </a:rPr>
              <a:t>main</a:t>
            </a:r>
            <a:r>
              <a:rPr lang="en-US" altLang="zh-CN" sz="3200">
                <a:solidFill>
                  <a:schemeClr val="tx1"/>
                </a:solidFill>
              </a:rPr>
              <a:t>()</a:t>
            </a:r>
            <a:endParaRPr lang="en-US" altLang="zh-CN" sz="320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995" y="1725930"/>
            <a:ext cx="6082030" cy="4991100"/>
          </a:xfrm>
          <a:solidFill>
            <a:srgbClr val="FFFF99"/>
          </a:solidFill>
          <a:ln w="28575" cmpd="sng">
            <a:solidFill>
              <a:srgbClr val="FFCC66"/>
            </a:solidFill>
            <a:prstDash val="solid"/>
          </a:ln>
        </p:spPr>
        <p:txBody>
          <a:bodyPr/>
          <a:p>
            <a:pPr marL="0" indent="0" latinLnBrk="0">
              <a:spcBef>
                <a:spcPts val="0"/>
              </a:spcBef>
              <a:buNone/>
            </a:pPr>
            <a:r>
              <a:rPr lang="zh-CN" altLang="en-US" sz="2400"/>
              <a:t>61　int</a:t>
            </a:r>
            <a:r>
              <a:rPr lang="zh-CN" altLang="en-US" sz="2400" b="1">
                <a:solidFill>
                  <a:srgbClr val="C00000"/>
                </a:solidFill>
              </a:rPr>
              <a:t> main</a:t>
            </a:r>
            <a:r>
              <a:rPr lang="zh-CN" altLang="en-US" sz="2400"/>
              <a:t> (void)</a:t>
            </a:r>
            <a:endParaRPr lang="zh-CN" altLang="en-US" sz="2400"/>
          </a:p>
          <a:p>
            <a:pPr marL="0" indent="0" latinLnBrk="0">
              <a:spcBef>
                <a:spcPts val="0"/>
              </a:spcBef>
              <a:buNone/>
            </a:pPr>
            <a:r>
              <a:rPr lang="zh-CN" altLang="en-US" sz="2400"/>
              <a:t>62　{</a:t>
            </a:r>
            <a:endParaRPr lang="zh-CN" altLang="en-US" sz="2400"/>
          </a:p>
          <a:p>
            <a:pPr marL="0" indent="0" latinLnBrk="0">
              <a:spcBef>
                <a:spcPts val="0"/>
              </a:spcBef>
              <a:buNone/>
            </a:pPr>
            <a:r>
              <a:rPr lang="zh-CN" altLang="en-US" sz="2400"/>
              <a:t>63　	rw = 0;</a:t>
            </a:r>
            <a:endParaRPr lang="zh-CN" altLang="en-US" sz="2400"/>
          </a:p>
          <a:p>
            <a:pPr marL="0" indent="0" latinLnBrk="0">
              <a:spcBef>
                <a:spcPts val="0"/>
              </a:spcBef>
              <a:buNone/>
            </a:pPr>
            <a:r>
              <a:rPr lang="zh-CN" altLang="en-US" sz="2400"/>
              <a:t>64　	rs = 0;</a:t>
            </a:r>
            <a:endParaRPr lang="zh-CN" altLang="en-US" sz="2400"/>
          </a:p>
          <a:p>
            <a:pPr marL="0" indent="0" latinLnBrk="0">
              <a:spcBef>
                <a:spcPts val="0"/>
              </a:spcBef>
              <a:buNone/>
            </a:pPr>
            <a:r>
              <a:rPr lang="zh-CN" altLang="en-US" sz="2400"/>
              <a:t>65　	en = 0;</a:t>
            </a:r>
            <a:endParaRPr lang="zh-CN" altLang="en-US" sz="2400"/>
          </a:p>
          <a:p>
            <a:pPr marL="0" indent="0" latinLnBrk="0">
              <a:spcBef>
                <a:spcPts val="0"/>
              </a:spcBef>
              <a:buNone/>
            </a:pPr>
            <a:r>
              <a:rPr lang="zh-CN" altLang="en-US" sz="2400"/>
              <a:t>66　lcd_init();</a:t>
            </a:r>
            <a:endParaRPr lang="zh-CN" altLang="en-US" sz="2400"/>
          </a:p>
          <a:p>
            <a:pPr marL="0" indent="0" latinLnBrk="0">
              <a:spcBef>
                <a:spcPts val="0"/>
              </a:spcBef>
              <a:buNone/>
            </a:pPr>
            <a:r>
              <a:rPr lang="zh-CN" altLang="en-US" sz="2400"/>
              <a:t>67　lcd_pos(0x00);//设置显示位置，</a:t>
            </a:r>
            <a:endParaRPr lang="zh-CN" altLang="en-US" sz="2400"/>
          </a:p>
          <a:p>
            <a:pPr marL="0" indent="0" latinLnBrk="0">
              <a:spcBef>
                <a:spcPts val="0"/>
              </a:spcBef>
              <a:buNone/>
            </a:pPr>
            <a:r>
              <a:rPr lang="zh-CN" altLang="en-US" sz="2400"/>
              <a:t>也可以直接用write_cmd(0x80)设置</a:t>
            </a:r>
            <a:endParaRPr lang="zh-CN" altLang="en-US" sz="2400"/>
          </a:p>
          <a:p>
            <a:pPr marL="0" indent="0" latinLnBrk="0">
              <a:spcBef>
                <a:spcPts val="0"/>
              </a:spcBef>
              <a:buNone/>
            </a:pPr>
            <a:r>
              <a:rPr lang="zh-CN" altLang="en-US" sz="2400"/>
              <a:t>68　write_data('1');//设置该位置输出字符</a:t>
            </a:r>
            <a:endParaRPr lang="zh-CN" altLang="en-US" sz="2400"/>
          </a:p>
          <a:p>
            <a:pPr marL="0" indent="0" latinLnBrk="0">
              <a:spcBef>
                <a:spcPts val="0"/>
              </a:spcBef>
              <a:buNone/>
            </a:pPr>
            <a:r>
              <a:rPr lang="zh-CN" altLang="en-US" sz="2400"/>
              <a:t>69　write_data('+');//设置下一位置输出字符</a:t>
            </a:r>
            <a:endParaRPr lang="zh-CN" altLang="en-US" sz="2400"/>
          </a:p>
          <a:p>
            <a:pPr marL="0" indent="0" latinLnBrk="0">
              <a:spcBef>
                <a:spcPts val="0"/>
              </a:spcBef>
              <a:buNone/>
            </a:pPr>
            <a:r>
              <a:rPr lang="zh-CN" altLang="en-US" sz="2400"/>
              <a:t>70　write_data(0x31);</a:t>
            </a:r>
            <a:endParaRPr lang="zh-CN" altLang="en-US" sz="2400"/>
          </a:p>
          <a:p>
            <a:pPr marL="0" indent="0" latinLnBrk="0">
              <a:spcBef>
                <a:spcPts val="0"/>
              </a:spcBef>
              <a:buNone/>
            </a:pPr>
            <a:r>
              <a:rPr lang="zh-CN" altLang="en-US" sz="2400"/>
              <a:t>71　write_data('=');  </a:t>
            </a:r>
            <a:endParaRPr lang="zh-CN" altLang="en-US" sz="2400"/>
          </a:p>
          <a:p>
            <a:pPr marL="0" indent="0" latinLnBrk="0">
              <a:spcBef>
                <a:spcPts val="0"/>
              </a:spcBef>
              <a:buNone/>
            </a:pPr>
            <a:r>
              <a:rPr lang="zh-CN" altLang="en-US" sz="2400"/>
              <a:t>72　write_data('2');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6715760" y="1454785"/>
            <a:ext cx="5319395" cy="5262245"/>
          </a:xfrm>
          <a:prstGeom prst="rect">
            <a:avLst/>
          </a:prstGeom>
          <a:solidFill>
            <a:srgbClr val="FFFF99"/>
          </a:solidFill>
          <a:ln w="28575" cmpd="sng">
            <a:solidFill>
              <a:srgbClr val="FFCC66"/>
            </a:solidFill>
            <a:prstDash val="solid"/>
          </a:ln>
        </p:spPr>
        <p:txBody>
          <a:bodyPr wrap="square" rtlCol="0">
            <a:spAutoFit/>
          </a:bodyPr>
          <a:p>
            <a:pPr latinLnBrk="0">
              <a:spcBef>
                <a:spcPts val="0"/>
              </a:spcBef>
            </a:pPr>
            <a:r>
              <a:rPr lang="zh-CN" altLang="en-US" sz="2400">
                <a:sym typeface="+mn-ea"/>
              </a:rPr>
              <a:t>73　write_data(' ');</a:t>
            </a:r>
            <a:endParaRPr lang="zh-CN" altLang="en-US" sz="2400">
              <a:sym typeface="+mn-ea"/>
            </a:endParaRPr>
          </a:p>
          <a:p>
            <a:pPr latinLnBrk="0">
              <a:spcBef>
                <a:spcPts val="0"/>
              </a:spcBef>
            </a:pPr>
            <a:r>
              <a:rPr lang="zh-CN" altLang="en-US" sz="2400">
                <a:sym typeface="+mn-ea"/>
              </a:rPr>
              <a:t>74　write_data(0x5e);</a:t>
            </a:r>
            <a:endParaRPr lang="zh-CN" altLang="en-US" sz="2400"/>
          </a:p>
          <a:p>
            <a:pPr latinLnBrk="0">
              <a:spcBef>
                <a:spcPts val="0"/>
              </a:spcBef>
            </a:pPr>
            <a:r>
              <a:rPr lang="zh-CN" altLang="en-US" sz="2400">
                <a:sym typeface="+mn-ea"/>
              </a:rPr>
              <a:t>75　write_data(0x5f);</a:t>
            </a:r>
            <a:endParaRPr lang="zh-CN" altLang="en-US" sz="2400"/>
          </a:p>
          <a:p>
            <a:pPr latinLnBrk="0">
              <a:spcBef>
                <a:spcPts val="0"/>
              </a:spcBef>
            </a:pPr>
            <a:r>
              <a:rPr lang="zh-CN" altLang="en-US" sz="2400">
                <a:sym typeface="+mn-ea"/>
              </a:rPr>
              <a:t>76　write_data(0x5e);</a:t>
            </a:r>
            <a:endParaRPr lang="zh-CN" altLang="en-US" sz="2400"/>
          </a:p>
          <a:p>
            <a:pPr latinLnBrk="0">
              <a:spcBef>
                <a:spcPts val="0"/>
              </a:spcBef>
            </a:pPr>
            <a:r>
              <a:rPr lang="zh-CN" altLang="en-US" sz="2400">
                <a:sym typeface="+mn-ea"/>
              </a:rPr>
              <a:t>77　lcd_pos(0x40);// 设置显示位、</a:t>
            </a:r>
            <a:r>
              <a:rPr lang="en-US" altLang="zh-CN" sz="2400">
                <a:sym typeface="+mn-ea"/>
              </a:rPr>
              <a:t>//</a:t>
            </a:r>
            <a:r>
              <a:rPr lang="zh-CN" altLang="en-US" sz="2400">
                <a:sym typeface="+mn-ea"/>
              </a:rPr>
              <a:t>置，也可以用write_cmd(0xC0)设置</a:t>
            </a:r>
            <a:endParaRPr lang="zh-CN" altLang="en-US" sz="2400"/>
          </a:p>
          <a:p>
            <a:pPr latinLnBrk="0">
              <a:spcBef>
                <a:spcPts val="0"/>
              </a:spcBef>
            </a:pPr>
            <a:r>
              <a:rPr lang="zh-CN" altLang="en-US" sz="2400">
                <a:sym typeface="+mn-ea"/>
              </a:rPr>
              <a:t>78　    while(dis1[i] != '\0')</a:t>
            </a:r>
            <a:endParaRPr lang="en-US" altLang="zh-CN" sz="2400">
              <a:sym typeface="+mn-ea"/>
            </a:endParaRPr>
          </a:p>
          <a:p>
            <a:pPr latinLnBrk="0">
              <a:spcBef>
                <a:spcPts val="0"/>
              </a:spcBef>
            </a:pPr>
            <a:r>
              <a:rPr lang="zh-CN" altLang="en-US" sz="2400">
                <a:sym typeface="+mn-ea"/>
              </a:rPr>
              <a:t>79　     {</a:t>
            </a:r>
            <a:endParaRPr lang="zh-CN" altLang="en-US" sz="2400"/>
          </a:p>
          <a:p>
            <a:pPr latinLnBrk="0">
              <a:spcBef>
                <a:spcPts val="0"/>
              </a:spcBef>
            </a:pPr>
            <a:r>
              <a:rPr lang="zh-CN" altLang="en-US" sz="2400">
                <a:sym typeface="+mn-ea"/>
              </a:rPr>
              <a:t>80　       write_data(dis1[i]);// 显示字符</a:t>
            </a:r>
            <a:endParaRPr lang="zh-CN" altLang="en-US" sz="2400"/>
          </a:p>
          <a:p>
            <a:pPr latinLnBrk="0">
              <a:spcBef>
                <a:spcPts val="0"/>
              </a:spcBef>
            </a:pPr>
            <a:r>
              <a:rPr lang="zh-CN" altLang="en-US" sz="2400">
                <a:sym typeface="+mn-ea"/>
              </a:rPr>
              <a:t>81　       i++;</a:t>
            </a:r>
            <a:endParaRPr lang="zh-CN" altLang="en-US" sz="2400"/>
          </a:p>
          <a:p>
            <a:pPr latinLnBrk="0">
              <a:spcBef>
                <a:spcPts val="0"/>
              </a:spcBef>
            </a:pPr>
            <a:r>
              <a:rPr lang="zh-CN" altLang="en-US" sz="2400">
                <a:sym typeface="+mn-ea"/>
              </a:rPr>
              <a:t>82　      }</a:t>
            </a:r>
            <a:endParaRPr lang="zh-CN" altLang="en-US" sz="2400"/>
          </a:p>
          <a:p>
            <a:pPr latinLnBrk="0">
              <a:spcBef>
                <a:spcPts val="0"/>
              </a:spcBef>
            </a:pPr>
            <a:r>
              <a:rPr lang="zh-CN" altLang="en-US" sz="2400">
                <a:sym typeface="+mn-ea"/>
              </a:rPr>
              <a:t>83　    while(1);</a:t>
            </a:r>
            <a:endParaRPr lang="zh-CN" altLang="en-US" sz="2400"/>
          </a:p>
          <a:p>
            <a:pPr latinLnBrk="0">
              <a:spcBef>
                <a:spcPts val="0"/>
              </a:spcBef>
            </a:pPr>
            <a:r>
              <a:rPr lang="zh-CN" altLang="en-US" sz="2400">
                <a:sym typeface="+mn-ea"/>
              </a:rPr>
              <a:t>84　}</a:t>
            </a:r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2120900" y="91440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chemeClr val="tx1"/>
                </a:solidFill>
                <a:sym typeface="+mn-ea"/>
              </a:rPr>
              <a:t>6.2.3 液晶显示屏设计实例</a:t>
            </a: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55950" y="1725930"/>
            <a:ext cx="3185160" cy="2245360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p>
            <a:pPr marL="457200" indent="-457200">
              <a:buFont typeface="+mj-ea"/>
              <a:buAutoNum type="circleNumDbPlain" startAt="5"/>
            </a:pPr>
            <a:r>
              <a:rPr lang="zh-CN" altLang="en-US" sz="2000"/>
              <a:t>unsigned char code dis1[] = {"I love At89c51"}</a:t>
            </a:r>
            <a:endParaRPr lang="zh-CN" altLang="en-US" sz="2000"/>
          </a:p>
          <a:p>
            <a:r>
              <a:rPr lang="zh-CN" altLang="en-US" sz="2000"/>
              <a:t>⑥　#define DATA P0 </a:t>
            </a:r>
            <a:endParaRPr lang="zh-CN" altLang="en-US" sz="2000"/>
          </a:p>
          <a:p>
            <a:r>
              <a:rPr lang="zh-CN" altLang="en-US" sz="2000"/>
              <a:t>⑦　sbit rs = P2^1;</a:t>
            </a:r>
            <a:endParaRPr lang="zh-CN" altLang="en-US" sz="2000"/>
          </a:p>
          <a:p>
            <a:r>
              <a:rPr lang="zh-CN" altLang="en-US" sz="2000"/>
              <a:t>⑧　sbit rw = P2^2;</a:t>
            </a:r>
            <a:endParaRPr lang="zh-CN" altLang="en-US" sz="2000"/>
          </a:p>
          <a:p>
            <a:r>
              <a:rPr lang="zh-CN" altLang="en-US" sz="2000"/>
              <a:t>⑨　sbit en = P2^3;</a:t>
            </a:r>
            <a:endParaRPr lang="zh-CN" altLang="en-US" sz="2000"/>
          </a:p>
        </p:txBody>
      </p:sp>
    </p:spTree>
  </p:cSld>
  <p:clrMapOvr>
    <a:masterClrMapping/>
  </p:clrMapOvr>
  <p:transition spd="med">
    <p:split orient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9120" y="1760855"/>
            <a:ext cx="8580120" cy="3176905"/>
          </a:xfrm>
          <a:solidFill>
            <a:srgbClr val="FFFF99"/>
          </a:solidFill>
        </p:spPr>
        <p:txBody>
          <a:bodyPr/>
          <a:p>
            <a:pPr marL="0" algn="l">
              <a:spcBef>
                <a:spcPts val="0"/>
              </a:spcBef>
              <a:buNone/>
            </a:pPr>
            <a:r>
              <a:rPr lang="en-US" altLang="zh-CN" sz="2400"/>
              <a:t>16</a:t>
            </a:r>
            <a:r>
              <a:rPr lang="zh-CN" altLang="en-US" sz="2400"/>
              <a:t>　void</a:t>
            </a:r>
            <a:r>
              <a:rPr lang="zh-CN" altLang="en-US" sz="2400">
                <a:solidFill>
                  <a:srgbClr val="C00000"/>
                </a:solidFill>
              </a:rPr>
              <a:t> lcd_init </a:t>
            </a:r>
            <a:r>
              <a:rPr lang="zh-CN" altLang="en-US" sz="2400"/>
              <a:t>(void)  //液晶屏初始化模式设置</a:t>
            </a:r>
            <a:endParaRPr lang="zh-CN" altLang="en-US" sz="2400"/>
          </a:p>
          <a:p>
            <a:pPr marL="0" algn="l">
              <a:spcBef>
                <a:spcPts val="0"/>
              </a:spcBef>
              <a:buNone/>
            </a:pPr>
            <a:r>
              <a:rPr lang="en-US" altLang="zh-CN" sz="2400"/>
              <a:t>17</a:t>
            </a:r>
            <a:r>
              <a:rPr lang="zh-CN" altLang="en-US" sz="2400"/>
              <a:t>　{</a:t>
            </a:r>
            <a:endParaRPr lang="zh-CN" altLang="en-US" sz="2400"/>
          </a:p>
          <a:p>
            <a:pPr marL="0" algn="l">
              <a:spcBef>
                <a:spcPts val="0"/>
              </a:spcBef>
              <a:buNone/>
            </a:pPr>
            <a:r>
              <a:rPr lang="en-US" altLang="zh-CN" sz="2400"/>
              <a:t>18</a:t>
            </a:r>
            <a:r>
              <a:rPr lang="zh-CN" altLang="en-US" sz="2400"/>
              <a:t>　	write_cmd(0x01); //清屏</a:t>
            </a:r>
            <a:endParaRPr lang="zh-CN" altLang="en-US" sz="2400"/>
          </a:p>
          <a:p>
            <a:pPr marL="0" algn="l">
              <a:spcBef>
                <a:spcPts val="0"/>
              </a:spcBef>
              <a:buNone/>
            </a:pPr>
            <a:r>
              <a:rPr lang="en-US" altLang="zh-CN" sz="2400"/>
              <a:t>19</a:t>
            </a:r>
            <a:r>
              <a:rPr lang="zh-CN" altLang="en-US" sz="2400"/>
              <a:t>　	write_cmd(0x02); //光标归位</a:t>
            </a:r>
            <a:endParaRPr lang="zh-CN" altLang="en-US" sz="2400"/>
          </a:p>
          <a:p>
            <a:pPr marL="0" algn="l">
              <a:spcBef>
                <a:spcPts val="0"/>
              </a:spcBef>
              <a:buNone/>
            </a:pPr>
            <a:r>
              <a:rPr lang="en-US" altLang="zh-CN" sz="2400"/>
              <a:t>20</a:t>
            </a:r>
            <a:r>
              <a:rPr lang="zh-CN" altLang="en-US" sz="2400"/>
              <a:t>　	write_cmd(0x06); //输入模式为光标移动、画面不动</a:t>
            </a:r>
            <a:endParaRPr lang="zh-CN" altLang="en-US" sz="2400"/>
          </a:p>
          <a:p>
            <a:pPr marL="0" algn="l">
              <a:spcBef>
                <a:spcPts val="0"/>
              </a:spcBef>
              <a:buNone/>
            </a:pPr>
            <a:r>
              <a:rPr lang="zh-CN" altLang="en-US" sz="2400"/>
              <a:t>21　	write_cmd(0x0c); //显示开、无光标、无闪烁</a:t>
            </a:r>
            <a:endParaRPr lang="zh-CN" altLang="en-US" sz="2400"/>
          </a:p>
          <a:p>
            <a:pPr marL="0" algn="l">
              <a:spcBef>
                <a:spcPts val="0"/>
              </a:spcBef>
              <a:buNone/>
            </a:pPr>
            <a:r>
              <a:rPr lang="zh-CN" altLang="en-US" sz="2400"/>
              <a:t>22　	write_cmd(0x38); //8位总线、双行显示、5x7点阵字符</a:t>
            </a:r>
            <a:endParaRPr lang="zh-CN" altLang="en-US" sz="2400"/>
          </a:p>
          <a:p>
            <a:pPr marL="0" algn="l">
              <a:spcBef>
                <a:spcPts val="0"/>
              </a:spcBef>
              <a:buNone/>
            </a:pPr>
            <a:r>
              <a:rPr lang="zh-CN" altLang="en-US" sz="2400"/>
              <a:t>23　}</a:t>
            </a:r>
            <a:endParaRPr lang="zh-CN" altLang="en-US" sz="2400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330835" y="939165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chemeClr val="tx1"/>
                </a:solidFill>
              </a:rPr>
              <a:t>程序设计</a:t>
            </a:r>
            <a:r>
              <a:rPr lang="en-US" altLang="zh-CN" sz="3200">
                <a:solidFill>
                  <a:schemeClr val="tx1"/>
                </a:solidFill>
              </a:rPr>
              <a:t>——</a:t>
            </a:r>
            <a:r>
              <a:rPr lang="zh-CN" altLang="en-US" sz="3200">
                <a:solidFill>
                  <a:srgbClr val="C00000"/>
                </a:solidFill>
                <a:sym typeface="+mn-ea"/>
              </a:rPr>
              <a:t>lcd_init</a:t>
            </a:r>
            <a:r>
              <a:rPr lang="en-US" altLang="zh-CN" sz="3200">
                <a:solidFill>
                  <a:schemeClr val="tx1"/>
                </a:solidFill>
              </a:rPr>
              <a:t>()</a:t>
            </a:r>
            <a:r>
              <a:rPr lang="zh-CN" altLang="en-US" sz="3200">
                <a:solidFill>
                  <a:schemeClr val="tx1"/>
                </a:solidFill>
              </a:rPr>
              <a:t>与</a:t>
            </a:r>
            <a:r>
              <a:rPr lang="en-US" altLang="zh-CN" sz="3200">
                <a:solidFill>
                  <a:srgbClr val="C00000"/>
                </a:solidFill>
              </a:rPr>
              <a:t>lcd_pos</a:t>
            </a:r>
            <a:r>
              <a:rPr lang="en-US" altLang="zh-CN" sz="3200">
                <a:solidFill>
                  <a:schemeClr val="tx1"/>
                </a:solidFill>
              </a:rPr>
              <a:t>()</a:t>
            </a:r>
            <a:endParaRPr lang="en-US" altLang="zh-CN" sz="320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79120" y="5196840"/>
            <a:ext cx="8218805" cy="156845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>
            <a:spAutoFit/>
          </a:bodyPr>
          <a:p>
            <a:pPr indent="-342900" algn="l" eaLnBrk="0" fontAlgn="base" hangingPunct="0">
              <a:spcBef>
                <a:spcPts val="0"/>
              </a:spcBef>
              <a:buClr>
                <a:schemeClr val="bg2"/>
              </a:buClr>
              <a:buNone/>
            </a:pPr>
            <a:r>
              <a:rPr lang="zh-CN" altLang="en-US" sz="2400" b="0" kern="0"/>
              <a:t>57   void</a:t>
            </a:r>
            <a:r>
              <a:rPr lang="zh-CN" altLang="en-US" sz="2400" b="0" kern="0">
                <a:solidFill>
                  <a:srgbClr val="C00000"/>
                </a:solidFill>
              </a:rPr>
              <a:t> lcd_pos</a:t>
            </a:r>
            <a:r>
              <a:rPr lang="zh-CN" altLang="en-US" sz="2400" b="0" kern="0"/>
              <a:t>(unsigned char pos) //设置字符显示位置58　{59　   write_cmd(pos | 0x80);60　}</a:t>
            </a:r>
            <a:endParaRPr lang="zh-CN" altLang="en-US" sz="2400" kern="0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2120900" y="91440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chemeClr val="tx1"/>
                </a:solidFill>
                <a:sym typeface="+mn-ea"/>
              </a:rPr>
              <a:t>6.2.3 液晶显示屏设计实例</a:t>
            </a: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762760"/>
            <a:ext cx="7422515" cy="5066665"/>
          </a:xfrm>
          <a:solidFill>
            <a:srgbClr val="FFFF99"/>
          </a:solidFill>
          <a:ln>
            <a:solidFill>
              <a:schemeClr val="accent1"/>
            </a:solidFill>
          </a:ln>
        </p:spPr>
        <p:txBody>
          <a:bodyPr/>
          <a:p>
            <a:pPr marL="0" indent="0" latinLnBrk="0">
              <a:lnSpc>
                <a:spcPts val="3600"/>
              </a:lnSpc>
              <a:spcBef>
                <a:spcPts val="0"/>
              </a:spcBef>
              <a:buNone/>
            </a:pPr>
            <a:r>
              <a:rPr lang="zh-CN" altLang="en-US" sz="2800"/>
              <a:t>35　void write_cmd (u8 cmd) </a:t>
            </a:r>
            <a:endParaRPr lang="zh-CN" altLang="en-US" sz="2800"/>
          </a:p>
          <a:p>
            <a:pPr marL="0" indent="0" latinLnBrk="0">
              <a:lnSpc>
                <a:spcPts val="3600"/>
              </a:lnSpc>
              <a:spcBef>
                <a:spcPts val="0"/>
              </a:spcBef>
              <a:buNone/>
            </a:pPr>
            <a:r>
              <a:rPr lang="zh-CN" altLang="en-US" sz="2800"/>
              <a:t>36　{</a:t>
            </a:r>
            <a:endParaRPr lang="zh-CN" altLang="en-US" sz="2800"/>
          </a:p>
          <a:p>
            <a:pPr marL="0" indent="0" latinLnBrk="0">
              <a:lnSpc>
                <a:spcPts val="3600"/>
              </a:lnSpc>
              <a:spcBef>
                <a:spcPts val="0"/>
              </a:spcBef>
              <a:buNone/>
            </a:pPr>
            <a:r>
              <a:rPr lang="zh-CN" altLang="en-US" sz="2800"/>
              <a:t>37　	while(busy());</a:t>
            </a:r>
            <a:endParaRPr lang="zh-CN" altLang="en-US" sz="2800"/>
          </a:p>
          <a:p>
            <a:pPr marL="0" indent="0" latinLnBrk="0">
              <a:lnSpc>
                <a:spcPts val="3600"/>
              </a:lnSpc>
              <a:spcBef>
                <a:spcPts val="0"/>
              </a:spcBef>
              <a:buNone/>
            </a:pPr>
            <a:r>
              <a:rPr lang="zh-CN" altLang="en-US" sz="2800"/>
              <a:t>38　	    rs = 0;   //指令寄存器有效</a:t>
            </a:r>
            <a:endParaRPr lang="zh-CN" altLang="en-US" sz="2800"/>
          </a:p>
          <a:p>
            <a:pPr marL="0" indent="0" latinLnBrk="0">
              <a:lnSpc>
                <a:spcPts val="3600"/>
              </a:lnSpc>
              <a:spcBef>
                <a:spcPts val="0"/>
              </a:spcBef>
              <a:buNone/>
            </a:pPr>
            <a:r>
              <a:rPr lang="zh-CN" altLang="en-US" sz="2800"/>
              <a:t>39　	    rw = 0;   //写操作选择</a:t>
            </a:r>
            <a:endParaRPr lang="zh-CN" altLang="en-US" sz="2800"/>
          </a:p>
          <a:p>
            <a:pPr marL="0" indent="0" latinLnBrk="0">
              <a:lnSpc>
                <a:spcPts val="3600"/>
              </a:lnSpc>
              <a:spcBef>
                <a:spcPts val="0"/>
              </a:spcBef>
              <a:buNone/>
            </a:pPr>
            <a:r>
              <a:rPr lang="zh-CN" altLang="en-US" sz="2800"/>
              <a:t>40　	    DATA = cmd;</a:t>
            </a:r>
            <a:endParaRPr lang="zh-CN" altLang="en-US" sz="2800"/>
          </a:p>
          <a:p>
            <a:pPr marL="0" indent="0" latinLnBrk="0">
              <a:lnSpc>
                <a:spcPts val="3600"/>
              </a:lnSpc>
              <a:spcBef>
                <a:spcPts val="0"/>
              </a:spcBef>
              <a:buNone/>
            </a:pPr>
            <a:r>
              <a:rPr lang="zh-CN" altLang="en-US" sz="2800"/>
              <a:t>41　	    delay(5);</a:t>
            </a:r>
            <a:endParaRPr lang="zh-CN" altLang="en-US" sz="2800"/>
          </a:p>
          <a:p>
            <a:pPr marL="0" indent="0" latinLnBrk="0">
              <a:lnSpc>
                <a:spcPts val="3600"/>
              </a:lnSpc>
              <a:spcBef>
                <a:spcPts val="0"/>
              </a:spcBef>
              <a:buNone/>
            </a:pPr>
            <a:r>
              <a:rPr lang="zh-CN" altLang="en-US" sz="2800"/>
              <a:t>42　      en = 1;</a:t>
            </a:r>
            <a:endParaRPr lang="zh-CN" altLang="en-US" sz="2800"/>
          </a:p>
          <a:p>
            <a:pPr marL="0" indent="0" latinLnBrk="0">
              <a:lnSpc>
                <a:spcPts val="3600"/>
              </a:lnSpc>
              <a:spcBef>
                <a:spcPts val="0"/>
              </a:spcBef>
              <a:buNone/>
            </a:pPr>
            <a:r>
              <a:rPr lang="zh-CN" altLang="en-US" sz="2800"/>
              <a:t>43　	    delay(5);</a:t>
            </a:r>
            <a:endParaRPr lang="zh-CN" altLang="en-US" sz="2800"/>
          </a:p>
          <a:p>
            <a:pPr marL="0" indent="0" latinLnBrk="0">
              <a:lnSpc>
                <a:spcPts val="3600"/>
              </a:lnSpc>
              <a:spcBef>
                <a:spcPts val="0"/>
              </a:spcBef>
              <a:buNone/>
            </a:pPr>
            <a:r>
              <a:rPr lang="zh-CN" altLang="en-US" sz="2800"/>
              <a:t>44　	    en = 0;</a:t>
            </a:r>
            <a:endParaRPr lang="zh-CN" altLang="en-US" sz="2800"/>
          </a:p>
          <a:p>
            <a:pPr marL="0" indent="0" latinLnBrk="0">
              <a:lnSpc>
                <a:spcPts val="3600"/>
              </a:lnSpc>
              <a:spcBef>
                <a:spcPts val="0"/>
              </a:spcBef>
              <a:buNone/>
            </a:pPr>
            <a:r>
              <a:rPr lang="zh-CN" altLang="en-US" sz="2800"/>
              <a:t>45　}</a:t>
            </a:r>
            <a:endParaRPr lang="zh-CN" altLang="en-US" sz="2800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2120900" y="91440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chemeClr val="tx1"/>
                </a:solidFill>
                <a:sym typeface="+mn-ea"/>
              </a:rPr>
              <a:t>6.2.3 液晶显示屏设计实例</a:t>
            </a: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00" y="1179195"/>
            <a:ext cx="53181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ym typeface="+mn-ea"/>
              </a:rPr>
              <a:t>写指令函数</a:t>
            </a:r>
            <a:r>
              <a:rPr lang="en-US" altLang="zh-CN" sz="3200" b="1">
                <a:sym typeface="+mn-ea"/>
              </a:rPr>
              <a:t>——</a:t>
            </a:r>
            <a:r>
              <a:rPr lang="en-US" altLang="zh-CN" sz="3200" b="1">
                <a:solidFill>
                  <a:srgbClr val="C00000"/>
                </a:solidFill>
                <a:sym typeface="+mn-ea"/>
              </a:rPr>
              <a:t>write_cmd</a:t>
            </a:r>
            <a:r>
              <a:rPr lang="en-US" altLang="zh-CN" sz="3200" b="1">
                <a:sym typeface="+mn-ea"/>
              </a:rPr>
              <a:t>()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8032115" y="1762760"/>
            <a:ext cx="3605530" cy="1814830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p>
            <a:r>
              <a:rPr lang="zh-CN" altLang="en-US" sz="2800"/>
              <a:t>⑥　#define DATA P0 </a:t>
            </a:r>
            <a:endParaRPr lang="zh-CN" altLang="en-US" sz="2800"/>
          </a:p>
          <a:p>
            <a:r>
              <a:rPr lang="zh-CN" altLang="en-US" sz="2800"/>
              <a:t>⑦　sbit rs = P2^1;</a:t>
            </a:r>
            <a:endParaRPr lang="zh-CN" altLang="en-US" sz="2800"/>
          </a:p>
          <a:p>
            <a:r>
              <a:rPr lang="zh-CN" altLang="en-US" sz="2800"/>
              <a:t>⑧　sbit rw = P2^2;</a:t>
            </a:r>
            <a:endParaRPr lang="zh-CN" altLang="en-US" sz="2800"/>
          </a:p>
          <a:p>
            <a:r>
              <a:rPr lang="zh-CN" altLang="en-US" sz="2800"/>
              <a:t>⑨　sbit en = P2^3;</a:t>
            </a:r>
            <a:endParaRPr lang="zh-CN" altLang="en-US" sz="2800"/>
          </a:p>
        </p:txBody>
      </p:sp>
    </p:spTree>
  </p:cSld>
  <p:clrMapOvr>
    <a:masterClrMapping/>
  </p:clrMapOvr>
  <p:transition spd="med">
    <p:split orient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920" y="1665605"/>
            <a:ext cx="5943600" cy="4961255"/>
          </a:xfrm>
          <a:solidFill>
            <a:srgbClr val="FFFF99"/>
          </a:solidFill>
        </p:spPr>
        <p:txBody>
          <a:bodyPr/>
          <a:p>
            <a:pPr marL="0" indent="0">
              <a:buNone/>
            </a:pPr>
            <a:r>
              <a:rPr lang="zh-CN" altLang="en-US" sz="2400"/>
              <a:t>46　void write_data (u8 dat) //写数据函数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47　{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48　	while(</a:t>
            </a:r>
            <a:r>
              <a:rPr lang="zh-CN" altLang="en-US" sz="2400" b="1">
                <a:solidFill>
                  <a:schemeClr val="accent5">
                    <a:lumMod val="50000"/>
                  </a:schemeClr>
                </a:solidFill>
              </a:rPr>
              <a:t>busy</a:t>
            </a:r>
            <a:r>
              <a:rPr lang="zh-CN" altLang="en-US" sz="2400"/>
              <a:t>());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49　	rs = 1;   //数据寄存器有效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50　   rw = 0;   //写操作选择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51　       DATA = dat;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52　	    delay(5);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53　	    en = 1;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54　            delay(5);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55　	    en = 0;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56　}</a:t>
            </a:r>
            <a:endParaRPr lang="zh-CN" altLang="en-US" sz="2400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330835" y="939165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chemeClr val="tx1"/>
                </a:solidFill>
              </a:rPr>
              <a:t>程序设计</a:t>
            </a:r>
            <a:r>
              <a:rPr lang="en-US" altLang="zh-CN" sz="3200">
                <a:solidFill>
                  <a:schemeClr val="tx1"/>
                </a:solidFill>
              </a:rPr>
              <a:t>——</a:t>
            </a:r>
            <a:r>
              <a:rPr lang="en-US" altLang="zh-CN" sz="3200">
                <a:solidFill>
                  <a:srgbClr val="C00000"/>
                </a:solidFill>
              </a:rPr>
              <a:t>write_data</a:t>
            </a:r>
            <a:r>
              <a:rPr lang="en-US" altLang="zh-CN" sz="3200">
                <a:solidFill>
                  <a:schemeClr val="tx1"/>
                </a:solidFill>
              </a:rPr>
              <a:t>()</a:t>
            </a:r>
            <a:endParaRPr lang="en-US" altLang="zh-CN" sz="3200">
              <a:solidFill>
                <a:schemeClr val="tx1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2120900" y="91440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chemeClr val="tx1"/>
                </a:solidFill>
                <a:sym typeface="+mn-ea"/>
              </a:rPr>
              <a:t>6.2.3 液晶显示屏设计实例</a:t>
            </a: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66560" y="1665605"/>
            <a:ext cx="5267960" cy="4961890"/>
          </a:xfrm>
          <a:prstGeom prst="rect">
            <a:avLst/>
          </a:prstGeom>
          <a:solidFill>
            <a:schemeClr val="accent5"/>
          </a:solidFill>
        </p:spPr>
        <p:txBody>
          <a:bodyPr wrap="square" rtlCol="0">
            <a:spAutoFit/>
          </a:bodyPr>
          <a:p>
            <a:pPr algn="l" eaLnBrk="0" fontAlgn="base" hangingPunct="0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zh-CN" altLang="en-US" sz="2400" kern="0"/>
              <a:t>24　bit</a:t>
            </a:r>
            <a:r>
              <a:rPr lang="zh-CN" altLang="en-US" sz="2400" b="1" kern="0">
                <a:solidFill>
                  <a:schemeClr val="accent5">
                    <a:lumMod val="50000"/>
                  </a:schemeClr>
                </a:solidFill>
              </a:rPr>
              <a:t> busy()</a:t>
            </a:r>
            <a:r>
              <a:rPr lang="zh-CN" altLang="en-US" sz="2400" b="1" kern="0"/>
              <a:t> </a:t>
            </a:r>
            <a:r>
              <a:rPr lang="zh-CN" altLang="en-US" sz="2400" kern="0"/>
              <a:t>  //判断LCD是否忙碌</a:t>
            </a:r>
            <a:endParaRPr lang="zh-CN" altLang="en-US" sz="2400" kern="0"/>
          </a:p>
          <a:p>
            <a:pPr algn="l" eaLnBrk="0" fontAlgn="base" hangingPunct="0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zh-CN" altLang="en-US" sz="2400" kern="0"/>
              <a:t>25　{</a:t>
            </a:r>
            <a:endParaRPr lang="zh-CN" altLang="en-US" sz="2400" kern="0"/>
          </a:p>
          <a:p>
            <a:pPr algn="l" eaLnBrk="0" fontAlgn="base" hangingPunct="0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zh-CN" altLang="en-US" sz="2400" kern="0"/>
              <a:t>26　   bit result;</a:t>
            </a:r>
            <a:endParaRPr lang="zh-CN" altLang="en-US" sz="2400" kern="0"/>
          </a:p>
          <a:p>
            <a:pPr algn="l" eaLnBrk="0" fontAlgn="base" hangingPunct="0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zh-CN" altLang="en-US" sz="2400" kern="0"/>
              <a:t>27　   rs = 0;  //指令寄存器有效</a:t>
            </a:r>
            <a:endParaRPr lang="zh-CN" altLang="en-US" sz="2400" kern="0"/>
          </a:p>
          <a:p>
            <a:pPr algn="l" eaLnBrk="0" fontAlgn="base" hangingPunct="0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zh-CN" altLang="en-US" sz="2400" kern="0"/>
              <a:t>28　   rw = 1;  //读操作选择</a:t>
            </a:r>
            <a:endParaRPr lang="zh-CN" altLang="en-US" sz="2400" kern="0"/>
          </a:p>
          <a:p>
            <a:pPr algn="l" eaLnBrk="0" fontAlgn="base" hangingPunct="0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zh-CN" altLang="en-US" sz="2400" kern="0"/>
              <a:t>29　   en = 1;  //使能有效</a:t>
            </a:r>
            <a:endParaRPr lang="zh-CN" altLang="en-US" sz="2400" kern="0"/>
          </a:p>
          <a:p>
            <a:pPr algn="l" eaLnBrk="0" fontAlgn="base" hangingPunct="0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zh-CN" altLang="en-US" sz="2400" kern="0"/>
              <a:t>30　   delay(5);</a:t>
            </a:r>
            <a:endParaRPr lang="zh-CN" altLang="en-US" sz="2400" kern="0"/>
          </a:p>
          <a:p>
            <a:pPr algn="l" eaLnBrk="0" fontAlgn="base" hangingPunct="0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zh-CN" altLang="en-US" sz="2400" kern="0"/>
              <a:t>31　   result = (bit)(P0 &amp; 0x80);//判断读出的数据是否为忙标志位BF=1</a:t>
            </a:r>
            <a:endParaRPr lang="zh-CN" altLang="en-US" sz="2400" kern="0"/>
          </a:p>
          <a:p>
            <a:pPr algn="l" eaLnBrk="0" fontAlgn="base" hangingPunct="0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zh-CN" altLang="en-US" sz="2400" kern="0"/>
              <a:t>32　   en = 0;</a:t>
            </a:r>
            <a:endParaRPr lang="zh-CN" altLang="en-US" sz="2400" kern="0"/>
          </a:p>
          <a:p>
            <a:pPr algn="l" eaLnBrk="0" fontAlgn="base" hangingPunct="0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zh-CN" altLang="en-US" sz="2400" kern="0"/>
              <a:t>33　return result;</a:t>
            </a:r>
            <a:endParaRPr lang="zh-CN" altLang="en-US" sz="2400" kern="0"/>
          </a:p>
          <a:p>
            <a:pPr algn="l" eaLnBrk="0" fontAlgn="base" hangingPunct="0">
              <a:lnSpc>
                <a:spcPct val="11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zh-CN" altLang="en-US" sz="2400" kern="0"/>
              <a:t>34　}</a:t>
            </a:r>
            <a:endParaRPr lang="zh-CN" altLang="en-US" sz="2400" kern="0"/>
          </a:p>
        </p:txBody>
      </p:sp>
    </p:spTree>
  </p:cSld>
  <p:clrMapOvr>
    <a:masterClrMapping/>
  </p:clrMapOvr>
  <p:transition spd="med">
    <p:split orient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6" name="图片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50335" y="1270000"/>
            <a:ext cx="8176260" cy="5204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46380" y="1443990"/>
            <a:ext cx="3703320" cy="4261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仿真运行结果</a:t>
            </a:r>
            <a:r>
              <a:rPr lang="zh-CN" altLang="en-US" sz="2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fontAlgn="auto">
              <a:spcBef>
                <a:spcPts val="600"/>
              </a:spcBef>
              <a:buFont typeface="Wingdings" panose="05000000000000000000" charset="0"/>
              <a:buChar char=""/>
            </a:pP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LCD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第一行按指定位置逐个显示单个字符。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fontAlgn="auto">
              <a:spcBef>
                <a:spcPts val="600"/>
              </a:spcBef>
              <a:buFont typeface="Wingdings" panose="05000000000000000000" charset="0"/>
              <a:buChar char="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第二行显示指定字符串。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 fontAlgn="auto">
              <a:spcBef>
                <a:spcPts val="600"/>
              </a:spcBef>
              <a:buFont typeface="Wingdings" panose="05000000000000000000" charset="0"/>
              <a:buChar char="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显示完成后通过</a:t>
            </a: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while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）指令停在当前状态。</a:t>
            </a:r>
            <a:endParaRPr lang="zh-CN" altLang="en-US" sz="2800" b="1"/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2120900" y="91440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chemeClr val="tx1"/>
                </a:solidFill>
                <a:sym typeface="+mn-ea"/>
              </a:rPr>
              <a:t>6.2.3 液晶显示屏设计实例</a:t>
            </a: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58900" y="0"/>
            <a:ext cx="9914467" cy="847725"/>
          </a:xfrm>
        </p:spPr>
        <p:txBody>
          <a:bodyPr/>
          <a:p>
            <a:pPr algn="ctr"/>
            <a:r>
              <a:rPr lang="zh-CN" altLang="en-US"/>
              <a:t>小结与作业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96975"/>
            <a:ext cx="11094720" cy="3100705"/>
          </a:xfrm>
          <a:solidFill>
            <a:srgbClr val="FFFF99">
              <a:alpha val="70000"/>
            </a:srgbClr>
          </a:solidFill>
        </p:spPr>
        <p:txBody>
          <a:bodyPr/>
          <a:p>
            <a:pPr marL="0" indent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/>
              <a:t>        LCD1602液晶主要用来显示2行、每行16字符的数字、字母、图形和少量自定义汉字。要显示汉字等复杂字符可以采用 LCD12864，它128×64 点分辨率的、带中文字库的LCD液晶显示屏。</a:t>
            </a:r>
            <a:endParaRPr lang="en-US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609600" y="4646930"/>
            <a:ext cx="11313160" cy="1272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3200" b="1">
                <a:sym typeface="+mn-ea"/>
              </a:rPr>
              <a:t>作业：编写程序，</a:t>
            </a:r>
            <a:r>
              <a:rPr lang="en-US" altLang="zh-CN" sz="3200" b="1">
                <a:sym typeface="+mn-ea"/>
              </a:rPr>
              <a:t>利用LCD1602设计电子价格标签</a:t>
            </a:r>
            <a:r>
              <a:rPr lang="zh-CN" altLang="en-US" sz="3200" b="1">
                <a:sym typeface="+mn-ea"/>
              </a:rPr>
              <a:t>，</a:t>
            </a:r>
            <a:r>
              <a:rPr lang="en-US" altLang="zh-CN" sz="3200" b="1">
                <a:sym typeface="+mn-ea"/>
              </a:rPr>
              <a:t>通过键盘</a:t>
            </a:r>
            <a:endParaRPr lang="en-US" altLang="zh-CN" sz="3200" b="1">
              <a:sym typeface="+mn-ea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3200" b="1">
                <a:sym typeface="+mn-ea"/>
              </a:rPr>
              <a:t>可以修改</a:t>
            </a:r>
            <a:r>
              <a:rPr lang="zh-CN" altLang="en-US" sz="3200" b="1">
                <a:sym typeface="+mn-ea"/>
              </a:rPr>
              <a:t>并</a:t>
            </a:r>
            <a:r>
              <a:rPr lang="en-US" altLang="zh-CN" sz="3200" b="1">
                <a:sym typeface="+mn-ea"/>
              </a:rPr>
              <a:t>显示</a:t>
            </a:r>
            <a:r>
              <a:rPr lang="zh-CN" altLang="en-US" sz="3200" b="1">
                <a:sym typeface="+mn-ea"/>
              </a:rPr>
              <a:t>修改后的</a:t>
            </a:r>
            <a:r>
              <a:rPr lang="en-US" altLang="zh-CN" sz="3200" b="1">
                <a:sym typeface="+mn-ea"/>
              </a:rPr>
              <a:t>价格。</a:t>
            </a:r>
            <a:endParaRPr lang="zh-CN" altLang="en-US" sz="3200" b="1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294130" y="5329555"/>
            <a:ext cx="1577975" cy="1205230"/>
          </a:xfrm>
          <a:prstGeom prst="rect">
            <a:avLst/>
          </a:prstGeom>
          <a:solidFill>
            <a:schemeClr val="bg1">
              <a:alpha val="37000"/>
            </a:schemeClr>
          </a:solidFill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91515" y="1684655"/>
            <a:ext cx="11284585" cy="348805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zh-CN" altLang="en-US" sz="2800" b="1"/>
              <a:t>LCD是一种介于固态与液态之间的物质，本身是</a:t>
            </a:r>
            <a:r>
              <a:rPr lang="zh-CN" altLang="en-US" sz="2800" b="1">
                <a:solidFill>
                  <a:srgbClr val="C00000"/>
                </a:solidFill>
              </a:rPr>
              <a:t>不能发光</a:t>
            </a:r>
            <a:r>
              <a:rPr lang="zh-CN" altLang="en-US" sz="2800" b="1"/>
              <a:t>的，需借助要额外的光源才行。</a:t>
            </a:r>
            <a:endParaRPr lang="zh-CN" altLang="en-US" sz="2800" b="1"/>
          </a:p>
          <a:p>
            <a:r>
              <a:rPr lang="zh-CN" altLang="en-US" sz="2800" b="1"/>
              <a:t>两块平行板之间填充 液晶材料，通过</a:t>
            </a:r>
            <a:r>
              <a:rPr lang="zh-CN" altLang="en-US" sz="2800" b="1">
                <a:solidFill>
                  <a:srgbClr val="C00000"/>
                </a:solidFill>
              </a:rPr>
              <a:t>电压</a:t>
            </a:r>
            <a:r>
              <a:rPr lang="zh-CN" altLang="en-US" sz="2800" b="1"/>
              <a:t>来改变液晶材料内部分子的排列状况，通电时排列变得有序，使光线容易通过；不通电时排列混乱，阻止光线通过，以达到遮光和透光的目的来显示深浅不一，错落有致的图象。</a:t>
            </a:r>
            <a:endParaRPr lang="zh-CN" altLang="en-US" sz="2800" b="1"/>
          </a:p>
          <a:p>
            <a:r>
              <a:rPr lang="zh-CN" altLang="en-US" sz="2800" b="1"/>
              <a:t>只要在两块平板间再加上三元色的</a:t>
            </a:r>
            <a:r>
              <a:rPr lang="zh-CN" altLang="en-US" sz="2800" b="1">
                <a:solidFill>
                  <a:srgbClr val="C00000"/>
                </a:solidFill>
              </a:rPr>
              <a:t>滤光层</a:t>
            </a:r>
            <a:r>
              <a:rPr lang="zh-CN" altLang="en-US" sz="2800" b="1"/>
              <a:t>，就可实现显示</a:t>
            </a:r>
            <a:r>
              <a:rPr lang="zh-CN" altLang="en-US" sz="2800" b="1">
                <a:solidFill>
                  <a:srgbClr val="C00000"/>
                </a:solidFill>
              </a:rPr>
              <a:t>彩色</a:t>
            </a:r>
            <a:r>
              <a:rPr lang="zh-CN" altLang="en-US" sz="2800" b="1"/>
              <a:t>图象。</a:t>
            </a:r>
            <a:endParaRPr lang="zh-CN" altLang="en-US" sz="2800" b="1"/>
          </a:p>
        </p:txBody>
      </p:sp>
      <p:sp>
        <p:nvSpPr>
          <p:cNvPr id="10" name="文本框 9"/>
          <p:cNvSpPr txBox="1"/>
          <p:nvPr/>
        </p:nvSpPr>
        <p:spPr>
          <a:xfrm>
            <a:off x="1455420" y="562102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/>
              <a:t>单片机</a:t>
            </a:r>
            <a:endParaRPr lang="zh-CN" altLang="en-US" sz="2800" b="1"/>
          </a:p>
        </p:txBody>
      </p:sp>
      <p:sp>
        <p:nvSpPr>
          <p:cNvPr id="7" name="圆角矩形 6"/>
          <p:cNvSpPr/>
          <p:nvPr/>
        </p:nvSpPr>
        <p:spPr>
          <a:xfrm>
            <a:off x="4137025" y="5380990"/>
            <a:ext cx="1831340" cy="1221105"/>
          </a:xfrm>
          <a:prstGeom prst="roundRect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单圆角矩形 7"/>
          <p:cNvSpPr/>
          <p:nvPr/>
        </p:nvSpPr>
        <p:spPr>
          <a:xfrm>
            <a:off x="7310120" y="5708650"/>
            <a:ext cx="3126105" cy="669925"/>
          </a:xfrm>
          <a:prstGeom prst="round1Rect">
            <a:avLst/>
          </a:prstGeom>
          <a:ln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5984875" y="6066790"/>
            <a:ext cx="1294765" cy="0"/>
          </a:xfrm>
          <a:prstGeom prst="straightConnector1">
            <a:avLst/>
          </a:prstGeom>
          <a:ln w="34925" cmpd="sng">
            <a:solidFill>
              <a:srgbClr val="002060"/>
            </a:solidFill>
            <a:tailEnd type="arrow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603750" y="573024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/>
              <a:t>驱动</a:t>
            </a:r>
            <a:endParaRPr lang="zh-CN" altLang="en-US" sz="2800" b="1"/>
          </a:p>
        </p:txBody>
      </p:sp>
      <p:sp>
        <p:nvSpPr>
          <p:cNvPr id="13" name="文本框 12"/>
          <p:cNvSpPr txBox="1"/>
          <p:nvPr/>
        </p:nvSpPr>
        <p:spPr>
          <a:xfrm>
            <a:off x="8105140" y="5797550"/>
            <a:ext cx="1711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/>
              <a:t>液晶屏幕 </a:t>
            </a:r>
            <a:endParaRPr lang="zh-CN" altLang="en-US" sz="2800" b="1"/>
          </a:p>
        </p:txBody>
      </p:sp>
      <p:sp>
        <p:nvSpPr>
          <p:cNvPr id="14" name="文本框 13"/>
          <p:cNvSpPr txBox="1"/>
          <p:nvPr/>
        </p:nvSpPr>
        <p:spPr>
          <a:xfrm>
            <a:off x="3068320" y="542798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/>
              <a:t>通信</a:t>
            </a:r>
            <a:endParaRPr lang="zh-CN" altLang="en-US" sz="2800" b="1"/>
          </a:p>
        </p:txBody>
      </p:sp>
      <p:sp>
        <p:nvSpPr>
          <p:cNvPr id="15" name="文本框 14"/>
          <p:cNvSpPr txBox="1"/>
          <p:nvPr/>
        </p:nvSpPr>
        <p:spPr>
          <a:xfrm>
            <a:off x="6214110" y="545719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/>
              <a:t>控制</a:t>
            </a:r>
            <a:endParaRPr lang="zh-CN" altLang="en-US" sz="2800" b="1"/>
          </a:p>
        </p:txBody>
      </p:sp>
      <p:sp>
        <p:nvSpPr>
          <p:cNvPr id="16" name="标题 1"/>
          <p:cNvSpPr>
            <a:spLocks noGrp="1"/>
          </p:cNvSpPr>
          <p:nvPr/>
        </p:nvSpPr>
        <p:spPr>
          <a:xfrm>
            <a:off x="1536700" y="163195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>
                <a:solidFill>
                  <a:schemeClr val="tx1"/>
                </a:solidFill>
              </a:rPr>
              <a:t>6.2 LCD显示屏应用设计</a:t>
            </a: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9" name="直接箭头连接符 18"/>
          <p:cNvCxnSpPr/>
          <p:nvPr/>
        </p:nvCxnSpPr>
        <p:spPr>
          <a:xfrm>
            <a:off x="2971800" y="5974080"/>
            <a:ext cx="990600" cy="0"/>
          </a:xfrm>
          <a:prstGeom prst="straightConnector1">
            <a:avLst/>
          </a:prstGeom>
          <a:ln w="34925" cmpd="sng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691515" y="1101090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>
                <a:solidFill>
                  <a:srgbClr val="C00000"/>
                </a:solidFill>
              </a:rPr>
              <a:t>液晶显示原理：</a:t>
            </a:r>
            <a:endParaRPr lang="zh-CN" altLang="en-US" sz="3200" b="1">
              <a:solidFill>
                <a:srgbClr val="C00000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00" y="1010920"/>
            <a:ext cx="4864100" cy="3446780"/>
          </a:xfrm>
          <a:prstGeom prst="rect">
            <a:avLst/>
          </a:prstGeom>
          <a:ln w="44450">
            <a:solidFill>
              <a:srgbClr val="C00000"/>
            </a:solidFill>
          </a:ln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uiExpand="1" build="p"/>
      <p:bldP spid="6" grpId="0" animBg="1"/>
      <p:bldP spid="10" grpId="0"/>
      <p:bldP spid="7" grpId="0" animBg="1"/>
      <p:bldP spid="8" grpId="0" animBg="1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标题 1"/>
          <p:cNvSpPr>
            <a:spLocks noGrp="1"/>
          </p:cNvSpPr>
          <p:nvPr/>
        </p:nvSpPr>
        <p:spPr>
          <a:xfrm>
            <a:off x="1139190" y="163195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>
                <a:solidFill>
                  <a:schemeClr val="tx1"/>
                </a:solidFill>
              </a:rPr>
              <a:t>6.2 LCD显示屏应用设计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内容占位符 1"/>
          <p:cNvSpPr/>
          <p:nvPr>
            <p:ph idx="1"/>
          </p:nvPr>
        </p:nvSpPr>
        <p:spPr>
          <a:xfrm>
            <a:off x="610235" y="1094105"/>
            <a:ext cx="10972800" cy="4670425"/>
          </a:xfrm>
        </p:spPr>
        <p:txBody>
          <a:bodyPr/>
          <a:p>
            <a:r>
              <a:rPr lang="zh-CN" altLang="en-US" b="1"/>
              <a:t>液晶优点：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1、零辐射，低耗能，散热小；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2、纤薄轻巧，面积大，节省空间；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3</a:t>
            </a:r>
            <a:r>
              <a:rPr lang="zh-CN" altLang="zh-CN" b="1"/>
              <a:t>、</a:t>
            </a:r>
            <a:r>
              <a:rPr lang="en-US" altLang="zh-CN" b="1"/>
              <a:t>画面稳定不闪烁</a:t>
            </a:r>
            <a:r>
              <a:rPr lang="zh-CN" altLang="en-US" b="1"/>
              <a:t>。</a:t>
            </a:r>
            <a:endParaRPr lang="zh-CN" altLang="en-US" b="1"/>
          </a:p>
          <a:p>
            <a:r>
              <a:rPr lang="zh-CN" altLang="en-US" b="1"/>
              <a:t>应用领域：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1</a:t>
            </a:r>
            <a:r>
              <a:rPr lang="zh-CN" altLang="en-US" b="1"/>
              <a:t>、消费电子产品屏幕（平板电脑、</a:t>
            </a:r>
            <a:r>
              <a:rPr lang="en-US" altLang="zh-CN" b="1"/>
              <a:t>MP3</a:t>
            </a:r>
            <a:r>
              <a:rPr lang="zh-CN" altLang="en-US" b="1"/>
              <a:t>、电子表、汽车导航与仪表盘、家电控制显示屏）。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2</a:t>
            </a:r>
            <a:r>
              <a:rPr lang="zh-CN" altLang="en-US" b="1"/>
              <a:t>、机场、地铁、公路等交通运输行业 信息显示终端；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3</a:t>
            </a:r>
            <a:r>
              <a:rPr lang="zh-CN" altLang="en-US" b="1"/>
              <a:t>、银行、超市、商店、金融服务领域的信息显示屏；</a:t>
            </a:r>
            <a:endParaRPr lang="zh-CN" altLang="en-US" b="1"/>
          </a:p>
          <a:p>
            <a:pPr marL="0" indent="0">
              <a:buNone/>
            </a:pPr>
            <a:r>
              <a:rPr lang="en-US" altLang="zh-CN" b="1"/>
              <a:t>4</a:t>
            </a:r>
            <a:r>
              <a:rPr lang="zh-CN" altLang="en-US" b="1"/>
              <a:t>、工业仪表仪器显示</a:t>
            </a:r>
            <a:r>
              <a:rPr lang="zh-CN" altLang="en-US" b="1">
                <a:sym typeface="+mn-ea"/>
              </a:rPr>
              <a:t>屏等。</a:t>
            </a:r>
            <a:endParaRPr lang="zh-CN" altLang="en-US" b="1"/>
          </a:p>
        </p:txBody>
      </p:sp>
    </p:spTree>
  </p:cSld>
  <p:clrMapOvr>
    <a:masterClrMapping/>
  </p:clrMapOvr>
  <p:transition spd="med">
    <p:pull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/>
          <p:nvPr>
            <p:ph idx="1"/>
          </p:nvPr>
        </p:nvSpPr>
        <p:spPr>
          <a:xfrm>
            <a:off x="610235" y="1094105"/>
            <a:ext cx="11308080" cy="1383665"/>
          </a:xfrm>
        </p:spPr>
        <p:txBody>
          <a:bodyPr/>
          <a:p>
            <a:r>
              <a:rPr lang="en-US" altLang="zh-CN"/>
              <a:t>LCD1602</a:t>
            </a:r>
            <a:r>
              <a:rPr lang="zh-CN" altLang="en-US"/>
              <a:t>特点：</a:t>
            </a:r>
            <a:endParaRPr lang="zh-CN" altLang="en-US"/>
          </a:p>
          <a:p>
            <a:pPr marL="0" indent="0">
              <a:buNone/>
            </a:pPr>
            <a:r>
              <a:rPr lang="zh-CN" altLang="en-US" sz="2800" b="1"/>
              <a:t>1、每个字符液晶模块由一个5x8或者5x11等点阵字符位组成。</a:t>
            </a:r>
            <a:endParaRPr lang="zh-CN" altLang="en-US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3435" y="3822065"/>
            <a:ext cx="6189980" cy="2117725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/>
        </p:nvSpPr>
        <p:spPr>
          <a:xfrm>
            <a:off x="1628140" y="132715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>
                <a:solidFill>
                  <a:schemeClr val="tx1"/>
                </a:solidFill>
              </a:rPr>
              <a:t>6.2.1 LCD1602 内部结构及引脚介绍</a:t>
            </a:r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8794750" y="2788920"/>
          <a:ext cx="1917700" cy="3032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3540"/>
                <a:gridCol w="383540"/>
                <a:gridCol w="383540"/>
                <a:gridCol w="383540"/>
                <a:gridCol w="38354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8686165" y="2222500"/>
            <a:ext cx="26225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</a:rPr>
              <a:t>5</a:t>
            </a:r>
            <a:r>
              <a:rPr lang="en-US" altLang="zh-CN" b="1">
                <a:solidFill>
                  <a:srgbClr val="C00000"/>
                </a:solidFill>
                <a:latin typeface="Arial" panose="020B0604020202020204" pitchFamily="34" charset="0"/>
              </a:rPr>
              <a:t>×8</a:t>
            </a:r>
            <a:r>
              <a:rPr lang="zh-CN" altLang="en-US" b="1">
                <a:solidFill>
                  <a:srgbClr val="C00000"/>
                </a:solidFill>
                <a:latin typeface="Arial" panose="020B0604020202020204" pitchFamily="34" charset="0"/>
              </a:rPr>
              <a:t>点阵显示字母</a:t>
            </a:r>
            <a:r>
              <a:rPr lang="en-US" altLang="zh-CN" b="1">
                <a:solidFill>
                  <a:srgbClr val="C00000"/>
                </a:solidFill>
                <a:latin typeface="Arial" panose="020B0604020202020204" pitchFamily="34" charset="0"/>
              </a:rPr>
              <a:t>L</a:t>
            </a:r>
            <a:endParaRPr lang="en-US" altLang="zh-CN" b="1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en-US" altLang="zh-CN">
                <a:latin typeface="Arial" panose="020B0604020202020204" pitchFamily="34" charset="0"/>
              </a:rPr>
              <a:t>    </a:t>
            </a:r>
            <a:r>
              <a:rPr lang="zh-CN" altLang="en-US">
                <a:latin typeface="Arial" panose="020B0604020202020204" pitchFamily="34" charset="0"/>
              </a:rPr>
              <a:t>（绿色背光）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0235" y="2222500"/>
            <a:ext cx="7958455" cy="1398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fontAlgn="auto">
              <a:spcAft>
                <a:spcPts val="600"/>
              </a:spcAft>
              <a:buNone/>
            </a:pPr>
            <a:r>
              <a:rPr lang="zh-CN" altLang="en-US" sz="2800" b="1" kern="0">
                <a:sym typeface="+mn-ea"/>
              </a:rPr>
              <a:t>2、1602：每行16个字符，共2行。</a:t>
            </a:r>
            <a:endParaRPr lang="zh-CN" altLang="en-US" sz="2800" b="1" kern="0"/>
          </a:p>
          <a:p>
            <a:pPr marL="0" indent="0">
              <a:buNone/>
            </a:pPr>
            <a:r>
              <a:rPr lang="zh-CN" altLang="en-US" sz="2800" b="1" kern="0">
                <a:sym typeface="+mn-ea"/>
              </a:rPr>
              <a:t>3、 显示数字、字母、图形以及少量自定义字符。</a:t>
            </a:r>
            <a:endParaRPr lang="zh-CN" altLang="en-US" b="1"/>
          </a:p>
          <a:p>
            <a:pPr marL="0" indent="0">
              <a:buNone/>
            </a:pPr>
            <a:r>
              <a:rPr lang="zh-CN" altLang="en-US" sz="2400" b="1">
                <a:sym typeface="+mn-ea"/>
              </a:rPr>
              <a:t>（每个字符模块点阵少，不支持复杂图形或汉字显示）</a:t>
            </a:r>
            <a:endParaRPr lang="zh-CN" altLang="en-US" sz="2400" b="1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7191375" y="2248535"/>
            <a:ext cx="5817235" cy="2884170"/>
          </a:xfrm>
          <a:prstGeom prst="rect">
            <a:avLst/>
          </a:prstGeom>
        </p:spPr>
      </p:pic>
      <p:sp>
        <p:nvSpPr>
          <p:cNvPr id="16" name="标题 1"/>
          <p:cNvSpPr>
            <a:spLocks noGrp="1"/>
          </p:cNvSpPr>
          <p:nvPr/>
        </p:nvSpPr>
        <p:spPr>
          <a:xfrm>
            <a:off x="1628140" y="132715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>
                <a:solidFill>
                  <a:schemeClr val="tx1"/>
                </a:solidFill>
              </a:rPr>
              <a:t>6.2.1 LCD1602 内部结构及引脚介绍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内容占位符 1"/>
          <p:cNvSpPr/>
          <p:nvPr>
            <p:ph idx="1"/>
          </p:nvPr>
        </p:nvSpPr>
        <p:spPr>
          <a:xfrm>
            <a:off x="609600" y="1196975"/>
            <a:ext cx="11404600" cy="4670425"/>
          </a:xfrm>
        </p:spPr>
        <p:txBody>
          <a:bodyPr/>
          <a:p>
            <a:endParaRPr lang="zh-CN" altLang="en-US"/>
          </a:p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28140" y="1196975"/>
            <a:ext cx="574294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 b="1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V0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为液晶显示器对比度调整端，接正电源时对比度最弱，接地电源时对比度最高。</a:t>
            </a:r>
            <a:endParaRPr lang="zh-CN" altLang="en-US" sz="24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 flipV="1">
            <a:off x="7212965" y="1645920"/>
            <a:ext cx="2635885" cy="655320"/>
          </a:xfrm>
          <a:prstGeom prst="straightConnector1">
            <a:avLst/>
          </a:prstGeom>
          <a:ln w="22225" cmpd="sng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202690" y="2026920"/>
            <a:ext cx="72066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400" b="1">
                <a:solidFill>
                  <a:schemeClr val="accent5">
                    <a:lumMod val="1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RS</a:t>
            </a:r>
            <a:r>
              <a:rPr lang="zh-CN" altLang="en-US" sz="2400" b="1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为寄存器选择，高电平</a:t>
            </a:r>
            <a:r>
              <a:rPr lang="en-US" altLang="zh-CN" sz="2400" b="1">
                <a:solidFill>
                  <a:schemeClr val="accent5">
                    <a:lumMod val="1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zh-CN" altLang="en-US" sz="2400" b="1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时选择数据寄存器、  </a:t>
            </a:r>
            <a:endParaRPr lang="zh-CN" altLang="en-US" sz="2400" b="1">
              <a:solidFill>
                <a:schemeClr val="accent5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400" b="1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低电平</a:t>
            </a:r>
            <a:r>
              <a:rPr lang="en-US" altLang="zh-CN" sz="2400" b="1">
                <a:solidFill>
                  <a:schemeClr val="accent5">
                    <a:lumMod val="10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0</a:t>
            </a:r>
            <a:r>
              <a:rPr lang="zh-CN" altLang="en-US" sz="2400" b="1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时选择指令寄存器</a:t>
            </a:r>
            <a:r>
              <a:rPr lang="zh-CN" altLang="en-US" sz="20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000"/>
          </a:p>
        </p:txBody>
      </p:sp>
      <p:cxnSp>
        <p:nvCxnSpPr>
          <p:cNvPr id="7" name="直接箭头连接符 6"/>
          <p:cNvCxnSpPr/>
          <p:nvPr/>
        </p:nvCxnSpPr>
        <p:spPr>
          <a:xfrm flipH="1" flipV="1">
            <a:off x="7717790" y="2377440"/>
            <a:ext cx="1659255" cy="167640"/>
          </a:xfrm>
          <a:prstGeom prst="straightConnector1">
            <a:avLst/>
          </a:prstGeom>
          <a:ln w="28575" cmpd="sng">
            <a:solidFill>
              <a:srgbClr val="00206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465580" y="2808605"/>
            <a:ext cx="74612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RW为读写信号线，高电平时进行读操作，</a:t>
            </a:r>
            <a:endParaRPr lang="zh-CN" altLang="en-US" sz="2400" b="1">
              <a:solidFill>
                <a:schemeClr val="accent5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2400" b="1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低电平时进行写操作。</a:t>
            </a:r>
            <a:endParaRPr lang="zh-CN" altLang="en-US" sz="2400" b="1">
              <a:solidFill>
                <a:schemeClr val="accent5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6969125" y="2791460"/>
            <a:ext cx="2482215" cy="363220"/>
          </a:xfrm>
          <a:prstGeom prst="straightConnector1">
            <a:avLst/>
          </a:prstGeom>
          <a:ln w="28575" cmpd="sng">
            <a:solidFill>
              <a:srgbClr val="00206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38760" y="3638550"/>
            <a:ext cx="7847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E端为使能端，高电平时读取信息，负跳变时执行指令</a:t>
            </a:r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。</a:t>
            </a:r>
            <a:endParaRPr lang="zh-CN" altLang="en-US" sz="2400" b="1">
              <a:solidFill>
                <a:schemeClr val="accent5">
                  <a:lumMod val="25000"/>
                </a:schemeClr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H="1">
            <a:off x="7575550" y="3017520"/>
            <a:ext cx="1828165" cy="731520"/>
          </a:xfrm>
          <a:prstGeom prst="straightConnector1">
            <a:avLst/>
          </a:prstGeom>
          <a:ln w="28575" cmpd="sng">
            <a:solidFill>
              <a:schemeClr val="accent5">
                <a:lumMod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-78740" y="4144645"/>
            <a:ext cx="8488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400" b="1">
                <a:solidFill>
                  <a:srgbClr val="006C2B"/>
                </a:solidFill>
                <a:latin typeface="Times New Roman" panose="02020603050405020304" charset="0"/>
                <a:cs typeface="Times New Roman" panose="02020603050405020304" charset="0"/>
              </a:rPr>
              <a:t>D0</a:t>
            </a:r>
            <a:r>
              <a:rPr lang="zh-CN" altLang="en-US" sz="2400" b="1">
                <a:solidFill>
                  <a:srgbClr val="006C2B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sz="2400" b="1">
                <a:solidFill>
                  <a:srgbClr val="006C2B"/>
                </a:solidFill>
                <a:latin typeface="Times New Roman" panose="02020603050405020304" charset="0"/>
                <a:cs typeface="Times New Roman" panose="02020603050405020304" charset="0"/>
              </a:rPr>
              <a:t>D7</a:t>
            </a:r>
            <a:r>
              <a:rPr lang="zh-CN" altLang="en-US" sz="2400" b="1">
                <a:solidFill>
                  <a:srgbClr val="006C2B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400" b="1">
                <a:solidFill>
                  <a:srgbClr val="006C2B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r>
              <a:rPr lang="zh-CN" altLang="en-US" sz="2400" b="1">
                <a:solidFill>
                  <a:srgbClr val="006C2B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位双向数据端，单片机通过该口传输数据与指令。</a:t>
            </a:r>
            <a:endParaRPr lang="zh-CN" altLang="en-US" sz="2400" b="1">
              <a:solidFill>
                <a:srgbClr val="006C2B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8409940" y="3295650"/>
            <a:ext cx="897890" cy="1651000"/>
          </a:xfrm>
          <a:prstGeom prst="leftBrace">
            <a:avLst>
              <a:gd name="adj1" fmla="val 8333"/>
              <a:gd name="adj2" fmla="val 66615"/>
            </a:avLst>
          </a:prstGeom>
          <a:ln w="28575">
            <a:solidFill>
              <a:srgbClr val="006C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131570" y="5026660"/>
            <a:ext cx="6955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空脚或背灯电源。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15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脚背光正极，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16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脚背光负极。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 flipH="1">
            <a:off x="7789545" y="5227320"/>
            <a:ext cx="1510665" cy="15240"/>
          </a:xfrm>
          <a:prstGeom prst="straightConnector1">
            <a:avLst/>
          </a:prstGeom>
          <a:ln w="31750" cmpd="sng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1"/>
      <p:bldP spid="6" grpId="0"/>
      <p:bldP spid="8" grpId="0"/>
      <p:bldP spid="10" grpId="0"/>
      <p:bldP spid="13" grpId="0" bldLvl="0" animBg="1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4104005" y="1569085"/>
            <a:ext cx="7132320" cy="1753870"/>
          </a:xfrm>
          <a:prstGeom prst="roundRect">
            <a:avLst/>
          </a:prstGeom>
          <a:solidFill>
            <a:srgbClr val="FFFF00">
              <a:alpha val="24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7010" y="1763395"/>
            <a:ext cx="1577975" cy="1205230"/>
          </a:xfrm>
          <a:prstGeom prst="rect">
            <a:avLst/>
          </a:prstGeom>
          <a:solidFill>
            <a:schemeClr val="bg1">
              <a:alpha val="37000"/>
            </a:schemeClr>
          </a:solidFill>
          <a:ln w="28575" cmpd="sng">
            <a:solidFill>
              <a:srgbClr val="C00000"/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38300" y="205486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/>
              <a:t>单片机</a:t>
            </a:r>
            <a:endParaRPr lang="zh-CN" altLang="en-US" sz="2800" b="1"/>
          </a:p>
        </p:txBody>
      </p:sp>
      <p:sp>
        <p:nvSpPr>
          <p:cNvPr id="7" name="圆角矩形 6"/>
          <p:cNvSpPr/>
          <p:nvPr/>
        </p:nvSpPr>
        <p:spPr>
          <a:xfrm>
            <a:off x="4319905" y="1814830"/>
            <a:ext cx="1831340" cy="1221105"/>
          </a:xfrm>
          <a:prstGeom prst="roundRect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单圆角矩形 7"/>
          <p:cNvSpPr/>
          <p:nvPr/>
        </p:nvSpPr>
        <p:spPr>
          <a:xfrm>
            <a:off x="7493000" y="2142490"/>
            <a:ext cx="3126105" cy="669925"/>
          </a:xfrm>
          <a:prstGeom prst="round1Rect">
            <a:avLst/>
          </a:prstGeom>
          <a:ln>
            <a:solidFill>
              <a:schemeClr val="accent1">
                <a:lumMod val="2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6167755" y="2500630"/>
            <a:ext cx="1294765" cy="0"/>
          </a:xfrm>
          <a:prstGeom prst="straightConnector1">
            <a:avLst/>
          </a:prstGeom>
          <a:ln w="28575" cmpd="sng">
            <a:solidFill>
              <a:srgbClr val="002060"/>
            </a:solidFill>
            <a:tailEnd type="arrow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467860" y="2000885"/>
            <a:ext cx="1683385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/>
              <a:t>HD44780</a:t>
            </a:r>
            <a:endParaRPr lang="en-US" altLang="zh-CN" sz="2800" b="1"/>
          </a:p>
          <a:p>
            <a:r>
              <a:rPr lang="zh-CN" altLang="en-US" sz="2800" b="1"/>
              <a:t>驱动器</a:t>
            </a:r>
            <a:endParaRPr lang="zh-CN" altLang="en-US" sz="2800" b="1"/>
          </a:p>
        </p:txBody>
      </p:sp>
      <p:sp>
        <p:nvSpPr>
          <p:cNvPr id="13" name="文本框 12"/>
          <p:cNvSpPr txBox="1"/>
          <p:nvPr/>
        </p:nvSpPr>
        <p:spPr>
          <a:xfrm>
            <a:off x="7668260" y="2239645"/>
            <a:ext cx="27755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/>
              <a:t>LCD1602</a:t>
            </a:r>
            <a:r>
              <a:rPr lang="zh-CN" altLang="en-US" sz="2800" b="1"/>
              <a:t>液晶屏</a:t>
            </a:r>
            <a:endParaRPr lang="zh-CN" altLang="en-US" sz="2800" b="1"/>
          </a:p>
        </p:txBody>
      </p:sp>
      <p:sp>
        <p:nvSpPr>
          <p:cNvPr id="14" name="文本框 13"/>
          <p:cNvSpPr txBox="1"/>
          <p:nvPr/>
        </p:nvSpPr>
        <p:spPr>
          <a:xfrm>
            <a:off x="3251200" y="186182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/>
              <a:t>通信</a:t>
            </a:r>
            <a:endParaRPr lang="zh-CN" altLang="en-US" sz="2800" b="1"/>
          </a:p>
        </p:txBody>
      </p:sp>
      <p:sp>
        <p:nvSpPr>
          <p:cNvPr id="15" name="文本框 14"/>
          <p:cNvSpPr txBox="1"/>
          <p:nvPr/>
        </p:nvSpPr>
        <p:spPr>
          <a:xfrm>
            <a:off x="6396990" y="189103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/>
              <a:t>控制</a:t>
            </a:r>
            <a:endParaRPr lang="zh-CN" altLang="en-US" sz="2800" b="1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3082290" y="2425065"/>
            <a:ext cx="990600" cy="0"/>
          </a:xfrm>
          <a:prstGeom prst="straightConnector1">
            <a:avLst/>
          </a:prstGeom>
          <a:ln w="34925" cmpd="sng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标题 1"/>
          <p:cNvSpPr>
            <a:spLocks noGrp="1"/>
          </p:cNvSpPr>
          <p:nvPr/>
        </p:nvSpPr>
        <p:spPr>
          <a:xfrm>
            <a:off x="1628140" y="132715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>
                <a:solidFill>
                  <a:schemeClr val="tx1"/>
                </a:solidFill>
              </a:rPr>
              <a:t>6.2.1 LCD1602 内部结构及引脚介绍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96990" y="1047115"/>
            <a:ext cx="2418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/>
              <a:t>LCD1602</a:t>
            </a:r>
            <a:r>
              <a:rPr lang="zh-CN" altLang="en-US" sz="2800" b="1"/>
              <a:t>模块</a:t>
            </a:r>
            <a:endParaRPr lang="zh-CN" altLang="en-US" sz="2800" b="1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8040000">
            <a:off x="5100955" y="3308350"/>
            <a:ext cx="3428365" cy="3304540"/>
          </a:xfrm>
          <a:prstGeom prst="rect">
            <a:avLst/>
          </a:prstGeom>
        </p:spPr>
      </p:pic>
      <p:cxnSp>
        <p:nvCxnSpPr>
          <p:cNvPr id="17" name="直接箭头连接符 16"/>
          <p:cNvCxnSpPr/>
          <p:nvPr/>
        </p:nvCxnSpPr>
        <p:spPr>
          <a:xfrm flipH="1">
            <a:off x="8005445" y="2816860"/>
            <a:ext cx="1219200" cy="1729740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5384165" y="2931160"/>
            <a:ext cx="502920" cy="1371600"/>
          </a:xfrm>
          <a:prstGeom prst="straightConnector1">
            <a:avLst/>
          </a:prstGeom>
          <a:ln w="47625">
            <a:solidFill>
              <a:srgbClr val="002060">
                <a:alpha val="85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264525" y="4638040"/>
            <a:ext cx="441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正面</a:t>
            </a:r>
            <a:endParaRPr lang="zh-CN" altLang="en-US" b="1"/>
          </a:p>
        </p:txBody>
      </p:sp>
      <p:sp>
        <p:nvSpPr>
          <p:cNvPr id="21" name="文本框 20"/>
          <p:cNvSpPr txBox="1"/>
          <p:nvPr/>
        </p:nvSpPr>
        <p:spPr>
          <a:xfrm>
            <a:off x="5216525" y="4638040"/>
            <a:ext cx="4724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背面</a:t>
            </a:r>
            <a:endParaRPr lang="zh-CN" altLang="en-US" b="1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00785"/>
            <a:ext cx="10972800" cy="4670425"/>
          </a:xfrm>
        </p:spPr>
        <p:txBody>
          <a:bodyPr/>
          <a:p>
            <a:pPr marL="0" indent="0">
              <a:buNone/>
            </a:pPr>
            <a:r>
              <a:rPr lang="zh-CN" altLang="en-US" b="1"/>
              <a:t>HD44780驱动控制器内部集成了：</a:t>
            </a:r>
            <a:endParaRPr lang="zh-CN" altLang="en-US" b="1"/>
          </a:p>
          <a:p>
            <a:pPr marL="0" indent="0" latinLnBrk="0">
              <a:spcBef>
                <a:spcPts val="0"/>
              </a:spcBef>
              <a:buNone/>
            </a:pPr>
            <a:endParaRPr lang="zh-CN" altLang="en-US" b="1"/>
          </a:p>
          <a:p>
            <a:pPr>
              <a:buFont typeface="Wingdings" panose="05000000000000000000" charset="0"/>
              <a:buChar char=""/>
            </a:pPr>
            <a:r>
              <a:rPr lang="zh-CN" altLang="en-US" b="1"/>
              <a:t>一个输入输出缓存器；一个指令寄存器；一个指令解码器、一个地址计数器；</a:t>
            </a:r>
            <a:endParaRPr lang="zh-CN" altLang="en-US" b="1"/>
          </a:p>
          <a:p>
            <a:pPr>
              <a:buFont typeface="Wingdings" panose="05000000000000000000" charset="0"/>
              <a:buChar char=""/>
            </a:pPr>
            <a:r>
              <a:rPr lang="zh-CN" altLang="en-US" b="1">
                <a:solidFill>
                  <a:srgbClr val="C00000"/>
                </a:solidFill>
              </a:rPr>
              <a:t>一个数据寄存器；</a:t>
            </a:r>
            <a:r>
              <a:rPr lang="zh-CN" altLang="en-US" b="1"/>
              <a:t>一个80x8位数据显示RAM ；一个192x8位字符产生器ROM ；一个字符产生器RAM；</a:t>
            </a:r>
            <a:endParaRPr lang="zh-CN" altLang="en-US" b="1"/>
          </a:p>
          <a:p>
            <a:pPr>
              <a:buFont typeface="Wingdings" panose="05000000000000000000" charset="0"/>
              <a:buChar char=""/>
            </a:pPr>
            <a:r>
              <a:rPr lang="zh-CN" altLang="en-US" b="1"/>
              <a:t>一个光标闪烁控制器；一个并行串行转换电路；</a:t>
            </a:r>
            <a:endParaRPr lang="zh-CN" altLang="en-US" b="1"/>
          </a:p>
          <a:p>
            <a:pPr>
              <a:buFont typeface="Wingdings" panose="05000000000000000000" charset="0"/>
              <a:buChar char=""/>
            </a:pPr>
            <a:r>
              <a:rPr lang="zh-CN" altLang="en-US" b="1"/>
              <a:t>等11个单元电路。</a:t>
            </a:r>
            <a:endParaRPr lang="zh-CN" altLang="en-US"/>
          </a:p>
        </p:txBody>
      </p:sp>
      <p:sp>
        <p:nvSpPr>
          <p:cNvPr id="16" name="标题 1"/>
          <p:cNvSpPr>
            <a:spLocks noGrp="1"/>
          </p:cNvSpPr>
          <p:nvPr/>
        </p:nvSpPr>
        <p:spPr>
          <a:xfrm>
            <a:off x="1628140" y="132715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>
                <a:solidFill>
                  <a:schemeClr val="tx1"/>
                </a:solidFill>
              </a:rPr>
              <a:t>6.2.1 LCD1602 内部结构及引脚介绍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1" descr="6.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3235" y="4387850"/>
            <a:ext cx="7088505" cy="24282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196975"/>
            <a:ext cx="12039600" cy="4670425"/>
          </a:xfrm>
        </p:spPr>
        <p:txBody>
          <a:bodyPr/>
          <a:p>
            <a:pPr marL="0" indent="0">
              <a:buNone/>
            </a:pPr>
            <a:r>
              <a:rPr lang="en-US" altLang="zh-CN">
                <a:sym typeface="+mn-ea"/>
              </a:rPr>
              <a:t>1</a:t>
            </a:r>
            <a:r>
              <a:rPr lang="zh-CN" altLang="zh-CN">
                <a:sym typeface="+mn-ea"/>
              </a:rPr>
              <a:t>、</a:t>
            </a:r>
            <a:r>
              <a:rPr lang="zh-CN" altLang="zh-CN" b="1">
                <a:sym typeface="+mn-ea"/>
              </a:rPr>
              <a:t>数据显示RAM</a:t>
            </a:r>
            <a:r>
              <a:rPr lang="zh-CN" altLang="zh-CN">
                <a:sym typeface="+mn-ea"/>
              </a:rPr>
              <a:t>（DDRAM，Data Display RAM）</a:t>
            </a:r>
            <a:endParaRPr lang="zh-CN" altLang="zh-CN"/>
          </a:p>
          <a:p>
            <a:pPr marL="0" indent="0">
              <a:buNone/>
            </a:pPr>
            <a:r>
              <a:rPr lang="zh-CN" altLang="zh-CN" sz="2800" b="1">
                <a:sym typeface="+mn-ea"/>
              </a:rPr>
              <a:t>作用：存放所要显示的数据；</a:t>
            </a:r>
            <a:endParaRPr lang="zh-CN" altLang="zh-CN" sz="2800" b="1"/>
          </a:p>
          <a:p>
            <a:pPr marL="0" indent="0">
              <a:buNone/>
            </a:pPr>
            <a:r>
              <a:rPr lang="zh-CN" altLang="zh-CN" sz="2800" b="1">
                <a:sym typeface="+mn-ea"/>
              </a:rPr>
              <a:t>大小：</a:t>
            </a:r>
            <a:r>
              <a:rPr lang="en-US" altLang="zh-CN" sz="2800" b="1">
                <a:sym typeface="+mn-ea"/>
              </a:rPr>
              <a:t>80</a:t>
            </a:r>
            <a:r>
              <a:rPr lang="zh-CN" altLang="en-US" sz="2800" b="1">
                <a:sym typeface="+mn-ea"/>
              </a:rPr>
              <a:t>字节（可存放</a:t>
            </a:r>
            <a:r>
              <a:rPr lang="en-US" altLang="zh-CN" sz="2800" b="1">
                <a:sym typeface="+mn-ea"/>
              </a:rPr>
              <a:t>80</a:t>
            </a:r>
            <a:r>
              <a:rPr lang="zh-CN" altLang="en-US" sz="2800" b="1">
                <a:sym typeface="+mn-ea"/>
              </a:rPr>
              <a:t>个字符）；</a:t>
            </a:r>
            <a:endParaRPr lang="zh-CN" altLang="en-US" sz="2800" b="1">
              <a:sym typeface="+mn-ea"/>
            </a:endParaRPr>
          </a:p>
          <a:p>
            <a:pPr marL="0" indent="0">
              <a:buNone/>
            </a:pPr>
            <a:r>
              <a:rPr lang="zh-CN" altLang="en-US" sz="2800" b="1">
                <a:sym typeface="+mn-ea"/>
              </a:rPr>
              <a:t>地址：第一行地址 0x00H 到 0x27，第二行地址 0x40 到 0x67。</a:t>
            </a:r>
            <a:endParaRPr lang="zh-CN" altLang="en-US" sz="2800" b="1">
              <a:sym typeface="+mn-ea"/>
            </a:endParaRPr>
          </a:p>
          <a:p>
            <a:pPr marL="0" indent="0">
              <a:buNone/>
            </a:pPr>
            <a:r>
              <a:rPr lang="zh-CN" altLang="en-US" sz="2800" b="1">
                <a:sym typeface="+mn-ea"/>
              </a:rPr>
              <a:t>          第一行 </a:t>
            </a:r>
            <a:r>
              <a:rPr lang="zh-CN" altLang="en-US" sz="2800" b="1">
                <a:solidFill>
                  <a:srgbClr val="C00000"/>
                </a:solidFill>
                <a:sym typeface="+mn-ea"/>
              </a:rPr>
              <a:t>0x00 </a:t>
            </a:r>
            <a:r>
              <a:rPr lang="zh-CN" altLang="en-US" sz="2800" b="1">
                <a:sym typeface="+mn-ea"/>
              </a:rPr>
              <a:t>到 </a:t>
            </a:r>
            <a:r>
              <a:rPr lang="zh-CN" altLang="en-US" sz="2800" b="1">
                <a:solidFill>
                  <a:srgbClr val="C00000"/>
                </a:solidFill>
                <a:sym typeface="+mn-ea"/>
              </a:rPr>
              <a:t>0x0F</a:t>
            </a:r>
            <a:r>
              <a:rPr lang="zh-CN" altLang="en-US" sz="2800" b="1">
                <a:sym typeface="+mn-ea"/>
              </a:rPr>
              <a:t>与液晶第一行 16 个字符位置对应，</a:t>
            </a:r>
            <a:endParaRPr lang="zh-CN" altLang="en-US" sz="2800" b="1">
              <a:sym typeface="+mn-ea"/>
            </a:endParaRPr>
          </a:p>
          <a:p>
            <a:pPr marL="0" indent="0">
              <a:buNone/>
            </a:pPr>
            <a:r>
              <a:rPr lang="zh-CN" altLang="en-US" sz="2800" b="1">
                <a:sym typeface="+mn-ea"/>
              </a:rPr>
              <a:t>          第二行 </a:t>
            </a:r>
            <a:r>
              <a:rPr lang="zh-CN" altLang="en-US" sz="2800" b="1">
                <a:solidFill>
                  <a:srgbClr val="C00000"/>
                </a:solidFill>
                <a:sym typeface="+mn-ea"/>
              </a:rPr>
              <a:t>0x40</a:t>
            </a:r>
            <a:r>
              <a:rPr lang="zh-CN" altLang="en-US" sz="2800" b="1">
                <a:sym typeface="+mn-ea"/>
              </a:rPr>
              <a:t> 到</a:t>
            </a:r>
            <a:r>
              <a:rPr lang="zh-CN" altLang="en-US" sz="2800" b="1">
                <a:solidFill>
                  <a:srgbClr val="C00000"/>
                </a:solidFill>
                <a:sym typeface="+mn-ea"/>
              </a:rPr>
              <a:t> 0x4F</a:t>
            </a:r>
            <a:r>
              <a:rPr lang="zh-CN" altLang="en-US" sz="2800" b="1">
                <a:sym typeface="+mn-ea"/>
              </a:rPr>
              <a:t> 与第二行 16 个字符显示位置对应。</a:t>
            </a:r>
            <a:endParaRPr lang="zh-CN" altLang="en-US" sz="2800" b="1">
              <a:sym typeface="+mn-ea"/>
            </a:endParaRPr>
          </a:p>
          <a:p>
            <a:endParaRPr lang="zh-CN" altLang="en-US"/>
          </a:p>
        </p:txBody>
      </p:sp>
      <p:sp>
        <p:nvSpPr>
          <p:cNvPr id="16" name="标题 1"/>
          <p:cNvSpPr>
            <a:spLocks noGrp="1"/>
          </p:cNvSpPr>
          <p:nvPr/>
        </p:nvSpPr>
        <p:spPr>
          <a:xfrm>
            <a:off x="1628140" y="132715"/>
            <a:ext cx="9914467" cy="847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>
                <a:solidFill>
                  <a:schemeClr val="tx1"/>
                </a:solidFill>
              </a:rPr>
              <a:t>6.2.1 LCD1602 内部结构及引脚介绍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左大括号 3"/>
          <p:cNvSpPr/>
          <p:nvPr/>
        </p:nvSpPr>
        <p:spPr>
          <a:xfrm rot="5400000">
            <a:off x="7816215" y="5098415"/>
            <a:ext cx="487680" cy="1353185"/>
          </a:xfrm>
          <a:prstGeom prst="lef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216140" y="5163185"/>
            <a:ext cx="2286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留出显示移动字幕</a:t>
            </a:r>
            <a:endParaRPr lang="zh-CN" altLang="en-US"/>
          </a:p>
        </p:txBody>
      </p:sp>
    </p:spTree>
  </p:cSld>
  <p:clrMapOvr>
    <a:masterClrMapping/>
  </p:clrMapOvr>
  <p:transition spd="med">
    <p:split orient="vert"/>
  </p:transition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5323</Words>
  <Application>WPS 演示</Application>
  <PresentationFormat>宽屏</PresentationFormat>
  <Paragraphs>640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Arial Black</vt:lpstr>
      <vt:lpstr>Times New Roman</vt:lpstr>
      <vt:lpstr>Wingdings</vt:lpstr>
      <vt:lpstr>微软雅黑</vt:lpstr>
      <vt:lpstr>Arial Unicode MS</vt:lpstr>
      <vt:lpstr>Calibri</vt:lpstr>
      <vt:lpstr>Pixel</vt:lpstr>
      <vt:lpstr>PowerPoint 演示文稿</vt:lpstr>
      <vt:lpstr>6.2 LCD显示屏应用设计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6.2.2 LCD1602 工作指令及时序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6.2.3 液晶显示屏设计实例</vt:lpstr>
      <vt:lpstr>程序设计——main()</vt:lpstr>
      <vt:lpstr>PowerPoint 演示文稿</vt:lpstr>
      <vt:lpstr>PowerPoint 演示文稿</vt:lpstr>
      <vt:lpstr>PowerPoint 演示文稿</vt:lpstr>
      <vt:lpstr>PowerPoint 演示文稿</vt:lpstr>
      <vt:lpstr>小结与作业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ld</dc:creator>
  <cp:lastModifiedBy>ld</cp:lastModifiedBy>
  <cp:revision>7</cp:revision>
  <dcterms:created xsi:type="dcterms:W3CDTF">2018-01-30T05:34:00Z</dcterms:created>
  <dcterms:modified xsi:type="dcterms:W3CDTF">2018-01-30T13:45:53Z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