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2"/>
  </p:notesMasterIdLst>
  <p:sldIdLst>
    <p:sldId id="256" r:id="rId2"/>
    <p:sldId id="439" r:id="rId3"/>
    <p:sldId id="486" r:id="rId4"/>
    <p:sldId id="487" r:id="rId5"/>
    <p:sldId id="488" r:id="rId6"/>
    <p:sldId id="489" r:id="rId7"/>
    <p:sldId id="490" r:id="rId8"/>
    <p:sldId id="491" r:id="rId9"/>
    <p:sldId id="492" r:id="rId10"/>
    <p:sldId id="48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C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40" autoAdjust="0"/>
    <p:restoredTop sz="83241" autoAdjust="0"/>
  </p:normalViewPr>
  <p:slideViewPr>
    <p:cSldViewPr>
      <p:cViewPr varScale="1">
        <p:scale>
          <a:sx n="95" d="100"/>
          <a:sy n="95" d="100"/>
        </p:scale>
        <p:origin x="-20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1F3BF-E493-4135-AB69-63E0AA9B1ADB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C0DFE-9571-4CC5-821C-0D2DE03D8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04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9pPr>
          </a:lstStyle>
          <a:p>
            <a:fld id="{A2FE2E52-1BB9-464F-9095-491F6C8F4B60}" type="slidenum">
              <a:rPr lang="zh-CN" altLang="en-US" smtClean="0">
                <a:latin typeface="Arial" pitchFamily="34" charset="0"/>
                <a:ea typeface="宋体" pitchFamily="2" charset="-122"/>
              </a:rPr>
              <a:pPr/>
              <a:t>2</a:t>
            </a:fld>
            <a:endParaRPr lang="en-US" altLang="zh-CN" smtClean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0899" name="Rectangle 22"/>
          <p:cNvSpPr txBox="1">
            <a:spLocks noGrp="1" noChangeArrowheads="1"/>
          </p:cNvSpPr>
          <p:nvPr/>
        </p:nvSpPr>
        <p:spPr bwMode="auto">
          <a:xfrm>
            <a:off x="1943100" y="868680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ea typeface="楷体" pitchFamily="49" charset="-122"/>
              </a:defRPr>
            </a:lvl9pPr>
          </a:lstStyle>
          <a:p>
            <a:pPr algn="ctr" eaLnBrk="1" hangingPunct="1"/>
            <a:r>
              <a:rPr lang="zh-CN" altLang="en-US" sz="1200">
                <a:ea typeface="微软雅黑" pitchFamily="34" charset="-122"/>
                <a:cs typeface="Times New Roman" pitchFamily="18" charset="0"/>
              </a:rPr>
              <a:t>第</a:t>
            </a:r>
            <a:fld id="{131B606E-A6A2-4155-8D68-1F1B62471806}" type="slidenum">
              <a:rPr lang="zh-CN" altLang="en-US" sz="1200">
                <a:ea typeface="微软雅黑" pitchFamily="34" charset="-122"/>
                <a:cs typeface="Times New Roman" pitchFamily="18" charset="0"/>
              </a:rPr>
              <a:pPr algn="ctr" eaLnBrk="1" hangingPunct="1"/>
              <a:t>2</a:t>
            </a:fld>
            <a:r>
              <a:rPr lang="zh-CN" altLang="en-US" sz="1200">
                <a:ea typeface="微软雅黑" pitchFamily="34" charset="-122"/>
                <a:cs typeface="Times New Roman" pitchFamily="18" charset="0"/>
              </a:rPr>
              <a:t>页 共</a:t>
            </a:r>
            <a:r>
              <a:rPr lang="en-US" altLang="zh-CN" sz="1200">
                <a:ea typeface="微软雅黑" pitchFamily="34" charset="-122"/>
                <a:cs typeface="Times New Roman" pitchFamily="18" charset="0"/>
              </a:rPr>
              <a:t>#</a:t>
            </a:r>
            <a:r>
              <a:rPr lang="zh-CN" altLang="en-US" sz="1200">
                <a:ea typeface="微软雅黑" pitchFamily="34" charset="-122"/>
                <a:cs typeface="Times New Roman" pitchFamily="18" charset="0"/>
              </a:rPr>
              <a:t>页</a:t>
            </a:r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7063" y="4343400"/>
            <a:ext cx="55626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b="1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AC0DFE-9571-4CC5-821C-0D2DE03D80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01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韶关学院PPT蓝色封面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684213" y="2011363"/>
            <a:ext cx="7875587" cy="15621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5940425" y="4267200"/>
            <a:ext cx="3051175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095CB-2129-4AC8-8198-28308FD146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9049670"/>
      </p:ext>
    </p:extLst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82ACA-DA79-4528-88F0-6EB95D4E1E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6816623"/>
      </p:ext>
    </p:extLst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99263" y="0"/>
            <a:ext cx="2112962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189663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601E6-5A0D-4DA6-B9F4-356A4A4D30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036797"/>
      </p:ext>
    </p:extLst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6375" y="0"/>
            <a:ext cx="7435850" cy="847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196975"/>
            <a:ext cx="4038600" cy="4670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38600" cy="4670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E6F5DC-71CE-4BC0-8261-36EA8F375C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4406670"/>
      </p:ext>
    </p:extLst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单片机与接口技术</a:t>
            </a:r>
            <a:endParaRPr lang="en-US" altLang="zh-CN" dirty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6AE09-B411-426E-AB23-10ACCEF911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6901810"/>
      </p:ext>
    </p:extLst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单片机与接口技术</a:t>
            </a:r>
            <a:endParaRPr lang="en-US" altLang="zh-CN" dirty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29225-C3E0-42B6-90E7-6699EC0717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1879314"/>
      </p:ext>
    </p:extLst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6975"/>
            <a:ext cx="40386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38600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95D7A-82AC-4BF3-86F9-EF24BAB073B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6307565"/>
      </p:ext>
    </p:extLst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13249-B06F-4E61-9B55-6526FAF4BF7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3165528"/>
      </p:ext>
    </p:extLst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单片机与接口技术</a:t>
            </a:r>
            <a:endParaRPr lang="en-US" altLang="zh-CN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11031-8876-468F-A75A-7A896D3DE6C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8252598"/>
      </p:ext>
    </p:extLst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 smtClean="0"/>
              <a:t>单片机与接口技术</a:t>
            </a:r>
            <a:endParaRPr lang="en-US" altLang="zh-CN" dirty="0" smtClean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79B2B-02D0-49A4-B17C-A18996FCE6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3789689"/>
      </p:ext>
    </p:extLst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BB98FE-0F27-4310-A862-00246D6734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344809"/>
      </p:ext>
    </p:extLst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4695B-E971-4FBD-8A72-6FD79D1BFC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4312886"/>
      </p:ext>
    </p:extLst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 descr="韶关学院PPT蓝色内容.jpg"/>
          <p:cNvPicPr>
            <a:picLocks noChangeAspect="1"/>
          </p:cNvPicPr>
          <p:nvPr userDrawn="1"/>
        </p:nvPicPr>
        <p:blipFill>
          <a:blip r:embed="rId1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r>
              <a:rPr lang="zh-CN" altLang="en-US" dirty="0" smtClean="0"/>
              <a:t>单片机与接口技术</a:t>
            </a:r>
            <a:endParaRPr lang="en-US" altLang="zh-CN" dirty="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1B2C1359-158C-4B9A-8F70-DBC5A14147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0"/>
            <a:ext cx="74358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467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2698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ransition spd="med"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684213" y="2226940"/>
            <a:ext cx="8136259" cy="1562100"/>
          </a:xfrm>
        </p:spPr>
        <p:txBody>
          <a:bodyPr/>
          <a:lstStyle/>
          <a:p>
            <a:pPr lvl="0" eaLnBrk="1" hangingPunct="1"/>
            <a:r>
              <a:rPr lang="zh-CN" altLang="en-US" dirty="0" smtClean="0">
                <a:solidFill>
                  <a:schemeClr val="tx1"/>
                </a:solidFill>
              </a:rPr>
              <a:t>单片机与接口技术</a:t>
            </a:r>
            <a:r>
              <a:rPr lang="en-US" altLang="zh-CN" dirty="0" smtClean="0">
                <a:solidFill>
                  <a:schemeClr val="tx1"/>
                </a:solidFill>
              </a:rPr>
              <a:t/>
            </a:r>
            <a:br>
              <a:rPr lang="en-US" altLang="zh-CN" dirty="0" smtClean="0">
                <a:solidFill>
                  <a:schemeClr val="tx1"/>
                </a:solidFill>
              </a:rPr>
            </a:br>
            <a:r>
              <a:rPr lang="en-US" altLang="zh-CN" dirty="0" smtClean="0">
                <a:solidFill>
                  <a:schemeClr val="tx1"/>
                </a:solidFill>
              </a:rPr>
              <a:t>        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</a:rPr>
              <a:t>——</a:t>
            </a:r>
            <a:r>
              <a:rPr lang="zh-CN" altLang="en-US" sz="28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第七章  单片机应用程序综合实例</a:t>
            </a:r>
            <a:endParaRPr lang="zh-CN" altLang="en-US" sz="3600" dirty="0" smtClean="0">
              <a:solidFill>
                <a:schemeClr val="tx1"/>
              </a:solidFill>
            </a:endParaRPr>
          </a:p>
        </p:txBody>
      </p:sp>
      <p:sp>
        <p:nvSpPr>
          <p:cNvPr id="4099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5795963" y="4267200"/>
            <a:ext cx="3195637" cy="1752600"/>
          </a:xfrm>
        </p:spPr>
        <p:txBody>
          <a:bodyPr/>
          <a:lstStyle/>
          <a:p>
            <a:pPr eaLnBrk="1" hangingPunct="1"/>
            <a:r>
              <a:rPr lang="zh-CN" altLang="en-US" sz="1800" dirty="0" smtClean="0"/>
              <a:t>韶关学院信息科学与工程学院</a:t>
            </a:r>
            <a:endParaRPr lang="en-US" altLang="zh-CN" sz="1800" dirty="0" smtClean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71600" y="1700808"/>
            <a:ext cx="7776864" cy="2994124"/>
          </a:xfrm>
        </p:spPr>
        <p:txBody>
          <a:bodyPr/>
          <a:lstStyle/>
          <a:p>
            <a:r>
              <a:rPr lang="zh-CN" altLang="en-US" sz="19900" dirty="0" smtClean="0"/>
              <a:t>谢谢！</a:t>
            </a:r>
            <a:endParaRPr lang="zh-CN" altLang="en-US" sz="19900" dirty="0"/>
          </a:p>
        </p:txBody>
      </p:sp>
    </p:spTree>
    <p:extLst>
      <p:ext uri="{BB962C8B-B14F-4D97-AF65-F5344CB8AC3E}">
        <p14:creationId xmlns:p14="http://schemas.microsoft.com/office/powerpoint/2010/main" val="369510394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3" name="Rectangle 19"/>
          <p:cNvSpPr>
            <a:spLocks noChangeArrowheads="1"/>
          </p:cNvSpPr>
          <p:nvPr/>
        </p:nvSpPr>
        <p:spPr bwMode="gray">
          <a:xfrm>
            <a:off x="838200" y="152400"/>
            <a:ext cx="66865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zh-CN" altLang="en-US" sz="3200" dirty="0">
                <a:latin typeface="+mj-ea"/>
                <a:ea typeface="+mj-ea"/>
              </a:rPr>
              <a:t>第七章  单片机应用程序综合实例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1324999"/>
            <a:ext cx="7776864" cy="326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ym typeface="Wingdings"/>
              </a:rPr>
              <a:t></a:t>
            </a:r>
            <a:r>
              <a:rPr lang="zh-CN" altLang="zh-CN" sz="2400" b="1" dirty="0"/>
              <a:t>本章教学目标： </a:t>
            </a:r>
          </a:p>
          <a:p>
            <a:pPr lvl="0"/>
            <a:r>
              <a:rPr lang="zh-CN" altLang="zh-CN" sz="2400" dirty="0"/>
              <a:t>通过综合实例进一步熟练掌握</a:t>
            </a:r>
            <a:r>
              <a:rPr lang="en-US" altLang="zh-CN" sz="2400" dirty="0" err="1"/>
              <a:t>Keil</a:t>
            </a:r>
            <a:r>
              <a:rPr lang="en-US" altLang="zh-CN" sz="2400" dirty="0"/>
              <a:t> </a:t>
            </a:r>
            <a:r>
              <a:rPr lang="en-US" altLang="zh-CN" sz="2400" dirty="0" smtClean="0"/>
              <a:t>uvision4</a:t>
            </a:r>
            <a:r>
              <a:rPr lang="zh-CN" altLang="en-US" sz="2400" dirty="0"/>
              <a:t>和</a:t>
            </a:r>
            <a:r>
              <a:rPr lang="en-US" altLang="zh-CN" sz="2400" dirty="0" smtClean="0"/>
              <a:t>Proteus7.10</a:t>
            </a:r>
            <a:r>
              <a:rPr lang="zh-CN" altLang="zh-CN" sz="2400" dirty="0"/>
              <a:t>单片机开发软件的使用方法；</a:t>
            </a:r>
          </a:p>
          <a:p>
            <a:pPr lvl="0"/>
            <a:r>
              <a:rPr lang="zh-CN" altLang="zh-CN" sz="2400" dirty="0"/>
              <a:t>掌握定时器</a:t>
            </a:r>
            <a:r>
              <a:rPr lang="en-US" altLang="zh-CN" sz="2400" dirty="0"/>
              <a:t>/</a:t>
            </a:r>
            <a:r>
              <a:rPr lang="zh-CN" altLang="zh-CN" sz="2400" dirty="0"/>
              <a:t>计数器和外中断程序程序设计方法；</a:t>
            </a:r>
          </a:p>
          <a:p>
            <a:pPr lvl="0"/>
            <a:r>
              <a:rPr lang="zh-CN" altLang="zh-CN" sz="2400" dirty="0"/>
              <a:t>掌握单片机与外部器件的通信和控制。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 </a:t>
            </a:r>
            <a:endParaRPr lang="zh-CN" altLang="zh-CN" sz="2400" dirty="0"/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ym typeface="Wingdings"/>
              </a:rPr>
              <a:t></a:t>
            </a:r>
            <a:r>
              <a:rPr lang="zh-CN" altLang="zh-CN" sz="2400" b="1" dirty="0"/>
              <a:t>本章重点内容：</a:t>
            </a:r>
          </a:p>
          <a:p>
            <a:pPr lvl="0"/>
            <a:r>
              <a:rPr lang="zh-CN" altLang="zh-CN" sz="2400" dirty="0"/>
              <a:t>掌握单片机与外部器件的通信和控制方法。</a:t>
            </a:r>
          </a:p>
        </p:txBody>
      </p:sp>
    </p:spTree>
    <p:extLst>
      <p:ext uri="{BB962C8B-B14F-4D97-AF65-F5344CB8AC3E}">
        <p14:creationId xmlns:p14="http://schemas.microsoft.com/office/powerpoint/2010/main" val="27627568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412776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实例</a:t>
            </a:r>
            <a:r>
              <a:rPr lang="en-US" altLang="zh-CN" sz="2400" dirty="0"/>
              <a:t>1 </a:t>
            </a:r>
            <a:r>
              <a:rPr lang="zh-CN" altLang="zh-CN" sz="2400" dirty="0"/>
              <a:t>设计一个</a:t>
            </a:r>
            <a:r>
              <a:rPr lang="en-US" altLang="zh-CN" sz="2400" dirty="0"/>
              <a:t>10s</a:t>
            </a:r>
            <a:r>
              <a:rPr lang="zh-CN" altLang="zh-CN" sz="2400" dirty="0"/>
              <a:t>的秒表，具体开始、暂停和清零功</a:t>
            </a:r>
            <a:r>
              <a:rPr lang="zh-CN" altLang="zh-CN" sz="2400" dirty="0" smtClean="0"/>
              <a:t>能</a:t>
            </a:r>
            <a:endParaRPr lang="en-US" altLang="zh-CN" sz="2400" b="1" dirty="0" smtClean="0"/>
          </a:p>
          <a:p>
            <a:pPr>
              <a:lnSpc>
                <a:spcPct val="120000"/>
              </a:lnSpc>
            </a:pPr>
            <a:endParaRPr lang="en-US" altLang="zh-CN" sz="2400" b="1" dirty="0" smtClean="0"/>
          </a:p>
          <a:p>
            <a:pPr marL="342900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sz="2400" dirty="0"/>
              <a:t>功能简介：</a:t>
            </a:r>
            <a:r>
              <a:rPr lang="zh-CN" altLang="zh-CN" sz="2400" dirty="0"/>
              <a:t>首次按键计时开始，再次按键暂停，第三次按键清零</a:t>
            </a:r>
            <a:r>
              <a:rPr lang="zh-CN" altLang="en-US" sz="2400" dirty="0" smtClean="0">
                <a:latin typeface="华文仿宋" pitchFamily="17" charset="-122"/>
                <a:ea typeface="华文仿宋" pitchFamily="17" charset="-122"/>
              </a:rPr>
              <a:t>。</a:t>
            </a:r>
            <a:endParaRPr lang="zh-CN" altLang="en-US" sz="2400" dirty="0">
              <a:latin typeface="华文仿宋" pitchFamily="17" charset="-122"/>
              <a:ea typeface="华文仿宋" pitchFamily="17" charset="-122"/>
            </a:endParaRPr>
          </a:p>
          <a:p>
            <a:pPr>
              <a:lnSpc>
                <a:spcPct val="120000"/>
              </a:lnSpc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11947928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1412776"/>
            <a:ext cx="8064896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电路原理图如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endParaRPr lang="zh-CN" altLang="zh-CN" sz="24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74532"/>
            <a:ext cx="662473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46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12776"/>
            <a:ext cx="806489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实例</a:t>
            </a:r>
            <a:r>
              <a:rPr lang="en-US" altLang="zh-CN" sz="2400" dirty="0"/>
              <a:t>2 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设</a:t>
            </a:r>
            <a:r>
              <a:rPr lang="zh-CN" altLang="zh-CN" sz="2400" dirty="0"/>
              <a:t>计单片机控制</a:t>
            </a:r>
            <a:r>
              <a:rPr lang="en-US" altLang="zh-CN" sz="2400" dirty="0"/>
              <a:t>LCD1602</a:t>
            </a:r>
            <a:r>
              <a:rPr lang="zh-CN" altLang="zh-CN" sz="2400" dirty="0"/>
              <a:t>字符液晶滚</a:t>
            </a:r>
            <a:r>
              <a:rPr lang="zh-CN" altLang="zh-CN" sz="2400" dirty="0" smtClean="0"/>
              <a:t>动</a:t>
            </a:r>
            <a:endParaRPr lang="en-US" altLang="zh-CN" sz="2400" b="1" dirty="0" smtClean="0"/>
          </a:p>
          <a:p>
            <a:pPr marL="342900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altLang="zh-CN" sz="2400" dirty="0" smtClean="0"/>
          </a:p>
          <a:p>
            <a:pPr marL="342900" indent="-34290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zh-CN" altLang="en-US" sz="2400" dirty="0" smtClean="0"/>
              <a:t>功</a:t>
            </a:r>
            <a:r>
              <a:rPr lang="zh-CN" altLang="en-US" sz="2400" dirty="0"/>
              <a:t>能简介</a:t>
            </a:r>
            <a:r>
              <a:rPr lang="zh-CN" altLang="en-US" sz="2400" dirty="0" smtClean="0"/>
              <a:t>：</a:t>
            </a:r>
            <a:r>
              <a:rPr lang="zh-CN" altLang="zh-CN" sz="2400" dirty="0"/>
              <a:t>三个按键按钮分别实现液晶垂直或水平滚动显示及暂停与继续控</a:t>
            </a:r>
            <a:r>
              <a:rPr lang="zh-CN" altLang="zh-CN" sz="2400" dirty="0" smtClean="0"/>
              <a:t>制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K1~K3</a:t>
            </a:r>
            <a:r>
              <a:rPr lang="zh-CN" altLang="zh-CN" sz="2400" dirty="0"/>
              <a:t>按钮分别实现液晶垂直或水平滚动显示及暂停与继续控制</a:t>
            </a:r>
            <a:endParaRPr lang="zh-CN" altLang="en-US" sz="2400" dirty="0">
              <a:latin typeface="华文仿宋" pitchFamily="17" charset="-122"/>
              <a:ea typeface="华文仿宋" pitchFamily="17" charset="-122"/>
            </a:endParaRPr>
          </a:p>
          <a:p>
            <a:pPr>
              <a:lnSpc>
                <a:spcPct val="120000"/>
              </a:lnSpc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668484844"/>
      </p:ext>
    </p:extLst>
  </p:cSld>
  <p:clrMapOvr>
    <a:masterClrMapping/>
  </p:clrMapOvr>
  <p:transition spd="med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544" y="1412775"/>
            <a:ext cx="8064896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电路原理图如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endParaRPr lang="zh-CN" altLang="zh-CN" sz="2400" dirty="0"/>
          </a:p>
        </p:txBody>
      </p:sp>
      <p:pic>
        <p:nvPicPr>
          <p:cNvPr id="5" name="图片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060848"/>
            <a:ext cx="698477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33378"/>
      </p:ext>
    </p:extLst>
  </p:cSld>
  <p:clrMapOvr>
    <a:masterClrMapping/>
  </p:clrMapOvr>
  <p:transition spd="med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412776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实例</a:t>
            </a:r>
            <a:r>
              <a:rPr lang="en-US" altLang="zh-CN" sz="2400" dirty="0"/>
              <a:t>3 </a:t>
            </a:r>
            <a:r>
              <a:rPr lang="en-US" altLang="zh-CN" sz="2400" dirty="0" smtClean="0"/>
              <a:t> </a:t>
            </a:r>
            <a:r>
              <a:rPr lang="zh-CN" altLang="zh-CN" sz="2400" dirty="0" smtClean="0"/>
              <a:t>利</a:t>
            </a:r>
            <a:r>
              <a:rPr lang="zh-CN" altLang="zh-CN" sz="2400" dirty="0"/>
              <a:t>用温度传感器</a:t>
            </a:r>
            <a:r>
              <a:rPr lang="en-US" altLang="zh-CN" sz="2400" dirty="0"/>
              <a:t>DS18B20</a:t>
            </a:r>
            <a:r>
              <a:rPr lang="zh-CN" altLang="zh-CN" sz="2400" dirty="0"/>
              <a:t>测量当前温</a:t>
            </a:r>
            <a:r>
              <a:rPr lang="zh-CN" altLang="zh-CN" sz="2400" dirty="0" smtClean="0"/>
              <a:t>度</a:t>
            </a:r>
            <a:endParaRPr lang="en-US" altLang="zh-CN" sz="2400" dirty="0"/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>
              <a:lnSpc>
                <a:spcPct val="120000"/>
              </a:lnSpc>
            </a:pPr>
            <a:r>
              <a:rPr lang="zh-CN" altLang="en-US" sz="2400" dirty="0" smtClean="0"/>
              <a:t>功</a:t>
            </a:r>
            <a:r>
              <a:rPr lang="zh-CN" altLang="en-US" sz="2400" dirty="0"/>
              <a:t>能简介</a:t>
            </a:r>
            <a:r>
              <a:rPr lang="zh-CN" altLang="en-US" sz="2400" dirty="0" smtClean="0"/>
              <a:t>：</a:t>
            </a:r>
            <a:r>
              <a:rPr lang="zh-CN" altLang="zh-CN" sz="2400" dirty="0"/>
              <a:t>用</a:t>
            </a:r>
            <a:r>
              <a:rPr lang="en-US" altLang="zh-CN" sz="2400" dirty="0"/>
              <a:t>LED</a:t>
            </a:r>
            <a:r>
              <a:rPr lang="zh-CN" altLang="zh-CN" sz="2400" dirty="0"/>
              <a:t>数码管显示实时温度，另外使用蜂鸣器进行超温时的警报</a:t>
            </a:r>
            <a:endParaRPr lang="en-US" altLang="zh-CN" sz="2400" dirty="0"/>
          </a:p>
          <a:p>
            <a:pPr>
              <a:lnSpc>
                <a:spcPct val="120000"/>
              </a:lnSpc>
            </a:pP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92787330"/>
      </p:ext>
    </p:extLst>
  </p:cSld>
  <p:clrMapOvr>
    <a:masterClrMapping/>
  </p:clrMapOvr>
  <p:transition spd="med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544" y="1372534"/>
            <a:ext cx="80648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DS18B20</a:t>
            </a:r>
            <a:r>
              <a:rPr lang="zh-CN" altLang="zh-CN" sz="2400" dirty="0"/>
              <a:t>的内部测温原理图</a:t>
            </a:r>
            <a:r>
              <a:rPr lang="zh-CN" altLang="zh-CN" sz="2400" dirty="0" smtClean="0"/>
              <a:t>如图所</a:t>
            </a:r>
            <a:r>
              <a:rPr lang="zh-CN" altLang="zh-CN" sz="2400" dirty="0"/>
              <a:t>示</a:t>
            </a:r>
            <a:endParaRPr lang="zh-CN" altLang="zh-CN" sz="2400" dirty="0"/>
          </a:p>
        </p:txBody>
      </p:sp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204864"/>
            <a:ext cx="590465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776778"/>
      </p:ext>
    </p:extLst>
  </p:cSld>
  <p:clrMapOvr>
    <a:masterClrMapping/>
  </p:clrMapOvr>
  <p:transition spd="med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544" y="1412775"/>
            <a:ext cx="8064896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/>
              <a:t>电路原理图如</a:t>
            </a:r>
            <a:r>
              <a:rPr lang="zh-CN" altLang="zh-CN" sz="2400" dirty="0" smtClean="0"/>
              <a:t>图所</a:t>
            </a:r>
            <a:r>
              <a:rPr lang="zh-CN" altLang="zh-CN" sz="2400" dirty="0"/>
              <a:t>示</a:t>
            </a:r>
            <a:endParaRPr lang="zh-CN" altLang="zh-CN" sz="2400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372535"/>
            <a:ext cx="5112568" cy="508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6254"/>
      </p:ext>
    </p:extLst>
  </p:cSld>
  <p:clrMapOvr>
    <a:masterClrMapping/>
  </p:clrMapOvr>
  <p:transition spd="med">
    <p:split orient="vert"/>
  </p:transition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xhb</Template>
  <TotalTime>1435</TotalTime>
  <Words>343</Words>
  <Application>Microsoft Office PowerPoint</Application>
  <PresentationFormat>全屏显示(4:3)</PresentationFormat>
  <Paragraphs>27</Paragraphs>
  <Slides>10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Pixel</vt:lpstr>
      <vt:lpstr>单片机与接口技术          ——第七章  单片机应用程序综合实例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韶关学院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奚浩波</dc:creator>
  <cp:lastModifiedBy>china</cp:lastModifiedBy>
  <cp:revision>78</cp:revision>
  <cp:lastPrinted>1601-01-01T00:00:00Z</cp:lastPrinted>
  <dcterms:created xsi:type="dcterms:W3CDTF">2006-10-13T16:35:49Z</dcterms:created>
  <dcterms:modified xsi:type="dcterms:W3CDTF">2018-01-30T15:12:38Z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