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29"/>
  </p:notesMasterIdLst>
  <p:handoutMasterIdLst>
    <p:handoutMasterId r:id="rId30"/>
  </p:handoutMasterIdLst>
  <p:sldIdLst>
    <p:sldId id="256" r:id="rId5"/>
    <p:sldId id="289" r:id="rId6"/>
    <p:sldId id="292" r:id="rId7"/>
    <p:sldId id="312" r:id="rId8"/>
    <p:sldId id="291" r:id="rId9"/>
    <p:sldId id="293" r:id="rId10"/>
    <p:sldId id="313" r:id="rId11"/>
    <p:sldId id="294" r:id="rId12"/>
    <p:sldId id="318" r:id="rId13"/>
    <p:sldId id="295" r:id="rId14"/>
    <p:sldId id="296" r:id="rId15"/>
    <p:sldId id="297" r:id="rId16"/>
    <p:sldId id="298" r:id="rId17"/>
    <p:sldId id="299" r:id="rId18"/>
    <p:sldId id="319" r:id="rId19"/>
    <p:sldId id="300" r:id="rId20"/>
    <p:sldId id="285" r:id="rId21"/>
    <p:sldId id="301" r:id="rId22"/>
    <p:sldId id="314" r:id="rId23"/>
    <p:sldId id="315" r:id="rId24"/>
    <p:sldId id="316" r:id="rId25"/>
    <p:sldId id="317" r:id="rId26"/>
    <p:sldId id="307" r:id="rId27"/>
    <p:sldId id="282" r:id="rId2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89"/>
            <p14:sldId id="292"/>
            <p14:sldId id="312"/>
            <p14:sldId id="291"/>
            <p14:sldId id="293"/>
            <p14:sldId id="313"/>
            <p14:sldId id="294"/>
            <p14:sldId id="318"/>
            <p14:sldId id="295"/>
            <p14:sldId id="296"/>
            <p14:sldId id="297"/>
            <p14:sldId id="298"/>
            <p14:sldId id="299"/>
            <p14:sldId id="319"/>
            <p14:sldId id="300"/>
            <p14:sldId id="285"/>
            <p14:sldId id="301"/>
            <p14:sldId id="314"/>
            <p14:sldId id="315"/>
            <p14:sldId id="316"/>
            <p14:sldId id="317"/>
            <p14:sldId id="307"/>
          </p14:sldIdLst>
        </p14:section>
        <p14:section name="了解详细信息" id="{2CC34DB2-6590-42C0-AD4B-A04C6060184E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79" autoAdjust="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768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1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8DCC1CE-327E-4905-BC7C-3C0AE3B60D6C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2024/2/13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6F2ECAB-FF34-48C3-94CF-D49698A33E3C}" type="datetime1">
              <a:rPr lang="zh-CN" altLang="en-US" smtClean="0"/>
              <a:pPr/>
              <a:t>2024/2/13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noProof="0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在“幻灯片放映”模式下，选择箭头访问相应链接。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7"/>
            <a:ext cx="11193880" cy="466008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CF7612A-7C7D-41EF-9275-BA82F6A6A076}" type="datetime1">
              <a:rPr lang="zh-CN" altLang="en-US" smtClean="0"/>
              <a:t>2024/2/13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5" y="2560320"/>
            <a:ext cx="11397555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ED31-9C4E-412B-8FB0-B15648ED4C2C}" type="datetimeFigureOut">
              <a:rPr lang="zh-CN" altLang="en-US" smtClean="0"/>
              <a:t>2024/2/13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34CBA-3F2E-4F7B-96D8-C8C50B96E9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02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1106635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11048070" cy="4719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3B070BE-7F39-4CFE-B298-8B89566852DF}" type="datetime1">
              <a:rPr lang="zh-CN" altLang="en-US" smtClean="0"/>
              <a:t>2024/2/13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Clr>
          <a:srgbClr val="FF0000"/>
        </a:buClr>
        <a:buSzPct val="85000"/>
        <a:buFont typeface="Wingdings" panose="05000000000000000000" pitchFamily="2" charset="2"/>
        <a:buChar char="n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 smtClean="0">
                <a:solidFill>
                  <a:schemeClr val="bg1"/>
                </a:solidFill>
              </a:rPr>
              <a:t>C</a:t>
            </a:r>
            <a:r>
              <a:rPr lang="zh-CN" altLang="en-US" sz="4800" dirty="0" smtClean="0">
                <a:solidFill>
                  <a:schemeClr val="bg1"/>
                </a:solidFill>
              </a:rPr>
              <a:t>语言程序设计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3551924"/>
            <a:ext cx="9582736" cy="1137793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chemeClr val="bg1"/>
                </a:solidFill>
              </a:rPr>
              <a:t>第</a:t>
            </a:r>
            <a:r>
              <a:rPr lang="en-US" altLang="zh-CN" sz="2400" dirty="0" smtClean="0">
                <a:solidFill>
                  <a:schemeClr val="bg1"/>
                </a:solidFill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</a:rPr>
              <a:t>章  </a:t>
            </a:r>
            <a:r>
              <a:rPr lang="zh-CN" altLang="en-US" dirty="0">
                <a:solidFill>
                  <a:schemeClr val="bg1"/>
                </a:solidFill>
              </a:rPr>
              <a:t>顺序结构程序设计</a:t>
            </a: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格式输出函数</a:t>
            </a:r>
            <a:r>
              <a:rPr lang="en-US" altLang="zh-CN" b="1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90918"/>
            <a:ext cx="4722786" cy="5038164"/>
          </a:xfrm>
          <a:ln>
            <a:solidFill>
              <a:srgbClr val="FF0000"/>
            </a:solidFill>
          </a:ln>
        </p:spPr>
        <p:txBody>
          <a:bodyPr>
            <a:normAutofit fontScale="625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3</a:t>
            </a:r>
            <a:r>
              <a:rPr lang="zh-CN" altLang="en-US" kern="100" dirty="0"/>
              <a:t>．格式字符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不同</a:t>
            </a:r>
            <a:r>
              <a:rPr lang="zh-CN" altLang="en-US" kern="100" dirty="0"/>
              <a:t>类型的数据要指定不同的格式</a:t>
            </a:r>
            <a:r>
              <a:rPr lang="zh-CN" altLang="en-US" kern="100" dirty="0" smtClean="0"/>
              <a:t>声明</a:t>
            </a:r>
            <a:endParaRPr lang="en-US" altLang="zh-CN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常用几种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字符：</a:t>
            </a:r>
            <a:endParaRPr lang="zh-CN" altLang="en-US" kern="100" dirty="0"/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(1)d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符：用来</a:t>
            </a:r>
            <a:r>
              <a:rPr lang="zh-CN" altLang="en-US" kern="100" dirty="0"/>
              <a:t>输出一个有符号的十进制整数。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指定</a:t>
            </a:r>
            <a:r>
              <a:rPr lang="zh-CN" altLang="en-US" kern="100" dirty="0"/>
              <a:t>输出数据的</a:t>
            </a:r>
            <a:r>
              <a:rPr lang="zh-CN" altLang="en-US" kern="100" dirty="0" smtClean="0"/>
              <a:t>宽度：</a:t>
            </a:r>
            <a:r>
              <a:rPr lang="en-US" altLang="zh-CN" kern="100" dirty="0"/>
              <a:t>%</a:t>
            </a:r>
            <a:r>
              <a:rPr lang="en-US" altLang="zh-CN" kern="100" dirty="0" smtClean="0"/>
              <a:t>6d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带</a:t>
            </a:r>
            <a:r>
              <a:rPr lang="zh-CN" altLang="en-US" kern="100" dirty="0"/>
              <a:t>正</a:t>
            </a:r>
            <a:r>
              <a:rPr lang="zh-CN" altLang="en-US" kern="100" dirty="0" smtClean="0"/>
              <a:t>负号（</a:t>
            </a:r>
            <a:r>
              <a:rPr lang="zh-CN" altLang="en-US" kern="100" dirty="0"/>
              <a:t>默认整数不带正号</a:t>
            </a:r>
            <a:r>
              <a:rPr lang="zh-CN" altLang="en-US" kern="100" dirty="0" smtClean="0"/>
              <a:t>）：</a:t>
            </a:r>
            <a:r>
              <a:rPr lang="en-US" altLang="zh-CN" kern="100" dirty="0"/>
              <a:t>%6d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左对齐</a:t>
            </a:r>
            <a:r>
              <a:rPr lang="zh-CN" altLang="en-US" kern="100" dirty="0"/>
              <a:t>或</a:t>
            </a:r>
            <a:r>
              <a:rPr lang="zh-CN" altLang="en-US" kern="100" dirty="0" smtClean="0"/>
              <a:t>右对齐（默认</a:t>
            </a:r>
            <a:r>
              <a:rPr lang="zh-CN" altLang="en-US" kern="100" dirty="0"/>
              <a:t>为右对齐</a:t>
            </a:r>
            <a:r>
              <a:rPr lang="zh-CN" altLang="en-US" kern="100" dirty="0" smtClean="0"/>
              <a:t>）：</a:t>
            </a:r>
            <a:r>
              <a:rPr lang="en-US" altLang="zh-CN" kern="100" dirty="0" smtClean="0"/>
              <a:t>%-d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例如：</a:t>
            </a: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zh-CN" altLang="en-US" kern="100" dirty="0"/>
              <a:t>（</a:t>
            </a:r>
            <a:r>
              <a:rPr lang="en-US" altLang="zh-CN" kern="100" dirty="0"/>
              <a:t>"%6d\n%6d\n",16,-166</a:t>
            </a:r>
            <a:r>
              <a:rPr lang="zh-CN" altLang="en-US" kern="100" dirty="0"/>
              <a:t>）</a:t>
            </a:r>
            <a:r>
              <a:rPr lang="en-US" altLang="zh-CN" kern="100" dirty="0"/>
              <a:t>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</a:t>
            </a:r>
            <a:r>
              <a:rPr lang="zh-CN" altLang="en-US" kern="100" dirty="0"/>
              <a:t>结果：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       </a:t>
            </a:r>
            <a:r>
              <a:rPr lang="en-US" altLang="zh-CN" kern="100" dirty="0"/>
              <a:t>16</a:t>
            </a:r>
            <a:r>
              <a:rPr lang="zh-CN" altLang="en-US" kern="100" dirty="0"/>
              <a:t>        （</a:t>
            </a:r>
            <a:r>
              <a:rPr lang="en-US" altLang="zh-CN" kern="100" dirty="0"/>
              <a:t>16</a:t>
            </a:r>
            <a:r>
              <a:rPr lang="zh-CN" altLang="en-US" kern="100" dirty="0"/>
              <a:t>前面有</a:t>
            </a:r>
            <a:r>
              <a:rPr lang="en-US" altLang="zh-CN" kern="100" dirty="0"/>
              <a:t>4</a:t>
            </a:r>
            <a:r>
              <a:rPr lang="zh-CN" altLang="en-US" kern="100" dirty="0"/>
              <a:t>个空格）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     </a:t>
            </a:r>
            <a:r>
              <a:rPr lang="en-US" altLang="zh-CN" kern="100" dirty="0"/>
              <a:t>-166</a:t>
            </a:r>
            <a:r>
              <a:rPr lang="zh-CN" altLang="en-US" kern="100" dirty="0"/>
              <a:t>        （</a:t>
            </a:r>
            <a:r>
              <a:rPr lang="en-US" altLang="zh-CN" kern="100" dirty="0"/>
              <a:t>-166</a:t>
            </a:r>
            <a:r>
              <a:rPr lang="zh-CN" altLang="en-US" kern="100" dirty="0"/>
              <a:t>前面有</a:t>
            </a:r>
            <a:r>
              <a:rPr lang="en-US" altLang="zh-CN" kern="100" dirty="0"/>
              <a:t>2</a:t>
            </a:r>
            <a:r>
              <a:rPr lang="zh-CN" altLang="en-US" kern="100" dirty="0"/>
              <a:t>个空格）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</a:t>
            </a:r>
            <a:r>
              <a:rPr lang="en-US" altLang="zh-CN" kern="100" dirty="0" smtClean="0"/>
              <a:t>long</a:t>
            </a:r>
            <a:r>
              <a:rPr lang="zh-CN" altLang="en-US" kern="100" dirty="0" smtClean="0"/>
              <a:t>数据：</a:t>
            </a:r>
            <a:r>
              <a:rPr lang="en-US" altLang="zh-CN" kern="100" dirty="0" smtClean="0"/>
              <a:t>%</a:t>
            </a:r>
            <a:r>
              <a:rPr lang="en-US" altLang="zh-CN" kern="100" dirty="0" err="1" smtClean="0"/>
              <a:t>ld</a:t>
            </a:r>
            <a:r>
              <a:rPr lang="zh-CN" altLang="en-US" kern="100" dirty="0" smtClean="0"/>
              <a:t>。</a:t>
            </a:r>
            <a:endParaRPr lang="en-US" altLang="zh-CN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</a:t>
            </a:r>
            <a:r>
              <a:rPr lang="en-US" altLang="zh-CN" kern="100" dirty="0"/>
              <a:t>long </a:t>
            </a:r>
            <a:r>
              <a:rPr lang="en-US" altLang="zh-CN" kern="100" dirty="0" err="1" smtClean="0"/>
              <a:t>long</a:t>
            </a:r>
            <a:r>
              <a:rPr lang="zh-CN" altLang="en-US" kern="100" dirty="0" smtClean="0"/>
              <a:t>数据：</a:t>
            </a:r>
            <a:r>
              <a:rPr lang="en-US" altLang="zh-CN" kern="100" dirty="0"/>
              <a:t>%</a:t>
            </a:r>
            <a:r>
              <a:rPr lang="en-US" altLang="zh-CN" kern="100" dirty="0" err="1" smtClean="0"/>
              <a:t>lld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203576" y="1290918"/>
            <a:ext cx="5383990" cy="5038164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(2)c</a:t>
            </a:r>
            <a:r>
              <a:rPr lang="zh-CN" altLang="en-US" kern="100" dirty="0" smtClean="0"/>
              <a:t>格式符：用来输出一个字符。如：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  char </a:t>
            </a:r>
            <a:r>
              <a:rPr lang="en-US" altLang="zh-CN" kern="100" dirty="0" err="1" smtClean="0"/>
              <a:t>ch</a:t>
            </a:r>
            <a:r>
              <a:rPr lang="en-US" altLang="zh-CN" kern="100" dirty="0" smtClean="0"/>
              <a:t>=´A´;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  </a:t>
            </a:r>
            <a:r>
              <a:rPr lang="en-US" altLang="zh-CN" kern="100" dirty="0" err="1" smtClean="0"/>
              <a:t>printf</a:t>
            </a:r>
            <a:r>
              <a:rPr lang="zh-CN" altLang="en-US" kern="100" dirty="0" smtClean="0"/>
              <a:t>（</a:t>
            </a:r>
            <a:r>
              <a:rPr lang="en-US" altLang="zh-CN" kern="100" dirty="0" smtClean="0"/>
              <a:t>"%c\n",</a:t>
            </a:r>
            <a:r>
              <a:rPr lang="en-US" altLang="zh-CN" kern="100" dirty="0" err="1" smtClean="0"/>
              <a:t>ch</a:t>
            </a:r>
            <a:r>
              <a:rPr lang="zh-CN" altLang="en-US" kern="100" dirty="0" smtClean="0"/>
              <a:t>）</a:t>
            </a:r>
            <a:r>
              <a:rPr lang="en-US" altLang="zh-CN" kern="100" dirty="0" smtClean="0"/>
              <a:t>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</a:t>
            </a:r>
            <a:r>
              <a:rPr lang="zh-CN" altLang="en-US" kern="100" dirty="0" smtClean="0"/>
              <a:t>结果：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       </a:t>
            </a:r>
            <a:r>
              <a:rPr lang="en-US" altLang="zh-CN" kern="100" dirty="0" smtClean="0"/>
              <a:t>A</a:t>
            </a:r>
            <a:r>
              <a:rPr lang="zh-CN" altLang="en-US" kern="100" dirty="0" smtClean="0"/>
              <a:t> 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指定</a:t>
            </a:r>
            <a:r>
              <a:rPr lang="zh-CN" altLang="en-US" kern="100" dirty="0" smtClean="0"/>
              <a:t>域</a:t>
            </a:r>
            <a:r>
              <a:rPr lang="zh-CN" altLang="en-US" kern="100" dirty="0" smtClean="0"/>
              <a:t>宽：</a:t>
            </a:r>
            <a:r>
              <a:rPr lang="en-US" altLang="zh-CN" kern="100" dirty="0" smtClean="0"/>
              <a:t>%6c</a:t>
            </a:r>
            <a:endParaRPr lang="zh-CN" altLang="en-US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在</a:t>
            </a:r>
            <a:r>
              <a:rPr lang="en-US" altLang="zh-CN" kern="100" dirty="0" smtClean="0"/>
              <a:t>0-127</a:t>
            </a:r>
            <a:r>
              <a:rPr lang="zh-CN" altLang="en-US" kern="100" dirty="0" smtClean="0"/>
              <a:t>范围内的整数，也可以用“</a:t>
            </a:r>
            <a:r>
              <a:rPr lang="en-US" altLang="zh-CN" kern="100" dirty="0" smtClean="0"/>
              <a:t>%c</a:t>
            </a:r>
            <a:r>
              <a:rPr lang="zh-CN" altLang="en-US" kern="100" dirty="0" smtClean="0"/>
              <a:t>”使之按字符形式输出，系统会将整数作为</a:t>
            </a:r>
            <a:r>
              <a:rPr lang="en-US" altLang="zh-CN" kern="100" dirty="0" smtClean="0"/>
              <a:t>ASCII</a:t>
            </a:r>
            <a:r>
              <a:rPr lang="zh-CN" altLang="en-US" kern="100" dirty="0" smtClean="0"/>
              <a:t>码转换成相应的字符；如：</a:t>
            </a:r>
          </a:p>
          <a:p>
            <a:pPr marL="0" lvl="1" indent="268288">
              <a:lnSpc>
                <a:spcPct val="170000"/>
              </a:lnSpc>
              <a:buNone/>
            </a:pPr>
            <a:r>
              <a:rPr lang="en-US" altLang="zh-CN" kern="100" dirty="0" smtClean="0"/>
              <a:t>short </a:t>
            </a:r>
            <a:r>
              <a:rPr lang="en-US" altLang="zh-CN" kern="100" dirty="0" err="1" smtClean="0"/>
              <a:t>i</a:t>
            </a:r>
            <a:r>
              <a:rPr lang="en-US" altLang="zh-CN" kern="100" dirty="0" smtClean="0"/>
              <a:t>=97;</a:t>
            </a:r>
          </a:p>
          <a:p>
            <a:pPr marL="0" lvl="1" indent="268288">
              <a:lnSpc>
                <a:spcPct val="170000"/>
              </a:lnSpc>
              <a:buNone/>
            </a:pPr>
            <a:r>
              <a:rPr lang="en-US" altLang="zh-CN" kern="100" dirty="0" err="1" smtClean="0"/>
              <a:t>printf</a:t>
            </a:r>
            <a:r>
              <a:rPr lang="zh-CN" altLang="en-US" kern="100" dirty="0" smtClean="0"/>
              <a:t>（</a:t>
            </a:r>
            <a:r>
              <a:rPr lang="en-US" altLang="zh-CN" kern="100" dirty="0" smtClean="0"/>
              <a:t>"%c",</a:t>
            </a:r>
            <a:r>
              <a:rPr lang="en-US" altLang="zh-CN" kern="100" dirty="0" err="1" smtClean="0"/>
              <a:t>i</a:t>
            </a:r>
            <a:r>
              <a:rPr lang="zh-CN" altLang="en-US" kern="100" dirty="0" smtClean="0"/>
              <a:t>）</a:t>
            </a:r>
            <a:r>
              <a:rPr lang="en-US" altLang="zh-CN" kern="100" dirty="0" smtClean="0"/>
              <a:t>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输出字符</a:t>
            </a:r>
            <a:r>
              <a:rPr lang="en-US" altLang="zh-CN" kern="100" dirty="0" smtClean="0"/>
              <a:t>a</a:t>
            </a:r>
            <a:r>
              <a:rPr lang="zh-CN" altLang="en-US" kern="100" dirty="0" smtClean="0"/>
              <a:t>。</a:t>
            </a:r>
            <a:endParaRPr lang="zh-CN" altLang="en-US" kern="100" dirty="0" smtClean="0"/>
          </a:p>
        </p:txBody>
      </p:sp>
    </p:spTree>
    <p:extLst>
      <p:ext uri="{BB962C8B-B14F-4D97-AF65-F5344CB8AC3E}">
        <p14:creationId xmlns:p14="http://schemas.microsoft.com/office/powerpoint/2010/main" val="1701726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格式输出函数</a:t>
            </a:r>
            <a:r>
              <a:rPr lang="en-US" altLang="zh-CN" b="1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89059" y="1219201"/>
            <a:ext cx="4998507" cy="5199527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 smtClean="0"/>
              <a:t>指定</a:t>
            </a:r>
            <a:r>
              <a:rPr lang="zh-CN" altLang="en-US" sz="1300" kern="100" dirty="0"/>
              <a:t>数据宽度和小数</a:t>
            </a:r>
            <a:r>
              <a:rPr lang="zh-CN" altLang="en-US" sz="1300" kern="100" dirty="0" smtClean="0"/>
              <a:t>位数：</a:t>
            </a:r>
            <a:r>
              <a:rPr lang="en-US" altLang="zh-CN" sz="1300" kern="100" dirty="0" smtClean="0"/>
              <a:t>%m.nf</a:t>
            </a:r>
            <a:r>
              <a:rPr lang="zh-CN" altLang="en-US" sz="1300" kern="100" dirty="0" smtClean="0"/>
              <a:t>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altLang="zh-CN" sz="1300" kern="100" dirty="0" smtClean="0"/>
              <a:t>m</a:t>
            </a:r>
            <a:r>
              <a:rPr lang="zh-CN" altLang="en-US" sz="1300" kern="100" dirty="0" smtClean="0"/>
              <a:t>：表示数据所占的字符位数（小数点算</a:t>
            </a:r>
            <a:r>
              <a:rPr lang="en-US" altLang="zh-CN" sz="1300" kern="100" dirty="0" smtClean="0"/>
              <a:t>1</a:t>
            </a:r>
            <a:r>
              <a:rPr lang="zh-CN" altLang="en-US" sz="1300" kern="100" dirty="0" smtClean="0"/>
              <a:t>位）</a:t>
            </a:r>
            <a:endParaRPr lang="en-US" altLang="zh-CN" sz="1300" kern="100" dirty="0" smtClean="0"/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altLang="zh-CN" sz="1300" kern="100" dirty="0" smtClean="0"/>
              <a:t>n</a:t>
            </a:r>
            <a:r>
              <a:rPr lang="zh-CN" altLang="en-US" sz="1300" kern="100" dirty="0" smtClean="0"/>
              <a:t>：表示小数部分的位数。</a:t>
            </a:r>
            <a:endParaRPr lang="en-US" altLang="zh-CN" sz="1300" kern="100" dirty="0" smtClean="0"/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sz="1300" kern="100" dirty="0" smtClean="0"/>
              <a:t>例如：</a:t>
            </a:r>
            <a:r>
              <a:rPr lang="en-US" altLang="zh-CN" sz="1300" kern="100" dirty="0" smtClean="0"/>
              <a:t>  </a:t>
            </a:r>
            <a:r>
              <a:rPr lang="en-US" altLang="zh-CN" sz="1300" kern="100" dirty="0" err="1" smtClean="0"/>
              <a:t>printf</a:t>
            </a:r>
            <a:r>
              <a:rPr lang="zh-CN" altLang="en-US" sz="1300" kern="100" dirty="0"/>
              <a:t>（</a:t>
            </a:r>
            <a:r>
              <a:rPr lang="en-US" altLang="zh-CN" sz="1300" kern="100" dirty="0"/>
              <a:t>"%10.3f\n",1000.7654321</a:t>
            </a:r>
            <a:r>
              <a:rPr lang="zh-CN" altLang="en-US" sz="1300" kern="100" dirty="0"/>
              <a:t>）</a:t>
            </a:r>
            <a:r>
              <a:rPr lang="en-US" altLang="zh-CN" sz="1300" kern="100" dirty="0" smtClean="0"/>
              <a:t>;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sz="1300" kern="100" dirty="0" smtClean="0"/>
              <a:t>输出</a:t>
            </a:r>
            <a:r>
              <a:rPr lang="zh-CN" altLang="en-US" sz="1300" kern="100" dirty="0"/>
              <a:t>结果：口口</a:t>
            </a:r>
            <a:r>
              <a:rPr lang="en-US" altLang="zh-CN" sz="1300" kern="100" dirty="0"/>
              <a:t>1000.765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 smtClean="0"/>
              <a:t>整数部分多于</a:t>
            </a:r>
            <a:r>
              <a:rPr lang="en-US" altLang="zh-CN" sz="1300" kern="100" dirty="0"/>
              <a:t>m</a:t>
            </a:r>
            <a:r>
              <a:rPr lang="zh-CN" altLang="en-US" sz="1300" kern="100" dirty="0"/>
              <a:t>位时，按实际</a:t>
            </a:r>
            <a:r>
              <a:rPr lang="zh-CN" altLang="en-US" sz="1300" kern="100" dirty="0" smtClean="0"/>
              <a:t>位数输出整数</a:t>
            </a:r>
            <a:endParaRPr lang="en-US" altLang="zh-CN" sz="1300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/>
              <a:t>整数</a:t>
            </a:r>
            <a:r>
              <a:rPr lang="zh-CN" altLang="en-US" sz="1300" kern="100" dirty="0" smtClean="0"/>
              <a:t>部分少</a:t>
            </a:r>
            <a:r>
              <a:rPr lang="zh-CN" altLang="en-US" sz="1300" kern="100" dirty="0" smtClean="0"/>
              <a:t>于</a:t>
            </a:r>
            <a:r>
              <a:rPr lang="en-US" altLang="zh-CN" sz="1300" kern="100" dirty="0"/>
              <a:t>m</a:t>
            </a:r>
            <a:r>
              <a:rPr lang="zh-CN" altLang="en-US" sz="1300" kern="100" dirty="0"/>
              <a:t>位，则左端补空格。例如：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sz="1300" kern="100" dirty="0" smtClean="0"/>
              <a:t>      </a:t>
            </a:r>
            <a:r>
              <a:rPr lang="en-US" altLang="zh-CN" sz="1300" kern="100" dirty="0" err="1" smtClean="0"/>
              <a:t>printf</a:t>
            </a:r>
            <a:r>
              <a:rPr lang="zh-CN" altLang="en-US" sz="1300" kern="100" dirty="0"/>
              <a:t>（</a:t>
            </a:r>
            <a:r>
              <a:rPr lang="en-US" altLang="zh-CN" sz="1300" kern="100" dirty="0"/>
              <a:t>"%10.3f\n",11110000.7654321</a:t>
            </a:r>
            <a:r>
              <a:rPr lang="zh-CN" altLang="en-US" sz="1300" kern="100" dirty="0"/>
              <a:t>）</a:t>
            </a:r>
            <a:r>
              <a:rPr lang="en-US" altLang="zh-CN" sz="1300" kern="100" dirty="0"/>
              <a:t>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/>
              <a:t>输出结果：</a:t>
            </a:r>
            <a:r>
              <a:rPr lang="en-US" altLang="zh-CN" sz="1300" kern="100" dirty="0"/>
              <a:t>11110000.765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/>
              <a:t>指定数据宽度、小数位数，并且输出数据左对齐，用</a:t>
            </a:r>
            <a:r>
              <a:rPr lang="en-US" altLang="zh-CN" sz="1300" kern="100" dirty="0"/>
              <a:t>%-m.nf</a:t>
            </a:r>
            <a:r>
              <a:rPr lang="zh-CN" altLang="en-US" sz="1300" kern="100" dirty="0" smtClean="0"/>
              <a:t>。例如</a:t>
            </a:r>
            <a:endParaRPr lang="en-US" altLang="zh-CN" sz="1300" kern="100" dirty="0" smtClean="0"/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sz="1300" kern="100" dirty="0"/>
              <a:t> </a:t>
            </a:r>
            <a:r>
              <a:rPr lang="en-US" altLang="zh-CN" sz="1300" kern="100" dirty="0" smtClean="0"/>
              <a:t>      double  </a:t>
            </a:r>
            <a:r>
              <a:rPr lang="en-US" altLang="zh-CN" sz="1300" kern="100" dirty="0"/>
              <a:t>a=10000.0;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sz="1300" kern="100" dirty="0"/>
              <a:t> </a:t>
            </a:r>
            <a:r>
              <a:rPr lang="zh-CN" altLang="en-US" sz="1300" kern="100" dirty="0" smtClean="0"/>
              <a:t>      </a:t>
            </a:r>
            <a:r>
              <a:rPr lang="en-US" altLang="zh-CN" sz="1300" kern="100" dirty="0" err="1" smtClean="0"/>
              <a:t>printf</a:t>
            </a:r>
            <a:r>
              <a:rPr lang="en-US" altLang="zh-CN" sz="1300" kern="100" dirty="0"/>
              <a:t>("%-10.3f\</a:t>
            </a:r>
            <a:r>
              <a:rPr lang="en-US" altLang="zh-CN" sz="1300" kern="100" dirty="0" err="1"/>
              <a:t>n",a</a:t>
            </a:r>
            <a:r>
              <a:rPr lang="en-US" altLang="zh-CN" sz="1300" kern="100" dirty="0"/>
              <a:t>/3);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sz="1300" kern="100" dirty="0"/>
              <a:t>输出结果：</a:t>
            </a:r>
            <a:r>
              <a:rPr lang="en-US" altLang="zh-CN" sz="1300" kern="100" dirty="0"/>
              <a:t>3333.333</a:t>
            </a:r>
            <a:r>
              <a:rPr lang="zh-CN" altLang="en-US" sz="1300" kern="100" dirty="0" smtClean="0"/>
              <a:t>口口</a:t>
            </a:r>
            <a:endParaRPr lang="zh-CN" altLang="en-US" sz="1300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591671" y="1219201"/>
            <a:ext cx="5056093" cy="519952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(3)s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符：用来</a:t>
            </a:r>
            <a:r>
              <a:rPr lang="zh-CN" altLang="en-US" kern="100" dirty="0"/>
              <a:t>输出一个字符串。如：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    </a:t>
            </a:r>
            <a:r>
              <a:rPr lang="en-US" altLang="zh-CN" kern="100" dirty="0" err="1"/>
              <a:t>printf</a:t>
            </a:r>
            <a:r>
              <a:rPr lang="zh-CN" altLang="en-US" kern="100" dirty="0"/>
              <a:t>（</a:t>
            </a:r>
            <a:r>
              <a:rPr lang="en-US" altLang="zh-CN" kern="100" dirty="0"/>
              <a:t>"%s\n","</a:t>
            </a:r>
            <a:r>
              <a:rPr lang="zh-CN" altLang="en-US" kern="100" dirty="0"/>
              <a:t> </a:t>
            </a:r>
            <a:r>
              <a:rPr lang="en-US" altLang="zh-CN" kern="100" dirty="0"/>
              <a:t>China"</a:t>
            </a:r>
            <a:r>
              <a:rPr lang="zh-CN" altLang="en-US" kern="100" dirty="0"/>
              <a:t>）</a:t>
            </a:r>
            <a:r>
              <a:rPr lang="en-US" altLang="zh-CN" kern="100" dirty="0"/>
              <a:t>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输出结果：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       </a:t>
            </a:r>
            <a:r>
              <a:rPr lang="en-US" altLang="zh-CN" kern="100" dirty="0"/>
              <a:t>China</a:t>
            </a:r>
            <a:endParaRPr lang="zh-CN" altLang="en-US" kern="100" dirty="0"/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(</a:t>
            </a:r>
            <a:r>
              <a:rPr lang="en-US" altLang="zh-CN" kern="100" dirty="0" smtClean="0"/>
              <a:t>4)f</a:t>
            </a:r>
            <a:r>
              <a:rPr lang="zh-CN" altLang="en-US" kern="100" dirty="0" smtClean="0"/>
              <a:t>格式</a:t>
            </a:r>
            <a:r>
              <a:rPr lang="zh-CN" altLang="en-US" kern="100" dirty="0" smtClean="0"/>
              <a:t>符：用来</a:t>
            </a:r>
            <a:r>
              <a:rPr lang="zh-CN" altLang="en-US" kern="100" dirty="0" smtClean="0"/>
              <a:t>输出实数（包括</a:t>
            </a:r>
            <a:r>
              <a:rPr lang="en-US" altLang="zh-CN" kern="100" dirty="0" smtClean="0"/>
              <a:t>float</a:t>
            </a:r>
            <a:r>
              <a:rPr lang="zh-CN" altLang="en-US" kern="100" dirty="0" smtClean="0"/>
              <a:t>、</a:t>
            </a:r>
            <a:r>
              <a:rPr lang="en-US" altLang="zh-CN" kern="100" dirty="0" smtClean="0"/>
              <a:t>double</a:t>
            </a:r>
            <a:r>
              <a:rPr lang="zh-CN" altLang="en-US" kern="100" dirty="0" smtClean="0"/>
              <a:t>、长双精度）</a:t>
            </a:r>
            <a:r>
              <a:rPr lang="en-US" altLang="zh-CN" kern="100" dirty="0" smtClean="0"/>
              <a:t>,</a:t>
            </a:r>
            <a:r>
              <a:rPr lang="zh-CN" altLang="en-US" kern="100" dirty="0" smtClean="0"/>
              <a:t>以小数形式</a:t>
            </a:r>
            <a:r>
              <a:rPr lang="zh-CN" altLang="en-US" kern="100" dirty="0" smtClean="0"/>
              <a:t>输出：</a:t>
            </a:r>
            <a:endParaRPr lang="zh-CN" altLang="en-US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基本</a:t>
            </a:r>
            <a:r>
              <a:rPr lang="zh-CN" altLang="en-US" kern="100" dirty="0" smtClean="0"/>
              <a:t>格式：</a:t>
            </a:r>
            <a:r>
              <a:rPr lang="en-US" altLang="zh-CN" kern="100" dirty="0" smtClean="0"/>
              <a:t>%f</a:t>
            </a:r>
            <a:r>
              <a:rPr lang="zh-CN" altLang="en-US" kern="100" dirty="0" smtClean="0"/>
              <a:t>，整数</a:t>
            </a:r>
            <a:r>
              <a:rPr lang="zh-CN" altLang="en-US" kern="100" dirty="0" smtClean="0"/>
              <a:t>部分全部输出，小数部分输出</a:t>
            </a:r>
            <a:r>
              <a:rPr lang="en-US" altLang="zh-CN" kern="100" dirty="0" smtClean="0"/>
              <a:t>6</a:t>
            </a:r>
            <a:r>
              <a:rPr lang="zh-CN" altLang="en-US" kern="100" dirty="0" smtClean="0"/>
              <a:t>位。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 smtClean="0"/>
              <a:t>3.2</a:t>
            </a:r>
            <a:r>
              <a:rPr lang="zh-CN" altLang="en-US" kern="100" dirty="0" smtClean="0"/>
              <a:t>  用</a:t>
            </a:r>
            <a:r>
              <a:rPr lang="en-US" altLang="zh-CN" kern="100" dirty="0" smtClean="0"/>
              <a:t>%f</a:t>
            </a:r>
            <a:r>
              <a:rPr lang="zh-CN" altLang="en-US" kern="100" dirty="0" smtClean="0"/>
              <a:t>输出实数，整数部分全部输出，小数部分只输出</a:t>
            </a:r>
            <a:r>
              <a:rPr lang="en-US" altLang="zh-CN" kern="100" dirty="0" smtClean="0"/>
              <a:t>6</a:t>
            </a:r>
            <a:r>
              <a:rPr lang="zh-CN" altLang="en-US" kern="100" dirty="0" smtClean="0"/>
              <a:t>位。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 smtClean="0"/>
              <a:t>#include&lt;</a:t>
            </a:r>
            <a:r>
              <a:rPr lang="en-US" altLang="zh-CN" kern="100" dirty="0" err="1" smtClean="0"/>
              <a:t>stdio.h</a:t>
            </a:r>
            <a:r>
              <a:rPr lang="en-US" altLang="zh-CN" kern="100" dirty="0" smtClean="0"/>
              <a:t>&gt;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 smtClean="0"/>
              <a:t>main()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 smtClean="0"/>
              <a:t>{float</a:t>
            </a:r>
            <a:r>
              <a:rPr lang="zh-CN" altLang="en-US" kern="100" dirty="0" smtClean="0"/>
              <a:t> </a:t>
            </a:r>
            <a:r>
              <a:rPr lang="en-US" altLang="zh-CN" kern="100" dirty="0" smtClean="0"/>
              <a:t>a=1.0;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("%f\</a:t>
            </a:r>
            <a:r>
              <a:rPr lang="en-US" altLang="zh-CN" kern="100" dirty="0" err="1" smtClean="0"/>
              <a:t>n",a</a:t>
            </a:r>
            <a:r>
              <a:rPr lang="en-US" altLang="zh-CN" kern="100" dirty="0" smtClean="0"/>
              <a:t>/3);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zh-CN" altLang="en-US" kern="100" dirty="0" smtClean="0"/>
              <a:t> </a:t>
            </a:r>
            <a:r>
              <a:rPr lang="en-US" altLang="zh-CN" kern="100" dirty="0" smtClean="0"/>
              <a:t>return </a:t>
            </a:r>
            <a:r>
              <a:rPr lang="en-US" altLang="zh-CN" kern="100" dirty="0" smtClean="0"/>
              <a:t>0;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zh-CN" altLang="en-US" kern="100" dirty="0" smtClean="0"/>
              <a:t> </a:t>
            </a:r>
            <a:r>
              <a:rPr lang="en-US" altLang="zh-CN" kern="100" dirty="0" smtClean="0"/>
              <a:t>}</a:t>
            </a:r>
            <a:endParaRPr lang="en-US" altLang="zh-CN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运行结果：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        0.333333</a:t>
            </a:r>
          </a:p>
        </p:txBody>
      </p:sp>
    </p:spTree>
    <p:extLst>
      <p:ext uri="{BB962C8B-B14F-4D97-AF65-F5344CB8AC3E}">
        <p14:creationId xmlns:p14="http://schemas.microsoft.com/office/powerpoint/2010/main" val="47516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格式输出函数</a:t>
            </a:r>
            <a:r>
              <a:rPr lang="en-US" altLang="zh-CN" b="1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19200"/>
            <a:ext cx="5045516" cy="5127812"/>
          </a:xfrm>
          <a:ln>
            <a:solidFill>
              <a:srgbClr val="00B0F0"/>
            </a:solidFill>
          </a:ln>
        </p:spPr>
        <p:txBody>
          <a:bodyPr>
            <a:normAutofit fontScale="55000" lnSpcReduction="20000"/>
          </a:bodyPr>
          <a:lstStyle/>
          <a:p>
            <a:pPr marL="0" lvl="1" indent="0">
              <a:buNone/>
            </a:pPr>
            <a:r>
              <a:rPr lang="en-US" altLang="zh-CN" kern="100" dirty="0"/>
              <a:t>(5)e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符：指数</a:t>
            </a:r>
            <a:r>
              <a:rPr lang="zh-CN" altLang="en-US" kern="100" dirty="0"/>
              <a:t>形式输出实数</a:t>
            </a:r>
            <a:r>
              <a:rPr lang="zh-CN" altLang="en-US" kern="100" dirty="0" smtClean="0"/>
              <a:t>。</a:t>
            </a:r>
            <a:endParaRPr lang="en-US" altLang="zh-CN" kern="100" dirty="0" smtClean="0"/>
          </a:p>
          <a:p>
            <a:pPr lvl="1"/>
            <a:r>
              <a:rPr lang="zh-CN" altLang="en-US" kern="100" dirty="0" smtClean="0"/>
              <a:t>标准输出宽度</a:t>
            </a:r>
            <a:r>
              <a:rPr lang="zh-CN" altLang="en-US" kern="100" dirty="0"/>
              <a:t>共占</a:t>
            </a:r>
            <a:r>
              <a:rPr lang="en-US" altLang="zh-CN" kern="100" dirty="0"/>
              <a:t>13</a:t>
            </a:r>
            <a:r>
              <a:rPr lang="zh-CN" altLang="en-US" kern="100" dirty="0"/>
              <a:t>位，分别为：尾数的整数部分为非零数字占</a:t>
            </a:r>
            <a:r>
              <a:rPr lang="en-US" altLang="zh-CN" kern="100" dirty="0"/>
              <a:t>1</a:t>
            </a:r>
            <a:r>
              <a:rPr lang="zh-CN" altLang="en-US" kern="100" dirty="0"/>
              <a:t>位，小数点</a:t>
            </a:r>
            <a:r>
              <a:rPr lang="en-US" altLang="zh-CN" kern="100" dirty="0"/>
              <a:t>1</a:t>
            </a:r>
            <a:r>
              <a:rPr lang="zh-CN" altLang="en-US" kern="100" dirty="0"/>
              <a:t>位，小数占</a:t>
            </a:r>
            <a:r>
              <a:rPr lang="en-US" altLang="zh-CN" kern="100" dirty="0"/>
              <a:t>6</a:t>
            </a:r>
            <a:r>
              <a:rPr lang="zh-CN" altLang="en-US" kern="100" dirty="0"/>
              <a:t>位，</a:t>
            </a:r>
            <a:r>
              <a:rPr lang="en-US" altLang="zh-CN" kern="100" dirty="0"/>
              <a:t>e</a:t>
            </a:r>
            <a:r>
              <a:rPr lang="zh-CN" altLang="en-US" kern="100" dirty="0"/>
              <a:t>占</a:t>
            </a:r>
            <a:r>
              <a:rPr lang="en-US" altLang="zh-CN" kern="100" dirty="0"/>
              <a:t>1</a:t>
            </a:r>
            <a:r>
              <a:rPr lang="zh-CN" altLang="en-US" kern="100" dirty="0"/>
              <a:t>位，指数正</a:t>
            </a:r>
            <a:r>
              <a:rPr lang="en-US" altLang="zh-CN" kern="100" dirty="0"/>
              <a:t>(</a:t>
            </a:r>
            <a:r>
              <a:rPr lang="zh-CN" altLang="en-US" kern="100" dirty="0"/>
              <a:t>负</a:t>
            </a:r>
            <a:r>
              <a:rPr lang="en-US" altLang="zh-CN" kern="100" dirty="0"/>
              <a:t>)</a:t>
            </a:r>
            <a:r>
              <a:rPr lang="zh-CN" altLang="en-US" kern="100" dirty="0"/>
              <a:t>号占</a:t>
            </a:r>
            <a:r>
              <a:rPr lang="en-US" altLang="zh-CN" kern="100" dirty="0"/>
              <a:t>l</a:t>
            </a:r>
            <a:r>
              <a:rPr lang="zh-CN" altLang="en-US" kern="100" dirty="0"/>
              <a:t>位，指数占</a:t>
            </a:r>
            <a:r>
              <a:rPr lang="en-US" altLang="zh-CN" kern="100" dirty="0"/>
              <a:t>3</a:t>
            </a:r>
            <a:r>
              <a:rPr lang="zh-CN" altLang="en-US" kern="100" dirty="0"/>
              <a:t>位。例如：</a:t>
            </a:r>
          </a:p>
          <a:p>
            <a:pPr marL="0" lvl="1" indent="0">
              <a:buNone/>
            </a:pPr>
            <a:r>
              <a:rPr lang="zh-CN" altLang="en-US" kern="100" dirty="0"/>
              <a:t> </a:t>
            </a:r>
            <a:r>
              <a:rPr lang="zh-CN" altLang="en-US" kern="100" dirty="0">
                <a:solidFill>
                  <a:srgbClr val="FF0000"/>
                </a:solidFill>
              </a:rPr>
              <a:t> </a:t>
            </a:r>
            <a:r>
              <a:rPr lang="en-US" altLang="zh-CN" kern="100" dirty="0" err="1">
                <a:solidFill>
                  <a:srgbClr val="FF0000"/>
                </a:solidFill>
              </a:rPr>
              <a:t>printf</a:t>
            </a:r>
            <a:r>
              <a:rPr lang="en-US" altLang="zh-CN" kern="100" dirty="0">
                <a:solidFill>
                  <a:srgbClr val="FF0000"/>
                </a:solidFill>
              </a:rPr>
              <a:t>("%e\n",123.456);</a:t>
            </a:r>
          </a:p>
          <a:p>
            <a:pPr marL="0" lvl="1" indent="0">
              <a:buNone/>
            </a:pPr>
            <a:r>
              <a:rPr lang="zh-CN" altLang="en-US" kern="100" dirty="0"/>
              <a:t>输出结果：</a:t>
            </a:r>
            <a:r>
              <a:rPr lang="en-US" altLang="zh-CN" kern="100" dirty="0"/>
              <a:t>1.234560e+002</a:t>
            </a:r>
          </a:p>
          <a:p>
            <a:pPr marL="0" lvl="1" indent="0">
              <a:buNone/>
            </a:pPr>
            <a:r>
              <a:rPr lang="zh-CN" altLang="en-US" kern="100" dirty="0"/>
              <a:t>（</a:t>
            </a:r>
            <a:r>
              <a:rPr lang="en-US" altLang="zh-CN" kern="100" dirty="0"/>
              <a:t>6</a:t>
            </a:r>
            <a:r>
              <a:rPr lang="zh-CN" altLang="en-US" kern="100" dirty="0"/>
              <a:t>）其他格式符</a:t>
            </a:r>
          </a:p>
          <a:p>
            <a:pPr lvl="1"/>
            <a:r>
              <a:rPr lang="en-US" altLang="zh-CN" kern="100" dirty="0"/>
              <a:t>o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符：八进制数</a:t>
            </a:r>
            <a:r>
              <a:rPr lang="zh-CN" altLang="en-US" kern="100" dirty="0"/>
              <a:t>形式输出</a:t>
            </a:r>
            <a:r>
              <a:rPr lang="zh-CN" altLang="en-US" kern="100" dirty="0" smtClean="0"/>
              <a:t>整数，例如</a:t>
            </a:r>
            <a:r>
              <a:rPr lang="zh-CN" altLang="en-US" kern="100" dirty="0"/>
              <a:t>：</a:t>
            </a:r>
          </a:p>
          <a:p>
            <a:pPr marL="0" lvl="1" indent="0">
              <a:buNone/>
            </a:pPr>
            <a:r>
              <a:rPr lang="en-US" altLang="zh-CN" kern="100" dirty="0" err="1"/>
              <a:t>int</a:t>
            </a:r>
            <a:r>
              <a:rPr lang="en-US" altLang="zh-CN" kern="100" dirty="0"/>
              <a:t>  </a:t>
            </a:r>
            <a:r>
              <a:rPr lang="en-US" altLang="zh-CN" kern="100" dirty="0" err="1"/>
              <a:t>i</a:t>
            </a:r>
            <a:r>
              <a:rPr lang="en-US" altLang="zh-CN" kern="100" dirty="0"/>
              <a:t>=-1;</a:t>
            </a:r>
          </a:p>
          <a:p>
            <a:pPr marL="0" lvl="1" indent="0">
              <a:buNone/>
            </a:pPr>
            <a:r>
              <a:rPr lang="en-US" altLang="zh-CN" kern="100" dirty="0" err="1"/>
              <a:t>printf</a:t>
            </a:r>
            <a:r>
              <a:rPr lang="en-US" altLang="zh-CN" kern="100" dirty="0"/>
              <a:t>("%d\</a:t>
            </a:r>
            <a:r>
              <a:rPr lang="en-US" altLang="zh-CN" kern="100" dirty="0" err="1"/>
              <a:t>t%o</a:t>
            </a:r>
            <a:r>
              <a:rPr lang="en-US" altLang="zh-CN" kern="100" dirty="0"/>
              <a:t>\n",</a:t>
            </a:r>
            <a:r>
              <a:rPr lang="en-US" altLang="zh-CN" kern="100" dirty="0" err="1"/>
              <a:t>i,i</a:t>
            </a:r>
            <a:r>
              <a:rPr lang="en-US" altLang="zh-CN" kern="100" dirty="0" smtClean="0"/>
              <a:t>);</a:t>
            </a:r>
          </a:p>
          <a:p>
            <a:pPr lvl="1"/>
            <a:r>
              <a:rPr lang="zh-CN" altLang="zh-CN" dirty="0"/>
              <a:t>输出结果：</a:t>
            </a:r>
            <a:r>
              <a:rPr lang="en-US" altLang="zh-CN" dirty="0"/>
              <a:t>-1        </a:t>
            </a:r>
            <a:r>
              <a:rPr lang="en-US" altLang="zh-CN" dirty="0" smtClean="0"/>
              <a:t>37777777777</a:t>
            </a:r>
            <a:endParaRPr lang="en-US" altLang="zh-CN" kern="100" dirty="0"/>
          </a:p>
          <a:p>
            <a:pPr lvl="1"/>
            <a:r>
              <a:rPr lang="en-US" altLang="zh-CN" kern="100" dirty="0" smtClean="0"/>
              <a:t>x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符：十六进制</a:t>
            </a:r>
            <a:r>
              <a:rPr lang="zh-CN" altLang="en-US" kern="100" dirty="0"/>
              <a:t>数形式输出</a:t>
            </a:r>
            <a:r>
              <a:rPr lang="zh-CN" altLang="en-US" kern="100" dirty="0" smtClean="0"/>
              <a:t>整数，例入：</a:t>
            </a:r>
            <a:endParaRPr lang="zh-CN" altLang="en-US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int</a:t>
            </a:r>
            <a:r>
              <a:rPr lang="en-US" altLang="zh-CN" kern="100" dirty="0"/>
              <a:t> </a:t>
            </a:r>
            <a:r>
              <a:rPr lang="en-US" altLang="zh-CN" kern="100" dirty="0" err="1"/>
              <a:t>i</a:t>
            </a:r>
            <a:r>
              <a:rPr lang="en-US" altLang="zh-CN" kern="100" dirty="0"/>
              <a:t>=-1;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("%</a:t>
            </a:r>
            <a:r>
              <a:rPr lang="en-US" altLang="zh-CN" kern="100" dirty="0" err="1"/>
              <a:t>x,%X</a:t>
            </a:r>
            <a:r>
              <a:rPr lang="en-US" altLang="zh-CN" kern="100" dirty="0"/>
              <a:t>\n",</a:t>
            </a:r>
            <a:r>
              <a:rPr lang="en-US" altLang="zh-CN" kern="100" dirty="0" err="1"/>
              <a:t>i,i</a:t>
            </a:r>
            <a:r>
              <a:rPr lang="en-US" altLang="zh-CN" kern="100" dirty="0"/>
              <a:t>);</a:t>
            </a:r>
          </a:p>
          <a:p>
            <a:pPr marL="0" lvl="1" indent="0">
              <a:buNone/>
            </a:pPr>
            <a:r>
              <a:rPr lang="zh-CN" altLang="en-US" kern="100" dirty="0"/>
              <a:t>    输出结果：</a:t>
            </a:r>
            <a:r>
              <a:rPr lang="en-US" altLang="zh-CN" kern="100" dirty="0" err="1"/>
              <a:t>ffffffff,FFFFFFFF</a:t>
            </a:r>
            <a:endParaRPr lang="en-US" altLang="zh-CN" kern="100" dirty="0"/>
          </a:p>
          <a:p>
            <a:pPr lvl="1"/>
            <a:r>
              <a:rPr lang="en-US" altLang="zh-CN" kern="100" dirty="0"/>
              <a:t>u</a:t>
            </a:r>
            <a:r>
              <a:rPr lang="zh-CN" altLang="en-US" kern="100" dirty="0"/>
              <a:t>格式</a:t>
            </a:r>
            <a:r>
              <a:rPr lang="zh-CN" altLang="en-US" kern="100" dirty="0" smtClean="0"/>
              <a:t>符</a:t>
            </a:r>
            <a:r>
              <a:rPr lang="zh-CN" altLang="en-US" kern="100" dirty="0"/>
              <a:t>：</a:t>
            </a:r>
            <a:r>
              <a:rPr lang="zh-CN" altLang="en-US" kern="100" dirty="0" smtClean="0"/>
              <a:t>十进制、</a:t>
            </a:r>
            <a:r>
              <a:rPr lang="en-US" altLang="zh-CN" kern="100" dirty="0" smtClean="0"/>
              <a:t>unsigned</a:t>
            </a:r>
            <a:r>
              <a:rPr lang="zh-CN" altLang="en-US" kern="100" dirty="0"/>
              <a:t>型数据。例如，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("%d</a:t>
            </a:r>
            <a:r>
              <a:rPr lang="zh-CN" altLang="en-US" kern="100" dirty="0"/>
              <a:t>，</a:t>
            </a:r>
            <a:r>
              <a:rPr lang="en-US" altLang="zh-CN" kern="100" dirty="0"/>
              <a:t>%u",-1,-1);</a:t>
            </a:r>
          </a:p>
          <a:p>
            <a:pPr marL="0" lvl="1" indent="0">
              <a:buNone/>
            </a:pPr>
            <a:r>
              <a:rPr lang="zh-CN" altLang="en-US" kern="100" dirty="0"/>
              <a:t>输出结果：</a:t>
            </a:r>
            <a:r>
              <a:rPr lang="en-US" altLang="zh-CN" kern="100" dirty="0"/>
              <a:t>-1</a:t>
            </a:r>
            <a:r>
              <a:rPr lang="zh-CN" altLang="en-US" kern="100" dirty="0"/>
              <a:t>，</a:t>
            </a:r>
            <a:r>
              <a:rPr lang="en-US" altLang="zh-CN" kern="100" dirty="0" smtClean="0"/>
              <a:t>4294967295</a:t>
            </a:r>
            <a:endParaRPr lang="en-US" altLang="zh-CN" kern="1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687"/>
              </p:ext>
            </p:extLst>
          </p:nvPr>
        </p:nvGraphicFramePr>
        <p:xfrm>
          <a:off x="5840422" y="1219204"/>
          <a:ext cx="5813696" cy="5157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4802">
                  <a:extLst>
                    <a:ext uri="{9D8B030D-6E8A-4147-A177-3AD203B41FA5}">
                      <a16:colId xmlns:a16="http://schemas.microsoft.com/office/drawing/2014/main" val="1525727771"/>
                    </a:ext>
                  </a:extLst>
                </a:gridCol>
                <a:gridCol w="4598894">
                  <a:extLst>
                    <a:ext uri="{9D8B030D-6E8A-4147-A177-3AD203B41FA5}">
                      <a16:colId xmlns:a16="http://schemas.microsoft.com/office/drawing/2014/main" val="597145516"/>
                    </a:ext>
                  </a:extLst>
                </a:gridCol>
              </a:tblGrid>
              <a:tr h="357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格式字符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说</a:t>
                      </a:r>
                      <a:r>
                        <a:rPr lang="en-US" sz="1200" kern="100">
                          <a:effectLst/>
                        </a:rPr>
                        <a:t>  </a:t>
                      </a:r>
                      <a:r>
                        <a:rPr lang="zh-CN" sz="1200" kern="100">
                          <a:effectLst/>
                        </a:rPr>
                        <a:t>明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6775244"/>
                  </a:ext>
                </a:extLst>
              </a:tr>
              <a:tr h="356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i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以带符号的十进制形式输出整数</a:t>
                      </a:r>
                      <a:r>
                        <a:rPr lang="en-US" sz="1200" kern="100">
                          <a:effectLst/>
                        </a:rPr>
                        <a:t>(</a:t>
                      </a:r>
                      <a:r>
                        <a:rPr lang="zh-CN" sz="1200" kern="100">
                          <a:effectLst/>
                        </a:rPr>
                        <a:t>正数不输出符号</a:t>
                      </a:r>
                      <a:r>
                        <a:rPr lang="en-US" sz="1200" kern="100">
                          <a:effectLst/>
                        </a:rPr>
                        <a:t>)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192788"/>
                  </a:ext>
                </a:extLst>
              </a:tr>
              <a:tr h="356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o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以八进制无符号形式输出整数</a:t>
                      </a:r>
                      <a:r>
                        <a:rPr lang="en-US" sz="1200" kern="100">
                          <a:effectLst/>
                        </a:rPr>
                        <a:t>(</a:t>
                      </a:r>
                      <a:r>
                        <a:rPr lang="zh-CN" sz="1200" kern="100">
                          <a:effectLst/>
                        </a:rPr>
                        <a:t>不输出前导符</a:t>
                      </a:r>
                      <a:r>
                        <a:rPr lang="en-US" sz="1200" kern="100">
                          <a:effectLst/>
                        </a:rPr>
                        <a:t>o)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2258570"/>
                  </a:ext>
                </a:extLst>
              </a:tr>
              <a:tr h="356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x,X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以十六进制无符号形式输出整数</a:t>
                      </a:r>
                      <a:r>
                        <a:rPr lang="en-US" sz="1200" kern="100">
                          <a:effectLst/>
                        </a:rPr>
                        <a:t>(</a:t>
                      </a:r>
                      <a:r>
                        <a:rPr lang="zh-CN" sz="1200" kern="100">
                          <a:effectLst/>
                        </a:rPr>
                        <a:t>不输出前导符</a:t>
                      </a:r>
                      <a:r>
                        <a:rPr lang="en-US" sz="1200" kern="100">
                          <a:effectLst/>
                        </a:rPr>
                        <a:t>Ox)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085390"/>
                  </a:ext>
                </a:extLst>
              </a:tr>
              <a:tr h="357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u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以无符号十进制形式输出整数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1561809"/>
                  </a:ext>
                </a:extLst>
              </a:tr>
              <a:tr h="357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以字符形式输出，只输出一个字符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8155065"/>
                  </a:ext>
                </a:extLst>
              </a:tr>
              <a:tr h="357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输出字符串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9937402"/>
                  </a:ext>
                </a:extLst>
              </a:tr>
              <a:tr h="356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f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以小数形式输出单、双精度数，隐含输出</a:t>
                      </a:r>
                      <a:r>
                        <a:rPr lang="en-US" sz="1200" kern="100" dirty="0">
                          <a:effectLst/>
                        </a:rPr>
                        <a:t>6</a:t>
                      </a:r>
                      <a:r>
                        <a:rPr lang="zh-CN" sz="1200" kern="100" dirty="0">
                          <a:effectLst/>
                        </a:rPr>
                        <a:t>位小数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6285524"/>
                  </a:ext>
                </a:extLst>
              </a:tr>
              <a:tr h="4899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e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E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以指数形式输出实数，用</a:t>
                      </a:r>
                      <a:r>
                        <a:rPr lang="en-US" sz="1200" kern="100">
                          <a:effectLst/>
                        </a:rPr>
                        <a:t>e</a:t>
                      </a:r>
                      <a:r>
                        <a:rPr lang="zh-CN" sz="1200" kern="100">
                          <a:effectLst/>
                        </a:rPr>
                        <a:t>时指数以</a:t>
                      </a:r>
                      <a:r>
                        <a:rPr lang="en-US" sz="1200" kern="100">
                          <a:effectLst/>
                        </a:rPr>
                        <a:t>“e”</a:t>
                      </a:r>
                      <a:r>
                        <a:rPr lang="zh-CN" sz="1200" kern="100">
                          <a:effectLst/>
                        </a:rPr>
                        <a:t>表示</a:t>
                      </a:r>
                      <a:r>
                        <a:rPr lang="en-US" sz="1200" kern="100">
                          <a:effectLst/>
                        </a:rPr>
                        <a:t>(</a:t>
                      </a:r>
                      <a:r>
                        <a:rPr lang="zh-CN" sz="1200" kern="100">
                          <a:effectLst/>
                        </a:rPr>
                        <a:t>如</a:t>
                      </a:r>
                      <a:r>
                        <a:rPr lang="en-US" sz="1200" kern="100">
                          <a:effectLst/>
                        </a:rPr>
                        <a:t>1.2e+02)</a:t>
                      </a:r>
                      <a:r>
                        <a:rPr lang="zh-CN" sz="1200" kern="100">
                          <a:effectLst/>
                        </a:rPr>
                        <a:t>，用</a:t>
                      </a:r>
                      <a:r>
                        <a:rPr lang="en-US" sz="1200" kern="100">
                          <a:effectLst/>
                        </a:rPr>
                        <a:t>E</a:t>
                      </a:r>
                      <a:r>
                        <a:rPr lang="zh-CN" sz="1200" kern="100">
                          <a:effectLst/>
                        </a:rPr>
                        <a:t>时指数以 “</a:t>
                      </a:r>
                      <a:r>
                        <a:rPr lang="en-US" sz="1200" kern="100">
                          <a:effectLst/>
                        </a:rPr>
                        <a:t>E</a:t>
                      </a:r>
                      <a:r>
                        <a:rPr lang="zh-CN" sz="1200" kern="100">
                          <a:effectLst/>
                        </a:rPr>
                        <a:t>”表示</a:t>
                      </a:r>
                      <a:r>
                        <a:rPr lang="en-US" sz="1200" kern="100">
                          <a:effectLst/>
                        </a:rPr>
                        <a:t>(</a:t>
                      </a:r>
                      <a:r>
                        <a:rPr lang="zh-CN" sz="1200" kern="100">
                          <a:effectLst/>
                        </a:rPr>
                        <a:t>如</a:t>
                      </a:r>
                      <a:r>
                        <a:rPr lang="en-US" sz="1200" kern="100">
                          <a:effectLst/>
                        </a:rPr>
                        <a:t>1.2E+02)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011845"/>
                  </a:ext>
                </a:extLst>
              </a:tr>
              <a:tr h="356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l+</a:t>
                      </a:r>
                      <a:r>
                        <a:rPr lang="zh-CN" sz="1200" kern="100">
                          <a:effectLst/>
                        </a:rPr>
                        <a:t>格式字符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长整型整数，如</a:t>
                      </a:r>
                      <a:r>
                        <a:rPr lang="en-US" sz="1200" kern="100">
                          <a:effectLst/>
                        </a:rPr>
                        <a:t>%ld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%lo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%lx</a:t>
                      </a:r>
                      <a:r>
                        <a:rPr lang="zh-CN" sz="1200" kern="100">
                          <a:effectLst/>
                        </a:rPr>
                        <a:t>，</a:t>
                      </a:r>
                      <a:r>
                        <a:rPr lang="en-US" sz="1200" kern="100">
                          <a:effectLst/>
                        </a:rPr>
                        <a:t>%lu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6807339"/>
                  </a:ext>
                </a:extLst>
              </a:tr>
              <a:tr h="563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m+</a:t>
                      </a:r>
                      <a:r>
                        <a:rPr lang="zh-CN" sz="1200" kern="100">
                          <a:effectLst/>
                        </a:rPr>
                        <a:t>格式字符（</a:t>
                      </a:r>
                      <a:r>
                        <a:rPr lang="en-US" sz="1200" kern="100">
                          <a:effectLst/>
                        </a:rPr>
                        <a:t>m</a:t>
                      </a:r>
                      <a:r>
                        <a:rPr lang="zh-CN" sz="1200" kern="100">
                          <a:effectLst/>
                        </a:rPr>
                        <a:t>为一个正整数）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数据最小宽度，如</a:t>
                      </a:r>
                      <a:r>
                        <a:rPr lang="en-US" sz="1200" kern="100">
                          <a:effectLst/>
                        </a:rPr>
                        <a:t>%md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8614666"/>
                  </a:ext>
                </a:extLst>
              </a:tr>
              <a:tr h="533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n+</a:t>
                      </a:r>
                      <a:r>
                        <a:rPr lang="zh-CN" sz="1200" kern="100">
                          <a:effectLst/>
                        </a:rPr>
                        <a:t>格式字符（</a:t>
                      </a:r>
                      <a:r>
                        <a:rPr lang="en-US" sz="1200" kern="100">
                          <a:effectLst/>
                        </a:rPr>
                        <a:t>n</a:t>
                      </a:r>
                      <a:r>
                        <a:rPr lang="zh-CN" sz="1200" kern="100">
                          <a:effectLst/>
                        </a:rPr>
                        <a:t>为一个正整数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对实数，表示输出</a:t>
                      </a:r>
                      <a:r>
                        <a:rPr lang="en-US" sz="1200" kern="100">
                          <a:effectLst/>
                        </a:rPr>
                        <a:t>n</a:t>
                      </a:r>
                      <a:r>
                        <a:rPr lang="zh-CN" sz="1200" kern="100">
                          <a:effectLst/>
                        </a:rPr>
                        <a:t>位小数；对字符串，表示截取的字符个数，如</a:t>
                      </a:r>
                      <a:r>
                        <a:rPr lang="en-US" sz="1200" kern="100">
                          <a:effectLst/>
                        </a:rPr>
                        <a:t> %6.2f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636460"/>
                  </a:ext>
                </a:extLst>
              </a:tr>
              <a:tr h="357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-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输出的数字或字符在域内向左靠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775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26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3.2.2  </a:t>
            </a:r>
            <a:r>
              <a:rPr lang="zh-CN" altLang="zh-CN" b="1" dirty="0"/>
              <a:t>格式输入函数</a:t>
            </a:r>
            <a:r>
              <a:rPr lang="en-US" altLang="zh-CN" b="1" dirty="0" err="1"/>
              <a:t>scanf</a:t>
            </a:r>
            <a:endParaRPr lang="zh-CN" altLang="zh-CN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5058"/>
            <a:ext cx="5341351" cy="5316071"/>
          </a:xfrm>
        </p:spPr>
        <p:txBody>
          <a:bodyPr>
            <a:normAutofit fontScale="550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1</a:t>
            </a:r>
            <a:r>
              <a:rPr lang="en-US" altLang="zh-CN" kern="100" dirty="0" smtClean="0"/>
              <a:t>.</a:t>
            </a:r>
            <a:r>
              <a:rPr lang="zh-CN" altLang="en-US" kern="100" dirty="0" smtClean="0"/>
              <a:t>函数功能</a:t>
            </a:r>
            <a:r>
              <a:rPr lang="zh-CN" altLang="en-US" kern="100" dirty="0"/>
              <a:t>：按规定格式从键盘输入若干任何类型的数据给地址列表所指的单元。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/>
              <a:t>2</a:t>
            </a:r>
            <a:r>
              <a:rPr lang="en-US" altLang="zh-CN" kern="100" dirty="0" smtClean="0"/>
              <a:t>.</a:t>
            </a:r>
            <a:r>
              <a:rPr lang="zh-CN" altLang="en-US" kern="100" dirty="0" smtClean="0"/>
              <a:t>函数</a:t>
            </a:r>
            <a:r>
              <a:rPr lang="zh-CN" altLang="en-US" kern="100" dirty="0"/>
              <a:t>的一般</a:t>
            </a:r>
            <a:r>
              <a:rPr lang="zh-CN" altLang="en-US" kern="100" dirty="0" smtClean="0"/>
              <a:t>形式：</a:t>
            </a:r>
            <a:r>
              <a:rPr lang="en-US" altLang="zh-CN" kern="100" dirty="0" err="1" smtClean="0"/>
              <a:t>scanf</a:t>
            </a:r>
            <a:r>
              <a:rPr lang="en-US" altLang="zh-CN" kern="100" dirty="0"/>
              <a:t>(</a:t>
            </a:r>
            <a:r>
              <a:rPr lang="zh-CN" altLang="en-US" kern="100" dirty="0"/>
              <a:t>格式控制</a:t>
            </a:r>
            <a:r>
              <a:rPr lang="en-US" altLang="zh-CN" kern="100" dirty="0"/>
              <a:t>,</a:t>
            </a:r>
            <a:r>
              <a:rPr lang="zh-CN" altLang="en-US" kern="100" dirty="0"/>
              <a:t>地址列表</a:t>
            </a:r>
            <a:r>
              <a:rPr lang="en-US" altLang="zh-CN" kern="100" dirty="0"/>
              <a:t>);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格式控制的含义：同</a:t>
            </a:r>
            <a:r>
              <a:rPr lang="en-US" altLang="zh-CN" kern="100" dirty="0" err="1"/>
              <a:t>printf</a:t>
            </a:r>
            <a:r>
              <a:rPr lang="zh-CN" altLang="en-US" kern="100" dirty="0"/>
              <a:t>函数</a:t>
            </a:r>
            <a:r>
              <a:rPr lang="zh-CN" altLang="en-US" kern="100" dirty="0" smtClean="0"/>
              <a:t>。</a:t>
            </a:r>
            <a:endParaRPr lang="en-US" altLang="zh-CN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地址列表：是</a:t>
            </a:r>
            <a:r>
              <a:rPr lang="zh-CN" altLang="en-US" kern="100" dirty="0"/>
              <a:t>由若干个地址组成的列表，可以是变量的地址，或字符串的首地址。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 smtClean="0"/>
              <a:t>1</a:t>
            </a:r>
            <a:r>
              <a:rPr lang="zh-CN" altLang="en-US" kern="100" dirty="0" smtClean="0"/>
              <a:t>）格式控制：以</a:t>
            </a:r>
            <a:r>
              <a:rPr lang="en-US" altLang="zh-CN" kern="100" dirty="0"/>
              <a:t>%</a:t>
            </a:r>
            <a:r>
              <a:rPr lang="zh-CN" altLang="en-US" kern="100" dirty="0"/>
              <a:t>开始，以一个格式字符</a:t>
            </a:r>
            <a:r>
              <a:rPr lang="zh-CN" altLang="en-US" kern="100" dirty="0" smtClean="0"/>
              <a:t>结束。</a:t>
            </a:r>
            <a:r>
              <a:rPr lang="zh-CN" altLang="en-US" kern="100" dirty="0"/>
              <a:t>例如</a:t>
            </a:r>
            <a:r>
              <a:rPr lang="zh-CN" altLang="en-US" kern="100" dirty="0" smtClean="0"/>
              <a:t>：</a:t>
            </a:r>
            <a:endParaRPr lang="en-US" altLang="zh-CN" kern="100" dirty="0" smtClean="0"/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>
                <a:solidFill>
                  <a:srgbClr val="FF0000"/>
                </a:solidFill>
              </a:rPr>
              <a:t> </a:t>
            </a:r>
            <a:r>
              <a:rPr lang="en-US" altLang="zh-CN" kern="100" dirty="0" smtClean="0">
                <a:solidFill>
                  <a:srgbClr val="FF0000"/>
                </a:solidFill>
              </a:rPr>
              <a:t>   </a:t>
            </a:r>
            <a:r>
              <a:rPr lang="en-US" altLang="zh-CN" kern="100" dirty="0" err="1" smtClean="0">
                <a:solidFill>
                  <a:srgbClr val="FF0000"/>
                </a:solidFill>
              </a:rPr>
              <a:t>scanf</a:t>
            </a:r>
            <a:r>
              <a:rPr lang="en-US" altLang="zh-CN" kern="100" dirty="0">
                <a:solidFill>
                  <a:srgbClr val="FF0000"/>
                </a:solidFill>
              </a:rPr>
              <a:t>("%</a:t>
            </a:r>
            <a:r>
              <a:rPr lang="en-US" altLang="zh-CN" kern="100" dirty="0" err="1">
                <a:solidFill>
                  <a:srgbClr val="FF0000"/>
                </a:solidFill>
              </a:rPr>
              <a:t>d%d</a:t>
            </a:r>
            <a:r>
              <a:rPr lang="en-US" altLang="zh-CN" kern="100" dirty="0">
                <a:solidFill>
                  <a:srgbClr val="FF0000"/>
                </a:solidFill>
              </a:rPr>
              <a:t>",&amp;</a:t>
            </a:r>
            <a:r>
              <a:rPr lang="en-US" altLang="zh-CN" kern="100" dirty="0" err="1">
                <a:solidFill>
                  <a:srgbClr val="FF0000"/>
                </a:solidFill>
              </a:rPr>
              <a:t>a,&amp;b</a:t>
            </a:r>
            <a:r>
              <a:rPr lang="en-US" altLang="zh-CN" kern="100" dirty="0">
                <a:solidFill>
                  <a:srgbClr val="FF0000"/>
                </a:solidFill>
              </a:rPr>
              <a:t>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>
                <a:solidFill>
                  <a:srgbClr val="000000"/>
                </a:solidFill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</a:rPr>
              <a:t>(2)</a:t>
            </a:r>
            <a:r>
              <a:rPr lang="zh-CN" altLang="en-US" kern="100" dirty="0">
                <a:solidFill>
                  <a:srgbClr val="000000"/>
                </a:solidFill>
              </a:rPr>
              <a:t>普通</a:t>
            </a:r>
            <a:r>
              <a:rPr lang="zh-CN" altLang="en-US" kern="100" dirty="0" smtClean="0">
                <a:solidFill>
                  <a:srgbClr val="000000"/>
                </a:solidFill>
              </a:rPr>
              <a:t>字符：</a:t>
            </a:r>
            <a:r>
              <a:rPr lang="zh-CN" altLang="en-US" kern="100" dirty="0" smtClean="0"/>
              <a:t>规定</a:t>
            </a:r>
            <a:r>
              <a:rPr lang="zh-CN" altLang="en-US" kern="100" dirty="0"/>
              <a:t>了输入时必须输入的字符。例如：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   </a:t>
            </a:r>
            <a:r>
              <a:rPr lang="zh-CN" altLang="en-US" kern="100" dirty="0">
                <a:solidFill>
                  <a:srgbClr val="FF0000"/>
                </a:solidFill>
              </a:rPr>
              <a:t> </a:t>
            </a:r>
            <a:r>
              <a:rPr lang="en-US" altLang="zh-CN" kern="100" dirty="0" err="1">
                <a:solidFill>
                  <a:srgbClr val="FF0000"/>
                </a:solidFill>
              </a:rPr>
              <a:t>scanf</a:t>
            </a:r>
            <a:r>
              <a:rPr lang="en-US" altLang="zh-CN" kern="100" dirty="0">
                <a:solidFill>
                  <a:srgbClr val="FF0000"/>
                </a:solidFill>
              </a:rPr>
              <a:t>("</a:t>
            </a:r>
            <a:r>
              <a:rPr lang="en-US" altLang="zh-CN" kern="100" dirty="0" err="1">
                <a:solidFill>
                  <a:srgbClr val="FF0000"/>
                </a:solidFill>
              </a:rPr>
              <a:t>i</a:t>
            </a:r>
            <a:r>
              <a:rPr lang="en-US" altLang="zh-CN" kern="100" dirty="0">
                <a:solidFill>
                  <a:srgbClr val="FF0000"/>
                </a:solidFill>
              </a:rPr>
              <a:t>=%d",&amp;</a:t>
            </a:r>
            <a:r>
              <a:rPr lang="en-US" altLang="zh-CN" kern="100" dirty="0" err="1">
                <a:solidFill>
                  <a:srgbClr val="FF0000"/>
                </a:solidFill>
              </a:rPr>
              <a:t>i</a:t>
            </a:r>
            <a:r>
              <a:rPr lang="en-US" altLang="zh-CN" kern="100" dirty="0">
                <a:solidFill>
                  <a:srgbClr val="FF0000"/>
                </a:solidFill>
              </a:rPr>
              <a:t>);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执行</a:t>
            </a:r>
            <a:r>
              <a:rPr lang="zh-CN" altLang="en-US" kern="100" dirty="0"/>
              <a:t>该语句时，输入应按下列格式：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i</a:t>
            </a:r>
            <a:r>
              <a:rPr lang="en-US" altLang="zh-CN" kern="100" dirty="0"/>
              <a:t>=</a:t>
            </a:r>
            <a:r>
              <a:rPr lang="en-US" altLang="zh-CN" u="sng" kern="100" dirty="0"/>
              <a:t>30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    运行以下语句时，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    </a:t>
            </a:r>
            <a:r>
              <a:rPr lang="it-IT" altLang="zh-CN" kern="100" dirty="0"/>
              <a:t>scanf("%d,%f",&amp;a,&amp;x);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>
                <a:solidFill>
                  <a:srgbClr val="000000"/>
                </a:solidFill>
              </a:rPr>
              <a:t>输入格式应为：</a:t>
            </a:r>
          </a:p>
          <a:p>
            <a:pPr marL="85725" lvl="1" indent="-85725">
              <a:lnSpc>
                <a:spcPct val="170000"/>
              </a:lnSpc>
            </a:pPr>
            <a:r>
              <a:rPr lang="en-US" altLang="zh-CN" kern="100" dirty="0">
                <a:solidFill>
                  <a:srgbClr val="000000"/>
                </a:solidFill>
              </a:rPr>
              <a:t>%d</a:t>
            </a:r>
            <a:r>
              <a:rPr lang="zh-CN" altLang="en-US" kern="100" dirty="0">
                <a:solidFill>
                  <a:srgbClr val="000000"/>
                </a:solidFill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</a:rPr>
              <a:t>%f</a:t>
            </a:r>
            <a:r>
              <a:rPr lang="zh-CN" altLang="en-US" kern="100" dirty="0">
                <a:solidFill>
                  <a:srgbClr val="000000"/>
                </a:solidFill>
              </a:rPr>
              <a:t>说明输入一个整型数和一个浮点数之间要输入一个逗号。如：</a:t>
            </a:r>
          </a:p>
          <a:p>
            <a:pPr marL="85725" lvl="1" indent="-85725">
              <a:lnSpc>
                <a:spcPct val="170000"/>
              </a:lnSpc>
            </a:pPr>
            <a:r>
              <a:rPr lang="en-US" altLang="zh-CN" u="sng" kern="100" dirty="0" smtClean="0">
                <a:solidFill>
                  <a:srgbClr val="000000"/>
                </a:solidFill>
              </a:rPr>
              <a:t>6,12.345</a:t>
            </a:r>
            <a:endParaRPr lang="en-US" altLang="zh-CN" u="sng" kern="100" dirty="0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128232"/>
              </p:ext>
            </p:extLst>
          </p:nvPr>
        </p:nvGraphicFramePr>
        <p:xfrm>
          <a:off x="6490448" y="1255059"/>
          <a:ext cx="5280212" cy="5191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7153">
                  <a:extLst>
                    <a:ext uri="{9D8B030D-6E8A-4147-A177-3AD203B41FA5}">
                      <a16:colId xmlns:a16="http://schemas.microsoft.com/office/drawing/2014/main" val="328431097"/>
                    </a:ext>
                  </a:extLst>
                </a:gridCol>
                <a:gridCol w="4303059">
                  <a:extLst>
                    <a:ext uri="{9D8B030D-6E8A-4147-A177-3AD203B41FA5}">
                      <a16:colId xmlns:a16="http://schemas.microsoft.com/office/drawing/2014/main" val="4142104148"/>
                    </a:ext>
                  </a:extLst>
                </a:gridCol>
              </a:tblGrid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格式字符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说</a:t>
                      </a:r>
                      <a:r>
                        <a:rPr lang="en-US" sz="1050" kern="100" dirty="0">
                          <a:effectLst/>
                        </a:rPr>
                        <a:t>  </a:t>
                      </a:r>
                      <a:r>
                        <a:rPr lang="zh-CN" sz="1050" kern="100" dirty="0">
                          <a:effectLst/>
                        </a:rPr>
                        <a:t>明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5481841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i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输入有符号的十进制整数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494854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u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输入无符号的十进制整数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535030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o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输入无符号的八进制整数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4032833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x,X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输入无符号的十六进制整数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8746338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c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输入一个字符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8260642"/>
                  </a:ext>
                </a:extLst>
              </a:tr>
              <a:tr h="7607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输入字符串，将字符串送到一个字符数组中，在输入时以非空白字符开始，以第一个空白字符结束。字符串以串结束标志</a:t>
                      </a:r>
                      <a:r>
                        <a:rPr lang="en-US" sz="1050" kern="100">
                          <a:effectLst/>
                        </a:rPr>
                        <a:t>‘\0’</a:t>
                      </a:r>
                      <a:r>
                        <a:rPr lang="zh-CN" sz="1050" kern="100">
                          <a:effectLst/>
                        </a:rPr>
                        <a:t>作为其最后一个字符。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5412502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f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输入实数，可以用小数形式或指数形式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1854467"/>
                  </a:ext>
                </a:extLst>
              </a:tr>
              <a:tr h="3586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E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g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G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与</a:t>
                      </a:r>
                      <a:r>
                        <a:rPr lang="en-US" sz="1050" kern="100">
                          <a:effectLst/>
                        </a:rPr>
                        <a:t>f</a:t>
                      </a:r>
                      <a:r>
                        <a:rPr lang="zh-CN" sz="1050" kern="100">
                          <a:effectLst/>
                        </a:rPr>
                        <a:t>作用相同，几个字符可相互替代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674545"/>
                  </a:ext>
                </a:extLst>
              </a:tr>
              <a:tr h="470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l+</a:t>
                      </a:r>
                      <a:r>
                        <a:rPr lang="zh-CN" sz="1050" kern="100">
                          <a:effectLst/>
                        </a:rPr>
                        <a:t>格式字符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输入长整型数据（</a:t>
                      </a:r>
                      <a:r>
                        <a:rPr lang="en-US" sz="1050" kern="100" dirty="0">
                          <a:effectLst/>
                        </a:rPr>
                        <a:t>%</a:t>
                      </a:r>
                      <a:r>
                        <a:rPr lang="en-US" sz="1050" kern="100" dirty="0" err="1">
                          <a:effectLst/>
                        </a:rPr>
                        <a:t>ld</a:t>
                      </a:r>
                      <a:r>
                        <a:rPr lang="zh-CN" sz="1050" kern="100" dirty="0">
                          <a:effectLst/>
                        </a:rPr>
                        <a:t>，</a:t>
                      </a:r>
                      <a:r>
                        <a:rPr lang="en-US" sz="1050" kern="100" dirty="0">
                          <a:effectLst/>
                        </a:rPr>
                        <a:t>%lo</a:t>
                      </a:r>
                      <a:r>
                        <a:rPr lang="zh-CN" sz="1050" kern="100" dirty="0">
                          <a:effectLst/>
                        </a:rPr>
                        <a:t>，</a:t>
                      </a:r>
                      <a:r>
                        <a:rPr lang="en-US" sz="1050" kern="100" dirty="0">
                          <a:effectLst/>
                        </a:rPr>
                        <a:t>%lx</a:t>
                      </a:r>
                      <a:r>
                        <a:rPr lang="zh-CN" sz="1050" kern="100" dirty="0">
                          <a:effectLst/>
                        </a:rPr>
                        <a:t>，</a:t>
                      </a:r>
                      <a:r>
                        <a:rPr lang="en-US" sz="1050" kern="100" dirty="0">
                          <a:effectLst/>
                        </a:rPr>
                        <a:t>%</a:t>
                      </a:r>
                      <a:r>
                        <a:rPr lang="en-US" sz="1050" kern="100" dirty="0" err="1">
                          <a:effectLst/>
                        </a:rPr>
                        <a:t>lu</a:t>
                      </a:r>
                      <a:r>
                        <a:rPr lang="zh-CN" sz="1050" kern="100" dirty="0">
                          <a:effectLst/>
                        </a:rPr>
                        <a:t>）以及</a:t>
                      </a:r>
                      <a:r>
                        <a:rPr lang="en-US" sz="1050" kern="100" dirty="0">
                          <a:effectLst/>
                        </a:rPr>
                        <a:t>double</a:t>
                      </a:r>
                      <a:r>
                        <a:rPr lang="zh-CN" sz="1050" kern="100" dirty="0">
                          <a:effectLst/>
                        </a:rPr>
                        <a:t>型数据（</a:t>
                      </a:r>
                      <a:r>
                        <a:rPr lang="en-US" sz="1050" kern="100" dirty="0">
                          <a:effectLst/>
                        </a:rPr>
                        <a:t>%lf</a:t>
                      </a:r>
                      <a:r>
                        <a:rPr lang="zh-CN" sz="1050" kern="100" dirty="0">
                          <a:effectLst/>
                        </a:rPr>
                        <a:t>、</a:t>
                      </a:r>
                      <a:r>
                        <a:rPr lang="en-US" sz="1050" kern="100" dirty="0">
                          <a:effectLst/>
                        </a:rPr>
                        <a:t>%le</a:t>
                      </a:r>
                      <a:r>
                        <a:rPr lang="zh-CN" sz="1050" kern="100" dirty="0">
                          <a:effectLst/>
                        </a:rPr>
                        <a:t>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4146770"/>
                  </a:ext>
                </a:extLst>
              </a:tr>
              <a:tr h="3586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h+</a:t>
                      </a:r>
                      <a:r>
                        <a:rPr lang="zh-CN" sz="1050" kern="100">
                          <a:effectLst/>
                        </a:rPr>
                        <a:t>格式字符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输入短整型数据（</a:t>
                      </a:r>
                      <a:r>
                        <a:rPr lang="en-US" sz="1050" kern="100">
                          <a:effectLst/>
                        </a:rPr>
                        <a:t>%hd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%ho</a:t>
                      </a:r>
                      <a:r>
                        <a:rPr lang="zh-CN" sz="1050" kern="100">
                          <a:effectLst/>
                        </a:rPr>
                        <a:t>，</a:t>
                      </a:r>
                      <a:r>
                        <a:rPr lang="en-US" sz="1050" kern="100">
                          <a:effectLst/>
                        </a:rPr>
                        <a:t>%hx</a:t>
                      </a:r>
                      <a:r>
                        <a:rPr lang="zh-CN" sz="105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8156168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域宽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指定输入数据所占宽度（列数），域宽应为正整数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556712"/>
                  </a:ext>
                </a:extLst>
              </a:tr>
              <a:tr h="3592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本输入项在读入后不赋给相应的变量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285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671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3.2.2  </a:t>
            </a:r>
            <a:r>
              <a:rPr lang="zh-CN" altLang="zh-CN" b="1" dirty="0"/>
              <a:t>格式输入函数</a:t>
            </a:r>
            <a:r>
              <a:rPr lang="en-US" altLang="zh-CN" b="1" dirty="0" err="1"/>
              <a:t>scanf</a:t>
            </a:r>
            <a:endParaRPr lang="zh-CN" altLang="zh-CN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46094"/>
            <a:ext cx="11048070" cy="4849601"/>
          </a:xfrm>
        </p:spPr>
        <p:txBody>
          <a:bodyPr>
            <a:normAutofit fontScale="85000" lnSpcReduction="10000"/>
          </a:bodyPr>
          <a:lstStyle/>
          <a:p>
            <a:pPr marL="0" lvl="1" indent="0">
              <a:buNone/>
            </a:pPr>
            <a:r>
              <a:rPr lang="en-US" altLang="zh-CN" kern="100" dirty="0" smtClean="0"/>
              <a:t>3</a:t>
            </a:r>
            <a:r>
              <a:rPr lang="en-US" altLang="zh-CN" kern="100" dirty="0"/>
              <a:t>.</a:t>
            </a:r>
            <a:r>
              <a:rPr lang="zh-CN" altLang="en-US" kern="100" dirty="0"/>
              <a:t>地址列表</a:t>
            </a:r>
          </a:p>
          <a:p>
            <a:pPr lvl="1"/>
            <a:r>
              <a:rPr lang="zh-CN" altLang="en-US" kern="100" dirty="0" smtClean="0"/>
              <a:t>由</a:t>
            </a:r>
            <a:r>
              <a:rPr lang="zh-CN" altLang="en-US" kern="100" dirty="0"/>
              <a:t>若干个地址组成的列表，可以是变量的地址、字符串的首地址、指针变量等，各地址之间以逗号</a:t>
            </a:r>
            <a:r>
              <a:rPr lang="en-US" altLang="zh-CN" kern="100" dirty="0"/>
              <a:t>(</a:t>
            </a:r>
            <a:r>
              <a:rPr lang="zh-CN" altLang="en-US" kern="100" dirty="0"/>
              <a:t>，</a:t>
            </a:r>
            <a:r>
              <a:rPr lang="en-US" altLang="zh-CN" kern="100" dirty="0"/>
              <a:t>)</a:t>
            </a:r>
            <a:r>
              <a:rPr lang="zh-CN" altLang="en-US" kern="100" dirty="0"/>
              <a:t>分隔</a:t>
            </a:r>
            <a:r>
              <a:rPr lang="zh-CN" altLang="en-US" kern="100" dirty="0" smtClean="0"/>
              <a:t>。</a:t>
            </a:r>
            <a:endParaRPr lang="en-US" altLang="zh-CN" kern="100" dirty="0" smtClean="0"/>
          </a:p>
          <a:p>
            <a:pPr lvl="1"/>
            <a:r>
              <a:rPr lang="zh-CN" altLang="en-US" kern="100" dirty="0" smtClean="0"/>
              <a:t>函数</a:t>
            </a:r>
            <a:r>
              <a:rPr lang="zh-CN" altLang="en-US" kern="100" dirty="0"/>
              <a:t>执行结果是将键盘输入的数据流按格式转换成数据，存入与格式相对应的地址指向的存储单元</a:t>
            </a:r>
            <a:r>
              <a:rPr lang="zh-CN" altLang="en-US" kern="100" dirty="0" smtClean="0"/>
              <a:t>中。</a:t>
            </a:r>
            <a:endParaRPr lang="zh-CN" altLang="en-US" kern="100" dirty="0"/>
          </a:p>
          <a:p>
            <a:pPr marL="0" lvl="1" indent="0">
              <a:buNone/>
            </a:pPr>
            <a:r>
              <a:rPr lang="en-US" altLang="zh-CN" kern="100" dirty="0"/>
              <a:t>4.</a:t>
            </a:r>
            <a:r>
              <a:rPr lang="zh-CN" altLang="en-US" kern="100" dirty="0"/>
              <a:t>使用</a:t>
            </a:r>
            <a:r>
              <a:rPr lang="en-US" altLang="zh-CN" kern="100" dirty="0" err="1"/>
              <a:t>scanf</a:t>
            </a:r>
            <a:r>
              <a:rPr lang="zh-CN" altLang="en-US" kern="100" dirty="0"/>
              <a:t>函数时的注意事项</a:t>
            </a:r>
          </a:p>
          <a:p>
            <a:pPr marL="0" lvl="1" indent="0"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/>
              <a:t>1</a:t>
            </a:r>
            <a:r>
              <a:rPr lang="zh-CN" altLang="en-US" kern="100" dirty="0"/>
              <a:t>）</a:t>
            </a:r>
            <a:r>
              <a:rPr lang="en-US" altLang="zh-CN" kern="100" dirty="0" err="1"/>
              <a:t>scanf</a:t>
            </a:r>
            <a:r>
              <a:rPr lang="zh-CN" altLang="en-US" kern="100" dirty="0"/>
              <a:t>函数中的格式控制后面应当是变量地址，而不是变量名。</a:t>
            </a:r>
            <a:r>
              <a:rPr lang="zh-CN" altLang="en-US" kern="100" dirty="0" smtClean="0"/>
              <a:t>例如</a:t>
            </a:r>
            <a:endParaRPr lang="en-US" altLang="zh-CN" kern="100" dirty="0" smtClean="0"/>
          </a:p>
          <a:p>
            <a:pPr marL="0" lvl="1" indent="0">
              <a:buNone/>
            </a:pPr>
            <a:r>
              <a:rPr lang="en-US" altLang="zh-CN" kern="100" dirty="0"/>
              <a:t> </a:t>
            </a:r>
            <a:r>
              <a:rPr lang="en-US" altLang="zh-CN" kern="100" dirty="0" smtClean="0"/>
              <a:t>  </a:t>
            </a:r>
            <a:r>
              <a:rPr lang="en-US" altLang="zh-CN" kern="100" dirty="0" err="1" smtClean="0"/>
              <a:t>scanf</a:t>
            </a:r>
            <a:r>
              <a:rPr lang="en-US" altLang="zh-CN" kern="100" dirty="0"/>
              <a:t>("%</a:t>
            </a:r>
            <a:r>
              <a:rPr lang="en-US" altLang="zh-CN" kern="100" dirty="0" err="1"/>
              <a:t>d%d</a:t>
            </a:r>
            <a:r>
              <a:rPr lang="en-US" altLang="zh-CN" kern="100" dirty="0"/>
              <a:t>",&amp;</a:t>
            </a:r>
            <a:r>
              <a:rPr lang="en-US" altLang="zh-CN" kern="100" dirty="0" err="1"/>
              <a:t>a,&amp;b</a:t>
            </a:r>
            <a:r>
              <a:rPr lang="en-US" altLang="zh-CN" kern="100" dirty="0" smtClean="0"/>
              <a:t>);</a:t>
            </a:r>
          </a:p>
          <a:p>
            <a:pPr marL="0" lvl="1" indent="0">
              <a:buNone/>
            </a:pPr>
            <a:r>
              <a:rPr lang="en-US" altLang="zh-CN" kern="100" dirty="0"/>
              <a:t> </a:t>
            </a:r>
            <a:r>
              <a:rPr lang="en-US" altLang="zh-CN" kern="100" dirty="0" smtClean="0"/>
              <a:t>  </a:t>
            </a:r>
            <a:r>
              <a:rPr lang="en-US" altLang="zh-CN" kern="100" dirty="0" err="1" smtClean="0"/>
              <a:t>scanf</a:t>
            </a:r>
            <a:r>
              <a:rPr lang="en-US" altLang="zh-CN" kern="100" dirty="0" smtClean="0"/>
              <a:t>(“%</a:t>
            </a:r>
            <a:r>
              <a:rPr lang="en-US" altLang="zh-CN" kern="100" dirty="0" err="1" smtClean="0"/>
              <a:t>d%d</a:t>
            </a:r>
            <a:r>
              <a:rPr lang="en-US" altLang="zh-CN" kern="100" dirty="0" smtClean="0"/>
              <a:t>”,</a:t>
            </a:r>
            <a:r>
              <a:rPr lang="en-US" altLang="zh-CN" kern="100" dirty="0" err="1"/>
              <a:t>a,b</a:t>
            </a:r>
            <a:r>
              <a:rPr lang="en-US" altLang="zh-CN" kern="100" dirty="0" smtClean="0"/>
              <a:t>);</a:t>
            </a:r>
            <a:r>
              <a:rPr lang="zh-CN" altLang="en-US" kern="100" dirty="0" smtClean="0"/>
              <a:t>（错误的）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/>
              <a:t>2</a:t>
            </a:r>
            <a:r>
              <a:rPr lang="zh-CN" altLang="en-US" kern="100" dirty="0"/>
              <a:t>）输人数据分隔</a:t>
            </a:r>
            <a:r>
              <a:rPr lang="zh-CN" altLang="en-US" kern="100" dirty="0"/>
              <a:t>处理</a:t>
            </a:r>
            <a:r>
              <a:rPr lang="zh-CN" altLang="en-US" kern="100" dirty="0" smtClean="0"/>
              <a:t>：一般用</a:t>
            </a:r>
            <a:r>
              <a:rPr lang="zh-CN" altLang="en-US" kern="100" dirty="0"/>
              <a:t>一个或多个空格分隔，也可以用回车键或</a:t>
            </a:r>
            <a:r>
              <a:rPr lang="en-US" altLang="zh-CN" kern="100" dirty="0"/>
              <a:t>Tab</a:t>
            </a:r>
            <a:r>
              <a:rPr lang="zh-CN" altLang="en-US" kern="100" dirty="0" smtClean="0"/>
              <a:t>键</a:t>
            </a:r>
            <a:r>
              <a:rPr lang="zh-CN" altLang="en-US" kern="100" dirty="0" smtClean="0"/>
              <a:t>，例如：</a:t>
            </a:r>
            <a:endParaRPr lang="zh-CN" altLang="en-US" kern="100" dirty="0"/>
          </a:p>
          <a:p>
            <a:pPr marL="0" lvl="1" indent="0">
              <a:buNone/>
            </a:pPr>
            <a:r>
              <a:rPr lang="en-US" altLang="zh-CN" kern="100" dirty="0" smtClean="0"/>
              <a:t>      </a:t>
            </a:r>
            <a:r>
              <a:rPr lang="en-US" altLang="zh-CN" kern="100" dirty="0" err="1" smtClean="0"/>
              <a:t>scanf</a:t>
            </a:r>
            <a:r>
              <a:rPr lang="en-US" altLang="zh-CN" kern="100" dirty="0"/>
              <a:t>("%</a:t>
            </a:r>
            <a:r>
              <a:rPr lang="en-US" altLang="zh-CN" kern="100" dirty="0" err="1"/>
              <a:t>d%d</a:t>
            </a:r>
            <a:r>
              <a:rPr lang="en-US" altLang="zh-CN" kern="100" dirty="0"/>
              <a:t>",&amp;</a:t>
            </a:r>
            <a:r>
              <a:rPr lang="en-US" altLang="zh-CN" kern="100" dirty="0" err="1"/>
              <a:t>a,&amp;b</a:t>
            </a:r>
            <a:r>
              <a:rPr lang="en-US" altLang="zh-CN" kern="100" dirty="0" smtClean="0"/>
              <a:t>);</a:t>
            </a:r>
            <a:endParaRPr lang="en-US" altLang="zh-CN" kern="100" dirty="0"/>
          </a:p>
        </p:txBody>
      </p:sp>
    </p:spTree>
    <p:extLst>
      <p:ext uri="{BB962C8B-B14F-4D97-AF65-F5344CB8AC3E}">
        <p14:creationId xmlns:p14="http://schemas.microsoft.com/office/powerpoint/2010/main" val="3046192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3.2.2  </a:t>
            </a:r>
            <a:r>
              <a:rPr lang="zh-CN" altLang="zh-CN" b="1" dirty="0"/>
              <a:t>格式输入函数</a:t>
            </a:r>
            <a:r>
              <a:rPr lang="en-US" altLang="zh-CN" b="1" dirty="0" err="1"/>
              <a:t>scanf</a:t>
            </a:r>
            <a:endParaRPr lang="zh-CN" altLang="zh-CN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5059"/>
            <a:ext cx="11048070" cy="4840636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zh-CN" altLang="en-US" sz="2000" kern="100" dirty="0" smtClean="0"/>
              <a:t>（</a:t>
            </a:r>
            <a:r>
              <a:rPr lang="en-US" altLang="zh-CN" sz="2000" kern="100" dirty="0"/>
              <a:t>3</a:t>
            </a:r>
            <a:r>
              <a:rPr lang="zh-CN" altLang="en-US" sz="2000" kern="100" dirty="0"/>
              <a:t>）如果在格式控制字符串中除了格式声明以外还有其他字符，则在输入数据时在对应位置上应输入与这些字符相同的字符。如果有：</a:t>
            </a:r>
          </a:p>
          <a:p>
            <a:pPr marL="0" lvl="1" indent="0">
              <a:buNone/>
            </a:pPr>
            <a:r>
              <a:rPr lang="en-US" altLang="zh-CN" sz="2000" kern="100" dirty="0" smtClean="0"/>
              <a:t>     </a:t>
            </a:r>
            <a:r>
              <a:rPr lang="en-US" altLang="zh-CN" sz="2000" kern="100" dirty="0" err="1" smtClean="0"/>
              <a:t>scanf</a:t>
            </a:r>
            <a:r>
              <a:rPr lang="en-US" altLang="zh-CN" sz="2000" kern="100" dirty="0"/>
              <a:t>("a=%</a:t>
            </a:r>
            <a:r>
              <a:rPr lang="en-US" altLang="zh-CN" sz="2000" kern="100" dirty="0" err="1"/>
              <a:t>f,b</a:t>
            </a:r>
            <a:r>
              <a:rPr lang="en-US" altLang="zh-CN" sz="2000" kern="100" dirty="0"/>
              <a:t>=%</a:t>
            </a:r>
            <a:r>
              <a:rPr lang="en-US" altLang="zh-CN" sz="2000" kern="100" dirty="0" err="1"/>
              <a:t>f",&amp;a,&amp;b</a:t>
            </a:r>
            <a:r>
              <a:rPr lang="en-US" altLang="zh-CN" sz="2000" kern="100" dirty="0"/>
              <a:t>);</a:t>
            </a:r>
          </a:p>
          <a:p>
            <a:pPr lvl="1"/>
            <a:r>
              <a:rPr lang="zh-CN" altLang="en-US" sz="2000" kern="100" dirty="0"/>
              <a:t>在输入数据</a:t>
            </a:r>
            <a:r>
              <a:rPr lang="zh-CN" altLang="en-US" sz="2000" kern="100" dirty="0" smtClean="0"/>
              <a:t>时应：  </a:t>
            </a:r>
            <a:r>
              <a:rPr lang="en-US" altLang="zh-CN" sz="2000" u="sng" kern="100" dirty="0" smtClean="0"/>
              <a:t>a=1,b=2</a:t>
            </a:r>
            <a:r>
              <a:rPr lang="zh-CN" altLang="en-US" sz="2000" kern="100" dirty="0" smtClean="0"/>
              <a:t> </a:t>
            </a:r>
            <a:endParaRPr lang="en-US" altLang="zh-CN" sz="2000" kern="100" dirty="0"/>
          </a:p>
          <a:p>
            <a:pPr marL="0" lvl="1" indent="0">
              <a:buNone/>
            </a:pPr>
            <a:r>
              <a:rPr lang="zh-CN" altLang="en-US" sz="2000" kern="100" dirty="0" smtClean="0"/>
              <a:t>（</a:t>
            </a:r>
            <a:r>
              <a:rPr lang="en-US" altLang="zh-CN" sz="2000" kern="100" dirty="0" smtClean="0"/>
              <a:t>4</a:t>
            </a:r>
            <a:r>
              <a:rPr lang="zh-CN" altLang="en-US" sz="2000" kern="100" dirty="0" smtClean="0"/>
              <a:t>）</a:t>
            </a:r>
            <a:r>
              <a:rPr lang="zh-CN" altLang="en-US" sz="2000" kern="100" dirty="0"/>
              <a:t>在用“</a:t>
            </a:r>
            <a:r>
              <a:rPr lang="en-US" altLang="zh-CN" sz="2000" kern="100" dirty="0"/>
              <a:t>%c</a:t>
            </a:r>
            <a:r>
              <a:rPr lang="zh-CN" altLang="en-US" sz="2000" kern="100" dirty="0"/>
              <a:t>”格式声明输入字符时，空格字符和“转义字符”中的字符都作为有效字符输入，例如：</a:t>
            </a:r>
          </a:p>
          <a:p>
            <a:pPr marL="0" lvl="1" indent="0">
              <a:buNone/>
            </a:pPr>
            <a:r>
              <a:rPr lang="zh-CN" altLang="en-US" sz="2000" kern="100" dirty="0" smtClean="0"/>
              <a:t> </a:t>
            </a:r>
            <a:r>
              <a:rPr lang="en-US" altLang="zh-CN" sz="2000" kern="100" dirty="0" smtClean="0"/>
              <a:t>(5)</a:t>
            </a:r>
            <a:r>
              <a:rPr lang="zh-CN" altLang="en-US" sz="2000" kern="100" dirty="0"/>
              <a:t>在输入数值数据时，如输入空格、回车、</a:t>
            </a:r>
            <a:r>
              <a:rPr lang="en-US" altLang="zh-CN" sz="2000" kern="100" dirty="0"/>
              <a:t>Tab</a:t>
            </a:r>
            <a:r>
              <a:rPr lang="zh-CN" altLang="en-US" sz="2000" kern="100" dirty="0"/>
              <a:t>键或遇非法字符</a:t>
            </a:r>
            <a:r>
              <a:rPr lang="en-US" altLang="zh-CN" sz="2000" kern="100" dirty="0"/>
              <a:t>(</a:t>
            </a:r>
            <a:r>
              <a:rPr lang="zh-CN" altLang="en-US" sz="2000" kern="100" dirty="0"/>
              <a:t>不属于数值的字符</a:t>
            </a:r>
            <a:r>
              <a:rPr lang="en-US" altLang="zh-CN" sz="2000" kern="100" dirty="0"/>
              <a:t>)</a:t>
            </a:r>
            <a:r>
              <a:rPr lang="zh-CN" altLang="en-US" sz="2000" kern="100" dirty="0"/>
              <a:t>，认为该数据结束</a:t>
            </a:r>
            <a:r>
              <a:rPr lang="zh-CN" altLang="en-US" sz="2000" kern="100" dirty="0" smtClean="0"/>
              <a:t>。</a:t>
            </a:r>
            <a:endParaRPr lang="zh-CN" altLang="en-US" sz="2000" kern="100" dirty="0"/>
          </a:p>
        </p:txBody>
      </p:sp>
    </p:spTree>
    <p:extLst>
      <p:ext uri="{BB962C8B-B14F-4D97-AF65-F5344CB8AC3E}">
        <p14:creationId xmlns:p14="http://schemas.microsoft.com/office/powerpoint/2010/main" val="2664278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3.2.3 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字符输入与输出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函数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46094"/>
            <a:ext cx="11048070" cy="4849601"/>
          </a:xfrm>
        </p:spPr>
        <p:txBody>
          <a:bodyPr>
            <a:normAutofit fontScale="55000" lnSpcReduction="20000"/>
          </a:bodyPr>
          <a:lstStyle/>
          <a:p>
            <a:pPr marL="85725" lvl="1" indent="-85725"/>
            <a:r>
              <a:rPr lang="en-US" altLang="zh-CN" kern="100" dirty="0" smtClean="0"/>
              <a:t>C</a:t>
            </a:r>
            <a:r>
              <a:rPr lang="zh-CN" altLang="en-US" kern="100" dirty="0"/>
              <a:t>函数库提供了一些专门用于输入和输出字符的函数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  <a:p>
            <a:pPr marL="0" lvl="1" indent="0">
              <a:buNone/>
            </a:pPr>
            <a:r>
              <a:rPr lang="en-US" altLang="zh-CN" kern="100" dirty="0"/>
              <a:t>1.putchar</a:t>
            </a:r>
            <a:r>
              <a:rPr lang="zh-CN" altLang="en-US" kern="100" dirty="0"/>
              <a:t>函数</a:t>
            </a:r>
          </a:p>
          <a:p>
            <a:pPr marL="0" lvl="1" indent="0">
              <a:buNone/>
            </a:pPr>
            <a:r>
              <a:rPr lang="zh-CN" altLang="en-US" kern="100" dirty="0"/>
              <a:t>（</a:t>
            </a:r>
            <a:r>
              <a:rPr lang="en-US" altLang="zh-CN" kern="100" dirty="0"/>
              <a:t>1</a:t>
            </a:r>
            <a:r>
              <a:rPr lang="zh-CN" altLang="en-US" kern="100" dirty="0" smtClean="0"/>
              <a:t>）函数</a:t>
            </a:r>
            <a:r>
              <a:rPr lang="zh-CN" altLang="en-US" kern="100" dirty="0"/>
              <a:t>功能：向标准输出设备</a:t>
            </a:r>
            <a:r>
              <a:rPr lang="en-US" altLang="zh-CN" kern="100" dirty="0"/>
              <a:t>(</a:t>
            </a:r>
            <a:r>
              <a:rPr lang="zh-CN" altLang="en-US" kern="100" dirty="0"/>
              <a:t>一般为显示器</a:t>
            </a:r>
            <a:r>
              <a:rPr lang="en-US" altLang="zh-CN" kern="100" dirty="0"/>
              <a:t>)</a:t>
            </a:r>
            <a:r>
              <a:rPr lang="zh-CN" altLang="en-US" kern="100" dirty="0"/>
              <a:t>输出一个字符。</a:t>
            </a:r>
          </a:p>
          <a:p>
            <a:pPr marL="0" lvl="1" indent="0">
              <a:buNone/>
            </a:pPr>
            <a:r>
              <a:rPr lang="zh-CN" altLang="en-US" kern="100" dirty="0"/>
              <a:t>（</a:t>
            </a:r>
            <a:r>
              <a:rPr lang="en-US" altLang="zh-CN" kern="100" dirty="0"/>
              <a:t>2</a:t>
            </a:r>
            <a:r>
              <a:rPr lang="zh-CN" altLang="en-US" kern="100" dirty="0" smtClean="0"/>
              <a:t>）函数</a:t>
            </a:r>
            <a:r>
              <a:rPr lang="zh-CN" altLang="en-US" kern="100" dirty="0"/>
              <a:t>的一般形式</a:t>
            </a:r>
            <a:r>
              <a:rPr lang="zh-CN" altLang="en-US" kern="100" dirty="0" smtClean="0"/>
              <a:t>：  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putchar</a:t>
            </a:r>
            <a:r>
              <a:rPr lang="en-US" altLang="zh-CN" kern="100" dirty="0" smtClean="0">
                <a:solidFill>
                  <a:srgbClr val="000000"/>
                </a:solidFill>
              </a:rPr>
              <a:t>(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ch</a:t>
            </a:r>
            <a:r>
              <a:rPr lang="en-US" altLang="zh-CN" kern="100" dirty="0">
                <a:solidFill>
                  <a:srgbClr val="000000"/>
                </a:solidFill>
              </a:rPr>
              <a:t>);</a:t>
            </a:r>
            <a:r>
              <a:rPr lang="zh-CN" altLang="en-US" kern="100" dirty="0">
                <a:solidFill>
                  <a:srgbClr val="000000"/>
                </a:solidFill>
              </a:rPr>
              <a:t> </a:t>
            </a:r>
          </a:p>
          <a:p>
            <a:pPr marL="85725" lvl="1" indent="-85725"/>
            <a:r>
              <a:rPr lang="zh-CN" altLang="en-US" kern="100" dirty="0"/>
              <a:t>函数的参数可以是字符常量、字符型变量或整型变量（注意，整数的范围</a:t>
            </a:r>
            <a:r>
              <a:rPr lang="en-US" altLang="zh-CN" kern="100" dirty="0"/>
              <a:t>0—127</a:t>
            </a:r>
            <a:r>
              <a:rPr lang="zh-CN" altLang="en-US" kern="100" dirty="0"/>
              <a:t>），输出相应的字符。</a:t>
            </a:r>
          </a:p>
          <a:p>
            <a:pPr marL="0" lvl="1" indent="0"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 smtClean="0"/>
              <a:t>3.3  </a:t>
            </a:r>
            <a:r>
              <a:rPr lang="zh-CN" altLang="en-US" kern="100" dirty="0" smtClean="0"/>
              <a:t>用</a:t>
            </a:r>
            <a:r>
              <a:rPr lang="en-US" altLang="zh-CN" kern="100" dirty="0" err="1"/>
              <a:t>putchar</a:t>
            </a:r>
            <a:r>
              <a:rPr lang="zh-CN" altLang="en-US" kern="100" dirty="0"/>
              <a:t>函数输出字符。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#</a:t>
            </a:r>
            <a:r>
              <a:rPr lang="en-US" altLang="zh-CN" kern="100" dirty="0"/>
              <a:t>include&lt;</a:t>
            </a:r>
            <a:r>
              <a:rPr lang="en-US" altLang="zh-CN" kern="100" dirty="0" err="1"/>
              <a:t>stdio.h</a:t>
            </a:r>
            <a:r>
              <a:rPr lang="en-US" altLang="zh-CN" kern="100" dirty="0"/>
              <a:t>&gt;</a:t>
            </a:r>
          </a:p>
          <a:p>
            <a:pPr marL="0" lvl="1" indent="358775">
              <a:buNone/>
            </a:pPr>
            <a:r>
              <a:rPr lang="en-US" altLang="zh-CN" kern="100" dirty="0"/>
              <a:t>main()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{</a:t>
            </a:r>
            <a:r>
              <a:rPr lang="en-US" altLang="zh-CN" kern="100" dirty="0" err="1" smtClean="0"/>
              <a:t>int</a:t>
            </a:r>
            <a:r>
              <a:rPr lang="zh-CN" altLang="en-US" kern="100" dirty="0" smtClean="0"/>
              <a:t> </a:t>
            </a:r>
            <a:r>
              <a:rPr lang="en-US" altLang="zh-CN" kern="100" dirty="0" err="1"/>
              <a:t>i</a:t>
            </a:r>
            <a:r>
              <a:rPr lang="en-US" altLang="zh-CN" kern="100" dirty="0"/>
              <a:t>=97;</a:t>
            </a:r>
            <a:r>
              <a:rPr lang="zh-CN" altLang="en-US" kern="100" dirty="0"/>
              <a:t>                    </a:t>
            </a:r>
            <a:r>
              <a:rPr lang="en-US" altLang="zh-CN" kern="100" dirty="0"/>
              <a:t>/</a:t>
            </a:r>
            <a:r>
              <a:rPr lang="zh-CN" altLang="en-US" kern="100" dirty="0"/>
              <a:t>*</a:t>
            </a:r>
            <a:r>
              <a:rPr lang="en-US" altLang="zh-CN" kern="100" dirty="0"/>
              <a:t>97</a:t>
            </a:r>
            <a:r>
              <a:rPr lang="zh-CN" altLang="en-US" kern="100" dirty="0"/>
              <a:t>是字符</a:t>
            </a:r>
            <a:r>
              <a:rPr lang="en-US" altLang="zh-CN" kern="100" dirty="0"/>
              <a:t>a</a:t>
            </a:r>
            <a:r>
              <a:rPr lang="zh-CN" altLang="en-US" kern="100" dirty="0"/>
              <a:t>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码*</a:t>
            </a:r>
            <a:r>
              <a:rPr lang="en-US" altLang="zh-CN" kern="100" dirty="0"/>
              <a:t>/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 char </a:t>
            </a:r>
            <a:r>
              <a:rPr lang="en-US" altLang="zh-CN" kern="100" dirty="0" err="1"/>
              <a:t>ch</a:t>
            </a:r>
            <a:r>
              <a:rPr lang="en-US" altLang="zh-CN" kern="100" dirty="0"/>
              <a:t>=´a´;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putchar</a:t>
            </a:r>
            <a:r>
              <a:rPr lang="en-US" altLang="zh-CN" kern="100" dirty="0" smtClean="0"/>
              <a:t>(</a:t>
            </a:r>
            <a:r>
              <a:rPr lang="en-US" altLang="zh-CN" kern="100" dirty="0" err="1" smtClean="0"/>
              <a:t>i</a:t>
            </a:r>
            <a:r>
              <a:rPr lang="en-US" altLang="zh-CN" kern="100" dirty="0"/>
              <a:t>);</a:t>
            </a:r>
            <a:r>
              <a:rPr lang="zh-CN" altLang="en-US" kern="100" dirty="0"/>
              <a:t>                  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putchar</a:t>
            </a:r>
            <a:r>
              <a:rPr lang="en-US" altLang="zh-CN" kern="100" dirty="0"/>
              <a:t>(´\n´);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putchar</a:t>
            </a:r>
            <a:r>
              <a:rPr lang="en-US" altLang="zh-CN" kern="100" dirty="0" smtClean="0"/>
              <a:t>(</a:t>
            </a:r>
            <a:r>
              <a:rPr lang="en-US" altLang="zh-CN" kern="100" dirty="0" err="1" smtClean="0"/>
              <a:t>ch</a:t>
            </a:r>
            <a:r>
              <a:rPr lang="en-US" altLang="zh-CN" kern="100" dirty="0"/>
              <a:t>);</a:t>
            </a:r>
            <a:r>
              <a:rPr lang="zh-CN" altLang="en-US" kern="100" dirty="0"/>
              <a:t>             </a:t>
            </a:r>
            <a:r>
              <a:rPr lang="zh-CN" altLang="en-US" kern="100" dirty="0" smtClean="0"/>
              <a:t>   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en-US" altLang="zh-CN" kern="100" dirty="0" smtClean="0"/>
              <a:t>}</a:t>
            </a:r>
          </a:p>
          <a:p>
            <a:pPr marL="0" lvl="1" indent="358775">
              <a:buNone/>
            </a:pPr>
            <a:endParaRPr lang="en-US" altLang="zh-CN" kern="100" dirty="0"/>
          </a:p>
          <a:p>
            <a:pPr lvl="1"/>
            <a:r>
              <a:rPr lang="zh-CN" altLang="en-US" kern="100" dirty="0"/>
              <a:t>程序运行结果为：</a:t>
            </a:r>
          </a:p>
          <a:p>
            <a:pPr marL="0" lvl="1" indent="0">
              <a:buNone/>
            </a:pPr>
            <a:r>
              <a:rPr lang="en-US" altLang="zh-CN" kern="100" dirty="0" smtClean="0"/>
              <a:t>   a</a:t>
            </a:r>
            <a:endParaRPr lang="en-US" altLang="zh-CN" kern="100" dirty="0"/>
          </a:p>
          <a:p>
            <a:pPr marL="0" lvl="1" indent="0">
              <a:buNone/>
            </a:pPr>
            <a:r>
              <a:rPr lang="en-US" altLang="zh-CN" kern="100" dirty="0" smtClean="0"/>
              <a:t>   a</a:t>
            </a:r>
            <a:endParaRPr lang="en-US" altLang="zh-CN" kern="100" dirty="0"/>
          </a:p>
        </p:txBody>
      </p:sp>
    </p:spTree>
    <p:extLst>
      <p:ext uri="{BB962C8B-B14F-4D97-AF65-F5344CB8AC3E}">
        <p14:creationId xmlns:p14="http://schemas.microsoft.com/office/powerpoint/2010/main" val="3998608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3.2.3 </a:t>
            </a:r>
            <a:r>
              <a:rPr lang="zh-CN" altLang="en-US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字符输入与输出函数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19200"/>
            <a:ext cx="11048070" cy="5190565"/>
          </a:xfrm>
        </p:spPr>
        <p:txBody>
          <a:bodyPr>
            <a:normAutofit fontScale="475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en-US" altLang="zh-CN" dirty="0"/>
              <a:t>2</a:t>
            </a:r>
            <a:r>
              <a:rPr lang="zh-CN" altLang="zh-CN" dirty="0"/>
              <a:t>．字符输入函数</a:t>
            </a:r>
            <a:r>
              <a:rPr lang="en-US" altLang="zh-CN" dirty="0"/>
              <a:t>getchar</a:t>
            </a:r>
            <a:endParaRPr lang="zh-CN" altLang="zh-CN" dirty="0"/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/>
              <a:t>1</a:t>
            </a:r>
            <a:r>
              <a:rPr lang="zh-CN" altLang="en-US" kern="100" dirty="0" smtClean="0"/>
              <a:t>）函数</a:t>
            </a:r>
            <a:r>
              <a:rPr lang="zh-CN" altLang="en-US" kern="100" dirty="0"/>
              <a:t>功能：从输入设备</a:t>
            </a:r>
            <a:r>
              <a:rPr lang="en-US" altLang="zh-CN" kern="100" dirty="0"/>
              <a:t>(</a:t>
            </a:r>
            <a:r>
              <a:rPr lang="zh-CN" altLang="en-US" kern="100" dirty="0"/>
              <a:t>一般为键盘</a:t>
            </a:r>
            <a:r>
              <a:rPr lang="en-US" altLang="zh-CN" kern="100" dirty="0"/>
              <a:t>)</a:t>
            </a:r>
            <a:r>
              <a:rPr lang="zh-CN" altLang="en-US" kern="100" dirty="0"/>
              <a:t>输入一个字符，函数的返回值是该字符的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编码值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（</a:t>
            </a:r>
            <a:r>
              <a:rPr lang="en-US" altLang="zh-CN" kern="100" dirty="0"/>
              <a:t>2</a:t>
            </a:r>
            <a:r>
              <a:rPr lang="zh-CN" altLang="en-US" kern="100" dirty="0" smtClean="0"/>
              <a:t>）函数</a:t>
            </a:r>
            <a:r>
              <a:rPr lang="zh-CN" altLang="en-US" kern="100" dirty="0"/>
              <a:t>的一般形式</a:t>
            </a:r>
            <a:r>
              <a:rPr lang="zh-CN" altLang="en-US" kern="100" dirty="0" smtClean="0"/>
              <a:t>：</a:t>
            </a:r>
            <a:r>
              <a:rPr lang="en-US" altLang="zh-CN" kern="100" dirty="0" err="1" smtClean="0"/>
              <a:t>getchar</a:t>
            </a:r>
            <a:r>
              <a:rPr lang="en-US" altLang="zh-CN" kern="100" dirty="0"/>
              <a:t>();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/>
              <a:t>例</a:t>
            </a:r>
            <a:r>
              <a:rPr lang="en-US" altLang="zh-CN" kern="100" dirty="0"/>
              <a:t>3.4</a:t>
            </a:r>
            <a:r>
              <a:rPr lang="zh-CN" altLang="en-US" kern="100" dirty="0"/>
              <a:t> 用</a:t>
            </a:r>
            <a:r>
              <a:rPr lang="en-US" altLang="zh-CN" kern="100" dirty="0" err="1"/>
              <a:t>getchar</a:t>
            </a:r>
            <a:r>
              <a:rPr lang="zh-CN" altLang="en-US" kern="100" dirty="0"/>
              <a:t>函数输入字符。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#include&lt;</a:t>
            </a:r>
            <a:r>
              <a:rPr lang="en-US" altLang="zh-CN" kern="100" dirty="0" err="1"/>
              <a:t>stdio.h</a:t>
            </a:r>
            <a:r>
              <a:rPr lang="en-US" altLang="zh-CN" kern="100" dirty="0"/>
              <a:t>&gt;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#include&lt;</a:t>
            </a:r>
            <a:r>
              <a:rPr lang="en-US" altLang="zh-CN" kern="100" dirty="0" err="1"/>
              <a:t>windows.h</a:t>
            </a:r>
            <a:r>
              <a:rPr lang="en-US" altLang="zh-CN" kern="100" dirty="0"/>
              <a:t>&gt;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main()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 smtClean="0"/>
              <a:t>{</a:t>
            </a:r>
            <a:r>
              <a:rPr lang="en-US" altLang="zh-CN" kern="100" dirty="0" err="1" smtClean="0"/>
              <a:t>int</a:t>
            </a:r>
            <a:r>
              <a:rPr lang="en-US" altLang="zh-CN" kern="100" dirty="0" smtClean="0"/>
              <a:t> </a:t>
            </a:r>
            <a:r>
              <a:rPr lang="en-US" altLang="zh-CN" kern="100" dirty="0" err="1"/>
              <a:t>ch</a:t>
            </a:r>
            <a:r>
              <a:rPr lang="en-US" altLang="zh-CN" kern="100" dirty="0" smtClean="0"/>
              <a:t>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zh-CN" altLang="en-US" kern="100" dirty="0" smtClean="0"/>
              <a:t> </a:t>
            </a:r>
            <a:r>
              <a:rPr lang="en-US" altLang="zh-CN" kern="100" dirty="0" err="1"/>
              <a:t>ch</a:t>
            </a:r>
            <a:r>
              <a:rPr lang="en-US" altLang="zh-CN" kern="100" dirty="0"/>
              <a:t>=</a:t>
            </a:r>
            <a:r>
              <a:rPr lang="en-US" altLang="zh-CN" kern="100" dirty="0" err="1"/>
              <a:t>getchar</a:t>
            </a:r>
            <a:r>
              <a:rPr lang="en-US" altLang="zh-CN" kern="100" dirty="0" smtClean="0"/>
              <a:t>();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zh-CN" altLang="en-US" kern="100" dirty="0" smtClean="0"/>
              <a:t> </a:t>
            </a:r>
            <a:r>
              <a:rPr lang="en-US" altLang="zh-CN" kern="100" dirty="0" err="1"/>
              <a:t>putchar</a:t>
            </a:r>
            <a:r>
              <a:rPr lang="en-US" altLang="zh-CN" kern="100" dirty="0" smtClean="0"/>
              <a:t>(´=´);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 </a:t>
            </a:r>
            <a:r>
              <a:rPr lang="en-US" altLang="zh-CN" kern="100" dirty="0" err="1" smtClean="0"/>
              <a:t>putchar</a:t>
            </a:r>
            <a:r>
              <a:rPr lang="en-US" altLang="zh-CN" kern="100" dirty="0" smtClean="0"/>
              <a:t>(</a:t>
            </a:r>
            <a:r>
              <a:rPr lang="en-US" altLang="zh-CN" kern="100" dirty="0" err="1" smtClean="0"/>
              <a:t>ch</a:t>
            </a:r>
            <a:r>
              <a:rPr lang="en-US" altLang="zh-CN" kern="100" dirty="0"/>
              <a:t>);</a:t>
            </a:r>
            <a:r>
              <a:rPr lang="zh-CN" altLang="en-US" kern="100" dirty="0"/>
              <a:t> </a:t>
            </a:r>
            <a:r>
              <a:rPr lang="zh-CN" altLang="en-US" kern="100" dirty="0" smtClean="0"/>
              <a:t> </a:t>
            </a:r>
            <a:endParaRPr lang="en-US" altLang="zh-CN" kern="100" dirty="0" smtClean="0"/>
          </a:p>
          <a:p>
            <a:pPr marL="0" lvl="1" indent="358775">
              <a:lnSpc>
                <a:spcPct val="170000"/>
              </a:lnSpc>
              <a:buNone/>
            </a:pPr>
            <a:r>
              <a:rPr lang="zh-CN" altLang="en-US" kern="100" dirty="0" smtClean="0"/>
              <a:t> </a:t>
            </a:r>
            <a:r>
              <a:rPr lang="en-US" altLang="zh-CN" kern="100" dirty="0" err="1"/>
              <a:t>putchar</a:t>
            </a:r>
            <a:r>
              <a:rPr lang="en-US" altLang="zh-CN" kern="100" dirty="0"/>
              <a:t>(´\n´);</a:t>
            </a:r>
            <a:r>
              <a:rPr lang="zh-CN" altLang="en-US" kern="100" dirty="0"/>
              <a:t> </a:t>
            </a:r>
            <a:endParaRPr lang="en-US" altLang="zh-CN" kern="100" dirty="0" smtClean="0"/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 </a:t>
            </a:r>
            <a:r>
              <a:rPr lang="en-US" altLang="zh-CN" kern="100" dirty="0" smtClean="0"/>
              <a:t>system</a:t>
            </a:r>
            <a:r>
              <a:rPr lang="en-US" altLang="zh-CN" kern="100" dirty="0"/>
              <a:t>("pause");</a:t>
            </a:r>
          </a:p>
          <a:p>
            <a:pPr marL="0" lvl="1" indent="358775">
              <a:lnSpc>
                <a:spcPct val="170000"/>
              </a:lnSpc>
              <a:buNone/>
            </a:pPr>
            <a:r>
              <a:rPr lang="en-US" altLang="zh-CN" kern="100" dirty="0"/>
              <a:t>}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注意：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/>
              <a:t>执行</a:t>
            </a:r>
            <a:r>
              <a:rPr lang="en-US" altLang="zh-CN" kern="100" dirty="0" err="1"/>
              <a:t>getchar</a:t>
            </a:r>
            <a:r>
              <a:rPr lang="en-US" altLang="zh-CN" kern="100" dirty="0"/>
              <a:t>()</a:t>
            </a:r>
            <a:r>
              <a:rPr lang="zh-CN" altLang="en-US" kern="100" dirty="0"/>
              <a:t>输入字符时，键入字符后需要敲回车键，回车后，程序才会响应输入，继续执行后续语句。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altLang="zh-CN" kern="100" dirty="0" err="1"/>
              <a:t>putchar</a:t>
            </a:r>
            <a:r>
              <a:rPr lang="en-US" altLang="zh-CN" kern="100" dirty="0"/>
              <a:t>(´\n´)</a:t>
            </a:r>
            <a:r>
              <a:rPr lang="zh-CN" altLang="en-US" kern="100" dirty="0"/>
              <a:t>输出换行符。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/>
              <a:t>字符输入和字符输出函数使用非常方便，但每一条语句只能输入或输出一个字符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</p:txBody>
      </p:sp>
    </p:spTree>
    <p:extLst>
      <p:ext uri="{BB962C8B-B14F-4D97-AF65-F5344CB8AC3E}">
        <p14:creationId xmlns:p14="http://schemas.microsoft.com/office/powerpoint/2010/main" val="3733078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46094"/>
            <a:ext cx="4346269" cy="484960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zh-CN" altLang="en-US" sz="2000" kern="100" dirty="0" smtClean="0"/>
              <a:t>例</a:t>
            </a:r>
            <a:r>
              <a:rPr lang="en-US" altLang="zh-CN" sz="2000" kern="100" dirty="0"/>
              <a:t>3.5</a:t>
            </a:r>
            <a:r>
              <a:rPr lang="zh-CN" altLang="en-US" sz="2000" kern="100" dirty="0"/>
              <a:t>  输入圆的半径，输出圆的周长和面积。</a:t>
            </a:r>
          </a:p>
          <a:p>
            <a:pPr marL="85725" lvl="1" indent="-85725"/>
            <a:r>
              <a:rPr lang="zh-CN" altLang="en-US" sz="2000" kern="100" dirty="0"/>
              <a:t>分析：</a:t>
            </a:r>
          </a:p>
          <a:p>
            <a:pPr marL="85725" lvl="1" indent="-85725"/>
            <a:r>
              <a:rPr lang="zh-CN" altLang="en-US" sz="2000" kern="100" dirty="0"/>
              <a:t>定义实型变量</a:t>
            </a:r>
            <a:r>
              <a:rPr lang="en-US" altLang="zh-CN" sz="2000" kern="100" dirty="0"/>
              <a:t>r</a:t>
            </a:r>
            <a:r>
              <a:rPr lang="zh-CN" altLang="en-US" sz="2000" kern="100" dirty="0"/>
              <a:t>、</a:t>
            </a:r>
            <a:r>
              <a:rPr lang="en-US" altLang="zh-CN" sz="2000" kern="100" dirty="0"/>
              <a:t>l</a:t>
            </a:r>
            <a:r>
              <a:rPr lang="zh-CN" altLang="en-US" sz="2000" kern="100" dirty="0"/>
              <a:t>、</a:t>
            </a:r>
            <a:r>
              <a:rPr lang="en-US" altLang="zh-CN" sz="2000" kern="100" dirty="0"/>
              <a:t>s</a:t>
            </a:r>
            <a:r>
              <a:rPr lang="zh-CN" altLang="en-US" sz="2000" kern="100" dirty="0"/>
              <a:t>分别用于存放半径、周长、面积；</a:t>
            </a:r>
          </a:p>
          <a:p>
            <a:pPr marL="85725" lvl="1" indent="-85725"/>
            <a:r>
              <a:rPr lang="zh-CN" altLang="en-US" sz="2000" kern="100" dirty="0"/>
              <a:t>用输入函数输入</a:t>
            </a:r>
            <a:r>
              <a:rPr lang="en-US" altLang="zh-CN" sz="2000" kern="100" dirty="0"/>
              <a:t>r</a:t>
            </a:r>
            <a:r>
              <a:rPr lang="zh-CN" altLang="en-US" sz="2000" kern="100" dirty="0"/>
              <a:t>；</a:t>
            </a:r>
          </a:p>
          <a:p>
            <a:pPr marL="85725" lvl="1" indent="-85725"/>
            <a:r>
              <a:rPr lang="zh-CN" altLang="en-US" sz="2000" kern="100" dirty="0"/>
              <a:t>分别计算圆的周长和面积</a:t>
            </a:r>
            <a:r>
              <a:rPr lang="en-US" altLang="zh-CN" sz="2000" kern="100" dirty="0"/>
              <a:t>l</a:t>
            </a:r>
            <a:r>
              <a:rPr lang="zh-CN" altLang="en-US" sz="2000" kern="100" dirty="0"/>
              <a:t>、</a:t>
            </a:r>
            <a:r>
              <a:rPr lang="en-US" altLang="zh-CN" sz="2000" kern="100" dirty="0"/>
              <a:t>s</a:t>
            </a:r>
            <a:r>
              <a:rPr lang="zh-CN" altLang="en-US" sz="2000" kern="100" dirty="0"/>
              <a:t>；</a:t>
            </a:r>
          </a:p>
          <a:p>
            <a:pPr marL="85725" lvl="1" indent="-85725"/>
            <a:r>
              <a:rPr lang="zh-CN" altLang="en-US" sz="2000" kern="100" dirty="0"/>
              <a:t>用输出函数输出</a:t>
            </a:r>
            <a:r>
              <a:rPr lang="en-US" altLang="zh-CN" sz="2000" kern="100" dirty="0"/>
              <a:t>l</a:t>
            </a:r>
            <a:r>
              <a:rPr lang="zh-CN" altLang="en-US" sz="2000" kern="100" dirty="0"/>
              <a:t>、</a:t>
            </a:r>
            <a:r>
              <a:rPr lang="en-US" altLang="zh-CN" sz="2000" kern="100" dirty="0"/>
              <a:t>s</a:t>
            </a:r>
            <a:r>
              <a:rPr lang="zh-CN" altLang="en-US" sz="2000" kern="100" dirty="0" smtClean="0"/>
              <a:t>。</a:t>
            </a:r>
            <a:endParaRPr lang="zh-CN" altLang="en-US" sz="2000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741458" y="1237129"/>
            <a:ext cx="4846107" cy="484960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CN" altLang="en-US" sz="1800" kern="100" dirty="0"/>
              <a:t>源程序：</a:t>
            </a:r>
          </a:p>
          <a:p>
            <a:pPr marL="0" lvl="1" indent="0">
              <a:buNone/>
            </a:pPr>
            <a:r>
              <a:rPr lang="en-US" altLang="zh-CN" sz="1800" kern="100" dirty="0"/>
              <a:t>#include&lt;</a:t>
            </a:r>
            <a:r>
              <a:rPr lang="en-US" altLang="zh-CN" sz="1800" kern="100" dirty="0" err="1"/>
              <a:t>stdio.h</a:t>
            </a:r>
            <a:r>
              <a:rPr lang="en-US" altLang="zh-CN" sz="1800" kern="100" dirty="0"/>
              <a:t>&gt;</a:t>
            </a:r>
          </a:p>
          <a:p>
            <a:pPr marL="0" lvl="1" indent="0">
              <a:buNone/>
            </a:pPr>
            <a:r>
              <a:rPr lang="en-US" altLang="zh-CN" sz="1800" kern="100" dirty="0"/>
              <a:t>#define  PI 3.1415926</a:t>
            </a:r>
            <a:r>
              <a:rPr lang="zh-CN" altLang="en-US" sz="1800" kern="100" dirty="0"/>
              <a:t>                </a:t>
            </a:r>
            <a:endParaRPr lang="en-US" altLang="zh-CN" sz="1800" kern="100" dirty="0"/>
          </a:p>
          <a:p>
            <a:pPr marL="0" lvl="1" indent="0">
              <a:buNone/>
            </a:pPr>
            <a:r>
              <a:rPr lang="en-US" altLang="zh-CN" sz="1800" kern="100" dirty="0"/>
              <a:t>main()</a:t>
            </a:r>
          </a:p>
          <a:p>
            <a:pPr marL="0" lvl="1" indent="0">
              <a:buNone/>
            </a:pPr>
            <a:r>
              <a:rPr lang="en-US" altLang="zh-CN" sz="1800" kern="100" dirty="0"/>
              <a:t>{float</a:t>
            </a:r>
            <a:r>
              <a:rPr lang="zh-CN" altLang="en-US" sz="1800" kern="100" dirty="0"/>
              <a:t>  </a:t>
            </a:r>
            <a:r>
              <a:rPr lang="en-US" altLang="zh-CN" sz="1800" kern="100" dirty="0" err="1"/>
              <a:t>r,l,s</a:t>
            </a:r>
            <a:r>
              <a:rPr lang="en-US" altLang="zh-CN" sz="1800" kern="100" dirty="0"/>
              <a:t>;</a:t>
            </a:r>
          </a:p>
          <a:p>
            <a:pPr marL="0" lvl="1" indent="0">
              <a:buNone/>
            </a:pPr>
            <a:r>
              <a:rPr lang="zh-CN" altLang="en-US" sz="1800" kern="100" dirty="0"/>
              <a:t> </a:t>
            </a:r>
            <a:r>
              <a:rPr lang="en-US" altLang="zh-CN" sz="1800" kern="100" dirty="0" err="1"/>
              <a:t>scanf</a:t>
            </a:r>
            <a:r>
              <a:rPr lang="en-US" altLang="zh-CN" sz="1800" kern="100" dirty="0"/>
              <a:t>("%</a:t>
            </a:r>
            <a:r>
              <a:rPr lang="en-US" altLang="zh-CN" sz="1800" kern="100" dirty="0" err="1"/>
              <a:t>f",&amp;r</a:t>
            </a:r>
            <a:r>
              <a:rPr lang="en-US" altLang="zh-CN" sz="1800" kern="100" dirty="0"/>
              <a:t>);</a:t>
            </a:r>
            <a:r>
              <a:rPr lang="zh-CN" altLang="en-US" sz="1800" kern="100" dirty="0"/>
              <a:t> </a:t>
            </a:r>
            <a:endParaRPr lang="en-US" altLang="zh-CN" sz="1800" kern="100" dirty="0"/>
          </a:p>
          <a:p>
            <a:pPr marL="0" lvl="1" indent="0">
              <a:buNone/>
            </a:pPr>
            <a:r>
              <a:rPr lang="zh-CN" altLang="en-US" sz="1800" kern="100" dirty="0"/>
              <a:t> </a:t>
            </a:r>
            <a:r>
              <a:rPr lang="en-US" altLang="zh-CN" sz="1800" kern="100" dirty="0"/>
              <a:t>l=2*PI</a:t>
            </a:r>
            <a:r>
              <a:rPr lang="zh-CN" altLang="en-US" sz="1800" kern="100" dirty="0"/>
              <a:t>*</a:t>
            </a:r>
            <a:r>
              <a:rPr lang="en-US" altLang="zh-CN" sz="1800" kern="100" dirty="0"/>
              <a:t>r;</a:t>
            </a:r>
            <a:r>
              <a:rPr lang="zh-CN" altLang="en-US" sz="1800" kern="100" dirty="0"/>
              <a:t> </a:t>
            </a:r>
            <a:endParaRPr lang="en-US" altLang="zh-CN" sz="1800" kern="100" dirty="0" smtClean="0"/>
          </a:p>
          <a:p>
            <a:pPr marL="0" lvl="1" indent="0">
              <a:buNone/>
            </a:pPr>
            <a:r>
              <a:rPr lang="en-US" altLang="zh-CN" sz="1800" kern="100" dirty="0" smtClean="0"/>
              <a:t> s=r*r</a:t>
            </a:r>
            <a:r>
              <a:rPr lang="zh-CN" altLang="en-US" sz="1800" kern="100" dirty="0"/>
              <a:t>*</a:t>
            </a:r>
            <a:r>
              <a:rPr lang="en-US" altLang="zh-CN" sz="1800" kern="100" dirty="0"/>
              <a:t>PI; </a:t>
            </a:r>
            <a:endParaRPr lang="en-US" altLang="zh-CN" sz="1800" kern="100" dirty="0" smtClean="0"/>
          </a:p>
          <a:p>
            <a:pPr marL="0" lvl="1" indent="0">
              <a:buNone/>
            </a:pPr>
            <a:r>
              <a:rPr lang="en-US" altLang="zh-CN" sz="1800" kern="100" dirty="0" smtClean="0"/>
              <a:t> </a:t>
            </a:r>
            <a:r>
              <a:rPr lang="en-US" altLang="zh-CN" sz="1800" kern="100" dirty="0" err="1" smtClean="0"/>
              <a:t>printf</a:t>
            </a:r>
            <a:r>
              <a:rPr lang="en-US" altLang="zh-CN" sz="1800" kern="100" dirty="0"/>
              <a:t>("l=%8.4f",1);</a:t>
            </a:r>
            <a:r>
              <a:rPr lang="zh-CN" altLang="en-US" sz="1800" kern="100" dirty="0"/>
              <a:t> </a:t>
            </a:r>
            <a:endParaRPr lang="en-US" altLang="zh-CN" sz="1800" kern="100" dirty="0"/>
          </a:p>
          <a:p>
            <a:pPr marL="0" lvl="1" indent="0">
              <a:buNone/>
            </a:pPr>
            <a:r>
              <a:rPr lang="zh-CN" altLang="en-US" sz="1800" kern="100" dirty="0"/>
              <a:t> </a:t>
            </a:r>
            <a:r>
              <a:rPr lang="en-US" altLang="zh-CN" sz="1800" kern="100" dirty="0" err="1" smtClean="0"/>
              <a:t>printf</a:t>
            </a:r>
            <a:r>
              <a:rPr lang="en-US" altLang="zh-CN" sz="1800" kern="100" dirty="0"/>
              <a:t>("s=%8.4f",s);</a:t>
            </a:r>
            <a:r>
              <a:rPr lang="zh-CN" altLang="en-US" sz="1800" kern="100" dirty="0"/>
              <a:t>        </a:t>
            </a:r>
            <a:endParaRPr lang="en-US" altLang="zh-CN" sz="1800" kern="100" dirty="0"/>
          </a:p>
          <a:p>
            <a:pPr marL="0" lvl="1" indent="0">
              <a:buNone/>
            </a:pPr>
            <a:r>
              <a:rPr lang="en-US" altLang="zh-CN" sz="1800" kern="100" dirty="0"/>
              <a:t>}</a:t>
            </a:r>
          </a:p>
          <a:p>
            <a:pPr marL="0" lvl="1" indent="0">
              <a:buNone/>
            </a:pPr>
            <a:r>
              <a:rPr lang="zh-CN" altLang="en-US" sz="1800" kern="100" dirty="0"/>
              <a:t>  </a:t>
            </a:r>
            <a:endParaRPr lang="zh-CN" altLang="en-US" sz="1800" kern="100" dirty="0"/>
          </a:p>
        </p:txBody>
      </p:sp>
    </p:spTree>
    <p:extLst>
      <p:ext uri="{BB962C8B-B14F-4D97-AF65-F5344CB8AC3E}">
        <p14:creationId xmlns:p14="http://schemas.microsoft.com/office/powerpoint/2010/main" val="22717123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62165" y="1272988"/>
            <a:ext cx="4822652" cy="4876495"/>
          </a:xfrm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marL="85725" lvl="1" indent="-85725"/>
            <a:r>
              <a:rPr lang="zh-CN" altLang="en-US" kern="100" dirty="0" smtClean="0"/>
              <a:t>程序</a:t>
            </a:r>
            <a:r>
              <a:rPr lang="zh-CN" altLang="en-US" kern="100" dirty="0"/>
              <a:t>：</a:t>
            </a:r>
          </a:p>
          <a:p>
            <a:pPr marL="0" lvl="1" indent="0">
              <a:buNone/>
            </a:pPr>
            <a:r>
              <a:rPr lang="en-US" altLang="zh-CN" kern="100" dirty="0"/>
              <a:t>#include&lt;</a:t>
            </a:r>
            <a:r>
              <a:rPr lang="en-US" altLang="zh-CN" kern="100" dirty="0" err="1"/>
              <a:t>stdio</a:t>
            </a:r>
            <a:r>
              <a:rPr lang="zh-CN" altLang="en-US" kern="100" dirty="0"/>
              <a:t>．</a:t>
            </a:r>
            <a:r>
              <a:rPr lang="en-US" altLang="zh-CN" kern="100" dirty="0"/>
              <a:t>h&gt;</a:t>
            </a:r>
          </a:p>
          <a:p>
            <a:pPr marL="0" lvl="1" indent="0">
              <a:buNone/>
            </a:pPr>
            <a:r>
              <a:rPr lang="en-US" altLang="zh-CN" kern="100" dirty="0"/>
              <a:t>#include&lt;windows</a:t>
            </a:r>
            <a:r>
              <a:rPr lang="zh-CN" altLang="en-US" kern="100" dirty="0"/>
              <a:t>．</a:t>
            </a:r>
            <a:r>
              <a:rPr lang="en-US" altLang="zh-CN" kern="100" dirty="0"/>
              <a:t>h&gt;</a:t>
            </a:r>
          </a:p>
          <a:p>
            <a:pPr marL="0" lvl="1" indent="0">
              <a:buNone/>
            </a:pPr>
            <a:r>
              <a:rPr lang="en-US" altLang="zh-CN" kern="100" dirty="0"/>
              <a:t>main(){</a:t>
            </a:r>
          </a:p>
          <a:p>
            <a:pPr marL="0" lvl="1" indent="0">
              <a:buNone/>
            </a:pPr>
            <a:r>
              <a:rPr lang="en-US" altLang="zh-CN" kern="100" dirty="0"/>
              <a:t>char chl,ch2,ch3;</a:t>
            </a:r>
          </a:p>
          <a:p>
            <a:pPr marL="0" lvl="1" indent="0">
              <a:buNone/>
            </a:pPr>
            <a:r>
              <a:rPr lang="en-US" altLang="zh-CN" kern="100" dirty="0" err="1"/>
              <a:t>chl</a:t>
            </a:r>
            <a:r>
              <a:rPr lang="en-US" altLang="zh-CN" kern="100" dirty="0"/>
              <a:t>=</a:t>
            </a:r>
            <a:r>
              <a:rPr lang="en-US" altLang="zh-CN" kern="100" dirty="0" err="1"/>
              <a:t>getchar</a:t>
            </a:r>
            <a:r>
              <a:rPr lang="en-US" altLang="zh-CN" kern="100" dirty="0"/>
              <a:t>();</a:t>
            </a:r>
          </a:p>
          <a:p>
            <a:pPr marL="0" lvl="1" indent="0">
              <a:buNone/>
            </a:pPr>
            <a:r>
              <a:rPr lang="en-US" altLang="zh-CN" kern="100" dirty="0"/>
              <a:t>ch2=</a:t>
            </a:r>
            <a:r>
              <a:rPr lang="en-US" altLang="zh-CN" kern="100" dirty="0" err="1"/>
              <a:t>getchar</a:t>
            </a:r>
            <a:r>
              <a:rPr lang="en-US" altLang="zh-CN" kern="100" dirty="0"/>
              <a:t>();</a:t>
            </a:r>
          </a:p>
          <a:p>
            <a:pPr marL="0" lvl="1" indent="0">
              <a:buNone/>
            </a:pPr>
            <a:r>
              <a:rPr lang="en-US" altLang="zh-CN" kern="100" dirty="0"/>
              <a:t>ch3=</a:t>
            </a:r>
            <a:r>
              <a:rPr lang="en-US" altLang="zh-CN" kern="100" dirty="0" err="1"/>
              <a:t>getchar</a:t>
            </a:r>
            <a:r>
              <a:rPr lang="en-US" altLang="zh-CN" kern="100" dirty="0"/>
              <a:t>();</a:t>
            </a:r>
          </a:p>
          <a:p>
            <a:pPr marL="0" lvl="1" indent="0">
              <a:buNone/>
            </a:pPr>
            <a:r>
              <a:rPr lang="en-US" altLang="zh-CN" kern="100" dirty="0" err="1"/>
              <a:t>putchar</a:t>
            </a:r>
            <a:r>
              <a:rPr lang="en-US" altLang="zh-CN" kern="100" dirty="0"/>
              <a:t>(ch3);</a:t>
            </a:r>
          </a:p>
          <a:p>
            <a:pPr marL="0" lvl="1" indent="0">
              <a:buNone/>
            </a:pPr>
            <a:r>
              <a:rPr lang="en-US" altLang="zh-CN" kern="100" dirty="0" err="1"/>
              <a:t>putchar</a:t>
            </a:r>
            <a:r>
              <a:rPr lang="en-US" altLang="zh-CN" kern="100" dirty="0"/>
              <a:t>(ch2);</a:t>
            </a:r>
          </a:p>
          <a:p>
            <a:pPr marL="0" lvl="1" indent="0">
              <a:buNone/>
            </a:pPr>
            <a:r>
              <a:rPr lang="en-US" altLang="zh-CN" kern="100" dirty="0" err="1"/>
              <a:t>putchar</a:t>
            </a:r>
            <a:r>
              <a:rPr lang="en-US" altLang="zh-CN" kern="100" dirty="0"/>
              <a:t>(</a:t>
            </a:r>
            <a:r>
              <a:rPr lang="en-US" altLang="zh-CN" kern="100" dirty="0" err="1"/>
              <a:t>chl</a:t>
            </a:r>
            <a:r>
              <a:rPr lang="en-US" altLang="zh-CN" kern="100" dirty="0"/>
              <a:t>);</a:t>
            </a:r>
          </a:p>
          <a:p>
            <a:pPr marL="0" lvl="1" indent="0">
              <a:buNone/>
            </a:pPr>
            <a:r>
              <a:rPr lang="en-US" altLang="zh-CN" kern="100" dirty="0" err="1"/>
              <a:t>putchar</a:t>
            </a:r>
            <a:r>
              <a:rPr lang="en-US" altLang="zh-CN" kern="100" dirty="0"/>
              <a:t>(´\n´);</a:t>
            </a:r>
          </a:p>
          <a:p>
            <a:pPr marL="0" lvl="1" indent="0">
              <a:buNone/>
            </a:pPr>
            <a:r>
              <a:rPr lang="en-US" altLang="zh-CN" kern="100" dirty="0"/>
              <a:t>system("pause");</a:t>
            </a:r>
          </a:p>
          <a:p>
            <a:pPr marL="0" lvl="1" indent="0">
              <a:buNone/>
            </a:pPr>
            <a:r>
              <a:rPr lang="en-US" altLang="zh-CN" kern="100" dirty="0"/>
              <a:t>}</a:t>
            </a:r>
          </a:p>
          <a:p>
            <a:pPr marL="85725" lvl="1" indent="-85725"/>
            <a:r>
              <a:rPr lang="zh-CN" altLang="en-US" kern="100" dirty="0" smtClean="0"/>
              <a:t>注意：输入时要连续输入三</a:t>
            </a:r>
            <a:r>
              <a:rPr lang="zh-CN" altLang="en-US" kern="100" dirty="0"/>
              <a:t>个字符，再回车</a:t>
            </a:r>
            <a:r>
              <a:rPr lang="zh-CN" altLang="en-US" kern="100" dirty="0" smtClean="0"/>
              <a:t>。三</a:t>
            </a:r>
            <a:r>
              <a:rPr lang="zh-CN" altLang="en-US" kern="100" dirty="0"/>
              <a:t>个</a:t>
            </a:r>
            <a:r>
              <a:rPr lang="en-US" altLang="zh-CN" kern="100" dirty="0" err="1"/>
              <a:t>getchar</a:t>
            </a:r>
            <a:r>
              <a:rPr lang="en-US" altLang="zh-CN" kern="100" dirty="0"/>
              <a:t>()</a:t>
            </a:r>
            <a:r>
              <a:rPr lang="zh-CN" altLang="en-US" kern="100" dirty="0"/>
              <a:t>函数将三个字符分别赋值给</a:t>
            </a:r>
            <a:r>
              <a:rPr lang="en-US" altLang="zh-CN" kern="100" dirty="0" err="1"/>
              <a:t>chl</a:t>
            </a:r>
            <a:r>
              <a:rPr lang="zh-CN" altLang="en-US" kern="100" dirty="0"/>
              <a:t>、</a:t>
            </a:r>
            <a:r>
              <a:rPr lang="en-US" altLang="zh-CN" kern="100" dirty="0"/>
              <a:t>ch2</a:t>
            </a:r>
            <a:r>
              <a:rPr lang="zh-CN" altLang="en-US" kern="100" dirty="0"/>
              <a:t>和</a:t>
            </a:r>
            <a:r>
              <a:rPr lang="en-US" altLang="zh-CN" kern="100" dirty="0"/>
              <a:t>ch3</a:t>
            </a:r>
            <a:r>
              <a:rPr lang="zh-CN" altLang="en-US" kern="100" dirty="0" smtClean="0"/>
              <a:t>。如果</a:t>
            </a:r>
            <a:r>
              <a:rPr lang="zh-CN" altLang="en-US" kern="100" dirty="0"/>
              <a:t>每个字符之间加</a:t>
            </a:r>
            <a:r>
              <a:rPr lang="zh-CN" altLang="en-US" kern="100" dirty="0" smtClean="0"/>
              <a:t>空格回车，均会</a:t>
            </a:r>
            <a:r>
              <a:rPr lang="zh-CN" altLang="en-US" kern="100" dirty="0"/>
              <a:t>出错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36494" y="1272988"/>
            <a:ext cx="4679577" cy="48764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lvl="1" indent="-85725"/>
            <a:r>
              <a:rPr lang="zh-CN" altLang="en-US" sz="2000" kern="100" dirty="0" smtClean="0"/>
              <a:t>例</a:t>
            </a:r>
            <a:r>
              <a:rPr lang="en-US" altLang="zh-CN" sz="2000" kern="100" dirty="0" smtClean="0"/>
              <a:t>3.6</a:t>
            </a:r>
            <a:r>
              <a:rPr lang="zh-CN" altLang="en-US" sz="2000" kern="100" dirty="0" smtClean="0"/>
              <a:t>  输入三个字符，将它们反向输出。</a:t>
            </a:r>
          </a:p>
          <a:p>
            <a:pPr marL="85725" lvl="1" indent="-85725"/>
            <a:r>
              <a:rPr lang="zh-CN" altLang="en-US" sz="2000" kern="100" dirty="0" smtClean="0"/>
              <a:t>分析：</a:t>
            </a:r>
          </a:p>
          <a:p>
            <a:pPr marL="85725" lvl="1" indent="-85725"/>
            <a:r>
              <a:rPr lang="zh-CN" altLang="en-US" sz="2000" kern="100" dirty="0" smtClean="0"/>
              <a:t>①定义三个字符变量</a:t>
            </a:r>
            <a:r>
              <a:rPr lang="en-US" altLang="zh-CN" sz="2000" kern="100" dirty="0" err="1" smtClean="0"/>
              <a:t>chl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smtClean="0"/>
              <a:t>ch2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smtClean="0"/>
              <a:t>ch3</a:t>
            </a:r>
            <a:r>
              <a:rPr lang="zh-CN" altLang="en-US" sz="2000" kern="100" dirty="0" smtClean="0"/>
              <a:t>；</a:t>
            </a:r>
          </a:p>
          <a:p>
            <a:pPr marL="85725" lvl="1" indent="-85725"/>
            <a:r>
              <a:rPr lang="zh-CN" altLang="en-US" sz="2000" kern="100" dirty="0" smtClean="0"/>
              <a:t>②调用字符输入函数，输入三个字符依次存于</a:t>
            </a:r>
            <a:r>
              <a:rPr lang="en-US" altLang="zh-CN" sz="2000" kern="100" dirty="0" err="1" smtClean="0"/>
              <a:t>chl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smtClean="0"/>
              <a:t>ch2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smtClean="0"/>
              <a:t>ch3</a:t>
            </a:r>
            <a:r>
              <a:rPr lang="zh-CN" altLang="en-US" sz="2000" kern="100" dirty="0" smtClean="0"/>
              <a:t>；</a:t>
            </a:r>
          </a:p>
          <a:p>
            <a:pPr marL="85725" lvl="1" indent="-85725"/>
            <a:r>
              <a:rPr lang="zh-CN" altLang="en-US" sz="2000" kern="100" dirty="0" smtClean="0"/>
              <a:t>③按</a:t>
            </a:r>
            <a:r>
              <a:rPr lang="en-US" altLang="zh-CN" sz="2000" kern="100" dirty="0" smtClean="0"/>
              <a:t>ch3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smtClean="0"/>
              <a:t>ch2</a:t>
            </a:r>
            <a:r>
              <a:rPr lang="zh-CN" altLang="en-US" sz="2000" kern="100" dirty="0" smtClean="0"/>
              <a:t>，</a:t>
            </a:r>
            <a:r>
              <a:rPr lang="en-US" altLang="zh-CN" sz="2000" kern="100" dirty="0" err="1" smtClean="0"/>
              <a:t>chl</a:t>
            </a:r>
            <a:r>
              <a:rPr lang="zh-CN" altLang="en-US" sz="2000" kern="100" dirty="0" smtClean="0"/>
              <a:t>顺序输出三个字符。</a:t>
            </a:r>
          </a:p>
        </p:txBody>
      </p:sp>
    </p:spTree>
    <p:extLst>
      <p:ext uri="{BB962C8B-B14F-4D97-AF65-F5344CB8AC3E}">
        <p14:creationId xmlns:p14="http://schemas.microsoft.com/office/powerpoint/2010/main" val="3672196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3.1  C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语言的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24951"/>
            <a:ext cx="11048070" cy="4870744"/>
          </a:xfrm>
        </p:spPr>
        <p:txBody>
          <a:bodyPr>
            <a:normAutofit fontScale="85000" lnSpcReduction="20000"/>
          </a:bodyPr>
          <a:lstStyle/>
          <a:p>
            <a:pPr marL="85725" lvl="1" indent="-85725"/>
            <a:r>
              <a:rPr lang="en-US" altLang="zh-CN" kern="100" dirty="0" smtClean="0"/>
              <a:t>C</a:t>
            </a:r>
            <a:r>
              <a:rPr lang="zh-CN" altLang="en-US" kern="100" dirty="0"/>
              <a:t>程序的执行部分是由语句组成的，语句的作用是向计算机系统发出操作指令，要求执行相应的操作。一个</a:t>
            </a:r>
            <a:r>
              <a:rPr lang="en-US" altLang="zh-CN" kern="100" dirty="0"/>
              <a:t>C</a:t>
            </a:r>
            <a:r>
              <a:rPr lang="zh-CN" altLang="en-US" kern="100" dirty="0"/>
              <a:t>语句经过编译后产生若干条指令。因此，程序的功能是由一条条语句来实现的。</a:t>
            </a:r>
            <a:r>
              <a:rPr lang="en-US" altLang="zh-CN" kern="100" dirty="0"/>
              <a:t>C</a:t>
            </a:r>
            <a:r>
              <a:rPr lang="zh-CN" altLang="en-US" kern="100" dirty="0"/>
              <a:t>语言的语句主要包括</a:t>
            </a:r>
            <a:r>
              <a:rPr lang="en-US" altLang="zh-CN" kern="100" dirty="0"/>
              <a:t>5</a:t>
            </a:r>
            <a:r>
              <a:rPr lang="zh-CN" altLang="en-US" kern="100" dirty="0"/>
              <a:t>类：表达式语句、函数调用语句、空语句、复合语句和流程控制语句</a:t>
            </a:r>
            <a:r>
              <a:rPr lang="zh-CN" altLang="en-US" kern="100" dirty="0" smtClean="0"/>
              <a:t>。</a:t>
            </a:r>
          </a:p>
          <a:p>
            <a:pPr marL="0" lvl="1" indent="0">
              <a:buNone/>
            </a:pPr>
            <a:r>
              <a:rPr lang="en-US" altLang="zh-CN" kern="100" dirty="0" smtClean="0"/>
              <a:t>1.</a:t>
            </a:r>
            <a:r>
              <a:rPr lang="zh-CN" altLang="en-US" kern="100" dirty="0" smtClean="0"/>
              <a:t>表达式语句</a:t>
            </a:r>
          </a:p>
          <a:p>
            <a:pPr marL="85725" lvl="1" indent="-85725"/>
            <a:r>
              <a:rPr lang="zh-CN" altLang="en-US" kern="100" dirty="0" smtClean="0"/>
              <a:t>表达式语句由一个表达式加一个分号构成。例如：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kern="100" dirty="0" smtClean="0"/>
              <a:t>x=1;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kern="100" dirty="0" smtClean="0"/>
              <a:t>x=x*3*cos(x);</a:t>
            </a:r>
            <a:r>
              <a:rPr lang="zh-CN" altLang="en-US" kern="100" dirty="0" smtClean="0"/>
              <a:t> </a:t>
            </a:r>
            <a:endParaRPr lang="en-US" altLang="zh-CN" kern="100" dirty="0" smtClean="0"/>
          </a:p>
          <a:p>
            <a:pPr marL="85725" lvl="1" indent="-85725"/>
            <a:r>
              <a:rPr lang="zh-CN" altLang="en-US" kern="100" dirty="0" smtClean="0"/>
              <a:t>注意：语句与表达式不同。</a:t>
            </a:r>
            <a:endParaRPr lang="en-US" altLang="zh-CN" kern="1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kern="100" dirty="0" smtClean="0"/>
              <a:t>x=1</a:t>
            </a:r>
            <a:r>
              <a:rPr lang="zh-CN" altLang="en-US" kern="100" dirty="0" smtClean="0"/>
              <a:t>是一个赋值表达式，而</a:t>
            </a:r>
            <a:r>
              <a:rPr lang="en-US" altLang="zh-CN" kern="100" dirty="0" smtClean="0"/>
              <a:t>x=1;</a:t>
            </a:r>
            <a:r>
              <a:rPr lang="zh-CN" altLang="en-US" kern="100" dirty="0" smtClean="0"/>
              <a:t>是一个赋值语句。即一个表达式加一个分号构成了语句。</a:t>
            </a:r>
            <a:endParaRPr lang="en-US" altLang="zh-CN" kern="1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kern="100" dirty="0" smtClean="0"/>
              <a:t>一个语句必须在最后有一个分号。例如：</a:t>
            </a:r>
            <a:endParaRPr lang="en-US" altLang="zh-CN" kern="1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kern="100" dirty="0" err="1" smtClean="0"/>
              <a:t>i</a:t>
            </a:r>
            <a:r>
              <a:rPr lang="en-US" altLang="zh-CN" kern="100" dirty="0" smtClean="0"/>
              <a:t>=i+1  </a:t>
            </a:r>
            <a:r>
              <a:rPr lang="zh-CN" altLang="en-US" kern="100" dirty="0" smtClean="0"/>
              <a:t>（是表达式，不是语句）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kern="100" dirty="0" err="1" smtClean="0"/>
              <a:t>i</a:t>
            </a:r>
            <a:r>
              <a:rPr lang="en-US" altLang="zh-CN" kern="100" dirty="0" smtClean="0"/>
              <a:t>=i+1;</a:t>
            </a:r>
            <a:r>
              <a:rPr lang="zh-CN" altLang="en-US" kern="100" dirty="0" smtClean="0"/>
              <a:t>              （是语句）</a:t>
            </a:r>
          </a:p>
        </p:txBody>
      </p:sp>
    </p:spTree>
    <p:extLst>
      <p:ext uri="{BB962C8B-B14F-4D97-AF65-F5344CB8AC3E}">
        <p14:creationId xmlns:p14="http://schemas.microsoft.com/office/powerpoint/2010/main" val="10725140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lvl="1" indent="0"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/>
              <a:t>3.7</a:t>
            </a:r>
            <a:r>
              <a:rPr lang="zh-CN" altLang="en-US" kern="100" dirty="0"/>
              <a:t> 用格式输入函数输入三个字符，并用输出函数反向输出三个字符和它们的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码。</a:t>
            </a:r>
          </a:p>
          <a:p>
            <a:pPr marL="85725" lvl="1" indent="-85725"/>
            <a:r>
              <a:rPr lang="zh-CN" altLang="en-US" kern="100" dirty="0" smtClean="0"/>
              <a:t>分析</a:t>
            </a:r>
            <a:r>
              <a:rPr lang="zh-CN" altLang="en-US" kern="100" dirty="0"/>
              <a:t>：处理流程同例</a:t>
            </a:r>
            <a:r>
              <a:rPr lang="en-US" altLang="zh-CN" kern="100" dirty="0"/>
              <a:t>3.6</a:t>
            </a:r>
            <a:r>
              <a:rPr lang="zh-CN" altLang="en-US" kern="100" dirty="0"/>
              <a:t>，采用格式输入输出函数，输出字符后再输出字符变量的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码即可。</a:t>
            </a:r>
          </a:p>
          <a:p>
            <a:pPr lvl="1"/>
            <a:r>
              <a:rPr lang="zh-CN" altLang="en-US" kern="100" dirty="0" smtClean="0"/>
              <a:t>源程序</a:t>
            </a:r>
            <a:r>
              <a:rPr lang="zh-CN" altLang="en-US" kern="100" dirty="0"/>
              <a:t>：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#include&lt;</a:t>
            </a:r>
            <a:r>
              <a:rPr lang="en-US" altLang="zh-CN" kern="100" dirty="0" err="1"/>
              <a:t>stdio.h</a:t>
            </a:r>
            <a:r>
              <a:rPr lang="en-US" altLang="zh-CN" kern="100" dirty="0"/>
              <a:t>&gt;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#include&lt;</a:t>
            </a:r>
            <a:r>
              <a:rPr lang="en-US" altLang="zh-CN" kern="100" dirty="0" err="1"/>
              <a:t>windows.h</a:t>
            </a:r>
            <a:r>
              <a:rPr lang="en-US" altLang="zh-CN" kern="100" dirty="0"/>
              <a:t>&gt;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main(){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char chl,ch2,ch3;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scanf</a:t>
            </a:r>
            <a:r>
              <a:rPr lang="en-US" altLang="zh-CN" kern="100" dirty="0"/>
              <a:t>("%c%c%c",&amp;chl,&amp;ch2,&amp;ch3);</a:t>
            </a:r>
            <a:r>
              <a:rPr lang="zh-CN" altLang="en-US" kern="100" dirty="0"/>
              <a:t>              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("%c</a:t>
            </a:r>
            <a:r>
              <a:rPr lang="zh-CN" altLang="en-US" kern="100" dirty="0"/>
              <a:t>，</a:t>
            </a:r>
            <a:r>
              <a:rPr lang="en-US" altLang="zh-CN" kern="100" dirty="0"/>
              <a:t>%d\n",ch3,ch3);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("%c</a:t>
            </a:r>
            <a:r>
              <a:rPr lang="zh-CN" altLang="en-US" kern="100" dirty="0"/>
              <a:t>，</a:t>
            </a:r>
            <a:r>
              <a:rPr lang="en-US" altLang="zh-CN" kern="100" dirty="0"/>
              <a:t>%d\n",ch2,ch2);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("%C</a:t>
            </a:r>
            <a:r>
              <a:rPr lang="zh-CN" altLang="en-US" kern="100" dirty="0"/>
              <a:t>，</a:t>
            </a:r>
            <a:r>
              <a:rPr lang="en-US" altLang="zh-CN" kern="100" dirty="0"/>
              <a:t>%d\n",</a:t>
            </a:r>
            <a:r>
              <a:rPr lang="en-US" altLang="zh-CN" kern="100" dirty="0" err="1"/>
              <a:t>chl,chl</a:t>
            </a:r>
            <a:r>
              <a:rPr lang="en-US" altLang="zh-CN" kern="100" dirty="0"/>
              <a:t>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system("pause");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}</a:t>
            </a:r>
          </a:p>
          <a:p>
            <a:pPr marL="0" lvl="1" indent="0">
              <a:buNone/>
            </a:pPr>
            <a:endParaRPr lang="zh-CN" altLang="en-US" kern="100" dirty="0"/>
          </a:p>
        </p:txBody>
      </p:sp>
    </p:spTree>
    <p:extLst>
      <p:ext uri="{BB962C8B-B14F-4D97-AF65-F5344CB8AC3E}">
        <p14:creationId xmlns:p14="http://schemas.microsoft.com/office/powerpoint/2010/main" val="3538719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90918"/>
            <a:ext cx="11048070" cy="4804777"/>
          </a:xfrm>
        </p:spPr>
        <p:txBody>
          <a:bodyPr>
            <a:normAutofit fontScale="55000" lnSpcReduction="20000"/>
          </a:bodyPr>
          <a:lstStyle/>
          <a:p>
            <a:pPr marL="0" lvl="1" indent="0"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/>
              <a:t>3.8</a:t>
            </a:r>
            <a:r>
              <a:rPr lang="zh-CN" altLang="en-US" kern="100" dirty="0"/>
              <a:t>  输入任意三个整数，求它们的平均值。</a:t>
            </a:r>
          </a:p>
          <a:p>
            <a:pPr lvl="1"/>
            <a:r>
              <a:rPr lang="zh-CN" altLang="en-US" kern="100" dirty="0"/>
              <a:t>分析：</a:t>
            </a:r>
          </a:p>
          <a:p>
            <a:pPr lvl="1" indent="130175">
              <a:buFont typeface="Wingdings" panose="05000000000000000000" pitchFamily="2" charset="2"/>
              <a:buChar char="Ø"/>
            </a:pPr>
            <a:r>
              <a:rPr lang="zh-CN" altLang="en-US" kern="100" dirty="0">
                <a:solidFill>
                  <a:srgbClr val="000000"/>
                </a:solidFill>
              </a:rPr>
              <a:t>输入三个整数存入变量</a:t>
            </a:r>
            <a:r>
              <a:rPr lang="en-US" altLang="zh-CN" kern="100" dirty="0">
                <a:solidFill>
                  <a:srgbClr val="000000"/>
                </a:solidFill>
              </a:rPr>
              <a:t>num1</a:t>
            </a:r>
            <a:r>
              <a:rPr lang="zh-CN" altLang="en-US" kern="100" dirty="0">
                <a:solidFill>
                  <a:srgbClr val="000000"/>
                </a:solidFill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</a:rPr>
              <a:t>num2</a:t>
            </a:r>
            <a:r>
              <a:rPr lang="zh-CN" altLang="en-US" kern="100" dirty="0">
                <a:solidFill>
                  <a:srgbClr val="000000"/>
                </a:solidFill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</a:rPr>
              <a:t>num3</a:t>
            </a:r>
            <a:r>
              <a:rPr lang="zh-CN" altLang="en-US" kern="100" dirty="0">
                <a:solidFill>
                  <a:srgbClr val="000000"/>
                </a:solidFill>
              </a:rPr>
              <a:t>；</a:t>
            </a:r>
          </a:p>
          <a:p>
            <a:pPr lvl="1" indent="130175">
              <a:buFont typeface="Wingdings" panose="05000000000000000000" pitchFamily="2" charset="2"/>
              <a:buChar char="Ø"/>
            </a:pPr>
            <a:r>
              <a:rPr lang="zh-CN" altLang="en-US" kern="100" dirty="0">
                <a:solidFill>
                  <a:srgbClr val="000000"/>
                </a:solidFill>
              </a:rPr>
              <a:t>三个整数的平均值，赋给变量</a:t>
            </a:r>
            <a:r>
              <a:rPr lang="en-US" altLang="zh-CN" kern="100" dirty="0">
                <a:solidFill>
                  <a:srgbClr val="000000"/>
                </a:solidFill>
              </a:rPr>
              <a:t>average</a:t>
            </a:r>
            <a:r>
              <a:rPr lang="zh-CN" altLang="en-US" kern="100" dirty="0">
                <a:solidFill>
                  <a:srgbClr val="000000"/>
                </a:solidFill>
              </a:rPr>
              <a:t>；</a:t>
            </a:r>
          </a:p>
          <a:p>
            <a:pPr lvl="1" indent="130175">
              <a:buFont typeface="Wingdings" panose="05000000000000000000" pitchFamily="2" charset="2"/>
              <a:buChar char="Ø"/>
            </a:pPr>
            <a:r>
              <a:rPr lang="zh-CN" altLang="en-US" kern="100" dirty="0">
                <a:solidFill>
                  <a:srgbClr val="000000"/>
                </a:solidFill>
              </a:rPr>
              <a:t>输出</a:t>
            </a:r>
            <a:r>
              <a:rPr lang="en-US" altLang="zh-CN" kern="100" dirty="0">
                <a:solidFill>
                  <a:srgbClr val="000000"/>
                </a:solidFill>
              </a:rPr>
              <a:t>average</a:t>
            </a:r>
            <a:r>
              <a:rPr lang="zh-CN" altLang="en-US" kern="100" dirty="0">
                <a:solidFill>
                  <a:srgbClr val="000000"/>
                </a:solidFill>
              </a:rPr>
              <a:t>。</a:t>
            </a:r>
          </a:p>
          <a:p>
            <a:pPr lvl="1"/>
            <a:r>
              <a:rPr lang="zh-CN" altLang="en-US" kern="100" dirty="0">
                <a:solidFill>
                  <a:srgbClr val="000000"/>
                </a:solidFill>
              </a:rPr>
              <a:t>程序：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#include&lt;</a:t>
            </a:r>
            <a:r>
              <a:rPr lang="en-US" altLang="zh-CN" kern="100" dirty="0" err="1"/>
              <a:t>stdio</a:t>
            </a:r>
            <a:r>
              <a:rPr lang="zh-CN" altLang="en-US" kern="100" dirty="0"/>
              <a:t>．</a:t>
            </a:r>
            <a:r>
              <a:rPr lang="en-US" altLang="zh-CN" kern="100" dirty="0"/>
              <a:t>h&gt;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main(){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int</a:t>
            </a:r>
            <a:r>
              <a:rPr lang="en-US" altLang="zh-CN" kern="100" dirty="0"/>
              <a:t> numl,num2,num3;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float average;</a:t>
            </a:r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("Please input three numbers</a:t>
            </a:r>
            <a:r>
              <a:rPr lang="zh-CN" altLang="en-US" kern="100" dirty="0"/>
              <a:t>：</a:t>
            </a:r>
            <a:r>
              <a:rPr lang="en-US" altLang="zh-CN" kern="100" dirty="0"/>
              <a:t>");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scanf</a:t>
            </a:r>
            <a:r>
              <a:rPr lang="en-US" altLang="zh-CN" kern="100" dirty="0"/>
              <a:t>("%d</a:t>
            </a:r>
            <a:r>
              <a:rPr lang="zh-CN" altLang="en-US" kern="100" dirty="0"/>
              <a:t>，</a:t>
            </a:r>
            <a:r>
              <a:rPr lang="en-US" altLang="zh-CN" kern="100" dirty="0"/>
              <a:t>%0d</a:t>
            </a:r>
            <a:r>
              <a:rPr lang="zh-CN" altLang="en-US" kern="100" dirty="0"/>
              <a:t>，</a:t>
            </a:r>
            <a:r>
              <a:rPr lang="en-US" altLang="zh-CN" kern="100" dirty="0"/>
              <a:t>%d",&amp;num1,&amp;num2,&amp;num3);</a:t>
            </a:r>
            <a:r>
              <a:rPr lang="zh-CN" altLang="en-US" kern="100" dirty="0"/>
              <a:t>                 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average=(numl+num2+num3)/3.0;</a:t>
            </a:r>
            <a:r>
              <a:rPr lang="zh-CN" altLang="en-US" kern="100" dirty="0"/>
              <a:t>                               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 err="1"/>
              <a:t>printf</a:t>
            </a:r>
            <a:r>
              <a:rPr lang="en-US" altLang="zh-CN" kern="100" dirty="0"/>
              <a:t>("average=%7.2f\</a:t>
            </a:r>
            <a:r>
              <a:rPr lang="en-US" altLang="zh-CN" kern="100" dirty="0" err="1"/>
              <a:t>n",average</a:t>
            </a:r>
            <a:r>
              <a:rPr lang="en-US" altLang="zh-CN" kern="100" dirty="0"/>
              <a:t>);</a:t>
            </a:r>
            <a:r>
              <a:rPr lang="zh-CN" altLang="en-US" kern="100" dirty="0"/>
              <a:t>                       </a:t>
            </a:r>
            <a:endParaRPr lang="en-US" altLang="zh-CN" kern="100" dirty="0"/>
          </a:p>
          <a:p>
            <a:pPr marL="0" lvl="1" indent="0">
              <a:buNone/>
            </a:pPr>
            <a:r>
              <a:rPr lang="zh-CN" altLang="en-US" kern="100" dirty="0"/>
              <a:t>    </a:t>
            </a:r>
            <a:r>
              <a:rPr lang="en-US" altLang="zh-CN" kern="100" dirty="0"/>
              <a:t>}</a:t>
            </a:r>
          </a:p>
          <a:p>
            <a:pPr lvl="1"/>
            <a:r>
              <a:rPr lang="zh-CN" altLang="en-US" kern="100" dirty="0" smtClean="0"/>
              <a:t>注意</a:t>
            </a:r>
            <a:r>
              <a:rPr lang="zh-CN" altLang="en-US" kern="100" dirty="0"/>
              <a:t>：</a:t>
            </a:r>
            <a:r>
              <a:rPr lang="en-US" altLang="zh-CN" kern="100" dirty="0"/>
              <a:t>(numl+num2+num3)/</a:t>
            </a:r>
            <a:r>
              <a:rPr lang="en-US" altLang="zh-CN" kern="100" dirty="0" smtClean="0"/>
              <a:t>3.0</a:t>
            </a:r>
            <a:r>
              <a:rPr lang="zh-CN" altLang="en-US" kern="100" dirty="0"/>
              <a:t>中三个整型变量之和还是整型数，只有实型数</a:t>
            </a:r>
            <a:r>
              <a:rPr lang="en-US" altLang="zh-CN" kern="100" dirty="0" smtClean="0"/>
              <a:t>3.0</a:t>
            </a:r>
            <a:r>
              <a:rPr lang="zh-CN" altLang="en-US" kern="100" dirty="0"/>
              <a:t>参与运算时，整型数才转换成实型数，结果才会保留小数部分。</a:t>
            </a:r>
          </a:p>
          <a:p>
            <a:pPr lvl="1"/>
            <a:r>
              <a:rPr lang="zh-CN" altLang="en-US" kern="100" dirty="0" smtClean="0"/>
              <a:t>思考</a:t>
            </a:r>
            <a:r>
              <a:rPr lang="zh-CN" altLang="en-US" kern="100" dirty="0"/>
              <a:t>：如果求平均数的表达式如下</a:t>
            </a:r>
            <a:r>
              <a:rPr lang="zh-CN" altLang="en-US" kern="100" dirty="0" smtClean="0"/>
              <a:t>：表达式</a:t>
            </a:r>
            <a:r>
              <a:rPr lang="en-US" altLang="zh-CN" kern="100" dirty="0"/>
              <a:t>average=(numl+num2+num3)/3</a:t>
            </a:r>
            <a:r>
              <a:rPr lang="zh-CN" altLang="en-US" kern="100" dirty="0"/>
              <a:t>的值是多少</a:t>
            </a:r>
            <a:r>
              <a:rPr lang="en-US" altLang="zh-CN" kern="100" dirty="0"/>
              <a:t>?</a:t>
            </a:r>
            <a:r>
              <a:rPr lang="zh-CN" altLang="en-US" kern="100" dirty="0"/>
              <a:t>为什么？能否将</a:t>
            </a:r>
            <a:r>
              <a:rPr lang="en-US" altLang="zh-CN" kern="100" dirty="0"/>
              <a:t>average=(numl+num2+num3)/3.0</a:t>
            </a:r>
            <a:r>
              <a:rPr lang="zh-CN" altLang="en-US" kern="100" dirty="0"/>
              <a:t>改为</a:t>
            </a:r>
            <a:r>
              <a:rPr lang="en-US" altLang="zh-CN" kern="100" dirty="0"/>
              <a:t>average=(numl+num2+num3)/3</a:t>
            </a:r>
            <a:r>
              <a:rPr lang="zh-CN" altLang="en-US" kern="100" dirty="0" smtClean="0"/>
              <a:t>？</a:t>
            </a:r>
            <a:endParaRPr lang="zh-CN" altLang="en-US" kern="100" dirty="0"/>
          </a:p>
        </p:txBody>
      </p:sp>
    </p:spTree>
    <p:extLst>
      <p:ext uri="{BB962C8B-B14F-4D97-AF65-F5344CB8AC3E}">
        <p14:creationId xmlns:p14="http://schemas.microsoft.com/office/powerpoint/2010/main" val="911766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lvl="1" indent="0"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/>
              <a:t>3.9  </a:t>
            </a:r>
            <a:r>
              <a:rPr lang="zh-CN" altLang="en-US" kern="100" dirty="0"/>
              <a:t>求方程</a:t>
            </a:r>
            <a:r>
              <a:rPr lang="en-US" altLang="zh-CN" kern="100" dirty="0"/>
              <a:t>ax</a:t>
            </a:r>
            <a:r>
              <a:rPr lang="en-US" altLang="zh-CN" kern="100" baseline="30000" dirty="0"/>
              <a:t>2</a:t>
            </a:r>
            <a:r>
              <a:rPr lang="en-US" altLang="zh-CN" kern="100" dirty="0"/>
              <a:t>+bx+c=0</a:t>
            </a:r>
            <a:r>
              <a:rPr lang="zh-CN" altLang="en-US" kern="100" dirty="0"/>
              <a:t>的实数根。</a:t>
            </a:r>
          </a:p>
          <a:p>
            <a:pPr lvl="1"/>
            <a:r>
              <a:rPr lang="zh-CN" altLang="en-US" kern="100" dirty="0" smtClean="0"/>
              <a:t>分析：</a:t>
            </a:r>
            <a:endParaRPr lang="en-US" altLang="zh-CN" kern="100" dirty="0" smtClean="0"/>
          </a:p>
          <a:p>
            <a:pPr marL="457200" lvl="1" indent="-9525">
              <a:buClr>
                <a:schemeClr val="tx1"/>
              </a:buClr>
              <a:buFont typeface="+mj-ea"/>
              <a:buAutoNum type="circleNumDbPlain"/>
            </a:pPr>
            <a:r>
              <a:rPr lang="zh-CN" altLang="en-US" kern="100" dirty="0" smtClean="0"/>
              <a:t>输入</a:t>
            </a:r>
            <a:r>
              <a:rPr lang="zh-CN" altLang="en-US" kern="100" dirty="0"/>
              <a:t>实型数</a:t>
            </a:r>
            <a:r>
              <a:rPr lang="en-US" altLang="zh-CN" kern="100" dirty="0"/>
              <a:t>a</a:t>
            </a:r>
            <a:r>
              <a:rPr lang="zh-CN" altLang="en-US" kern="100" dirty="0"/>
              <a:t>、</a:t>
            </a:r>
            <a:r>
              <a:rPr lang="en-US" altLang="zh-CN" kern="100" dirty="0"/>
              <a:t>b</a:t>
            </a:r>
            <a:r>
              <a:rPr lang="zh-CN" altLang="en-US" kern="100" dirty="0"/>
              <a:t>、</a:t>
            </a:r>
            <a:r>
              <a:rPr lang="en-US" altLang="zh-CN" kern="100" dirty="0"/>
              <a:t>c</a:t>
            </a:r>
            <a:r>
              <a:rPr lang="zh-CN" altLang="en-US" kern="100" dirty="0"/>
              <a:t>，满足</a:t>
            </a:r>
            <a:r>
              <a:rPr lang="en-US" altLang="zh-CN" kern="100" dirty="0"/>
              <a:t>a</a:t>
            </a:r>
            <a:r>
              <a:rPr lang="zh-CN" altLang="en-US" kern="100" dirty="0"/>
              <a:t>≠</a:t>
            </a:r>
            <a:r>
              <a:rPr lang="en-US" altLang="zh-CN" kern="100" dirty="0"/>
              <a:t>0</a:t>
            </a:r>
            <a:r>
              <a:rPr lang="zh-CN" altLang="en-US" kern="100" dirty="0"/>
              <a:t>且</a:t>
            </a:r>
            <a:r>
              <a:rPr lang="en-US" altLang="zh-CN" kern="100" dirty="0">
                <a:solidFill>
                  <a:srgbClr val="000000"/>
                </a:solidFill>
              </a:rPr>
              <a:t>b-4ac&gt;O</a:t>
            </a:r>
            <a:r>
              <a:rPr lang="zh-CN" altLang="en-US" kern="100" dirty="0">
                <a:solidFill>
                  <a:srgbClr val="000000"/>
                </a:solidFill>
              </a:rPr>
              <a:t>；</a:t>
            </a:r>
          </a:p>
          <a:p>
            <a:pPr marL="457200" lvl="1" indent="-9525">
              <a:buClr>
                <a:schemeClr val="tx1"/>
              </a:buClr>
              <a:buFont typeface="+mj-ea"/>
              <a:buAutoNum type="circleNumDbPlain"/>
            </a:pPr>
            <a:r>
              <a:rPr lang="zh-CN" altLang="en-US" kern="100" dirty="0" smtClean="0"/>
              <a:t>求</a:t>
            </a:r>
            <a:r>
              <a:rPr lang="zh-CN" altLang="en-US" kern="100" dirty="0"/>
              <a:t>判别式；</a:t>
            </a:r>
          </a:p>
          <a:p>
            <a:pPr marL="457200" lvl="1" indent="-9525">
              <a:buClr>
                <a:schemeClr val="tx1"/>
              </a:buClr>
              <a:buFont typeface="+mj-ea"/>
              <a:buAutoNum type="circleNumDbPlain"/>
            </a:pPr>
            <a:r>
              <a:rPr lang="zh-CN" altLang="en-US" kern="100" dirty="0" smtClean="0"/>
              <a:t>调用</a:t>
            </a:r>
            <a:r>
              <a:rPr lang="zh-CN" altLang="en-US" kern="100" dirty="0"/>
              <a:t>求平方根函数</a:t>
            </a:r>
            <a:r>
              <a:rPr lang="en-US" altLang="zh-CN" kern="100" dirty="0" err="1"/>
              <a:t>sqrt</a:t>
            </a:r>
            <a:r>
              <a:rPr lang="en-US" altLang="zh-CN" kern="100" dirty="0"/>
              <a:t>()</a:t>
            </a:r>
            <a:r>
              <a:rPr lang="zh-CN" altLang="en-US" kern="100" dirty="0"/>
              <a:t>，求方程的根；</a:t>
            </a:r>
          </a:p>
          <a:p>
            <a:pPr marL="457200" lvl="1" indent="-9525">
              <a:buClr>
                <a:schemeClr val="tx1"/>
              </a:buClr>
              <a:buFont typeface="+mj-ea"/>
              <a:buAutoNum type="circleNumDbPlain"/>
            </a:pPr>
            <a:r>
              <a:rPr lang="zh-CN" altLang="en-US" kern="100" dirty="0" smtClean="0"/>
              <a:t>输出</a:t>
            </a:r>
            <a:r>
              <a:rPr lang="zh-CN" altLang="en-US" kern="100" dirty="0"/>
              <a:t>。</a:t>
            </a:r>
          </a:p>
          <a:p>
            <a:pPr lvl="1"/>
            <a:r>
              <a:rPr lang="zh-CN" altLang="en-US" kern="100" dirty="0" smtClean="0"/>
              <a:t>程序</a:t>
            </a:r>
            <a:r>
              <a:rPr lang="zh-CN" altLang="en-US" kern="100" dirty="0"/>
              <a:t>：</a:t>
            </a:r>
          </a:p>
          <a:p>
            <a:pPr marL="0" lvl="1" indent="358775">
              <a:buNone/>
            </a:pPr>
            <a:r>
              <a:rPr lang="en-US" altLang="zh-CN" kern="100" dirty="0"/>
              <a:t>#include&lt;</a:t>
            </a:r>
            <a:r>
              <a:rPr lang="en-US" altLang="zh-CN" kern="100" dirty="0" err="1"/>
              <a:t>stdio.h</a:t>
            </a:r>
            <a:r>
              <a:rPr lang="en-US" altLang="zh-CN" kern="100" dirty="0"/>
              <a:t>&gt;</a:t>
            </a:r>
          </a:p>
          <a:p>
            <a:pPr marL="0" lvl="1" indent="358775">
              <a:buNone/>
            </a:pPr>
            <a:r>
              <a:rPr lang="en-US" altLang="zh-CN" kern="100" dirty="0"/>
              <a:t>#include&lt;</a:t>
            </a:r>
            <a:r>
              <a:rPr lang="en-US" altLang="zh-CN" kern="100" dirty="0" err="1"/>
              <a:t>math.h</a:t>
            </a:r>
            <a:r>
              <a:rPr lang="en-US" altLang="zh-CN" kern="100" dirty="0" smtClean="0"/>
              <a:t>&gt;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en-US" altLang="zh-CN" kern="100" dirty="0"/>
              <a:t>main</a:t>
            </a:r>
            <a:r>
              <a:rPr lang="en-US" altLang="zh-CN" kern="100" dirty="0" smtClean="0"/>
              <a:t>()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{float</a:t>
            </a:r>
            <a:r>
              <a:rPr lang="zh-CN" altLang="en-US" kern="100" dirty="0" smtClean="0"/>
              <a:t>  </a:t>
            </a:r>
            <a:r>
              <a:rPr lang="en-US" altLang="zh-CN" kern="100" dirty="0"/>
              <a:t>a,b,c,disc,xl,x2;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/>
              <a:t>("Input a</a:t>
            </a:r>
            <a:r>
              <a:rPr lang="zh-CN" altLang="en-US" kern="100" dirty="0"/>
              <a:t>，</a:t>
            </a:r>
            <a:r>
              <a:rPr lang="en-US" altLang="zh-CN" kern="100" dirty="0"/>
              <a:t>b</a:t>
            </a:r>
            <a:r>
              <a:rPr lang="zh-CN" altLang="en-US" kern="100" dirty="0"/>
              <a:t>，</a:t>
            </a:r>
            <a:r>
              <a:rPr lang="en-US" altLang="zh-CN" kern="100" dirty="0"/>
              <a:t>c</a:t>
            </a:r>
            <a:r>
              <a:rPr lang="zh-CN" altLang="en-US" kern="100" dirty="0"/>
              <a:t>：</a:t>
            </a:r>
            <a:r>
              <a:rPr lang="en-US" altLang="zh-CN" kern="100" dirty="0"/>
              <a:t>");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scanf</a:t>
            </a:r>
            <a:r>
              <a:rPr lang="en-US" altLang="zh-CN" kern="100" dirty="0"/>
              <a:t>("%f</a:t>
            </a:r>
            <a:r>
              <a:rPr lang="zh-CN" altLang="en-US" kern="100" dirty="0"/>
              <a:t>，</a:t>
            </a:r>
            <a:r>
              <a:rPr lang="en-US" altLang="zh-CN" kern="100" dirty="0"/>
              <a:t>%f</a:t>
            </a:r>
            <a:r>
              <a:rPr lang="zh-CN" altLang="en-US" kern="100" dirty="0"/>
              <a:t>，</a:t>
            </a:r>
            <a:r>
              <a:rPr lang="en-US" altLang="zh-CN" kern="100" dirty="0"/>
              <a:t>%</a:t>
            </a:r>
            <a:r>
              <a:rPr lang="en-US" altLang="zh-CN" kern="100" dirty="0" err="1"/>
              <a:t>f",&amp;a,&amp;b,&amp;c</a:t>
            </a:r>
            <a:r>
              <a:rPr lang="en-US" altLang="zh-CN" kern="100" dirty="0"/>
              <a:t>);</a:t>
            </a:r>
            <a:r>
              <a:rPr lang="zh-CN" altLang="en-US" kern="100" dirty="0"/>
              <a:t> </a:t>
            </a:r>
            <a:endParaRPr lang="en-US" altLang="zh-CN" kern="100" dirty="0" smtClean="0"/>
          </a:p>
          <a:p>
            <a:pPr marL="0" lvl="1" indent="358775">
              <a:buNone/>
            </a:pPr>
            <a:r>
              <a:rPr lang="en-US" altLang="zh-CN" kern="100" dirty="0" smtClean="0"/>
              <a:t> disc=b</a:t>
            </a:r>
            <a:r>
              <a:rPr lang="zh-CN" altLang="en-US" kern="100" dirty="0" smtClean="0"/>
              <a:t>*</a:t>
            </a:r>
            <a:r>
              <a:rPr lang="en-US" altLang="zh-CN" kern="100" dirty="0" smtClean="0"/>
              <a:t>b-4*a*c; 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 x1</a:t>
            </a:r>
            <a:r>
              <a:rPr lang="en-US" altLang="zh-CN" kern="100" dirty="0"/>
              <a:t>=(-</a:t>
            </a:r>
            <a:r>
              <a:rPr lang="en-US" altLang="zh-CN" kern="100" dirty="0" err="1"/>
              <a:t>b+sqrt</a:t>
            </a:r>
            <a:r>
              <a:rPr lang="en-US" altLang="zh-CN" kern="100" dirty="0"/>
              <a:t>(disc))/(2*a</a:t>
            </a:r>
            <a:r>
              <a:rPr lang="en-US" altLang="zh-CN" kern="100" dirty="0" smtClean="0"/>
              <a:t>);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en-US" altLang="zh-CN" kern="100" dirty="0" smtClean="0"/>
              <a:t> x2</a:t>
            </a:r>
            <a:r>
              <a:rPr lang="en-US" altLang="zh-CN" kern="100" dirty="0"/>
              <a:t>=(-b-</a:t>
            </a:r>
            <a:r>
              <a:rPr lang="en-US" altLang="zh-CN" kern="100" dirty="0" err="1"/>
              <a:t>sqrt</a:t>
            </a:r>
            <a:r>
              <a:rPr lang="en-US" altLang="zh-CN" kern="100" dirty="0"/>
              <a:t>(disc))/(2*a);</a:t>
            </a:r>
            <a:r>
              <a:rPr lang="zh-CN" altLang="en-US" kern="100" dirty="0"/>
              <a:t> </a:t>
            </a:r>
            <a:endParaRPr lang="en-US" altLang="zh-CN" kern="100" dirty="0"/>
          </a:p>
          <a:p>
            <a:pPr marL="0" lvl="1" indent="358775">
              <a:buNone/>
            </a:pPr>
            <a:r>
              <a:rPr lang="pt-BR" altLang="zh-CN" kern="100" dirty="0" smtClean="0"/>
              <a:t> printf</a:t>
            </a:r>
            <a:r>
              <a:rPr lang="pt-BR" altLang="zh-CN" kern="100" dirty="0"/>
              <a:t>("\nx1=%6.2f\nx2=%6.2f\n",xl,x2);</a:t>
            </a:r>
          </a:p>
          <a:p>
            <a:pPr marL="0" lvl="1" indent="358775">
              <a:buNone/>
            </a:pPr>
            <a:r>
              <a:rPr lang="en-US" altLang="zh-CN" kern="100" dirty="0" smtClean="0"/>
              <a:t>}</a:t>
            </a:r>
            <a:endParaRPr lang="en-US" altLang="zh-CN" kern="100" dirty="0"/>
          </a:p>
          <a:p>
            <a:pPr lvl="1"/>
            <a:r>
              <a:rPr lang="zh-CN" altLang="en-US" kern="100" dirty="0" smtClean="0"/>
              <a:t>思考</a:t>
            </a:r>
            <a:r>
              <a:rPr lang="zh-CN" altLang="en-US" kern="100" dirty="0"/>
              <a:t>：对于实际问题中，</a:t>
            </a:r>
            <a:r>
              <a:rPr lang="en-US" altLang="zh-CN" kern="100" dirty="0"/>
              <a:t>b*b-4*a*c&lt;0</a:t>
            </a:r>
            <a:r>
              <a:rPr lang="zh-CN" altLang="en-US" kern="100" dirty="0"/>
              <a:t>情况，怎么办</a:t>
            </a:r>
            <a:r>
              <a:rPr lang="en-US" altLang="zh-CN" kern="100" dirty="0" smtClean="0"/>
              <a:t>?</a:t>
            </a:r>
            <a:endParaRPr lang="en-US" altLang="zh-CN" kern="100" dirty="0"/>
          </a:p>
        </p:txBody>
      </p:sp>
    </p:spTree>
    <p:extLst>
      <p:ext uri="{BB962C8B-B14F-4D97-AF65-F5344CB8AC3E}">
        <p14:creationId xmlns:p14="http://schemas.microsoft.com/office/powerpoint/2010/main" val="1455430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 </a:t>
            </a:r>
            <a:r>
              <a:rPr lang="zh-CN" altLang="zh-CN" b="1" dirty="0"/>
              <a:t>程序举例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5059"/>
            <a:ext cx="4400057" cy="5082988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625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例</a:t>
            </a:r>
            <a:r>
              <a:rPr lang="en-US" altLang="zh-CN" kern="100" dirty="0"/>
              <a:t>3.10</a:t>
            </a:r>
            <a:r>
              <a:rPr lang="zh-CN" altLang="en-US" kern="100" dirty="0"/>
              <a:t>  从键盘输入一个小写字母</a:t>
            </a:r>
            <a:r>
              <a:rPr lang="en-US" altLang="zh-CN" kern="100" dirty="0"/>
              <a:t>(</a:t>
            </a:r>
            <a:r>
              <a:rPr lang="zh-CN" altLang="en-US" kern="100" dirty="0"/>
              <a:t>该字母在</a:t>
            </a:r>
            <a:r>
              <a:rPr lang="en-US" altLang="zh-CN" kern="100" dirty="0"/>
              <a:t>a…z</a:t>
            </a:r>
            <a:r>
              <a:rPr lang="zh-CN" altLang="en-US" kern="100" dirty="0"/>
              <a:t>之间</a:t>
            </a:r>
            <a:r>
              <a:rPr lang="en-US" altLang="zh-CN" kern="100" dirty="0"/>
              <a:t>)</a:t>
            </a:r>
            <a:r>
              <a:rPr lang="zh-CN" altLang="en-US" kern="100" dirty="0"/>
              <a:t>，使程序完成以下功能</a:t>
            </a:r>
            <a:r>
              <a:rPr lang="zh-CN" altLang="en-US" kern="100" dirty="0" smtClean="0"/>
              <a:t>：输出</a:t>
            </a:r>
            <a:r>
              <a:rPr lang="zh-CN" altLang="en-US" kern="100" dirty="0"/>
              <a:t>这个小写字母和它前后的两个字母，并以十进制、八进制数输出它们的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</a:t>
            </a:r>
            <a:r>
              <a:rPr lang="zh-CN" altLang="en-US" kern="100" dirty="0" smtClean="0"/>
              <a:t>；把</a:t>
            </a:r>
            <a:r>
              <a:rPr lang="zh-CN" altLang="en-US" kern="100" dirty="0"/>
              <a:t>这个字母转换成大写字母，输出转换后的字母和它前后的两个字母，以十进制、八进制数输出它们的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码。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/>
              <a:t>分析：</a:t>
            </a:r>
          </a:p>
          <a:p>
            <a:pPr marL="179388" lvl="1" indent="0">
              <a:lnSpc>
                <a:spcPct val="170000"/>
              </a:lnSpc>
              <a:buClr>
                <a:schemeClr val="tx1">
                  <a:lumMod val="95000"/>
                  <a:lumOff val="5000"/>
                </a:schemeClr>
              </a:buClr>
              <a:buFont typeface="+mj-ea"/>
              <a:buAutoNum type="circleNumDbPlain"/>
            </a:pPr>
            <a:r>
              <a:rPr lang="zh-CN" altLang="en-US" kern="100" dirty="0"/>
              <a:t>输入小写字母存入变量</a:t>
            </a:r>
            <a:r>
              <a:rPr lang="en-US" altLang="zh-CN" kern="100" dirty="0" err="1"/>
              <a:t>ch</a:t>
            </a:r>
            <a:r>
              <a:rPr lang="zh-CN" altLang="en-US" kern="100" dirty="0"/>
              <a:t>；</a:t>
            </a:r>
          </a:p>
          <a:p>
            <a:pPr marL="179388" lvl="1" indent="0">
              <a:lnSpc>
                <a:spcPct val="170000"/>
              </a:lnSpc>
              <a:buClr>
                <a:schemeClr val="tx1">
                  <a:lumMod val="95000"/>
                  <a:lumOff val="5000"/>
                </a:schemeClr>
              </a:buClr>
              <a:buFont typeface="+mj-ea"/>
              <a:buAutoNum type="circleNumDbPlain"/>
            </a:pPr>
            <a:r>
              <a:rPr lang="en-US" altLang="zh-CN" kern="100" dirty="0" err="1"/>
              <a:t>ch</a:t>
            </a:r>
            <a:r>
              <a:rPr lang="zh-CN" altLang="en-US" kern="100" dirty="0"/>
              <a:t>前面字母的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码为</a:t>
            </a:r>
            <a:r>
              <a:rPr lang="en-US" altLang="zh-CN" kern="100" dirty="0"/>
              <a:t>ch-1</a:t>
            </a:r>
            <a:r>
              <a:rPr lang="zh-CN" altLang="en-US" kern="100" dirty="0"/>
              <a:t>，</a:t>
            </a:r>
            <a:r>
              <a:rPr lang="en-US" altLang="zh-CN" kern="100" dirty="0" err="1"/>
              <a:t>ch</a:t>
            </a:r>
            <a:r>
              <a:rPr lang="zh-CN" altLang="en-US" kern="100" dirty="0"/>
              <a:t>后面字母的</a:t>
            </a:r>
            <a:r>
              <a:rPr lang="en-US" altLang="zh-CN" kern="100" dirty="0"/>
              <a:t>ASCII</a:t>
            </a:r>
            <a:r>
              <a:rPr lang="zh-CN" altLang="en-US" kern="100" dirty="0"/>
              <a:t>码为</a:t>
            </a:r>
            <a:r>
              <a:rPr lang="en-US" altLang="zh-CN" kern="100" dirty="0"/>
              <a:t>ch+1</a:t>
            </a:r>
            <a:r>
              <a:rPr lang="zh-CN" altLang="en-US" kern="100" dirty="0"/>
              <a:t>；</a:t>
            </a:r>
          </a:p>
          <a:p>
            <a:pPr marL="179388" lvl="1" indent="0">
              <a:lnSpc>
                <a:spcPct val="170000"/>
              </a:lnSpc>
              <a:buClr>
                <a:schemeClr val="tx1">
                  <a:lumMod val="95000"/>
                  <a:lumOff val="5000"/>
                </a:schemeClr>
              </a:buClr>
              <a:buFont typeface="+mj-ea"/>
              <a:buAutoNum type="circleNumDbPlain"/>
            </a:pPr>
            <a:r>
              <a:rPr lang="en-US" altLang="zh-CN" kern="100" dirty="0" err="1" smtClean="0"/>
              <a:t>ch</a:t>
            </a:r>
            <a:r>
              <a:rPr lang="zh-CN" altLang="en-US" kern="100" dirty="0"/>
              <a:t>转换成大写字母，只需进行运算</a:t>
            </a:r>
            <a:r>
              <a:rPr lang="en-US" altLang="zh-CN" kern="100" dirty="0" err="1"/>
              <a:t>ch</a:t>
            </a:r>
            <a:r>
              <a:rPr lang="en-US" altLang="zh-CN" kern="100" dirty="0"/>
              <a:t>=ch-32</a:t>
            </a:r>
            <a:r>
              <a:rPr lang="zh-CN" altLang="en-US" kern="100" dirty="0"/>
              <a:t>；</a:t>
            </a:r>
          </a:p>
          <a:p>
            <a:pPr marL="179388" lvl="1" indent="0">
              <a:lnSpc>
                <a:spcPct val="170000"/>
              </a:lnSpc>
              <a:buClr>
                <a:schemeClr val="tx1">
                  <a:lumMod val="95000"/>
                  <a:lumOff val="5000"/>
                </a:schemeClr>
              </a:buClr>
              <a:buFont typeface="+mj-ea"/>
              <a:buAutoNum type="circleNumDbPlain"/>
            </a:pPr>
            <a:r>
              <a:rPr lang="zh-CN" altLang="en-US" kern="100" dirty="0" smtClean="0"/>
              <a:t>重复</a:t>
            </a:r>
            <a:r>
              <a:rPr lang="zh-CN" altLang="en-US" kern="100" dirty="0"/>
              <a:t>②的操作就可得到大写的</a:t>
            </a:r>
            <a:r>
              <a:rPr lang="en-US" altLang="zh-CN" kern="100" dirty="0" err="1"/>
              <a:t>ch</a:t>
            </a:r>
            <a:r>
              <a:rPr lang="zh-CN" altLang="en-US" kern="100" dirty="0"/>
              <a:t>以及前后的大写字母</a:t>
            </a:r>
            <a:r>
              <a:rPr lang="zh-CN" altLang="en-US" kern="100" dirty="0" smtClean="0"/>
              <a:t>。</a:t>
            </a:r>
            <a:endParaRPr lang="zh-CN" altLang="en-US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5719482" y="1255059"/>
            <a:ext cx="5868085" cy="508298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源程序：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#include&lt;</a:t>
            </a:r>
            <a:r>
              <a:rPr lang="en-US" altLang="zh-CN" kern="100" dirty="0" err="1" smtClean="0"/>
              <a:t>stdio.h</a:t>
            </a:r>
            <a:r>
              <a:rPr lang="en-US" altLang="zh-CN" kern="100" dirty="0" smtClean="0"/>
              <a:t>&gt;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#include&lt;</a:t>
            </a:r>
            <a:r>
              <a:rPr lang="en-US" altLang="zh-CN" kern="100" dirty="0" err="1" smtClean="0"/>
              <a:t>windows.h</a:t>
            </a:r>
            <a:r>
              <a:rPr lang="en-US" altLang="zh-CN" kern="100" dirty="0" smtClean="0"/>
              <a:t>&gt;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main()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{char </a:t>
            </a:r>
            <a:r>
              <a:rPr lang="en-US" altLang="zh-CN" kern="100" dirty="0" err="1" smtClean="0"/>
              <a:t>ch</a:t>
            </a:r>
            <a:r>
              <a:rPr lang="en-US" altLang="zh-CN" kern="100" dirty="0" smtClean="0"/>
              <a:t>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("Input a lowercase letter</a:t>
            </a:r>
            <a:r>
              <a:rPr lang="zh-CN" altLang="en-US" kern="100" dirty="0" smtClean="0"/>
              <a:t>：</a:t>
            </a:r>
            <a:r>
              <a:rPr lang="en-US" altLang="zh-CN" kern="100" dirty="0" smtClean="0"/>
              <a:t>");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ch</a:t>
            </a:r>
            <a:r>
              <a:rPr lang="en-US" altLang="zh-CN" kern="100" dirty="0" smtClean="0"/>
              <a:t>=</a:t>
            </a:r>
            <a:r>
              <a:rPr lang="en-US" altLang="zh-CN" kern="100" dirty="0" err="1" smtClean="0"/>
              <a:t>getchar</a:t>
            </a:r>
            <a:r>
              <a:rPr lang="en-US" altLang="zh-CN" kern="100" dirty="0" smtClean="0"/>
              <a:t>(); </a:t>
            </a:r>
            <a:endParaRPr lang="zh-CN" altLang="en-US" kern="100" dirty="0" smtClean="0"/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("%8c%8c%8c\n",ch-1,ch,ch+1); 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("%8d%8o%8d%8o%8d%8o\n\n",ch-1,ch-1,ch,ch,ch+1,ch+1);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ch</a:t>
            </a:r>
            <a:r>
              <a:rPr lang="en-US" altLang="zh-CN" kern="100" dirty="0" smtClean="0"/>
              <a:t>=ch-32;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("%8c%8c%8c\n",ch-1,ch,ch+1); 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("%8d%8o%8d%8o%8d%8o\n\n",ch-1,ch-1,ch,ch,ch+1,ch+1);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 system("pause");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97719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dirty="0" smtClean="0">
                <a:cs typeface="Segoe UI Light" panose="020B0502040204020203" pitchFamily="34" charset="0"/>
              </a:rPr>
              <a:t>作业</a:t>
            </a:r>
            <a:endParaRPr lang="zh-CN" altLang="en-US" dirty="0">
              <a:cs typeface="Segoe UI Light" panose="020B0502040204020203" pitchFamily="34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11328336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cs typeface="Segoe UI Light" panose="020B0502040204020203" pitchFamily="34" charset="0"/>
              </a:rPr>
              <a:t>习题</a:t>
            </a:r>
            <a:r>
              <a:rPr lang="en-US" altLang="zh-CN" sz="2000" dirty="0" smtClean="0">
                <a:cs typeface="Segoe UI Light" panose="020B0502040204020203" pitchFamily="34" charset="0"/>
              </a:rPr>
              <a:t>1</a:t>
            </a:r>
            <a:r>
              <a:rPr lang="zh-CN" altLang="en-US" sz="2000" dirty="0" smtClean="0">
                <a:cs typeface="Segoe UI Light" panose="020B0502040204020203" pitchFamily="34" charset="0"/>
              </a:rPr>
              <a:t>：</a:t>
            </a:r>
            <a:endParaRPr lang="zh-CN" altLang="en-US" sz="2000" dirty="0"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函数调用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函数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调用语句由函数调用表达式后跟一个分号组成，其作用主要是完成特定的任务。例如：</a:t>
            </a:r>
          </a:p>
          <a:p>
            <a:pPr marL="85725" lvl="1" indent="363538">
              <a:lnSpc>
                <a:spcPct val="170000"/>
              </a:lnSpc>
              <a:buNone/>
            </a:pP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scanf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(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%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r>
              <a:rPr lang="en-US" altLang="zh-CN" kern="100" dirty="0" err="1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&amp;x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); 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85725" lvl="1" indent="363538">
              <a:lnSpc>
                <a:spcPct val="170000"/>
              </a:lnSpc>
              <a:buNone/>
            </a:pPr>
            <a:r>
              <a:rPr lang="en-US" altLang="zh-CN" kern="100" dirty="0" err="1" smtClean="0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(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This is a C program.\n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"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);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kern="1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语言的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标准函数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库</a:t>
            </a:r>
            <a:endParaRPr lang="zh-CN" altLang="en-US" kern="1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(1)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要在程序中包含相应的头文件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    例如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#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include&lt;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stdio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h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&gt;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#include&lt;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math</a:t>
            </a:r>
            <a:r>
              <a:rPr lang="en-US" altLang="zh-CN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h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&gt;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    这里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</a:rPr>
              <a:t>#include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</a:rPr>
              <a:t>是编译预处理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指令</a:t>
            </a:r>
            <a:endParaRPr lang="zh-CN" altLang="en-US" kern="1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56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函数调用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库函数调用规则</a:t>
            </a:r>
          </a:p>
          <a:p>
            <a:pPr marL="85725" lvl="1" indent="-85725"/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调用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的一般形式为：函数名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参数表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);</a:t>
            </a:r>
          </a:p>
          <a:p>
            <a:pPr marL="85725" lvl="1" indent="-85725"/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为了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得到函数的返回值</a:t>
            </a: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，函数常作为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表达式语句的一部分。例如：</a:t>
            </a:r>
          </a:p>
          <a:p>
            <a:pPr marL="0" lvl="1" indent="0">
              <a:buNone/>
            </a:pP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y=2*sin(x*3</a:t>
            </a: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14159/180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)+10;</a:t>
            </a:r>
          </a:p>
          <a:p>
            <a:pPr marL="85725" lvl="1" indent="-85725"/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在表达式中调用函数，实际上是转去执行一段预先设计好的程序，求出结果后返回调用点</a:t>
            </a: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000" kern="1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85725" lvl="1" indent="-85725"/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调用函数时，要特别注意函数的返回值、参数个数和参数的类型、顺序等</a:t>
            </a: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en-US" altLang="zh-CN" sz="2000" kern="100" dirty="0" smtClean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85725" lvl="1" indent="-85725"/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例如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，将下列数学表达式写成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语言表达式。</a:t>
            </a:r>
          </a:p>
          <a:p>
            <a:pPr marL="0" lvl="1" indent="0">
              <a:buNone/>
            </a:pP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|3sinx+4cosx|+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e</a:t>
            </a:r>
            <a:r>
              <a:rPr lang="en-US" altLang="zh-CN" sz="2000" kern="100" baseline="30000" dirty="0" smtClean="0">
                <a:latin typeface="Calibri" panose="020F0502020204030204" pitchFamily="34" charset="0"/>
                <a:ea typeface="宋体" panose="02010600030101010101" pitchFamily="2" charset="-122"/>
              </a:rPr>
              <a:t>x                             </a:t>
            </a: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          对应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语言</a:t>
            </a:r>
            <a:r>
              <a:rPr lang="zh-CN" altLang="en-US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表达式：</a:t>
            </a:r>
            <a:endParaRPr lang="zh-CN" altLang="en-US" sz="2000" kern="1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lvl="1" indent="0">
              <a:buNone/>
            </a:pP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000" kern="100" dirty="0" err="1" smtClean="0">
                <a:latin typeface="Calibri" panose="020F0502020204030204" pitchFamily="34" charset="0"/>
                <a:ea typeface="宋体" panose="02010600030101010101" pitchFamily="2" charset="-122"/>
              </a:rPr>
              <a:t>fabs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(3*sin(x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)+4*cos(x))+</a:t>
            </a:r>
            <a:r>
              <a:rPr lang="en-US" altLang="zh-CN" sz="2000" kern="100" dirty="0" err="1">
                <a:latin typeface="Calibri" panose="020F0502020204030204" pitchFamily="34" charset="0"/>
                <a:ea typeface="宋体" panose="02010600030101010101" pitchFamily="2" charset="-122"/>
              </a:rPr>
              <a:t>exp</a:t>
            </a:r>
            <a:r>
              <a:rPr lang="en-US" altLang="zh-CN" sz="2000" kern="100" dirty="0">
                <a:latin typeface="Calibri" panose="020F0502020204030204" pitchFamily="34" charset="0"/>
                <a:ea typeface="宋体" panose="02010600030101010101" pitchFamily="2" charset="-122"/>
              </a:rPr>
              <a:t>(x</a:t>
            </a:r>
            <a:r>
              <a:rPr lang="en-US" altLang="zh-CN" sz="2000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)</a:t>
            </a:r>
            <a:endParaRPr lang="zh-CN" altLang="en-US" sz="2000" i="0" u="none" strike="noStrike" kern="100" baseline="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3894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3.1  C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语言的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190445"/>
            <a:ext cx="11048070" cy="4905250"/>
          </a:xfrm>
        </p:spPr>
        <p:txBody>
          <a:bodyPr>
            <a:normAutofit fontScale="62500" lnSpcReduction="20000"/>
          </a:bodyPr>
          <a:lstStyle/>
          <a:p>
            <a:pPr marL="0" marR="0" lvl="1" indent="0" rtl="0">
              <a:lnSpc>
                <a:spcPct val="170000"/>
              </a:lnSpc>
              <a:buNone/>
            </a:pPr>
            <a:r>
              <a:rPr lang="en-US" altLang="zh-CN" i="0" u="none" strike="noStrike" kern="100" baseline="0" dirty="0" smtClean="0"/>
              <a:t>3</a:t>
            </a:r>
            <a:r>
              <a:rPr lang="zh-CN" altLang="en-US" i="0" u="none" strike="noStrike" kern="100" baseline="0" dirty="0" smtClean="0"/>
              <a:t>．空语句</a:t>
            </a:r>
          </a:p>
          <a:p>
            <a:pPr marL="85725" marR="0" lvl="1" indent="-85725" rtl="0">
              <a:lnSpc>
                <a:spcPct val="170000"/>
              </a:lnSpc>
            </a:pPr>
            <a:r>
              <a:rPr lang="zh-CN" altLang="en-US" i="0" u="none" strike="noStrike" kern="100" baseline="0" dirty="0" smtClean="0"/>
              <a:t>空语句用一个分号表示，其一般形式为：</a:t>
            </a:r>
          </a:p>
          <a:p>
            <a:pPr marL="0" marR="0" lvl="1" indent="0" rtl="0">
              <a:lnSpc>
                <a:spcPct val="170000"/>
              </a:lnSpc>
              <a:buNone/>
            </a:pPr>
            <a:r>
              <a:rPr lang="en-US" altLang="zh-CN" i="0" u="none" strike="noStrike" kern="100" baseline="0" dirty="0" smtClean="0"/>
              <a:t>            ;</a:t>
            </a:r>
          </a:p>
          <a:p>
            <a:pPr marL="0" marR="0" lvl="1" indent="0" rtl="0">
              <a:lnSpc>
                <a:spcPct val="170000"/>
              </a:lnSpc>
              <a:buNone/>
            </a:pPr>
            <a:r>
              <a:rPr lang="en-US" altLang="zh-CN" i="0" u="none" strike="noStrike" kern="100" baseline="0" dirty="0" smtClean="0"/>
              <a:t>4</a:t>
            </a:r>
            <a:r>
              <a:rPr lang="zh-CN" altLang="en-US" i="0" u="none" strike="noStrike" kern="100" baseline="0" dirty="0" smtClean="0"/>
              <a:t>．复合语句</a:t>
            </a:r>
          </a:p>
          <a:p>
            <a:pPr marL="85725" marR="0" lvl="1" indent="-85725" rtl="0">
              <a:lnSpc>
                <a:spcPct val="170000"/>
              </a:lnSpc>
            </a:pPr>
            <a:r>
              <a:rPr lang="zh-CN" altLang="en-US" i="0" u="none" strike="noStrike" kern="100" baseline="0" dirty="0" smtClean="0"/>
              <a:t>复合语句是由花括号将多条语句组合在一起而构成的，在语法上相当于一条语句（也称语句块）。</a:t>
            </a:r>
            <a:endParaRPr lang="en-US" altLang="zh-CN" i="0" u="none" strike="noStrike" kern="100" baseline="0" dirty="0" smtClean="0"/>
          </a:p>
          <a:p>
            <a:pPr marL="85725" marR="0" lvl="1" indent="-85725" rtl="0">
              <a:lnSpc>
                <a:spcPct val="170000"/>
              </a:lnSpc>
            </a:pPr>
            <a:r>
              <a:rPr lang="zh-CN" altLang="en-US" i="0" u="none" strike="noStrike" kern="100" baseline="0" dirty="0" smtClean="0"/>
              <a:t>复合语句的形式为：</a:t>
            </a:r>
          </a:p>
          <a:p>
            <a:pPr marL="0" marR="0" lvl="1" indent="361950" rtl="0">
              <a:lnSpc>
                <a:spcPct val="170000"/>
              </a:lnSpc>
              <a:buNone/>
            </a:pPr>
            <a:r>
              <a:rPr lang="zh-CN" altLang="en-US" i="0" u="none" strike="noStrike" kern="100" baseline="0" dirty="0" smtClean="0"/>
              <a:t>    </a:t>
            </a:r>
            <a:r>
              <a:rPr lang="en-US" altLang="zh-CN" i="0" u="none" strike="noStrike" kern="100" baseline="0" dirty="0" smtClean="0"/>
              <a:t>{ [</a:t>
            </a:r>
            <a:r>
              <a:rPr lang="zh-CN" altLang="en-US" i="0" u="none" strike="noStrike" kern="100" baseline="0" dirty="0" smtClean="0"/>
              <a:t>内部数据描述语句</a:t>
            </a:r>
            <a:r>
              <a:rPr lang="en-US" altLang="zh-CN" i="0" u="none" strike="noStrike" kern="100" baseline="0" dirty="0" smtClean="0"/>
              <a:t>]</a:t>
            </a:r>
          </a:p>
          <a:p>
            <a:pPr marL="0" marR="0" lvl="1" indent="361950" rtl="0">
              <a:lnSpc>
                <a:spcPct val="170000"/>
              </a:lnSpc>
              <a:buNone/>
            </a:pPr>
            <a:r>
              <a:rPr lang="zh-CN" altLang="en-US" i="0" u="none" strike="noStrike" kern="100" baseline="0" dirty="0" smtClean="0"/>
              <a:t>    数据操作语句</a:t>
            </a:r>
            <a:r>
              <a:rPr lang="en-US" altLang="zh-CN" i="0" u="none" strike="noStrike" kern="100" baseline="0" dirty="0" smtClean="0"/>
              <a:t>1;</a:t>
            </a:r>
          </a:p>
          <a:p>
            <a:pPr marL="0" marR="0" lvl="1" indent="361950" rtl="0">
              <a:lnSpc>
                <a:spcPct val="170000"/>
              </a:lnSpc>
              <a:buNone/>
            </a:pPr>
            <a:r>
              <a:rPr lang="zh-CN" altLang="en-US" i="0" u="none" strike="noStrike" kern="100" baseline="0" dirty="0" smtClean="0"/>
              <a:t>    </a:t>
            </a:r>
            <a:r>
              <a:rPr lang="en-US" altLang="zh-CN" i="0" u="none" strike="noStrike" kern="100" baseline="0" dirty="0" smtClean="0"/>
              <a:t>……</a:t>
            </a:r>
          </a:p>
          <a:p>
            <a:pPr marL="0" marR="0" lvl="1" indent="361950" rtl="0">
              <a:lnSpc>
                <a:spcPct val="170000"/>
              </a:lnSpc>
              <a:buNone/>
            </a:pPr>
            <a:r>
              <a:rPr lang="zh-CN" altLang="en-US" i="0" u="none" strike="noStrike" kern="100" baseline="0" dirty="0" smtClean="0"/>
              <a:t>    数据操作语句</a:t>
            </a:r>
            <a:r>
              <a:rPr lang="en-US" altLang="zh-CN" i="0" u="none" strike="noStrike" kern="100" baseline="0" dirty="0" smtClean="0"/>
              <a:t>n;</a:t>
            </a:r>
          </a:p>
          <a:p>
            <a:pPr marL="0" marR="0" lvl="1" indent="361950" rtl="0">
              <a:lnSpc>
                <a:spcPct val="170000"/>
              </a:lnSpc>
              <a:buNone/>
            </a:pPr>
            <a:r>
              <a:rPr lang="zh-CN" altLang="en-US" i="0" u="none" strike="noStrike" kern="100" baseline="0" dirty="0" smtClean="0"/>
              <a:t>    </a:t>
            </a:r>
            <a:r>
              <a:rPr lang="en-US" altLang="zh-CN" i="0" u="none" strike="noStrike" kern="100" baseline="0" dirty="0" smtClean="0"/>
              <a:t>}</a:t>
            </a:r>
          </a:p>
          <a:p>
            <a:pPr marL="85725" marR="0" lvl="1" indent="-85725" rtl="0">
              <a:lnSpc>
                <a:spcPct val="170000"/>
              </a:lnSpc>
            </a:pPr>
            <a:r>
              <a:rPr lang="zh-CN" altLang="en-US" i="0" u="none" strike="noStrike" kern="100" baseline="0" dirty="0" smtClean="0"/>
              <a:t>使用复合语句应注意：</a:t>
            </a:r>
          </a:p>
          <a:p>
            <a:pPr marR="0" lvl="1" rtl="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i="0" u="none" strike="noStrike" kern="100" baseline="0" dirty="0" smtClean="0"/>
              <a:t>复合语句的“内部数据描述语句”中定义的变量，是局部变量。</a:t>
            </a:r>
          </a:p>
          <a:p>
            <a:pPr marR="0" lvl="1" rtl="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i="0" u="none" strike="noStrike" kern="100" baseline="0" dirty="0" smtClean="0"/>
              <a:t>复合语句结束的“</a:t>
            </a:r>
            <a:r>
              <a:rPr lang="en-US" altLang="zh-CN" i="0" u="none" strike="noStrike" kern="100" baseline="0" dirty="0" smtClean="0"/>
              <a:t>}</a:t>
            </a:r>
            <a:r>
              <a:rPr lang="zh-CN" altLang="en-US" i="0" u="none" strike="noStrike" kern="100" baseline="0" dirty="0" smtClean="0"/>
              <a:t>”之后，不需要再加分号。</a:t>
            </a:r>
            <a:endParaRPr lang="zh-CN" altLang="en-US" i="0" u="none" strike="noStrike" kern="100" baseline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4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3.1  C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语言的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语句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5" y="1375873"/>
            <a:ext cx="5027587" cy="5093938"/>
          </a:xfrm>
          <a:ln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pPr marL="0" lvl="1" indent="0">
              <a:buNone/>
            </a:pPr>
            <a:r>
              <a:rPr lang="zh-CN" altLang="en-US" kern="100" dirty="0">
                <a:solidFill>
                  <a:srgbClr val="000000"/>
                </a:solidFill>
              </a:rPr>
              <a:t>例</a:t>
            </a:r>
            <a:r>
              <a:rPr lang="en-US" altLang="zh-CN" kern="100" dirty="0">
                <a:solidFill>
                  <a:srgbClr val="000000"/>
                </a:solidFill>
              </a:rPr>
              <a:t>3.1</a:t>
            </a:r>
            <a:r>
              <a:rPr lang="zh-CN" altLang="en-US" kern="100" dirty="0">
                <a:solidFill>
                  <a:srgbClr val="000000"/>
                </a:solidFill>
              </a:rPr>
              <a:t>  复合语句</a:t>
            </a:r>
          </a:p>
          <a:p>
            <a:pPr marL="0" lvl="1" indent="0">
              <a:buNone/>
            </a:pPr>
            <a:r>
              <a:rPr lang="en-US" altLang="zh-CN" kern="100" dirty="0" smtClean="0"/>
              <a:t>#</a:t>
            </a:r>
            <a:r>
              <a:rPr lang="en-US" altLang="zh-CN" kern="100" dirty="0"/>
              <a:t>include&lt;</a:t>
            </a:r>
            <a:r>
              <a:rPr lang="en-US" altLang="zh-CN" kern="100" dirty="0" err="1"/>
              <a:t>stdio.h</a:t>
            </a:r>
            <a:r>
              <a:rPr lang="en-US" altLang="zh-CN" kern="100" dirty="0"/>
              <a:t>&gt;</a:t>
            </a:r>
          </a:p>
          <a:p>
            <a:pPr marL="0" lvl="1" indent="0">
              <a:buNone/>
            </a:pPr>
            <a:r>
              <a:rPr lang="en-US" altLang="zh-CN" kern="100" dirty="0"/>
              <a:t>main()</a:t>
            </a:r>
          </a:p>
          <a:p>
            <a:pPr marL="0" lvl="1" indent="0">
              <a:buNone/>
            </a:pPr>
            <a:r>
              <a:rPr lang="en-US" altLang="zh-CN" kern="100" dirty="0"/>
              <a:t>{</a:t>
            </a:r>
            <a:r>
              <a:rPr lang="zh-CN" altLang="en-US" kern="100" dirty="0"/>
              <a:t>  </a:t>
            </a:r>
            <a:r>
              <a:rPr lang="en-US" altLang="zh-CN" kern="100" dirty="0" err="1"/>
              <a:t>int</a:t>
            </a:r>
            <a:r>
              <a:rPr lang="en-US" altLang="zh-CN" kern="100" dirty="0"/>
              <a:t> x=1,y=2;</a:t>
            </a:r>
          </a:p>
          <a:p>
            <a:pPr marL="0" lvl="1" indent="0">
              <a:buNone/>
            </a:pPr>
            <a:r>
              <a:rPr lang="zh-CN" altLang="en-US" kern="100" dirty="0"/>
              <a:t>   </a:t>
            </a:r>
            <a:r>
              <a:rPr lang="en-US" altLang="zh-CN" kern="100" dirty="0"/>
              <a:t>{</a:t>
            </a:r>
            <a:r>
              <a:rPr lang="zh-CN" altLang="en-US" kern="100" dirty="0"/>
              <a:t> </a:t>
            </a:r>
            <a:r>
              <a:rPr lang="en-US" altLang="zh-CN" kern="100" dirty="0" err="1"/>
              <a:t>int</a:t>
            </a:r>
            <a:r>
              <a:rPr lang="en-US" altLang="zh-CN" kern="100" dirty="0"/>
              <a:t> x=2;</a:t>
            </a:r>
          </a:p>
          <a:p>
            <a:pPr marL="0" lvl="1" indent="0">
              <a:buNone/>
            </a:pPr>
            <a:r>
              <a:rPr lang="en-US" altLang="zh-CN" kern="100" dirty="0" smtClean="0"/>
              <a:t>      {</a:t>
            </a:r>
            <a:r>
              <a:rPr lang="zh-CN" altLang="en-US" kern="100" dirty="0" smtClean="0"/>
              <a:t> </a:t>
            </a:r>
            <a:r>
              <a:rPr lang="en-US" altLang="zh-CN" kern="100" dirty="0" err="1"/>
              <a:t>int</a:t>
            </a:r>
            <a:r>
              <a:rPr lang="en-US" altLang="zh-CN" kern="100" dirty="0"/>
              <a:t> x=3;</a:t>
            </a:r>
          </a:p>
          <a:p>
            <a:pPr marL="0" lvl="1" indent="0">
              <a:buNone/>
            </a:pPr>
            <a:r>
              <a:rPr lang="en-US" altLang="zh-CN" kern="100" dirty="0" smtClean="0"/>
              <a:t>        </a:t>
            </a:r>
            <a:r>
              <a:rPr lang="en-US" altLang="zh-CN" kern="100" dirty="0" err="1" smtClean="0"/>
              <a:t>printf</a:t>
            </a:r>
            <a:r>
              <a:rPr lang="en-US" altLang="zh-CN" kern="100" dirty="0"/>
              <a:t>("x=%d</a:t>
            </a:r>
            <a:r>
              <a:rPr lang="zh-CN" altLang="en-US" kern="100" dirty="0"/>
              <a:t>，</a:t>
            </a:r>
            <a:r>
              <a:rPr lang="en-US" altLang="zh-CN" kern="100" dirty="0"/>
              <a:t>y=%d\n",</a:t>
            </a:r>
            <a:r>
              <a:rPr lang="en-US" altLang="zh-CN" kern="100" dirty="0" err="1"/>
              <a:t>x,y</a:t>
            </a:r>
            <a:r>
              <a:rPr lang="en-US" altLang="zh-CN" kern="100" dirty="0"/>
              <a:t>);</a:t>
            </a:r>
          </a:p>
          <a:p>
            <a:pPr marL="0" lvl="1" indent="0">
              <a:buNone/>
            </a:pPr>
            <a:r>
              <a:rPr lang="en-US" altLang="zh-CN" kern="100" dirty="0" smtClean="0"/>
              <a:t>       }</a:t>
            </a:r>
            <a:endParaRPr lang="en-US" altLang="zh-CN" kern="100" dirty="0"/>
          </a:p>
          <a:p>
            <a:pPr marL="0" lvl="1" indent="0">
              <a:buNone/>
            </a:pPr>
            <a:r>
              <a:rPr lang="en-US" altLang="zh-CN" kern="100" dirty="0" smtClean="0"/>
              <a:t>     </a:t>
            </a:r>
            <a:r>
              <a:rPr lang="en-US" altLang="zh-CN" kern="100" dirty="0" err="1" smtClean="0"/>
              <a:t>printf</a:t>
            </a:r>
            <a:r>
              <a:rPr lang="en-US" altLang="zh-CN" kern="100" dirty="0"/>
              <a:t>("x=%d</a:t>
            </a:r>
            <a:r>
              <a:rPr lang="zh-CN" altLang="en-US" kern="100" dirty="0"/>
              <a:t>，</a:t>
            </a:r>
            <a:r>
              <a:rPr lang="en-US" altLang="zh-CN" kern="100" dirty="0"/>
              <a:t>y=%d\n",</a:t>
            </a:r>
            <a:r>
              <a:rPr lang="en-US" altLang="zh-CN" kern="100" dirty="0" err="1"/>
              <a:t>x,y</a:t>
            </a:r>
            <a:r>
              <a:rPr lang="en-US" altLang="zh-CN" kern="100" dirty="0"/>
              <a:t>);</a:t>
            </a:r>
          </a:p>
          <a:p>
            <a:pPr marL="0" lvl="1" indent="0">
              <a:buNone/>
            </a:pPr>
            <a:r>
              <a:rPr lang="en-US" altLang="zh-CN" kern="100" dirty="0" smtClean="0"/>
              <a:t>    }</a:t>
            </a:r>
            <a:endParaRPr lang="en-US" altLang="zh-CN" kern="100" dirty="0"/>
          </a:p>
          <a:p>
            <a:pPr marL="0" lvl="1" indent="0">
              <a:buNone/>
            </a:pPr>
            <a:r>
              <a:rPr lang="en-US" altLang="zh-CN" kern="100" dirty="0" smtClean="0"/>
              <a:t>   </a:t>
            </a:r>
            <a:r>
              <a:rPr lang="en-US" altLang="zh-CN" kern="100" dirty="0" err="1" smtClean="0"/>
              <a:t>printf</a:t>
            </a:r>
            <a:r>
              <a:rPr lang="en-US" altLang="zh-CN" kern="100" dirty="0"/>
              <a:t>("x=%d</a:t>
            </a:r>
            <a:r>
              <a:rPr lang="zh-CN" altLang="en-US" kern="100" dirty="0"/>
              <a:t>，</a:t>
            </a:r>
            <a:r>
              <a:rPr lang="en-US" altLang="zh-CN" kern="100" dirty="0"/>
              <a:t>y=%d\n",</a:t>
            </a:r>
            <a:r>
              <a:rPr lang="en-US" altLang="zh-CN" kern="100" dirty="0" err="1"/>
              <a:t>x,y</a:t>
            </a:r>
            <a:r>
              <a:rPr lang="en-US" altLang="zh-CN" kern="100" dirty="0"/>
              <a:t>);</a:t>
            </a:r>
          </a:p>
          <a:p>
            <a:pPr marL="0" lvl="1" indent="0">
              <a:buNone/>
            </a:pPr>
            <a:r>
              <a:rPr lang="en-US" altLang="zh-CN" kern="100" dirty="0" smtClean="0"/>
              <a:t>}</a:t>
            </a:r>
            <a:endParaRPr lang="en-US" altLang="zh-CN" kern="1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7702465" y="1375873"/>
            <a:ext cx="3816844" cy="509393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anose="05000000000000000000" pitchFamily="2" charset="2"/>
              <a:buChar char="n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lvl="1" indent="-85725"/>
            <a:r>
              <a:rPr lang="zh-CN" altLang="en-US" kern="100" dirty="0" smtClean="0"/>
              <a:t>程序运行结果为：</a:t>
            </a:r>
          </a:p>
          <a:p>
            <a:pPr marL="0" lvl="1" indent="361950">
              <a:buNone/>
            </a:pPr>
            <a:r>
              <a:rPr lang="en-US" altLang="zh-CN" kern="100" dirty="0" smtClean="0"/>
              <a:t>x=3</a:t>
            </a:r>
            <a:r>
              <a:rPr lang="zh-CN" altLang="en-US" kern="100" dirty="0" smtClean="0"/>
              <a:t>，</a:t>
            </a:r>
            <a:r>
              <a:rPr lang="en-US" altLang="zh-CN" kern="100" dirty="0" smtClean="0"/>
              <a:t>y=2</a:t>
            </a:r>
          </a:p>
          <a:p>
            <a:pPr marL="0" lvl="1" indent="361950">
              <a:buNone/>
            </a:pPr>
            <a:r>
              <a:rPr lang="en-US" altLang="zh-CN" kern="100" dirty="0" smtClean="0"/>
              <a:t>x=2</a:t>
            </a:r>
            <a:r>
              <a:rPr lang="zh-CN" altLang="en-US" kern="100" dirty="0" smtClean="0"/>
              <a:t>，</a:t>
            </a:r>
            <a:r>
              <a:rPr lang="en-US" altLang="zh-CN" kern="100" dirty="0" smtClean="0"/>
              <a:t>y=2</a:t>
            </a:r>
          </a:p>
          <a:p>
            <a:pPr marL="0" lvl="1" indent="361950">
              <a:buNone/>
            </a:pPr>
            <a:r>
              <a:rPr lang="en-US" altLang="zh-CN" kern="100" dirty="0" smtClean="0"/>
              <a:t>x=1</a:t>
            </a:r>
            <a:r>
              <a:rPr lang="zh-CN" altLang="en-US" kern="100" dirty="0" smtClean="0"/>
              <a:t>，</a:t>
            </a:r>
            <a:r>
              <a:rPr lang="en-US" altLang="zh-CN" kern="100" dirty="0" smtClean="0"/>
              <a:t>y=2</a:t>
            </a:r>
            <a:endParaRPr lang="en-US" altLang="zh-CN" kern="100" dirty="0"/>
          </a:p>
        </p:txBody>
      </p:sp>
    </p:spTree>
    <p:extLst>
      <p:ext uri="{BB962C8B-B14F-4D97-AF65-F5344CB8AC3E}">
        <p14:creationId xmlns:p14="http://schemas.microsoft.com/office/powerpoint/2010/main" val="4217490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3.2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数据的输入与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输出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85725" lvl="1" indent="-85725"/>
            <a:r>
              <a:rPr lang="zh-CN" altLang="en-US" sz="2000" kern="100" dirty="0" smtClean="0"/>
              <a:t>输入数据：输入程序运算对象，即输入数据</a:t>
            </a:r>
            <a:endParaRPr lang="en-US" altLang="zh-CN" sz="2000" kern="100" dirty="0" smtClean="0"/>
          </a:p>
          <a:p>
            <a:pPr marL="85725" lvl="1" indent="-85725"/>
            <a:r>
              <a:rPr lang="zh-CN" altLang="en-US" sz="2000" kern="100" dirty="0" smtClean="0"/>
              <a:t>输出数据：</a:t>
            </a:r>
            <a:r>
              <a:rPr lang="zh-CN" altLang="en-US" sz="2000" kern="100" dirty="0" smtClean="0"/>
              <a:t>应用</a:t>
            </a:r>
            <a:r>
              <a:rPr lang="zh-CN" altLang="en-US" sz="2000" kern="100" dirty="0"/>
              <a:t>运算</a:t>
            </a:r>
            <a:r>
              <a:rPr lang="zh-CN" altLang="en-US" sz="2000" kern="100" dirty="0" smtClean="0"/>
              <a:t>结果、查看运算结果。</a:t>
            </a:r>
            <a:endParaRPr lang="zh-CN" altLang="en-US" sz="2000" kern="100" dirty="0"/>
          </a:p>
          <a:p>
            <a:pPr marL="85725" lvl="1" indent="-85725"/>
            <a:r>
              <a:rPr lang="zh-CN" altLang="en-US" sz="2000" kern="100" dirty="0" smtClean="0"/>
              <a:t>几</a:t>
            </a:r>
            <a:r>
              <a:rPr lang="zh-CN" altLang="en-US" sz="2000" kern="100" dirty="0"/>
              <a:t>点说明：</a:t>
            </a:r>
          </a:p>
          <a:p>
            <a:pPr marL="0" lvl="1" indent="0">
              <a:buNone/>
            </a:pPr>
            <a:r>
              <a:rPr lang="zh-CN" altLang="en-US" sz="2000" kern="100" dirty="0"/>
              <a:t>（</a:t>
            </a:r>
            <a:r>
              <a:rPr lang="en-US" altLang="zh-CN" sz="2000" kern="100" dirty="0"/>
              <a:t>1</a:t>
            </a:r>
            <a:r>
              <a:rPr lang="zh-CN" altLang="en-US" sz="2000" kern="100" dirty="0"/>
              <a:t>）</a:t>
            </a:r>
            <a:r>
              <a:rPr lang="en-US" altLang="zh-CN" sz="2000" kern="100" dirty="0"/>
              <a:t>C</a:t>
            </a:r>
            <a:r>
              <a:rPr lang="zh-CN" altLang="en-US" sz="2000" kern="100" dirty="0"/>
              <a:t>语言本身不提供输入</a:t>
            </a:r>
            <a:r>
              <a:rPr lang="en-US" altLang="zh-CN" sz="2000" kern="100" dirty="0"/>
              <a:t>/</a:t>
            </a:r>
            <a:r>
              <a:rPr lang="zh-CN" altLang="en-US" sz="2000" kern="100" dirty="0"/>
              <a:t>输出语句，输入输出操作由</a:t>
            </a:r>
            <a:r>
              <a:rPr lang="en-US" altLang="zh-CN" sz="2000" kern="100" dirty="0"/>
              <a:t>C</a:t>
            </a:r>
            <a:r>
              <a:rPr lang="zh-CN" altLang="en-US" sz="2000" kern="100" dirty="0"/>
              <a:t>语言的标准输入输出</a:t>
            </a:r>
            <a:r>
              <a:rPr lang="en-US" altLang="zh-CN" sz="2000" kern="100" dirty="0"/>
              <a:t>(I/O)</a:t>
            </a:r>
            <a:r>
              <a:rPr lang="zh-CN" altLang="en-US" sz="2000" kern="100" dirty="0"/>
              <a:t>库函数来实现的</a:t>
            </a:r>
            <a:r>
              <a:rPr lang="zh-CN" altLang="en-US" sz="2000" kern="100" dirty="0" smtClean="0"/>
              <a:t>。</a:t>
            </a:r>
            <a:endParaRPr lang="en-US" altLang="zh-CN" sz="2000" kern="100" dirty="0" smtClean="0"/>
          </a:p>
          <a:p>
            <a:pPr marL="0" lvl="1" indent="0">
              <a:buNone/>
            </a:pPr>
            <a:r>
              <a:rPr lang="zh-CN" altLang="en-US" sz="2000" kern="100" dirty="0" smtClean="0"/>
              <a:t>（</a:t>
            </a:r>
            <a:r>
              <a:rPr lang="en-US" altLang="zh-CN" sz="2000" kern="100" dirty="0"/>
              <a:t>2</a:t>
            </a:r>
            <a:r>
              <a:rPr lang="zh-CN" altLang="en-US" sz="2000" kern="100" dirty="0" smtClean="0"/>
              <a:t>）</a:t>
            </a:r>
            <a:r>
              <a:rPr lang="en-US" altLang="zh-CN" sz="2000" kern="100" dirty="0" smtClean="0"/>
              <a:t>C</a:t>
            </a:r>
            <a:r>
              <a:rPr lang="zh-CN" altLang="en-US" sz="2000" kern="100" dirty="0"/>
              <a:t>语言有很丰富的输入输出库函数，有用于键盘输入和显示器输出的库函数、磁盘文件读写的库函数、硬件端口操作的库函数等。例如</a:t>
            </a:r>
            <a:r>
              <a:rPr lang="en-US" altLang="zh-CN" sz="2000" kern="100" dirty="0" err="1"/>
              <a:t>printf</a:t>
            </a:r>
            <a:r>
              <a:rPr lang="zh-CN" altLang="en-US" sz="2000" kern="100" dirty="0"/>
              <a:t>函数和</a:t>
            </a:r>
            <a:r>
              <a:rPr lang="en-US" altLang="zh-CN" sz="2000" kern="100" dirty="0" err="1"/>
              <a:t>scanf</a:t>
            </a:r>
            <a:r>
              <a:rPr lang="zh-CN" altLang="en-US" sz="2000" kern="100" dirty="0"/>
              <a:t>函数。</a:t>
            </a:r>
          </a:p>
          <a:p>
            <a:pPr marL="0" lvl="1" indent="0">
              <a:buNone/>
            </a:pPr>
            <a:r>
              <a:rPr lang="zh-CN" altLang="en-US" sz="2000" kern="100" dirty="0" smtClean="0"/>
              <a:t>（</a:t>
            </a:r>
            <a:r>
              <a:rPr lang="en-US" altLang="zh-CN" sz="2000" kern="100" dirty="0" smtClean="0"/>
              <a:t>3</a:t>
            </a:r>
            <a:r>
              <a:rPr lang="zh-CN" altLang="en-US" sz="2000" kern="100" dirty="0" smtClean="0"/>
              <a:t>）使用输入输出函数时，必须在</a:t>
            </a:r>
            <a:r>
              <a:rPr lang="zh-CN" altLang="en-US" sz="2000" kern="100" dirty="0"/>
              <a:t>程序文件的开头用预处理指令</a:t>
            </a:r>
            <a:r>
              <a:rPr lang="en-US" altLang="zh-CN" sz="2000" kern="100" dirty="0">
                <a:solidFill>
                  <a:srgbClr val="000000"/>
                </a:solidFill>
              </a:rPr>
              <a:t>#include&lt;</a:t>
            </a:r>
            <a:r>
              <a:rPr lang="en-US" altLang="zh-CN" sz="2000" kern="100" dirty="0" err="1">
                <a:solidFill>
                  <a:srgbClr val="000000"/>
                </a:solidFill>
              </a:rPr>
              <a:t>stdio.h</a:t>
            </a:r>
            <a:r>
              <a:rPr lang="en-US" altLang="zh-CN" sz="2000" kern="100" dirty="0">
                <a:solidFill>
                  <a:srgbClr val="000000"/>
                </a:solidFill>
              </a:rPr>
              <a:t>&gt;</a:t>
            </a:r>
            <a:r>
              <a:rPr lang="zh-CN" altLang="en-US" sz="2000" kern="100" dirty="0">
                <a:solidFill>
                  <a:srgbClr val="000000"/>
                </a:solidFill>
              </a:rPr>
              <a:t>把相关头文件放在程序中</a:t>
            </a:r>
            <a:r>
              <a:rPr lang="zh-CN" altLang="en-US" sz="2000" kern="100" dirty="0" smtClean="0">
                <a:solidFill>
                  <a:srgbClr val="000000"/>
                </a:solidFill>
              </a:rPr>
              <a:t>。</a:t>
            </a:r>
            <a:endParaRPr lang="zh-CN" altLang="en-US" sz="2000" kern="1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02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格式输出函数</a:t>
            </a:r>
            <a:r>
              <a:rPr lang="en-US" altLang="zh-CN" b="1" kern="100" dirty="0" err="1" smtClean="0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11048070" cy="4827612"/>
          </a:xfrm>
        </p:spPr>
        <p:txBody>
          <a:bodyPr>
            <a:normAutofit fontScale="85000" lnSpcReduction="10000"/>
          </a:bodyPr>
          <a:lstStyle/>
          <a:p>
            <a:pPr marL="0" lvl="1" indent="0">
              <a:lnSpc>
                <a:spcPct val="160000"/>
              </a:lnSpc>
              <a:buNone/>
            </a:pPr>
            <a:r>
              <a:rPr lang="en-US" altLang="zh-CN" kern="100" dirty="0" smtClean="0"/>
              <a:t>1</a:t>
            </a:r>
            <a:r>
              <a:rPr lang="en-US" altLang="zh-CN" kern="100" dirty="0" smtClean="0"/>
              <a:t>.</a:t>
            </a:r>
            <a:r>
              <a:rPr lang="zh-CN" altLang="en-US" kern="100" dirty="0" smtClean="0"/>
              <a:t>函数</a:t>
            </a:r>
            <a:r>
              <a:rPr lang="zh-CN" altLang="en-US" kern="100" dirty="0" smtClean="0"/>
              <a:t>的功能：按照指定的格式向输出设备（一般指显示器）输出若干个任意类型的数据。</a:t>
            </a:r>
          </a:p>
          <a:p>
            <a:pPr marL="0" lvl="1" indent="0">
              <a:lnSpc>
                <a:spcPct val="160000"/>
              </a:lnSpc>
              <a:buNone/>
            </a:pPr>
            <a:r>
              <a:rPr lang="en-US" altLang="zh-CN" kern="100" dirty="0" smtClean="0"/>
              <a:t>2</a:t>
            </a:r>
            <a:r>
              <a:rPr lang="en-US" altLang="zh-CN" kern="100" dirty="0" smtClean="0"/>
              <a:t>.</a:t>
            </a:r>
            <a:r>
              <a:rPr lang="zh-CN" altLang="en-US" kern="100" dirty="0" smtClean="0"/>
              <a:t>函数</a:t>
            </a:r>
            <a:r>
              <a:rPr lang="zh-CN" altLang="en-US" kern="100" dirty="0" smtClean="0"/>
              <a:t>的一般格式：</a:t>
            </a:r>
          </a:p>
          <a:p>
            <a:pPr marL="0" lvl="1" indent="0">
              <a:lnSpc>
                <a:spcPct val="160000"/>
              </a:lnSpc>
              <a:buNone/>
            </a:pPr>
            <a:r>
              <a:rPr lang="en-US" altLang="zh-CN" kern="100" dirty="0" smtClean="0"/>
              <a:t>      </a:t>
            </a:r>
            <a:r>
              <a:rPr lang="en-US" altLang="zh-CN" kern="100" dirty="0" err="1" smtClean="0"/>
              <a:t>printf</a:t>
            </a:r>
            <a:r>
              <a:rPr lang="en-US" altLang="zh-CN" kern="100" dirty="0" smtClean="0"/>
              <a:t>(</a:t>
            </a:r>
            <a:r>
              <a:rPr lang="zh-CN" altLang="en-US" kern="100" dirty="0" smtClean="0"/>
              <a:t>格式控制字符串，输出项列表</a:t>
            </a:r>
            <a:r>
              <a:rPr lang="en-US" altLang="zh-CN" kern="100" dirty="0" smtClean="0"/>
              <a:t>);</a:t>
            </a:r>
          </a:p>
          <a:p>
            <a:pPr marL="85725" lvl="1" indent="-85725">
              <a:lnSpc>
                <a:spcPct val="160000"/>
              </a:lnSpc>
            </a:pPr>
            <a:r>
              <a:rPr lang="zh-CN" altLang="en-US" kern="100" dirty="0" smtClean="0"/>
              <a:t>例如</a:t>
            </a:r>
            <a:r>
              <a:rPr lang="zh-CN" altLang="en-US" kern="100" dirty="0" smtClean="0"/>
              <a:t>：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printf</a:t>
            </a:r>
            <a:r>
              <a:rPr lang="zh-CN" altLang="en-US" kern="100" dirty="0" smtClean="0">
                <a:solidFill>
                  <a:srgbClr val="000000"/>
                </a:solidFill>
              </a:rPr>
              <a:t>（</a:t>
            </a:r>
            <a:r>
              <a:rPr lang="en-US" altLang="zh-CN" kern="100" dirty="0" smtClean="0">
                <a:solidFill>
                  <a:srgbClr val="000000"/>
                </a:solidFill>
              </a:rPr>
              <a:t>"%d,%c",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x,ch</a:t>
            </a:r>
            <a:r>
              <a:rPr lang="zh-CN" altLang="en-US" kern="100" dirty="0" smtClean="0">
                <a:solidFill>
                  <a:srgbClr val="000000"/>
                </a:solidFill>
              </a:rPr>
              <a:t>）</a:t>
            </a:r>
            <a:r>
              <a:rPr lang="en-US" altLang="zh-CN" kern="100" dirty="0" smtClean="0">
                <a:solidFill>
                  <a:srgbClr val="000000"/>
                </a:solidFill>
              </a:rPr>
              <a:t>;</a:t>
            </a:r>
          </a:p>
          <a:p>
            <a:pPr marL="85725" lvl="1" indent="-85725">
              <a:lnSpc>
                <a:spcPct val="160000"/>
              </a:lnSpc>
            </a:pPr>
            <a:r>
              <a:rPr lang="en-US" altLang="zh-CN" kern="100" dirty="0" err="1" smtClean="0"/>
              <a:t>printf</a:t>
            </a:r>
            <a:r>
              <a:rPr lang="zh-CN" altLang="en-US" kern="100" dirty="0" smtClean="0"/>
              <a:t>函数括号内包括两部分内容：</a:t>
            </a:r>
          </a:p>
          <a:p>
            <a:pPr marL="0" lvl="1" indent="0">
              <a:lnSpc>
                <a:spcPct val="160000"/>
              </a:lnSpc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 smtClean="0"/>
              <a:t>1</a:t>
            </a:r>
            <a:r>
              <a:rPr lang="zh-CN" altLang="en-US" kern="100" dirty="0" smtClean="0"/>
              <a:t>）格式控制字符串：用双引号括起来，它的作用是控制输出项的格式和输出一些提示信息。</a:t>
            </a:r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 smtClean="0"/>
              <a:t>格式声明</a:t>
            </a:r>
            <a:r>
              <a:rPr lang="zh-CN" altLang="en-US" kern="100" dirty="0" smtClean="0"/>
              <a:t>：由</a:t>
            </a:r>
            <a:r>
              <a:rPr lang="zh-CN" altLang="en-US" kern="100" dirty="0" smtClean="0"/>
              <a:t>“</a:t>
            </a:r>
            <a:r>
              <a:rPr lang="en-US" altLang="zh-CN" kern="100" dirty="0" smtClean="0"/>
              <a:t>%</a:t>
            </a:r>
            <a:r>
              <a:rPr lang="zh-CN" altLang="en-US" kern="100" dirty="0" smtClean="0"/>
              <a:t>”和格式字符组成，如</a:t>
            </a:r>
            <a:r>
              <a:rPr lang="en-US" altLang="zh-CN" kern="100" dirty="0" smtClean="0"/>
              <a:t>%d</a:t>
            </a:r>
            <a:r>
              <a:rPr lang="zh-CN" altLang="en-US" kern="100" dirty="0" smtClean="0"/>
              <a:t>、</a:t>
            </a:r>
            <a:r>
              <a:rPr lang="en-US" altLang="zh-CN" kern="100" dirty="0" smtClean="0"/>
              <a:t>%f</a:t>
            </a:r>
            <a:r>
              <a:rPr lang="zh-CN" altLang="en-US" kern="100" dirty="0" smtClean="0"/>
              <a:t>等，它的作用是将输出的数据转换为指定的格式后输出。</a:t>
            </a:r>
            <a:endParaRPr lang="en-US" altLang="zh-CN" kern="100" dirty="0" smtClean="0"/>
          </a:p>
          <a:p>
            <a:pPr lvl="1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 smtClean="0"/>
              <a:t>普通字符</a:t>
            </a:r>
            <a:r>
              <a:rPr lang="zh-CN" altLang="en-US" kern="100" dirty="0" smtClean="0"/>
              <a:t>：在输出时原样</a:t>
            </a:r>
            <a:r>
              <a:rPr lang="zh-CN" altLang="en-US" kern="100" dirty="0" smtClean="0"/>
              <a:t>输出的字符。如：</a:t>
            </a:r>
          </a:p>
          <a:p>
            <a:pPr marL="0" lvl="1" indent="0">
              <a:lnSpc>
                <a:spcPct val="160000"/>
              </a:lnSpc>
              <a:buNone/>
            </a:pPr>
            <a:r>
              <a:rPr lang="en-US" altLang="zh-CN" kern="100" dirty="0" smtClean="0">
                <a:solidFill>
                  <a:srgbClr val="000000"/>
                </a:solidFill>
              </a:rPr>
              <a:t>     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printf</a:t>
            </a:r>
            <a:r>
              <a:rPr lang="zh-CN" altLang="en-US" kern="100" dirty="0" smtClean="0">
                <a:solidFill>
                  <a:srgbClr val="000000"/>
                </a:solidFill>
              </a:rPr>
              <a:t>（</a:t>
            </a:r>
            <a:r>
              <a:rPr lang="en-US" altLang="zh-CN" kern="100" dirty="0" smtClean="0">
                <a:solidFill>
                  <a:srgbClr val="000000"/>
                </a:solidFill>
              </a:rPr>
              <a:t>"sum=%d</a:t>
            </a:r>
            <a:r>
              <a:rPr lang="en-US" altLang="zh-CN" kern="100" dirty="0"/>
              <a:t>\n</a:t>
            </a:r>
            <a:r>
              <a:rPr lang="en-US" altLang="zh-CN" kern="100" dirty="0" smtClean="0">
                <a:solidFill>
                  <a:srgbClr val="000000"/>
                </a:solidFill>
              </a:rPr>
              <a:t>",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i</a:t>
            </a:r>
            <a:r>
              <a:rPr lang="zh-CN" altLang="en-US" kern="100" dirty="0" smtClean="0">
                <a:solidFill>
                  <a:srgbClr val="000000"/>
                </a:solidFill>
              </a:rPr>
              <a:t>）</a:t>
            </a:r>
            <a:r>
              <a:rPr lang="en-US" altLang="zh-CN" kern="100" dirty="0" smtClean="0">
                <a:solidFill>
                  <a:srgbClr val="000000"/>
                </a:solidFill>
              </a:rPr>
              <a:t>;</a:t>
            </a:r>
            <a:endParaRPr lang="zh-CN" altLang="en-US" kern="100" dirty="0" smtClean="0"/>
          </a:p>
        </p:txBody>
      </p:sp>
    </p:spTree>
    <p:extLst>
      <p:ext uri="{BB962C8B-B14F-4D97-AF65-F5344CB8AC3E}">
        <p14:creationId xmlns:p14="http://schemas.microsoft.com/office/powerpoint/2010/main" val="4164016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en-US" altLang="zh-CN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2.1  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格式输出函数</a:t>
            </a:r>
            <a:r>
              <a:rPr lang="en-US" altLang="zh-CN" b="1" kern="100" dirty="0" err="1" smtClean="0">
                <a:latin typeface="Calibri" panose="020F0502020204030204" pitchFamily="34" charset="0"/>
                <a:ea typeface="宋体" panose="02010600030101010101" pitchFamily="2" charset="-122"/>
              </a:rPr>
              <a:t>printf</a:t>
            </a:r>
            <a:endParaRPr lang="zh-CN" altLang="en-US" b="1" i="0" u="none" strike="noStrike" kern="22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11048070" cy="4827612"/>
          </a:xfrm>
        </p:spPr>
        <p:txBody>
          <a:bodyPr>
            <a:normAutofit fontScale="850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zh-CN" altLang="en-US" kern="100" dirty="0" smtClean="0"/>
              <a:t>（</a:t>
            </a:r>
            <a:r>
              <a:rPr lang="en-US" altLang="zh-CN" kern="100" dirty="0" smtClean="0"/>
              <a:t>2</a:t>
            </a:r>
            <a:r>
              <a:rPr lang="zh-CN" altLang="en-US" kern="100" dirty="0" smtClean="0"/>
              <a:t>）输出项列表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输出项列表中的数据项可以为常量、变量或表达式。</a:t>
            </a:r>
            <a:endParaRPr lang="en-US" altLang="zh-CN" kern="100" dirty="0" smtClean="0"/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输出项格式说明与输出项列表中的输出项按顺序一一对应，且输出项的数据类型要与格式字符相容。</a:t>
            </a:r>
          </a:p>
          <a:p>
            <a:pPr marL="85725" lvl="1" indent="-85725">
              <a:lnSpc>
                <a:spcPct val="170000"/>
              </a:lnSpc>
            </a:pPr>
            <a:r>
              <a:rPr lang="zh-CN" altLang="en-US" kern="100" dirty="0" smtClean="0"/>
              <a:t>例如：</a:t>
            </a:r>
          </a:p>
          <a:p>
            <a:pPr marL="0" lvl="1" indent="0">
              <a:lnSpc>
                <a:spcPct val="170000"/>
              </a:lnSpc>
              <a:buNone/>
            </a:pPr>
            <a:r>
              <a:rPr lang="en-US" altLang="zh-CN" kern="100" dirty="0" smtClean="0">
                <a:solidFill>
                  <a:srgbClr val="000000"/>
                </a:solidFill>
              </a:rPr>
              <a:t>      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printf</a:t>
            </a:r>
            <a:r>
              <a:rPr lang="zh-CN" altLang="en-US" kern="100" dirty="0" smtClean="0">
                <a:solidFill>
                  <a:srgbClr val="000000"/>
                </a:solidFill>
              </a:rPr>
              <a:t>（</a:t>
            </a:r>
            <a:r>
              <a:rPr lang="en-US" altLang="zh-CN" kern="100" dirty="0" smtClean="0">
                <a:solidFill>
                  <a:srgbClr val="000000"/>
                </a:solidFill>
              </a:rPr>
              <a:t>"a=%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d,b</a:t>
            </a:r>
            <a:r>
              <a:rPr lang="en-US" altLang="zh-CN" kern="100" dirty="0" smtClean="0">
                <a:solidFill>
                  <a:srgbClr val="000000"/>
                </a:solidFill>
              </a:rPr>
              <a:t>=%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d,s</a:t>
            </a:r>
            <a:r>
              <a:rPr lang="en-US" altLang="zh-CN" kern="100" dirty="0" smtClean="0">
                <a:solidFill>
                  <a:srgbClr val="000000"/>
                </a:solidFill>
              </a:rPr>
              <a:t>=%d\n",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a,b,a</a:t>
            </a:r>
            <a:r>
              <a:rPr lang="en-US" altLang="zh-CN" kern="100" dirty="0" smtClean="0">
                <a:solidFill>
                  <a:srgbClr val="000000"/>
                </a:solidFill>
              </a:rPr>
              <a:t>*b</a:t>
            </a:r>
            <a:r>
              <a:rPr lang="zh-CN" altLang="en-US" kern="100" dirty="0" smtClean="0">
                <a:solidFill>
                  <a:srgbClr val="000000"/>
                </a:solidFill>
              </a:rPr>
              <a:t>）</a:t>
            </a:r>
            <a:r>
              <a:rPr lang="en-US" altLang="zh-CN" kern="100" dirty="0" smtClean="0">
                <a:solidFill>
                  <a:srgbClr val="000000"/>
                </a:solidFill>
              </a:rPr>
              <a:t>;</a:t>
            </a: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 smtClean="0">
                <a:solidFill>
                  <a:srgbClr val="000000"/>
                </a:solidFill>
              </a:rPr>
              <a:t>格式控制字符串：</a:t>
            </a:r>
            <a:endParaRPr lang="en-US" altLang="zh-CN" kern="100" dirty="0" smtClean="0">
              <a:solidFill>
                <a:srgbClr val="000000"/>
              </a:solidFill>
            </a:endParaRP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kern="100" dirty="0" smtClean="0">
                <a:solidFill>
                  <a:srgbClr val="000000"/>
                </a:solidFill>
              </a:rPr>
              <a:t>三</a:t>
            </a:r>
            <a:r>
              <a:rPr lang="zh-CN" altLang="en-US" kern="100" dirty="0" smtClean="0">
                <a:solidFill>
                  <a:srgbClr val="000000"/>
                </a:solidFill>
              </a:rPr>
              <a:t>个“</a:t>
            </a:r>
            <a:r>
              <a:rPr lang="en-US" altLang="zh-CN" kern="100" dirty="0" smtClean="0">
                <a:solidFill>
                  <a:srgbClr val="000000"/>
                </a:solidFill>
              </a:rPr>
              <a:t>%d</a:t>
            </a:r>
            <a:r>
              <a:rPr lang="zh-CN" altLang="en-US" kern="100" dirty="0" smtClean="0">
                <a:solidFill>
                  <a:srgbClr val="000000"/>
                </a:solidFill>
              </a:rPr>
              <a:t>”为格式声明，表示输出整数</a:t>
            </a:r>
            <a:r>
              <a:rPr lang="en-US" altLang="zh-CN" kern="100" dirty="0" smtClean="0">
                <a:solidFill>
                  <a:srgbClr val="000000"/>
                </a:solidFill>
              </a:rPr>
              <a:t>,</a:t>
            </a:r>
            <a:r>
              <a:rPr lang="zh-CN" altLang="en-US" kern="100" dirty="0" smtClean="0">
                <a:solidFill>
                  <a:srgbClr val="000000"/>
                </a:solidFill>
              </a:rPr>
              <a:t>即在这三</a:t>
            </a:r>
            <a:r>
              <a:rPr lang="zh-CN" altLang="en-US" kern="100" dirty="0" smtClean="0">
                <a:solidFill>
                  <a:srgbClr val="000000"/>
                </a:solidFill>
              </a:rPr>
              <a:t>个“</a:t>
            </a:r>
            <a:r>
              <a:rPr lang="en-US" altLang="zh-CN" kern="100" dirty="0" smtClean="0">
                <a:solidFill>
                  <a:srgbClr val="000000"/>
                </a:solidFill>
              </a:rPr>
              <a:t>%d</a:t>
            </a:r>
            <a:r>
              <a:rPr lang="zh-CN" altLang="en-US" kern="100" dirty="0" smtClean="0">
                <a:solidFill>
                  <a:srgbClr val="000000"/>
                </a:solidFill>
              </a:rPr>
              <a:t>”位置上分别输出</a:t>
            </a:r>
            <a:r>
              <a:rPr lang="en-US" altLang="zh-CN" kern="100" dirty="0" err="1" smtClean="0">
                <a:solidFill>
                  <a:srgbClr val="000000"/>
                </a:solidFill>
              </a:rPr>
              <a:t>a,b</a:t>
            </a:r>
            <a:r>
              <a:rPr lang="zh-CN" altLang="en-US" kern="100" dirty="0" smtClean="0">
                <a:solidFill>
                  <a:srgbClr val="000000"/>
                </a:solidFill>
              </a:rPr>
              <a:t>及</a:t>
            </a:r>
            <a:r>
              <a:rPr lang="en-US" altLang="zh-CN" kern="100" dirty="0" smtClean="0">
                <a:solidFill>
                  <a:srgbClr val="000000"/>
                </a:solidFill>
              </a:rPr>
              <a:t>a</a:t>
            </a:r>
            <a:r>
              <a:rPr lang="zh-CN" altLang="en-US" kern="100" dirty="0" smtClean="0">
                <a:solidFill>
                  <a:srgbClr val="000000"/>
                </a:solidFill>
              </a:rPr>
              <a:t>*</a:t>
            </a:r>
            <a:r>
              <a:rPr lang="en-US" altLang="zh-CN" kern="100" dirty="0" smtClean="0">
                <a:solidFill>
                  <a:srgbClr val="000000"/>
                </a:solidFill>
              </a:rPr>
              <a:t>b</a:t>
            </a:r>
            <a:r>
              <a:rPr lang="zh-CN" altLang="en-US" kern="100" dirty="0" smtClean="0">
                <a:solidFill>
                  <a:srgbClr val="000000"/>
                </a:solidFill>
              </a:rPr>
              <a:t>的值；</a:t>
            </a:r>
            <a:endParaRPr lang="en-US" altLang="zh-CN" kern="100" dirty="0" smtClean="0">
              <a:solidFill>
                <a:srgbClr val="000000"/>
              </a:solidFill>
            </a:endParaRP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kern="100" dirty="0" smtClean="0">
                <a:solidFill>
                  <a:srgbClr val="000000"/>
                </a:solidFill>
              </a:rPr>
              <a:t>普通字符：“</a:t>
            </a:r>
            <a:r>
              <a:rPr lang="en-US" altLang="zh-CN" kern="100" dirty="0" smtClean="0">
                <a:solidFill>
                  <a:srgbClr val="000000"/>
                </a:solidFill>
              </a:rPr>
              <a:t>a=</a:t>
            </a:r>
            <a:r>
              <a:rPr lang="zh-CN" altLang="en-US" kern="100" dirty="0" smtClean="0">
                <a:solidFill>
                  <a:srgbClr val="000000"/>
                </a:solidFill>
              </a:rPr>
              <a:t>”、 “</a:t>
            </a:r>
            <a:r>
              <a:rPr lang="en-US" altLang="zh-CN" kern="100" dirty="0" smtClean="0">
                <a:solidFill>
                  <a:srgbClr val="000000"/>
                </a:solidFill>
              </a:rPr>
              <a:t>,</a:t>
            </a:r>
            <a:r>
              <a:rPr lang="zh-CN" altLang="en-US" kern="100" dirty="0" smtClean="0">
                <a:solidFill>
                  <a:srgbClr val="000000"/>
                </a:solidFill>
              </a:rPr>
              <a:t>”、 “</a:t>
            </a:r>
            <a:r>
              <a:rPr lang="en-US" altLang="zh-CN" kern="100" dirty="0" smtClean="0">
                <a:solidFill>
                  <a:srgbClr val="000000"/>
                </a:solidFill>
              </a:rPr>
              <a:t>b=</a:t>
            </a:r>
            <a:r>
              <a:rPr lang="zh-CN" altLang="en-US" kern="100" dirty="0" smtClean="0">
                <a:solidFill>
                  <a:srgbClr val="000000"/>
                </a:solidFill>
              </a:rPr>
              <a:t>”、 “</a:t>
            </a:r>
            <a:r>
              <a:rPr lang="en-US" altLang="zh-CN" kern="100" dirty="0" smtClean="0">
                <a:solidFill>
                  <a:srgbClr val="000000"/>
                </a:solidFill>
              </a:rPr>
              <a:t>s=</a:t>
            </a:r>
            <a:r>
              <a:rPr lang="zh-CN" altLang="en-US" kern="100" dirty="0" smtClean="0">
                <a:solidFill>
                  <a:srgbClr val="000000"/>
                </a:solidFill>
              </a:rPr>
              <a:t>”、 “</a:t>
            </a:r>
            <a:r>
              <a:rPr lang="en-US" altLang="zh-CN" kern="100" dirty="0" smtClean="0">
                <a:solidFill>
                  <a:srgbClr val="000000"/>
                </a:solidFill>
              </a:rPr>
              <a:t>\n</a:t>
            </a:r>
            <a:r>
              <a:rPr lang="zh-CN" altLang="en-US" kern="100" dirty="0" smtClean="0">
                <a:solidFill>
                  <a:srgbClr val="000000"/>
                </a:solidFill>
              </a:rPr>
              <a:t>”</a:t>
            </a:r>
            <a:r>
              <a:rPr lang="en-US" altLang="zh-CN" kern="100" dirty="0" smtClean="0">
                <a:solidFill>
                  <a:srgbClr val="000000"/>
                </a:solidFill>
              </a:rPr>
              <a:t>,</a:t>
            </a:r>
            <a:r>
              <a:rPr lang="zh-CN" altLang="en-US" kern="100" dirty="0" smtClean="0">
                <a:solidFill>
                  <a:srgbClr val="000000"/>
                </a:solidFill>
              </a:rPr>
              <a:t>均按原样输出。</a:t>
            </a:r>
            <a:endParaRPr lang="en-US" altLang="zh-CN" kern="100" dirty="0" smtClean="0">
              <a:solidFill>
                <a:srgbClr val="000000"/>
              </a:solidFill>
            </a:endParaRPr>
          </a:p>
          <a:p>
            <a:pPr lvl="1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kern="100" dirty="0" smtClean="0">
                <a:solidFill>
                  <a:srgbClr val="000000"/>
                </a:solidFill>
              </a:rPr>
              <a:t>普通字符</a:t>
            </a:r>
            <a:r>
              <a:rPr lang="en-US" altLang="zh-CN" kern="100" dirty="0" smtClean="0">
                <a:solidFill>
                  <a:srgbClr val="000000"/>
                </a:solidFill>
              </a:rPr>
              <a:t>\n</a:t>
            </a:r>
            <a:r>
              <a:rPr lang="zh-CN" altLang="en-US" kern="100" dirty="0" smtClean="0">
                <a:solidFill>
                  <a:srgbClr val="000000"/>
                </a:solidFill>
              </a:rPr>
              <a:t>：换行</a:t>
            </a:r>
          </a:p>
        </p:txBody>
      </p:sp>
    </p:spTree>
    <p:extLst>
      <p:ext uri="{BB962C8B-B14F-4D97-AF65-F5344CB8AC3E}">
        <p14:creationId xmlns:p14="http://schemas.microsoft.com/office/powerpoint/2010/main" val="859369858"/>
      </p:ext>
    </p:extLst>
  </p:cSld>
  <p:clrMapOvr>
    <a:masterClrMapping/>
  </p:clrMapOvr>
</p:sld>
</file>

<file path=ppt/theme/theme1.xml><?xml version="1.0" encoding="utf-8"?>
<a:theme xmlns:a="http://schemas.openxmlformats.org/drawingml/2006/main" name="欢迎文档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31_TF10001108.potx" id="{D183F7B2-BB7C-4769-A654-F50CCFED9CE6}" vid="{19F569AA-F1B7-4CD3-A3E0-DFBF7B5FB0CC}"/>
    </a:ext>
  </a:extLst>
</a:theme>
</file>

<file path=ppt/theme/theme2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purl.org/dc/terms/"/>
    <ds:schemaRef ds:uri="http://schemas.openxmlformats.org/package/2006/metadata/core-properties"/>
    <ds:schemaRef ds:uri="http://purl.org/dc/dcmitype/"/>
    <ds:schemaRef ds:uri="16c05727-aa75-4e4a-9b5f-8a80a1165891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71af3243-3dd4-4a8d-8c0d-dd76da1f02a5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欢迎使用 PowerPoint</Template>
  <TotalTime>0</TotalTime>
  <Words>3687</Words>
  <PresentationFormat>宽屏</PresentationFormat>
  <Paragraphs>402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Microsoft YaHei UI</vt:lpstr>
      <vt:lpstr>宋体</vt:lpstr>
      <vt:lpstr>幼圆</vt:lpstr>
      <vt:lpstr>Arial</vt:lpstr>
      <vt:lpstr>Calibri</vt:lpstr>
      <vt:lpstr>Segoe UI Light</vt:lpstr>
      <vt:lpstr>Times New Roman</vt:lpstr>
      <vt:lpstr>Wingdings</vt:lpstr>
      <vt:lpstr>欢迎文档</vt:lpstr>
      <vt:lpstr>C语言程序设计</vt:lpstr>
      <vt:lpstr>3.1  C语言的语句</vt:lpstr>
      <vt:lpstr>2.函数调用语句</vt:lpstr>
      <vt:lpstr>2.函数调用语句</vt:lpstr>
      <vt:lpstr>3.1  C语言的语句</vt:lpstr>
      <vt:lpstr>3.1  C语言的语句</vt:lpstr>
      <vt:lpstr>3.2  数据的输入与输出</vt:lpstr>
      <vt:lpstr>3.2.1  格式输出函数printf</vt:lpstr>
      <vt:lpstr>3.2.1  格式输出函数printf</vt:lpstr>
      <vt:lpstr>3.2.1  格式输出函数printf</vt:lpstr>
      <vt:lpstr>3.2.1  格式输出函数printf</vt:lpstr>
      <vt:lpstr>3.2.1  格式输出函数printf</vt:lpstr>
      <vt:lpstr>3.2.2  格式输入函数scanf</vt:lpstr>
      <vt:lpstr>3.2.2  格式输入函数scanf</vt:lpstr>
      <vt:lpstr>3.2.2  格式输入函数scanf</vt:lpstr>
      <vt:lpstr>3.2.3  字符输入与输出函数</vt:lpstr>
      <vt:lpstr>3.2.3  字符输入与输出函数</vt:lpstr>
      <vt:lpstr>3.3  程序举例</vt:lpstr>
      <vt:lpstr>3.3  程序举例</vt:lpstr>
      <vt:lpstr>3.3  程序举例</vt:lpstr>
      <vt:lpstr>3.3  程序举例</vt:lpstr>
      <vt:lpstr>3.3  程序举例</vt:lpstr>
      <vt:lpstr>3.3  程序举例</vt:lpstr>
      <vt:lpstr>作业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dcterms:created xsi:type="dcterms:W3CDTF">2024-02-10T23:59:59Z</dcterms:created>
  <dcterms:modified xsi:type="dcterms:W3CDTF">2024-02-13T02:16:11Z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