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67"/>
  </p:notesMasterIdLst>
  <p:handoutMasterIdLst>
    <p:handoutMasterId r:id="rId68"/>
  </p:handoutMasterIdLst>
  <p:sldIdLst>
    <p:sldId id="256" r:id="rId5"/>
    <p:sldId id="283" r:id="rId6"/>
    <p:sldId id="284" r:id="rId7"/>
    <p:sldId id="285" r:id="rId8"/>
    <p:sldId id="286" r:id="rId9"/>
    <p:sldId id="287" r:id="rId10"/>
    <p:sldId id="288" r:id="rId11"/>
    <p:sldId id="289" r:id="rId12"/>
    <p:sldId id="290" r:id="rId13"/>
    <p:sldId id="339" r:id="rId14"/>
    <p:sldId id="338" r:id="rId15"/>
    <p:sldId id="337" r:id="rId16"/>
    <p:sldId id="336" r:id="rId17"/>
    <p:sldId id="335" r:id="rId18"/>
    <p:sldId id="334" r:id="rId19"/>
    <p:sldId id="333" r:id="rId20"/>
    <p:sldId id="332" r:id="rId21"/>
    <p:sldId id="340" r:id="rId22"/>
    <p:sldId id="331" r:id="rId23"/>
    <p:sldId id="341" r:id="rId24"/>
    <p:sldId id="330" r:id="rId25"/>
    <p:sldId id="329" r:id="rId26"/>
    <p:sldId id="328" r:id="rId27"/>
    <p:sldId id="327" r:id="rId28"/>
    <p:sldId id="326" r:id="rId29"/>
    <p:sldId id="325" r:id="rId30"/>
    <p:sldId id="342" r:id="rId31"/>
    <p:sldId id="324" r:id="rId32"/>
    <p:sldId id="323" r:id="rId33"/>
    <p:sldId id="322" r:id="rId34"/>
    <p:sldId id="321" r:id="rId35"/>
    <p:sldId id="320" r:id="rId36"/>
    <p:sldId id="319" r:id="rId37"/>
    <p:sldId id="317" r:id="rId38"/>
    <p:sldId id="316" r:id="rId39"/>
    <p:sldId id="315" r:id="rId40"/>
    <p:sldId id="314" r:id="rId41"/>
    <p:sldId id="313" r:id="rId42"/>
    <p:sldId id="344" r:id="rId43"/>
    <p:sldId id="312" r:id="rId44"/>
    <p:sldId id="311" r:id="rId45"/>
    <p:sldId id="310" r:id="rId46"/>
    <p:sldId id="309" r:id="rId47"/>
    <p:sldId id="308" r:id="rId48"/>
    <p:sldId id="307" r:id="rId49"/>
    <p:sldId id="343" r:id="rId50"/>
    <p:sldId id="306" r:id="rId51"/>
    <p:sldId id="305" r:id="rId52"/>
    <p:sldId id="304" r:id="rId53"/>
    <p:sldId id="303" r:id="rId54"/>
    <p:sldId id="302" r:id="rId55"/>
    <p:sldId id="301" r:id="rId56"/>
    <p:sldId id="300" r:id="rId57"/>
    <p:sldId id="299" r:id="rId58"/>
    <p:sldId id="298" r:id="rId59"/>
    <p:sldId id="297" r:id="rId60"/>
    <p:sldId id="296" r:id="rId61"/>
    <p:sldId id="295" r:id="rId62"/>
    <p:sldId id="294" r:id="rId63"/>
    <p:sldId id="293" r:id="rId64"/>
    <p:sldId id="292" r:id="rId65"/>
    <p:sldId id="282" r:id="rId6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3"/>
            <p14:sldId id="284"/>
            <p14:sldId id="285"/>
            <p14:sldId id="286"/>
            <p14:sldId id="287"/>
            <p14:sldId id="288"/>
            <p14:sldId id="289"/>
            <p14:sldId id="290"/>
            <p14:sldId id="339"/>
            <p14:sldId id="338"/>
            <p14:sldId id="337"/>
            <p14:sldId id="336"/>
            <p14:sldId id="335"/>
            <p14:sldId id="334"/>
            <p14:sldId id="333"/>
            <p14:sldId id="332"/>
            <p14:sldId id="340"/>
            <p14:sldId id="331"/>
            <p14:sldId id="341"/>
            <p14:sldId id="330"/>
            <p14:sldId id="329"/>
            <p14:sldId id="328"/>
            <p14:sldId id="327"/>
            <p14:sldId id="326"/>
            <p14:sldId id="325"/>
            <p14:sldId id="342"/>
            <p14:sldId id="324"/>
            <p14:sldId id="323"/>
            <p14:sldId id="322"/>
            <p14:sldId id="321"/>
            <p14:sldId id="320"/>
            <p14:sldId id="319"/>
            <p14:sldId id="317"/>
            <p14:sldId id="316"/>
            <p14:sldId id="315"/>
            <p14:sldId id="314"/>
            <p14:sldId id="313"/>
            <p14:sldId id="344"/>
            <p14:sldId id="312"/>
            <p14:sldId id="311"/>
            <p14:sldId id="310"/>
            <p14:sldId id="309"/>
            <p14:sldId id="308"/>
            <p14:sldId id="307"/>
            <p14:sldId id="343"/>
            <p14:sldId id="306"/>
            <p14:sldId id="305"/>
            <p14:sldId id="304"/>
            <p14:sldId id="303"/>
            <p14:sldId id="302"/>
            <p14:sldId id="301"/>
            <p14:sldId id="300"/>
            <p14:sldId id="299"/>
            <p14:sldId id="298"/>
            <p14:sldId id="297"/>
            <p14:sldId id="296"/>
            <p14:sldId id="295"/>
            <p14:sldId id="294"/>
            <p14:sldId id="293"/>
            <p14:sldId id="292"/>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49" autoAdjust="0"/>
  </p:normalViewPr>
  <p:slideViewPr>
    <p:cSldViewPr snapToGrid="0">
      <p:cViewPr varScale="1">
        <p:scale>
          <a:sx n="95" d="100"/>
          <a:sy n="95" d="100"/>
        </p:scale>
        <p:origin x="330" y="90"/>
      </p:cViewPr>
      <p:guideLst>
        <p:guide orient="horz" pos="2160"/>
        <p:guide pos="3840"/>
      </p:guideLst>
    </p:cSldViewPr>
  </p:slideViewPr>
  <p:outlineViewPr>
    <p:cViewPr>
      <p:scale>
        <a:sx n="33" d="100"/>
        <a:sy n="33" d="100"/>
      </p:scale>
      <p:origin x="0" y="-31116"/>
    </p:cViewPr>
  </p:outlineViewPr>
  <p:notesTextViewPr>
    <p:cViewPr>
      <p:scale>
        <a:sx n="1" d="1"/>
        <a:sy n="1" d="1"/>
      </p:scale>
      <p:origin x="0" y="0"/>
    </p:cViewPr>
  </p:notesText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2024/2/14</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61EA0F-A667-4B49-8422-0062BC55E249}" type="slidenum">
              <a:rPr lang="en-US" altLang="zh-CN" smtClean="0"/>
              <a:pPr/>
              <a:t>25</a:t>
            </a:fld>
            <a:endParaRPr lang="zh-CN" altLang="en-US"/>
          </a:p>
        </p:txBody>
      </p:sp>
    </p:spTree>
    <p:extLst>
      <p:ext uri="{BB962C8B-B14F-4D97-AF65-F5344CB8AC3E}">
        <p14:creationId xmlns:p14="http://schemas.microsoft.com/office/powerpoint/2010/main" val="1473326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62</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1106635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3" name="内容占位符 2"/>
          <p:cNvSpPr>
            <a:spLocks noGrp="1"/>
          </p:cNvSpPr>
          <p:nvPr>
            <p:ph sz="quarter" idx="10"/>
          </p:nvPr>
        </p:nvSpPr>
        <p:spPr>
          <a:xfrm>
            <a:off x="539496" y="1435607"/>
            <a:ext cx="11193880" cy="4660087"/>
          </a:xfrm>
        </p:spPr>
        <p:txBody>
          <a:bodyPr vert="horz" lIns="91440" tIns="45720" rIns="91440" bIns="45720" rtlCol="0">
            <a:normAutofit/>
          </a:bodyPr>
          <a:lstStyle>
            <a:lvl1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spcBef>
                <a:spcPts val="0"/>
              </a:spcBef>
              <a:spcAft>
                <a:spcPts val="0"/>
              </a:spcAft>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spcBef>
                <a:spcPts val="0"/>
              </a:spcBef>
              <a:spcAft>
                <a:spcPts val="0"/>
              </a:spcAft>
              <a:defRPr lang="en-US" sz="20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dirty="0" smtClean="0"/>
              <a:t>编辑母版文本样式</a:t>
            </a:r>
          </a:p>
          <a:p>
            <a:pPr marL="0" lvl="1" indent="0" rtl="0">
              <a:lnSpc>
                <a:spcPct val="150000"/>
              </a:lnSpc>
              <a:spcBef>
                <a:spcPts val="1000"/>
              </a:spcBef>
              <a:spcAft>
                <a:spcPts val="1200"/>
              </a:spcAft>
              <a:buNone/>
            </a:pPr>
            <a:r>
              <a:rPr lang="zh-CN" altLang="en-US" noProof="0" dirty="0" smtClean="0"/>
              <a:t>第二级</a:t>
            </a:r>
          </a:p>
          <a:p>
            <a:pPr marL="0" lvl="2" indent="0" rtl="0">
              <a:lnSpc>
                <a:spcPct val="150000"/>
              </a:lnSpc>
              <a:spcBef>
                <a:spcPts val="1000"/>
              </a:spcBef>
              <a:spcAft>
                <a:spcPts val="1200"/>
              </a:spcAft>
              <a:buNone/>
            </a:pPr>
            <a:r>
              <a:rPr lang="zh-CN" altLang="en-US" noProof="0" dirty="0" smtClean="0"/>
              <a:t>第三级</a:t>
            </a:r>
          </a:p>
          <a:p>
            <a:pPr marL="0" lvl="3" indent="0" rtl="0">
              <a:lnSpc>
                <a:spcPct val="150000"/>
              </a:lnSpc>
              <a:spcBef>
                <a:spcPts val="1000"/>
              </a:spcBef>
              <a:spcAft>
                <a:spcPts val="1200"/>
              </a:spcAft>
              <a:buNone/>
            </a:pPr>
            <a:r>
              <a:rPr lang="zh-CN" altLang="en-US" noProof="0" dirty="0" smtClean="0"/>
              <a:t>第四级</a:t>
            </a:r>
          </a:p>
          <a:p>
            <a:pPr marL="0" lvl="4" indent="0" rtl="0">
              <a:lnSpc>
                <a:spcPct val="150000"/>
              </a:lnSpc>
              <a:spcBef>
                <a:spcPts val="1000"/>
              </a:spcBef>
              <a:spcAft>
                <a:spcPts val="1200"/>
              </a:spcAft>
              <a:buNone/>
            </a:pPr>
            <a:r>
              <a:rPr lang="zh-CN" altLang="en-US" noProof="0" dirty="0" smtClean="0"/>
              <a:t>第五级</a:t>
            </a:r>
            <a:endParaRPr lang="zh-CN" altLang="en-US" noProof="0"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2024/2/14</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6876288"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4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Tree>
    <p:extLst>
      <p:ext uri="{BB962C8B-B14F-4D97-AF65-F5344CB8AC3E}">
        <p14:creationId xmlns:p14="http://schemas.microsoft.com/office/powerpoint/2010/main" val="1335655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2024/2/14</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第</a:t>
            </a:r>
            <a:r>
              <a:rPr lang="en-US" altLang="zh-CN" sz="2400" dirty="0" smtClean="0">
                <a:solidFill>
                  <a:schemeClr val="bg1"/>
                </a:solidFill>
              </a:rPr>
              <a:t>8</a:t>
            </a:r>
            <a:r>
              <a:rPr lang="zh-CN" altLang="en-US" dirty="0" smtClean="0">
                <a:solidFill>
                  <a:schemeClr val="bg1"/>
                </a:solidFill>
              </a:rPr>
              <a:t>章  指针</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85000" lnSpcReduction="10000"/>
          </a:bodyPr>
          <a:lstStyle/>
          <a:p>
            <a:pPr marL="0" indent="0">
              <a:buNone/>
            </a:pPr>
            <a:r>
              <a:rPr lang="en-US" altLang="zh-CN" dirty="0">
                <a:solidFill>
                  <a:schemeClr val="bg2">
                    <a:lumMod val="25000"/>
                  </a:schemeClr>
                </a:solidFill>
                <a:cs typeface="+mj-cs"/>
              </a:rPr>
              <a:t>1. </a:t>
            </a:r>
            <a:r>
              <a:rPr lang="zh-CN" altLang="zh-CN" dirty="0">
                <a:solidFill>
                  <a:schemeClr val="bg2">
                    <a:lumMod val="25000"/>
                  </a:schemeClr>
                </a:solidFill>
                <a:cs typeface="+mj-cs"/>
              </a:rPr>
              <a:t>二级指针变量的定义</a:t>
            </a:r>
          </a:p>
          <a:p>
            <a:r>
              <a:rPr lang="zh-CN" altLang="zh-CN" dirty="0">
                <a:solidFill>
                  <a:schemeClr val="bg2">
                    <a:lumMod val="25000"/>
                  </a:schemeClr>
                </a:solidFill>
                <a:cs typeface="+mj-cs"/>
              </a:rPr>
              <a:t>二级指针变量定义的一般形式为：</a:t>
            </a:r>
          </a:p>
          <a:p>
            <a:pPr marL="0" indent="0">
              <a:buNone/>
            </a:pPr>
            <a:r>
              <a:rPr lang="en-US" altLang="zh-CN" dirty="0" smtClean="0">
                <a:solidFill>
                  <a:schemeClr val="bg2">
                    <a:lumMod val="25000"/>
                  </a:schemeClr>
                </a:solidFill>
                <a:cs typeface="+mj-cs"/>
              </a:rPr>
              <a:t>      [</a:t>
            </a:r>
            <a:r>
              <a:rPr lang="zh-CN" altLang="zh-CN" dirty="0">
                <a:solidFill>
                  <a:schemeClr val="bg2">
                    <a:lumMod val="25000"/>
                  </a:schemeClr>
                </a:solidFill>
                <a:cs typeface="+mj-cs"/>
              </a:rPr>
              <a:t>存储类型</a:t>
            </a:r>
            <a:r>
              <a:rPr lang="en-US" altLang="zh-CN" dirty="0">
                <a:solidFill>
                  <a:schemeClr val="bg2">
                    <a:lumMod val="25000"/>
                  </a:schemeClr>
                </a:solidFill>
                <a:cs typeface="+mj-cs"/>
              </a:rPr>
              <a:t>] </a:t>
            </a:r>
            <a:r>
              <a:rPr lang="zh-CN" altLang="zh-CN" dirty="0">
                <a:solidFill>
                  <a:schemeClr val="bg2">
                    <a:lumMod val="25000"/>
                  </a:schemeClr>
                </a:solidFill>
                <a:cs typeface="+mj-cs"/>
              </a:rPr>
              <a:t>类型说明符</a:t>
            </a:r>
            <a:r>
              <a:rPr lang="en-US" altLang="zh-CN" dirty="0">
                <a:solidFill>
                  <a:schemeClr val="bg2">
                    <a:lumMod val="25000"/>
                  </a:schemeClr>
                </a:solidFill>
                <a:cs typeface="+mj-cs"/>
              </a:rPr>
              <a:t> **</a:t>
            </a:r>
            <a:r>
              <a:rPr lang="zh-CN" altLang="zh-CN" dirty="0">
                <a:solidFill>
                  <a:schemeClr val="bg2">
                    <a:lumMod val="25000"/>
                  </a:schemeClr>
                </a:solidFill>
                <a:cs typeface="+mj-cs"/>
              </a:rPr>
              <a:t>变量名</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r>
              <a:rPr lang="zh-CN" altLang="zh-CN" dirty="0">
                <a:solidFill>
                  <a:schemeClr val="bg2">
                    <a:lumMod val="25000"/>
                  </a:schemeClr>
                </a:solidFill>
                <a:cs typeface="+mj-cs"/>
              </a:rPr>
              <a:t>说明如下：</a:t>
            </a:r>
          </a:p>
          <a:p>
            <a:pPr marL="0" indent="0">
              <a:buNone/>
            </a:pPr>
            <a:r>
              <a:rPr lang="zh-CN" altLang="zh-CN" dirty="0">
                <a:solidFill>
                  <a:schemeClr val="bg2">
                    <a:lumMod val="25000"/>
                  </a:schemeClr>
                </a:solidFill>
                <a:cs typeface="+mj-cs"/>
              </a:rPr>
              <a:t>① “存储类型”表示定义的二级指针变量本身的存储类型。</a:t>
            </a:r>
          </a:p>
          <a:p>
            <a:pPr marL="0" indent="0">
              <a:buNone/>
            </a:pPr>
            <a:r>
              <a:rPr lang="zh-CN" altLang="zh-CN" dirty="0">
                <a:solidFill>
                  <a:schemeClr val="bg2">
                    <a:lumMod val="25000"/>
                  </a:schemeClr>
                </a:solidFill>
                <a:cs typeface="+mj-cs"/>
              </a:rPr>
              <a:t>② “类型说明符”表示定义的二级指针变量指向的一级指针变量所指向的数据的数据类型。</a:t>
            </a:r>
          </a:p>
          <a:p>
            <a:pPr marL="0" indent="0">
              <a:buNone/>
            </a:pPr>
            <a:r>
              <a:rPr lang="zh-CN" altLang="zh-CN" dirty="0">
                <a:solidFill>
                  <a:schemeClr val="bg2">
                    <a:lumMod val="25000"/>
                  </a:schemeClr>
                </a:solidFill>
                <a:cs typeface="+mj-cs"/>
              </a:rPr>
              <a:t>③ 变量名前面的“</a:t>
            </a:r>
            <a:r>
              <a:rPr lang="en-US" altLang="zh-CN" dirty="0">
                <a:solidFill>
                  <a:schemeClr val="bg2">
                    <a:lumMod val="25000"/>
                  </a:schemeClr>
                </a:solidFill>
                <a:cs typeface="+mj-cs"/>
              </a:rPr>
              <a:t>**</a:t>
            </a:r>
            <a:r>
              <a:rPr lang="zh-CN" altLang="zh-CN" dirty="0">
                <a:solidFill>
                  <a:schemeClr val="bg2">
                    <a:lumMod val="25000"/>
                  </a:schemeClr>
                </a:solidFill>
                <a:cs typeface="+mj-cs"/>
              </a:rPr>
              <a:t>”表示该变量是二级指针，也即定义的变量是指针变量，而该指针变量指向的又是一个指针变量。</a:t>
            </a:r>
          </a:p>
          <a:p>
            <a:r>
              <a:rPr lang="zh-CN" altLang="zh-CN" dirty="0">
                <a:solidFill>
                  <a:schemeClr val="bg2">
                    <a:lumMod val="25000"/>
                  </a:schemeClr>
                </a:solidFill>
                <a:cs typeface="+mj-cs"/>
              </a:rPr>
              <a:t>例如：</a:t>
            </a:r>
          </a:p>
          <a:p>
            <a:pPr marL="0" indent="0">
              <a:buNone/>
            </a:pPr>
            <a:r>
              <a:rPr lang="en-US" altLang="zh-CN" dirty="0" smtClean="0">
                <a:solidFill>
                  <a:schemeClr val="bg2">
                    <a:lumMod val="25000"/>
                  </a:schemeClr>
                </a:solidFill>
                <a:cs typeface="+mj-cs"/>
              </a:rPr>
              <a:t>    </a:t>
            </a:r>
            <a:r>
              <a:rPr lang="en-US" altLang="zh-CN" dirty="0" err="1" smtClean="0">
                <a:solidFill>
                  <a:schemeClr val="bg2">
                    <a:lumMod val="25000"/>
                  </a:schemeClr>
                </a:solidFill>
                <a:cs typeface="+mj-cs"/>
              </a:rPr>
              <a:t>int</a:t>
            </a:r>
            <a:r>
              <a:rPr lang="en-US" altLang="zh-CN" dirty="0" smtClean="0">
                <a:solidFill>
                  <a:schemeClr val="bg2">
                    <a:lumMod val="25000"/>
                  </a:schemeClr>
                </a:solidFill>
                <a:cs typeface="+mj-cs"/>
              </a:rPr>
              <a:t> </a:t>
            </a:r>
            <a:r>
              <a:rPr lang="en-US" altLang="zh-CN" dirty="0">
                <a:solidFill>
                  <a:schemeClr val="bg2">
                    <a:lumMod val="25000"/>
                  </a:schemeClr>
                </a:solidFill>
                <a:cs typeface="+mj-cs"/>
              </a:rPr>
              <a:t>**q;</a:t>
            </a:r>
            <a:endParaRPr lang="zh-CN" altLang="zh-CN" dirty="0">
              <a:solidFill>
                <a:schemeClr val="bg2">
                  <a:lumMod val="25000"/>
                </a:schemeClr>
              </a:solidFill>
              <a:cs typeface="+mj-cs"/>
            </a:endParaRPr>
          </a:p>
          <a:p>
            <a:r>
              <a:rPr lang="en-US" altLang="zh-CN" dirty="0" err="1">
                <a:solidFill>
                  <a:schemeClr val="bg2">
                    <a:lumMod val="25000"/>
                  </a:schemeClr>
                </a:solidFill>
                <a:cs typeface="+mj-cs"/>
              </a:rPr>
              <a:t>int</a:t>
            </a:r>
            <a:r>
              <a:rPr lang="en-US" altLang="zh-CN" dirty="0">
                <a:solidFill>
                  <a:schemeClr val="bg2">
                    <a:lumMod val="25000"/>
                  </a:schemeClr>
                </a:solidFill>
                <a:cs typeface="+mj-cs"/>
              </a:rPr>
              <a:t> **q</a:t>
            </a:r>
            <a:r>
              <a:rPr lang="zh-CN" altLang="zh-CN" dirty="0">
                <a:solidFill>
                  <a:schemeClr val="bg2">
                    <a:lumMod val="25000"/>
                  </a:schemeClr>
                </a:solidFill>
                <a:cs typeface="+mj-cs"/>
              </a:rPr>
              <a:t>可以把它分为两部分看，即</a:t>
            </a: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zh-CN" altLang="zh-CN" dirty="0">
                <a:solidFill>
                  <a:schemeClr val="bg2">
                    <a:lumMod val="25000"/>
                  </a:schemeClr>
                </a:solidFill>
                <a:cs typeface="+mj-cs"/>
              </a:rPr>
              <a:t>和</a:t>
            </a:r>
            <a:r>
              <a:rPr lang="en-US" altLang="zh-CN" dirty="0">
                <a:solidFill>
                  <a:schemeClr val="bg2">
                    <a:lumMod val="25000"/>
                  </a:schemeClr>
                </a:solidFill>
                <a:cs typeface="+mj-cs"/>
              </a:rPr>
              <a:t> (*q)</a:t>
            </a:r>
            <a:r>
              <a:rPr lang="zh-CN" altLang="zh-CN" dirty="0">
                <a:solidFill>
                  <a:schemeClr val="bg2">
                    <a:lumMod val="25000"/>
                  </a:schemeClr>
                </a:solidFill>
                <a:cs typeface="+mj-cs"/>
              </a:rPr>
              <a:t>，后面</a:t>
            </a:r>
            <a:r>
              <a:rPr lang="en-US" altLang="zh-CN" dirty="0">
                <a:solidFill>
                  <a:schemeClr val="bg2">
                    <a:lumMod val="25000"/>
                  </a:schemeClr>
                </a:solidFill>
                <a:cs typeface="+mj-cs"/>
              </a:rPr>
              <a:t> (*q) </a:t>
            </a:r>
            <a:r>
              <a:rPr lang="zh-CN" altLang="zh-CN" dirty="0">
                <a:solidFill>
                  <a:schemeClr val="bg2">
                    <a:lumMod val="25000"/>
                  </a:schemeClr>
                </a:solidFill>
                <a:cs typeface="+mj-cs"/>
              </a:rPr>
              <a:t>中的“</a:t>
            </a:r>
            <a:r>
              <a:rPr lang="en-US" altLang="zh-CN" dirty="0">
                <a:solidFill>
                  <a:schemeClr val="bg2">
                    <a:lumMod val="25000"/>
                  </a:schemeClr>
                </a:solidFill>
                <a:cs typeface="+mj-cs"/>
              </a:rPr>
              <a:t>*</a:t>
            </a:r>
            <a:r>
              <a:rPr lang="zh-CN" altLang="zh-CN" dirty="0">
                <a:solidFill>
                  <a:schemeClr val="bg2">
                    <a:lumMod val="25000"/>
                  </a:schemeClr>
                </a:solidFill>
                <a:cs typeface="+mj-cs"/>
              </a:rPr>
              <a:t>”表示</a:t>
            </a:r>
            <a:r>
              <a:rPr lang="en-US" altLang="zh-CN" dirty="0">
                <a:solidFill>
                  <a:schemeClr val="bg2">
                    <a:lumMod val="25000"/>
                  </a:schemeClr>
                </a:solidFill>
                <a:cs typeface="+mj-cs"/>
              </a:rPr>
              <a:t>q</a:t>
            </a:r>
            <a:r>
              <a:rPr lang="zh-CN" altLang="zh-CN" dirty="0">
                <a:solidFill>
                  <a:schemeClr val="bg2">
                    <a:lumMod val="25000"/>
                  </a:schemeClr>
                </a:solidFill>
                <a:cs typeface="+mj-cs"/>
              </a:rPr>
              <a:t>是一个指针变量，前面的</a:t>
            </a:r>
            <a:r>
              <a:rPr lang="en-US" altLang="zh-CN" dirty="0" err="1">
                <a:solidFill>
                  <a:schemeClr val="bg2">
                    <a:lumMod val="25000"/>
                  </a:schemeClr>
                </a:solidFill>
                <a:cs typeface="+mj-cs"/>
              </a:rPr>
              <a:t>int</a:t>
            </a:r>
            <a:r>
              <a:rPr lang="en-US" altLang="zh-CN" dirty="0">
                <a:solidFill>
                  <a:schemeClr val="bg2">
                    <a:lumMod val="25000"/>
                  </a:schemeClr>
                </a:solidFill>
                <a:cs typeface="+mj-cs"/>
              </a:rPr>
              <a:t>*</a:t>
            </a:r>
            <a:r>
              <a:rPr lang="zh-CN" altLang="zh-CN" dirty="0">
                <a:solidFill>
                  <a:schemeClr val="bg2">
                    <a:lumMod val="25000"/>
                  </a:schemeClr>
                </a:solidFill>
                <a:cs typeface="+mj-cs"/>
              </a:rPr>
              <a:t>表示指针变量</a:t>
            </a:r>
            <a:r>
              <a:rPr lang="en-US" altLang="zh-CN" dirty="0">
                <a:solidFill>
                  <a:schemeClr val="bg2">
                    <a:lumMod val="25000"/>
                  </a:schemeClr>
                </a:solidFill>
                <a:cs typeface="+mj-cs"/>
              </a:rPr>
              <a:t>q</a:t>
            </a:r>
            <a:r>
              <a:rPr lang="zh-CN" altLang="zh-CN" dirty="0">
                <a:solidFill>
                  <a:schemeClr val="bg2">
                    <a:lumMod val="25000"/>
                  </a:schemeClr>
                </a:solidFill>
                <a:cs typeface="+mj-cs"/>
              </a:rPr>
              <a:t>只能存放</a:t>
            </a: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zh-CN" altLang="zh-CN" dirty="0">
                <a:solidFill>
                  <a:schemeClr val="bg2">
                    <a:lumMod val="25000"/>
                  </a:schemeClr>
                </a:solidFill>
                <a:cs typeface="+mj-cs"/>
              </a:rPr>
              <a:t>型变量的地址。该语句的意思是，</a:t>
            </a:r>
            <a:r>
              <a:rPr lang="en-US" altLang="zh-CN" dirty="0">
                <a:solidFill>
                  <a:schemeClr val="bg2">
                    <a:lumMod val="25000"/>
                  </a:schemeClr>
                </a:solidFill>
                <a:cs typeface="+mj-cs"/>
              </a:rPr>
              <a:t>q</a:t>
            </a:r>
            <a:r>
              <a:rPr lang="zh-CN" altLang="zh-CN" dirty="0">
                <a:solidFill>
                  <a:schemeClr val="bg2">
                    <a:lumMod val="25000"/>
                  </a:schemeClr>
                </a:solidFill>
                <a:cs typeface="+mj-cs"/>
              </a:rPr>
              <a:t>为定义的二级指针变量名，</a:t>
            </a:r>
            <a:r>
              <a:rPr lang="en-US" altLang="zh-CN" dirty="0">
                <a:solidFill>
                  <a:schemeClr val="bg2">
                    <a:lumMod val="25000"/>
                  </a:schemeClr>
                </a:solidFill>
                <a:cs typeface="+mj-cs"/>
              </a:rPr>
              <a:t>q</a:t>
            </a:r>
            <a:r>
              <a:rPr lang="zh-CN" altLang="zh-CN" dirty="0">
                <a:solidFill>
                  <a:schemeClr val="bg2">
                    <a:lumMod val="25000"/>
                  </a:schemeClr>
                </a:solidFill>
                <a:cs typeface="+mj-cs"/>
              </a:rPr>
              <a:t>指向的目标量也是指针类型的；类型说明符“</a:t>
            </a:r>
            <a:r>
              <a:rPr lang="en-US" altLang="zh-CN" dirty="0" err="1">
                <a:solidFill>
                  <a:schemeClr val="bg2">
                    <a:lumMod val="25000"/>
                  </a:schemeClr>
                </a:solidFill>
                <a:cs typeface="+mj-cs"/>
              </a:rPr>
              <a:t>int</a:t>
            </a:r>
            <a:r>
              <a:rPr lang="zh-CN" altLang="zh-CN" dirty="0">
                <a:solidFill>
                  <a:schemeClr val="bg2">
                    <a:lumMod val="25000"/>
                  </a:schemeClr>
                </a:solidFill>
                <a:cs typeface="+mj-cs"/>
              </a:rPr>
              <a:t>”表示</a:t>
            </a:r>
            <a:r>
              <a:rPr lang="en-US" altLang="zh-CN" dirty="0">
                <a:solidFill>
                  <a:schemeClr val="bg2">
                    <a:lumMod val="25000"/>
                  </a:schemeClr>
                </a:solidFill>
                <a:cs typeface="+mj-cs"/>
              </a:rPr>
              <a:t>q</a:t>
            </a:r>
            <a:r>
              <a:rPr lang="zh-CN" altLang="zh-CN" dirty="0">
                <a:solidFill>
                  <a:schemeClr val="bg2">
                    <a:lumMod val="25000"/>
                  </a:schemeClr>
                </a:solidFill>
                <a:cs typeface="+mj-cs"/>
              </a:rPr>
              <a:t>指向的目标量所指向的数据的数据类型是</a:t>
            </a:r>
            <a:r>
              <a:rPr lang="en-US" altLang="zh-CN" dirty="0" err="1">
                <a:solidFill>
                  <a:schemeClr val="bg2">
                    <a:lumMod val="25000"/>
                  </a:schemeClr>
                </a:solidFill>
                <a:cs typeface="+mj-cs"/>
              </a:rPr>
              <a:t>int</a:t>
            </a:r>
            <a:r>
              <a:rPr lang="zh-CN" altLang="zh-CN" dirty="0">
                <a:solidFill>
                  <a:schemeClr val="bg2">
                    <a:lumMod val="25000"/>
                  </a:schemeClr>
                </a:solidFill>
                <a:cs typeface="+mj-cs"/>
              </a:rPr>
              <a:t>；存储类型省略，表示</a:t>
            </a:r>
            <a:r>
              <a:rPr lang="en-US" altLang="zh-CN" dirty="0">
                <a:solidFill>
                  <a:schemeClr val="bg2">
                    <a:lumMod val="25000"/>
                  </a:schemeClr>
                </a:solidFill>
                <a:cs typeface="+mj-cs"/>
              </a:rPr>
              <a:t>q</a:t>
            </a:r>
            <a:r>
              <a:rPr lang="zh-CN" altLang="zh-CN" dirty="0">
                <a:solidFill>
                  <a:schemeClr val="bg2">
                    <a:lumMod val="25000"/>
                  </a:schemeClr>
                </a:solidFill>
                <a:cs typeface="+mj-cs"/>
              </a:rPr>
              <a:t>的存储类型为</a:t>
            </a:r>
            <a:r>
              <a:rPr lang="en-US" altLang="zh-CN" dirty="0">
                <a:solidFill>
                  <a:schemeClr val="bg2">
                    <a:lumMod val="25000"/>
                  </a:schemeClr>
                </a:solidFill>
                <a:cs typeface="+mj-cs"/>
              </a:rPr>
              <a:t>auto</a:t>
            </a:r>
            <a:r>
              <a:rPr lang="zh-CN" altLang="zh-CN" dirty="0">
                <a:solidFill>
                  <a:schemeClr val="bg2">
                    <a:lumMod val="25000"/>
                  </a:schemeClr>
                </a:solidFill>
                <a:cs typeface="+mj-cs"/>
              </a:rPr>
              <a:t>自动型。</a:t>
            </a:r>
          </a:p>
          <a:p>
            <a:endParaRPr lang="zh-CN" altLang="en-US" dirty="0"/>
          </a:p>
        </p:txBody>
      </p:sp>
    </p:spTree>
    <p:extLst>
      <p:ext uri="{BB962C8B-B14F-4D97-AF65-F5344CB8AC3E}">
        <p14:creationId xmlns:p14="http://schemas.microsoft.com/office/powerpoint/2010/main" val="4058372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en-US" altLang="zh-CN" dirty="0">
                <a:solidFill>
                  <a:schemeClr val="bg2">
                    <a:lumMod val="25000"/>
                  </a:schemeClr>
                </a:solidFill>
                <a:cs typeface="+mj-cs"/>
              </a:rPr>
              <a:t>2. </a:t>
            </a:r>
            <a:r>
              <a:rPr lang="zh-CN" altLang="zh-CN" dirty="0">
                <a:solidFill>
                  <a:schemeClr val="bg2">
                    <a:lumMod val="25000"/>
                  </a:schemeClr>
                </a:solidFill>
                <a:cs typeface="+mj-cs"/>
              </a:rPr>
              <a:t>多级指针变量的定义</a:t>
            </a:r>
          </a:p>
          <a:p>
            <a:r>
              <a:rPr lang="zh-CN" altLang="zh-CN" dirty="0">
                <a:solidFill>
                  <a:schemeClr val="bg2">
                    <a:lumMod val="25000"/>
                  </a:schemeClr>
                </a:solidFill>
                <a:cs typeface="+mj-cs"/>
              </a:rPr>
              <a:t>多级指针变量的定义和二级指针变量的定义形式相类似，区别在于，定义的是几级的指针变量，“变量名”前面的“</a:t>
            </a:r>
            <a:r>
              <a:rPr lang="en-US" altLang="zh-CN" dirty="0">
                <a:solidFill>
                  <a:schemeClr val="bg2">
                    <a:lumMod val="25000"/>
                  </a:schemeClr>
                </a:solidFill>
                <a:cs typeface="+mj-cs"/>
              </a:rPr>
              <a:t>*</a:t>
            </a:r>
            <a:r>
              <a:rPr lang="zh-CN" altLang="zh-CN" dirty="0">
                <a:solidFill>
                  <a:schemeClr val="bg2">
                    <a:lumMod val="25000"/>
                  </a:schemeClr>
                </a:solidFill>
                <a:cs typeface="+mj-cs"/>
              </a:rPr>
              <a:t>”就是几个。如：</a:t>
            </a:r>
          </a:p>
          <a:p>
            <a:r>
              <a:rPr lang="en-US" altLang="zh-CN" dirty="0" err="1">
                <a:solidFill>
                  <a:schemeClr val="bg2">
                    <a:lumMod val="25000"/>
                  </a:schemeClr>
                </a:solidFill>
                <a:cs typeface="+mj-cs"/>
              </a:rPr>
              <a:t>int</a:t>
            </a:r>
            <a:r>
              <a:rPr lang="en-US" altLang="zh-CN" dirty="0">
                <a:solidFill>
                  <a:schemeClr val="bg2">
                    <a:lumMod val="25000"/>
                  </a:schemeClr>
                </a:solidFill>
                <a:cs typeface="+mj-cs"/>
              </a:rPr>
              <a:t> ****q;</a:t>
            </a:r>
            <a:endParaRPr lang="zh-CN" altLang="zh-CN" dirty="0">
              <a:solidFill>
                <a:schemeClr val="bg2">
                  <a:lumMod val="25000"/>
                </a:schemeClr>
              </a:solidFill>
              <a:cs typeface="+mj-cs"/>
            </a:endParaRPr>
          </a:p>
          <a:p>
            <a:r>
              <a:rPr lang="zh-CN" altLang="zh-CN" dirty="0">
                <a:solidFill>
                  <a:schemeClr val="bg2">
                    <a:lumMod val="25000"/>
                  </a:schemeClr>
                </a:solidFill>
                <a:cs typeface="+mj-cs"/>
              </a:rPr>
              <a:t>表示定义的指针变量</a:t>
            </a:r>
            <a:r>
              <a:rPr lang="en-US" altLang="zh-CN" dirty="0">
                <a:solidFill>
                  <a:schemeClr val="bg2">
                    <a:lumMod val="25000"/>
                  </a:schemeClr>
                </a:solidFill>
                <a:cs typeface="+mj-cs"/>
              </a:rPr>
              <a:t>q</a:t>
            </a:r>
            <a:r>
              <a:rPr lang="zh-CN" altLang="zh-CN" dirty="0">
                <a:solidFill>
                  <a:schemeClr val="bg2">
                    <a:lumMod val="25000"/>
                  </a:schemeClr>
                </a:solidFill>
                <a:cs typeface="+mj-cs"/>
              </a:rPr>
              <a:t>是四级指针。我们同样可以把“</a:t>
            </a:r>
            <a:r>
              <a:rPr lang="en-US" altLang="zh-CN" dirty="0" err="1">
                <a:solidFill>
                  <a:schemeClr val="bg2">
                    <a:lumMod val="25000"/>
                  </a:schemeClr>
                </a:solidFill>
                <a:cs typeface="+mj-cs"/>
              </a:rPr>
              <a:t>int</a:t>
            </a:r>
            <a:r>
              <a:rPr lang="en-US" altLang="zh-CN" dirty="0">
                <a:solidFill>
                  <a:schemeClr val="bg2">
                    <a:lumMod val="25000"/>
                  </a:schemeClr>
                </a:solidFill>
                <a:cs typeface="+mj-cs"/>
              </a:rPr>
              <a:t> ****q</a:t>
            </a:r>
            <a:r>
              <a:rPr lang="zh-CN" altLang="zh-CN" dirty="0">
                <a:solidFill>
                  <a:schemeClr val="bg2">
                    <a:lumMod val="25000"/>
                  </a:schemeClr>
                </a:solidFill>
                <a:cs typeface="+mj-cs"/>
              </a:rPr>
              <a:t>”拆成两部分。首先不管是多少级的指针变量，它都是一个指针变量，指针变量就是一个“</a:t>
            </a:r>
            <a:r>
              <a:rPr lang="en-US" altLang="zh-CN" dirty="0">
                <a:solidFill>
                  <a:schemeClr val="bg2">
                    <a:lumMod val="25000"/>
                  </a:schemeClr>
                </a:solidFill>
                <a:cs typeface="+mj-cs"/>
              </a:rPr>
              <a:t>*</a:t>
            </a:r>
            <a:r>
              <a:rPr lang="zh-CN" altLang="zh-CN" dirty="0">
                <a:solidFill>
                  <a:schemeClr val="bg2">
                    <a:lumMod val="25000"/>
                  </a:schemeClr>
                </a:solidFill>
                <a:cs typeface="+mj-cs"/>
              </a:rPr>
              <a:t>”，其余的“</a:t>
            </a:r>
            <a:r>
              <a:rPr lang="en-US" altLang="zh-CN" dirty="0">
                <a:solidFill>
                  <a:schemeClr val="bg2">
                    <a:lumMod val="25000"/>
                  </a:schemeClr>
                </a:solidFill>
                <a:cs typeface="+mj-cs"/>
              </a:rPr>
              <a:t>*</a:t>
            </a:r>
            <a:r>
              <a:rPr lang="zh-CN" altLang="zh-CN" dirty="0">
                <a:solidFill>
                  <a:schemeClr val="bg2">
                    <a:lumMod val="25000"/>
                  </a:schemeClr>
                </a:solidFill>
                <a:cs typeface="+mj-cs"/>
              </a:rPr>
              <a:t>”表示的是这个指针变量只能存放什么类型变量的地址。“</a:t>
            </a:r>
            <a:r>
              <a:rPr lang="en-US" altLang="zh-CN" dirty="0" err="1">
                <a:solidFill>
                  <a:schemeClr val="bg2">
                    <a:lumMod val="25000"/>
                  </a:schemeClr>
                </a:solidFill>
                <a:cs typeface="+mj-cs"/>
              </a:rPr>
              <a:t>int</a:t>
            </a:r>
            <a:r>
              <a:rPr lang="en-US" altLang="zh-CN" dirty="0">
                <a:solidFill>
                  <a:schemeClr val="bg2">
                    <a:lumMod val="25000"/>
                  </a:schemeClr>
                </a:solidFill>
                <a:cs typeface="+mj-cs"/>
              </a:rPr>
              <a:t>****q;</a:t>
            </a:r>
            <a:r>
              <a:rPr lang="zh-CN" altLang="zh-CN" dirty="0">
                <a:solidFill>
                  <a:schemeClr val="bg2">
                    <a:lumMod val="25000"/>
                  </a:schemeClr>
                </a:solidFill>
                <a:cs typeface="+mj-cs"/>
              </a:rPr>
              <a:t>”表示指针变量</a:t>
            </a:r>
            <a:r>
              <a:rPr lang="en-US" altLang="zh-CN" dirty="0">
                <a:solidFill>
                  <a:schemeClr val="bg2">
                    <a:lumMod val="25000"/>
                  </a:schemeClr>
                </a:solidFill>
                <a:cs typeface="+mj-cs"/>
              </a:rPr>
              <a:t>q</a:t>
            </a:r>
            <a:r>
              <a:rPr lang="zh-CN" altLang="zh-CN" dirty="0">
                <a:solidFill>
                  <a:schemeClr val="bg2">
                    <a:lumMod val="25000"/>
                  </a:schemeClr>
                </a:solidFill>
                <a:cs typeface="+mj-cs"/>
              </a:rPr>
              <a:t>只能存放</a:t>
            </a: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a:t>
            </a:r>
            <a:r>
              <a:rPr lang="zh-CN" altLang="zh-CN" dirty="0">
                <a:solidFill>
                  <a:schemeClr val="bg2">
                    <a:lumMod val="25000"/>
                  </a:schemeClr>
                </a:solidFill>
                <a:cs typeface="+mj-cs"/>
              </a:rPr>
              <a:t>型变量的地址。</a:t>
            </a:r>
          </a:p>
          <a:p>
            <a:r>
              <a:rPr lang="zh-CN" altLang="zh-CN" dirty="0">
                <a:solidFill>
                  <a:schemeClr val="bg2">
                    <a:lumMod val="25000"/>
                  </a:schemeClr>
                </a:solidFill>
                <a:cs typeface="+mj-cs"/>
              </a:rPr>
              <a:t>在实际应用中，一般很少使用二级以上的指针变量。</a:t>
            </a:r>
          </a:p>
          <a:p>
            <a:endParaRPr lang="zh-CN" altLang="en-US" dirty="0"/>
          </a:p>
        </p:txBody>
      </p:sp>
    </p:spTree>
    <p:extLst>
      <p:ext uri="{BB962C8B-B14F-4D97-AF65-F5344CB8AC3E}">
        <p14:creationId xmlns:p14="http://schemas.microsoft.com/office/powerpoint/2010/main" val="14274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en-US" altLang="zh-CN" dirty="0">
                <a:solidFill>
                  <a:schemeClr val="bg2">
                    <a:lumMod val="25000"/>
                  </a:schemeClr>
                </a:solidFill>
                <a:cs typeface="+mj-cs"/>
              </a:rPr>
              <a:t>8.2  </a:t>
            </a:r>
            <a:r>
              <a:rPr lang="zh-CN" altLang="zh-CN" dirty="0">
                <a:solidFill>
                  <a:schemeClr val="bg2">
                    <a:lumMod val="25000"/>
                  </a:schemeClr>
                </a:solidFill>
                <a:cs typeface="+mj-cs"/>
              </a:rPr>
              <a:t>指针运算</a:t>
            </a:r>
          </a:p>
          <a:p>
            <a:r>
              <a:rPr lang="zh-CN" altLang="zh-CN" dirty="0" smtClean="0">
                <a:solidFill>
                  <a:schemeClr val="bg2">
                    <a:lumMod val="25000"/>
                  </a:schemeClr>
                </a:solidFill>
                <a:cs typeface="+mj-cs"/>
              </a:rPr>
              <a:t>指针</a:t>
            </a:r>
            <a:r>
              <a:rPr lang="zh-CN" altLang="zh-CN" dirty="0">
                <a:solidFill>
                  <a:schemeClr val="bg2">
                    <a:lumMod val="25000"/>
                  </a:schemeClr>
                </a:solidFill>
                <a:cs typeface="+mj-cs"/>
              </a:rPr>
              <a:t>变量的内容是地址值，因此，指针运算实质上是地址运算</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指针</a:t>
            </a:r>
            <a:r>
              <a:rPr lang="zh-CN" altLang="zh-CN" dirty="0">
                <a:solidFill>
                  <a:schemeClr val="bg2">
                    <a:lumMod val="25000"/>
                  </a:schemeClr>
                </a:solidFill>
                <a:cs typeface="+mj-cs"/>
              </a:rPr>
              <a:t>运算主要有赋值运算、算术运算和关系运算。</a:t>
            </a:r>
          </a:p>
          <a:p>
            <a:pPr marL="0" indent="0">
              <a:buNone/>
            </a:pPr>
            <a:r>
              <a:rPr lang="en-US" altLang="zh-CN" dirty="0">
                <a:solidFill>
                  <a:schemeClr val="bg2">
                    <a:lumMod val="25000"/>
                  </a:schemeClr>
                </a:solidFill>
                <a:cs typeface="+mj-cs"/>
              </a:rPr>
              <a:t>8.2.1  </a:t>
            </a:r>
            <a:r>
              <a:rPr lang="zh-CN" altLang="zh-CN" dirty="0">
                <a:solidFill>
                  <a:schemeClr val="bg2">
                    <a:lumMod val="25000"/>
                  </a:schemeClr>
                </a:solidFill>
                <a:cs typeface="+mj-cs"/>
              </a:rPr>
              <a:t>指针的赋值运算</a:t>
            </a:r>
          </a:p>
          <a:p>
            <a:pPr marL="0" indent="0">
              <a:buNone/>
            </a:pPr>
            <a:r>
              <a:rPr lang="en-US" altLang="zh-CN" dirty="0">
                <a:solidFill>
                  <a:schemeClr val="bg2">
                    <a:lumMod val="25000"/>
                  </a:schemeClr>
                </a:solidFill>
                <a:cs typeface="+mj-cs"/>
              </a:rPr>
              <a:t>1. </a:t>
            </a:r>
            <a:r>
              <a:rPr lang="zh-CN" altLang="zh-CN" dirty="0">
                <a:solidFill>
                  <a:schemeClr val="bg2">
                    <a:lumMod val="25000"/>
                  </a:schemeClr>
                </a:solidFill>
                <a:cs typeface="+mj-cs"/>
              </a:rPr>
              <a:t>取地址运算和指针（指向）运算</a:t>
            </a:r>
          </a:p>
          <a:p>
            <a:r>
              <a:rPr lang="zh-CN" altLang="zh-CN" dirty="0">
                <a:solidFill>
                  <a:schemeClr val="bg2">
                    <a:lumMod val="25000"/>
                  </a:schemeClr>
                </a:solidFill>
                <a:cs typeface="+mj-cs"/>
              </a:rPr>
              <a:t>在介绍指针的赋值运算之前，先给大家介绍与指针有关的两个最基本运算：取地址运算和指针（指向）运算，取地址运算常用于给指针变量赋值。</a:t>
            </a:r>
          </a:p>
          <a:p>
            <a:endParaRPr lang="zh-CN" altLang="en-US" dirty="0"/>
          </a:p>
        </p:txBody>
      </p:sp>
    </p:spTree>
    <p:extLst>
      <p:ext uri="{BB962C8B-B14F-4D97-AF65-F5344CB8AC3E}">
        <p14:creationId xmlns:p14="http://schemas.microsoft.com/office/powerpoint/2010/main" val="4015411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86189"/>
            <a:ext cx="11193880" cy="4809505"/>
          </a:xfrm>
        </p:spPr>
        <p:txBody>
          <a:bodyPr>
            <a:normAutofit fontScale="85000" lnSpcReduction="20000"/>
          </a:bodyPr>
          <a:lstStyle/>
          <a:p>
            <a:pPr marL="0" indent="0">
              <a:buNone/>
            </a:pPr>
            <a:r>
              <a:rPr lang="zh-CN" altLang="zh-CN" dirty="0">
                <a:solidFill>
                  <a:schemeClr val="bg2">
                    <a:lumMod val="25000"/>
                  </a:schemeClr>
                </a:solidFill>
              </a:rPr>
              <a:t>① 取地址运算</a:t>
            </a:r>
          </a:p>
          <a:p>
            <a:r>
              <a:rPr lang="zh-CN" altLang="zh-CN" dirty="0">
                <a:solidFill>
                  <a:schemeClr val="bg2">
                    <a:lumMod val="25000"/>
                  </a:schemeClr>
                </a:solidFill>
              </a:rPr>
              <a:t>取地址运算是通过单目运算符“</a:t>
            </a:r>
            <a:r>
              <a:rPr lang="en-US" altLang="zh-CN" dirty="0">
                <a:solidFill>
                  <a:schemeClr val="bg2">
                    <a:lumMod val="25000"/>
                  </a:schemeClr>
                </a:solidFill>
              </a:rPr>
              <a:t>&amp;</a:t>
            </a:r>
            <a:r>
              <a:rPr lang="zh-CN" altLang="zh-CN" dirty="0">
                <a:solidFill>
                  <a:schemeClr val="bg2">
                    <a:lumMod val="25000"/>
                  </a:schemeClr>
                </a:solidFill>
              </a:rPr>
              <a:t>”实现的，其功能是取操作对象的地址，运算优先级处于第</a:t>
            </a:r>
            <a:r>
              <a:rPr lang="en-US" altLang="zh-CN" dirty="0">
                <a:solidFill>
                  <a:schemeClr val="bg2">
                    <a:lumMod val="25000"/>
                  </a:schemeClr>
                </a:solidFill>
              </a:rPr>
              <a:t>2</a:t>
            </a:r>
            <a:r>
              <a:rPr lang="zh-CN" altLang="zh-CN" dirty="0">
                <a:solidFill>
                  <a:schemeClr val="bg2">
                    <a:lumMod val="25000"/>
                  </a:schemeClr>
                </a:solidFill>
              </a:rPr>
              <a:t>优先级，具有右结合性。</a:t>
            </a:r>
          </a:p>
          <a:p>
            <a:r>
              <a:rPr lang="zh-CN" altLang="zh-CN" dirty="0">
                <a:solidFill>
                  <a:schemeClr val="bg2">
                    <a:lumMod val="25000"/>
                  </a:schemeClr>
                </a:solidFill>
              </a:rPr>
              <a:t>例如：</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a=20;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定义整型变量</a:t>
            </a:r>
            <a:r>
              <a:rPr lang="en-US" altLang="zh-CN" dirty="0">
                <a:solidFill>
                  <a:schemeClr val="bg2">
                    <a:lumMod val="25000"/>
                  </a:schemeClr>
                </a:solidFill>
              </a:rPr>
              <a:t>a</a:t>
            </a:r>
            <a:r>
              <a:rPr lang="zh-CN" altLang="zh-CN" dirty="0">
                <a:solidFill>
                  <a:schemeClr val="bg2">
                    <a:lumMod val="25000"/>
                  </a:schemeClr>
                </a:solidFill>
              </a:rPr>
              <a:t>并赋值</a:t>
            </a:r>
            <a:r>
              <a:rPr lang="en-US" altLang="zh-CN" dirty="0">
                <a:solidFill>
                  <a:schemeClr val="bg2">
                    <a:lumMod val="25000"/>
                  </a:schemeClr>
                </a:solidFill>
              </a:rPr>
              <a:t>20*/</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float b=21.5;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定义单精度型变量</a:t>
            </a:r>
            <a:r>
              <a:rPr lang="en-US" altLang="zh-CN" dirty="0">
                <a:solidFill>
                  <a:schemeClr val="bg2">
                    <a:lumMod val="25000"/>
                  </a:schemeClr>
                </a:solidFill>
              </a:rPr>
              <a:t>b</a:t>
            </a:r>
            <a:r>
              <a:rPr lang="zh-CN" altLang="zh-CN" dirty="0">
                <a:solidFill>
                  <a:schemeClr val="bg2">
                    <a:lumMod val="25000"/>
                  </a:schemeClr>
                </a:solidFill>
              </a:rPr>
              <a:t>并赋值</a:t>
            </a:r>
            <a:r>
              <a:rPr lang="en-US" altLang="zh-CN" dirty="0">
                <a:solidFill>
                  <a:schemeClr val="bg2">
                    <a:lumMod val="25000"/>
                  </a:schemeClr>
                </a:solidFill>
              </a:rPr>
              <a:t>21.5*/</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*pa;        </a:t>
            </a:r>
            <a:r>
              <a:rPr lang="en-US" altLang="zh-CN" dirty="0" smtClean="0">
                <a:solidFill>
                  <a:schemeClr val="bg2">
                    <a:lumMod val="25000"/>
                  </a:schemeClr>
                </a:solidFill>
              </a:rPr>
              <a:t>     /*</a:t>
            </a:r>
            <a:r>
              <a:rPr lang="zh-CN" altLang="zh-CN" dirty="0">
                <a:solidFill>
                  <a:schemeClr val="bg2">
                    <a:lumMod val="25000"/>
                  </a:schemeClr>
                </a:solidFill>
              </a:rPr>
              <a:t>定义指针变量</a:t>
            </a:r>
            <a:r>
              <a:rPr lang="en-US" altLang="zh-CN" dirty="0">
                <a:solidFill>
                  <a:schemeClr val="bg2">
                    <a:lumMod val="25000"/>
                  </a:schemeClr>
                </a:solidFill>
              </a:rPr>
              <a:t>pa</a:t>
            </a:r>
            <a:r>
              <a:rPr lang="zh-CN" altLang="zh-CN" dirty="0">
                <a:solidFill>
                  <a:schemeClr val="bg2">
                    <a:lumMod val="25000"/>
                  </a:schemeClr>
                </a:solidFill>
              </a:rPr>
              <a:t>，未赋初值</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float *</a:t>
            </a:r>
            <a:r>
              <a:rPr lang="en-US" altLang="zh-CN" dirty="0" err="1">
                <a:solidFill>
                  <a:schemeClr val="bg2">
                    <a:lumMod val="25000"/>
                  </a:schemeClr>
                </a:solidFill>
              </a:rPr>
              <a:t>pb</a:t>
            </a: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定义指针变量</a:t>
            </a:r>
            <a:r>
              <a:rPr lang="en-US" altLang="zh-CN" dirty="0" err="1">
                <a:solidFill>
                  <a:schemeClr val="bg2">
                    <a:lumMod val="25000"/>
                  </a:schemeClr>
                </a:solidFill>
              </a:rPr>
              <a:t>pb</a:t>
            </a:r>
            <a:r>
              <a:rPr lang="zh-CN" altLang="zh-CN" dirty="0">
                <a:solidFill>
                  <a:schemeClr val="bg2">
                    <a:lumMod val="25000"/>
                  </a:schemeClr>
                </a:solidFill>
              </a:rPr>
              <a:t>，未赋初值</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pa=&amp;a;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通过取地址运算，将系统为变量</a:t>
            </a:r>
            <a:r>
              <a:rPr lang="en-US" altLang="zh-CN" dirty="0">
                <a:solidFill>
                  <a:schemeClr val="bg2">
                    <a:lumMod val="25000"/>
                  </a:schemeClr>
                </a:solidFill>
              </a:rPr>
              <a:t>a</a:t>
            </a:r>
            <a:r>
              <a:rPr lang="zh-CN" altLang="zh-CN" dirty="0">
                <a:solidFill>
                  <a:schemeClr val="bg2">
                    <a:lumMod val="25000"/>
                  </a:schemeClr>
                </a:solidFill>
              </a:rPr>
              <a:t>分配的内存单元首地址赋值给</a:t>
            </a:r>
            <a:r>
              <a:rPr lang="en-US" altLang="zh-CN" dirty="0">
                <a:solidFill>
                  <a:schemeClr val="bg2">
                    <a:lumMod val="25000"/>
                  </a:schemeClr>
                </a:solidFill>
              </a:rPr>
              <a:t>pa */</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pb</a:t>
            </a:r>
            <a:r>
              <a:rPr lang="en-US" altLang="zh-CN" dirty="0">
                <a:solidFill>
                  <a:schemeClr val="bg2">
                    <a:lumMod val="25000"/>
                  </a:schemeClr>
                </a:solidFill>
              </a:rPr>
              <a:t>=&amp;b;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通过取地址运算，将系统为变量</a:t>
            </a:r>
            <a:r>
              <a:rPr lang="en-US" altLang="zh-CN" dirty="0">
                <a:solidFill>
                  <a:schemeClr val="bg2">
                    <a:lumMod val="25000"/>
                  </a:schemeClr>
                </a:solidFill>
              </a:rPr>
              <a:t>b</a:t>
            </a:r>
            <a:r>
              <a:rPr lang="zh-CN" altLang="zh-CN" dirty="0">
                <a:solidFill>
                  <a:schemeClr val="bg2">
                    <a:lumMod val="25000"/>
                  </a:schemeClr>
                </a:solidFill>
              </a:rPr>
              <a:t>分配的内存单元首地址赋值给</a:t>
            </a:r>
            <a:r>
              <a:rPr lang="en-US" altLang="zh-CN" dirty="0" err="1">
                <a:solidFill>
                  <a:schemeClr val="bg2">
                    <a:lumMod val="25000"/>
                  </a:schemeClr>
                </a:solidFill>
              </a:rPr>
              <a:t>pb</a:t>
            </a:r>
            <a:r>
              <a:rPr lang="en-US" altLang="zh-CN" dirty="0">
                <a:solidFill>
                  <a:schemeClr val="bg2">
                    <a:lumMod val="25000"/>
                  </a:schemeClr>
                </a:solidFill>
              </a:rPr>
              <a:t> */</a:t>
            </a:r>
            <a:endParaRPr lang="zh-CN" altLang="zh-CN" dirty="0">
              <a:solidFill>
                <a:schemeClr val="bg2">
                  <a:lumMod val="25000"/>
                </a:schemeClr>
              </a:solidFill>
            </a:endParaRPr>
          </a:p>
          <a:p>
            <a:r>
              <a:rPr lang="zh-CN" altLang="zh-CN" dirty="0">
                <a:solidFill>
                  <a:schemeClr val="bg2">
                    <a:lumMod val="25000"/>
                  </a:schemeClr>
                </a:solidFill>
              </a:rPr>
              <a:t>表达式</a:t>
            </a:r>
            <a:r>
              <a:rPr lang="en-US" altLang="zh-CN" dirty="0">
                <a:solidFill>
                  <a:schemeClr val="bg2">
                    <a:lumMod val="25000"/>
                  </a:schemeClr>
                </a:solidFill>
              </a:rPr>
              <a:t>&amp;a</a:t>
            </a:r>
            <a:r>
              <a:rPr lang="zh-CN" altLang="zh-CN" dirty="0">
                <a:solidFill>
                  <a:schemeClr val="bg2">
                    <a:lumMod val="25000"/>
                  </a:schemeClr>
                </a:solidFill>
              </a:rPr>
              <a:t>和</a:t>
            </a:r>
            <a:r>
              <a:rPr lang="en-US" altLang="zh-CN" dirty="0">
                <a:solidFill>
                  <a:schemeClr val="bg2">
                    <a:lumMod val="25000"/>
                  </a:schemeClr>
                </a:solidFill>
              </a:rPr>
              <a:t>&amp;b</a:t>
            </a:r>
            <a:r>
              <a:rPr lang="zh-CN" altLang="zh-CN" dirty="0">
                <a:solidFill>
                  <a:schemeClr val="bg2">
                    <a:lumMod val="25000"/>
                  </a:schemeClr>
                </a:solidFill>
              </a:rPr>
              <a:t>的值分别是系统为变量</a:t>
            </a:r>
            <a:r>
              <a:rPr lang="en-US" altLang="zh-CN" dirty="0">
                <a:solidFill>
                  <a:schemeClr val="bg2">
                    <a:lumMod val="25000"/>
                  </a:schemeClr>
                </a:solidFill>
              </a:rPr>
              <a:t>a</a:t>
            </a:r>
            <a:r>
              <a:rPr lang="zh-CN" altLang="zh-CN" dirty="0">
                <a:solidFill>
                  <a:schemeClr val="bg2">
                    <a:lumMod val="25000"/>
                  </a:schemeClr>
                </a:solidFill>
              </a:rPr>
              <a:t>和</a:t>
            </a:r>
            <a:r>
              <a:rPr lang="en-US" altLang="zh-CN" dirty="0">
                <a:solidFill>
                  <a:schemeClr val="bg2">
                    <a:lumMod val="25000"/>
                  </a:schemeClr>
                </a:solidFill>
              </a:rPr>
              <a:t>b</a:t>
            </a:r>
            <a:r>
              <a:rPr lang="zh-CN" altLang="zh-CN" dirty="0">
                <a:solidFill>
                  <a:schemeClr val="bg2">
                    <a:lumMod val="25000"/>
                  </a:schemeClr>
                </a:solidFill>
              </a:rPr>
              <a:t>分配的内存单元首地址，通过表达式</a:t>
            </a:r>
            <a:r>
              <a:rPr lang="en-US" altLang="zh-CN" dirty="0">
                <a:solidFill>
                  <a:schemeClr val="bg2">
                    <a:lumMod val="25000"/>
                  </a:schemeClr>
                </a:solidFill>
              </a:rPr>
              <a:t>pa=&amp;a</a:t>
            </a:r>
            <a:r>
              <a:rPr lang="zh-CN" altLang="zh-CN" dirty="0">
                <a:solidFill>
                  <a:schemeClr val="bg2">
                    <a:lumMod val="25000"/>
                  </a:schemeClr>
                </a:solidFill>
              </a:rPr>
              <a:t>和</a:t>
            </a:r>
            <a:r>
              <a:rPr lang="en-US" altLang="zh-CN" dirty="0" err="1">
                <a:solidFill>
                  <a:schemeClr val="bg2">
                    <a:lumMod val="25000"/>
                  </a:schemeClr>
                </a:solidFill>
              </a:rPr>
              <a:t>pb</a:t>
            </a:r>
            <a:r>
              <a:rPr lang="en-US" altLang="zh-CN" dirty="0">
                <a:solidFill>
                  <a:schemeClr val="bg2">
                    <a:lumMod val="25000"/>
                  </a:schemeClr>
                </a:solidFill>
              </a:rPr>
              <a:t>=&amp;b</a:t>
            </a:r>
            <a:r>
              <a:rPr lang="zh-CN" altLang="zh-CN" dirty="0">
                <a:solidFill>
                  <a:schemeClr val="bg2">
                    <a:lumMod val="25000"/>
                  </a:schemeClr>
                </a:solidFill>
              </a:rPr>
              <a:t>使变量</a:t>
            </a:r>
            <a:r>
              <a:rPr lang="en-US" altLang="zh-CN" dirty="0">
                <a:solidFill>
                  <a:schemeClr val="bg2">
                    <a:lumMod val="25000"/>
                  </a:schemeClr>
                </a:solidFill>
              </a:rPr>
              <a:t>pa</a:t>
            </a:r>
            <a:r>
              <a:rPr lang="zh-CN" altLang="zh-CN" dirty="0">
                <a:solidFill>
                  <a:schemeClr val="bg2">
                    <a:lumMod val="25000"/>
                  </a:schemeClr>
                </a:solidFill>
              </a:rPr>
              <a:t>和</a:t>
            </a:r>
            <a:r>
              <a:rPr lang="en-US" altLang="zh-CN" dirty="0" err="1">
                <a:solidFill>
                  <a:schemeClr val="bg2">
                    <a:lumMod val="25000"/>
                  </a:schemeClr>
                </a:solidFill>
              </a:rPr>
              <a:t>pb</a:t>
            </a:r>
            <a:r>
              <a:rPr lang="zh-CN" altLang="zh-CN" dirty="0">
                <a:solidFill>
                  <a:schemeClr val="bg2">
                    <a:lumMod val="25000"/>
                  </a:schemeClr>
                </a:solidFill>
              </a:rPr>
              <a:t>分别指向变量</a:t>
            </a:r>
            <a:r>
              <a:rPr lang="en-US" altLang="zh-CN" dirty="0">
                <a:solidFill>
                  <a:schemeClr val="bg2">
                    <a:lumMod val="25000"/>
                  </a:schemeClr>
                </a:solidFill>
              </a:rPr>
              <a:t>a</a:t>
            </a:r>
            <a:r>
              <a:rPr lang="zh-CN" altLang="zh-CN" dirty="0">
                <a:solidFill>
                  <a:schemeClr val="bg2">
                    <a:lumMod val="25000"/>
                  </a:schemeClr>
                </a:solidFill>
              </a:rPr>
              <a:t>和变量</a:t>
            </a:r>
            <a:r>
              <a:rPr lang="en-US" altLang="zh-CN" dirty="0">
                <a:solidFill>
                  <a:schemeClr val="bg2">
                    <a:lumMod val="25000"/>
                  </a:schemeClr>
                </a:solidFill>
              </a:rPr>
              <a:t>b</a:t>
            </a:r>
            <a:r>
              <a:rPr lang="zh-CN" altLang="zh-CN" dirty="0">
                <a:solidFill>
                  <a:schemeClr val="bg2">
                    <a:lumMod val="25000"/>
                  </a:schemeClr>
                </a:solidFill>
              </a:rPr>
              <a:t>。</a:t>
            </a:r>
          </a:p>
          <a:p>
            <a:r>
              <a:rPr lang="zh-CN" altLang="zh-CN" dirty="0">
                <a:solidFill>
                  <a:schemeClr val="bg2">
                    <a:lumMod val="25000"/>
                  </a:schemeClr>
                </a:solidFill>
              </a:rPr>
              <a:t>对于常量、表达式和寄存器变量不能使用取地址运算符“</a:t>
            </a:r>
            <a:r>
              <a:rPr lang="en-US" altLang="zh-CN" dirty="0">
                <a:solidFill>
                  <a:schemeClr val="bg2">
                    <a:lumMod val="25000"/>
                  </a:schemeClr>
                </a:solidFill>
              </a:rPr>
              <a:t>&amp;</a:t>
            </a:r>
            <a:r>
              <a:rPr lang="zh-CN" altLang="zh-CN" dirty="0">
                <a:solidFill>
                  <a:schemeClr val="bg2">
                    <a:lumMod val="25000"/>
                  </a:schemeClr>
                </a:solidFill>
              </a:rPr>
              <a:t>”组成取</a:t>
            </a:r>
            <a:r>
              <a:rPr lang="zh-CN" altLang="zh-CN" dirty="0" smtClean="0">
                <a:solidFill>
                  <a:schemeClr val="bg2">
                    <a:lumMod val="25000"/>
                  </a:schemeClr>
                </a:solidFill>
              </a:rPr>
              <a:t>地址。</a:t>
            </a:r>
            <a:endParaRPr lang="zh-CN" altLang="zh-CN" dirty="0">
              <a:solidFill>
                <a:schemeClr val="bg2">
                  <a:lumMod val="25000"/>
                </a:schemeClr>
              </a:solidFill>
            </a:endParaRPr>
          </a:p>
          <a:p>
            <a:r>
              <a:rPr lang="zh-CN" altLang="en-US" dirty="0" smtClean="0">
                <a:solidFill>
                  <a:schemeClr val="bg2">
                    <a:lumMod val="25000"/>
                  </a:schemeClr>
                </a:solidFill>
              </a:rPr>
              <a:t>注意：</a:t>
            </a:r>
            <a:r>
              <a:rPr lang="zh-CN" altLang="zh-CN" dirty="0" smtClean="0">
                <a:solidFill>
                  <a:schemeClr val="bg2">
                    <a:lumMod val="25000"/>
                  </a:schemeClr>
                </a:solidFill>
              </a:rPr>
              <a:t>在</a:t>
            </a:r>
            <a:r>
              <a:rPr lang="zh-CN" altLang="zh-CN" dirty="0">
                <a:solidFill>
                  <a:schemeClr val="bg2">
                    <a:lumMod val="25000"/>
                  </a:schemeClr>
                </a:solidFill>
              </a:rPr>
              <a:t>程序中取一个变量的地址时，该变量应该是已经定义的变量，只有定义了的变量系统才会给其分配内存单元，才有内存</a:t>
            </a:r>
            <a:r>
              <a:rPr lang="zh-CN" altLang="zh-CN" dirty="0" smtClean="0">
                <a:solidFill>
                  <a:schemeClr val="bg2">
                    <a:lumMod val="25000"/>
                  </a:schemeClr>
                </a:solidFill>
              </a:rPr>
              <a:t>地址。</a:t>
            </a:r>
            <a:endParaRPr lang="zh-CN" altLang="en-US" dirty="0"/>
          </a:p>
        </p:txBody>
      </p:sp>
    </p:spTree>
    <p:extLst>
      <p:ext uri="{BB962C8B-B14F-4D97-AF65-F5344CB8AC3E}">
        <p14:creationId xmlns:p14="http://schemas.microsoft.com/office/powerpoint/2010/main" val="3802370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85000" lnSpcReduction="20000"/>
          </a:bodyPr>
          <a:lstStyle/>
          <a:p>
            <a:pPr marL="0" indent="0">
              <a:buNone/>
            </a:pPr>
            <a:r>
              <a:rPr lang="zh-CN" altLang="zh-CN" dirty="0">
                <a:solidFill>
                  <a:schemeClr val="bg2">
                    <a:lumMod val="25000"/>
                  </a:schemeClr>
                </a:solidFill>
              </a:rPr>
              <a:t>② 指针（指向）运算</a:t>
            </a:r>
          </a:p>
          <a:p>
            <a:r>
              <a:rPr lang="zh-CN" altLang="zh-CN" dirty="0">
                <a:solidFill>
                  <a:schemeClr val="bg2">
                    <a:lumMod val="25000"/>
                  </a:schemeClr>
                </a:solidFill>
              </a:rPr>
              <a:t>指针（指向）运算通过单目运算符“</a:t>
            </a:r>
            <a:r>
              <a:rPr lang="en-US" altLang="zh-CN" dirty="0">
                <a:solidFill>
                  <a:schemeClr val="bg2">
                    <a:lumMod val="25000"/>
                  </a:schemeClr>
                </a:solidFill>
              </a:rPr>
              <a:t>*</a:t>
            </a:r>
            <a:r>
              <a:rPr lang="zh-CN" altLang="zh-CN" dirty="0">
                <a:solidFill>
                  <a:schemeClr val="bg2">
                    <a:lumMod val="25000"/>
                  </a:schemeClr>
                </a:solidFill>
              </a:rPr>
              <a:t>”实现，单目运算符“</a:t>
            </a:r>
            <a:r>
              <a:rPr lang="en-US" altLang="zh-CN" dirty="0">
                <a:solidFill>
                  <a:schemeClr val="bg2">
                    <a:lumMod val="25000"/>
                  </a:schemeClr>
                </a:solidFill>
              </a:rPr>
              <a:t>*</a:t>
            </a:r>
            <a:r>
              <a:rPr lang="zh-CN" altLang="zh-CN" dirty="0">
                <a:solidFill>
                  <a:schemeClr val="bg2">
                    <a:lumMod val="25000"/>
                  </a:schemeClr>
                </a:solidFill>
              </a:rPr>
              <a:t>”的功能是按操作对象的内容（地址值）访问对应的存储单元，与单目运算符“</a:t>
            </a:r>
            <a:r>
              <a:rPr lang="en-US" altLang="zh-CN" dirty="0">
                <a:solidFill>
                  <a:schemeClr val="bg2">
                    <a:lumMod val="25000"/>
                  </a:schemeClr>
                </a:solidFill>
              </a:rPr>
              <a:t>&amp;</a:t>
            </a:r>
            <a:r>
              <a:rPr lang="zh-CN" altLang="zh-CN" dirty="0">
                <a:solidFill>
                  <a:schemeClr val="bg2">
                    <a:lumMod val="25000"/>
                  </a:schemeClr>
                </a:solidFill>
              </a:rPr>
              <a:t>”的运算优先级相同，运算优先级处于第</a:t>
            </a:r>
            <a:r>
              <a:rPr lang="en-US" altLang="zh-CN" dirty="0">
                <a:solidFill>
                  <a:schemeClr val="bg2">
                    <a:lumMod val="25000"/>
                  </a:schemeClr>
                </a:solidFill>
              </a:rPr>
              <a:t>2</a:t>
            </a:r>
            <a:r>
              <a:rPr lang="zh-CN" altLang="zh-CN" dirty="0">
                <a:solidFill>
                  <a:schemeClr val="bg2">
                    <a:lumMod val="25000"/>
                  </a:schemeClr>
                </a:solidFill>
              </a:rPr>
              <a:t>优先级，具有右结合性。单目运算符“</a:t>
            </a:r>
            <a:r>
              <a:rPr lang="en-US" altLang="zh-CN" dirty="0">
                <a:solidFill>
                  <a:schemeClr val="bg2">
                    <a:lumMod val="25000"/>
                  </a:schemeClr>
                </a:solidFill>
              </a:rPr>
              <a:t>*</a:t>
            </a:r>
            <a:r>
              <a:rPr lang="zh-CN" altLang="zh-CN" dirty="0">
                <a:solidFill>
                  <a:schemeClr val="bg2">
                    <a:lumMod val="25000"/>
                  </a:schemeClr>
                </a:solidFill>
              </a:rPr>
              <a:t>”与单目运算符“</a:t>
            </a:r>
            <a:r>
              <a:rPr lang="en-US" altLang="zh-CN" dirty="0">
                <a:solidFill>
                  <a:schemeClr val="bg2">
                    <a:lumMod val="25000"/>
                  </a:schemeClr>
                </a:solidFill>
              </a:rPr>
              <a:t>&amp;</a:t>
            </a:r>
            <a:r>
              <a:rPr lang="zh-CN" altLang="zh-CN" dirty="0">
                <a:solidFill>
                  <a:schemeClr val="bg2">
                    <a:lumMod val="25000"/>
                  </a:schemeClr>
                </a:solidFill>
              </a:rPr>
              <a:t>”互为逆运算。</a:t>
            </a:r>
          </a:p>
          <a:p>
            <a:r>
              <a:rPr lang="zh-CN" altLang="zh-CN" dirty="0" smtClean="0">
                <a:solidFill>
                  <a:schemeClr val="bg2">
                    <a:lumMod val="25000"/>
                  </a:schemeClr>
                </a:solidFill>
              </a:rPr>
              <a:t>例子</a:t>
            </a:r>
            <a:r>
              <a:rPr lang="zh-CN" altLang="en-US" dirty="0" smtClean="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 = 15, b = 99, c = 222;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定义三个整型变量</a:t>
            </a:r>
            <a:r>
              <a:rPr lang="en-US" altLang="zh-CN" dirty="0">
                <a:solidFill>
                  <a:schemeClr val="bg2">
                    <a:lumMod val="25000"/>
                  </a:schemeClr>
                </a:solidFill>
              </a:rPr>
              <a:t>a</a:t>
            </a:r>
            <a:r>
              <a:rPr lang="zh-CN" altLang="zh-CN" dirty="0">
                <a:solidFill>
                  <a:schemeClr val="bg2">
                    <a:lumMod val="25000"/>
                  </a:schemeClr>
                </a:solidFill>
              </a:rPr>
              <a:t>、</a:t>
            </a:r>
            <a:r>
              <a:rPr lang="en-US" altLang="zh-CN" dirty="0">
                <a:solidFill>
                  <a:schemeClr val="bg2">
                    <a:lumMod val="25000"/>
                  </a:schemeClr>
                </a:solidFill>
              </a:rPr>
              <a:t>b</a:t>
            </a:r>
            <a:r>
              <a:rPr lang="zh-CN" altLang="zh-CN" dirty="0">
                <a:solidFill>
                  <a:schemeClr val="bg2">
                    <a:lumMod val="25000"/>
                  </a:schemeClr>
                </a:solidFill>
              </a:rPr>
              <a:t>、</a:t>
            </a:r>
            <a:r>
              <a:rPr lang="en-US" altLang="zh-CN" dirty="0">
                <a:solidFill>
                  <a:schemeClr val="bg2">
                    <a:lumMod val="25000"/>
                  </a:schemeClr>
                </a:solidFill>
              </a:rPr>
              <a:t>c</a:t>
            </a:r>
            <a:r>
              <a:rPr lang="zh-CN" altLang="zh-CN" dirty="0">
                <a:solidFill>
                  <a:schemeClr val="bg2">
                    <a:lumMod val="25000"/>
                  </a:schemeClr>
                </a:solidFill>
              </a:rPr>
              <a:t>，并分别赋初值</a:t>
            </a:r>
            <a:r>
              <a:rPr lang="en-US" altLang="zh-CN" dirty="0">
                <a:solidFill>
                  <a:schemeClr val="bg2">
                    <a:lumMod val="25000"/>
                  </a:schemeClr>
                </a:solidFill>
              </a:rPr>
              <a:t> */</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*p = &amp;a;              </a:t>
            </a:r>
            <a:r>
              <a:rPr lang="en-US" altLang="zh-CN" dirty="0" smtClean="0">
                <a:solidFill>
                  <a:schemeClr val="bg2">
                    <a:lumMod val="25000"/>
                  </a:schemeClr>
                </a:solidFill>
              </a:rPr>
              <a:t>                  /*</a:t>
            </a:r>
            <a:r>
              <a:rPr lang="zh-CN" altLang="zh-CN" dirty="0">
                <a:solidFill>
                  <a:schemeClr val="bg2">
                    <a:lumMod val="25000"/>
                  </a:schemeClr>
                </a:solidFill>
              </a:rPr>
              <a:t>定义指针变量</a:t>
            </a:r>
            <a:r>
              <a:rPr lang="en-US" altLang="zh-CN" dirty="0">
                <a:solidFill>
                  <a:schemeClr val="bg2">
                    <a:lumMod val="25000"/>
                  </a:schemeClr>
                </a:solidFill>
              </a:rPr>
              <a:t>p</a:t>
            </a:r>
            <a:r>
              <a:rPr lang="zh-CN" altLang="zh-CN" dirty="0">
                <a:solidFill>
                  <a:schemeClr val="bg2">
                    <a:lumMod val="25000"/>
                  </a:schemeClr>
                </a:solidFill>
              </a:rPr>
              <a:t>，并使</a:t>
            </a:r>
            <a:r>
              <a:rPr lang="en-US" altLang="zh-CN" dirty="0">
                <a:solidFill>
                  <a:schemeClr val="bg2">
                    <a:lumMod val="25000"/>
                  </a:schemeClr>
                </a:solidFill>
              </a:rPr>
              <a:t>p</a:t>
            </a:r>
            <a:r>
              <a:rPr lang="zh-CN" altLang="zh-CN" dirty="0">
                <a:solidFill>
                  <a:schemeClr val="bg2">
                    <a:lumMod val="25000"/>
                  </a:schemeClr>
                </a:solidFill>
              </a:rPr>
              <a:t>指向变量</a:t>
            </a:r>
            <a:r>
              <a:rPr lang="en-US" altLang="zh-CN" dirty="0">
                <a:solidFill>
                  <a:schemeClr val="bg2">
                    <a:lumMod val="25000"/>
                  </a:schemeClr>
                </a:solidFill>
              </a:rPr>
              <a:t>a */</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 = b;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通过指针变量修改内存中的数据</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c = *p;                  </a:t>
            </a:r>
            <a:r>
              <a:rPr lang="en-US" altLang="zh-CN" dirty="0" smtClean="0">
                <a:solidFill>
                  <a:schemeClr val="bg2">
                    <a:lumMod val="25000"/>
                  </a:schemeClr>
                </a:solidFill>
              </a:rPr>
              <a:t>                     /*</a:t>
            </a:r>
            <a:r>
              <a:rPr lang="zh-CN" altLang="zh-CN" dirty="0">
                <a:solidFill>
                  <a:schemeClr val="bg2">
                    <a:lumMod val="25000"/>
                  </a:schemeClr>
                </a:solidFill>
              </a:rPr>
              <a:t>通过指针变量获取内存中的数据</a:t>
            </a: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a:solidFill>
                  <a:schemeClr val="bg2">
                    <a:lumMod val="25000"/>
                  </a:schemeClr>
                </a:solidFill>
              </a:rPr>
              <a:t>表达式</a:t>
            </a:r>
            <a:r>
              <a:rPr lang="en-US" altLang="zh-CN" dirty="0">
                <a:solidFill>
                  <a:schemeClr val="bg2">
                    <a:lumMod val="25000"/>
                  </a:schemeClr>
                </a:solidFill>
              </a:rPr>
              <a:t>*p = b</a:t>
            </a:r>
            <a:r>
              <a:rPr lang="zh-CN" altLang="zh-CN" dirty="0">
                <a:solidFill>
                  <a:schemeClr val="bg2">
                    <a:lumMod val="25000"/>
                  </a:schemeClr>
                </a:solidFill>
              </a:rPr>
              <a:t>相当于</a:t>
            </a:r>
            <a:r>
              <a:rPr lang="en-US" altLang="zh-CN" dirty="0">
                <a:solidFill>
                  <a:schemeClr val="bg2">
                    <a:lumMod val="25000"/>
                  </a:schemeClr>
                </a:solidFill>
              </a:rPr>
              <a:t>a = b</a:t>
            </a:r>
            <a:r>
              <a:rPr lang="zh-CN" altLang="zh-CN" dirty="0">
                <a:solidFill>
                  <a:schemeClr val="bg2">
                    <a:lumMod val="25000"/>
                  </a:schemeClr>
                </a:solidFill>
              </a:rPr>
              <a:t>，由于指针变量</a:t>
            </a:r>
            <a:r>
              <a:rPr lang="en-US" altLang="zh-CN" dirty="0">
                <a:solidFill>
                  <a:schemeClr val="bg2">
                    <a:lumMod val="25000"/>
                  </a:schemeClr>
                </a:solidFill>
              </a:rPr>
              <a:t>p</a:t>
            </a:r>
            <a:r>
              <a:rPr lang="zh-CN" altLang="zh-CN" dirty="0">
                <a:solidFill>
                  <a:schemeClr val="bg2">
                    <a:lumMod val="25000"/>
                  </a:schemeClr>
                </a:solidFill>
              </a:rPr>
              <a:t>指向整型变量</a:t>
            </a:r>
            <a:r>
              <a:rPr lang="en-US" altLang="zh-CN" dirty="0">
                <a:solidFill>
                  <a:schemeClr val="bg2">
                    <a:lumMod val="25000"/>
                  </a:schemeClr>
                </a:solidFill>
              </a:rPr>
              <a:t>a</a:t>
            </a:r>
            <a:r>
              <a:rPr lang="zh-CN" altLang="zh-CN" dirty="0">
                <a:solidFill>
                  <a:schemeClr val="bg2">
                    <a:lumMod val="25000"/>
                  </a:schemeClr>
                </a:solidFill>
              </a:rPr>
              <a:t>，变量</a:t>
            </a:r>
            <a:r>
              <a:rPr lang="en-US" altLang="zh-CN" dirty="0">
                <a:solidFill>
                  <a:schemeClr val="bg2">
                    <a:lumMod val="25000"/>
                  </a:schemeClr>
                </a:solidFill>
              </a:rPr>
              <a:t>p</a:t>
            </a:r>
            <a:r>
              <a:rPr lang="zh-CN" altLang="zh-CN" dirty="0">
                <a:solidFill>
                  <a:schemeClr val="bg2">
                    <a:lumMod val="25000"/>
                  </a:schemeClr>
                </a:solidFill>
              </a:rPr>
              <a:t>存储变量</a:t>
            </a:r>
            <a:r>
              <a:rPr lang="en-US" altLang="zh-CN" dirty="0">
                <a:solidFill>
                  <a:schemeClr val="bg2">
                    <a:lumMod val="25000"/>
                  </a:schemeClr>
                </a:solidFill>
              </a:rPr>
              <a:t>a</a:t>
            </a:r>
            <a:r>
              <a:rPr lang="zh-CN" altLang="zh-CN" dirty="0">
                <a:solidFill>
                  <a:schemeClr val="bg2">
                    <a:lumMod val="25000"/>
                  </a:schemeClr>
                </a:solidFill>
              </a:rPr>
              <a:t>存储单元的首地址，</a:t>
            </a:r>
            <a:r>
              <a:rPr lang="en-US" altLang="zh-CN" dirty="0">
                <a:solidFill>
                  <a:schemeClr val="bg2">
                    <a:lumMod val="25000"/>
                  </a:schemeClr>
                </a:solidFill>
              </a:rPr>
              <a:t>*p</a:t>
            </a:r>
            <a:r>
              <a:rPr lang="zh-CN" altLang="zh-CN" dirty="0">
                <a:solidFill>
                  <a:schemeClr val="bg2">
                    <a:lumMod val="25000"/>
                  </a:schemeClr>
                </a:solidFill>
              </a:rPr>
              <a:t>表示变量</a:t>
            </a:r>
            <a:r>
              <a:rPr lang="en-US" altLang="zh-CN" dirty="0">
                <a:solidFill>
                  <a:schemeClr val="bg2">
                    <a:lumMod val="25000"/>
                  </a:schemeClr>
                </a:solidFill>
              </a:rPr>
              <a:t>p</a:t>
            </a:r>
            <a:r>
              <a:rPr lang="zh-CN" altLang="zh-CN" dirty="0">
                <a:solidFill>
                  <a:schemeClr val="bg2">
                    <a:lumMod val="25000"/>
                  </a:schemeClr>
                </a:solidFill>
              </a:rPr>
              <a:t>指向存储单元的值，即变量</a:t>
            </a:r>
            <a:r>
              <a:rPr lang="en-US" altLang="zh-CN" dirty="0">
                <a:solidFill>
                  <a:schemeClr val="bg2">
                    <a:lumMod val="25000"/>
                  </a:schemeClr>
                </a:solidFill>
              </a:rPr>
              <a:t>a</a:t>
            </a:r>
            <a:r>
              <a:rPr lang="zh-CN" altLang="zh-CN" dirty="0">
                <a:solidFill>
                  <a:schemeClr val="bg2">
                    <a:lumMod val="25000"/>
                  </a:schemeClr>
                </a:solidFill>
              </a:rPr>
              <a:t>的值。</a:t>
            </a:r>
          </a:p>
          <a:p>
            <a:r>
              <a:rPr lang="zh-CN" altLang="zh-CN" dirty="0">
                <a:solidFill>
                  <a:schemeClr val="bg2">
                    <a:lumMod val="25000"/>
                  </a:schemeClr>
                </a:solidFill>
              </a:rPr>
              <a:t>虽然通过</a:t>
            </a:r>
            <a:r>
              <a:rPr lang="en-US" altLang="zh-CN" dirty="0">
                <a:solidFill>
                  <a:schemeClr val="bg2">
                    <a:lumMod val="25000"/>
                  </a:schemeClr>
                </a:solidFill>
              </a:rPr>
              <a:t>*p</a:t>
            </a:r>
            <a:r>
              <a:rPr lang="zh-CN" altLang="zh-CN" dirty="0">
                <a:solidFill>
                  <a:schemeClr val="bg2">
                    <a:lumMod val="25000"/>
                  </a:schemeClr>
                </a:solidFill>
              </a:rPr>
              <a:t>和</a:t>
            </a:r>
            <a:r>
              <a:rPr lang="en-US" altLang="zh-CN" dirty="0">
                <a:solidFill>
                  <a:schemeClr val="bg2">
                    <a:lumMod val="25000"/>
                  </a:schemeClr>
                </a:solidFill>
              </a:rPr>
              <a:t>a</a:t>
            </a:r>
            <a:r>
              <a:rPr lang="zh-CN" altLang="zh-CN" dirty="0">
                <a:solidFill>
                  <a:schemeClr val="bg2">
                    <a:lumMod val="25000"/>
                  </a:schemeClr>
                </a:solidFill>
              </a:rPr>
              <a:t>获取到的数据一样，但它们的运行过程稍有不同：</a:t>
            </a:r>
            <a:r>
              <a:rPr lang="en-US" altLang="zh-CN" dirty="0">
                <a:solidFill>
                  <a:schemeClr val="bg2">
                    <a:lumMod val="25000"/>
                  </a:schemeClr>
                </a:solidFill>
              </a:rPr>
              <a:t>a</a:t>
            </a:r>
            <a:r>
              <a:rPr lang="zh-CN" altLang="zh-CN" dirty="0">
                <a:solidFill>
                  <a:schemeClr val="bg2">
                    <a:lumMod val="25000"/>
                  </a:schemeClr>
                </a:solidFill>
              </a:rPr>
              <a:t>只需要一次运算就能够取得数据，而</a:t>
            </a:r>
            <a:r>
              <a:rPr lang="en-US" altLang="zh-CN" dirty="0">
                <a:solidFill>
                  <a:schemeClr val="bg2">
                    <a:lumMod val="25000"/>
                  </a:schemeClr>
                </a:solidFill>
              </a:rPr>
              <a:t>*p</a:t>
            </a:r>
            <a:r>
              <a:rPr lang="zh-CN" altLang="zh-CN" dirty="0">
                <a:solidFill>
                  <a:schemeClr val="bg2">
                    <a:lumMod val="25000"/>
                  </a:schemeClr>
                </a:solidFill>
              </a:rPr>
              <a:t>要经过两次运算，多了一层“间接”。因此，指针（指向）运算提供了一种间接访问指针变量所指向变量的值的方式。</a:t>
            </a:r>
            <a:endParaRPr lang="zh-CN" altLang="en-US" dirty="0"/>
          </a:p>
        </p:txBody>
      </p:sp>
    </p:spTree>
    <p:extLst>
      <p:ext uri="{BB962C8B-B14F-4D97-AF65-F5344CB8AC3E}">
        <p14:creationId xmlns:p14="http://schemas.microsoft.com/office/powerpoint/2010/main" val="3062542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435607"/>
            <a:ext cx="5348838" cy="4660087"/>
          </a:xfrm>
        </p:spPr>
        <p:txBody>
          <a:bodyPr>
            <a:normAutofit fontScale="77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8.1</a:t>
            </a:r>
            <a:r>
              <a:rPr lang="zh-CN" altLang="zh-CN" dirty="0">
                <a:solidFill>
                  <a:schemeClr val="bg2">
                    <a:lumMod val="25000"/>
                  </a:schemeClr>
                </a:solidFill>
              </a:rPr>
              <a:t>通过指针交换两个变量的值。</a:t>
            </a:r>
          </a:p>
          <a:p>
            <a:pPr marL="0" indent="361950">
              <a:buNone/>
            </a:pP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 = 100, b = 999, temp;</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*pa = &amp;a, *</a:t>
            </a:r>
            <a:r>
              <a:rPr lang="en-US" altLang="zh-CN" dirty="0" err="1">
                <a:solidFill>
                  <a:schemeClr val="bg2">
                    <a:lumMod val="25000"/>
                  </a:schemeClr>
                </a:solidFill>
              </a:rPr>
              <a:t>pb</a:t>
            </a:r>
            <a:r>
              <a:rPr lang="en-US" altLang="zh-CN" dirty="0">
                <a:solidFill>
                  <a:schemeClr val="bg2">
                    <a:lumMod val="25000"/>
                  </a:schemeClr>
                </a:solidFill>
              </a:rPr>
              <a:t> = &amp;b;</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("a=%d, b=%d\n", a, b);</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zh-CN" altLang="zh-CN" dirty="0">
                <a:solidFill>
                  <a:schemeClr val="bg2">
                    <a:lumMod val="25000"/>
                  </a:schemeClr>
                </a:solidFill>
              </a:rPr>
              <a:t>开始交换</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temp = *pa;   /*</a:t>
            </a:r>
            <a:r>
              <a:rPr lang="zh-CN" altLang="zh-CN" dirty="0">
                <a:solidFill>
                  <a:schemeClr val="bg2">
                    <a:lumMod val="25000"/>
                  </a:schemeClr>
                </a:solidFill>
              </a:rPr>
              <a:t>将</a:t>
            </a:r>
            <a:r>
              <a:rPr lang="en-US" altLang="zh-CN" dirty="0">
                <a:solidFill>
                  <a:schemeClr val="bg2">
                    <a:lumMod val="25000"/>
                  </a:schemeClr>
                </a:solidFill>
              </a:rPr>
              <a:t>a</a:t>
            </a:r>
            <a:r>
              <a:rPr lang="zh-CN" altLang="zh-CN" dirty="0">
                <a:solidFill>
                  <a:schemeClr val="bg2">
                    <a:lumMod val="25000"/>
                  </a:schemeClr>
                </a:solidFill>
              </a:rPr>
              <a:t>的值先保存起来</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*pa = *</a:t>
            </a:r>
            <a:r>
              <a:rPr lang="en-US" altLang="zh-CN" dirty="0" err="1">
                <a:solidFill>
                  <a:schemeClr val="bg2">
                    <a:lumMod val="25000"/>
                  </a:schemeClr>
                </a:solidFill>
              </a:rPr>
              <a:t>pb</a:t>
            </a:r>
            <a:r>
              <a:rPr lang="en-US" altLang="zh-CN" dirty="0">
                <a:solidFill>
                  <a:schemeClr val="bg2">
                    <a:lumMod val="25000"/>
                  </a:schemeClr>
                </a:solidFill>
              </a:rPr>
              <a:t>;    /*</a:t>
            </a:r>
            <a:r>
              <a:rPr lang="zh-CN" altLang="zh-CN" dirty="0">
                <a:solidFill>
                  <a:schemeClr val="bg2">
                    <a:lumMod val="25000"/>
                  </a:schemeClr>
                </a:solidFill>
              </a:rPr>
              <a:t>将</a:t>
            </a:r>
            <a:r>
              <a:rPr lang="en-US" altLang="zh-CN" dirty="0">
                <a:solidFill>
                  <a:schemeClr val="bg2">
                    <a:lumMod val="25000"/>
                  </a:schemeClr>
                </a:solidFill>
              </a:rPr>
              <a:t>b</a:t>
            </a:r>
            <a:r>
              <a:rPr lang="zh-CN" altLang="zh-CN" dirty="0">
                <a:solidFill>
                  <a:schemeClr val="bg2">
                    <a:lumMod val="25000"/>
                  </a:schemeClr>
                </a:solidFill>
              </a:rPr>
              <a:t>的值交给</a:t>
            </a:r>
            <a:r>
              <a:rPr lang="en-US" altLang="zh-CN" dirty="0">
                <a:solidFill>
                  <a:schemeClr val="bg2">
                    <a:lumMod val="25000"/>
                  </a:schemeClr>
                </a:solidFill>
              </a:rPr>
              <a:t>a*/</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en-US" altLang="zh-CN" dirty="0" err="1">
                <a:solidFill>
                  <a:schemeClr val="bg2">
                    <a:lumMod val="25000"/>
                  </a:schemeClr>
                </a:solidFill>
              </a:rPr>
              <a:t>pb</a:t>
            </a:r>
            <a:r>
              <a:rPr lang="en-US" altLang="zh-CN" dirty="0">
                <a:solidFill>
                  <a:schemeClr val="bg2">
                    <a:lumMod val="25000"/>
                  </a:schemeClr>
                </a:solidFill>
              </a:rPr>
              <a:t> = temp;   /*</a:t>
            </a:r>
            <a:r>
              <a:rPr lang="zh-CN" altLang="zh-CN" dirty="0">
                <a:solidFill>
                  <a:schemeClr val="bg2">
                    <a:lumMod val="25000"/>
                  </a:schemeClr>
                </a:solidFill>
              </a:rPr>
              <a:t>再将保存起来的</a:t>
            </a:r>
            <a:r>
              <a:rPr lang="en-US" altLang="zh-CN" dirty="0">
                <a:solidFill>
                  <a:schemeClr val="bg2">
                    <a:lumMod val="25000"/>
                  </a:schemeClr>
                </a:solidFill>
              </a:rPr>
              <a:t>a</a:t>
            </a:r>
            <a:r>
              <a:rPr lang="zh-CN" altLang="zh-CN" dirty="0">
                <a:solidFill>
                  <a:schemeClr val="bg2">
                    <a:lumMod val="25000"/>
                  </a:schemeClr>
                </a:solidFill>
              </a:rPr>
              <a:t>的值交给</a:t>
            </a:r>
            <a:r>
              <a:rPr lang="en-US" altLang="zh-CN" dirty="0">
                <a:solidFill>
                  <a:schemeClr val="bg2">
                    <a:lumMod val="25000"/>
                  </a:schemeClr>
                </a:solidFill>
              </a:rPr>
              <a:t>b*/</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zh-CN" altLang="zh-CN" dirty="0">
                <a:solidFill>
                  <a:schemeClr val="bg2">
                    <a:lumMod val="25000"/>
                  </a:schemeClr>
                </a:solidFill>
              </a:rPr>
              <a:t>结束交换</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("a=%d, b=%d\n", a, b);</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    </a:t>
            </a:r>
            <a:r>
              <a:rPr lang="en-US" altLang="zh-CN" b="1" dirty="0">
                <a:solidFill>
                  <a:schemeClr val="bg2">
                    <a:lumMod val="25000"/>
                  </a:schemeClr>
                </a:solidFill>
              </a:rPr>
              <a:t>return</a:t>
            </a:r>
            <a:r>
              <a:rPr lang="en-US" altLang="zh-CN" dirty="0">
                <a:solidFill>
                  <a:schemeClr val="bg2">
                    <a:lumMod val="25000"/>
                  </a:schemeClr>
                </a:solidFill>
              </a:rPr>
              <a:t> 0;</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581670" y="1435606"/>
            <a:ext cx="5005896" cy="4660087"/>
          </a:xfrm>
          <a:prstGeom prst="rect">
            <a:avLst/>
          </a:prstGeom>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r>
              <a:rPr lang="en-US" altLang="zh-CN" dirty="0" smtClean="0">
                <a:solidFill>
                  <a:schemeClr val="bg2">
                    <a:lumMod val="25000"/>
                  </a:schemeClr>
                </a:solidFill>
              </a:rPr>
              <a:t>a=100, b=999</a:t>
            </a:r>
          </a:p>
          <a:p>
            <a:r>
              <a:rPr lang="en-US" altLang="zh-CN" dirty="0" smtClean="0">
                <a:solidFill>
                  <a:schemeClr val="bg2">
                    <a:lumMod val="25000"/>
                  </a:schemeClr>
                </a:solidFill>
              </a:rPr>
              <a:t>a=999, b=100</a:t>
            </a:r>
          </a:p>
          <a:p>
            <a:r>
              <a:rPr lang="zh-CN" altLang="en-US" dirty="0" smtClean="0">
                <a:solidFill>
                  <a:schemeClr val="bg2">
                    <a:lumMod val="25000"/>
                  </a:schemeClr>
                </a:solidFill>
              </a:rPr>
              <a:t>从运行结果可以看出，</a:t>
            </a:r>
            <a:r>
              <a:rPr lang="en-US" altLang="zh-CN" dirty="0" smtClean="0">
                <a:solidFill>
                  <a:schemeClr val="bg2">
                    <a:lumMod val="25000"/>
                  </a:schemeClr>
                </a:solidFill>
              </a:rPr>
              <a:t>a</a:t>
            </a:r>
            <a:r>
              <a:rPr lang="zh-CN" altLang="en-US" dirty="0" smtClean="0">
                <a:solidFill>
                  <a:schemeClr val="bg2">
                    <a:lumMod val="25000"/>
                  </a:schemeClr>
                </a:solidFill>
              </a:rPr>
              <a:t>、</a:t>
            </a:r>
            <a:r>
              <a:rPr lang="en-US" altLang="zh-CN" dirty="0" smtClean="0">
                <a:solidFill>
                  <a:schemeClr val="bg2">
                    <a:lumMod val="25000"/>
                  </a:schemeClr>
                </a:solidFill>
              </a:rPr>
              <a:t>b </a:t>
            </a:r>
            <a:r>
              <a:rPr lang="zh-CN" altLang="en-US" dirty="0" smtClean="0">
                <a:solidFill>
                  <a:schemeClr val="bg2">
                    <a:lumMod val="25000"/>
                  </a:schemeClr>
                </a:solidFill>
              </a:rPr>
              <a:t>的值已经发生了交换。需要注意的是临时变量 </a:t>
            </a:r>
            <a:r>
              <a:rPr lang="en-US" altLang="zh-CN" dirty="0" smtClean="0">
                <a:solidFill>
                  <a:schemeClr val="bg2">
                    <a:lumMod val="25000"/>
                  </a:schemeClr>
                </a:solidFill>
              </a:rPr>
              <a:t>temp</a:t>
            </a:r>
            <a:r>
              <a:rPr lang="zh-CN" altLang="en-US" dirty="0" smtClean="0">
                <a:solidFill>
                  <a:schemeClr val="bg2">
                    <a:lumMod val="25000"/>
                  </a:schemeClr>
                </a:solidFill>
              </a:rPr>
              <a:t>，它的作用特别重要，因为执行*</a:t>
            </a:r>
            <a:r>
              <a:rPr lang="en-US" altLang="zh-CN" dirty="0" smtClean="0">
                <a:solidFill>
                  <a:schemeClr val="bg2">
                    <a:lumMod val="25000"/>
                  </a:schemeClr>
                </a:solidFill>
              </a:rPr>
              <a:t>pa = *</a:t>
            </a:r>
            <a:r>
              <a:rPr lang="en-US" altLang="zh-CN" dirty="0" err="1" smtClean="0">
                <a:solidFill>
                  <a:schemeClr val="bg2">
                    <a:lumMod val="25000"/>
                  </a:schemeClr>
                </a:solidFill>
              </a:rPr>
              <a:t>pb</a:t>
            </a:r>
            <a:r>
              <a:rPr lang="en-US" altLang="zh-CN" dirty="0" smtClean="0">
                <a:solidFill>
                  <a:schemeClr val="bg2">
                    <a:lumMod val="25000"/>
                  </a:schemeClr>
                </a:solidFill>
              </a:rPr>
              <a:t>;</a:t>
            </a:r>
            <a:r>
              <a:rPr lang="zh-CN" altLang="en-US" dirty="0" smtClean="0">
                <a:solidFill>
                  <a:schemeClr val="bg2">
                    <a:lumMod val="25000"/>
                  </a:schemeClr>
                </a:solidFill>
              </a:rPr>
              <a:t>语句后</a:t>
            </a:r>
            <a:r>
              <a:rPr lang="en-US" altLang="zh-CN" dirty="0" smtClean="0">
                <a:solidFill>
                  <a:schemeClr val="bg2">
                    <a:lumMod val="25000"/>
                  </a:schemeClr>
                </a:solidFill>
              </a:rPr>
              <a:t>a</a:t>
            </a:r>
            <a:r>
              <a:rPr lang="zh-CN" altLang="en-US" dirty="0" smtClean="0">
                <a:solidFill>
                  <a:schemeClr val="bg2">
                    <a:lumMod val="25000"/>
                  </a:schemeClr>
                </a:solidFill>
              </a:rPr>
              <a:t>的值会被</a:t>
            </a:r>
            <a:r>
              <a:rPr lang="en-US" altLang="zh-CN" dirty="0" smtClean="0">
                <a:solidFill>
                  <a:schemeClr val="bg2">
                    <a:lumMod val="25000"/>
                  </a:schemeClr>
                </a:solidFill>
              </a:rPr>
              <a:t>b</a:t>
            </a:r>
            <a:r>
              <a:rPr lang="zh-CN" altLang="en-US" dirty="0" smtClean="0">
                <a:solidFill>
                  <a:schemeClr val="bg2">
                    <a:lumMod val="25000"/>
                  </a:schemeClr>
                </a:solidFill>
              </a:rPr>
              <a:t>的值覆盖，如果不先将</a:t>
            </a:r>
            <a:r>
              <a:rPr lang="en-US" altLang="zh-CN" dirty="0" smtClean="0">
                <a:solidFill>
                  <a:schemeClr val="bg2">
                    <a:lumMod val="25000"/>
                  </a:schemeClr>
                </a:solidFill>
              </a:rPr>
              <a:t>a</a:t>
            </a:r>
            <a:r>
              <a:rPr lang="zh-CN" altLang="en-US" dirty="0" smtClean="0">
                <a:solidFill>
                  <a:schemeClr val="bg2">
                    <a:lumMod val="25000"/>
                  </a:schemeClr>
                </a:solidFill>
              </a:rPr>
              <a:t>的值保存起来以后就找不到了。</a:t>
            </a:r>
            <a:endParaRPr lang="zh-CN" altLang="en-US" dirty="0"/>
          </a:p>
        </p:txBody>
      </p:sp>
    </p:spTree>
    <p:extLst>
      <p:ext uri="{BB962C8B-B14F-4D97-AF65-F5344CB8AC3E}">
        <p14:creationId xmlns:p14="http://schemas.microsoft.com/office/powerpoint/2010/main" val="111916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70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8.2 </a:t>
            </a:r>
            <a:r>
              <a:rPr lang="zh-CN" altLang="zh-CN" dirty="0">
                <a:solidFill>
                  <a:schemeClr val="bg2">
                    <a:lumMod val="25000"/>
                  </a:schemeClr>
                </a:solidFill>
              </a:rPr>
              <a:t>关于</a:t>
            </a:r>
            <a:r>
              <a:rPr lang="en-US" altLang="zh-CN" dirty="0">
                <a:solidFill>
                  <a:schemeClr val="bg2">
                    <a:lumMod val="25000"/>
                  </a:schemeClr>
                </a:solidFill>
              </a:rPr>
              <a:t>*</a:t>
            </a:r>
            <a:r>
              <a:rPr lang="zh-CN" altLang="zh-CN" dirty="0">
                <a:solidFill>
                  <a:schemeClr val="bg2">
                    <a:lumMod val="25000"/>
                  </a:schemeClr>
                </a:solidFill>
              </a:rPr>
              <a:t>和</a:t>
            </a:r>
            <a:r>
              <a:rPr lang="en-US" altLang="zh-CN" dirty="0">
                <a:solidFill>
                  <a:schemeClr val="bg2">
                    <a:lumMod val="25000"/>
                  </a:schemeClr>
                </a:solidFill>
              </a:rPr>
              <a:t>&amp;</a:t>
            </a:r>
            <a:r>
              <a:rPr lang="zh-CN" altLang="zh-CN" dirty="0">
                <a:solidFill>
                  <a:schemeClr val="bg2">
                    <a:lumMod val="25000"/>
                  </a:schemeClr>
                </a:solidFill>
              </a:rPr>
              <a:t>的谜题。</a:t>
            </a:r>
          </a:p>
          <a:p>
            <a:r>
              <a:rPr lang="zh-CN" altLang="zh-CN" dirty="0">
                <a:solidFill>
                  <a:schemeClr val="bg2">
                    <a:lumMod val="25000"/>
                  </a:schemeClr>
                </a:solidFill>
              </a:rPr>
              <a:t>假设有一个</a:t>
            </a:r>
            <a:r>
              <a:rPr lang="en-US" altLang="zh-CN" dirty="0" err="1">
                <a:solidFill>
                  <a:schemeClr val="bg2">
                    <a:lumMod val="25000"/>
                  </a:schemeClr>
                </a:solidFill>
              </a:rPr>
              <a:t>int</a:t>
            </a:r>
            <a:r>
              <a:rPr lang="zh-CN" altLang="zh-CN" dirty="0">
                <a:solidFill>
                  <a:schemeClr val="bg2">
                    <a:lumMod val="25000"/>
                  </a:schemeClr>
                </a:solidFill>
              </a:rPr>
              <a:t>类型的变量</a:t>
            </a:r>
            <a:r>
              <a:rPr lang="en-US" altLang="zh-CN" dirty="0">
                <a:solidFill>
                  <a:schemeClr val="bg2">
                    <a:lumMod val="25000"/>
                  </a:schemeClr>
                </a:solidFill>
              </a:rPr>
              <a:t>a</a:t>
            </a:r>
            <a:r>
              <a:rPr lang="zh-CN" altLang="zh-CN" dirty="0">
                <a:solidFill>
                  <a:schemeClr val="bg2">
                    <a:lumMod val="25000"/>
                  </a:schemeClr>
                </a:solidFill>
              </a:rPr>
              <a:t>，</a:t>
            </a:r>
            <a:r>
              <a:rPr lang="en-US" altLang="zh-CN" dirty="0">
                <a:solidFill>
                  <a:schemeClr val="bg2">
                    <a:lumMod val="25000"/>
                  </a:schemeClr>
                </a:solidFill>
              </a:rPr>
              <a:t>pa</a:t>
            </a:r>
            <a:r>
              <a:rPr lang="zh-CN" altLang="zh-CN" dirty="0">
                <a:solidFill>
                  <a:schemeClr val="bg2">
                    <a:lumMod val="25000"/>
                  </a:schemeClr>
                </a:solidFill>
              </a:rPr>
              <a:t>是指向它的指针，那么</a:t>
            </a:r>
            <a:r>
              <a:rPr lang="en-US" altLang="zh-CN" dirty="0">
                <a:solidFill>
                  <a:schemeClr val="bg2">
                    <a:lumMod val="25000"/>
                  </a:schemeClr>
                </a:solidFill>
              </a:rPr>
              <a:t>*&amp;a</a:t>
            </a:r>
            <a:r>
              <a:rPr lang="zh-CN" altLang="zh-CN" dirty="0">
                <a:solidFill>
                  <a:schemeClr val="bg2">
                    <a:lumMod val="25000"/>
                  </a:schemeClr>
                </a:solidFill>
              </a:rPr>
              <a:t>和</a:t>
            </a:r>
            <a:r>
              <a:rPr lang="en-US" altLang="zh-CN" dirty="0">
                <a:solidFill>
                  <a:schemeClr val="bg2">
                    <a:lumMod val="25000"/>
                  </a:schemeClr>
                </a:solidFill>
              </a:rPr>
              <a:t>&amp;*pa</a:t>
            </a:r>
            <a:r>
              <a:rPr lang="zh-CN" altLang="zh-CN" dirty="0">
                <a:solidFill>
                  <a:schemeClr val="bg2">
                    <a:lumMod val="25000"/>
                  </a:schemeClr>
                </a:solidFill>
              </a:rPr>
              <a:t>分别是什么意思呢？</a:t>
            </a:r>
          </a:p>
          <a:p>
            <a:r>
              <a:rPr lang="zh-CN" altLang="zh-CN" dirty="0">
                <a:solidFill>
                  <a:schemeClr val="bg2">
                    <a:lumMod val="25000"/>
                  </a:schemeClr>
                </a:solidFill>
              </a:rPr>
              <a:t>答：由于单目运算符“</a:t>
            </a:r>
            <a:r>
              <a:rPr lang="en-US" altLang="zh-CN" dirty="0">
                <a:solidFill>
                  <a:schemeClr val="bg2">
                    <a:lumMod val="25000"/>
                  </a:schemeClr>
                </a:solidFill>
              </a:rPr>
              <a:t>*</a:t>
            </a:r>
            <a:r>
              <a:rPr lang="zh-CN" altLang="zh-CN" dirty="0">
                <a:solidFill>
                  <a:schemeClr val="bg2">
                    <a:lumMod val="25000"/>
                  </a:schemeClr>
                </a:solidFill>
              </a:rPr>
              <a:t>”具有右结合性，</a:t>
            </a:r>
            <a:r>
              <a:rPr lang="en-US" altLang="zh-CN" dirty="0">
                <a:solidFill>
                  <a:schemeClr val="bg2">
                    <a:lumMod val="25000"/>
                  </a:schemeClr>
                </a:solidFill>
              </a:rPr>
              <a:t>*&amp;a</a:t>
            </a:r>
            <a:r>
              <a:rPr lang="zh-CN" altLang="zh-CN" dirty="0">
                <a:solidFill>
                  <a:schemeClr val="bg2">
                    <a:lumMod val="25000"/>
                  </a:schemeClr>
                </a:solidFill>
              </a:rPr>
              <a:t>可以理解为</a:t>
            </a:r>
            <a:r>
              <a:rPr lang="en-US" altLang="zh-CN" dirty="0">
                <a:solidFill>
                  <a:schemeClr val="bg2">
                    <a:lumMod val="25000"/>
                  </a:schemeClr>
                </a:solidFill>
              </a:rPr>
              <a:t>*(&amp;a)</a:t>
            </a:r>
            <a:r>
              <a:rPr lang="zh-CN" altLang="zh-CN" dirty="0">
                <a:solidFill>
                  <a:schemeClr val="bg2">
                    <a:lumMod val="25000"/>
                  </a:schemeClr>
                </a:solidFill>
              </a:rPr>
              <a:t>，</a:t>
            </a:r>
            <a:r>
              <a:rPr lang="en-US" altLang="zh-CN" dirty="0">
                <a:solidFill>
                  <a:schemeClr val="bg2">
                    <a:lumMod val="25000"/>
                  </a:schemeClr>
                </a:solidFill>
              </a:rPr>
              <a:t>&amp;a</a:t>
            </a:r>
            <a:r>
              <a:rPr lang="zh-CN" altLang="zh-CN" dirty="0">
                <a:solidFill>
                  <a:schemeClr val="bg2">
                    <a:lumMod val="25000"/>
                  </a:schemeClr>
                </a:solidFill>
              </a:rPr>
              <a:t>表示取变量</a:t>
            </a:r>
            <a:r>
              <a:rPr lang="en-US" altLang="zh-CN" dirty="0">
                <a:solidFill>
                  <a:schemeClr val="bg2">
                    <a:lumMod val="25000"/>
                  </a:schemeClr>
                </a:solidFill>
              </a:rPr>
              <a:t>a</a:t>
            </a:r>
            <a:r>
              <a:rPr lang="zh-CN" altLang="zh-CN" dirty="0">
                <a:solidFill>
                  <a:schemeClr val="bg2">
                    <a:lumMod val="25000"/>
                  </a:schemeClr>
                </a:solidFill>
              </a:rPr>
              <a:t>的地址（等价于</a:t>
            </a:r>
            <a:r>
              <a:rPr lang="en-US" altLang="zh-CN" dirty="0">
                <a:solidFill>
                  <a:schemeClr val="bg2">
                    <a:lumMod val="25000"/>
                  </a:schemeClr>
                </a:solidFill>
              </a:rPr>
              <a:t>pa</a:t>
            </a:r>
            <a:r>
              <a:rPr lang="zh-CN" altLang="zh-CN" dirty="0">
                <a:solidFill>
                  <a:schemeClr val="bg2">
                    <a:lumMod val="25000"/>
                  </a:schemeClr>
                </a:solidFill>
              </a:rPr>
              <a:t>），</a:t>
            </a:r>
            <a:r>
              <a:rPr lang="en-US" altLang="zh-CN" dirty="0">
                <a:solidFill>
                  <a:schemeClr val="bg2">
                    <a:lumMod val="25000"/>
                  </a:schemeClr>
                </a:solidFill>
              </a:rPr>
              <a:t>*(&amp;a)</a:t>
            </a:r>
            <a:r>
              <a:rPr lang="zh-CN" altLang="zh-CN" dirty="0">
                <a:solidFill>
                  <a:schemeClr val="bg2">
                    <a:lumMod val="25000"/>
                  </a:schemeClr>
                </a:solidFill>
              </a:rPr>
              <a:t>表示取这个地址上的数据（等价于</a:t>
            </a:r>
            <a:r>
              <a:rPr lang="en-US" altLang="zh-CN" dirty="0">
                <a:solidFill>
                  <a:schemeClr val="bg2">
                    <a:lumMod val="25000"/>
                  </a:schemeClr>
                </a:solidFill>
              </a:rPr>
              <a:t>*pa</a:t>
            </a:r>
            <a:r>
              <a:rPr lang="zh-CN" altLang="zh-CN" dirty="0">
                <a:solidFill>
                  <a:schemeClr val="bg2">
                    <a:lumMod val="25000"/>
                  </a:schemeClr>
                </a:solidFill>
              </a:rPr>
              <a:t>），绕来绕去，又回到了原点，</a:t>
            </a:r>
            <a:r>
              <a:rPr lang="en-US" altLang="zh-CN" dirty="0">
                <a:solidFill>
                  <a:schemeClr val="bg2">
                    <a:lumMod val="25000"/>
                  </a:schemeClr>
                </a:solidFill>
              </a:rPr>
              <a:t>*&amp;a</a:t>
            </a:r>
            <a:r>
              <a:rPr lang="zh-CN" altLang="zh-CN" dirty="0">
                <a:solidFill>
                  <a:schemeClr val="bg2">
                    <a:lumMod val="25000"/>
                  </a:schemeClr>
                </a:solidFill>
              </a:rPr>
              <a:t>仍然等价于</a:t>
            </a:r>
            <a:r>
              <a:rPr lang="en-US" altLang="zh-CN" dirty="0">
                <a:solidFill>
                  <a:schemeClr val="bg2">
                    <a:lumMod val="25000"/>
                  </a:schemeClr>
                </a:solidFill>
              </a:rPr>
              <a:t> a</a:t>
            </a:r>
            <a:r>
              <a:rPr lang="zh-CN" altLang="zh-CN" dirty="0">
                <a:solidFill>
                  <a:schemeClr val="bg2">
                    <a:lumMod val="25000"/>
                  </a:schemeClr>
                </a:solidFill>
              </a:rPr>
              <a:t>。</a:t>
            </a:r>
          </a:p>
          <a:p>
            <a:r>
              <a:rPr lang="zh-CN" altLang="zh-CN" dirty="0" smtClean="0">
                <a:solidFill>
                  <a:schemeClr val="bg2">
                    <a:lumMod val="25000"/>
                  </a:schemeClr>
                </a:solidFill>
              </a:rPr>
              <a:t>符号</a:t>
            </a:r>
            <a:r>
              <a:rPr lang="zh-CN" altLang="zh-CN" dirty="0">
                <a:solidFill>
                  <a:schemeClr val="bg2">
                    <a:lumMod val="25000"/>
                  </a:schemeClr>
                </a:solidFill>
              </a:rPr>
              <a:t>“</a:t>
            </a:r>
            <a:r>
              <a:rPr lang="en-US" altLang="zh-CN" dirty="0">
                <a:solidFill>
                  <a:schemeClr val="bg2">
                    <a:lumMod val="25000"/>
                  </a:schemeClr>
                </a:solidFill>
              </a:rPr>
              <a:t>*</a:t>
            </a:r>
            <a:r>
              <a:rPr lang="zh-CN" altLang="zh-CN" dirty="0" smtClean="0">
                <a:solidFill>
                  <a:schemeClr val="bg2">
                    <a:lumMod val="25000"/>
                  </a:schemeClr>
                </a:solidFill>
              </a:rPr>
              <a:t>”</a:t>
            </a:r>
            <a:r>
              <a:rPr lang="zh-CN" altLang="en-US" dirty="0" smtClean="0">
                <a:solidFill>
                  <a:schemeClr val="bg2">
                    <a:lumMod val="25000"/>
                  </a:schemeClr>
                </a:solidFill>
              </a:rPr>
              <a:t>在</a:t>
            </a:r>
            <a:r>
              <a:rPr lang="zh-CN" altLang="zh-CN" dirty="0" smtClean="0">
                <a:solidFill>
                  <a:schemeClr val="bg2">
                    <a:lumMod val="25000"/>
                  </a:schemeClr>
                </a:solidFill>
              </a:rPr>
              <a:t>不同应用</a:t>
            </a:r>
            <a:r>
              <a:rPr lang="zh-CN" altLang="zh-CN" dirty="0">
                <a:solidFill>
                  <a:schemeClr val="bg2">
                    <a:lumMod val="25000"/>
                  </a:schemeClr>
                </a:solidFill>
              </a:rPr>
              <a:t>场景</a:t>
            </a:r>
            <a:r>
              <a:rPr lang="zh-CN" altLang="zh-CN" dirty="0" smtClean="0">
                <a:solidFill>
                  <a:schemeClr val="bg2">
                    <a:lumMod val="25000"/>
                  </a:schemeClr>
                </a:solidFill>
              </a:rPr>
              <a:t>下的功能</a:t>
            </a:r>
            <a:r>
              <a:rPr lang="zh-CN" altLang="en-US" dirty="0" smtClean="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a:t>
            </a:r>
            <a:r>
              <a:rPr lang="en-US" altLang="zh-CN" dirty="0">
                <a:solidFill>
                  <a:schemeClr val="bg2">
                    <a:lumMod val="25000"/>
                  </a:schemeClr>
                </a:solidFill>
              </a:rPr>
              <a:t>a</a:t>
            </a:r>
            <a:r>
              <a:rPr lang="zh-CN" altLang="zh-CN" dirty="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”可以用在指针变量的定义中，表明其后是一个指针变量，以和普通变量区分开。</a:t>
            </a:r>
          </a:p>
          <a:p>
            <a:pPr marL="0" indent="0">
              <a:buNone/>
            </a:pPr>
            <a:r>
              <a:rPr lang="zh-CN" altLang="zh-CN" dirty="0">
                <a:solidFill>
                  <a:schemeClr val="bg2">
                    <a:lumMod val="25000"/>
                  </a:schemeClr>
                </a:solidFill>
              </a:rPr>
              <a:t>（</a:t>
            </a:r>
            <a:r>
              <a:rPr lang="en-US" altLang="zh-CN" dirty="0">
                <a:solidFill>
                  <a:schemeClr val="bg2">
                    <a:lumMod val="25000"/>
                  </a:schemeClr>
                </a:solidFill>
              </a:rPr>
              <a:t>b</a:t>
            </a:r>
            <a:r>
              <a:rPr lang="zh-CN" altLang="zh-CN" dirty="0">
                <a:solidFill>
                  <a:schemeClr val="bg2">
                    <a:lumMod val="25000"/>
                  </a:schemeClr>
                </a:solidFill>
              </a:rPr>
              <a:t>） 使用指针变量时在前面加“</a:t>
            </a:r>
            <a:r>
              <a:rPr lang="en-US" altLang="zh-CN" dirty="0">
                <a:solidFill>
                  <a:schemeClr val="bg2">
                    <a:lumMod val="25000"/>
                  </a:schemeClr>
                </a:solidFill>
              </a:rPr>
              <a:t>*</a:t>
            </a:r>
            <a:r>
              <a:rPr lang="zh-CN" altLang="zh-CN" dirty="0">
                <a:solidFill>
                  <a:schemeClr val="bg2">
                    <a:lumMod val="25000"/>
                  </a:schemeClr>
                </a:solidFill>
              </a:rPr>
              <a:t>”表示获取指针指向的数据，或者说表示的是指针指向的数据本身，是一种间接操作。</a:t>
            </a:r>
          </a:p>
          <a:p>
            <a:r>
              <a:rPr lang="zh-CN" altLang="zh-CN" dirty="0">
                <a:solidFill>
                  <a:schemeClr val="bg2">
                    <a:lumMod val="25000"/>
                  </a:schemeClr>
                </a:solidFill>
              </a:rPr>
              <a:t>定义指针变量时的“</a:t>
            </a:r>
            <a:r>
              <a:rPr lang="en-US" altLang="zh-CN" dirty="0">
                <a:solidFill>
                  <a:schemeClr val="bg2">
                    <a:lumMod val="25000"/>
                  </a:schemeClr>
                </a:solidFill>
              </a:rPr>
              <a:t>*</a:t>
            </a:r>
            <a:r>
              <a:rPr lang="zh-CN" altLang="zh-CN" dirty="0">
                <a:solidFill>
                  <a:schemeClr val="bg2">
                    <a:lumMod val="25000"/>
                  </a:schemeClr>
                </a:solidFill>
              </a:rPr>
              <a:t>”和使用指针变量时的“</a:t>
            </a:r>
            <a:r>
              <a:rPr lang="en-US" altLang="zh-CN" dirty="0">
                <a:solidFill>
                  <a:schemeClr val="bg2">
                    <a:lumMod val="25000"/>
                  </a:schemeClr>
                </a:solidFill>
              </a:rPr>
              <a:t>*</a:t>
            </a:r>
            <a:r>
              <a:rPr lang="zh-CN" altLang="zh-CN" dirty="0">
                <a:solidFill>
                  <a:schemeClr val="bg2">
                    <a:lumMod val="25000"/>
                  </a:schemeClr>
                </a:solidFill>
              </a:rPr>
              <a:t>”意义完全不同</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36195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*p = &amp;a;</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 = 100;</a:t>
            </a:r>
            <a:endParaRPr lang="zh-CN" altLang="zh-CN" dirty="0">
              <a:solidFill>
                <a:schemeClr val="bg2">
                  <a:lumMod val="25000"/>
                </a:schemeClr>
              </a:solidFill>
            </a:endParaRPr>
          </a:p>
          <a:p>
            <a:pPr marL="0" indent="0">
              <a:buNone/>
            </a:pPr>
            <a:r>
              <a:rPr lang="zh-CN" altLang="zh-CN" dirty="0" smtClean="0">
                <a:solidFill>
                  <a:schemeClr val="bg2">
                    <a:lumMod val="25000"/>
                  </a:schemeClr>
                </a:solidFill>
              </a:rPr>
              <a:t>（</a:t>
            </a:r>
            <a:r>
              <a:rPr lang="en-US" altLang="zh-CN" dirty="0">
                <a:solidFill>
                  <a:schemeClr val="bg2">
                    <a:lumMod val="25000"/>
                  </a:schemeClr>
                </a:solidFill>
              </a:rPr>
              <a:t>c</a:t>
            </a:r>
            <a:r>
              <a:rPr lang="zh-CN" altLang="zh-CN" dirty="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”是乘法运算符，是双目运算符，表示乘法运算</a:t>
            </a:r>
            <a:r>
              <a:rPr lang="zh-CN" altLang="zh-CN" dirty="0" smtClean="0">
                <a:solidFill>
                  <a:schemeClr val="bg2">
                    <a:lumMod val="25000"/>
                  </a:schemeClr>
                </a:solidFill>
              </a:rPr>
              <a:t>。例如</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 = 3, b = 5, c;  </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c = a * b;</a:t>
            </a:r>
            <a:endParaRPr lang="zh-CN" altLang="zh-CN" dirty="0">
              <a:solidFill>
                <a:schemeClr val="bg2">
                  <a:lumMod val="25000"/>
                </a:schemeClr>
              </a:solidFill>
            </a:endParaRPr>
          </a:p>
          <a:p>
            <a:pPr marL="0" indent="0">
              <a:buNone/>
            </a:pPr>
            <a:r>
              <a:rPr lang="zh-CN" altLang="zh-CN" dirty="0" smtClean="0">
                <a:solidFill>
                  <a:schemeClr val="bg2">
                    <a:lumMod val="25000"/>
                  </a:schemeClr>
                </a:solidFill>
              </a:rPr>
              <a:t>（</a:t>
            </a:r>
            <a:r>
              <a:rPr lang="en-US" altLang="zh-CN" dirty="0">
                <a:solidFill>
                  <a:schemeClr val="bg2">
                    <a:lumMod val="25000"/>
                  </a:schemeClr>
                </a:solidFill>
              </a:rPr>
              <a:t>d</a:t>
            </a:r>
            <a:r>
              <a:rPr lang="zh-CN" altLang="zh-CN" dirty="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”与“</a:t>
            </a:r>
            <a:r>
              <a:rPr lang="en-US" altLang="zh-CN" dirty="0">
                <a:solidFill>
                  <a:schemeClr val="bg2">
                    <a:lumMod val="25000"/>
                  </a:schemeClr>
                </a:solidFill>
              </a:rPr>
              <a:t>/</a:t>
            </a:r>
            <a:r>
              <a:rPr lang="zh-CN" altLang="zh-CN" dirty="0">
                <a:solidFill>
                  <a:schemeClr val="bg2">
                    <a:lumMod val="25000"/>
                  </a:schemeClr>
                </a:solidFill>
              </a:rPr>
              <a:t>”组合构成注释语句，指明“</a:t>
            </a:r>
            <a:r>
              <a:rPr lang="en-US" altLang="zh-CN" dirty="0">
                <a:solidFill>
                  <a:schemeClr val="bg2">
                    <a:lumMod val="25000"/>
                  </a:schemeClr>
                </a:solidFill>
              </a:rPr>
              <a:t>/*</a:t>
            </a:r>
            <a:r>
              <a:rPr lang="zh-CN" altLang="zh-CN" dirty="0">
                <a:solidFill>
                  <a:schemeClr val="bg2">
                    <a:lumMod val="25000"/>
                  </a:schemeClr>
                </a:solidFill>
              </a:rPr>
              <a:t>”和“</a:t>
            </a:r>
            <a:r>
              <a:rPr lang="en-US" altLang="zh-CN" dirty="0">
                <a:solidFill>
                  <a:schemeClr val="bg2">
                    <a:lumMod val="25000"/>
                  </a:schemeClr>
                </a:solidFill>
              </a:rPr>
              <a:t>*/</a:t>
            </a:r>
            <a:r>
              <a:rPr lang="zh-CN" altLang="zh-CN" dirty="0">
                <a:solidFill>
                  <a:schemeClr val="bg2">
                    <a:lumMod val="25000"/>
                  </a:schemeClr>
                </a:solidFill>
              </a:rPr>
              <a:t>”中间的为注释，不用编译。例如，</a:t>
            </a:r>
          </a:p>
          <a:p>
            <a:pPr marL="0" indent="361950">
              <a:buNone/>
            </a:pPr>
            <a:r>
              <a:rPr lang="en-US" altLang="zh-CN" dirty="0">
                <a:solidFill>
                  <a:schemeClr val="bg2">
                    <a:lumMod val="25000"/>
                  </a:schemeClr>
                </a:solidFill>
              </a:rPr>
              <a:t>pa=&amp;a;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通过取地址运算，将系统为变量</a:t>
            </a:r>
            <a:r>
              <a:rPr lang="en-US" altLang="zh-CN" dirty="0">
                <a:solidFill>
                  <a:schemeClr val="bg2">
                    <a:lumMod val="25000"/>
                  </a:schemeClr>
                </a:solidFill>
              </a:rPr>
              <a:t>a</a:t>
            </a:r>
            <a:r>
              <a:rPr lang="zh-CN" altLang="zh-CN" dirty="0">
                <a:solidFill>
                  <a:schemeClr val="bg2">
                    <a:lumMod val="25000"/>
                  </a:schemeClr>
                </a:solidFill>
              </a:rPr>
              <a:t>分配的内存单元首地址赋值给</a:t>
            </a:r>
            <a:r>
              <a:rPr lang="en-US" altLang="zh-CN" dirty="0">
                <a:solidFill>
                  <a:schemeClr val="bg2">
                    <a:lumMod val="25000"/>
                  </a:schemeClr>
                </a:solidFill>
              </a:rPr>
              <a:t>pa </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2218679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85000" lnSpcReduction="20000"/>
          </a:bodyPr>
          <a:lstStyle/>
          <a:p>
            <a:pPr marL="0" indent="0">
              <a:buNone/>
            </a:pPr>
            <a:r>
              <a:rPr lang="en-US" altLang="zh-CN" dirty="0">
                <a:solidFill>
                  <a:schemeClr val="bg2">
                    <a:lumMod val="25000"/>
                  </a:schemeClr>
                </a:solidFill>
              </a:rPr>
              <a:t>2. </a:t>
            </a:r>
            <a:r>
              <a:rPr lang="zh-CN" altLang="zh-CN" dirty="0">
                <a:solidFill>
                  <a:schemeClr val="bg2">
                    <a:lumMod val="25000"/>
                  </a:schemeClr>
                </a:solidFill>
              </a:rPr>
              <a:t>指针的赋值运算</a:t>
            </a:r>
          </a:p>
          <a:p>
            <a:r>
              <a:rPr lang="zh-CN" altLang="zh-CN" dirty="0">
                <a:solidFill>
                  <a:schemeClr val="bg2">
                    <a:lumMod val="25000"/>
                  </a:schemeClr>
                </a:solidFill>
              </a:rPr>
              <a:t>指针的赋值运算指的是给指针变量赋予一个新的地址值，可以用于指针变量的初始化和改变指针变量的值</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赋值</a:t>
            </a:r>
            <a:r>
              <a:rPr lang="zh-CN" altLang="zh-CN" dirty="0">
                <a:solidFill>
                  <a:schemeClr val="bg2">
                    <a:lumMod val="25000"/>
                  </a:schemeClr>
                </a:solidFill>
              </a:rPr>
              <a:t>运算的一般形式为：</a:t>
            </a:r>
          </a:p>
          <a:p>
            <a:pPr marL="0" indent="0">
              <a:buNone/>
            </a:pPr>
            <a:r>
              <a:rPr lang="en-US" altLang="zh-CN" dirty="0" smtClean="0">
                <a:solidFill>
                  <a:schemeClr val="bg2">
                    <a:lumMod val="25000"/>
                  </a:schemeClr>
                </a:solidFill>
              </a:rPr>
              <a:t>          </a:t>
            </a:r>
            <a:r>
              <a:rPr lang="zh-CN" altLang="zh-CN" dirty="0" smtClean="0">
                <a:solidFill>
                  <a:schemeClr val="bg2">
                    <a:lumMod val="25000"/>
                  </a:schemeClr>
                </a:solidFill>
              </a:rPr>
              <a:t>指针</a:t>
            </a:r>
            <a:r>
              <a:rPr lang="zh-CN" altLang="zh-CN" dirty="0">
                <a:solidFill>
                  <a:schemeClr val="bg2">
                    <a:lumMod val="25000"/>
                  </a:schemeClr>
                </a:solidFill>
              </a:rPr>
              <a:t>变量</a:t>
            </a:r>
            <a:r>
              <a:rPr lang="en-US" altLang="zh-CN" dirty="0">
                <a:solidFill>
                  <a:schemeClr val="bg2">
                    <a:lumMod val="25000"/>
                  </a:schemeClr>
                </a:solidFill>
              </a:rPr>
              <a:t>=</a:t>
            </a:r>
            <a:r>
              <a:rPr lang="zh-CN" altLang="zh-CN" dirty="0">
                <a:solidFill>
                  <a:schemeClr val="bg2">
                    <a:lumMod val="25000"/>
                  </a:schemeClr>
                </a:solidFill>
              </a:rPr>
              <a:t>地址表达式</a:t>
            </a: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smtClean="0">
                <a:solidFill>
                  <a:schemeClr val="bg2">
                    <a:lumMod val="25000"/>
                  </a:schemeClr>
                </a:solidFill>
              </a:rPr>
              <a:t>指针</a:t>
            </a:r>
            <a:r>
              <a:rPr lang="zh-CN" altLang="zh-CN" dirty="0">
                <a:solidFill>
                  <a:schemeClr val="bg2">
                    <a:lumMod val="25000"/>
                  </a:schemeClr>
                </a:solidFill>
              </a:rPr>
              <a:t>的赋值运算分为以下几种情况：</a:t>
            </a:r>
          </a:p>
          <a:p>
            <a:pPr marL="0" indent="0">
              <a:buNone/>
            </a:pPr>
            <a:r>
              <a:rPr lang="zh-CN" altLang="zh-CN" dirty="0">
                <a:solidFill>
                  <a:schemeClr val="bg2">
                    <a:lumMod val="25000"/>
                  </a:schemeClr>
                </a:solidFill>
              </a:rPr>
              <a:t>① 赋</a:t>
            </a:r>
            <a:r>
              <a:rPr lang="zh-CN" altLang="zh-CN" dirty="0" smtClean="0">
                <a:solidFill>
                  <a:schemeClr val="bg2">
                    <a:lumMod val="25000"/>
                  </a:schemeClr>
                </a:solidFill>
              </a:rPr>
              <a:t>空值</a:t>
            </a:r>
            <a:r>
              <a:rPr lang="zh-CN" altLang="en-US" dirty="0" smtClean="0">
                <a:solidFill>
                  <a:schemeClr val="bg2">
                    <a:lumMod val="25000"/>
                  </a:schemeClr>
                </a:solidFill>
              </a:rPr>
              <a:t>：</a:t>
            </a:r>
            <a:r>
              <a:rPr lang="zh-CN" altLang="zh-CN" dirty="0" smtClean="0">
                <a:solidFill>
                  <a:schemeClr val="bg2">
                    <a:lumMod val="25000"/>
                  </a:schemeClr>
                </a:solidFill>
              </a:rPr>
              <a:t>任何</a:t>
            </a:r>
            <a:r>
              <a:rPr lang="zh-CN" altLang="zh-CN" dirty="0">
                <a:solidFill>
                  <a:schemeClr val="bg2">
                    <a:lumMod val="25000"/>
                  </a:schemeClr>
                </a:solidFill>
              </a:rPr>
              <a:t>基类型的指针变量都可以有空值</a:t>
            </a:r>
            <a:r>
              <a:rPr lang="en-US" altLang="zh-CN" dirty="0">
                <a:solidFill>
                  <a:schemeClr val="bg2">
                    <a:lumMod val="25000"/>
                  </a:schemeClr>
                </a:solidFill>
              </a:rPr>
              <a:t>NULL</a:t>
            </a:r>
            <a:r>
              <a:rPr lang="zh-CN" altLang="zh-CN" dirty="0">
                <a:solidFill>
                  <a:schemeClr val="bg2">
                    <a:lumMod val="25000"/>
                  </a:schemeClr>
                </a:solidFill>
              </a:rPr>
              <a:t>，表示指针变量不指向任何目标</a:t>
            </a:r>
            <a:r>
              <a:rPr lang="zh-CN" altLang="zh-CN" dirty="0" smtClean="0">
                <a:solidFill>
                  <a:schemeClr val="bg2">
                    <a:lumMod val="25000"/>
                  </a:schemeClr>
                </a:solidFill>
              </a:rPr>
              <a:t>。例如</a:t>
            </a:r>
            <a:r>
              <a:rPr lang="zh-CN" altLang="zh-CN" dirty="0">
                <a:solidFill>
                  <a:schemeClr val="bg2">
                    <a:lumMod val="25000"/>
                  </a:schemeClr>
                </a:solidFill>
              </a:rPr>
              <a:t>：</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*p;</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double *q;</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p=NULL;</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q=NULL;</a:t>
            </a:r>
            <a:endParaRPr lang="zh-CN" altLang="zh-CN" dirty="0">
              <a:solidFill>
                <a:schemeClr val="bg2">
                  <a:lumMod val="25000"/>
                </a:schemeClr>
              </a:solidFill>
            </a:endParaRPr>
          </a:p>
          <a:p>
            <a:pPr marL="0" indent="0">
              <a:buNone/>
            </a:pPr>
            <a:r>
              <a:rPr lang="zh-CN" altLang="zh-CN" dirty="0">
                <a:solidFill>
                  <a:schemeClr val="bg2">
                    <a:lumMod val="25000"/>
                  </a:schemeClr>
                </a:solidFill>
              </a:rPr>
              <a:t>② 赋内存地址</a:t>
            </a:r>
            <a:r>
              <a:rPr lang="zh-CN" altLang="zh-CN" dirty="0" smtClean="0">
                <a:solidFill>
                  <a:schemeClr val="bg2">
                    <a:lumMod val="25000"/>
                  </a:schemeClr>
                </a:solidFill>
              </a:rPr>
              <a:t>值</a:t>
            </a:r>
            <a:r>
              <a:rPr lang="zh-CN" altLang="en-US" dirty="0" smtClean="0">
                <a:solidFill>
                  <a:schemeClr val="bg2">
                    <a:lumMod val="25000"/>
                  </a:schemeClr>
                </a:solidFill>
              </a:rPr>
              <a:t>，</a:t>
            </a:r>
            <a:r>
              <a:rPr lang="zh-CN" altLang="zh-CN" dirty="0" smtClean="0">
                <a:solidFill>
                  <a:schemeClr val="bg2">
                    <a:lumMod val="25000"/>
                  </a:schemeClr>
                </a:solidFill>
              </a:rPr>
              <a:t>例如</a:t>
            </a:r>
            <a:r>
              <a:rPr lang="zh-CN" altLang="zh-CN" dirty="0">
                <a:solidFill>
                  <a:schemeClr val="bg2">
                    <a:lumMod val="25000"/>
                  </a:schemeClr>
                </a:solidFill>
              </a:rPr>
              <a:t>：</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a=30,*p;  /*</a:t>
            </a:r>
            <a:r>
              <a:rPr lang="zh-CN" altLang="zh-CN" dirty="0">
                <a:solidFill>
                  <a:schemeClr val="bg2">
                    <a:lumMod val="25000"/>
                  </a:schemeClr>
                </a:solidFill>
              </a:rPr>
              <a:t>定义整型变量</a:t>
            </a:r>
            <a:r>
              <a:rPr lang="en-US" altLang="zh-CN" dirty="0">
                <a:solidFill>
                  <a:schemeClr val="bg2">
                    <a:lumMod val="25000"/>
                  </a:schemeClr>
                </a:solidFill>
              </a:rPr>
              <a:t>a</a:t>
            </a:r>
            <a:r>
              <a:rPr lang="zh-CN" altLang="zh-CN" dirty="0">
                <a:solidFill>
                  <a:schemeClr val="bg2">
                    <a:lumMod val="25000"/>
                  </a:schemeClr>
                </a:solidFill>
              </a:rPr>
              <a:t>并赋值</a:t>
            </a:r>
            <a:r>
              <a:rPr lang="en-US" altLang="zh-CN" dirty="0">
                <a:solidFill>
                  <a:schemeClr val="bg2">
                    <a:lumMod val="25000"/>
                  </a:schemeClr>
                </a:solidFill>
              </a:rPr>
              <a:t>30</a:t>
            </a:r>
            <a:r>
              <a:rPr lang="zh-CN" altLang="zh-CN" dirty="0">
                <a:solidFill>
                  <a:schemeClr val="bg2">
                    <a:lumMod val="25000"/>
                  </a:schemeClr>
                </a:solidFill>
              </a:rPr>
              <a:t>，定义指针变量</a:t>
            </a:r>
            <a:r>
              <a:rPr lang="en-US" altLang="zh-CN" dirty="0">
                <a:solidFill>
                  <a:schemeClr val="bg2">
                    <a:lumMod val="25000"/>
                  </a:schemeClr>
                </a:solidFill>
              </a:rPr>
              <a:t>p */</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p=&amp;a;    /*</a:t>
            </a:r>
            <a:r>
              <a:rPr lang="zh-CN" altLang="zh-CN" dirty="0">
                <a:solidFill>
                  <a:schemeClr val="bg2">
                    <a:lumMod val="25000"/>
                  </a:schemeClr>
                </a:solidFill>
              </a:rPr>
              <a:t>通过取地址运算</a:t>
            </a:r>
            <a:r>
              <a:rPr lang="en-US" altLang="zh-CN" dirty="0">
                <a:solidFill>
                  <a:schemeClr val="bg2">
                    <a:lumMod val="25000"/>
                  </a:schemeClr>
                </a:solidFill>
              </a:rPr>
              <a:t>&amp;a</a:t>
            </a:r>
            <a:r>
              <a:rPr lang="zh-CN" altLang="zh-CN" dirty="0">
                <a:solidFill>
                  <a:schemeClr val="bg2">
                    <a:lumMod val="25000"/>
                  </a:schemeClr>
                </a:solidFill>
              </a:rPr>
              <a:t>将变量</a:t>
            </a:r>
            <a:r>
              <a:rPr lang="en-US" altLang="zh-CN" dirty="0">
                <a:solidFill>
                  <a:schemeClr val="bg2">
                    <a:lumMod val="25000"/>
                  </a:schemeClr>
                </a:solidFill>
              </a:rPr>
              <a:t>a</a:t>
            </a:r>
            <a:r>
              <a:rPr lang="zh-CN" altLang="zh-CN" dirty="0">
                <a:solidFill>
                  <a:schemeClr val="bg2">
                    <a:lumMod val="25000"/>
                  </a:schemeClr>
                </a:solidFill>
              </a:rPr>
              <a:t>分配到的内存单元的首地址赋给指针变量</a:t>
            </a:r>
            <a:r>
              <a:rPr lang="en-US" altLang="zh-CN" dirty="0">
                <a:solidFill>
                  <a:schemeClr val="bg2">
                    <a:lumMod val="25000"/>
                  </a:schemeClr>
                </a:solidFill>
              </a:rPr>
              <a:t>p </a:t>
            </a:r>
            <a:r>
              <a:rPr lang="en-US" altLang="zh-CN" dirty="0" smtClean="0">
                <a:solidFill>
                  <a:schemeClr val="bg2">
                    <a:lumMod val="25000"/>
                  </a:schemeClr>
                </a:solidFill>
              </a:rPr>
              <a:t>*/</a:t>
            </a:r>
          </a:p>
        </p:txBody>
      </p:sp>
    </p:spTree>
    <p:extLst>
      <p:ext uri="{BB962C8B-B14F-4D97-AF65-F5344CB8AC3E}">
        <p14:creationId xmlns:p14="http://schemas.microsoft.com/office/powerpoint/2010/main" val="2832440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sz="quarter" idx="10"/>
          </p:nvPr>
        </p:nvSpPr>
        <p:spPr>
          <a:xfrm>
            <a:off x="539496" y="1266093"/>
            <a:ext cx="11193880" cy="4829602"/>
          </a:xfrm>
        </p:spPr>
        <p:txBody>
          <a:bodyPr>
            <a:normAutofit fontScale="85000" lnSpcReduction="10000"/>
          </a:bodyPr>
          <a:lstStyle/>
          <a:p>
            <a:pPr marL="0" indent="0">
              <a:buNone/>
            </a:pPr>
            <a:r>
              <a:rPr lang="zh-CN" altLang="zh-CN" dirty="0">
                <a:solidFill>
                  <a:schemeClr val="bg2">
                    <a:lumMod val="25000"/>
                  </a:schemeClr>
                </a:solidFill>
              </a:rPr>
              <a:t>③ 相同基类型的指针可以相互</a:t>
            </a:r>
            <a:r>
              <a:rPr lang="zh-CN" altLang="zh-CN" dirty="0" smtClean="0">
                <a:solidFill>
                  <a:schemeClr val="bg2">
                    <a:lumMod val="25000"/>
                  </a:schemeClr>
                </a:solidFill>
              </a:rPr>
              <a:t>赋值</a:t>
            </a:r>
            <a:r>
              <a:rPr lang="zh-CN" altLang="en-US" dirty="0" smtClean="0">
                <a:solidFill>
                  <a:schemeClr val="bg2">
                    <a:lumMod val="25000"/>
                  </a:schemeClr>
                </a:solidFill>
              </a:rPr>
              <a:t>，</a:t>
            </a:r>
            <a:r>
              <a:rPr lang="zh-CN" altLang="zh-CN" dirty="0" smtClean="0">
                <a:solidFill>
                  <a:schemeClr val="bg2">
                    <a:lumMod val="25000"/>
                  </a:schemeClr>
                </a:solidFill>
              </a:rPr>
              <a:t>例如</a:t>
            </a:r>
            <a:r>
              <a:rPr lang="zh-CN" altLang="zh-CN" dirty="0">
                <a:solidFill>
                  <a:schemeClr val="bg2">
                    <a:lumMod val="25000"/>
                  </a:schemeClr>
                </a:solidFill>
              </a:rPr>
              <a:t>：</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a=10,b=20,*pa=&amp;a, *</a:t>
            </a:r>
            <a:r>
              <a:rPr lang="en-US" altLang="zh-CN" dirty="0" err="1">
                <a:solidFill>
                  <a:schemeClr val="bg2">
                    <a:lumMod val="25000"/>
                  </a:schemeClr>
                </a:solidFill>
              </a:rPr>
              <a:t>pb</a:t>
            </a:r>
            <a:r>
              <a:rPr lang="en-US" altLang="zh-CN" dirty="0">
                <a:solidFill>
                  <a:schemeClr val="bg2">
                    <a:lumMod val="25000"/>
                  </a:schemeClr>
                </a:solidFill>
              </a:rPr>
              <a:t>=&amp;b;</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double </a:t>
            </a:r>
            <a:r>
              <a:rPr lang="en-US" altLang="zh-CN" dirty="0" err="1">
                <a:solidFill>
                  <a:schemeClr val="bg2">
                    <a:lumMod val="25000"/>
                  </a:schemeClr>
                </a:solidFill>
              </a:rPr>
              <a:t>c,d</a:t>
            </a:r>
            <a:r>
              <a:rPr lang="en-US" altLang="zh-CN" dirty="0">
                <a:solidFill>
                  <a:schemeClr val="bg2">
                    <a:lumMod val="25000"/>
                  </a:schemeClr>
                </a:solidFill>
              </a:rPr>
              <a:t>,*pc=&amp;c,*</a:t>
            </a:r>
            <a:r>
              <a:rPr lang="en-US" altLang="zh-CN" dirty="0" err="1">
                <a:solidFill>
                  <a:schemeClr val="bg2">
                    <a:lumMod val="25000"/>
                  </a:schemeClr>
                </a:solidFill>
              </a:rPr>
              <a:t>pd</a:t>
            </a:r>
            <a:r>
              <a:rPr lang="en-US" altLang="zh-CN" dirty="0">
                <a:solidFill>
                  <a:schemeClr val="bg2">
                    <a:lumMod val="25000"/>
                  </a:schemeClr>
                </a:solidFill>
              </a:rPr>
              <a:t>=&amp;d;</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pa=</a:t>
            </a:r>
            <a:r>
              <a:rPr lang="en-US" altLang="zh-CN" dirty="0" err="1">
                <a:solidFill>
                  <a:schemeClr val="bg2">
                    <a:lumMod val="25000"/>
                  </a:schemeClr>
                </a:solidFill>
              </a:rPr>
              <a:t>pb</a:t>
            </a:r>
            <a:r>
              <a:rPr lang="en-US" altLang="zh-CN" dirty="0">
                <a:solidFill>
                  <a:schemeClr val="bg2">
                    <a:lumMod val="25000"/>
                  </a:schemeClr>
                </a:solidFill>
              </a:rPr>
              <a:t>;   /*pa</a:t>
            </a:r>
            <a:r>
              <a:rPr lang="zh-CN" altLang="zh-CN" dirty="0">
                <a:solidFill>
                  <a:schemeClr val="bg2">
                    <a:lumMod val="25000"/>
                  </a:schemeClr>
                </a:solidFill>
              </a:rPr>
              <a:t>和</a:t>
            </a:r>
            <a:r>
              <a:rPr lang="en-US" altLang="zh-CN" dirty="0" err="1">
                <a:solidFill>
                  <a:schemeClr val="bg2">
                    <a:lumMod val="25000"/>
                  </a:schemeClr>
                </a:solidFill>
              </a:rPr>
              <a:t>pb</a:t>
            </a:r>
            <a:r>
              <a:rPr lang="zh-CN" altLang="zh-CN" dirty="0">
                <a:solidFill>
                  <a:schemeClr val="bg2">
                    <a:lumMod val="25000"/>
                  </a:schemeClr>
                </a:solidFill>
              </a:rPr>
              <a:t>指向同一单元，它们的值都是变量</a:t>
            </a:r>
            <a:r>
              <a:rPr lang="en-US" altLang="zh-CN" dirty="0">
                <a:solidFill>
                  <a:schemeClr val="bg2">
                    <a:lumMod val="25000"/>
                  </a:schemeClr>
                </a:solidFill>
              </a:rPr>
              <a:t>b</a:t>
            </a:r>
            <a:r>
              <a:rPr lang="zh-CN" altLang="zh-CN" dirty="0">
                <a:solidFill>
                  <a:schemeClr val="bg2">
                    <a:lumMod val="25000"/>
                  </a:schemeClr>
                </a:solidFill>
              </a:rPr>
              <a:t>分配到的内存单元的首地址</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pc=</a:t>
            </a:r>
            <a:r>
              <a:rPr lang="en-US" altLang="zh-CN" dirty="0" err="1">
                <a:solidFill>
                  <a:schemeClr val="bg2">
                    <a:lumMod val="25000"/>
                  </a:schemeClr>
                </a:solidFill>
              </a:rPr>
              <a:t>pd</a:t>
            </a:r>
            <a:r>
              <a:rPr lang="en-US" altLang="zh-CN" dirty="0">
                <a:solidFill>
                  <a:schemeClr val="bg2">
                    <a:lumMod val="25000"/>
                  </a:schemeClr>
                </a:solidFill>
              </a:rPr>
              <a:t>;   /*pc</a:t>
            </a:r>
            <a:r>
              <a:rPr lang="zh-CN" altLang="zh-CN" dirty="0">
                <a:solidFill>
                  <a:schemeClr val="bg2">
                    <a:lumMod val="25000"/>
                  </a:schemeClr>
                </a:solidFill>
              </a:rPr>
              <a:t>和</a:t>
            </a:r>
            <a:r>
              <a:rPr lang="en-US" altLang="zh-CN" dirty="0" err="1">
                <a:solidFill>
                  <a:schemeClr val="bg2">
                    <a:lumMod val="25000"/>
                  </a:schemeClr>
                </a:solidFill>
              </a:rPr>
              <a:t>pd</a:t>
            </a:r>
            <a:r>
              <a:rPr lang="zh-CN" altLang="zh-CN" dirty="0">
                <a:solidFill>
                  <a:schemeClr val="bg2">
                    <a:lumMod val="25000"/>
                  </a:schemeClr>
                </a:solidFill>
              </a:rPr>
              <a:t>指向同一单元，它们的值都是变量</a:t>
            </a:r>
            <a:r>
              <a:rPr lang="en-US" altLang="zh-CN" dirty="0">
                <a:solidFill>
                  <a:schemeClr val="bg2">
                    <a:lumMod val="25000"/>
                  </a:schemeClr>
                </a:solidFill>
              </a:rPr>
              <a:t>d</a:t>
            </a:r>
            <a:r>
              <a:rPr lang="zh-CN" altLang="zh-CN" dirty="0">
                <a:solidFill>
                  <a:schemeClr val="bg2">
                    <a:lumMod val="25000"/>
                  </a:schemeClr>
                </a:solidFill>
              </a:rPr>
              <a:t>分配到的内存单元的首地址</a:t>
            </a: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a:solidFill>
                  <a:schemeClr val="bg2">
                    <a:lumMod val="25000"/>
                  </a:schemeClr>
                </a:solidFill>
              </a:rPr>
              <a:t>以下指针赋值运算是非法的：</a:t>
            </a:r>
          </a:p>
          <a:p>
            <a:pPr marL="0" indent="361950">
              <a:buNone/>
            </a:pPr>
            <a:r>
              <a:rPr lang="zh-CN" altLang="zh-CN" dirty="0">
                <a:solidFill>
                  <a:schemeClr val="bg2">
                    <a:lumMod val="25000"/>
                  </a:schemeClr>
                </a:solidFill>
              </a:rPr>
              <a:t>① 不同基类型的指针相互</a:t>
            </a:r>
            <a:r>
              <a:rPr lang="zh-CN" altLang="zh-CN" dirty="0" smtClean="0">
                <a:solidFill>
                  <a:schemeClr val="bg2">
                    <a:lumMod val="25000"/>
                  </a:schemeClr>
                </a:solidFill>
              </a:rPr>
              <a:t>赋值</a:t>
            </a:r>
            <a:r>
              <a:rPr lang="zh-CN" altLang="en-US" dirty="0" smtClean="0">
                <a:solidFill>
                  <a:schemeClr val="bg2">
                    <a:lumMod val="25000"/>
                  </a:schemeClr>
                </a:solidFill>
              </a:rPr>
              <a:t>，</a:t>
            </a:r>
            <a:r>
              <a:rPr lang="zh-CN" altLang="zh-CN" dirty="0" smtClean="0">
                <a:solidFill>
                  <a:schemeClr val="bg2">
                    <a:lumMod val="25000"/>
                  </a:schemeClr>
                </a:solidFill>
              </a:rPr>
              <a:t>例如</a:t>
            </a:r>
            <a:r>
              <a:rPr lang="zh-CN" altLang="zh-CN" dirty="0">
                <a:solidFill>
                  <a:schemeClr val="bg2">
                    <a:lumMod val="25000"/>
                  </a:schemeClr>
                </a:solidFill>
              </a:rPr>
              <a:t>：</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a=10,*pa=&amp;a;</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double b,*</a:t>
            </a:r>
            <a:r>
              <a:rPr lang="en-US" altLang="zh-CN" dirty="0" err="1">
                <a:solidFill>
                  <a:schemeClr val="bg2">
                    <a:lumMod val="25000"/>
                  </a:schemeClr>
                </a:solidFill>
              </a:rPr>
              <a:t>pb</a:t>
            </a:r>
            <a:r>
              <a:rPr lang="en-US" altLang="zh-CN" dirty="0">
                <a:solidFill>
                  <a:schemeClr val="bg2">
                    <a:lumMod val="25000"/>
                  </a:schemeClr>
                </a:solidFill>
              </a:rPr>
              <a:t>=&amp;b;</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pa=</a:t>
            </a:r>
            <a:r>
              <a:rPr lang="en-US" altLang="zh-CN" dirty="0" err="1">
                <a:solidFill>
                  <a:schemeClr val="bg2">
                    <a:lumMod val="25000"/>
                  </a:schemeClr>
                </a:solidFill>
              </a:rPr>
              <a:t>pb</a:t>
            </a:r>
            <a:r>
              <a:rPr lang="en-US" altLang="zh-CN" dirty="0">
                <a:solidFill>
                  <a:schemeClr val="bg2">
                    <a:lumMod val="25000"/>
                  </a:schemeClr>
                </a:solidFill>
              </a:rPr>
              <a:t>;   /*</a:t>
            </a:r>
            <a:r>
              <a:rPr lang="zh-CN" altLang="zh-CN" dirty="0">
                <a:solidFill>
                  <a:schemeClr val="bg2">
                    <a:lumMod val="25000"/>
                  </a:schemeClr>
                </a:solidFill>
              </a:rPr>
              <a:t>错误</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smtClean="0">
                <a:solidFill>
                  <a:schemeClr val="bg2">
                    <a:lumMod val="25000"/>
                  </a:schemeClr>
                </a:solidFill>
              </a:rPr>
              <a:t>② </a:t>
            </a:r>
            <a:r>
              <a:rPr lang="zh-CN" altLang="zh-CN" dirty="0">
                <a:solidFill>
                  <a:schemeClr val="bg2">
                    <a:lumMod val="25000"/>
                  </a:schemeClr>
                </a:solidFill>
              </a:rPr>
              <a:t>对指针变量赋值为一个整数</a:t>
            </a:r>
            <a:r>
              <a:rPr lang="zh-CN" altLang="zh-CN" dirty="0" smtClean="0">
                <a:solidFill>
                  <a:schemeClr val="bg2">
                    <a:lumMod val="25000"/>
                  </a:schemeClr>
                </a:solidFill>
              </a:rPr>
              <a:t>值</a:t>
            </a:r>
            <a:r>
              <a:rPr lang="zh-CN" altLang="en-US" dirty="0" smtClean="0">
                <a:solidFill>
                  <a:schemeClr val="bg2">
                    <a:lumMod val="25000"/>
                  </a:schemeClr>
                </a:solidFill>
              </a:rPr>
              <a:t>，</a:t>
            </a:r>
            <a:r>
              <a:rPr lang="zh-CN" altLang="zh-CN" dirty="0" smtClean="0">
                <a:solidFill>
                  <a:schemeClr val="bg2">
                    <a:lumMod val="25000"/>
                  </a:schemeClr>
                </a:solidFill>
              </a:rPr>
              <a:t>例如</a:t>
            </a:r>
            <a:r>
              <a:rPr lang="zh-CN" altLang="zh-CN" dirty="0">
                <a:solidFill>
                  <a:schemeClr val="bg2">
                    <a:lumMod val="25000"/>
                  </a:schemeClr>
                </a:solidFill>
              </a:rPr>
              <a:t>：</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*p;  </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p=3000;    /*</a:t>
            </a:r>
            <a:r>
              <a:rPr lang="zh-CN" altLang="zh-CN" dirty="0">
                <a:solidFill>
                  <a:schemeClr val="bg2">
                    <a:lumMod val="25000"/>
                  </a:schemeClr>
                </a:solidFill>
              </a:rPr>
              <a:t>错误</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1313067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35947"/>
            <a:ext cx="11193880" cy="4859747"/>
          </a:xfrm>
        </p:spPr>
        <p:txBody>
          <a:bodyPr>
            <a:normAutofit fontScale="85000" lnSpcReduction="10000"/>
          </a:bodyPr>
          <a:lstStyle/>
          <a:p>
            <a:pPr marL="0" indent="0">
              <a:buNone/>
            </a:pPr>
            <a:r>
              <a:rPr lang="en-US" altLang="zh-CN" dirty="0">
                <a:solidFill>
                  <a:schemeClr val="bg2">
                    <a:lumMod val="25000"/>
                  </a:schemeClr>
                </a:solidFill>
              </a:rPr>
              <a:t>8.2.2  </a:t>
            </a:r>
            <a:r>
              <a:rPr lang="zh-CN" altLang="zh-CN" dirty="0">
                <a:solidFill>
                  <a:schemeClr val="bg2">
                    <a:lumMod val="25000"/>
                  </a:schemeClr>
                </a:solidFill>
              </a:rPr>
              <a:t>指针的算术运算</a:t>
            </a:r>
          </a:p>
          <a:p>
            <a:pPr marL="0" indent="0">
              <a:buNone/>
            </a:pPr>
            <a:r>
              <a:rPr lang="zh-CN" altLang="zh-CN" dirty="0" smtClean="0">
                <a:solidFill>
                  <a:schemeClr val="bg2">
                    <a:lumMod val="25000"/>
                  </a:schemeClr>
                </a:solidFill>
              </a:rPr>
              <a:t>① </a:t>
            </a:r>
            <a:r>
              <a:rPr lang="zh-CN" altLang="zh-CN" dirty="0">
                <a:solidFill>
                  <a:schemeClr val="bg2">
                    <a:lumMod val="25000"/>
                  </a:schemeClr>
                </a:solidFill>
              </a:rPr>
              <a:t>指针变量自增或自减</a:t>
            </a:r>
            <a:r>
              <a:rPr lang="zh-CN" altLang="zh-CN" dirty="0" smtClean="0">
                <a:solidFill>
                  <a:schemeClr val="bg2">
                    <a:lumMod val="25000"/>
                  </a:schemeClr>
                </a:solidFill>
              </a:rPr>
              <a:t>运算</a:t>
            </a:r>
            <a:r>
              <a:rPr lang="zh-CN" altLang="en-US" dirty="0" smtClean="0">
                <a:solidFill>
                  <a:schemeClr val="bg2">
                    <a:lumMod val="25000"/>
                  </a:schemeClr>
                </a:solidFill>
              </a:rPr>
              <a:t>：</a:t>
            </a:r>
            <a:r>
              <a:rPr lang="zh-CN" altLang="zh-CN" dirty="0" smtClean="0">
                <a:solidFill>
                  <a:schemeClr val="bg2">
                    <a:lumMod val="25000"/>
                  </a:schemeClr>
                </a:solidFill>
              </a:rPr>
              <a:t>指针</a:t>
            </a:r>
            <a:r>
              <a:rPr lang="zh-CN" altLang="zh-CN" dirty="0">
                <a:solidFill>
                  <a:schemeClr val="bg2">
                    <a:lumMod val="25000"/>
                  </a:schemeClr>
                </a:solidFill>
              </a:rPr>
              <a:t>变量自增或自减运算指的是指针变量自加</a:t>
            </a:r>
            <a:r>
              <a:rPr lang="en-US" altLang="zh-CN" dirty="0">
                <a:solidFill>
                  <a:schemeClr val="bg2">
                    <a:lumMod val="25000"/>
                  </a:schemeClr>
                </a:solidFill>
              </a:rPr>
              <a:t>1</a:t>
            </a:r>
            <a:r>
              <a:rPr lang="zh-CN" altLang="zh-CN" dirty="0">
                <a:solidFill>
                  <a:schemeClr val="bg2">
                    <a:lumMod val="25000"/>
                  </a:schemeClr>
                </a:solidFill>
              </a:rPr>
              <a:t>或自减</a:t>
            </a:r>
            <a:r>
              <a:rPr lang="en-US" altLang="zh-CN" dirty="0">
                <a:solidFill>
                  <a:schemeClr val="bg2">
                    <a:lumMod val="25000"/>
                  </a:schemeClr>
                </a:solidFill>
              </a:rPr>
              <a:t>1</a:t>
            </a:r>
            <a:r>
              <a:rPr lang="zh-CN" altLang="zh-CN" dirty="0">
                <a:solidFill>
                  <a:schemeClr val="bg2">
                    <a:lumMod val="25000"/>
                  </a:schemeClr>
                </a:solidFill>
              </a:rPr>
              <a:t>运算，运算规则如下：</a:t>
            </a:r>
          </a:p>
          <a:p>
            <a:r>
              <a:rPr lang="zh-CN" altLang="zh-CN" dirty="0">
                <a:solidFill>
                  <a:schemeClr val="bg2">
                    <a:lumMod val="25000"/>
                  </a:schemeClr>
                </a:solidFill>
              </a:rPr>
              <a:t>（指针</a:t>
            </a:r>
            <a:r>
              <a:rPr lang="en-US" altLang="zh-CN" dirty="0">
                <a:solidFill>
                  <a:schemeClr val="bg2">
                    <a:lumMod val="25000"/>
                  </a:schemeClr>
                </a:solidFill>
              </a:rPr>
              <a:t>+1</a:t>
            </a:r>
            <a:r>
              <a:rPr lang="zh-CN" altLang="zh-CN" dirty="0">
                <a:solidFill>
                  <a:schemeClr val="bg2">
                    <a:lumMod val="25000"/>
                  </a:schemeClr>
                </a:solidFill>
              </a:rPr>
              <a:t>）表达式的值</a:t>
            </a:r>
            <a:r>
              <a:rPr lang="en-US" altLang="zh-CN" dirty="0">
                <a:solidFill>
                  <a:schemeClr val="bg2">
                    <a:lumMod val="25000"/>
                  </a:schemeClr>
                </a:solidFill>
              </a:rPr>
              <a:t>=</a:t>
            </a:r>
            <a:r>
              <a:rPr lang="zh-CN" altLang="zh-CN" dirty="0">
                <a:solidFill>
                  <a:schemeClr val="bg2">
                    <a:lumMod val="25000"/>
                  </a:schemeClr>
                </a:solidFill>
              </a:rPr>
              <a:t>指针</a:t>
            </a:r>
            <a:r>
              <a:rPr lang="en-US" altLang="zh-CN" dirty="0">
                <a:solidFill>
                  <a:schemeClr val="bg2">
                    <a:lumMod val="25000"/>
                  </a:schemeClr>
                </a:solidFill>
              </a:rPr>
              <a:t>+1</a:t>
            </a:r>
            <a:r>
              <a:rPr lang="zh-CN" altLang="zh-CN" dirty="0">
                <a:solidFill>
                  <a:schemeClr val="bg2">
                    <a:lumMod val="25000"/>
                  </a:schemeClr>
                </a:solidFill>
              </a:rPr>
              <a:t>×</a:t>
            </a:r>
            <a:r>
              <a:rPr lang="en-US" altLang="zh-CN" dirty="0" err="1">
                <a:solidFill>
                  <a:schemeClr val="bg2">
                    <a:lumMod val="25000"/>
                  </a:schemeClr>
                </a:solidFill>
              </a:rPr>
              <a:t>sizeof</a:t>
            </a:r>
            <a:r>
              <a:rPr lang="zh-CN" altLang="zh-CN" dirty="0">
                <a:solidFill>
                  <a:schemeClr val="bg2">
                    <a:lumMod val="25000"/>
                  </a:schemeClr>
                </a:solidFill>
              </a:rPr>
              <a:t>（指针的基类型）</a:t>
            </a:r>
          </a:p>
          <a:p>
            <a:r>
              <a:rPr lang="zh-CN" altLang="zh-CN" dirty="0">
                <a:solidFill>
                  <a:schemeClr val="bg2">
                    <a:lumMod val="25000"/>
                  </a:schemeClr>
                </a:solidFill>
              </a:rPr>
              <a:t>（指针</a:t>
            </a:r>
            <a:r>
              <a:rPr lang="en-US" altLang="zh-CN" dirty="0">
                <a:solidFill>
                  <a:schemeClr val="bg2">
                    <a:lumMod val="25000"/>
                  </a:schemeClr>
                </a:solidFill>
              </a:rPr>
              <a:t>-1</a:t>
            </a:r>
            <a:r>
              <a:rPr lang="zh-CN" altLang="zh-CN" dirty="0">
                <a:solidFill>
                  <a:schemeClr val="bg2">
                    <a:lumMod val="25000"/>
                  </a:schemeClr>
                </a:solidFill>
              </a:rPr>
              <a:t>）表达式的值</a:t>
            </a:r>
            <a:r>
              <a:rPr lang="en-US" altLang="zh-CN" dirty="0">
                <a:solidFill>
                  <a:schemeClr val="bg2">
                    <a:lumMod val="25000"/>
                  </a:schemeClr>
                </a:solidFill>
              </a:rPr>
              <a:t>=</a:t>
            </a:r>
            <a:r>
              <a:rPr lang="zh-CN" altLang="zh-CN" dirty="0">
                <a:solidFill>
                  <a:schemeClr val="bg2">
                    <a:lumMod val="25000"/>
                  </a:schemeClr>
                </a:solidFill>
              </a:rPr>
              <a:t>指针</a:t>
            </a:r>
            <a:r>
              <a:rPr lang="en-US" altLang="zh-CN" dirty="0">
                <a:solidFill>
                  <a:schemeClr val="bg2">
                    <a:lumMod val="25000"/>
                  </a:schemeClr>
                </a:solidFill>
              </a:rPr>
              <a:t>-1</a:t>
            </a:r>
            <a:r>
              <a:rPr lang="zh-CN" altLang="zh-CN" dirty="0">
                <a:solidFill>
                  <a:schemeClr val="bg2">
                    <a:lumMod val="25000"/>
                  </a:schemeClr>
                </a:solidFill>
              </a:rPr>
              <a:t>×</a:t>
            </a:r>
            <a:r>
              <a:rPr lang="en-US" altLang="zh-CN" dirty="0" err="1">
                <a:solidFill>
                  <a:schemeClr val="bg2">
                    <a:lumMod val="25000"/>
                  </a:schemeClr>
                </a:solidFill>
              </a:rPr>
              <a:t>sizeof</a:t>
            </a:r>
            <a:r>
              <a:rPr lang="zh-CN" altLang="zh-CN" dirty="0">
                <a:solidFill>
                  <a:schemeClr val="bg2">
                    <a:lumMod val="25000"/>
                  </a:schemeClr>
                </a:solidFill>
              </a:rPr>
              <a:t>（指针的基类型）</a:t>
            </a:r>
          </a:p>
          <a:p>
            <a:r>
              <a:rPr lang="zh-CN" altLang="zh-CN" dirty="0">
                <a:solidFill>
                  <a:schemeClr val="bg2">
                    <a:lumMod val="25000"/>
                  </a:schemeClr>
                </a:solidFill>
              </a:rPr>
              <a:t>设</a:t>
            </a:r>
            <a:r>
              <a:rPr lang="en-US" altLang="zh-CN" dirty="0">
                <a:solidFill>
                  <a:schemeClr val="bg2">
                    <a:lumMod val="25000"/>
                  </a:schemeClr>
                </a:solidFill>
              </a:rPr>
              <a:t>p</a:t>
            </a:r>
            <a:r>
              <a:rPr lang="zh-CN" altLang="zh-CN" dirty="0">
                <a:solidFill>
                  <a:schemeClr val="bg2">
                    <a:lumMod val="25000"/>
                  </a:schemeClr>
                </a:solidFill>
              </a:rPr>
              <a:t>是一个指针变量，指针变量</a:t>
            </a:r>
            <a:r>
              <a:rPr lang="en-US" altLang="zh-CN" dirty="0">
                <a:solidFill>
                  <a:schemeClr val="bg2">
                    <a:lumMod val="25000"/>
                  </a:schemeClr>
                </a:solidFill>
              </a:rPr>
              <a:t>p</a:t>
            </a:r>
            <a:r>
              <a:rPr lang="zh-CN" altLang="zh-CN" dirty="0">
                <a:solidFill>
                  <a:schemeClr val="bg2">
                    <a:lumMod val="25000"/>
                  </a:schemeClr>
                </a:solidFill>
              </a:rPr>
              <a:t>的自增可以表示为</a:t>
            </a:r>
            <a:r>
              <a:rPr lang="en-US" altLang="zh-CN" dirty="0">
                <a:solidFill>
                  <a:schemeClr val="bg2">
                    <a:lumMod val="25000"/>
                  </a:schemeClr>
                </a:solidFill>
              </a:rPr>
              <a:t>++p</a:t>
            </a:r>
            <a:r>
              <a:rPr lang="zh-CN" altLang="zh-CN" dirty="0">
                <a:solidFill>
                  <a:schemeClr val="bg2">
                    <a:lumMod val="25000"/>
                  </a:schemeClr>
                </a:solidFill>
              </a:rPr>
              <a:t>，其含义为</a:t>
            </a:r>
            <a:r>
              <a:rPr lang="en-US" altLang="zh-CN" dirty="0">
                <a:solidFill>
                  <a:schemeClr val="bg2">
                    <a:lumMod val="25000"/>
                  </a:schemeClr>
                </a:solidFill>
              </a:rPr>
              <a:t>p</a:t>
            </a:r>
            <a:r>
              <a:rPr lang="zh-CN" altLang="zh-CN" dirty="0">
                <a:solidFill>
                  <a:schemeClr val="bg2">
                    <a:lumMod val="25000"/>
                  </a:schemeClr>
                </a:solidFill>
              </a:rPr>
              <a:t>向前移动</a:t>
            </a:r>
            <a:r>
              <a:rPr lang="en-US" altLang="zh-CN" dirty="0">
                <a:solidFill>
                  <a:schemeClr val="bg2">
                    <a:lumMod val="25000"/>
                  </a:schemeClr>
                </a:solidFill>
              </a:rPr>
              <a:t>1</a:t>
            </a:r>
            <a:r>
              <a:rPr lang="zh-CN" altLang="zh-CN" dirty="0">
                <a:solidFill>
                  <a:schemeClr val="bg2">
                    <a:lumMod val="25000"/>
                  </a:schemeClr>
                </a:solidFill>
              </a:rPr>
              <a:t>个其基类型所占存储单位；指针变量</a:t>
            </a:r>
            <a:r>
              <a:rPr lang="en-US" altLang="zh-CN" dirty="0">
                <a:solidFill>
                  <a:schemeClr val="bg2">
                    <a:lumMod val="25000"/>
                  </a:schemeClr>
                </a:solidFill>
              </a:rPr>
              <a:t>p</a:t>
            </a:r>
            <a:r>
              <a:rPr lang="zh-CN" altLang="zh-CN" dirty="0">
                <a:solidFill>
                  <a:schemeClr val="bg2">
                    <a:lumMod val="25000"/>
                  </a:schemeClr>
                </a:solidFill>
              </a:rPr>
              <a:t>的自减可以表示为</a:t>
            </a:r>
            <a:r>
              <a:rPr lang="en-US" altLang="zh-CN" dirty="0">
                <a:solidFill>
                  <a:schemeClr val="bg2">
                    <a:lumMod val="25000"/>
                  </a:schemeClr>
                </a:solidFill>
              </a:rPr>
              <a:t>--p</a:t>
            </a:r>
            <a:r>
              <a:rPr lang="zh-CN" altLang="zh-CN" dirty="0">
                <a:solidFill>
                  <a:schemeClr val="bg2">
                    <a:lumMod val="25000"/>
                  </a:schemeClr>
                </a:solidFill>
              </a:rPr>
              <a:t>，其含义为</a:t>
            </a:r>
            <a:r>
              <a:rPr lang="en-US" altLang="zh-CN" dirty="0">
                <a:solidFill>
                  <a:schemeClr val="bg2">
                    <a:lumMod val="25000"/>
                  </a:schemeClr>
                </a:solidFill>
              </a:rPr>
              <a:t>p</a:t>
            </a:r>
            <a:r>
              <a:rPr lang="zh-CN" altLang="zh-CN" dirty="0">
                <a:solidFill>
                  <a:schemeClr val="bg2">
                    <a:lumMod val="25000"/>
                  </a:schemeClr>
                </a:solidFill>
              </a:rPr>
              <a:t>向后移动</a:t>
            </a:r>
            <a:r>
              <a:rPr lang="en-US" altLang="zh-CN" dirty="0">
                <a:solidFill>
                  <a:schemeClr val="bg2">
                    <a:lumMod val="25000"/>
                  </a:schemeClr>
                </a:solidFill>
              </a:rPr>
              <a:t>1</a:t>
            </a:r>
            <a:r>
              <a:rPr lang="zh-CN" altLang="zh-CN" dirty="0">
                <a:solidFill>
                  <a:schemeClr val="bg2">
                    <a:lumMod val="25000"/>
                  </a:schemeClr>
                </a:solidFill>
              </a:rPr>
              <a:t>个其基类型所占存储单位。</a:t>
            </a:r>
          </a:p>
          <a:p>
            <a:r>
              <a:rPr lang="zh-CN" altLang="zh-CN" dirty="0">
                <a:solidFill>
                  <a:schemeClr val="bg2">
                    <a:lumMod val="25000"/>
                  </a:schemeClr>
                </a:solidFill>
              </a:rPr>
              <a:t>例如：</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a[4]={1,2,3,4};</a:t>
            </a:r>
            <a:endParaRPr lang="zh-CN" altLang="zh-CN" dirty="0">
              <a:solidFill>
                <a:schemeClr val="bg2">
                  <a:lumMod val="25000"/>
                </a:schemeClr>
              </a:solidFill>
            </a:endParaRP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*p1,*p2;</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p1=&amp;a[0];</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p2=&amp;a[3];</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++p1;</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--p2</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1671435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第</a:t>
            </a:r>
            <a:r>
              <a:rPr lang="en-US" altLang="zh-CN" b="1" dirty="0"/>
              <a:t>8</a:t>
            </a:r>
            <a:r>
              <a:rPr lang="zh-CN" altLang="zh-CN" b="1" dirty="0"/>
              <a:t>章 </a:t>
            </a:r>
            <a:r>
              <a:rPr lang="zh-CN" altLang="zh-CN" b="1" dirty="0" smtClean="0"/>
              <a:t>指针</a:t>
            </a:r>
            <a:endParaRPr lang="zh-CN" altLang="en-US" dirty="0"/>
          </a:p>
        </p:txBody>
      </p:sp>
      <p:sp>
        <p:nvSpPr>
          <p:cNvPr id="3" name="内容占位符 2"/>
          <p:cNvSpPr>
            <a:spLocks noGrp="1"/>
          </p:cNvSpPr>
          <p:nvPr>
            <p:ph sz="quarter" idx="10"/>
          </p:nvPr>
        </p:nvSpPr>
        <p:spPr>
          <a:xfrm>
            <a:off x="539496" y="1435607"/>
            <a:ext cx="11048070" cy="4660087"/>
          </a:xfrm>
        </p:spPr>
        <p:txBody>
          <a:bodyPr/>
          <a:lstStyle/>
          <a:p>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指针</a:t>
            </a:r>
            <a:r>
              <a:rPr lang="zh-CN" altLang="zh-CN" dirty="0">
                <a:solidFill>
                  <a:schemeClr val="bg2">
                    <a:lumMod val="25000"/>
                  </a:schemeClr>
                </a:solidFill>
                <a:latin typeface="幼圆" panose="02010509060101010101" pitchFamily="49" charset="-122"/>
                <a:ea typeface="幼圆" panose="02010509060101010101" pitchFamily="49" charset="-122"/>
                <a:cs typeface="+mj-cs"/>
              </a:rPr>
              <a:t>是</a:t>
            </a:r>
            <a:r>
              <a:rPr lang="en-US" altLang="zh-CN" dirty="0">
                <a:solidFill>
                  <a:schemeClr val="bg2">
                    <a:lumMod val="25000"/>
                  </a:schemeClr>
                </a:solidFill>
                <a:latin typeface="幼圆" panose="02010509060101010101" pitchFamily="49" charset="-122"/>
                <a:ea typeface="幼圆" panose="02010509060101010101" pitchFamily="49" charset="-122"/>
                <a:cs typeface="+mj-cs"/>
              </a:rPr>
              <a:t>C</a:t>
            </a:r>
            <a:r>
              <a:rPr lang="zh-CN" altLang="zh-CN" dirty="0">
                <a:solidFill>
                  <a:schemeClr val="bg2">
                    <a:lumMod val="25000"/>
                  </a:schemeClr>
                </a:solidFill>
                <a:latin typeface="幼圆" panose="02010509060101010101" pitchFamily="49" charset="-122"/>
                <a:ea typeface="幼圆" panose="02010509060101010101" pitchFamily="49" charset="-122"/>
                <a:cs typeface="+mj-cs"/>
              </a:rPr>
              <a:t>语言中的一个重要概念，体现了</a:t>
            </a:r>
            <a:r>
              <a:rPr lang="en-US" altLang="zh-CN" dirty="0">
                <a:solidFill>
                  <a:schemeClr val="bg2">
                    <a:lumMod val="25000"/>
                  </a:schemeClr>
                </a:solidFill>
                <a:latin typeface="幼圆" panose="02010509060101010101" pitchFamily="49" charset="-122"/>
                <a:ea typeface="幼圆" panose="02010509060101010101" pitchFamily="49" charset="-122"/>
                <a:cs typeface="+mj-cs"/>
              </a:rPr>
              <a:t>C</a:t>
            </a:r>
            <a:r>
              <a:rPr lang="zh-CN" altLang="zh-CN" dirty="0">
                <a:solidFill>
                  <a:schemeClr val="bg2">
                    <a:lumMod val="25000"/>
                  </a:schemeClr>
                </a:solidFill>
                <a:latin typeface="幼圆" panose="02010509060101010101" pitchFamily="49" charset="-122"/>
                <a:ea typeface="幼圆" panose="02010509060101010101" pitchFamily="49" charset="-122"/>
                <a:cs typeface="+mj-cs"/>
              </a:rPr>
              <a:t>语言的特点，也是</a:t>
            </a:r>
            <a:r>
              <a:rPr lang="en-US" altLang="zh-CN" dirty="0">
                <a:solidFill>
                  <a:schemeClr val="bg2">
                    <a:lumMod val="25000"/>
                  </a:schemeClr>
                </a:solidFill>
                <a:latin typeface="幼圆" panose="02010509060101010101" pitchFamily="49" charset="-122"/>
                <a:ea typeface="幼圆" panose="02010509060101010101" pitchFamily="49" charset="-122"/>
                <a:cs typeface="+mj-cs"/>
              </a:rPr>
              <a:t>C</a:t>
            </a:r>
            <a:r>
              <a:rPr lang="zh-CN" altLang="zh-CN" dirty="0">
                <a:solidFill>
                  <a:schemeClr val="bg2">
                    <a:lumMod val="25000"/>
                  </a:schemeClr>
                </a:solidFill>
                <a:latin typeface="幼圆" panose="02010509060101010101" pitchFamily="49" charset="-122"/>
                <a:ea typeface="幼圆" panose="02010509060101010101" pitchFamily="49" charset="-122"/>
                <a:cs typeface="+mj-cs"/>
              </a:rPr>
              <a:t>语言的精华所在</a:t>
            </a:r>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a:t>
            </a:r>
            <a:endParaRPr lang="en-US" altLang="zh-CN" dirty="0" smtClean="0">
              <a:solidFill>
                <a:schemeClr val="bg2">
                  <a:lumMod val="25000"/>
                </a:schemeClr>
              </a:solidFill>
              <a:latin typeface="幼圆" panose="02010509060101010101" pitchFamily="49" charset="-122"/>
              <a:ea typeface="幼圆" panose="02010509060101010101" pitchFamily="49" charset="-122"/>
              <a:cs typeface="+mj-cs"/>
            </a:endParaRPr>
          </a:p>
          <a:p>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指针</a:t>
            </a:r>
            <a:r>
              <a:rPr lang="zh-CN" altLang="zh-CN" dirty="0">
                <a:solidFill>
                  <a:schemeClr val="bg2">
                    <a:lumMod val="25000"/>
                  </a:schemeClr>
                </a:solidFill>
                <a:latin typeface="幼圆" panose="02010509060101010101" pitchFamily="49" charset="-122"/>
                <a:ea typeface="幼圆" panose="02010509060101010101" pitchFamily="49" charset="-122"/>
                <a:cs typeface="+mj-cs"/>
              </a:rPr>
              <a:t>提供了另外一种使用基本类型数据（整型、实型、字符型等）、构造类型数据（结构体、共同体、枚举等）以及数组和函数的方法，能使程序员更好地利用内存资源，编写出简洁、紧凑、高效的</a:t>
            </a:r>
            <a:r>
              <a:rPr lang="en-US" altLang="zh-CN" dirty="0">
                <a:solidFill>
                  <a:schemeClr val="bg2">
                    <a:lumMod val="25000"/>
                  </a:schemeClr>
                </a:solidFill>
                <a:latin typeface="幼圆" panose="02010509060101010101" pitchFamily="49" charset="-122"/>
                <a:ea typeface="幼圆" panose="02010509060101010101" pitchFamily="49" charset="-122"/>
                <a:cs typeface="+mj-cs"/>
              </a:rPr>
              <a:t>C</a:t>
            </a:r>
            <a:r>
              <a:rPr lang="zh-CN" altLang="zh-CN" dirty="0">
                <a:solidFill>
                  <a:schemeClr val="bg2">
                    <a:lumMod val="25000"/>
                  </a:schemeClr>
                </a:solidFill>
                <a:latin typeface="幼圆" panose="02010509060101010101" pitchFamily="49" charset="-122"/>
                <a:ea typeface="幼圆" panose="02010509060101010101" pitchFamily="49" charset="-122"/>
                <a:cs typeface="+mj-cs"/>
              </a:rPr>
              <a:t>语言程序。</a:t>
            </a:r>
          </a:p>
          <a:p>
            <a:endParaRPr lang="zh-CN" altLang="en-US"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15423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35947"/>
            <a:ext cx="11193880" cy="4859747"/>
          </a:xfrm>
        </p:spPr>
        <p:txBody>
          <a:bodyPr>
            <a:normAutofit fontScale="62500" lnSpcReduction="20000"/>
          </a:bodyPr>
          <a:lstStyle/>
          <a:p>
            <a:pPr marL="0" indent="0">
              <a:buNone/>
            </a:pPr>
            <a:r>
              <a:rPr lang="zh-CN" altLang="zh-CN" dirty="0" smtClean="0">
                <a:solidFill>
                  <a:schemeClr val="bg2">
                    <a:lumMod val="25000"/>
                  </a:schemeClr>
                </a:solidFill>
              </a:rPr>
              <a:t>例</a:t>
            </a:r>
            <a:r>
              <a:rPr lang="en-US" altLang="zh-CN" dirty="0">
                <a:solidFill>
                  <a:schemeClr val="bg2">
                    <a:lumMod val="25000"/>
                  </a:schemeClr>
                </a:solidFill>
              </a:rPr>
              <a:t>8.3</a:t>
            </a:r>
            <a:r>
              <a:rPr lang="zh-CN" altLang="zh-CN" dirty="0">
                <a:solidFill>
                  <a:schemeClr val="bg2">
                    <a:lumMod val="25000"/>
                  </a:schemeClr>
                </a:solidFill>
              </a:rPr>
              <a:t>无意义的指针变量自减运算。</a:t>
            </a:r>
          </a:p>
          <a:p>
            <a:pPr marL="0" indent="0">
              <a:buNone/>
            </a:pPr>
            <a:r>
              <a:rPr lang="zh-CN" altLang="zh-CN" dirty="0">
                <a:solidFill>
                  <a:schemeClr val="bg2">
                    <a:lumMod val="25000"/>
                  </a:schemeClr>
                </a:solidFill>
              </a:rPr>
              <a:t>请看以下代码。</a:t>
            </a:r>
          </a:p>
          <a:p>
            <a:pPr marL="0" indent="0">
              <a:buNone/>
            </a:pPr>
            <a:r>
              <a:rPr lang="en-US" altLang="zh-CN" dirty="0" err="1">
                <a:solidFill>
                  <a:schemeClr val="bg2">
                    <a:lumMod val="25000"/>
                  </a:schemeClr>
                </a:solidFill>
              </a:rPr>
              <a:t>int</a:t>
            </a:r>
            <a:r>
              <a:rPr lang="en-US" altLang="zh-CN" dirty="0">
                <a:solidFill>
                  <a:schemeClr val="bg2">
                    <a:lumMod val="25000"/>
                  </a:schemeClr>
                </a:solidFill>
              </a:rPr>
              <a:t> a = 1, b = 2, c = 3;</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*p = &amp;c;</a:t>
            </a:r>
            <a:endParaRPr lang="zh-CN" altLang="zh-CN" dirty="0">
              <a:solidFill>
                <a:schemeClr val="bg2">
                  <a:lumMod val="25000"/>
                </a:schemeClr>
              </a:solidFill>
            </a:endParaRPr>
          </a:p>
          <a:p>
            <a:pPr marL="0" indent="0">
              <a:buNone/>
            </a:pPr>
            <a:r>
              <a:rPr lang="en-US" altLang="zh-CN" dirty="0">
                <a:solidFill>
                  <a:schemeClr val="bg2">
                    <a:lumMod val="25000"/>
                  </a:schemeClr>
                </a:solidFill>
              </a:rPr>
              <a:t>*(--P);          /*</a:t>
            </a:r>
            <a:r>
              <a:rPr lang="zh-CN" altLang="zh-CN" dirty="0">
                <a:solidFill>
                  <a:schemeClr val="bg2">
                    <a:lumMod val="25000"/>
                  </a:schemeClr>
                </a:solidFill>
              </a:rPr>
              <a:t>无意义</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编程者想通过</a:t>
            </a:r>
            <a:r>
              <a:rPr lang="en-US" altLang="zh-CN" dirty="0">
                <a:solidFill>
                  <a:schemeClr val="bg2">
                    <a:lumMod val="25000"/>
                  </a:schemeClr>
                </a:solidFill>
              </a:rPr>
              <a:t>*(--P)</a:t>
            </a:r>
            <a:r>
              <a:rPr lang="zh-CN" altLang="zh-CN" dirty="0">
                <a:solidFill>
                  <a:schemeClr val="bg2">
                    <a:lumMod val="25000"/>
                  </a:schemeClr>
                </a:solidFill>
              </a:rPr>
              <a:t>得到变量</a:t>
            </a:r>
            <a:r>
              <a:rPr lang="en-US" altLang="zh-CN" dirty="0">
                <a:solidFill>
                  <a:schemeClr val="bg2">
                    <a:lumMod val="25000"/>
                  </a:schemeClr>
                </a:solidFill>
              </a:rPr>
              <a:t>b</a:t>
            </a:r>
            <a:r>
              <a:rPr lang="zh-CN" altLang="zh-CN" dirty="0">
                <a:solidFill>
                  <a:schemeClr val="bg2">
                    <a:lumMod val="25000"/>
                  </a:schemeClr>
                </a:solidFill>
              </a:rPr>
              <a:t>的值</a:t>
            </a:r>
            <a:r>
              <a:rPr lang="en-US" altLang="zh-CN" dirty="0">
                <a:solidFill>
                  <a:schemeClr val="bg2">
                    <a:lumMod val="25000"/>
                  </a:schemeClr>
                </a:solidFill>
              </a:rPr>
              <a:t>2</a:t>
            </a:r>
            <a:r>
              <a:rPr lang="zh-CN" altLang="zh-CN" dirty="0">
                <a:solidFill>
                  <a:schemeClr val="bg2">
                    <a:lumMod val="25000"/>
                  </a:schemeClr>
                </a:solidFill>
              </a:rPr>
              <a:t>，但编译系统在编译时，对同时定义的变量</a:t>
            </a:r>
            <a:r>
              <a:rPr lang="en-US" altLang="zh-CN" dirty="0">
                <a:solidFill>
                  <a:schemeClr val="bg2">
                    <a:lumMod val="25000"/>
                  </a:schemeClr>
                </a:solidFill>
              </a:rPr>
              <a:t>a</a:t>
            </a:r>
            <a:r>
              <a:rPr lang="zh-CN" altLang="zh-CN" dirty="0">
                <a:solidFill>
                  <a:schemeClr val="bg2">
                    <a:lumMod val="25000"/>
                  </a:schemeClr>
                </a:solidFill>
              </a:rPr>
              <a:t>、</a:t>
            </a:r>
            <a:r>
              <a:rPr lang="en-US" altLang="zh-CN" dirty="0">
                <a:solidFill>
                  <a:schemeClr val="bg2">
                    <a:lumMod val="25000"/>
                  </a:schemeClr>
                </a:solidFill>
              </a:rPr>
              <a:t>b</a:t>
            </a:r>
            <a:r>
              <a:rPr lang="zh-CN" altLang="zh-CN" dirty="0">
                <a:solidFill>
                  <a:schemeClr val="bg2">
                    <a:lumMod val="25000"/>
                  </a:schemeClr>
                </a:solidFill>
              </a:rPr>
              <a:t>、</a:t>
            </a:r>
            <a:r>
              <a:rPr lang="en-US" altLang="zh-CN" dirty="0">
                <a:solidFill>
                  <a:schemeClr val="bg2">
                    <a:lumMod val="25000"/>
                  </a:schemeClr>
                </a:solidFill>
              </a:rPr>
              <a:t>c</a:t>
            </a:r>
            <a:r>
              <a:rPr lang="zh-CN" altLang="zh-CN" dirty="0">
                <a:solidFill>
                  <a:schemeClr val="bg2">
                    <a:lumMod val="25000"/>
                  </a:schemeClr>
                </a:solidFill>
              </a:rPr>
              <a:t>不一定分配连续的存储单元，因此，</a:t>
            </a:r>
            <a:r>
              <a:rPr lang="en-US" altLang="zh-CN" dirty="0">
                <a:solidFill>
                  <a:schemeClr val="bg2">
                    <a:lumMod val="25000"/>
                  </a:schemeClr>
                </a:solidFill>
              </a:rPr>
              <a:t>*(--P)</a:t>
            </a:r>
            <a:r>
              <a:rPr lang="zh-CN" altLang="zh-CN" dirty="0">
                <a:solidFill>
                  <a:schemeClr val="bg2">
                    <a:lumMod val="25000"/>
                  </a:schemeClr>
                </a:solidFill>
              </a:rPr>
              <a:t>得到的值可能是一个随机数，不一定是变量</a:t>
            </a:r>
            <a:r>
              <a:rPr lang="en-US" altLang="zh-CN" dirty="0">
                <a:solidFill>
                  <a:schemeClr val="bg2">
                    <a:lumMod val="25000"/>
                  </a:schemeClr>
                </a:solidFill>
              </a:rPr>
              <a:t>b</a:t>
            </a:r>
            <a:r>
              <a:rPr lang="zh-CN" altLang="zh-CN" dirty="0">
                <a:solidFill>
                  <a:schemeClr val="bg2">
                    <a:lumMod val="25000"/>
                  </a:schemeClr>
                </a:solidFill>
              </a:rPr>
              <a:t>的值</a:t>
            </a:r>
            <a:r>
              <a:rPr lang="en-US" altLang="zh-CN" dirty="0">
                <a:solidFill>
                  <a:schemeClr val="bg2">
                    <a:lumMod val="25000"/>
                  </a:schemeClr>
                </a:solidFill>
              </a:rPr>
              <a:t>2</a:t>
            </a:r>
            <a:r>
              <a:rPr lang="zh-CN" altLang="zh-CN" dirty="0">
                <a:solidFill>
                  <a:schemeClr val="bg2">
                    <a:lumMod val="25000"/>
                  </a:schemeClr>
                </a:solidFill>
              </a:rPr>
              <a:t>。</a:t>
            </a:r>
          </a:p>
          <a:p>
            <a:pPr marL="0" indent="0">
              <a:buNone/>
            </a:pPr>
            <a:r>
              <a:rPr lang="zh-CN" altLang="zh-CN" dirty="0">
                <a:solidFill>
                  <a:schemeClr val="bg2">
                    <a:lumMod val="25000"/>
                  </a:schemeClr>
                </a:solidFill>
              </a:rPr>
              <a:t>② 指针变量加上或减去一个整型数</a:t>
            </a:r>
            <a:r>
              <a:rPr lang="en-US" altLang="zh-CN" dirty="0">
                <a:solidFill>
                  <a:schemeClr val="bg2">
                    <a:lumMod val="25000"/>
                  </a:schemeClr>
                </a:solidFill>
              </a:rPr>
              <a:t>n</a:t>
            </a:r>
            <a:endParaRPr lang="zh-CN" altLang="zh-CN" dirty="0">
              <a:solidFill>
                <a:schemeClr val="bg2">
                  <a:lumMod val="25000"/>
                </a:schemeClr>
              </a:solidFill>
            </a:endParaRPr>
          </a:p>
          <a:p>
            <a:pPr marL="0" indent="0">
              <a:buNone/>
            </a:pPr>
            <a:r>
              <a:rPr lang="zh-CN" altLang="zh-CN" dirty="0">
                <a:solidFill>
                  <a:schemeClr val="bg2">
                    <a:lumMod val="25000"/>
                  </a:schemeClr>
                </a:solidFill>
              </a:rPr>
              <a:t>指针变量加上或减去一个整型数</a:t>
            </a:r>
            <a:r>
              <a:rPr lang="en-US" altLang="zh-CN" dirty="0">
                <a:solidFill>
                  <a:schemeClr val="bg2">
                    <a:lumMod val="25000"/>
                  </a:schemeClr>
                </a:solidFill>
              </a:rPr>
              <a:t>n</a:t>
            </a:r>
            <a:r>
              <a:rPr lang="zh-CN" altLang="zh-CN" dirty="0">
                <a:solidFill>
                  <a:schemeClr val="bg2">
                    <a:lumMod val="25000"/>
                  </a:schemeClr>
                </a:solidFill>
              </a:rPr>
              <a:t>含义为指针由当前位置向前或向后移动</a:t>
            </a:r>
            <a:r>
              <a:rPr lang="en-US" altLang="zh-CN" dirty="0">
                <a:solidFill>
                  <a:schemeClr val="bg2">
                    <a:lumMod val="25000"/>
                  </a:schemeClr>
                </a:solidFill>
              </a:rPr>
              <a:t>n</a:t>
            </a:r>
            <a:r>
              <a:rPr lang="zh-CN" altLang="zh-CN" dirty="0">
                <a:solidFill>
                  <a:schemeClr val="bg2">
                    <a:lumMod val="25000"/>
                  </a:schemeClr>
                </a:solidFill>
              </a:rPr>
              <a:t>个其基类型所占存储单位的位置。运算规则如下：</a:t>
            </a:r>
          </a:p>
          <a:p>
            <a:pPr marL="0" indent="0">
              <a:buNone/>
            </a:pPr>
            <a:r>
              <a:rPr lang="zh-CN" altLang="zh-CN" dirty="0">
                <a:solidFill>
                  <a:schemeClr val="bg2">
                    <a:lumMod val="25000"/>
                  </a:schemeClr>
                </a:solidFill>
              </a:rPr>
              <a:t>（指针</a:t>
            </a:r>
            <a:r>
              <a:rPr lang="en-US" altLang="zh-CN" dirty="0">
                <a:solidFill>
                  <a:schemeClr val="bg2">
                    <a:lumMod val="25000"/>
                  </a:schemeClr>
                </a:solidFill>
              </a:rPr>
              <a:t>+n</a:t>
            </a:r>
            <a:r>
              <a:rPr lang="zh-CN" altLang="zh-CN" dirty="0">
                <a:solidFill>
                  <a:schemeClr val="bg2">
                    <a:lumMod val="25000"/>
                  </a:schemeClr>
                </a:solidFill>
              </a:rPr>
              <a:t>）表达式的值</a:t>
            </a:r>
            <a:r>
              <a:rPr lang="en-US" altLang="zh-CN" dirty="0">
                <a:solidFill>
                  <a:schemeClr val="bg2">
                    <a:lumMod val="25000"/>
                  </a:schemeClr>
                </a:solidFill>
              </a:rPr>
              <a:t>=</a:t>
            </a:r>
            <a:r>
              <a:rPr lang="zh-CN" altLang="zh-CN" dirty="0">
                <a:solidFill>
                  <a:schemeClr val="bg2">
                    <a:lumMod val="25000"/>
                  </a:schemeClr>
                </a:solidFill>
              </a:rPr>
              <a:t>指针</a:t>
            </a:r>
            <a:r>
              <a:rPr lang="en-US" altLang="zh-CN" dirty="0">
                <a:solidFill>
                  <a:schemeClr val="bg2">
                    <a:lumMod val="25000"/>
                  </a:schemeClr>
                </a:solidFill>
              </a:rPr>
              <a:t>+n</a:t>
            </a:r>
            <a:r>
              <a:rPr lang="zh-CN" altLang="zh-CN" dirty="0">
                <a:solidFill>
                  <a:schemeClr val="bg2">
                    <a:lumMod val="25000"/>
                  </a:schemeClr>
                </a:solidFill>
              </a:rPr>
              <a:t>×</a:t>
            </a:r>
            <a:r>
              <a:rPr lang="en-US" altLang="zh-CN" dirty="0" err="1">
                <a:solidFill>
                  <a:schemeClr val="bg2">
                    <a:lumMod val="25000"/>
                  </a:schemeClr>
                </a:solidFill>
              </a:rPr>
              <a:t>sizeof</a:t>
            </a:r>
            <a:r>
              <a:rPr lang="zh-CN" altLang="zh-CN" dirty="0">
                <a:solidFill>
                  <a:schemeClr val="bg2">
                    <a:lumMod val="25000"/>
                  </a:schemeClr>
                </a:solidFill>
              </a:rPr>
              <a:t>（指针的基类型）</a:t>
            </a:r>
          </a:p>
          <a:p>
            <a:pPr marL="0" indent="0">
              <a:buNone/>
            </a:pPr>
            <a:r>
              <a:rPr lang="zh-CN" altLang="zh-CN" dirty="0">
                <a:solidFill>
                  <a:schemeClr val="bg2">
                    <a:lumMod val="25000"/>
                  </a:schemeClr>
                </a:solidFill>
              </a:rPr>
              <a:t>（指针</a:t>
            </a:r>
            <a:r>
              <a:rPr lang="en-US" altLang="zh-CN" dirty="0">
                <a:solidFill>
                  <a:schemeClr val="bg2">
                    <a:lumMod val="25000"/>
                  </a:schemeClr>
                </a:solidFill>
              </a:rPr>
              <a:t>-n</a:t>
            </a:r>
            <a:r>
              <a:rPr lang="zh-CN" altLang="zh-CN" dirty="0">
                <a:solidFill>
                  <a:schemeClr val="bg2">
                    <a:lumMod val="25000"/>
                  </a:schemeClr>
                </a:solidFill>
              </a:rPr>
              <a:t>）表达式的值</a:t>
            </a:r>
            <a:r>
              <a:rPr lang="en-US" altLang="zh-CN" dirty="0">
                <a:solidFill>
                  <a:schemeClr val="bg2">
                    <a:lumMod val="25000"/>
                  </a:schemeClr>
                </a:solidFill>
              </a:rPr>
              <a:t>=</a:t>
            </a:r>
            <a:r>
              <a:rPr lang="zh-CN" altLang="zh-CN" dirty="0">
                <a:solidFill>
                  <a:schemeClr val="bg2">
                    <a:lumMod val="25000"/>
                  </a:schemeClr>
                </a:solidFill>
              </a:rPr>
              <a:t>指针</a:t>
            </a:r>
            <a:r>
              <a:rPr lang="en-US" altLang="zh-CN" dirty="0">
                <a:solidFill>
                  <a:schemeClr val="bg2">
                    <a:lumMod val="25000"/>
                  </a:schemeClr>
                </a:solidFill>
              </a:rPr>
              <a:t>-n</a:t>
            </a:r>
            <a:r>
              <a:rPr lang="zh-CN" altLang="zh-CN" dirty="0">
                <a:solidFill>
                  <a:schemeClr val="bg2">
                    <a:lumMod val="25000"/>
                  </a:schemeClr>
                </a:solidFill>
              </a:rPr>
              <a:t>×</a:t>
            </a:r>
            <a:r>
              <a:rPr lang="en-US" altLang="zh-CN" dirty="0" err="1">
                <a:solidFill>
                  <a:schemeClr val="bg2">
                    <a:lumMod val="25000"/>
                  </a:schemeClr>
                </a:solidFill>
              </a:rPr>
              <a:t>sizeof</a:t>
            </a:r>
            <a:r>
              <a:rPr lang="zh-CN" altLang="zh-CN" dirty="0">
                <a:solidFill>
                  <a:schemeClr val="bg2">
                    <a:lumMod val="25000"/>
                  </a:schemeClr>
                </a:solidFill>
              </a:rPr>
              <a:t>（指针的基类型）</a:t>
            </a:r>
          </a:p>
          <a:p>
            <a:pPr marL="0" indent="0">
              <a:buNone/>
            </a:pPr>
            <a:r>
              <a:rPr lang="zh-CN" altLang="zh-CN" dirty="0">
                <a:solidFill>
                  <a:schemeClr val="bg2">
                    <a:lumMod val="25000"/>
                  </a:schemeClr>
                </a:solidFill>
              </a:rPr>
              <a:t>③ 指针相减</a:t>
            </a:r>
          </a:p>
          <a:p>
            <a:pPr marL="0" indent="0">
              <a:buNone/>
            </a:pPr>
            <a:r>
              <a:rPr lang="zh-CN" altLang="zh-CN" dirty="0">
                <a:solidFill>
                  <a:schemeClr val="bg2">
                    <a:lumMod val="25000"/>
                  </a:schemeClr>
                </a:solidFill>
              </a:rPr>
              <a:t>指针变量相减必须满足如下条件：</a:t>
            </a:r>
          </a:p>
          <a:p>
            <a:pPr marL="0" indent="0">
              <a:buNone/>
            </a:pPr>
            <a:r>
              <a:rPr lang="zh-CN" altLang="zh-CN" dirty="0">
                <a:solidFill>
                  <a:schemeClr val="bg2">
                    <a:lumMod val="25000"/>
                  </a:schemeClr>
                </a:solidFill>
              </a:rPr>
              <a:t>两个指针不但要指向同一数据类型的目标（基类型相同），而且要求所指对象是唯一的。一般情况下，两个指针变量相减对连续分配存储单元的一组数据有实际意义，其含义为两个地址之间相隔的基类型所占存储单位的个数。即</a:t>
            </a:r>
          </a:p>
          <a:p>
            <a:pPr marL="0" indent="0">
              <a:buNone/>
            </a:pPr>
            <a:r>
              <a:rPr lang="zh-CN" altLang="zh-CN" dirty="0">
                <a:solidFill>
                  <a:schemeClr val="bg2">
                    <a:lumMod val="25000"/>
                  </a:schemeClr>
                </a:solidFill>
              </a:rPr>
              <a:t>（指针</a:t>
            </a:r>
            <a:r>
              <a:rPr lang="en-US" altLang="zh-CN" dirty="0">
                <a:solidFill>
                  <a:schemeClr val="bg2">
                    <a:lumMod val="25000"/>
                  </a:schemeClr>
                </a:solidFill>
              </a:rPr>
              <a:t>2-</a:t>
            </a:r>
            <a:r>
              <a:rPr lang="zh-CN" altLang="zh-CN" dirty="0">
                <a:solidFill>
                  <a:schemeClr val="bg2">
                    <a:lumMod val="25000"/>
                  </a:schemeClr>
                </a:solidFill>
              </a:rPr>
              <a:t>指针</a:t>
            </a:r>
            <a:r>
              <a:rPr lang="en-US" altLang="zh-CN" dirty="0">
                <a:solidFill>
                  <a:schemeClr val="bg2">
                    <a:lumMod val="25000"/>
                  </a:schemeClr>
                </a:solidFill>
              </a:rPr>
              <a:t>1</a:t>
            </a:r>
            <a:r>
              <a:rPr lang="zh-CN" altLang="zh-CN" dirty="0">
                <a:solidFill>
                  <a:schemeClr val="bg2">
                    <a:lumMod val="25000"/>
                  </a:schemeClr>
                </a:solidFill>
              </a:rPr>
              <a:t>）表达式的值</a:t>
            </a:r>
            <a:r>
              <a:rPr lang="en-US" altLang="zh-CN" dirty="0">
                <a:solidFill>
                  <a:schemeClr val="bg2">
                    <a:lumMod val="25000"/>
                  </a:schemeClr>
                </a:solidFill>
              </a:rPr>
              <a:t>=</a:t>
            </a:r>
            <a:r>
              <a:rPr lang="zh-CN" altLang="zh-CN" dirty="0">
                <a:solidFill>
                  <a:schemeClr val="bg2">
                    <a:lumMod val="25000"/>
                  </a:schemeClr>
                </a:solidFill>
              </a:rPr>
              <a:t>（指针</a:t>
            </a:r>
            <a:r>
              <a:rPr lang="en-US" altLang="zh-CN" dirty="0">
                <a:solidFill>
                  <a:schemeClr val="bg2">
                    <a:lumMod val="25000"/>
                  </a:schemeClr>
                </a:solidFill>
              </a:rPr>
              <a:t>2-</a:t>
            </a:r>
            <a:r>
              <a:rPr lang="zh-CN" altLang="zh-CN" dirty="0">
                <a:solidFill>
                  <a:schemeClr val="bg2">
                    <a:lumMod val="25000"/>
                  </a:schemeClr>
                </a:solidFill>
              </a:rPr>
              <a:t>指针</a:t>
            </a:r>
            <a:r>
              <a:rPr lang="en-US" altLang="zh-CN" dirty="0">
                <a:solidFill>
                  <a:schemeClr val="bg2">
                    <a:lumMod val="25000"/>
                  </a:schemeClr>
                </a:solidFill>
              </a:rPr>
              <a:t>1</a:t>
            </a:r>
            <a:r>
              <a:rPr lang="zh-CN" altLang="zh-CN" dirty="0">
                <a:solidFill>
                  <a:schemeClr val="bg2">
                    <a:lumMod val="25000"/>
                  </a:schemeClr>
                </a:solidFill>
              </a:rPr>
              <a:t>）</a:t>
            </a:r>
            <a:r>
              <a:rPr lang="en-US" altLang="zh-CN" dirty="0">
                <a:solidFill>
                  <a:schemeClr val="bg2">
                    <a:lumMod val="25000"/>
                  </a:schemeClr>
                </a:solidFill>
              </a:rPr>
              <a:t>/ </a:t>
            </a:r>
            <a:r>
              <a:rPr lang="en-US" altLang="zh-CN" dirty="0" err="1">
                <a:solidFill>
                  <a:schemeClr val="bg2">
                    <a:lumMod val="25000"/>
                  </a:schemeClr>
                </a:solidFill>
              </a:rPr>
              <a:t>sizeof</a:t>
            </a:r>
            <a:r>
              <a:rPr lang="zh-CN" altLang="zh-CN" dirty="0">
                <a:solidFill>
                  <a:schemeClr val="bg2">
                    <a:lumMod val="25000"/>
                  </a:schemeClr>
                </a:solidFill>
              </a:rPr>
              <a:t>（指针的基类型）</a:t>
            </a:r>
          </a:p>
          <a:p>
            <a:pPr marL="0" indent="0">
              <a:buNone/>
            </a:pPr>
            <a:r>
              <a:rPr lang="zh-CN" altLang="zh-CN" dirty="0">
                <a:solidFill>
                  <a:schemeClr val="bg2">
                    <a:lumMod val="25000"/>
                  </a:schemeClr>
                </a:solidFill>
              </a:rPr>
              <a:t>两个指针相加没有任何实际意义。</a:t>
            </a:r>
          </a:p>
          <a:p>
            <a:pPr marL="0" indent="0">
              <a:buNone/>
            </a:pPr>
            <a:r>
              <a:rPr lang="zh-CN" altLang="zh-CN" dirty="0">
                <a:solidFill>
                  <a:schemeClr val="bg2">
                    <a:lumMod val="25000"/>
                  </a:schemeClr>
                </a:solidFill>
              </a:rPr>
              <a:t>另外需要说明的是，不能对指针变量进行乘法、除法、取余等其他运算，除了会发生语法错误，也没有实际的含义。</a:t>
            </a:r>
            <a:endParaRPr lang="zh-CN" altLang="en-US" dirty="0"/>
          </a:p>
        </p:txBody>
      </p:sp>
    </p:spTree>
    <p:extLst>
      <p:ext uri="{BB962C8B-B14F-4D97-AF65-F5344CB8AC3E}">
        <p14:creationId xmlns:p14="http://schemas.microsoft.com/office/powerpoint/2010/main" val="1457088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6287"/>
            <a:ext cx="11193880" cy="4789408"/>
          </a:xfrm>
        </p:spPr>
        <p:txBody>
          <a:bodyPr>
            <a:normAutofit fontScale="70000" lnSpcReduction="20000"/>
          </a:bodyPr>
          <a:lstStyle/>
          <a:p>
            <a:pPr marL="0" indent="0">
              <a:buNone/>
            </a:pPr>
            <a:r>
              <a:rPr lang="en-US" altLang="zh-CN" dirty="0">
                <a:solidFill>
                  <a:schemeClr val="bg2">
                    <a:lumMod val="25000"/>
                  </a:schemeClr>
                </a:solidFill>
              </a:rPr>
              <a:t>8.2.3  </a:t>
            </a:r>
            <a:r>
              <a:rPr lang="zh-CN" altLang="zh-CN" dirty="0">
                <a:solidFill>
                  <a:schemeClr val="bg2">
                    <a:lumMod val="25000"/>
                  </a:schemeClr>
                </a:solidFill>
              </a:rPr>
              <a:t>指针的关系运算</a:t>
            </a:r>
          </a:p>
          <a:p>
            <a:pPr marL="0" indent="0">
              <a:buNone/>
            </a:pPr>
            <a:r>
              <a:rPr lang="zh-CN" altLang="zh-CN" dirty="0">
                <a:solidFill>
                  <a:schemeClr val="bg2">
                    <a:lumMod val="25000"/>
                  </a:schemeClr>
                </a:solidFill>
              </a:rPr>
              <a:t>指针变量除了可以参与加减运算，还可以参与关系运算。两指针之间的关系运算表示它们所指向的存储单元的地址的相对位置，指针关系运算的实质是比较地址的高低。关系运算的结果为布尔值（</a:t>
            </a:r>
            <a:r>
              <a:rPr lang="en-US" altLang="zh-CN" dirty="0">
                <a:solidFill>
                  <a:schemeClr val="bg2">
                    <a:lumMod val="25000"/>
                  </a:schemeClr>
                </a:solidFill>
              </a:rPr>
              <a:t>1</a:t>
            </a:r>
            <a:r>
              <a:rPr lang="zh-CN" altLang="zh-CN" dirty="0">
                <a:solidFill>
                  <a:schemeClr val="bg2">
                    <a:lumMod val="25000"/>
                  </a:schemeClr>
                </a:solidFill>
              </a:rPr>
              <a:t>或者</a:t>
            </a:r>
            <a:r>
              <a:rPr lang="en-US" altLang="zh-CN" dirty="0">
                <a:solidFill>
                  <a:schemeClr val="bg2">
                    <a:lumMod val="25000"/>
                  </a:schemeClr>
                </a:solidFill>
              </a:rPr>
              <a:t>0</a:t>
            </a:r>
            <a:r>
              <a:rPr lang="zh-CN" altLang="zh-CN" dirty="0">
                <a:solidFill>
                  <a:schemeClr val="bg2">
                    <a:lumMod val="25000"/>
                  </a:schemeClr>
                </a:solidFill>
              </a:rPr>
              <a:t>），关系成立其值为</a:t>
            </a:r>
            <a:r>
              <a:rPr lang="en-US" altLang="zh-CN" dirty="0">
                <a:solidFill>
                  <a:schemeClr val="bg2">
                    <a:lumMod val="25000"/>
                  </a:schemeClr>
                </a:solidFill>
              </a:rPr>
              <a:t>1</a:t>
            </a:r>
            <a:r>
              <a:rPr lang="zh-CN" altLang="zh-CN" dirty="0">
                <a:solidFill>
                  <a:schemeClr val="bg2">
                    <a:lumMod val="25000"/>
                  </a:schemeClr>
                </a:solidFill>
              </a:rPr>
              <a:t>，关系不成立其值为</a:t>
            </a:r>
            <a:r>
              <a:rPr lang="en-US" altLang="zh-CN" dirty="0">
                <a:solidFill>
                  <a:schemeClr val="bg2">
                    <a:lumMod val="25000"/>
                  </a:schemeClr>
                </a:solidFill>
              </a:rPr>
              <a:t>0</a:t>
            </a:r>
            <a:r>
              <a:rPr lang="zh-CN" altLang="zh-CN" dirty="0">
                <a:solidFill>
                  <a:schemeClr val="bg2">
                    <a:lumMod val="25000"/>
                  </a:schemeClr>
                </a:solidFill>
              </a:rPr>
              <a:t>。</a:t>
            </a:r>
          </a:p>
          <a:p>
            <a:pPr marL="0" indent="0">
              <a:buNone/>
            </a:pPr>
            <a:r>
              <a:rPr lang="zh-CN" altLang="zh-CN" dirty="0">
                <a:solidFill>
                  <a:schemeClr val="bg2">
                    <a:lumMod val="25000"/>
                  </a:schemeClr>
                </a:solidFill>
              </a:rPr>
              <a:t>当对指针变量进行比较运算时，比较的是指针变量本身的值，也就是数据的地址。如果地址相等，那么两个指针就指向同一份数据，否则就指向不同的数据。</a:t>
            </a:r>
          </a:p>
          <a:p>
            <a:pPr marL="0" indent="0">
              <a:buNone/>
            </a:pPr>
            <a:r>
              <a:rPr lang="zh-CN" altLang="zh-CN" dirty="0">
                <a:solidFill>
                  <a:schemeClr val="bg2">
                    <a:lumMod val="25000"/>
                  </a:schemeClr>
                </a:solidFill>
              </a:rPr>
              <a:t>例如：</a:t>
            </a:r>
          </a:p>
          <a:p>
            <a:pPr marL="0" indent="0">
              <a:buNone/>
            </a:pPr>
            <a:r>
              <a:rPr lang="zh-CN" altLang="zh-CN" dirty="0">
                <a:solidFill>
                  <a:schemeClr val="bg2">
                    <a:lumMod val="25000"/>
                  </a:schemeClr>
                </a:solidFill>
              </a:rPr>
              <a:t>若</a:t>
            </a:r>
            <a:r>
              <a:rPr lang="en-US" altLang="zh-CN" dirty="0">
                <a:solidFill>
                  <a:schemeClr val="bg2">
                    <a:lumMod val="25000"/>
                  </a:schemeClr>
                </a:solidFill>
              </a:rPr>
              <a:t>p1</a:t>
            </a:r>
            <a:r>
              <a:rPr lang="zh-CN" altLang="zh-CN" dirty="0">
                <a:solidFill>
                  <a:schemeClr val="bg2">
                    <a:lumMod val="25000"/>
                  </a:schemeClr>
                </a:solidFill>
              </a:rPr>
              <a:t>和</a:t>
            </a:r>
            <a:r>
              <a:rPr lang="en-US" altLang="zh-CN" dirty="0">
                <a:solidFill>
                  <a:schemeClr val="bg2">
                    <a:lumMod val="25000"/>
                  </a:schemeClr>
                </a:solidFill>
              </a:rPr>
              <a:t>p2</a:t>
            </a:r>
            <a:r>
              <a:rPr lang="zh-CN" altLang="zh-CN" dirty="0">
                <a:solidFill>
                  <a:schemeClr val="bg2">
                    <a:lumMod val="25000"/>
                  </a:schemeClr>
                </a:solidFill>
              </a:rPr>
              <a:t>是两个指针变量，则</a:t>
            </a:r>
          </a:p>
          <a:p>
            <a:pPr marL="0" indent="0">
              <a:buNone/>
            </a:pPr>
            <a:r>
              <a:rPr lang="zh-CN" altLang="zh-CN" dirty="0">
                <a:solidFill>
                  <a:schemeClr val="bg2">
                    <a:lumMod val="25000"/>
                  </a:schemeClr>
                </a:solidFill>
              </a:rPr>
              <a:t>①“</a:t>
            </a:r>
            <a:r>
              <a:rPr lang="en-US" altLang="zh-CN" dirty="0">
                <a:solidFill>
                  <a:schemeClr val="bg2">
                    <a:lumMod val="25000"/>
                  </a:schemeClr>
                </a:solidFill>
              </a:rPr>
              <a:t>p1&lt;p2</a:t>
            </a:r>
            <a:r>
              <a:rPr lang="zh-CN" altLang="zh-CN" dirty="0">
                <a:solidFill>
                  <a:schemeClr val="bg2">
                    <a:lumMod val="25000"/>
                  </a:schemeClr>
                </a:solidFill>
              </a:rPr>
              <a:t>”表示</a:t>
            </a:r>
            <a:r>
              <a:rPr lang="en-US" altLang="zh-CN" dirty="0">
                <a:solidFill>
                  <a:schemeClr val="bg2">
                    <a:lumMod val="25000"/>
                  </a:schemeClr>
                </a:solidFill>
              </a:rPr>
              <a:t>p1</a:t>
            </a:r>
            <a:r>
              <a:rPr lang="zh-CN" altLang="zh-CN" dirty="0">
                <a:solidFill>
                  <a:schemeClr val="bg2">
                    <a:lumMod val="25000"/>
                  </a:schemeClr>
                </a:solidFill>
              </a:rPr>
              <a:t>所指向的内存单元的地址是否小于</a:t>
            </a:r>
            <a:r>
              <a:rPr lang="en-US" altLang="zh-CN" dirty="0">
                <a:solidFill>
                  <a:schemeClr val="bg2">
                    <a:lumMod val="25000"/>
                  </a:schemeClr>
                </a:solidFill>
              </a:rPr>
              <a:t>p2</a:t>
            </a:r>
            <a:r>
              <a:rPr lang="zh-CN" altLang="zh-CN" dirty="0">
                <a:solidFill>
                  <a:schemeClr val="bg2">
                    <a:lumMod val="25000"/>
                  </a:schemeClr>
                </a:solidFill>
              </a:rPr>
              <a:t>所指向的内存单元的地址，若</a:t>
            </a:r>
            <a:r>
              <a:rPr lang="en-US" altLang="zh-CN" dirty="0">
                <a:solidFill>
                  <a:schemeClr val="bg2">
                    <a:lumMod val="25000"/>
                  </a:schemeClr>
                </a:solidFill>
              </a:rPr>
              <a:t>p1</a:t>
            </a:r>
            <a:r>
              <a:rPr lang="zh-CN" altLang="zh-CN" dirty="0">
                <a:solidFill>
                  <a:schemeClr val="bg2">
                    <a:lumMod val="25000"/>
                  </a:schemeClr>
                </a:solidFill>
              </a:rPr>
              <a:t>所指向的内存单元的地址小于</a:t>
            </a:r>
            <a:r>
              <a:rPr lang="en-US" altLang="zh-CN" dirty="0">
                <a:solidFill>
                  <a:schemeClr val="bg2">
                    <a:lumMod val="25000"/>
                  </a:schemeClr>
                </a:solidFill>
              </a:rPr>
              <a:t>p2</a:t>
            </a:r>
            <a:r>
              <a:rPr lang="zh-CN" altLang="zh-CN" dirty="0">
                <a:solidFill>
                  <a:schemeClr val="bg2">
                    <a:lumMod val="25000"/>
                  </a:schemeClr>
                </a:solidFill>
              </a:rPr>
              <a:t>所指向的内存单元的地址，即关系成立，关系表达式</a:t>
            </a:r>
            <a:r>
              <a:rPr lang="en-US" altLang="zh-CN" dirty="0">
                <a:solidFill>
                  <a:schemeClr val="bg2">
                    <a:lumMod val="25000"/>
                  </a:schemeClr>
                </a:solidFill>
              </a:rPr>
              <a:t>p1&lt;p2</a:t>
            </a:r>
            <a:r>
              <a:rPr lang="zh-CN" altLang="zh-CN" dirty="0">
                <a:solidFill>
                  <a:schemeClr val="bg2">
                    <a:lumMod val="25000"/>
                  </a:schemeClr>
                </a:solidFill>
              </a:rPr>
              <a:t>的值为</a:t>
            </a:r>
            <a:r>
              <a:rPr lang="en-US" altLang="zh-CN" dirty="0">
                <a:solidFill>
                  <a:schemeClr val="bg2">
                    <a:lumMod val="25000"/>
                  </a:schemeClr>
                </a:solidFill>
              </a:rPr>
              <a:t>1</a:t>
            </a:r>
            <a:r>
              <a:rPr lang="zh-CN" altLang="zh-CN" dirty="0">
                <a:solidFill>
                  <a:schemeClr val="bg2">
                    <a:lumMod val="25000"/>
                  </a:schemeClr>
                </a:solidFill>
              </a:rPr>
              <a:t>，否则为</a:t>
            </a:r>
            <a:r>
              <a:rPr lang="en-US" altLang="zh-CN" dirty="0">
                <a:solidFill>
                  <a:schemeClr val="bg2">
                    <a:lumMod val="25000"/>
                  </a:schemeClr>
                </a:solidFill>
              </a:rPr>
              <a:t>0</a:t>
            </a:r>
            <a:r>
              <a:rPr lang="zh-CN" altLang="zh-CN" dirty="0">
                <a:solidFill>
                  <a:schemeClr val="bg2">
                    <a:lumMod val="25000"/>
                  </a:schemeClr>
                </a:solidFill>
              </a:rPr>
              <a:t>；</a:t>
            </a:r>
          </a:p>
          <a:p>
            <a:pPr marL="0" indent="0">
              <a:buNone/>
            </a:pPr>
            <a:r>
              <a:rPr lang="zh-CN" altLang="zh-CN" dirty="0">
                <a:solidFill>
                  <a:schemeClr val="bg2">
                    <a:lumMod val="25000"/>
                  </a:schemeClr>
                </a:solidFill>
              </a:rPr>
              <a:t>② “</a:t>
            </a:r>
            <a:r>
              <a:rPr lang="en-US" altLang="zh-CN" dirty="0">
                <a:solidFill>
                  <a:schemeClr val="bg2">
                    <a:lumMod val="25000"/>
                  </a:schemeClr>
                </a:solidFill>
              </a:rPr>
              <a:t>p1==p2</a:t>
            </a:r>
            <a:r>
              <a:rPr lang="zh-CN" altLang="zh-CN" dirty="0">
                <a:solidFill>
                  <a:schemeClr val="bg2">
                    <a:lumMod val="25000"/>
                  </a:schemeClr>
                </a:solidFill>
              </a:rPr>
              <a:t>”表示</a:t>
            </a:r>
            <a:r>
              <a:rPr lang="en-US" altLang="zh-CN" dirty="0">
                <a:solidFill>
                  <a:schemeClr val="bg2">
                    <a:lumMod val="25000"/>
                  </a:schemeClr>
                </a:solidFill>
              </a:rPr>
              <a:t>p1</a:t>
            </a:r>
            <a:r>
              <a:rPr lang="zh-CN" altLang="zh-CN" dirty="0">
                <a:solidFill>
                  <a:schemeClr val="bg2">
                    <a:lumMod val="25000"/>
                  </a:schemeClr>
                </a:solidFill>
              </a:rPr>
              <a:t>和</a:t>
            </a:r>
            <a:r>
              <a:rPr lang="en-US" altLang="zh-CN" dirty="0">
                <a:solidFill>
                  <a:schemeClr val="bg2">
                    <a:lumMod val="25000"/>
                  </a:schemeClr>
                </a:solidFill>
              </a:rPr>
              <a:t>p2</a:t>
            </a:r>
            <a:r>
              <a:rPr lang="zh-CN" altLang="zh-CN" dirty="0">
                <a:solidFill>
                  <a:schemeClr val="bg2">
                    <a:lumMod val="25000"/>
                  </a:schemeClr>
                </a:solidFill>
              </a:rPr>
              <a:t>是否指向同一个内存单元，若</a:t>
            </a:r>
            <a:r>
              <a:rPr lang="en-US" altLang="zh-CN" dirty="0">
                <a:solidFill>
                  <a:schemeClr val="bg2">
                    <a:lumMod val="25000"/>
                  </a:schemeClr>
                </a:solidFill>
              </a:rPr>
              <a:t>p1</a:t>
            </a:r>
            <a:r>
              <a:rPr lang="zh-CN" altLang="zh-CN" dirty="0">
                <a:solidFill>
                  <a:schemeClr val="bg2">
                    <a:lumMod val="25000"/>
                  </a:schemeClr>
                </a:solidFill>
              </a:rPr>
              <a:t>和</a:t>
            </a:r>
            <a:r>
              <a:rPr lang="en-US" altLang="zh-CN" dirty="0">
                <a:solidFill>
                  <a:schemeClr val="bg2">
                    <a:lumMod val="25000"/>
                  </a:schemeClr>
                </a:solidFill>
              </a:rPr>
              <a:t>p2</a:t>
            </a:r>
            <a:r>
              <a:rPr lang="zh-CN" altLang="zh-CN" dirty="0">
                <a:solidFill>
                  <a:schemeClr val="bg2">
                    <a:lumMod val="25000"/>
                  </a:schemeClr>
                </a:solidFill>
              </a:rPr>
              <a:t>指向同一个内存单元，则关系表达式</a:t>
            </a:r>
            <a:r>
              <a:rPr lang="en-US" altLang="zh-CN" dirty="0">
                <a:solidFill>
                  <a:schemeClr val="bg2">
                    <a:lumMod val="25000"/>
                  </a:schemeClr>
                </a:solidFill>
              </a:rPr>
              <a:t>p1==p2</a:t>
            </a:r>
            <a:r>
              <a:rPr lang="zh-CN" altLang="zh-CN" dirty="0">
                <a:solidFill>
                  <a:schemeClr val="bg2">
                    <a:lumMod val="25000"/>
                  </a:schemeClr>
                </a:solidFill>
              </a:rPr>
              <a:t>取值为</a:t>
            </a:r>
            <a:r>
              <a:rPr lang="en-US" altLang="zh-CN" dirty="0">
                <a:solidFill>
                  <a:schemeClr val="bg2">
                    <a:lumMod val="25000"/>
                  </a:schemeClr>
                </a:solidFill>
              </a:rPr>
              <a:t>1</a:t>
            </a:r>
            <a:r>
              <a:rPr lang="zh-CN" altLang="zh-CN" dirty="0">
                <a:solidFill>
                  <a:schemeClr val="bg2">
                    <a:lumMod val="25000"/>
                  </a:schemeClr>
                </a:solidFill>
              </a:rPr>
              <a:t>，否则取值为</a:t>
            </a:r>
            <a:r>
              <a:rPr lang="en-US" altLang="zh-CN" dirty="0">
                <a:solidFill>
                  <a:schemeClr val="bg2">
                    <a:lumMod val="25000"/>
                  </a:schemeClr>
                </a:solidFill>
              </a:rPr>
              <a:t>0</a:t>
            </a:r>
            <a:r>
              <a:rPr lang="zh-CN" altLang="zh-CN" dirty="0">
                <a:solidFill>
                  <a:schemeClr val="bg2">
                    <a:lumMod val="25000"/>
                  </a:schemeClr>
                </a:solidFill>
              </a:rPr>
              <a:t>；</a:t>
            </a:r>
          </a:p>
          <a:p>
            <a:pPr marL="0" indent="0">
              <a:buNone/>
            </a:pPr>
            <a:r>
              <a:rPr lang="zh-CN" altLang="zh-CN" dirty="0">
                <a:solidFill>
                  <a:schemeClr val="bg2">
                    <a:lumMod val="25000"/>
                  </a:schemeClr>
                </a:solidFill>
              </a:rPr>
              <a:t>③ “</a:t>
            </a:r>
            <a:r>
              <a:rPr lang="en-US" altLang="zh-CN" dirty="0">
                <a:solidFill>
                  <a:schemeClr val="bg2">
                    <a:lumMod val="25000"/>
                  </a:schemeClr>
                </a:solidFill>
              </a:rPr>
              <a:t>p1&gt;p2</a:t>
            </a:r>
            <a:r>
              <a:rPr lang="zh-CN" altLang="zh-CN" dirty="0">
                <a:solidFill>
                  <a:schemeClr val="bg2">
                    <a:lumMod val="25000"/>
                  </a:schemeClr>
                </a:solidFill>
              </a:rPr>
              <a:t>”表示</a:t>
            </a:r>
            <a:r>
              <a:rPr lang="en-US" altLang="zh-CN" dirty="0">
                <a:solidFill>
                  <a:schemeClr val="bg2">
                    <a:lumMod val="25000"/>
                  </a:schemeClr>
                </a:solidFill>
              </a:rPr>
              <a:t>p1</a:t>
            </a:r>
            <a:r>
              <a:rPr lang="zh-CN" altLang="zh-CN" dirty="0">
                <a:solidFill>
                  <a:schemeClr val="bg2">
                    <a:lumMod val="25000"/>
                  </a:schemeClr>
                </a:solidFill>
              </a:rPr>
              <a:t>所指向的内存单元的地址是否大于</a:t>
            </a:r>
            <a:r>
              <a:rPr lang="en-US" altLang="zh-CN" dirty="0">
                <a:solidFill>
                  <a:schemeClr val="bg2">
                    <a:lumMod val="25000"/>
                  </a:schemeClr>
                </a:solidFill>
              </a:rPr>
              <a:t>p2</a:t>
            </a:r>
            <a:r>
              <a:rPr lang="zh-CN" altLang="zh-CN" dirty="0">
                <a:solidFill>
                  <a:schemeClr val="bg2">
                    <a:lumMod val="25000"/>
                  </a:schemeClr>
                </a:solidFill>
              </a:rPr>
              <a:t>所指向的内存单元的地址，若</a:t>
            </a:r>
            <a:r>
              <a:rPr lang="en-US" altLang="zh-CN" dirty="0">
                <a:solidFill>
                  <a:schemeClr val="bg2">
                    <a:lumMod val="25000"/>
                  </a:schemeClr>
                </a:solidFill>
              </a:rPr>
              <a:t>p1</a:t>
            </a:r>
            <a:r>
              <a:rPr lang="zh-CN" altLang="zh-CN" dirty="0">
                <a:solidFill>
                  <a:schemeClr val="bg2">
                    <a:lumMod val="25000"/>
                  </a:schemeClr>
                </a:solidFill>
              </a:rPr>
              <a:t>所指向的内存单元的地址大于</a:t>
            </a:r>
            <a:r>
              <a:rPr lang="en-US" altLang="zh-CN" dirty="0">
                <a:solidFill>
                  <a:schemeClr val="bg2">
                    <a:lumMod val="25000"/>
                  </a:schemeClr>
                </a:solidFill>
              </a:rPr>
              <a:t>p2</a:t>
            </a:r>
            <a:r>
              <a:rPr lang="zh-CN" altLang="zh-CN" dirty="0">
                <a:solidFill>
                  <a:schemeClr val="bg2">
                    <a:lumMod val="25000"/>
                  </a:schemeClr>
                </a:solidFill>
              </a:rPr>
              <a:t>所指向的内存单元的地址，即关系成立，关系表达式</a:t>
            </a:r>
            <a:r>
              <a:rPr lang="en-US" altLang="zh-CN" dirty="0">
                <a:solidFill>
                  <a:schemeClr val="bg2">
                    <a:lumMod val="25000"/>
                  </a:schemeClr>
                </a:solidFill>
              </a:rPr>
              <a:t>p1&gt;p2</a:t>
            </a:r>
            <a:r>
              <a:rPr lang="zh-CN" altLang="zh-CN" dirty="0">
                <a:solidFill>
                  <a:schemeClr val="bg2">
                    <a:lumMod val="25000"/>
                  </a:schemeClr>
                </a:solidFill>
              </a:rPr>
              <a:t>的值为</a:t>
            </a:r>
            <a:r>
              <a:rPr lang="en-US" altLang="zh-CN" dirty="0">
                <a:solidFill>
                  <a:schemeClr val="bg2">
                    <a:lumMod val="25000"/>
                  </a:schemeClr>
                </a:solidFill>
              </a:rPr>
              <a:t>1</a:t>
            </a:r>
            <a:r>
              <a:rPr lang="zh-CN" altLang="zh-CN" dirty="0">
                <a:solidFill>
                  <a:schemeClr val="bg2">
                    <a:lumMod val="25000"/>
                  </a:schemeClr>
                </a:solidFill>
              </a:rPr>
              <a:t>，否则为</a:t>
            </a:r>
            <a:r>
              <a:rPr lang="en-US" altLang="zh-CN" dirty="0">
                <a:solidFill>
                  <a:schemeClr val="bg2">
                    <a:lumMod val="25000"/>
                  </a:schemeClr>
                </a:solidFill>
              </a:rPr>
              <a:t>0</a:t>
            </a:r>
            <a:r>
              <a:rPr lang="zh-CN" altLang="zh-CN" dirty="0">
                <a:solidFill>
                  <a:schemeClr val="bg2">
                    <a:lumMod val="25000"/>
                  </a:schemeClr>
                </a:solidFill>
              </a:rPr>
              <a:t>；</a:t>
            </a:r>
          </a:p>
          <a:p>
            <a:pPr marL="0" indent="0">
              <a:buNone/>
            </a:pPr>
            <a:r>
              <a:rPr lang="zh-CN" altLang="zh-CN" dirty="0">
                <a:solidFill>
                  <a:schemeClr val="bg2">
                    <a:lumMod val="25000"/>
                  </a:schemeClr>
                </a:solidFill>
              </a:rPr>
              <a:t>④ “</a:t>
            </a:r>
            <a:r>
              <a:rPr lang="en-US" altLang="zh-CN" dirty="0">
                <a:solidFill>
                  <a:schemeClr val="bg2">
                    <a:lumMod val="25000"/>
                  </a:schemeClr>
                </a:solidFill>
              </a:rPr>
              <a:t>p1==0</a:t>
            </a:r>
            <a:r>
              <a:rPr lang="zh-CN" altLang="zh-CN" dirty="0">
                <a:solidFill>
                  <a:schemeClr val="bg2">
                    <a:lumMod val="25000"/>
                  </a:schemeClr>
                </a:solidFill>
              </a:rPr>
              <a:t>”和“</a:t>
            </a:r>
            <a:r>
              <a:rPr lang="en-US" altLang="zh-CN" dirty="0">
                <a:solidFill>
                  <a:schemeClr val="bg2">
                    <a:lumMod val="25000"/>
                  </a:schemeClr>
                </a:solidFill>
              </a:rPr>
              <a:t>p1!=0</a:t>
            </a:r>
            <a:r>
              <a:rPr lang="zh-CN" altLang="zh-CN" dirty="0">
                <a:solidFill>
                  <a:schemeClr val="bg2">
                    <a:lumMod val="25000"/>
                  </a:schemeClr>
                </a:solidFill>
              </a:rPr>
              <a:t>”表示</a:t>
            </a:r>
            <a:r>
              <a:rPr lang="en-US" altLang="zh-CN" dirty="0">
                <a:solidFill>
                  <a:schemeClr val="bg2">
                    <a:lumMod val="25000"/>
                  </a:schemeClr>
                </a:solidFill>
              </a:rPr>
              <a:t>p1</a:t>
            </a:r>
            <a:r>
              <a:rPr lang="zh-CN" altLang="zh-CN" dirty="0">
                <a:solidFill>
                  <a:schemeClr val="bg2">
                    <a:lumMod val="25000"/>
                  </a:schemeClr>
                </a:solidFill>
              </a:rPr>
              <a:t>是否为空指针。</a:t>
            </a:r>
            <a:endParaRPr lang="zh-CN" altLang="en-US" dirty="0"/>
          </a:p>
        </p:txBody>
      </p:sp>
    </p:spTree>
    <p:extLst>
      <p:ext uri="{BB962C8B-B14F-4D97-AF65-F5344CB8AC3E}">
        <p14:creationId xmlns:p14="http://schemas.microsoft.com/office/powerpoint/2010/main" val="1347408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26383"/>
            <a:ext cx="11193880" cy="4769312"/>
          </a:xfrm>
        </p:spPr>
        <p:txBody>
          <a:bodyPr>
            <a:normAutofit fontScale="92500" lnSpcReduction="20000"/>
          </a:bodyPr>
          <a:lstStyle/>
          <a:p>
            <a:pPr marL="0" indent="0">
              <a:buNone/>
            </a:pPr>
            <a:r>
              <a:rPr lang="zh-CN" altLang="zh-CN" dirty="0">
                <a:solidFill>
                  <a:schemeClr val="bg2">
                    <a:lumMod val="25000"/>
                  </a:schemeClr>
                </a:solidFill>
                <a:cs typeface="+mj-cs"/>
              </a:rPr>
              <a:t>例</a:t>
            </a:r>
            <a:r>
              <a:rPr lang="en-US" altLang="zh-CN" dirty="0" smtClean="0">
                <a:solidFill>
                  <a:schemeClr val="bg2">
                    <a:lumMod val="25000"/>
                  </a:schemeClr>
                </a:solidFill>
                <a:cs typeface="+mj-cs"/>
              </a:rPr>
              <a:t>8.4  </a:t>
            </a:r>
            <a:r>
              <a:rPr lang="zh-CN" altLang="zh-CN" dirty="0" smtClean="0">
                <a:solidFill>
                  <a:schemeClr val="bg2">
                    <a:lumMod val="25000"/>
                  </a:schemeClr>
                </a:solidFill>
                <a:cs typeface="+mj-cs"/>
              </a:rPr>
              <a:t>指针</a:t>
            </a:r>
            <a:r>
              <a:rPr lang="zh-CN" altLang="zh-CN" dirty="0">
                <a:solidFill>
                  <a:schemeClr val="bg2">
                    <a:lumMod val="25000"/>
                  </a:schemeClr>
                </a:solidFill>
                <a:cs typeface="+mj-cs"/>
              </a:rPr>
              <a:t>关系运算举例。</a:t>
            </a:r>
          </a:p>
          <a:p>
            <a:pPr marL="0" indent="0">
              <a:buNone/>
            </a:pPr>
            <a:r>
              <a:rPr lang="en-US" altLang="zh-CN" dirty="0" smtClean="0">
                <a:solidFill>
                  <a:schemeClr val="bg2">
                    <a:lumMod val="25000"/>
                  </a:schemeClr>
                </a:solidFill>
                <a:cs typeface="+mj-cs"/>
              </a:rPr>
              <a:t>#</a:t>
            </a:r>
            <a:r>
              <a:rPr lang="en-US" altLang="zh-CN" dirty="0">
                <a:solidFill>
                  <a:schemeClr val="bg2">
                    <a:lumMod val="25000"/>
                  </a:schemeClr>
                </a:solidFill>
                <a:cs typeface="+mj-cs"/>
              </a:rPr>
              <a:t>include &lt;</a:t>
            </a:r>
            <a:r>
              <a:rPr lang="en-US" altLang="zh-CN" dirty="0" err="1">
                <a:solidFill>
                  <a:schemeClr val="bg2">
                    <a:lumMod val="25000"/>
                  </a:schemeClr>
                </a:solidFill>
                <a:cs typeface="+mj-cs"/>
              </a:rPr>
              <a:t>stdio.h</a:t>
            </a:r>
            <a:r>
              <a:rPr lang="en-US" altLang="zh-CN" dirty="0">
                <a:solidFill>
                  <a:schemeClr val="bg2">
                    <a:lumMod val="25000"/>
                  </a:schemeClr>
                </a:solidFill>
                <a:cs typeface="+mj-cs"/>
              </a:rPr>
              <a:t>&gt;</a:t>
            </a:r>
            <a:endParaRPr lang="zh-CN" altLang="zh-CN" dirty="0">
              <a:solidFill>
                <a:schemeClr val="bg2">
                  <a:lumMod val="25000"/>
                </a:schemeClr>
              </a:solidFill>
              <a:cs typeface="+mj-cs"/>
            </a:endParaRPr>
          </a:p>
          <a:p>
            <a:pPr marL="0" indent="0">
              <a:buNone/>
            </a:pPr>
            <a:r>
              <a:rPr lang="en-US" altLang="zh-CN" dirty="0" err="1">
                <a:solidFill>
                  <a:schemeClr val="bg2">
                    <a:lumMod val="25000"/>
                  </a:schemeClr>
                </a:solidFill>
                <a:cs typeface="+mj-cs"/>
              </a:rPr>
              <a:t>viod</a:t>
            </a:r>
            <a:r>
              <a:rPr lang="en-US" altLang="zh-CN" dirty="0">
                <a:solidFill>
                  <a:schemeClr val="bg2">
                    <a:lumMod val="25000"/>
                  </a:schemeClr>
                </a:solidFill>
                <a:cs typeface="+mj-cs"/>
              </a:rPr>
              <a:t> main()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a,b</a:t>
            </a:r>
            <a:r>
              <a:rPr lang="en-US" altLang="zh-CN" dirty="0">
                <a:solidFill>
                  <a:schemeClr val="bg2">
                    <a:lumMod val="25000"/>
                  </a:schemeClr>
                </a:solidFill>
                <a:cs typeface="+mj-cs"/>
              </a:rPr>
              <a:t>,*p1=&amp;a,*p2=&amp;b;</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(“p1!=p2 is %d\n”,p1!=p2);</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p1=&amp;b;</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(“p1!=p2 is %d\n”,p1!=p2);</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zh-CN" altLang="zh-CN" dirty="0">
                <a:solidFill>
                  <a:schemeClr val="bg2">
                    <a:lumMod val="25000"/>
                  </a:schemeClr>
                </a:solidFill>
                <a:cs typeface="+mj-cs"/>
              </a:rPr>
              <a:t>运行结果如下：</a:t>
            </a:r>
          </a:p>
          <a:p>
            <a:pPr marL="0" indent="0">
              <a:buNone/>
            </a:pPr>
            <a:r>
              <a:rPr lang="en-US" altLang="zh-CN" dirty="0">
                <a:solidFill>
                  <a:schemeClr val="bg2">
                    <a:lumMod val="25000"/>
                  </a:schemeClr>
                </a:solidFill>
                <a:cs typeface="+mj-cs"/>
              </a:rPr>
              <a:t>p1!=p2 is 1</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p1!=p2 is 0</a:t>
            </a:r>
            <a:endParaRPr lang="zh-CN" altLang="zh-CN" dirty="0">
              <a:solidFill>
                <a:schemeClr val="bg2">
                  <a:lumMod val="25000"/>
                </a:schemeClr>
              </a:solidFill>
              <a:cs typeface="+mj-cs"/>
            </a:endParaRPr>
          </a:p>
          <a:p>
            <a:pPr marL="0" indent="0">
              <a:buNone/>
            </a:pPr>
            <a:endParaRPr lang="zh-CN" altLang="en-US" dirty="0"/>
          </a:p>
        </p:txBody>
      </p:sp>
    </p:spTree>
    <p:extLst>
      <p:ext uri="{BB962C8B-B14F-4D97-AF65-F5344CB8AC3E}">
        <p14:creationId xmlns:p14="http://schemas.microsoft.com/office/powerpoint/2010/main" val="3370041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96237"/>
            <a:ext cx="11193880" cy="4799457"/>
          </a:xfrm>
        </p:spPr>
        <p:txBody>
          <a:bodyPr>
            <a:normAutofit/>
          </a:bodyPr>
          <a:lstStyle/>
          <a:p>
            <a:pPr marL="0" indent="0">
              <a:buNone/>
            </a:pPr>
            <a:r>
              <a:rPr lang="en-US" altLang="zh-CN" dirty="0">
                <a:solidFill>
                  <a:schemeClr val="bg2">
                    <a:lumMod val="25000"/>
                  </a:schemeClr>
                </a:solidFill>
                <a:cs typeface="+mj-cs"/>
              </a:rPr>
              <a:t>8.3  </a:t>
            </a:r>
            <a:r>
              <a:rPr lang="zh-CN" altLang="zh-CN" dirty="0">
                <a:solidFill>
                  <a:schemeClr val="bg2">
                    <a:lumMod val="25000"/>
                  </a:schemeClr>
                </a:solidFill>
                <a:cs typeface="+mj-cs"/>
              </a:rPr>
              <a:t>指针与数组</a:t>
            </a:r>
          </a:p>
          <a:p>
            <a:r>
              <a:rPr lang="zh-CN" altLang="zh-CN" dirty="0" smtClean="0">
                <a:solidFill>
                  <a:schemeClr val="bg2">
                    <a:lumMod val="25000"/>
                  </a:schemeClr>
                </a:solidFill>
                <a:cs typeface="+mj-cs"/>
              </a:rPr>
              <a:t>数组</a:t>
            </a:r>
            <a:r>
              <a:rPr lang="zh-CN" altLang="zh-CN" dirty="0">
                <a:solidFill>
                  <a:schemeClr val="bg2">
                    <a:lumMod val="25000"/>
                  </a:schemeClr>
                </a:solidFill>
                <a:cs typeface="+mj-cs"/>
              </a:rPr>
              <a:t>是把具有相同数据类型的若干变量按一定的顺序组织起来的一种数据结构，在内存中占据一段连续的存储空间，用数组名（表示这段连续存储空间的首地址）来</a:t>
            </a:r>
            <a:r>
              <a:rPr lang="zh-CN" altLang="zh-CN" dirty="0" smtClean="0">
                <a:solidFill>
                  <a:schemeClr val="bg2">
                    <a:lumMod val="25000"/>
                  </a:schemeClr>
                </a:solidFill>
                <a:cs typeface="+mj-cs"/>
              </a:rPr>
              <a:t>标识</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数组</a:t>
            </a:r>
            <a:r>
              <a:rPr lang="zh-CN" altLang="zh-CN" dirty="0">
                <a:solidFill>
                  <a:schemeClr val="bg2">
                    <a:lumMod val="25000"/>
                  </a:schemeClr>
                </a:solidFill>
                <a:cs typeface="+mj-cs"/>
              </a:rPr>
              <a:t>中每一个元素也都有各自的</a:t>
            </a:r>
            <a:r>
              <a:rPr lang="zh-CN" altLang="zh-CN" dirty="0" smtClean="0">
                <a:solidFill>
                  <a:schemeClr val="bg2">
                    <a:lumMod val="25000"/>
                  </a:schemeClr>
                </a:solidFill>
                <a:cs typeface="+mj-cs"/>
              </a:rPr>
              <a:t>地址</a:t>
            </a:r>
            <a:endParaRPr lang="zh-CN" altLang="zh-CN" dirty="0">
              <a:solidFill>
                <a:schemeClr val="bg2">
                  <a:lumMod val="25000"/>
                </a:schemeClr>
              </a:solidFill>
              <a:cs typeface="+mj-cs"/>
            </a:endParaRPr>
          </a:p>
          <a:p>
            <a:r>
              <a:rPr lang="zh-CN" altLang="zh-CN" dirty="0">
                <a:solidFill>
                  <a:schemeClr val="bg2">
                    <a:lumMod val="25000"/>
                  </a:schemeClr>
                </a:solidFill>
                <a:cs typeface="+mj-cs"/>
              </a:rPr>
              <a:t>如果一个指针指向了数组，我们就称它为数组指针</a:t>
            </a:r>
            <a:r>
              <a:rPr lang="zh-CN" altLang="zh-CN" dirty="0" smtClean="0">
                <a:solidFill>
                  <a:schemeClr val="bg2">
                    <a:lumMod val="25000"/>
                  </a:schemeClr>
                </a:solidFill>
                <a:cs typeface="+mj-cs"/>
              </a:rPr>
              <a:t>。</a:t>
            </a:r>
            <a:endParaRPr lang="zh-CN" altLang="zh-CN" dirty="0">
              <a:solidFill>
                <a:schemeClr val="bg2">
                  <a:lumMod val="25000"/>
                </a:schemeClr>
              </a:solidFill>
              <a:cs typeface="+mj-cs"/>
            </a:endParaRPr>
          </a:p>
        </p:txBody>
      </p:sp>
    </p:spTree>
    <p:extLst>
      <p:ext uri="{BB962C8B-B14F-4D97-AF65-F5344CB8AC3E}">
        <p14:creationId xmlns:p14="http://schemas.microsoft.com/office/powerpoint/2010/main" val="1387365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en-US" altLang="zh-CN" dirty="0">
                <a:solidFill>
                  <a:schemeClr val="bg2">
                    <a:lumMod val="25000"/>
                  </a:schemeClr>
                </a:solidFill>
                <a:cs typeface="+mj-cs"/>
              </a:rPr>
              <a:t>8.3.1  </a:t>
            </a:r>
            <a:r>
              <a:rPr lang="zh-CN" altLang="zh-CN" dirty="0">
                <a:solidFill>
                  <a:schemeClr val="bg2">
                    <a:lumMod val="25000"/>
                  </a:schemeClr>
                </a:solidFill>
                <a:cs typeface="+mj-cs"/>
              </a:rPr>
              <a:t>指向一维数组的指针</a:t>
            </a:r>
          </a:p>
          <a:p>
            <a:r>
              <a:rPr lang="zh-CN" altLang="zh-CN" dirty="0">
                <a:solidFill>
                  <a:schemeClr val="bg2">
                    <a:lumMod val="25000"/>
                  </a:schemeClr>
                </a:solidFill>
                <a:cs typeface="+mj-cs"/>
              </a:rPr>
              <a:t>一维数组是仅有一个下标的数组，一维数组的元素在内存中是按照下标的顺序有序存放的。指向一维数组或者一维数组的某个元素的指针变量的定义方法，与定义指向普通数据类型变量的指针变量的定义方法相同。</a:t>
            </a:r>
          </a:p>
          <a:p>
            <a:r>
              <a:rPr lang="zh-CN" altLang="zh-CN" dirty="0">
                <a:solidFill>
                  <a:schemeClr val="bg2">
                    <a:lumMod val="25000"/>
                  </a:schemeClr>
                </a:solidFill>
                <a:cs typeface="+mj-cs"/>
              </a:rPr>
              <a:t>例如：</a:t>
            </a:r>
          </a:p>
          <a:p>
            <a:pPr marL="0" indent="36195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a[4]={1,2,3,4};</a:t>
            </a:r>
            <a:endParaRPr lang="zh-CN" altLang="zh-CN" dirty="0">
              <a:solidFill>
                <a:schemeClr val="bg2">
                  <a:lumMod val="25000"/>
                </a:schemeClr>
              </a:solidFill>
              <a:cs typeface="+mj-cs"/>
            </a:endParaRPr>
          </a:p>
          <a:p>
            <a:pPr marL="0" indent="36195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*p1,*p2;</a:t>
            </a:r>
            <a:endParaRPr lang="zh-CN" altLang="zh-CN" dirty="0">
              <a:solidFill>
                <a:schemeClr val="bg2">
                  <a:lumMod val="25000"/>
                </a:schemeClr>
              </a:solidFill>
              <a:cs typeface="+mj-cs"/>
            </a:endParaRPr>
          </a:p>
          <a:p>
            <a:pPr marL="0" indent="361950">
              <a:buNone/>
            </a:pPr>
            <a:r>
              <a:rPr lang="en-US" altLang="zh-CN" dirty="0">
                <a:solidFill>
                  <a:schemeClr val="bg2">
                    <a:lumMod val="25000"/>
                  </a:schemeClr>
                </a:solidFill>
                <a:cs typeface="+mj-cs"/>
              </a:rPr>
              <a:t>p1=a;</a:t>
            </a:r>
            <a:endParaRPr lang="zh-CN" altLang="zh-CN" dirty="0">
              <a:solidFill>
                <a:schemeClr val="bg2">
                  <a:lumMod val="25000"/>
                </a:schemeClr>
              </a:solidFill>
              <a:cs typeface="+mj-cs"/>
            </a:endParaRPr>
          </a:p>
          <a:p>
            <a:pPr marL="0" indent="361950">
              <a:buNone/>
            </a:pPr>
            <a:r>
              <a:rPr lang="en-US" altLang="zh-CN" dirty="0">
                <a:solidFill>
                  <a:schemeClr val="bg2">
                    <a:lumMod val="25000"/>
                  </a:schemeClr>
                </a:solidFill>
                <a:cs typeface="+mj-cs"/>
              </a:rPr>
              <a:t>p2=&amp;a[3];</a:t>
            </a:r>
            <a:endParaRPr lang="zh-CN" altLang="zh-CN" dirty="0">
              <a:solidFill>
                <a:schemeClr val="bg2">
                  <a:lumMod val="25000"/>
                </a:schemeClr>
              </a:solidFill>
              <a:cs typeface="+mj-cs"/>
            </a:endParaRPr>
          </a:p>
          <a:p>
            <a:endParaRPr lang="zh-CN" altLang="en-US" dirty="0"/>
          </a:p>
        </p:txBody>
      </p:sp>
    </p:spTree>
    <p:extLst>
      <p:ext uri="{BB962C8B-B14F-4D97-AF65-F5344CB8AC3E}">
        <p14:creationId xmlns:p14="http://schemas.microsoft.com/office/powerpoint/2010/main" val="495809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lnSpcReduction="10000"/>
          </a:bodyPr>
          <a:lstStyle/>
          <a:p>
            <a:r>
              <a:rPr lang="zh-CN" altLang="zh-CN" dirty="0">
                <a:solidFill>
                  <a:schemeClr val="bg2">
                    <a:lumMod val="25000"/>
                  </a:schemeClr>
                </a:solidFill>
                <a:cs typeface="+mj-cs"/>
              </a:rPr>
              <a:t>说明如下：</a:t>
            </a:r>
          </a:p>
          <a:p>
            <a:pPr marL="0" indent="0">
              <a:buNone/>
            </a:pPr>
            <a:r>
              <a:rPr lang="zh-CN" altLang="zh-CN" dirty="0">
                <a:solidFill>
                  <a:schemeClr val="bg2">
                    <a:lumMod val="25000"/>
                  </a:schemeClr>
                </a:solidFill>
                <a:cs typeface="+mj-cs"/>
              </a:rPr>
              <a:t>① 指向一维数组的指针变量的定义要先定义数组，再定义基类型与数组元素数据类型相同的指针变量。</a:t>
            </a:r>
          </a:p>
          <a:p>
            <a:pPr marL="0" indent="0">
              <a:buNone/>
            </a:pPr>
            <a:r>
              <a:rPr lang="zh-CN" altLang="zh-CN" dirty="0">
                <a:solidFill>
                  <a:schemeClr val="bg2">
                    <a:lumMod val="25000"/>
                  </a:schemeClr>
                </a:solidFill>
                <a:cs typeface="+mj-cs"/>
              </a:rPr>
              <a:t>② 指针和数组之间建立联系，通过给指针变量赋予关联数组元素的地址来实现。</a:t>
            </a:r>
          </a:p>
          <a:p>
            <a:pPr marL="0" indent="0">
              <a:buNone/>
            </a:pPr>
            <a:r>
              <a:rPr lang="zh-CN" altLang="zh-CN" dirty="0">
                <a:solidFill>
                  <a:schemeClr val="bg2">
                    <a:lumMod val="25000"/>
                  </a:schemeClr>
                </a:solidFill>
                <a:cs typeface="+mj-cs"/>
              </a:rPr>
              <a:t>③ 指针变量指向整个数组，即指向数组的第</a:t>
            </a:r>
            <a:r>
              <a:rPr lang="en-US" altLang="zh-CN" dirty="0">
                <a:solidFill>
                  <a:schemeClr val="bg2">
                    <a:lumMod val="25000"/>
                  </a:schemeClr>
                </a:solidFill>
                <a:cs typeface="+mj-cs"/>
              </a:rPr>
              <a:t>1</a:t>
            </a:r>
            <a:r>
              <a:rPr lang="zh-CN" altLang="zh-CN" dirty="0">
                <a:solidFill>
                  <a:schemeClr val="bg2">
                    <a:lumMod val="25000"/>
                  </a:schemeClr>
                </a:solidFill>
                <a:cs typeface="+mj-cs"/>
              </a:rPr>
              <a:t>个元素，直接通过表达式“</a:t>
            </a:r>
            <a:r>
              <a:rPr lang="en-US" altLang="zh-CN" dirty="0">
                <a:solidFill>
                  <a:schemeClr val="bg2">
                    <a:lumMod val="25000"/>
                  </a:schemeClr>
                </a:solidFill>
                <a:cs typeface="+mj-cs"/>
              </a:rPr>
              <a:t>p1=a</a:t>
            </a:r>
            <a:r>
              <a:rPr lang="zh-CN" altLang="zh-CN" dirty="0">
                <a:solidFill>
                  <a:schemeClr val="bg2">
                    <a:lumMod val="25000"/>
                  </a:schemeClr>
                </a:solidFill>
                <a:cs typeface="+mj-cs"/>
              </a:rPr>
              <a:t>”或“</a:t>
            </a:r>
            <a:r>
              <a:rPr lang="en-US" altLang="zh-CN" dirty="0">
                <a:solidFill>
                  <a:schemeClr val="bg2">
                    <a:lumMod val="25000"/>
                  </a:schemeClr>
                </a:solidFill>
                <a:cs typeface="+mj-cs"/>
              </a:rPr>
              <a:t>p1=&amp;a[0]</a:t>
            </a:r>
            <a:r>
              <a:rPr lang="zh-CN" altLang="zh-CN" dirty="0">
                <a:solidFill>
                  <a:schemeClr val="bg2">
                    <a:lumMod val="25000"/>
                  </a:schemeClr>
                </a:solidFill>
                <a:cs typeface="+mj-cs"/>
              </a:rPr>
              <a:t>”来实现，而不能使用表达式“</a:t>
            </a:r>
            <a:r>
              <a:rPr lang="en-US" altLang="zh-CN" dirty="0">
                <a:solidFill>
                  <a:schemeClr val="bg2">
                    <a:lumMod val="25000"/>
                  </a:schemeClr>
                </a:solidFill>
                <a:cs typeface="+mj-cs"/>
              </a:rPr>
              <a:t>p1=&amp;a</a:t>
            </a:r>
            <a:r>
              <a:rPr lang="zh-CN" altLang="zh-CN" dirty="0">
                <a:solidFill>
                  <a:schemeClr val="bg2">
                    <a:lumMod val="25000"/>
                  </a:schemeClr>
                </a:solidFill>
                <a:cs typeface="+mj-cs"/>
              </a:rPr>
              <a:t>”，因为</a:t>
            </a:r>
            <a:r>
              <a:rPr lang="en-US" altLang="zh-CN" dirty="0">
                <a:solidFill>
                  <a:schemeClr val="bg2">
                    <a:lumMod val="25000"/>
                  </a:schemeClr>
                </a:solidFill>
                <a:cs typeface="+mj-cs"/>
              </a:rPr>
              <a:t>C</a:t>
            </a:r>
            <a:r>
              <a:rPr lang="zh-CN" altLang="zh-CN" dirty="0">
                <a:solidFill>
                  <a:schemeClr val="bg2">
                    <a:lumMod val="25000"/>
                  </a:schemeClr>
                </a:solidFill>
                <a:cs typeface="+mj-cs"/>
              </a:rPr>
              <a:t>语言规定，数组名</a:t>
            </a:r>
            <a:r>
              <a:rPr lang="en-US" altLang="zh-CN" dirty="0">
                <a:solidFill>
                  <a:schemeClr val="bg2">
                    <a:lumMod val="25000"/>
                  </a:schemeClr>
                </a:solidFill>
                <a:cs typeface="+mj-cs"/>
              </a:rPr>
              <a:t>a</a:t>
            </a:r>
            <a:r>
              <a:rPr lang="zh-CN" altLang="zh-CN" dirty="0">
                <a:solidFill>
                  <a:schemeClr val="bg2">
                    <a:lumMod val="25000"/>
                  </a:schemeClr>
                </a:solidFill>
                <a:cs typeface="+mj-cs"/>
              </a:rPr>
              <a:t>本身就是数组首元素（数组中第</a:t>
            </a:r>
            <a:r>
              <a:rPr lang="en-US" altLang="zh-CN" dirty="0">
                <a:solidFill>
                  <a:schemeClr val="bg2">
                    <a:lumMod val="25000"/>
                  </a:schemeClr>
                </a:solidFill>
                <a:cs typeface="+mj-cs"/>
              </a:rPr>
              <a:t>1</a:t>
            </a:r>
            <a:r>
              <a:rPr lang="zh-CN" altLang="zh-CN" dirty="0">
                <a:solidFill>
                  <a:schemeClr val="bg2">
                    <a:lumMod val="25000"/>
                  </a:schemeClr>
                </a:solidFill>
                <a:cs typeface="+mj-cs"/>
              </a:rPr>
              <a:t>个元素，即</a:t>
            </a:r>
            <a:r>
              <a:rPr lang="en-US" altLang="zh-CN" dirty="0">
                <a:solidFill>
                  <a:schemeClr val="bg2">
                    <a:lumMod val="25000"/>
                  </a:schemeClr>
                </a:solidFill>
                <a:cs typeface="+mj-cs"/>
              </a:rPr>
              <a:t>a[0]</a:t>
            </a:r>
            <a:r>
              <a:rPr lang="zh-CN" altLang="zh-CN" dirty="0">
                <a:solidFill>
                  <a:schemeClr val="bg2">
                    <a:lumMod val="25000"/>
                  </a:schemeClr>
                </a:solidFill>
                <a:cs typeface="+mj-cs"/>
              </a:rPr>
              <a:t>）的地址，其前面再不能使用取地址运算符“</a:t>
            </a:r>
            <a:r>
              <a:rPr lang="en-US" altLang="zh-CN" dirty="0">
                <a:solidFill>
                  <a:schemeClr val="bg2">
                    <a:lumMod val="25000"/>
                  </a:schemeClr>
                </a:solidFill>
                <a:cs typeface="+mj-cs"/>
              </a:rPr>
              <a:t>&amp;</a:t>
            </a:r>
            <a:r>
              <a:rPr lang="zh-CN" altLang="zh-CN" dirty="0">
                <a:solidFill>
                  <a:schemeClr val="bg2">
                    <a:lumMod val="25000"/>
                  </a:schemeClr>
                </a:solidFill>
                <a:cs typeface="+mj-cs"/>
              </a:rPr>
              <a:t>”。</a:t>
            </a:r>
          </a:p>
          <a:p>
            <a:pPr marL="0" indent="0">
              <a:buNone/>
            </a:pPr>
            <a:r>
              <a:rPr lang="zh-CN" altLang="zh-CN" dirty="0">
                <a:solidFill>
                  <a:schemeClr val="bg2">
                    <a:lumMod val="25000"/>
                  </a:schemeClr>
                </a:solidFill>
                <a:cs typeface="+mj-cs"/>
              </a:rPr>
              <a:t>④ 指针变量指向数组中某个元素，可以通过取地址运算得到该元素在内存中分配到的地址值，并将其赋给对应的指针变量。如“</a:t>
            </a:r>
            <a:r>
              <a:rPr lang="en-US" altLang="zh-CN" dirty="0">
                <a:solidFill>
                  <a:schemeClr val="bg2">
                    <a:lumMod val="25000"/>
                  </a:schemeClr>
                </a:solidFill>
                <a:cs typeface="+mj-cs"/>
              </a:rPr>
              <a:t>p2=&amp;a[3]</a:t>
            </a:r>
            <a:r>
              <a:rPr lang="zh-CN" altLang="zh-CN" dirty="0">
                <a:solidFill>
                  <a:schemeClr val="bg2">
                    <a:lumMod val="25000"/>
                  </a:schemeClr>
                </a:solidFill>
                <a:cs typeface="+mj-cs"/>
              </a:rPr>
              <a:t>”，表示指针变量</a:t>
            </a:r>
            <a:r>
              <a:rPr lang="en-US" altLang="zh-CN" dirty="0">
                <a:solidFill>
                  <a:schemeClr val="bg2">
                    <a:lumMod val="25000"/>
                  </a:schemeClr>
                </a:solidFill>
                <a:cs typeface="+mj-cs"/>
              </a:rPr>
              <a:t>p2</a:t>
            </a:r>
            <a:r>
              <a:rPr lang="zh-CN" altLang="zh-CN" dirty="0">
                <a:solidFill>
                  <a:schemeClr val="bg2">
                    <a:lumMod val="25000"/>
                  </a:schemeClr>
                </a:solidFill>
                <a:cs typeface="+mj-cs"/>
              </a:rPr>
              <a:t>指向</a:t>
            </a:r>
            <a:r>
              <a:rPr lang="en-US" altLang="zh-CN" dirty="0">
                <a:solidFill>
                  <a:schemeClr val="bg2">
                    <a:lumMod val="25000"/>
                  </a:schemeClr>
                </a:solidFill>
                <a:cs typeface="+mj-cs"/>
              </a:rPr>
              <a:t>a</a:t>
            </a:r>
            <a:r>
              <a:rPr lang="zh-CN" altLang="zh-CN" dirty="0">
                <a:solidFill>
                  <a:schemeClr val="bg2">
                    <a:lumMod val="25000"/>
                  </a:schemeClr>
                </a:solidFill>
                <a:cs typeface="+mj-cs"/>
              </a:rPr>
              <a:t>数组的第</a:t>
            </a:r>
            <a:r>
              <a:rPr lang="en-US" altLang="zh-CN" dirty="0">
                <a:solidFill>
                  <a:schemeClr val="bg2">
                    <a:lumMod val="25000"/>
                  </a:schemeClr>
                </a:solidFill>
                <a:cs typeface="+mj-cs"/>
              </a:rPr>
              <a:t>4</a:t>
            </a:r>
            <a:r>
              <a:rPr lang="zh-CN" altLang="zh-CN" dirty="0">
                <a:solidFill>
                  <a:schemeClr val="bg2">
                    <a:lumMod val="25000"/>
                  </a:schemeClr>
                </a:solidFill>
                <a:cs typeface="+mj-cs"/>
              </a:rPr>
              <a:t>个元素</a:t>
            </a:r>
            <a:r>
              <a:rPr lang="en-US" altLang="zh-CN" dirty="0">
                <a:solidFill>
                  <a:schemeClr val="bg2">
                    <a:lumMod val="25000"/>
                  </a:schemeClr>
                </a:solidFill>
                <a:cs typeface="+mj-cs"/>
              </a:rPr>
              <a:t>a[3]</a:t>
            </a:r>
            <a:r>
              <a:rPr lang="zh-CN" altLang="zh-CN" dirty="0">
                <a:solidFill>
                  <a:schemeClr val="bg2">
                    <a:lumMod val="25000"/>
                  </a:schemeClr>
                </a:solidFill>
                <a:cs typeface="+mj-cs"/>
              </a:rPr>
              <a:t>。</a:t>
            </a:r>
          </a:p>
          <a:p>
            <a:pPr marL="0" indent="0">
              <a:buNone/>
            </a:pPr>
            <a:r>
              <a:rPr lang="zh-CN" altLang="zh-CN" dirty="0">
                <a:solidFill>
                  <a:schemeClr val="bg2">
                    <a:lumMod val="25000"/>
                  </a:schemeClr>
                </a:solidFill>
                <a:cs typeface="+mj-cs"/>
              </a:rPr>
              <a:t>根据一维数组的特性和指针的运算规则，在一维数组上，使用指针可进行的操作分为以下几类。</a:t>
            </a:r>
          </a:p>
          <a:p>
            <a:pPr marL="0" indent="0">
              <a:buNone/>
            </a:pPr>
            <a:endParaRPr lang="zh-CN" altLang="en-US" dirty="0"/>
          </a:p>
        </p:txBody>
      </p:sp>
    </p:spTree>
    <p:extLst>
      <p:ext uri="{BB962C8B-B14F-4D97-AF65-F5344CB8AC3E}">
        <p14:creationId xmlns:p14="http://schemas.microsoft.com/office/powerpoint/2010/main" val="1412819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lnSpcReduction="10000"/>
          </a:bodyPr>
          <a:lstStyle/>
          <a:p>
            <a:pPr marL="0" indent="0">
              <a:buNone/>
            </a:pPr>
            <a:r>
              <a:rPr lang="en-US" altLang="zh-CN" dirty="0">
                <a:solidFill>
                  <a:schemeClr val="bg2">
                    <a:lumMod val="25000"/>
                  </a:schemeClr>
                </a:solidFill>
              </a:rPr>
              <a:t>1</a:t>
            </a:r>
            <a:r>
              <a:rPr lang="zh-CN" altLang="zh-CN" dirty="0">
                <a:solidFill>
                  <a:schemeClr val="bg2">
                    <a:lumMod val="25000"/>
                  </a:schemeClr>
                </a:solidFill>
              </a:rPr>
              <a:t>）指向操作</a:t>
            </a:r>
          </a:p>
          <a:p>
            <a:pPr marL="0" indent="0">
              <a:buNone/>
            </a:pPr>
            <a:r>
              <a:rPr lang="zh-CN" altLang="zh-CN" dirty="0">
                <a:solidFill>
                  <a:schemeClr val="bg2">
                    <a:lumMod val="25000"/>
                  </a:schemeClr>
                </a:solidFill>
              </a:rPr>
              <a:t>假设</a:t>
            </a:r>
            <a:r>
              <a:rPr lang="en-US" altLang="zh-CN" dirty="0">
                <a:solidFill>
                  <a:schemeClr val="bg2">
                    <a:lumMod val="25000"/>
                  </a:schemeClr>
                </a:solidFill>
              </a:rPr>
              <a:t>p</a:t>
            </a:r>
            <a:r>
              <a:rPr lang="zh-CN" altLang="zh-CN" dirty="0">
                <a:solidFill>
                  <a:schemeClr val="bg2">
                    <a:lumMod val="25000"/>
                  </a:schemeClr>
                </a:solidFill>
              </a:rPr>
              <a:t>是指向一维数组</a:t>
            </a:r>
            <a:r>
              <a:rPr lang="en-US" altLang="zh-CN" dirty="0">
                <a:solidFill>
                  <a:schemeClr val="bg2">
                    <a:lumMod val="25000"/>
                  </a:schemeClr>
                </a:solidFill>
              </a:rPr>
              <a:t>a</a:t>
            </a:r>
            <a:r>
              <a:rPr lang="zh-CN" altLang="zh-CN" dirty="0">
                <a:solidFill>
                  <a:schemeClr val="bg2">
                    <a:lumMod val="25000"/>
                  </a:schemeClr>
                </a:solidFill>
              </a:rPr>
              <a:t>的指针变量，指向操作分以下几种情况：</a:t>
            </a:r>
          </a:p>
          <a:p>
            <a:pPr marL="0" indent="0">
              <a:buNone/>
            </a:pPr>
            <a:r>
              <a:rPr lang="zh-CN" altLang="zh-CN" dirty="0">
                <a:solidFill>
                  <a:schemeClr val="bg2">
                    <a:lumMod val="25000"/>
                  </a:schemeClr>
                </a:solidFill>
              </a:rPr>
              <a:t>① 表达式</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表示指针</a:t>
            </a:r>
            <a:r>
              <a:rPr lang="en-US" altLang="zh-CN" dirty="0">
                <a:solidFill>
                  <a:schemeClr val="bg2">
                    <a:lumMod val="25000"/>
                  </a:schemeClr>
                </a:solidFill>
              </a:rPr>
              <a:t>p</a:t>
            </a:r>
            <a:r>
              <a:rPr lang="zh-CN" altLang="zh-CN" dirty="0">
                <a:solidFill>
                  <a:schemeClr val="bg2">
                    <a:lumMod val="25000"/>
                  </a:schemeClr>
                </a:solidFill>
              </a:rPr>
              <a:t>指向一维数组</a:t>
            </a:r>
            <a:r>
              <a:rPr lang="en-US" altLang="zh-CN" dirty="0">
                <a:solidFill>
                  <a:schemeClr val="bg2">
                    <a:lumMod val="25000"/>
                  </a:schemeClr>
                </a:solidFill>
              </a:rPr>
              <a:t>a</a:t>
            </a:r>
            <a:r>
              <a:rPr lang="zh-CN" altLang="zh-CN" dirty="0">
                <a:solidFill>
                  <a:schemeClr val="bg2">
                    <a:lumMod val="25000"/>
                  </a:schemeClr>
                </a:solidFill>
              </a:rPr>
              <a:t>，表达式</a:t>
            </a:r>
            <a:r>
              <a:rPr lang="en-US" altLang="zh-CN" dirty="0">
                <a:solidFill>
                  <a:schemeClr val="bg2">
                    <a:lumMod val="25000"/>
                  </a:schemeClr>
                </a:solidFill>
              </a:rPr>
              <a:t>p</a:t>
            </a:r>
            <a:r>
              <a:rPr lang="zh-CN" altLang="zh-CN" dirty="0">
                <a:solidFill>
                  <a:schemeClr val="bg2">
                    <a:lumMod val="25000"/>
                  </a:schemeClr>
                </a:solidFill>
              </a:rPr>
              <a:t>的值是系统分配给一维数组</a:t>
            </a:r>
            <a:r>
              <a:rPr lang="en-US" altLang="zh-CN" dirty="0">
                <a:solidFill>
                  <a:schemeClr val="bg2">
                    <a:lumMod val="25000"/>
                  </a:schemeClr>
                </a:solidFill>
              </a:rPr>
              <a:t>a</a:t>
            </a:r>
            <a:r>
              <a:rPr lang="zh-CN" altLang="zh-CN" dirty="0">
                <a:solidFill>
                  <a:schemeClr val="bg2">
                    <a:lumMod val="25000"/>
                  </a:schemeClr>
                </a:solidFill>
              </a:rPr>
              <a:t>首元素的地址，即</a:t>
            </a:r>
            <a:r>
              <a:rPr lang="en-US" altLang="zh-CN" dirty="0">
                <a:solidFill>
                  <a:schemeClr val="bg2">
                    <a:lumMod val="25000"/>
                  </a:schemeClr>
                </a:solidFill>
              </a:rPr>
              <a:t>a</a:t>
            </a:r>
            <a:r>
              <a:rPr lang="zh-CN" altLang="zh-CN" dirty="0">
                <a:solidFill>
                  <a:schemeClr val="bg2">
                    <a:lumMod val="25000"/>
                  </a:schemeClr>
                </a:solidFill>
              </a:rPr>
              <a:t>或</a:t>
            </a:r>
            <a:r>
              <a:rPr lang="en-US" altLang="zh-CN" dirty="0">
                <a:solidFill>
                  <a:schemeClr val="bg2">
                    <a:lumMod val="25000"/>
                  </a:schemeClr>
                </a:solidFill>
              </a:rPr>
              <a:t>&amp;a[0]</a:t>
            </a:r>
            <a:r>
              <a:rPr lang="zh-CN" altLang="zh-CN" dirty="0">
                <a:solidFill>
                  <a:schemeClr val="bg2">
                    <a:lumMod val="25000"/>
                  </a:schemeClr>
                </a:solidFill>
              </a:rPr>
              <a:t>。</a:t>
            </a:r>
          </a:p>
          <a:p>
            <a:pPr marL="0" indent="0">
              <a:buNone/>
            </a:pPr>
            <a:r>
              <a:rPr lang="zh-CN" altLang="zh-CN" dirty="0">
                <a:solidFill>
                  <a:schemeClr val="bg2">
                    <a:lumMod val="25000"/>
                  </a:schemeClr>
                </a:solidFill>
              </a:rPr>
              <a:t>② 表达式</a:t>
            </a:r>
            <a:r>
              <a:rPr lang="en-US" altLang="zh-CN" dirty="0">
                <a:solidFill>
                  <a:schemeClr val="bg2">
                    <a:lumMod val="25000"/>
                  </a:schemeClr>
                </a:solidFill>
              </a:rPr>
              <a:t>p+1</a:t>
            </a:r>
            <a:endParaRPr lang="zh-CN" altLang="zh-CN" dirty="0">
              <a:solidFill>
                <a:schemeClr val="bg2">
                  <a:lumMod val="25000"/>
                </a:schemeClr>
              </a:solidFill>
            </a:endParaRPr>
          </a:p>
          <a:p>
            <a:pPr marL="0" indent="0">
              <a:buNone/>
            </a:pPr>
            <a:r>
              <a:rPr lang="zh-CN" altLang="zh-CN" dirty="0">
                <a:solidFill>
                  <a:schemeClr val="bg2">
                    <a:lumMod val="25000"/>
                  </a:schemeClr>
                </a:solidFill>
              </a:rPr>
              <a:t>表示指针</a:t>
            </a:r>
            <a:r>
              <a:rPr lang="en-US" altLang="zh-CN" dirty="0">
                <a:solidFill>
                  <a:schemeClr val="bg2">
                    <a:lumMod val="25000"/>
                  </a:schemeClr>
                </a:solidFill>
              </a:rPr>
              <a:t>p+1</a:t>
            </a:r>
            <a:r>
              <a:rPr lang="zh-CN" altLang="zh-CN" dirty="0">
                <a:solidFill>
                  <a:schemeClr val="bg2">
                    <a:lumMod val="25000"/>
                  </a:schemeClr>
                </a:solidFill>
              </a:rPr>
              <a:t>指向一维数组</a:t>
            </a:r>
            <a:r>
              <a:rPr lang="en-US" altLang="zh-CN" dirty="0">
                <a:solidFill>
                  <a:schemeClr val="bg2">
                    <a:lumMod val="25000"/>
                  </a:schemeClr>
                </a:solidFill>
              </a:rPr>
              <a:t>a</a:t>
            </a:r>
            <a:r>
              <a:rPr lang="zh-CN" altLang="zh-CN" dirty="0">
                <a:solidFill>
                  <a:schemeClr val="bg2">
                    <a:lumMod val="25000"/>
                  </a:schemeClr>
                </a:solidFill>
              </a:rPr>
              <a:t>的第</a:t>
            </a:r>
            <a:r>
              <a:rPr lang="en-US" altLang="zh-CN" dirty="0">
                <a:solidFill>
                  <a:schemeClr val="bg2">
                    <a:lumMod val="25000"/>
                  </a:schemeClr>
                </a:solidFill>
              </a:rPr>
              <a:t>2</a:t>
            </a:r>
            <a:r>
              <a:rPr lang="zh-CN" altLang="zh-CN" dirty="0">
                <a:solidFill>
                  <a:schemeClr val="bg2">
                    <a:lumMod val="25000"/>
                  </a:schemeClr>
                </a:solidFill>
              </a:rPr>
              <a:t>个元素，表达式</a:t>
            </a:r>
            <a:r>
              <a:rPr lang="en-US" altLang="zh-CN" dirty="0">
                <a:solidFill>
                  <a:schemeClr val="bg2">
                    <a:lumMod val="25000"/>
                  </a:schemeClr>
                </a:solidFill>
              </a:rPr>
              <a:t>p+1</a:t>
            </a:r>
            <a:r>
              <a:rPr lang="zh-CN" altLang="zh-CN" dirty="0">
                <a:solidFill>
                  <a:schemeClr val="bg2">
                    <a:lumMod val="25000"/>
                  </a:schemeClr>
                </a:solidFill>
              </a:rPr>
              <a:t>的值是系统分配给一维数组</a:t>
            </a:r>
            <a:r>
              <a:rPr lang="en-US" altLang="zh-CN" dirty="0">
                <a:solidFill>
                  <a:schemeClr val="bg2">
                    <a:lumMod val="25000"/>
                  </a:schemeClr>
                </a:solidFill>
              </a:rPr>
              <a:t>a</a:t>
            </a:r>
            <a:r>
              <a:rPr lang="zh-CN" altLang="zh-CN" dirty="0">
                <a:solidFill>
                  <a:schemeClr val="bg2">
                    <a:lumMod val="25000"/>
                  </a:schemeClr>
                </a:solidFill>
              </a:rPr>
              <a:t>第</a:t>
            </a:r>
            <a:r>
              <a:rPr lang="en-US" altLang="zh-CN" dirty="0">
                <a:solidFill>
                  <a:schemeClr val="bg2">
                    <a:lumMod val="25000"/>
                  </a:schemeClr>
                </a:solidFill>
              </a:rPr>
              <a:t>2</a:t>
            </a:r>
            <a:r>
              <a:rPr lang="zh-CN" altLang="zh-CN" dirty="0">
                <a:solidFill>
                  <a:schemeClr val="bg2">
                    <a:lumMod val="25000"/>
                  </a:schemeClr>
                </a:solidFill>
              </a:rPr>
              <a:t>个元素的地址，即</a:t>
            </a:r>
            <a:r>
              <a:rPr lang="en-US" altLang="zh-CN" dirty="0">
                <a:solidFill>
                  <a:schemeClr val="bg2">
                    <a:lumMod val="25000"/>
                  </a:schemeClr>
                </a:solidFill>
              </a:rPr>
              <a:t>a+1</a:t>
            </a:r>
            <a:r>
              <a:rPr lang="zh-CN" altLang="zh-CN" dirty="0">
                <a:solidFill>
                  <a:schemeClr val="bg2">
                    <a:lumMod val="25000"/>
                  </a:schemeClr>
                </a:solidFill>
              </a:rPr>
              <a:t>或</a:t>
            </a:r>
            <a:r>
              <a:rPr lang="en-US" altLang="zh-CN" dirty="0">
                <a:solidFill>
                  <a:schemeClr val="bg2">
                    <a:lumMod val="25000"/>
                  </a:schemeClr>
                </a:solidFill>
              </a:rPr>
              <a:t>&amp;a[1]</a:t>
            </a:r>
            <a:r>
              <a:rPr lang="zh-CN" altLang="zh-CN" dirty="0">
                <a:solidFill>
                  <a:schemeClr val="bg2">
                    <a:lumMod val="25000"/>
                  </a:schemeClr>
                </a:solidFill>
              </a:rPr>
              <a:t>。</a:t>
            </a:r>
          </a:p>
          <a:p>
            <a:pPr marL="0" indent="0">
              <a:buNone/>
            </a:pPr>
            <a:r>
              <a:rPr lang="zh-CN" altLang="zh-CN" dirty="0">
                <a:solidFill>
                  <a:schemeClr val="bg2">
                    <a:lumMod val="25000"/>
                  </a:schemeClr>
                </a:solidFill>
              </a:rPr>
              <a:t>③ 表达式</a:t>
            </a:r>
            <a:r>
              <a:rPr lang="en-US" altLang="zh-CN" dirty="0" err="1">
                <a:solidFill>
                  <a:schemeClr val="bg2">
                    <a:lumMod val="25000"/>
                  </a:schemeClr>
                </a:solidFill>
              </a:rPr>
              <a:t>p+i</a:t>
            </a:r>
            <a:endParaRPr lang="zh-CN" altLang="zh-CN" dirty="0">
              <a:solidFill>
                <a:schemeClr val="bg2">
                  <a:lumMod val="25000"/>
                </a:schemeClr>
              </a:solidFill>
            </a:endParaRPr>
          </a:p>
          <a:p>
            <a:pPr marL="0" indent="0">
              <a:buNone/>
            </a:pPr>
            <a:r>
              <a:rPr lang="zh-CN" altLang="zh-CN" dirty="0">
                <a:solidFill>
                  <a:schemeClr val="bg2">
                    <a:lumMod val="25000"/>
                  </a:schemeClr>
                </a:solidFill>
              </a:rPr>
              <a:t>表示指针</a:t>
            </a:r>
            <a:r>
              <a:rPr lang="en-US" altLang="zh-CN" dirty="0" err="1">
                <a:solidFill>
                  <a:schemeClr val="bg2">
                    <a:lumMod val="25000"/>
                  </a:schemeClr>
                </a:solidFill>
              </a:rPr>
              <a:t>p+i</a:t>
            </a:r>
            <a:r>
              <a:rPr lang="zh-CN" altLang="zh-CN" dirty="0">
                <a:solidFill>
                  <a:schemeClr val="bg2">
                    <a:lumMod val="25000"/>
                  </a:schemeClr>
                </a:solidFill>
              </a:rPr>
              <a:t>指向一维数组</a:t>
            </a:r>
            <a:r>
              <a:rPr lang="en-US" altLang="zh-CN" dirty="0">
                <a:solidFill>
                  <a:schemeClr val="bg2">
                    <a:lumMod val="25000"/>
                  </a:schemeClr>
                </a:solidFill>
              </a:rPr>
              <a:t>a</a:t>
            </a:r>
            <a:r>
              <a:rPr lang="zh-CN" altLang="zh-CN" dirty="0">
                <a:solidFill>
                  <a:schemeClr val="bg2">
                    <a:lumMod val="25000"/>
                  </a:schemeClr>
                </a:solidFill>
              </a:rPr>
              <a:t>的第</a:t>
            </a:r>
            <a:r>
              <a:rPr lang="en-US" altLang="zh-CN" dirty="0">
                <a:solidFill>
                  <a:schemeClr val="bg2">
                    <a:lumMod val="25000"/>
                  </a:schemeClr>
                </a:solidFill>
              </a:rPr>
              <a:t>i+1</a:t>
            </a:r>
            <a:r>
              <a:rPr lang="zh-CN" altLang="zh-CN" dirty="0">
                <a:solidFill>
                  <a:schemeClr val="bg2">
                    <a:lumMod val="25000"/>
                  </a:schemeClr>
                </a:solidFill>
              </a:rPr>
              <a:t>个元素，表达式</a:t>
            </a:r>
            <a:r>
              <a:rPr lang="en-US" altLang="zh-CN" dirty="0" err="1">
                <a:solidFill>
                  <a:schemeClr val="bg2">
                    <a:lumMod val="25000"/>
                  </a:schemeClr>
                </a:solidFill>
              </a:rPr>
              <a:t>p+i</a:t>
            </a:r>
            <a:r>
              <a:rPr lang="zh-CN" altLang="zh-CN" dirty="0">
                <a:solidFill>
                  <a:schemeClr val="bg2">
                    <a:lumMod val="25000"/>
                  </a:schemeClr>
                </a:solidFill>
              </a:rPr>
              <a:t>的值是系统分配给一维数组</a:t>
            </a:r>
            <a:r>
              <a:rPr lang="en-US" altLang="zh-CN" dirty="0">
                <a:solidFill>
                  <a:schemeClr val="bg2">
                    <a:lumMod val="25000"/>
                  </a:schemeClr>
                </a:solidFill>
              </a:rPr>
              <a:t>a</a:t>
            </a:r>
            <a:r>
              <a:rPr lang="zh-CN" altLang="zh-CN" dirty="0">
                <a:solidFill>
                  <a:schemeClr val="bg2">
                    <a:lumMod val="25000"/>
                  </a:schemeClr>
                </a:solidFill>
              </a:rPr>
              <a:t>第</a:t>
            </a:r>
            <a:r>
              <a:rPr lang="en-US" altLang="zh-CN" dirty="0">
                <a:solidFill>
                  <a:schemeClr val="bg2">
                    <a:lumMod val="25000"/>
                  </a:schemeClr>
                </a:solidFill>
              </a:rPr>
              <a:t>i+1</a:t>
            </a:r>
            <a:r>
              <a:rPr lang="zh-CN" altLang="zh-CN" dirty="0">
                <a:solidFill>
                  <a:schemeClr val="bg2">
                    <a:lumMod val="25000"/>
                  </a:schemeClr>
                </a:solidFill>
              </a:rPr>
              <a:t>个元素的地址，即</a:t>
            </a:r>
            <a:r>
              <a:rPr lang="en-US" altLang="zh-CN" dirty="0" err="1">
                <a:solidFill>
                  <a:schemeClr val="bg2">
                    <a:lumMod val="25000"/>
                  </a:schemeClr>
                </a:solidFill>
              </a:rPr>
              <a:t>a+i</a:t>
            </a:r>
            <a:r>
              <a:rPr lang="zh-CN" altLang="zh-CN" dirty="0">
                <a:solidFill>
                  <a:schemeClr val="bg2">
                    <a:lumMod val="25000"/>
                  </a:schemeClr>
                </a:solidFill>
              </a:rPr>
              <a:t>或</a:t>
            </a:r>
            <a:r>
              <a:rPr lang="en-US" altLang="zh-CN" dirty="0">
                <a:solidFill>
                  <a:schemeClr val="bg2">
                    <a:lumMod val="25000"/>
                  </a:schemeClr>
                </a:solidFill>
              </a:rPr>
              <a:t>&amp;a[</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3806733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77500" lnSpcReduction="20000"/>
          </a:bodyPr>
          <a:lstStyle/>
          <a:p>
            <a:pPr marL="0" indent="0">
              <a:buNone/>
            </a:pPr>
            <a:r>
              <a:rPr lang="zh-CN" altLang="zh-CN" dirty="0" smtClean="0">
                <a:solidFill>
                  <a:schemeClr val="bg2">
                    <a:lumMod val="25000"/>
                  </a:schemeClr>
                </a:solidFill>
              </a:rPr>
              <a:t>④ </a:t>
            </a:r>
            <a:r>
              <a:rPr lang="zh-CN" altLang="zh-CN" dirty="0">
                <a:solidFill>
                  <a:schemeClr val="bg2">
                    <a:lumMod val="25000"/>
                  </a:schemeClr>
                </a:solidFill>
              </a:rPr>
              <a:t>表达式</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表示执行</a:t>
            </a:r>
            <a:r>
              <a:rPr lang="en-US" altLang="zh-CN" dirty="0">
                <a:solidFill>
                  <a:schemeClr val="bg2">
                    <a:lumMod val="25000"/>
                  </a:schemeClr>
                </a:solidFill>
              </a:rPr>
              <a:t>p++</a:t>
            </a:r>
            <a:r>
              <a:rPr lang="zh-CN" altLang="zh-CN" dirty="0">
                <a:solidFill>
                  <a:schemeClr val="bg2">
                    <a:lumMod val="25000"/>
                  </a:schemeClr>
                </a:solidFill>
              </a:rPr>
              <a:t>后，指针</a:t>
            </a:r>
            <a:r>
              <a:rPr lang="en-US" altLang="zh-CN" dirty="0">
                <a:solidFill>
                  <a:schemeClr val="bg2">
                    <a:lumMod val="25000"/>
                  </a:schemeClr>
                </a:solidFill>
              </a:rPr>
              <a:t>p</a:t>
            </a:r>
            <a:r>
              <a:rPr lang="zh-CN" altLang="zh-CN" dirty="0">
                <a:solidFill>
                  <a:schemeClr val="bg2">
                    <a:lumMod val="25000"/>
                  </a:schemeClr>
                </a:solidFill>
              </a:rPr>
              <a:t>指向一维数组</a:t>
            </a:r>
            <a:r>
              <a:rPr lang="en-US" altLang="zh-CN" dirty="0">
                <a:solidFill>
                  <a:schemeClr val="bg2">
                    <a:lumMod val="25000"/>
                  </a:schemeClr>
                </a:solidFill>
              </a:rPr>
              <a:t>a</a:t>
            </a:r>
            <a:r>
              <a:rPr lang="zh-CN" altLang="zh-CN" dirty="0">
                <a:solidFill>
                  <a:schemeClr val="bg2">
                    <a:lumMod val="25000"/>
                  </a:schemeClr>
                </a:solidFill>
              </a:rPr>
              <a:t>的第</a:t>
            </a:r>
            <a:r>
              <a:rPr lang="en-US" altLang="zh-CN" dirty="0">
                <a:solidFill>
                  <a:schemeClr val="bg2">
                    <a:lumMod val="25000"/>
                  </a:schemeClr>
                </a:solidFill>
              </a:rPr>
              <a:t>2</a:t>
            </a:r>
            <a:r>
              <a:rPr lang="zh-CN" altLang="zh-CN" dirty="0">
                <a:solidFill>
                  <a:schemeClr val="bg2">
                    <a:lumMod val="25000"/>
                  </a:schemeClr>
                </a:solidFill>
              </a:rPr>
              <a:t>个元素，自增表达式的值是</a:t>
            </a:r>
            <a:r>
              <a:rPr lang="en-US" altLang="zh-CN" dirty="0">
                <a:solidFill>
                  <a:schemeClr val="bg2">
                    <a:lumMod val="25000"/>
                  </a:schemeClr>
                </a:solidFill>
              </a:rPr>
              <a:t>a</a:t>
            </a:r>
            <a:r>
              <a:rPr lang="zh-CN" altLang="zh-CN" dirty="0">
                <a:solidFill>
                  <a:schemeClr val="bg2">
                    <a:lumMod val="25000"/>
                  </a:schemeClr>
                </a:solidFill>
              </a:rPr>
              <a:t>，变量</a:t>
            </a:r>
            <a:r>
              <a:rPr lang="en-US" altLang="zh-CN" dirty="0">
                <a:solidFill>
                  <a:schemeClr val="bg2">
                    <a:lumMod val="25000"/>
                  </a:schemeClr>
                </a:solidFill>
              </a:rPr>
              <a:t>p</a:t>
            </a:r>
            <a:r>
              <a:rPr lang="zh-CN" altLang="zh-CN" dirty="0">
                <a:solidFill>
                  <a:schemeClr val="bg2">
                    <a:lumMod val="25000"/>
                  </a:schemeClr>
                </a:solidFill>
              </a:rPr>
              <a:t>的值是</a:t>
            </a:r>
            <a:r>
              <a:rPr lang="en-US" altLang="zh-CN" dirty="0">
                <a:solidFill>
                  <a:schemeClr val="bg2">
                    <a:lumMod val="25000"/>
                  </a:schemeClr>
                </a:solidFill>
              </a:rPr>
              <a:t>&amp;a[1]</a:t>
            </a:r>
            <a:r>
              <a:rPr lang="zh-CN" altLang="zh-CN" dirty="0">
                <a:solidFill>
                  <a:schemeClr val="bg2">
                    <a:lumMod val="25000"/>
                  </a:schemeClr>
                </a:solidFill>
              </a:rPr>
              <a:t>。这是因为作为自增后缀表达式</a:t>
            </a:r>
            <a:r>
              <a:rPr lang="en-US" altLang="zh-CN" dirty="0">
                <a:solidFill>
                  <a:schemeClr val="bg2">
                    <a:lumMod val="25000"/>
                  </a:schemeClr>
                </a:solidFill>
              </a:rPr>
              <a:t>p++</a:t>
            </a:r>
            <a:r>
              <a:rPr lang="zh-CN" altLang="zh-CN" dirty="0">
                <a:solidFill>
                  <a:schemeClr val="bg2">
                    <a:lumMod val="25000"/>
                  </a:schemeClr>
                </a:solidFill>
              </a:rPr>
              <a:t>，表达式的值是</a:t>
            </a:r>
            <a:r>
              <a:rPr lang="en-US" altLang="zh-CN" dirty="0">
                <a:solidFill>
                  <a:schemeClr val="bg2">
                    <a:lumMod val="25000"/>
                  </a:schemeClr>
                </a:solidFill>
              </a:rPr>
              <a:t>p</a:t>
            </a:r>
            <a:r>
              <a:rPr lang="zh-CN" altLang="zh-CN" dirty="0">
                <a:solidFill>
                  <a:schemeClr val="bg2">
                    <a:lumMod val="25000"/>
                  </a:schemeClr>
                </a:solidFill>
              </a:rPr>
              <a:t>，随后紧接着作赋值运算</a:t>
            </a:r>
            <a:r>
              <a:rPr lang="en-US" altLang="zh-CN" dirty="0">
                <a:solidFill>
                  <a:schemeClr val="bg2">
                    <a:lumMod val="25000"/>
                  </a:schemeClr>
                </a:solidFill>
              </a:rPr>
              <a:t>p=p+1</a:t>
            </a:r>
            <a:r>
              <a:rPr lang="zh-CN" altLang="zh-CN" dirty="0">
                <a:solidFill>
                  <a:schemeClr val="bg2">
                    <a:lumMod val="25000"/>
                  </a:schemeClr>
                </a:solidFill>
              </a:rPr>
              <a:t>，</a:t>
            </a:r>
            <a:r>
              <a:rPr lang="en-US" altLang="zh-CN" dirty="0">
                <a:solidFill>
                  <a:schemeClr val="bg2">
                    <a:lumMod val="25000"/>
                  </a:schemeClr>
                </a:solidFill>
              </a:rPr>
              <a:t>p+1</a:t>
            </a:r>
            <a:r>
              <a:rPr lang="zh-CN" altLang="zh-CN" dirty="0">
                <a:solidFill>
                  <a:schemeClr val="bg2">
                    <a:lumMod val="25000"/>
                  </a:schemeClr>
                </a:solidFill>
              </a:rPr>
              <a:t>是指针加</a:t>
            </a:r>
            <a:r>
              <a:rPr lang="en-US" altLang="zh-CN" dirty="0">
                <a:solidFill>
                  <a:schemeClr val="bg2">
                    <a:lumMod val="25000"/>
                  </a:schemeClr>
                </a:solidFill>
              </a:rPr>
              <a:t>1</a:t>
            </a:r>
            <a:r>
              <a:rPr lang="zh-CN" altLang="zh-CN" dirty="0">
                <a:solidFill>
                  <a:schemeClr val="bg2">
                    <a:lumMod val="25000"/>
                  </a:schemeClr>
                </a:solidFill>
              </a:rPr>
              <a:t>运算，表达式的结果等价于指针在数组中向前移动一位，即指针</a:t>
            </a:r>
            <a:r>
              <a:rPr lang="en-US" altLang="zh-CN" dirty="0">
                <a:solidFill>
                  <a:schemeClr val="bg2">
                    <a:lumMod val="25000"/>
                  </a:schemeClr>
                </a:solidFill>
              </a:rPr>
              <a:t>p</a:t>
            </a:r>
            <a:r>
              <a:rPr lang="zh-CN" altLang="zh-CN" dirty="0">
                <a:solidFill>
                  <a:schemeClr val="bg2">
                    <a:lumMod val="25000"/>
                  </a:schemeClr>
                </a:solidFill>
              </a:rPr>
              <a:t>在计算后指向</a:t>
            </a:r>
            <a:r>
              <a:rPr lang="en-US" altLang="zh-CN" dirty="0">
                <a:solidFill>
                  <a:schemeClr val="bg2">
                    <a:lumMod val="25000"/>
                  </a:schemeClr>
                </a:solidFill>
              </a:rPr>
              <a:t>a[1]</a:t>
            </a:r>
            <a:r>
              <a:rPr lang="zh-CN" altLang="zh-CN" dirty="0">
                <a:solidFill>
                  <a:schemeClr val="bg2">
                    <a:lumMod val="25000"/>
                  </a:schemeClr>
                </a:solidFill>
              </a:rPr>
              <a:t>。如果继续执行</a:t>
            </a:r>
            <a:r>
              <a:rPr lang="en-US" altLang="zh-CN" dirty="0">
                <a:solidFill>
                  <a:schemeClr val="bg2">
                    <a:lumMod val="25000"/>
                  </a:schemeClr>
                </a:solidFill>
              </a:rPr>
              <a:t>p++</a:t>
            </a:r>
            <a:r>
              <a:rPr lang="zh-CN" altLang="zh-CN" dirty="0">
                <a:solidFill>
                  <a:schemeClr val="bg2">
                    <a:lumMod val="25000"/>
                  </a:schemeClr>
                </a:solidFill>
              </a:rPr>
              <a:t>运算，</a:t>
            </a:r>
            <a:r>
              <a:rPr lang="en-US" altLang="zh-CN" dirty="0">
                <a:solidFill>
                  <a:schemeClr val="bg2">
                    <a:lumMod val="25000"/>
                  </a:schemeClr>
                </a:solidFill>
              </a:rPr>
              <a:t>p</a:t>
            </a:r>
            <a:r>
              <a:rPr lang="zh-CN" altLang="zh-CN" dirty="0">
                <a:solidFill>
                  <a:schemeClr val="bg2">
                    <a:lumMod val="25000"/>
                  </a:schemeClr>
                </a:solidFill>
              </a:rPr>
              <a:t>又指向</a:t>
            </a:r>
            <a:r>
              <a:rPr lang="en-US" altLang="zh-CN" dirty="0">
                <a:solidFill>
                  <a:schemeClr val="bg2">
                    <a:lumMod val="25000"/>
                  </a:schemeClr>
                </a:solidFill>
              </a:rPr>
              <a:t>a[2]</a:t>
            </a:r>
            <a:r>
              <a:rPr lang="zh-CN" altLang="zh-CN" dirty="0">
                <a:solidFill>
                  <a:schemeClr val="bg2">
                    <a:lumMod val="25000"/>
                  </a:schemeClr>
                </a:solidFill>
              </a:rPr>
              <a:t>，依次连续执行</a:t>
            </a:r>
            <a:r>
              <a:rPr lang="en-US" altLang="zh-CN" dirty="0">
                <a:solidFill>
                  <a:schemeClr val="bg2">
                    <a:lumMod val="25000"/>
                  </a:schemeClr>
                </a:solidFill>
              </a:rPr>
              <a:t>p++</a:t>
            </a:r>
            <a:r>
              <a:rPr lang="zh-CN" altLang="zh-CN" dirty="0">
                <a:solidFill>
                  <a:schemeClr val="bg2">
                    <a:lumMod val="25000"/>
                  </a:schemeClr>
                </a:solidFill>
              </a:rPr>
              <a:t>运算，则每执行一次，指针</a:t>
            </a:r>
            <a:r>
              <a:rPr lang="en-US" altLang="zh-CN" dirty="0">
                <a:solidFill>
                  <a:schemeClr val="bg2">
                    <a:lumMod val="25000"/>
                  </a:schemeClr>
                </a:solidFill>
              </a:rPr>
              <a:t>p</a:t>
            </a:r>
            <a:r>
              <a:rPr lang="zh-CN" altLang="zh-CN" dirty="0">
                <a:solidFill>
                  <a:schemeClr val="bg2">
                    <a:lumMod val="25000"/>
                  </a:schemeClr>
                </a:solidFill>
              </a:rPr>
              <a:t>指向当前所指数组元素的下一个元素，直至数组最后一个元素。虽然通过</a:t>
            </a:r>
            <a:r>
              <a:rPr lang="en-US" altLang="zh-CN" dirty="0" err="1">
                <a:solidFill>
                  <a:schemeClr val="bg2">
                    <a:lumMod val="25000"/>
                  </a:schemeClr>
                </a:solidFill>
              </a:rPr>
              <a:t>a+i</a:t>
            </a:r>
            <a:r>
              <a:rPr lang="zh-CN" altLang="zh-CN" dirty="0">
                <a:solidFill>
                  <a:schemeClr val="bg2">
                    <a:lumMod val="25000"/>
                  </a:schemeClr>
                </a:solidFill>
              </a:rPr>
              <a:t>也能得到数组元素的地址，但通过</a:t>
            </a:r>
            <a:r>
              <a:rPr lang="en-US" altLang="zh-CN" dirty="0">
                <a:solidFill>
                  <a:schemeClr val="bg2">
                    <a:lumMod val="25000"/>
                  </a:schemeClr>
                </a:solidFill>
              </a:rPr>
              <a:t>p++</a:t>
            </a:r>
            <a:r>
              <a:rPr lang="zh-CN" altLang="zh-CN" dirty="0">
                <a:solidFill>
                  <a:schemeClr val="bg2">
                    <a:lumMod val="25000"/>
                  </a:schemeClr>
                </a:solidFill>
              </a:rPr>
              <a:t>得到数组元素的地址比通过</a:t>
            </a:r>
            <a:r>
              <a:rPr lang="en-US" altLang="zh-CN" dirty="0" err="1">
                <a:solidFill>
                  <a:schemeClr val="bg2">
                    <a:lumMod val="25000"/>
                  </a:schemeClr>
                </a:solidFill>
              </a:rPr>
              <a:t>a+i</a:t>
            </a:r>
            <a:r>
              <a:rPr lang="zh-CN" altLang="zh-CN" dirty="0">
                <a:solidFill>
                  <a:schemeClr val="bg2">
                    <a:lumMod val="25000"/>
                  </a:schemeClr>
                </a:solidFill>
              </a:rPr>
              <a:t>运算得到数组元素的地址执行速度快。</a:t>
            </a:r>
          </a:p>
          <a:p>
            <a:pPr marL="0" indent="0">
              <a:buNone/>
            </a:pPr>
            <a:r>
              <a:rPr lang="zh-CN" altLang="zh-CN" dirty="0">
                <a:solidFill>
                  <a:schemeClr val="bg2">
                    <a:lumMod val="25000"/>
                  </a:schemeClr>
                </a:solidFill>
              </a:rPr>
              <a:t>⑤ 表达式</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也表示执行</a:t>
            </a:r>
            <a:r>
              <a:rPr lang="en-US" altLang="zh-CN" dirty="0">
                <a:solidFill>
                  <a:schemeClr val="bg2">
                    <a:lumMod val="25000"/>
                  </a:schemeClr>
                </a:solidFill>
              </a:rPr>
              <a:t>++p</a:t>
            </a:r>
            <a:r>
              <a:rPr lang="zh-CN" altLang="zh-CN" dirty="0">
                <a:solidFill>
                  <a:schemeClr val="bg2">
                    <a:lumMod val="25000"/>
                  </a:schemeClr>
                </a:solidFill>
              </a:rPr>
              <a:t>后，指针</a:t>
            </a:r>
            <a:r>
              <a:rPr lang="en-US" altLang="zh-CN" dirty="0">
                <a:solidFill>
                  <a:schemeClr val="bg2">
                    <a:lumMod val="25000"/>
                  </a:schemeClr>
                </a:solidFill>
              </a:rPr>
              <a:t>p</a:t>
            </a:r>
            <a:r>
              <a:rPr lang="zh-CN" altLang="zh-CN" dirty="0">
                <a:solidFill>
                  <a:schemeClr val="bg2">
                    <a:lumMod val="25000"/>
                  </a:schemeClr>
                </a:solidFill>
              </a:rPr>
              <a:t>指向一维数组</a:t>
            </a:r>
            <a:r>
              <a:rPr lang="en-US" altLang="zh-CN" dirty="0">
                <a:solidFill>
                  <a:schemeClr val="bg2">
                    <a:lumMod val="25000"/>
                  </a:schemeClr>
                </a:solidFill>
              </a:rPr>
              <a:t>a</a:t>
            </a:r>
            <a:r>
              <a:rPr lang="zh-CN" altLang="zh-CN" dirty="0">
                <a:solidFill>
                  <a:schemeClr val="bg2">
                    <a:lumMod val="25000"/>
                  </a:schemeClr>
                </a:solidFill>
              </a:rPr>
              <a:t>的第</a:t>
            </a:r>
            <a:r>
              <a:rPr lang="en-US" altLang="zh-CN" dirty="0">
                <a:solidFill>
                  <a:schemeClr val="bg2">
                    <a:lumMod val="25000"/>
                  </a:schemeClr>
                </a:solidFill>
              </a:rPr>
              <a:t>2</a:t>
            </a:r>
            <a:r>
              <a:rPr lang="zh-CN" altLang="zh-CN" dirty="0">
                <a:solidFill>
                  <a:schemeClr val="bg2">
                    <a:lumMod val="25000"/>
                  </a:schemeClr>
                </a:solidFill>
              </a:rPr>
              <a:t>个元素，但自增表达式的值和变量</a:t>
            </a:r>
            <a:r>
              <a:rPr lang="en-US" altLang="zh-CN" dirty="0">
                <a:solidFill>
                  <a:schemeClr val="bg2">
                    <a:lumMod val="25000"/>
                  </a:schemeClr>
                </a:solidFill>
              </a:rPr>
              <a:t>p</a:t>
            </a:r>
            <a:r>
              <a:rPr lang="zh-CN" altLang="zh-CN" dirty="0">
                <a:solidFill>
                  <a:schemeClr val="bg2">
                    <a:lumMod val="25000"/>
                  </a:schemeClr>
                </a:solidFill>
              </a:rPr>
              <a:t>的值都是</a:t>
            </a:r>
            <a:r>
              <a:rPr lang="en-US" altLang="zh-CN" dirty="0">
                <a:solidFill>
                  <a:schemeClr val="bg2">
                    <a:lumMod val="25000"/>
                  </a:schemeClr>
                </a:solidFill>
              </a:rPr>
              <a:t>&amp;a[1]</a:t>
            </a:r>
            <a:r>
              <a:rPr lang="zh-CN" altLang="zh-CN" dirty="0">
                <a:solidFill>
                  <a:schemeClr val="bg2">
                    <a:lumMod val="25000"/>
                  </a:schemeClr>
                </a:solidFill>
              </a:rPr>
              <a:t>。这是因为作为自增前缀表达式</a:t>
            </a:r>
            <a:r>
              <a:rPr lang="en-US" altLang="zh-CN" dirty="0">
                <a:solidFill>
                  <a:schemeClr val="bg2">
                    <a:lumMod val="25000"/>
                  </a:schemeClr>
                </a:solidFill>
              </a:rPr>
              <a:t>++p</a:t>
            </a:r>
            <a:r>
              <a:rPr lang="zh-CN" altLang="zh-CN" dirty="0">
                <a:solidFill>
                  <a:schemeClr val="bg2">
                    <a:lumMod val="25000"/>
                  </a:schemeClr>
                </a:solidFill>
              </a:rPr>
              <a:t>，相当于作赋值运算</a:t>
            </a:r>
            <a:r>
              <a:rPr lang="en-US" altLang="zh-CN" dirty="0">
                <a:solidFill>
                  <a:schemeClr val="bg2">
                    <a:lumMod val="25000"/>
                  </a:schemeClr>
                </a:solidFill>
              </a:rPr>
              <a:t>p=p+1</a:t>
            </a:r>
            <a:r>
              <a:rPr lang="zh-CN" altLang="zh-CN" dirty="0">
                <a:solidFill>
                  <a:schemeClr val="bg2">
                    <a:lumMod val="25000"/>
                  </a:schemeClr>
                </a:solidFill>
              </a:rPr>
              <a:t>，而后取出</a:t>
            </a:r>
            <a:r>
              <a:rPr lang="en-US" altLang="zh-CN" dirty="0">
                <a:solidFill>
                  <a:schemeClr val="bg2">
                    <a:lumMod val="25000"/>
                  </a:schemeClr>
                </a:solidFill>
              </a:rPr>
              <a:t>p</a:t>
            </a:r>
            <a:r>
              <a:rPr lang="zh-CN" altLang="zh-CN" dirty="0">
                <a:solidFill>
                  <a:schemeClr val="bg2">
                    <a:lumMod val="25000"/>
                  </a:schemeClr>
                </a:solidFill>
              </a:rPr>
              <a:t>的值作为表达式</a:t>
            </a:r>
            <a:r>
              <a:rPr lang="en-US" altLang="zh-CN" dirty="0">
                <a:solidFill>
                  <a:schemeClr val="bg2">
                    <a:lumMod val="25000"/>
                  </a:schemeClr>
                </a:solidFill>
              </a:rPr>
              <a:t>++p</a:t>
            </a:r>
            <a:r>
              <a:rPr lang="zh-CN" altLang="zh-CN" dirty="0">
                <a:solidFill>
                  <a:schemeClr val="bg2">
                    <a:lumMod val="25000"/>
                  </a:schemeClr>
                </a:solidFill>
              </a:rPr>
              <a:t>的结果，因此，作</a:t>
            </a:r>
            <a:r>
              <a:rPr lang="en-US" altLang="zh-CN" dirty="0">
                <a:solidFill>
                  <a:schemeClr val="bg2">
                    <a:lumMod val="25000"/>
                  </a:schemeClr>
                </a:solidFill>
              </a:rPr>
              <a:t>++p</a:t>
            </a:r>
            <a:r>
              <a:rPr lang="zh-CN" altLang="zh-CN" dirty="0">
                <a:solidFill>
                  <a:schemeClr val="bg2">
                    <a:lumMod val="25000"/>
                  </a:schemeClr>
                </a:solidFill>
              </a:rPr>
              <a:t>运算后，表达式的值和变量</a:t>
            </a:r>
            <a:r>
              <a:rPr lang="en-US" altLang="zh-CN" dirty="0">
                <a:solidFill>
                  <a:schemeClr val="bg2">
                    <a:lumMod val="25000"/>
                  </a:schemeClr>
                </a:solidFill>
              </a:rPr>
              <a:t>p</a:t>
            </a:r>
            <a:r>
              <a:rPr lang="zh-CN" altLang="zh-CN" dirty="0">
                <a:solidFill>
                  <a:schemeClr val="bg2">
                    <a:lumMod val="25000"/>
                  </a:schemeClr>
                </a:solidFill>
              </a:rPr>
              <a:t>的值是一样的。</a:t>
            </a:r>
          </a:p>
          <a:p>
            <a:pPr marL="0" indent="0">
              <a:buNone/>
            </a:pPr>
            <a:r>
              <a:rPr lang="zh-CN" altLang="zh-CN" dirty="0">
                <a:solidFill>
                  <a:schemeClr val="bg2">
                    <a:lumMod val="25000"/>
                  </a:schemeClr>
                </a:solidFill>
              </a:rPr>
              <a:t>⑥ 表达式</a:t>
            </a:r>
            <a:r>
              <a:rPr lang="en-US" altLang="zh-CN" dirty="0">
                <a:solidFill>
                  <a:schemeClr val="bg2">
                    <a:lumMod val="25000"/>
                  </a:schemeClr>
                </a:solidFill>
              </a:rPr>
              <a:t>—p</a:t>
            </a:r>
            <a:r>
              <a:rPr lang="zh-CN" altLang="zh-CN" dirty="0">
                <a:solidFill>
                  <a:schemeClr val="bg2">
                    <a:lumMod val="25000"/>
                  </a:schemeClr>
                </a:solidFill>
              </a:rPr>
              <a:t>和</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执行—</a:t>
            </a:r>
            <a:r>
              <a:rPr lang="en-US" altLang="zh-CN" dirty="0">
                <a:solidFill>
                  <a:schemeClr val="bg2">
                    <a:lumMod val="25000"/>
                  </a:schemeClr>
                </a:solidFill>
              </a:rPr>
              <a:t>p</a:t>
            </a:r>
            <a:r>
              <a:rPr lang="zh-CN" altLang="zh-CN" dirty="0">
                <a:solidFill>
                  <a:schemeClr val="bg2">
                    <a:lumMod val="25000"/>
                  </a:schemeClr>
                </a:solidFill>
              </a:rPr>
              <a:t>和</a:t>
            </a:r>
            <a:r>
              <a:rPr lang="en-US" altLang="zh-CN" dirty="0">
                <a:solidFill>
                  <a:schemeClr val="bg2">
                    <a:lumMod val="25000"/>
                  </a:schemeClr>
                </a:solidFill>
              </a:rPr>
              <a:t>p</a:t>
            </a:r>
            <a:r>
              <a:rPr lang="zh-CN" altLang="zh-CN" dirty="0">
                <a:solidFill>
                  <a:schemeClr val="bg2">
                    <a:lumMod val="25000"/>
                  </a:schemeClr>
                </a:solidFill>
              </a:rPr>
              <a:t>—的前提是</a:t>
            </a:r>
            <a:r>
              <a:rPr lang="en-US" altLang="zh-CN" dirty="0">
                <a:solidFill>
                  <a:schemeClr val="bg2">
                    <a:lumMod val="25000"/>
                  </a:schemeClr>
                </a:solidFill>
              </a:rPr>
              <a:t>p</a:t>
            </a:r>
            <a:r>
              <a:rPr lang="zh-CN" altLang="zh-CN" dirty="0">
                <a:solidFill>
                  <a:schemeClr val="bg2">
                    <a:lumMod val="25000"/>
                  </a:schemeClr>
                </a:solidFill>
              </a:rPr>
              <a:t>当前不能指向数组的第</a:t>
            </a:r>
            <a:r>
              <a:rPr lang="en-US" altLang="zh-CN" dirty="0">
                <a:solidFill>
                  <a:schemeClr val="bg2">
                    <a:lumMod val="25000"/>
                  </a:schemeClr>
                </a:solidFill>
              </a:rPr>
              <a:t>1</a:t>
            </a:r>
            <a:r>
              <a:rPr lang="zh-CN" altLang="zh-CN" dirty="0">
                <a:solidFill>
                  <a:schemeClr val="bg2">
                    <a:lumMod val="25000"/>
                  </a:schemeClr>
                </a:solidFill>
              </a:rPr>
              <a:t>个元素，如果</a:t>
            </a:r>
            <a:r>
              <a:rPr lang="en-US" altLang="zh-CN" dirty="0">
                <a:solidFill>
                  <a:schemeClr val="bg2">
                    <a:lumMod val="25000"/>
                  </a:schemeClr>
                </a:solidFill>
              </a:rPr>
              <a:t>p</a:t>
            </a:r>
            <a:r>
              <a:rPr lang="zh-CN" altLang="zh-CN" dirty="0">
                <a:solidFill>
                  <a:schemeClr val="bg2">
                    <a:lumMod val="25000"/>
                  </a:schemeClr>
                </a:solidFill>
              </a:rPr>
              <a:t>当前指向数组的第</a:t>
            </a:r>
            <a:r>
              <a:rPr lang="en-US" altLang="zh-CN" dirty="0">
                <a:solidFill>
                  <a:schemeClr val="bg2">
                    <a:lumMod val="25000"/>
                  </a:schemeClr>
                </a:solidFill>
              </a:rPr>
              <a:t>1</a:t>
            </a:r>
            <a:r>
              <a:rPr lang="zh-CN" altLang="zh-CN" dirty="0">
                <a:solidFill>
                  <a:schemeClr val="bg2">
                    <a:lumMod val="25000"/>
                  </a:schemeClr>
                </a:solidFill>
              </a:rPr>
              <a:t>个元素，则执行—</a:t>
            </a:r>
            <a:r>
              <a:rPr lang="en-US" altLang="zh-CN" dirty="0">
                <a:solidFill>
                  <a:schemeClr val="bg2">
                    <a:lumMod val="25000"/>
                  </a:schemeClr>
                </a:solidFill>
              </a:rPr>
              <a:t>p</a:t>
            </a:r>
            <a:r>
              <a:rPr lang="zh-CN" altLang="zh-CN" dirty="0">
                <a:solidFill>
                  <a:schemeClr val="bg2">
                    <a:lumMod val="25000"/>
                  </a:schemeClr>
                </a:solidFill>
              </a:rPr>
              <a:t>和</a:t>
            </a:r>
            <a:r>
              <a:rPr lang="en-US" altLang="zh-CN" dirty="0">
                <a:solidFill>
                  <a:schemeClr val="bg2">
                    <a:lumMod val="25000"/>
                  </a:schemeClr>
                </a:solidFill>
              </a:rPr>
              <a:t>p</a:t>
            </a:r>
            <a:r>
              <a:rPr lang="zh-CN" altLang="zh-CN" dirty="0">
                <a:solidFill>
                  <a:schemeClr val="bg2">
                    <a:lumMod val="25000"/>
                  </a:schemeClr>
                </a:solidFill>
              </a:rPr>
              <a:t>—的后指针</a:t>
            </a:r>
            <a:r>
              <a:rPr lang="en-US" altLang="zh-CN" dirty="0">
                <a:solidFill>
                  <a:schemeClr val="bg2">
                    <a:lumMod val="25000"/>
                  </a:schemeClr>
                </a:solidFill>
              </a:rPr>
              <a:t>p</a:t>
            </a:r>
            <a:r>
              <a:rPr lang="zh-CN" altLang="zh-CN" dirty="0">
                <a:solidFill>
                  <a:schemeClr val="bg2">
                    <a:lumMod val="25000"/>
                  </a:schemeClr>
                </a:solidFill>
              </a:rPr>
              <a:t>的指向无实际意义。假设</a:t>
            </a:r>
            <a:r>
              <a:rPr lang="en-US" altLang="zh-CN" dirty="0">
                <a:solidFill>
                  <a:schemeClr val="bg2">
                    <a:lumMod val="25000"/>
                  </a:schemeClr>
                </a:solidFill>
              </a:rPr>
              <a:t>p</a:t>
            </a:r>
            <a:r>
              <a:rPr lang="zh-CN" altLang="zh-CN" dirty="0">
                <a:solidFill>
                  <a:schemeClr val="bg2">
                    <a:lumMod val="25000"/>
                  </a:schemeClr>
                </a:solidFill>
              </a:rPr>
              <a:t>当前指向数组的元素</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i≠0</a:t>
            </a:r>
            <a:r>
              <a:rPr lang="zh-CN" altLang="zh-CN" dirty="0">
                <a:solidFill>
                  <a:schemeClr val="bg2">
                    <a:lumMod val="25000"/>
                  </a:schemeClr>
                </a:solidFill>
              </a:rPr>
              <a:t>），执行—</a:t>
            </a:r>
            <a:r>
              <a:rPr lang="en-US" altLang="zh-CN" dirty="0">
                <a:solidFill>
                  <a:schemeClr val="bg2">
                    <a:lumMod val="25000"/>
                  </a:schemeClr>
                </a:solidFill>
              </a:rPr>
              <a:t>p</a:t>
            </a:r>
            <a:r>
              <a:rPr lang="zh-CN" altLang="zh-CN" dirty="0">
                <a:solidFill>
                  <a:schemeClr val="bg2">
                    <a:lumMod val="25000"/>
                  </a:schemeClr>
                </a:solidFill>
              </a:rPr>
              <a:t>后，自减表达式的值和变量</a:t>
            </a:r>
            <a:r>
              <a:rPr lang="en-US" altLang="zh-CN" dirty="0">
                <a:solidFill>
                  <a:schemeClr val="bg2">
                    <a:lumMod val="25000"/>
                  </a:schemeClr>
                </a:solidFill>
              </a:rPr>
              <a:t>p</a:t>
            </a:r>
            <a:r>
              <a:rPr lang="zh-CN" altLang="zh-CN" dirty="0">
                <a:solidFill>
                  <a:schemeClr val="bg2">
                    <a:lumMod val="25000"/>
                  </a:schemeClr>
                </a:solidFill>
              </a:rPr>
              <a:t>的值都是</a:t>
            </a:r>
            <a:r>
              <a:rPr lang="en-US" altLang="zh-CN" dirty="0">
                <a:solidFill>
                  <a:schemeClr val="bg2">
                    <a:lumMod val="25000"/>
                  </a:schemeClr>
                </a:solidFill>
              </a:rPr>
              <a:t>&amp;a[i-1]</a:t>
            </a:r>
            <a:r>
              <a:rPr lang="zh-CN" altLang="zh-CN" dirty="0">
                <a:solidFill>
                  <a:schemeClr val="bg2">
                    <a:lumMod val="25000"/>
                  </a:schemeClr>
                </a:solidFill>
              </a:rPr>
              <a:t>；执行</a:t>
            </a:r>
            <a:r>
              <a:rPr lang="en-US" altLang="zh-CN" dirty="0">
                <a:solidFill>
                  <a:schemeClr val="bg2">
                    <a:lumMod val="25000"/>
                  </a:schemeClr>
                </a:solidFill>
              </a:rPr>
              <a:t>p</a:t>
            </a:r>
            <a:r>
              <a:rPr lang="zh-CN" altLang="zh-CN" dirty="0">
                <a:solidFill>
                  <a:schemeClr val="bg2">
                    <a:lumMod val="25000"/>
                  </a:schemeClr>
                </a:solidFill>
              </a:rPr>
              <a:t>—后，表达式的值为</a:t>
            </a:r>
            <a:r>
              <a:rPr lang="en-US" altLang="zh-CN" dirty="0">
                <a:solidFill>
                  <a:schemeClr val="bg2">
                    <a:lumMod val="25000"/>
                  </a:schemeClr>
                </a:solidFill>
              </a:rPr>
              <a:t>&amp;a[</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，变量</a:t>
            </a:r>
            <a:r>
              <a:rPr lang="en-US" altLang="zh-CN" dirty="0">
                <a:solidFill>
                  <a:schemeClr val="bg2">
                    <a:lumMod val="25000"/>
                  </a:schemeClr>
                </a:solidFill>
              </a:rPr>
              <a:t>p</a:t>
            </a:r>
            <a:r>
              <a:rPr lang="zh-CN" altLang="zh-CN" dirty="0">
                <a:solidFill>
                  <a:schemeClr val="bg2">
                    <a:lumMod val="25000"/>
                  </a:schemeClr>
                </a:solidFill>
              </a:rPr>
              <a:t>的值为</a:t>
            </a:r>
            <a:r>
              <a:rPr lang="en-US" altLang="zh-CN" dirty="0">
                <a:solidFill>
                  <a:schemeClr val="bg2">
                    <a:lumMod val="25000"/>
                  </a:schemeClr>
                </a:solidFill>
              </a:rPr>
              <a:t>&amp;a[i-1]</a:t>
            </a:r>
            <a:r>
              <a:rPr lang="zh-CN"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25422394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77500" lnSpcReduction="20000"/>
          </a:bodyPr>
          <a:lstStyle/>
          <a:p>
            <a:pPr marL="0" indent="0">
              <a:buNone/>
            </a:pPr>
            <a:r>
              <a:rPr lang="en-US" altLang="zh-CN" dirty="0">
                <a:solidFill>
                  <a:schemeClr val="bg2">
                    <a:lumMod val="25000"/>
                  </a:schemeClr>
                </a:solidFill>
              </a:rPr>
              <a:t>2</a:t>
            </a:r>
            <a:r>
              <a:rPr lang="zh-CN" altLang="zh-CN" dirty="0">
                <a:solidFill>
                  <a:schemeClr val="bg2">
                    <a:lumMod val="25000"/>
                  </a:schemeClr>
                </a:solidFill>
              </a:rPr>
              <a:t>）取值操作</a:t>
            </a:r>
          </a:p>
          <a:p>
            <a:pPr marL="0" indent="0">
              <a:buNone/>
            </a:pPr>
            <a:r>
              <a:rPr lang="zh-CN" altLang="zh-CN" dirty="0">
                <a:solidFill>
                  <a:schemeClr val="bg2">
                    <a:lumMod val="25000"/>
                  </a:schemeClr>
                </a:solidFill>
              </a:rPr>
              <a:t>假设</a:t>
            </a:r>
            <a:r>
              <a:rPr lang="en-US" altLang="zh-CN" dirty="0">
                <a:solidFill>
                  <a:schemeClr val="bg2">
                    <a:lumMod val="25000"/>
                  </a:schemeClr>
                </a:solidFill>
              </a:rPr>
              <a:t>p</a:t>
            </a:r>
            <a:r>
              <a:rPr lang="zh-CN" altLang="zh-CN" dirty="0">
                <a:solidFill>
                  <a:schemeClr val="bg2">
                    <a:lumMod val="25000"/>
                  </a:schemeClr>
                </a:solidFill>
              </a:rPr>
              <a:t>是指向一维数组</a:t>
            </a:r>
            <a:r>
              <a:rPr lang="en-US" altLang="zh-CN" dirty="0">
                <a:solidFill>
                  <a:schemeClr val="bg2">
                    <a:lumMod val="25000"/>
                  </a:schemeClr>
                </a:solidFill>
              </a:rPr>
              <a:t>a</a:t>
            </a:r>
            <a:r>
              <a:rPr lang="zh-CN" altLang="zh-CN" dirty="0">
                <a:solidFill>
                  <a:schemeClr val="bg2">
                    <a:lumMod val="25000"/>
                  </a:schemeClr>
                </a:solidFill>
              </a:rPr>
              <a:t>的指针变量，利用指针取</a:t>
            </a:r>
            <a:r>
              <a:rPr lang="en-US" altLang="zh-CN" dirty="0">
                <a:solidFill>
                  <a:schemeClr val="bg2">
                    <a:lumMod val="25000"/>
                  </a:schemeClr>
                </a:solidFill>
              </a:rPr>
              <a:t>a</a:t>
            </a:r>
            <a:r>
              <a:rPr lang="zh-CN" altLang="zh-CN" dirty="0">
                <a:solidFill>
                  <a:schemeClr val="bg2">
                    <a:lumMod val="25000"/>
                  </a:schemeClr>
                </a:solidFill>
              </a:rPr>
              <a:t>数组元素值的操作分以下几种情况：</a:t>
            </a:r>
          </a:p>
          <a:p>
            <a:pPr marL="0" indent="0">
              <a:buNone/>
            </a:pPr>
            <a:r>
              <a:rPr lang="zh-CN" altLang="zh-CN" dirty="0">
                <a:solidFill>
                  <a:schemeClr val="bg2">
                    <a:lumMod val="25000"/>
                  </a:schemeClr>
                </a:solidFill>
              </a:rPr>
              <a:t>① 表达式</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表达式</a:t>
            </a:r>
            <a:r>
              <a:rPr lang="en-US" altLang="zh-CN" dirty="0">
                <a:solidFill>
                  <a:schemeClr val="bg2">
                    <a:lumMod val="25000"/>
                  </a:schemeClr>
                </a:solidFill>
              </a:rPr>
              <a:t>*p</a:t>
            </a:r>
            <a:r>
              <a:rPr lang="zh-CN" altLang="zh-CN" dirty="0">
                <a:solidFill>
                  <a:schemeClr val="bg2">
                    <a:lumMod val="25000"/>
                  </a:schemeClr>
                </a:solidFill>
              </a:rPr>
              <a:t>的值是</a:t>
            </a:r>
            <a:r>
              <a:rPr lang="en-US" altLang="zh-CN" dirty="0">
                <a:solidFill>
                  <a:schemeClr val="bg2">
                    <a:lumMod val="25000"/>
                  </a:schemeClr>
                </a:solidFill>
              </a:rPr>
              <a:t>a[0]</a:t>
            </a:r>
            <a:r>
              <a:rPr lang="zh-CN" altLang="zh-CN" dirty="0">
                <a:solidFill>
                  <a:schemeClr val="bg2">
                    <a:lumMod val="25000"/>
                  </a:schemeClr>
                </a:solidFill>
              </a:rPr>
              <a:t>的值，相当于</a:t>
            </a:r>
            <a:r>
              <a:rPr lang="en-US" altLang="zh-CN" dirty="0">
                <a:solidFill>
                  <a:schemeClr val="bg2">
                    <a:lumMod val="25000"/>
                  </a:schemeClr>
                </a:solidFill>
              </a:rPr>
              <a:t>*a</a:t>
            </a:r>
            <a:r>
              <a:rPr lang="zh-CN" altLang="zh-CN" dirty="0">
                <a:solidFill>
                  <a:schemeClr val="bg2">
                    <a:lumMod val="25000"/>
                  </a:schemeClr>
                </a:solidFill>
              </a:rPr>
              <a:t>。</a:t>
            </a:r>
          </a:p>
          <a:p>
            <a:pPr marL="0" indent="0">
              <a:buNone/>
            </a:pPr>
            <a:r>
              <a:rPr lang="zh-CN" altLang="zh-CN" dirty="0">
                <a:solidFill>
                  <a:schemeClr val="bg2">
                    <a:lumMod val="25000"/>
                  </a:schemeClr>
                </a:solidFill>
              </a:rPr>
              <a:t>② 表达式</a:t>
            </a:r>
            <a:r>
              <a:rPr lang="en-US" altLang="zh-CN" dirty="0">
                <a:solidFill>
                  <a:schemeClr val="bg2">
                    <a:lumMod val="25000"/>
                  </a:schemeClr>
                </a:solidFill>
              </a:rPr>
              <a:t>*(p+1)</a:t>
            </a:r>
            <a:endParaRPr lang="zh-CN" altLang="zh-CN" dirty="0">
              <a:solidFill>
                <a:schemeClr val="bg2">
                  <a:lumMod val="25000"/>
                </a:schemeClr>
              </a:solidFill>
            </a:endParaRPr>
          </a:p>
          <a:p>
            <a:pPr marL="0" indent="0">
              <a:buNone/>
            </a:pPr>
            <a:r>
              <a:rPr lang="zh-CN" altLang="zh-CN" dirty="0">
                <a:solidFill>
                  <a:schemeClr val="bg2">
                    <a:lumMod val="25000"/>
                  </a:schemeClr>
                </a:solidFill>
              </a:rPr>
              <a:t>表达式</a:t>
            </a:r>
            <a:r>
              <a:rPr lang="en-US" altLang="zh-CN" dirty="0">
                <a:solidFill>
                  <a:schemeClr val="bg2">
                    <a:lumMod val="25000"/>
                  </a:schemeClr>
                </a:solidFill>
              </a:rPr>
              <a:t>*(p+1)</a:t>
            </a:r>
            <a:r>
              <a:rPr lang="zh-CN" altLang="zh-CN" dirty="0">
                <a:solidFill>
                  <a:schemeClr val="bg2">
                    <a:lumMod val="25000"/>
                  </a:schemeClr>
                </a:solidFill>
              </a:rPr>
              <a:t>的值是</a:t>
            </a:r>
            <a:r>
              <a:rPr lang="en-US" altLang="zh-CN" dirty="0">
                <a:solidFill>
                  <a:schemeClr val="bg2">
                    <a:lumMod val="25000"/>
                  </a:schemeClr>
                </a:solidFill>
              </a:rPr>
              <a:t>a[1]</a:t>
            </a:r>
            <a:r>
              <a:rPr lang="zh-CN" altLang="zh-CN" dirty="0">
                <a:solidFill>
                  <a:schemeClr val="bg2">
                    <a:lumMod val="25000"/>
                  </a:schemeClr>
                </a:solidFill>
              </a:rPr>
              <a:t>的值，相当于</a:t>
            </a:r>
            <a:r>
              <a:rPr lang="en-US" altLang="zh-CN" dirty="0">
                <a:solidFill>
                  <a:schemeClr val="bg2">
                    <a:lumMod val="25000"/>
                  </a:schemeClr>
                </a:solidFill>
              </a:rPr>
              <a:t>*(a+1)</a:t>
            </a:r>
            <a:r>
              <a:rPr lang="zh-CN" altLang="zh-CN" dirty="0">
                <a:solidFill>
                  <a:schemeClr val="bg2">
                    <a:lumMod val="25000"/>
                  </a:schemeClr>
                </a:solidFill>
              </a:rPr>
              <a:t>。</a:t>
            </a:r>
          </a:p>
          <a:p>
            <a:pPr marL="0" indent="0">
              <a:buNone/>
            </a:pPr>
            <a:r>
              <a:rPr lang="zh-CN" altLang="zh-CN" dirty="0">
                <a:solidFill>
                  <a:schemeClr val="bg2">
                    <a:lumMod val="25000"/>
                  </a:schemeClr>
                </a:solidFill>
              </a:rPr>
              <a:t>③ 表达式</a:t>
            </a:r>
            <a:r>
              <a:rPr lang="en-US" altLang="zh-CN" dirty="0">
                <a:solidFill>
                  <a:schemeClr val="bg2">
                    <a:lumMod val="25000"/>
                  </a:schemeClr>
                </a:solidFill>
              </a:rPr>
              <a:t>*(</a:t>
            </a:r>
            <a:r>
              <a:rPr lang="en-US" altLang="zh-CN" dirty="0" err="1">
                <a:solidFill>
                  <a:schemeClr val="bg2">
                    <a:lumMod val="25000"/>
                  </a:schemeClr>
                </a:solidFill>
              </a:rPr>
              <a:t>p+i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表达式</a:t>
            </a:r>
            <a:r>
              <a:rPr lang="en-US" altLang="zh-CN" dirty="0">
                <a:solidFill>
                  <a:schemeClr val="bg2">
                    <a:lumMod val="25000"/>
                  </a:schemeClr>
                </a:solidFill>
              </a:rPr>
              <a:t>*(</a:t>
            </a:r>
            <a:r>
              <a:rPr lang="en-US" altLang="zh-CN" dirty="0" err="1">
                <a:solidFill>
                  <a:schemeClr val="bg2">
                    <a:lumMod val="25000"/>
                  </a:schemeClr>
                </a:solidFill>
              </a:rPr>
              <a:t>p+i</a:t>
            </a:r>
            <a:r>
              <a:rPr lang="en-US" altLang="zh-CN" dirty="0">
                <a:solidFill>
                  <a:schemeClr val="bg2">
                    <a:lumMod val="25000"/>
                  </a:schemeClr>
                </a:solidFill>
              </a:rPr>
              <a:t>)</a:t>
            </a:r>
            <a:r>
              <a:rPr lang="zh-CN" altLang="zh-CN" dirty="0">
                <a:solidFill>
                  <a:schemeClr val="bg2">
                    <a:lumMod val="25000"/>
                  </a:schemeClr>
                </a:solidFill>
              </a:rPr>
              <a:t>的值是</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的值。</a:t>
            </a:r>
          </a:p>
          <a:p>
            <a:pPr marL="0" indent="0">
              <a:buNone/>
            </a:pPr>
            <a:r>
              <a:rPr lang="zh-CN" altLang="zh-CN" dirty="0">
                <a:solidFill>
                  <a:schemeClr val="bg2">
                    <a:lumMod val="25000"/>
                  </a:schemeClr>
                </a:solidFill>
              </a:rPr>
              <a:t>④ 表达式</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由于</a:t>
            </a:r>
            <a:r>
              <a:rPr lang="en-US" altLang="zh-CN" dirty="0">
                <a:solidFill>
                  <a:schemeClr val="bg2">
                    <a:lumMod val="25000"/>
                  </a:schemeClr>
                </a:solidFill>
              </a:rPr>
              <a:t>++</a:t>
            </a:r>
            <a:r>
              <a:rPr lang="zh-CN" altLang="zh-CN" dirty="0">
                <a:solidFill>
                  <a:schemeClr val="bg2">
                    <a:lumMod val="25000"/>
                  </a:schemeClr>
                </a:solidFill>
              </a:rPr>
              <a:t>和</a:t>
            </a:r>
            <a:r>
              <a:rPr lang="en-US" altLang="zh-CN" dirty="0">
                <a:solidFill>
                  <a:schemeClr val="bg2">
                    <a:lumMod val="25000"/>
                  </a:schemeClr>
                </a:solidFill>
              </a:rPr>
              <a:t>*</a:t>
            </a:r>
            <a:r>
              <a:rPr lang="zh-CN" altLang="zh-CN" dirty="0">
                <a:solidFill>
                  <a:schemeClr val="bg2">
                    <a:lumMod val="25000"/>
                  </a:schemeClr>
                </a:solidFill>
              </a:rPr>
              <a:t>优先级相同，具有右结合性，因此表达式</a:t>
            </a:r>
            <a:r>
              <a:rPr lang="en-US" altLang="zh-CN" dirty="0">
                <a:solidFill>
                  <a:schemeClr val="bg2">
                    <a:lumMod val="25000"/>
                  </a:schemeClr>
                </a:solidFill>
              </a:rPr>
              <a:t>*p++</a:t>
            </a:r>
            <a:r>
              <a:rPr lang="zh-CN" altLang="zh-CN" dirty="0">
                <a:solidFill>
                  <a:schemeClr val="bg2">
                    <a:lumMod val="25000"/>
                  </a:schemeClr>
                </a:solidFill>
              </a:rPr>
              <a:t>等价于</a:t>
            </a:r>
            <a:r>
              <a:rPr lang="en-US" altLang="zh-CN" dirty="0">
                <a:solidFill>
                  <a:schemeClr val="bg2">
                    <a:lumMod val="25000"/>
                  </a:schemeClr>
                </a:solidFill>
              </a:rPr>
              <a:t>*(p++)</a:t>
            </a:r>
            <a:r>
              <a:rPr lang="zh-CN" altLang="zh-CN" dirty="0">
                <a:solidFill>
                  <a:schemeClr val="bg2">
                    <a:lumMod val="25000"/>
                  </a:schemeClr>
                </a:solidFill>
              </a:rPr>
              <a:t>，表达式</a:t>
            </a:r>
            <a:r>
              <a:rPr lang="en-US" altLang="zh-CN" dirty="0">
                <a:solidFill>
                  <a:schemeClr val="bg2">
                    <a:lumMod val="25000"/>
                  </a:schemeClr>
                </a:solidFill>
              </a:rPr>
              <a:t>*p++</a:t>
            </a:r>
            <a:r>
              <a:rPr lang="zh-CN" altLang="zh-CN" dirty="0">
                <a:solidFill>
                  <a:schemeClr val="bg2">
                    <a:lumMod val="25000"/>
                  </a:schemeClr>
                </a:solidFill>
              </a:rPr>
              <a:t>的值为</a:t>
            </a:r>
            <a:r>
              <a:rPr lang="en-US" altLang="zh-CN" dirty="0">
                <a:solidFill>
                  <a:schemeClr val="bg2">
                    <a:lumMod val="25000"/>
                  </a:schemeClr>
                </a:solidFill>
              </a:rPr>
              <a:t>a[0]</a:t>
            </a:r>
            <a:r>
              <a:rPr lang="zh-CN" altLang="zh-CN" dirty="0">
                <a:solidFill>
                  <a:schemeClr val="bg2">
                    <a:lumMod val="25000"/>
                  </a:schemeClr>
                </a:solidFill>
              </a:rPr>
              <a:t>的值，而</a:t>
            </a:r>
            <a:r>
              <a:rPr lang="en-US" altLang="zh-CN" dirty="0">
                <a:solidFill>
                  <a:schemeClr val="bg2">
                    <a:lumMod val="25000"/>
                  </a:schemeClr>
                </a:solidFill>
              </a:rPr>
              <a:t>p</a:t>
            </a:r>
            <a:r>
              <a:rPr lang="zh-CN" altLang="zh-CN" dirty="0">
                <a:solidFill>
                  <a:schemeClr val="bg2">
                    <a:lumMod val="25000"/>
                  </a:schemeClr>
                </a:solidFill>
              </a:rPr>
              <a:t>的值为</a:t>
            </a:r>
            <a:r>
              <a:rPr lang="en-US" altLang="zh-CN" dirty="0">
                <a:solidFill>
                  <a:schemeClr val="bg2">
                    <a:lumMod val="25000"/>
                  </a:schemeClr>
                </a:solidFill>
              </a:rPr>
              <a:t>&amp;a[1]</a:t>
            </a:r>
            <a:r>
              <a:rPr lang="zh-CN" altLang="zh-CN" dirty="0">
                <a:solidFill>
                  <a:schemeClr val="bg2">
                    <a:lumMod val="25000"/>
                  </a:schemeClr>
                </a:solidFill>
              </a:rPr>
              <a:t>。</a:t>
            </a:r>
          </a:p>
          <a:p>
            <a:pPr marL="0" indent="0">
              <a:buNone/>
            </a:pPr>
            <a:r>
              <a:rPr lang="zh-CN" altLang="zh-CN" dirty="0">
                <a:solidFill>
                  <a:schemeClr val="bg2">
                    <a:lumMod val="25000"/>
                  </a:schemeClr>
                </a:solidFill>
              </a:rPr>
              <a:t>⑤ 表达式</a:t>
            </a:r>
            <a:r>
              <a:rPr lang="en-US" altLang="zh-CN" dirty="0">
                <a:solidFill>
                  <a:schemeClr val="bg2">
                    <a:lumMod val="25000"/>
                  </a:schemeClr>
                </a:solidFill>
              </a:rPr>
              <a:t>*++p</a:t>
            </a:r>
            <a:endParaRPr lang="zh-CN" altLang="zh-CN" dirty="0">
              <a:solidFill>
                <a:schemeClr val="bg2">
                  <a:lumMod val="25000"/>
                </a:schemeClr>
              </a:solidFill>
            </a:endParaRPr>
          </a:p>
          <a:p>
            <a:pPr marL="0" indent="0">
              <a:buNone/>
            </a:pPr>
            <a:r>
              <a:rPr lang="zh-CN" altLang="zh-CN" dirty="0">
                <a:solidFill>
                  <a:schemeClr val="bg2">
                    <a:lumMod val="25000"/>
                  </a:schemeClr>
                </a:solidFill>
              </a:rPr>
              <a:t>等价于</a:t>
            </a:r>
            <a:r>
              <a:rPr lang="en-US" altLang="zh-CN" dirty="0">
                <a:solidFill>
                  <a:schemeClr val="bg2">
                    <a:lumMod val="25000"/>
                  </a:schemeClr>
                </a:solidFill>
              </a:rPr>
              <a:t>*(++p)</a:t>
            </a:r>
            <a:r>
              <a:rPr lang="zh-CN" altLang="zh-CN" dirty="0">
                <a:solidFill>
                  <a:schemeClr val="bg2">
                    <a:lumMod val="25000"/>
                  </a:schemeClr>
                </a:solidFill>
              </a:rPr>
              <a:t>，表达式</a:t>
            </a:r>
            <a:r>
              <a:rPr lang="en-US" altLang="zh-CN" dirty="0">
                <a:solidFill>
                  <a:schemeClr val="bg2">
                    <a:lumMod val="25000"/>
                  </a:schemeClr>
                </a:solidFill>
              </a:rPr>
              <a:t>*++p</a:t>
            </a:r>
            <a:r>
              <a:rPr lang="zh-CN" altLang="zh-CN" dirty="0">
                <a:solidFill>
                  <a:schemeClr val="bg2">
                    <a:lumMod val="25000"/>
                  </a:schemeClr>
                </a:solidFill>
              </a:rPr>
              <a:t>的值为</a:t>
            </a:r>
            <a:r>
              <a:rPr lang="en-US" altLang="zh-CN" dirty="0">
                <a:solidFill>
                  <a:schemeClr val="bg2">
                    <a:lumMod val="25000"/>
                  </a:schemeClr>
                </a:solidFill>
              </a:rPr>
              <a:t>a[1]</a:t>
            </a:r>
            <a:r>
              <a:rPr lang="zh-CN" altLang="zh-CN" dirty="0">
                <a:solidFill>
                  <a:schemeClr val="bg2">
                    <a:lumMod val="25000"/>
                  </a:schemeClr>
                </a:solidFill>
              </a:rPr>
              <a:t>的值，</a:t>
            </a:r>
            <a:r>
              <a:rPr lang="en-US" altLang="zh-CN" dirty="0">
                <a:solidFill>
                  <a:schemeClr val="bg2">
                    <a:lumMod val="25000"/>
                  </a:schemeClr>
                </a:solidFill>
              </a:rPr>
              <a:t>p</a:t>
            </a:r>
            <a:r>
              <a:rPr lang="zh-CN" altLang="zh-CN" dirty="0">
                <a:solidFill>
                  <a:schemeClr val="bg2">
                    <a:lumMod val="25000"/>
                  </a:schemeClr>
                </a:solidFill>
              </a:rPr>
              <a:t>的值为</a:t>
            </a:r>
            <a:r>
              <a:rPr lang="en-US" altLang="zh-CN" dirty="0">
                <a:solidFill>
                  <a:schemeClr val="bg2">
                    <a:lumMod val="25000"/>
                  </a:schemeClr>
                </a:solidFill>
              </a:rPr>
              <a:t>&amp;a[1]</a:t>
            </a:r>
            <a:r>
              <a:rPr lang="zh-CN" altLang="zh-CN" dirty="0">
                <a:solidFill>
                  <a:schemeClr val="bg2">
                    <a:lumMod val="25000"/>
                  </a:schemeClr>
                </a:solidFill>
              </a:rPr>
              <a:t>。</a:t>
            </a:r>
          </a:p>
          <a:p>
            <a:pPr marL="0" indent="0">
              <a:buNone/>
            </a:pPr>
            <a:r>
              <a:rPr lang="zh-CN" altLang="zh-CN" dirty="0">
                <a:solidFill>
                  <a:schemeClr val="bg2">
                    <a:lumMod val="25000"/>
                  </a:schemeClr>
                </a:solidFill>
              </a:rPr>
              <a:t>执行取值操作后，用指针取得数组元素的值能参与数组元素本身可以参与的所有运算。</a:t>
            </a:r>
            <a:endParaRPr lang="zh-CN" altLang="en-US" dirty="0"/>
          </a:p>
        </p:txBody>
      </p:sp>
    </p:spTree>
    <p:extLst>
      <p:ext uri="{BB962C8B-B14F-4D97-AF65-F5344CB8AC3E}">
        <p14:creationId xmlns:p14="http://schemas.microsoft.com/office/powerpoint/2010/main" val="555970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en-US" altLang="zh-CN" dirty="0">
                <a:solidFill>
                  <a:schemeClr val="bg2">
                    <a:lumMod val="25000"/>
                  </a:schemeClr>
                </a:solidFill>
                <a:cs typeface="+mj-cs"/>
              </a:rPr>
              <a:t>3</a:t>
            </a:r>
            <a:r>
              <a:rPr lang="zh-CN" altLang="zh-CN" dirty="0">
                <a:solidFill>
                  <a:schemeClr val="bg2">
                    <a:lumMod val="25000"/>
                  </a:schemeClr>
                </a:solidFill>
                <a:cs typeface="+mj-cs"/>
              </a:rPr>
              <a:t>）其它操作</a:t>
            </a:r>
          </a:p>
          <a:p>
            <a:pPr marL="0" indent="0">
              <a:buNone/>
            </a:pPr>
            <a:r>
              <a:rPr lang="zh-CN" altLang="zh-CN" dirty="0">
                <a:solidFill>
                  <a:schemeClr val="bg2">
                    <a:lumMod val="25000"/>
                  </a:schemeClr>
                </a:solidFill>
                <a:cs typeface="+mj-cs"/>
              </a:rPr>
              <a:t>假设</a:t>
            </a:r>
            <a:r>
              <a:rPr lang="en-US" altLang="zh-CN" dirty="0">
                <a:solidFill>
                  <a:schemeClr val="bg2">
                    <a:lumMod val="25000"/>
                  </a:schemeClr>
                </a:solidFill>
                <a:cs typeface="+mj-cs"/>
              </a:rPr>
              <a:t>p</a:t>
            </a:r>
            <a:r>
              <a:rPr lang="zh-CN" altLang="zh-CN" dirty="0">
                <a:solidFill>
                  <a:schemeClr val="bg2">
                    <a:lumMod val="25000"/>
                  </a:schemeClr>
                </a:solidFill>
                <a:cs typeface="+mj-cs"/>
              </a:rPr>
              <a:t>是指向一维数组</a:t>
            </a:r>
            <a:r>
              <a:rPr lang="en-US" altLang="zh-CN" dirty="0">
                <a:solidFill>
                  <a:schemeClr val="bg2">
                    <a:lumMod val="25000"/>
                  </a:schemeClr>
                </a:solidFill>
                <a:cs typeface="+mj-cs"/>
              </a:rPr>
              <a:t>a</a:t>
            </a:r>
            <a:r>
              <a:rPr lang="zh-CN" altLang="zh-CN" dirty="0">
                <a:solidFill>
                  <a:schemeClr val="bg2">
                    <a:lumMod val="25000"/>
                  </a:schemeClr>
                </a:solidFill>
                <a:cs typeface="+mj-cs"/>
              </a:rPr>
              <a:t>的指针变量，利用指针还可以进行以下操作。</a:t>
            </a:r>
          </a:p>
          <a:p>
            <a:pPr marL="0" indent="0">
              <a:buNone/>
            </a:pPr>
            <a:r>
              <a:rPr lang="zh-CN" altLang="zh-CN" dirty="0">
                <a:solidFill>
                  <a:schemeClr val="bg2">
                    <a:lumMod val="25000"/>
                  </a:schemeClr>
                </a:solidFill>
                <a:cs typeface="+mj-cs"/>
              </a:rPr>
              <a:t>① 表达式</a:t>
            </a:r>
            <a:r>
              <a:rPr lang="en-US" altLang="zh-CN" dirty="0">
                <a:solidFill>
                  <a:schemeClr val="bg2">
                    <a:lumMod val="25000"/>
                  </a:schemeClr>
                </a:solidFill>
                <a:cs typeface="+mj-cs"/>
              </a:rPr>
              <a:t>(*p)++</a:t>
            </a:r>
            <a:endParaRPr lang="zh-CN" altLang="zh-CN" dirty="0">
              <a:solidFill>
                <a:schemeClr val="bg2">
                  <a:lumMod val="25000"/>
                </a:schemeClr>
              </a:solidFill>
              <a:cs typeface="+mj-cs"/>
            </a:endParaRPr>
          </a:p>
          <a:p>
            <a:pPr marL="0" indent="0">
              <a:buNone/>
            </a:pPr>
            <a:r>
              <a:rPr lang="zh-CN" altLang="zh-CN" dirty="0">
                <a:solidFill>
                  <a:schemeClr val="bg2">
                    <a:lumMod val="25000"/>
                  </a:schemeClr>
                </a:solidFill>
                <a:cs typeface="+mj-cs"/>
              </a:rPr>
              <a:t>表达式</a:t>
            </a:r>
            <a:r>
              <a:rPr lang="en-US" altLang="zh-CN" dirty="0">
                <a:solidFill>
                  <a:schemeClr val="bg2">
                    <a:lumMod val="25000"/>
                  </a:schemeClr>
                </a:solidFill>
                <a:cs typeface="+mj-cs"/>
              </a:rPr>
              <a:t>(*p)++</a:t>
            </a:r>
            <a:r>
              <a:rPr lang="zh-CN" altLang="zh-CN" dirty="0">
                <a:solidFill>
                  <a:schemeClr val="bg2">
                    <a:lumMod val="25000"/>
                  </a:schemeClr>
                </a:solidFill>
                <a:cs typeface="+mj-cs"/>
              </a:rPr>
              <a:t>，使</a:t>
            </a:r>
            <a:r>
              <a:rPr lang="en-US" altLang="zh-CN" dirty="0">
                <a:solidFill>
                  <a:schemeClr val="bg2">
                    <a:lumMod val="25000"/>
                  </a:schemeClr>
                </a:solidFill>
                <a:cs typeface="+mj-cs"/>
              </a:rPr>
              <a:t>p</a:t>
            </a:r>
            <a:r>
              <a:rPr lang="zh-CN" altLang="zh-CN" dirty="0">
                <a:solidFill>
                  <a:schemeClr val="bg2">
                    <a:lumMod val="25000"/>
                  </a:schemeClr>
                </a:solidFill>
                <a:cs typeface="+mj-cs"/>
              </a:rPr>
              <a:t>所指向单元的内容加</a:t>
            </a:r>
            <a:r>
              <a:rPr lang="en-US" altLang="zh-CN" dirty="0">
                <a:solidFill>
                  <a:schemeClr val="bg2">
                    <a:lumMod val="25000"/>
                  </a:schemeClr>
                </a:solidFill>
                <a:cs typeface="+mj-cs"/>
              </a:rPr>
              <a:t>1</a:t>
            </a:r>
            <a:r>
              <a:rPr lang="zh-CN" altLang="zh-CN" dirty="0">
                <a:solidFill>
                  <a:schemeClr val="bg2">
                    <a:lumMod val="25000"/>
                  </a:schemeClr>
                </a:solidFill>
                <a:cs typeface="+mj-cs"/>
              </a:rPr>
              <a:t>，即数组元素值加</a:t>
            </a:r>
            <a:r>
              <a:rPr lang="en-US" altLang="zh-CN" dirty="0">
                <a:solidFill>
                  <a:schemeClr val="bg2">
                    <a:lumMod val="25000"/>
                  </a:schemeClr>
                </a:solidFill>
                <a:cs typeface="+mj-cs"/>
              </a:rPr>
              <a:t>1</a:t>
            </a:r>
            <a:r>
              <a:rPr lang="zh-CN" altLang="zh-CN" dirty="0">
                <a:solidFill>
                  <a:schemeClr val="bg2">
                    <a:lumMod val="25000"/>
                  </a:schemeClr>
                </a:solidFill>
                <a:cs typeface="+mj-cs"/>
              </a:rPr>
              <a:t>， </a:t>
            </a:r>
            <a:r>
              <a:rPr lang="en-US" altLang="zh-CN" dirty="0">
                <a:solidFill>
                  <a:schemeClr val="bg2">
                    <a:lumMod val="25000"/>
                  </a:schemeClr>
                </a:solidFill>
                <a:cs typeface="+mj-cs"/>
              </a:rPr>
              <a:t>(*p)++</a:t>
            </a:r>
            <a:r>
              <a:rPr lang="zh-CN" altLang="zh-CN" dirty="0">
                <a:solidFill>
                  <a:schemeClr val="bg2">
                    <a:lumMod val="25000"/>
                  </a:schemeClr>
                </a:solidFill>
                <a:cs typeface="+mj-cs"/>
              </a:rPr>
              <a:t>等价于</a:t>
            </a:r>
            <a:r>
              <a:rPr lang="en-US" altLang="zh-CN" dirty="0">
                <a:solidFill>
                  <a:schemeClr val="bg2">
                    <a:lumMod val="25000"/>
                  </a:schemeClr>
                </a:solidFill>
                <a:cs typeface="+mj-cs"/>
              </a:rPr>
              <a:t>(*p) =(*p)+1</a:t>
            </a:r>
            <a:r>
              <a:rPr lang="zh-CN" altLang="zh-CN" dirty="0">
                <a:solidFill>
                  <a:schemeClr val="bg2">
                    <a:lumMod val="25000"/>
                  </a:schemeClr>
                </a:solidFill>
                <a:cs typeface="+mj-cs"/>
              </a:rPr>
              <a:t>。</a:t>
            </a:r>
          </a:p>
          <a:p>
            <a:pPr marL="0" indent="0">
              <a:buNone/>
            </a:pPr>
            <a:r>
              <a:rPr lang="zh-CN" altLang="zh-CN" dirty="0">
                <a:solidFill>
                  <a:schemeClr val="bg2">
                    <a:lumMod val="25000"/>
                  </a:schemeClr>
                </a:solidFill>
                <a:cs typeface="+mj-cs"/>
              </a:rPr>
              <a:t>② 表达式</a:t>
            </a:r>
            <a:r>
              <a:rPr lang="en-US" altLang="zh-CN" dirty="0">
                <a:solidFill>
                  <a:schemeClr val="bg2">
                    <a:lumMod val="25000"/>
                  </a:schemeClr>
                </a:solidFill>
                <a:cs typeface="+mj-cs"/>
              </a:rPr>
              <a:t>++ (*p)</a:t>
            </a:r>
            <a:endParaRPr lang="zh-CN" altLang="zh-CN" dirty="0">
              <a:solidFill>
                <a:schemeClr val="bg2">
                  <a:lumMod val="25000"/>
                </a:schemeClr>
              </a:solidFill>
              <a:cs typeface="+mj-cs"/>
            </a:endParaRPr>
          </a:p>
          <a:p>
            <a:pPr marL="0" indent="0">
              <a:buNone/>
            </a:pPr>
            <a:r>
              <a:rPr lang="zh-CN" altLang="zh-CN" dirty="0">
                <a:solidFill>
                  <a:schemeClr val="bg2">
                    <a:lumMod val="25000"/>
                  </a:schemeClr>
                </a:solidFill>
                <a:cs typeface="+mj-cs"/>
              </a:rPr>
              <a:t>等价于</a:t>
            </a:r>
            <a:r>
              <a:rPr lang="en-US" altLang="zh-CN" dirty="0">
                <a:solidFill>
                  <a:schemeClr val="bg2">
                    <a:lumMod val="25000"/>
                  </a:schemeClr>
                </a:solidFill>
                <a:cs typeface="+mj-cs"/>
              </a:rPr>
              <a:t>(*p) =(*p)+1</a:t>
            </a:r>
            <a:r>
              <a:rPr lang="zh-CN" altLang="zh-CN" dirty="0">
                <a:solidFill>
                  <a:schemeClr val="bg2">
                    <a:lumMod val="25000"/>
                  </a:schemeClr>
                </a:solidFill>
                <a:cs typeface="+mj-cs"/>
              </a:rPr>
              <a:t>，即为</a:t>
            </a:r>
            <a:r>
              <a:rPr lang="en-US" altLang="zh-CN" dirty="0">
                <a:solidFill>
                  <a:schemeClr val="bg2">
                    <a:lumMod val="25000"/>
                  </a:schemeClr>
                </a:solidFill>
                <a:cs typeface="+mj-cs"/>
              </a:rPr>
              <a:t>p</a:t>
            </a:r>
            <a:r>
              <a:rPr lang="zh-CN" altLang="zh-CN" dirty="0">
                <a:solidFill>
                  <a:schemeClr val="bg2">
                    <a:lumMod val="25000"/>
                  </a:schemeClr>
                </a:solidFill>
                <a:cs typeface="+mj-cs"/>
              </a:rPr>
              <a:t>所指向单元的内容值加</a:t>
            </a:r>
            <a:r>
              <a:rPr lang="en-US" altLang="zh-CN" dirty="0">
                <a:solidFill>
                  <a:schemeClr val="bg2">
                    <a:lumMod val="25000"/>
                  </a:schemeClr>
                </a:solidFill>
                <a:cs typeface="+mj-cs"/>
              </a:rPr>
              <a:t>1</a:t>
            </a:r>
            <a:r>
              <a:rPr lang="zh-CN" altLang="zh-CN" dirty="0">
                <a:solidFill>
                  <a:schemeClr val="bg2">
                    <a:lumMod val="25000"/>
                  </a:schemeClr>
                </a:solidFill>
                <a:cs typeface="+mj-cs"/>
              </a:rPr>
              <a:t>。</a:t>
            </a:r>
          </a:p>
          <a:p>
            <a:pPr marL="0" indent="0">
              <a:buNone/>
            </a:pPr>
            <a:endParaRPr lang="zh-CN" altLang="en-US" dirty="0"/>
          </a:p>
        </p:txBody>
      </p:sp>
    </p:spTree>
    <p:extLst>
      <p:ext uri="{BB962C8B-B14F-4D97-AF65-F5344CB8AC3E}">
        <p14:creationId xmlns:p14="http://schemas.microsoft.com/office/powerpoint/2010/main" val="587917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8.1 </a:t>
            </a:r>
            <a:r>
              <a:rPr lang="zh-CN" altLang="zh-CN" dirty="0"/>
              <a:t>指针与指针</a:t>
            </a:r>
            <a:r>
              <a:rPr lang="zh-CN" altLang="zh-CN" dirty="0" smtClean="0"/>
              <a:t>变量</a:t>
            </a:r>
            <a:endParaRPr lang="zh-CN" altLang="en-US" dirty="0"/>
          </a:p>
        </p:txBody>
      </p:sp>
      <p:sp>
        <p:nvSpPr>
          <p:cNvPr id="3" name="内容占位符 2"/>
          <p:cNvSpPr>
            <a:spLocks noGrp="1"/>
          </p:cNvSpPr>
          <p:nvPr>
            <p:ph sz="quarter" idx="10"/>
          </p:nvPr>
        </p:nvSpPr>
        <p:spPr>
          <a:xfrm>
            <a:off x="539496" y="1366577"/>
            <a:ext cx="6775704" cy="4983982"/>
          </a:xfrm>
        </p:spPr>
        <p:txBody>
          <a:bodyPr>
            <a:normAutofit fontScale="85000" lnSpcReduction="10000"/>
          </a:bodyPr>
          <a:lstStyle/>
          <a:p>
            <a:pPr marL="0" indent="0">
              <a:buNone/>
            </a:pPr>
            <a:r>
              <a:rPr lang="en-US" altLang="zh-CN" dirty="0" smtClean="0">
                <a:solidFill>
                  <a:schemeClr val="bg2">
                    <a:lumMod val="25000"/>
                  </a:schemeClr>
                </a:solidFill>
              </a:rPr>
              <a:t>8.1.1 </a:t>
            </a:r>
            <a:r>
              <a:rPr lang="zh-CN" altLang="zh-CN" dirty="0">
                <a:solidFill>
                  <a:schemeClr val="bg2">
                    <a:lumMod val="25000"/>
                  </a:schemeClr>
                </a:solidFill>
              </a:rPr>
              <a:t>指针的概念</a:t>
            </a:r>
          </a:p>
          <a:p>
            <a:pPr marL="0" indent="0">
              <a:buNone/>
            </a:pPr>
            <a:r>
              <a:rPr lang="zh-CN" altLang="zh-CN" dirty="0" smtClean="0">
                <a:solidFill>
                  <a:schemeClr val="bg2">
                    <a:lumMod val="25000"/>
                  </a:schemeClr>
                </a:solidFill>
              </a:rPr>
              <a:t>㈠ </a:t>
            </a:r>
            <a:r>
              <a:rPr lang="zh-CN" altLang="zh-CN" dirty="0">
                <a:solidFill>
                  <a:schemeClr val="bg2">
                    <a:lumMod val="25000"/>
                  </a:schemeClr>
                </a:solidFill>
              </a:rPr>
              <a:t>内存储器的逻辑结构</a:t>
            </a:r>
          </a:p>
          <a:p>
            <a:r>
              <a:rPr lang="zh-CN" altLang="zh-CN" dirty="0">
                <a:solidFill>
                  <a:schemeClr val="bg2">
                    <a:lumMod val="25000"/>
                  </a:schemeClr>
                </a:solidFill>
              </a:rPr>
              <a:t>内存储器（简称内存）是计算机的</a:t>
            </a:r>
            <a:r>
              <a:rPr lang="en-US" altLang="zh-CN" dirty="0">
                <a:solidFill>
                  <a:schemeClr val="bg2">
                    <a:lumMod val="25000"/>
                  </a:schemeClr>
                </a:solidFill>
              </a:rPr>
              <a:t>5</a:t>
            </a:r>
            <a:r>
              <a:rPr lang="zh-CN" altLang="zh-CN" dirty="0">
                <a:solidFill>
                  <a:schemeClr val="bg2">
                    <a:lumMod val="25000"/>
                  </a:schemeClr>
                </a:solidFill>
              </a:rPr>
              <a:t>大部件之一，是用来存储指令、数据、计算结果（包括中间结果）等的部件</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内存基本</a:t>
            </a:r>
            <a:r>
              <a:rPr lang="zh-CN" altLang="zh-CN" dirty="0">
                <a:solidFill>
                  <a:schemeClr val="bg2">
                    <a:lumMod val="25000"/>
                  </a:schemeClr>
                </a:solidFill>
              </a:rPr>
              <a:t>组成</a:t>
            </a:r>
            <a:r>
              <a:rPr lang="zh-CN" altLang="zh-CN" dirty="0" smtClean="0">
                <a:solidFill>
                  <a:schemeClr val="bg2">
                    <a:lumMod val="25000"/>
                  </a:schemeClr>
                </a:solidFill>
              </a:rPr>
              <a:t>单位</a:t>
            </a:r>
            <a:r>
              <a:rPr lang="zh-CN" altLang="en-US" dirty="0" smtClean="0">
                <a:solidFill>
                  <a:schemeClr val="bg2">
                    <a:lumMod val="25000"/>
                  </a:schemeClr>
                </a:solidFill>
              </a:rPr>
              <a:t>：</a:t>
            </a:r>
            <a:r>
              <a:rPr lang="zh-CN" altLang="zh-CN" dirty="0" smtClean="0">
                <a:solidFill>
                  <a:schemeClr val="bg2">
                    <a:lumMod val="25000"/>
                  </a:schemeClr>
                </a:solidFill>
              </a:rPr>
              <a:t>存储单元</a:t>
            </a:r>
            <a:r>
              <a:rPr lang="zh-CN" altLang="zh-CN" dirty="0">
                <a:solidFill>
                  <a:schemeClr val="bg2">
                    <a:lumMod val="25000"/>
                  </a:schemeClr>
                </a:solidFill>
              </a:rPr>
              <a:t>，每一个存储单元可以存储二进制的</a:t>
            </a:r>
            <a:r>
              <a:rPr lang="en-US" altLang="zh-CN" dirty="0">
                <a:solidFill>
                  <a:schemeClr val="bg2">
                    <a:lumMod val="25000"/>
                  </a:schemeClr>
                </a:solidFill>
              </a:rPr>
              <a:t>8</a:t>
            </a:r>
            <a:r>
              <a:rPr lang="zh-CN" altLang="zh-CN" dirty="0">
                <a:solidFill>
                  <a:schemeClr val="bg2">
                    <a:lumMod val="25000"/>
                  </a:schemeClr>
                </a:solidFill>
              </a:rPr>
              <a:t>位数据（</a:t>
            </a:r>
            <a:r>
              <a:rPr lang="en-US" altLang="zh-CN" dirty="0">
                <a:solidFill>
                  <a:schemeClr val="bg2">
                    <a:lumMod val="25000"/>
                  </a:schemeClr>
                </a:solidFill>
              </a:rPr>
              <a:t>1</a:t>
            </a:r>
            <a:r>
              <a:rPr lang="zh-CN" altLang="zh-CN" dirty="0">
                <a:solidFill>
                  <a:schemeClr val="bg2">
                    <a:lumMod val="25000"/>
                  </a:schemeClr>
                </a:solidFill>
              </a:rPr>
              <a:t>个字节</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a:solidFill>
                  <a:schemeClr val="bg2">
                    <a:lumMod val="25000"/>
                  </a:schemeClr>
                </a:solidFill>
              </a:rPr>
              <a:t>内存</a:t>
            </a:r>
            <a:r>
              <a:rPr lang="zh-CN" altLang="zh-CN" dirty="0" smtClean="0">
                <a:solidFill>
                  <a:schemeClr val="bg2">
                    <a:lumMod val="25000"/>
                  </a:schemeClr>
                </a:solidFill>
              </a:rPr>
              <a:t>地址</a:t>
            </a:r>
            <a:r>
              <a:rPr lang="zh-CN" altLang="en-US" dirty="0" smtClean="0">
                <a:solidFill>
                  <a:schemeClr val="bg2">
                    <a:lumMod val="25000"/>
                  </a:schemeClr>
                </a:solidFill>
              </a:rPr>
              <a:t>：</a:t>
            </a:r>
            <a:r>
              <a:rPr lang="zh-CN" altLang="zh-CN" dirty="0" smtClean="0">
                <a:solidFill>
                  <a:schemeClr val="bg2">
                    <a:lumMod val="25000"/>
                  </a:schemeClr>
                </a:solidFill>
              </a:rPr>
              <a:t>每</a:t>
            </a:r>
            <a:r>
              <a:rPr lang="zh-CN" altLang="zh-CN" dirty="0">
                <a:solidFill>
                  <a:schemeClr val="bg2">
                    <a:lumMod val="25000"/>
                  </a:schemeClr>
                </a:solidFill>
              </a:rPr>
              <a:t>一个存储单元被赋予一个编号，用一个十六进制数</a:t>
            </a:r>
            <a:r>
              <a:rPr lang="zh-CN" altLang="zh-CN" dirty="0" smtClean="0">
                <a:solidFill>
                  <a:schemeClr val="bg2">
                    <a:lumMod val="25000"/>
                  </a:schemeClr>
                </a:solidFill>
              </a:rPr>
              <a:t>标识</a:t>
            </a:r>
            <a:r>
              <a:rPr lang="zh-CN" altLang="en-US" dirty="0" smtClean="0">
                <a:solidFill>
                  <a:schemeClr val="bg2">
                    <a:lumMod val="25000"/>
                  </a:schemeClr>
                </a:solidFill>
              </a:rPr>
              <a:t>，</a:t>
            </a:r>
            <a:r>
              <a:rPr lang="zh-CN" altLang="zh-CN" dirty="0" smtClean="0">
                <a:solidFill>
                  <a:schemeClr val="bg2">
                    <a:lumMod val="25000"/>
                  </a:schemeClr>
                </a:solidFill>
              </a:rPr>
              <a:t>称为</a:t>
            </a:r>
            <a:r>
              <a:rPr lang="zh-CN" altLang="zh-CN" dirty="0">
                <a:solidFill>
                  <a:schemeClr val="bg2">
                    <a:lumMod val="25000"/>
                  </a:schemeClr>
                </a:solidFill>
              </a:rPr>
              <a:t>内存单元的地址，简称内存</a:t>
            </a:r>
            <a:r>
              <a:rPr lang="zh-CN" altLang="zh-CN" dirty="0" smtClean="0">
                <a:solidFill>
                  <a:schemeClr val="bg2">
                    <a:lumMod val="25000"/>
                  </a:schemeClr>
                </a:solidFill>
              </a:rPr>
              <a:t>地址</a:t>
            </a:r>
            <a:endParaRPr lang="en-US" altLang="zh-CN" dirty="0" smtClean="0">
              <a:solidFill>
                <a:schemeClr val="bg2">
                  <a:lumMod val="25000"/>
                </a:schemeClr>
              </a:solidFill>
            </a:endParaRPr>
          </a:p>
          <a:p>
            <a:r>
              <a:rPr lang="zh-CN" altLang="zh-CN" dirty="0">
                <a:solidFill>
                  <a:schemeClr val="bg2">
                    <a:lumMod val="25000"/>
                  </a:schemeClr>
                </a:solidFill>
              </a:rPr>
              <a:t>存储单元管理和使用</a:t>
            </a:r>
            <a:r>
              <a:rPr lang="zh-CN" altLang="en-US" dirty="0" smtClean="0">
                <a:solidFill>
                  <a:schemeClr val="bg2">
                    <a:lumMod val="25000"/>
                  </a:schemeClr>
                </a:solidFill>
              </a:rPr>
              <a:t>：</a:t>
            </a:r>
            <a:r>
              <a:rPr lang="zh-CN" altLang="zh-CN" dirty="0" smtClean="0">
                <a:solidFill>
                  <a:schemeClr val="bg2">
                    <a:lumMod val="25000"/>
                  </a:schemeClr>
                </a:solidFill>
              </a:rPr>
              <a:t>计算机系统</a:t>
            </a:r>
            <a:r>
              <a:rPr lang="zh-CN" altLang="zh-CN" dirty="0">
                <a:solidFill>
                  <a:schemeClr val="bg2">
                    <a:lumMod val="25000"/>
                  </a:schemeClr>
                </a:solidFill>
              </a:rPr>
              <a:t>管理内存以及对内存单元的访问都是通过内存地址来进行的</a:t>
            </a:r>
            <a:r>
              <a:rPr lang="zh-CN" altLang="zh-CN" dirty="0" smtClean="0">
                <a:solidFill>
                  <a:schemeClr val="bg2">
                    <a:lumMod val="25000"/>
                  </a:schemeClr>
                </a:solidFill>
              </a:rPr>
              <a:t>。</a:t>
            </a:r>
            <a:endParaRPr lang="en-US" altLang="zh-CN" dirty="0">
              <a:solidFill>
                <a:schemeClr val="bg2">
                  <a:lumMod val="25000"/>
                </a:schemeClr>
              </a:solidFill>
            </a:endParaRPr>
          </a:p>
          <a:p>
            <a:r>
              <a:rPr lang="zh-CN" altLang="zh-CN" dirty="0" smtClean="0">
                <a:solidFill>
                  <a:schemeClr val="bg2">
                    <a:lumMod val="25000"/>
                  </a:schemeClr>
                </a:solidFill>
              </a:rPr>
              <a:t>图</a:t>
            </a:r>
            <a:r>
              <a:rPr lang="zh-CN" altLang="zh-CN" dirty="0">
                <a:solidFill>
                  <a:schemeClr val="bg2">
                    <a:lumMod val="25000"/>
                  </a:schemeClr>
                </a:solidFill>
              </a:rPr>
              <a:t>中，</a:t>
            </a:r>
            <a:r>
              <a:rPr lang="en-US" altLang="zh-CN" dirty="0">
                <a:solidFill>
                  <a:schemeClr val="bg2">
                    <a:lumMod val="25000"/>
                  </a:schemeClr>
                </a:solidFill>
              </a:rPr>
              <a:t>2000H</a:t>
            </a:r>
            <a:r>
              <a:rPr lang="zh-CN" altLang="zh-CN" dirty="0">
                <a:solidFill>
                  <a:schemeClr val="bg2">
                    <a:lumMod val="25000"/>
                  </a:schemeClr>
                </a:solidFill>
              </a:rPr>
              <a:t>即为内存单元的地址，其中</a:t>
            </a:r>
            <a:r>
              <a:rPr lang="en-US" altLang="zh-CN" dirty="0">
                <a:solidFill>
                  <a:schemeClr val="bg2">
                    <a:lumMod val="25000"/>
                  </a:schemeClr>
                </a:solidFill>
              </a:rPr>
              <a:t>H</a:t>
            </a:r>
            <a:r>
              <a:rPr lang="zh-CN" altLang="zh-CN" dirty="0">
                <a:solidFill>
                  <a:schemeClr val="bg2">
                    <a:lumMod val="25000"/>
                  </a:schemeClr>
                </a:solidFill>
              </a:rPr>
              <a:t>为十六进制数的后缀，表示该数是十六进制数，以便与其它进制数区别。十六进制数也有用前缀</a:t>
            </a:r>
            <a:r>
              <a:rPr lang="en-US" altLang="zh-CN" dirty="0">
                <a:solidFill>
                  <a:schemeClr val="bg2">
                    <a:lumMod val="25000"/>
                  </a:schemeClr>
                </a:solidFill>
              </a:rPr>
              <a:t>0X</a:t>
            </a:r>
            <a:r>
              <a:rPr lang="zh-CN" altLang="zh-CN" dirty="0">
                <a:solidFill>
                  <a:schemeClr val="bg2">
                    <a:lumMod val="25000"/>
                  </a:schemeClr>
                </a:solidFill>
              </a:rPr>
              <a:t>表示的形式，</a:t>
            </a:r>
            <a:r>
              <a:rPr lang="en-US" altLang="zh-CN" dirty="0">
                <a:solidFill>
                  <a:schemeClr val="bg2">
                    <a:lumMod val="25000"/>
                  </a:schemeClr>
                </a:solidFill>
              </a:rPr>
              <a:t>2000H</a:t>
            </a:r>
            <a:r>
              <a:rPr lang="zh-CN" altLang="zh-CN" dirty="0">
                <a:solidFill>
                  <a:schemeClr val="bg2">
                    <a:lumMod val="25000"/>
                  </a:schemeClr>
                </a:solidFill>
              </a:rPr>
              <a:t>相当于</a:t>
            </a:r>
            <a:r>
              <a:rPr lang="en-US" altLang="zh-CN" dirty="0">
                <a:solidFill>
                  <a:schemeClr val="bg2">
                    <a:lumMod val="25000"/>
                  </a:schemeClr>
                </a:solidFill>
              </a:rPr>
              <a:t>0X2000</a:t>
            </a:r>
            <a:r>
              <a:rPr lang="zh-CN" altLang="zh-CN" dirty="0">
                <a:solidFill>
                  <a:schemeClr val="bg2">
                    <a:lumMod val="25000"/>
                  </a:schemeClr>
                </a:solidFill>
              </a:rPr>
              <a:t>。</a:t>
            </a:r>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9700530"/>
              </p:ext>
            </p:extLst>
          </p:nvPr>
        </p:nvGraphicFramePr>
        <p:xfrm>
          <a:off x="7482500" y="1607736"/>
          <a:ext cx="4105066" cy="2400300"/>
        </p:xfrm>
        <a:graphic>
          <a:graphicData uri="http://schemas.openxmlformats.org/presentationml/2006/ole">
            <mc:AlternateContent xmlns:mc="http://schemas.openxmlformats.org/markup-compatibility/2006">
              <mc:Choice xmlns:v="urn:schemas-microsoft-com:vml" Requires="v">
                <p:oleObj spid="_x0000_s1055" r:id="rId3" imgW="5303726" imgH="2497042" progId="Visio.Drawing.11">
                  <p:embed/>
                </p:oleObj>
              </mc:Choice>
              <mc:Fallback>
                <p:oleObj r:id="rId3" imgW="5303726" imgH="249704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500" y="1607736"/>
                        <a:ext cx="4105066" cy="2400300"/>
                      </a:xfrm>
                      <a:prstGeom prst="rect">
                        <a:avLst/>
                      </a:prstGeom>
                      <a:noFill/>
                    </p:spPr>
                  </p:pic>
                </p:oleObj>
              </mc:Fallback>
            </mc:AlternateContent>
          </a:graphicData>
        </a:graphic>
      </p:graphicFrame>
    </p:spTree>
    <p:extLst>
      <p:ext uri="{BB962C8B-B14F-4D97-AF65-F5344CB8AC3E}">
        <p14:creationId xmlns:p14="http://schemas.microsoft.com/office/powerpoint/2010/main" val="1497088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rPr>
              <a:t> </a:t>
            </a:r>
            <a:endParaRPr lang="zh-CN"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endParaRPr>
          </a:p>
          <a:p>
            <a:endParaRPr lang="zh-CN" altLang="en-US" dirty="0"/>
          </a:p>
        </p:txBody>
      </p:sp>
      <p:sp>
        <p:nvSpPr>
          <p:cNvPr id="3" name="内容占位符 2"/>
          <p:cNvSpPr>
            <a:spLocks noGrp="1"/>
          </p:cNvSpPr>
          <p:nvPr>
            <p:ph sz="quarter" idx="10"/>
          </p:nvPr>
        </p:nvSpPr>
        <p:spPr/>
        <p:txBody>
          <a:bodyPr>
            <a:normAutofit fontScale="70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8.5</a:t>
            </a:r>
            <a:r>
              <a:rPr lang="zh-CN" altLang="zh-CN" dirty="0">
                <a:solidFill>
                  <a:schemeClr val="bg2">
                    <a:lumMod val="25000"/>
                  </a:schemeClr>
                </a:solidFill>
              </a:rPr>
              <a:t>使用指针遍历数组元素。</a:t>
            </a:r>
          </a:p>
          <a:p>
            <a:pPr marL="0" indent="0">
              <a:buNone/>
            </a:pPr>
            <a:r>
              <a:rPr lang="zh-CN" altLang="zh-CN" dirty="0">
                <a:solidFill>
                  <a:schemeClr val="bg2">
                    <a:lumMod val="25000"/>
                  </a:schemeClr>
                </a:solidFill>
              </a:rPr>
              <a:t>程序段</a:t>
            </a:r>
            <a:r>
              <a:rPr lang="en-US" altLang="zh-CN" dirty="0">
                <a:solidFill>
                  <a:schemeClr val="bg2">
                    <a:lumMod val="25000"/>
                  </a:schemeClr>
                </a:solidFill>
              </a:rPr>
              <a:t>1</a:t>
            </a:r>
            <a:r>
              <a:rPr lang="zh-CN" altLang="zh-CN" dirty="0">
                <a:solidFill>
                  <a:schemeClr val="bg2">
                    <a:lumMod val="25000"/>
                  </a:schemeClr>
                </a:solidFill>
              </a:rPr>
              <a:t>：</a:t>
            </a:r>
          </a:p>
          <a:p>
            <a:pPr marL="0" indent="0">
              <a:buNone/>
            </a:pP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arr</a:t>
            </a:r>
            <a:r>
              <a:rPr lang="en-US" altLang="zh-CN" dirty="0">
                <a:solidFill>
                  <a:schemeClr val="bg2">
                    <a:lumMod val="25000"/>
                  </a:schemeClr>
                </a:solidFill>
              </a:rPr>
              <a:t>[] = { 9, 18, 27, 36, 45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len</a:t>
            </a:r>
            <a:r>
              <a:rPr lang="en-US" altLang="zh-CN" dirty="0">
                <a:solidFill>
                  <a:schemeClr val="bg2">
                    <a:lumMod val="25000"/>
                  </a:schemeClr>
                </a:solidFill>
              </a:rPr>
              <a:t> = </a:t>
            </a:r>
            <a:r>
              <a:rPr lang="en-US" altLang="zh-CN" b="1" dirty="0" err="1">
                <a:solidFill>
                  <a:schemeClr val="bg2">
                    <a:lumMod val="25000"/>
                  </a:schemeClr>
                </a:solidFill>
              </a:rPr>
              <a:t>sizeof</a:t>
            </a:r>
            <a:r>
              <a:rPr lang="en-US" altLang="zh-CN" dirty="0">
                <a:solidFill>
                  <a:schemeClr val="bg2">
                    <a:lumMod val="25000"/>
                  </a:schemeClr>
                </a:solidFill>
              </a:rPr>
              <a:t>(</a:t>
            </a:r>
            <a:r>
              <a:rPr lang="en-US" altLang="zh-CN" dirty="0" err="1">
                <a:solidFill>
                  <a:schemeClr val="bg2">
                    <a:lumMod val="25000"/>
                  </a:schemeClr>
                </a:solidFill>
              </a:rPr>
              <a:t>arr</a:t>
            </a:r>
            <a:r>
              <a:rPr lang="en-US" altLang="zh-CN" dirty="0">
                <a:solidFill>
                  <a:schemeClr val="bg2">
                    <a:lumMod val="25000"/>
                  </a:schemeClr>
                </a:solidFill>
              </a:rPr>
              <a:t>) / </a:t>
            </a:r>
            <a:r>
              <a:rPr lang="en-US" altLang="zh-CN" b="1" dirty="0" err="1">
                <a:solidFill>
                  <a:schemeClr val="bg2">
                    <a:lumMod val="25000"/>
                  </a:schemeClr>
                </a:solidFill>
              </a:rPr>
              <a:t>sizeof</a:t>
            </a:r>
            <a:r>
              <a:rPr lang="en-US"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t>
            </a:r>
            <a:r>
              <a:rPr lang="zh-CN" altLang="zh-CN" dirty="0">
                <a:solidFill>
                  <a:schemeClr val="bg2">
                    <a:lumMod val="25000"/>
                  </a:schemeClr>
                </a:solidFill>
              </a:rPr>
              <a:t>求数组长度</a:t>
            </a: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b="1" dirty="0">
                <a:solidFill>
                  <a:schemeClr val="bg2">
                    <a:lumMod val="25000"/>
                  </a:schemeClr>
                </a:solidFill>
              </a:rPr>
              <a:t>for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 </a:t>
            </a:r>
            <a:r>
              <a:rPr lang="en-US" altLang="zh-CN" dirty="0" err="1">
                <a:solidFill>
                  <a:schemeClr val="bg2">
                    <a:lumMod val="25000"/>
                  </a:schemeClr>
                </a:solidFill>
              </a:rPr>
              <a:t>i</a:t>
            </a:r>
            <a:r>
              <a:rPr lang="en-US" altLang="zh-CN" dirty="0">
                <a:solidFill>
                  <a:schemeClr val="bg2">
                    <a:lumMod val="25000"/>
                  </a:schemeClr>
                </a:solidFill>
              </a:rPr>
              <a:t>&lt;</a:t>
            </a:r>
            <a:r>
              <a:rPr lang="en-US" altLang="zh-CN" dirty="0" err="1">
                <a:solidFill>
                  <a:schemeClr val="bg2">
                    <a:lumMod val="25000"/>
                  </a:schemeClr>
                </a:solidFill>
              </a:rPr>
              <a:t>len</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("%d  ", *(</a:t>
            </a:r>
            <a:r>
              <a:rPr lang="en-US" altLang="zh-CN" dirty="0" err="1">
                <a:solidFill>
                  <a:schemeClr val="bg2">
                    <a:lumMod val="25000"/>
                  </a:schemeClr>
                </a:solidFill>
              </a:rPr>
              <a:t>arr+i</a:t>
            </a:r>
            <a:r>
              <a:rPr lang="en-US" altLang="zh-CN" dirty="0">
                <a:solidFill>
                  <a:schemeClr val="bg2">
                    <a:lumMod val="25000"/>
                  </a:schemeClr>
                </a:solidFill>
              </a:rPr>
              <a:t>) );  //*(</a:t>
            </a:r>
            <a:r>
              <a:rPr lang="en-US" altLang="zh-CN" dirty="0" err="1">
                <a:solidFill>
                  <a:schemeClr val="bg2">
                    <a:lumMod val="25000"/>
                  </a:schemeClr>
                </a:solidFill>
              </a:rPr>
              <a:t>arr+i</a:t>
            </a:r>
            <a:r>
              <a:rPr lang="en-US" altLang="zh-CN" dirty="0">
                <a:solidFill>
                  <a:schemeClr val="bg2">
                    <a:lumMod val="25000"/>
                  </a:schemeClr>
                </a:solidFill>
              </a:rPr>
              <a:t>)</a:t>
            </a:r>
            <a:r>
              <a:rPr lang="zh-CN" altLang="zh-CN" dirty="0">
                <a:solidFill>
                  <a:schemeClr val="bg2">
                    <a:lumMod val="25000"/>
                  </a:schemeClr>
                </a:solidFill>
              </a:rPr>
              <a:t>等价于</a:t>
            </a:r>
            <a:r>
              <a:rPr lang="en-US" altLang="zh-CN" dirty="0" err="1">
                <a:solidFill>
                  <a:schemeClr val="bg2">
                    <a:lumMod val="25000"/>
                  </a:schemeClr>
                </a:solidFill>
              </a:rPr>
              <a:t>arr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b="1" dirty="0">
                <a:solidFill>
                  <a:schemeClr val="bg2">
                    <a:lumMod val="25000"/>
                  </a:schemeClr>
                </a:solidFill>
              </a:rPr>
              <a:t>return</a:t>
            </a:r>
            <a:r>
              <a:rPr lang="en-US" altLang="zh-CN" dirty="0">
                <a:solidFill>
                  <a:schemeClr val="bg2">
                    <a:lumMod val="25000"/>
                  </a:schemeClr>
                </a:solidFill>
              </a:rPr>
              <a:t>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p>
          <a:p>
            <a:pPr marL="0" indent="0">
              <a:buNone/>
            </a:pPr>
            <a:endParaRPr lang="zh-CN" altLang="zh-CN" dirty="0">
              <a:solidFill>
                <a:schemeClr val="bg2">
                  <a:lumMod val="25000"/>
                </a:schemeClr>
              </a:solidFill>
            </a:endParaRPr>
          </a:p>
          <a:p>
            <a:r>
              <a:rPr lang="zh-CN" altLang="zh-CN" dirty="0">
                <a:solidFill>
                  <a:schemeClr val="bg2">
                    <a:lumMod val="25000"/>
                  </a:schemeClr>
                </a:solidFill>
              </a:rPr>
              <a:t>运行结果：</a:t>
            </a:r>
            <a:r>
              <a:rPr lang="en-US" altLang="zh-CN" dirty="0">
                <a:solidFill>
                  <a:schemeClr val="bg2">
                    <a:lumMod val="25000"/>
                  </a:schemeClr>
                </a:solidFill>
              </a:rPr>
              <a:t/>
            </a:r>
            <a:br>
              <a:rPr lang="en-US" altLang="zh-CN" dirty="0">
                <a:solidFill>
                  <a:schemeClr val="bg2">
                    <a:lumMod val="25000"/>
                  </a:schemeClr>
                </a:solidFill>
              </a:rPr>
            </a:br>
            <a:r>
              <a:rPr lang="en-US" altLang="zh-CN" dirty="0">
                <a:solidFill>
                  <a:schemeClr val="bg2">
                    <a:lumMod val="25000"/>
                  </a:schemeClr>
                </a:solidFill>
              </a:rPr>
              <a:t>9  18  27  36  45</a:t>
            </a:r>
            <a:endParaRPr lang="zh-CN" altLang="en-US" dirty="0"/>
          </a:p>
        </p:txBody>
      </p:sp>
    </p:spTree>
    <p:extLst>
      <p:ext uri="{BB962C8B-B14F-4D97-AF65-F5344CB8AC3E}">
        <p14:creationId xmlns:p14="http://schemas.microsoft.com/office/powerpoint/2010/main" val="31784553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rPr>
              <a:t> </a:t>
            </a:r>
            <a:endParaRPr lang="zh-CN"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endParaRPr>
          </a:p>
          <a:p>
            <a:endParaRPr lang="zh-CN" altLang="en-US" dirty="0"/>
          </a:p>
        </p:txBody>
      </p:sp>
      <p:sp>
        <p:nvSpPr>
          <p:cNvPr id="3" name="内容占位符 2"/>
          <p:cNvSpPr>
            <a:spLocks noGrp="1"/>
          </p:cNvSpPr>
          <p:nvPr>
            <p:ph sz="quarter" idx="10"/>
          </p:nvPr>
        </p:nvSpPr>
        <p:spPr/>
        <p:txBody>
          <a:bodyPr>
            <a:normAutofit fontScale="85000" lnSpcReduction="20000"/>
          </a:bodyPr>
          <a:lstStyle/>
          <a:p>
            <a:pPr marL="0" indent="0">
              <a:buNone/>
            </a:pPr>
            <a:r>
              <a:rPr lang="zh-CN" altLang="zh-CN" dirty="0">
                <a:solidFill>
                  <a:schemeClr val="bg2">
                    <a:lumMod val="25000"/>
                  </a:schemeClr>
                </a:solidFill>
                <a:cs typeface="+mj-cs"/>
              </a:rPr>
              <a:t>程序段</a:t>
            </a:r>
            <a:r>
              <a:rPr lang="en-US" altLang="zh-CN" dirty="0">
                <a:solidFill>
                  <a:schemeClr val="bg2">
                    <a:lumMod val="25000"/>
                  </a:schemeClr>
                </a:solidFill>
                <a:cs typeface="+mj-cs"/>
              </a:rPr>
              <a:t>2</a:t>
            </a:r>
            <a:r>
              <a:rPr lang="zh-CN" altLang="zh-CN" dirty="0">
                <a:solidFill>
                  <a:schemeClr val="bg2">
                    <a:lumMod val="25000"/>
                  </a:schemeClr>
                </a:solidFill>
                <a:cs typeface="+mj-cs"/>
              </a:rPr>
              <a:t>：</a:t>
            </a:r>
          </a:p>
          <a:p>
            <a:pPr marL="0" indent="0">
              <a:buNone/>
            </a:pPr>
            <a:r>
              <a:rPr lang="en-US" altLang="zh-CN" dirty="0">
                <a:solidFill>
                  <a:schemeClr val="bg2">
                    <a:lumMod val="25000"/>
                  </a:schemeClr>
                </a:solidFill>
                <a:cs typeface="+mj-cs"/>
              </a:rPr>
              <a:t>#include &lt;</a:t>
            </a:r>
            <a:r>
              <a:rPr lang="en-US" altLang="zh-CN" dirty="0" err="1">
                <a:solidFill>
                  <a:schemeClr val="bg2">
                    <a:lumMod val="25000"/>
                  </a:schemeClr>
                </a:solidFill>
                <a:cs typeface="+mj-cs"/>
              </a:rPr>
              <a:t>stdio.h</a:t>
            </a:r>
            <a:r>
              <a:rPr lang="en-US" altLang="zh-CN" dirty="0">
                <a:solidFill>
                  <a:schemeClr val="bg2">
                    <a:lumMod val="25000"/>
                  </a:schemeClr>
                </a:solidFill>
                <a:cs typeface="+mj-cs"/>
              </a:rPr>
              <a:t>&gt;</a:t>
            </a:r>
            <a:endParaRPr lang="zh-CN" altLang="zh-CN" dirty="0">
              <a:solidFill>
                <a:schemeClr val="bg2">
                  <a:lumMod val="25000"/>
                </a:schemeClr>
              </a:solidFill>
              <a:cs typeface="+mj-cs"/>
            </a:endParaRPr>
          </a:p>
          <a:p>
            <a:pPr marL="0" indent="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main(){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arr</a:t>
            </a:r>
            <a:r>
              <a:rPr lang="en-US" altLang="zh-CN" dirty="0">
                <a:solidFill>
                  <a:schemeClr val="bg2">
                    <a:lumMod val="25000"/>
                  </a:schemeClr>
                </a:solidFill>
                <a:cs typeface="+mj-cs"/>
              </a:rPr>
              <a:t>[] = { 9, 18, 27, 36, 45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i</a:t>
            </a:r>
            <a:r>
              <a:rPr lang="en-US" altLang="zh-CN" dirty="0">
                <a:solidFill>
                  <a:schemeClr val="bg2">
                    <a:lumMod val="25000"/>
                  </a:schemeClr>
                </a:solidFill>
                <a:cs typeface="+mj-cs"/>
              </a:rPr>
              <a:t>, *p = </a:t>
            </a:r>
            <a:r>
              <a:rPr lang="en-US" altLang="zh-CN" dirty="0" err="1">
                <a:solidFill>
                  <a:schemeClr val="bg2">
                    <a:lumMod val="25000"/>
                  </a:schemeClr>
                </a:solidFill>
                <a:cs typeface="+mj-cs"/>
              </a:rPr>
              <a:t>arr</a:t>
            </a:r>
            <a:r>
              <a:rPr lang="en-US" altLang="zh-CN" dirty="0">
                <a:solidFill>
                  <a:schemeClr val="bg2">
                    <a:lumMod val="25000"/>
                  </a:schemeClr>
                </a:solidFill>
                <a:cs typeface="+mj-cs"/>
              </a:rPr>
              <a:t>, </a:t>
            </a:r>
            <a:r>
              <a:rPr lang="en-US" altLang="zh-CN" dirty="0" err="1">
                <a:solidFill>
                  <a:schemeClr val="bg2">
                    <a:lumMod val="25000"/>
                  </a:schemeClr>
                </a:solidFill>
                <a:cs typeface="+mj-cs"/>
              </a:rPr>
              <a:t>len</a:t>
            </a:r>
            <a:r>
              <a:rPr lang="en-US" altLang="zh-CN" dirty="0">
                <a:solidFill>
                  <a:schemeClr val="bg2">
                    <a:lumMod val="25000"/>
                  </a:schemeClr>
                </a:solidFill>
                <a:cs typeface="+mj-cs"/>
              </a:rPr>
              <a:t> = </a:t>
            </a:r>
            <a:r>
              <a:rPr lang="en-US" altLang="zh-CN" b="1" dirty="0" err="1">
                <a:solidFill>
                  <a:schemeClr val="bg2">
                    <a:lumMod val="25000"/>
                  </a:schemeClr>
                </a:solidFill>
                <a:cs typeface="+mj-cs"/>
              </a:rPr>
              <a:t>sizeof</a:t>
            </a:r>
            <a:r>
              <a:rPr lang="en-US" altLang="zh-CN" dirty="0">
                <a:solidFill>
                  <a:schemeClr val="bg2">
                    <a:lumMod val="25000"/>
                  </a:schemeClr>
                </a:solidFill>
                <a:cs typeface="+mj-cs"/>
              </a:rPr>
              <a:t>(</a:t>
            </a:r>
            <a:r>
              <a:rPr lang="en-US" altLang="zh-CN" dirty="0" err="1">
                <a:solidFill>
                  <a:schemeClr val="bg2">
                    <a:lumMod val="25000"/>
                  </a:schemeClr>
                </a:solidFill>
                <a:cs typeface="+mj-cs"/>
              </a:rPr>
              <a:t>arr</a:t>
            </a:r>
            <a:r>
              <a:rPr lang="en-US" altLang="zh-CN" dirty="0">
                <a:solidFill>
                  <a:schemeClr val="bg2">
                    <a:lumMod val="25000"/>
                  </a:schemeClr>
                </a:solidFill>
                <a:cs typeface="+mj-cs"/>
              </a:rPr>
              <a:t>) / </a:t>
            </a:r>
            <a:r>
              <a:rPr lang="en-US" altLang="zh-CN" b="1" dirty="0" err="1">
                <a:solidFill>
                  <a:schemeClr val="bg2">
                    <a:lumMod val="25000"/>
                  </a:schemeClr>
                </a:solidFill>
                <a:cs typeface="+mj-cs"/>
              </a:rPr>
              <a:t>sizeof</a:t>
            </a:r>
            <a:r>
              <a:rPr lang="en-US" altLang="zh-CN" dirty="0">
                <a:solidFill>
                  <a:schemeClr val="bg2">
                    <a:lumMod val="25000"/>
                  </a:schemeClr>
                </a:solidFill>
                <a:cs typeface="+mj-cs"/>
              </a:rPr>
              <a:t>(</a:t>
            </a:r>
            <a:r>
              <a:rPr lang="en-US" altLang="zh-CN" dirty="0" err="1">
                <a:solidFill>
                  <a:schemeClr val="bg2">
                    <a:lumMod val="25000"/>
                  </a:schemeClr>
                </a:solidFill>
                <a:cs typeface="+mj-cs"/>
              </a:rPr>
              <a:t>int</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b="1" dirty="0">
                <a:solidFill>
                  <a:schemeClr val="bg2">
                    <a:lumMod val="25000"/>
                  </a:schemeClr>
                </a:solidFill>
                <a:cs typeface="+mj-cs"/>
              </a:rPr>
              <a:t>for</a:t>
            </a:r>
            <a:r>
              <a:rPr lang="en-US" altLang="zh-CN" dirty="0">
                <a:solidFill>
                  <a:schemeClr val="bg2">
                    <a:lumMod val="25000"/>
                  </a:schemeClr>
                </a:solidFill>
                <a:cs typeface="+mj-cs"/>
              </a:rPr>
              <a:t>(</a:t>
            </a:r>
            <a:r>
              <a:rPr lang="en-US" altLang="zh-CN" dirty="0" err="1">
                <a:solidFill>
                  <a:schemeClr val="bg2">
                    <a:lumMod val="25000"/>
                  </a:schemeClr>
                </a:solidFill>
                <a:cs typeface="+mj-cs"/>
              </a:rPr>
              <a:t>i</a:t>
            </a:r>
            <a:r>
              <a:rPr lang="en-US" altLang="zh-CN" dirty="0">
                <a:solidFill>
                  <a:schemeClr val="bg2">
                    <a:lumMod val="25000"/>
                  </a:schemeClr>
                </a:solidFill>
                <a:cs typeface="+mj-cs"/>
              </a:rPr>
              <a:t>=0; </a:t>
            </a:r>
            <a:r>
              <a:rPr lang="en-US" altLang="zh-CN" dirty="0" err="1">
                <a:solidFill>
                  <a:schemeClr val="bg2">
                    <a:lumMod val="25000"/>
                  </a:schemeClr>
                </a:solidFill>
                <a:cs typeface="+mj-cs"/>
              </a:rPr>
              <a:t>i</a:t>
            </a:r>
            <a:r>
              <a:rPr lang="en-US" altLang="zh-CN" dirty="0">
                <a:solidFill>
                  <a:schemeClr val="bg2">
                    <a:lumMod val="25000"/>
                  </a:schemeClr>
                </a:solidFill>
                <a:cs typeface="+mj-cs"/>
              </a:rPr>
              <a:t>&lt;</a:t>
            </a:r>
            <a:r>
              <a:rPr lang="en-US" altLang="zh-CN" dirty="0" err="1">
                <a:solidFill>
                  <a:schemeClr val="bg2">
                    <a:lumMod val="25000"/>
                  </a:schemeClr>
                </a:solidFill>
                <a:cs typeface="+mj-cs"/>
              </a:rPr>
              <a:t>len</a:t>
            </a:r>
            <a:r>
              <a:rPr lang="en-US" altLang="zh-CN" dirty="0">
                <a:solidFill>
                  <a:schemeClr val="bg2">
                    <a:lumMod val="25000"/>
                  </a:schemeClr>
                </a:solidFill>
                <a:cs typeface="+mj-cs"/>
              </a:rPr>
              <a:t>; </a:t>
            </a:r>
            <a:r>
              <a:rPr lang="en-US" altLang="zh-CN" dirty="0" err="1">
                <a:solidFill>
                  <a:schemeClr val="bg2">
                    <a:lumMod val="25000"/>
                  </a:schemeClr>
                </a:solidFill>
                <a:cs typeface="+mj-cs"/>
              </a:rPr>
              <a:t>i</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("%d  ", *(</a:t>
            </a:r>
            <a:r>
              <a:rPr lang="en-US" altLang="zh-CN" dirty="0" err="1">
                <a:solidFill>
                  <a:schemeClr val="bg2">
                    <a:lumMod val="25000"/>
                  </a:schemeClr>
                </a:solidFill>
                <a:cs typeface="+mj-cs"/>
              </a:rPr>
              <a:t>p+i</a:t>
            </a:r>
            <a:r>
              <a:rPr lang="en-US" altLang="zh-CN" dirty="0">
                <a:solidFill>
                  <a:schemeClr val="bg2">
                    <a:lumMod val="25000"/>
                  </a:schemeClr>
                </a:solidFill>
                <a:cs typeface="+mj-cs"/>
              </a:rPr>
              <a:t>)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b="1" dirty="0">
                <a:solidFill>
                  <a:schemeClr val="bg2">
                    <a:lumMod val="25000"/>
                  </a:schemeClr>
                </a:solidFill>
                <a:cs typeface="+mj-cs"/>
              </a:rPr>
              <a:t>return</a:t>
            </a:r>
            <a:r>
              <a:rPr lang="en-US" altLang="zh-CN" dirty="0">
                <a:solidFill>
                  <a:schemeClr val="bg2">
                    <a:lumMod val="25000"/>
                  </a:schemeClr>
                </a:solidFill>
                <a:cs typeface="+mj-cs"/>
              </a:rPr>
              <a:t> 0;</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r>
              <a:rPr lang="zh-CN" altLang="zh-CN" dirty="0">
                <a:solidFill>
                  <a:schemeClr val="bg2">
                    <a:lumMod val="25000"/>
                  </a:schemeClr>
                </a:solidFill>
                <a:cs typeface="+mj-cs"/>
              </a:rPr>
              <a:t>运行结果：</a:t>
            </a:r>
          </a:p>
          <a:p>
            <a:pPr marL="0" indent="0">
              <a:buNone/>
            </a:pPr>
            <a:r>
              <a:rPr lang="en-US" altLang="zh-CN" dirty="0" smtClean="0">
                <a:solidFill>
                  <a:schemeClr val="bg2">
                    <a:lumMod val="25000"/>
                  </a:schemeClr>
                </a:solidFill>
                <a:cs typeface="+mj-cs"/>
              </a:rPr>
              <a:t>  9  </a:t>
            </a:r>
            <a:r>
              <a:rPr lang="en-US" altLang="zh-CN" dirty="0">
                <a:solidFill>
                  <a:schemeClr val="bg2">
                    <a:lumMod val="25000"/>
                  </a:schemeClr>
                </a:solidFill>
                <a:cs typeface="+mj-cs"/>
              </a:rPr>
              <a:t>18  27  36  45</a:t>
            </a:r>
            <a:endParaRPr lang="zh-CN" altLang="zh-CN" dirty="0">
              <a:solidFill>
                <a:schemeClr val="bg2">
                  <a:lumMod val="25000"/>
                </a:schemeClr>
              </a:solidFill>
              <a:cs typeface="+mj-cs"/>
            </a:endParaRPr>
          </a:p>
          <a:p>
            <a:endParaRPr lang="zh-CN" altLang="en-US" dirty="0"/>
          </a:p>
        </p:txBody>
      </p:sp>
    </p:spTree>
    <p:extLst>
      <p:ext uri="{BB962C8B-B14F-4D97-AF65-F5344CB8AC3E}">
        <p14:creationId xmlns:p14="http://schemas.microsoft.com/office/powerpoint/2010/main" val="27987937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rPr>
              <a:t> </a:t>
            </a:r>
            <a:endParaRPr lang="zh-CN"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endParaRPr>
          </a:p>
          <a:p>
            <a:endParaRPr lang="zh-CN" altLang="en-US" dirty="0"/>
          </a:p>
        </p:txBody>
      </p:sp>
      <p:sp>
        <p:nvSpPr>
          <p:cNvPr id="3" name="内容占位符 2"/>
          <p:cNvSpPr>
            <a:spLocks noGrp="1"/>
          </p:cNvSpPr>
          <p:nvPr>
            <p:ph sz="quarter" idx="10"/>
          </p:nvPr>
        </p:nvSpPr>
        <p:spPr/>
        <p:txBody>
          <a:bodyPr>
            <a:normAutofit fontScale="92500" lnSpcReduction="10000"/>
          </a:bodyPr>
          <a:lstStyle/>
          <a:p>
            <a:pPr marL="0" indent="0">
              <a:buNone/>
            </a:pPr>
            <a:r>
              <a:rPr lang="zh-CN" altLang="zh-CN" dirty="0">
                <a:solidFill>
                  <a:schemeClr val="bg2">
                    <a:lumMod val="25000"/>
                  </a:schemeClr>
                </a:solidFill>
                <a:cs typeface="+mj-cs"/>
              </a:rPr>
              <a:t>程序段</a:t>
            </a:r>
            <a:r>
              <a:rPr lang="en-US" altLang="zh-CN" dirty="0">
                <a:solidFill>
                  <a:schemeClr val="bg2">
                    <a:lumMod val="25000"/>
                  </a:schemeClr>
                </a:solidFill>
                <a:cs typeface="+mj-cs"/>
              </a:rPr>
              <a:t>3</a:t>
            </a:r>
            <a:r>
              <a:rPr lang="zh-CN" altLang="zh-CN" dirty="0">
                <a:solidFill>
                  <a:schemeClr val="bg2">
                    <a:lumMod val="25000"/>
                  </a:schemeClr>
                </a:solidFill>
                <a:cs typeface="+mj-cs"/>
              </a:rPr>
              <a:t>：</a:t>
            </a:r>
          </a:p>
          <a:p>
            <a:pPr marL="0" indent="0">
              <a:buNone/>
            </a:pPr>
            <a:r>
              <a:rPr lang="en-US" altLang="zh-CN" dirty="0">
                <a:solidFill>
                  <a:schemeClr val="bg2">
                    <a:lumMod val="25000"/>
                  </a:schemeClr>
                </a:solidFill>
                <a:cs typeface="+mj-cs"/>
              </a:rPr>
              <a:t>#include &lt;</a:t>
            </a:r>
            <a:r>
              <a:rPr lang="en-US" altLang="zh-CN" dirty="0" err="1">
                <a:solidFill>
                  <a:schemeClr val="bg2">
                    <a:lumMod val="25000"/>
                  </a:schemeClr>
                </a:solidFill>
                <a:cs typeface="+mj-cs"/>
              </a:rPr>
              <a:t>stdio.h</a:t>
            </a:r>
            <a:r>
              <a:rPr lang="en-US" altLang="zh-CN" dirty="0">
                <a:solidFill>
                  <a:schemeClr val="bg2">
                    <a:lumMod val="25000"/>
                  </a:schemeClr>
                </a:solidFill>
                <a:cs typeface="+mj-cs"/>
              </a:rPr>
              <a:t>&gt;</a:t>
            </a:r>
            <a:endParaRPr lang="zh-CN" altLang="zh-CN" dirty="0">
              <a:solidFill>
                <a:schemeClr val="bg2">
                  <a:lumMod val="25000"/>
                </a:schemeClr>
              </a:solidFill>
              <a:cs typeface="+mj-cs"/>
            </a:endParaRPr>
          </a:p>
          <a:p>
            <a:pPr marL="0" indent="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main(){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arr</a:t>
            </a:r>
            <a:r>
              <a:rPr lang="en-US" altLang="zh-CN" dirty="0">
                <a:solidFill>
                  <a:schemeClr val="bg2">
                    <a:lumMod val="25000"/>
                  </a:schemeClr>
                </a:solidFill>
                <a:cs typeface="+mj-cs"/>
              </a:rPr>
              <a:t>[] = { 9, 18, 27, 36, 45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*p = &amp;</a:t>
            </a:r>
            <a:r>
              <a:rPr lang="en-US" altLang="zh-CN" dirty="0" err="1">
                <a:solidFill>
                  <a:schemeClr val="bg2">
                    <a:lumMod val="25000"/>
                  </a:schemeClr>
                </a:solidFill>
                <a:cs typeface="+mj-cs"/>
              </a:rPr>
              <a:t>arr</a:t>
            </a:r>
            <a:r>
              <a:rPr lang="en-US" altLang="zh-CN" dirty="0">
                <a:solidFill>
                  <a:schemeClr val="bg2">
                    <a:lumMod val="25000"/>
                  </a:schemeClr>
                </a:solidFill>
                <a:cs typeface="+mj-cs"/>
              </a:rPr>
              <a:t>[2];  //</a:t>
            </a:r>
            <a:r>
              <a:rPr lang="zh-CN" altLang="zh-CN" dirty="0">
                <a:solidFill>
                  <a:schemeClr val="bg2">
                    <a:lumMod val="25000"/>
                  </a:schemeClr>
                </a:solidFill>
                <a:cs typeface="+mj-cs"/>
              </a:rPr>
              <a:t>也可以写作</a:t>
            </a: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*p = </a:t>
            </a:r>
            <a:r>
              <a:rPr lang="en-US" altLang="zh-CN" dirty="0" err="1">
                <a:solidFill>
                  <a:schemeClr val="bg2">
                    <a:lumMod val="25000"/>
                  </a:schemeClr>
                </a:solidFill>
                <a:cs typeface="+mj-cs"/>
              </a:rPr>
              <a:t>arr</a:t>
            </a:r>
            <a:r>
              <a:rPr lang="en-US" altLang="zh-CN" dirty="0">
                <a:solidFill>
                  <a:schemeClr val="bg2">
                    <a:lumMod val="25000"/>
                  </a:schemeClr>
                </a:solidFill>
                <a:cs typeface="+mj-cs"/>
              </a:rPr>
              <a:t> + 2;</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("%d, %d, %d, %d, %d\n", *(p-2), *(p-1), *p, *(p+1), *(p+2)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b="1" dirty="0">
                <a:solidFill>
                  <a:schemeClr val="bg2">
                    <a:lumMod val="25000"/>
                  </a:schemeClr>
                </a:solidFill>
                <a:cs typeface="+mj-cs"/>
              </a:rPr>
              <a:t>return</a:t>
            </a:r>
            <a:r>
              <a:rPr lang="en-US" altLang="zh-CN" dirty="0">
                <a:solidFill>
                  <a:schemeClr val="bg2">
                    <a:lumMod val="25000"/>
                  </a:schemeClr>
                </a:solidFill>
                <a:cs typeface="+mj-cs"/>
              </a:rPr>
              <a:t> 0;</a:t>
            </a:r>
            <a:endParaRPr lang="zh-CN" altLang="zh-CN" dirty="0">
              <a:solidFill>
                <a:schemeClr val="bg2">
                  <a:lumMod val="25000"/>
                </a:schemeClr>
              </a:solidFill>
              <a:cs typeface="+mj-cs"/>
            </a:endParaRPr>
          </a:p>
          <a:p>
            <a:pPr marL="0" indent="0">
              <a:buNone/>
            </a:pPr>
            <a:r>
              <a:rPr lang="en-US" altLang="zh-CN" dirty="0" smtClean="0">
                <a:solidFill>
                  <a:schemeClr val="bg2">
                    <a:lumMod val="25000"/>
                  </a:schemeClr>
                </a:solidFill>
                <a:cs typeface="+mj-cs"/>
              </a:rPr>
              <a:t>}</a:t>
            </a:r>
          </a:p>
          <a:p>
            <a:pPr marL="0" indent="0">
              <a:buNone/>
            </a:pPr>
            <a:endParaRPr lang="zh-CN" altLang="zh-CN" dirty="0">
              <a:solidFill>
                <a:schemeClr val="bg2">
                  <a:lumMod val="25000"/>
                </a:schemeClr>
              </a:solidFill>
              <a:cs typeface="+mj-cs"/>
            </a:endParaRPr>
          </a:p>
          <a:p>
            <a:r>
              <a:rPr lang="zh-CN" altLang="zh-CN" dirty="0">
                <a:solidFill>
                  <a:schemeClr val="bg2">
                    <a:lumMod val="25000"/>
                  </a:schemeClr>
                </a:solidFill>
                <a:cs typeface="+mj-cs"/>
              </a:rPr>
              <a:t>运行结果：</a:t>
            </a:r>
          </a:p>
          <a:p>
            <a:pPr marL="0" indent="0">
              <a:buNone/>
            </a:pPr>
            <a:r>
              <a:rPr lang="en-US" altLang="zh-CN" dirty="0">
                <a:solidFill>
                  <a:schemeClr val="bg2">
                    <a:lumMod val="25000"/>
                  </a:schemeClr>
                </a:solidFill>
                <a:cs typeface="+mj-cs"/>
              </a:rPr>
              <a:t>9  18  27  36  45</a:t>
            </a:r>
            <a:endParaRPr lang="zh-CN" altLang="zh-CN" dirty="0">
              <a:solidFill>
                <a:schemeClr val="bg2">
                  <a:lumMod val="25000"/>
                </a:schemeClr>
              </a:solidFill>
              <a:cs typeface="+mj-cs"/>
            </a:endParaRPr>
          </a:p>
          <a:p>
            <a:endParaRPr lang="zh-CN" altLang="en-US" dirty="0"/>
          </a:p>
        </p:txBody>
      </p:sp>
    </p:spTree>
    <p:extLst>
      <p:ext uri="{BB962C8B-B14F-4D97-AF65-F5344CB8AC3E}">
        <p14:creationId xmlns:p14="http://schemas.microsoft.com/office/powerpoint/2010/main" val="1450269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rPr>
              <a:t> </a:t>
            </a:r>
            <a:endParaRPr lang="zh-CN" altLang="zh-CN" sz="2800" kern="1200" dirty="0" smtClean="0">
              <a:solidFill>
                <a:schemeClr val="bg2">
                  <a:lumMod val="25000"/>
                </a:schemeClr>
              </a:solidFill>
              <a:effectLst/>
              <a:latin typeface="Microsoft YaHei UI" panose="020B0503020204020204" pitchFamily="34" charset="-122"/>
              <a:ea typeface="Microsoft YaHei UI" panose="020B0503020204020204" pitchFamily="34" charset="-122"/>
              <a:cs typeface="+mj-cs"/>
            </a:endParaRPr>
          </a:p>
          <a:p>
            <a:endParaRPr lang="zh-CN" altLang="en-US" dirty="0"/>
          </a:p>
        </p:txBody>
      </p:sp>
      <p:sp>
        <p:nvSpPr>
          <p:cNvPr id="3" name="内容占位符 2"/>
          <p:cNvSpPr>
            <a:spLocks noGrp="1"/>
          </p:cNvSpPr>
          <p:nvPr>
            <p:ph sz="quarter" idx="10"/>
          </p:nvPr>
        </p:nvSpPr>
        <p:spPr/>
        <p:txBody>
          <a:bodyPr>
            <a:normAutofit fontScale="85000" lnSpcReduction="20000"/>
          </a:bodyPr>
          <a:lstStyle/>
          <a:p>
            <a:pPr marL="0" indent="0">
              <a:buNone/>
            </a:pPr>
            <a:r>
              <a:rPr lang="zh-CN" altLang="zh-CN" dirty="0">
                <a:solidFill>
                  <a:schemeClr val="bg2">
                    <a:lumMod val="25000"/>
                  </a:schemeClr>
                </a:solidFill>
                <a:cs typeface="+mj-cs"/>
              </a:rPr>
              <a:t>程序段</a:t>
            </a:r>
            <a:r>
              <a:rPr lang="en-US" altLang="zh-CN" dirty="0">
                <a:solidFill>
                  <a:schemeClr val="bg2">
                    <a:lumMod val="25000"/>
                  </a:schemeClr>
                </a:solidFill>
                <a:cs typeface="+mj-cs"/>
              </a:rPr>
              <a:t>4</a:t>
            </a:r>
            <a:r>
              <a:rPr lang="zh-CN" altLang="zh-CN" dirty="0">
                <a:solidFill>
                  <a:schemeClr val="bg2">
                    <a:lumMod val="25000"/>
                  </a:schemeClr>
                </a:solidFill>
                <a:cs typeface="+mj-cs"/>
              </a:rPr>
              <a:t>：</a:t>
            </a:r>
          </a:p>
          <a:p>
            <a:pPr marL="0" indent="0">
              <a:buNone/>
            </a:pPr>
            <a:r>
              <a:rPr lang="en-US" altLang="zh-CN" dirty="0">
                <a:solidFill>
                  <a:schemeClr val="bg2">
                    <a:lumMod val="25000"/>
                  </a:schemeClr>
                </a:solidFill>
                <a:cs typeface="+mj-cs"/>
              </a:rPr>
              <a:t>#include &lt;</a:t>
            </a:r>
            <a:r>
              <a:rPr lang="en-US" altLang="zh-CN" dirty="0" err="1">
                <a:solidFill>
                  <a:schemeClr val="bg2">
                    <a:lumMod val="25000"/>
                  </a:schemeClr>
                </a:solidFill>
                <a:cs typeface="+mj-cs"/>
              </a:rPr>
              <a:t>stdio.h</a:t>
            </a:r>
            <a:r>
              <a:rPr lang="en-US" altLang="zh-CN" dirty="0">
                <a:solidFill>
                  <a:schemeClr val="bg2">
                    <a:lumMod val="25000"/>
                  </a:schemeClr>
                </a:solidFill>
                <a:cs typeface="+mj-cs"/>
              </a:rPr>
              <a:t>&gt;</a:t>
            </a:r>
            <a:endParaRPr lang="zh-CN" altLang="zh-CN" dirty="0">
              <a:solidFill>
                <a:schemeClr val="bg2">
                  <a:lumMod val="25000"/>
                </a:schemeClr>
              </a:solidFill>
              <a:cs typeface="+mj-cs"/>
            </a:endParaRPr>
          </a:p>
          <a:p>
            <a:pPr marL="0" indent="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main(){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arr</a:t>
            </a:r>
            <a:r>
              <a:rPr lang="en-US" altLang="zh-CN" dirty="0">
                <a:solidFill>
                  <a:schemeClr val="bg2">
                    <a:lumMod val="25000"/>
                  </a:schemeClr>
                </a:solidFill>
                <a:cs typeface="+mj-cs"/>
              </a:rPr>
              <a:t>[] = { 9, 18, 27, 36, 45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i</a:t>
            </a:r>
            <a:r>
              <a:rPr lang="en-US" altLang="zh-CN" dirty="0">
                <a:solidFill>
                  <a:schemeClr val="bg2">
                    <a:lumMod val="25000"/>
                  </a:schemeClr>
                </a:solidFill>
                <a:cs typeface="+mj-cs"/>
              </a:rPr>
              <a:t>, *p = </a:t>
            </a:r>
            <a:r>
              <a:rPr lang="en-US" altLang="zh-CN" dirty="0" err="1">
                <a:solidFill>
                  <a:schemeClr val="bg2">
                    <a:lumMod val="25000"/>
                  </a:schemeClr>
                </a:solidFill>
                <a:cs typeface="+mj-cs"/>
              </a:rPr>
              <a:t>arr</a:t>
            </a:r>
            <a:r>
              <a:rPr lang="en-US" altLang="zh-CN" dirty="0">
                <a:solidFill>
                  <a:schemeClr val="bg2">
                    <a:lumMod val="25000"/>
                  </a:schemeClr>
                </a:solidFill>
                <a:cs typeface="+mj-cs"/>
              </a:rPr>
              <a:t>, </a:t>
            </a:r>
            <a:r>
              <a:rPr lang="en-US" altLang="zh-CN" dirty="0" err="1">
                <a:solidFill>
                  <a:schemeClr val="bg2">
                    <a:lumMod val="25000"/>
                  </a:schemeClr>
                </a:solidFill>
                <a:cs typeface="+mj-cs"/>
              </a:rPr>
              <a:t>len</a:t>
            </a:r>
            <a:r>
              <a:rPr lang="en-US" altLang="zh-CN" dirty="0">
                <a:solidFill>
                  <a:schemeClr val="bg2">
                    <a:lumMod val="25000"/>
                  </a:schemeClr>
                </a:solidFill>
                <a:cs typeface="+mj-cs"/>
              </a:rPr>
              <a:t> = </a:t>
            </a:r>
            <a:r>
              <a:rPr lang="en-US" altLang="zh-CN" b="1" dirty="0" err="1">
                <a:solidFill>
                  <a:schemeClr val="bg2">
                    <a:lumMod val="25000"/>
                  </a:schemeClr>
                </a:solidFill>
                <a:cs typeface="+mj-cs"/>
              </a:rPr>
              <a:t>sizeof</a:t>
            </a:r>
            <a:r>
              <a:rPr lang="en-US" altLang="zh-CN" dirty="0">
                <a:solidFill>
                  <a:schemeClr val="bg2">
                    <a:lumMod val="25000"/>
                  </a:schemeClr>
                </a:solidFill>
                <a:cs typeface="+mj-cs"/>
              </a:rPr>
              <a:t>(</a:t>
            </a:r>
            <a:r>
              <a:rPr lang="en-US" altLang="zh-CN" dirty="0" err="1">
                <a:solidFill>
                  <a:schemeClr val="bg2">
                    <a:lumMod val="25000"/>
                  </a:schemeClr>
                </a:solidFill>
                <a:cs typeface="+mj-cs"/>
              </a:rPr>
              <a:t>arr</a:t>
            </a:r>
            <a:r>
              <a:rPr lang="en-US" altLang="zh-CN" dirty="0">
                <a:solidFill>
                  <a:schemeClr val="bg2">
                    <a:lumMod val="25000"/>
                  </a:schemeClr>
                </a:solidFill>
                <a:cs typeface="+mj-cs"/>
              </a:rPr>
              <a:t>) / </a:t>
            </a:r>
            <a:r>
              <a:rPr lang="en-US" altLang="zh-CN" b="1" dirty="0" err="1">
                <a:solidFill>
                  <a:schemeClr val="bg2">
                    <a:lumMod val="25000"/>
                  </a:schemeClr>
                </a:solidFill>
                <a:cs typeface="+mj-cs"/>
              </a:rPr>
              <a:t>sizeof</a:t>
            </a:r>
            <a:r>
              <a:rPr lang="en-US" altLang="zh-CN" dirty="0">
                <a:solidFill>
                  <a:schemeClr val="bg2">
                    <a:lumMod val="25000"/>
                  </a:schemeClr>
                </a:solidFill>
                <a:cs typeface="+mj-cs"/>
              </a:rPr>
              <a:t>(</a:t>
            </a:r>
            <a:r>
              <a:rPr lang="en-US" altLang="zh-CN" dirty="0" err="1">
                <a:solidFill>
                  <a:schemeClr val="bg2">
                    <a:lumMod val="25000"/>
                  </a:schemeClr>
                </a:solidFill>
                <a:cs typeface="+mj-cs"/>
              </a:rPr>
              <a:t>int</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b="1" dirty="0">
                <a:solidFill>
                  <a:schemeClr val="bg2">
                    <a:lumMod val="25000"/>
                  </a:schemeClr>
                </a:solidFill>
                <a:cs typeface="+mj-cs"/>
              </a:rPr>
              <a:t>for</a:t>
            </a:r>
            <a:r>
              <a:rPr lang="en-US" altLang="zh-CN" dirty="0">
                <a:solidFill>
                  <a:schemeClr val="bg2">
                    <a:lumMod val="25000"/>
                  </a:schemeClr>
                </a:solidFill>
                <a:cs typeface="+mj-cs"/>
              </a:rPr>
              <a:t>(</a:t>
            </a:r>
            <a:r>
              <a:rPr lang="en-US" altLang="zh-CN" dirty="0" err="1">
                <a:solidFill>
                  <a:schemeClr val="bg2">
                    <a:lumMod val="25000"/>
                  </a:schemeClr>
                </a:solidFill>
                <a:cs typeface="+mj-cs"/>
              </a:rPr>
              <a:t>i</a:t>
            </a:r>
            <a:r>
              <a:rPr lang="en-US" altLang="zh-CN" dirty="0">
                <a:solidFill>
                  <a:schemeClr val="bg2">
                    <a:lumMod val="25000"/>
                  </a:schemeClr>
                </a:solidFill>
                <a:cs typeface="+mj-cs"/>
              </a:rPr>
              <a:t>=0; </a:t>
            </a:r>
            <a:r>
              <a:rPr lang="en-US" altLang="zh-CN" dirty="0" err="1">
                <a:solidFill>
                  <a:schemeClr val="bg2">
                    <a:lumMod val="25000"/>
                  </a:schemeClr>
                </a:solidFill>
                <a:cs typeface="+mj-cs"/>
              </a:rPr>
              <a:t>i</a:t>
            </a:r>
            <a:r>
              <a:rPr lang="en-US" altLang="zh-CN" dirty="0">
                <a:solidFill>
                  <a:schemeClr val="bg2">
                    <a:lumMod val="25000"/>
                  </a:schemeClr>
                </a:solidFill>
                <a:cs typeface="+mj-cs"/>
              </a:rPr>
              <a:t>&lt;</a:t>
            </a:r>
            <a:r>
              <a:rPr lang="en-US" altLang="zh-CN" dirty="0" err="1">
                <a:solidFill>
                  <a:schemeClr val="bg2">
                    <a:lumMod val="25000"/>
                  </a:schemeClr>
                </a:solidFill>
                <a:cs typeface="+mj-cs"/>
              </a:rPr>
              <a:t>len</a:t>
            </a:r>
            <a:r>
              <a:rPr lang="en-US" altLang="zh-CN" dirty="0">
                <a:solidFill>
                  <a:schemeClr val="bg2">
                    <a:lumMod val="25000"/>
                  </a:schemeClr>
                </a:solidFill>
                <a:cs typeface="+mj-cs"/>
              </a:rPr>
              <a:t>; </a:t>
            </a:r>
            <a:r>
              <a:rPr lang="en-US" altLang="zh-CN" dirty="0" err="1">
                <a:solidFill>
                  <a:schemeClr val="bg2">
                    <a:lumMod val="25000"/>
                  </a:schemeClr>
                </a:solidFill>
                <a:cs typeface="+mj-cs"/>
              </a:rPr>
              <a:t>i</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("%d  ", *p++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printf</a:t>
            </a:r>
            <a:r>
              <a:rPr lang="en-US" altLang="zh-CN" dirty="0">
                <a:solidFill>
                  <a:schemeClr val="bg2">
                    <a:lumMod val="25000"/>
                  </a:schemeClr>
                </a:solidFill>
                <a:cs typeface="+mj-cs"/>
              </a:rPr>
              <a:t>("\n");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b="1" dirty="0">
                <a:solidFill>
                  <a:schemeClr val="bg2">
                    <a:lumMod val="25000"/>
                  </a:schemeClr>
                </a:solidFill>
                <a:cs typeface="+mj-cs"/>
              </a:rPr>
              <a:t>return</a:t>
            </a:r>
            <a:r>
              <a:rPr lang="en-US" altLang="zh-CN" dirty="0">
                <a:solidFill>
                  <a:schemeClr val="bg2">
                    <a:lumMod val="25000"/>
                  </a:schemeClr>
                </a:solidFill>
                <a:cs typeface="+mj-cs"/>
              </a:rPr>
              <a:t> 0;</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r>
              <a:rPr lang="zh-CN" altLang="zh-CN" dirty="0">
                <a:solidFill>
                  <a:schemeClr val="bg2">
                    <a:lumMod val="25000"/>
                  </a:schemeClr>
                </a:solidFill>
                <a:cs typeface="+mj-cs"/>
              </a:rPr>
              <a:t>运行结果：</a:t>
            </a:r>
          </a:p>
          <a:p>
            <a:pPr marL="0" indent="0">
              <a:buNone/>
            </a:pPr>
            <a:r>
              <a:rPr lang="en-US" altLang="zh-CN" dirty="0" smtClean="0">
                <a:solidFill>
                  <a:schemeClr val="bg2">
                    <a:lumMod val="25000"/>
                  </a:schemeClr>
                </a:solidFill>
                <a:cs typeface="+mj-cs"/>
              </a:rPr>
              <a:t>  9  </a:t>
            </a:r>
            <a:r>
              <a:rPr lang="en-US" altLang="zh-CN" dirty="0">
                <a:solidFill>
                  <a:schemeClr val="bg2">
                    <a:lumMod val="25000"/>
                  </a:schemeClr>
                </a:solidFill>
                <a:cs typeface="+mj-cs"/>
              </a:rPr>
              <a:t>18  27  36  45</a:t>
            </a:r>
            <a:endParaRPr lang="zh-CN" altLang="zh-CN" dirty="0">
              <a:solidFill>
                <a:schemeClr val="bg2">
                  <a:lumMod val="25000"/>
                </a:schemeClr>
              </a:solidFill>
              <a:cs typeface="+mj-cs"/>
            </a:endParaRPr>
          </a:p>
          <a:p>
            <a:endParaRPr lang="zh-CN" altLang="en-US" dirty="0"/>
          </a:p>
        </p:txBody>
      </p:sp>
    </p:spTree>
    <p:extLst>
      <p:ext uri="{BB962C8B-B14F-4D97-AF65-F5344CB8AC3E}">
        <p14:creationId xmlns:p14="http://schemas.microsoft.com/office/powerpoint/2010/main" val="38541586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8.6</a:t>
            </a:r>
            <a:r>
              <a:rPr lang="zh-CN" altLang="zh-CN" dirty="0">
                <a:solidFill>
                  <a:schemeClr val="bg2">
                    <a:lumMod val="25000"/>
                  </a:schemeClr>
                </a:solidFill>
              </a:rPr>
              <a:t>关于数组指针的谜题。</a:t>
            </a:r>
          </a:p>
          <a:p>
            <a:pPr marL="0" indent="0">
              <a:buNone/>
            </a:pPr>
            <a:r>
              <a:rPr lang="zh-CN" altLang="zh-CN" dirty="0">
                <a:solidFill>
                  <a:schemeClr val="bg2">
                    <a:lumMod val="25000"/>
                  </a:schemeClr>
                </a:solidFill>
              </a:rPr>
              <a:t>假设</a:t>
            </a:r>
            <a:r>
              <a:rPr lang="en-US" altLang="zh-CN" dirty="0">
                <a:solidFill>
                  <a:schemeClr val="bg2">
                    <a:lumMod val="25000"/>
                  </a:schemeClr>
                </a:solidFill>
              </a:rPr>
              <a:t>p</a:t>
            </a:r>
            <a:r>
              <a:rPr lang="zh-CN" altLang="zh-CN" dirty="0">
                <a:solidFill>
                  <a:schemeClr val="bg2">
                    <a:lumMod val="25000"/>
                  </a:schemeClr>
                </a:solidFill>
              </a:rPr>
              <a:t>是指向数组</a:t>
            </a:r>
            <a:r>
              <a:rPr lang="en-US" altLang="zh-CN" dirty="0" err="1">
                <a:solidFill>
                  <a:schemeClr val="bg2">
                    <a:lumMod val="25000"/>
                  </a:schemeClr>
                </a:solidFill>
              </a:rPr>
              <a:t>arr</a:t>
            </a:r>
            <a:r>
              <a:rPr lang="zh-CN" altLang="zh-CN" dirty="0">
                <a:solidFill>
                  <a:schemeClr val="bg2">
                    <a:lumMod val="25000"/>
                  </a:schemeClr>
                </a:solidFill>
              </a:rPr>
              <a:t>中第</a:t>
            </a:r>
            <a:r>
              <a:rPr lang="en-US" altLang="zh-CN" dirty="0">
                <a:solidFill>
                  <a:schemeClr val="bg2">
                    <a:lumMod val="25000"/>
                  </a:schemeClr>
                </a:solidFill>
              </a:rPr>
              <a:t>n</a:t>
            </a:r>
            <a:r>
              <a:rPr lang="zh-CN" altLang="zh-CN" dirty="0">
                <a:solidFill>
                  <a:schemeClr val="bg2">
                    <a:lumMod val="25000"/>
                  </a:schemeClr>
                </a:solidFill>
              </a:rPr>
              <a:t>个元素的指针，那么</a:t>
            </a:r>
            <a:r>
              <a:rPr lang="en-US" altLang="zh-CN" dirty="0">
                <a:solidFill>
                  <a:schemeClr val="bg2">
                    <a:lumMod val="25000"/>
                  </a:schemeClr>
                </a:solidFill>
              </a:rPr>
              <a:t>*p++</a:t>
            </a:r>
            <a:r>
              <a:rPr lang="zh-CN" altLang="zh-CN" dirty="0">
                <a:solidFill>
                  <a:schemeClr val="bg2">
                    <a:lumMod val="25000"/>
                  </a:schemeClr>
                </a:solidFill>
              </a:rPr>
              <a:t>、</a:t>
            </a:r>
            <a:r>
              <a:rPr lang="en-US" altLang="zh-CN" dirty="0">
                <a:solidFill>
                  <a:schemeClr val="bg2">
                    <a:lumMod val="25000"/>
                  </a:schemeClr>
                </a:solidFill>
              </a:rPr>
              <a:t>*++p</a:t>
            </a:r>
            <a:r>
              <a:rPr lang="zh-CN" altLang="zh-CN" dirty="0">
                <a:solidFill>
                  <a:schemeClr val="bg2">
                    <a:lumMod val="25000"/>
                  </a:schemeClr>
                </a:solidFill>
              </a:rPr>
              <a:t>、</a:t>
            </a:r>
            <a:r>
              <a:rPr lang="en-US" altLang="zh-CN" dirty="0">
                <a:solidFill>
                  <a:schemeClr val="bg2">
                    <a:lumMod val="25000"/>
                  </a:schemeClr>
                </a:solidFill>
              </a:rPr>
              <a:t>(*p)++</a:t>
            </a:r>
            <a:r>
              <a:rPr lang="zh-CN" altLang="zh-CN" dirty="0">
                <a:solidFill>
                  <a:schemeClr val="bg2">
                    <a:lumMod val="25000"/>
                  </a:schemeClr>
                </a:solidFill>
              </a:rPr>
              <a:t>分别是什么意思呢？</a:t>
            </a:r>
          </a:p>
          <a:p>
            <a:pPr marL="0" indent="0">
              <a:buNone/>
            </a:pPr>
            <a:r>
              <a:rPr lang="zh-CN" altLang="zh-CN" dirty="0">
                <a:solidFill>
                  <a:schemeClr val="bg2">
                    <a:lumMod val="25000"/>
                  </a:schemeClr>
                </a:solidFill>
              </a:rPr>
              <a:t>分析：</a:t>
            </a:r>
          </a:p>
          <a:p>
            <a:pPr marL="0" indent="0">
              <a:buNone/>
            </a:pPr>
            <a:r>
              <a:rPr lang="zh-CN" altLang="zh-CN" dirty="0">
                <a:solidFill>
                  <a:schemeClr val="bg2">
                    <a:lumMod val="25000"/>
                  </a:schemeClr>
                </a:solidFill>
              </a:rPr>
              <a:t>①</a:t>
            </a:r>
            <a:r>
              <a:rPr lang="en-US" altLang="zh-CN" dirty="0">
                <a:solidFill>
                  <a:schemeClr val="bg2">
                    <a:lumMod val="25000"/>
                  </a:schemeClr>
                </a:solidFill>
              </a:rPr>
              <a:t> *p++</a:t>
            </a:r>
            <a:r>
              <a:rPr lang="zh-CN" altLang="zh-CN" dirty="0">
                <a:solidFill>
                  <a:schemeClr val="bg2">
                    <a:lumMod val="25000"/>
                  </a:schemeClr>
                </a:solidFill>
              </a:rPr>
              <a:t>等价于</a:t>
            </a:r>
            <a:r>
              <a:rPr lang="en-US" altLang="zh-CN" dirty="0">
                <a:solidFill>
                  <a:schemeClr val="bg2">
                    <a:lumMod val="25000"/>
                  </a:schemeClr>
                </a:solidFill>
              </a:rPr>
              <a:t>*(p++)</a:t>
            </a:r>
            <a:r>
              <a:rPr lang="zh-CN" altLang="zh-CN" dirty="0">
                <a:solidFill>
                  <a:schemeClr val="bg2">
                    <a:lumMod val="25000"/>
                  </a:schemeClr>
                </a:solidFill>
              </a:rPr>
              <a:t>，表示先取得第</a:t>
            </a:r>
            <a:r>
              <a:rPr lang="en-US" altLang="zh-CN" dirty="0">
                <a:solidFill>
                  <a:schemeClr val="bg2">
                    <a:lumMod val="25000"/>
                  </a:schemeClr>
                </a:solidFill>
              </a:rPr>
              <a:t>n</a:t>
            </a:r>
            <a:r>
              <a:rPr lang="zh-CN" altLang="zh-CN" dirty="0">
                <a:solidFill>
                  <a:schemeClr val="bg2">
                    <a:lumMod val="25000"/>
                  </a:schemeClr>
                </a:solidFill>
              </a:rPr>
              <a:t>个元素的值，再将</a:t>
            </a:r>
            <a:r>
              <a:rPr lang="en-US" altLang="zh-CN" dirty="0">
                <a:solidFill>
                  <a:schemeClr val="bg2">
                    <a:lumMod val="25000"/>
                  </a:schemeClr>
                </a:solidFill>
              </a:rPr>
              <a:t>p</a:t>
            </a:r>
            <a:r>
              <a:rPr lang="zh-CN" altLang="zh-CN" dirty="0">
                <a:solidFill>
                  <a:schemeClr val="bg2">
                    <a:lumMod val="25000"/>
                  </a:schemeClr>
                </a:solidFill>
              </a:rPr>
              <a:t>指向下一个元素。</a:t>
            </a:r>
          </a:p>
          <a:p>
            <a:pPr marL="0" indent="0">
              <a:buNone/>
            </a:pPr>
            <a:r>
              <a:rPr lang="zh-CN" altLang="zh-CN" dirty="0">
                <a:solidFill>
                  <a:schemeClr val="bg2">
                    <a:lumMod val="25000"/>
                  </a:schemeClr>
                </a:solidFill>
              </a:rPr>
              <a:t>②</a:t>
            </a:r>
            <a:r>
              <a:rPr lang="en-US" altLang="zh-CN" dirty="0">
                <a:solidFill>
                  <a:schemeClr val="bg2">
                    <a:lumMod val="25000"/>
                  </a:schemeClr>
                </a:solidFill>
              </a:rPr>
              <a:t> *++p</a:t>
            </a:r>
            <a:r>
              <a:rPr lang="zh-CN" altLang="zh-CN" dirty="0">
                <a:solidFill>
                  <a:schemeClr val="bg2">
                    <a:lumMod val="25000"/>
                  </a:schemeClr>
                </a:solidFill>
              </a:rPr>
              <a:t>等价于</a:t>
            </a:r>
            <a:r>
              <a:rPr lang="en-US" altLang="zh-CN" dirty="0">
                <a:solidFill>
                  <a:schemeClr val="bg2">
                    <a:lumMod val="25000"/>
                  </a:schemeClr>
                </a:solidFill>
              </a:rPr>
              <a:t>*(++p)</a:t>
            </a:r>
            <a:r>
              <a:rPr lang="zh-CN" altLang="zh-CN" dirty="0">
                <a:solidFill>
                  <a:schemeClr val="bg2">
                    <a:lumMod val="25000"/>
                  </a:schemeClr>
                </a:solidFill>
              </a:rPr>
              <a:t>，会先进行</a:t>
            </a:r>
            <a:r>
              <a:rPr lang="en-US" altLang="zh-CN" dirty="0">
                <a:solidFill>
                  <a:schemeClr val="bg2">
                    <a:lumMod val="25000"/>
                  </a:schemeClr>
                </a:solidFill>
              </a:rPr>
              <a:t>++p</a:t>
            </a:r>
            <a:r>
              <a:rPr lang="zh-CN" altLang="zh-CN" dirty="0">
                <a:solidFill>
                  <a:schemeClr val="bg2">
                    <a:lumMod val="25000"/>
                  </a:schemeClr>
                </a:solidFill>
              </a:rPr>
              <a:t>运算，使得</a:t>
            </a:r>
            <a:r>
              <a:rPr lang="en-US" altLang="zh-CN" dirty="0">
                <a:solidFill>
                  <a:schemeClr val="bg2">
                    <a:lumMod val="25000"/>
                  </a:schemeClr>
                </a:solidFill>
              </a:rPr>
              <a:t>p</a:t>
            </a:r>
            <a:r>
              <a:rPr lang="zh-CN" altLang="zh-CN" dirty="0">
                <a:solidFill>
                  <a:schemeClr val="bg2">
                    <a:lumMod val="25000"/>
                  </a:schemeClr>
                </a:solidFill>
              </a:rPr>
              <a:t>的值增加，指向下一个元素，整体上相当于</a:t>
            </a:r>
            <a:r>
              <a:rPr lang="en-US" altLang="zh-CN" dirty="0">
                <a:solidFill>
                  <a:schemeClr val="bg2">
                    <a:lumMod val="25000"/>
                  </a:schemeClr>
                </a:solidFill>
              </a:rPr>
              <a:t>*(p+1)</a:t>
            </a:r>
            <a:r>
              <a:rPr lang="zh-CN" altLang="zh-CN" dirty="0">
                <a:solidFill>
                  <a:schemeClr val="bg2">
                    <a:lumMod val="25000"/>
                  </a:schemeClr>
                </a:solidFill>
              </a:rPr>
              <a:t>。</a:t>
            </a:r>
          </a:p>
          <a:p>
            <a:pPr marL="0" indent="0">
              <a:buNone/>
            </a:pPr>
            <a:r>
              <a:rPr lang="zh-CN" altLang="zh-CN" dirty="0">
                <a:solidFill>
                  <a:schemeClr val="bg2">
                    <a:lumMod val="25000"/>
                  </a:schemeClr>
                </a:solidFill>
              </a:rPr>
              <a:t>③</a:t>
            </a:r>
            <a:r>
              <a:rPr lang="en-US" altLang="zh-CN" dirty="0">
                <a:solidFill>
                  <a:schemeClr val="bg2">
                    <a:lumMod val="25000"/>
                  </a:schemeClr>
                </a:solidFill>
              </a:rPr>
              <a:t> (*p)++ </a:t>
            </a:r>
            <a:r>
              <a:rPr lang="zh-CN" altLang="zh-CN" dirty="0">
                <a:solidFill>
                  <a:schemeClr val="bg2">
                    <a:lumMod val="25000"/>
                  </a:schemeClr>
                </a:solidFill>
              </a:rPr>
              <a:t>就非常简单了，会先取得第</a:t>
            </a:r>
            <a:r>
              <a:rPr lang="en-US" altLang="zh-CN" dirty="0">
                <a:solidFill>
                  <a:schemeClr val="bg2">
                    <a:lumMod val="25000"/>
                  </a:schemeClr>
                </a:solidFill>
              </a:rPr>
              <a:t>n</a:t>
            </a:r>
            <a:r>
              <a:rPr lang="zh-CN" altLang="zh-CN" dirty="0">
                <a:solidFill>
                  <a:schemeClr val="bg2">
                    <a:lumMod val="25000"/>
                  </a:schemeClr>
                </a:solidFill>
              </a:rPr>
              <a:t>个元素的值，再对该元素的值加</a:t>
            </a:r>
            <a:r>
              <a:rPr lang="en-US" altLang="zh-CN" dirty="0">
                <a:solidFill>
                  <a:schemeClr val="bg2">
                    <a:lumMod val="25000"/>
                  </a:schemeClr>
                </a:solidFill>
              </a:rPr>
              <a:t>1</a:t>
            </a:r>
            <a:r>
              <a:rPr lang="zh-CN" altLang="zh-CN" dirty="0">
                <a:solidFill>
                  <a:schemeClr val="bg2">
                    <a:lumMod val="25000"/>
                  </a:schemeClr>
                </a:solidFill>
              </a:rPr>
              <a:t>。</a:t>
            </a:r>
          </a:p>
          <a:p>
            <a:pPr marL="0" indent="0">
              <a:buNone/>
            </a:pPr>
            <a:r>
              <a:rPr lang="zh-CN" altLang="zh-CN" dirty="0">
                <a:solidFill>
                  <a:schemeClr val="bg2">
                    <a:lumMod val="25000"/>
                  </a:schemeClr>
                </a:solidFill>
              </a:rPr>
              <a:t>答：</a:t>
            </a:r>
          </a:p>
          <a:p>
            <a:pPr marL="0" indent="0">
              <a:buNone/>
            </a:pPr>
            <a:r>
              <a:rPr lang="zh-CN" altLang="zh-CN" dirty="0">
                <a:solidFill>
                  <a:schemeClr val="bg2">
                    <a:lumMod val="25000"/>
                  </a:schemeClr>
                </a:solidFill>
              </a:rPr>
              <a:t>① </a:t>
            </a:r>
            <a:r>
              <a:rPr lang="en-US" altLang="zh-CN" dirty="0">
                <a:solidFill>
                  <a:schemeClr val="bg2">
                    <a:lumMod val="25000"/>
                  </a:schemeClr>
                </a:solidFill>
              </a:rPr>
              <a:t>*p++</a:t>
            </a:r>
            <a:r>
              <a:rPr lang="zh-CN" altLang="zh-CN" dirty="0">
                <a:solidFill>
                  <a:schemeClr val="bg2">
                    <a:lumMod val="25000"/>
                  </a:schemeClr>
                </a:solidFill>
              </a:rPr>
              <a:t>先取得第</a:t>
            </a:r>
            <a:r>
              <a:rPr lang="en-US" altLang="zh-CN" dirty="0">
                <a:solidFill>
                  <a:schemeClr val="bg2">
                    <a:lumMod val="25000"/>
                  </a:schemeClr>
                </a:solidFill>
              </a:rPr>
              <a:t>n</a:t>
            </a:r>
            <a:r>
              <a:rPr lang="zh-CN" altLang="zh-CN" dirty="0">
                <a:solidFill>
                  <a:schemeClr val="bg2">
                    <a:lumMod val="25000"/>
                  </a:schemeClr>
                </a:solidFill>
              </a:rPr>
              <a:t>个元素的值，再使</a:t>
            </a:r>
            <a:r>
              <a:rPr lang="en-US" altLang="zh-CN" dirty="0">
                <a:solidFill>
                  <a:schemeClr val="bg2">
                    <a:lumMod val="25000"/>
                  </a:schemeClr>
                </a:solidFill>
              </a:rPr>
              <a:t>p</a:t>
            </a:r>
            <a:r>
              <a:rPr lang="zh-CN" altLang="zh-CN" dirty="0">
                <a:solidFill>
                  <a:schemeClr val="bg2">
                    <a:lumMod val="25000"/>
                  </a:schemeClr>
                </a:solidFill>
              </a:rPr>
              <a:t>指向下一个元素。</a:t>
            </a:r>
          </a:p>
          <a:p>
            <a:pPr marL="0" indent="0">
              <a:buNone/>
            </a:pPr>
            <a:r>
              <a:rPr lang="zh-CN" altLang="zh-CN" dirty="0">
                <a:solidFill>
                  <a:schemeClr val="bg2">
                    <a:lumMod val="25000"/>
                  </a:schemeClr>
                </a:solidFill>
              </a:rPr>
              <a:t>②</a:t>
            </a:r>
            <a:r>
              <a:rPr lang="en-US" altLang="zh-CN" dirty="0">
                <a:solidFill>
                  <a:schemeClr val="bg2">
                    <a:lumMod val="25000"/>
                  </a:schemeClr>
                </a:solidFill>
              </a:rPr>
              <a:t> *++p</a:t>
            </a:r>
            <a:r>
              <a:rPr lang="zh-CN" altLang="zh-CN" dirty="0">
                <a:solidFill>
                  <a:schemeClr val="bg2">
                    <a:lumMod val="25000"/>
                  </a:schemeClr>
                </a:solidFill>
              </a:rPr>
              <a:t>会先进行</a:t>
            </a:r>
            <a:r>
              <a:rPr lang="en-US" altLang="zh-CN" dirty="0">
                <a:solidFill>
                  <a:schemeClr val="bg2">
                    <a:lumMod val="25000"/>
                  </a:schemeClr>
                </a:solidFill>
              </a:rPr>
              <a:t>++p</a:t>
            </a:r>
            <a:r>
              <a:rPr lang="zh-CN" altLang="zh-CN" dirty="0">
                <a:solidFill>
                  <a:schemeClr val="bg2">
                    <a:lumMod val="25000"/>
                  </a:schemeClr>
                </a:solidFill>
              </a:rPr>
              <a:t>运算，使得</a:t>
            </a:r>
            <a:r>
              <a:rPr lang="en-US" altLang="zh-CN" dirty="0">
                <a:solidFill>
                  <a:schemeClr val="bg2">
                    <a:lumMod val="25000"/>
                  </a:schemeClr>
                </a:solidFill>
              </a:rPr>
              <a:t>p</a:t>
            </a:r>
            <a:r>
              <a:rPr lang="zh-CN" altLang="zh-CN" dirty="0">
                <a:solidFill>
                  <a:schemeClr val="bg2">
                    <a:lumMod val="25000"/>
                  </a:schemeClr>
                </a:solidFill>
              </a:rPr>
              <a:t>的值增加，指向下一个元素，整体上相当于</a:t>
            </a:r>
            <a:r>
              <a:rPr lang="en-US" altLang="zh-CN" dirty="0">
                <a:solidFill>
                  <a:schemeClr val="bg2">
                    <a:lumMod val="25000"/>
                  </a:schemeClr>
                </a:solidFill>
              </a:rPr>
              <a:t>*(p+1)</a:t>
            </a:r>
            <a:r>
              <a:rPr lang="zh-CN" altLang="zh-CN" dirty="0">
                <a:solidFill>
                  <a:schemeClr val="bg2">
                    <a:lumMod val="25000"/>
                  </a:schemeClr>
                </a:solidFill>
              </a:rPr>
              <a:t>。所以会获得第</a:t>
            </a:r>
            <a:r>
              <a:rPr lang="en-US" altLang="zh-CN" dirty="0">
                <a:solidFill>
                  <a:schemeClr val="bg2">
                    <a:lumMod val="25000"/>
                  </a:schemeClr>
                </a:solidFill>
              </a:rPr>
              <a:t>n+1</a:t>
            </a:r>
            <a:r>
              <a:rPr lang="zh-CN" altLang="zh-CN" dirty="0">
                <a:solidFill>
                  <a:schemeClr val="bg2">
                    <a:lumMod val="25000"/>
                  </a:schemeClr>
                </a:solidFill>
              </a:rPr>
              <a:t>个数组元素的值。</a:t>
            </a:r>
          </a:p>
          <a:p>
            <a:pPr marL="0" indent="0">
              <a:buNone/>
            </a:pPr>
            <a:r>
              <a:rPr lang="zh-CN" altLang="zh-CN" dirty="0">
                <a:solidFill>
                  <a:schemeClr val="bg2">
                    <a:lumMod val="25000"/>
                  </a:schemeClr>
                </a:solidFill>
              </a:rPr>
              <a:t>③</a:t>
            </a:r>
            <a:r>
              <a:rPr lang="en-US" altLang="zh-CN" dirty="0">
                <a:solidFill>
                  <a:schemeClr val="bg2">
                    <a:lumMod val="25000"/>
                  </a:schemeClr>
                </a:solidFill>
              </a:rPr>
              <a:t> (*p)++</a:t>
            </a:r>
            <a:r>
              <a:rPr lang="zh-CN" altLang="zh-CN" dirty="0">
                <a:solidFill>
                  <a:schemeClr val="bg2">
                    <a:lumMod val="25000"/>
                  </a:schemeClr>
                </a:solidFill>
              </a:rPr>
              <a:t>会先取得第</a:t>
            </a:r>
            <a:r>
              <a:rPr lang="en-US" altLang="zh-CN" dirty="0">
                <a:solidFill>
                  <a:schemeClr val="bg2">
                    <a:lumMod val="25000"/>
                  </a:schemeClr>
                </a:solidFill>
              </a:rPr>
              <a:t>n</a:t>
            </a:r>
            <a:r>
              <a:rPr lang="zh-CN" altLang="zh-CN" dirty="0">
                <a:solidFill>
                  <a:schemeClr val="bg2">
                    <a:lumMod val="25000"/>
                  </a:schemeClr>
                </a:solidFill>
              </a:rPr>
              <a:t>个元素的值，再对该元素的值加</a:t>
            </a:r>
            <a:r>
              <a:rPr lang="en-US" altLang="zh-CN" dirty="0">
                <a:solidFill>
                  <a:schemeClr val="bg2">
                    <a:lumMod val="25000"/>
                  </a:schemeClr>
                </a:solidFill>
              </a:rPr>
              <a:t>1</a:t>
            </a:r>
            <a:r>
              <a:rPr lang="zh-CN" altLang="zh-CN" dirty="0">
                <a:solidFill>
                  <a:schemeClr val="bg2">
                    <a:lumMod val="25000"/>
                  </a:schemeClr>
                </a:solidFill>
              </a:rPr>
              <a:t>。假设</a:t>
            </a:r>
            <a:r>
              <a:rPr lang="en-US" altLang="zh-CN" dirty="0">
                <a:solidFill>
                  <a:schemeClr val="bg2">
                    <a:lumMod val="25000"/>
                  </a:schemeClr>
                </a:solidFill>
              </a:rPr>
              <a:t>p</a:t>
            </a:r>
            <a:r>
              <a:rPr lang="zh-CN" altLang="zh-CN" dirty="0">
                <a:solidFill>
                  <a:schemeClr val="bg2">
                    <a:lumMod val="25000"/>
                  </a:schemeClr>
                </a:solidFill>
              </a:rPr>
              <a:t>指向第 </a:t>
            </a:r>
            <a:r>
              <a:rPr lang="en-US" altLang="zh-CN" dirty="0">
                <a:solidFill>
                  <a:schemeClr val="bg2">
                    <a:lumMod val="25000"/>
                  </a:schemeClr>
                </a:solidFill>
              </a:rPr>
              <a:t>n</a:t>
            </a:r>
            <a:r>
              <a:rPr lang="zh-CN" altLang="zh-CN" dirty="0">
                <a:solidFill>
                  <a:schemeClr val="bg2">
                    <a:lumMod val="25000"/>
                  </a:schemeClr>
                </a:solidFill>
              </a:rPr>
              <a:t>个元素，并且第</a:t>
            </a:r>
            <a:r>
              <a:rPr lang="en-US" altLang="zh-CN" dirty="0">
                <a:solidFill>
                  <a:schemeClr val="bg2">
                    <a:lumMod val="25000"/>
                  </a:schemeClr>
                </a:solidFill>
              </a:rPr>
              <a:t>n</a:t>
            </a:r>
            <a:r>
              <a:rPr lang="zh-CN" altLang="zh-CN" dirty="0">
                <a:solidFill>
                  <a:schemeClr val="bg2">
                    <a:lumMod val="25000"/>
                  </a:schemeClr>
                </a:solidFill>
              </a:rPr>
              <a:t>个元素的值为</a:t>
            </a:r>
            <a:r>
              <a:rPr lang="en-US" altLang="zh-CN" dirty="0">
                <a:solidFill>
                  <a:schemeClr val="bg2">
                    <a:lumMod val="25000"/>
                  </a:schemeClr>
                </a:solidFill>
              </a:rPr>
              <a:t>99</a:t>
            </a:r>
            <a:r>
              <a:rPr lang="zh-CN" altLang="zh-CN" dirty="0">
                <a:solidFill>
                  <a:schemeClr val="bg2">
                    <a:lumMod val="25000"/>
                  </a:schemeClr>
                </a:solidFill>
              </a:rPr>
              <a:t>，执行完该语句后，第</a:t>
            </a:r>
            <a:r>
              <a:rPr lang="en-US" altLang="zh-CN" dirty="0">
                <a:solidFill>
                  <a:schemeClr val="bg2">
                    <a:lumMod val="25000"/>
                  </a:schemeClr>
                </a:solidFill>
              </a:rPr>
              <a:t>n</a:t>
            </a:r>
            <a:r>
              <a:rPr lang="zh-CN" altLang="zh-CN" dirty="0">
                <a:solidFill>
                  <a:schemeClr val="bg2">
                    <a:lumMod val="25000"/>
                  </a:schemeClr>
                </a:solidFill>
              </a:rPr>
              <a:t>个元素的值就会变为</a:t>
            </a:r>
            <a:r>
              <a:rPr lang="en-US" altLang="zh-CN" dirty="0">
                <a:solidFill>
                  <a:schemeClr val="bg2">
                    <a:lumMod val="25000"/>
                  </a:schemeClr>
                </a:solidFill>
              </a:rPr>
              <a:t>100</a:t>
            </a:r>
            <a:r>
              <a:rPr lang="zh-CN" altLang="zh-CN" dirty="0">
                <a:solidFill>
                  <a:schemeClr val="bg2">
                    <a:lumMod val="25000"/>
                  </a:schemeClr>
                </a:solidFill>
              </a:rPr>
              <a:t>。</a:t>
            </a:r>
            <a:endParaRPr lang="zh-CN" altLang="en-US" dirty="0"/>
          </a:p>
        </p:txBody>
      </p:sp>
    </p:spTree>
    <p:extLst>
      <p:ext uri="{BB962C8B-B14F-4D97-AF65-F5344CB8AC3E}">
        <p14:creationId xmlns:p14="http://schemas.microsoft.com/office/powerpoint/2010/main" val="1923166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45996"/>
            <a:ext cx="11193880" cy="5205045"/>
          </a:xfrm>
        </p:spPr>
        <p:txBody>
          <a:bodyPr>
            <a:normAutofit fontScale="47500" lnSpcReduction="20000"/>
          </a:bodyPr>
          <a:lstStyle/>
          <a:p>
            <a:pPr marL="0" indent="0">
              <a:buNone/>
            </a:pPr>
            <a:r>
              <a:rPr lang="en-US" altLang="zh-CN" dirty="0">
                <a:solidFill>
                  <a:schemeClr val="bg2">
                    <a:lumMod val="25000"/>
                  </a:schemeClr>
                </a:solidFill>
              </a:rPr>
              <a:t>8.3.2  </a:t>
            </a:r>
            <a:r>
              <a:rPr lang="zh-CN" altLang="zh-CN" dirty="0">
                <a:solidFill>
                  <a:schemeClr val="bg2">
                    <a:lumMod val="25000"/>
                  </a:schemeClr>
                </a:solidFill>
              </a:rPr>
              <a:t>指向二维数组的指针</a:t>
            </a:r>
          </a:p>
          <a:p>
            <a:pPr marL="0" indent="0">
              <a:buNone/>
            </a:pPr>
            <a:r>
              <a:rPr lang="zh-CN" altLang="zh-CN" dirty="0" smtClean="0">
                <a:solidFill>
                  <a:schemeClr val="bg2">
                    <a:lumMod val="25000"/>
                  </a:schemeClr>
                </a:solidFill>
              </a:rPr>
              <a:t>二</a:t>
            </a:r>
            <a:r>
              <a:rPr lang="zh-CN" altLang="zh-CN" dirty="0">
                <a:solidFill>
                  <a:schemeClr val="bg2">
                    <a:lumMod val="25000"/>
                  </a:schemeClr>
                </a:solidFill>
              </a:rPr>
              <a:t>维数组可看成由特殊的一维数组组成，一维数组的每个元素还是一个一维数组。二维数组在概念上是二维的，有行和列，但在内存中所有的数组元素都是连续排列的，它们之间没有“缝隙”。以下面的二维数组</a:t>
            </a:r>
            <a:r>
              <a:rPr lang="en-US" altLang="zh-CN" dirty="0">
                <a:solidFill>
                  <a:schemeClr val="bg2">
                    <a:lumMod val="25000"/>
                  </a:schemeClr>
                </a:solidFill>
              </a:rPr>
              <a:t>a</a:t>
            </a:r>
            <a:r>
              <a:rPr lang="zh-CN" altLang="zh-CN" dirty="0">
                <a:solidFill>
                  <a:schemeClr val="bg2">
                    <a:lumMod val="25000"/>
                  </a:schemeClr>
                </a:solidFill>
              </a:rPr>
              <a:t>为例：</a:t>
            </a:r>
          </a:p>
          <a:p>
            <a:pPr marL="0" indent="0">
              <a:buNone/>
            </a:pPr>
            <a:r>
              <a:rPr lang="en-US" altLang="zh-CN" dirty="0" err="1">
                <a:solidFill>
                  <a:schemeClr val="bg2">
                    <a:lumMod val="25000"/>
                  </a:schemeClr>
                </a:solidFill>
              </a:rPr>
              <a:t>int</a:t>
            </a:r>
            <a:r>
              <a:rPr lang="en-US" altLang="zh-CN" dirty="0">
                <a:solidFill>
                  <a:schemeClr val="bg2">
                    <a:lumMod val="25000"/>
                  </a:schemeClr>
                </a:solidFill>
              </a:rPr>
              <a:t> a[3][4] = { {0, 1, 2, 3}, {4, 5, 6, 7}, {8, 9, 10, 11} };</a:t>
            </a:r>
            <a:endParaRPr lang="zh-CN" altLang="zh-CN" dirty="0">
              <a:solidFill>
                <a:schemeClr val="bg2">
                  <a:lumMod val="25000"/>
                </a:schemeClr>
              </a:solidFill>
            </a:endParaRPr>
          </a:p>
          <a:p>
            <a:pPr marL="0" indent="0">
              <a:buNone/>
            </a:pPr>
            <a:r>
              <a:rPr lang="zh-CN" altLang="zh-CN" dirty="0">
                <a:solidFill>
                  <a:schemeClr val="bg2">
                    <a:lumMod val="25000"/>
                  </a:schemeClr>
                </a:solidFill>
              </a:rPr>
              <a:t>从概念上理解，</a:t>
            </a:r>
            <a:r>
              <a:rPr lang="en-US" altLang="zh-CN" dirty="0">
                <a:solidFill>
                  <a:schemeClr val="bg2">
                    <a:lumMod val="25000"/>
                  </a:schemeClr>
                </a:solidFill>
              </a:rPr>
              <a:t>a</a:t>
            </a:r>
            <a:r>
              <a:rPr lang="zh-CN" altLang="zh-CN" dirty="0">
                <a:solidFill>
                  <a:schemeClr val="bg2">
                    <a:lumMod val="25000"/>
                  </a:schemeClr>
                </a:solidFill>
              </a:rPr>
              <a:t>的分布像一个矩阵：</a:t>
            </a:r>
          </a:p>
          <a:p>
            <a:pPr marL="0" indent="0">
              <a:buNone/>
            </a:pPr>
            <a:r>
              <a:rPr lang="en-US" altLang="zh-CN" dirty="0">
                <a:solidFill>
                  <a:schemeClr val="bg2">
                    <a:lumMod val="25000"/>
                  </a:schemeClr>
                </a:solidFill>
              </a:rPr>
              <a:t>0   1   2   3</a:t>
            </a:r>
            <a:endParaRPr lang="zh-CN" altLang="zh-CN" dirty="0">
              <a:solidFill>
                <a:schemeClr val="bg2">
                  <a:lumMod val="25000"/>
                </a:schemeClr>
              </a:solidFill>
            </a:endParaRPr>
          </a:p>
          <a:p>
            <a:pPr marL="0" indent="0">
              <a:buNone/>
            </a:pPr>
            <a:r>
              <a:rPr lang="en-US" altLang="zh-CN" dirty="0">
                <a:solidFill>
                  <a:schemeClr val="bg2">
                    <a:lumMod val="25000"/>
                  </a:schemeClr>
                </a:solidFill>
              </a:rPr>
              <a:t>4   5   6   7</a:t>
            </a:r>
            <a:endParaRPr lang="zh-CN" altLang="zh-CN" dirty="0">
              <a:solidFill>
                <a:schemeClr val="bg2">
                  <a:lumMod val="25000"/>
                </a:schemeClr>
              </a:solidFill>
            </a:endParaRPr>
          </a:p>
          <a:p>
            <a:pPr marL="0" indent="0">
              <a:buNone/>
            </a:pPr>
            <a:r>
              <a:rPr lang="en-US" altLang="zh-CN" dirty="0">
                <a:solidFill>
                  <a:schemeClr val="bg2">
                    <a:lumMod val="25000"/>
                  </a:schemeClr>
                </a:solidFill>
              </a:rPr>
              <a:t>8   9  10  11</a:t>
            </a:r>
            <a:endParaRPr lang="zh-CN" altLang="zh-CN" dirty="0">
              <a:solidFill>
                <a:schemeClr val="bg2">
                  <a:lumMod val="25000"/>
                </a:schemeClr>
              </a:solidFill>
            </a:endParaRPr>
          </a:p>
          <a:p>
            <a:pPr marL="0" indent="0">
              <a:buNone/>
            </a:pPr>
            <a:r>
              <a:rPr lang="zh-CN" altLang="zh-CN" dirty="0">
                <a:solidFill>
                  <a:schemeClr val="bg2">
                    <a:lumMod val="25000"/>
                  </a:schemeClr>
                </a:solidFill>
              </a:rPr>
              <a:t>但在内存中，</a:t>
            </a:r>
            <a:r>
              <a:rPr lang="en-US" altLang="zh-CN" dirty="0">
                <a:solidFill>
                  <a:schemeClr val="bg2">
                    <a:lumMod val="25000"/>
                  </a:schemeClr>
                </a:solidFill>
              </a:rPr>
              <a:t>a</a:t>
            </a:r>
            <a:r>
              <a:rPr lang="zh-CN" altLang="zh-CN" dirty="0">
                <a:solidFill>
                  <a:schemeClr val="bg2">
                    <a:lumMod val="25000"/>
                  </a:schemeClr>
                </a:solidFill>
              </a:rPr>
              <a:t>的分布是一维线性的，整个数组占用一块连续的内存。</a:t>
            </a:r>
          </a:p>
          <a:p>
            <a:pPr marL="0" indent="0">
              <a:buNone/>
            </a:pPr>
            <a:r>
              <a:rPr lang="en-US" altLang="zh-CN" dirty="0">
                <a:solidFill>
                  <a:schemeClr val="bg2">
                    <a:lumMod val="25000"/>
                  </a:schemeClr>
                </a:solidFill>
              </a:rPr>
              <a:t>C</a:t>
            </a:r>
            <a:r>
              <a:rPr lang="zh-CN" altLang="zh-CN" dirty="0">
                <a:solidFill>
                  <a:schemeClr val="bg2">
                    <a:lumMod val="25000"/>
                  </a:schemeClr>
                </a:solidFill>
              </a:rPr>
              <a:t>语言中的二维数组是按行排列的，也就是先存放</a:t>
            </a:r>
            <a:r>
              <a:rPr lang="en-US" altLang="zh-CN" dirty="0">
                <a:solidFill>
                  <a:schemeClr val="bg2">
                    <a:lumMod val="25000"/>
                  </a:schemeClr>
                </a:solidFill>
              </a:rPr>
              <a:t> a[0]</a:t>
            </a:r>
            <a:r>
              <a:rPr lang="zh-CN" altLang="zh-CN" dirty="0">
                <a:solidFill>
                  <a:schemeClr val="bg2">
                    <a:lumMod val="25000"/>
                  </a:schemeClr>
                </a:solidFill>
              </a:rPr>
              <a:t>行，再存放</a:t>
            </a:r>
            <a:r>
              <a:rPr lang="en-US" altLang="zh-CN" dirty="0">
                <a:solidFill>
                  <a:schemeClr val="bg2">
                    <a:lumMod val="25000"/>
                  </a:schemeClr>
                </a:solidFill>
              </a:rPr>
              <a:t>a[1]</a:t>
            </a:r>
            <a:r>
              <a:rPr lang="zh-CN" altLang="zh-CN" dirty="0">
                <a:solidFill>
                  <a:schemeClr val="bg2">
                    <a:lumMod val="25000"/>
                  </a:schemeClr>
                </a:solidFill>
              </a:rPr>
              <a:t>行，最后存放</a:t>
            </a:r>
            <a:r>
              <a:rPr lang="en-US" altLang="zh-CN" dirty="0">
                <a:solidFill>
                  <a:schemeClr val="bg2">
                    <a:lumMod val="25000"/>
                  </a:schemeClr>
                </a:solidFill>
              </a:rPr>
              <a:t>a[2] </a:t>
            </a:r>
            <a:r>
              <a:rPr lang="zh-CN" altLang="zh-CN" dirty="0">
                <a:solidFill>
                  <a:schemeClr val="bg2">
                    <a:lumMod val="25000"/>
                  </a:schemeClr>
                </a:solidFill>
              </a:rPr>
              <a:t>行；每行中的</a:t>
            </a:r>
            <a:r>
              <a:rPr lang="en-US" altLang="zh-CN" dirty="0">
                <a:solidFill>
                  <a:schemeClr val="bg2">
                    <a:lumMod val="25000"/>
                  </a:schemeClr>
                </a:solidFill>
              </a:rPr>
              <a:t>4</a:t>
            </a:r>
            <a:r>
              <a:rPr lang="zh-CN" altLang="zh-CN" dirty="0">
                <a:solidFill>
                  <a:schemeClr val="bg2">
                    <a:lumMod val="25000"/>
                  </a:schemeClr>
                </a:solidFill>
              </a:rPr>
              <a:t>个元素也是依次存放。数组</a:t>
            </a:r>
            <a:r>
              <a:rPr lang="en-US" altLang="zh-CN" dirty="0">
                <a:solidFill>
                  <a:schemeClr val="bg2">
                    <a:lumMod val="25000"/>
                  </a:schemeClr>
                </a:solidFill>
              </a:rPr>
              <a:t>a</a:t>
            </a:r>
            <a:r>
              <a:rPr lang="zh-CN" altLang="zh-CN" dirty="0">
                <a:solidFill>
                  <a:schemeClr val="bg2">
                    <a:lumMod val="25000"/>
                  </a:schemeClr>
                </a:solidFill>
              </a:rPr>
              <a:t>为</a:t>
            </a:r>
            <a:r>
              <a:rPr lang="en-US" altLang="zh-CN" dirty="0" err="1">
                <a:solidFill>
                  <a:schemeClr val="bg2">
                    <a:lumMod val="25000"/>
                  </a:schemeClr>
                </a:solidFill>
              </a:rPr>
              <a:t>int</a:t>
            </a:r>
            <a:r>
              <a:rPr lang="zh-CN" altLang="zh-CN" dirty="0">
                <a:solidFill>
                  <a:schemeClr val="bg2">
                    <a:lumMod val="25000"/>
                  </a:schemeClr>
                </a:solidFill>
              </a:rPr>
              <a:t>类型，每个元素占用</a:t>
            </a:r>
            <a:r>
              <a:rPr lang="en-US" altLang="zh-CN" dirty="0">
                <a:solidFill>
                  <a:schemeClr val="bg2">
                    <a:lumMod val="25000"/>
                  </a:schemeClr>
                </a:solidFill>
              </a:rPr>
              <a:t>4</a:t>
            </a:r>
            <a:r>
              <a:rPr lang="zh-CN" altLang="zh-CN" dirty="0">
                <a:solidFill>
                  <a:schemeClr val="bg2">
                    <a:lumMod val="25000"/>
                  </a:schemeClr>
                </a:solidFill>
              </a:rPr>
              <a:t>个字节，整个数组共占用</a:t>
            </a:r>
            <a:r>
              <a:rPr lang="en-US" altLang="zh-CN" dirty="0">
                <a:solidFill>
                  <a:schemeClr val="bg2">
                    <a:lumMod val="25000"/>
                  </a:schemeClr>
                </a:solidFill>
              </a:rPr>
              <a:t>4</a:t>
            </a:r>
            <a:r>
              <a:rPr lang="zh-CN" altLang="zh-CN" dirty="0">
                <a:solidFill>
                  <a:schemeClr val="bg2">
                    <a:lumMod val="25000"/>
                  </a:schemeClr>
                </a:solidFill>
              </a:rPr>
              <a:t>×</a:t>
            </a:r>
            <a:r>
              <a:rPr lang="en-US" altLang="zh-CN" dirty="0">
                <a:solidFill>
                  <a:schemeClr val="bg2">
                    <a:lumMod val="25000"/>
                  </a:schemeClr>
                </a:solidFill>
              </a:rPr>
              <a:t>(3</a:t>
            </a:r>
            <a:r>
              <a:rPr lang="zh-CN" altLang="zh-CN" dirty="0">
                <a:solidFill>
                  <a:schemeClr val="bg2">
                    <a:lumMod val="25000"/>
                  </a:schemeClr>
                </a:solidFill>
              </a:rPr>
              <a:t>×</a:t>
            </a:r>
            <a:r>
              <a:rPr lang="en-US" altLang="zh-CN" dirty="0">
                <a:solidFill>
                  <a:schemeClr val="bg2">
                    <a:lumMod val="25000"/>
                  </a:schemeClr>
                </a:solidFill>
              </a:rPr>
              <a:t>4) = 48</a:t>
            </a:r>
            <a:r>
              <a:rPr lang="zh-CN" altLang="zh-CN" dirty="0">
                <a:solidFill>
                  <a:schemeClr val="bg2">
                    <a:lumMod val="25000"/>
                  </a:schemeClr>
                </a:solidFill>
              </a:rPr>
              <a:t>个字节。</a:t>
            </a:r>
          </a:p>
          <a:p>
            <a:pPr marL="0" indent="0">
              <a:buNone/>
            </a:pPr>
            <a:r>
              <a:rPr lang="en-US" altLang="zh-CN" dirty="0">
                <a:solidFill>
                  <a:schemeClr val="bg2">
                    <a:lumMod val="25000"/>
                  </a:schemeClr>
                </a:solidFill>
              </a:rPr>
              <a:t>C</a:t>
            </a:r>
            <a:r>
              <a:rPr lang="zh-CN" altLang="zh-CN" dirty="0">
                <a:solidFill>
                  <a:schemeClr val="bg2">
                    <a:lumMod val="25000"/>
                  </a:schemeClr>
                </a:solidFill>
              </a:rPr>
              <a:t>语言允许把一个二维数组分解成多个一维数组来处理。对于数组</a:t>
            </a:r>
            <a:r>
              <a:rPr lang="en-US" altLang="zh-CN" dirty="0">
                <a:solidFill>
                  <a:schemeClr val="bg2">
                    <a:lumMod val="25000"/>
                  </a:schemeClr>
                </a:solidFill>
              </a:rPr>
              <a:t>a</a:t>
            </a:r>
            <a:r>
              <a:rPr lang="zh-CN" altLang="zh-CN" dirty="0">
                <a:solidFill>
                  <a:schemeClr val="bg2">
                    <a:lumMod val="25000"/>
                  </a:schemeClr>
                </a:solidFill>
              </a:rPr>
              <a:t>，它可以分解成三个一维数组，即</a:t>
            </a:r>
            <a:r>
              <a:rPr lang="en-US" altLang="zh-CN" dirty="0">
                <a:solidFill>
                  <a:schemeClr val="bg2">
                    <a:lumMod val="25000"/>
                  </a:schemeClr>
                </a:solidFill>
              </a:rPr>
              <a:t>a[0]</a:t>
            </a:r>
            <a:r>
              <a:rPr lang="zh-CN" altLang="zh-CN" dirty="0">
                <a:solidFill>
                  <a:schemeClr val="bg2">
                    <a:lumMod val="25000"/>
                  </a:schemeClr>
                </a:solidFill>
              </a:rPr>
              <a:t>、</a:t>
            </a:r>
            <a:r>
              <a:rPr lang="en-US" altLang="zh-CN" dirty="0">
                <a:solidFill>
                  <a:schemeClr val="bg2">
                    <a:lumMod val="25000"/>
                  </a:schemeClr>
                </a:solidFill>
              </a:rPr>
              <a:t>a[1]</a:t>
            </a:r>
            <a:r>
              <a:rPr lang="zh-CN" altLang="zh-CN" dirty="0">
                <a:solidFill>
                  <a:schemeClr val="bg2">
                    <a:lumMod val="25000"/>
                  </a:schemeClr>
                </a:solidFill>
              </a:rPr>
              <a:t>、</a:t>
            </a:r>
            <a:r>
              <a:rPr lang="en-US" altLang="zh-CN" dirty="0">
                <a:solidFill>
                  <a:schemeClr val="bg2">
                    <a:lumMod val="25000"/>
                  </a:schemeClr>
                </a:solidFill>
              </a:rPr>
              <a:t>a[2]</a:t>
            </a:r>
            <a:r>
              <a:rPr lang="zh-CN" altLang="zh-CN" dirty="0">
                <a:solidFill>
                  <a:schemeClr val="bg2">
                    <a:lumMod val="25000"/>
                  </a:schemeClr>
                </a:solidFill>
              </a:rPr>
              <a:t>。每一个一维数组又包含了</a:t>
            </a:r>
            <a:r>
              <a:rPr lang="en-US" altLang="zh-CN" dirty="0">
                <a:solidFill>
                  <a:schemeClr val="bg2">
                    <a:lumMod val="25000"/>
                  </a:schemeClr>
                </a:solidFill>
              </a:rPr>
              <a:t>4</a:t>
            </a:r>
            <a:r>
              <a:rPr lang="zh-CN" altLang="zh-CN" dirty="0">
                <a:solidFill>
                  <a:schemeClr val="bg2">
                    <a:lumMod val="25000"/>
                  </a:schemeClr>
                </a:solidFill>
              </a:rPr>
              <a:t>个元素，例如</a:t>
            </a:r>
            <a:r>
              <a:rPr lang="en-US" altLang="zh-CN" dirty="0">
                <a:solidFill>
                  <a:schemeClr val="bg2">
                    <a:lumMod val="25000"/>
                  </a:schemeClr>
                </a:solidFill>
              </a:rPr>
              <a:t>a[0]</a:t>
            </a:r>
            <a:r>
              <a:rPr lang="zh-CN" altLang="zh-CN" dirty="0">
                <a:solidFill>
                  <a:schemeClr val="bg2">
                    <a:lumMod val="25000"/>
                  </a:schemeClr>
                </a:solidFill>
              </a:rPr>
              <a:t>包含</a:t>
            </a:r>
            <a:r>
              <a:rPr lang="en-US" altLang="zh-CN" dirty="0">
                <a:solidFill>
                  <a:schemeClr val="bg2">
                    <a:lumMod val="25000"/>
                  </a:schemeClr>
                </a:solidFill>
              </a:rPr>
              <a:t>a[0][0]</a:t>
            </a:r>
            <a:r>
              <a:rPr lang="zh-CN" altLang="zh-CN" dirty="0">
                <a:solidFill>
                  <a:schemeClr val="bg2">
                    <a:lumMod val="25000"/>
                  </a:schemeClr>
                </a:solidFill>
              </a:rPr>
              <a:t>、</a:t>
            </a:r>
            <a:r>
              <a:rPr lang="en-US" altLang="zh-CN" dirty="0">
                <a:solidFill>
                  <a:schemeClr val="bg2">
                    <a:lumMod val="25000"/>
                  </a:schemeClr>
                </a:solidFill>
              </a:rPr>
              <a:t>a[0][1]</a:t>
            </a:r>
            <a:r>
              <a:rPr lang="zh-CN" altLang="zh-CN" dirty="0">
                <a:solidFill>
                  <a:schemeClr val="bg2">
                    <a:lumMod val="25000"/>
                  </a:schemeClr>
                </a:solidFill>
              </a:rPr>
              <a:t>、</a:t>
            </a:r>
            <a:r>
              <a:rPr lang="en-US" altLang="zh-CN" dirty="0">
                <a:solidFill>
                  <a:schemeClr val="bg2">
                    <a:lumMod val="25000"/>
                  </a:schemeClr>
                </a:solidFill>
              </a:rPr>
              <a:t>a[0][2]</a:t>
            </a:r>
            <a:r>
              <a:rPr lang="zh-CN" altLang="zh-CN" dirty="0">
                <a:solidFill>
                  <a:schemeClr val="bg2">
                    <a:lumMod val="25000"/>
                  </a:schemeClr>
                </a:solidFill>
              </a:rPr>
              <a:t>、</a:t>
            </a:r>
            <a:r>
              <a:rPr lang="en-US" altLang="zh-CN" dirty="0">
                <a:solidFill>
                  <a:schemeClr val="bg2">
                    <a:lumMod val="25000"/>
                  </a:schemeClr>
                </a:solidFill>
              </a:rPr>
              <a:t>a[0][3]</a:t>
            </a:r>
            <a:r>
              <a:rPr lang="zh-CN" altLang="zh-CN" dirty="0">
                <a:solidFill>
                  <a:schemeClr val="bg2">
                    <a:lumMod val="25000"/>
                  </a:schemeClr>
                </a:solidFill>
              </a:rPr>
              <a:t>。</a:t>
            </a:r>
          </a:p>
          <a:p>
            <a:pPr marL="0" indent="0">
              <a:buNone/>
            </a:pPr>
            <a:r>
              <a:rPr lang="zh-CN" altLang="zh-CN" dirty="0">
                <a:solidFill>
                  <a:schemeClr val="bg2">
                    <a:lumMod val="25000"/>
                  </a:schemeClr>
                </a:solidFill>
              </a:rPr>
              <a:t>使用指针访问二维数组的元素，要解决的关键问题是如何让指针准确定位到欲访问的元素在内存中的起始地址，即通过建立正确的映射关系，使得程序中的逻辑地址准确地映射到欲访问的元素在内存中的物理地址。尽管逻辑地址到物理地址映射的实现是由编译系统完成的，但程序员必须清楚不同的逻辑地址映射到物理地址的规则，才能使编写的代码正确实现预想的功能。</a:t>
            </a:r>
          </a:p>
          <a:p>
            <a:pPr marL="0" indent="0">
              <a:buNone/>
            </a:pPr>
            <a:r>
              <a:rPr lang="zh-CN" altLang="zh-CN" dirty="0">
                <a:solidFill>
                  <a:schemeClr val="bg2">
                    <a:lumMod val="25000"/>
                  </a:schemeClr>
                </a:solidFill>
              </a:rPr>
              <a:t>一维数组中，逻辑地址到物理地址的映射规则比较简单，因为数组名直接表示的就是数组首元素的地址，移动的单位步长就是数组元素基类型占用内存单元的长度，因此，只要定义一个基类型与数组元素相同的指针变量指向数组，就可以通过简单的映射实现逻辑地址到物理地址的转换。例如定义一个指针变量</a:t>
            </a:r>
            <a:r>
              <a:rPr lang="en-US" altLang="zh-CN" dirty="0">
                <a:solidFill>
                  <a:schemeClr val="bg2">
                    <a:lumMod val="25000"/>
                  </a:schemeClr>
                </a:solidFill>
              </a:rPr>
              <a:t>p</a:t>
            </a:r>
            <a:r>
              <a:rPr lang="zh-CN" altLang="zh-CN" dirty="0">
                <a:solidFill>
                  <a:schemeClr val="bg2">
                    <a:lumMod val="25000"/>
                  </a:schemeClr>
                </a:solidFill>
              </a:rPr>
              <a:t>指向有</a:t>
            </a:r>
            <a:r>
              <a:rPr lang="en-US" altLang="zh-CN" dirty="0">
                <a:solidFill>
                  <a:schemeClr val="bg2">
                    <a:lumMod val="25000"/>
                  </a:schemeClr>
                </a:solidFill>
              </a:rPr>
              <a:t>n</a:t>
            </a:r>
            <a:r>
              <a:rPr lang="zh-CN" altLang="zh-CN" dirty="0">
                <a:solidFill>
                  <a:schemeClr val="bg2">
                    <a:lumMod val="25000"/>
                  </a:schemeClr>
                </a:solidFill>
              </a:rPr>
              <a:t>个元素的一维数组</a:t>
            </a:r>
            <a:r>
              <a:rPr lang="en-US" altLang="zh-CN" dirty="0">
                <a:solidFill>
                  <a:schemeClr val="bg2">
                    <a:lumMod val="25000"/>
                  </a:schemeClr>
                </a:solidFill>
              </a:rPr>
              <a:t>a</a:t>
            </a:r>
            <a:r>
              <a:rPr lang="zh-CN" altLang="zh-CN" dirty="0">
                <a:solidFill>
                  <a:schemeClr val="bg2">
                    <a:lumMod val="25000"/>
                  </a:schemeClr>
                </a:solidFill>
              </a:rPr>
              <a:t>，用下面的映射关系就可以实现</a:t>
            </a:r>
            <a:r>
              <a:rPr lang="en-US" altLang="zh-CN" dirty="0">
                <a:solidFill>
                  <a:schemeClr val="bg2">
                    <a:lumMod val="25000"/>
                  </a:schemeClr>
                </a:solidFill>
              </a:rPr>
              <a:t>p</a:t>
            </a:r>
            <a:r>
              <a:rPr lang="zh-CN" altLang="zh-CN" dirty="0">
                <a:solidFill>
                  <a:schemeClr val="bg2">
                    <a:lumMod val="25000"/>
                  </a:schemeClr>
                </a:solidFill>
              </a:rPr>
              <a:t>对数组元素</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=0,1,2,</a:t>
            </a:r>
            <a:r>
              <a:rPr lang="zh-CN" altLang="zh-CN" dirty="0">
                <a:solidFill>
                  <a:schemeClr val="bg2">
                    <a:lumMod val="25000"/>
                  </a:schemeClr>
                </a:solidFill>
              </a:rPr>
              <a:t>…</a:t>
            </a:r>
            <a:r>
              <a:rPr lang="en-US" altLang="zh-CN" dirty="0">
                <a:solidFill>
                  <a:schemeClr val="bg2">
                    <a:lumMod val="25000"/>
                  </a:schemeClr>
                </a:solidFill>
              </a:rPr>
              <a:t>,n-1</a:t>
            </a:r>
            <a:r>
              <a:rPr lang="zh-CN" altLang="zh-CN" dirty="0">
                <a:solidFill>
                  <a:schemeClr val="bg2">
                    <a:lumMod val="25000"/>
                  </a:schemeClr>
                </a:solidFill>
              </a:rPr>
              <a:t>）的定位。</a:t>
            </a:r>
          </a:p>
          <a:p>
            <a:pPr marL="0" indent="0">
              <a:buNone/>
            </a:pPr>
            <a:r>
              <a:rPr lang="en-US" altLang="zh-CN" dirty="0">
                <a:solidFill>
                  <a:schemeClr val="bg2">
                    <a:lumMod val="25000"/>
                  </a:schemeClr>
                </a:solidFill>
              </a:rPr>
              <a:t>p=</a:t>
            </a:r>
            <a:r>
              <a:rPr lang="en-US" altLang="zh-CN" dirty="0" err="1">
                <a:solidFill>
                  <a:schemeClr val="bg2">
                    <a:lumMod val="25000"/>
                  </a:schemeClr>
                </a:solidFill>
              </a:rPr>
              <a:t>p+i</a:t>
            </a:r>
            <a:r>
              <a:rPr lang="zh-CN" altLang="zh-CN" dirty="0">
                <a:solidFill>
                  <a:schemeClr val="bg2">
                    <a:lumMod val="25000"/>
                  </a:schemeClr>
                </a:solidFill>
              </a:rPr>
              <a:t>；</a:t>
            </a:r>
            <a:r>
              <a:rPr lang="en-US" altLang="zh-CN" dirty="0">
                <a:solidFill>
                  <a:schemeClr val="bg2">
                    <a:lumMod val="25000"/>
                  </a:schemeClr>
                </a:solidFill>
              </a:rPr>
              <a:t>p=</a:t>
            </a:r>
            <a:r>
              <a:rPr lang="en-US" altLang="zh-CN" dirty="0" err="1">
                <a:solidFill>
                  <a:schemeClr val="bg2">
                    <a:lumMod val="25000"/>
                  </a:schemeClr>
                </a:solidFill>
              </a:rPr>
              <a:t>a+i</a:t>
            </a:r>
            <a:r>
              <a:rPr lang="zh-CN" altLang="zh-CN" dirty="0">
                <a:solidFill>
                  <a:schemeClr val="bg2">
                    <a:lumMod val="25000"/>
                  </a:schemeClr>
                </a:solidFill>
              </a:rPr>
              <a:t>；</a:t>
            </a:r>
            <a:r>
              <a:rPr lang="en-US" altLang="zh-CN" dirty="0">
                <a:solidFill>
                  <a:schemeClr val="bg2">
                    <a:lumMod val="25000"/>
                  </a:schemeClr>
                </a:solidFill>
              </a:rPr>
              <a:t>p=&amp;a[0]+</a:t>
            </a:r>
            <a:r>
              <a:rPr lang="en-US" altLang="zh-CN" dirty="0" err="1">
                <a:solidFill>
                  <a:schemeClr val="bg2">
                    <a:lumMod val="25000"/>
                  </a:schemeClr>
                </a:solidFill>
              </a:rPr>
              <a:t>i</a:t>
            </a:r>
            <a:r>
              <a:rPr lang="en-US" altLang="zh-CN" dirty="0">
                <a:solidFill>
                  <a:schemeClr val="bg2">
                    <a:lumMod val="25000"/>
                  </a:schemeClr>
                </a:solidFill>
              </a:rPr>
              <a:t>*</a:t>
            </a:r>
            <a:r>
              <a:rPr lang="en-US" altLang="zh-CN" dirty="0" err="1">
                <a:solidFill>
                  <a:schemeClr val="bg2">
                    <a:lumMod val="25000"/>
                  </a:schemeClr>
                </a:solidFill>
              </a:rPr>
              <a:t>sizeof</a:t>
            </a:r>
            <a:r>
              <a:rPr lang="en-US" altLang="zh-CN" dirty="0">
                <a:solidFill>
                  <a:schemeClr val="bg2">
                    <a:lumMod val="25000"/>
                  </a:schemeClr>
                </a:solidFill>
              </a:rPr>
              <a:t>(</a:t>
            </a:r>
            <a:r>
              <a:rPr lang="zh-CN" altLang="zh-CN" dirty="0">
                <a:solidFill>
                  <a:schemeClr val="bg2">
                    <a:lumMod val="25000"/>
                  </a:schemeClr>
                </a:solidFill>
              </a:rPr>
              <a:t>基类型</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p=&amp;a[</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在程序代码中，使用上面任何一个表达式，编译系统都可以通过指针实现对数组元素存储单元地址的准确定位，规则简单，理解起来也容易。</a:t>
            </a:r>
          </a:p>
          <a:p>
            <a:pPr marL="0" indent="0">
              <a:buNone/>
            </a:pPr>
            <a:r>
              <a:rPr lang="zh-CN" altLang="zh-CN" dirty="0">
                <a:solidFill>
                  <a:schemeClr val="bg2">
                    <a:lumMod val="25000"/>
                  </a:schemeClr>
                </a:solidFill>
              </a:rPr>
              <a:t>对于二维数组，指针可以通过两种方式指向数组，实现通过指针变量间接访问二维数组元素的目的。第一种方式是定义一个与二维数组元素基类型相同的指针变量，直接指向二维数组的元素，这种方式逻辑地址到物理地址的映射规则相对简单。由于二维数组可以看作是由特殊的一维数组组成的，一维数组的每个元素还是一个一维数组。因此，第二种方式是直接定义一个指向一维数组的指针变量，指向二维数组，这种方式逻辑地址到物理地址的映射规则相对复杂。下面具体来看使用指针对二维数组元素的访问方法。</a:t>
            </a:r>
            <a:endParaRPr lang="zh-CN" altLang="en-US" dirty="0"/>
          </a:p>
        </p:txBody>
      </p:sp>
    </p:spTree>
    <p:extLst>
      <p:ext uri="{BB962C8B-B14F-4D97-AF65-F5344CB8AC3E}">
        <p14:creationId xmlns:p14="http://schemas.microsoft.com/office/powerpoint/2010/main" val="39133145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62500" lnSpcReduction="20000"/>
          </a:bodyPr>
          <a:lstStyle/>
          <a:p>
            <a:pPr marL="0" indent="0">
              <a:buNone/>
            </a:pPr>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）指向二维数组元素的指针变量</a:t>
            </a:r>
          </a:p>
          <a:p>
            <a:pPr marL="0" indent="0">
              <a:buNone/>
            </a:pPr>
            <a:r>
              <a:rPr lang="en-US" altLang="zh-CN" dirty="0">
                <a:solidFill>
                  <a:schemeClr val="bg2">
                    <a:lumMod val="25000"/>
                  </a:schemeClr>
                </a:solidFill>
              </a:rPr>
              <a:t>1</a:t>
            </a:r>
            <a:r>
              <a:rPr lang="zh-CN" altLang="zh-CN" dirty="0">
                <a:solidFill>
                  <a:schemeClr val="bg2">
                    <a:lumMod val="25000"/>
                  </a:schemeClr>
                </a:solidFill>
              </a:rPr>
              <a:t>）</a:t>
            </a:r>
            <a:r>
              <a:rPr lang="zh-CN" altLang="zh-CN" dirty="0" smtClean="0">
                <a:solidFill>
                  <a:schemeClr val="bg2">
                    <a:lumMod val="25000"/>
                  </a:schemeClr>
                </a:solidFill>
              </a:rPr>
              <a:t>定义</a:t>
            </a:r>
            <a:r>
              <a:rPr lang="zh-CN" altLang="en-US" dirty="0" smtClean="0">
                <a:solidFill>
                  <a:schemeClr val="bg2">
                    <a:lumMod val="25000"/>
                  </a:schemeClr>
                </a:solidFill>
              </a:rPr>
              <a:t>：</a:t>
            </a:r>
            <a:r>
              <a:rPr lang="zh-CN" altLang="zh-CN" dirty="0" smtClean="0">
                <a:solidFill>
                  <a:schemeClr val="bg2">
                    <a:lumMod val="25000"/>
                  </a:schemeClr>
                </a:solidFill>
              </a:rPr>
              <a:t>指向</a:t>
            </a:r>
            <a:r>
              <a:rPr lang="zh-CN" altLang="zh-CN" dirty="0">
                <a:solidFill>
                  <a:schemeClr val="bg2">
                    <a:lumMod val="25000"/>
                  </a:schemeClr>
                </a:solidFill>
              </a:rPr>
              <a:t>数组元素的指针变量的定义方法与指向变量的指针变量的定义方法相同</a:t>
            </a:r>
            <a:r>
              <a:rPr lang="zh-CN" altLang="zh-CN" dirty="0" smtClean="0">
                <a:solidFill>
                  <a:schemeClr val="bg2">
                    <a:lumMod val="25000"/>
                  </a:schemeClr>
                </a:solidFill>
              </a:rPr>
              <a:t>。例如</a:t>
            </a:r>
            <a:r>
              <a:rPr lang="zh-CN" altLang="zh-CN" dirty="0">
                <a:solidFill>
                  <a:schemeClr val="bg2">
                    <a:lumMod val="25000"/>
                  </a:schemeClr>
                </a:solidFill>
              </a:rPr>
              <a:t>：</a:t>
            </a:r>
          </a:p>
          <a:p>
            <a:pPr marL="0" indent="361950">
              <a:buNone/>
            </a:pPr>
            <a:r>
              <a:rPr lang="en-US" altLang="zh-CN" dirty="0" err="1">
                <a:solidFill>
                  <a:schemeClr val="bg2">
                    <a:lumMod val="25000"/>
                  </a:schemeClr>
                </a:solidFill>
              </a:rPr>
              <a:t>int</a:t>
            </a:r>
            <a:r>
              <a:rPr lang="en-US" altLang="zh-CN" dirty="0">
                <a:solidFill>
                  <a:schemeClr val="bg2">
                    <a:lumMod val="25000"/>
                  </a:schemeClr>
                </a:solidFill>
              </a:rPr>
              <a:t> a[2][3],*p;</a:t>
            </a:r>
            <a:endParaRPr lang="zh-CN" altLang="zh-CN" dirty="0">
              <a:solidFill>
                <a:schemeClr val="bg2">
                  <a:lumMod val="25000"/>
                </a:schemeClr>
              </a:solidFill>
            </a:endParaRPr>
          </a:p>
          <a:p>
            <a:pPr marL="0" indent="361950">
              <a:buNone/>
            </a:pPr>
            <a:r>
              <a:rPr lang="en-US" altLang="zh-CN" dirty="0">
                <a:solidFill>
                  <a:schemeClr val="bg2">
                    <a:lumMod val="25000"/>
                  </a:schemeClr>
                </a:solidFill>
              </a:rPr>
              <a:t>p=&amp;a[0][0];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2</a:t>
            </a:r>
            <a:r>
              <a:rPr lang="zh-CN" altLang="zh-CN" dirty="0">
                <a:solidFill>
                  <a:schemeClr val="bg2">
                    <a:lumMod val="25000"/>
                  </a:schemeClr>
                </a:solidFill>
              </a:rPr>
              <a:t>）地址映射</a:t>
            </a:r>
            <a:r>
              <a:rPr lang="zh-CN" altLang="zh-CN" dirty="0" smtClean="0">
                <a:solidFill>
                  <a:schemeClr val="bg2">
                    <a:lumMod val="25000"/>
                  </a:schemeClr>
                </a:solidFill>
              </a:rPr>
              <a:t>规则</a:t>
            </a:r>
            <a:r>
              <a:rPr lang="zh-CN" altLang="en-US" dirty="0" smtClean="0">
                <a:solidFill>
                  <a:schemeClr val="bg2">
                    <a:lumMod val="25000"/>
                  </a:schemeClr>
                </a:solidFill>
              </a:rPr>
              <a:t>：</a:t>
            </a:r>
            <a:r>
              <a:rPr lang="zh-CN" altLang="zh-CN" dirty="0" smtClean="0">
                <a:solidFill>
                  <a:schemeClr val="bg2">
                    <a:lumMod val="25000"/>
                  </a:schemeClr>
                </a:solidFill>
              </a:rPr>
              <a:t>假设</a:t>
            </a:r>
            <a:r>
              <a:rPr lang="zh-CN" altLang="zh-CN" dirty="0">
                <a:solidFill>
                  <a:schemeClr val="bg2">
                    <a:lumMod val="25000"/>
                  </a:schemeClr>
                </a:solidFill>
              </a:rPr>
              <a:t>定义的二维数组为</a:t>
            </a:r>
            <a:r>
              <a:rPr lang="en-US" altLang="zh-CN" dirty="0">
                <a:solidFill>
                  <a:schemeClr val="bg2">
                    <a:lumMod val="25000"/>
                  </a:schemeClr>
                </a:solidFill>
              </a:rPr>
              <a:t>a[M][N]</a:t>
            </a:r>
            <a:r>
              <a:rPr lang="zh-CN" altLang="zh-CN" dirty="0">
                <a:solidFill>
                  <a:schemeClr val="bg2">
                    <a:lumMod val="25000"/>
                  </a:schemeClr>
                </a:solidFill>
              </a:rPr>
              <a:t>，指向二维数组元素的指针变量</a:t>
            </a:r>
            <a:r>
              <a:rPr lang="en-US" altLang="zh-CN" dirty="0">
                <a:solidFill>
                  <a:schemeClr val="bg2">
                    <a:lumMod val="25000"/>
                  </a:schemeClr>
                </a:solidFill>
              </a:rPr>
              <a:t>p</a:t>
            </a:r>
            <a:r>
              <a:rPr lang="zh-CN" altLang="zh-CN" dirty="0">
                <a:solidFill>
                  <a:schemeClr val="bg2">
                    <a:lumMod val="25000"/>
                  </a:schemeClr>
                </a:solidFill>
              </a:rPr>
              <a:t>指向数组元素</a:t>
            </a:r>
            <a:r>
              <a:rPr lang="en-US" altLang="zh-CN" dirty="0">
                <a:solidFill>
                  <a:schemeClr val="bg2">
                    <a:lumMod val="25000"/>
                  </a:schemeClr>
                </a:solidFill>
              </a:rPr>
              <a:t>a[0][0]</a:t>
            </a:r>
            <a:r>
              <a:rPr lang="zh-CN" altLang="zh-CN" dirty="0">
                <a:solidFill>
                  <a:schemeClr val="bg2">
                    <a:lumMod val="25000"/>
                  </a:schemeClr>
                </a:solidFill>
              </a:rPr>
              <a:t>，即</a:t>
            </a:r>
            <a:r>
              <a:rPr lang="en-US" altLang="zh-CN" dirty="0">
                <a:solidFill>
                  <a:schemeClr val="bg2">
                    <a:lumMod val="25000"/>
                  </a:schemeClr>
                </a:solidFill>
              </a:rPr>
              <a:t>p</a:t>
            </a:r>
            <a:r>
              <a:rPr lang="zh-CN" altLang="zh-CN" dirty="0">
                <a:solidFill>
                  <a:schemeClr val="bg2">
                    <a:lumMod val="25000"/>
                  </a:schemeClr>
                </a:solidFill>
              </a:rPr>
              <a:t>的值为数组元素</a:t>
            </a:r>
            <a:r>
              <a:rPr lang="en-US" altLang="zh-CN" dirty="0">
                <a:solidFill>
                  <a:schemeClr val="bg2">
                    <a:lumMod val="25000"/>
                  </a:schemeClr>
                </a:solidFill>
              </a:rPr>
              <a:t>a[0][0]</a:t>
            </a:r>
            <a:r>
              <a:rPr lang="zh-CN" altLang="zh-CN" dirty="0">
                <a:solidFill>
                  <a:schemeClr val="bg2">
                    <a:lumMod val="25000"/>
                  </a:schemeClr>
                </a:solidFill>
              </a:rPr>
              <a:t>的地址（</a:t>
            </a:r>
            <a:r>
              <a:rPr lang="en-US" altLang="zh-CN" dirty="0">
                <a:solidFill>
                  <a:schemeClr val="bg2">
                    <a:lumMod val="25000"/>
                  </a:schemeClr>
                </a:solidFill>
              </a:rPr>
              <a:t>&amp;a[0][0]</a:t>
            </a:r>
            <a:r>
              <a:rPr lang="zh-CN" altLang="zh-CN" dirty="0">
                <a:solidFill>
                  <a:schemeClr val="bg2">
                    <a:lumMod val="25000"/>
                  </a:schemeClr>
                </a:solidFill>
              </a:rPr>
              <a:t>），在不改变指针变量</a:t>
            </a:r>
            <a:r>
              <a:rPr lang="en-US" altLang="zh-CN" dirty="0">
                <a:solidFill>
                  <a:schemeClr val="bg2">
                    <a:lumMod val="25000"/>
                  </a:schemeClr>
                </a:solidFill>
              </a:rPr>
              <a:t>p</a:t>
            </a:r>
            <a:r>
              <a:rPr lang="zh-CN" altLang="zh-CN" dirty="0">
                <a:solidFill>
                  <a:schemeClr val="bg2">
                    <a:lumMod val="25000"/>
                  </a:schemeClr>
                </a:solidFill>
              </a:rPr>
              <a:t>的值的情况下，使用</a:t>
            </a:r>
            <a:r>
              <a:rPr lang="en-US" altLang="zh-CN" dirty="0">
                <a:solidFill>
                  <a:schemeClr val="bg2">
                    <a:lumMod val="25000"/>
                  </a:schemeClr>
                </a:solidFill>
              </a:rPr>
              <a:t>p</a:t>
            </a:r>
            <a:r>
              <a:rPr lang="zh-CN" altLang="zh-CN" dirty="0">
                <a:solidFill>
                  <a:schemeClr val="bg2">
                    <a:lumMod val="25000"/>
                  </a:schemeClr>
                </a:solidFill>
              </a:rPr>
              <a:t>表示数组元素</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=0,1,2,…,M-1;j=0,1,2,…,N-1</a:t>
            </a:r>
            <a:r>
              <a:rPr lang="zh-CN" altLang="zh-CN" dirty="0">
                <a:solidFill>
                  <a:schemeClr val="bg2">
                    <a:lumMod val="25000"/>
                  </a:schemeClr>
                </a:solidFill>
              </a:rPr>
              <a:t>）的地址（</a:t>
            </a:r>
            <a:r>
              <a:rPr lang="en-US" altLang="zh-CN" dirty="0">
                <a:solidFill>
                  <a:schemeClr val="bg2">
                    <a:lumMod val="25000"/>
                  </a:schemeClr>
                </a:solidFill>
              </a:rPr>
              <a:t>&amp;a[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）的表达式为：</a:t>
            </a:r>
          </a:p>
          <a:p>
            <a:pPr marL="0" indent="0">
              <a:buNone/>
            </a:pPr>
            <a:r>
              <a:rPr lang="en-US" altLang="zh-CN" dirty="0" smtClean="0">
                <a:solidFill>
                  <a:schemeClr val="bg2">
                    <a:lumMod val="25000"/>
                  </a:schemeClr>
                </a:solidFill>
              </a:rPr>
              <a:t>          &amp;</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en-US" altLang="zh-CN" dirty="0" err="1">
                <a:solidFill>
                  <a:schemeClr val="bg2">
                    <a:lumMod val="25000"/>
                  </a:schemeClr>
                </a:solidFill>
              </a:rPr>
              <a:t>p+i</a:t>
            </a:r>
            <a:r>
              <a:rPr lang="en-US" altLang="zh-CN" dirty="0">
                <a:solidFill>
                  <a:schemeClr val="bg2">
                    <a:lumMod val="25000"/>
                  </a:schemeClr>
                </a:solidFill>
              </a:rPr>
              <a:t>*</a:t>
            </a:r>
            <a:r>
              <a:rPr lang="en-US" altLang="zh-CN" dirty="0" err="1">
                <a:solidFill>
                  <a:schemeClr val="bg2">
                    <a:lumMod val="25000"/>
                  </a:schemeClr>
                </a:solidFill>
              </a:rPr>
              <a:t>N+j</a:t>
            </a:r>
            <a:endParaRPr lang="zh-CN" altLang="zh-CN" dirty="0">
              <a:solidFill>
                <a:schemeClr val="bg2">
                  <a:lumMod val="25000"/>
                </a:schemeClr>
              </a:solidFill>
            </a:endParaRPr>
          </a:p>
          <a:p>
            <a:r>
              <a:rPr lang="zh-CN" altLang="zh-CN" dirty="0">
                <a:solidFill>
                  <a:schemeClr val="bg2">
                    <a:lumMod val="25000"/>
                  </a:schemeClr>
                </a:solidFill>
              </a:rPr>
              <a:t>这是因为，根据</a:t>
            </a:r>
            <a:r>
              <a:rPr lang="en-US" altLang="zh-CN" dirty="0">
                <a:solidFill>
                  <a:schemeClr val="bg2">
                    <a:lumMod val="25000"/>
                  </a:schemeClr>
                </a:solidFill>
              </a:rPr>
              <a:t>C</a:t>
            </a:r>
            <a:r>
              <a:rPr lang="zh-CN" altLang="zh-CN" dirty="0">
                <a:solidFill>
                  <a:schemeClr val="bg2">
                    <a:lumMod val="25000"/>
                  </a:schemeClr>
                </a:solidFill>
              </a:rPr>
              <a:t>语言对二维数组 “先行后列”的存储分配规则，数组元素</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之前有</a:t>
            </a:r>
            <a:r>
              <a:rPr lang="en-US" altLang="zh-CN" dirty="0" err="1">
                <a:solidFill>
                  <a:schemeClr val="bg2">
                    <a:lumMod val="25000"/>
                  </a:schemeClr>
                </a:solidFill>
              </a:rPr>
              <a:t>i</a:t>
            </a:r>
            <a:r>
              <a:rPr lang="zh-CN" altLang="zh-CN" dirty="0">
                <a:solidFill>
                  <a:schemeClr val="bg2">
                    <a:lumMod val="25000"/>
                  </a:schemeClr>
                </a:solidFill>
              </a:rPr>
              <a:t>行元素，每行有</a:t>
            </a:r>
            <a:r>
              <a:rPr lang="en-US" altLang="zh-CN" dirty="0">
                <a:solidFill>
                  <a:schemeClr val="bg2">
                    <a:lumMod val="25000"/>
                  </a:schemeClr>
                </a:solidFill>
              </a:rPr>
              <a:t>N</a:t>
            </a:r>
            <a:r>
              <a:rPr lang="zh-CN" altLang="zh-CN" dirty="0">
                <a:solidFill>
                  <a:schemeClr val="bg2">
                    <a:lumMod val="25000"/>
                  </a:schemeClr>
                </a:solidFill>
              </a:rPr>
              <a:t>个元素，在</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所在的行，</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之前还有</a:t>
            </a:r>
            <a:r>
              <a:rPr lang="en-US" altLang="zh-CN" dirty="0">
                <a:solidFill>
                  <a:schemeClr val="bg2">
                    <a:lumMod val="25000"/>
                  </a:schemeClr>
                </a:solidFill>
              </a:rPr>
              <a:t>j</a:t>
            </a:r>
            <a:r>
              <a:rPr lang="zh-CN" altLang="zh-CN" dirty="0">
                <a:solidFill>
                  <a:schemeClr val="bg2">
                    <a:lumMod val="25000"/>
                  </a:schemeClr>
                </a:solidFill>
              </a:rPr>
              <a:t>个数组元素，因此，</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之前的数组元素个数总共有</a:t>
            </a:r>
            <a:r>
              <a:rPr lang="en-US" altLang="zh-CN" dirty="0" err="1">
                <a:solidFill>
                  <a:schemeClr val="bg2">
                    <a:lumMod val="25000"/>
                  </a:schemeClr>
                </a:solidFill>
              </a:rPr>
              <a:t>i</a:t>
            </a:r>
            <a:r>
              <a:rPr lang="zh-CN" altLang="zh-CN" dirty="0">
                <a:solidFill>
                  <a:schemeClr val="bg2">
                    <a:lumMod val="25000"/>
                  </a:schemeClr>
                </a:solidFill>
              </a:rPr>
              <a:t>×</a:t>
            </a:r>
            <a:r>
              <a:rPr lang="en-US" altLang="zh-CN" dirty="0" err="1">
                <a:solidFill>
                  <a:schemeClr val="bg2">
                    <a:lumMod val="25000"/>
                  </a:schemeClr>
                </a:solidFill>
              </a:rPr>
              <a:t>N+j</a:t>
            </a:r>
            <a:r>
              <a:rPr lang="zh-CN" altLang="zh-CN" dirty="0">
                <a:solidFill>
                  <a:schemeClr val="bg2">
                    <a:lumMod val="25000"/>
                  </a:schemeClr>
                </a:solidFill>
              </a:rPr>
              <a:t>。从表达式可以看出，</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与</a:t>
            </a:r>
            <a:r>
              <a:rPr lang="en-US" altLang="zh-CN" dirty="0">
                <a:solidFill>
                  <a:schemeClr val="bg2">
                    <a:lumMod val="25000"/>
                  </a:schemeClr>
                </a:solidFill>
              </a:rPr>
              <a:t>a[0][0]</a:t>
            </a:r>
            <a:r>
              <a:rPr lang="zh-CN" altLang="zh-CN" dirty="0">
                <a:solidFill>
                  <a:schemeClr val="bg2">
                    <a:lumMod val="25000"/>
                  </a:schemeClr>
                </a:solidFill>
              </a:rPr>
              <a:t>间隔</a:t>
            </a:r>
            <a:r>
              <a:rPr lang="en-US" altLang="zh-CN" dirty="0">
                <a:solidFill>
                  <a:schemeClr val="bg2">
                    <a:lumMod val="25000"/>
                  </a:schemeClr>
                </a:solidFill>
              </a:rPr>
              <a:t>(</a:t>
            </a:r>
            <a:r>
              <a:rPr lang="en-US" altLang="zh-CN" dirty="0" err="1">
                <a:solidFill>
                  <a:schemeClr val="bg2">
                    <a:lumMod val="25000"/>
                  </a:schemeClr>
                </a:solidFill>
              </a:rPr>
              <a:t>i×N+j</a:t>
            </a:r>
            <a:r>
              <a:rPr lang="en-US" altLang="zh-CN" dirty="0">
                <a:solidFill>
                  <a:schemeClr val="bg2">
                    <a:lumMod val="25000"/>
                  </a:schemeClr>
                </a:solidFill>
              </a:rPr>
              <a:t>)*</a:t>
            </a:r>
            <a:r>
              <a:rPr lang="en-US" altLang="zh-CN" dirty="0" err="1">
                <a:solidFill>
                  <a:schemeClr val="bg2">
                    <a:lumMod val="25000"/>
                  </a:schemeClr>
                </a:solidFill>
              </a:rPr>
              <a:t>sizeof</a:t>
            </a:r>
            <a:r>
              <a:rPr lang="en-US" altLang="zh-CN" dirty="0">
                <a:solidFill>
                  <a:schemeClr val="bg2">
                    <a:lumMod val="25000"/>
                  </a:schemeClr>
                </a:solidFill>
              </a:rPr>
              <a:t>(</a:t>
            </a:r>
            <a:r>
              <a:rPr lang="zh-CN" altLang="zh-CN" dirty="0">
                <a:solidFill>
                  <a:schemeClr val="bg2">
                    <a:lumMod val="25000"/>
                  </a:schemeClr>
                </a:solidFill>
              </a:rPr>
              <a:t>数组元素基类型</a:t>
            </a:r>
            <a:r>
              <a:rPr lang="en-US" altLang="zh-CN" dirty="0">
                <a:solidFill>
                  <a:schemeClr val="bg2">
                    <a:lumMod val="25000"/>
                  </a:schemeClr>
                </a:solidFill>
              </a:rPr>
              <a:t>)</a:t>
            </a:r>
            <a:r>
              <a:rPr lang="zh-CN" altLang="zh-CN" dirty="0">
                <a:solidFill>
                  <a:schemeClr val="bg2">
                    <a:lumMod val="25000"/>
                  </a:schemeClr>
                </a:solidFill>
              </a:rPr>
              <a:t>个存储单元。</a:t>
            </a:r>
          </a:p>
          <a:p>
            <a:r>
              <a:rPr lang="zh-CN" altLang="zh-CN" dirty="0">
                <a:solidFill>
                  <a:schemeClr val="bg2">
                    <a:lumMod val="25000"/>
                  </a:schemeClr>
                </a:solidFill>
              </a:rPr>
              <a:t>更一般情况下，若</a:t>
            </a:r>
            <a:r>
              <a:rPr lang="en-US" altLang="zh-CN" dirty="0">
                <a:solidFill>
                  <a:schemeClr val="bg2">
                    <a:lumMod val="25000"/>
                  </a:schemeClr>
                </a:solidFill>
              </a:rPr>
              <a:t>p</a:t>
            </a:r>
            <a:r>
              <a:rPr lang="zh-CN" altLang="zh-CN" dirty="0">
                <a:solidFill>
                  <a:schemeClr val="bg2">
                    <a:lumMod val="25000"/>
                  </a:schemeClr>
                </a:solidFill>
              </a:rPr>
              <a:t>开始时指向数组中元素</a:t>
            </a:r>
            <a:r>
              <a:rPr lang="en-US" altLang="zh-CN" dirty="0">
                <a:solidFill>
                  <a:schemeClr val="bg2">
                    <a:lumMod val="25000"/>
                  </a:schemeClr>
                </a:solidFill>
              </a:rPr>
              <a:t>a[m][n](0</a:t>
            </a:r>
            <a:r>
              <a:rPr lang="zh-CN" altLang="zh-CN" dirty="0">
                <a:solidFill>
                  <a:schemeClr val="bg2">
                    <a:lumMod val="25000"/>
                  </a:schemeClr>
                </a:solidFill>
              </a:rPr>
              <a:t>≤</a:t>
            </a:r>
            <a:r>
              <a:rPr lang="en-US" altLang="zh-CN" dirty="0">
                <a:solidFill>
                  <a:schemeClr val="bg2">
                    <a:lumMod val="25000"/>
                  </a:schemeClr>
                </a:solidFill>
              </a:rPr>
              <a:t>m&lt;M; 0</a:t>
            </a:r>
            <a:r>
              <a:rPr lang="zh-CN" altLang="zh-CN" dirty="0">
                <a:solidFill>
                  <a:schemeClr val="bg2">
                    <a:lumMod val="25000"/>
                  </a:schemeClr>
                </a:solidFill>
              </a:rPr>
              <a:t>≤</a:t>
            </a:r>
            <a:r>
              <a:rPr lang="en-US" altLang="zh-CN" dirty="0">
                <a:solidFill>
                  <a:schemeClr val="bg2">
                    <a:lumMod val="25000"/>
                  </a:schemeClr>
                </a:solidFill>
              </a:rPr>
              <a:t>n&lt;N)</a:t>
            </a:r>
            <a:r>
              <a:rPr lang="zh-CN" altLang="zh-CN" dirty="0">
                <a:solidFill>
                  <a:schemeClr val="bg2">
                    <a:lumMod val="25000"/>
                  </a:schemeClr>
                </a:solidFill>
              </a:rPr>
              <a:t>，在不改变指针变量</a:t>
            </a:r>
            <a:r>
              <a:rPr lang="en-US" altLang="zh-CN" dirty="0">
                <a:solidFill>
                  <a:schemeClr val="bg2">
                    <a:lumMod val="25000"/>
                  </a:schemeClr>
                </a:solidFill>
              </a:rPr>
              <a:t>p</a:t>
            </a:r>
            <a:r>
              <a:rPr lang="zh-CN" altLang="zh-CN" dirty="0">
                <a:solidFill>
                  <a:schemeClr val="bg2">
                    <a:lumMod val="25000"/>
                  </a:schemeClr>
                </a:solidFill>
              </a:rPr>
              <a:t>的值的情况下，使用</a:t>
            </a:r>
            <a:r>
              <a:rPr lang="en-US" altLang="zh-CN" dirty="0">
                <a:solidFill>
                  <a:schemeClr val="bg2">
                    <a:lumMod val="25000"/>
                  </a:schemeClr>
                </a:solidFill>
              </a:rPr>
              <a:t>p</a:t>
            </a:r>
            <a:r>
              <a:rPr lang="zh-CN" altLang="zh-CN" dirty="0">
                <a:solidFill>
                  <a:schemeClr val="bg2">
                    <a:lumMod val="25000"/>
                  </a:schemeClr>
                </a:solidFill>
              </a:rPr>
              <a:t>表示数组元素</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=0,1,2,</a:t>
            </a:r>
            <a:r>
              <a:rPr lang="zh-CN" altLang="zh-CN" dirty="0">
                <a:solidFill>
                  <a:schemeClr val="bg2">
                    <a:lumMod val="25000"/>
                  </a:schemeClr>
                </a:solidFill>
              </a:rPr>
              <a:t>…</a:t>
            </a:r>
            <a:r>
              <a:rPr lang="en-US" altLang="zh-CN" dirty="0">
                <a:solidFill>
                  <a:schemeClr val="bg2">
                    <a:lumMod val="25000"/>
                  </a:schemeClr>
                </a:solidFill>
              </a:rPr>
              <a:t>,M-1;j=0,1,2,</a:t>
            </a:r>
            <a:r>
              <a:rPr lang="zh-CN" altLang="zh-CN" dirty="0">
                <a:solidFill>
                  <a:schemeClr val="bg2">
                    <a:lumMod val="25000"/>
                  </a:schemeClr>
                </a:solidFill>
              </a:rPr>
              <a:t>…</a:t>
            </a:r>
            <a:r>
              <a:rPr lang="en-US" altLang="zh-CN" dirty="0">
                <a:solidFill>
                  <a:schemeClr val="bg2">
                    <a:lumMod val="25000"/>
                  </a:schemeClr>
                </a:solidFill>
              </a:rPr>
              <a:t>,N-1</a:t>
            </a:r>
            <a:r>
              <a:rPr lang="zh-CN" altLang="zh-CN" dirty="0">
                <a:solidFill>
                  <a:schemeClr val="bg2">
                    <a:lumMod val="25000"/>
                  </a:schemeClr>
                </a:solidFill>
              </a:rPr>
              <a:t>）的地址（</a:t>
            </a:r>
            <a:r>
              <a:rPr lang="en-US" altLang="zh-CN" dirty="0">
                <a:solidFill>
                  <a:schemeClr val="bg2">
                    <a:lumMod val="25000"/>
                  </a:schemeClr>
                </a:solidFill>
              </a:rPr>
              <a:t>&amp;a[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）的表达式为：</a:t>
            </a:r>
          </a:p>
          <a:p>
            <a:pPr marL="0" indent="0">
              <a:buNone/>
            </a:pPr>
            <a:r>
              <a:rPr lang="en-US" altLang="zh-CN" dirty="0" smtClean="0">
                <a:solidFill>
                  <a:schemeClr val="bg2">
                    <a:lumMod val="25000"/>
                  </a:schemeClr>
                </a:solidFill>
              </a:rPr>
              <a:t>          &amp;</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][j]=p+(</a:t>
            </a:r>
            <a:r>
              <a:rPr lang="en-US" altLang="zh-CN" dirty="0" err="1">
                <a:solidFill>
                  <a:schemeClr val="bg2">
                    <a:lumMod val="25000"/>
                  </a:schemeClr>
                </a:solidFill>
              </a:rPr>
              <a:t>i</a:t>
            </a:r>
            <a:r>
              <a:rPr lang="en-US" altLang="zh-CN" dirty="0">
                <a:solidFill>
                  <a:schemeClr val="bg2">
                    <a:lumMod val="25000"/>
                  </a:schemeClr>
                </a:solidFill>
              </a:rPr>
              <a:t>-m)*N+(j-n)</a:t>
            </a:r>
            <a:endParaRPr lang="zh-CN" altLang="zh-CN" dirty="0">
              <a:solidFill>
                <a:schemeClr val="bg2">
                  <a:lumMod val="25000"/>
                </a:schemeClr>
              </a:solidFill>
            </a:endParaRPr>
          </a:p>
          <a:p>
            <a:r>
              <a:rPr lang="zh-CN" altLang="zh-CN" dirty="0">
                <a:solidFill>
                  <a:schemeClr val="bg2">
                    <a:lumMod val="25000"/>
                  </a:schemeClr>
                </a:solidFill>
              </a:rPr>
              <a:t>根据</a:t>
            </a:r>
            <a:r>
              <a:rPr lang="en-US" altLang="zh-CN" dirty="0">
                <a:solidFill>
                  <a:schemeClr val="bg2">
                    <a:lumMod val="25000"/>
                  </a:schemeClr>
                </a:solidFill>
              </a:rPr>
              <a:t>p</a:t>
            </a:r>
            <a:r>
              <a:rPr lang="zh-CN" altLang="zh-CN" dirty="0">
                <a:solidFill>
                  <a:schemeClr val="bg2">
                    <a:lumMod val="25000"/>
                  </a:schemeClr>
                </a:solidFill>
              </a:rPr>
              <a:t>和数组元素的关系，以上表达式也可以写成</a:t>
            </a:r>
          </a:p>
          <a:p>
            <a:pPr marL="0" indent="0">
              <a:buNone/>
            </a:pPr>
            <a:r>
              <a:rPr lang="en-US" altLang="zh-CN" dirty="0" smtClean="0">
                <a:solidFill>
                  <a:schemeClr val="bg2">
                    <a:lumMod val="25000"/>
                  </a:schemeClr>
                </a:solidFill>
              </a:rPr>
              <a:t>        &amp;</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 &amp;a[m][n]+(</a:t>
            </a:r>
            <a:r>
              <a:rPr lang="en-US" altLang="zh-CN" dirty="0" err="1">
                <a:solidFill>
                  <a:schemeClr val="bg2">
                    <a:lumMod val="25000"/>
                  </a:schemeClr>
                </a:solidFill>
              </a:rPr>
              <a:t>i</a:t>
            </a:r>
            <a:r>
              <a:rPr lang="en-US" altLang="zh-CN" dirty="0">
                <a:solidFill>
                  <a:schemeClr val="bg2">
                    <a:lumMod val="25000"/>
                  </a:schemeClr>
                </a:solidFill>
              </a:rPr>
              <a:t>-m)*N+(j-n)</a:t>
            </a:r>
            <a:endParaRPr lang="zh-CN" altLang="zh-CN" dirty="0">
              <a:solidFill>
                <a:schemeClr val="bg2">
                  <a:lumMod val="25000"/>
                </a:schemeClr>
              </a:solidFill>
            </a:endParaRPr>
          </a:p>
          <a:p>
            <a:pPr marL="0" indent="0">
              <a:buNone/>
            </a:pPr>
            <a:r>
              <a:rPr lang="en-US" altLang="zh-CN" dirty="0">
                <a:solidFill>
                  <a:schemeClr val="bg2">
                    <a:lumMod val="25000"/>
                  </a:schemeClr>
                </a:solidFill>
              </a:rPr>
              <a:t>3</a:t>
            </a:r>
            <a:r>
              <a:rPr lang="zh-CN" altLang="zh-CN" dirty="0">
                <a:solidFill>
                  <a:schemeClr val="bg2">
                    <a:lumMod val="25000"/>
                  </a:schemeClr>
                </a:solidFill>
              </a:rPr>
              <a:t>）应用</a:t>
            </a:r>
          </a:p>
          <a:p>
            <a:r>
              <a:rPr lang="zh-CN" altLang="zh-CN" dirty="0" smtClean="0">
                <a:solidFill>
                  <a:schemeClr val="bg2">
                    <a:lumMod val="25000"/>
                  </a:schemeClr>
                </a:solidFill>
              </a:rPr>
              <a:t>假设</a:t>
            </a:r>
            <a:r>
              <a:rPr lang="zh-CN" altLang="zh-CN" dirty="0">
                <a:solidFill>
                  <a:schemeClr val="bg2">
                    <a:lumMod val="25000"/>
                  </a:schemeClr>
                </a:solidFill>
              </a:rPr>
              <a:t>定义的二维数组为</a:t>
            </a:r>
            <a:r>
              <a:rPr lang="en-US" altLang="zh-CN" dirty="0">
                <a:solidFill>
                  <a:schemeClr val="bg2">
                    <a:lumMod val="25000"/>
                  </a:schemeClr>
                </a:solidFill>
              </a:rPr>
              <a:t>a[M][N]</a:t>
            </a:r>
            <a:r>
              <a:rPr lang="zh-CN" altLang="zh-CN" dirty="0">
                <a:solidFill>
                  <a:schemeClr val="bg2">
                    <a:lumMod val="25000"/>
                  </a:schemeClr>
                </a:solidFill>
              </a:rPr>
              <a:t>，</a:t>
            </a:r>
            <a:r>
              <a:rPr lang="en-US" altLang="zh-CN" dirty="0">
                <a:solidFill>
                  <a:schemeClr val="bg2">
                    <a:lumMod val="25000"/>
                  </a:schemeClr>
                </a:solidFill>
              </a:rPr>
              <a:t>p</a:t>
            </a:r>
            <a:r>
              <a:rPr lang="zh-CN" altLang="zh-CN" dirty="0">
                <a:solidFill>
                  <a:schemeClr val="bg2">
                    <a:lumMod val="25000"/>
                  </a:schemeClr>
                </a:solidFill>
              </a:rPr>
              <a:t>开始时指向数组中元素</a:t>
            </a:r>
            <a:r>
              <a:rPr lang="en-US" altLang="zh-CN" dirty="0">
                <a:solidFill>
                  <a:schemeClr val="bg2">
                    <a:lumMod val="25000"/>
                  </a:schemeClr>
                </a:solidFill>
              </a:rPr>
              <a:t>a[m][n](0</a:t>
            </a:r>
            <a:r>
              <a:rPr lang="zh-CN" altLang="zh-CN" dirty="0">
                <a:solidFill>
                  <a:schemeClr val="bg2">
                    <a:lumMod val="25000"/>
                  </a:schemeClr>
                </a:solidFill>
              </a:rPr>
              <a:t>≤</a:t>
            </a:r>
            <a:r>
              <a:rPr lang="en-US" altLang="zh-CN" dirty="0">
                <a:solidFill>
                  <a:schemeClr val="bg2">
                    <a:lumMod val="25000"/>
                  </a:schemeClr>
                </a:solidFill>
              </a:rPr>
              <a:t>m&lt;M; 0</a:t>
            </a:r>
            <a:r>
              <a:rPr lang="zh-CN" altLang="zh-CN" dirty="0">
                <a:solidFill>
                  <a:schemeClr val="bg2">
                    <a:lumMod val="25000"/>
                  </a:schemeClr>
                </a:solidFill>
              </a:rPr>
              <a:t>≤</a:t>
            </a:r>
            <a:r>
              <a:rPr lang="en-US" altLang="zh-CN" dirty="0">
                <a:solidFill>
                  <a:schemeClr val="bg2">
                    <a:lumMod val="25000"/>
                  </a:schemeClr>
                </a:solidFill>
              </a:rPr>
              <a:t>n&lt;N)</a:t>
            </a:r>
            <a:r>
              <a:rPr lang="zh-CN" altLang="zh-CN" dirty="0">
                <a:solidFill>
                  <a:schemeClr val="bg2">
                    <a:lumMod val="25000"/>
                  </a:schemeClr>
                </a:solidFill>
              </a:rPr>
              <a:t>，则</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r>
              <a:rPr lang="zh-CN" altLang="zh-CN" dirty="0">
                <a:solidFill>
                  <a:schemeClr val="bg2">
                    <a:lumMod val="25000"/>
                  </a:schemeClr>
                </a:solidFill>
              </a:rPr>
              <a:t>的值就可以由以下表达式得到</a:t>
            </a:r>
          </a:p>
          <a:p>
            <a:pPr marL="0" indent="0">
              <a:buNone/>
            </a:pPr>
            <a:r>
              <a:rPr lang="en-US" altLang="zh-CN" dirty="0" smtClean="0">
                <a:solidFill>
                  <a:schemeClr val="bg2">
                    <a:lumMod val="25000"/>
                  </a:schemeClr>
                </a:solidFill>
              </a:rPr>
              <a:t>    a[</a:t>
            </a:r>
            <a:r>
              <a:rPr lang="en-US" altLang="zh-CN" dirty="0" err="1" smtClean="0">
                <a:solidFill>
                  <a:schemeClr val="bg2">
                    <a:lumMod val="25000"/>
                  </a:schemeClr>
                </a:solidFill>
              </a:rPr>
              <a:t>i</a:t>
            </a:r>
            <a:r>
              <a:rPr lang="en-US" altLang="zh-CN" dirty="0">
                <a:solidFill>
                  <a:schemeClr val="bg2">
                    <a:lumMod val="25000"/>
                  </a:schemeClr>
                </a:solidFill>
              </a:rPr>
              <a:t>][j]=*(&amp;a[</a:t>
            </a:r>
            <a:r>
              <a:rPr lang="en-US" altLang="zh-CN" dirty="0" err="1">
                <a:solidFill>
                  <a:schemeClr val="bg2">
                    <a:lumMod val="25000"/>
                  </a:schemeClr>
                </a:solidFill>
              </a:rPr>
              <a:t>i</a:t>
            </a:r>
            <a:r>
              <a:rPr lang="en-US" altLang="zh-CN" dirty="0">
                <a:solidFill>
                  <a:schemeClr val="bg2">
                    <a:lumMod val="25000"/>
                  </a:schemeClr>
                </a:solidFill>
              </a:rPr>
              <a:t>][j])=*(p+(</a:t>
            </a:r>
            <a:r>
              <a:rPr lang="en-US" altLang="zh-CN" dirty="0" err="1">
                <a:solidFill>
                  <a:schemeClr val="bg2">
                    <a:lumMod val="25000"/>
                  </a:schemeClr>
                </a:solidFill>
              </a:rPr>
              <a:t>i</a:t>
            </a:r>
            <a:r>
              <a:rPr lang="en-US" altLang="zh-CN" dirty="0">
                <a:solidFill>
                  <a:schemeClr val="bg2">
                    <a:lumMod val="25000"/>
                  </a:schemeClr>
                </a:solidFill>
              </a:rPr>
              <a:t>-m)*N+(j-n))=*(&amp;a[m][n]+(</a:t>
            </a:r>
            <a:r>
              <a:rPr lang="en-US" altLang="zh-CN" dirty="0" err="1">
                <a:solidFill>
                  <a:schemeClr val="bg2">
                    <a:lumMod val="25000"/>
                  </a:schemeClr>
                </a:solidFill>
              </a:rPr>
              <a:t>i</a:t>
            </a:r>
            <a:r>
              <a:rPr lang="en-US" altLang="zh-CN" dirty="0">
                <a:solidFill>
                  <a:schemeClr val="bg2">
                    <a:lumMod val="25000"/>
                  </a:schemeClr>
                </a:solidFill>
              </a:rPr>
              <a:t>-m)*N+(j-n))</a:t>
            </a:r>
            <a:endParaRPr lang="zh-CN" altLang="en-US" dirty="0"/>
          </a:p>
        </p:txBody>
      </p:sp>
    </p:spTree>
    <p:extLst>
      <p:ext uri="{BB962C8B-B14F-4D97-AF65-F5344CB8AC3E}">
        <p14:creationId xmlns:p14="http://schemas.microsoft.com/office/powerpoint/2010/main" val="3186872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6286"/>
            <a:ext cx="5077533" cy="5275383"/>
          </a:xfrm>
        </p:spPr>
        <p:txBody>
          <a:bodyPr>
            <a:normAutofit fontScale="62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8.7</a:t>
            </a:r>
            <a:r>
              <a:rPr lang="zh-CN" altLang="zh-CN" dirty="0">
                <a:solidFill>
                  <a:schemeClr val="bg2">
                    <a:lumMod val="25000"/>
                  </a:schemeClr>
                </a:solidFill>
              </a:rPr>
              <a:t>用指针变量输入、输出二维数组元素。</a:t>
            </a:r>
          </a:p>
          <a:p>
            <a:pPr marL="0" indent="0">
              <a:buNone/>
            </a:pPr>
            <a:r>
              <a:rPr lang="zh-CN" altLang="zh-CN" dirty="0">
                <a:solidFill>
                  <a:schemeClr val="bg2">
                    <a:lumMod val="25000"/>
                  </a:schemeClr>
                </a:solidFill>
              </a:rPr>
              <a:t>程序：</a:t>
            </a:r>
          </a:p>
          <a:p>
            <a:pPr marL="0" indent="0">
              <a:buNone/>
            </a:pPr>
            <a:r>
              <a:rPr lang="en-US" altLang="zh-CN" dirty="0">
                <a:solidFill>
                  <a:schemeClr val="bg2">
                    <a:lumMod val="25000"/>
                  </a:schemeClr>
                </a:solidFill>
              </a:rPr>
              <a:t>    #include&lt;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viod</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a[3][3],*</a:t>
            </a:r>
            <a:r>
              <a:rPr lang="en-US" altLang="zh-CN" dirty="0" err="1">
                <a:solidFill>
                  <a:schemeClr val="bg2">
                    <a:lumMod val="25000"/>
                  </a:schemeClr>
                </a:solidFill>
              </a:rPr>
              <a:t>p,i,j</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p=&amp;a[0][0];    /*p</a:t>
            </a:r>
            <a:r>
              <a:rPr lang="zh-CN" altLang="zh-CN" dirty="0">
                <a:solidFill>
                  <a:schemeClr val="bg2">
                    <a:lumMod val="25000"/>
                  </a:schemeClr>
                </a:solidFill>
              </a:rPr>
              <a:t>指向数组元素</a:t>
            </a:r>
            <a:r>
              <a:rPr lang="en-US" altLang="zh-CN" dirty="0">
                <a:solidFill>
                  <a:schemeClr val="bg2">
                    <a:lumMod val="25000"/>
                  </a:schemeClr>
                </a:solidFill>
              </a:rPr>
              <a:t>a[0][0]*/</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(“Input a[3][3]:\n”);</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en-US" altLang="zh-CN" dirty="0" err="1">
                <a:solidFill>
                  <a:schemeClr val="bg2">
                    <a:lumMod val="25000"/>
                  </a:schemeClr>
                </a:solidFill>
              </a:rPr>
              <a:t>i</a:t>
            </a:r>
            <a:r>
              <a:rPr lang="en-US" altLang="zh-CN" dirty="0">
                <a:solidFill>
                  <a:schemeClr val="bg2">
                    <a:lumMod val="25000"/>
                  </a:schemeClr>
                </a:solidFill>
              </a:rPr>
              <a:t>=0;i&lt;3;i++)</a:t>
            </a:r>
            <a:endParaRPr lang="zh-CN" altLang="zh-CN" dirty="0">
              <a:solidFill>
                <a:schemeClr val="bg2">
                  <a:lumMod val="25000"/>
                </a:schemeClr>
              </a:solidFill>
            </a:endParaRPr>
          </a:p>
          <a:p>
            <a:pPr marL="0" indent="0">
              <a:buNone/>
            </a:pPr>
            <a:r>
              <a:rPr lang="en-US" altLang="zh-CN" dirty="0">
                <a:solidFill>
                  <a:schemeClr val="bg2">
                    <a:lumMod val="25000"/>
                  </a:schemeClr>
                </a:solidFill>
              </a:rPr>
              <a:t>          for(j=0;j&lt;3;i++)</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scanf</a:t>
            </a:r>
            <a:r>
              <a:rPr lang="en-US" altLang="zh-CN" dirty="0">
                <a:solidFill>
                  <a:schemeClr val="bg2">
                    <a:lumMod val="25000"/>
                  </a:schemeClr>
                </a:solidFill>
              </a:rPr>
              <a:t>(“%d”,p+3*</a:t>
            </a:r>
            <a:r>
              <a:rPr lang="en-US" altLang="zh-CN" dirty="0" err="1">
                <a:solidFill>
                  <a:schemeClr val="bg2">
                    <a:lumMod val="25000"/>
                  </a:schemeClr>
                </a:solidFill>
              </a:rPr>
              <a:t>i+j</a:t>
            </a:r>
            <a:r>
              <a:rPr lang="en-US" altLang="zh-CN" dirty="0">
                <a:solidFill>
                  <a:schemeClr val="bg2">
                    <a:lumMod val="25000"/>
                  </a:schemeClr>
                </a:solidFill>
              </a:rPr>
              <a:t>);    /* p+3*</a:t>
            </a:r>
            <a:r>
              <a:rPr lang="en-US" altLang="zh-CN" dirty="0" err="1">
                <a:solidFill>
                  <a:schemeClr val="bg2">
                    <a:lumMod val="25000"/>
                  </a:schemeClr>
                </a:solidFill>
              </a:rPr>
              <a:t>i+j</a:t>
            </a:r>
            <a:r>
              <a:rPr lang="zh-CN" altLang="zh-CN" dirty="0">
                <a:solidFill>
                  <a:schemeClr val="bg2">
                    <a:lumMod val="25000"/>
                  </a:schemeClr>
                </a:solidFill>
              </a:rPr>
              <a:t>的含义是</a:t>
            </a:r>
            <a:r>
              <a:rPr lang="en-US" altLang="zh-CN" dirty="0">
                <a:solidFill>
                  <a:schemeClr val="bg2">
                    <a:lumMod val="25000"/>
                  </a:schemeClr>
                </a:solidFill>
              </a:rPr>
              <a:t>&amp;a[</a:t>
            </a:r>
            <a:r>
              <a:rPr lang="en-US" altLang="zh-CN" dirty="0" err="1">
                <a:solidFill>
                  <a:schemeClr val="bg2">
                    <a:lumMod val="25000"/>
                  </a:schemeClr>
                </a:solidFill>
              </a:rPr>
              <a:t>i</a:t>
            </a:r>
            <a:r>
              <a:rPr lang="en-US" altLang="zh-CN" dirty="0">
                <a:solidFill>
                  <a:schemeClr val="bg2">
                    <a:lumMod val="25000"/>
                  </a:schemeClr>
                </a:solidFill>
              </a:rPr>
              <a:t>][j]*/</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(“Output a[3][3]:\n”);</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en-US" altLang="zh-CN" dirty="0" err="1">
                <a:solidFill>
                  <a:schemeClr val="bg2">
                    <a:lumMod val="25000"/>
                  </a:schemeClr>
                </a:solidFill>
              </a:rPr>
              <a:t>i</a:t>
            </a:r>
            <a:r>
              <a:rPr lang="en-US" altLang="zh-CN" dirty="0">
                <a:solidFill>
                  <a:schemeClr val="bg2">
                    <a:lumMod val="25000"/>
                  </a:schemeClr>
                </a:solidFill>
              </a:rPr>
              <a:t>=0;i&lt;3;i++)</a:t>
            </a:r>
            <a:endParaRPr lang="zh-CN" altLang="zh-CN" dirty="0">
              <a:solidFill>
                <a:schemeClr val="bg2">
                  <a:lumMod val="25000"/>
                </a:schemeClr>
              </a:solidFill>
            </a:endParaRPr>
          </a:p>
          <a:p>
            <a:pPr marL="0" indent="0">
              <a:buNone/>
            </a:pPr>
            <a:r>
              <a:rPr lang="en-US" altLang="zh-CN" dirty="0">
                <a:solidFill>
                  <a:schemeClr val="bg2">
                    <a:lumMod val="25000"/>
                  </a:schemeClr>
                </a:solidFill>
              </a:rPr>
              <a:t>          {for(j=0;j&lt;3;i++)</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(“%5d”,*(p+3*</a:t>
            </a:r>
            <a:r>
              <a:rPr lang="en-US" altLang="zh-CN" dirty="0" err="1">
                <a:solidFill>
                  <a:schemeClr val="bg2">
                    <a:lumMod val="25000"/>
                  </a:schemeClr>
                </a:solidFill>
              </a:rPr>
              <a:t>i+j</a:t>
            </a:r>
            <a:r>
              <a:rPr lang="en-US" altLang="zh-CN" dirty="0">
                <a:solidFill>
                  <a:schemeClr val="bg2">
                    <a:lumMod val="25000"/>
                  </a:schemeClr>
                </a:solidFill>
              </a:rPr>
              <a:t>));  /* *(p+3*</a:t>
            </a:r>
            <a:r>
              <a:rPr lang="en-US" altLang="zh-CN" dirty="0" err="1">
                <a:solidFill>
                  <a:schemeClr val="bg2">
                    <a:lumMod val="25000"/>
                  </a:schemeClr>
                </a:solidFill>
              </a:rPr>
              <a:t>i+j</a:t>
            </a:r>
            <a:r>
              <a:rPr lang="en-US" altLang="zh-CN" dirty="0">
                <a:solidFill>
                  <a:schemeClr val="bg2">
                    <a:lumMod val="25000"/>
                  </a:schemeClr>
                </a:solidFill>
              </a:rPr>
              <a:t>)</a:t>
            </a:r>
            <a:r>
              <a:rPr lang="zh-CN" altLang="zh-CN" dirty="0">
                <a:solidFill>
                  <a:schemeClr val="bg2">
                    <a:lumMod val="25000"/>
                  </a:schemeClr>
                </a:solidFill>
              </a:rPr>
              <a:t>的含义是</a:t>
            </a:r>
            <a:r>
              <a:rPr lang="en-US" altLang="zh-CN" dirty="0">
                <a:solidFill>
                  <a:schemeClr val="bg2">
                    <a:lumMod val="25000"/>
                  </a:schemeClr>
                </a:solidFill>
              </a:rPr>
              <a:t>a[</a:t>
            </a:r>
            <a:r>
              <a:rPr lang="en-US" altLang="zh-CN" dirty="0" err="1">
                <a:solidFill>
                  <a:schemeClr val="bg2">
                    <a:lumMod val="25000"/>
                  </a:schemeClr>
                </a:solidFill>
              </a:rPr>
              <a:t>i</a:t>
            </a:r>
            <a:r>
              <a:rPr lang="en-US" altLang="zh-CN" dirty="0">
                <a:solidFill>
                  <a:schemeClr val="bg2">
                    <a:lumMod val="25000"/>
                  </a:schemeClr>
                </a:solidFill>
              </a:rPr>
              <a:t>][j]*/</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509891" y="1306287"/>
            <a:ext cx="4916759" cy="4789408"/>
          </a:xfrm>
          <a:prstGeom prst="rect">
            <a:avLst/>
          </a:prstGeom>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程序运行情况如下：</a:t>
            </a: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Input a[3][3]:</a:t>
            </a:r>
          </a:p>
          <a:p>
            <a:pPr marL="0" indent="0">
              <a:buNone/>
            </a:pPr>
            <a:r>
              <a:rPr lang="en-US" altLang="zh-CN" dirty="0" smtClean="0">
                <a:solidFill>
                  <a:schemeClr val="bg2">
                    <a:lumMod val="25000"/>
                  </a:schemeClr>
                </a:solidFill>
              </a:rPr>
              <a:t>    </a:t>
            </a:r>
            <a:r>
              <a:rPr lang="en-US" altLang="zh-CN" u="sng" dirty="0" smtClean="0">
                <a:solidFill>
                  <a:schemeClr val="bg2">
                    <a:lumMod val="25000"/>
                  </a:schemeClr>
                </a:solidFill>
              </a:rPr>
              <a:t>1 2 3 4 5 6 7 8 9</a:t>
            </a:r>
            <a:endParaRPr lang="en-US" altLang="zh-CN" dirty="0" smtClean="0">
              <a:solidFill>
                <a:schemeClr val="bg2">
                  <a:lumMod val="25000"/>
                </a:schemeClr>
              </a:solidFill>
            </a:endParaRPr>
          </a:p>
          <a:p>
            <a:pPr marL="0" indent="0">
              <a:buNone/>
            </a:pPr>
            <a:r>
              <a:rPr lang="en-US" altLang="zh-CN" dirty="0" smtClean="0">
                <a:solidFill>
                  <a:schemeClr val="bg2">
                    <a:lumMod val="25000"/>
                  </a:schemeClr>
                </a:solidFill>
              </a:rPr>
              <a:t>    Output a[3][3]:</a:t>
            </a:r>
          </a:p>
          <a:p>
            <a:pPr marL="0" indent="0">
              <a:buNone/>
            </a:pPr>
            <a:r>
              <a:rPr lang="en-US" altLang="zh-CN" dirty="0" smtClean="0">
                <a:solidFill>
                  <a:schemeClr val="bg2">
                    <a:lumMod val="25000"/>
                  </a:schemeClr>
                </a:solidFill>
              </a:rPr>
              <a:t>       1    2    3</a:t>
            </a:r>
          </a:p>
          <a:p>
            <a:pPr marL="0" indent="0">
              <a:buNone/>
            </a:pPr>
            <a:r>
              <a:rPr lang="en-US" altLang="zh-CN" dirty="0" smtClean="0">
                <a:solidFill>
                  <a:schemeClr val="bg2">
                    <a:lumMod val="25000"/>
                  </a:schemeClr>
                </a:solidFill>
              </a:rPr>
              <a:t>       4    5    6</a:t>
            </a:r>
          </a:p>
          <a:p>
            <a:pPr marL="0" indent="0">
              <a:buNone/>
            </a:pPr>
            <a:r>
              <a:rPr lang="en-US" altLang="zh-CN" dirty="0" smtClean="0">
                <a:solidFill>
                  <a:schemeClr val="bg2">
                    <a:lumMod val="25000"/>
                  </a:schemeClr>
                </a:solidFill>
              </a:rPr>
              <a:t>       7    8    9</a:t>
            </a:r>
            <a:endParaRPr lang="en-US" altLang="zh-CN" dirty="0"/>
          </a:p>
        </p:txBody>
      </p:sp>
    </p:spTree>
    <p:extLst>
      <p:ext uri="{BB962C8B-B14F-4D97-AF65-F5344CB8AC3E}">
        <p14:creationId xmlns:p14="http://schemas.microsoft.com/office/powerpoint/2010/main" val="9174815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96237"/>
            <a:ext cx="11193880" cy="4799457"/>
          </a:xfrm>
        </p:spPr>
        <p:txBody>
          <a:bodyPr>
            <a:normAutofit fontScale="70000" lnSpcReduction="20000"/>
          </a:bodyPr>
          <a:lstStyle/>
          <a:p>
            <a:pPr marL="0" indent="0">
              <a:lnSpc>
                <a:spcPct val="170000"/>
              </a:lnSpc>
              <a:buNone/>
            </a:pP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）指向一维数组的指针变量</a:t>
            </a:r>
          </a:p>
          <a:p>
            <a:pPr marL="0" indent="0">
              <a:lnSpc>
                <a:spcPct val="170000"/>
              </a:lnSpc>
              <a:buNone/>
            </a:pPr>
            <a:r>
              <a:rPr lang="en-US" altLang="zh-CN" dirty="0">
                <a:solidFill>
                  <a:schemeClr val="bg2">
                    <a:lumMod val="25000"/>
                  </a:schemeClr>
                </a:solidFill>
              </a:rPr>
              <a:t>1</a:t>
            </a:r>
            <a:r>
              <a:rPr lang="zh-CN" altLang="zh-CN" dirty="0">
                <a:solidFill>
                  <a:schemeClr val="bg2">
                    <a:lumMod val="25000"/>
                  </a:schemeClr>
                </a:solidFill>
              </a:rPr>
              <a:t>）定义</a:t>
            </a:r>
          </a:p>
          <a:p>
            <a:pPr>
              <a:lnSpc>
                <a:spcPct val="170000"/>
              </a:lnSpc>
            </a:pPr>
            <a:r>
              <a:rPr lang="zh-CN" altLang="zh-CN" dirty="0">
                <a:solidFill>
                  <a:schemeClr val="bg2">
                    <a:lumMod val="25000"/>
                  </a:schemeClr>
                </a:solidFill>
              </a:rPr>
              <a:t>指向一维数组的指针变量定义的形式为：</a:t>
            </a:r>
          </a:p>
          <a:p>
            <a:pPr marL="0" indent="0">
              <a:lnSpc>
                <a:spcPct val="170000"/>
              </a:lnSpc>
              <a:buNone/>
            </a:pPr>
            <a:r>
              <a:rPr lang="en-US" altLang="zh-CN" dirty="0" smtClean="0">
                <a:solidFill>
                  <a:schemeClr val="bg2">
                    <a:lumMod val="25000"/>
                  </a:schemeClr>
                </a:solidFill>
              </a:rPr>
              <a:t>         [</a:t>
            </a:r>
            <a:r>
              <a:rPr lang="zh-CN" altLang="zh-CN" dirty="0">
                <a:solidFill>
                  <a:schemeClr val="bg2">
                    <a:lumMod val="25000"/>
                  </a:schemeClr>
                </a:solidFill>
              </a:rPr>
              <a:t>存储类型</a:t>
            </a:r>
            <a:r>
              <a:rPr lang="en-US" altLang="zh-CN" dirty="0">
                <a:solidFill>
                  <a:schemeClr val="bg2">
                    <a:lumMod val="25000"/>
                  </a:schemeClr>
                </a:solidFill>
              </a:rPr>
              <a:t>] </a:t>
            </a:r>
            <a:r>
              <a:rPr lang="zh-CN" altLang="zh-CN" dirty="0">
                <a:solidFill>
                  <a:schemeClr val="bg2">
                    <a:lumMod val="25000"/>
                  </a:schemeClr>
                </a:solidFill>
              </a:rPr>
              <a:t>类型说明符</a:t>
            </a:r>
            <a:r>
              <a:rPr lang="en-US" altLang="zh-CN" dirty="0">
                <a:solidFill>
                  <a:schemeClr val="bg2">
                    <a:lumMod val="25000"/>
                  </a:schemeClr>
                </a:solidFill>
              </a:rPr>
              <a:t> (*</a:t>
            </a:r>
            <a:r>
              <a:rPr lang="zh-CN" altLang="zh-CN" dirty="0">
                <a:solidFill>
                  <a:schemeClr val="bg2">
                    <a:lumMod val="25000"/>
                  </a:schemeClr>
                </a:solidFill>
              </a:rPr>
              <a:t>指针变量名</a:t>
            </a:r>
            <a:r>
              <a:rPr lang="en-US" altLang="zh-CN" dirty="0">
                <a:solidFill>
                  <a:schemeClr val="bg2">
                    <a:lumMod val="25000"/>
                  </a:schemeClr>
                </a:solidFill>
              </a:rPr>
              <a:t>) [</a:t>
            </a:r>
            <a:r>
              <a:rPr lang="zh-CN" altLang="zh-CN" dirty="0">
                <a:solidFill>
                  <a:schemeClr val="bg2">
                    <a:lumMod val="25000"/>
                  </a:schemeClr>
                </a:solidFill>
              </a:rPr>
              <a:t>常量表达式</a:t>
            </a:r>
            <a:r>
              <a:rPr lang="en-US" altLang="zh-CN" dirty="0">
                <a:solidFill>
                  <a:schemeClr val="bg2">
                    <a:lumMod val="25000"/>
                  </a:schemeClr>
                </a:solidFill>
              </a:rPr>
              <a:t>];</a:t>
            </a:r>
            <a:endParaRPr lang="zh-CN" altLang="zh-CN" dirty="0">
              <a:solidFill>
                <a:schemeClr val="bg2">
                  <a:lumMod val="25000"/>
                </a:schemeClr>
              </a:solidFill>
            </a:endParaRPr>
          </a:p>
          <a:p>
            <a:pPr>
              <a:lnSpc>
                <a:spcPct val="170000"/>
              </a:lnSpc>
            </a:pPr>
            <a:r>
              <a:rPr lang="zh-CN" altLang="zh-CN" dirty="0">
                <a:solidFill>
                  <a:schemeClr val="bg2">
                    <a:lumMod val="25000"/>
                  </a:schemeClr>
                </a:solidFill>
              </a:rPr>
              <a:t>说明如下：</a:t>
            </a:r>
          </a:p>
          <a:p>
            <a:pPr>
              <a:lnSpc>
                <a:spcPct val="170000"/>
              </a:lnSpc>
              <a:buFont typeface="Wingdings" panose="05000000000000000000" pitchFamily="2" charset="2"/>
              <a:buChar char="Ø"/>
            </a:pPr>
            <a:r>
              <a:rPr lang="zh-CN" altLang="zh-CN" dirty="0">
                <a:solidFill>
                  <a:schemeClr val="bg2">
                    <a:lumMod val="25000"/>
                  </a:schemeClr>
                </a:solidFill>
              </a:rPr>
              <a:t>“存储类型”说明的是定义的指针变量的存储类型，可省略，使用系统默认存储类型。</a:t>
            </a:r>
          </a:p>
          <a:p>
            <a:pPr>
              <a:lnSpc>
                <a:spcPct val="170000"/>
              </a:lnSpc>
              <a:buFont typeface="Wingdings" panose="05000000000000000000" pitchFamily="2" charset="2"/>
              <a:buChar char="Ø"/>
            </a:pPr>
            <a:r>
              <a:rPr lang="zh-CN" altLang="zh-CN" dirty="0">
                <a:solidFill>
                  <a:schemeClr val="bg2">
                    <a:lumMod val="25000"/>
                  </a:schemeClr>
                </a:solidFill>
              </a:rPr>
              <a:t>“类型说明符”表示一维数组元素的数据类型，其数据类型为“类型说明符</a:t>
            </a:r>
            <a:r>
              <a:rPr lang="en-US" altLang="zh-CN" dirty="0">
                <a:solidFill>
                  <a:schemeClr val="bg2">
                    <a:lumMod val="25000"/>
                  </a:schemeClr>
                </a:solidFill>
              </a:rPr>
              <a:t> [</a:t>
            </a:r>
            <a:r>
              <a:rPr lang="zh-CN" altLang="zh-CN" dirty="0">
                <a:solidFill>
                  <a:schemeClr val="bg2">
                    <a:lumMod val="25000"/>
                  </a:schemeClr>
                </a:solidFill>
              </a:rPr>
              <a:t>常量表达式</a:t>
            </a:r>
            <a:r>
              <a:rPr lang="en-US" altLang="zh-CN" dirty="0">
                <a:solidFill>
                  <a:schemeClr val="bg2">
                    <a:lumMod val="25000"/>
                  </a:schemeClr>
                </a:solidFill>
              </a:rPr>
              <a:t>]</a:t>
            </a:r>
            <a:r>
              <a:rPr lang="zh-CN" altLang="zh-CN" dirty="0">
                <a:solidFill>
                  <a:schemeClr val="bg2">
                    <a:lumMod val="25000"/>
                  </a:schemeClr>
                </a:solidFill>
              </a:rPr>
              <a:t>”构造的数据类型，如：</a:t>
            </a:r>
            <a:r>
              <a:rPr lang="en-US" altLang="zh-CN" dirty="0" err="1">
                <a:solidFill>
                  <a:schemeClr val="bg2">
                    <a:lumMod val="25000"/>
                  </a:schemeClr>
                </a:solidFill>
              </a:rPr>
              <a:t>int</a:t>
            </a:r>
            <a:r>
              <a:rPr lang="en-US" altLang="zh-CN" dirty="0">
                <a:solidFill>
                  <a:schemeClr val="bg2">
                    <a:lumMod val="25000"/>
                  </a:schemeClr>
                </a:solidFill>
              </a:rPr>
              <a:t>[4]</a:t>
            </a:r>
            <a:r>
              <a:rPr lang="zh-CN" altLang="zh-CN" dirty="0">
                <a:solidFill>
                  <a:schemeClr val="bg2">
                    <a:lumMod val="25000"/>
                  </a:schemeClr>
                </a:solidFill>
              </a:rPr>
              <a:t>。</a:t>
            </a:r>
          </a:p>
          <a:p>
            <a:pPr>
              <a:lnSpc>
                <a:spcPct val="170000"/>
              </a:lnSpc>
              <a:buFont typeface="Wingdings" panose="05000000000000000000" pitchFamily="2" charset="2"/>
              <a:buChar char="Ø"/>
            </a:pP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指针变量名”表示定义的变量是指针变量，其基类型为“类型说明符</a:t>
            </a:r>
            <a:r>
              <a:rPr lang="en-US" altLang="zh-CN" dirty="0">
                <a:solidFill>
                  <a:schemeClr val="bg2">
                    <a:lumMod val="25000"/>
                  </a:schemeClr>
                </a:solidFill>
              </a:rPr>
              <a:t> [</a:t>
            </a:r>
            <a:r>
              <a:rPr lang="zh-CN" altLang="zh-CN" dirty="0">
                <a:solidFill>
                  <a:schemeClr val="bg2">
                    <a:lumMod val="25000"/>
                  </a:schemeClr>
                </a:solidFill>
              </a:rPr>
              <a:t>常量表达式</a:t>
            </a:r>
            <a:r>
              <a:rPr lang="en-US" altLang="zh-CN" dirty="0">
                <a:solidFill>
                  <a:schemeClr val="bg2">
                    <a:lumMod val="25000"/>
                  </a:schemeClr>
                </a:solidFill>
              </a:rPr>
              <a:t>]</a:t>
            </a:r>
            <a:r>
              <a:rPr lang="zh-CN" altLang="zh-CN" dirty="0">
                <a:solidFill>
                  <a:schemeClr val="bg2">
                    <a:lumMod val="25000"/>
                  </a:schemeClr>
                </a:solidFill>
              </a:rPr>
              <a:t>”构造的数据类型，定义时，其前后的括号不能省略。</a:t>
            </a:r>
          </a:p>
          <a:p>
            <a:pPr>
              <a:lnSpc>
                <a:spcPct val="170000"/>
              </a:lnSpc>
              <a:buFont typeface="Wingdings" panose="05000000000000000000" pitchFamily="2" charset="2"/>
              <a:buChar char="Ø"/>
            </a:pPr>
            <a:r>
              <a:rPr lang="zh-CN" altLang="zh-CN" dirty="0">
                <a:solidFill>
                  <a:schemeClr val="bg2">
                    <a:lumMod val="25000"/>
                  </a:schemeClr>
                </a:solidFill>
              </a:rPr>
              <a:t>“常量表达式”表示一维数组的长度，不能省略，其前后的方括号也不能省略，与“类型说明符”一起构造一维数组元素的数据类型。</a:t>
            </a:r>
          </a:p>
          <a:p>
            <a:pPr marL="0" indent="0">
              <a:lnSpc>
                <a:spcPct val="170000"/>
              </a:lnSpc>
              <a:buNone/>
            </a:pPr>
            <a:r>
              <a:rPr lang="zh-CN" altLang="zh-CN" dirty="0">
                <a:solidFill>
                  <a:schemeClr val="bg2">
                    <a:lumMod val="25000"/>
                  </a:schemeClr>
                </a:solidFill>
              </a:rPr>
              <a:t>例如：</a:t>
            </a:r>
          </a:p>
          <a:p>
            <a:pPr marL="0" indent="0">
              <a:lnSpc>
                <a:spcPct val="170000"/>
              </a:lnSpc>
              <a:buNone/>
            </a:pPr>
            <a:r>
              <a:rPr lang="en-US" altLang="zh-CN" dirty="0" err="1">
                <a:solidFill>
                  <a:schemeClr val="bg2">
                    <a:lumMod val="25000"/>
                  </a:schemeClr>
                </a:solidFill>
              </a:rPr>
              <a:t>int</a:t>
            </a:r>
            <a:r>
              <a:rPr lang="en-US" altLang="zh-CN" dirty="0">
                <a:solidFill>
                  <a:schemeClr val="bg2">
                    <a:lumMod val="25000"/>
                  </a:schemeClr>
                </a:solidFill>
              </a:rPr>
              <a:t> a[2][3]={(0,1,2),(3,4,5)};</a:t>
            </a:r>
            <a:endParaRPr lang="zh-CN" altLang="zh-CN" dirty="0">
              <a:solidFill>
                <a:schemeClr val="bg2">
                  <a:lumMod val="25000"/>
                </a:schemeClr>
              </a:solidFill>
            </a:endParaRPr>
          </a:p>
          <a:p>
            <a:pPr marL="0" indent="0">
              <a:lnSpc>
                <a:spcPct val="170000"/>
              </a:lnSpc>
              <a:buNone/>
            </a:pPr>
            <a:r>
              <a:rPr lang="en-US" altLang="zh-CN" dirty="0" err="1">
                <a:solidFill>
                  <a:schemeClr val="bg2">
                    <a:lumMod val="25000"/>
                  </a:schemeClr>
                </a:solidFill>
              </a:rPr>
              <a:t>int</a:t>
            </a:r>
            <a:r>
              <a:rPr lang="en-US" altLang="zh-CN" dirty="0">
                <a:solidFill>
                  <a:schemeClr val="bg2">
                    <a:lumMod val="25000"/>
                  </a:schemeClr>
                </a:solidFill>
              </a:rPr>
              <a:t> (*p)[3];</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p=a</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2333537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96237"/>
            <a:ext cx="11193880" cy="5034225"/>
          </a:xfrm>
        </p:spPr>
        <p:txBody>
          <a:bodyPr>
            <a:normAutofit fontScale="70000" lnSpcReduction="20000"/>
          </a:bodyPr>
          <a:lstStyle/>
          <a:p>
            <a:pPr>
              <a:lnSpc>
                <a:spcPct val="170000"/>
              </a:lnSpc>
            </a:pPr>
            <a:r>
              <a:rPr lang="zh-CN" altLang="zh-CN" dirty="0" smtClean="0">
                <a:solidFill>
                  <a:schemeClr val="bg2">
                    <a:lumMod val="25000"/>
                  </a:schemeClr>
                </a:solidFill>
              </a:rPr>
              <a:t>定义</a:t>
            </a:r>
            <a:r>
              <a:rPr lang="zh-CN" altLang="zh-CN" dirty="0">
                <a:solidFill>
                  <a:schemeClr val="bg2">
                    <a:lumMod val="25000"/>
                  </a:schemeClr>
                </a:solidFill>
              </a:rPr>
              <a:t>了二维数组</a:t>
            </a:r>
            <a:r>
              <a:rPr lang="en-US" altLang="zh-CN" dirty="0">
                <a:solidFill>
                  <a:schemeClr val="bg2">
                    <a:lumMod val="25000"/>
                  </a:schemeClr>
                </a:solidFill>
              </a:rPr>
              <a:t>a</a:t>
            </a:r>
            <a:r>
              <a:rPr lang="zh-CN" altLang="zh-CN" dirty="0">
                <a:solidFill>
                  <a:schemeClr val="bg2">
                    <a:lumMod val="25000"/>
                  </a:schemeClr>
                </a:solidFill>
              </a:rPr>
              <a:t>，每个数组元素的数据类型都是</a:t>
            </a:r>
            <a:r>
              <a:rPr lang="en-US" altLang="zh-CN" dirty="0" err="1">
                <a:solidFill>
                  <a:schemeClr val="bg2">
                    <a:lumMod val="25000"/>
                  </a:schemeClr>
                </a:solidFill>
              </a:rPr>
              <a:t>int</a:t>
            </a:r>
            <a:r>
              <a:rPr lang="zh-CN" altLang="zh-CN" dirty="0">
                <a:solidFill>
                  <a:schemeClr val="bg2">
                    <a:lumMod val="25000"/>
                  </a:schemeClr>
                </a:solidFill>
              </a:rPr>
              <a:t>型。定义了一个指向一维数组的指针变量</a:t>
            </a:r>
            <a:r>
              <a:rPr lang="en-US" altLang="zh-CN" dirty="0">
                <a:solidFill>
                  <a:schemeClr val="bg2">
                    <a:lumMod val="25000"/>
                  </a:schemeClr>
                </a:solidFill>
              </a:rPr>
              <a:t>p</a:t>
            </a:r>
            <a:r>
              <a:rPr lang="zh-CN" altLang="zh-CN" dirty="0">
                <a:solidFill>
                  <a:schemeClr val="bg2">
                    <a:lumMod val="25000"/>
                  </a:schemeClr>
                </a:solidFill>
              </a:rPr>
              <a:t>，该一维数组的长度是</a:t>
            </a:r>
            <a:r>
              <a:rPr lang="en-US" altLang="zh-CN" dirty="0">
                <a:solidFill>
                  <a:schemeClr val="bg2">
                    <a:lumMod val="25000"/>
                  </a:schemeClr>
                </a:solidFill>
              </a:rPr>
              <a:t>3</a:t>
            </a:r>
            <a:r>
              <a:rPr lang="zh-CN" altLang="zh-CN" dirty="0">
                <a:solidFill>
                  <a:schemeClr val="bg2">
                    <a:lumMod val="25000"/>
                  </a:schemeClr>
                </a:solidFill>
              </a:rPr>
              <a:t>，即该一维数组由三个整型数组元素组成，</a:t>
            </a:r>
            <a:r>
              <a:rPr lang="en-US" altLang="zh-CN" dirty="0">
                <a:solidFill>
                  <a:schemeClr val="bg2">
                    <a:lumMod val="25000"/>
                  </a:schemeClr>
                </a:solidFill>
              </a:rPr>
              <a:t>p</a:t>
            </a:r>
            <a:r>
              <a:rPr lang="zh-CN" altLang="zh-CN" dirty="0">
                <a:solidFill>
                  <a:schemeClr val="bg2">
                    <a:lumMod val="25000"/>
                  </a:schemeClr>
                </a:solidFill>
              </a:rPr>
              <a:t>的基类型为</a:t>
            </a:r>
            <a:r>
              <a:rPr lang="en-US" altLang="zh-CN" dirty="0" err="1">
                <a:solidFill>
                  <a:schemeClr val="bg2">
                    <a:lumMod val="25000"/>
                  </a:schemeClr>
                </a:solidFill>
              </a:rPr>
              <a:t>int</a:t>
            </a:r>
            <a:r>
              <a:rPr lang="en-US" altLang="zh-CN" dirty="0">
                <a:solidFill>
                  <a:schemeClr val="bg2">
                    <a:lumMod val="25000"/>
                  </a:schemeClr>
                </a:solidFill>
              </a:rPr>
              <a:t> [3]</a:t>
            </a:r>
            <a:r>
              <a:rPr lang="zh-CN" altLang="zh-CN" dirty="0">
                <a:solidFill>
                  <a:schemeClr val="bg2">
                    <a:lumMod val="25000"/>
                  </a:schemeClr>
                </a:solidFill>
              </a:rPr>
              <a:t>。</a:t>
            </a:r>
          </a:p>
          <a:p>
            <a:pPr marL="0" indent="0">
              <a:lnSpc>
                <a:spcPct val="170000"/>
              </a:lnSpc>
              <a:buNone/>
            </a:pPr>
            <a:r>
              <a:rPr lang="en-US" altLang="zh-CN" dirty="0">
                <a:solidFill>
                  <a:schemeClr val="bg2">
                    <a:lumMod val="25000"/>
                  </a:schemeClr>
                </a:solidFill>
              </a:rPr>
              <a:t>a[2][3]</a:t>
            </a:r>
            <a:r>
              <a:rPr lang="zh-CN" altLang="zh-CN" dirty="0">
                <a:solidFill>
                  <a:schemeClr val="bg2">
                    <a:lumMod val="25000"/>
                  </a:schemeClr>
                </a:solidFill>
              </a:rPr>
              <a:t>可以看成是由一维数组</a:t>
            </a:r>
            <a:r>
              <a:rPr lang="en-US" altLang="zh-CN" dirty="0">
                <a:solidFill>
                  <a:schemeClr val="bg2">
                    <a:lumMod val="25000"/>
                  </a:schemeClr>
                </a:solidFill>
              </a:rPr>
              <a:t>a[0]</a:t>
            </a:r>
            <a:r>
              <a:rPr lang="zh-CN" altLang="zh-CN" dirty="0">
                <a:solidFill>
                  <a:schemeClr val="bg2">
                    <a:lumMod val="25000"/>
                  </a:schemeClr>
                </a:solidFill>
              </a:rPr>
              <a:t>和</a:t>
            </a:r>
            <a:r>
              <a:rPr lang="en-US" altLang="zh-CN" dirty="0">
                <a:solidFill>
                  <a:schemeClr val="bg2">
                    <a:lumMod val="25000"/>
                  </a:schemeClr>
                </a:solidFill>
              </a:rPr>
              <a:t>a[1]</a:t>
            </a:r>
            <a:r>
              <a:rPr lang="zh-CN" altLang="zh-CN" dirty="0">
                <a:solidFill>
                  <a:schemeClr val="bg2">
                    <a:lumMod val="25000"/>
                  </a:schemeClr>
                </a:solidFill>
              </a:rPr>
              <a:t>组成的，</a:t>
            </a:r>
            <a:r>
              <a:rPr lang="en-US" altLang="zh-CN" dirty="0">
                <a:solidFill>
                  <a:schemeClr val="bg2">
                    <a:lumMod val="25000"/>
                  </a:schemeClr>
                </a:solidFill>
              </a:rPr>
              <a:t>a[2][3]={a[0],a[1]}</a:t>
            </a:r>
            <a:r>
              <a:rPr lang="zh-CN" altLang="zh-CN" dirty="0">
                <a:solidFill>
                  <a:schemeClr val="bg2">
                    <a:lumMod val="25000"/>
                  </a:schemeClr>
                </a:solidFill>
              </a:rPr>
              <a:t>，</a:t>
            </a:r>
            <a:r>
              <a:rPr lang="en-US" altLang="zh-CN" dirty="0">
                <a:solidFill>
                  <a:schemeClr val="bg2">
                    <a:lumMod val="25000"/>
                  </a:schemeClr>
                </a:solidFill>
              </a:rPr>
              <a:t>a[0]</a:t>
            </a:r>
            <a:r>
              <a:rPr lang="zh-CN" altLang="zh-CN" dirty="0">
                <a:solidFill>
                  <a:schemeClr val="bg2">
                    <a:lumMod val="25000"/>
                  </a:schemeClr>
                </a:solidFill>
              </a:rPr>
              <a:t>和</a:t>
            </a:r>
            <a:r>
              <a:rPr lang="en-US" altLang="zh-CN" dirty="0">
                <a:solidFill>
                  <a:schemeClr val="bg2">
                    <a:lumMod val="25000"/>
                  </a:schemeClr>
                </a:solidFill>
              </a:rPr>
              <a:t>a[1]</a:t>
            </a:r>
            <a:r>
              <a:rPr lang="zh-CN" altLang="zh-CN" dirty="0">
                <a:solidFill>
                  <a:schemeClr val="bg2">
                    <a:lumMod val="25000"/>
                  </a:schemeClr>
                </a:solidFill>
              </a:rPr>
              <a:t>还分别是一个一维数组，</a:t>
            </a:r>
            <a:r>
              <a:rPr lang="en-US" altLang="zh-CN" dirty="0">
                <a:solidFill>
                  <a:schemeClr val="bg2">
                    <a:lumMod val="25000"/>
                  </a:schemeClr>
                </a:solidFill>
              </a:rPr>
              <a:t>a[0]</a:t>
            </a:r>
            <a:r>
              <a:rPr lang="zh-CN" altLang="zh-CN" dirty="0">
                <a:solidFill>
                  <a:schemeClr val="bg2">
                    <a:lumMod val="25000"/>
                  </a:schemeClr>
                </a:solidFill>
              </a:rPr>
              <a:t>的元素包括</a:t>
            </a:r>
            <a:r>
              <a:rPr lang="en-US" altLang="zh-CN" dirty="0">
                <a:solidFill>
                  <a:schemeClr val="bg2">
                    <a:lumMod val="25000"/>
                  </a:schemeClr>
                </a:solidFill>
              </a:rPr>
              <a:t>a[0][0]</a:t>
            </a:r>
            <a:r>
              <a:rPr lang="zh-CN" altLang="zh-CN" dirty="0">
                <a:solidFill>
                  <a:schemeClr val="bg2">
                    <a:lumMod val="25000"/>
                  </a:schemeClr>
                </a:solidFill>
              </a:rPr>
              <a:t>，</a:t>
            </a:r>
            <a:r>
              <a:rPr lang="en-US" altLang="zh-CN" dirty="0">
                <a:solidFill>
                  <a:schemeClr val="bg2">
                    <a:lumMod val="25000"/>
                  </a:schemeClr>
                </a:solidFill>
              </a:rPr>
              <a:t>a[0][1]</a:t>
            </a:r>
            <a:r>
              <a:rPr lang="zh-CN" altLang="zh-CN" dirty="0">
                <a:solidFill>
                  <a:schemeClr val="bg2">
                    <a:lumMod val="25000"/>
                  </a:schemeClr>
                </a:solidFill>
              </a:rPr>
              <a:t>，</a:t>
            </a:r>
            <a:r>
              <a:rPr lang="en-US" altLang="zh-CN" dirty="0">
                <a:solidFill>
                  <a:schemeClr val="bg2">
                    <a:lumMod val="25000"/>
                  </a:schemeClr>
                </a:solidFill>
              </a:rPr>
              <a:t>a[0][2]</a:t>
            </a:r>
            <a:r>
              <a:rPr lang="zh-CN" altLang="zh-CN" dirty="0">
                <a:solidFill>
                  <a:schemeClr val="bg2">
                    <a:lumMod val="25000"/>
                  </a:schemeClr>
                </a:solidFill>
              </a:rPr>
              <a:t>；</a:t>
            </a:r>
            <a:r>
              <a:rPr lang="en-US" altLang="zh-CN" dirty="0">
                <a:solidFill>
                  <a:schemeClr val="bg2">
                    <a:lumMod val="25000"/>
                  </a:schemeClr>
                </a:solidFill>
              </a:rPr>
              <a:t>a[1]</a:t>
            </a:r>
            <a:r>
              <a:rPr lang="zh-CN" altLang="zh-CN" dirty="0">
                <a:solidFill>
                  <a:schemeClr val="bg2">
                    <a:lumMod val="25000"/>
                  </a:schemeClr>
                </a:solidFill>
              </a:rPr>
              <a:t>的元素包括</a:t>
            </a:r>
            <a:r>
              <a:rPr lang="en-US" altLang="zh-CN" dirty="0">
                <a:solidFill>
                  <a:schemeClr val="bg2">
                    <a:lumMod val="25000"/>
                  </a:schemeClr>
                </a:solidFill>
              </a:rPr>
              <a:t>a[1][0]</a:t>
            </a:r>
            <a:r>
              <a:rPr lang="zh-CN" altLang="zh-CN" dirty="0">
                <a:solidFill>
                  <a:schemeClr val="bg2">
                    <a:lumMod val="25000"/>
                  </a:schemeClr>
                </a:solidFill>
              </a:rPr>
              <a:t>，</a:t>
            </a:r>
            <a:r>
              <a:rPr lang="en-US" altLang="zh-CN" dirty="0">
                <a:solidFill>
                  <a:schemeClr val="bg2">
                    <a:lumMod val="25000"/>
                  </a:schemeClr>
                </a:solidFill>
              </a:rPr>
              <a:t>a[1][1]</a:t>
            </a:r>
            <a:r>
              <a:rPr lang="zh-CN" altLang="zh-CN" dirty="0">
                <a:solidFill>
                  <a:schemeClr val="bg2">
                    <a:lumMod val="25000"/>
                  </a:schemeClr>
                </a:solidFill>
              </a:rPr>
              <a:t>，</a:t>
            </a:r>
            <a:r>
              <a:rPr lang="en-US" altLang="zh-CN" dirty="0">
                <a:solidFill>
                  <a:schemeClr val="bg2">
                    <a:lumMod val="25000"/>
                  </a:schemeClr>
                </a:solidFill>
              </a:rPr>
              <a:t>a[1][2]</a:t>
            </a:r>
            <a:r>
              <a:rPr lang="zh-CN" altLang="zh-CN" dirty="0">
                <a:solidFill>
                  <a:schemeClr val="bg2">
                    <a:lumMod val="25000"/>
                  </a:schemeClr>
                </a:solidFill>
              </a:rPr>
              <a:t>。本例中，</a:t>
            </a:r>
            <a:r>
              <a:rPr lang="en-US" altLang="zh-CN" dirty="0">
                <a:solidFill>
                  <a:schemeClr val="bg2">
                    <a:lumMod val="25000"/>
                  </a:schemeClr>
                </a:solidFill>
              </a:rPr>
              <a:t>a[0]= { a[0][0], a[0][1], a[0][2]}={0,1,2}</a:t>
            </a:r>
            <a:r>
              <a:rPr lang="zh-CN" altLang="zh-CN" dirty="0">
                <a:solidFill>
                  <a:schemeClr val="bg2">
                    <a:lumMod val="25000"/>
                  </a:schemeClr>
                </a:solidFill>
              </a:rPr>
              <a:t>，</a:t>
            </a:r>
            <a:r>
              <a:rPr lang="en-US" altLang="zh-CN" dirty="0">
                <a:solidFill>
                  <a:schemeClr val="bg2">
                    <a:lumMod val="25000"/>
                  </a:schemeClr>
                </a:solidFill>
              </a:rPr>
              <a:t>a[1]= { a[1][0], a[1][1], a[1][2]}={3,4,5}</a:t>
            </a:r>
            <a:r>
              <a:rPr lang="zh-CN" altLang="zh-CN" dirty="0">
                <a:solidFill>
                  <a:schemeClr val="bg2">
                    <a:lumMod val="25000"/>
                  </a:schemeClr>
                </a:solidFill>
              </a:rPr>
              <a:t>。</a:t>
            </a:r>
          </a:p>
          <a:p>
            <a:pPr>
              <a:lnSpc>
                <a:spcPct val="170000"/>
              </a:lnSpc>
            </a:pPr>
            <a:r>
              <a:rPr lang="zh-CN" altLang="zh-CN" dirty="0">
                <a:solidFill>
                  <a:schemeClr val="bg2">
                    <a:lumMod val="25000"/>
                  </a:schemeClr>
                </a:solidFill>
              </a:rPr>
              <a:t>由于数组名</a:t>
            </a:r>
            <a:r>
              <a:rPr lang="en-US" altLang="zh-CN" dirty="0">
                <a:solidFill>
                  <a:schemeClr val="bg2">
                    <a:lumMod val="25000"/>
                  </a:schemeClr>
                </a:solidFill>
              </a:rPr>
              <a:t>a</a:t>
            </a:r>
            <a:r>
              <a:rPr lang="zh-CN" altLang="zh-CN" dirty="0">
                <a:solidFill>
                  <a:schemeClr val="bg2">
                    <a:lumMod val="25000"/>
                  </a:schemeClr>
                </a:solidFill>
              </a:rPr>
              <a:t>表示的是数组首元素的地址（与一维数组名的含义相同），因此，</a:t>
            </a:r>
            <a:r>
              <a:rPr lang="en-US" altLang="zh-CN" dirty="0">
                <a:solidFill>
                  <a:schemeClr val="bg2">
                    <a:lumMod val="25000"/>
                  </a:schemeClr>
                </a:solidFill>
              </a:rPr>
              <a:t>a</a:t>
            </a:r>
            <a:r>
              <a:rPr lang="zh-CN" altLang="zh-CN" dirty="0">
                <a:solidFill>
                  <a:schemeClr val="bg2">
                    <a:lumMod val="25000"/>
                  </a:schemeClr>
                </a:solidFill>
              </a:rPr>
              <a:t>的值为</a:t>
            </a:r>
            <a:r>
              <a:rPr lang="en-US" altLang="zh-CN" dirty="0">
                <a:solidFill>
                  <a:schemeClr val="bg2">
                    <a:lumMod val="25000"/>
                  </a:schemeClr>
                </a:solidFill>
              </a:rPr>
              <a:t>&amp;a[0]</a:t>
            </a:r>
            <a:r>
              <a:rPr lang="zh-CN" altLang="zh-CN" dirty="0">
                <a:solidFill>
                  <a:schemeClr val="bg2">
                    <a:lumMod val="25000"/>
                  </a:schemeClr>
                </a:solidFill>
              </a:rPr>
              <a:t>，表达式</a:t>
            </a:r>
            <a:r>
              <a:rPr lang="en-US" altLang="zh-CN" dirty="0">
                <a:solidFill>
                  <a:schemeClr val="bg2">
                    <a:lumMod val="25000"/>
                  </a:schemeClr>
                </a:solidFill>
              </a:rPr>
              <a:t>p=a</a:t>
            </a:r>
            <a:r>
              <a:rPr lang="zh-CN" altLang="zh-CN" dirty="0">
                <a:solidFill>
                  <a:schemeClr val="bg2">
                    <a:lumMod val="25000"/>
                  </a:schemeClr>
                </a:solidFill>
              </a:rPr>
              <a:t>表示把数组首元素的地址赋值给</a:t>
            </a:r>
            <a:r>
              <a:rPr lang="en-US" altLang="zh-CN" dirty="0">
                <a:solidFill>
                  <a:schemeClr val="bg2">
                    <a:lumMod val="25000"/>
                  </a:schemeClr>
                </a:solidFill>
              </a:rPr>
              <a:t>p</a:t>
            </a:r>
            <a:r>
              <a:rPr lang="zh-CN" altLang="zh-CN" dirty="0">
                <a:solidFill>
                  <a:schemeClr val="bg2">
                    <a:lumMod val="25000"/>
                  </a:schemeClr>
                </a:solidFill>
              </a:rPr>
              <a:t>，即</a:t>
            </a:r>
            <a:r>
              <a:rPr lang="en-US" altLang="zh-CN" dirty="0">
                <a:solidFill>
                  <a:schemeClr val="bg2">
                    <a:lumMod val="25000"/>
                  </a:schemeClr>
                </a:solidFill>
              </a:rPr>
              <a:t>p=&amp;a[0]</a:t>
            </a:r>
            <a:r>
              <a:rPr lang="zh-CN" altLang="zh-CN" dirty="0">
                <a:solidFill>
                  <a:schemeClr val="bg2">
                    <a:lumMod val="25000"/>
                  </a:schemeClr>
                </a:solidFill>
              </a:rPr>
              <a:t>。必须明确的是，</a:t>
            </a:r>
            <a:r>
              <a:rPr lang="en-US" altLang="zh-CN" dirty="0">
                <a:solidFill>
                  <a:schemeClr val="bg2">
                    <a:lumMod val="25000"/>
                  </a:schemeClr>
                </a:solidFill>
              </a:rPr>
              <a:t>&amp;a[0]</a:t>
            </a:r>
            <a:r>
              <a:rPr lang="zh-CN" altLang="zh-CN" dirty="0">
                <a:solidFill>
                  <a:schemeClr val="bg2">
                    <a:lumMod val="25000"/>
                  </a:schemeClr>
                </a:solidFill>
              </a:rPr>
              <a:t>仅有逻辑上的意义，用于地址计算。因为系统并不会给二维数组中的</a:t>
            </a:r>
            <a:r>
              <a:rPr lang="en-US" altLang="zh-CN" dirty="0">
                <a:solidFill>
                  <a:schemeClr val="bg2">
                    <a:lumMod val="25000"/>
                  </a:schemeClr>
                </a:solidFill>
              </a:rPr>
              <a:t>a[0]</a:t>
            </a:r>
            <a:r>
              <a:rPr lang="zh-CN" altLang="zh-CN" dirty="0">
                <a:solidFill>
                  <a:schemeClr val="bg2">
                    <a:lumMod val="25000"/>
                  </a:schemeClr>
                </a:solidFill>
              </a:rPr>
              <a:t>，</a:t>
            </a:r>
            <a:r>
              <a:rPr lang="en-US" altLang="zh-CN" dirty="0">
                <a:solidFill>
                  <a:schemeClr val="bg2">
                    <a:lumMod val="25000"/>
                  </a:schemeClr>
                </a:solidFill>
              </a:rPr>
              <a:t>a[1]</a:t>
            </a:r>
            <a:r>
              <a:rPr lang="zh-CN" altLang="zh-CN" dirty="0">
                <a:solidFill>
                  <a:schemeClr val="bg2">
                    <a:lumMod val="25000"/>
                  </a:schemeClr>
                </a:solidFill>
              </a:rPr>
              <a:t>直接分配存储空间，</a:t>
            </a:r>
            <a:r>
              <a:rPr lang="en-US" altLang="zh-CN" dirty="0">
                <a:solidFill>
                  <a:schemeClr val="bg2">
                    <a:lumMod val="25000"/>
                  </a:schemeClr>
                </a:solidFill>
              </a:rPr>
              <a:t>a[0]</a:t>
            </a:r>
            <a:r>
              <a:rPr lang="zh-CN" altLang="zh-CN" dirty="0">
                <a:solidFill>
                  <a:schemeClr val="bg2">
                    <a:lumMod val="25000"/>
                  </a:schemeClr>
                </a:solidFill>
              </a:rPr>
              <a:t>，</a:t>
            </a:r>
            <a:r>
              <a:rPr lang="en-US" altLang="zh-CN" dirty="0">
                <a:solidFill>
                  <a:schemeClr val="bg2">
                    <a:lumMod val="25000"/>
                  </a:schemeClr>
                </a:solidFill>
              </a:rPr>
              <a:t>a[1]</a:t>
            </a:r>
            <a:r>
              <a:rPr lang="zh-CN" altLang="zh-CN" dirty="0">
                <a:solidFill>
                  <a:schemeClr val="bg2">
                    <a:lumMod val="25000"/>
                  </a:schemeClr>
                </a:solidFill>
              </a:rPr>
              <a:t>是没有实际内存单元的，二维数组元素</a:t>
            </a:r>
            <a:r>
              <a:rPr lang="en-US" altLang="zh-CN" dirty="0">
                <a:solidFill>
                  <a:schemeClr val="bg2">
                    <a:lumMod val="25000"/>
                  </a:schemeClr>
                </a:solidFill>
              </a:rPr>
              <a:t>a[0][0]</a:t>
            </a:r>
            <a:r>
              <a:rPr lang="zh-CN" altLang="zh-CN" dirty="0">
                <a:solidFill>
                  <a:schemeClr val="bg2">
                    <a:lumMod val="25000"/>
                  </a:schemeClr>
                </a:solidFill>
              </a:rPr>
              <a:t>，</a:t>
            </a:r>
            <a:r>
              <a:rPr lang="en-US" altLang="zh-CN" dirty="0">
                <a:solidFill>
                  <a:schemeClr val="bg2">
                    <a:lumMod val="25000"/>
                  </a:schemeClr>
                </a:solidFill>
              </a:rPr>
              <a:t>a[0][1]</a:t>
            </a:r>
            <a:r>
              <a:rPr lang="zh-CN" altLang="zh-CN" dirty="0">
                <a:solidFill>
                  <a:schemeClr val="bg2">
                    <a:lumMod val="25000"/>
                  </a:schemeClr>
                </a:solidFill>
              </a:rPr>
              <a:t>，</a:t>
            </a:r>
            <a:r>
              <a:rPr lang="en-US" altLang="zh-CN" dirty="0">
                <a:solidFill>
                  <a:schemeClr val="bg2">
                    <a:lumMod val="25000"/>
                  </a:schemeClr>
                </a:solidFill>
              </a:rPr>
              <a:t>a[0][2]</a:t>
            </a:r>
            <a:r>
              <a:rPr lang="zh-CN" altLang="zh-CN" dirty="0">
                <a:solidFill>
                  <a:schemeClr val="bg2">
                    <a:lumMod val="25000"/>
                  </a:schemeClr>
                </a:solidFill>
              </a:rPr>
              <a:t>，</a:t>
            </a:r>
            <a:r>
              <a:rPr lang="en-US" altLang="zh-CN" dirty="0">
                <a:solidFill>
                  <a:schemeClr val="bg2">
                    <a:lumMod val="25000"/>
                  </a:schemeClr>
                </a:solidFill>
              </a:rPr>
              <a:t>a[1][0]</a:t>
            </a:r>
            <a:r>
              <a:rPr lang="zh-CN" altLang="zh-CN" dirty="0">
                <a:solidFill>
                  <a:schemeClr val="bg2">
                    <a:lumMod val="25000"/>
                  </a:schemeClr>
                </a:solidFill>
              </a:rPr>
              <a:t>，</a:t>
            </a:r>
            <a:r>
              <a:rPr lang="en-US" altLang="zh-CN" dirty="0">
                <a:solidFill>
                  <a:schemeClr val="bg2">
                    <a:lumMod val="25000"/>
                  </a:schemeClr>
                </a:solidFill>
              </a:rPr>
              <a:t>a[1][1]</a:t>
            </a:r>
            <a:r>
              <a:rPr lang="zh-CN" altLang="zh-CN" dirty="0">
                <a:solidFill>
                  <a:schemeClr val="bg2">
                    <a:lumMod val="25000"/>
                  </a:schemeClr>
                </a:solidFill>
              </a:rPr>
              <a:t>，</a:t>
            </a:r>
            <a:r>
              <a:rPr lang="en-US" altLang="zh-CN" dirty="0">
                <a:solidFill>
                  <a:schemeClr val="bg2">
                    <a:lumMod val="25000"/>
                  </a:schemeClr>
                </a:solidFill>
              </a:rPr>
              <a:t>a[1][2]</a:t>
            </a:r>
            <a:r>
              <a:rPr lang="zh-CN" altLang="zh-CN" dirty="0">
                <a:solidFill>
                  <a:schemeClr val="bg2">
                    <a:lumMod val="25000"/>
                  </a:schemeClr>
                </a:solidFill>
              </a:rPr>
              <a:t>才有实际内存单元。</a:t>
            </a:r>
          </a:p>
          <a:p>
            <a:pPr marL="0" indent="0">
              <a:lnSpc>
                <a:spcPct val="170000"/>
              </a:lnSpc>
              <a:buNone/>
            </a:pPr>
            <a:r>
              <a:rPr lang="en-US" altLang="zh-CN" dirty="0">
                <a:solidFill>
                  <a:schemeClr val="bg2">
                    <a:lumMod val="25000"/>
                  </a:schemeClr>
                </a:solidFill>
              </a:rPr>
              <a:t>2</a:t>
            </a:r>
            <a:r>
              <a:rPr lang="zh-CN" altLang="zh-CN" dirty="0">
                <a:solidFill>
                  <a:schemeClr val="bg2">
                    <a:lumMod val="25000"/>
                  </a:schemeClr>
                </a:solidFill>
              </a:rPr>
              <a:t>）地址映射</a:t>
            </a:r>
          </a:p>
          <a:p>
            <a:pPr>
              <a:lnSpc>
                <a:spcPct val="170000"/>
              </a:lnSpc>
            </a:pPr>
            <a:r>
              <a:rPr lang="zh-CN" altLang="zh-CN" dirty="0">
                <a:solidFill>
                  <a:schemeClr val="bg2">
                    <a:lumMod val="25000"/>
                  </a:schemeClr>
                </a:solidFill>
              </a:rPr>
              <a:t>假设定义的二维数组为</a:t>
            </a:r>
            <a:r>
              <a:rPr lang="en-US" altLang="zh-CN" dirty="0">
                <a:solidFill>
                  <a:schemeClr val="bg2">
                    <a:lumMod val="25000"/>
                  </a:schemeClr>
                </a:solidFill>
              </a:rPr>
              <a:t>a[M][N]</a:t>
            </a:r>
            <a:r>
              <a:rPr lang="zh-CN" altLang="zh-CN" dirty="0">
                <a:solidFill>
                  <a:schemeClr val="bg2">
                    <a:lumMod val="25000"/>
                  </a:schemeClr>
                </a:solidFill>
              </a:rPr>
              <a:t>，定义的指向一维数组的指针变量为</a:t>
            </a:r>
            <a:r>
              <a:rPr lang="en-US" altLang="zh-CN" dirty="0">
                <a:solidFill>
                  <a:schemeClr val="bg2">
                    <a:lumMod val="25000"/>
                  </a:schemeClr>
                </a:solidFill>
              </a:rPr>
              <a:t>p</a:t>
            </a:r>
            <a:r>
              <a:rPr lang="zh-CN" altLang="zh-CN" dirty="0">
                <a:solidFill>
                  <a:schemeClr val="bg2">
                    <a:lumMod val="25000"/>
                  </a:schemeClr>
                </a:solidFill>
              </a:rPr>
              <a:t>指向数组</a:t>
            </a:r>
            <a:r>
              <a:rPr lang="en-US" altLang="zh-CN" dirty="0">
                <a:solidFill>
                  <a:schemeClr val="bg2">
                    <a:lumMod val="25000"/>
                  </a:schemeClr>
                </a:solidFill>
              </a:rPr>
              <a:t>a</a:t>
            </a:r>
            <a:r>
              <a:rPr lang="zh-CN" altLang="zh-CN" dirty="0">
                <a:solidFill>
                  <a:schemeClr val="bg2">
                    <a:lumMod val="25000"/>
                  </a:schemeClr>
                </a:solidFill>
              </a:rPr>
              <a:t>。下面我们就来探索如何使用指针</a:t>
            </a:r>
            <a:r>
              <a:rPr lang="en-US" altLang="zh-CN" dirty="0">
                <a:solidFill>
                  <a:schemeClr val="bg2">
                    <a:lumMod val="25000"/>
                  </a:schemeClr>
                </a:solidFill>
              </a:rPr>
              <a:t>p</a:t>
            </a:r>
            <a:r>
              <a:rPr lang="zh-CN" altLang="zh-CN" dirty="0">
                <a:solidFill>
                  <a:schemeClr val="bg2">
                    <a:lumMod val="25000"/>
                  </a:schemeClr>
                </a:solidFill>
              </a:rPr>
              <a:t>来访问二维数组中的每个元素。</a:t>
            </a:r>
          </a:p>
          <a:p>
            <a:pPr marL="0" indent="0">
              <a:lnSpc>
                <a:spcPct val="170000"/>
              </a:lnSpc>
              <a:buNone/>
            </a:pPr>
            <a:r>
              <a:rPr lang="zh-CN" altLang="zh-CN" dirty="0">
                <a:solidFill>
                  <a:schemeClr val="bg2">
                    <a:lumMod val="25000"/>
                  </a:schemeClr>
                </a:solidFill>
              </a:rPr>
              <a:t>① </a:t>
            </a:r>
            <a:r>
              <a:rPr lang="en-US" altLang="zh-CN" dirty="0">
                <a:solidFill>
                  <a:schemeClr val="bg2">
                    <a:lumMod val="25000"/>
                  </a:schemeClr>
                </a:solidFill>
              </a:rPr>
              <a:t>p</a:t>
            </a:r>
            <a:r>
              <a:rPr lang="zh-CN" altLang="zh-CN" dirty="0">
                <a:solidFill>
                  <a:schemeClr val="bg2">
                    <a:lumMod val="25000"/>
                  </a:schemeClr>
                </a:solidFill>
              </a:rPr>
              <a:t>指向数组</a:t>
            </a:r>
            <a:r>
              <a:rPr lang="en-US" altLang="zh-CN" dirty="0">
                <a:solidFill>
                  <a:schemeClr val="bg2">
                    <a:lumMod val="25000"/>
                  </a:schemeClr>
                </a:solidFill>
              </a:rPr>
              <a:t>a</a:t>
            </a:r>
            <a:r>
              <a:rPr lang="zh-CN" altLang="zh-CN" dirty="0">
                <a:solidFill>
                  <a:schemeClr val="bg2">
                    <a:lumMod val="25000"/>
                  </a:schemeClr>
                </a:solidFill>
              </a:rPr>
              <a:t>的开头，也即第</a:t>
            </a:r>
            <a:r>
              <a:rPr lang="en-US" altLang="zh-CN" dirty="0">
                <a:solidFill>
                  <a:schemeClr val="bg2">
                    <a:lumMod val="25000"/>
                  </a:schemeClr>
                </a:solidFill>
              </a:rPr>
              <a:t>0</a:t>
            </a:r>
            <a:r>
              <a:rPr lang="zh-CN" altLang="zh-CN" dirty="0">
                <a:solidFill>
                  <a:schemeClr val="bg2">
                    <a:lumMod val="25000"/>
                  </a:schemeClr>
                </a:solidFill>
              </a:rPr>
              <a:t>行；</a:t>
            </a:r>
            <a:r>
              <a:rPr lang="en-US" altLang="zh-CN" dirty="0">
                <a:solidFill>
                  <a:schemeClr val="bg2">
                    <a:lumMod val="25000"/>
                  </a:schemeClr>
                </a:solidFill>
              </a:rPr>
              <a:t>p+1</a:t>
            </a:r>
            <a:r>
              <a:rPr lang="zh-CN" altLang="zh-CN" dirty="0">
                <a:solidFill>
                  <a:schemeClr val="bg2">
                    <a:lumMod val="25000"/>
                  </a:schemeClr>
                </a:solidFill>
              </a:rPr>
              <a:t>前进一行，指向第</a:t>
            </a:r>
            <a:r>
              <a:rPr lang="en-US" altLang="zh-CN" dirty="0">
                <a:solidFill>
                  <a:schemeClr val="bg2">
                    <a:lumMod val="25000"/>
                  </a:schemeClr>
                </a:solidFill>
              </a:rPr>
              <a:t>1</a:t>
            </a:r>
            <a:r>
              <a:rPr lang="zh-CN" altLang="zh-CN" dirty="0">
                <a:solidFill>
                  <a:schemeClr val="bg2">
                    <a:lumMod val="25000"/>
                  </a:schemeClr>
                </a:solidFill>
              </a:rPr>
              <a:t>行。</a:t>
            </a:r>
          </a:p>
          <a:p>
            <a:pPr marL="0" indent="0">
              <a:lnSpc>
                <a:spcPct val="170000"/>
              </a:lnSpc>
              <a:buNone/>
            </a:pPr>
            <a:r>
              <a:rPr lang="zh-CN" altLang="zh-CN" dirty="0">
                <a:solidFill>
                  <a:schemeClr val="bg2">
                    <a:lumMod val="25000"/>
                  </a:schemeClr>
                </a:solidFill>
              </a:rPr>
              <a:t>② </a:t>
            </a:r>
            <a:r>
              <a:rPr lang="en-US" altLang="zh-CN" dirty="0">
                <a:solidFill>
                  <a:schemeClr val="bg2">
                    <a:lumMod val="25000"/>
                  </a:schemeClr>
                </a:solidFill>
              </a:rPr>
              <a:t>*(p+1)</a:t>
            </a:r>
            <a:r>
              <a:rPr lang="zh-CN" altLang="zh-CN" dirty="0">
                <a:solidFill>
                  <a:schemeClr val="bg2">
                    <a:lumMod val="25000"/>
                  </a:schemeClr>
                </a:solidFill>
              </a:rPr>
              <a:t>表示取地址上的数据，也就是整个第</a:t>
            </a:r>
            <a:r>
              <a:rPr lang="en-US" altLang="zh-CN" dirty="0">
                <a:solidFill>
                  <a:schemeClr val="bg2">
                    <a:lumMod val="25000"/>
                  </a:schemeClr>
                </a:solidFill>
              </a:rPr>
              <a:t>1</a:t>
            </a:r>
            <a:r>
              <a:rPr lang="zh-CN" altLang="zh-CN" dirty="0">
                <a:solidFill>
                  <a:schemeClr val="bg2">
                    <a:lumMod val="25000"/>
                  </a:schemeClr>
                </a:solidFill>
              </a:rPr>
              <a:t>行数据。注意是一行数据，是多个数据，不是第</a:t>
            </a:r>
            <a:r>
              <a:rPr lang="en-US" altLang="zh-CN" dirty="0">
                <a:solidFill>
                  <a:schemeClr val="bg2">
                    <a:lumMod val="25000"/>
                  </a:schemeClr>
                </a:solidFill>
              </a:rPr>
              <a:t>1</a:t>
            </a:r>
            <a:r>
              <a:rPr lang="zh-CN" altLang="zh-CN" dirty="0">
                <a:solidFill>
                  <a:schemeClr val="bg2">
                    <a:lumMod val="25000"/>
                  </a:schemeClr>
                </a:solidFill>
              </a:rPr>
              <a:t>行中的第</a:t>
            </a:r>
            <a:r>
              <a:rPr lang="en-US" altLang="zh-CN" dirty="0">
                <a:solidFill>
                  <a:schemeClr val="bg2">
                    <a:lumMod val="25000"/>
                  </a:schemeClr>
                </a:solidFill>
              </a:rPr>
              <a:t>0</a:t>
            </a:r>
            <a:r>
              <a:rPr lang="zh-CN" altLang="zh-CN" dirty="0">
                <a:solidFill>
                  <a:schemeClr val="bg2">
                    <a:lumMod val="25000"/>
                  </a:schemeClr>
                </a:solidFill>
              </a:rPr>
              <a:t>个元素，下面例子的运行结果有力地证明了这一点：</a:t>
            </a:r>
            <a:endParaRPr lang="zh-CN" altLang="en-US" dirty="0"/>
          </a:p>
        </p:txBody>
      </p:sp>
    </p:spTree>
    <p:extLst>
      <p:ext uri="{BB962C8B-B14F-4D97-AF65-F5344CB8AC3E}">
        <p14:creationId xmlns:p14="http://schemas.microsoft.com/office/powerpoint/2010/main" val="1578887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㈡ 指针与指针</a:t>
            </a:r>
            <a:r>
              <a:rPr lang="zh-CN" altLang="zh-CN" dirty="0" smtClean="0"/>
              <a:t>变量</a:t>
            </a:r>
            <a:endParaRPr lang="zh-CN" altLang="en-US" dirty="0"/>
          </a:p>
        </p:txBody>
      </p:sp>
      <p:sp>
        <p:nvSpPr>
          <p:cNvPr id="3" name="内容占位符 2"/>
          <p:cNvSpPr>
            <a:spLocks noGrp="1"/>
          </p:cNvSpPr>
          <p:nvPr>
            <p:ph sz="quarter" idx="10"/>
          </p:nvPr>
        </p:nvSpPr>
        <p:spPr>
          <a:xfrm>
            <a:off x="653142" y="1435607"/>
            <a:ext cx="10934423" cy="4660087"/>
          </a:xfrm>
        </p:spPr>
        <p:txBody>
          <a:bodyPr/>
          <a:lstStyle/>
          <a:p>
            <a:r>
              <a:rPr lang="zh-CN" altLang="zh-CN" dirty="0" smtClean="0">
                <a:solidFill>
                  <a:schemeClr val="bg2">
                    <a:lumMod val="25000"/>
                  </a:schemeClr>
                </a:solidFill>
                <a:latin typeface="幼圆" panose="02010509060101010101" pitchFamily="49" charset="-122"/>
                <a:ea typeface="幼圆" panose="02010509060101010101" pitchFamily="49" charset="-122"/>
              </a:rPr>
              <a:t>指针</a:t>
            </a:r>
            <a:r>
              <a:rPr lang="zh-CN" altLang="zh-CN" dirty="0">
                <a:solidFill>
                  <a:schemeClr val="bg2">
                    <a:lumMod val="25000"/>
                  </a:schemeClr>
                </a:solidFill>
                <a:latin typeface="幼圆" panose="02010509060101010101" pitchFamily="49" charset="-122"/>
                <a:ea typeface="幼圆" panose="02010509060101010101" pitchFamily="49" charset="-122"/>
              </a:rPr>
              <a:t>（</a:t>
            </a:r>
            <a:r>
              <a:rPr lang="en-US" altLang="zh-CN" dirty="0">
                <a:solidFill>
                  <a:schemeClr val="bg2">
                    <a:lumMod val="25000"/>
                  </a:schemeClr>
                </a:solidFill>
                <a:latin typeface="幼圆" panose="02010509060101010101" pitchFamily="49" charset="-122"/>
                <a:ea typeface="幼圆" panose="02010509060101010101" pitchFamily="49" charset="-122"/>
              </a:rPr>
              <a:t>Pointer</a:t>
            </a:r>
            <a:r>
              <a:rPr lang="zh-CN" altLang="zh-CN" dirty="0">
                <a:solidFill>
                  <a:schemeClr val="bg2">
                    <a:lumMod val="25000"/>
                  </a:schemeClr>
                </a:solidFill>
                <a:latin typeface="幼圆" panose="02010509060101010101" pitchFamily="49" charset="-122"/>
                <a:ea typeface="幼圆" panose="02010509060101010101" pitchFamily="49" charset="-122"/>
              </a:rPr>
              <a:t>）就是内存的地址，描述了</a:t>
            </a:r>
            <a:r>
              <a:rPr lang="en-US" altLang="zh-CN" dirty="0">
                <a:solidFill>
                  <a:schemeClr val="bg2">
                    <a:lumMod val="25000"/>
                  </a:schemeClr>
                </a:solidFill>
                <a:latin typeface="幼圆" panose="02010509060101010101" pitchFamily="49" charset="-122"/>
                <a:ea typeface="幼圆" panose="02010509060101010101" pitchFamily="49" charset="-122"/>
              </a:rPr>
              <a:t>C</a:t>
            </a:r>
            <a:r>
              <a:rPr lang="zh-CN" altLang="zh-CN" dirty="0">
                <a:solidFill>
                  <a:schemeClr val="bg2">
                    <a:lumMod val="25000"/>
                  </a:schemeClr>
                </a:solidFill>
                <a:latin typeface="幼圆" panose="02010509060101010101" pitchFamily="49" charset="-122"/>
                <a:ea typeface="幼圆" panose="02010509060101010101" pitchFamily="49" charset="-122"/>
              </a:rPr>
              <a:t>语言中每一个实体（如变量、数组和函数等）在内存中的位置，标示了一个占据存储空间的实体，在这一段空间起始位置的相对距离值。</a:t>
            </a:r>
          </a:p>
          <a:p>
            <a:r>
              <a:rPr lang="en-US" altLang="zh-CN" dirty="0">
                <a:solidFill>
                  <a:schemeClr val="bg2">
                    <a:lumMod val="25000"/>
                  </a:schemeClr>
                </a:solidFill>
                <a:latin typeface="幼圆" panose="02010509060101010101" pitchFamily="49" charset="-122"/>
                <a:ea typeface="幼圆" panose="02010509060101010101" pitchFamily="49" charset="-122"/>
              </a:rPr>
              <a:t>C</a:t>
            </a:r>
            <a:r>
              <a:rPr lang="zh-CN" altLang="zh-CN" dirty="0">
                <a:solidFill>
                  <a:schemeClr val="bg2">
                    <a:lumMod val="25000"/>
                  </a:schemeClr>
                </a:solidFill>
                <a:latin typeface="幼圆" panose="02010509060101010101" pitchFamily="49" charset="-122"/>
                <a:ea typeface="幼圆" panose="02010509060101010101" pitchFamily="49" charset="-122"/>
              </a:rPr>
              <a:t>语言允许用一个变量来存放指针，这种变量称为指针变量</a:t>
            </a:r>
            <a:r>
              <a:rPr lang="zh-CN" altLang="zh-CN" dirty="0" smtClean="0">
                <a:solidFill>
                  <a:schemeClr val="bg2">
                    <a:lumMod val="25000"/>
                  </a:schemeClr>
                </a:solidFill>
                <a:latin typeface="幼圆" panose="02010509060101010101" pitchFamily="49" charset="-122"/>
                <a:ea typeface="幼圆" panose="02010509060101010101" pitchFamily="49" charset="-122"/>
              </a:rPr>
              <a:t>。</a:t>
            </a:r>
            <a:endParaRPr lang="en-US" altLang="zh-CN" dirty="0" smtClean="0">
              <a:solidFill>
                <a:schemeClr val="bg2">
                  <a:lumMod val="25000"/>
                </a:schemeClr>
              </a:solidFill>
              <a:latin typeface="幼圆" panose="02010509060101010101" pitchFamily="49" charset="-122"/>
              <a:ea typeface="幼圆" panose="02010509060101010101" pitchFamily="49" charset="-122"/>
            </a:endParaRPr>
          </a:p>
          <a:p>
            <a:r>
              <a:rPr lang="zh-CN" altLang="zh-CN" dirty="0" smtClean="0">
                <a:solidFill>
                  <a:schemeClr val="bg2">
                    <a:lumMod val="25000"/>
                  </a:schemeClr>
                </a:solidFill>
                <a:latin typeface="幼圆" panose="02010509060101010101" pitchFamily="49" charset="-122"/>
                <a:ea typeface="幼圆" panose="02010509060101010101" pitchFamily="49" charset="-122"/>
              </a:rPr>
              <a:t>指针</a:t>
            </a:r>
            <a:r>
              <a:rPr lang="zh-CN" altLang="zh-CN" dirty="0">
                <a:solidFill>
                  <a:schemeClr val="bg2">
                    <a:lumMod val="25000"/>
                  </a:schemeClr>
                </a:solidFill>
                <a:latin typeface="幼圆" panose="02010509060101010101" pitchFamily="49" charset="-122"/>
                <a:ea typeface="幼圆" panose="02010509060101010101" pitchFamily="49" charset="-122"/>
              </a:rPr>
              <a:t>变量可以存放基本类型数据的地址，也可以存放数组、函数以及其他指针变量的地址</a:t>
            </a:r>
            <a:r>
              <a:rPr lang="zh-CN" altLang="zh-CN" dirty="0" smtClean="0">
                <a:solidFill>
                  <a:schemeClr val="bg2">
                    <a:lumMod val="25000"/>
                  </a:schemeClr>
                </a:solidFill>
                <a:latin typeface="幼圆" panose="02010509060101010101" pitchFamily="49" charset="-122"/>
                <a:ea typeface="幼圆" panose="02010509060101010101" pitchFamily="49" charset="-122"/>
              </a:rPr>
              <a:t>。</a:t>
            </a:r>
            <a:endParaRPr lang="en-US" altLang="zh-CN" dirty="0" smtClean="0">
              <a:solidFill>
                <a:schemeClr val="bg2">
                  <a:lumMod val="25000"/>
                </a:schemeClr>
              </a:solidFill>
              <a:latin typeface="幼圆" panose="02010509060101010101" pitchFamily="49" charset="-122"/>
              <a:ea typeface="幼圆" panose="02010509060101010101" pitchFamily="49" charset="-122"/>
            </a:endParaRPr>
          </a:p>
          <a:p>
            <a:r>
              <a:rPr lang="zh-CN" altLang="zh-CN" dirty="0" smtClean="0">
                <a:solidFill>
                  <a:schemeClr val="bg2">
                    <a:lumMod val="25000"/>
                  </a:schemeClr>
                </a:solidFill>
                <a:latin typeface="幼圆" panose="02010509060101010101" pitchFamily="49" charset="-122"/>
                <a:ea typeface="幼圆" panose="02010509060101010101" pitchFamily="49" charset="-122"/>
              </a:rPr>
              <a:t>指针</a:t>
            </a:r>
            <a:r>
              <a:rPr lang="zh-CN" altLang="zh-CN" dirty="0">
                <a:solidFill>
                  <a:schemeClr val="bg2">
                    <a:lumMod val="25000"/>
                  </a:schemeClr>
                </a:solidFill>
                <a:latin typeface="幼圆" panose="02010509060101010101" pitchFamily="49" charset="-122"/>
                <a:ea typeface="幼圆" panose="02010509060101010101" pitchFamily="49" charset="-122"/>
              </a:rPr>
              <a:t>变量存储的是其指向的对象的首地址，即实体所占据存储空间的起始存储单元的地址</a:t>
            </a:r>
            <a:r>
              <a:rPr lang="zh-CN" altLang="zh-CN" dirty="0" smtClean="0">
                <a:solidFill>
                  <a:schemeClr val="bg2">
                    <a:lumMod val="25000"/>
                  </a:schemeClr>
                </a:solidFill>
                <a:latin typeface="幼圆" panose="02010509060101010101" pitchFamily="49" charset="-122"/>
                <a:ea typeface="幼圆" panose="02010509060101010101" pitchFamily="49" charset="-122"/>
              </a:rPr>
              <a:t>。</a:t>
            </a:r>
            <a:endParaRPr lang="zh-CN" altLang="zh-CN" dirty="0">
              <a:solidFill>
                <a:schemeClr val="bg2">
                  <a:lumMod val="2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685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26382"/>
            <a:ext cx="4946904" cy="4769312"/>
          </a:xfrm>
        </p:spPr>
        <p:txBody>
          <a:bodyPr>
            <a:normAutofit/>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8.8</a:t>
            </a:r>
            <a:r>
              <a:rPr lang="zh-CN" altLang="zh-CN" dirty="0">
                <a:solidFill>
                  <a:schemeClr val="bg2">
                    <a:lumMod val="25000"/>
                  </a:schemeClr>
                </a:solidFill>
              </a:rPr>
              <a:t>验证</a:t>
            </a:r>
            <a:r>
              <a:rPr lang="en-US" altLang="zh-CN" dirty="0">
                <a:solidFill>
                  <a:schemeClr val="bg2">
                    <a:lumMod val="25000"/>
                  </a:schemeClr>
                </a:solidFill>
              </a:rPr>
              <a:t>*(p+1)</a:t>
            </a:r>
            <a:r>
              <a:rPr lang="zh-CN" altLang="zh-CN" dirty="0">
                <a:solidFill>
                  <a:schemeClr val="bg2">
                    <a:lumMod val="25000"/>
                  </a:schemeClr>
                </a:solidFill>
              </a:rPr>
              <a:t>的长度。</a:t>
            </a:r>
          </a:p>
          <a:p>
            <a:pPr marL="0" indent="0">
              <a:buNone/>
            </a:pP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a[3][4] = { {0, 1, 2, 3}, {4, 5, 6, 7}, {8, 9, 10, 11} };</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(*p)[4] = a;</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printf</a:t>
            </a:r>
            <a:r>
              <a:rPr lang="en-US" altLang="zh-CN" dirty="0">
                <a:solidFill>
                  <a:schemeClr val="bg2">
                    <a:lumMod val="25000"/>
                  </a:schemeClr>
                </a:solidFill>
              </a:rPr>
              <a:t>("%d\n", </a:t>
            </a:r>
            <a:r>
              <a:rPr lang="en-US" altLang="zh-CN" dirty="0" err="1">
                <a:solidFill>
                  <a:schemeClr val="bg2">
                    <a:lumMod val="25000"/>
                  </a:schemeClr>
                </a:solidFill>
              </a:rPr>
              <a:t>sizeof</a:t>
            </a:r>
            <a:r>
              <a:rPr lang="en-US" altLang="zh-CN" dirty="0">
                <a:solidFill>
                  <a:schemeClr val="bg2">
                    <a:lumMod val="25000"/>
                  </a:schemeClr>
                </a:solidFill>
              </a:rPr>
              <a:t>(*(p+1)));</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return </a:t>
            </a:r>
            <a:r>
              <a:rPr lang="en-US" altLang="zh-CN" dirty="0">
                <a:solidFill>
                  <a:schemeClr val="bg2">
                    <a:lumMod val="25000"/>
                  </a:schemeClr>
                </a:solidFill>
              </a:rPr>
              <a:t>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943411" y="1245993"/>
            <a:ext cx="4644156" cy="4930085"/>
          </a:xfrm>
          <a:prstGeom prst="rect">
            <a:avLst/>
          </a:prstGeom>
        </p:spPr>
        <p:txBody>
          <a:bodyPr vert="horz" lIns="91440" tIns="45720" rIns="91440" bIns="45720" rtlCol="0">
            <a:normAutofit fontScale="70000" lnSpcReduction="20000"/>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r>
              <a:rPr lang="en-US" altLang="zh-CN" dirty="0" smtClean="0">
                <a:solidFill>
                  <a:schemeClr val="bg2">
                    <a:lumMod val="25000"/>
                  </a:schemeClr>
                </a:solidFill>
              </a:rPr>
              <a:t>16</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③ *</a:t>
            </a:r>
            <a:r>
              <a:rPr lang="en-US" altLang="zh-CN" dirty="0" smtClean="0">
                <a:solidFill>
                  <a:schemeClr val="bg2">
                    <a:lumMod val="25000"/>
                  </a:schemeClr>
                </a:solidFill>
              </a:rPr>
              <a:t>(p+1)+1</a:t>
            </a:r>
            <a:r>
              <a:rPr lang="zh-CN" altLang="en-US" dirty="0" smtClean="0">
                <a:solidFill>
                  <a:schemeClr val="bg2">
                    <a:lumMod val="25000"/>
                  </a:schemeClr>
                </a:solidFill>
              </a:rPr>
              <a:t>表示第</a:t>
            </a:r>
            <a:r>
              <a:rPr lang="en-US" altLang="zh-CN" dirty="0" smtClean="0">
                <a:solidFill>
                  <a:schemeClr val="bg2">
                    <a:lumMod val="25000"/>
                  </a:schemeClr>
                </a:solidFill>
              </a:rPr>
              <a:t>1</a:t>
            </a:r>
            <a:r>
              <a:rPr lang="zh-CN" altLang="en-US" dirty="0" smtClean="0">
                <a:solidFill>
                  <a:schemeClr val="bg2">
                    <a:lumMod val="25000"/>
                  </a:schemeClr>
                </a:solidFill>
              </a:rPr>
              <a:t>行第</a:t>
            </a:r>
            <a:r>
              <a:rPr lang="en-US" altLang="zh-CN" dirty="0" smtClean="0">
                <a:solidFill>
                  <a:schemeClr val="bg2">
                    <a:lumMod val="25000"/>
                  </a:schemeClr>
                </a:solidFill>
              </a:rPr>
              <a:t>1</a:t>
            </a:r>
            <a:r>
              <a:rPr lang="zh-CN" altLang="en-US" dirty="0" smtClean="0">
                <a:solidFill>
                  <a:schemeClr val="bg2">
                    <a:lumMod val="25000"/>
                  </a:schemeClr>
                </a:solidFill>
              </a:rPr>
              <a:t>个元素的地址。*</a:t>
            </a:r>
            <a:r>
              <a:rPr lang="en-US" altLang="zh-CN" dirty="0" smtClean="0">
                <a:solidFill>
                  <a:schemeClr val="bg2">
                    <a:lumMod val="25000"/>
                  </a:schemeClr>
                </a:solidFill>
              </a:rPr>
              <a:t>(p+1)</a:t>
            </a:r>
            <a:r>
              <a:rPr lang="zh-CN" altLang="en-US" dirty="0" smtClean="0">
                <a:solidFill>
                  <a:schemeClr val="bg2">
                    <a:lumMod val="25000"/>
                  </a:schemeClr>
                </a:solidFill>
              </a:rPr>
              <a:t>单独使用时表示的是第</a:t>
            </a:r>
            <a:r>
              <a:rPr lang="en-US" altLang="zh-CN" dirty="0" smtClean="0">
                <a:solidFill>
                  <a:schemeClr val="bg2">
                    <a:lumMod val="25000"/>
                  </a:schemeClr>
                </a:solidFill>
              </a:rPr>
              <a:t>1</a:t>
            </a:r>
            <a:r>
              <a:rPr lang="zh-CN" altLang="en-US" dirty="0" smtClean="0">
                <a:solidFill>
                  <a:schemeClr val="bg2">
                    <a:lumMod val="25000"/>
                  </a:schemeClr>
                </a:solidFill>
              </a:rPr>
              <a:t>行数据，放在表达式中会被转换为第</a:t>
            </a:r>
            <a:r>
              <a:rPr lang="en-US" altLang="zh-CN" dirty="0" smtClean="0">
                <a:solidFill>
                  <a:schemeClr val="bg2">
                    <a:lumMod val="25000"/>
                  </a:schemeClr>
                </a:solidFill>
              </a:rPr>
              <a:t>1</a:t>
            </a:r>
            <a:r>
              <a:rPr lang="zh-CN" altLang="en-US" dirty="0" smtClean="0">
                <a:solidFill>
                  <a:schemeClr val="bg2">
                    <a:lumMod val="25000"/>
                  </a:schemeClr>
                </a:solidFill>
              </a:rPr>
              <a:t>行数据的首地址，也就是第</a:t>
            </a:r>
            <a:r>
              <a:rPr lang="en-US" altLang="zh-CN" dirty="0" smtClean="0">
                <a:solidFill>
                  <a:schemeClr val="bg2">
                    <a:lumMod val="25000"/>
                  </a:schemeClr>
                </a:solidFill>
              </a:rPr>
              <a:t>1</a:t>
            </a:r>
            <a:r>
              <a:rPr lang="zh-CN" altLang="en-US" dirty="0" smtClean="0">
                <a:solidFill>
                  <a:schemeClr val="bg2">
                    <a:lumMod val="25000"/>
                  </a:schemeClr>
                </a:solidFill>
              </a:rPr>
              <a:t>行第</a:t>
            </a:r>
            <a:r>
              <a:rPr lang="en-US" altLang="zh-CN" dirty="0" smtClean="0">
                <a:solidFill>
                  <a:schemeClr val="bg2">
                    <a:lumMod val="25000"/>
                  </a:schemeClr>
                </a:solidFill>
              </a:rPr>
              <a:t>0</a:t>
            </a:r>
            <a:r>
              <a:rPr lang="zh-CN" altLang="en-US" dirty="0" smtClean="0">
                <a:solidFill>
                  <a:schemeClr val="bg2">
                    <a:lumMod val="25000"/>
                  </a:schemeClr>
                </a:solidFill>
              </a:rPr>
              <a:t>个元素的地址，因为使用整行数据没有实际的含义，编译器遇到这种情况都会转换为指向该行第</a:t>
            </a:r>
            <a:r>
              <a:rPr lang="en-US" altLang="zh-CN" dirty="0" smtClean="0">
                <a:solidFill>
                  <a:schemeClr val="bg2">
                    <a:lumMod val="25000"/>
                  </a:schemeClr>
                </a:solidFill>
              </a:rPr>
              <a:t>0</a:t>
            </a:r>
            <a:r>
              <a:rPr lang="zh-CN" altLang="en-US" dirty="0" smtClean="0">
                <a:solidFill>
                  <a:schemeClr val="bg2">
                    <a:lumMod val="25000"/>
                  </a:schemeClr>
                </a:solidFill>
              </a:rPr>
              <a:t>个元素的指针；就像一维数组的名字，在定义时或者和</a:t>
            </a:r>
            <a:r>
              <a:rPr lang="en-US" altLang="zh-CN" dirty="0" err="1" smtClean="0">
                <a:solidFill>
                  <a:schemeClr val="bg2">
                    <a:lumMod val="25000"/>
                  </a:schemeClr>
                </a:solidFill>
              </a:rPr>
              <a:t>sizeof</a:t>
            </a:r>
            <a:r>
              <a:rPr lang="zh-CN" altLang="en-US" dirty="0" smtClean="0">
                <a:solidFill>
                  <a:schemeClr val="bg2">
                    <a:lumMod val="25000"/>
                  </a:schemeClr>
                </a:solidFill>
              </a:rPr>
              <a:t>、</a:t>
            </a:r>
            <a:r>
              <a:rPr lang="en-US" altLang="zh-CN" dirty="0" smtClean="0">
                <a:solidFill>
                  <a:schemeClr val="bg2">
                    <a:lumMod val="25000"/>
                  </a:schemeClr>
                </a:solidFill>
              </a:rPr>
              <a:t>&amp;</a:t>
            </a:r>
            <a:r>
              <a:rPr lang="zh-CN" altLang="en-US" dirty="0" smtClean="0">
                <a:solidFill>
                  <a:schemeClr val="bg2">
                    <a:lumMod val="25000"/>
                  </a:schemeClr>
                </a:solidFill>
              </a:rPr>
              <a:t>一起使用时才表示整个数组，出现在表达式中就会被转换为指向数组第</a:t>
            </a:r>
            <a:r>
              <a:rPr lang="en-US" altLang="zh-CN" dirty="0" smtClean="0">
                <a:solidFill>
                  <a:schemeClr val="bg2">
                    <a:lumMod val="25000"/>
                  </a:schemeClr>
                </a:solidFill>
              </a:rPr>
              <a:t>0</a:t>
            </a:r>
            <a:r>
              <a:rPr lang="zh-CN" altLang="en-US" dirty="0" smtClean="0">
                <a:solidFill>
                  <a:schemeClr val="bg2">
                    <a:lumMod val="25000"/>
                  </a:schemeClr>
                </a:solidFill>
              </a:rPr>
              <a:t>个元素的指针。</a:t>
            </a:r>
          </a:p>
          <a:p>
            <a:pPr marL="0" indent="0">
              <a:buNone/>
            </a:pPr>
            <a:r>
              <a:rPr lang="zh-CN" altLang="en-US" dirty="0" smtClean="0">
                <a:solidFill>
                  <a:schemeClr val="bg2">
                    <a:lumMod val="25000"/>
                  </a:schemeClr>
                </a:solidFill>
              </a:rPr>
              <a:t>④ *</a:t>
            </a:r>
            <a:r>
              <a:rPr lang="en-US" altLang="zh-CN" dirty="0" smtClean="0">
                <a:solidFill>
                  <a:schemeClr val="bg2">
                    <a:lumMod val="25000"/>
                  </a:schemeClr>
                </a:solidFill>
              </a:rPr>
              <a:t>(*(p+1)+1)</a:t>
            </a:r>
            <a:r>
              <a:rPr lang="zh-CN" altLang="en-US" dirty="0" smtClean="0">
                <a:solidFill>
                  <a:schemeClr val="bg2">
                    <a:lumMod val="25000"/>
                  </a:schemeClr>
                </a:solidFill>
              </a:rPr>
              <a:t>表示第</a:t>
            </a:r>
            <a:r>
              <a:rPr lang="en-US" altLang="zh-CN" dirty="0" smtClean="0">
                <a:solidFill>
                  <a:schemeClr val="bg2">
                    <a:lumMod val="25000"/>
                  </a:schemeClr>
                </a:solidFill>
              </a:rPr>
              <a:t>1</a:t>
            </a:r>
            <a:r>
              <a:rPr lang="zh-CN" altLang="en-US" dirty="0" smtClean="0">
                <a:solidFill>
                  <a:schemeClr val="bg2">
                    <a:lumMod val="25000"/>
                  </a:schemeClr>
                </a:solidFill>
              </a:rPr>
              <a:t>行第</a:t>
            </a:r>
            <a:r>
              <a:rPr lang="en-US" altLang="zh-CN" dirty="0" smtClean="0">
                <a:solidFill>
                  <a:schemeClr val="bg2">
                    <a:lumMod val="25000"/>
                  </a:schemeClr>
                </a:solidFill>
              </a:rPr>
              <a:t>1</a:t>
            </a:r>
            <a:r>
              <a:rPr lang="zh-CN" altLang="en-US" dirty="0" smtClean="0">
                <a:solidFill>
                  <a:schemeClr val="bg2">
                    <a:lumMod val="25000"/>
                  </a:schemeClr>
                </a:solidFill>
              </a:rPr>
              <a:t>个元素的值。很明显，增加一个*表示取地址上的数据。</a:t>
            </a:r>
          </a:p>
          <a:p>
            <a:r>
              <a:rPr lang="zh-CN" altLang="en-US" dirty="0" smtClean="0">
                <a:solidFill>
                  <a:schemeClr val="bg2">
                    <a:lumMod val="25000"/>
                  </a:schemeClr>
                </a:solidFill>
              </a:rPr>
              <a:t>根据上面的结论，可以很容易推出以下的等价关系：</a:t>
            </a:r>
          </a:p>
          <a:p>
            <a:pPr marL="0" indent="0">
              <a:buNone/>
            </a:pPr>
            <a:r>
              <a:rPr lang="en-US" altLang="zh-CN" dirty="0" err="1" smtClean="0">
                <a:solidFill>
                  <a:schemeClr val="bg2">
                    <a:lumMod val="25000"/>
                  </a:schemeClr>
                </a:solidFill>
              </a:rPr>
              <a:t>a+i</a:t>
            </a:r>
            <a:r>
              <a:rPr lang="zh-CN" altLang="en-US" dirty="0" smtClean="0">
                <a:solidFill>
                  <a:schemeClr val="bg2">
                    <a:lumMod val="25000"/>
                  </a:schemeClr>
                </a:solidFill>
              </a:rPr>
              <a:t> </a:t>
            </a:r>
            <a:r>
              <a:rPr lang="en-US" altLang="zh-CN" dirty="0" smtClean="0">
                <a:solidFill>
                  <a:schemeClr val="bg2">
                    <a:lumMod val="25000"/>
                  </a:schemeClr>
                </a:solidFill>
              </a:rPr>
              <a:t>== </a:t>
            </a:r>
            <a:r>
              <a:rPr lang="en-US" altLang="zh-CN" dirty="0" err="1" smtClean="0">
                <a:solidFill>
                  <a:schemeClr val="bg2">
                    <a:lumMod val="25000"/>
                  </a:schemeClr>
                </a:solidFill>
              </a:rPr>
              <a:t>p+i</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a[</a:t>
            </a:r>
            <a:r>
              <a:rPr lang="en-US" altLang="zh-CN" dirty="0" err="1" smtClean="0">
                <a:solidFill>
                  <a:schemeClr val="bg2">
                    <a:lumMod val="25000"/>
                  </a:schemeClr>
                </a:solidFill>
              </a:rPr>
              <a:t>i</a:t>
            </a:r>
            <a:r>
              <a:rPr lang="en-US" altLang="zh-CN" dirty="0" smtClean="0">
                <a:solidFill>
                  <a:schemeClr val="bg2">
                    <a:lumMod val="25000"/>
                  </a:schemeClr>
                </a:solidFill>
              </a:rPr>
              <a:t>] == *(</a:t>
            </a:r>
            <a:r>
              <a:rPr lang="en-US" altLang="zh-CN" dirty="0" err="1" smtClean="0">
                <a:solidFill>
                  <a:schemeClr val="bg2">
                    <a:lumMod val="25000"/>
                  </a:schemeClr>
                </a:solidFill>
              </a:rPr>
              <a:t>a+i</a:t>
            </a:r>
            <a:r>
              <a:rPr lang="en-US" altLang="zh-CN" dirty="0" smtClean="0">
                <a:solidFill>
                  <a:schemeClr val="bg2">
                    <a:lumMod val="25000"/>
                  </a:schemeClr>
                </a:solidFill>
              </a:rPr>
              <a:t>) == *(</a:t>
            </a:r>
            <a:r>
              <a:rPr lang="en-US" altLang="zh-CN" dirty="0" err="1" smtClean="0">
                <a:solidFill>
                  <a:schemeClr val="bg2">
                    <a:lumMod val="25000"/>
                  </a:schemeClr>
                </a:solidFill>
              </a:rPr>
              <a:t>p+i</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a[</a:t>
            </a:r>
            <a:r>
              <a:rPr lang="en-US" altLang="zh-CN" dirty="0" err="1" smtClean="0">
                <a:solidFill>
                  <a:schemeClr val="bg2">
                    <a:lumMod val="25000"/>
                  </a:schemeClr>
                </a:solidFill>
              </a:rPr>
              <a:t>i</a:t>
            </a:r>
            <a:r>
              <a:rPr lang="en-US" altLang="zh-CN" dirty="0" smtClean="0">
                <a:solidFill>
                  <a:schemeClr val="bg2">
                    <a:lumMod val="25000"/>
                  </a:schemeClr>
                </a:solidFill>
              </a:rPr>
              <a:t>][j] == *(a[</a:t>
            </a:r>
            <a:r>
              <a:rPr lang="en-US" altLang="zh-CN" dirty="0" err="1" smtClean="0">
                <a:solidFill>
                  <a:schemeClr val="bg2">
                    <a:lumMod val="25000"/>
                  </a:schemeClr>
                </a:solidFill>
              </a:rPr>
              <a:t>i</a:t>
            </a:r>
            <a:r>
              <a:rPr lang="en-US" altLang="zh-CN" dirty="0" smtClean="0">
                <a:solidFill>
                  <a:schemeClr val="bg2">
                    <a:lumMod val="25000"/>
                  </a:schemeClr>
                </a:solidFill>
              </a:rPr>
              <a:t>]+j) == *(p[</a:t>
            </a:r>
            <a:r>
              <a:rPr lang="en-US" altLang="zh-CN" dirty="0" err="1" smtClean="0">
                <a:solidFill>
                  <a:schemeClr val="bg2">
                    <a:lumMod val="25000"/>
                  </a:schemeClr>
                </a:solidFill>
              </a:rPr>
              <a:t>i</a:t>
            </a:r>
            <a:r>
              <a:rPr lang="en-US" altLang="zh-CN" dirty="0" smtClean="0">
                <a:solidFill>
                  <a:schemeClr val="bg2">
                    <a:lumMod val="25000"/>
                  </a:schemeClr>
                </a:solidFill>
              </a:rPr>
              <a:t>]+j) == *(*(</a:t>
            </a:r>
            <a:r>
              <a:rPr lang="en-US" altLang="zh-CN" dirty="0" err="1" smtClean="0">
                <a:solidFill>
                  <a:schemeClr val="bg2">
                    <a:lumMod val="25000"/>
                  </a:schemeClr>
                </a:solidFill>
              </a:rPr>
              <a:t>a+i</a:t>
            </a:r>
            <a:r>
              <a:rPr lang="en-US" altLang="zh-CN" dirty="0" smtClean="0">
                <a:solidFill>
                  <a:schemeClr val="bg2">
                    <a:lumMod val="25000"/>
                  </a:schemeClr>
                </a:solidFill>
              </a:rPr>
              <a:t>)+j) == *(*(</a:t>
            </a:r>
            <a:r>
              <a:rPr lang="en-US" altLang="zh-CN" dirty="0" err="1" smtClean="0">
                <a:solidFill>
                  <a:schemeClr val="bg2">
                    <a:lumMod val="25000"/>
                  </a:schemeClr>
                </a:solidFill>
              </a:rPr>
              <a:t>p+i</a:t>
            </a:r>
            <a:r>
              <a:rPr lang="en-US" altLang="zh-CN" dirty="0" smtClean="0">
                <a:solidFill>
                  <a:schemeClr val="bg2">
                    <a:lumMod val="25000"/>
                  </a:schemeClr>
                </a:solidFill>
              </a:rPr>
              <a:t>)+j)</a:t>
            </a:r>
            <a:endParaRPr lang="zh-CN" altLang="en-US" dirty="0" smtClean="0">
              <a:solidFill>
                <a:schemeClr val="bg2">
                  <a:lumMod val="25000"/>
                </a:schemeClr>
              </a:solidFill>
            </a:endParaRPr>
          </a:p>
        </p:txBody>
      </p:sp>
    </p:spTree>
    <p:extLst>
      <p:ext uri="{BB962C8B-B14F-4D97-AF65-F5344CB8AC3E}">
        <p14:creationId xmlns:p14="http://schemas.microsoft.com/office/powerpoint/2010/main" val="20110572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96237"/>
            <a:ext cx="5399080" cy="4799457"/>
          </a:xfrm>
        </p:spPr>
        <p:txBody>
          <a:bodyPr>
            <a:normAutofit fontScale="77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8.9</a:t>
            </a:r>
            <a:r>
              <a:rPr lang="zh-CN" altLang="zh-CN" dirty="0">
                <a:solidFill>
                  <a:schemeClr val="bg2">
                    <a:lumMod val="25000"/>
                  </a:schemeClr>
                </a:solidFill>
              </a:rPr>
              <a:t>使用指向一维数组的指针变量输出二维数组。</a:t>
            </a:r>
          </a:p>
          <a:p>
            <a:pPr marL="0" indent="0">
              <a:buNone/>
            </a:pPr>
            <a:r>
              <a:rPr lang="zh-CN" altLang="zh-CN" dirty="0">
                <a:solidFill>
                  <a:schemeClr val="bg2">
                    <a:lumMod val="25000"/>
                  </a:schemeClr>
                </a:solidFill>
              </a:rPr>
              <a:t>程序：</a:t>
            </a:r>
          </a:p>
          <a:p>
            <a:pPr marL="0" indent="0">
              <a:buNone/>
            </a:pP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a[3][4]={0,1,2,3,4,5,6,7,8,9,10,11};</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(*p)[4];</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i,j</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p=a;</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en-US" altLang="zh-CN" dirty="0" err="1">
                <a:solidFill>
                  <a:schemeClr val="bg2">
                    <a:lumMod val="25000"/>
                  </a:schemeClr>
                </a:solidFill>
              </a:rPr>
              <a:t>i</a:t>
            </a:r>
            <a:r>
              <a:rPr lang="en-US" altLang="zh-CN" dirty="0">
                <a:solidFill>
                  <a:schemeClr val="bg2">
                    <a:lumMod val="25000"/>
                  </a:schemeClr>
                </a:solidFill>
              </a:rPr>
              <a:t>=0; </a:t>
            </a:r>
            <a:r>
              <a:rPr lang="en-US" altLang="zh-CN" dirty="0" err="1">
                <a:solidFill>
                  <a:schemeClr val="bg2">
                    <a:lumMod val="25000"/>
                  </a:schemeClr>
                </a:solidFill>
              </a:rPr>
              <a:t>i</a:t>
            </a:r>
            <a:r>
              <a:rPr lang="en-US" altLang="zh-CN" dirty="0">
                <a:solidFill>
                  <a:schemeClr val="bg2">
                    <a:lumMod val="25000"/>
                  </a:schemeClr>
                </a:solidFill>
              </a:rPr>
              <a:t>&lt;3;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for(j=0; j&lt;4; </a:t>
            </a:r>
            <a:r>
              <a:rPr lang="en-US" altLang="zh-CN" dirty="0" err="1">
                <a:solidFill>
                  <a:schemeClr val="bg2">
                    <a:lumMod val="25000"/>
                  </a:schemeClr>
                </a:solidFill>
              </a:rPr>
              <a:t>j++</a:t>
            </a: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("%2d  ",*(*(</a:t>
            </a:r>
            <a:r>
              <a:rPr lang="en-US" altLang="zh-CN" dirty="0" err="1">
                <a:solidFill>
                  <a:schemeClr val="bg2">
                    <a:lumMod val="25000"/>
                  </a:schemeClr>
                </a:solidFill>
              </a:rPr>
              <a:t>p+i</a:t>
            </a:r>
            <a:r>
              <a:rPr lang="en-US" altLang="zh-CN" dirty="0">
                <a:solidFill>
                  <a:schemeClr val="bg2">
                    <a:lumMod val="25000"/>
                  </a:schemeClr>
                </a:solidFill>
              </a:rPr>
              <a:t>)+j));</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521380" y="1296237"/>
            <a:ext cx="5066186" cy="4799457"/>
          </a:xfrm>
          <a:prstGeom prst="rect">
            <a:avLst/>
          </a:prstGeom>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0   1   2   3</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4   5   6   7</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8   9  10  11</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endParaRPr lang="zh-CN" altLang="en-US" dirty="0"/>
          </a:p>
        </p:txBody>
      </p:sp>
    </p:spTree>
    <p:extLst>
      <p:ext uri="{BB962C8B-B14F-4D97-AF65-F5344CB8AC3E}">
        <p14:creationId xmlns:p14="http://schemas.microsoft.com/office/powerpoint/2010/main" val="36355396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26383"/>
            <a:ext cx="11193880" cy="4769312"/>
          </a:xfrm>
        </p:spPr>
        <p:txBody>
          <a:bodyPr>
            <a:normAutofit fontScale="70000" lnSpcReduction="20000"/>
          </a:bodyPr>
          <a:lstStyle/>
          <a:p>
            <a:pPr marL="0" indent="0">
              <a:buNone/>
            </a:pPr>
            <a:r>
              <a:rPr lang="en-US" altLang="zh-CN" dirty="0">
                <a:solidFill>
                  <a:schemeClr val="bg2">
                    <a:lumMod val="25000"/>
                  </a:schemeClr>
                </a:solidFill>
              </a:rPr>
              <a:t>8.3.3  </a:t>
            </a:r>
            <a:r>
              <a:rPr lang="zh-CN" altLang="zh-CN" dirty="0">
                <a:solidFill>
                  <a:schemeClr val="bg2">
                    <a:lumMod val="25000"/>
                  </a:schemeClr>
                </a:solidFill>
              </a:rPr>
              <a:t>指向字符串的指针</a:t>
            </a:r>
          </a:p>
          <a:p>
            <a:r>
              <a:rPr lang="zh-CN" altLang="zh-CN" dirty="0" smtClean="0">
                <a:solidFill>
                  <a:schemeClr val="bg2">
                    <a:lumMod val="25000"/>
                  </a:schemeClr>
                </a:solidFill>
              </a:rPr>
              <a:t>除了</a:t>
            </a:r>
            <a:r>
              <a:rPr lang="zh-CN" altLang="zh-CN" dirty="0">
                <a:solidFill>
                  <a:schemeClr val="bg2">
                    <a:lumMod val="25000"/>
                  </a:schemeClr>
                </a:solidFill>
              </a:rPr>
              <a:t>字符数组，</a:t>
            </a:r>
            <a:r>
              <a:rPr lang="en-US" altLang="zh-CN" dirty="0">
                <a:solidFill>
                  <a:schemeClr val="bg2">
                    <a:lumMod val="25000"/>
                  </a:schemeClr>
                </a:solidFill>
              </a:rPr>
              <a:t>C</a:t>
            </a:r>
            <a:r>
              <a:rPr lang="zh-CN" altLang="zh-CN" dirty="0">
                <a:solidFill>
                  <a:schemeClr val="bg2">
                    <a:lumMod val="25000"/>
                  </a:schemeClr>
                </a:solidFill>
              </a:rPr>
              <a:t>语言还支持另外一种表示字符串的方法，就是直接使用一个指针指向字符串</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指向</a:t>
            </a:r>
            <a:r>
              <a:rPr lang="zh-CN" altLang="zh-CN" dirty="0">
                <a:solidFill>
                  <a:schemeClr val="bg2">
                    <a:lumMod val="25000"/>
                  </a:schemeClr>
                </a:solidFill>
              </a:rPr>
              <a:t>字符串的字符指针变量定义的一般形式为：</a:t>
            </a:r>
          </a:p>
          <a:p>
            <a:pPr marL="0" indent="0">
              <a:buNone/>
            </a:pPr>
            <a:r>
              <a:rPr lang="en-US" altLang="zh-CN" dirty="0" smtClean="0">
                <a:solidFill>
                  <a:schemeClr val="bg2">
                    <a:lumMod val="25000"/>
                  </a:schemeClr>
                </a:solidFill>
              </a:rPr>
              <a:t>      [</a:t>
            </a:r>
            <a:r>
              <a:rPr lang="zh-CN" altLang="zh-CN" dirty="0">
                <a:solidFill>
                  <a:schemeClr val="bg2">
                    <a:lumMod val="25000"/>
                  </a:schemeClr>
                </a:solidFill>
              </a:rPr>
              <a:t>存储类型</a:t>
            </a:r>
            <a:r>
              <a:rPr lang="en-US" altLang="zh-CN" dirty="0">
                <a:solidFill>
                  <a:schemeClr val="bg2">
                    <a:lumMod val="25000"/>
                  </a:schemeClr>
                </a:solidFill>
              </a:rPr>
              <a:t>] char *</a:t>
            </a:r>
            <a:r>
              <a:rPr lang="zh-CN" altLang="zh-CN" dirty="0">
                <a:solidFill>
                  <a:schemeClr val="bg2">
                    <a:lumMod val="25000"/>
                  </a:schemeClr>
                </a:solidFill>
              </a:rPr>
              <a:t>指针变量名</a:t>
            </a:r>
            <a:r>
              <a:rPr lang="en-US" altLang="zh-CN" dirty="0">
                <a:solidFill>
                  <a:schemeClr val="bg2">
                    <a:lumMod val="25000"/>
                  </a:schemeClr>
                </a:solidFill>
              </a:rPr>
              <a:t>=</a:t>
            </a:r>
            <a:r>
              <a:rPr lang="zh-CN" altLang="zh-CN" dirty="0">
                <a:solidFill>
                  <a:schemeClr val="bg2">
                    <a:lumMod val="25000"/>
                  </a:schemeClr>
                </a:solidFill>
              </a:rPr>
              <a:t>字符串</a:t>
            </a: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a:solidFill>
                  <a:schemeClr val="bg2">
                    <a:lumMod val="25000"/>
                  </a:schemeClr>
                </a:solidFill>
              </a:rPr>
              <a:t>例如：</a:t>
            </a:r>
          </a:p>
          <a:p>
            <a:pPr marL="0" indent="0">
              <a:buNone/>
            </a:pPr>
            <a:r>
              <a:rPr lang="en-US" altLang="zh-CN" dirty="0">
                <a:solidFill>
                  <a:schemeClr val="bg2">
                    <a:lumMod val="25000"/>
                  </a:schemeClr>
                </a:solidFill>
              </a:rPr>
              <a:t>char *</a:t>
            </a:r>
            <a:r>
              <a:rPr lang="en-US" altLang="zh-CN" dirty="0" err="1">
                <a:solidFill>
                  <a:schemeClr val="bg2">
                    <a:lumMod val="25000"/>
                  </a:schemeClr>
                </a:solidFill>
              </a:rPr>
              <a:t>str</a:t>
            </a:r>
            <a:r>
              <a:rPr lang="en-US" altLang="zh-CN" dirty="0">
                <a:solidFill>
                  <a:schemeClr val="bg2">
                    <a:lumMod val="25000"/>
                  </a:schemeClr>
                </a:solidFill>
              </a:rPr>
              <a:t> = "I’m a student.";</a:t>
            </a:r>
            <a:endParaRPr lang="zh-CN" altLang="zh-CN" dirty="0">
              <a:solidFill>
                <a:schemeClr val="bg2">
                  <a:lumMod val="25000"/>
                </a:schemeClr>
              </a:solidFill>
            </a:endParaRPr>
          </a:p>
          <a:p>
            <a:pPr marL="0" indent="0">
              <a:buNone/>
            </a:pPr>
            <a:r>
              <a:rPr lang="zh-CN" altLang="zh-CN" dirty="0">
                <a:solidFill>
                  <a:schemeClr val="bg2">
                    <a:lumMod val="25000"/>
                  </a:schemeClr>
                </a:solidFill>
              </a:rPr>
              <a:t>或者：</a:t>
            </a:r>
          </a:p>
          <a:p>
            <a:pPr marL="0" indent="0">
              <a:buNone/>
            </a:pPr>
            <a:r>
              <a:rPr lang="en-US" altLang="zh-CN" dirty="0">
                <a:solidFill>
                  <a:schemeClr val="bg2">
                    <a:lumMod val="25000"/>
                  </a:schemeClr>
                </a:solidFill>
              </a:rPr>
              <a:t>char *</a:t>
            </a:r>
            <a:r>
              <a:rPr lang="en-US" altLang="zh-CN" dirty="0" err="1">
                <a:solidFill>
                  <a:schemeClr val="bg2">
                    <a:lumMod val="25000"/>
                  </a:schemeClr>
                </a:solidFill>
              </a:rPr>
              <a:t>str</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str</a:t>
            </a:r>
            <a:r>
              <a:rPr lang="en-US" altLang="zh-CN" dirty="0">
                <a:solidFill>
                  <a:schemeClr val="bg2">
                    <a:lumMod val="25000"/>
                  </a:schemeClr>
                </a:solidFill>
              </a:rPr>
              <a:t> = " I’m a student.";</a:t>
            </a:r>
            <a:endParaRPr lang="zh-CN" altLang="zh-CN" dirty="0">
              <a:solidFill>
                <a:schemeClr val="bg2">
                  <a:lumMod val="25000"/>
                </a:schemeClr>
              </a:solidFill>
            </a:endParaRPr>
          </a:p>
          <a:p>
            <a:r>
              <a:rPr lang="zh-CN" altLang="zh-CN" dirty="0">
                <a:solidFill>
                  <a:schemeClr val="bg2">
                    <a:lumMod val="25000"/>
                  </a:schemeClr>
                </a:solidFill>
              </a:rPr>
              <a:t>字符串中的所有字符在内存中是连续排列的，</a:t>
            </a:r>
            <a:r>
              <a:rPr lang="en-US" altLang="zh-CN" dirty="0" err="1">
                <a:solidFill>
                  <a:schemeClr val="bg2">
                    <a:lumMod val="25000"/>
                  </a:schemeClr>
                </a:solidFill>
              </a:rPr>
              <a:t>str</a:t>
            </a:r>
            <a:r>
              <a:rPr lang="zh-CN" altLang="zh-CN" dirty="0">
                <a:solidFill>
                  <a:schemeClr val="bg2">
                    <a:lumMod val="25000"/>
                  </a:schemeClr>
                </a:solidFill>
              </a:rPr>
              <a:t>指向的是字符串的第</a:t>
            </a:r>
            <a:r>
              <a:rPr lang="en-US" altLang="zh-CN" dirty="0">
                <a:solidFill>
                  <a:schemeClr val="bg2">
                    <a:lumMod val="25000"/>
                  </a:schemeClr>
                </a:solidFill>
              </a:rPr>
              <a:t>0</a:t>
            </a:r>
            <a:r>
              <a:rPr lang="zh-CN" altLang="zh-CN" dirty="0">
                <a:solidFill>
                  <a:schemeClr val="bg2">
                    <a:lumMod val="25000"/>
                  </a:schemeClr>
                </a:solidFill>
              </a:rPr>
              <a:t>个字符；我们通常将第</a:t>
            </a:r>
            <a:r>
              <a:rPr lang="en-US" altLang="zh-CN" dirty="0">
                <a:solidFill>
                  <a:schemeClr val="bg2">
                    <a:lumMod val="25000"/>
                  </a:schemeClr>
                </a:solidFill>
              </a:rPr>
              <a:t>0</a:t>
            </a:r>
            <a:r>
              <a:rPr lang="zh-CN" altLang="zh-CN" dirty="0">
                <a:solidFill>
                  <a:schemeClr val="bg2">
                    <a:lumMod val="25000"/>
                  </a:schemeClr>
                </a:solidFill>
              </a:rPr>
              <a:t>个字符的地址称为字符串的首地址。字符串中每个字符的类型都是</a:t>
            </a:r>
            <a:r>
              <a:rPr lang="en-US" altLang="zh-CN" dirty="0">
                <a:solidFill>
                  <a:schemeClr val="bg2">
                    <a:lumMod val="25000"/>
                  </a:schemeClr>
                </a:solidFill>
              </a:rPr>
              <a:t>char</a:t>
            </a:r>
            <a:r>
              <a:rPr lang="zh-CN" altLang="zh-CN" dirty="0">
                <a:solidFill>
                  <a:schemeClr val="bg2">
                    <a:lumMod val="25000"/>
                  </a:schemeClr>
                </a:solidFill>
              </a:rPr>
              <a:t>，所以</a:t>
            </a:r>
            <a:r>
              <a:rPr lang="en-US" altLang="zh-CN" dirty="0" err="1">
                <a:solidFill>
                  <a:schemeClr val="bg2">
                    <a:lumMod val="25000"/>
                  </a:schemeClr>
                </a:solidFill>
              </a:rPr>
              <a:t>str</a:t>
            </a:r>
            <a:r>
              <a:rPr lang="zh-CN" altLang="zh-CN" dirty="0">
                <a:solidFill>
                  <a:schemeClr val="bg2">
                    <a:lumMod val="25000"/>
                  </a:schemeClr>
                </a:solidFill>
              </a:rPr>
              <a:t>的类型也必须是</a:t>
            </a:r>
            <a:r>
              <a:rPr lang="en-US" altLang="zh-CN" dirty="0">
                <a:solidFill>
                  <a:schemeClr val="bg2">
                    <a:lumMod val="25000"/>
                  </a:schemeClr>
                </a:solidFill>
              </a:rPr>
              <a:t>char *</a:t>
            </a:r>
            <a:r>
              <a:rPr lang="zh-CN" altLang="zh-CN" dirty="0">
                <a:solidFill>
                  <a:schemeClr val="bg2">
                    <a:lumMod val="25000"/>
                  </a:schemeClr>
                </a:solidFill>
              </a:rPr>
              <a:t>。</a:t>
            </a:r>
          </a:p>
          <a:p>
            <a:r>
              <a:rPr lang="en-US" altLang="zh-CN" dirty="0" err="1">
                <a:solidFill>
                  <a:schemeClr val="bg2">
                    <a:lumMod val="25000"/>
                  </a:schemeClr>
                </a:solidFill>
              </a:rPr>
              <a:t>str</a:t>
            </a:r>
            <a:r>
              <a:rPr lang="zh-CN" altLang="zh-CN" dirty="0">
                <a:solidFill>
                  <a:schemeClr val="bg2">
                    <a:lumMod val="25000"/>
                  </a:schemeClr>
                </a:solidFill>
              </a:rPr>
              <a:t>被定义为一个指针变量，指向字符型数据，只能指向一个字符变量或其他字符类型数据。对于上面的定义，不要理解为将字符串“</a:t>
            </a:r>
            <a:r>
              <a:rPr lang="en-US" altLang="zh-CN" dirty="0">
                <a:solidFill>
                  <a:schemeClr val="bg2">
                    <a:lumMod val="25000"/>
                  </a:schemeClr>
                </a:solidFill>
              </a:rPr>
              <a:t>I’m a student.</a:t>
            </a:r>
            <a:r>
              <a:rPr lang="zh-CN" altLang="zh-CN" dirty="0">
                <a:solidFill>
                  <a:schemeClr val="bg2">
                    <a:lumMod val="25000"/>
                  </a:schemeClr>
                </a:solidFill>
              </a:rPr>
              <a:t>”存放在</a:t>
            </a:r>
            <a:r>
              <a:rPr lang="en-US" altLang="zh-CN" dirty="0" err="1">
                <a:solidFill>
                  <a:schemeClr val="bg2">
                    <a:lumMod val="25000"/>
                  </a:schemeClr>
                </a:solidFill>
              </a:rPr>
              <a:t>str</a:t>
            </a:r>
            <a:r>
              <a:rPr lang="zh-CN" altLang="zh-CN" dirty="0">
                <a:solidFill>
                  <a:schemeClr val="bg2">
                    <a:lumMod val="25000"/>
                  </a:schemeClr>
                </a:solidFill>
              </a:rPr>
              <a:t>所占内存单元中，因为，无论指针变量的基类型是什么类型，系统为指针变量分配的内存单元字节数都是相同的。并且指针变量的值只能是地址，不能存放字符串。那么，应如何理解呢？</a:t>
            </a:r>
          </a:p>
          <a:p>
            <a:r>
              <a:rPr lang="zh-CN" altLang="zh-CN" dirty="0">
                <a:solidFill>
                  <a:schemeClr val="bg2">
                    <a:lumMod val="25000"/>
                  </a:schemeClr>
                </a:solidFill>
              </a:rPr>
              <a:t>实际上，系统在为指针变量</a:t>
            </a:r>
            <a:r>
              <a:rPr lang="en-US" altLang="zh-CN" dirty="0" err="1">
                <a:solidFill>
                  <a:schemeClr val="bg2">
                    <a:lumMod val="25000"/>
                  </a:schemeClr>
                </a:solidFill>
              </a:rPr>
              <a:t>str</a:t>
            </a:r>
            <a:r>
              <a:rPr lang="zh-CN" altLang="zh-CN" dirty="0">
                <a:solidFill>
                  <a:schemeClr val="bg2">
                    <a:lumMod val="25000"/>
                  </a:schemeClr>
                </a:solidFill>
              </a:rPr>
              <a:t>分配内存单元的同时，另外开辟了一段连续的内存单元用来存放字符串常量“</a:t>
            </a:r>
            <a:r>
              <a:rPr lang="en-US" altLang="zh-CN" dirty="0">
                <a:solidFill>
                  <a:schemeClr val="bg2">
                    <a:lumMod val="25000"/>
                  </a:schemeClr>
                </a:solidFill>
              </a:rPr>
              <a:t>I’m a student. </a:t>
            </a:r>
            <a:r>
              <a:rPr lang="zh-CN" altLang="zh-CN" dirty="0">
                <a:solidFill>
                  <a:schemeClr val="bg2">
                    <a:lumMod val="25000"/>
                  </a:schemeClr>
                </a:solidFill>
              </a:rPr>
              <a:t>”，并将字符串首地址赋值给</a:t>
            </a:r>
            <a:r>
              <a:rPr lang="en-US" altLang="zh-CN" dirty="0" err="1">
                <a:solidFill>
                  <a:schemeClr val="bg2">
                    <a:lumMod val="25000"/>
                  </a:schemeClr>
                </a:solidFill>
              </a:rPr>
              <a:t>str</a:t>
            </a:r>
            <a:r>
              <a:rPr lang="zh-CN" altLang="zh-CN" dirty="0">
                <a:solidFill>
                  <a:schemeClr val="bg2">
                    <a:lumMod val="25000"/>
                  </a:schemeClr>
                </a:solidFill>
              </a:rPr>
              <a:t>。</a:t>
            </a:r>
            <a:endParaRPr lang="zh-CN" altLang="en-US" dirty="0"/>
          </a:p>
        </p:txBody>
      </p:sp>
    </p:spTree>
    <p:extLst>
      <p:ext uri="{BB962C8B-B14F-4D97-AF65-F5344CB8AC3E}">
        <p14:creationId xmlns:p14="http://schemas.microsoft.com/office/powerpoint/2010/main" val="13373933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6287"/>
            <a:ext cx="4725840" cy="4789408"/>
          </a:xfrm>
        </p:spPr>
        <p:txBody>
          <a:bodyPr>
            <a:normAutofit fontScale="77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8.10</a:t>
            </a:r>
            <a:r>
              <a:rPr lang="zh-CN" altLang="zh-CN" dirty="0">
                <a:solidFill>
                  <a:schemeClr val="bg2">
                    <a:lumMod val="25000"/>
                  </a:schemeClr>
                </a:solidFill>
              </a:rPr>
              <a:t>用字符指针方式实现字符串。</a:t>
            </a:r>
          </a:p>
          <a:p>
            <a:pPr marL="0" indent="0">
              <a:buNone/>
            </a:pPr>
            <a:r>
              <a:rPr lang="zh-CN" altLang="zh-CN" dirty="0">
                <a:solidFill>
                  <a:schemeClr val="bg2">
                    <a:lumMod val="25000"/>
                  </a:schemeClr>
                </a:solidFill>
              </a:rPr>
              <a:t>程序：</a:t>
            </a:r>
          </a:p>
          <a:p>
            <a:pPr marL="0" indent="0">
              <a:buNone/>
            </a:pP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viod</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char *s1=”C program.”;</a:t>
            </a:r>
            <a:endParaRPr lang="zh-CN" altLang="zh-CN" dirty="0">
              <a:solidFill>
                <a:schemeClr val="bg2">
                  <a:lumMod val="25000"/>
                </a:schemeClr>
              </a:solidFill>
            </a:endParaRPr>
          </a:p>
          <a:p>
            <a:pPr marL="0" indent="0">
              <a:buNone/>
            </a:pPr>
            <a:r>
              <a:rPr lang="en-US" altLang="zh-CN" dirty="0">
                <a:solidFill>
                  <a:schemeClr val="bg2">
                    <a:lumMod val="25000"/>
                  </a:schemeClr>
                </a:solidFill>
              </a:rPr>
              <a:t>          char *s2,c;</a:t>
            </a:r>
            <a:endParaRPr lang="zh-CN" altLang="zh-CN" dirty="0">
              <a:solidFill>
                <a:schemeClr val="bg2">
                  <a:lumMod val="25000"/>
                </a:schemeClr>
              </a:solidFill>
            </a:endParaRPr>
          </a:p>
          <a:p>
            <a:pPr marL="0" indent="0">
              <a:buNone/>
            </a:pPr>
            <a:r>
              <a:rPr lang="en-US" altLang="zh-CN" dirty="0">
                <a:solidFill>
                  <a:schemeClr val="bg2">
                    <a:lumMod val="25000"/>
                  </a:schemeClr>
                </a:solidFill>
              </a:rPr>
              <a:t>          s2=&amp;c;</a:t>
            </a:r>
            <a:endParaRPr lang="zh-CN" altLang="zh-CN" dirty="0">
              <a:solidFill>
                <a:schemeClr val="bg2">
                  <a:lumMod val="25000"/>
                </a:schemeClr>
              </a:solidFill>
            </a:endParaRPr>
          </a:p>
          <a:p>
            <a:pPr marL="0" indent="0">
              <a:buNone/>
            </a:pPr>
            <a:r>
              <a:rPr lang="en-US" altLang="zh-CN" dirty="0">
                <a:solidFill>
                  <a:schemeClr val="bg2">
                    <a:lumMod val="25000"/>
                  </a:schemeClr>
                </a:solidFill>
              </a:rPr>
              <a:t>          *s2=’A’;</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("%s\n",s1);</a:t>
            </a:r>
            <a:endParaRPr lang="zh-CN" altLang="zh-CN" dirty="0">
              <a:solidFill>
                <a:schemeClr val="bg2">
                  <a:lumMod val="25000"/>
                </a:schemeClr>
              </a:solidFill>
            </a:endParaRPr>
          </a:p>
          <a:p>
            <a:pPr marL="0" indent="0">
              <a:buNone/>
            </a:pPr>
            <a:r>
              <a:rPr lang="en-US" altLang="zh-CN" dirty="0">
                <a:solidFill>
                  <a:schemeClr val="bg2">
                    <a:lumMod val="25000"/>
                  </a:schemeClr>
                </a:solidFill>
              </a:rPr>
              <a:t>          s1=s1+2;     /*</a:t>
            </a:r>
            <a:r>
              <a:rPr lang="zh-CN" altLang="zh-CN" dirty="0">
                <a:solidFill>
                  <a:schemeClr val="bg2">
                    <a:lumMod val="25000"/>
                  </a:schemeClr>
                </a:solidFill>
              </a:rPr>
              <a:t>修改指针</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("%s\n",s1);</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printf</a:t>
            </a:r>
            <a:r>
              <a:rPr lang="en-US" altLang="zh-CN" dirty="0">
                <a:solidFill>
                  <a:schemeClr val="bg2">
                    <a:lumMod val="25000"/>
                  </a:schemeClr>
                </a:solidFill>
              </a:rPr>
              <a:t>("%c\n",*s1);</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printf</a:t>
            </a:r>
            <a:r>
              <a:rPr lang="en-US" altLang="zh-CN" dirty="0">
                <a:solidFill>
                  <a:schemeClr val="bg2">
                    <a:lumMod val="25000"/>
                  </a:schemeClr>
                </a:solidFill>
              </a:rPr>
              <a:t>("%c\n",*s2);</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791245" y="1306287"/>
            <a:ext cx="4725840" cy="4789408"/>
          </a:xfrm>
          <a:prstGeom prst="rect">
            <a:avLst/>
          </a:prstGeom>
        </p:spPr>
        <p:txBody>
          <a:bodyPr vert="horz" lIns="91440" tIns="45720" rIns="91440" bIns="45720" rtlCol="0">
            <a:normAutofit fontScale="85000" lnSpcReduction="10000"/>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361950">
              <a:buNone/>
            </a:pPr>
            <a:r>
              <a:rPr lang="en-US" altLang="zh-CN" dirty="0" smtClean="0">
                <a:solidFill>
                  <a:schemeClr val="bg2">
                    <a:lumMod val="25000"/>
                  </a:schemeClr>
                </a:solidFill>
              </a:rPr>
              <a:t>C program.</a:t>
            </a:r>
          </a:p>
          <a:p>
            <a:pPr marL="0" indent="361950">
              <a:buNone/>
            </a:pPr>
            <a:r>
              <a:rPr lang="en-US" altLang="zh-CN" dirty="0" smtClean="0">
                <a:solidFill>
                  <a:schemeClr val="bg2">
                    <a:lumMod val="25000"/>
                  </a:schemeClr>
                </a:solidFill>
              </a:rPr>
              <a:t>program.</a:t>
            </a:r>
          </a:p>
          <a:p>
            <a:pPr marL="0" indent="361950">
              <a:buNone/>
            </a:pPr>
            <a:r>
              <a:rPr lang="en-US" altLang="zh-CN" dirty="0" smtClean="0">
                <a:solidFill>
                  <a:schemeClr val="bg2">
                    <a:lumMod val="25000"/>
                  </a:schemeClr>
                </a:solidFill>
              </a:rPr>
              <a:t>p</a:t>
            </a:r>
          </a:p>
          <a:p>
            <a:pPr marL="0" indent="361950">
              <a:buNone/>
            </a:pPr>
            <a:r>
              <a:rPr lang="en-US" altLang="zh-CN" dirty="0" smtClean="0">
                <a:solidFill>
                  <a:schemeClr val="bg2">
                    <a:lumMod val="25000"/>
                  </a:schemeClr>
                </a:solidFill>
              </a:rPr>
              <a:t>A</a:t>
            </a:r>
          </a:p>
          <a:p>
            <a:r>
              <a:rPr lang="zh-CN" altLang="en-US" dirty="0" smtClean="0">
                <a:solidFill>
                  <a:schemeClr val="bg2">
                    <a:lumMod val="25000"/>
                  </a:schemeClr>
                </a:solidFill>
              </a:rPr>
              <a:t>分析：系统分配</a:t>
            </a:r>
            <a:r>
              <a:rPr lang="en-US" altLang="zh-CN" dirty="0" smtClean="0">
                <a:solidFill>
                  <a:schemeClr val="bg2">
                    <a:lumMod val="25000"/>
                  </a:schemeClr>
                </a:solidFill>
              </a:rPr>
              <a:t>11</a:t>
            </a:r>
            <a:r>
              <a:rPr lang="zh-CN" altLang="en-US" dirty="0" smtClean="0">
                <a:solidFill>
                  <a:schemeClr val="bg2">
                    <a:lumMod val="25000"/>
                  </a:schemeClr>
                </a:solidFill>
              </a:rPr>
              <a:t>个连续内存单元给字符串“</a:t>
            </a:r>
            <a:r>
              <a:rPr lang="en-US" altLang="zh-CN" dirty="0" smtClean="0">
                <a:solidFill>
                  <a:schemeClr val="bg2">
                    <a:lumMod val="25000"/>
                  </a:schemeClr>
                </a:solidFill>
              </a:rPr>
              <a:t>C program.”</a:t>
            </a:r>
            <a:r>
              <a:rPr lang="zh-CN" altLang="en-US" dirty="0" smtClean="0">
                <a:solidFill>
                  <a:schemeClr val="bg2">
                    <a:lumMod val="25000"/>
                  </a:schemeClr>
                </a:solidFill>
              </a:rPr>
              <a:t>，并将其首地址赋值给指针变量</a:t>
            </a:r>
            <a:r>
              <a:rPr lang="en-US" altLang="zh-CN" dirty="0" smtClean="0">
                <a:solidFill>
                  <a:schemeClr val="bg2">
                    <a:lumMod val="25000"/>
                  </a:schemeClr>
                </a:solidFill>
              </a:rPr>
              <a:t>s1</a:t>
            </a:r>
            <a:r>
              <a:rPr lang="zh-CN" altLang="en-US" dirty="0" smtClean="0">
                <a:solidFill>
                  <a:schemeClr val="bg2">
                    <a:lumMod val="25000"/>
                  </a:schemeClr>
                </a:solidFill>
              </a:rPr>
              <a:t>，执行赋值表达式</a:t>
            </a:r>
            <a:r>
              <a:rPr lang="en-US" altLang="zh-CN" dirty="0" smtClean="0">
                <a:solidFill>
                  <a:schemeClr val="bg2">
                    <a:lumMod val="25000"/>
                  </a:schemeClr>
                </a:solidFill>
              </a:rPr>
              <a:t>s1=s1+2</a:t>
            </a:r>
            <a:r>
              <a:rPr lang="zh-CN" altLang="en-US" dirty="0" smtClean="0">
                <a:solidFill>
                  <a:schemeClr val="bg2">
                    <a:lumMod val="25000"/>
                  </a:schemeClr>
                </a:solidFill>
              </a:rPr>
              <a:t>后，</a:t>
            </a:r>
            <a:r>
              <a:rPr lang="en-US" altLang="zh-CN" dirty="0" smtClean="0">
                <a:solidFill>
                  <a:schemeClr val="bg2">
                    <a:lumMod val="25000"/>
                  </a:schemeClr>
                </a:solidFill>
              </a:rPr>
              <a:t>s1</a:t>
            </a:r>
            <a:r>
              <a:rPr lang="zh-CN" altLang="en-US" dirty="0" smtClean="0">
                <a:solidFill>
                  <a:schemeClr val="bg2">
                    <a:lumMod val="25000"/>
                  </a:schemeClr>
                </a:solidFill>
              </a:rPr>
              <a:t>指向字符‘</a:t>
            </a:r>
            <a:r>
              <a:rPr lang="en-US" altLang="zh-CN" dirty="0" smtClean="0">
                <a:solidFill>
                  <a:schemeClr val="bg2">
                    <a:lumMod val="25000"/>
                  </a:schemeClr>
                </a:solidFill>
              </a:rPr>
              <a:t>p’</a:t>
            </a:r>
            <a:r>
              <a:rPr lang="zh-CN" altLang="en-US" dirty="0" smtClean="0">
                <a:solidFill>
                  <a:schemeClr val="bg2">
                    <a:lumMod val="25000"/>
                  </a:schemeClr>
                </a:solidFill>
              </a:rPr>
              <a:t>所在存储单元。字符串“</a:t>
            </a:r>
            <a:r>
              <a:rPr lang="en-US" altLang="zh-CN" dirty="0" smtClean="0">
                <a:solidFill>
                  <a:schemeClr val="bg2">
                    <a:lumMod val="25000"/>
                  </a:schemeClr>
                </a:solidFill>
              </a:rPr>
              <a:t>C program.”</a:t>
            </a:r>
            <a:r>
              <a:rPr lang="zh-CN" altLang="en-US" dirty="0" smtClean="0">
                <a:solidFill>
                  <a:schemeClr val="bg2">
                    <a:lumMod val="25000"/>
                  </a:schemeClr>
                </a:solidFill>
              </a:rPr>
              <a:t>中共有</a:t>
            </a:r>
            <a:r>
              <a:rPr lang="en-US" altLang="zh-CN" dirty="0" smtClean="0">
                <a:solidFill>
                  <a:schemeClr val="bg2">
                    <a:lumMod val="25000"/>
                  </a:schemeClr>
                </a:solidFill>
              </a:rPr>
              <a:t>10</a:t>
            </a:r>
            <a:r>
              <a:rPr lang="zh-CN" altLang="en-US" dirty="0" smtClean="0">
                <a:solidFill>
                  <a:schemeClr val="bg2">
                    <a:lumMod val="25000"/>
                  </a:schemeClr>
                </a:solidFill>
              </a:rPr>
              <a:t>个字符（空格符也算一个字符），系统要为其分配</a:t>
            </a:r>
            <a:r>
              <a:rPr lang="en-US" altLang="zh-CN" dirty="0" smtClean="0">
                <a:solidFill>
                  <a:schemeClr val="bg2">
                    <a:lumMod val="25000"/>
                  </a:schemeClr>
                </a:solidFill>
              </a:rPr>
              <a:t>11</a:t>
            </a:r>
            <a:r>
              <a:rPr lang="zh-CN" altLang="en-US" dirty="0" smtClean="0">
                <a:solidFill>
                  <a:schemeClr val="bg2">
                    <a:lumMod val="25000"/>
                  </a:schemeClr>
                </a:solidFill>
              </a:rPr>
              <a:t>个连续内存单元，因为最后一个单元要存放字符串结束标志‘</a:t>
            </a:r>
            <a:r>
              <a:rPr lang="en-US" altLang="zh-CN" dirty="0" smtClean="0">
                <a:solidFill>
                  <a:schemeClr val="bg2">
                    <a:lumMod val="25000"/>
                  </a:schemeClr>
                </a:solidFill>
              </a:rPr>
              <a:t>\0</a:t>
            </a:r>
            <a:r>
              <a:rPr lang="zh-CN" altLang="en-US"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39610522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496" y="367669"/>
            <a:ext cx="11066359" cy="640080"/>
          </a:xfrm>
        </p:spPr>
        <p:txBody>
          <a:bodyPr>
            <a:normAutofit/>
          </a:bodyPr>
          <a:lstStyle/>
          <a:p>
            <a:endParaRPr lang="zh-CN" altLang="en-US" dirty="0"/>
          </a:p>
        </p:txBody>
      </p:sp>
      <p:sp>
        <p:nvSpPr>
          <p:cNvPr id="3" name="内容占位符 2"/>
          <p:cNvSpPr>
            <a:spLocks noGrp="1"/>
          </p:cNvSpPr>
          <p:nvPr>
            <p:ph sz="quarter" idx="10"/>
          </p:nvPr>
        </p:nvSpPr>
        <p:spPr>
          <a:xfrm>
            <a:off x="539496" y="1435607"/>
            <a:ext cx="5248355" cy="4660087"/>
          </a:xfrm>
        </p:spPr>
        <p:txBody>
          <a:bodyPr>
            <a:normAutofit fontScale="47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8.11</a:t>
            </a:r>
            <a:r>
              <a:rPr lang="zh-CN" altLang="zh-CN" dirty="0">
                <a:solidFill>
                  <a:schemeClr val="bg2">
                    <a:lumMod val="25000"/>
                  </a:schemeClr>
                </a:solidFill>
              </a:rPr>
              <a:t>输出字符串。</a:t>
            </a:r>
          </a:p>
          <a:p>
            <a:pPr marL="0" indent="0">
              <a:buNone/>
            </a:pPr>
            <a:r>
              <a:rPr lang="zh-CN" altLang="zh-CN" dirty="0">
                <a:solidFill>
                  <a:schemeClr val="bg2">
                    <a:lumMod val="25000"/>
                  </a:schemeClr>
                </a:solidFill>
              </a:rPr>
              <a:t>程序：</a:t>
            </a:r>
          </a:p>
          <a:p>
            <a:pPr marL="0" indent="0">
              <a:buNone/>
            </a:pP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a:solidFill>
                  <a:schemeClr val="bg2">
                    <a:lumMod val="25000"/>
                  </a:schemeClr>
                </a:solidFill>
              </a:rPr>
              <a:t>#include &lt;</a:t>
            </a:r>
            <a:r>
              <a:rPr lang="en-US" altLang="zh-CN" dirty="0" err="1">
                <a:solidFill>
                  <a:schemeClr val="bg2">
                    <a:lumMod val="25000"/>
                  </a:schemeClr>
                </a:solidFill>
              </a:rPr>
              <a:t>string.h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char *</a:t>
            </a:r>
            <a:r>
              <a:rPr lang="en-US" altLang="zh-CN" dirty="0" err="1">
                <a:solidFill>
                  <a:schemeClr val="bg2">
                    <a:lumMod val="25000"/>
                  </a:schemeClr>
                </a:solidFill>
              </a:rPr>
              <a:t>str</a:t>
            </a:r>
            <a:r>
              <a:rPr lang="en-US" altLang="zh-CN" dirty="0">
                <a:solidFill>
                  <a:schemeClr val="bg2">
                    <a:lumMod val="25000"/>
                  </a:schemeClr>
                </a:solidFill>
              </a:rPr>
              <a:t> = "I am Chinese, I love my motherland.";</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len</a:t>
            </a:r>
            <a:r>
              <a:rPr lang="en-US" altLang="zh-CN" dirty="0">
                <a:solidFill>
                  <a:schemeClr val="bg2">
                    <a:lumMod val="25000"/>
                  </a:schemeClr>
                </a:solidFill>
              </a:rPr>
              <a:t> = </a:t>
            </a:r>
            <a:r>
              <a:rPr lang="en-US" altLang="zh-CN" dirty="0" err="1">
                <a:solidFill>
                  <a:schemeClr val="bg2">
                    <a:lumMod val="25000"/>
                  </a:schemeClr>
                </a:solidFill>
              </a:rPr>
              <a:t>strlen</a:t>
            </a:r>
            <a:r>
              <a:rPr lang="en-US" altLang="zh-CN" dirty="0">
                <a:solidFill>
                  <a:schemeClr val="bg2">
                    <a:lumMod val="25000"/>
                  </a:schemeClr>
                </a:solidFill>
              </a:rPr>
              <a:t>(</a:t>
            </a:r>
            <a:r>
              <a:rPr lang="en-US" altLang="zh-CN" dirty="0" err="1">
                <a:solidFill>
                  <a:schemeClr val="bg2">
                    <a:lumMod val="25000"/>
                  </a:schemeClr>
                </a:solidFill>
              </a:rPr>
              <a:t>str</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方式</a:t>
            </a:r>
            <a:r>
              <a:rPr lang="en-US" altLang="zh-CN" dirty="0">
                <a:solidFill>
                  <a:schemeClr val="bg2">
                    <a:lumMod val="25000"/>
                  </a:schemeClr>
                </a:solidFill>
              </a:rPr>
              <a:t>1</a:t>
            </a:r>
            <a:r>
              <a:rPr lang="zh-CN" altLang="zh-CN" dirty="0">
                <a:solidFill>
                  <a:schemeClr val="bg2">
                    <a:lumMod val="25000"/>
                  </a:schemeClr>
                </a:solidFill>
              </a:rPr>
              <a:t>：直接输出字符串</a:t>
            </a: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("%s\n", </a:t>
            </a:r>
            <a:r>
              <a:rPr lang="en-US" altLang="zh-CN" dirty="0" err="1">
                <a:solidFill>
                  <a:schemeClr val="bg2">
                    <a:lumMod val="25000"/>
                  </a:schemeClr>
                </a:solidFill>
              </a:rPr>
              <a:t>str</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方式</a:t>
            </a:r>
            <a:r>
              <a:rPr lang="en-US" altLang="zh-CN" dirty="0">
                <a:solidFill>
                  <a:schemeClr val="bg2">
                    <a:lumMod val="25000"/>
                  </a:schemeClr>
                </a:solidFill>
              </a:rPr>
              <a:t>2</a:t>
            </a:r>
            <a:r>
              <a:rPr lang="zh-CN" altLang="zh-CN" dirty="0">
                <a:solidFill>
                  <a:schemeClr val="bg2">
                    <a:lumMod val="25000"/>
                  </a:schemeClr>
                </a:solidFill>
              </a:rPr>
              <a:t>：使用</a:t>
            </a:r>
            <a:r>
              <a:rPr lang="en-US" altLang="zh-CN" dirty="0">
                <a:solidFill>
                  <a:schemeClr val="bg2">
                    <a:lumMod val="25000"/>
                  </a:schemeClr>
                </a:solidFill>
              </a:rPr>
              <a:t>*(</a:t>
            </a:r>
            <a:r>
              <a:rPr lang="en-US" altLang="zh-CN" dirty="0" err="1">
                <a:solidFill>
                  <a:schemeClr val="bg2">
                    <a:lumMod val="25000"/>
                  </a:schemeClr>
                </a:solidFill>
              </a:rPr>
              <a:t>str+i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b="1" dirty="0">
                <a:solidFill>
                  <a:schemeClr val="bg2">
                    <a:lumMod val="25000"/>
                  </a:schemeClr>
                </a:solidFill>
              </a:rPr>
              <a:t>for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 </a:t>
            </a:r>
            <a:r>
              <a:rPr lang="en-US" altLang="zh-CN" dirty="0" err="1">
                <a:solidFill>
                  <a:schemeClr val="bg2">
                    <a:lumMod val="25000"/>
                  </a:schemeClr>
                </a:solidFill>
              </a:rPr>
              <a:t>i</a:t>
            </a:r>
            <a:r>
              <a:rPr lang="en-US" altLang="zh-CN" dirty="0">
                <a:solidFill>
                  <a:schemeClr val="bg2">
                    <a:lumMod val="25000"/>
                  </a:schemeClr>
                </a:solidFill>
              </a:rPr>
              <a:t>&lt;</a:t>
            </a:r>
            <a:r>
              <a:rPr lang="en-US" altLang="zh-CN" dirty="0" err="1">
                <a:solidFill>
                  <a:schemeClr val="bg2">
                    <a:lumMod val="25000"/>
                  </a:schemeClr>
                </a:solidFill>
              </a:rPr>
              <a:t>len</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("%c", *(</a:t>
            </a:r>
            <a:r>
              <a:rPr lang="en-US" altLang="zh-CN" dirty="0" err="1">
                <a:solidFill>
                  <a:schemeClr val="bg2">
                    <a:lumMod val="25000"/>
                  </a:schemeClr>
                </a:solidFill>
              </a:rPr>
              <a:t>str+i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方式</a:t>
            </a:r>
            <a:r>
              <a:rPr lang="en-US" altLang="zh-CN" dirty="0">
                <a:solidFill>
                  <a:schemeClr val="bg2">
                    <a:lumMod val="25000"/>
                  </a:schemeClr>
                </a:solidFill>
              </a:rPr>
              <a:t>3</a:t>
            </a:r>
            <a:r>
              <a:rPr lang="zh-CN" altLang="zh-CN" dirty="0">
                <a:solidFill>
                  <a:schemeClr val="bg2">
                    <a:lumMod val="25000"/>
                  </a:schemeClr>
                </a:solidFill>
              </a:rPr>
              <a:t>：使用</a:t>
            </a:r>
            <a:r>
              <a:rPr lang="en-US" altLang="zh-CN" dirty="0" err="1">
                <a:solidFill>
                  <a:schemeClr val="bg2">
                    <a:lumMod val="25000"/>
                  </a:schemeClr>
                </a:solidFill>
              </a:rPr>
              <a:t>str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b="1" dirty="0">
                <a:solidFill>
                  <a:schemeClr val="bg2">
                    <a:lumMod val="25000"/>
                  </a:schemeClr>
                </a:solidFill>
              </a:rPr>
              <a:t>for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 </a:t>
            </a:r>
            <a:r>
              <a:rPr lang="en-US" altLang="zh-CN" dirty="0" err="1">
                <a:solidFill>
                  <a:schemeClr val="bg2">
                    <a:lumMod val="25000"/>
                  </a:schemeClr>
                </a:solidFill>
              </a:rPr>
              <a:t>i</a:t>
            </a:r>
            <a:r>
              <a:rPr lang="en-US" altLang="zh-CN" dirty="0">
                <a:solidFill>
                  <a:schemeClr val="bg2">
                    <a:lumMod val="25000"/>
                  </a:schemeClr>
                </a:solidFill>
              </a:rPr>
              <a:t>&lt;</a:t>
            </a:r>
            <a:r>
              <a:rPr lang="en-US" altLang="zh-CN" dirty="0" err="1">
                <a:solidFill>
                  <a:schemeClr val="bg2">
                    <a:lumMod val="25000"/>
                  </a:schemeClr>
                </a:solidFill>
              </a:rPr>
              <a:t>len</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("%c", </a:t>
            </a:r>
            <a:r>
              <a:rPr lang="en-US" altLang="zh-CN" dirty="0" err="1">
                <a:solidFill>
                  <a:schemeClr val="bg2">
                    <a:lumMod val="25000"/>
                  </a:schemeClr>
                </a:solidFill>
              </a:rPr>
              <a:t>str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b="1" dirty="0">
                <a:solidFill>
                  <a:schemeClr val="bg2">
                    <a:lumMod val="25000"/>
                  </a:schemeClr>
                </a:solidFill>
              </a:rPr>
              <a:t>return</a:t>
            </a:r>
            <a:r>
              <a:rPr lang="en-US" altLang="zh-CN" dirty="0">
                <a:solidFill>
                  <a:schemeClr val="bg2">
                    <a:lumMod val="25000"/>
                  </a:schemeClr>
                </a:solidFill>
              </a:rPr>
              <a:t>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268732" y="1435607"/>
            <a:ext cx="5248355" cy="4660087"/>
          </a:xfrm>
          <a:prstGeom prst="rect">
            <a:avLst/>
          </a:prstGeom>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0">
              <a:buNone/>
            </a:pPr>
            <a:r>
              <a:rPr lang="en-US" altLang="zh-CN" dirty="0" smtClean="0">
                <a:solidFill>
                  <a:schemeClr val="bg2">
                    <a:lumMod val="25000"/>
                  </a:schemeClr>
                </a:solidFill>
              </a:rPr>
              <a:t>I am Chinese, I love my motherland.</a:t>
            </a:r>
          </a:p>
          <a:p>
            <a:pPr marL="0" indent="0">
              <a:buNone/>
            </a:pPr>
            <a:r>
              <a:rPr lang="en-US" altLang="zh-CN" dirty="0" smtClean="0">
                <a:solidFill>
                  <a:schemeClr val="bg2">
                    <a:lumMod val="25000"/>
                  </a:schemeClr>
                </a:solidFill>
              </a:rPr>
              <a:t>I am Chinese, I love my motherland.</a:t>
            </a:r>
          </a:p>
          <a:p>
            <a:pPr marL="0" indent="0">
              <a:buNone/>
            </a:pPr>
            <a:r>
              <a:rPr lang="en-US" altLang="zh-CN" dirty="0" smtClean="0">
                <a:solidFill>
                  <a:schemeClr val="bg2">
                    <a:lumMod val="25000"/>
                  </a:schemeClr>
                </a:solidFill>
              </a:rPr>
              <a:t>I am Chinese, I love my motherland.</a:t>
            </a:r>
          </a:p>
        </p:txBody>
      </p:sp>
    </p:spTree>
    <p:extLst>
      <p:ext uri="{BB962C8B-B14F-4D97-AF65-F5344CB8AC3E}">
        <p14:creationId xmlns:p14="http://schemas.microsoft.com/office/powerpoint/2010/main" val="37031961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56045"/>
            <a:ext cx="11193880" cy="4839650"/>
          </a:xfrm>
        </p:spPr>
        <p:txBody>
          <a:bodyPr>
            <a:normAutofit fontScale="85000" lnSpcReduction="20000"/>
          </a:bodyPr>
          <a:lstStyle/>
          <a:p>
            <a:pPr marL="0" indent="0">
              <a:buNone/>
            </a:pPr>
            <a:r>
              <a:rPr lang="zh-CN" altLang="zh-CN" dirty="0">
                <a:solidFill>
                  <a:schemeClr val="bg2">
                    <a:lumMod val="25000"/>
                  </a:schemeClr>
                </a:solidFill>
              </a:rPr>
              <a:t>字符数组和字符指针变量的主要区别：</a:t>
            </a:r>
          </a:p>
          <a:p>
            <a:pPr marL="0" indent="0">
              <a:buNone/>
            </a:pPr>
            <a:r>
              <a:rPr lang="en-US" altLang="zh-CN" dirty="0">
                <a:solidFill>
                  <a:schemeClr val="bg2">
                    <a:lumMod val="25000"/>
                  </a:schemeClr>
                </a:solidFill>
              </a:rPr>
              <a:t>1</a:t>
            </a:r>
            <a:r>
              <a:rPr lang="zh-CN" altLang="zh-CN" dirty="0">
                <a:solidFill>
                  <a:schemeClr val="bg2">
                    <a:lumMod val="25000"/>
                  </a:schemeClr>
                </a:solidFill>
              </a:rPr>
              <a:t>）字符数组每个元素存放一个字符，而字符指针变量中存放的是地址（字符串的首地址），不要理解为将字符串存放到字符指针变量中。</a:t>
            </a:r>
          </a:p>
          <a:p>
            <a:pPr marL="0" indent="0">
              <a:buNone/>
            </a:pPr>
            <a:r>
              <a:rPr lang="en-US" altLang="zh-CN" dirty="0">
                <a:solidFill>
                  <a:schemeClr val="bg2">
                    <a:lumMod val="25000"/>
                  </a:schemeClr>
                </a:solidFill>
              </a:rPr>
              <a:t>2</a:t>
            </a:r>
            <a:r>
              <a:rPr lang="zh-CN" altLang="zh-CN" dirty="0">
                <a:solidFill>
                  <a:schemeClr val="bg2">
                    <a:lumMod val="25000"/>
                  </a:schemeClr>
                </a:solidFill>
              </a:rPr>
              <a:t>）字符数组只能对各个数组元素赋值，不能用下面语句对字符数组赋值。</a:t>
            </a:r>
          </a:p>
          <a:p>
            <a:pPr marL="0" indent="0">
              <a:buNone/>
            </a:pPr>
            <a:r>
              <a:rPr lang="en-US" altLang="zh-CN" dirty="0">
                <a:solidFill>
                  <a:schemeClr val="bg2">
                    <a:lumMod val="25000"/>
                  </a:schemeClr>
                </a:solidFill>
              </a:rPr>
              <a:t>char </a:t>
            </a:r>
            <a:r>
              <a:rPr lang="en-US" altLang="zh-CN" dirty="0" err="1">
                <a:solidFill>
                  <a:schemeClr val="bg2">
                    <a:lumMod val="25000"/>
                  </a:schemeClr>
                </a:solidFill>
              </a:rPr>
              <a:t>str</a:t>
            </a:r>
            <a:r>
              <a:rPr lang="en-US" altLang="zh-CN" dirty="0">
                <a:solidFill>
                  <a:schemeClr val="bg2">
                    <a:lumMod val="25000"/>
                  </a:schemeClr>
                </a:solidFill>
              </a:rPr>
              <a:t>[22];</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str</a:t>
            </a:r>
            <a:r>
              <a:rPr lang="en-US" altLang="zh-CN" dirty="0">
                <a:solidFill>
                  <a:schemeClr val="bg2">
                    <a:lumMod val="25000"/>
                  </a:schemeClr>
                </a:solidFill>
              </a:rPr>
              <a:t> = "I love my motherland.";   /*</a:t>
            </a:r>
            <a:r>
              <a:rPr lang="zh-CN" altLang="zh-CN" dirty="0">
                <a:solidFill>
                  <a:schemeClr val="bg2">
                    <a:lumMod val="25000"/>
                  </a:schemeClr>
                </a:solidFill>
              </a:rPr>
              <a:t>错误</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可以用下面语句对字符数组赋值和初始化。</a:t>
            </a:r>
          </a:p>
          <a:p>
            <a:pPr marL="0" indent="0">
              <a:buNone/>
            </a:pPr>
            <a:r>
              <a:rPr lang="en-US" altLang="zh-CN" dirty="0">
                <a:solidFill>
                  <a:schemeClr val="bg2">
                    <a:lumMod val="25000"/>
                  </a:schemeClr>
                </a:solidFill>
              </a:rPr>
              <a:t>char </a:t>
            </a:r>
            <a:r>
              <a:rPr lang="en-US" altLang="zh-CN" dirty="0" err="1">
                <a:solidFill>
                  <a:schemeClr val="bg2">
                    <a:lumMod val="25000"/>
                  </a:schemeClr>
                </a:solidFill>
              </a:rPr>
              <a:t>str</a:t>
            </a:r>
            <a:r>
              <a:rPr lang="en-US" altLang="zh-CN" dirty="0">
                <a:solidFill>
                  <a:schemeClr val="bg2">
                    <a:lumMod val="25000"/>
                  </a:schemeClr>
                </a:solidFill>
              </a:rPr>
              <a:t>[22] = {"I love my motherland."};</a:t>
            </a:r>
            <a:endParaRPr lang="zh-CN" altLang="zh-CN" dirty="0">
              <a:solidFill>
                <a:schemeClr val="bg2">
                  <a:lumMod val="25000"/>
                </a:schemeClr>
              </a:solidFill>
            </a:endParaRPr>
          </a:p>
          <a:p>
            <a:pPr marL="0" indent="0">
              <a:buNone/>
            </a:pPr>
            <a:r>
              <a:rPr lang="zh-CN" altLang="zh-CN" dirty="0">
                <a:solidFill>
                  <a:schemeClr val="bg2">
                    <a:lumMod val="25000"/>
                  </a:schemeClr>
                </a:solidFill>
              </a:rPr>
              <a:t>字符数组可以在定义时整体赋初值，但不能在赋值语句中整体赋值。</a:t>
            </a:r>
          </a:p>
          <a:p>
            <a:pPr marL="0" indent="0">
              <a:buNone/>
            </a:pPr>
            <a:r>
              <a:rPr lang="zh-CN" altLang="zh-CN" dirty="0">
                <a:solidFill>
                  <a:schemeClr val="bg2">
                    <a:lumMod val="25000"/>
                  </a:schemeClr>
                </a:solidFill>
              </a:rPr>
              <a:t>字符指针变量可以采用下面语句赋值和初始化。</a:t>
            </a:r>
          </a:p>
          <a:p>
            <a:pPr marL="0" indent="0">
              <a:buNone/>
            </a:pPr>
            <a:r>
              <a:rPr lang="en-US" altLang="zh-CN" dirty="0">
                <a:solidFill>
                  <a:schemeClr val="bg2">
                    <a:lumMod val="25000"/>
                  </a:schemeClr>
                </a:solidFill>
              </a:rPr>
              <a:t>char *p;</a:t>
            </a:r>
            <a:endParaRPr lang="zh-CN" altLang="zh-CN" dirty="0">
              <a:solidFill>
                <a:schemeClr val="bg2">
                  <a:lumMod val="25000"/>
                </a:schemeClr>
              </a:solidFill>
            </a:endParaRPr>
          </a:p>
          <a:p>
            <a:pPr marL="0" indent="0">
              <a:buNone/>
            </a:pPr>
            <a:r>
              <a:rPr lang="en-US" altLang="zh-CN" dirty="0">
                <a:solidFill>
                  <a:schemeClr val="bg2">
                    <a:lumMod val="25000"/>
                  </a:schemeClr>
                </a:solidFill>
              </a:rPr>
              <a:t>p = "I love my motherland.";   /*</a:t>
            </a:r>
            <a:r>
              <a:rPr lang="zh-CN" altLang="zh-CN" dirty="0">
                <a:solidFill>
                  <a:schemeClr val="bg2">
                    <a:lumMod val="25000"/>
                  </a:schemeClr>
                </a:solidFill>
              </a:rPr>
              <a:t>正确</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字符指针变量也可以用下面语句在定义时直接初始化。</a:t>
            </a:r>
          </a:p>
          <a:p>
            <a:pPr marL="0" indent="0">
              <a:buNone/>
            </a:pPr>
            <a:r>
              <a:rPr lang="en-US" altLang="zh-CN" dirty="0">
                <a:solidFill>
                  <a:schemeClr val="bg2">
                    <a:lumMod val="25000"/>
                  </a:schemeClr>
                </a:solidFill>
              </a:rPr>
              <a:t>char *p= "I love my motherland</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28960800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56045"/>
            <a:ext cx="11193880" cy="4839650"/>
          </a:xfrm>
        </p:spPr>
        <p:txBody>
          <a:bodyPr>
            <a:normAutofit fontScale="70000" lnSpcReduction="20000"/>
          </a:bodyPr>
          <a:lstStyle/>
          <a:p>
            <a:pPr marL="0" indent="0">
              <a:buNone/>
            </a:pPr>
            <a:r>
              <a:rPr lang="en-US" altLang="zh-CN" dirty="0" smtClean="0">
                <a:solidFill>
                  <a:schemeClr val="bg2">
                    <a:lumMod val="25000"/>
                  </a:schemeClr>
                </a:solidFill>
              </a:rPr>
              <a:t>3</a:t>
            </a:r>
            <a:r>
              <a:rPr lang="zh-CN" altLang="zh-CN" dirty="0">
                <a:solidFill>
                  <a:schemeClr val="bg2">
                    <a:lumMod val="25000"/>
                  </a:schemeClr>
                </a:solidFill>
              </a:rPr>
              <a:t>）对字符数组，用下面语句输入一个字符串是可以的。</a:t>
            </a:r>
          </a:p>
          <a:p>
            <a:pPr marL="0" indent="0">
              <a:buNone/>
            </a:pPr>
            <a:r>
              <a:rPr lang="en-US" altLang="zh-CN" dirty="0">
                <a:solidFill>
                  <a:schemeClr val="bg2">
                    <a:lumMod val="25000"/>
                  </a:schemeClr>
                </a:solidFill>
              </a:rPr>
              <a:t>char </a:t>
            </a:r>
            <a:r>
              <a:rPr lang="en-US" altLang="zh-CN" dirty="0" err="1">
                <a:solidFill>
                  <a:schemeClr val="bg2">
                    <a:lumMod val="25000"/>
                  </a:schemeClr>
                </a:solidFill>
              </a:rPr>
              <a:t>str</a:t>
            </a:r>
            <a:r>
              <a:rPr lang="en-US" altLang="zh-CN" dirty="0">
                <a:solidFill>
                  <a:schemeClr val="bg2">
                    <a:lumMod val="25000"/>
                  </a:schemeClr>
                </a:solidFill>
              </a:rPr>
              <a:t>[20];</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scanf</a:t>
            </a:r>
            <a:r>
              <a:rPr lang="en-US" altLang="zh-CN" dirty="0">
                <a:solidFill>
                  <a:schemeClr val="bg2">
                    <a:lumMod val="25000"/>
                  </a:schemeClr>
                </a:solidFill>
              </a:rPr>
              <a:t>(“%s”,</a:t>
            </a:r>
            <a:r>
              <a:rPr lang="en-US" altLang="zh-CN" dirty="0" err="1">
                <a:solidFill>
                  <a:schemeClr val="bg2">
                    <a:lumMod val="25000"/>
                  </a:schemeClr>
                </a:solidFill>
              </a:rPr>
              <a:t>str</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但对字符指针变量，用下面语句输入一个字符串是危险的，有可能破坏内存中已经存在的有用数据。</a:t>
            </a:r>
          </a:p>
          <a:p>
            <a:pPr marL="0" indent="0">
              <a:buNone/>
            </a:pPr>
            <a:r>
              <a:rPr lang="en-US" altLang="zh-CN" dirty="0">
                <a:solidFill>
                  <a:schemeClr val="bg2">
                    <a:lumMod val="25000"/>
                  </a:schemeClr>
                </a:solidFill>
              </a:rPr>
              <a:t>char *p;</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scanf</a:t>
            </a:r>
            <a:r>
              <a:rPr lang="en-US" altLang="zh-CN" dirty="0">
                <a:solidFill>
                  <a:schemeClr val="bg2">
                    <a:lumMod val="25000"/>
                  </a:schemeClr>
                </a:solidFill>
              </a:rPr>
              <a:t>(“%</a:t>
            </a:r>
            <a:r>
              <a:rPr lang="en-US" altLang="zh-CN" dirty="0" err="1">
                <a:solidFill>
                  <a:schemeClr val="bg2">
                    <a:lumMod val="25000"/>
                  </a:schemeClr>
                </a:solidFill>
              </a:rPr>
              <a:t>s”,p</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zh-CN" altLang="zh-CN" dirty="0">
                <a:solidFill>
                  <a:schemeClr val="bg2">
                    <a:lumMod val="25000"/>
                  </a:schemeClr>
                </a:solidFill>
              </a:rPr>
              <a:t>这是因为，如果定义了一个字符数组，系统为它分配内存单元，字符数组的首地址是由系统确定的（数组的首地址是一个确定值）。而定义一个字符指针变量时，系统也给指针变量</a:t>
            </a:r>
            <a:r>
              <a:rPr lang="en-US" altLang="zh-CN" dirty="0">
                <a:solidFill>
                  <a:schemeClr val="bg2">
                    <a:lumMod val="25000"/>
                  </a:schemeClr>
                </a:solidFill>
              </a:rPr>
              <a:t>p</a:t>
            </a:r>
            <a:r>
              <a:rPr lang="zh-CN" altLang="zh-CN" dirty="0">
                <a:solidFill>
                  <a:schemeClr val="bg2">
                    <a:lumMod val="25000"/>
                  </a:schemeClr>
                </a:solidFill>
              </a:rPr>
              <a:t>分配内存单元，指针变量自身的地址也是由系统确定的（指针变量自身的地址也是一个确定值）。但指针变量</a:t>
            </a:r>
            <a:r>
              <a:rPr lang="en-US" altLang="zh-CN" dirty="0">
                <a:solidFill>
                  <a:schemeClr val="bg2">
                    <a:lumMod val="25000"/>
                  </a:schemeClr>
                </a:solidFill>
              </a:rPr>
              <a:t>p</a:t>
            </a:r>
            <a:r>
              <a:rPr lang="zh-CN" altLang="zh-CN" dirty="0">
                <a:solidFill>
                  <a:schemeClr val="bg2">
                    <a:lumMod val="25000"/>
                  </a:schemeClr>
                </a:solidFill>
              </a:rPr>
              <a:t>如果没有赋值，其值就是随机值，并未具体指向一个确定的字符数据。在执行</a:t>
            </a:r>
            <a:r>
              <a:rPr lang="en-US" altLang="zh-CN" dirty="0" err="1">
                <a:solidFill>
                  <a:schemeClr val="bg2">
                    <a:lumMod val="25000"/>
                  </a:schemeClr>
                </a:solidFill>
              </a:rPr>
              <a:t>scanf</a:t>
            </a:r>
            <a:r>
              <a:rPr lang="en-US" altLang="zh-CN" dirty="0">
                <a:solidFill>
                  <a:schemeClr val="bg2">
                    <a:lumMod val="25000"/>
                  </a:schemeClr>
                </a:solidFill>
              </a:rPr>
              <a:t>()</a:t>
            </a:r>
            <a:r>
              <a:rPr lang="zh-CN" altLang="zh-CN" dirty="0">
                <a:solidFill>
                  <a:schemeClr val="bg2">
                    <a:lumMod val="25000"/>
                  </a:schemeClr>
                </a:solidFill>
              </a:rPr>
              <a:t>函数时要求将一个字符串输入</a:t>
            </a:r>
            <a:r>
              <a:rPr lang="en-US" altLang="zh-CN" dirty="0">
                <a:solidFill>
                  <a:schemeClr val="bg2">
                    <a:lumMod val="25000"/>
                  </a:schemeClr>
                </a:solidFill>
              </a:rPr>
              <a:t>p</a:t>
            </a:r>
            <a:r>
              <a:rPr lang="zh-CN" altLang="zh-CN" dirty="0">
                <a:solidFill>
                  <a:schemeClr val="bg2">
                    <a:lumMod val="25000"/>
                  </a:schemeClr>
                </a:solidFill>
              </a:rPr>
              <a:t>所指向的一段内存单元中，而此时</a:t>
            </a:r>
            <a:r>
              <a:rPr lang="en-US" altLang="zh-CN" dirty="0">
                <a:solidFill>
                  <a:schemeClr val="bg2">
                    <a:lumMod val="25000"/>
                  </a:schemeClr>
                </a:solidFill>
              </a:rPr>
              <a:t>p</a:t>
            </a:r>
            <a:r>
              <a:rPr lang="zh-CN" altLang="zh-CN" dirty="0">
                <a:solidFill>
                  <a:schemeClr val="bg2">
                    <a:lumMod val="25000"/>
                  </a:schemeClr>
                </a:solidFill>
              </a:rPr>
              <a:t>的值是随机的，</a:t>
            </a:r>
            <a:r>
              <a:rPr lang="en-US" altLang="zh-CN" dirty="0">
                <a:solidFill>
                  <a:schemeClr val="bg2">
                    <a:lumMod val="25000"/>
                  </a:schemeClr>
                </a:solidFill>
              </a:rPr>
              <a:t>p</a:t>
            </a:r>
            <a:r>
              <a:rPr lang="zh-CN" altLang="zh-CN" dirty="0">
                <a:solidFill>
                  <a:schemeClr val="bg2">
                    <a:lumMod val="25000"/>
                  </a:schemeClr>
                </a:solidFill>
              </a:rPr>
              <a:t>可能指向内存中未使用的用户存储区，也有可能指向已经存放指令或数据的已用内存段。如果字符串存入有用的内存段，就破坏了程序，甚至破坏系统，造成严重的后果。所以，一定记住，应当先使字符指针变量有确定的值，然后再输入一个字符串，把它存放到字符指针变量所指向的若干单元中。下面语句是正确的。</a:t>
            </a:r>
          </a:p>
          <a:p>
            <a:pPr marL="0" indent="0">
              <a:buNone/>
            </a:pPr>
            <a:r>
              <a:rPr lang="en-US" altLang="zh-CN" dirty="0">
                <a:solidFill>
                  <a:schemeClr val="bg2">
                    <a:lumMod val="25000"/>
                  </a:schemeClr>
                </a:solidFill>
              </a:rPr>
              <a:t>char *</a:t>
            </a:r>
            <a:r>
              <a:rPr lang="en-US" altLang="zh-CN" dirty="0" err="1">
                <a:solidFill>
                  <a:schemeClr val="bg2">
                    <a:lumMod val="25000"/>
                  </a:schemeClr>
                </a:solidFill>
              </a:rPr>
              <a:t>p,str</a:t>
            </a:r>
            <a:r>
              <a:rPr lang="en-US" altLang="zh-CN" dirty="0">
                <a:solidFill>
                  <a:schemeClr val="bg2">
                    <a:lumMod val="25000"/>
                  </a:schemeClr>
                </a:solidFill>
              </a:rPr>
              <a:t>[20];</a:t>
            </a:r>
            <a:endParaRPr lang="zh-CN" altLang="zh-CN" dirty="0">
              <a:solidFill>
                <a:schemeClr val="bg2">
                  <a:lumMod val="25000"/>
                </a:schemeClr>
              </a:solidFill>
            </a:endParaRPr>
          </a:p>
          <a:p>
            <a:pPr marL="0" indent="0">
              <a:buNone/>
            </a:pPr>
            <a:r>
              <a:rPr lang="en-US" altLang="zh-CN" dirty="0">
                <a:solidFill>
                  <a:schemeClr val="bg2">
                    <a:lumMod val="25000"/>
                  </a:schemeClr>
                </a:solidFill>
              </a:rPr>
              <a:t>p=</a:t>
            </a:r>
            <a:r>
              <a:rPr lang="en-US" altLang="zh-CN" dirty="0" err="1">
                <a:solidFill>
                  <a:schemeClr val="bg2">
                    <a:lumMod val="25000"/>
                  </a:schemeClr>
                </a:solidFill>
              </a:rPr>
              <a:t>str</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scanf</a:t>
            </a:r>
            <a:r>
              <a:rPr lang="en-US" altLang="zh-CN" dirty="0">
                <a:solidFill>
                  <a:schemeClr val="bg2">
                    <a:lumMod val="25000"/>
                  </a:schemeClr>
                </a:solidFill>
              </a:rPr>
              <a:t>(“%</a:t>
            </a:r>
            <a:r>
              <a:rPr lang="en-US" altLang="zh-CN" dirty="0" err="1">
                <a:solidFill>
                  <a:schemeClr val="bg2">
                    <a:lumMod val="25000"/>
                  </a:schemeClr>
                </a:solidFill>
              </a:rPr>
              <a:t>s”,p</a:t>
            </a:r>
            <a:r>
              <a:rPr lang="en-US" altLang="zh-CN" dirty="0">
                <a:solidFill>
                  <a:schemeClr val="bg2">
                    <a:lumMod val="25000"/>
                  </a:schemeClr>
                </a:solidFill>
              </a:rPr>
              <a:t>);</a:t>
            </a:r>
            <a:endParaRPr lang="zh-CN" altLang="en-US" dirty="0"/>
          </a:p>
        </p:txBody>
      </p:sp>
    </p:spTree>
    <p:extLst>
      <p:ext uri="{BB962C8B-B14F-4D97-AF65-F5344CB8AC3E}">
        <p14:creationId xmlns:p14="http://schemas.microsoft.com/office/powerpoint/2010/main" val="36879870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20000"/>
          </a:bodyPr>
          <a:lstStyle/>
          <a:p>
            <a:pPr marL="0" indent="0">
              <a:buNone/>
            </a:pPr>
            <a:r>
              <a:rPr lang="en-US" altLang="zh-CN" dirty="0">
                <a:solidFill>
                  <a:schemeClr val="bg2">
                    <a:lumMod val="25000"/>
                  </a:schemeClr>
                </a:solidFill>
                <a:cs typeface="+mj-cs"/>
              </a:rPr>
              <a:t>4</a:t>
            </a:r>
            <a:r>
              <a:rPr lang="zh-CN" altLang="zh-CN" dirty="0">
                <a:solidFill>
                  <a:schemeClr val="bg2">
                    <a:lumMod val="25000"/>
                  </a:schemeClr>
                </a:solidFill>
                <a:cs typeface="+mj-cs"/>
              </a:rPr>
              <a:t>）数组名是常量，不能为其重新赋值；字符指针为变量，可以为其重新赋值。</a:t>
            </a:r>
          </a:p>
          <a:p>
            <a:pPr marL="0" indent="361950">
              <a:buNone/>
            </a:pPr>
            <a:r>
              <a:rPr lang="en-US" altLang="zh-CN" dirty="0">
                <a:solidFill>
                  <a:schemeClr val="bg2">
                    <a:lumMod val="25000"/>
                  </a:schemeClr>
                </a:solidFill>
                <a:cs typeface="+mj-cs"/>
              </a:rPr>
              <a:t>char *p= "I love my motherland.";</a:t>
            </a:r>
            <a:endParaRPr lang="zh-CN" altLang="zh-CN" dirty="0">
              <a:solidFill>
                <a:schemeClr val="bg2">
                  <a:lumMod val="25000"/>
                </a:schemeClr>
              </a:solidFill>
              <a:cs typeface="+mj-cs"/>
            </a:endParaRPr>
          </a:p>
          <a:p>
            <a:pPr marL="0" indent="361950">
              <a:buNone/>
            </a:pPr>
            <a:r>
              <a:rPr lang="en-US" altLang="zh-CN" dirty="0">
                <a:solidFill>
                  <a:schemeClr val="bg2">
                    <a:lumMod val="25000"/>
                  </a:schemeClr>
                </a:solidFill>
                <a:cs typeface="+mj-cs"/>
              </a:rPr>
              <a:t>p++;</a:t>
            </a:r>
            <a:endParaRPr lang="zh-CN" altLang="zh-CN" dirty="0">
              <a:solidFill>
                <a:schemeClr val="bg2">
                  <a:lumMod val="25000"/>
                </a:schemeClr>
              </a:solidFill>
              <a:cs typeface="+mj-cs"/>
            </a:endParaRPr>
          </a:p>
          <a:p>
            <a:r>
              <a:rPr lang="zh-CN" altLang="zh-CN" dirty="0">
                <a:solidFill>
                  <a:schemeClr val="bg2">
                    <a:lumMod val="25000"/>
                  </a:schemeClr>
                </a:solidFill>
                <a:cs typeface="+mj-cs"/>
              </a:rPr>
              <a:t>上面语句是正确的，但下面语句是错误的。</a:t>
            </a:r>
          </a:p>
          <a:p>
            <a:pPr marL="0" indent="361950">
              <a:buNone/>
            </a:pPr>
            <a:r>
              <a:rPr lang="en-US" altLang="zh-CN" dirty="0">
                <a:solidFill>
                  <a:schemeClr val="bg2">
                    <a:lumMod val="25000"/>
                  </a:schemeClr>
                </a:solidFill>
                <a:cs typeface="+mj-cs"/>
              </a:rPr>
              <a:t>char </a:t>
            </a:r>
            <a:r>
              <a:rPr lang="en-US" altLang="zh-CN" dirty="0" err="1">
                <a:solidFill>
                  <a:schemeClr val="bg2">
                    <a:lumMod val="25000"/>
                  </a:schemeClr>
                </a:solidFill>
                <a:cs typeface="+mj-cs"/>
              </a:rPr>
              <a:t>str</a:t>
            </a:r>
            <a:r>
              <a:rPr lang="en-US" altLang="zh-CN" dirty="0">
                <a:solidFill>
                  <a:schemeClr val="bg2">
                    <a:lumMod val="25000"/>
                  </a:schemeClr>
                </a:solidFill>
                <a:cs typeface="+mj-cs"/>
              </a:rPr>
              <a:t>[ ] = {"I love my motherland."};</a:t>
            </a:r>
            <a:endParaRPr lang="zh-CN" altLang="zh-CN" dirty="0">
              <a:solidFill>
                <a:schemeClr val="bg2">
                  <a:lumMod val="25000"/>
                </a:schemeClr>
              </a:solidFill>
              <a:cs typeface="+mj-cs"/>
            </a:endParaRPr>
          </a:p>
          <a:p>
            <a:pPr marL="0" indent="361950">
              <a:buNone/>
            </a:pPr>
            <a:r>
              <a:rPr lang="en-US" altLang="zh-CN" dirty="0" err="1">
                <a:solidFill>
                  <a:schemeClr val="bg2">
                    <a:lumMod val="25000"/>
                  </a:schemeClr>
                </a:solidFill>
                <a:cs typeface="+mj-cs"/>
              </a:rPr>
              <a:t>str</a:t>
            </a:r>
            <a:r>
              <a:rPr lang="en-US" altLang="zh-CN" dirty="0">
                <a:solidFill>
                  <a:schemeClr val="bg2">
                    <a:lumMod val="25000"/>
                  </a:schemeClr>
                </a:solidFill>
                <a:cs typeface="+mj-cs"/>
              </a:rPr>
              <a:t>++;   /*</a:t>
            </a:r>
            <a:r>
              <a:rPr lang="zh-CN" altLang="zh-CN" dirty="0">
                <a:solidFill>
                  <a:schemeClr val="bg2">
                    <a:lumMod val="25000"/>
                  </a:schemeClr>
                </a:solidFill>
                <a:cs typeface="+mj-cs"/>
              </a:rPr>
              <a:t>错误</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5</a:t>
            </a:r>
            <a:r>
              <a:rPr lang="zh-CN" altLang="zh-CN" dirty="0">
                <a:solidFill>
                  <a:schemeClr val="bg2">
                    <a:lumMod val="25000"/>
                  </a:schemeClr>
                </a:solidFill>
                <a:cs typeface="+mj-cs"/>
              </a:rPr>
              <a:t>）字符数组和字符指针变量在内存中的存储区域不一样。</a:t>
            </a:r>
          </a:p>
          <a:p>
            <a:r>
              <a:rPr lang="zh-CN" altLang="zh-CN" dirty="0">
                <a:solidFill>
                  <a:schemeClr val="bg2">
                    <a:lumMod val="25000"/>
                  </a:schemeClr>
                </a:solidFill>
                <a:cs typeface="+mj-cs"/>
              </a:rPr>
              <a:t>字符指针指向的字符串存储在全局数据区或栈区，字符数组中的字符串存储在常量区。全局数据区和栈区的字符串（也包括其他数据）有读取和写入的权限，而常量区的字符串（也包括其他数据）只有读取权限，没有写入权限</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内存</a:t>
            </a:r>
            <a:r>
              <a:rPr lang="zh-CN" altLang="zh-CN" dirty="0">
                <a:solidFill>
                  <a:schemeClr val="bg2">
                    <a:lumMod val="25000"/>
                  </a:schemeClr>
                </a:solidFill>
                <a:cs typeface="+mj-cs"/>
              </a:rPr>
              <a:t>权限的不同导致的一个明显结果就是，字符指针在定义后可以读取和修改每个字符，而字符数组，一旦被定义后就只能读取不能修改，任何对它的赋值都是错误的。</a:t>
            </a:r>
          </a:p>
          <a:p>
            <a:pPr marL="0" indent="0">
              <a:buNone/>
            </a:pPr>
            <a:endParaRPr lang="zh-CN" altLang="en-US" dirty="0"/>
          </a:p>
        </p:txBody>
      </p:sp>
    </p:spTree>
    <p:extLst>
      <p:ext uri="{BB962C8B-B14F-4D97-AF65-F5344CB8AC3E}">
        <p14:creationId xmlns:p14="http://schemas.microsoft.com/office/powerpoint/2010/main" val="19269222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77500" lnSpcReduction="20000"/>
          </a:bodyPr>
          <a:lstStyle/>
          <a:p>
            <a:pPr marL="0" indent="0">
              <a:buNone/>
            </a:pPr>
            <a:r>
              <a:rPr lang="zh-CN" altLang="zh-CN" dirty="0">
                <a:solidFill>
                  <a:schemeClr val="bg2">
                    <a:lumMod val="25000"/>
                  </a:schemeClr>
                </a:solidFill>
                <a:cs typeface="+mj-cs"/>
              </a:rPr>
              <a:t>例</a:t>
            </a:r>
            <a:r>
              <a:rPr lang="en-US" altLang="zh-CN" dirty="0">
                <a:solidFill>
                  <a:schemeClr val="bg2">
                    <a:lumMod val="25000"/>
                  </a:schemeClr>
                </a:solidFill>
                <a:cs typeface="+mj-cs"/>
              </a:rPr>
              <a:t>8.12</a:t>
            </a:r>
            <a:r>
              <a:rPr lang="zh-CN" altLang="zh-CN" dirty="0">
                <a:solidFill>
                  <a:schemeClr val="bg2">
                    <a:lumMod val="25000"/>
                  </a:schemeClr>
                </a:solidFill>
                <a:cs typeface="+mj-cs"/>
              </a:rPr>
              <a:t>字符指针和字符数组举例。</a:t>
            </a:r>
          </a:p>
          <a:p>
            <a:pPr marL="0" indent="0">
              <a:buNone/>
            </a:pPr>
            <a:r>
              <a:rPr lang="zh-CN" altLang="zh-CN" dirty="0">
                <a:solidFill>
                  <a:schemeClr val="bg2">
                    <a:lumMod val="25000"/>
                  </a:schemeClr>
                </a:solidFill>
                <a:cs typeface="+mj-cs"/>
              </a:rPr>
              <a:t>请看下面的程序：</a:t>
            </a:r>
          </a:p>
          <a:p>
            <a:pPr marL="0" indent="0">
              <a:buNone/>
            </a:pPr>
            <a:r>
              <a:rPr lang="en-US" altLang="zh-CN" dirty="0">
                <a:solidFill>
                  <a:schemeClr val="bg2">
                    <a:lumMod val="25000"/>
                  </a:schemeClr>
                </a:solidFill>
                <a:cs typeface="+mj-cs"/>
              </a:rPr>
              <a:t>#include &lt;</a:t>
            </a:r>
            <a:r>
              <a:rPr lang="en-US" altLang="zh-CN" dirty="0" err="1">
                <a:solidFill>
                  <a:schemeClr val="bg2">
                    <a:lumMod val="25000"/>
                  </a:schemeClr>
                </a:solidFill>
                <a:cs typeface="+mj-cs"/>
              </a:rPr>
              <a:t>stdio.h</a:t>
            </a:r>
            <a:r>
              <a:rPr lang="en-US" altLang="zh-CN" dirty="0">
                <a:solidFill>
                  <a:schemeClr val="bg2">
                    <a:lumMod val="25000"/>
                  </a:schemeClr>
                </a:solidFill>
                <a:cs typeface="+mj-cs"/>
              </a:rPr>
              <a:t>&gt;</a:t>
            </a:r>
            <a:endParaRPr lang="zh-CN" altLang="zh-CN" dirty="0">
              <a:solidFill>
                <a:schemeClr val="bg2">
                  <a:lumMod val="25000"/>
                </a:schemeClr>
              </a:solidFill>
              <a:cs typeface="+mj-cs"/>
            </a:endParaRPr>
          </a:p>
          <a:p>
            <a:pPr marL="0" indent="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main(){</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char *</a:t>
            </a:r>
            <a:r>
              <a:rPr lang="en-US" altLang="zh-CN" dirty="0" err="1">
                <a:solidFill>
                  <a:schemeClr val="bg2">
                    <a:lumMod val="25000"/>
                  </a:schemeClr>
                </a:solidFill>
                <a:cs typeface="+mj-cs"/>
              </a:rPr>
              <a:t>str</a:t>
            </a:r>
            <a:r>
              <a:rPr lang="en-US" altLang="zh-CN" dirty="0">
                <a:solidFill>
                  <a:schemeClr val="bg2">
                    <a:lumMod val="25000"/>
                  </a:schemeClr>
                </a:solidFill>
                <a:cs typeface="+mj-cs"/>
              </a:rPr>
              <a:t> = "Hello World!";</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str</a:t>
            </a:r>
            <a:r>
              <a:rPr lang="en-US" altLang="zh-CN" dirty="0">
                <a:solidFill>
                  <a:schemeClr val="bg2">
                    <a:lumMod val="25000"/>
                  </a:schemeClr>
                </a:solidFill>
                <a:cs typeface="+mj-cs"/>
              </a:rPr>
              <a:t> = "I love C!";  //</a:t>
            </a:r>
            <a:r>
              <a:rPr lang="zh-CN" altLang="zh-CN" dirty="0">
                <a:solidFill>
                  <a:schemeClr val="bg2">
                    <a:lumMod val="25000"/>
                  </a:schemeClr>
                </a:solidFill>
                <a:cs typeface="+mj-cs"/>
              </a:rPr>
              <a:t>正确</a:t>
            </a:r>
          </a:p>
          <a:p>
            <a:pPr marL="0" indent="0">
              <a:buNone/>
            </a:pPr>
            <a:r>
              <a:rPr lang="en-US" altLang="zh-CN" dirty="0">
                <a:solidFill>
                  <a:schemeClr val="bg2">
                    <a:lumMod val="25000"/>
                  </a:schemeClr>
                </a:solidFill>
                <a:cs typeface="+mj-cs"/>
              </a:rPr>
              <a:t>    </a:t>
            </a:r>
            <a:r>
              <a:rPr lang="en-US" altLang="zh-CN" dirty="0" err="1">
                <a:solidFill>
                  <a:schemeClr val="bg2">
                    <a:lumMod val="25000"/>
                  </a:schemeClr>
                </a:solidFill>
                <a:cs typeface="+mj-cs"/>
              </a:rPr>
              <a:t>str</a:t>
            </a:r>
            <a:r>
              <a:rPr lang="en-US" altLang="zh-CN" dirty="0">
                <a:solidFill>
                  <a:schemeClr val="bg2">
                    <a:lumMod val="25000"/>
                  </a:schemeClr>
                </a:solidFill>
                <a:cs typeface="+mj-cs"/>
              </a:rPr>
              <a:t>[3] = 'P';  //</a:t>
            </a:r>
            <a:r>
              <a:rPr lang="zh-CN" altLang="zh-CN" dirty="0">
                <a:solidFill>
                  <a:schemeClr val="bg2">
                    <a:lumMod val="25000"/>
                  </a:schemeClr>
                </a:solidFill>
                <a:cs typeface="+mj-cs"/>
              </a:rPr>
              <a:t>错误</a:t>
            </a:r>
          </a:p>
          <a:p>
            <a:pPr marL="0" indent="0">
              <a:buNone/>
            </a:pPr>
            <a:r>
              <a:rPr lang="en-US" altLang="zh-CN" dirty="0">
                <a:solidFill>
                  <a:schemeClr val="bg2">
                    <a:lumMod val="25000"/>
                  </a:schemeClr>
                </a:solidFill>
                <a:cs typeface="+mj-cs"/>
              </a:rPr>
              <a:t>    </a:t>
            </a:r>
            <a:r>
              <a:rPr lang="en-US" altLang="zh-CN" b="1" dirty="0">
                <a:solidFill>
                  <a:schemeClr val="bg2">
                    <a:lumMod val="25000"/>
                  </a:schemeClr>
                </a:solidFill>
                <a:cs typeface="+mj-cs"/>
              </a:rPr>
              <a:t>return</a:t>
            </a:r>
            <a:r>
              <a:rPr lang="en-US" altLang="zh-CN" dirty="0">
                <a:solidFill>
                  <a:schemeClr val="bg2">
                    <a:lumMod val="25000"/>
                  </a:schemeClr>
                </a:solidFill>
                <a:cs typeface="+mj-cs"/>
              </a:rPr>
              <a:t> 0;</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r>
              <a:rPr lang="zh-CN" altLang="en-US" dirty="0" smtClean="0">
                <a:solidFill>
                  <a:schemeClr val="bg2">
                    <a:lumMod val="25000"/>
                  </a:schemeClr>
                </a:solidFill>
                <a:cs typeface="+mj-cs"/>
              </a:rPr>
              <a:t>说明：</a:t>
            </a:r>
            <a:endParaRPr lang="en-US" altLang="zh-CN" dirty="0" smtClean="0">
              <a:solidFill>
                <a:schemeClr val="bg2">
                  <a:lumMod val="25000"/>
                </a:schemeClr>
              </a:solidFill>
              <a:cs typeface="+mj-cs"/>
            </a:endParaRPr>
          </a:p>
          <a:p>
            <a:pPr>
              <a:buFont typeface="Wingdings" panose="05000000000000000000" pitchFamily="2" charset="2"/>
              <a:buChar char="Ø"/>
            </a:pPr>
            <a:r>
              <a:rPr lang="zh-CN" altLang="zh-CN" dirty="0" smtClean="0">
                <a:solidFill>
                  <a:schemeClr val="bg2">
                    <a:lumMod val="25000"/>
                  </a:schemeClr>
                </a:solidFill>
                <a:cs typeface="+mj-cs"/>
              </a:rPr>
              <a:t>这</a:t>
            </a:r>
            <a:r>
              <a:rPr lang="zh-CN" altLang="zh-CN" dirty="0">
                <a:solidFill>
                  <a:schemeClr val="bg2">
                    <a:lumMod val="25000"/>
                  </a:schemeClr>
                </a:solidFill>
                <a:cs typeface="+mj-cs"/>
              </a:rPr>
              <a:t>段代码能够正常编译和链接，但在运行时会出现段错误或者写入位置错误。</a:t>
            </a:r>
          </a:p>
          <a:p>
            <a:pPr>
              <a:buFont typeface="Wingdings" panose="05000000000000000000" pitchFamily="2" charset="2"/>
              <a:buChar char="Ø"/>
            </a:pPr>
            <a:r>
              <a:rPr lang="en-US" altLang="zh-CN" dirty="0">
                <a:solidFill>
                  <a:schemeClr val="bg2">
                    <a:lumMod val="25000"/>
                  </a:schemeClr>
                </a:solidFill>
                <a:cs typeface="+mj-cs"/>
              </a:rPr>
              <a:t> </a:t>
            </a:r>
            <a:r>
              <a:rPr lang="zh-CN" altLang="zh-CN" dirty="0" smtClean="0">
                <a:solidFill>
                  <a:schemeClr val="bg2">
                    <a:lumMod val="25000"/>
                  </a:schemeClr>
                </a:solidFill>
                <a:cs typeface="+mj-cs"/>
              </a:rPr>
              <a:t>使用</a:t>
            </a:r>
            <a:r>
              <a:rPr lang="zh-CN" altLang="zh-CN" dirty="0">
                <a:solidFill>
                  <a:schemeClr val="bg2">
                    <a:lumMod val="25000"/>
                  </a:schemeClr>
                </a:solidFill>
                <a:cs typeface="+mj-cs"/>
              </a:rPr>
              <a:t>字符数组和字符指针变量都可以实现字符串的存储和运算，在编程过程中如果只涉及到对字符串的读取，那么字符数组和字符指针变量都能够满足要求；如果有写入（修改）操作，那么只能使用字符指针变量，不能使用字符数组。</a:t>
            </a:r>
          </a:p>
          <a:p>
            <a:pPr>
              <a:buFont typeface="Wingdings" panose="05000000000000000000" pitchFamily="2" charset="2"/>
              <a:buChar char="Ø"/>
            </a:pPr>
            <a:endParaRPr lang="zh-CN" altLang="en-US" dirty="0"/>
          </a:p>
        </p:txBody>
      </p:sp>
    </p:spTree>
    <p:extLst>
      <p:ext uri="{BB962C8B-B14F-4D97-AF65-F5344CB8AC3E}">
        <p14:creationId xmlns:p14="http://schemas.microsoft.com/office/powerpoint/2010/main" val="3652293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r>
              <a:rPr lang="en-US" altLang="zh-CN" dirty="0">
                <a:solidFill>
                  <a:schemeClr val="bg2">
                    <a:lumMod val="25000"/>
                  </a:schemeClr>
                </a:solidFill>
                <a:cs typeface="+mj-cs"/>
              </a:rPr>
              <a:t>8.4 </a:t>
            </a:r>
            <a:r>
              <a:rPr lang="zh-CN" altLang="zh-CN" dirty="0">
                <a:solidFill>
                  <a:schemeClr val="bg2">
                    <a:lumMod val="25000"/>
                  </a:schemeClr>
                </a:solidFill>
                <a:cs typeface="+mj-cs"/>
              </a:rPr>
              <a:t>指针与函数</a:t>
            </a:r>
          </a:p>
          <a:p>
            <a:r>
              <a:rPr lang="zh-CN" altLang="zh-CN" dirty="0">
                <a:solidFill>
                  <a:schemeClr val="bg2">
                    <a:lumMod val="25000"/>
                  </a:schemeClr>
                </a:solidFill>
                <a:cs typeface="+mj-cs"/>
              </a:rPr>
              <a:t>函数虽然不是变量，但是一个函数在编译之后，会占据一部分内存，而它的函数名，就是这段内存的首地址。函数的首地址就是该函数的入口地址，它可以赋给指针变量，使得指针变量指向函数。利用指向函数的指针变量，可以代替函数名，也可以作为函数的参数传递给其它函数。</a:t>
            </a:r>
          </a:p>
          <a:p>
            <a:r>
              <a:rPr lang="en-US" altLang="zh-CN" dirty="0">
                <a:solidFill>
                  <a:schemeClr val="bg2">
                    <a:lumMod val="25000"/>
                  </a:schemeClr>
                </a:solidFill>
                <a:cs typeface="+mj-cs"/>
              </a:rPr>
              <a:t>C</a:t>
            </a:r>
            <a:r>
              <a:rPr lang="zh-CN" altLang="zh-CN" dirty="0">
                <a:solidFill>
                  <a:schemeClr val="bg2">
                    <a:lumMod val="25000"/>
                  </a:schemeClr>
                </a:solidFill>
                <a:cs typeface="+mj-cs"/>
              </a:rPr>
              <a:t>语言规定函数名会被转换为指向这个函数的指针，除非这个函数名作为</a:t>
            </a:r>
            <a:r>
              <a:rPr lang="en-US" altLang="zh-CN" dirty="0">
                <a:solidFill>
                  <a:schemeClr val="bg2">
                    <a:lumMod val="25000"/>
                  </a:schemeClr>
                </a:solidFill>
                <a:cs typeface="+mj-cs"/>
              </a:rPr>
              <a:t>&amp;</a:t>
            </a:r>
            <a:r>
              <a:rPr lang="zh-CN" altLang="zh-CN" dirty="0">
                <a:solidFill>
                  <a:schemeClr val="bg2">
                    <a:lumMod val="25000"/>
                  </a:schemeClr>
                </a:solidFill>
                <a:cs typeface="+mj-cs"/>
              </a:rPr>
              <a:t>操作符的操作数。</a:t>
            </a:r>
          </a:p>
          <a:p>
            <a:r>
              <a:rPr lang="zh-CN" altLang="zh-CN" dirty="0">
                <a:solidFill>
                  <a:schemeClr val="bg2">
                    <a:lumMod val="25000"/>
                  </a:schemeClr>
                </a:solidFill>
                <a:cs typeface="+mj-cs"/>
              </a:rPr>
              <a:t>要使用好指针作为函数的参数以及函数的返回值，需要关注并解决好以下几个问题：</a:t>
            </a:r>
          </a:p>
          <a:p>
            <a:pPr marL="0" indent="0">
              <a:buNone/>
            </a:pPr>
            <a:r>
              <a:rPr lang="zh-CN" altLang="zh-CN" dirty="0">
                <a:solidFill>
                  <a:schemeClr val="bg2">
                    <a:lumMod val="25000"/>
                  </a:schemeClr>
                </a:solidFill>
                <a:cs typeface="+mj-cs"/>
              </a:rPr>
              <a:t>① 如何使用指针作为函数参数？</a:t>
            </a:r>
          </a:p>
          <a:p>
            <a:pPr marL="0" indent="0">
              <a:buNone/>
            </a:pPr>
            <a:r>
              <a:rPr lang="zh-CN" altLang="zh-CN" dirty="0">
                <a:solidFill>
                  <a:schemeClr val="bg2">
                    <a:lumMod val="25000"/>
                  </a:schemeClr>
                </a:solidFill>
                <a:cs typeface="+mj-cs"/>
              </a:rPr>
              <a:t>② 如何定义和使用返回值为指针的函数？</a:t>
            </a:r>
          </a:p>
          <a:p>
            <a:pPr marL="0" indent="0">
              <a:buNone/>
            </a:pPr>
            <a:r>
              <a:rPr lang="zh-CN" altLang="zh-CN" dirty="0">
                <a:solidFill>
                  <a:schemeClr val="bg2">
                    <a:lumMod val="25000"/>
                  </a:schemeClr>
                </a:solidFill>
                <a:cs typeface="+mj-cs"/>
              </a:rPr>
              <a:t>③ 如何定义和使用指向函数的指针变量？</a:t>
            </a:r>
          </a:p>
          <a:p>
            <a:pPr marL="0" indent="0">
              <a:buNone/>
            </a:pPr>
            <a:endParaRPr lang="zh-CN" altLang="en-US" dirty="0"/>
          </a:p>
        </p:txBody>
      </p:sp>
    </p:spTree>
    <p:extLst>
      <p:ext uri="{BB962C8B-B14F-4D97-AF65-F5344CB8AC3E}">
        <p14:creationId xmlns:p14="http://schemas.microsoft.com/office/powerpoint/2010/main" val="3265438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Clr>
                <a:srgbClr val="FF0000"/>
              </a:buClr>
              <a:buSzPct val="80000"/>
              <a:buFont typeface="Wingdings" panose="05000000000000000000" pitchFamily="2" charset="2"/>
              <a:buChar char="p"/>
            </a:pPr>
            <a:r>
              <a:rPr lang="en-US" altLang="zh-CN" dirty="0"/>
              <a:t>C</a:t>
            </a:r>
            <a:r>
              <a:rPr lang="zh-CN" altLang="zh-CN" dirty="0"/>
              <a:t>语言中引入指针，可以带来如下好处</a:t>
            </a:r>
            <a:r>
              <a:rPr lang="zh-CN" altLang="zh-CN" dirty="0" smtClean="0"/>
              <a:t>：</a:t>
            </a:r>
            <a:endParaRPr lang="zh-CN" altLang="en-US" dirty="0"/>
          </a:p>
        </p:txBody>
      </p:sp>
      <p:sp>
        <p:nvSpPr>
          <p:cNvPr id="3" name="内容占位符 2"/>
          <p:cNvSpPr>
            <a:spLocks noGrp="1"/>
          </p:cNvSpPr>
          <p:nvPr>
            <p:ph sz="quarter" idx="10"/>
          </p:nvPr>
        </p:nvSpPr>
        <p:spPr>
          <a:xfrm>
            <a:off x="539496" y="1435607"/>
            <a:ext cx="11048070" cy="4934020"/>
          </a:xfrm>
        </p:spPr>
        <p:txBody>
          <a:bodyPr>
            <a:normAutofit fontScale="77500" lnSpcReduction="20000"/>
          </a:bodyPr>
          <a:lstStyle/>
          <a:p>
            <a:pPr marL="0" indent="0">
              <a:buNone/>
            </a:pPr>
            <a:r>
              <a:rPr lang="zh-CN" altLang="zh-CN" dirty="0" smtClean="0">
                <a:solidFill>
                  <a:schemeClr val="bg2">
                    <a:lumMod val="25000"/>
                  </a:schemeClr>
                </a:solidFill>
              </a:rPr>
              <a:t>⑴ </a:t>
            </a:r>
            <a:r>
              <a:rPr lang="zh-CN" altLang="zh-CN" dirty="0">
                <a:solidFill>
                  <a:schemeClr val="bg2">
                    <a:lumMod val="25000"/>
                  </a:schemeClr>
                </a:solidFill>
              </a:rPr>
              <a:t>使用指针型变量在很多时候占用更小的内存空间。</a:t>
            </a:r>
          </a:p>
          <a:p>
            <a:pPr marL="0" indent="0">
              <a:buNone/>
            </a:pPr>
            <a:r>
              <a:rPr lang="zh-CN" altLang="zh-CN" dirty="0">
                <a:solidFill>
                  <a:schemeClr val="bg2">
                    <a:lumMod val="25000"/>
                  </a:schemeClr>
                </a:solidFill>
              </a:rPr>
              <a:t>因编译系统不同，指针变量占用存储空间的长度为</a:t>
            </a:r>
            <a:r>
              <a:rPr lang="en-US" altLang="zh-CN" dirty="0">
                <a:solidFill>
                  <a:schemeClr val="bg2">
                    <a:lumMod val="25000"/>
                  </a:schemeClr>
                </a:solidFill>
              </a:rPr>
              <a:t>4</a:t>
            </a:r>
            <a:r>
              <a:rPr lang="zh-CN" altLang="zh-CN" dirty="0">
                <a:solidFill>
                  <a:schemeClr val="bg2">
                    <a:lumMod val="25000"/>
                  </a:schemeClr>
                </a:solidFill>
              </a:rPr>
              <a:t>个字节或</a:t>
            </a:r>
            <a:r>
              <a:rPr lang="en-US" altLang="zh-CN" dirty="0">
                <a:solidFill>
                  <a:schemeClr val="bg2">
                    <a:lumMod val="25000"/>
                  </a:schemeClr>
                </a:solidFill>
              </a:rPr>
              <a:t>8</a:t>
            </a:r>
            <a:r>
              <a:rPr lang="zh-CN" altLang="zh-CN" dirty="0">
                <a:solidFill>
                  <a:schemeClr val="bg2">
                    <a:lumMod val="25000"/>
                  </a:schemeClr>
                </a:solidFill>
              </a:rPr>
              <a:t>个字节，除少数数据类型外，其它数据类型占用存储空间都比指针变量长，尤其是数组和函数。</a:t>
            </a:r>
          </a:p>
          <a:p>
            <a:pPr marL="0" indent="0">
              <a:buNone/>
            </a:pPr>
            <a:r>
              <a:rPr lang="zh-CN" altLang="zh-CN" dirty="0">
                <a:solidFill>
                  <a:schemeClr val="bg2">
                    <a:lumMod val="25000"/>
                  </a:schemeClr>
                </a:solidFill>
              </a:rPr>
              <a:t>⑵ 用指针在函数间传递数据效率高，尤其是当数据量大时。</a:t>
            </a:r>
          </a:p>
          <a:p>
            <a:pPr marL="0" indent="0">
              <a:buNone/>
            </a:pPr>
            <a:r>
              <a:rPr lang="zh-CN" altLang="zh-CN" dirty="0">
                <a:solidFill>
                  <a:schemeClr val="bg2">
                    <a:lumMod val="25000"/>
                  </a:schemeClr>
                </a:solidFill>
              </a:rPr>
              <a:t>用指针传递的是数据的地址，直接对原数据操作。若按值传递，先要创建这个值的副本，对副本操作，最后返回值的副本，效率明显降低。</a:t>
            </a:r>
          </a:p>
          <a:p>
            <a:pPr marL="0" indent="0">
              <a:buNone/>
            </a:pPr>
            <a:r>
              <a:rPr lang="zh-CN" altLang="zh-CN" dirty="0">
                <a:solidFill>
                  <a:schemeClr val="bg2">
                    <a:lumMod val="25000"/>
                  </a:schemeClr>
                </a:solidFill>
              </a:rPr>
              <a:t>⑶ 使用指针可以直接访问硬件。</a:t>
            </a:r>
          </a:p>
          <a:p>
            <a:pPr marL="0" indent="0">
              <a:buNone/>
            </a:pPr>
            <a:r>
              <a:rPr lang="zh-CN" altLang="zh-CN" dirty="0">
                <a:solidFill>
                  <a:schemeClr val="bg2">
                    <a:lumMod val="25000"/>
                  </a:schemeClr>
                </a:solidFill>
              </a:rPr>
              <a:t>利用指针可以直接操纵内存地址，指针使程序员能够访问计算机内存中的任何位置，实现动态的存储分配</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zh-CN" altLang="zh-CN" dirty="0" smtClean="0">
                <a:solidFill>
                  <a:schemeClr val="bg2">
                    <a:lumMod val="25000"/>
                  </a:schemeClr>
                </a:solidFill>
              </a:rPr>
              <a:t>⑷ </a:t>
            </a:r>
            <a:r>
              <a:rPr lang="zh-CN" altLang="zh-CN" dirty="0">
                <a:solidFill>
                  <a:schemeClr val="bg2">
                    <a:lumMod val="25000"/>
                  </a:schemeClr>
                </a:solidFill>
              </a:rPr>
              <a:t>指针可以提高程序的编译效率和执行速度，使程序更加简洁。</a:t>
            </a:r>
          </a:p>
          <a:p>
            <a:pPr marL="0" indent="0">
              <a:buNone/>
            </a:pPr>
            <a:r>
              <a:rPr lang="zh-CN" altLang="zh-CN" dirty="0">
                <a:solidFill>
                  <a:schemeClr val="bg2">
                    <a:lumMod val="25000"/>
                  </a:schemeClr>
                </a:solidFill>
              </a:rPr>
              <a:t>指针的使用使得不同区域的代码可以轻易的共享内存数据。当然，也可以通过数据的复制达到相同的效果，但往往效率不高。因为诸如结构体等大型数据，占用字节数多，复制很消耗性能。但使用指针就可以很好地避免这一问题，因为任何类型的指针变量占用的字节数都是一样的。</a:t>
            </a:r>
          </a:p>
          <a:p>
            <a:pPr marL="0" indent="0">
              <a:buNone/>
            </a:pPr>
            <a:r>
              <a:rPr lang="zh-CN" altLang="zh-CN" dirty="0">
                <a:solidFill>
                  <a:schemeClr val="bg2">
                    <a:lumMod val="25000"/>
                  </a:schemeClr>
                </a:solidFill>
              </a:rPr>
              <a:t>⑸ 指针使得一些复杂的链接型的数据结构的构建成为可能，比如链表、链式二叉树等。</a:t>
            </a:r>
          </a:p>
          <a:p>
            <a:pPr marL="0" indent="0">
              <a:buNone/>
            </a:pPr>
            <a:r>
              <a:rPr lang="zh-CN" altLang="zh-CN" dirty="0">
                <a:solidFill>
                  <a:schemeClr val="bg2">
                    <a:lumMod val="25000"/>
                  </a:schemeClr>
                </a:solidFill>
              </a:rPr>
              <a:t>当然，指针在使用时也有一定难度。如果对指针不能正确理解和灵活有效的应用，利用指针编写的程序也更容易隐含各式各样的错误，同时程序的可读性也会大打折扣。</a:t>
            </a:r>
            <a:endParaRPr lang="zh-CN" altLang="en-US" dirty="0"/>
          </a:p>
        </p:txBody>
      </p:sp>
    </p:spTree>
    <p:extLst>
      <p:ext uri="{BB962C8B-B14F-4D97-AF65-F5344CB8AC3E}">
        <p14:creationId xmlns:p14="http://schemas.microsoft.com/office/powerpoint/2010/main" val="37436790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en-US" altLang="zh-CN" dirty="0">
                <a:solidFill>
                  <a:schemeClr val="bg2">
                    <a:lumMod val="25000"/>
                  </a:schemeClr>
                </a:solidFill>
                <a:cs typeface="+mj-cs"/>
              </a:rPr>
              <a:t>8.4.1  </a:t>
            </a:r>
            <a:r>
              <a:rPr lang="zh-CN" altLang="zh-CN" dirty="0">
                <a:solidFill>
                  <a:schemeClr val="bg2">
                    <a:lumMod val="25000"/>
                  </a:schemeClr>
                </a:solidFill>
                <a:cs typeface="+mj-cs"/>
              </a:rPr>
              <a:t>函数的指针与指向函数的指针变量</a:t>
            </a:r>
          </a:p>
          <a:p>
            <a:pPr marL="0" indent="0">
              <a:buNone/>
            </a:pPr>
            <a:r>
              <a:rPr lang="en-US" altLang="zh-CN" dirty="0">
                <a:solidFill>
                  <a:schemeClr val="bg2">
                    <a:lumMod val="25000"/>
                  </a:schemeClr>
                </a:solidFill>
                <a:cs typeface="+mj-cs"/>
              </a:rPr>
              <a:t>1</a:t>
            </a:r>
            <a:r>
              <a:rPr lang="zh-CN" altLang="zh-CN" dirty="0">
                <a:solidFill>
                  <a:schemeClr val="bg2">
                    <a:lumMod val="25000"/>
                  </a:schemeClr>
                </a:solidFill>
                <a:cs typeface="+mj-cs"/>
              </a:rPr>
              <a:t>）函数的指针</a:t>
            </a:r>
          </a:p>
          <a:p>
            <a:pPr marL="0" indent="0">
              <a:buNone/>
            </a:pPr>
            <a:r>
              <a:rPr lang="zh-CN" altLang="zh-CN" dirty="0">
                <a:solidFill>
                  <a:schemeClr val="bg2">
                    <a:lumMod val="25000"/>
                  </a:schemeClr>
                </a:solidFill>
                <a:cs typeface="+mj-cs"/>
              </a:rPr>
              <a:t>如果在程序中定义了变量，在编译时系统就会为变量分配一定字节的存储单元，系统通过变量名可以找到变量的存储地址；数组也与内存中的一段连续存储单元相联系，通过数组名，也可以找到数组在内存中所占连续存储单元的首地址。与变量和数组相似，如果在程序中定义了一个函数，那么在编译时系统就会为这个函数代码分配一段存储空间，这段存储空间的首地址称为这个函数的地址，也称为函数的入口地址或函数的指针。在</a:t>
            </a:r>
            <a:r>
              <a:rPr lang="en-US" altLang="zh-CN" dirty="0">
                <a:solidFill>
                  <a:schemeClr val="bg2">
                    <a:lumMod val="25000"/>
                  </a:schemeClr>
                </a:solidFill>
                <a:cs typeface="+mj-cs"/>
              </a:rPr>
              <a:t>C</a:t>
            </a:r>
            <a:r>
              <a:rPr lang="zh-CN" altLang="zh-CN" dirty="0">
                <a:solidFill>
                  <a:schemeClr val="bg2">
                    <a:lumMod val="25000"/>
                  </a:schemeClr>
                </a:solidFill>
                <a:cs typeface="+mj-cs"/>
              </a:rPr>
              <a:t>语言中，函数名与函数的入口地址相联系，函数名代表函数的入口地址。</a:t>
            </a:r>
          </a:p>
          <a:p>
            <a:pPr marL="0" indent="0">
              <a:buNone/>
            </a:pPr>
            <a:endParaRPr lang="zh-CN" altLang="en-US" dirty="0"/>
          </a:p>
        </p:txBody>
      </p:sp>
    </p:spTree>
    <p:extLst>
      <p:ext uri="{BB962C8B-B14F-4D97-AF65-F5344CB8AC3E}">
        <p14:creationId xmlns:p14="http://schemas.microsoft.com/office/powerpoint/2010/main" val="3586544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45997"/>
            <a:ext cx="11193880" cy="4849698"/>
          </a:xfrm>
        </p:spPr>
        <p:txBody>
          <a:bodyPr>
            <a:normAutofit fontScale="92500" lnSpcReduction="20000"/>
          </a:bodyPr>
          <a:lstStyle/>
          <a:p>
            <a:pPr marL="0" indent="0">
              <a:buNone/>
            </a:pPr>
            <a:r>
              <a:rPr lang="en-US" altLang="zh-CN" dirty="0">
                <a:solidFill>
                  <a:schemeClr val="bg2">
                    <a:lumMod val="25000"/>
                  </a:schemeClr>
                </a:solidFill>
              </a:rPr>
              <a:t>2</a:t>
            </a:r>
            <a:r>
              <a:rPr lang="zh-CN" altLang="zh-CN" dirty="0">
                <a:solidFill>
                  <a:schemeClr val="bg2">
                    <a:lumMod val="25000"/>
                  </a:schemeClr>
                </a:solidFill>
              </a:rPr>
              <a:t>）指向函数的指针变量</a:t>
            </a:r>
          </a:p>
          <a:p>
            <a:r>
              <a:rPr lang="zh-CN" altLang="zh-CN" dirty="0">
                <a:solidFill>
                  <a:schemeClr val="bg2">
                    <a:lumMod val="25000"/>
                  </a:schemeClr>
                </a:solidFill>
              </a:rPr>
              <a:t>既然函数名表示的就是函数的入口地址，是地址我们就可以定义一个指针变量来存放，这个指针变量就叫做指向函数的指针变量，也称为函数指针变量，其值是函数的指针（即函数的入口地址）。</a:t>
            </a:r>
          </a:p>
          <a:p>
            <a:pPr marL="0" indent="0">
              <a:buNone/>
            </a:pPr>
            <a:r>
              <a:rPr lang="zh-CN" altLang="zh-CN" dirty="0">
                <a:solidFill>
                  <a:schemeClr val="bg2">
                    <a:lumMod val="25000"/>
                  </a:schemeClr>
                </a:solidFill>
              </a:rPr>
              <a:t>① 定义</a:t>
            </a:r>
          </a:p>
          <a:p>
            <a:r>
              <a:rPr lang="zh-CN" altLang="zh-CN" dirty="0">
                <a:solidFill>
                  <a:schemeClr val="bg2">
                    <a:lumMod val="25000"/>
                  </a:schemeClr>
                </a:solidFill>
              </a:rPr>
              <a:t>指向函数的指针变量的定义形式为：</a:t>
            </a:r>
          </a:p>
          <a:p>
            <a:pPr marL="0" indent="0">
              <a:buNone/>
            </a:pPr>
            <a:r>
              <a:rPr lang="en-US" altLang="zh-CN" dirty="0" smtClean="0">
                <a:solidFill>
                  <a:schemeClr val="bg2">
                    <a:lumMod val="25000"/>
                  </a:schemeClr>
                </a:solidFill>
              </a:rPr>
              <a:t>      [</a:t>
            </a:r>
            <a:r>
              <a:rPr lang="zh-CN" altLang="zh-CN" dirty="0">
                <a:solidFill>
                  <a:schemeClr val="bg2">
                    <a:lumMod val="25000"/>
                  </a:schemeClr>
                </a:solidFill>
              </a:rPr>
              <a:t>存储类型</a:t>
            </a:r>
            <a:r>
              <a:rPr lang="en-US" altLang="zh-CN" dirty="0">
                <a:solidFill>
                  <a:schemeClr val="bg2">
                    <a:lumMod val="25000"/>
                  </a:schemeClr>
                </a:solidFill>
              </a:rPr>
              <a:t>] </a:t>
            </a:r>
            <a:r>
              <a:rPr lang="zh-CN" altLang="zh-CN" dirty="0">
                <a:solidFill>
                  <a:schemeClr val="bg2">
                    <a:lumMod val="25000"/>
                  </a:schemeClr>
                </a:solidFill>
              </a:rPr>
              <a:t>函数返回值类型</a:t>
            </a:r>
            <a:r>
              <a:rPr lang="en-US" altLang="zh-CN" dirty="0">
                <a:solidFill>
                  <a:schemeClr val="bg2">
                    <a:lumMod val="25000"/>
                  </a:schemeClr>
                </a:solidFill>
              </a:rPr>
              <a:t> (*</a:t>
            </a:r>
            <a:r>
              <a:rPr lang="zh-CN" altLang="zh-CN" dirty="0">
                <a:solidFill>
                  <a:schemeClr val="bg2">
                    <a:lumMod val="25000"/>
                  </a:schemeClr>
                </a:solidFill>
              </a:rPr>
              <a:t>指针变量名</a:t>
            </a:r>
            <a:r>
              <a:rPr lang="en-US" altLang="zh-CN" dirty="0">
                <a:solidFill>
                  <a:schemeClr val="bg2">
                    <a:lumMod val="25000"/>
                  </a:schemeClr>
                </a:solidFill>
              </a:rPr>
              <a:t>) (</a:t>
            </a:r>
            <a:r>
              <a:rPr lang="zh-CN" altLang="zh-CN" dirty="0">
                <a:solidFill>
                  <a:schemeClr val="bg2">
                    <a:lumMod val="25000"/>
                  </a:schemeClr>
                </a:solidFill>
              </a:rPr>
              <a:t>函数参数列表</a:t>
            </a:r>
            <a:r>
              <a:rPr lang="en-US" altLang="zh-CN" dirty="0">
                <a:solidFill>
                  <a:schemeClr val="bg2">
                    <a:lumMod val="25000"/>
                  </a:schemeClr>
                </a:solidFill>
              </a:rPr>
              <a:t>);</a:t>
            </a:r>
            <a:endParaRPr lang="zh-CN" altLang="zh-CN" dirty="0">
              <a:solidFill>
                <a:schemeClr val="bg2">
                  <a:lumMod val="25000"/>
                </a:schemeClr>
              </a:solidFill>
            </a:endParaRPr>
          </a:p>
          <a:p>
            <a:r>
              <a:rPr lang="zh-CN" altLang="en-US" dirty="0" smtClean="0">
                <a:solidFill>
                  <a:schemeClr val="bg2">
                    <a:lumMod val="25000"/>
                  </a:schemeClr>
                </a:solidFill>
              </a:rPr>
              <a:t>说明：</a:t>
            </a:r>
            <a:r>
              <a:rPr lang="zh-CN" altLang="zh-CN" dirty="0" smtClean="0">
                <a:solidFill>
                  <a:schemeClr val="bg2">
                    <a:lumMod val="25000"/>
                  </a:schemeClr>
                </a:solidFill>
              </a:rPr>
              <a:t>“存储类型”</a:t>
            </a:r>
            <a:r>
              <a:rPr lang="zh-CN" altLang="zh-CN" dirty="0">
                <a:solidFill>
                  <a:schemeClr val="bg2">
                    <a:lumMod val="25000"/>
                  </a:schemeClr>
                </a:solidFill>
              </a:rPr>
              <a:t>说明的是定义的指针变量的存储类型，可省略，使用系统默认存储类型；“函数返回值类型”表示该指针变量可以指向具有什么返回值类型的函数；“函数参数列表”表示该指针变量可以指向具有什么参数列表的函数。这个参数列表中只需要写函数的参数类型即可。</a:t>
            </a:r>
          </a:p>
          <a:p>
            <a:pPr marL="0" indent="0">
              <a:buNone/>
            </a:pPr>
            <a:r>
              <a:rPr lang="zh-CN" altLang="zh-CN" dirty="0">
                <a:solidFill>
                  <a:schemeClr val="bg2">
                    <a:lumMod val="25000"/>
                  </a:schemeClr>
                </a:solidFill>
              </a:rPr>
              <a:t>例如：</a:t>
            </a:r>
          </a:p>
          <a:p>
            <a:pPr marL="0" indent="0">
              <a:buNone/>
            </a:pPr>
            <a:r>
              <a:rPr lang="en-US" altLang="zh-CN" dirty="0" err="1">
                <a:solidFill>
                  <a:schemeClr val="bg2">
                    <a:lumMod val="25000"/>
                  </a:schemeClr>
                </a:solidFill>
              </a:rPr>
              <a:t>int</a:t>
            </a:r>
            <a:r>
              <a:rPr lang="en-US" altLang="zh-CN" dirty="0">
                <a:solidFill>
                  <a:schemeClr val="bg2">
                    <a:lumMod val="25000"/>
                  </a:schemeClr>
                </a:solidFill>
              </a:rPr>
              <a:t> (*f)();</a:t>
            </a:r>
            <a:endParaRPr lang="zh-CN" altLang="zh-CN" dirty="0">
              <a:solidFill>
                <a:schemeClr val="bg2">
                  <a:lumMod val="25000"/>
                </a:schemeClr>
              </a:solidFill>
            </a:endParaRPr>
          </a:p>
          <a:p>
            <a:r>
              <a:rPr lang="zh-CN" altLang="zh-CN" dirty="0" smtClean="0">
                <a:solidFill>
                  <a:schemeClr val="bg2">
                    <a:lumMod val="25000"/>
                  </a:schemeClr>
                </a:solidFill>
              </a:rPr>
              <a:t>函数</a:t>
            </a:r>
            <a:r>
              <a:rPr lang="zh-CN" altLang="zh-CN" dirty="0">
                <a:solidFill>
                  <a:schemeClr val="bg2">
                    <a:lumMod val="25000"/>
                  </a:schemeClr>
                </a:solidFill>
              </a:rPr>
              <a:t>指针的定义就是将“函数声明”中的“函数名”改成“（</a:t>
            </a:r>
            <a:r>
              <a:rPr lang="en-US" altLang="zh-CN" dirty="0">
                <a:solidFill>
                  <a:schemeClr val="bg2">
                    <a:lumMod val="25000"/>
                  </a:schemeClr>
                </a:solidFill>
              </a:rPr>
              <a:t>*</a:t>
            </a:r>
            <a:r>
              <a:rPr lang="zh-CN" altLang="zh-CN" dirty="0">
                <a:solidFill>
                  <a:schemeClr val="bg2">
                    <a:lumMod val="25000"/>
                  </a:schemeClr>
                </a:solidFill>
              </a:rPr>
              <a:t>指针变量名）”</a:t>
            </a:r>
            <a:r>
              <a:rPr lang="zh-CN" altLang="zh-CN"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2230668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20000"/>
          </a:bodyPr>
          <a:lstStyle/>
          <a:p>
            <a:pPr marL="0" indent="0">
              <a:buNone/>
            </a:pPr>
            <a:r>
              <a:rPr lang="zh-CN" altLang="zh-CN" dirty="0">
                <a:solidFill>
                  <a:schemeClr val="bg2">
                    <a:lumMod val="25000"/>
                  </a:schemeClr>
                </a:solidFill>
                <a:cs typeface="+mj-cs"/>
              </a:rPr>
              <a:t>② 函数指针变量的赋值</a:t>
            </a:r>
          </a:p>
          <a:p>
            <a:r>
              <a:rPr lang="zh-CN" altLang="zh-CN" dirty="0">
                <a:solidFill>
                  <a:schemeClr val="bg2">
                    <a:lumMod val="25000"/>
                  </a:schemeClr>
                </a:solidFill>
                <a:cs typeface="+mj-cs"/>
              </a:rPr>
              <a:t>函数指针变量定义时并没有指向一个具体的函数，通过为函数指针变量赋予一个函数名，函数指针变量就指向了函数名代表的函数</a:t>
            </a:r>
            <a:r>
              <a:rPr lang="zh-CN" altLang="zh-CN" dirty="0" smtClean="0">
                <a:solidFill>
                  <a:schemeClr val="bg2">
                    <a:lumMod val="25000"/>
                  </a:schemeClr>
                </a:solidFill>
                <a:cs typeface="+mj-cs"/>
              </a:rPr>
              <a:t>。例</a:t>
            </a:r>
            <a:r>
              <a:rPr lang="zh-CN" altLang="en-US" dirty="0" smtClean="0">
                <a:solidFill>
                  <a:schemeClr val="bg2">
                    <a:lumMod val="25000"/>
                  </a:schemeClr>
                </a:solidFill>
                <a:cs typeface="+mj-cs"/>
              </a:rPr>
              <a:t>如</a:t>
            </a:r>
            <a:r>
              <a:rPr lang="zh-CN" altLang="zh-CN" dirty="0" smtClean="0">
                <a:solidFill>
                  <a:schemeClr val="bg2">
                    <a:lumMod val="25000"/>
                  </a:schemeClr>
                </a:solidFill>
                <a:cs typeface="+mj-cs"/>
              </a:rPr>
              <a:t>子</a:t>
            </a:r>
            <a:r>
              <a:rPr lang="zh-CN" altLang="zh-CN" dirty="0">
                <a:solidFill>
                  <a:schemeClr val="bg2">
                    <a:lumMod val="25000"/>
                  </a:schemeClr>
                </a:solidFill>
                <a:cs typeface="+mj-cs"/>
              </a:rPr>
              <a:t>：</a:t>
            </a:r>
          </a:p>
          <a:p>
            <a:pPr marL="0" indent="36195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Func</a:t>
            </a:r>
            <a:r>
              <a:rPr lang="en-US" altLang="zh-CN" dirty="0">
                <a:solidFill>
                  <a:schemeClr val="bg2">
                    <a:lumMod val="25000"/>
                  </a:schemeClr>
                </a:solidFill>
                <a:cs typeface="+mj-cs"/>
              </a:rPr>
              <a:t>(</a:t>
            </a:r>
            <a:r>
              <a:rPr lang="en-US" altLang="zh-CN" dirty="0" err="1">
                <a:solidFill>
                  <a:schemeClr val="bg2">
                    <a:lumMod val="25000"/>
                  </a:schemeClr>
                </a:solidFill>
                <a:cs typeface="+mj-cs"/>
              </a:rPr>
              <a:t>int</a:t>
            </a:r>
            <a:r>
              <a:rPr lang="en-US" altLang="zh-CN" dirty="0">
                <a:solidFill>
                  <a:schemeClr val="bg2">
                    <a:lumMod val="25000"/>
                  </a:schemeClr>
                </a:solidFill>
                <a:cs typeface="+mj-cs"/>
              </a:rPr>
              <a:t> x);     /*</a:t>
            </a:r>
            <a:r>
              <a:rPr lang="zh-CN" altLang="zh-CN" dirty="0">
                <a:solidFill>
                  <a:schemeClr val="bg2">
                    <a:lumMod val="25000"/>
                  </a:schemeClr>
                </a:solidFill>
                <a:cs typeface="+mj-cs"/>
              </a:rPr>
              <a:t>声明一个函数</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36195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(*p) (</a:t>
            </a:r>
            <a:r>
              <a:rPr lang="en-US" altLang="zh-CN" dirty="0" err="1">
                <a:solidFill>
                  <a:schemeClr val="bg2">
                    <a:lumMod val="25000"/>
                  </a:schemeClr>
                </a:solidFill>
                <a:cs typeface="+mj-cs"/>
              </a:rPr>
              <a:t>int</a:t>
            </a:r>
            <a:r>
              <a:rPr lang="en-US" altLang="zh-CN" dirty="0">
                <a:solidFill>
                  <a:schemeClr val="bg2">
                    <a:lumMod val="25000"/>
                  </a:schemeClr>
                </a:solidFill>
                <a:cs typeface="+mj-cs"/>
              </a:rPr>
              <a:t> x);     /*</a:t>
            </a:r>
            <a:r>
              <a:rPr lang="zh-CN" altLang="zh-CN" dirty="0">
                <a:solidFill>
                  <a:schemeClr val="bg2">
                    <a:lumMod val="25000"/>
                  </a:schemeClr>
                </a:solidFill>
                <a:cs typeface="+mj-cs"/>
              </a:rPr>
              <a:t>定义一个函数指针</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361950">
              <a:buNone/>
            </a:pPr>
            <a:r>
              <a:rPr lang="en-US" altLang="zh-CN" dirty="0">
                <a:solidFill>
                  <a:schemeClr val="bg2">
                    <a:lumMod val="25000"/>
                  </a:schemeClr>
                </a:solidFill>
                <a:cs typeface="+mj-cs"/>
              </a:rPr>
              <a:t>p = </a:t>
            </a:r>
            <a:r>
              <a:rPr lang="en-US" altLang="zh-CN" dirty="0" err="1">
                <a:solidFill>
                  <a:schemeClr val="bg2">
                    <a:lumMod val="25000"/>
                  </a:schemeClr>
                </a:solidFill>
                <a:cs typeface="+mj-cs"/>
              </a:rPr>
              <a:t>Func</a:t>
            </a:r>
            <a:r>
              <a:rPr lang="en-US" altLang="zh-CN" dirty="0">
                <a:solidFill>
                  <a:schemeClr val="bg2">
                    <a:lumMod val="25000"/>
                  </a:schemeClr>
                </a:solidFill>
                <a:cs typeface="+mj-cs"/>
              </a:rPr>
              <a:t>;         /*</a:t>
            </a:r>
            <a:r>
              <a:rPr lang="zh-CN" altLang="zh-CN" dirty="0">
                <a:solidFill>
                  <a:schemeClr val="bg2">
                    <a:lumMod val="25000"/>
                  </a:schemeClr>
                </a:solidFill>
                <a:cs typeface="+mj-cs"/>
              </a:rPr>
              <a:t>将</a:t>
            </a:r>
            <a:r>
              <a:rPr lang="en-US" altLang="zh-CN" dirty="0" err="1">
                <a:solidFill>
                  <a:schemeClr val="bg2">
                    <a:lumMod val="25000"/>
                  </a:schemeClr>
                </a:solidFill>
                <a:cs typeface="+mj-cs"/>
              </a:rPr>
              <a:t>Func</a:t>
            </a:r>
            <a:r>
              <a:rPr lang="zh-CN" altLang="zh-CN" dirty="0">
                <a:solidFill>
                  <a:schemeClr val="bg2">
                    <a:lumMod val="25000"/>
                  </a:schemeClr>
                </a:solidFill>
                <a:cs typeface="+mj-cs"/>
              </a:rPr>
              <a:t>函数的首地址赋给指针变量</a:t>
            </a:r>
            <a:r>
              <a:rPr lang="en-US" altLang="zh-CN" dirty="0">
                <a:solidFill>
                  <a:schemeClr val="bg2">
                    <a:lumMod val="25000"/>
                  </a:schemeClr>
                </a:solidFill>
                <a:cs typeface="+mj-cs"/>
              </a:rPr>
              <a:t>p*/</a:t>
            </a:r>
            <a:endParaRPr lang="zh-CN" altLang="zh-CN" dirty="0">
              <a:solidFill>
                <a:schemeClr val="bg2">
                  <a:lumMod val="25000"/>
                </a:schemeClr>
              </a:solidFill>
              <a:cs typeface="+mj-cs"/>
            </a:endParaRPr>
          </a:p>
          <a:p>
            <a:r>
              <a:rPr lang="zh-CN" altLang="zh-CN" dirty="0">
                <a:solidFill>
                  <a:schemeClr val="bg2">
                    <a:lumMod val="25000"/>
                  </a:schemeClr>
                </a:solidFill>
                <a:cs typeface="+mj-cs"/>
              </a:rPr>
              <a:t>赋值时函数</a:t>
            </a:r>
            <a:r>
              <a:rPr lang="en-US" altLang="zh-CN" dirty="0" err="1">
                <a:solidFill>
                  <a:schemeClr val="bg2">
                    <a:lumMod val="25000"/>
                  </a:schemeClr>
                </a:solidFill>
                <a:cs typeface="+mj-cs"/>
              </a:rPr>
              <a:t>Func</a:t>
            </a:r>
            <a:r>
              <a:rPr lang="zh-CN" altLang="zh-CN" dirty="0">
                <a:solidFill>
                  <a:schemeClr val="bg2">
                    <a:lumMod val="25000"/>
                  </a:schemeClr>
                </a:solidFill>
                <a:cs typeface="+mj-cs"/>
              </a:rPr>
              <a:t>不带括号，也不带参数。由于函数名</a:t>
            </a:r>
            <a:r>
              <a:rPr lang="en-US" altLang="zh-CN" dirty="0" err="1">
                <a:solidFill>
                  <a:schemeClr val="bg2">
                    <a:lumMod val="25000"/>
                  </a:schemeClr>
                </a:solidFill>
                <a:cs typeface="+mj-cs"/>
              </a:rPr>
              <a:t>Func</a:t>
            </a:r>
            <a:r>
              <a:rPr lang="zh-CN" altLang="zh-CN" dirty="0">
                <a:solidFill>
                  <a:schemeClr val="bg2">
                    <a:lumMod val="25000"/>
                  </a:schemeClr>
                </a:solidFill>
                <a:cs typeface="+mj-cs"/>
              </a:rPr>
              <a:t>代表函数的首地址，因此经过赋值以后，指针变量</a:t>
            </a:r>
            <a:r>
              <a:rPr lang="en-US" altLang="zh-CN" dirty="0">
                <a:solidFill>
                  <a:schemeClr val="bg2">
                    <a:lumMod val="25000"/>
                  </a:schemeClr>
                </a:solidFill>
                <a:cs typeface="+mj-cs"/>
              </a:rPr>
              <a:t>p</a:t>
            </a:r>
            <a:r>
              <a:rPr lang="zh-CN" altLang="zh-CN" dirty="0">
                <a:solidFill>
                  <a:schemeClr val="bg2">
                    <a:lumMod val="25000"/>
                  </a:schemeClr>
                </a:solidFill>
                <a:cs typeface="+mj-cs"/>
              </a:rPr>
              <a:t>就指向函数</a:t>
            </a:r>
            <a:r>
              <a:rPr lang="en-US" altLang="zh-CN" dirty="0" err="1">
                <a:solidFill>
                  <a:schemeClr val="bg2">
                    <a:lumMod val="25000"/>
                  </a:schemeClr>
                </a:solidFill>
                <a:cs typeface="+mj-cs"/>
              </a:rPr>
              <a:t>Func</a:t>
            </a:r>
            <a:r>
              <a:rPr lang="en-US" altLang="zh-CN" dirty="0">
                <a:solidFill>
                  <a:schemeClr val="bg2">
                    <a:lumMod val="25000"/>
                  </a:schemeClr>
                </a:solidFill>
                <a:cs typeface="+mj-cs"/>
              </a:rPr>
              <a:t>()</a:t>
            </a:r>
            <a:r>
              <a:rPr lang="zh-CN" altLang="zh-CN" dirty="0">
                <a:solidFill>
                  <a:schemeClr val="bg2">
                    <a:lumMod val="25000"/>
                  </a:schemeClr>
                </a:solidFill>
                <a:cs typeface="+mj-cs"/>
              </a:rPr>
              <a:t>代码的首地址了。</a:t>
            </a:r>
          </a:p>
          <a:p>
            <a:r>
              <a:rPr lang="zh-CN" altLang="zh-CN" dirty="0">
                <a:solidFill>
                  <a:schemeClr val="bg2">
                    <a:lumMod val="25000"/>
                  </a:schemeClr>
                </a:solidFill>
                <a:cs typeface="+mj-cs"/>
              </a:rPr>
              <a:t>注意：给函数指针变量赋值时，函数名不能带括号。例如：</a:t>
            </a:r>
          </a:p>
          <a:p>
            <a:pPr marL="0" indent="36195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a:t>
            </a:r>
            <a:r>
              <a:rPr lang="en-US" altLang="zh-CN" dirty="0" err="1">
                <a:solidFill>
                  <a:schemeClr val="bg2">
                    <a:lumMod val="25000"/>
                  </a:schemeClr>
                </a:solidFill>
                <a:cs typeface="+mj-cs"/>
              </a:rPr>
              <a:t>Func</a:t>
            </a:r>
            <a:r>
              <a:rPr lang="en-US" altLang="zh-CN" dirty="0">
                <a:solidFill>
                  <a:schemeClr val="bg2">
                    <a:lumMod val="25000"/>
                  </a:schemeClr>
                </a:solidFill>
                <a:cs typeface="+mj-cs"/>
              </a:rPr>
              <a:t>(</a:t>
            </a:r>
            <a:r>
              <a:rPr lang="en-US" altLang="zh-CN" dirty="0" err="1">
                <a:solidFill>
                  <a:schemeClr val="bg2">
                    <a:lumMod val="25000"/>
                  </a:schemeClr>
                </a:solidFill>
                <a:cs typeface="+mj-cs"/>
              </a:rPr>
              <a:t>int</a:t>
            </a:r>
            <a:r>
              <a:rPr lang="en-US" altLang="zh-CN" dirty="0">
                <a:solidFill>
                  <a:schemeClr val="bg2">
                    <a:lumMod val="25000"/>
                  </a:schemeClr>
                </a:solidFill>
                <a:cs typeface="+mj-cs"/>
              </a:rPr>
              <a:t> x);     /*</a:t>
            </a:r>
            <a:r>
              <a:rPr lang="zh-CN" altLang="zh-CN" dirty="0">
                <a:solidFill>
                  <a:schemeClr val="bg2">
                    <a:lumMod val="25000"/>
                  </a:schemeClr>
                </a:solidFill>
                <a:cs typeface="+mj-cs"/>
              </a:rPr>
              <a:t>声明一个函数</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361950">
              <a:buNone/>
            </a:pPr>
            <a:r>
              <a:rPr lang="en-US" altLang="zh-CN" dirty="0" err="1">
                <a:solidFill>
                  <a:schemeClr val="bg2">
                    <a:lumMod val="25000"/>
                  </a:schemeClr>
                </a:solidFill>
                <a:cs typeface="+mj-cs"/>
              </a:rPr>
              <a:t>int</a:t>
            </a:r>
            <a:r>
              <a:rPr lang="en-US" altLang="zh-CN" dirty="0">
                <a:solidFill>
                  <a:schemeClr val="bg2">
                    <a:lumMod val="25000"/>
                  </a:schemeClr>
                </a:solidFill>
                <a:cs typeface="+mj-cs"/>
              </a:rPr>
              <a:t> (*p) (</a:t>
            </a:r>
            <a:r>
              <a:rPr lang="en-US" altLang="zh-CN" dirty="0" err="1">
                <a:solidFill>
                  <a:schemeClr val="bg2">
                    <a:lumMod val="25000"/>
                  </a:schemeClr>
                </a:solidFill>
                <a:cs typeface="+mj-cs"/>
              </a:rPr>
              <a:t>int</a:t>
            </a:r>
            <a:r>
              <a:rPr lang="en-US" altLang="zh-CN" dirty="0">
                <a:solidFill>
                  <a:schemeClr val="bg2">
                    <a:lumMod val="25000"/>
                  </a:schemeClr>
                </a:solidFill>
                <a:cs typeface="+mj-cs"/>
              </a:rPr>
              <a:t> x);     /*</a:t>
            </a:r>
            <a:r>
              <a:rPr lang="zh-CN" altLang="zh-CN" dirty="0">
                <a:solidFill>
                  <a:schemeClr val="bg2">
                    <a:lumMod val="25000"/>
                  </a:schemeClr>
                </a:solidFill>
                <a:cs typeface="+mj-cs"/>
              </a:rPr>
              <a:t>定义一个函数指针</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pPr marL="0" indent="361950">
              <a:buNone/>
            </a:pPr>
            <a:r>
              <a:rPr lang="en-US" altLang="zh-CN" dirty="0">
                <a:solidFill>
                  <a:schemeClr val="bg2">
                    <a:lumMod val="25000"/>
                  </a:schemeClr>
                </a:solidFill>
                <a:cs typeface="+mj-cs"/>
              </a:rPr>
              <a:t>p = </a:t>
            </a:r>
            <a:r>
              <a:rPr lang="en-US" altLang="zh-CN" dirty="0" err="1">
                <a:solidFill>
                  <a:schemeClr val="bg2">
                    <a:lumMod val="25000"/>
                  </a:schemeClr>
                </a:solidFill>
                <a:cs typeface="+mj-cs"/>
              </a:rPr>
              <a:t>Func</a:t>
            </a:r>
            <a:r>
              <a:rPr lang="en-US" altLang="zh-CN" dirty="0">
                <a:solidFill>
                  <a:schemeClr val="bg2">
                    <a:lumMod val="25000"/>
                  </a:schemeClr>
                </a:solidFill>
                <a:cs typeface="+mj-cs"/>
              </a:rPr>
              <a:t>();        /*</a:t>
            </a:r>
            <a:r>
              <a:rPr lang="zh-CN" altLang="zh-CN" dirty="0">
                <a:solidFill>
                  <a:schemeClr val="bg2">
                    <a:lumMod val="25000"/>
                  </a:schemeClr>
                </a:solidFill>
                <a:cs typeface="+mj-cs"/>
              </a:rPr>
              <a:t>错误</a:t>
            </a:r>
            <a:r>
              <a:rPr lang="en-US" altLang="zh-CN" dirty="0" smtClean="0">
                <a:solidFill>
                  <a:schemeClr val="bg2">
                    <a:lumMod val="25000"/>
                  </a:schemeClr>
                </a:solidFill>
                <a:cs typeface="+mj-cs"/>
              </a:rPr>
              <a:t>*/</a:t>
            </a:r>
            <a:endParaRPr lang="zh-CN" altLang="en-US" dirty="0"/>
          </a:p>
        </p:txBody>
      </p:sp>
    </p:spTree>
    <p:extLst>
      <p:ext uri="{BB962C8B-B14F-4D97-AF65-F5344CB8AC3E}">
        <p14:creationId xmlns:p14="http://schemas.microsoft.com/office/powerpoint/2010/main" val="40983345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pPr marL="0" indent="0">
              <a:buNone/>
            </a:pPr>
            <a:r>
              <a:rPr lang="zh-CN" altLang="zh-CN" dirty="0">
                <a:solidFill>
                  <a:schemeClr val="bg2">
                    <a:lumMod val="25000"/>
                  </a:schemeClr>
                </a:solidFill>
                <a:cs typeface="+mj-cs"/>
              </a:rPr>
              <a:t>③ 使用函数指针变量调用函数</a:t>
            </a:r>
          </a:p>
          <a:p>
            <a:r>
              <a:rPr lang="zh-CN" altLang="zh-CN" dirty="0">
                <a:solidFill>
                  <a:schemeClr val="bg2">
                    <a:lumMod val="25000"/>
                  </a:schemeClr>
                </a:solidFill>
                <a:cs typeface="+mj-cs"/>
              </a:rPr>
              <a:t>使用函数指针变量调用函数的一般形式为：</a:t>
            </a:r>
          </a:p>
          <a:p>
            <a:pPr marL="0" indent="0">
              <a:buNone/>
            </a:pPr>
            <a:r>
              <a:rPr lang="en-US" altLang="zh-CN" dirty="0" smtClean="0">
                <a:solidFill>
                  <a:schemeClr val="bg2">
                    <a:lumMod val="25000"/>
                  </a:schemeClr>
                </a:solidFill>
                <a:cs typeface="+mj-cs"/>
              </a:rPr>
              <a:t>      (*</a:t>
            </a:r>
            <a:r>
              <a:rPr lang="zh-CN" altLang="zh-CN" dirty="0">
                <a:solidFill>
                  <a:schemeClr val="bg2">
                    <a:lumMod val="25000"/>
                  </a:schemeClr>
                </a:solidFill>
                <a:cs typeface="+mj-cs"/>
              </a:rPr>
              <a:t>函数指针变量名</a:t>
            </a:r>
            <a:r>
              <a:rPr lang="en-US" altLang="zh-CN" dirty="0">
                <a:solidFill>
                  <a:schemeClr val="bg2">
                    <a:lumMod val="25000"/>
                  </a:schemeClr>
                </a:solidFill>
                <a:cs typeface="+mj-cs"/>
              </a:rPr>
              <a:t>)([</a:t>
            </a:r>
            <a:r>
              <a:rPr lang="zh-CN" altLang="zh-CN" dirty="0">
                <a:solidFill>
                  <a:schemeClr val="bg2">
                    <a:lumMod val="25000"/>
                  </a:schemeClr>
                </a:solidFill>
                <a:cs typeface="+mj-cs"/>
              </a:rPr>
              <a:t>实参表列</a:t>
            </a:r>
            <a:r>
              <a:rPr lang="en-US" altLang="zh-CN" dirty="0" smtClean="0">
                <a:solidFill>
                  <a:schemeClr val="bg2">
                    <a:lumMod val="25000"/>
                  </a:schemeClr>
                </a:solidFill>
                <a:cs typeface="+mj-cs"/>
              </a:rPr>
              <a:t>])     </a:t>
            </a:r>
          </a:p>
          <a:p>
            <a:pPr marL="0" indent="0">
              <a:buNone/>
            </a:pPr>
            <a:r>
              <a:rPr lang="en-US" altLang="zh-CN" dirty="0">
                <a:solidFill>
                  <a:schemeClr val="bg2">
                    <a:lumMod val="25000"/>
                  </a:schemeClr>
                </a:solidFill>
                <a:cs typeface="+mj-cs"/>
              </a:rPr>
              <a:t> </a:t>
            </a: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 或</a:t>
            </a:r>
            <a:endParaRPr lang="zh-CN" altLang="zh-CN" dirty="0">
              <a:solidFill>
                <a:schemeClr val="bg2">
                  <a:lumMod val="25000"/>
                </a:schemeClr>
              </a:solidFill>
              <a:cs typeface="+mj-cs"/>
            </a:endParaRPr>
          </a:p>
          <a:p>
            <a:pPr marL="0" indent="0">
              <a:buNone/>
            </a:pP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函数</a:t>
            </a:r>
            <a:r>
              <a:rPr lang="zh-CN" altLang="zh-CN" dirty="0">
                <a:solidFill>
                  <a:schemeClr val="bg2">
                    <a:lumMod val="25000"/>
                  </a:schemeClr>
                </a:solidFill>
                <a:cs typeface="+mj-cs"/>
              </a:rPr>
              <a:t>指针变量名</a:t>
            </a:r>
            <a:r>
              <a:rPr lang="en-US" altLang="zh-CN" dirty="0">
                <a:solidFill>
                  <a:schemeClr val="bg2">
                    <a:lumMod val="25000"/>
                  </a:schemeClr>
                </a:solidFill>
                <a:cs typeface="+mj-cs"/>
              </a:rPr>
              <a:t> ([</a:t>
            </a:r>
            <a:r>
              <a:rPr lang="zh-CN" altLang="zh-CN" dirty="0">
                <a:solidFill>
                  <a:schemeClr val="bg2">
                    <a:lumMod val="25000"/>
                  </a:schemeClr>
                </a:solidFill>
                <a:cs typeface="+mj-cs"/>
              </a:rPr>
              <a:t>实参表列</a:t>
            </a:r>
            <a:r>
              <a:rPr lang="en-US" altLang="zh-CN" dirty="0">
                <a:solidFill>
                  <a:schemeClr val="bg2">
                    <a:lumMod val="25000"/>
                  </a:schemeClr>
                </a:solidFill>
                <a:cs typeface="+mj-cs"/>
              </a:rPr>
              <a:t>])</a:t>
            </a:r>
            <a:endParaRPr lang="zh-CN" altLang="zh-CN" dirty="0">
              <a:solidFill>
                <a:schemeClr val="bg2">
                  <a:lumMod val="25000"/>
                </a:schemeClr>
              </a:solidFill>
              <a:cs typeface="+mj-cs"/>
            </a:endParaRPr>
          </a:p>
          <a:p>
            <a:r>
              <a:rPr lang="zh-CN" altLang="zh-CN" dirty="0">
                <a:solidFill>
                  <a:schemeClr val="bg2">
                    <a:lumMod val="25000"/>
                  </a:schemeClr>
                </a:solidFill>
                <a:cs typeface="+mj-cs"/>
              </a:rPr>
              <a:t>说明：假如函数指针变量指向的函数没有形参，“实参表列”可省略；如果函数指针变量指向的函数有形参，则“实参表列”不可省略，并且实参的数量和类型应与形参一致。</a:t>
            </a:r>
          </a:p>
          <a:p>
            <a:pPr marL="0" indent="0">
              <a:buNone/>
            </a:pPr>
            <a:endParaRPr lang="zh-CN" altLang="en-US" dirty="0"/>
          </a:p>
        </p:txBody>
      </p:sp>
    </p:spTree>
    <p:extLst>
      <p:ext uri="{BB962C8B-B14F-4D97-AF65-F5344CB8AC3E}">
        <p14:creationId xmlns:p14="http://schemas.microsoft.com/office/powerpoint/2010/main" val="2019720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5" y="1276141"/>
            <a:ext cx="5710579" cy="4819553"/>
          </a:xfrm>
          <a:ln>
            <a:solidFill>
              <a:srgbClr val="C00000"/>
            </a:solidFill>
          </a:ln>
        </p:spPr>
        <p:txBody>
          <a:bodyPr>
            <a:normAutofit fontScale="62500" lnSpcReduction="20000"/>
          </a:bodyPr>
          <a:lstStyle/>
          <a:p>
            <a:pPr marL="0" indent="0">
              <a:buNone/>
            </a:pPr>
            <a:r>
              <a:rPr lang="zh-CN" altLang="zh-CN" dirty="0" smtClean="0">
                <a:solidFill>
                  <a:schemeClr val="bg2">
                    <a:lumMod val="25000"/>
                  </a:schemeClr>
                </a:solidFill>
              </a:rPr>
              <a:t>例</a:t>
            </a:r>
            <a:r>
              <a:rPr lang="en-US" altLang="zh-CN" dirty="0">
                <a:solidFill>
                  <a:schemeClr val="bg2">
                    <a:lumMod val="25000"/>
                  </a:schemeClr>
                </a:solidFill>
              </a:rPr>
              <a:t>8.13</a:t>
            </a:r>
            <a:r>
              <a:rPr lang="zh-CN" altLang="zh-CN" dirty="0">
                <a:solidFill>
                  <a:schemeClr val="bg2">
                    <a:lumMod val="25000"/>
                  </a:schemeClr>
                </a:solidFill>
              </a:rPr>
              <a:t>用指针形式实现对函数的调用。</a:t>
            </a:r>
          </a:p>
          <a:p>
            <a:pPr marL="0" indent="361950">
              <a:buNone/>
            </a:pPr>
            <a:r>
              <a:rPr lang="en-US" altLang="zh-CN" dirty="0" smtClean="0">
                <a:solidFill>
                  <a:schemeClr val="bg2">
                    <a:lumMod val="25000"/>
                  </a:schemeClr>
                </a:solidFill>
              </a:rPr>
              <a:t>#</a:t>
            </a: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a:t>
            </a:r>
            <a:r>
              <a:rPr lang="zh-CN" altLang="zh-CN" dirty="0">
                <a:solidFill>
                  <a:schemeClr val="bg2">
                    <a:lumMod val="25000"/>
                  </a:schemeClr>
                </a:solidFill>
              </a:rPr>
              <a:t>返回两个值中较大的值</a:t>
            </a:r>
          </a:p>
          <a:p>
            <a:pPr marL="0" indent="36195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max(</a:t>
            </a:r>
            <a:r>
              <a:rPr lang="en-US" altLang="zh-CN" dirty="0" err="1">
                <a:solidFill>
                  <a:schemeClr val="bg2">
                    <a:lumMod val="25000"/>
                  </a:schemeClr>
                </a:solidFill>
              </a:rPr>
              <a:t>int</a:t>
            </a:r>
            <a:r>
              <a:rPr lang="en-US" altLang="zh-CN" dirty="0">
                <a:solidFill>
                  <a:schemeClr val="bg2">
                    <a:lumMod val="25000"/>
                  </a:schemeClr>
                </a:solidFill>
              </a:rPr>
              <a:t> a, </a:t>
            </a:r>
            <a:r>
              <a:rPr lang="en-US" altLang="zh-CN" dirty="0" err="1">
                <a:solidFill>
                  <a:schemeClr val="bg2">
                    <a:lumMod val="25000"/>
                  </a:schemeClr>
                </a:solidFill>
              </a:rPr>
              <a:t>int</a:t>
            </a:r>
            <a:r>
              <a:rPr lang="en-US" altLang="zh-CN" dirty="0">
                <a:solidFill>
                  <a:schemeClr val="bg2">
                    <a:lumMod val="25000"/>
                  </a:schemeClr>
                </a:solidFill>
              </a:rPr>
              <a:t> b){</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if(a&gt;b</a:t>
            </a:r>
            <a:r>
              <a:rPr lang="en-US" altLang="zh-CN" dirty="0">
                <a:solidFill>
                  <a:schemeClr val="bg2">
                    <a:lumMod val="25000"/>
                  </a:schemeClr>
                </a:solidFill>
              </a:rPr>
              <a:t>) return a;</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else </a:t>
            </a:r>
            <a:r>
              <a:rPr lang="en-US" altLang="zh-CN" dirty="0">
                <a:solidFill>
                  <a:schemeClr val="bg2">
                    <a:lumMod val="25000"/>
                  </a:schemeClr>
                </a:solidFill>
              </a:rPr>
              <a:t>return b;</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main(){</a:t>
            </a:r>
            <a:endParaRPr lang="zh-CN" altLang="zh-CN" dirty="0">
              <a:solidFill>
                <a:schemeClr val="bg2">
                  <a:lumMod val="25000"/>
                </a:schemeClr>
              </a:solidFill>
            </a:endParaRPr>
          </a:p>
          <a:p>
            <a:pPr marL="0" indent="361950">
              <a:buNone/>
            </a:pPr>
            <a:r>
              <a:rPr lang="en-US" altLang="zh-CN" dirty="0" err="1" smtClean="0">
                <a:solidFill>
                  <a:schemeClr val="bg2">
                    <a:lumMod val="25000"/>
                  </a:schemeClr>
                </a:solidFill>
              </a:rPr>
              <a:t>int</a:t>
            </a:r>
            <a:r>
              <a:rPr lang="en-US" altLang="zh-CN" dirty="0">
                <a:solidFill>
                  <a:schemeClr val="bg2">
                    <a:lumMod val="25000"/>
                  </a:schemeClr>
                </a:solidFill>
              </a:rPr>
              <a:t>(*</a:t>
            </a:r>
            <a:r>
              <a:rPr lang="en-US" altLang="zh-CN" dirty="0" err="1">
                <a:solidFill>
                  <a:schemeClr val="bg2">
                    <a:lumMod val="25000"/>
                  </a:schemeClr>
                </a:solidFill>
              </a:rPr>
              <a:t>pmax</a:t>
            </a:r>
            <a:r>
              <a:rPr lang="en-US" altLang="zh-CN" dirty="0">
                <a:solidFill>
                  <a:schemeClr val="bg2">
                    <a:lumMod val="25000"/>
                  </a:schemeClr>
                </a:solidFill>
              </a:rPr>
              <a:t>)();    //</a:t>
            </a:r>
            <a:r>
              <a:rPr lang="zh-CN" altLang="zh-CN" dirty="0">
                <a:solidFill>
                  <a:schemeClr val="bg2">
                    <a:lumMod val="25000"/>
                  </a:schemeClr>
                </a:solidFill>
              </a:rPr>
              <a:t>定义</a:t>
            </a:r>
            <a:r>
              <a:rPr lang="en-US" altLang="zh-CN" dirty="0" err="1">
                <a:solidFill>
                  <a:schemeClr val="bg2">
                    <a:lumMod val="25000"/>
                  </a:schemeClr>
                </a:solidFill>
              </a:rPr>
              <a:t>pmax</a:t>
            </a:r>
            <a:r>
              <a:rPr lang="zh-CN" altLang="zh-CN" dirty="0">
                <a:solidFill>
                  <a:schemeClr val="bg2">
                    <a:lumMod val="25000"/>
                  </a:schemeClr>
                </a:solidFill>
              </a:rPr>
              <a:t>为函数指针变量</a:t>
            </a:r>
          </a:p>
          <a:p>
            <a:pPr marL="0" indent="36195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x, y, </a:t>
            </a:r>
            <a:r>
              <a:rPr lang="en-US" altLang="zh-CN" dirty="0" err="1">
                <a:solidFill>
                  <a:schemeClr val="bg2">
                    <a:lumMod val="25000"/>
                  </a:schemeClr>
                </a:solidFill>
              </a:rPr>
              <a:t>maxval</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err="1" smtClean="0">
                <a:solidFill>
                  <a:schemeClr val="bg2">
                    <a:lumMod val="25000"/>
                  </a:schemeClr>
                </a:solidFill>
              </a:rPr>
              <a:t>pmax</a:t>
            </a:r>
            <a:r>
              <a:rPr lang="en-US" altLang="zh-CN" dirty="0" smtClean="0">
                <a:solidFill>
                  <a:schemeClr val="bg2">
                    <a:lumMod val="25000"/>
                  </a:schemeClr>
                </a:solidFill>
              </a:rPr>
              <a:t> </a:t>
            </a:r>
            <a:r>
              <a:rPr lang="en-US" altLang="zh-CN" dirty="0">
                <a:solidFill>
                  <a:schemeClr val="bg2">
                    <a:lumMod val="25000"/>
                  </a:schemeClr>
                </a:solidFill>
              </a:rPr>
              <a:t>= max;    //</a:t>
            </a:r>
            <a:r>
              <a:rPr lang="zh-CN" altLang="zh-CN" dirty="0">
                <a:solidFill>
                  <a:schemeClr val="bg2">
                    <a:lumMod val="25000"/>
                  </a:schemeClr>
                </a:solidFill>
              </a:rPr>
              <a:t>把被调函数的入口地址（函数名）赋予函数指针变量</a:t>
            </a:r>
          </a:p>
          <a:p>
            <a:pPr marL="0" indent="361950">
              <a:buNone/>
            </a:pPr>
            <a:r>
              <a:rPr lang="en-US" altLang="zh-CN" dirty="0" err="1" smtClean="0">
                <a:solidFill>
                  <a:schemeClr val="bg2">
                    <a:lumMod val="25000"/>
                  </a:schemeClr>
                </a:solidFill>
              </a:rPr>
              <a:t>printf</a:t>
            </a:r>
            <a:r>
              <a:rPr lang="en-US" altLang="zh-CN" dirty="0">
                <a:solidFill>
                  <a:schemeClr val="bg2">
                    <a:lumMod val="25000"/>
                  </a:schemeClr>
                </a:solidFill>
              </a:rPr>
              <a:t>("Input two numbers:");</a:t>
            </a:r>
            <a:endParaRPr lang="zh-CN" altLang="zh-CN" dirty="0">
              <a:solidFill>
                <a:schemeClr val="bg2">
                  <a:lumMod val="25000"/>
                </a:schemeClr>
              </a:solidFill>
            </a:endParaRPr>
          </a:p>
          <a:p>
            <a:pPr marL="0" indent="361950">
              <a:buNone/>
            </a:pPr>
            <a:r>
              <a:rPr lang="en-US" altLang="zh-CN" dirty="0" err="1" smtClean="0">
                <a:solidFill>
                  <a:schemeClr val="bg2">
                    <a:lumMod val="25000"/>
                  </a:schemeClr>
                </a:solidFill>
              </a:rPr>
              <a:t>scanf</a:t>
            </a:r>
            <a:r>
              <a:rPr lang="en-US" altLang="zh-CN" dirty="0">
                <a:solidFill>
                  <a:schemeClr val="bg2">
                    <a:lumMod val="25000"/>
                  </a:schemeClr>
                </a:solidFill>
              </a:rPr>
              <a:t>("%d %d", &amp;x, &amp;y);</a:t>
            </a:r>
            <a:endParaRPr lang="zh-CN" altLang="zh-CN" dirty="0">
              <a:solidFill>
                <a:schemeClr val="bg2">
                  <a:lumMod val="25000"/>
                </a:schemeClr>
              </a:solidFill>
            </a:endParaRPr>
          </a:p>
          <a:p>
            <a:pPr marL="0" indent="361950">
              <a:buNone/>
            </a:pPr>
            <a:r>
              <a:rPr lang="en-US" altLang="zh-CN" dirty="0" err="1" smtClean="0">
                <a:solidFill>
                  <a:schemeClr val="bg2">
                    <a:lumMod val="25000"/>
                  </a:schemeClr>
                </a:solidFill>
              </a:rPr>
              <a:t>maxval</a:t>
            </a:r>
            <a:r>
              <a:rPr lang="en-US" altLang="zh-CN" dirty="0" smtClean="0">
                <a:solidFill>
                  <a:schemeClr val="bg2">
                    <a:lumMod val="25000"/>
                  </a:schemeClr>
                </a:solidFill>
              </a:rPr>
              <a:t> </a:t>
            </a:r>
            <a:r>
              <a:rPr lang="en-US" altLang="zh-CN" dirty="0">
                <a:solidFill>
                  <a:schemeClr val="bg2">
                    <a:lumMod val="25000"/>
                  </a:schemeClr>
                </a:solidFill>
              </a:rPr>
              <a:t>= (*</a:t>
            </a:r>
            <a:r>
              <a:rPr lang="en-US" altLang="zh-CN" dirty="0" err="1">
                <a:solidFill>
                  <a:schemeClr val="bg2">
                    <a:lumMod val="25000"/>
                  </a:schemeClr>
                </a:solidFill>
              </a:rPr>
              <a:t>pmax</a:t>
            </a:r>
            <a:r>
              <a:rPr lang="en-US" altLang="zh-CN" dirty="0">
                <a:solidFill>
                  <a:schemeClr val="bg2">
                    <a:lumMod val="25000"/>
                  </a:schemeClr>
                </a:solidFill>
              </a:rPr>
              <a:t>)(x, y);  //</a:t>
            </a:r>
            <a:r>
              <a:rPr lang="zh-CN" altLang="zh-CN" dirty="0">
                <a:solidFill>
                  <a:schemeClr val="bg2">
                    <a:lumMod val="25000"/>
                  </a:schemeClr>
                </a:solidFill>
              </a:rPr>
              <a:t>使用函数指针变量间接调用函数</a:t>
            </a:r>
          </a:p>
          <a:p>
            <a:pPr marL="0" indent="361950">
              <a:buNone/>
            </a:pPr>
            <a:r>
              <a:rPr lang="en-US" altLang="zh-CN" dirty="0" err="1" smtClean="0">
                <a:solidFill>
                  <a:schemeClr val="bg2">
                    <a:lumMod val="25000"/>
                  </a:schemeClr>
                </a:solidFill>
              </a:rPr>
              <a:t>printf</a:t>
            </a:r>
            <a:r>
              <a:rPr lang="en-US" altLang="zh-CN" dirty="0">
                <a:solidFill>
                  <a:schemeClr val="bg2">
                    <a:lumMod val="25000"/>
                  </a:schemeClr>
                </a:solidFill>
              </a:rPr>
              <a:t>("Max value: %d\n", </a:t>
            </a:r>
            <a:r>
              <a:rPr lang="en-US" altLang="zh-CN" dirty="0" err="1">
                <a:solidFill>
                  <a:schemeClr val="bg2">
                    <a:lumMod val="25000"/>
                  </a:schemeClr>
                </a:solidFill>
              </a:rPr>
              <a:t>maxval</a:t>
            </a:r>
            <a:r>
              <a:rPr lang="en-US" altLang="zh-CN" dirty="0">
                <a:solidFill>
                  <a:schemeClr val="bg2">
                    <a:lumMod val="25000"/>
                  </a:schemeClr>
                </a:solidFill>
              </a:rPr>
              <a:t>);</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return </a:t>
            </a:r>
            <a:r>
              <a:rPr lang="en-US" altLang="zh-CN" dirty="0">
                <a:solidFill>
                  <a:schemeClr val="bg2">
                    <a:lumMod val="25000"/>
                  </a:schemeClr>
                </a:solidFill>
              </a:rPr>
              <a:t>0;</a:t>
            </a:r>
            <a:endParaRPr lang="zh-CN" altLang="zh-CN" dirty="0">
              <a:solidFill>
                <a:schemeClr val="bg2">
                  <a:lumMod val="25000"/>
                </a:schemeClr>
              </a:solidFill>
            </a:endParaRPr>
          </a:p>
          <a:p>
            <a:pPr marL="0" indent="36195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702250" y="1276141"/>
            <a:ext cx="5104563" cy="4819553"/>
          </a:xfrm>
          <a:prstGeom prst="rect">
            <a:avLst/>
          </a:prstGeom>
          <a:ln>
            <a:solidFill>
              <a:srgbClr val="C00000"/>
            </a:solidFill>
          </a:ln>
        </p:spPr>
        <p:txBody>
          <a:bodyPr vert="horz" lIns="91440" tIns="45720" rIns="91440" bIns="45720" rtlCol="0">
            <a:normAutofit fontScale="92500" lnSpcReduction="10000"/>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0">
              <a:buFont typeface="Wingdings" panose="05000000000000000000" pitchFamily="2" charset="2"/>
              <a:buNone/>
            </a:pPr>
            <a:r>
              <a:rPr lang="en-US" altLang="zh-CN" dirty="0" smtClean="0">
                <a:solidFill>
                  <a:schemeClr val="bg2">
                    <a:lumMod val="25000"/>
                  </a:schemeClr>
                </a:solidFill>
              </a:rPr>
              <a:t>Input two numbers:</a:t>
            </a:r>
            <a:r>
              <a:rPr lang="en-US" altLang="zh-CN" u="sng" dirty="0" smtClean="0">
                <a:solidFill>
                  <a:schemeClr val="bg2">
                    <a:lumMod val="25000"/>
                  </a:schemeClr>
                </a:solidFill>
              </a:rPr>
              <a:t>100 200</a:t>
            </a:r>
            <a:endParaRPr lang="en-US" altLang="zh-CN" dirty="0" smtClean="0">
              <a:solidFill>
                <a:schemeClr val="bg2">
                  <a:lumMod val="25000"/>
                </a:schemeClr>
              </a:solidFill>
            </a:endParaRPr>
          </a:p>
          <a:p>
            <a:pPr marL="0" indent="0">
              <a:buFont typeface="Wingdings" panose="05000000000000000000" pitchFamily="2" charset="2"/>
              <a:buNone/>
            </a:pPr>
            <a:r>
              <a:rPr lang="en-US" altLang="zh-CN" dirty="0" smtClean="0">
                <a:solidFill>
                  <a:schemeClr val="bg2">
                    <a:lumMod val="25000"/>
                  </a:schemeClr>
                </a:solidFill>
              </a:rPr>
              <a:t>Max value: 200</a:t>
            </a:r>
          </a:p>
          <a:p>
            <a:r>
              <a:rPr lang="zh-CN" altLang="en-US" dirty="0" smtClean="0">
                <a:solidFill>
                  <a:schemeClr val="bg2">
                    <a:lumMod val="25000"/>
                  </a:schemeClr>
                </a:solidFill>
              </a:rPr>
              <a:t>注意两点：</a:t>
            </a:r>
          </a:p>
          <a:p>
            <a:pPr>
              <a:buFont typeface="Wingdings" panose="05000000000000000000" pitchFamily="2" charset="2"/>
              <a:buChar char="Ø"/>
            </a:pPr>
            <a:r>
              <a:rPr lang="zh-CN" altLang="en-US" dirty="0" smtClean="0">
                <a:solidFill>
                  <a:schemeClr val="bg2">
                    <a:lumMod val="25000"/>
                  </a:schemeClr>
                </a:solidFill>
              </a:rPr>
              <a:t>函数指针变量不能进行算术运算，这是与数组指针变量不同的。数组指针变量加减一个整数可使指针移动指向后面或前面的数组元素，而函数指针的移动是毫无意义的。</a:t>
            </a:r>
          </a:p>
          <a:p>
            <a:pPr>
              <a:buFont typeface="Wingdings" panose="05000000000000000000" pitchFamily="2" charset="2"/>
              <a:buChar char="Ø"/>
            </a:pPr>
            <a:r>
              <a:rPr lang="zh-CN" altLang="en-US" dirty="0" smtClean="0">
                <a:solidFill>
                  <a:schemeClr val="bg2">
                    <a:lumMod val="25000"/>
                  </a:schemeClr>
                </a:solidFill>
              </a:rPr>
              <a:t>函数调用中</a:t>
            </a:r>
            <a:r>
              <a:rPr lang="en-US" altLang="zh-CN" dirty="0" smtClean="0">
                <a:solidFill>
                  <a:schemeClr val="bg2">
                    <a:lumMod val="25000"/>
                  </a:schemeClr>
                </a:solidFill>
              </a:rPr>
              <a:t>(*</a:t>
            </a:r>
            <a:r>
              <a:rPr lang="zh-CN" altLang="en-US" dirty="0" smtClean="0">
                <a:solidFill>
                  <a:schemeClr val="bg2">
                    <a:lumMod val="25000"/>
                  </a:schemeClr>
                </a:solidFill>
              </a:rPr>
              <a:t>指针变量名</a:t>
            </a:r>
            <a:r>
              <a:rPr lang="en-US" altLang="zh-CN" dirty="0" smtClean="0">
                <a:solidFill>
                  <a:schemeClr val="bg2">
                    <a:lumMod val="25000"/>
                  </a:schemeClr>
                </a:solidFill>
              </a:rPr>
              <a:t>)</a:t>
            </a:r>
            <a:r>
              <a:rPr lang="zh-CN" altLang="en-US" dirty="0" smtClean="0">
                <a:solidFill>
                  <a:schemeClr val="bg2">
                    <a:lumMod val="25000"/>
                  </a:schemeClr>
                </a:solidFill>
              </a:rPr>
              <a:t>的两边的括号不可少，其中的*不应该理解为求值运算，在此处它只是一种表示符号。</a:t>
            </a:r>
            <a:endParaRPr lang="zh-CN" altLang="en-US" dirty="0"/>
          </a:p>
        </p:txBody>
      </p:sp>
    </p:spTree>
    <p:extLst>
      <p:ext uri="{BB962C8B-B14F-4D97-AF65-F5344CB8AC3E}">
        <p14:creationId xmlns:p14="http://schemas.microsoft.com/office/powerpoint/2010/main" val="8228886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r>
              <a:rPr lang="en-US" altLang="zh-CN" dirty="0">
                <a:solidFill>
                  <a:schemeClr val="bg2">
                    <a:lumMod val="25000"/>
                  </a:schemeClr>
                </a:solidFill>
                <a:cs typeface="+mj-cs"/>
              </a:rPr>
              <a:t>8.4.2  </a:t>
            </a:r>
            <a:r>
              <a:rPr lang="zh-CN" altLang="zh-CN" dirty="0">
                <a:solidFill>
                  <a:schemeClr val="bg2">
                    <a:lumMod val="25000"/>
                  </a:schemeClr>
                </a:solidFill>
                <a:cs typeface="+mj-cs"/>
              </a:rPr>
              <a:t>指针变量作为函数的参数</a:t>
            </a:r>
          </a:p>
          <a:p>
            <a:r>
              <a:rPr lang="zh-CN" altLang="zh-CN" dirty="0">
                <a:solidFill>
                  <a:schemeClr val="bg2">
                    <a:lumMod val="25000"/>
                  </a:schemeClr>
                </a:solidFill>
                <a:cs typeface="+mj-cs"/>
              </a:rPr>
              <a:t>指针除可以指向函数外，还可以作为函数的参数。用指针变量作函数参数可以将函数外部的地址传递到函数内部，使得在函数内部可以操作函数外部的数据，并且这些数据不会随着函数的结束而被销毁。</a:t>
            </a:r>
          </a:p>
          <a:p>
            <a:r>
              <a:rPr lang="zh-CN" altLang="zh-CN" dirty="0">
                <a:solidFill>
                  <a:schemeClr val="bg2">
                    <a:lumMod val="25000"/>
                  </a:schemeClr>
                </a:solidFill>
                <a:cs typeface="+mj-cs"/>
              </a:rPr>
              <a:t>在</a:t>
            </a:r>
            <a:r>
              <a:rPr lang="en-US" altLang="zh-CN" dirty="0">
                <a:solidFill>
                  <a:schemeClr val="bg2">
                    <a:lumMod val="25000"/>
                  </a:schemeClr>
                </a:solidFill>
                <a:cs typeface="+mj-cs"/>
              </a:rPr>
              <a:t>C</a:t>
            </a:r>
            <a:r>
              <a:rPr lang="zh-CN" altLang="zh-CN" dirty="0">
                <a:solidFill>
                  <a:schemeClr val="bg2">
                    <a:lumMod val="25000"/>
                  </a:schemeClr>
                </a:solidFill>
                <a:cs typeface="+mj-cs"/>
              </a:rPr>
              <a:t>语言中，函数有两种参数传递方式，一种是值传递，另一种是指针传递。值传递是把实参的值传递给形参，而指针传递的是地址。执行函数调用时，当指针作函数参数时，实参和形参的数据传送方式也是单向的值传送，即将实参的值传送给形参，形参的值不能传送给实参。</a:t>
            </a:r>
          </a:p>
          <a:p>
            <a:endParaRPr lang="zh-CN" altLang="en-US" dirty="0"/>
          </a:p>
        </p:txBody>
      </p:sp>
    </p:spTree>
    <p:extLst>
      <p:ext uri="{BB962C8B-B14F-4D97-AF65-F5344CB8AC3E}">
        <p14:creationId xmlns:p14="http://schemas.microsoft.com/office/powerpoint/2010/main" val="13010639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15851"/>
            <a:ext cx="11193880" cy="4879843"/>
          </a:xfrm>
        </p:spPr>
        <p:txBody>
          <a:bodyPr>
            <a:normAutofit fontScale="70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8.14</a:t>
            </a:r>
            <a:r>
              <a:rPr lang="zh-CN" altLang="zh-CN" dirty="0">
                <a:solidFill>
                  <a:schemeClr val="bg2">
                    <a:lumMod val="25000"/>
                  </a:schemeClr>
                </a:solidFill>
              </a:rPr>
              <a:t>普通变量和指针变量作函数参数的比较。</a:t>
            </a:r>
          </a:p>
          <a:p>
            <a:pPr marL="0" indent="0">
              <a:buNone/>
            </a:pPr>
            <a:r>
              <a:rPr lang="zh-CN" altLang="zh-CN" dirty="0" smtClean="0">
                <a:solidFill>
                  <a:schemeClr val="bg2">
                    <a:lumMod val="25000"/>
                  </a:schemeClr>
                </a:solidFill>
              </a:rPr>
              <a:t>程序段</a:t>
            </a:r>
            <a:r>
              <a:rPr lang="en-US" altLang="zh-CN" dirty="0">
                <a:solidFill>
                  <a:schemeClr val="bg2">
                    <a:lumMod val="25000"/>
                  </a:schemeClr>
                </a:solidFill>
              </a:rPr>
              <a:t>1</a:t>
            </a:r>
            <a:r>
              <a:rPr lang="zh-CN" altLang="zh-CN" dirty="0">
                <a:solidFill>
                  <a:schemeClr val="bg2">
                    <a:lumMod val="25000"/>
                  </a:schemeClr>
                </a:solidFill>
              </a:rPr>
              <a:t>：</a:t>
            </a:r>
          </a:p>
          <a:p>
            <a:pPr marL="0" indent="0">
              <a:buNone/>
            </a:pPr>
            <a:r>
              <a:rPr lang="en-US" altLang="zh-CN" dirty="0">
                <a:solidFill>
                  <a:schemeClr val="bg2">
                    <a:lumMod val="25000"/>
                  </a:schemeClr>
                </a:solidFill>
              </a:rPr>
              <a:t>	#include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a:solidFill>
                  <a:schemeClr val="bg2">
                    <a:lumMod val="25000"/>
                  </a:schemeClr>
                </a:solidFill>
              </a:rPr>
              <a:t>	void swap(</a:t>
            </a:r>
            <a:r>
              <a:rPr lang="en-US" altLang="zh-CN" dirty="0" err="1">
                <a:solidFill>
                  <a:schemeClr val="bg2">
                    <a:lumMod val="25000"/>
                  </a:schemeClr>
                </a:solidFill>
              </a:rPr>
              <a:t>int</a:t>
            </a:r>
            <a:r>
              <a:rPr lang="en-US" altLang="zh-CN" dirty="0">
                <a:solidFill>
                  <a:schemeClr val="bg2">
                    <a:lumMod val="25000"/>
                  </a:schemeClr>
                </a:solidFill>
              </a:rPr>
              <a:t> a, </a:t>
            </a:r>
            <a:r>
              <a:rPr lang="en-US" altLang="zh-CN" dirty="0" err="1">
                <a:solidFill>
                  <a:schemeClr val="bg2">
                    <a:lumMod val="25000"/>
                  </a:schemeClr>
                </a:solidFill>
              </a:rPr>
              <a:t>int</a:t>
            </a:r>
            <a:r>
              <a:rPr lang="en-US" altLang="zh-CN" dirty="0">
                <a:solidFill>
                  <a:schemeClr val="bg2">
                    <a:lumMod val="25000"/>
                  </a:schemeClr>
                </a:solidFill>
              </a:rPr>
              <a:t> b){</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temp;  //</a:t>
            </a:r>
            <a:r>
              <a:rPr lang="zh-CN" altLang="zh-CN" dirty="0">
                <a:solidFill>
                  <a:schemeClr val="bg2">
                    <a:lumMod val="25000"/>
                  </a:schemeClr>
                </a:solidFill>
              </a:rPr>
              <a:t>临时变量</a:t>
            </a:r>
          </a:p>
          <a:p>
            <a:pPr marL="0" indent="0">
              <a:buNone/>
            </a:pPr>
            <a:r>
              <a:rPr lang="en-US" altLang="zh-CN" dirty="0">
                <a:solidFill>
                  <a:schemeClr val="bg2">
                    <a:lumMod val="25000"/>
                  </a:schemeClr>
                </a:solidFill>
              </a:rPr>
              <a:t>	    temp = a;</a:t>
            </a:r>
            <a:endParaRPr lang="zh-CN" altLang="zh-CN" dirty="0">
              <a:solidFill>
                <a:schemeClr val="bg2">
                  <a:lumMod val="25000"/>
                </a:schemeClr>
              </a:solidFill>
            </a:endParaRPr>
          </a:p>
          <a:p>
            <a:pPr marL="0" indent="0">
              <a:buNone/>
            </a:pPr>
            <a:r>
              <a:rPr lang="en-US" altLang="zh-CN" dirty="0">
                <a:solidFill>
                  <a:schemeClr val="bg2">
                    <a:lumMod val="25000"/>
                  </a:schemeClr>
                </a:solidFill>
              </a:rPr>
              <a:t>	    a = b;</a:t>
            </a:r>
            <a:endParaRPr lang="zh-CN" altLang="zh-CN" dirty="0">
              <a:solidFill>
                <a:schemeClr val="bg2">
                  <a:lumMod val="25000"/>
                </a:schemeClr>
              </a:solidFill>
            </a:endParaRPr>
          </a:p>
          <a:p>
            <a:pPr marL="0" indent="0">
              <a:buNone/>
            </a:pPr>
            <a:r>
              <a:rPr lang="en-US" altLang="zh-CN" dirty="0">
                <a:solidFill>
                  <a:schemeClr val="bg2">
                    <a:lumMod val="25000"/>
                  </a:schemeClr>
                </a:solidFill>
              </a:rPr>
              <a:t>	    b = temp;</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 = 66, b = 99;</a:t>
            </a:r>
            <a:endParaRPr lang="zh-CN" altLang="zh-CN" dirty="0">
              <a:solidFill>
                <a:schemeClr val="bg2">
                  <a:lumMod val="25000"/>
                </a:schemeClr>
              </a:solidFill>
            </a:endParaRPr>
          </a:p>
          <a:p>
            <a:pPr marL="0" indent="0">
              <a:buNone/>
            </a:pPr>
            <a:r>
              <a:rPr lang="en-US" altLang="zh-CN" dirty="0">
                <a:solidFill>
                  <a:schemeClr val="bg2">
                    <a:lumMod val="25000"/>
                  </a:schemeClr>
                </a:solidFill>
              </a:rPr>
              <a:t>	    swap(a, b);</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("a = %d, b = %d\n", a, b);</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zh-CN" altLang="zh-CN" dirty="0">
                <a:solidFill>
                  <a:schemeClr val="bg2">
                    <a:lumMod val="25000"/>
                  </a:schemeClr>
                </a:solidFill>
              </a:rPr>
              <a:t>运行结果：</a:t>
            </a:r>
          </a:p>
          <a:p>
            <a:pPr marL="0" indent="0">
              <a:buNone/>
            </a:pPr>
            <a:r>
              <a:rPr lang="en-US" altLang="zh-CN" dirty="0">
                <a:solidFill>
                  <a:schemeClr val="bg2">
                    <a:lumMod val="25000"/>
                  </a:schemeClr>
                </a:solidFill>
              </a:rPr>
              <a:t>a = 66, b = 99</a:t>
            </a:r>
            <a:endParaRPr lang="zh-CN" altLang="en-US" dirty="0"/>
          </a:p>
        </p:txBody>
      </p:sp>
    </p:spTree>
    <p:extLst>
      <p:ext uri="{BB962C8B-B14F-4D97-AF65-F5344CB8AC3E}">
        <p14:creationId xmlns:p14="http://schemas.microsoft.com/office/powerpoint/2010/main" val="38875544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7" y="1366577"/>
            <a:ext cx="4705744" cy="4729118"/>
          </a:xfrm>
          <a:ln>
            <a:solidFill>
              <a:srgbClr val="FF0000"/>
            </a:solidFill>
          </a:ln>
        </p:spPr>
        <p:txBody>
          <a:bodyPr>
            <a:normAutofit fontScale="77500" lnSpcReduction="20000"/>
          </a:bodyPr>
          <a:lstStyle/>
          <a:p>
            <a:pPr marL="0" indent="0">
              <a:buNone/>
            </a:pPr>
            <a:r>
              <a:rPr lang="zh-CN" altLang="zh-CN" dirty="0">
                <a:solidFill>
                  <a:schemeClr val="bg2">
                    <a:lumMod val="25000"/>
                  </a:schemeClr>
                </a:solidFill>
              </a:rPr>
              <a:t>程序段</a:t>
            </a:r>
            <a:r>
              <a:rPr lang="en-US" altLang="zh-CN" dirty="0">
                <a:solidFill>
                  <a:schemeClr val="bg2">
                    <a:lumMod val="25000"/>
                  </a:schemeClr>
                </a:solidFill>
              </a:rPr>
              <a:t>2</a:t>
            </a:r>
            <a:r>
              <a:rPr lang="zh-CN" altLang="zh-CN" dirty="0">
                <a:solidFill>
                  <a:schemeClr val="bg2">
                    <a:lumMod val="25000"/>
                  </a:schemeClr>
                </a:solidFill>
              </a:rPr>
              <a:t>：</a:t>
            </a:r>
          </a:p>
          <a:p>
            <a:pPr marL="0" indent="0">
              <a:buNone/>
            </a:pPr>
            <a:r>
              <a:rPr lang="en-US" altLang="zh-CN" dirty="0">
                <a:solidFill>
                  <a:schemeClr val="bg2">
                    <a:lumMod val="25000"/>
                  </a:schemeClr>
                </a:solidFill>
              </a:rPr>
              <a:t>	#include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a:solidFill>
                  <a:schemeClr val="bg2">
                    <a:lumMod val="25000"/>
                  </a:schemeClr>
                </a:solidFill>
              </a:rPr>
              <a:t>	void swap(</a:t>
            </a:r>
            <a:r>
              <a:rPr lang="en-US" altLang="zh-CN" dirty="0" err="1">
                <a:solidFill>
                  <a:schemeClr val="bg2">
                    <a:lumMod val="25000"/>
                  </a:schemeClr>
                </a:solidFill>
              </a:rPr>
              <a:t>int</a:t>
            </a:r>
            <a:r>
              <a:rPr lang="en-US" altLang="zh-CN" dirty="0">
                <a:solidFill>
                  <a:schemeClr val="bg2">
                    <a:lumMod val="25000"/>
                  </a:schemeClr>
                </a:solidFill>
              </a:rPr>
              <a:t> *p1, </a:t>
            </a:r>
            <a:r>
              <a:rPr lang="en-US" altLang="zh-CN" dirty="0" err="1">
                <a:solidFill>
                  <a:schemeClr val="bg2">
                    <a:lumMod val="25000"/>
                  </a:schemeClr>
                </a:solidFill>
              </a:rPr>
              <a:t>int</a:t>
            </a:r>
            <a:r>
              <a:rPr lang="en-US" altLang="zh-CN" dirty="0">
                <a:solidFill>
                  <a:schemeClr val="bg2">
                    <a:lumMod val="25000"/>
                  </a:schemeClr>
                </a:solidFill>
              </a:rPr>
              <a:t> *p2){</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temp; </a:t>
            </a:r>
            <a:r>
              <a:rPr lang="en-US" altLang="zh-CN" dirty="0" smtClean="0">
                <a:solidFill>
                  <a:schemeClr val="bg2">
                    <a:lumMod val="25000"/>
                  </a:schemeClr>
                </a:solidFill>
              </a:rPr>
              <a:t>          //</a:t>
            </a:r>
            <a:r>
              <a:rPr lang="zh-CN" altLang="zh-CN" dirty="0">
                <a:solidFill>
                  <a:schemeClr val="bg2">
                    <a:lumMod val="25000"/>
                  </a:schemeClr>
                </a:solidFill>
              </a:rPr>
              <a:t>临时变量</a:t>
            </a:r>
          </a:p>
          <a:p>
            <a:pPr marL="0" indent="0">
              <a:buNone/>
            </a:pPr>
            <a:r>
              <a:rPr lang="en-US" altLang="zh-CN" dirty="0">
                <a:solidFill>
                  <a:schemeClr val="bg2">
                    <a:lumMod val="25000"/>
                  </a:schemeClr>
                </a:solidFill>
              </a:rPr>
              <a:t>	    temp = *p1;</a:t>
            </a:r>
            <a:endParaRPr lang="zh-CN" altLang="zh-CN" dirty="0">
              <a:solidFill>
                <a:schemeClr val="bg2">
                  <a:lumMod val="25000"/>
                </a:schemeClr>
              </a:solidFill>
            </a:endParaRPr>
          </a:p>
          <a:p>
            <a:pPr marL="0" indent="0">
              <a:buNone/>
            </a:pPr>
            <a:r>
              <a:rPr lang="en-US" altLang="zh-CN" dirty="0">
                <a:solidFill>
                  <a:schemeClr val="bg2">
                    <a:lumMod val="25000"/>
                  </a:schemeClr>
                </a:solidFill>
              </a:rPr>
              <a:t>	    *p1 = *p2;</a:t>
            </a:r>
            <a:endParaRPr lang="zh-CN" altLang="zh-CN" dirty="0">
              <a:solidFill>
                <a:schemeClr val="bg2">
                  <a:lumMod val="25000"/>
                </a:schemeClr>
              </a:solidFill>
            </a:endParaRPr>
          </a:p>
          <a:p>
            <a:pPr marL="0" indent="0">
              <a:buNone/>
            </a:pPr>
            <a:r>
              <a:rPr lang="en-US" altLang="zh-CN" dirty="0">
                <a:solidFill>
                  <a:schemeClr val="bg2">
                    <a:lumMod val="25000"/>
                  </a:schemeClr>
                </a:solidFill>
              </a:rPr>
              <a:t>	    *p2 = temp;</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main(){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 = 66, b = 99;</a:t>
            </a:r>
            <a:endParaRPr lang="zh-CN" altLang="zh-CN" dirty="0">
              <a:solidFill>
                <a:schemeClr val="bg2">
                  <a:lumMod val="25000"/>
                </a:schemeClr>
              </a:solidFill>
            </a:endParaRPr>
          </a:p>
          <a:p>
            <a:pPr marL="0" indent="0">
              <a:buNone/>
            </a:pPr>
            <a:r>
              <a:rPr lang="en-US" altLang="zh-CN" dirty="0">
                <a:solidFill>
                  <a:schemeClr val="bg2">
                    <a:lumMod val="25000"/>
                  </a:schemeClr>
                </a:solidFill>
              </a:rPr>
              <a:t>	    swap(&amp;a, &amp;b);</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("a = %d, b = %d\n", a, b);</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692203" y="1366577"/>
            <a:ext cx="4895364" cy="4729118"/>
          </a:xfrm>
          <a:prstGeom prst="rect">
            <a:avLst/>
          </a:prstGeom>
          <a:ln>
            <a:solidFill>
              <a:srgbClr val="FF0000"/>
            </a:solidFill>
          </a:ln>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0">
              <a:buFont typeface="Wingdings" panose="05000000000000000000" pitchFamily="2" charset="2"/>
              <a:buNone/>
            </a:pPr>
            <a:r>
              <a:rPr lang="en-US" altLang="zh-CN" dirty="0" smtClean="0">
                <a:solidFill>
                  <a:schemeClr val="bg2">
                    <a:lumMod val="25000"/>
                  </a:schemeClr>
                </a:solidFill>
              </a:rPr>
              <a:t>  a </a:t>
            </a:r>
            <a:r>
              <a:rPr lang="en-US" altLang="zh-CN" dirty="0" smtClean="0">
                <a:solidFill>
                  <a:schemeClr val="bg2">
                    <a:lumMod val="25000"/>
                  </a:schemeClr>
                </a:solidFill>
              </a:rPr>
              <a:t>= 99, b = 66</a:t>
            </a:r>
            <a:endParaRPr lang="zh-CN" altLang="en-US" dirty="0" smtClean="0">
              <a:solidFill>
                <a:schemeClr val="bg2">
                  <a:lumMod val="25000"/>
                </a:schemeClr>
              </a:solidFill>
            </a:endParaRPr>
          </a:p>
          <a:p>
            <a:r>
              <a:rPr lang="zh-CN" altLang="en-US" dirty="0" smtClean="0">
                <a:solidFill>
                  <a:schemeClr val="bg2">
                    <a:lumMod val="25000"/>
                  </a:schemeClr>
                </a:solidFill>
              </a:rPr>
              <a:t>说明原因</a:t>
            </a:r>
            <a:endParaRPr lang="zh-CN" altLang="en-US" dirty="0"/>
          </a:p>
        </p:txBody>
      </p:sp>
    </p:spTree>
    <p:extLst>
      <p:ext uri="{BB962C8B-B14F-4D97-AF65-F5344CB8AC3E}">
        <p14:creationId xmlns:p14="http://schemas.microsoft.com/office/powerpoint/2010/main" val="33388571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435607"/>
            <a:ext cx="11048070" cy="4660087"/>
          </a:xfrm>
        </p:spPr>
        <p:txBody>
          <a:bodyPr/>
          <a:lstStyle/>
          <a:p>
            <a:pPr marL="0" indent="0">
              <a:buNone/>
            </a:pPr>
            <a:r>
              <a:rPr lang="en-US" altLang="zh-CN" dirty="0">
                <a:solidFill>
                  <a:schemeClr val="bg2">
                    <a:lumMod val="25000"/>
                  </a:schemeClr>
                </a:solidFill>
                <a:cs typeface="+mj-cs"/>
              </a:rPr>
              <a:t>8.4.3  </a:t>
            </a:r>
            <a:r>
              <a:rPr lang="zh-CN" altLang="zh-CN" dirty="0">
                <a:solidFill>
                  <a:schemeClr val="bg2">
                    <a:lumMod val="25000"/>
                  </a:schemeClr>
                </a:solidFill>
                <a:cs typeface="+mj-cs"/>
              </a:rPr>
              <a:t>数组指针作为函数的参数</a:t>
            </a:r>
          </a:p>
          <a:p>
            <a:r>
              <a:rPr lang="zh-CN" altLang="zh-CN" dirty="0">
                <a:solidFill>
                  <a:schemeClr val="bg2">
                    <a:lumMod val="25000"/>
                  </a:schemeClr>
                </a:solidFill>
                <a:cs typeface="+mj-cs"/>
              </a:rPr>
              <a:t>字符串、动态分配的内存等都是一系列数据的集合，没有办法通过一个参数全部传入函数内部，只能传递它们的指针，在函数内部通过指针来影响这些数据集合</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与</a:t>
            </a:r>
            <a:r>
              <a:rPr lang="zh-CN" altLang="zh-CN" dirty="0">
                <a:solidFill>
                  <a:schemeClr val="bg2">
                    <a:lumMod val="25000"/>
                  </a:schemeClr>
                </a:solidFill>
                <a:cs typeface="+mj-cs"/>
              </a:rPr>
              <a:t>字符串、动态分配的内存相似，数组也是一系列数据的集合，无法通过参数将它们一次性传递到函数内部，如果希望在函数内部操作数组，必须传递数组指针。</a:t>
            </a:r>
          </a:p>
          <a:p>
            <a:endParaRPr lang="zh-CN" altLang="en-US" dirty="0"/>
          </a:p>
        </p:txBody>
      </p:sp>
    </p:spTree>
    <p:extLst>
      <p:ext uri="{BB962C8B-B14F-4D97-AF65-F5344CB8AC3E}">
        <p14:creationId xmlns:p14="http://schemas.microsoft.com/office/powerpoint/2010/main" val="22465260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46479"/>
            <a:ext cx="4424390" cy="4749215"/>
          </a:xfrm>
          <a:ln>
            <a:solidFill>
              <a:srgbClr val="FF0000"/>
            </a:solidFill>
          </a:ln>
        </p:spPr>
        <p:txBody>
          <a:bodyPr>
            <a:normAutofit fontScale="55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8.15</a:t>
            </a:r>
            <a:r>
              <a:rPr lang="zh-CN" altLang="zh-CN" dirty="0">
                <a:solidFill>
                  <a:schemeClr val="bg2">
                    <a:lumMod val="25000"/>
                  </a:schemeClr>
                </a:solidFill>
              </a:rPr>
              <a:t>用函数</a:t>
            </a:r>
            <a:r>
              <a:rPr lang="en-US" altLang="zh-CN" dirty="0">
                <a:solidFill>
                  <a:schemeClr val="bg2">
                    <a:lumMod val="25000"/>
                  </a:schemeClr>
                </a:solidFill>
              </a:rPr>
              <a:t>max()</a:t>
            </a:r>
            <a:r>
              <a:rPr lang="zh-CN" altLang="zh-CN" dirty="0">
                <a:solidFill>
                  <a:schemeClr val="bg2">
                    <a:lumMod val="25000"/>
                  </a:schemeClr>
                </a:solidFill>
              </a:rPr>
              <a:t>查找数组中值最大的元素。</a:t>
            </a:r>
          </a:p>
          <a:p>
            <a:pPr marL="0" indent="0">
              <a:buNone/>
            </a:pPr>
            <a:r>
              <a:rPr lang="en-US" altLang="zh-CN" dirty="0" smtClean="0">
                <a:solidFill>
                  <a:schemeClr val="bg2">
                    <a:lumMod val="25000"/>
                  </a:schemeClr>
                </a:solidFill>
              </a:rPr>
              <a:t>#</a:t>
            </a: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max(</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intArr</a:t>
            </a: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len</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a:t>
            </a: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 </a:t>
            </a:r>
            <a:r>
              <a:rPr lang="en-US" altLang="zh-CN" dirty="0" err="1">
                <a:solidFill>
                  <a:schemeClr val="bg2">
                    <a:lumMod val="25000"/>
                  </a:schemeClr>
                </a:solidFill>
              </a:rPr>
              <a:t>maxValue</a:t>
            </a:r>
            <a:r>
              <a:rPr lang="en-US" altLang="zh-CN" dirty="0">
                <a:solidFill>
                  <a:schemeClr val="bg2">
                    <a:lumMod val="25000"/>
                  </a:schemeClr>
                </a:solidFill>
              </a:rPr>
              <a:t> = </a:t>
            </a:r>
            <a:r>
              <a:rPr lang="en-US" altLang="zh-CN" dirty="0" err="1">
                <a:solidFill>
                  <a:schemeClr val="bg2">
                    <a:lumMod val="25000"/>
                  </a:schemeClr>
                </a:solidFill>
              </a:rPr>
              <a:t>intArr</a:t>
            </a:r>
            <a:r>
              <a:rPr lang="en-US" altLang="zh-CN" dirty="0">
                <a:solidFill>
                  <a:schemeClr val="bg2">
                    <a:lumMod val="25000"/>
                  </a:schemeClr>
                </a:solidFill>
              </a:rPr>
              <a:t>[0];  </a:t>
            </a:r>
            <a:endParaRPr lang="en-US" altLang="zh-CN" dirty="0" smtClean="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for(</a:t>
            </a:r>
            <a:r>
              <a:rPr lang="en-US" altLang="zh-CN" dirty="0" err="1">
                <a:solidFill>
                  <a:schemeClr val="bg2">
                    <a:lumMod val="25000"/>
                  </a:schemeClr>
                </a:solidFill>
              </a:rPr>
              <a:t>i</a:t>
            </a:r>
            <a:r>
              <a:rPr lang="en-US" altLang="zh-CN" dirty="0">
                <a:solidFill>
                  <a:schemeClr val="bg2">
                    <a:lumMod val="25000"/>
                  </a:schemeClr>
                </a:solidFill>
              </a:rPr>
              <a:t>=1; </a:t>
            </a:r>
            <a:r>
              <a:rPr lang="en-US" altLang="zh-CN" dirty="0" err="1">
                <a:solidFill>
                  <a:schemeClr val="bg2">
                    <a:lumMod val="25000"/>
                  </a:schemeClr>
                </a:solidFill>
              </a:rPr>
              <a:t>i</a:t>
            </a:r>
            <a:r>
              <a:rPr lang="en-US" altLang="zh-CN" dirty="0">
                <a:solidFill>
                  <a:schemeClr val="bg2">
                    <a:lumMod val="25000"/>
                  </a:schemeClr>
                </a:solidFill>
              </a:rPr>
              <a:t>&lt;</a:t>
            </a:r>
            <a:r>
              <a:rPr lang="en-US" altLang="zh-CN" dirty="0" err="1">
                <a:solidFill>
                  <a:schemeClr val="bg2">
                    <a:lumMod val="25000"/>
                  </a:schemeClr>
                </a:solidFill>
              </a:rPr>
              <a:t>len</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smtClean="0">
                <a:solidFill>
                  <a:schemeClr val="bg2">
                    <a:lumMod val="25000"/>
                  </a:schemeClr>
                </a:solidFill>
              </a:rPr>
              <a:t>++)</a:t>
            </a: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  </a:t>
            </a:r>
            <a:r>
              <a:rPr lang="en-US" altLang="zh-CN" dirty="0">
                <a:solidFill>
                  <a:schemeClr val="bg2">
                    <a:lumMod val="25000"/>
                  </a:schemeClr>
                </a:solidFill>
              </a:rPr>
              <a:t>if(</a:t>
            </a:r>
            <a:r>
              <a:rPr lang="en-US" altLang="zh-CN" dirty="0" err="1">
                <a:solidFill>
                  <a:schemeClr val="bg2">
                    <a:lumMod val="25000"/>
                  </a:schemeClr>
                </a:solidFill>
              </a:rPr>
              <a:t>maxValue</a:t>
            </a:r>
            <a:r>
              <a:rPr lang="en-US" altLang="zh-CN" dirty="0">
                <a:solidFill>
                  <a:schemeClr val="bg2">
                    <a:lumMod val="25000"/>
                  </a:schemeClr>
                </a:solidFill>
              </a:rPr>
              <a:t> &lt; </a:t>
            </a:r>
            <a:r>
              <a:rPr lang="en-US" altLang="zh-CN" dirty="0" err="1">
                <a:solidFill>
                  <a:schemeClr val="bg2">
                    <a:lumMod val="25000"/>
                  </a:schemeClr>
                </a:solidFill>
              </a:rPr>
              <a:t>intArr</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smtClean="0">
                <a:solidFill>
                  <a:schemeClr val="bg2">
                    <a:lumMod val="25000"/>
                  </a:schemeClr>
                </a:solidFill>
              </a:rPr>
              <a:t>]){</a:t>
            </a:r>
            <a:endParaRPr lang="zh-CN" altLang="zh-CN" dirty="0" smtClean="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smtClean="0">
                <a:solidFill>
                  <a:schemeClr val="bg2">
                    <a:lumMod val="25000"/>
                  </a:schemeClr>
                </a:solidFill>
              </a:rPr>
              <a:t>maxValue</a:t>
            </a:r>
            <a:r>
              <a:rPr lang="en-US" altLang="zh-CN" dirty="0" smtClean="0">
                <a:solidFill>
                  <a:schemeClr val="bg2">
                    <a:lumMod val="25000"/>
                  </a:schemeClr>
                </a:solidFill>
              </a:rPr>
              <a:t> = </a:t>
            </a:r>
            <a:r>
              <a:rPr lang="en-US" altLang="zh-CN" dirty="0" err="1" smtClean="0">
                <a:solidFill>
                  <a:schemeClr val="bg2">
                    <a:lumMod val="25000"/>
                  </a:schemeClr>
                </a:solidFill>
              </a:rPr>
              <a:t>intArr</a:t>
            </a:r>
            <a:r>
              <a:rPr lang="en-US" altLang="zh-CN" dirty="0" smtClean="0">
                <a:solidFill>
                  <a:schemeClr val="bg2">
                    <a:lumMod val="25000"/>
                  </a:schemeClr>
                </a:solidFill>
              </a:rPr>
              <a:t>[</a:t>
            </a:r>
            <a:r>
              <a:rPr lang="en-US" altLang="zh-CN" dirty="0" err="1" smtClean="0">
                <a:solidFill>
                  <a:schemeClr val="bg2">
                    <a:lumMod val="25000"/>
                  </a:schemeClr>
                </a:solidFill>
              </a:rPr>
              <a:t>i</a:t>
            </a:r>
            <a:r>
              <a:rPr lang="en-US" altLang="zh-CN" dirty="0" smtClean="0">
                <a:solidFill>
                  <a:schemeClr val="bg2">
                    <a:lumMod val="25000"/>
                  </a:schemeClr>
                </a:solidFill>
              </a:rPr>
              <a:t>];</a:t>
            </a:r>
            <a:endParaRPr lang="zh-CN" altLang="zh-CN" dirty="0" smtClean="0">
              <a:solidFill>
                <a:schemeClr val="bg2">
                  <a:lumMod val="25000"/>
                </a:schemeClr>
              </a:solidFill>
            </a:endParaRPr>
          </a:p>
          <a:p>
            <a:pPr marL="0" indent="0">
              <a:buNone/>
            </a:pPr>
            <a:r>
              <a:rPr lang="en-US" altLang="zh-CN" dirty="0" smtClean="0">
                <a:solidFill>
                  <a:schemeClr val="bg2">
                    <a:lumMod val="25000"/>
                  </a:schemeClr>
                </a:solidFill>
              </a:rPr>
              <a:t>             }</a:t>
            </a:r>
            <a:endParaRPr lang="zh-CN" altLang="zh-CN" dirty="0" smtClean="0">
              <a:solidFill>
                <a:schemeClr val="bg2">
                  <a:lumMod val="25000"/>
                </a:schemeClr>
              </a:solidFill>
            </a:endParaRPr>
          </a:p>
          <a:p>
            <a:pPr marL="0" indent="0">
              <a:buNone/>
            </a:pPr>
            <a:r>
              <a:rPr lang="en-US" altLang="zh-CN" dirty="0" smtClean="0">
                <a:solidFill>
                  <a:schemeClr val="bg2">
                    <a:lumMod val="25000"/>
                  </a:schemeClr>
                </a:solidFill>
              </a:rPr>
              <a:t>     }</a:t>
            </a:r>
            <a:endParaRPr lang="zh-CN" altLang="zh-CN" dirty="0" smtClean="0">
              <a:solidFill>
                <a:schemeClr val="bg2">
                  <a:lumMod val="25000"/>
                </a:schemeClr>
              </a:solidFill>
            </a:endParaRPr>
          </a:p>
          <a:p>
            <a:pPr marL="0" indent="0">
              <a:buNone/>
            </a:pPr>
            <a:r>
              <a:rPr lang="en-US" altLang="zh-CN" dirty="0" smtClean="0">
                <a:solidFill>
                  <a:schemeClr val="bg2">
                    <a:lumMod val="25000"/>
                  </a:schemeClr>
                </a:solidFill>
              </a:rPr>
              <a:t>    return </a:t>
            </a:r>
            <a:r>
              <a:rPr lang="en-US" altLang="zh-CN" dirty="0" err="1">
                <a:solidFill>
                  <a:schemeClr val="bg2">
                    <a:lumMod val="25000"/>
                  </a:schemeClr>
                </a:solidFill>
              </a:rPr>
              <a:t>maxValue</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main(){</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a:solidFill>
                  <a:schemeClr val="bg2">
                    <a:lumMod val="25000"/>
                  </a:schemeClr>
                </a:solidFill>
              </a:rPr>
              <a:t>nums</a:t>
            </a:r>
            <a:r>
              <a:rPr lang="en-US" altLang="zh-CN" dirty="0">
                <a:solidFill>
                  <a:schemeClr val="bg2">
                    <a:lumMod val="25000"/>
                  </a:schemeClr>
                </a:solidFill>
              </a:rPr>
              <a:t>[6],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a:solidFill>
                  <a:schemeClr val="bg2">
                    <a:lumMod val="25000"/>
                  </a:schemeClr>
                </a:solidFill>
              </a:rPr>
              <a:t>len</a:t>
            </a:r>
            <a:r>
              <a:rPr lang="en-US" altLang="zh-CN" dirty="0">
                <a:solidFill>
                  <a:schemeClr val="bg2">
                    <a:lumMod val="25000"/>
                  </a:schemeClr>
                </a:solidFill>
              </a:rPr>
              <a:t> = </a:t>
            </a:r>
            <a:r>
              <a:rPr lang="en-US" altLang="zh-CN" dirty="0" err="1">
                <a:solidFill>
                  <a:schemeClr val="bg2">
                    <a:lumMod val="25000"/>
                  </a:schemeClr>
                </a:solidFill>
              </a:rPr>
              <a:t>sizeof</a:t>
            </a:r>
            <a:r>
              <a:rPr lang="en-US" altLang="zh-CN" dirty="0">
                <a:solidFill>
                  <a:schemeClr val="bg2">
                    <a:lumMod val="25000"/>
                  </a:schemeClr>
                </a:solidFill>
              </a:rPr>
              <a:t>(</a:t>
            </a:r>
            <a:r>
              <a:rPr lang="en-US" altLang="zh-CN" dirty="0" err="1">
                <a:solidFill>
                  <a:schemeClr val="bg2">
                    <a:lumMod val="25000"/>
                  </a:schemeClr>
                </a:solidFill>
              </a:rPr>
              <a:t>nums</a:t>
            </a:r>
            <a:r>
              <a:rPr lang="en-US" altLang="zh-CN" dirty="0">
                <a:solidFill>
                  <a:schemeClr val="bg2">
                    <a:lumMod val="25000"/>
                  </a:schemeClr>
                </a:solidFill>
              </a:rPr>
              <a:t>)/</a:t>
            </a:r>
            <a:r>
              <a:rPr lang="en-US" altLang="zh-CN" dirty="0" err="1">
                <a:solidFill>
                  <a:schemeClr val="bg2">
                    <a:lumMod val="25000"/>
                  </a:schemeClr>
                </a:solidFill>
              </a:rPr>
              <a:t>sizeof</a:t>
            </a:r>
            <a:r>
              <a:rPr lang="en-US"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for(</a:t>
            </a:r>
            <a:r>
              <a:rPr lang="en-US" altLang="zh-CN" dirty="0" err="1">
                <a:solidFill>
                  <a:schemeClr val="bg2">
                    <a:lumMod val="25000"/>
                  </a:schemeClr>
                </a:solidFill>
              </a:rPr>
              <a:t>i</a:t>
            </a:r>
            <a:r>
              <a:rPr lang="en-US" altLang="zh-CN" dirty="0">
                <a:solidFill>
                  <a:schemeClr val="bg2">
                    <a:lumMod val="25000"/>
                  </a:schemeClr>
                </a:solidFill>
              </a:rPr>
              <a:t>=0; </a:t>
            </a:r>
            <a:r>
              <a:rPr lang="en-US" altLang="zh-CN" dirty="0" err="1">
                <a:solidFill>
                  <a:schemeClr val="bg2">
                    <a:lumMod val="25000"/>
                  </a:schemeClr>
                </a:solidFill>
              </a:rPr>
              <a:t>i</a:t>
            </a:r>
            <a:r>
              <a:rPr lang="en-US" altLang="zh-CN" dirty="0">
                <a:solidFill>
                  <a:schemeClr val="bg2">
                    <a:lumMod val="25000"/>
                  </a:schemeClr>
                </a:solidFill>
              </a:rPr>
              <a:t>&lt;</a:t>
            </a:r>
            <a:r>
              <a:rPr lang="en-US" altLang="zh-CN" dirty="0" err="1">
                <a:solidFill>
                  <a:schemeClr val="bg2">
                    <a:lumMod val="25000"/>
                  </a:schemeClr>
                </a:solidFill>
              </a:rPr>
              <a:t>len</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a:solidFill>
                  <a:schemeClr val="bg2">
                    <a:lumMod val="25000"/>
                  </a:schemeClr>
                </a:solidFill>
              </a:rPr>
              <a:t>scanf</a:t>
            </a:r>
            <a:r>
              <a:rPr lang="en-US" altLang="zh-CN" dirty="0">
                <a:solidFill>
                  <a:schemeClr val="bg2">
                    <a:lumMod val="25000"/>
                  </a:schemeClr>
                </a:solidFill>
              </a:rPr>
              <a:t>("%d", </a:t>
            </a:r>
            <a:r>
              <a:rPr lang="en-US" altLang="zh-CN" dirty="0" err="1">
                <a:solidFill>
                  <a:schemeClr val="bg2">
                    <a:lumMod val="25000"/>
                  </a:schemeClr>
                </a:solidFill>
              </a:rPr>
              <a:t>nums+i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("Max value is %d!\n", max(</a:t>
            </a:r>
            <a:r>
              <a:rPr lang="en-US" altLang="zh-CN" dirty="0" err="1">
                <a:solidFill>
                  <a:schemeClr val="bg2">
                    <a:lumMod val="25000"/>
                  </a:schemeClr>
                </a:solidFill>
              </a:rPr>
              <a:t>nums</a:t>
            </a:r>
            <a:r>
              <a:rPr lang="en-US" altLang="zh-CN" dirty="0">
                <a:solidFill>
                  <a:schemeClr val="bg2">
                    <a:lumMod val="25000"/>
                  </a:schemeClr>
                </a:solidFill>
              </a:rPr>
              <a:t>, </a:t>
            </a:r>
            <a:r>
              <a:rPr lang="en-US" altLang="zh-CN" dirty="0" err="1">
                <a:solidFill>
                  <a:schemeClr val="bg2">
                    <a:lumMod val="25000"/>
                  </a:schemeClr>
                </a:solidFill>
              </a:rPr>
              <a:t>len</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return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en-US" dirty="0"/>
          </a:p>
        </p:txBody>
      </p:sp>
      <p:sp>
        <p:nvSpPr>
          <p:cNvPr id="4" name="内容占位符 2"/>
          <p:cNvSpPr txBox="1">
            <a:spLocks/>
          </p:cNvSpPr>
          <p:nvPr/>
        </p:nvSpPr>
        <p:spPr>
          <a:xfrm>
            <a:off x="6229978" y="1326382"/>
            <a:ext cx="5357588" cy="4749215"/>
          </a:xfrm>
          <a:prstGeom prst="rect">
            <a:avLst/>
          </a:prstGeom>
          <a:ln>
            <a:solidFill>
              <a:srgbClr val="FF0000"/>
            </a:solidFill>
          </a:ln>
        </p:spPr>
        <p:txBody>
          <a:bodyPr vert="horz" lIns="91440" tIns="45720" rIns="91440" bIns="45720" rtlCol="0">
            <a:normAutofit/>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r>
              <a:rPr lang="en-US" altLang="zh-CN" u="sng" dirty="0" smtClean="0">
                <a:solidFill>
                  <a:schemeClr val="bg2">
                    <a:lumMod val="25000"/>
                  </a:schemeClr>
                </a:solidFill>
              </a:rPr>
              <a:t>16 55 40 8 93 23</a:t>
            </a:r>
            <a:endParaRPr lang="zh-CN" altLang="en-US" dirty="0" smtClean="0">
              <a:solidFill>
                <a:schemeClr val="bg2">
                  <a:lumMod val="25000"/>
                </a:schemeClr>
              </a:solidFill>
            </a:endParaRPr>
          </a:p>
          <a:p>
            <a:r>
              <a:rPr lang="en-US" altLang="zh-CN" dirty="0" smtClean="0">
                <a:solidFill>
                  <a:schemeClr val="bg2">
                    <a:lumMod val="25000"/>
                  </a:schemeClr>
                </a:solidFill>
              </a:rPr>
              <a:t>Max value is 93!</a:t>
            </a:r>
          </a:p>
          <a:p>
            <a:r>
              <a:rPr lang="zh-CN" altLang="en-US" dirty="0" smtClean="0">
                <a:solidFill>
                  <a:schemeClr val="bg2">
                    <a:lumMod val="25000"/>
                  </a:schemeClr>
                </a:solidFill>
              </a:rPr>
              <a:t>参数</a:t>
            </a:r>
            <a:r>
              <a:rPr lang="en-US" altLang="zh-CN" dirty="0" err="1" smtClean="0">
                <a:solidFill>
                  <a:schemeClr val="bg2">
                    <a:lumMod val="25000"/>
                  </a:schemeClr>
                </a:solidFill>
              </a:rPr>
              <a:t>intArr</a:t>
            </a:r>
            <a:r>
              <a:rPr lang="zh-CN" altLang="en-US" dirty="0" smtClean="0">
                <a:solidFill>
                  <a:schemeClr val="bg2">
                    <a:lumMod val="25000"/>
                  </a:schemeClr>
                </a:solidFill>
              </a:rPr>
              <a:t>仅仅是一个数组指针，在函数内部无法通过这个指针获得数组长度，必须将数组长度作为函数参数传递到函数内部。数组</a:t>
            </a:r>
            <a:r>
              <a:rPr lang="en-US" altLang="zh-CN" dirty="0" err="1" smtClean="0">
                <a:solidFill>
                  <a:schemeClr val="bg2">
                    <a:lumMod val="25000"/>
                  </a:schemeClr>
                </a:solidFill>
              </a:rPr>
              <a:t>nums</a:t>
            </a:r>
            <a:r>
              <a:rPr lang="zh-CN" altLang="en-US" dirty="0" smtClean="0">
                <a:solidFill>
                  <a:schemeClr val="bg2">
                    <a:lumMod val="25000"/>
                  </a:schemeClr>
                </a:solidFill>
              </a:rPr>
              <a:t>的每个元素都是整数，</a:t>
            </a:r>
            <a:r>
              <a:rPr lang="en-US" altLang="zh-CN" dirty="0" err="1" smtClean="0">
                <a:solidFill>
                  <a:schemeClr val="bg2">
                    <a:lumMod val="25000"/>
                  </a:schemeClr>
                </a:solidFill>
              </a:rPr>
              <a:t>scanf</a:t>
            </a:r>
            <a:r>
              <a:rPr lang="en-US" altLang="zh-CN" dirty="0" smtClean="0">
                <a:solidFill>
                  <a:schemeClr val="bg2">
                    <a:lumMod val="25000"/>
                  </a:schemeClr>
                </a:solidFill>
              </a:rPr>
              <a:t>()</a:t>
            </a:r>
            <a:r>
              <a:rPr lang="zh-CN" altLang="en-US" dirty="0" smtClean="0">
                <a:solidFill>
                  <a:schemeClr val="bg2">
                    <a:lumMod val="25000"/>
                  </a:schemeClr>
                </a:solidFill>
              </a:rPr>
              <a:t>在读取用户输入的整数时，要求给出存储它的内存的地址，</a:t>
            </a:r>
            <a:r>
              <a:rPr lang="en-US" altLang="zh-CN" dirty="0" err="1" smtClean="0">
                <a:solidFill>
                  <a:schemeClr val="bg2">
                    <a:lumMod val="25000"/>
                  </a:schemeClr>
                </a:solidFill>
              </a:rPr>
              <a:t>nums+i</a:t>
            </a:r>
            <a:r>
              <a:rPr lang="zh-CN" altLang="en-US" dirty="0" smtClean="0">
                <a:solidFill>
                  <a:schemeClr val="bg2">
                    <a:lumMod val="25000"/>
                  </a:schemeClr>
                </a:solidFill>
              </a:rPr>
              <a:t>就是第</a:t>
            </a:r>
            <a:r>
              <a:rPr lang="en-US" altLang="zh-CN" dirty="0" err="1" smtClean="0">
                <a:solidFill>
                  <a:schemeClr val="bg2">
                    <a:lumMod val="25000"/>
                  </a:schemeClr>
                </a:solidFill>
              </a:rPr>
              <a:t>i</a:t>
            </a:r>
            <a:r>
              <a:rPr lang="zh-CN" altLang="en-US" dirty="0" smtClean="0">
                <a:solidFill>
                  <a:schemeClr val="bg2">
                    <a:lumMod val="25000"/>
                  </a:schemeClr>
                </a:solidFill>
              </a:rPr>
              <a:t>个数组元素的地址。</a:t>
            </a:r>
            <a:endParaRPr lang="zh-CN" altLang="en-US" dirty="0"/>
          </a:p>
        </p:txBody>
      </p:sp>
    </p:spTree>
    <p:extLst>
      <p:ext uri="{BB962C8B-B14F-4D97-AF65-F5344CB8AC3E}">
        <p14:creationId xmlns:p14="http://schemas.microsoft.com/office/powerpoint/2010/main" val="2146246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8.1.2 </a:t>
            </a:r>
            <a:r>
              <a:rPr lang="zh-CN" altLang="zh-CN" dirty="0"/>
              <a:t>指针变量的定义与</a:t>
            </a:r>
            <a:r>
              <a:rPr lang="zh-CN" altLang="zh-CN" dirty="0" smtClean="0"/>
              <a:t>初始化</a:t>
            </a:r>
            <a:endParaRPr lang="zh-CN" altLang="en-US" dirty="0"/>
          </a:p>
        </p:txBody>
      </p:sp>
      <p:sp>
        <p:nvSpPr>
          <p:cNvPr id="3" name="内容占位符 2"/>
          <p:cNvSpPr>
            <a:spLocks noGrp="1"/>
          </p:cNvSpPr>
          <p:nvPr>
            <p:ph sz="quarter" idx="10"/>
          </p:nvPr>
        </p:nvSpPr>
        <p:spPr>
          <a:xfrm>
            <a:off x="539496" y="1346479"/>
            <a:ext cx="11193880" cy="4749215"/>
          </a:xfrm>
        </p:spPr>
        <p:txBody>
          <a:bodyPr>
            <a:normAutofit fontScale="77500" lnSpcReduction="20000"/>
          </a:bodyPr>
          <a:lstStyle/>
          <a:p>
            <a:pPr>
              <a:lnSpc>
                <a:spcPct val="170000"/>
              </a:lnSpc>
            </a:pPr>
            <a:r>
              <a:rPr lang="zh-CN" altLang="zh-CN" dirty="0" smtClean="0">
                <a:solidFill>
                  <a:schemeClr val="bg2">
                    <a:lumMod val="25000"/>
                  </a:schemeClr>
                </a:solidFill>
              </a:rPr>
              <a:t>指针</a:t>
            </a:r>
            <a:r>
              <a:rPr lang="zh-CN" altLang="zh-CN" dirty="0">
                <a:solidFill>
                  <a:schemeClr val="bg2">
                    <a:lumMod val="25000"/>
                  </a:schemeClr>
                </a:solidFill>
              </a:rPr>
              <a:t>变量与其它变量一样，遵守“先定义，后使用”的</a:t>
            </a:r>
            <a:r>
              <a:rPr lang="zh-CN" altLang="zh-CN" dirty="0" smtClean="0">
                <a:solidFill>
                  <a:schemeClr val="bg2">
                    <a:lumMod val="25000"/>
                  </a:schemeClr>
                </a:solidFill>
              </a:rPr>
              <a:t>原则。</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1. </a:t>
            </a:r>
            <a:r>
              <a:rPr lang="zh-CN" altLang="zh-CN" dirty="0">
                <a:solidFill>
                  <a:schemeClr val="bg2">
                    <a:lumMod val="25000"/>
                  </a:schemeClr>
                </a:solidFill>
              </a:rPr>
              <a:t>指针变量的定义</a:t>
            </a:r>
          </a:p>
          <a:p>
            <a:pPr>
              <a:lnSpc>
                <a:spcPct val="170000"/>
              </a:lnSpc>
            </a:pPr>
            <a:r>
              <a:rPr lang="zh-CN" altLang="zh-CN" dirty="0">
                <a:solidFill>
                  <a:schemeClr val="bg2">
                    <a:lumMod val="25000"/>
                  </a:schemeClr>
                </a:solidFill>
              </a:rPr>
              <a:t>指针变量定义的一般形式为：</a:t>
            </a:r>
          </a:p>
          <a:p>
            <a:pPr marL="0" indent="0">
              <a:lnSpc>
                <a:spcPct val="170000"/>
              </a:lnSpc>
              <a:buNone/>
            </a:pPr>
            <a:r>
              <a:rPr lang="en-US" altLang="zh-CN" dirty="0" smtClean="0">
                <a:solidFill>
                  <a:schemeClr val="bg2">
                    <a:lumMod val="25000"/>
                  </a:schemeClr>
                </a:solidFill>
              </a:rPr>
              <a:t>      [</a:t>
            </a:r>
            <a:r>
              <a:rPr lang="zh-CN" altLang="zh-CN" dirty="0">
                <a:solidFill>
                  <a:schemeClr val="bg2">
                    <a:lumMod val="25000"/>
                  </a:schemeClr>
                </a:solidFill>
              </a:rPr>
              <a:t>存储类型</a:t>
            </a:r>
            <a:r>
              <a:rPr lang="en-US" altLang="zh-CN" dirty="0">
                <a:solidFill>
                  <a:schemeClr val="bg2">
                    <a:lumMod val="25000"/>
                  </a:schemeClr>
                </a:solidFill>
              </a:rPr>
              <a:t>] </a:t>
            </a:r>
            <a:r>
              <a:rPr lang="zh-CN" altLang="zh-CN" dirty="0">
                <a:solidFill>
                  <a:schemeClr val="bg2">
                    <a:lumMod val="25000"/>
                  </a:schemeClr>
                </a:solidFill>
              </a:rPr>
              <a:t>类型说明符</a:t>
            </a:r>
            <a:r>
              <a:rPr lang="en-US" altLang="zh-CN" dirty="0">
                <a:solidFill>
                  <a:schemeClr val="bg2">
                    <a:lumMod val="25000"/>
                  </a:schemeClr>
                </a:solidFill>
              </a:rPr>
              <a:t> *</a:t>
            </a:r>
            <a:r>
              <a:rPr lang="zh-CN" altLang="zh-CN" dirty="0">
                <a:solidFill>
                  <a:schemeClr val="bg2">
                    <a:lumMod val="25000"/>
                  </a:schemeClr>
                </a:solidFill>
              </a:rPr>
              <a:t>变量名</a:t>
            </a:r>
            <a:r>
              <a:rPr lang="en-US" altLang="zh-CN" dirty="0">
                <a:solidFill>
                  <a:schemeClr val="bg2">
                    <a:lumMod val="25000"/>
                  </a:schemeClr>
                </a:solidFill>
              </a:rPr>
              <a:t>;</a:t>
            </a:r>
            <a:endParaRPr lang="zh-CN" altLang="zh-CN" dirty="0">
              <a:solidFill>
                <a:schemeClr val="bg2">
                  <a:lumMod val="25000"/>
                </a:schemeClr>
              </a:solidFill>
            </a:endParaRPr>
          </a:p>
          <a:p>
            <a:pPr>
              <a:lnSpc>
                <a:spcPct val="170000"/>
              </a:lnSpc>
            </a:pPr>
            <a:r>
              <a:rPr lang="zh-CN" altLang="zh-CN" dirty="0">
                <a:solidFill>
                  <a:schemeClr val="bg2">
                    <a:lumMod val="25000"/>
                  </a:schemeClr>
                </a:solidFill>
              </a:rPr>
              <a:t>关于指针变量的定义，说明如下：</a:t>
            </a:r>
          </a:p>
          <a:p>
            <a:pPr marL="0" indent="0">
              <a:lnSpc>
                <a:spcPct val="170000"/>
              </a:lnSpc>
              <a:buNone/>
            </a:pPr>
            <a:r>
              <a:rPr lang="zh-CN" altLang="zh-CN" dirty="0">
                <a:solidFill>
                  <a:schemeClr val="bg2">
                    <a:lumMod val="25000"/>
                  </a:schemeClr>
                </a:solidFill>
              </a:rPr>
              <a:t>① </a:t>
            </a:r>
            <a:r>
              <a:rPr lang="zh-CN" altLang="zh-CN" dirty="0" smtClean="0">
                <a:solidFill>
                  <a:schemeClr val="bg2">
                    <a:lumMod val="25000"/>
                  </a:schemeClr>
                </a:solidFill>
              </a:rPr>
              <a:t>存储类型</a:t>
            </a:r>
            <a:r>
              <a:rPr lang="zh-CN" altLang="en-US" dirty="0" smtClean="0">
                <a:solidFill>
                  <a:schemeClr val="bg2">
                    <a:lumMod val="25000"/>
                  </a:schemeClr>
                </a:solidFill>
              </a:rPr>
              <a:t>：</a:t>
            </a:r>
            <a:r>
              <a:rPr lang="zh-CN" altLang="zh-CN" dirty="0" smtClean="0">
                <a:solidFill>
                  <a:schemeClr val="bg2">
                    <a:lumMod val="25000"/>
                  </a:schemeClr>
                </a:solidFill>
              </a:rPr>
              <a:t>表示</a:t>
            </a:r>
            <a:r>
              <a:rPr lang="zh-CN" altLang="zh-CN" dirty="0">
                <a:solidFill>
                  <a:schemeClr val="bg2">
                    <a:lumMod val="25000"/>
                  </a:schemeClr>
                </a:solidFill>
              </a:rPr>
              <a:t>定义的指针变量本身的存储类型，存储类型的标识符可以使用</a:t>
            </a:r>
            <a:r>
              <a:rPr lang="en-US" altLang="zh-CN" dirty="0">
                <a:solidFill>
                  <a:schemeClr val="bg2">
                    <a:lumMod val="25000"/>
                  </a:schemeClr>
                </a:solidFill>
              </a:rPr>
              <a:t>auto</a:t>
            </a:r>
            <a:r>
              <a:rPr lang="zh-CN" altLang="zh-CN" dirty="0">
                <a:solidFill>
                  <a:schemeClr val="bg2">
                    <a:lumMod val="25000"/>
                  </a:schemeClr>
                </a:solidFill>
              </a:rPr>
              <a:t>、</a:t>
            </a:r>
            <a:r>
              <a:rPr lang="en-US" altLang="zh-CN" dirty="0">
                <a:solidFill>
                  <a:schemeClr val="bg2">
                    <a:lumMod val="25000"/>
                  </a:schemeClr>
                </a:solidFill>
              </a:rPr>
              <a:t>static</a:t>
            </a:r>
            <a:r>
              <a:rPr lang="zh-CN" altLang="zh-CN" dirty="0">
                <a:solidFill>
                  <a:schemeClr val="bg2">
                    <a:lumMod val="25000"/>
                  </a:schemeClr>
                </a:solidFill>
              </a:rPr>
              <a:t>、</a:t>
            </a:r>
            <a:r>
              <a:rPr lang="en-US" altLang="zh-CN" dirty="0">
                <a:solidFill>
                  <a:schemeClr val="bg2">
                    <a:lumMod val="25000"/>
                  </a:schemeClr>
                </a:solidFill>
              </a:rPr>
              <a:t>register</a:t>
            </a:r>
            <a:r>
              <a:rPr lang="zh-CN" altLang="zh-CN" dirty="0">
                <a:solidFill>
                  <a:schemeClr val="bg2">
                    <a:lumMod val="25000"/>
                  </a:schemeClr>
                </a:solidFill>
              </a:rPr>
              <a:t>、</a:t>
            </a:r>
            <a:r>
              <a:rPr lang="en-US" altLang="zh-CN" dirty="0">
                <a:solidFill>
                  <a:schemeClr val="bg2">
                    <a:lumMod val="25000"/>
                  </a:schemeClr>
                </a:solidFill>
              </a:rPr>
              <a:t>extern</a:t>
            </a:r>
            <a:r>
              <a:rPr lang="zh-CN" altLang="zh-CN" dirty="0">
                <a:solidFill>
                  <a:schemeClr val="bg2">
                    <a:lumMod val="25000"/>
                  </a:schemeClr>
                </a:solidFill>
              </a:rPr>
              <a:t>，分别表示该变量是自动变量、静态变量、寄存器变量</a:t>
            </a:r>
            <a:r>
              <a:rPr lang="zh-CN" altLang="zh-CN" dirty="0" smtClean="0">
                <a:solidFill>
                  <a:schemeClr val="bg2">
                    <a:lumMod val="25000"/>
                  </a:schemeClr>
                </a:solidFill>
              </a:rPr>
              <a:t>。</a:t>
            </a:r>
            <a:endParaRPr lang="en-US" altLang="zh-CN" dirty="0" smtClean="0">
              <a:solidFill>
                <a:schemeClr val="bg2">
                  <a:lumMod val="25000"/>
                </a:schemeClr>
              </a:solidFill>
            </a:endParaRPr>
          </a:p>
          <a:p>
            <a:pPr>
              <a:lnSpc>
                <a:spcPct val="170000"/>
              </a:lnSpc>
            </a:pPr>
            <a:r>
              <a:rPr lang="zh-CN" altLang="zh-CN" dirty="0" smtClean="0">
                <a:solidFill>
                  <a:schemeClr val="bg2">
                    <a:lumMod val="25000"/>
                  </a:schemeClr>
                </a:solidFill>
              </a:rPr>
              <a:t>如果指针变量是局部指针变量，“存储类型”省略时，表示指针变量的存储类型为</a:t>
            </a:r>
            <a:r>
              <a:rPr lang="en-US" altLang="zh-CN" dirty="0" smtClean="0">
                <a:solidFill>
                  <a:schemeClr val="bg2">
                    <a:lumMod val="25000"/>
                  </a:schemeClr>
                </a:solidFill>
              </a:rPr>
              <a:t>auto</a:t>
            </a:r>
            <a:r>
              <a:rPr lang="zh-CN" altLang="zh-CN" dirty="0" smtClean="0">
                <a:solidFill>
                  <a:schemeClr val="bg2">
                    <a:lumMod val="25000"/>
                  </a:schemeClr>
                </a:solidFill>
              </a:rPr>
              <a:t>自动型；</a:t>
            </a:r>
            <a:endParaRPr lang="en-US" altLang="zh-CN" dirty="0" smtClean="0">
              <a:solidFill>
                <a:schemeClr val="bg2">
                  <a:lumMod val="25000"/>
                </a:schemeClr>
              </a:solidFill>
            </a:endParaRPr>
          </a:p>
          <a:p>
            <a:pPr>
              <a:lnSpc>
                <a:spcPct val="170000"/>
              </a:lnSpc>
            </a:pPr>
            <a:r>
              <a:rPr lang="zh-CN" altLang="zh-CN" dirty="0" smtClean="0">
                <a:solidFill>
                  <a:schemeClr val="bg2">
                    <a:lumMod val="25000"/>
                  </a:schemeClr>
                </a:solidFill>
              </a:rPr>
              <a:t>如果</a:t>
            </a:r>
            <a:r>
              <a:rPr lang="zh-CN" altLang="zh-CN" dirty="0">
                <a:solidFill>
                  <a:schemeClr val="bg2">
                    <a:lumMod val="25000"/>
                  </a:schemeClr>
                </a:solidFill>
              </a:rPr>
              <a:t>指针变量是外部指针变量，“存储类型”省略时，表示在本文件和其他文件中都可以使用该指针变量。</a:t>
            </a:r>
          </a:p>
          <a:p>
            <a:pPr marL="0" indent="0">
              <a:lnSpc>
                <a:spcPct val="170000"/>
              </a:lnSpc>
              <a:buNone/>
            </a:pPr>
            <a:r>
              <a:rPr lang="zh-CN" altLang="zh-CN" dirty="0">
                <a:solidFill>
                  <a:schemeClr val="bg2">
                    <a:lumMod val="25000"/>
                  </a:schemeClr>
                </a:solidFill>
              </a:rPr>
              <a:t>② </a:t>
            </a:r>
            <a:r>
              <a:rPr lang="zh-CN" altLang="zh-CN" dirty="0" smtClean="0">
                <a:solidFill>
                  <a:schemeClr val="bg2">
                    <a:lumMod val="25000"/>
                  </a:schemeClr>
                </a:solidFill>
              </a:rPr>
              <a:t>类型说明符</a:t>
            </a:r>
            <a:r>
              <a:rPr lang="zh-CN" altLang="en-US" dirty="0" smtClean="0">
                <a:solidFill>
                  <a:schemeClr val="bg2">
                    <a:lumMod val="25000"/>
                  </a:schemeClr>
                </a:solidFill>
              </a:rPr>
              <a:t>：</a:t>
            </a:r>
            <a:r>
              <a:rPr lang="zh-CN" altLang="zh-CN" dirty="0" smtClean="0">
                <a:solidFill>
                  <a:schemeClr val="bg2">
                    <a:lumMod val="25000"/>
                  </a:schemeClr>
                </a:solidFill>
              </a:rPr>
              <a:t>指针变量的“基类型”</a:t>
            </a:r>
            <a:r>
              <a:rPr lang="zh-CN" altLang="zh-CN" dirty="0">
                <a:solidFill>
                  <a:schemeClr val="bg2">
                    <a:lumMod val="25000"/>
                  </a:schemeClr>
                </a:solidFill>
              </a:rPr>
              <a:t>，表示定义的指针变量指向的数据的数据类型。</a:t>
            </a:r>
          </a:p>
          <a:p>
            <a:pPr marL="0" indent="0">
              <a:lnSpc>
                <a:spcPct val="170000"/>
              </a:lnSpc>
              <a:buNone/>
            </a:pPr>
            <a:r>
              <a:rPr lang="zh-CN" altLang="zh-CN" dirty="0" smtClean="0">
                <a:solidFill>
                  <a:schemeClr val="bg2">
                    <a:lumMod val="25000"/>
                  </a:schemeClr>
                </a:solidFill>
              </a:rPr>
              <a:t>③变量名</a:t>
            </a:r>
            <a:r>
              <a:rPr lang="zh-CN" altLang="en-US" dirty="0" smtClean="0">
                <a:solidFill>
                  <a:schemeClr val="bg2">
                    <a:lumMod val="25000"/>
                  </a:schemeClr>
                </a:solidFill>
              </a:rPr>
              <a:t>：</a:t>
            </a:r>
            <a:r>
              <a:rPr lang="zh-CN" altLang="zh-CN" dirty="0" smtClean="0">
                <a:solidFill>
                  <a:schemeClr val="bg2">
                    <a:lumMod val="25000"/>
                  </a:schemeClr>
                </a:solidFill>
              </a:rPr>
              <a:t>指针</a:t>
            </a:r>
            <a:r>
              <a:rPr lang="zh-CN" altLang="zh-CN" dirty="0">
                <a:solidFill>
                  <a:schemeClr val="bg2">
                    <a:lumMod val="25000"/>
                  </a:schemeClr>
                </a:solidFill>
              </a:rPr>
              <a:t>变量的</a:t>
            </a:r>
            <a:r>
              <a:rPr lang="zh-CN" altLang="zh-CN" dirty="0" smtClean="0">
                <a:solidFill>
                  <a:schemeClr val="bg2">
                    <a:lumMod val="25000"/>
                  </a:schemeClr>
                </a:solidFill>
              </a:rPr>
              <a:t>标识符。</a:t>
            </a:r>
            <a:endParaRPr lang="zh-CN" altLang="zh-CN" dirty="0">
              <a:solidFill>
                <a:schemeClr val="bg2">
                  <a:lumMod val="25000"/>
                </a:schemeClr>
              </a:solidFill>
            </a:endParaRPr>
          </a:p>
          <a:p>
            <a:pPr marL="0" indent="0">
              <a:lnSpc>
                <a:spcPct val="170000"/>
              </a:lnSpc>
              <a:buNone/>
            </a:pPr>
            <a:r>
              <a:rPr lang="zh-CN" altLang="zh-CN" dirty="0">
                <a:solidFill>
                  <a:schemeClr val="bg2">
                    <a:lumMod val="25000"/>
                  </a:schemeClr>
                </a:solidFill>
              </a:rPr>
              <a:t>④ </a:t>
            </a:r>
            <a:r>
              <a:rPr lang="zh-CN" altLang="zh-CN" dirty="0" smtClean="0">
                <a:solidFill>
                  <a:schemeClr val="bg2">
                    <a:lumMod val="25000"/>
                  </a:schemeClr>
                </a:solidFill>
              </a:rPr>
              <a:t>“</a:t>
            </a:r>
            <a:r>
              <a:rPr lang="en-US" altLang="zh-CN" dirty="0">
                <a:solidFill>
                  <a:schemeClr val="bg2">
                    <a:lumMod val="25000"/>
                  </a:schemeClr>
                </a:solidFill>
              </a:rPr>
              <a:t>*</a:t>
            </a:r>
            <a:r>
              <a:rPr lang="zh-CN" altLang="zh-CN" dirty="0" smtClean="0">
                <a:solidFill>
                  <a:schemeClr val="bg2">
                    <a:lumMod val="25000"/>
                  </a:schemeClr>
                </a:solidFill>
              </a:rPr>
              <a:t>”</a:t>
            </a:r>
            <a:r>
              <a:rPr lang="zh-CN" altLang="en-US" dirty="0" smtClean="0">
                <a:solidFill>
                  <a:schemeClr val="bg2">
                    <a:lumMod val="25000"/>
                  </a:schemeClr>
                </a:solidFill>
              </a:rPr>
              <a:t>：</a:t>
            </a:r>
            <a:r>
              <a:rPr lang="zh-CN" altLang="zh-CN" dirty="0" smtClean="0">
                <a:solidFill>
                  <a:schemeClr val="bg2">
                    <a:lumMod val="25000"/>
                  </a:schemeClr>
                </a:solidFill>
              </a:rPr>
              <a:t>表示</a:t>
            </a:r>
            <a:r>
              <a:rPr lang="zh-CN" altLang="zh-CN" dirty="0">
                <a:solidFill>
                  <a:schemeClr val="bg2">
                    <a:lumMod val="25000"/>
                  </a:schemeClr>
                </a:solidFill>
              </a:rPr>
              <a:t>定义的变量是一个指针</a:t>
            </a:r>
            <a:r>
              <a:rPr lang="zh-CN" altLang="zh-CN" dirty="0" smtClean="0">
                <a:solidFill>
                  <a:schemeClr val="bg2">
                    <a:lumMod val="25000"/>
                  </a:schemeClr>
                </a:solidFill>
              </a:rPr>
              <a:t>变量</a:t>
            </a:r>
            <a:r>
              <a:rPr lang="zh-CN" altLang="en-US" dirty="0" smtClean="0">
                <a:solidFill>
                  <a:schemeClr val="bg2">
                    <a:lumMod val="25000"/>
                  </a:schemeClr>
                </a:solidFill>
              </a:rPr>
              <a:t>，</a:t>
            </a:r>
            <a:r>
              <a:rPr lang="zh-CN" altLang="zh-CN" dirty="0" smtClean="0">
                <a:solidFill>
                  <a:schemeClr val="bg2">
                    <a:lumMod val="25000"/>
                  </a:schemeClr>
                </a:solidFill>
              </a:rPr>
              <a:t>该</a:t>
            </a:r>
            <a:r>
              <a:rPr lang="zh-CN" altLang="zh-CN" dirty="0">
                <a:solidFill>
                  <a:schemeClr val="bg2">
                    <a:lumMod val="25000"/>
                  </a:schemeClr>
                </a:solidFill>
              </a:rPr>
              <a:t>变量的值只能是</a:t>
            </a:r>
            <a:r>
              <a:rPr lang="zh-CN" altLang="zh-CN" dirty="0" smtClean="0">
                <a:solidFill>
                  <a:schemeClr val="bg2">
                    <a:lumMod val="25000"/>
                  </a:schemeClr>
                </a:solidFill>
              </a:rPr>
              <a:t>地址。</a:t>
            </a:r>
            <a:endParaRPr lang="zh-CN" altLang="en-US" dirty="0"/>
          </a:p>
        </p:txBody>
      </p:sp>
    </p:spTree>
    <p:extLst>
      <p:ext uri="{BB962C8B-B14F-4D97-AF65-F5344CB8AC3E}">
        <p14:creationId xmlns:p14="http://schemas.microsoft.com/office/powerpoint/2010/main" val="6640412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86189"/>
            <a:ext cx="11193880" cy="4809505"/>
          </a:xfrm>
        </p:spPr>
        <p:txBody>
          <a:bodyPr>
            <a:normAutofit/>
          </a:bodyPr>
          <a:lstStyle/>
          <a:p>
            <a:pPr marL="0" indent="0">
              <a:buNone/>
            </a:pPr>
            <a:r>
              <a:rPr lang="en-US" altLang="zh-CN" dirty="0">
                <a:solidFill>
                  <a:schemeClr val="bg2">
                    <a:lumMod val="25000"/>
                  </a:schemeClr>
                </a:solidFill>
                <a:cs typeface="+mj-cs"/>
              </a:rPr>
              <a:t>8.4.4  </a:t>
            </a:r>
            <a:r>
              <a:rPr lang="zh-CN" altLang="zh-CN" dirty="0">
                <a:solidFill>
                  <a:schemeClr val="bg2">
                    <a:lumMod val="25000"/>
                  </a:schemeClr>
                </a:solidFill>
                <a:cs typeface="+mj-cs"/>
              </a:rPr>
              <a:t>返回指针的函数</a:t>
            </a:r>
          </a:p>
          <a:p>
            <a:r>
              <a:rPr lang="zh-CN" altLang="zh-CN" dirty="0" smtClean="0">
                <a:solidFill>
                  <a:schemeClr val="bg2">
                    <a:lumMod val="25000"/>
                  </a:schemeClr>
                </a:solidFill>
                <a:cs typeface="+mj-cs"/>
              </a:rPr>
              <a:t>顾名思义</a:t>
            </a:r>
            <a:r>
              <a:rPr lang="zh-CN" altLang="zh-CN" dirty="0">
                <a:solidFill>
                  <a:schemeClr val="bg2">
                    <a:lumMod val="25000"/>
                  </a:schemeClr>
                </a:solidFill>
                <a:cs typeface="+mj-cs"/>
              </a:rPr>
              <a:t>，就是函数的返回值是指针类型，函数最终的得到的值就是一个地址。我们将这样的函数也称为指针函数。</a:t>
            </a:r>
          </a:p>
          <a:p>
            <a:r>
              <a:rPr lang="zh-CN" altLang="zh-CN" dirty="0" smtClean="0">
                <a:solidFill>
                  <a:schemeClr val="bg2">
                    <a:lumMod val="25000"/>
                  </a:schemeClr>
                </a:solidFill>
                <a:cs typeface="+mj-cs"/>
              </a:rPr>
              <a:t>一般</a:t>
            </a:r>
            <a:r>
              <a:rPr lang="zh-CN" altLang="zh-CN" dirty="0">
                <a:solidFill>
                  <a:schemeClr val="bg2">
                    <a:lumMod val="25000"/>
                  </a:schemeClr>
                </a:solidFill>
                <a:cs typeface="+mj-cs"/>
              </a:rPr>
              <a:t>形式</a:t>
            </a:r>
          </a:p>
          <a:p>
            <a:pPr marL="0" indent="0">
              <a:buNone/>
            </a:pP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类型</a:t>
            </a:r>
            <a:r>
              <a:rPr lang="zh-CN" altLang="zh-CN" dirty="0">
                <a:solidFill>
                  <a:schemeClr val="bg2">
                    <a:lumMod val="25000"/>
                  </a:schemeClr>
                </a:solidFill>
                <a:cs typeface="+mj-cs"/>
              </a:rPr>
              <a:t>名</a:t>
            </a:r>
            <a:r>
              <a:rPr lang="en-US" altLang="zh-CN" dirty="0">
                <a:solidFill>
                  <a:schemeClr val="bg2">
                    <a:lumMod val="25000"/>
                  </a:schemeClr>
                </a:solidFill>
                <a:cs typeface="+mj-cs"/>
              </a:rPr>
              <a:t> *</a:t>
            </a:r>
            <a:r>
              <a:rPr lang="zh-CN" altLang="zh-CN" dirty="0">
                <a:solidFill>
                  <a:schemeClr val="bg2">
                    <a:lumMod val="25000"/>
                  </a:schemeClr>
                </a:solidFill>
                <a:cs typeface="+mj-cs"/>
              </a:rPr>
              <a:t>函数名（</a:t>
            </a:r>
            <a:r>
              <a:rPr lang="en-US" altLang="zh-CN" dirty="0">
                <a:solidFill>
                  <a:schemeClr val="bg2">
                    <a:lumMod val="25000"/>
                  </a:schemeClr>
                </a:solidFill>
                <a:cs typeface="+mj-cs"/>
              </a:rPr>
              <a:t>[</a:t>
            </a:r>
            <a:r>
              <a:rPr lang="zh-CN" altLang="zh-CN" dirty="0">
                <a:solidFill>
                  <a:schemeClr val="bg2">
                    <a:lumMod val="25000"/>
                  </a:schemeClr>
                </a:solidFill>
                <a:cs typeface="+mj-cs"/>
              </a:rPr>
              <a:t>参数表列</a:t>
            </a:r>
            <a:r>
              <a:rPr lang="en-US" altLang="zh-CN" dirty="0">
                <a:solidFill>
                  <a:schemeClr val="bg2">
                    <a:lumMod val="25000"/>
                  </a:schemeClr>
                </a:solidFill>
                <a:cs typeface="+mj-cs"/>
              </a:rPr>
              <a:t>]</a:t>
            </a:r>
            <a:r>
              <a:rPr lang="zh-CN" altLang="zh-CN" dirty="0">
                <a:solidFill>
                  <a:schemeClr val="bg2">
                    <a:lumMod val="25000"/>
                  </a:schemeClr>
                </a:solidFill>
                <a:cs typeface="+mj-cs"/>
              </a:rPr>
              <a:t>）</a:t>
            </a:r>
          </a:p>
          <a:p>
            <a:pPr marL="0" indent="0">
              <a:buNone/>
            </a:pPr>
            <a:r>
              <a:rPr lang="en-US" altLang="zh-CN" dirty="0" smtClean="0">
                <a:solidFill>
                  <a:schemeClr val="bg2">
                    <a:lumMod val="25000"/>
                  </a:schemeClr>
                </a:solidFill>
                <a:cs typeface="+mj-cs"/>
              </a:rPr>
              <a:t>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函数</a:t>
            </a:r>
            <a:r>
              <a:rPr lang="zh-CN" altLang="zh-CN" dirty="0">
                <a:solidFill>
                  <a:schemeClr val="bg2">
                    <a:lumMod val="25000"/>
                  </a:schemeClr>
                </a:solidFill>
                <a:cs typeface="+mj-cs"/>
              </a:rPr>
              <a:t>体</a:t>
            </a:r>
          </a:p>
          <a:p>
            <a:pPr marL="0" indent="0">
              <a:buNone/>
            </a:pPr>
            <a:r>
              <a:rPr lang="en-US" altLang="zh-CN" dirty="0" smtClean="0">
                <a:solidFill>
                  <a:schemeClr val="bg2">
                    <a:lumMod val="25000"/>
                  </a:schemeClr>
                </a:solidFill>
                <a:cs typeface="+mj-cs"/>
              </a:rPr>
              <a:t>   }</a:t>
            </a:r>
            <a:endParaRPr lang="zh-CN" altLang="zh-CN" dirty="0">
              <a:solidFill>
                <a:schemeClr val="bg2">
                  <a:lumMod val="25000"/>
                </a:schemeClr>
              </a:solidFill>
              <a:cs typeface="+mj-cs"/>
            </a:endParaRPr>
          </a:p>
          <a:p>
            <a:r>
              <a:rPr lang="zh-CN" altLang="zh-CN" dirty="0">
                <a:solidFill>
                  <a:schemeClr val="bg2">
                    <a:lumMod val="25000"/>
                  </a:schemeClr>
                </a:solidFill>
                <a:cs typeface="+mj-cs"/>
              </a:rPr>
              <a:t>说明：当函数无参数时，“参数表列”可省略。在主调函数中，接收返回指针值的函数值的变量必须是指针变量，且其基类型与函数返回值的指针基类型相同</a:t>
            </a:r>
            <a:endParaRPr lang="zh-CN" altLang="en-US" dirty="0"/>
          </a:p>
        </p:txBody>
      </p:sp>
    </p:spTree>
    <p:extLst>
      <p:ext uri="{BB962C8B-B14F-4D97-AF65-F5344CB8AC3E}">
        <p14:creationId xmlns:p14="http://schemas.microsoft.com/office/powerpoint/2010/main" val="8375516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99785" y="1245996"/>
            <a:ext cx="4243520" cy="5194997"/>
          </a:xfrm>
          <a:ln>
            <a:solidFill>
              <a:srgbClr val="FF0000"/>
            </a:solidFill>
          </a:ln>
        </p:spPr>
        <p:txBody>
          <a:bodyPr>
            <a:normAutofit fontScale="62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8.16</a:t>
            </a:r>
            <a:r>
              <a:rPr lang="zh-CN" altLang="zh-CN" dirty="0">
                <a:solidFill>
                  <a:schemeClr val="bg2">
                    <a:lumMod val="25000"/>
                  </a:schemeClr>
                </a:solidFill>
              </a:rPr>
              <a:t>返回两个字符串中较长的一个。</a:t>
            </a:r>
          </a:p>
          <a:p>
            <a:pPr marL="0" indent="0">
              <a:buNone/>
            </a:pPr>
            <a:r>
              <a:rPr lang="en-US" altLang="zh-CN" dirty="0" smtClean="0">
                <a:solidFill>
                  <a:schemeClr val="bg2">
                    <a:lumMod val="25000"/>
                  </a:schemeClr>
                </a:solidFill>
              </a:rPr>
              <a:t>#</a:t>
            </a:r>
            <a:r>
              <a:rPr lang="en-US" altLang="zh-CN" dirty="0">
                <a:solidFill>
                  <a:schemeClr val="bg2">
                    <a:lumMod val="25000"/>
                  </a:schemeClr>
                </a:solidFill>
              </a:rPr>
              <a:t>include &lt;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r>
              <a:rPr lang="en-US" altLang="zh-CN" dirty="0">
                <a:solidFill>
                  <a:schemeClr val="bg2">
                    <a:lumMod val="25000"/>
                  </a:schemeClr>
                </a:solidFill>
              </a:rPr>
              <a:t>include &lt;</a:t>
            </a:r>
            <a:r>
              <a:rPr lang="en-US" altLang="zh-CN" dirty="0" err="1">
                <a:solidFill>
                  <a:schemeClr val="bg2">
                    <a:lumMod val="25000"/>
                  </a:schemeClr>
                </a:solidFill>
              </a:rPr>
              <a:t>string.h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char </a:t>
            </a:r>
            <a:r>
              <a:rPr lang="en-US" altLang="zh-CN" dirty="0">
                <a:solidFill>
                  <a:schemeClr val="bg2">
                    <a:lumMod val="25000"/>
                  </a:schemeClr>
                </a:solidFill>
              </a:rPr>
              <a:t>*</a:t>
            </a:r>
            <a:r>
              <a:rPr lang="en-US" altLang="zh-CN" dirty="0" err="1">
                <a:solidFill>
                  <a:schemeClr val="bg2">
                    <a:lumMod val="25000"/>
                  </a:schemeClr>
                </a:solidFill>
              </a:rPr>
              <a:t>strlong</a:t>
            </a:r>
            <a:r>
              <a:rPr lang="en-US" altLang="zh-CN" dirty="0">
                <a:solidFill>
                  <a:schemeClr val="bg2">
                    <a:lumMod val="25000"/>
                  </a:schemeClr>
                </a:solidFill>
              </a:rPr>
              <a:t>(char *str1, char *str2)</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if(</a:t>
            </a:r>
            <a:r>
              <a:rPr lang="en-US" altLang="zh-CN" dirty="0" err="1">
                <a:solidFill>
                  <a:schemeClr val="bg2">
                    <a:lumMod val="25000"/>
                  </a:schemeClr>
                </a:solidFill>
              </a:rPr>
              <a:t>strlen</a:t>
            </a:r>
            <a:r>
              <a:rPr lang="en-US" altLang="zh-CN" dirty="0">
                <a:solidFill>
                  <a:schemeClr val="bg2">
                    <a:lumMod val="25000"/>
                  </a:schemeClr>
                </a:solidFill>
              </a:rPr>
              <a:t>(str1) &gt;= </a:t>
            </a:r>
            <a:r>
              <a:rPr lang="en-US" altLang="zh-CN" dirty="0" err="1">
                <a:solidFill>
                  <a:schemeClr val="bg2">
                    <a:lumMod val="25000"/>
                  </a:schemeClr>
                </a:solidFill>
              </a:rPr>
              <a:t>strlen</a:t>
            </a:r>
            <a:r>
              <a:rPr lang="en-US" altLang="zh-CN" dirty="0">
                <a:solidFill>
                  <a:schemeClr val="bg2">
                    <a:lumMod val="25000"/>
                  </a:schemeClr>
                </a:solidFill>
              </a:rPr>
              <a:t>(str2))</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return </a:t>
            </a:r>
            <a:r>
              <a:rPr lang="en-US" altLang="zh-CN" dirty="0">
                <a:solidFill>
                  <a:schemeClr val="bg2">
                    <a:lumMod val="25000"/>
                  </a:schemeClr>
                </a:solidFill>
              </a:rPr>
              <a:t>str1;</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else</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return str2;</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a:p>
            <a:pPr marL="0" indent="0">
              <a:buNone/>
            </a:pPr>
            <a:endParaRPr lang="en-US" altLang="zh-CN" dirty="0" smtClean="0">
              <a:solidFill>
                <a:schemeClr val="bg2">
                  <a:lumMod val="25000"/>
                </a:schemeClr>
              </a:solidFill>
            </a:endParaRP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a:solidFill>
                  <a:schemeClr val="bg2">
                    <a:lumMod val="25000"/>
                  </a:schemeClr>
                </a:solidFill>
              </a:rPr>
              <a:t>main</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  </a:t>
            </a:r>
            <a:r>
              <a:rPr lang="en-US" altLang="zh-CN" dirty="0">
                <a:solidFill>
                  <a:schemeClr val="bg2">
                    <a:lumMod val="25000"/>
                  </a:schemeClr>
                </a:solidFill>
              </a:rPr>
              <a:t>char str1[30], str2[30], *</a:t>
            </a:r>
            <a:r>
              <a:rPr lang="en-US" altLang="zh-CN" dirty="0" err="1">
                <a:solidFill>
                  <a:schemeClr val="bg2">
                    <a:lumMod val="25000"/>
                  </a:schemeClr>
                </a:solidFill>
              </a:rPr>
              <a:t>str</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gets(str1);</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gets(str2);</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a:solidFill>
                  <a:schemeClr val="bg2">
                    <a:lumMod val="25000"/>
                  </a:schemeClr>
                </a:solidFill>
              </a:rPr>
              <a:t>str</a:t>
            </a:r>
            <a:r>
              <a:rPr lang="en-US" altLang="zh-CN" dirty="0">
                <a:solidFill>
                  <a:schemeClr val="bg2">
                    <a:lumMod val="25000"/>
                  </a:schemeClr>
                </a:solidFill>
              </a:rPr>
              <a:t> = </a:t>
            </a:r>
            <a:r>
              <a:rPr lang="en-US" altLang="zh-CN" dirty="0" err="1">
                <a:solidFill>
                  <a:schemeClr val="bg2">
                    <a:lumMod val="25000"/>
                  </a:schemeClr>
                </a:solidFill>
              </a:rPr>
              <a:t>strlong</a:t>
            </a:r>
            <a:r>
              <a:rPr lang="en-US" altLang="zh-CN" dirty="0">
                <a:solidFill>
                  <a:schemeClr val="bg2">
                    <a:lumMod val="25000"/>
                  </a:schemeClr>
                </a:solidFill>
              </a:rPr>
              <a:t>(str1, str2);</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a:solidFill>
                  <a:schemeClr val="bg2">
                    <a:lumMod val="25000"/>
                  </a:schemeClr>
                </a:solidFill>
              </a:rPr>
              <a:t>printf</a:t>
            </a:r>
            <a:r>
              <a:rPr lang="en-US" altLang="zh-CN" dirty="0">
                <a:solidFill>
                  <a:schemeClr val="bg2">
                    <a:lumMod val="25000"/>
                  </a:schemeClr>
                </a:solidFill>
              </a:rPr>
              <a:t>("Longer string: %s\n", </a:t>
            </a:r>
            <a:r>
              <a:rPr lang="en-US" altLang="zh-CN" dirty="0" err="1">
                <a:solidFill>
                  <a:schemeClr val="bg2">
                    <a:lumMod val="25000"/>
                  </a:schemeClr>
                </a:solidFill>
              </a:rPr>
              <a:t>str</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return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en-US" dirty="0"/>
          </a:p>
        </p:txBody>
      </p:sp>
      <p:sp>
        <p:nvSpPr>
          <p:cNvPr id="4" name="内容占位符 2"/>
          <p:cNvSpPr txBox="1">
            <a:spLocks/>
          </p:cNvSpPr>
          <p:nvPr/>
        </p:nvSpPr>
        <p:spPr>
          <a:xfrm>
            <a:off x="6732397" y="1245996"/>
            <a:ext cx="4855170" cy="5205045"/>
          </a:xfrm>
          <a:prstGeom prst="rect">
            <a:avLst/>
          </a:prstGeom>
          <a:ln>
            <a:solidFill>
              <a:srgbClr val="FF0000"/>
            </a:solidFill>
          </a:ln>
        </p:spPr>
        <p:txBody>
          <a:bodyPr vert="horz" lIns="91440" tIns="45720" rIns="91440" bIns="45720" rtlCol="0">
            <a:normAutofit fontScale="55000" lnSpcReduction="20000"/>
          </a:bodyPr>
          <a:lstStyle>
            <a:lvl1pPr marL="85725" indent="-85725"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运行结果：</a:t>
            </a:r>
          </a:p>
          <a:p>
            <a:pPr marL="0" indent="0">
              <a:buFont typeface="Wingdings" panose="05000000000000000000" pitchFamily="2" charset="2"/>
              <a:buNone/>
            </a:pPr>
            <a:r>
              <a:rPr lang="en-US" altLang="zh-CN" u="sng" dirty="0" err="1" smtClean="0">
                <a:solidFill>
                  <a:schemeClr val="bg2">
                    <a:lumMod val="25000"/>
                  </a:schemeClr>
                </a:solidFill>
              </a:rPr>
              <a:t>abcdef</a:t>
            </a:r>
            <a:endParaRPr lang="en-US" altLang="zh-CN" dirty="0" smtClean="0">
              <a:solidFill>
                <a:schemeClr val="bg2">
                  <a:lumMod val="25000"/>
                </a:schemeClr>
              </a:solidFill>
            </a:endParaRPr>
          </a:p>
          <a:p>
            <a:pPr marL="0" indent="0">
              <a:buFont typeface="Wingdings" panose="05000000000000000000" pitchFamily="2" charset="2"/>
              <a:buNone/>
            </a:pPr>
            <a:r>
              <a:rPr lang="en-US" altLang="zh-CN" u="sng" dirty="0" smtClean="0">
                <a:solidFill>
                  <a:schemeClr val="bg2">
                    <a:lumMod val="25000"/>
                  </a:schemeClr>
                </a:solidFill>
              </a:rPr>
              <a:t>12345678</a:t>
            </a:r>
            <a:endParaRPr lang="en-US" altLang="zh-CN" dirty="0" smtClean="0">
              <a:solidFill>
                <a:schemeClr val="bg2">
                  <a:lumMod val="25000"/>
                </a:schemeClr>
              </a:solidFill>
            </a:endParaRPr>
          </a:p>
          <a:p>
            <a:pPr marL="0" indent="0">
              <a:buFont typeface="Wingdings" panose="05000000000000000000" pitchFamily="2" charset="2"/>
              <a:buNone/>
            </a:pPr>
            <a:r>
              <a:rPr lang="en-US" altLang="zh-CN" dirty="0" smtClean="0">
                <a:solidFill>
                  <a:schemeClr val="bg2">
                    <a:lumMod val="25000"/>
                  </a:schemeClr>
                </a:solidFill>
              </a:rPr>
              <a:t>Longer string: 12345678</a:t>
            </a:r>
          </a:p>
          <a:p>
            <a:r>
              <a:rPr lang="zh-CN" altLang="zh-CN" dirty="0" smtClean="0">
                <a:solidFill>
                  <a:schemeClr val="bg2">
                    <a:lumMod val="25000"/>
                  </a:schemeClr>
                </a:solidFill>
              </a:rPr>
              <a:t>注意</a:t>
            </a:r>
            <a:r>
              <a:rPr lang="zh-CN" altLang="en-US" dirty="0" smtClean="0">
                <a:solidFill>
                  <a:schemeClr val="bg2">
                    <a:lumMod val="25000"/>
                  </a:schemeClr>
                </a:solidFill>
              </a:rPr>
              <a:t>：</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函数</a:t>
            </a:r>
            <a:r>
              <a:rPr lang="zh-CN" altLang="zh-CN" dirty="0">
                <a:solidFill>
                  <a:schemeClr val="bg2">
                    <a:lumMod val="25000"/>
                  </a:schemeClr>
                </a:solidFill>
              </a:rPr>
              <a:t>运行结束后会销毁在它内部定义的所有局部数据，包括局部变量、局部数组和</a:t>
            </a:r>
            <a:r>
              <a:rPr lang="zh-CN" altLang="zh-CN" dirty="0" smtClean="0">
                <a:solidFill>
                  <a:schemeClr val="bg2">
                    <a:lumMod val="25000"/>
                  </a:schemeClr>
                </a:solidFill>
              </a:rPr>
              <a:t>形式参数</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函数</a:t>
            </a:r>
            <a:r>
              <a:rPr lang="zh-CN" altLang="zh-CN" dirty="0">
                <a:solidFill>
                  <a:schemeClr val="bg2">
                    <a:lumMod val="25000"/>
                  </a:schemeClr>
                </a:solidFill>
              </a:rPr>
              <a:t>返回的指针请尽量不要指向这些数据，</a:t>
            </a:r>
            <a:r>
              <a:rPr lang="en-US" altLang="zh-CN" dirty="0">
                <a:solidFill>
                  <a:schemeClr val="bg2">
                    <a:lumMod val="25000"/>
                  </a:schemeClr>
                </a:solidFill>
              </a:rPr>
              <a:t>C</a:t>
            </a:r>
            <a:r>
              <a:rPr lang="zh-CN" altLang="zh-CN" dirty="0">
                <a:solidFill>
                  <a:schemeClr val="bg2">
                    <a:lumMod val="25000"/>
                  </a:schemeClr>
                </a:solidFill>
              </a:rPr>
              <a:t>语言没有任何机制来保证这些数据会一直有效，它们在后续使用过程中可能会引发运行时错误。这里说的销毁并不是将局部数据所占用的内存全部抹掉，而是程序放弃对它的使用权限，弃之不理，后面的代码可以随意使用这块内存。因此，想用指针返回函数内部使用的局部数据所占内存单元的地址，可能产生意想不到的结果。如确需返回一个局部变量的地址，应将其定义为</a:t>
            </a:r>
            <a:r>
              <a:rPr lang="en-US" altLang="zh-CN" dirty="0">
                <a:solidFill>
                  <a:schemeClr val="bg2">
                    <a:lumMod val="25000"/>
                  </a:schemeClr>
                </a:solidFill>
              </a:rPr>
              <a:t>static</a:t>
            </a:r>
            <a:r>
              <a:rPr lang="zh-CN" altLang="zh-CN" dirty="0">
                <a:solidFill>
                  <a:schemeClr val="bg2">
                    <a:lumMod val="25000"/>
                  </a:schemeClr>
                </a:solidFill>
              </a:rPr>
              <a:t>变量，</a:t>
            </a:r>
            <a:r>
              <a:rPr lang="en-US" altLang="zh-CN" dirty="0">
                <a:solidFill>
                  <a:schemeClr val="bg2">
                    <a:lumMod val="25000"/>
                  </a:schemeClr>
                </a:solidFill>
              </a:rPr>
              <a:t>static</a:t>
            </a:r>
            <a:r>
              <a:rPr lang="zh-CN" altLang="zh-CN" dirty="0">
                <a:solidFill>
                  <a:schemeClr val="bg2">
                    <a:lumMod val="25000"/>
                  </a:schemeClr>
                </a:solidFill>
              </a:rPr>
              <a:t>变量的值存放在内存中的静态数据区，不会随着函数执行的结束而被清除，故能返回其地址</a:t>
            </a:r>
            <a:r>
              <a:rPr lang="zh-CN" altLang="zh-CN" dirty="0" smtClean="0">
                <a:solidFill>
                  <a:schemeClr val="bg2">
                    <a:lumMod val="25000"/>
                  </a:schemeClr>
                </a:solidFill>
              </a:rPr>
              <a:t>。</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默认</a:t>
            </a:r>
            <a:r>
              <a:rPr lang="zh-CN" altLang="zh-CN" dirty="0">
                <a:solidFill>
                  <a:schemeClr val="bg2">
                    <a:lumMod val="25000"/>
                  </a:schemeClr>
                </a:solidFill>
              </a:rPr>
              <a:t>情况下，局部变量是存储在内存的栈区内，当函数调用结束后，局部变量所占的内存地址便被释放了，因此当其函数执行完毕后，函数内的变量便不再拥有那个内存地址，所以不能返回其指针。</a:t>
            </a:r>
          </a:p>
          <a:p>
            <a:endParaRPr lang="zh-CN" altLang="en-US" dirty="0"/>
          </a:p>
          <a:p>
            <a:pPr marL="0" indent="0">
              <a:buFont typeface="Wingdings" panose="05000000000000000000" pitchFamily="2" charset="2"/>
              <a:buNone/>
            </a:pPr>
            <a:endParaRPr lang="en-US" altLang="zh-CN" dirty="0"/>
          </a:p>
        </p:txBody>
      </p:sp>
    </p:spTree>
    <p:extLst>
      <p:ext uri="{BB962C8B-B14F-4D97-AF65-F5344CB8AC3E}">
        <p14:creationId xmlns:p14="http://schemas.microsoft.com/office/powerpoint/2010/main" val="15079439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lstStyle/>
          <a:p>
            <a:r>
              <a:rPr lang="zh-CN" altLang="zh-CN" dirty="0">
                <a:solidFill>
                  <a:schemeClr val="bg2">
                    <a:lumMod val="25000"/>
                  </a:schemeClr>
                </a:solidFill>
                <a:cs typeface="+mj-cs"/>
              </a:rPr>
              <a:t>例如：</a:t>
            </a:r>
          </a:p>
          <a:p>
            <a:r>
              <a:rPr lang="en-US" altLang="zh-CN" dirty="0" err="1">
                <a:solidFill>
                  <a:schemeClr val="bg2">
                    <a:lumMod val="25000"/>
                  </a:schemeClr>
                </a:solidFill>
                <a:cs typeface="+mj-cs"/>
              </a:rPr>
              <a:t>int</a:t>
            </a:r>
            <a:r>
              <a:rPr lang="en-US" altLang="zh-CN" dirty="0">
                <a:solidFill>
                  <a:schemeClr val="bg2">
                    <a:lumMod val="25000"/>
                  </a:schemeClr>
                </a:solidFill>
                <a:cs typeface="+mj-cs"/>
              </a:rPr>
              <a:t> *p;</a:t>
            </a:r>
            <a:endParaRPr lang="zh-CN" altLang="zh-CN" dirty="0">
              <a:solidFill>
                <a:schemeClr val="bg2">
                  <a:lumMod val="25000"/>
                </a:schemeClr>
              </a:solidFill>
              <a:cs typeface="+mj-cs"/>
            </a:endParaRPr>
          </a:p>
          <a:p>
            <a:r>
              <a:rPr lang="zh-CN" altLang="zh-CN" dirty="0">
                <a:solidFill>
                  <a:schemeClr val="bg2">
                    <a:lumMod val="25000"/>
                  </a:schemeClr>
                </a:solidFill>
                <a:cs typeface="+mj-cs"/>
              </a:rPr>
              <a:t>表示定义了一个指向整型数据的指针变量</a:t>
            </a:r>
            <a:r>
              <a:rPr lang="en-US" altLang="zh-CN" dirty="0">
                <a:solidFill>
                  <a:schemeClr val="bg2">
                    <a:lumMod val="25000"/>
                  </a:schemeClr>
                </a:solidFill>
                <a:cs typeface="+mj-cs"/>
              </a:rPr>
              <a:t>p</a:t>
            </a:r>
            <a:r>
              <a:rPr lang="zh-CN" altLang="zh-CN" dirty="0">
                <a:solidFill>
                  <a:schemeClr val="bg2">
                    <a:lumMod val="25000"/>
                  </a:schemeClr>
                </a:solidFill>
                <a:cs typeface="+mj-cs"/>
              </a:rPr>
              <a:t>，其基类型为整型（</a:t>
            </a:r>
            <a:r>
              <a:rPr lang="en-US" altLang="zh-CN" dirty="0" err="1">
                <a:solidFill>
                  <a:schemeClr val="bg2">
                    <a:lumMod val="25000"/>
                  </a:schemeClr>
                </a:solidFill>
                <a:cs typeface="+mj-cs"/>
              </a:rPr>
              <a:t>int</a:t>
            </a:r>
            <a:r>
              <a:rPr lang="zh-CN" altLang="zh-CN" dirty="0">
                <a:solidFill>
                  <a:schemeClr val="bg2">
                    <a:lumMod val="25000"/>
                  </a:schemeClr>
                </a:solidFill>
                <a:cs typeface="+mj-cs"/>
              </a:rPr>
              <a:t>），将要存放整型数据的地址。至于</a:t>
            </a:r>
            <a:r>
              <a:rPr lang="en-US" altLang="zh-CN" dirty="0">
                <a:solidFill>
                  <a:schemeClr val="bg2">
                    <a:lumMod val="25000"/>
                  </a:schemeClr>
                </a:solidFill>
                <a:cs typeface="+mj-cs"/>
              </a:rPr>
              <a:t>p</a:t>
            </a:r>
            <a:r>
              <a:rPr lang="zh-CN" altLang="zh-CN" dirty="0">
                <a:solidFill>
                  <a:schemeClr val="bg2">
                    <a:lumMod val="25000"/>
                  </a:schemeClr>
                </a:solidFill>
                <a:cs typeface="+mj-cs"/>
              </a:rPr>
              <a:t>究竟指向哪一份数据，应该由赋予它的值决定。</a:t>
            </a:r>
          </a:p>
          <a:p>
            <a:r>
              <a:rPr lang="en-US" altLang="zh-CN" dirty="0">
                <a:solidFill>
                  <a:schemeClr val="bg2">
                    <a:lumMod val="25000"/>
                  </a:schemeClr>
                </a:solidFill>
                <a:cs typeface="+mj-cs"/>
              </a:rPr>
              <a:t>float *p;</a:t>
            </a:r>
            <a:endParaRPr lang="zh-CN" altLang="zh-CN" dirty="0">
              <a:solidFill>
                <a:schemeClr val="bg2">
                  <a:lumMod val="25000"/>
                </a:schemeClr>
              </a:solidFill>
              <a:cs typeface="+mj-cs"/>
            </a:endParaRPr>
          </a:p>
          <a:p>
            <a:r>
              <a:rPr lang="zh-CN" altLang="zh-CN" dirty="0">
                <a:solidFill>
                  <a:schemeClr val="bg2">
                    <a:lumMod val="25000"/>
                  </a:schemeClr>
                </a:solidFill>
                <a:cs typeface="+mj-cs"/>
              </a:rPr>
              <a:t>表示定义了一个指向单精度型数据的指针变量</a:t>
            </a:r>
            <a:r>
              <a:rPr lang="en-US" altLang="zh-CN" dirty="0">
                <a:solidFill>
                  <a:schemeClr val="bg2">
                    <a:lumMod val="25000"/>
                  </a:schemeClr>
                </a:solidFill>
                <a:cs typeface="+mj-cs"/>
              </a:rPr>
              <a:t>p</a:t>
            </a:r>
            <a:r>
              <a:rPr lang="zh-CN" altLang="zh-CN" dirty="0">
                <a:solidFill>
                  <a:schemeClr val="bg2">
                    <a:lumMod val="25000"/>
                  </a:schemeClr>
                </a:solidFill>
                <a:cs typeface="+mj-cs"/>
              </a:rPr>
              <a:t>，其基类型为单精度型（</a:t>
            </a:r>
            <a:r>
              <a:rPr lang="en-US" altLang="zh-CN" dirty="0">
                <a:solidFill>
                  <a:schemeClr val="bg2">
                    <a:lumMod val="25000"/>
                  </a:schemeClr>
                </a:solidFill>
                <a:cs typeface="+mj-cs"/>
              </a:rPr>
              <a:t>float</a:t>
            </a:r>
            <a:r>
              <a:rPr lang="zh-CN" altLang="zh-CN" dirty="0">
                <a:solidFill>
                  <a:schemeClr val="bg2">
                    <a:lumMod val="25000"/>
                  </a:schemeClr>
                </a:solidFill>
                <a:cs typeface="+mj-cs"/>
              </a:rPr>
              <a:t>），将要存放单精度数据的地址。</a:t>
            </a:r>
          </a:p>
          <a:p>
            <a:endParaRPr lang="zh-CN" altLang="en-US" dirty="0"/>
          </a:p>
        </p:txBody>
      </p:sp>
    </p:spTree>
    <p:extLst>
      <p:ext uri="{BB962C8B-B14F-4D97-AF65-F5344CB8AC3E}">
        <p14:creationId xmlns:p14="http://schemas.microsoft.com/office/powerpoint/2010/main" val="55269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56527"/>
            <a:ext cx="11193880" cy="4739167"/>
          </a:xfrm>
        </p:spPr>
        <p:txBody>
          <a:bodyPr>
            <a:normAutofit/>
          </a:bodyPr>
          <a:lstStyle/>
          <a:p>
            <a:pPr marL="0" indent="0">
              <a:buNone/>
            </a:pPr>
            <a:r>
              <a:rPr lang="en-US" altLang="zh-CN" dirty="0">
                <a:solidFill>
                  <a:schemeClr val="bg2">
                    <a:lumMod val="25000"/>
                  </a:schemeClr>
                </a:solidFill>
                <a:latin typeface="幼圆" panose="02010509060101010101" pitchFamily="49" charset="-122"/>
                <a:ea typeface="幼圆" panose="02010509060101010101" pitchFamily="49" charset="-122"/>
                <a:cs typeface="+mj-cs"/>
              </a:rPr>
              <a:t>2. </a:t>
            </a:r>
            <a:r>
              <a:rPr lang="zh-CN" altLang="zh-CN" dirty="0">
                <a:solidFill>
                  <a:schemeClr val="bg2">
                    <a:lumMod val="25000"/>
                  </a:schemeClr>
                </a:solidFill>
                <a:latin typeface="幼圆" panose="02010509060101010101" pitchFamily="49" charset="-122"/>
                <a:ea typeface="幼圆" panose="02010509060101010101" pitchFamily="49" charset="-122"/>
                <a:cs typeface="+mj-cs"/>
              </a:rPr>
              <a:t>指针变量的初始化</a:t>
            </a:r>
          </a:p>
          <a:p>
            <a:r>
              <a:rPr lang="zh-CN" altLang="zh-CN" dirty="0">
                <a:solidFill>
                  <a:schemeClr val="bg2">
                    <a:lumMod val="25000"/>
                  </a:schemeClr>
                </a:solidFill>
                <a:latin typeface="幼圆" panose="02010509060101010101" pitchFamily="49" charset="-122"/>
                <a:ea typeface="幼圆" panose="02010509060101010101" pitchFamily="49" charset="-122"/>
                <a:cs typeface="+mj-cs"/>
              </a:rPr>
              <a:t>指针变量在定义时也可以对其赋值，称为指针变量的初始化</a:t>
            </a:r>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a:t>
            </a:r>
            <a:endParaRPr lang="en-US" altLang="zh-CN" dirty="0" smtClean="0">
              <a:solidFill>
                <a:schemeClr val="bg2">
                  <a:lumMod val="25000"/>
                </a:schemeClr>
              </a:solidFill>
              <a:latin typeface="幼圆" panose="02010509060101010101" pitchFamily="49" charset="-122"/>
              <a:ea typeface="幼圆" panose="02010509060101010101" pitchFamily="49" charset="-122"/>
              <a:cs typeface="+mj-cs"/>
            </a:endParaRPr>
          </a:p>
          <a:p>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初始化</a:t>
            </a:r>
            <a:r>
              <a:rPr lang="zh-CN" altLang="zh-CN" dirty="0">
                <a:solidFill>
                  <a:schemeClr val="bg2">
                    <a:lumMod val="25000"/>
                  </a:schemeClr>
                </a:solidFill>
                <a:latin typeface="幼圆" panose="02010509060101010101" pitchFamily="49" charset="-122"/>
                <a:ea typeface="幼圆" panose="02010509060101010101" pitchFamily="49" charset="-122"/>
                <a:cs typeface="+mj-cs"/>
              </a:rPr>
              <a:t>的一般形式为：</a:t>
            </a:r>
          </a:p>
          <a:p>
            <a:pPr marL="0" indent="0">
              <a:buNone/>
            </a:pPr>
            <a:r>
              <a:rPr lang="en-US" altLang="zh-CN" dirty="0" smtClean="0">
                <a:solidFill>
                  <a:schemeClr val="bg2">
                    <a:lumMod val="25000"/>
                  </a:schemeClr>
                </a:solidFill>
                <a:latin typeface="幼圆" panose="02010509060101010101" pitchFamily="49" charset="-122"/>
                <a:ea typeface="幼圆" panose="02010509060101010101" pitchFamily="49" charset="-122"/>
                <a:cs typeface="+mj-cs"/>
              </a:rPr>
              <a:t>        [</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存储类型</a:t>
            </a:r>
            <a:r>
              <a:rPr lang="en-US" altLang="zh-CN" dirty="0">
                <a:solidFill>
                  <a:schemeClr val="bg2">
                    <a:lumMod val="25000"/>
                  </a:schemeClr>
                </a:solidFill>
                <a:latin typeface="幼圆" panose="02010509060101010101" pitchFamily="49" charset="-122"/>
                <a:ea typeface="幼圆" panose="02010509060101010101" pitchFamily="49" charset="-122"/>
                <a:cs typeface="+mj-cs"/>
              </a:rPr>
              <a:t>] </a:t>
            </a:r>
            <a:r>
              <a:rPr lang="zh-CN" altLang="zh-CN" dirty="0">
                <a:solidFill>
                  <a:schemeClr val="bg2">
                    <a:lumMod val="25000"/>
                  </a:schemeClr>
                </a:solidFill>
                <a:latin typeface="幼圆" panose="02010509060101010101" pitchFamily="49" charset="-122"/>
                <a:ea typeface="幼圆" panose="02010509060101010101" pitchFamily="49" charset="-122"/>
                <a:cs typeface="+mj-cs"/>
              </a:rPr>
              <a:t>类型说明符</a:t>
            </a:r>
            <a:r>
              <a:rPr lang="en-US" altLang="zh-CN" dirty="0">
                <a:solidFill>
                  <a:schemeClr val="bg2">
                    <a:lumMod val="25000"/>
                  </a:schemeClr>
                </a:solidFill>
                <a:latin typeface="幼圆" panose="02010509060101010101" pitchFamily="49" charset="-122"/>
                <a:ea typeface="幼圆" panose="02010509060101010101" pitchFamily="49" charset="-122"/>
                <a:cs typeface="+mj-cs"/>
              </a:rPr>
              <a:t> *</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变量名</a:t>
            </a:r>
            <a:r>
              <a:rPr lang="en-US" altLang="zh-CN" dirty="0">
                <a:solidFill>
                  <a:schemeClr val="bg2">
                    <a:lumMod val="25000"/>
                  </a:schemeClr>
                </a:solidFill>
                <a:latin typeface="幼圆" panose="02010509060101010101" pitchFamily="49" charset="-122"/>
                <a:ea typeface="幼圆" panose="02010509060101010101" pitchFamily="49" charset="-122"/>
                <a:cs typeface="+mj-cs"/>
              </a:rPr>
              <a:t>=</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初始地址值</a:t>
            </a:r>
            <a:r>
              <a:rPr lang="en-US" altLang="zh-CN" dirty="0">
                <a:solidFill>
                  <a:schemeClr val="bg2">
                    <a:lumMod val="25000"/>
                  </a:schemeClr>
                </a:solidFill>
                <a:latin typeface="幼圆" panose="02010509060101010101" pitchFamily="49" charset="-122"/>
                <a:ea typeface="幼圆" panose="02010509060101010101" pitchFamily="49" charset="-122"/>
                <a:cs typeface="+mj-cs"/>
              </a:rPr>
              <a:t>;</a:t>
            </a:r>
            <a:endParaRPr lang="zh-CN" altLang="zh-CN" dirty="0">
              <a:solidFill>
                <a:schemeClr val="bg2">
                  <a:lumMod val="25000"/>
                </a:schemeClr>
              </a:solidFill>
              <a:latin typeface="幼圆" panose="02010509060101010101" pitchFamily="49" charset="-122"/>
              <a:ea typeface="幼圆" panose="02010509060101010101" pitchFamily="49" charset="-122"/>
              <a:cs typeface="+mj-cs"/>
            </a:endParaRPr>
          </a:p>
          <a:p>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例如</a:t>
            </a:r>
            <a:r>
              <a:rPr lang="zh-CN" altLang="zh-CN" dirty="0">
                <a:solidFill>
                  <a:schemeClr val="bg2">
                    <a:lumMod val="25000"/>
                  </a:schemeClr>
                </a:solidFill>
                <a:latin typeface="幼圆" panose="02010509060101010101" pitchFamily="49" charset="-122"/>
                <a:ea typeface="幼圆" panose="02010509060101010101" pitchFamily="49" charset="-122"/>
                <a:cs typeface="+mj-cs"/>
              </a:rPr>
              <a:t>：</a:t>
            </a:r>
          </a:p>
          <a:p>
            <a:pPr marL="0" indent="712788">
              <a:buNone/>
            </a:pPr>
            <a:r>
              <a:rPr lang="en-US" altLang="zh-CN" dirty="0" err="1">
                <a:solidFill>
                  <a:schemeClr val="bg2">
                    <a:lumMod val="25000"/>
                  </a:schemeClr>
                </a:solidFill>
                <a:latin typeface="幼圆" panose="02010509060101010101" pitchFamily="49" charset="-122"/>
                <a:ea typeface="幼圆" panose="02010509060101010101" pitchFamily="49" charset="-122"/>
                <a:cs typeface="+mj-cs"/>
              </a:rPr>
              <a:t>int</a:t>
            </a:r>
            <a:r>
              <a:rPr lang="en-US" altLang="zh-CN" dirty="0">
                <a:solidFill>
                  <a:schemeClr val="bg2">
                    <a:lumMod val="25000"/>
                  </a:schemeClr>
                </a:solidFill>
                <a:latin typeface="幼圆" panose="02010509060101010101" pitchFamily="49" charset="-122"/>
                <a:ea typeface="幼圆" panose="02010509060101010101" pitchFamily="49" charset="-122"/>
                <a:cs typeface="+mj-cs"/>
              </a:rPr>
              <a:t> a = 100;</a:t>
            </a:r>
            <a:endParaRPr lang="zh-CN" altLang="zh-CN" dirty="0">
              <a:solidFill>
                <a:schemeClr val="bg2">
                  <a:lumMod val="25000"/>
                </a:schemeClr>
              </a:solidFill>
              <a:latin typeface="幼圆" panose="02010509060101010101" pitchFamily="49" charset="-122"/>
              <a:ea typeface="幼圆" panose="02010509060101010101" pitchFamily="49" charset="-122"/>
              <a:cs typeface="+mj-cs"/>
            </a:endParaRPr>
          </a:p>
          <a:p>
            <a:pPr marL="0" indent="712788">
              <a:buNone/>
            </a:pPr>
            <a:r>
              <a:rPr lang="en-US" altLang="zh-CN" dirty="0" err="1">
                <a:solidFill>
                  <a:schemeClr val="bg2">
                    <a:lumMod val="25000"/>
                  </a:schemeClr>
                </a:solidFill>
                <a:latin typeface="幼圆" panose="02010509060101010101" pitchFamily="49" charset="-122"/>
                <a:ea typeface="幼圆" panose="02010509060101010101" pitchFamily="49" charset="-122"/>
                <a:cs typeface="+mj-cs"/>
              </a:rPr>
              <a:t>int</a:t>
            </a:r>
            <a:r>
              <a:rPr lang="en-US" altLang="zh-CN" dirty="0">
                <a:solidFill>
                  <a:schemeClr val="bg2">
                    <a:lumMod val="25000"/>
                  </a:schemeClr>
                </a:solidFill>
                <a:latin typeface="幼圆" panose="02010509060101010101" pitchFamily="49" charset="-122"/>
                <a:ea typeface="幼圆" panose="02010509060101010101" pitchFamily="49" charset="-122"/>
                <a:cs typeface="+mj-cs"/>
              </a:rPr>
              <a:t> *pa = &amp;a;</a:t>
            </a:r>
            <a:endParaRPr lang="zh-CN" altLang="zh-CN" dirty="0">
              <a:solidFill>
                <a:schemeClr val="bg2">
                  <a:lumMod val="25000"/>
                </a:schemeClr>
              </a:solidFill>
              <a:latin typeface="幼圆" panose="02010509060101010101" pitchFamily="49" charset="-122"/>
              <a:ea typeface="幼圆" panose="02010509060101010101" pitchFamily="49" charset="-122"/>
              <a:cs typeface="+mj-cs"/>
            </a:endParaRPr>
          </a:p>
          <a:p>
            <a:r>
              <a:rPr lang="zh-CN" altLang="zh-CN" dirty="0">
                <a:solidFill>
                  <a:schemeClr val="bg2">
                    <a:lumMod val="25000"/>
                  </a:schemeClr>
                </a:solidFill>
                <a:latin typeface="幼圆" panose="02010509060101010101" pitchFamily="49" charset="-122"/>
                <a:ea typeface="幼圆" panose="02010509060101010101" pitchFamily="49" charset="-122"/>
                <a:cs typeface="+mj-cs"/>
              </a:rPr>
              <a:t>在定义指针变量</a:t>
            </a:r>
            <a:r>
              <a:rPr lang="en-US" altLang="zh-CN" dirty="0">
                <a:solidFill>
                  <a:schemeClr val="bg2">
                    <a:lumMod val="25000"/>
                  </a:schemeClr>
                </a:solidFill>
                <a:latin typeface="幼圆" panose="02010509060101010101" pitchFamily="49" charset="-122"/>
                <a:ea typeface="幼圆" panose="02010509060101010101" pitchFamily="49" charset="-122"/>
                <a:cs typeface="+mj-cs"/>
              </a:rPr>
              <a:t>pa</a:t>
            </a:r>
            <a:r>
              <a:rPr lang="zh-CN" altLang="zh-CN" dirty="0">
                <a:solidFill>
                  <a:schemeClr val="bg2">
                    <a:lumMod val="25000"/>
                  </a:schemeClr>
                </a:solidFill>
                <a:latin typeface="幼圆" panose="02010509060101010101" pitchFamily="49" charset="-122"/>
                <a:ea typeface="幼圆" panose="02010509060101010101" pitchFamily="49" charset="-122"/>
                <a:cs typeface="+mj-cs"/>
              </a:rPr>
              <a:t>的同时对它进行初始化，并将变量</a:t>
            </a:r>
            <a:r>
              <a:rPr lang="en-US" altLang="zh-CN" dirty="0">
                <a:solidFill>
                  <a:schemeClr val="bg2">
                    <a:lumMod val="25000"/>
                  </a:schemeClr>
                </a:solidFill>
                <a:latin typeface="幼圆" panose="02010509060101010101" pitchFamily="49" charset="-122"/>
                <a:ea typeface="幼圆" panose="02010509060101010101" pitchFamily="49" charset="-122"/>
                <a:cs typeface="+mj-cs"/>
              </a:rPr>
              <a:t>a</a:t>
            </a:r>
            <a:r>
              <a:rPr lang="zh-CN" altLang="zh-CN" dirty="0">
                <a:solidFill>
                  <a:schemeClr val="bg2">
                    <a:lumMod val="25000"/>
                  </a:schemeClr>
                </a:solidFill>
                <a:latin typeface="幼圆" panose="02010509060101010101" pitchFamily="49" charset="-122"/>
                <a:ea typeface="幼圆" panose="02010509060101010101" pitchFamily="49" charset="-122"/>
                <a:cs typeface="+mj-cs"/>
              </a:rPr>
              <a:t>的地址赋予它，此时</a:t>
            </a:r>
            <a:r>
              <a:rPr lang="en-US" altLang="zh-CN" dirty="0">
                <a:solidFill>
                  <a:schemeClr val="bg2">
                    <a:lumMod val="25000"/>
                  </a:schemeClr>
                </a:solidFill>
                <a:latin typeface="幼圆" panose="02010509060101010101" pitchFamily="49" charset="-122"/>
                <a:ea typeface="幼圆" panose="02010509060101010101" pitchFamily="49" charset="-122"/>
                <a:cs typeface="+mj-cs"/>
              </a:rPr>
              <a:t>pa</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就指向了编译程序为变量</a:t>
            </a:r>
            <a:r>
              <a:rPr lang="en-US" altLang="zh-CN" dirty="0">
                <a:solidFill>
                  <a:schemeClr val="bg2">
                    <a:lumMod val="25000"/>
                  </a:schemeClr>
                </a:solidFill>
                <a:latin typeface="幼圆" panose="02010509060101010101" pitchFamily="49" charset="-122"/>
                <a:ea typeface="幼圆" panose="02010509060101010101" pitchFamily="49" charset="-122"/>
                <a:cs typeface="+mj-cs"/>
              </a:rPr>
              <a:t>a</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分配的存储单元</a:t>
            </a:r>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a:t>
            </a:r>
            <a:endParaRPr lang="en-US" altLang="zh-CN" dirty="0" smtClean="0">
              <a:solidFill>
                <a:schemeClr val="bg2">
                  <a:lumMod val="25000"/>
                </a:schemeClr>
              </a:solidFill>
              <a:latin typeface="幼圆" panose="02010509060101010101" pitchFamily="49" charset="-122"/>
              <a:ea typeface="幼圆" panose="02010509060101010101" pitchFamily="49" charset="-122"/>
              <a:cs typeface="+mj-cs"/>
            </a:endParaRPr>
          </a:p>
          <a:p>
            <a:r>
              <a:rPr lang="zh-CN" altLang="zh-CN" dirty="0" smtClean="0">
                <a:solidFill>
                  <a:schemeClr val="bg2">
                    <a:lumMod val="25000"/>
                  </a:schemeClr>
                </a:solidFill>
                <a:latin typeface="幼圆" panose="02010509060101010101" pitchFamily="49" charset="-122"/>
                <a:ea typeface="幼圆" panose="02010509060101010101" pitchFamily="49" charset="-122"/>
                <a:cs typeface="+mj-cs"/>
              </a:rPr>
              <a:t>值得</a:t>
            </a:r>
            <a:r>
              <a:rPr lang="zh-CN" altLang="zh-CN" dirty="0">
                <a:solidFill>
                  <a:schemeClr val="bg2">
                    <a:lumMod val="25000"/>
                  </a:schemeClr>
                </a:solidFill>
                <a:latin typeface="幼圆" panose="02010509060101010101" pitchFamily="49" charset="-122"/>
                <a:ea typeface="幼圆" panose="02010509060101010101" pitchFamily="49" charset="-122"/>
                <a:cs typeface="+mj-cs"/>
              </a:rPr>
              <a:t>注意的是，</a:t>
            </a:r>
            <a:r>
              <a:rPr lang="en-US" altLang="zh-CN" dirty="0">
                <a:solidFill>
                  <a:schemeClr val="bg2">
                    <a:lumMod val="25000"/>
                  </a:schemeClr>
                </a:solidFill>
                <a:latin typeface="幼圆" panose="02010509060101010101" pitchFamily="49" charset="-122"/>
                <a:ea typeface="幼圆" panose="02010509060101010101" pitchFamily="49" charset="-122"/>
                <a:cs typeface="+mj-cs"/>
              </a:rPr>
              <a:t>pa</a:t>
            </a:r>
            <a:r>
              <a:rPr lang="zh-CN" altLang="zh-CN" dirty="0">
                <a:solidFill>
                  <a:schemeClr val="bg2">
                    <a:lumMod val="25000"/>
                  </a:schemeClr>
                </a:solidFill>
                <a:latin typeface="幼圆" panose="02010509060101010101" pitchFamily="49" charset="-122"/>
                <a:ea typeface="幼圆" panose="02010509060101010101" pitchFamily="49" charset="-122"/>
                <a:cs typeface="+mj-cs"/>
              </a:rPr>
              <a:t>需要的是一个地址，</a:t>
            </a:r>
            <a:r>
              <a:rPr lang="en-US" altLang="zh-CN" dirty="0">
                <a:solidFill>
                  <a:schemeClr val="bg2">
                    <a:lumMod val="25000"/>
                  </a:schemeClr>
                </a:solidFill>
                <a:latin typeface="幼圆" panose="02010509060101010101" pitchFamily="49" charset="-122"/>
                <a:ea typeface="幼圆" panose="02010509060101010101" pitchFamily="49" charset="-122"/>
                <a:cs typeface="+mj-cs"/>
              </a:rPr>
              <a:t>a</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前面必须要加取地址符</a:t>
            </a:r>
            <a:r>
              <a:rPr lang="en-US" altLang="zh-CN" dirty="0">
                <a:solidFill>
                  <a:schemeClr val="bg2">
                    <a:lumMod val="25000"/>
                  </a:schemeClr>
                </a:solidFill>
                <a:latin typeface="幼圆" panose="02010509060101010101" pitchFamily="49" charset="-122"/>
                <a:ea typeface="幼圆" panose="02010509060101010101" pitchFamily="49" charset="-122"/>
                <a:cs typeface="+mj-cs"/>
              </a:rPr>
              <a:t>&amp;</a:t>
            </a:r>
            <a:r>
              <a:rPr lang="zh-CN" altLang="zh-CN" dirty="0">
                <a:solidFill>
                  <a:schemeClr val="bg2">
                    <a:lumMod val="25000"/>
                  </a:schemeClr>
                </a:solidFill>
                <a:latin typeface="幼圆" panose="02010509060101010101" pitchFamily="49" charset="-122"/>
                <a:ea typeface="幼圆" panose="02010509060101010101" pitchFamily="49" charset="-122"/>
                <a:cs typeface="+mj-cs"/>
              </a:rPr>
              <a:t>，否则是不对的。 </a:t>
            </a:r>
          </a:p>
          <a:p>
            <a:endParaRPr lang="zh-CN" altLang="en-US"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58593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26383"/>
            <a:ext cx="11193880" cy="4769312"/>
          </a:xfrm>
        </p:spPr>
        <p:txBody>
          <a:bodyPr/>
          <a:lstStyle/>
          <a:p>
            <a:pPr marL="0" indent="0">
              <a:buNone/>
            </a:pPr>
            <a:r>
              <a:rPr lang="en-US" altLang="zh-CN" dirty="0">
                <a:solidFill>
                  <a:schemeClr val="bg2">
                    <a:lumMod val="25000"/>
                  </a:schemeClr>
                </a:solidFill>
                <a:cs typeface="+mj-cs"/>
              </a:rPr>
              <a:t>8.1.3 </a:t>
            </a:r>
            <a:r>
              <a:rPr lang="zh-CN" altLang="zh-CN" dirty="0">
                <a:solidFill>
                  <a:schemeClr val="bg2">
                    <a:lumMod val="25000"/>
                  </a:schemeClr>
                </a:solidFill>
                <a:cs typeface="+mj-cs"/>
              </a:rPr>
              <a:t>多级指针</a:t>
            </a:r>
          </a:p>
          <a:p>
            <a:r>
              <a:rPr lang="zh-CN" altLang="zh-CN" dirty="0">
                <a:solidFill>
                  <a:schemeClr val="bg2">
                    <a:lumMod val="25000"/>
                  </a:schemeClr>
                </a:solidFill>
                <a:cs typeface="+mj-cs"/>
              </a:rPr>
              <a:t>程序在运行时，编译系统也会为指针变量分配存储空间，也就是说，指针变量也占用存储单元，因编译系统不同，一个指针变量占用的存储单元个数为</a:t>
            </a:r>
            <a:r>
              <a:rPr lang="en-US" altLang="zh-CN" dirty="0">
                <a:solidFill>
                  <a:schemeClr val="bg2">
                    <a:lumMod val="25000"/>
                  </a:schemeClr>
                </a:solidFill>
                <a:cs typeface="+mj-cs"/>
              </a:rPr>
              <a:t>4</a:t>
            </a:r>
            <a:r>
              <a:rPr lang="zh-CN" altLang="zh-CN" dirty="0">
                <a:solidFill>
                  <a:schemeClr val="bg2">
                    <a:lumMod val="25000"/>
                  </a:schemeClr>
                </a:solidFill>
                <a:cs typeface="+mj-cs"/>
              </a:rPr>
              <a:t>个或</a:t>
            </a:r>
            <a:r>
              <a:rPr lang="en-US" altLang="zh-CN" dirty="0">
                <a:solidFill>
                  <a:schemeClr val="bg2">
                    <a:lumMod val="25000"/>
                  </a:schemeClr>
                </a:solidFill>
                <a:cs typeface="+mj-cs"/>
              </a:rPr>
              <a:t>8</a:t>
            </a:r>
            <a:r>
              <a:rPr lang="zh-CN" altLang="zh-CN" dirty="0">
                <a:solidFill>
                  <a:schemeClr val="bg2">
                    <a:lumMod val="25000"/>
                  </a:schemeClr>
                </a:solidFill>
                <a:cs typeface="+mj-cs"/>
              </a:rPr>
              <a:t>个</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既然</a:t>
            </a:r>
            <a:r>
              <a:rPr lang="zh-CN" altLang="zh-CN" dirty="0">
                <a:solidFill>
                  <a:schemeClr val="bg2">
                    <a:lumMod val="25000"/>
                  </a:schemeClr>
                </a:solidFill>
                <a:cs typeface="+mj-cs"/>
              </a:rPr>
              <a:t>指针变量也占用存储单元，同样也可以有指向指针变量的指针变量。如果一个变量的值是另外一个指针变量的地址，则称该变量为指向指针的指针变量。</a:t>
            </a:r>
          </a:p>
          <a:p>
            <a:r>
              <a:rPr lang="zh-CN" altLang="zh-CN" dirty="0">
                <a:solidFill>
                  <a:schemeClr val="bg2">
                    <a:lumMod val="25000"/>
                  </a:schemeClr>
                </a:solidFill>
                <a:cs typeface="+mj-cs"/>
              </a:rPr>
              <a:t>指针变量指向的是整型、实型、字符型、结构体类型等非指针型数据时，该指针变量称为一级指针变量</a:t>
            </a:r>
            <a:r>
              <a:rPr lang="zh-CN" altLang="zh-CN" dirty="0" smtClean="0">
                <a:solidFill>
                  <a:schemeClr val="bg2">
                    <a:lumMod val="25000"/>
                  </a:schemeClr>
                </a:solidFill>
                <a:cs typeface="+mj-cs"/>
              </a:rPr>
              <a:t>；指针</a:t>
            </a:r>
            <a:r>
              <a:rPr lang="zh-CN" altLang="zh-CN" dirty="0">
                <a:solidFill>
                  <a:schemeClr val="bg2">
                    <a:lumMod val="25000"/>
                  </a:schemeClr>
                </a:solidFill>
                <a:cs typeface="+mj-cs"/>
              </a:rPr>
              <a:t>变量指向的是一级指针变量，该变量称为二级指针变量；指针变量指向的是二级指针变量，该变量称为三级指针变量，……二级及二级以上的指针变量统称为多级指针变量。</a:t>
            </a:r>
          </a:p>
          <a:p>
            <a:endParaRPr lang="zh-CN" altLang="en-US" dirty="0"/>
          </a:p>
        </p:txBody>
      </p:sp>
    </p:spTree>
    <p:extLst>
      <p:ext uri="{BB962C8B-B14F-4D97-AF65-F5344CB8AC3E}">
        <p14:creationId xmlns:p14="http://schemas.microsoft.com/office/powerpoint/2010/main" val="3954482120"/>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E8C63A-4744-4DE4-BB49-0FF0B5375C60}">
  <ds:schemaRefs>
    <ds:schemaRef ds:uri="http://schemas.microsoft.com/sharepoint/v3/contenttype/forms"/>
  </ds:schemaRefs>
</ds:datastoreItem>
</file>

<file path=customXml/itemProps3.xml><?xml version="1.0" encoding="utf-8"?>
<ds:datastoreItem xmlns:ds="http://schemas.openxmlformats.org/officeDocument/2006/customXml" ds:itemID="{950072C5-DDE0-4258-BA7A-4D4B80DFA632}">
  <ds:schemaRefs>
    <ds:schemaRef ds:uri="http://purl.org/dc/elements/1.1/"/>
    <ds:schemaRef ds:uri="http://purl.org/dc/terms/"/>
    <ds:schemaRef ds:uri="http://schemas.microsoft.com/office/2006/metadata/properties"/>
    <ds:schemaRef ds:uri="16c05727-aa75-4e4a-9b5f-8a80a1165891"/>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11636</Words>
  <PresentationFormat>宽屏</PresentationFormat>
  <Paragraphs>697</Paragraphs>
  <Slides>62</Slides>
  <Notes>3</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62</vt:i4>
      </vt:variant>
    </vt:vector>
  </HeadingPairs>
  <TitlesOfParts>
    <vt:vector size="70" baseType="lpstr">
      <vt:lpstr>Microsoft YaHei UI</vt:lpstr>
      <vt:lpstr>幼圆</vt:lpstr>
      <vt:lpstr>Arial</vt:lpstr>
      <vt:lpstr>Segoe UI</vt:lpstr>
      <vt:lpstr>Segoe UI Light</vt:lpstr>
      <vt:lpstr>Wingdings</vt:lpstr>
      <vt:lpstr>欢迎文档</vt:lpstr>
      <vt:lpstr>Visio.Drawing.11</vt:lpstr>
      <vt:lpstr>C语言程序设计</vt:lpstr>
      <vt:lpstr>第8章 指针</vt:lpstr>
      <vt:lpstr>8.1 指针与指针变量</vt:lpstr>
      <vt:lpstr>㈡ 指针与指针变量</vt:lpstr>
      <vt:lpstr>C语言中引入指针，可以带来如下好处：</vt:lpstr>
      <vt:lpstr>8.1.2 指针变量的定义与初始化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2024-02-14T01:53:27Z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