
<file path=[Content_Types].xml><?xml version="1.0" encoding="utf-8"?>
<Types xmlns="http://schemas.openxmlformats.org/package/2006/content-types">
  <Default Extension="bin" ContentType="application/vnd.openxmlformats-officedocument.oleObject"/>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4"/>
  </p:sldMasterIdLst>
  <p:notesMasterIdLst>
    <p:notesMasterId r:id="rId25"/>
  </p:notesMasterIdLst>
  <p:handoutMasterIdLst>
    <p:handoutMasterId r:id="rId26"/>
  </p:handoutMasterIdLst>
  <p:sldIdLst>
    <p:sldId id="256" r:id="rId5"/>
    <p:sldId id="284" r:id="rId6"/>
    <p:sldId id="319" r:id="rId7"/>
    <p:sldId id="285" r:id="rId8"/>
    <p:sldId id="286" r:id="rId9"/>
    <p:sldId id="328" r:id="rId10"/>
    <p:sldId id="329" r:id="rId11"/>
    <p:sldId id="330" r:id="rId12"/>
    <p:sldId id="331" r:id="rId13"/>
    <p:sldId id="332" r:id="rId14"/>
    <p:sldId id="333" r:id="rId15"/>
    <p:sldId id="287" r:id="rId16"/>
    <p:sldId id="288" r:id="rId17"/>
    <p:sldId id="321" r:id="rId18"/>
    <p:sldId id="325" r:id="rId19"/>
    <p:sldId id="324" r:id="rId20"/>
    <p:sldId id="326" r:id="rId21"/>
    <p:sldId id="322" r:id="rId22"/>
    <p:sldId id="327" r:id="rId23"/>
    <p:sldId id="282" r:id="rId24"/>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欢迎" id="{E75E278A-FF0E-49A4-B170-79828D63BBAD}">
          <p14:sldIdLst>
            <p14:sldId id="256"/>
          </p14:sldIdLst>
        </p14:section>
        <p14:section name="设计、平滑、添加注释、协作、操作说明搜索" id="{B9B51309-D148-4332-87C2-07BE32FBCA3B}">
          <p14:sldIdLst>
            <p14:sldId id="284"/>
            <p14:sldId id="319"/>
            <p14:sldId id="285"/>
            <p14:sldId id="286"/>
            <p14:sldId id="328"/>
            <p14:sldId id="329"/>
            <p14:sldId id="330"/>
            <p14:sldId id="331"/>
            <p14:sldId id="332"/>
            <p14:sldId id="333"/>
            <p14:sldId id="287"/>
            <p14:sldId id="288"/>
            <p14:sldId id="321"/>
            <p14:sldId id="325"/>
            <p14:sldId id="324"/>
            <p14:sldId id="326"/>
            <p14:sldId id="322"/>
            <p14:sldId id="327"/>
          </p14:sldIdLst>
        </p14:section>
        <p14:section name="了解详细信息" id="{2CC34DB2-6590-42C0-AD4B-A04C6060184E}">
          <p14:sldIdLst>
            <p14:sldId id="28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4726"/>
    <a:srgbClr val="404040"/>
    <a:srgbClr val="FF9B45"/>
    <a:srgbClr val="DD462F"/>
    <a:srgbClr val="F8CFB6"/>
    <a:srgbClr val="F8CAB6"/>
    <a:srgbClr val="923922"/>
    <a:srgbClr val="F5F5F5"/>
    <a:srgbClr val="F2F2F2"/>
    <a:srgbClr val="D2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241" autoAdjust="0"/>
  </p:normalViewPr>
  <p:slideViewPr>
    <p:cSldViewPr snapToGrid="0">
      <p:cViewPr varScale="1">
        <p:scale>
          <a:sx n="102" d="100"/>
          <a:sy n="102" d="100"/>
        </p:scale>
        <p:origin x="144" y="30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7" d="100"/>
          <a:sy n="77" d="100"/>
        </p:scale>
        <p:origin x="401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8DCC1CE-327E-4905-BC7C-3C0AE3B60D6C}" type="datetime1">
              <a:rPr lang="zh-CN" altLang="en-US" smtClean="0">
                <a:latin typeface="Microsoft YaHei UI" panose="020B0503020204020204" pitchFamily="34" charset="-122"/>
                <a:ea typeface="Microsoft YaHei UI" panose="020B0503020204020204" pitchFamily="34" charset="-122"/>
              </a:rPr>
              <a:t>2024/2/12</a:t>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zh-CN" altLang="en-US">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C679768-A2FC-4D08-91F6-8DCE6C566B36}" type="slidenum">
              <a:rPr lang="en-US" altLang="zh-CN" smtClean="0">
                <a:latin typeface="Microsoft YaHei UI" panose="020B0503020204020204" pitchFamily="34" charset="-122"/>
                <a:ea typeface="Microsoft YaHei UI" panose="020B0503020204020204" pitchFamily="34" charset="-122"/>
              </a:rPr>
              <a:t>‹#›</a:t>
            </a:fld>
            <a:endParaRPr lang="zh-CN" altLang="en-US">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56F2ECAB-FF34-48C3-94CF-D49698A33E3C}" type="datetime1">
              <a:rPr lang="zh-CN" altLang="en-US" smtClean="0"/>
              <a:pPr/>
              <a:t>2024/2/12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F61EA0F-A667-4B49-8422-0062BC55E249}" type="slidenum">
              <a:rPr lang="en-US" altLang="zh-CN" smtClean="0"/>
              <a:pPr/>
              <a:t>‹#›</a:t>
            </a:fld>
            <a:endParaRPr lang="zh-CN" alt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endParaRPr lang="zh-CN" altLang="en-US" noProof="0" dirty="0">
              <a:latin typeface="Microsoft YaHei UI" panose="020B0503020204020204" pitchFamily="34" charset="-122"/>
              <a:ea typeface="Microsoft YaHei UI" panose="020B0503020204020204" pitchFamily="34" charset="-122"/>
            </a:endParaRPr>
          </a:p>
        </p:txBody>
      </p:sp>
      <p:sp>
        <p:nvSpPr>
          <p:cNvPr id="4" name="幻灯片编号占位符 3"/>
          <p:cNvSpPr>
            <a:spLocks noGrp="1"/>
          </p:cNvSpPr>
          <p:nvPr>
            <p:ph type="sldNum" sz="quarter" idx="10"/>
          </p:nvPr>
        </p:nvSpPr>
        <p:spPr/>
        <p:txBody>
          <a:bodyPr rtlCol="0"/>
          <a:lstStyle/>
          <a:p>
            <a:pPr rtl="0"/>
            <a:fld id="{DF61EA0F-A667-4B49-8422-0062BC55E249}" type="slidenum">
              <a:rPr lang="en-US" altLang="zh-CN" smtClean="0"/>
              <a:t>1</a:t>
            </a:fld>
            <a:endParaRPr lang="zh-CN" altLang="en-US"/>
          </a:p>
        </p:txBody>
      </p:sp>
    </p:spTree>
    <p:extLst>
      <p:ext uri="{BB962C8B-B14F-4D97-AF65-F5344CB8AC3E}">
        <p14:creationId xmlns:p14="http://schemas.microsoft.com/office/powerpoint/2010/main" val="101176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p>
            <a:pPr rtl="0"/>
            <a:r>
              <a:rPr lang="zh-CN" altLang="en-US" noProof="0" dirty="0">
                <a:latin typeface="Microsoft YaHei UI" panose="020B0503020204020204" pitchFamily="34" charset="-122"/>
                <a:ea typeface="Microsoft YaHei UI" panose="020B0503020204020204" pitchFamily="34" charset="-122"/>
              </a:rPr>
              <a:t>在“幻灯片放映”模式下，选择箭头访问相应链接。</a:t>
            </a:r>
          </a:p>
        </p:txBody>
      </p:sp>
      <p:sp>
        <p:nvSpPr>
          <p:cNvPr id="4" name="灯片编号占位符 3"/>
          <p:cNvSpPr>
            <a:spLocks noGrp="1"/>
          </p:cNvSpPr>
          <p:nvPr>
            <p:ph type="sldNum" sz="quarter" idx="10"/>
          </p:nvPr>
        </p:nvSpPr>
        <p:spPr/>
        <p:txBody>
          <a:bodyPr rtlCol="0"/>
          <a:lstStyle/>
          <a:p>
            <a:pPr rtl="0"/>
            <a:fld id="{DF61EA0F-A667-4B49-8422-0062BC55E249}" type="slidenum">
              <a:rPr lang="en-US" altLang="zh-CN" smtClean="0"/>
              <a:t>20</a:t>
            </a:fld>
            <a:endParaRPr lang="zh-CN" altLang="en-US"/>
          </a:p>
        </p:txBody>
      </p:sp>
    </p:spTree>
    <p:extLst>
      <p:ext uri="{BB962C8B-B14F-4D97-AF65-F5344CB8AC3E}">
        <p14:creationId xmlns:p14="http://schemas.microsoft.com/office/powerpoint/2010/main" val="342178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长方形 6"/>
          <p:cNvSpPr/>
          <p:nvPr userDrawn="1"/>
        </p:nvSpPr>
        <p:spPr bwMode="blackWhite">
          <a:xfrm>
            <a:off x="254950" y="262784"/>
            <a:ext cx="11682101" cy="633243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Tree>
    <p:extLst>
      <p:ext uri="{BB962C8B-B14F-4D97-AF65-F5344CB8AC3E}">
        <p14:creationId xmlns:p14="http://schemas.microsoft.com/office/powerpoint/2010/main" val="1718549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矩形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cxnSp>
        <p:nvCxnSpPr>
          <p:cNvPr id="12" name="直接连接符​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a:xfrm>
            <a:off x="521207" y="448056"/>
            <a:ext cx="6877119" cy="640080"/>
          </a:xfrm>
        </p:spPr>
        <p:txBody>
          <a:bodyPr rtlCol="0" anchor="b" anchorCtr="0">
            <a:normAutofit/>
          </a:bodyPr>
          <a:lstStyle>
            <a:lvl1pPr>
              <a:defRPr sz="2800">
                <a:solidFill>
                  <a:schemeClr val="bg2">
                    <a:lumMod val="25000"/>
                  </a:schemeClr>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3" name="内容占位符 2"/>
          <p:cNvSpPr>
            <a:spLocks noGrp="1"/>
          </p:cNvSpPr>
          <p:nvPr>
            <p:ph sz="quarter" idx="10"/>
          </p:nvPr>
        </p:nvSpPr>
        <p:spPr>
          <a:xfrm>
            <a:off x="539496" y="1435607"/>
            <a:ext cx="11193880" cy="4660087"/>
          </a:xfrm>
        </p:spPr>
        <p:txBody>
          <a:bodyPr vert="horz" lIns="91440" tIns="45720" rIns="91440" bIns="45720" rtlCol="0">
            <a:normAutofit/>
          </a:bodyPr>
          <a:lstStyle>
            <a:lvl1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120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120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3CF7612A-7C7D-41EF-9275-BA82F6A6A076}" type="datetime1">
              <a:rPr lang="zh-CN" altLang="en-US" smtClean="0"/>
              <a:t>2024/2/12</a:t>
            </a:fld>
            <a:endParaRPr lang="zh-CN" altLang="en-US"/>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长方形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10" name="矩形 9"/>
          <p:cNvSpPr/>
          <p:nvPr userDrawn="1"/>
        </p:nvSpPr>
        <p:spPr bwMode="blackWhite">
          <a:xfrm>
            <a:off x="254950" y="262784"/>
            <a:ext cx="11682101" cy="2072643"/>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 1"/>
          <p:cNvSpPr>
            <a:spLocks noGrp="1"/>
          </p:cNvSpPr>
          <p:nvPr>
            <p:ph type="title"/>
          </p:nvPr>
        </p:nvSpPr>
        <p:spPr>
          <a:xfrm>
            <a:off x="521208" y="1536192"/>
            <a:ext cx="6876288" cy="640080"/>
          </a:xfrm>
        </p:spPr>
        <p:txBody>
          <a:bodyPr rtlCol="0">
            <a:normAutofit/>
          </a:bodyPr>
          <a:lstStyle>
            <a:lvl1pPr>
              <a:defRPr sz="36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smtClean="0"/>
              <a:t>单击此处编辑母版标题样式</a:t>
            </a:r>
            <a:endParaRPr lang="zh-CN" altLang="en-US" noProof="0"/>
          </a:p>
        </p:txBody>
      </p:sp>
      <p:sp>
        <p:nvSpPr>
          <p:cNvPr id="7" name="内容占位符 6"/>
          <p:cNvSpPr>
            <a:spLocks noGrp="1"/>
          </p:cNvSpPr>
          <p:nvPr>
            <p:ph sz="quarter" idx="13"/>
          </p:nvPr>
        </p:nvSpPr>
        <p:spPr>
          <a:xfrm>
            <a:off x="539495" y="2560320"/>
            <a:ext cx="11397555" cy="3977640"/>
          </a:xfrm>
        </p:spPr>
        <p:txBody>
          <a:bodyPr vert="horz" lIns="91440" tIns="45720" rIns="91440" bIns="45720" rtlCol="0">
            <a:normAutofit/>
          </a:bodyPr>
          <a:lstStyle>
            <a:lvl1pPr>
              <a:defRPr lang="en-US" sz="2400" smtClean="0">
                <a:solidFill>
                  <a:schemeClr val="tx1">
                    <a:lumMod val="75000"/>
                    <a:lumOff val="25000"/>
                  </a:schemeClr>
                </a:solidFill>
                <a:latin typeface="Microsoft YaHei UI" panose="020B0503020204020204" pitchFamily="34" charset="-122"/>
                <a:ea typeface="Microsoft YaHei UI" panose="020B0503020204020204" pitchFamily="34" charset="-122"/>
              </a:defRPr>
            </a:lvl1pPr>
            <a:lvl2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2pPr>
            <a:lvl3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3pPr>
            <a:lvl4pPr>
              <a:defRPr lang="en-US" sz="1200" dirty="0" smtClean="0">
                <a:solidFill>
                  <a:schemeClr val="tx1">
                    <a:lumMod val="75000"/>
                    <a:lumOff val="25000"/>
                  </a:schemeClr>
                </a:solidFill>
                <a:latin typeface="Microsoft YaHei UI" panose="020B0503020204020204" pitchFamily="34" charset="-122"/>
                <a:ea typeface="Microsoft YaHei UI" panose="020B0503020204020204" pitchFamily="34" charset="-122"/>
              </a:defRPr>
            </a:lvl4pPr>
            <a:lvl5pPr>
              <a:defRPr lang="en-US" sz="1200" dirty="0">
                <a:solidFill>
                  <a:schemeClr val="tx1">
                    <a:lumMod val="75000"/>
                    <a:lumOff val="25000"/>
                  </a:schemeClr>
                </a:solidFill>
                <a:latin typeface="Microsoft YaHei UI" panose="020B0503020204020204" pitchFamily="34" charset="-122"/>
                <a:ea typeface="Microsoft YaHei UI" panose="020B0503020204020204" pitchFamily="34" charset="-122"/>
              </a:defRPr>
            </a:lvl5pPr>
          </a:lstStyle>
          <a:p>
            <a:pPr marL="0" lvl="0" indent="0" rtl="0">
              <a:lnSpc>
                <a:spcPct val="150000"/>
              </a:lnSpc>
              <a:spcBef>
                <a:spcPts val="1000"/>
              </a:spcBef>
              <a:spcAft>
                <a:spcPts val="1200"/>
              </a:spcAft>
              <a:buNone/>
            </a:pPr>
            <a:r>
              <a:rPr lang="zh-CN" altLang="en-US" noProof="0" smtClean="0"/>
              <a:t>编辑母版文本样式</a:t>
            </a:r>
          </a:p>
          <a:p>
            <a:pPr marL="0" lvl="1" indent="0" rtl="0">
              <a:lnSpc>
                <a:spcPct val="150000"/>
              </a:lnSpc>
              <a:spcBef>
                <a:spcPts val="1000"/>
              </a:spcBef>
              <a:spcAft>
                <a:spcPts val="1200"/>
              </a:spcAft>
              <a:buNone/>
            </a:pPr>
            <a:r>
              <a:rPr lang="zh-CN" altLang="en-US" noProof="0" smtClean="0"/>
              <a:t>第二级</a:t>
            </a:r>
          </a:p>
          <a:p>
            <a:pPr marL="0" lvl="2" indent="0" rtl="0">
              <a:lnSpc>
                <a:spcPct val="150000"/>
              </a:lnSpc>
              <a:spcBef>
                <a:spcPts val="1000"/>
              </a:spcBef>
              <a:spcAft>
                <a:spcPts val="1200"/>
              </a:spcAft>
              <a:buNone/>
            </a:pPr>
            <a:r>
              <a:rPr lang="zh-CN" altLang="en-US" noProof="0" smtClean="0"/>
              <a:t>第三级</a:t>
            </a:r>
          </a:p>
          <a:p>
            <a:pPr marL="0" lvl="3" indent="0" rtl="0">
              <a:lnSpc>
                <a:spcPct val="150000"/>
              </a:lnSpc>
              <a:spcBef>
                <a:spcPts val="1000"/>
              </a:spcBef>
              <a:spcAft>
                <a:spcPts val="1200"/>
              </a:spcAft>
              <a:buNone/>
            </a:pPr>
            <a:r>
              <a:rPr lang="zh-CN" altLang="en-US" noProof="0" smtClean="0"/>
              <a:t>第四级</a:t>
            </a:r>
          </a:p>
          <a:p>
            <a:pPr marL="0" lvl="4" indent="0" rtl="0">
              <a:lnSpc>
                <a:spcPct val="150000"/>
              </a:lnSpc>
              <a:spcBef>
                <a:spcPts val="1000"/>
              </a:spcBef>
              <a:spcAft>
                <a:spcPts val="1200"/>
              </a:spcAft>
              <a:buNone/>
            </a:pPr>
            <a:r>
              <a:rPr lang="zh-CN" altLang="en-US" noProof="0" smtClean="0"/>
              <a:t>第五级</a:t>
            </a:r>
            <a:endParaRPr lang="zh-CN" altLang="en-US" noProof="0"/>
          </a:p>
        </p:txBody>
      </p:sp>
    </p:spTree>
    <p:extLst>
      <p:ext uri="{BB962C8B-B14F-4D97-AF65-F5344CB8AC3E}">
        <p14:creationId xmlns:p14="http://schemas.microsoft.com/office/powerpoint/2010/main" val="1335655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7AEDD90-D23B-403B-B5EA-6AC8650D7B7F}" type="datetimeFigureOut">
              <a:rPr lang="zh-CN" altLang="en-US" smtClean="0"/>
              <a:t>2024/2/12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6AC439-9179-4CA0-B266-B54342FAFC68}" type="slidenum">
              <a:rPr lang="zh-CN" altLang="en-US" smtClean="0"/>
              <a:t>‹#›</a:t>
            </a:fld>
            <a:endParaRPr lang="zh-CN" altLang="en-US"/>
          </a:p>
        </p:txBody>
      </p:sp>
    </p:spTree>
    <p:extLst>
      <p:ext uri="{BB962C8B-B14F-4D97-AF65-F5344CB8AC3E}">
        <p14:creationId xmlns:p14="http://schemas.microsoft.com/office/powerpoint/2010/main" val="2983968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rtl="0"/>
            <a:endParaRPr lang="zh-CN" altLang="en-US" sz="1800" noProof="0">
              <a:latin typeface="Microsoft YaHei UI" panose="020B0503020204020204" pitchFamily="34" charset="-122"/>
              <a:ea typeface="Microsoft YaHei UI" panose="020B0503020204020204" pitchFamily="34" charset="-122"/>
            </a:endParaRPr>
          </a:p>
        </p:txBody>
      </p:sp>
      <p:sp>
        <p:nvSpPr>
          <p:cNvPr id="2" name="标题占位符 1"/>
          <p:cNvSpPr>
            <a:spLocks noGrp="1"/>
          </p:cNvSpPr>
          <p:nvPr>
            <p:ph type="title"/>
          </p:nvPr>
        </p:nvSpPr>
        <p:spPr>
          <a:xfrm>
            <a:off x="521208" y="448056"/>
            <a:ext cx="11066358" cy="640080"/>
          </a:xfrm>
          <a:prstGeom prst="rect">
            <a:avLst/>
          </a:prstGeom>
        </p:spPr>
        <p:txBody>
          <a:bodyPr vert="horz" lIns="91440" tIns="45720" rIns="91440" bIns="45720" rtlCol="0" anchor="b" anchorCtr="0">
            <a:normAutofit/>
          </a:bodyPr>
          <a:lstStyle/>
          <a:p>
            <a:pPr rtl="0"/>
            <a:r>
              <a:rPr lang="zh-CN" altLang="en-US" noProof="0" dirty="0"/>
              <a:t>单击此处编辑母版标题样式</a:t>
            </a:r>
          </a:p>
        </p:txBody>
      </p:sp>
      <p:sp>
        <p:nvSpPr>
          <p:cNvPr id="3" name="文本占位符 2"/>
          <p:cNvSpPr>
            <a:spLocks noGrp="1"/>
          </p:cNvSpPr>
          <p:nvPr>
            <p:ph type="body" idx="1"/>
          </p:nvPr>
        </p:nvSpPr>
        <p:spPr>
          <a:xfrm>
            <a:off x="539496" y="1375873"/>
            <a:ext cx="11048070" cy="4719822"/>
          </a:xfrm>
          <a:prstGeom prst="rect">
            <a:avLst/>
          </a:prstGeom>
        </p:spPr>
        <p:txBody>
          <a:bodyPr vert="horz" lIns="91440" tIns="45720" rIns="91440" bIns="45720" rtlCol="0">
            <a:normAutofit/>
          </a:bodyPr>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03B070BE-7F39-4CFE-B298-8B89566852DF}" type="datetime1">
              <a:rPr lang="zh-CN" altLang="en-US" smtClean="0"/>
              <a:t>2024/2/12</a:t>
            </a:fld>
            <a:endParaRPr lang="zh-CN" altLang="en-US"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latin typeface="Microsoft YaHei UI" panose="020B0503020204020204" pitchFamily="34" charset="-122"/>
                <a:ea typeface="Microsoft YaHei UI" panose="020B0503020204020204" pitchFamily="34" charset="-122"/>
              </a:defRPr>
            </a:lvl1pPr>
          </a:lstStyle>
          <a:p>
            <a:fld id="{9860EDB8-5305-433F-BE41-D7A86D811DB3}" type="slidenum">
              <a:rPr lang="en-US" altLang="zh-CN" smtClean="0"/>
              <a:pPr/>
              <a:t>‹#›</a:t>
            </a:fld>
            <a:endParaRPr lang="zh-CN" altLang="en-US"/>
          </a:p>
        </p:txBody>
      </p:sp>
      <p:cxnSp>
        <p:nvCxnSpPr>
          <p:cNvPr id="8" name="直接连接符 7"/>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sldNum="0" hdr="0" ftr="0" dt="0"/>
  <p:txStyles>
    <p:titleStyle>
      <a:lvl1pPr algn="l" defTabSz="914400" rtl="0" eaLnBrk="1" latinLnBrk="0" hangingPunct="1">
        <a:spcBef>
          <a:spcPct val="0"/>
        </a:spcBef>
        <a:buNone/>
        <a:defRPr sz="28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342900" indent="-3429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1pPr>
      <a:lvl2pPr marL="2286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2pPr>
      <a:lvl3pPr marL="6858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a:solidFill>
            <a:schemeClr val="tx1"/>
          </a:solidFill>
          <a:latin typeface="幼圆" panose="02010509060101010101" pitchFamily="49" charset="-122"/>
          <a:ea typeface="幼圆" panose="02010509060101010101" pitchFamily="49" charset="-122"/>
          <a:cs typeface="+mn-cs"/>
        </a:defRPr>
      </a:lvl3pPr>
      <a:lvl4pPr marL="11430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4pPr>
      <a:lvl5pPr marL="1600200" indent="-228600" algn="l" defTabSz="914400" rtl="0" eaLnBrk="1" latinLnBrk="0" hangingPunct="1">
        <a:lnSpc>
          <a:spcPct val="150000"/>
        </a:lnSpc>
        <a:spcBef>
          <a:spcPts val="0"/>
        </a:spcBef>
        <a:spcAft>
          <a:spcPts val="0"/>
        </a:spcAft>
        <a:buClr>
          <a:srgbClr val="FF0000"/>
        </a:buClr>
        <a:buSzPct val="85000"/>
        <a:buFont typeface="Wingdings" panose="05000000000000000000" pitchFamily="2" charset="2"/>
        <a:buChar char="n"/>
        <a:defRPr lang="en-US" sz="2400" kern="1200" dirty="0" smtClean="0">
          <a:solidFill>
            <a:schemeClr val="tx1"/>
          </a:solidFill>
          <a:latin typeface="幼圆" panose="02010509060101010101" pitchFamily="49" charset="-122"/>
          <a:ea typeface="幼圆" panose="02010509060101010101" pitchFamily="49" charset="-122"/>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en-US"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64324"/>
            <a:ext cx="10515600" cy="2387600"/>
          </a:xfrm>
        </p:spPr>
        <p:txBody>
          <a:bodyPr rtlCol="0" anchor="ctr" anchorCtr="0">
            <a:normAutofit/>
          </a:bodyPr>
          <a:lstStyle/>
          <a:p>
            <a:pPr rtl="0"/>
            <a:r>
              <a:rPr lang="en-US" altLang="zh-CN" sz="4800" dirty="0" smtClean="0">
                <a:solidFill>
                  <a:schemeClr val="bg1"/>
                </a:solidFill>
              </a:rPr>
              <a:t>C</a:t>
            </a:r>
            <a:r>
              <a:rPr lang="zh-CN" altLang="en-US" sz="4800" dirty="0" smtClean="0">
                <a:solidFill>
                  <a:schemeClr val="bg1"/>
                </a:solidFill>
              </a:rPr>
              <a:t>语言程序设计</a:t>
            </a:r>
            <a:endParaRPr lang="en-US" altLang="zh-CN" sz="4800" dirty="0">
              <a:solidFill>
                <a:schemeClr val="bg1"/>
              </a:solidFill>
            </a:endParaRPr>
          </a:p>
        </p:txBody>
      </p:sp>
      <p:sp>
        <p:nvSpPr>
          <p:cNvPr id="3" name="副标题 2"/>
          <p:cNvSpPr>
            <a:spLocks noGrp="1"/>
          </p:cNvSpPr>
          <p:nvPr>
            <p:ph type="subTitle" idx="4294967295"/>
          </p:nvPr>
        </p:nvSpPr>
        <p:spPr>
          <a:xfrm>
            <a:off x="838200" y="3551924"/>
            <a:ext cx="9582736" cy="1137793"/>
          </a:xfrm>
        </p:spPr>
        <p:txBody>
          <a:bodyPr rtlCol="0">
            <a:normAutofit/>
          </a:bodyPr>
          <a:lstStyle/>
          <a:p>
            <a:pPr marL="0" indent="0">
              <a:buNone/>
            </a:pPr>
            <a:r>
              <a:rPr lang="zh-CN" altLang="en-US" sz="2400" dirty="0" smtClean="0">
                <a:solidFill>
                  <a:schemeClr val="bg1"/>
                </a:solidFill>
              </a:rPr>
              <a:t>第</a:t>
            </a:r>
            <a:r>
              <a:rPr lang="en-US" altLang="zh-CN" sz="2400" dirty="0" smtClean="0">
                <a:solidFill>
                  <a:schemeClr val="bg1"/>
                </a:solidFill>
              </a:rPr>
              <a:t>2</a:t>
            </a:r>
            <a:r>
              <a:rPr lang="zh-CN" altLang="en-US" dirty="0" smtClean="0">
                <a:solidFill>
                  <a:schemeClr val="bg1"/>
                </a:solidFill>
              </a:rPr>
              <a:t>章  </a:t>
            </a:r>
            <a:r>
              <a:rPr lang="en-US" altLang="zh-CN" dirty="0">
                <a:solidFill>
                  <a:schemeClr val="bg1"/>
                </a:solidFill>
              </a:rPr>
              <a:t>C</a:t>
            </a:r>
            <a:r>
              <a:rPr lang="zh-CN" altLang="en-US" dirty="0" smtClean="0">
                <a:solidFill>
                  <a:schemeClr val="bg1"/>
                </a:solidFill>
              </a:rPr>
              <a:t>语言的基本类型与表达式</a:t>
            </a:r>
            <a:endParaRPr lang="zh-CN" altLang="en-US" sz="2400" dirty="0">
              <a:solidFill>
                <a:schemeClr val="bg1"/>
              </a:solidFill>
            </a:endParaRPr>
          </a:p>
        </p:txBody>
      </p:sp>
    </p:spTree>
    <p:extLst>
      <p:ext uri="{BB962C8B-B14F-4D97-AF65-F5344CB8AC3E}">
        <p14:creationId xmlns:p14="http://schemas.microsoft.com/office/powerpoint/2010/main" val="2471807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2.2.3  </a:t>
            </a:r>
            <a:r>
              <a:rPr lang="zh-CN" altLang="zh-CN" dirty="0"/>
              <a:t>实型（浮点型）</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42204"/>
            <a:ext cx="4164479" cy="4853491"/>
          </a:xfrm>
        </p:spPr>
        <p:txBody>
          <a:bodyPr>
            <a:normAutofit/>
          </a:bodyPr>
          <a:lstStyle/>
          <a:p>
            <a:r>
              <a:rPr lang="zh-CN" altLang="zh-CN" sz="2000" dirty="0"/>
              <a:t>实型即实数数据，用来表示具有小数点的实数，在</a:t>
            </a:r>
            <a:r>
              <a:rPr lang="en-US" altLang="zh-CN" sz="2000" dirty="0"/>
              <a:t>C</a:t>
            </a:r>
            <a:r>
              <a:rPr lang="zh-CN" altLang="zh-CN" sz="2000" dirty="0"/>
              <a:t>语言中实型又称为浮点型</a:t>
            </a:r>
            <a:r>
              <a:rPr lang="zh-CN" altLang="zh-CN" sz="2000" dirty="0" smtClean="0"/>
              <a:t>。</a:t>
            </a:r>
            <a:endParaRPr lang="en-US" altLang="zh-CN" sz="2000" dirty="0" smtClean="0"/>
          </a:p>
          <a:p>
            <a:r>
              <a:rPr lang="zh-CN" altLang="zh-CN" sz="2000" dirty="0" smtClean="0"/>
              <a:t>实</a:t>
            </a:r>
            <a:r>
              <a:rPr lang="zh-CN" altLang="zh-CN" sz="2000" dirty="0"/>
              <a:t>型数据又分为单精度型和双精度型</a:t>
            </a:r>
            <a:r>
              <a:rPr lang="zh-CN" altLang="zh-CN" sz="2000" dirty="0" smtClean="0"/>
              <a:t>两种</a:t>
            </a:r>
            <a:endParaRPr lang="en-US" altLang="zh-CN" sz="2000" dirty="0" smtClean="0"/>
          </a:p>
          <a:p>
            <a:r>
              <a:rPr lang="zh-CN" altLang="zh-CN" sz="2000" dirty="0" smtClean="0"/>
              <a:t>它们</a:t>
            </a:r>
            <a:r>
              <a:rPr lang="zh-CN" altLang="zh-CN" sz="2000" dirty="0"/>
              <a:t>所占内存字节数及取值范围如</a:t>
            </a:r>
            <a:r>
              <a:rPr lang="zh-CN" altLang="zh-CN" sz="2000" dirty="0" smtClean="0"/>
              <a:t>表</a:t>
            </a:r>
            <a:endParaRPr lang="zh-CN" altLang="zh-CN" sz="2000" dirty="0"/>
          </a:p>
        </p:txBody>
      </p:sp>
      <p:graphicFrame>
        <p:nvGraphicFramePr>
          <p:cNvPr id="4" name="表格 3"/>
          <p:cNvGraphicFramePr>
            <a:graphicFrameLocks noGrp="1"/>
          </p:cNvGraphicFramePr>
          <p:nvPr>
            <p:extLst>
              <p:ext uri="{D42A27DB-BD31-4B8C-83A1-F6EECF244321}">
                <p14:modId xmlns:p14="http://schemas.microsoft.com/office/powerpoint/2010/main" val="109302766"/>
              </p:ext>
            </p:extLst>
          </p:nvPr>
        </p:nvGraphicFramePr>
        <p:xfrm>
          <a:off x="5926413" y="1369981"/>
          <a:ext cx="5661153" cy="2298968"/>
        </p:xfrm>
        <a:graphic>
          <a:graphicData uri="http://schemas.openxmlformats.org/drawingml/2006/table">
            <a:tbl>
              <a:tblPr firstRow="1" firstCol="1" bandRow="1">
                <a:tableStyleId>{5C22544A-7EE6-4342-B048-85BDC9FD1C3A}</a:tableStyleId>
              </a:tblPr>
              <a:tblGrid>
                <a:gridCol w="764525">
                  <a:extLst>
                    <a:ext uri="{9D8B030D-6E8A-4147-A177-3AD203B41FA5}">
                      <a16:colId xmlns:a16="http://schemas.microsoft.com/office/drawing/2014/main" val="2178731635"/>
                    </a:ext>
                  </a:extLst>
                </a:gridCol>
                <a:gridCol w="695021">
                  <a:extLst>
                    <a:ext uri="{9D8B030D-6E8A-4147-A177-3AD203B41FA5}">
                      <a16:colId xmlns:a16="http://schemas.microsoft.com/office/drawing/2014/main" val="4192627503"/>
                    </a:ext>
                  </a:extLst>
                </a:gridCol>
                <a:gridCol w="953173">
                  <a:extLst>
                    <a:ext uri="{9D8B030D-6E8A-4147-A177-3AD203B41FA5}">
                      <a16:colId xmlns:a16="http://schemas.microsoft.com/office/drawing/2014/main" val="1130495109"/>
                    </a:ext>
                  </a:extLst>
                </a:gridCol>
                <a:gridCol w="2268047">
                  <a:extLst>
                    <a:ext uri="{9D8B030D-6E8A-4147-A177-3AD203B41FA5}">
                      <a16:colId xmlns:a16="http://schemas.microsoft.com/office/drawing/2014/main" val="2323602126"/>
                    </a:ext>
                  </a:extLst>
                </a:gridCol>
                <a:gridCol w="980387">
                  <a:extLst>
                    <a:ext uri="{9D8B030D-6E8A-4147-A177-3AD203B41FA5}">
                      <a16:colId xmlns:a16="http://schemas.microsoft.com/office/drawing/2014/main" val="2635987156"/>
                    </a:ext>
                  </a:extLst>
                </a:gridCol>
              </a:tblGrid>
              <a:tr h="745612">
                <a:tc>
                  <a:txBody>
                    <a:bodyPr/>
                    <a:lstStyle/>
                    <a:p>
                      <a:pPr algn="ctr">
                        <a:lnSpc>
                          <a:spcPct val="150000"/>
                        </a:lnSpc>
                        <a:spcAft>
                          <a:spcPts val="0"/>
                        </a:spcAft>
                      </a:pPr>
                      <a:r>
                        <a:rPr lang="zh-CN" sz="1200" kern="100" dirty="0">
                          <a:effectLst/>
                        </a:rPr>
                        <a:t>类型名称</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200" kern="100" dirty="0">
                          <a:effectLst/>
                        </a:rPr>
                        <a:t>关键字</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200" kern="100" dirty="0">
                          <a:effectLst/>
                        </a:rPr>
                        <a:t>字节数</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200" kern="100" dirty="0">
                          <a:effectLst/>
                        </a:rPr>
                        <a:t>取值范围</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200" kern="100">
                          <a:effectLst/>
                        </a:rPr>
                        <a:t>精度（位）</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70752736"/>
                  </a:ext>
                </a:extLst>
              </a:tr>
              <a:tr h="434941">
                <a:tc>
                  <a:txBody>
                    <a:bodyPr/>
                    <a:lstStyle/>
                    <a:p>
                      <a:pPr algn="ctr">
                        <a:lnSpc>
                          <a:spcPct val="150000"/>
                        </a:lnSpc>
                        <a:spcAft>
                          <a:spcPts val="0"/>
                        </a:spcAft>
                      </a:pPr>
                      <a:r>
                        <a:rPr lang="zh-CN" sz="1200" kern="100">
                          <a:effectLst/>
                        </a:rPr>
                        <a:t>单精度型</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kern="100">
                          <a:effectLst/>
                        </a:rPr>
                        <a:t>float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kern="100">
                          <a:effectLst/>
                        </a:rPr>
                        <a:t>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kern="100" dirty="0">
                          <a:effectLst/>
                        </a:rPr>
                        <a:t>0</a:t>
                      </a:r>
                      <a:r>
                        <a:rPr lang="zh-CN" sz="1200" kern="100" dirty="0">
                          <a:effectLst/>
                        </a:rPr>
                        <a:t>以及</a:t>
                      </a:r>
                      <a:r>
                        <a:rPr lang="en-US" sz="1200" kern="100" dirty="0">
                          <a:effectLst/>
                        </a:rPr>
                        <a:t>1.2</a:t>
                      </a:r>
                      <a:r>
                        <a:rPr lang="zh-CN" sz="1200" kern="100" dirty="0">
                          <a:effectLst/>
                        </a:rPr>
                        <a:t>×</a:t>
                      </a:r>
                      <a:r>
                        <a:rPr lang="en-US" sz="1200" kern="100" dirty="0">
                          <a:effectLst/>
                        </a:rPr>
                        <a:t>10</a:t>
                      </a:r>
                      <a:r>
                        <a:rPr lang="en-US" sz="1200" kern="100" baseline="30000" dirty="0">
                          <a:effectLst/>
                        </a:rPr>
                        <a:t>-38</a:t>
                      </a:r>
                      <a:r>
                        <a:rPr lang="zh-CN" sz="1200" kern="100" dirty="0">
                          <a:effectLst/>
                        </a:rPr>
                        <a:t>～</a:t>
                      </a:r>
                      <a:r>
                        <a:rPr lang="en-US" sz="1200" kern="100" dirty="0">
                          <a:effectLst/>
                        </a:rPr>
                        <a:t>3.4</a:t>
                      </a:r>
                      <a:r>
                        <a:rPr lang="zh-CN" sz="1200" kern="100" dirty="0">
                          <a:effectLst/>
                        </a:rPr>
                        <a:t>×</a:t>
                      </a:r>
                      <a:r>
                        <a:rPr lang="en-US" sz="1200" kern="100" dirty="0">
                          <a:effectLst/>
                        </a:rPr>
                        <a:t>10</a:t>
                      </a:r>
                      <a:r>
                        <a:rPr lang="en-US" sz="1200" kern="100" baseline="30000" dirty="0">
                          <a:effectLst/>
                        </a:rPr>
                        <a:t>38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kern="100" dirty="0">
                          <a:effectLst/>
                        </a:rPr>
                        <a:t>6</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42995561"/>
                  </a:ext>
                </a:extLst>
              </a:tr>
              <a:tr h="372805">
                <a:tc>
                  <a:txBody>
                    <a:bodyPr/>
                    <a:lstStyle/>
                    <a:p>
                      <a:pPr algn="ctr">
                        <a:lnSpc>
                          <a:spcPct val="150000"/>
                        </a:lnSpc>
                        <a:spcAft>
                          <a:spcPts val="0"/>
                        </a:spcAft>
                      </a:pPr>
                      <a:r>
                        <a:rPr lang="zh-CN" sz="1200" kern="100">
                          <a:effectLst/>
                        </a:rPr>
                        <a:t>双精度型</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kern="100">
                          <a:effectLst/>
                        </a:rPr>
                        <a:t>double</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200" kern="100">
                          <a:effectLst/>
                        </a:rPr>
                        <a:t>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200" kern="100">
                          <a:effectLst/>
                        </a:rPr>
                        <a:t>0</a:t>
                      </a:r>
                      <a:r>
                        <a:rPr lang="zh-CN" sz="1200" kern="100">
                          <a:effectLst/>
                        </a:rPr>
                        <a:t>以及</a:t>
                      </a:r>
                      <a:r>
                        <a:rPr lang="en-US" sz="1200" kern="100">
                          <a:effectLst/>
                        </a:rPr>
                        <a:t>2.3</a:t>
                      </a:r>
                      <a:r>
                        <a:rPr lang="zh-CN" sz="1200" kern="100">
                          <a:effectLst/>
                        </a:rPr>
                        <a:t>×</a:t>
                      </a:r>
                      <a:r>
                        <a:rPr lang="en-US" sz="1200" kern="100">
                          <a:effectLst/>
                        </a:rPr>
                        <a:t>10</a:t>
                      </a:r>
                      <a:r>
                        <a:rPr lang="en-US" sz="1200" kern="100" baseline="30000">
                          <a:effectLst/>
                        </a:rPr>
                        <a:t>-308</a:t>
                      </a:r>
                      <a:r>
                        <a:rPr lang="zh-CN" sz="1200" kern="100">
                          <a:effectLst/>
                        </a:rPr>
                        <a:t>～</a:t>
                      </a:r>
                      <a:r>
                        <a:rPr lang="en-US" sz="1200" kern="100">
                          <a:effectLst/>
                        </a:rPr>
                        <a:t>1.7</a:t>
                      </a:r>
                      <a:r>
                        <a:rPr lang="zh-CN" sz="1200" kern="100">
                          <a:effectLst/>
                        </a:rPr>
                        <a:t>×</a:t>
                      </a:r>
                      <a:r>
                        <a:rPr lang="en-US" sz="1200" kern="100">
                          <a:effectLst/>
                        </a:rPr>
                        <a:t>10</a:t>
                      </a:r>
                      <a:r>
                        <a:rPr lang="en-US" sz="1200" kern="100" baseline="30000">
                          <a:effectLst/>
                        </a:rPr>
                        <a:t>308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kern="100" dirty="0">
                          <a:effectLst/>
                        </a:rPr>
                        <a:t>15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00646347"/>
                  </a:ext>
                </a:extLst>
              </a:tr>
              <a:tr h="372805">
                <a:tc rowSpan="2">
                  <a:txBody>
                    <a:bodyPr/>
                    <a:lstStyle/>
                    <a:p>
                      <a:pPr algn="ctr">
                        <a:lnSpc>
                          <a:spcPct val="150000"/>
                        </a:lnSpc>
                        <a:spcAft>
                          <a:spcPts val="0"/>
                        </a:spcAft>
                      </a:pPr>
                      <a:r>
                        <a:rPr lang="zh-CN" sz="1200" kern="100">
                          <a:effectLst/>
                        </a:rPr>
                        <a:t>长双精度型</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rowSpan="2">
                  <a:txBody>
                    <a:bodyPr/>
                    <a:lstStyle/>
                    <a:p>
                      <a:pPr algn="ctr">
                        <a:lnSpc>
                          <a:spcPct val="150000"/>
                        </a:lnSpc>
                        <a:spcAft>
                          <a:spcPts val="0"/>
                        </a:spcAft>
                      </a:pPr>
                      <a:r>
                        <a:rPr lang="en-US" sz="1200" kern="100">
                          <a:effectLst/>
                        </a:rPr>
                        <a:t>long double</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kern="100">
                          <a:effectLst/>
                        </a:rPr>
                        <a:t>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200" kern="100">
                          <a:effectLst/>
                        </a:rPr>
                        <a:t>0</a:t>
                      </a:r>
                      <a:r>
                        <a:rPr lang="zh-CN" sz="1200" kern="100">
                          <a:effectLst/>
                        </a:rPr>
                        <a:t>以及</a:t>
                      </a:r>
                      <a:r>
                        <a:rPr lang="en-US" sz="1200" kern="100">
                          <a:effectLst/>
                        </a:rPr>
                        <a:t>2.3</a:t>
                      </a:r>
                      <a:r>
                        <a:rPr lang="zh-CN" sz="1200" kern="100">
                          <a:effectLst/>
                        </a:rPr>
                        <a:t>×</a:t>
                      </a:r>
                      <a:r>
                        <a:rPr lang="en-US" sz="1200" kern="100">
                          <a:effectLst/>
                        </a:rPr>
                        <a:t>10</a:t>
                      </a:r>
                      <a:r>
                        <a:rPr lang="en-US" sz="1200" kern="100" baseline="30000">
                          <a:effectLst/>
                        </a:rPr>
                        <a:t>-308</a:t>
                      </a:r>
                      <a:r>
                        <a:rPr lang="zh-CN" sz="1200" kern="100">
                          <a:effectLst/>
                        </a:rPr>
                        <a:t>～</a:t>
                      </a:r>
                      <a:r>
                        <a:rPr lang="en-US" sz="1200" kern="100">
                          <a:effectLst/>
                        </a:rPr>
                        <a:t>1.7</a:t>
                      </a:r>
                      <a:r>
                        <a:rPr lang="zh-CN" sz="1200" kern="100">
                          <a:effectLst/>
                        </a:rPr>
                        <a:t>×</a:t>
                      </a:r>
                      <a:r>
                        <a:rPr lang="en-US" sz="1200" kern="100">
                          <a:effectLst/>
                        </a:rPr>
                        <a:t>10</a:t>
                      </a:r>
                      <a:r>
                        <a:rPr lang="en-US" sz="1200" kern="100" baseline="30000">
                          <a:effectLst/>
                        </a:rPr>
                        <a:t>308</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kern="100" dirty="0">
                          <a:effectLst/>
                        </a:rPr>
                        <a:t>15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76285050"/>
                  </a:ext>
                </a:extLst>
              </a:tr>
              <a:tr h="372805">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en-US" sz="1200" kern="100">
                          <a:effectLst/>
                        </a:rPr>
                        <a:t>16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1200" kern="100">
                          <a:effectLst/>
                        </a:rPr>
                        <a:t>0</a:t>
                      </a:r>
                      <a:r>
                        <a:rPr lang="zh-CN" sz="1200" kern="100">
                          <a:effectLst/>
                        </a:rPr>
                        <a:t>以及</a:t>
                      </a:r>
                      <a:r>
                        <a:rPr lang="en-US" sz="1200" kern="100">
                          <a:effectLst/>
                        </a:rPr>
                        <a:t>3.4</a:t>
                      </a:r>
                      <a:r>
                        <a:rPr lang="zh-CN" sz="1200" kern="100">
                          <a:effectLst/>
                        </a:rPr>
                        <a:t>×</a:t>
                      </a:r>
                      <a:r>
                        <a:rPr lang="en-US" sz="1200" kern="100">
                          <a:effectLst/>
                        </a:rPr>
                        <a:t>10</a:t>
                      </a:r>
                      <a:r>
                        <a:rPr lang="en-US" sz="1200" kern="100" baseline="30000">
                          <a:effectLst/>
                        </a:rPr>
                        <a:t>-4932</a:t>
                      </a:r>
                      <a:r>
                        <a:rPr lang="zh-CN" sz="1200" kern="100">
                          <a:effectLst/>
                        </a:rPr>
                        <a:t>～</a:t>
                      </a:r>
                      <a:r>
                        <a:rPr lang="en-US" sz="1200" kern="100">
                          <a:effectLst/>
                        </a:rPr>
                        <a:t>1.1</a:t>
                      </a:r>
                      <a:r>
                        <a:rPr lang="zh-CN" sz="1200" kern="100">
                          <a:effectLst/>
                        </a:rPr>
                        <a:t>×</a:t>
                      </a:r>
                      <a:r>
                        <a:rPr lang="en-US" sz="1200" kern="100">
                          <a:effectLst/>
                        </a:rPr>
                        <a:t>10</a:t>
                      </a:r>
                      <a:r>
                        <a:rPr lang="en-US" sz="1200" kern="100" baseline="30000">
                          <a:effectLst/>
                        </a:rPr>
                        <a:t>4932</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200" kern="100" dirty="0">
                          <a:effectLst/>
                        </a:rPr>
                        <a:t>15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66138776"/>
                  </a:ext>
                </a:extLst>
              </a:tr>
            </a:tbl>
          </a:graphicData>
        </a:graphic>
      </p:graphicFrame>
    </p:spTree>
    <p:extLst>
      <p:ext uri="{BB962C8B-B14F-4D97-AF65-F5344CB8AC3E}">
        <p14:creationId xmlns:p14="http://schemas.microsoft.com/office/powerpoint/2010/main" val="2102402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2.2.4 </a:t>
            </a:r>
            <a:r>
              <a:rPr lang="zh-CN" altLang="zh-CN" b="1" dirty="0"/>
              <a:t>字符型</a:t>
            </a:r>
          </a:p>
        </p:txBody>
      </p:sp>
      <p:sp>
        <p:nvSpPr>
          <p:cNvPr id="3" name="文本占位符 2"/>
          <p:cNvSpPr>
            <a:spLocks noGrp="1"/>
          </p:cNvSpPr>
          <p:nvPr>
            <p:ph type="body" idx="1"/>
          </p:nvPr>
        </p:nvSpPr>
        <p:spPr>
          <a:xfrm>
            <a:off x="539496" y="1242204"/>
            <a:ext cx="11048070" cy="4853491"/>
          </a:xfrm>
        </p:spPr>
        <p:txBody>
          <a:bodyPr>
            <a:normAutofit fontScale="85000" lnSpcReduction="10000"/>
          </a:bodyPr>
          <a:lstStyle/>
          <a:p>
            <a:r>
              <a:rPr lang="zh-CN" altLang="zh-CN" dirty="0"/>
              <a:t>字符型即指字符型数据，字符是按其代码（整数）形式存储的。目前大多数计算机系统都采用</a:t>
            </a:r>
            <a:r>
              <a:rPr lang="en-US" altLang="zh-CN" dirty="0"/>
              <a:t>ASCII</a:t>
            </a:r>
            <a:r>
              <a:rPr lang="zh-CN" altLang="zh-CN" dirty="0"/>
              <a:t>字符集。</a:t>
            </a:r>
            <a:r>
              <a:rPr lang="en-US" altLang="zh-CN" dirty="0"/>
              <a:t>ASCII</a:t>
            </a:r>
            <a:r>
              <a:rPr lang="zh-CN" altLang="zh-CN" dirty="0"/>
              <a:t>字符集包括了</a:t>
            </a:r>
            <a:r>
              <a:rPr lang="en-US" altLang="zh-CN" dirty="0"/>
              <a:t>127</a:t>
            </a:r>
            <a:r>
              <a:rPr lang="zh-CN" altLang="zh-CN" dirty="0"/>
              <a:t>个字符。其中包括：</a:t>
            </a:r>
          </a:p>
          <a:p>
            <a:pPr marL="0" indent="0">
              <a:buNone/>
            </a:pPr>
            <a:r>
              <a:rPr lang="zh-CN" altLang="zh-CN" dirty="0"/>
              <a:t>（</a:t>
            </a:r>
            <a:r>
              <a:rPr lang="en-US" altLang="zh-CN" dirty="0"/>
              <a:t>1</a:t>
            </a:r>
            <a:r>
              <a:rPr lang="zh-CN" altLang="zh-CN" dirty="0"/>
              <a:t>）字母：大写英文字母</a:t>
            </a:r>
            <a:r>
              <a:rPr lang="en-US" altLang="zh-CN" dirty="0"/>
              <a:t>A</a:t>
            </a:r>
            <a:r>
              <a:rPr lang="zh-CN" altLang="zh-CN" dirty="0"/>
              <a:t>～</a:t>
            </a:r>
            <a:r>
              <a:rPr lang="en-US" altLang="zh-CN" dirty="0"/>
              <a:t>Z</a:t>
            </a:r>
            <a:r>
              <a:rPr lang="zh-CN" altLang="zh-CN" dirty="0"/>
              <a:t>，小写英文字母</a:t>
            </a:r>
            <a:r>
              <a:rPr lang="en-US" altLang="zh-CN" dirty="0" smtClean="0"/>
              <a:t>a-z</a:t>
            </a:r>
            <a:r>
              <a:rPr lang="zh-CN" altLang="zh-CN" dirty="0"/>
              <a:t>。</a:t>
            </a:r>
          </a:p>
          <a:p>
            <a:pPr marL="0" indent="0">
              <a:buNone/>
            </a:pPr>
            <a:r>
              <a:rPr lang="zh-CN" altLang="zh-CN" dirty="0"/>
              <a:t>（</a:t>
            </a:r>
            <a:r>
              <a:rPr lang="en-US" altLang="zh-CN" dirty="0"/>
              <a:t>2</a:t>
            </a:r>
            <a:r>
              <a:rPr lang="zh-CN" altLang="zh-CN" dirty="0"/>
              <a:t>）数字：</a:t>
            </a:r>
            <a:r>
              <a:rPr lang="en-US" altLang="zh-CN" dirty="0" smtClean="0"/>
              <a:t>0-9</a:t>
            </a:r>
            <a:r>
              <a:rPr lang="zh-CN" altLang="zh-CN" dirty="0"/>
              <a:t>。</a:t>
            </a:r>
          </a:p>
          <a:p>
            <a:pPr marL="0" indent="0">
              <a:buNone/>
            </a:pPr>
            <a:r>
              <a:rPr lang="zh-CN" altLang="zh-CN" dirty="0"/>
              <a:t>（</a:t>
            </a:r>
            <a:r>
              <a:rPr lang="en-US" altLang="zh-CN" dirty="0"/>
              <a:t>3</a:t>
            </a:r>
            <a:r>
              <a:rPr lang="zh-CN" altLang="zh-CN" dirty="0"/>
              <a:t>）专门符号：</a:t>
            </a:r>
            <a:r>
              <a:rPr lang="en-US" altLang="zh-CN" dirty="0"/>
              <a:t>29</a:t>
            </a:r>
            <a:r>
              <a:rPr lang="zh-CN" altLang="zh-CN" dirty="0"/>
              <a:t>个，包括</a:t>
            </a:r>
          </a:p>
          <a:p>
            <a:pPr marL="0" indent="0">
              <a:buNone/>
            </a:pPr>
            <a:r>
              <a:rPr lang="en-US" altLang="zh-CN" dirty="0"/>
              <a:t>!  </a:t>
            </a:r>
            <a:r>
              <a:rPr lang="zh-CN" altLang="zh-CN" dirty="0"/>
              <a:t>”</a:t>
            </a:r>
            <a:r>
              <a:rPr lang="en-US" altLang="zh-CN" dirty="0"/>
              <a:t>  #  &amp;  ’ (  )  *  +  </a:t>
            </a:r>
            <a:r>
              <a:rPr lang="zh-CN" altLang="zh-CN" dirty="0"/>
              <a:t>，</a:t>
            </a:r>
            <a:r>
              <a:rPr lang="en-US" altLang="zh-CN" dirty="0"/>
              <a:t>  </a:t>
            </a:r>
            <a:r>
              <a:rPr lang="zh-CN" altLang="zh-CN" dirty="0"/>
              <a:t>一</a:t>
            </a:r>
            <a:r>
              <a:rPr lang="en-US" altLang="zh-CN" dirty="0"/>
              <a:t>  .  /  </a:t>
            </a:r>
            <a:r>
              <a:rPr lang="zh-CN" altLang="zh-CN" dirty="0"/>
              <a:t>：</a:t>
            </a:r>
            <a:r>
              <a:rPr lang="en-US" altLang="zh-CN" dirty="0"/>
              <a:t>  </a:t>
            </a:r>
            <a:r>
              <a:rPr lang="zh-CN" altLang="zh-CN" dirty="0"/>
              <a:t>；</a:t>
            </a:r>
            <a:r>
              <a:rPr lang="en-US" altLang="zh-CN" dirty="0"/>
              <a:t>  &lt;  =  &gt;  ?  </a:t>
            </a:r>
            <a:r>
              <a:rPr lang="en-US" altLang="zh-CN" dirty="0"/>
              <a:t>[  \  ]  ^  </a:t>
            </a:r>
            <a:r>
              <a:rPr lang="en-US" altLang="zh-CN" dirty="0" smtClean="0"/>
              <a:t>_</a:t>
            </a:r>
            <a:r>
              <a:rPr lang="zh-CN" altLang="zh-CN" dirty="0" smtClean="0"/>
              <a:t> </a:t>
            </a:r>
            <a:r>
              <a:rPr lang="en-US" altLang="zh-CN" dirty="0" smtClean="0"/>
              <a:t>‘  </a:t>
            </a:r>
            <a:r>
              <a:rPr lang="en-US" altLang="zh-CN" dirty="0"/>
              <a:t>{  |  }  </a:t>
            </a:r>
            <a:r>
              <a:rPr lang="zh-CN" altLang="zh-CN" dirty="0"/>
              <a:t>～</a:t>
            </a:r>
          </a:p>
          <a:p>
            <a:pPr marL="0" indent="0">
              <a:buNone/>
            </a:pPr>
            <a:r>
              <a:rPr lang="zh-CN" altLang="zh-CN" dirty="0"/>
              <a:t>（</a:t>
            </a:r>
            <a:r>
              <a:rPr lang="en-US" altLang="zh-CN" dirty="0"/>
              <a:t>4</a:t>
            </a:r>
            <a:r>
              <a:rPr lang="zh-CN" altLang="zh-CN" dirty="0"/>
              <a:t>）空格符：空格、水平制表符</a:t>
            </a:r>
            <a:r>
              <a:rPr lang="en-US" altLang="zh-CN" dirty="0"/>
              <a:t>(tab)</a:t>
            </a:r>
            <a:r>
              <a:rPr lang="zh-CN" altLang="zh-CN" dirty="0"/>
              <a:t>、垂直制表符、换行、换页</a:t>
            </a:r>
            <a:r>
              <a:rPr lang="en-US" altLang="zh-CN" dirty="0"/>
              <a:t>(form feed)</a:t>
            </a:r>
            <a:r>
              <a:rPr lang="zh-CN" altLang="zh-CN" dirty="0"/>
              <a:t>。</a:t>
            </a:r>
          </a:p>
          <a:p>
            <a:pPr marL="0" indent="0">
              <a:buNone/>
            </a:pPr>
            <a:r>
              <a:rPr lang="zh-CN" altLang="zh-CN" dirty="0"/>
              <a:t>（</a:t>
            </a:r>
            <a:r>
              <a:rPr lang="en-US" altLang="zh-CN" dirty="0"/>
              <a:t>5</a:t>
            </a:r>
            <a:r>
              <a:rPr lang="zh-CN" altLang="zh-CN" dirty="0"/>
              <a:t>）不能显示的字符：空</a:t>
            </a:r>
            <a:r>
              <a:rPr lang="en-US" altLang="zh-CN" dirty="0"/>
              <a:t>(null)</a:t>
            </a:r>
            <a:r>
              <a:rPr lang="zh-CN" altLang="zh-CN" dirty="0"/>
              <a:t>字符</a:t>
            </a:r>
            <a:r>
              <a:rPr lang="en-US" altLang="zh-CN" dirty="0"/>
              <a:t>(</a:t>
            </a:r>
            <a:r>
              <a:rPr lang="zh-CN" altLang="zh-CN" dirty="0"/>
              <a:t>以‘</a:t>
            </a:r>
            <a:r>
              <a:rPr lang="en-US" altLang="zh-CN" dirty="0"/>
              <a:t>\0</a:t>
            </a:r>
            <a:r>
              <a:rPr lang="zh-CN" altLang="zh-CN" dirty="0"/>
              <a:t>’表示</a:t>
            </a:r>
            <a:r>
              <a:rPr lang="en-US" altLang="zh-CN" dirty="0"/>
              <a:t>)</a:t>
            </a:r>
            <a:r>
              <a:rPr lang="zh-CN" altLang="zh-CN" dirty="0"/>
              <a:t>、警告</a:t>
            </a:r>
            <a:r>
              <a:rPr lang="en-US" altLang="zh-CN" dirty="0"/>
              <a:t>(</a:t>
            </a:r>
            <a:r>
              <a:rPr lang="zh-CN" altLang="zh-CN" dirty="0"/>
              <a:t>以‘</a:t>
            </a:r>
            <a:r>
              <a:rPr lang="en-US" altLang="zh-CN" dirty="0"/>
              <a:t>\a</a:t>
            </a:r>
            <a:r>
              <a:rPr lang="zh-CN" altLang="zh-CN" dirty="0"/>
              <a:t>’表示</a:t>
            </a:r>
            <a:r>
              <a:rPr lang="en-US" altLang="zh-CN" dirty="0"/>
              <a:t>)</a:t>
            </a:r>
            <a:r>
              <a:rPr lang="zh-CN" altLang="zh-CN" dirty="0"/>
              <a:t>、退格</a:t>
            </a:r>
            <a:r>
              <a:rPr lang="en-US" altLang="zh-CN" dirty="0"/>
              <a:t>(</a:t>
            </a:r>
            <a:r>
              <a:rPr lang="zh-CN" altLang="zh-CN" dirty="0"/>
              <a:t>以‘</a:t>
            </a:r>
            <a:r>
              <a:rPr lang="en-US" altLang="zh-CN" dirty="0"/>
              <a:t>\b</a:t>
            </a:r>
            <a:r>
              <a:rPr lang="zh-CN" altLang="zh-CN" dirty="0"/>
              <a:t>’表示</a:t>
            </a:r>
            <a:r>
              <a:rPr lang="en-US" altLang="zh-CN" dirty="0"/>
              <a:t>)</a:t>
            </a:r>
            <a:r>
              <a:rPr lang="zh-CN" altLang="zh-CN" dirty="0"/>
              <a:t>、回车</a:t>
            </a:r>
            <a:r>
              <a:rPr lang="en-US" altLang="zh-CN" dirty="0"/>
              <a:t>(</a:t>
            </a:r>
            <a:r>
              <a:rPr lang="zh-CN" altLang="zh-CN" dirty="0"/>
              <a:t>以‘</a:t>
            </a:r>
            <a:r>
              <a:rPr lang="en-US" altLang="zh-CN" dirty="0"/>
              <a:t>\r</a:t>
            </a:r>
            <a:r>
              <a:rPr lang="zh-CN" altLang="zh-CN" dirty="0"/>
              <a:t>’表示</a:t>
            </a:r>
            <a:r>
              <a:rPr lang="en-US" altLang="zh-CN" dirty="0"/>
              <a:t>)</a:t>
            </a:r>
            <a:r>
              <a:rPr lang="zh-CN" altLang="zh-CN" dirty="0"/>
              <a:t>等。</a:t>
            </a:r>
          </a:p>
          <a:p>
            <a:r>
              <a:rPr lang="zh-CN" altLang="zh-CN" dirty="0"/>
              <a:t>详见附录</a:t>
            </a:r>
            <a:r>
              <a:rPr lang="en-US" altLang="zh-CN" dirty="0"/>
              <a:t>A(ASCII</a:t>
            </a:r>
            <a:r>
              <a:rPr lang="zh-CN" altLang="zh-CN" dirty="0"/>
              <a:t>字符表</a:t>
            </a:r>
            <a:r>
              <a:rPr lang="en-US" altLang="zh-CN" dirty="0"/>
              <a:t>)</a:t>
            </a:r>
            <a:r>
              <a:rPr lang="zh-CN" altLang="zh-CN" dirty="0" smtClean="0"/>
              <a:t>。</a:t>
            </a:r>
            <a:endParaRPr lang="zh-CN" altLang="zh-CN" dirty="0"/>
          </a:p>
        </p:txBody>
      </p:sp>
    </p:spTree>
    <p:extLst>
      <p:ext uri="{BB962C8B-B14F-4D97-AF65-F5344CB8AC3E}">
        <p14:creationId xmlns:p14="http://schemas.microsoft.com/office/powerpoint/2010/main" val="3777186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2.3</a:t>
            </a:r>
            <a:r>
              <a:rPr lang="zh-CN" altLang="en-US" b="1" kern="100" dirty="0">
                <a:latin typeface="Cambria" panose="02040503050406030204" pitchFamily="18" charset="0"/>
                <a:ea typeface="宋体" panose="02010600030101010101" pitchFamily="2" charset="-122"/>
              </a:rPr>
              <a:t>  运算符与</a:t>
            </a:r>
            <a:r>
              <a:rPr lang="zh-CN" altLang="en-US" b="1" kern="100" dirty="0" smtClean="0">
                <a:latin typeface="Cambria" panose="02040503050406030204" pitchFamily="18" charset="0"/>
                <a:ea typeface="宋体" panose="02010600030101010101" pitchFamily="2" charset="-122"/>
              </a:rPr>
              <a:t>表达式</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42204"/>
            <a:ext cx="11048070" cy="4853491"/>
          </a:xfrm>
        </p:spPr>
        <p:txBody>
          <a:bodyPr>
            <a:normAutofit fontScale="55000" lnSpcReduction="20000"/>
          </a:bodyPr>
          <a:lstStyle/>
          <a:p>
            <a:pPr marL="85725" lvl="0" indent="-85725">
              <a:lnSpc>
                <a:spcPct val="170000"/>
              </a:lnSpc>
            </a:pPr>
            <a:r>
              <a:rPr lang="zh-CN" altLang="en-US" kern="100" dirty="0" smtClean="0">
                <a:solidFill>
                  <a:srgbClr val="333333"/>
                </a:solidFill>
              </a:rPr>
              <a:t>在</a:t>
            </a:r>
            <a:r>
              <a:rPr lang="zh-CN" altLang="en-US" kern="100" dirty="0">
                <a:solidFill>
                  <a:srgbClr val="333333"/>
                </a:solidFill>
              </a:rPr>
              <a:t>程序中执行各种运算的符号称为运算符</a:t>
            </a:r>
            <a:r>
              <a:rPr lang="zh-CN" altLang="en-US" kern="100" dirty="0" smtClean="0">
                <a:solidFill>
                  <a:srgbClr val="333333"/>
                </a:solidFill>
              </a:rPr>
              <a:t>。主要</a:t>
            </a:r>
            <a:r>
              <a:rPr lang="zh-CN" altLang="en-US" kern="100" dirty="0">
                <a:solidFill>
                  <a:srgbClr val="333333"/>
                </a:solidFill>
              </a:rPr>
              <a:t>有：</a:t>
            </a:r>
          </a:p>
          <a:p>
            <a:pPr marL="0" lvl="0" indent="0">
              <a:lnSpc>
                <a:spcPct val="170000"/>
              </a:lnSpc>
              <a:buNone/>
            </a:pPr>
            <a:r>
              <a:rPr lang="zh-CN" altLang="en-US" kern="100" dirty="0">
                <a:solidFill>
                  <a:srgbClr val="333333"/>
                </a:solidFill>
              </a:rPr>
              <a:t>（</a:t>
            </a:r>
            <a:r>
              <a:rPr lang="en-US" altLang="zh-CN" kern="100" dirty="0">
                <a:solidFill>
                  <a:srgbClr val="333333"/>
                </a:solidFill>
              </a:rPr>
              <a:t>1</a:t>
            </a:r>
            <a:r>
              <a:rPr lang="zh-CN" altLang="en-US" kern="100" dirty="0">
                <a:solidFill>
                  <a:srgbClr val="333333"/>
                </a:solidFill>
              </a:rPr>
              <a:t>）算术运算符：*  </a:t>
            </a:r>
            <a:r>
              <a:rPr lang="en-US" altLang="zh-CN" kern="100" dirty="0">
                <a:solidFill>
                  <a:srgbClr val="333333"/>
                </a:solidFill>
              </a:rPr>
              <a:t>- </a:t>
            </a:r>
            <a:r>
              <a:rPr lang="zh-CN" altLang="en-US" kern="100" dirty="0">
                <a:solidFill>
                  <a:srgbClr val="333333"/>
                </a:solidFill>
              </a:rPr>
              <a:t> </a:t>
            </a:r>
            <a:r>
              <a:rPr lang="en-US" altLang="zh-CN" kern="100" dirty="0">
                <a:solidFill>
                  <a:srgbClr val="333333"/>
                </a:solidFill>
              </a:rPr>
              <a:t>+</a:t>
            </a:r>
            <a:r>
              <a:rPr lang="zh-CN" altLang="en-US" kern="100" dirty="0">
                <a:solidFill>
                  <a:srgbClr val="333333"/>
                </a:solidFill>
              </a:rPr>
              <a:t>  </a:t>
            </a:r>
            <a:r>
              <a:rPr lang="en-US" altLang="zh-CN" kern="100" dirty="0">
                <a:solidFill>
                  <a:srgbClr val="333333"/>
                </a:solidFill>
              </a:rPr>
              <a:t>/ </a:t>
            </a:r>
            <a:r>
              <a:rPr lang="zh-CN" altLang="en-US" kern="100" dirty="0">
                <a:solidFill>
                  <a:srgbClr val="333333"/>
                </a:solidFill>
              </a:rPr>
              <a:t> </a:t>
            </a:r>
            <a:r>
              <a:rPr lang="en-US" altLang="zh-CN" kern="100" dirty="0">
                <a:solidFill>
                  <a:srgbClr val="333333"/>
                </a:solidFill>
              </a:rPr>
              <a:t>%</a:t>
            </a:r>
          </a:p>
          <a:p>
            <a:pPr marL="0" lvl="0" indent="0">
              <a:lnSpc>
                <a:spcPct val="170000"/>
              </a:lnSpc>
              <a:buNone/>
            </a:pPr>
            <a:r>
              <a:rPr lang="zh-CN" altLang="en-US" kern="100" dirty="0">
                <a:solidFill>
                  <a:srgbClr val="333333"/>
                </a:solidFill>
              </a:rPr>
              <a:t>（</a:t>
            </a:r>
            <a:r>
              <a:rPr lang="en-US" altLang="zh-CN" kern="100" dirty="0">
                <a:solidFill>
                  <a:srgbClr val="333333"/>
                </a:solidFill>
              </a:rPr>
              <a:t>2</a:t>
            </a:r>
            <a:r>
              <a:rPr lang="zh-CN" altLang="en-US" kern="100" dirty="0">
                <a:solidFill>
                  <a:srgbClr val="333333"/>
                </a:solidFill>
              </a:rPr>
              <a:t>）关系运算符： </a:t>
            </a:r>
            <a:r>
              <a:rPr lang="en-US" altLang="zh-CN" kern="100" dirty="0">
                <a:solidFill>
                  <a:srgbClr val="333333"/>
                </a:solidFill>
              </a:rPr>
              <a:t>&gt; </a:t>
            </a:r>
            <a:r>
              <a:rPr lang="zh-CN" altLang="en-US" kern="100" dirty="0">
                <a:solidFill>
                  <a:srgbClr val="333333"/>
                </a:solidFill>
              </a:rPr>
              <a:t> </a:t>
            </a:r>
            <a:r>
              <a:rPr lang="en-US" altLang="zh-CN" kern="100" dirty="0">
                <a:solidFill>
                  <a:srgbClr val="333333"/>
                </a:solidFill>
              </a:rPr>
              <a:t>&lt;</a:t>
            </a:r>
            <a:r>
              <a:rPr lang="zh-CN" altLang="en-US" kern="100" dirty="0">
                <a:solidFill>
                  <a:srgbClr val="333333"/>
                </a:solidFill>
              </a:rPr>
              <a:t>  </a:t>
            </a:r>
            <a:r>
              <a:rPr lang="en-US" altLang="zh-CN" kern="100" dirty="0">
                <a:solidFill>
                  <a:srgbClr val="333333"/>
                </a:solidFill>
              </a:rPr>
              <a:t>==</a:t>
            </a:r>
            <a:r>
              <a:rPr lang="zh-CN" altLang="en-US" kern="100" dirty="0">
                <a:solidFill>
                  <a:srgbClr val="333333"/>
                </a:solidFill>
              </a:rPr>
              <a:t>  </a:t>
            </a:r>
            <a:r>
              <a:rPr lang="en-US" altLang="zh-CN" kern="100" dirty="0">
                <a:solidFill>
                  <a:srgbClr val="333333"/>
                </a:solidFill>
              </a:rPr>
              <a:t>!=</a:t>
            </a:r>
            <a:r>
              <a:rPr lang="zh-CN" altLang="en-US" kern="100" dirty="0">
                <a:solidFill>
                  <a:srgbClr val="333333"/>
                </a:solidFill>
              </a:rPr>
              <a:t>  </a:t>
            </a:r>
            <a:r>
              <a:rPr lang="en-US" altLang="zh-CN" kern="100" dirty="0">
                <a:solidFill>
                  <a:srgbClr val="333333"/>
                </a:solidFill>
              </a:rPr>
              <a:t>&gt;= </a:t>
            </a:r>
            <a:r>
              <a:rPr lang="zh-CN" altLang="en-US" kern="100" dirty="0">
                <a:solidFill>
                  <a:srgbClr val="333333"/>
                </a:solidFill>
              </a:rPr>
              <a:t> </a:t>
            </a:r>
            <a:r>
              <a:rPr lang="en-US" altLang="zh-CN" kern="100" dirty="0">
                <a:solidFill>
                  <a:srgbClr val="333333"/>
                </a:solidFill>
              </a:rPr>
              <a:t>&lt;=</a:t>
            </a:r>
          </a:p>
          <a:p>
            <a:pPr marL="0" lvl="0" indent="0">
              <a:lnSpc>
                <a:spcPct val="170000"/>
              </a:lnSpc>
              <a:buNone/>
            </a:pPr>
            <a:r>
              <a:rPr lang="zh-CN" altLang="en-US" kern="100" dirty="0">
                <a:solidFill>
                  <a:srgbClr val="333333"/>
                </a:solidFill>
              </a:rPr>
              <a:t>（</a:t>
            </a:r>
            <a:r>
              <a:rPr lang="en-US" altLang="zh-CN" kern="100" dirty="0">
                <a:solidFill>
                  <a:srgbClr val="333333"/>
                </a:solidFill>
              </a:rPr>
              <a:t>3</a:t>
            </a:r>
            <a:r>
              <a:rPr lang="zh-CN" altLang="en-US" kern="100" dirty="0">
                <a:solidFill>
                  <a:srgbClr val="333333"/>
                </a:solidFill>
              </a:rPr>
              <a:t>）逻辑运算符：  </a:t>
            </a:r>
            <a:r>
              <a:rPr lang="en-US" altLang="zh-CN" kern="100" dirty="0">
                <a:solidFill>
                  <a:srgbClr val="333333"/>
                </a:solidFill>
              </a:rPr>
              <a:t>!</a:t>
            </a:r>
            <a:r>
              <a:rPr lang="zh-CN" altLang="en-US" kern="100" dirty="0">
                <a:solidFill>
                  <a:srgbClr val="333333"/>
                </a:solidFill>
              </a:rPr>
              <a:t>  </a:t>
            </a:r>
            <a:r>
              <a:rPr lang="en-US" altLang="zh-CN" kern="100" dirty="0">
                <a:solidFill>
                  <a:srgbClr val="333333"/>
                </a:solidFill>
              </a:rPr>
              <a:t>&amp;&amp;</a:t>
            </a:r>
            <a:r>
              <a:rPr lang="zh-CN" altLang="en-US" kern="100" dirty="0">
                <a:solidFill>
                  <a:srgbClr val="333333"/>
                </a:solidFill>
              </a:rPr>
              <a:t>  </a:t>
            </a:r>
            <a:r>
              <a:rPr lang="en-US" altLang="zh-CN" kern="100" dirty="0">
                <a:solidFill>
                  <a:srgbClr val="333333"/>
                </a:solidFill>
              </a:rPr>
              <a:t>||</a:t>
            </a:r>
          </a:p>
          <a:p>
            <a:pPr marL="0" lvl="0" indent="0">
              <a:lnSpc>
                <a:spcPct val="170000"/>
              </a:lnSpc>
              <a:buNone/>
            </a:pPr>
            <a:r>
              <a:rPr lang="zh-CN" altLang="en-US" kern="100" dirty="0">
                <a:solidFill>
                  <a:srgbClr val="333333"/>
                </a:solidFill>
              </a:rPr>
              <a:t>（</a:t>
            </a:r>
            <a:r>
              <a:rPr lang="en-US" altLang="zh-CN" kern="100" dirty="0">
                <a:solidFill>
                  <a:srgbClr val="333333"/>
                </a:solidFill>
              </a:rPr>
              <a:t>4</a:t>
            </a:r>
            <a:r>
              <a:rPr lang="zh-CN" altLang="en-US" kern="100" dirty="0">
                <a:solidFill>
                  <a:srgbClr val="333333"/>
                </a:solidFill>
              </a:rPr>
              <a:t>）位运算符：  </a:t>
            </a:r>
            <a:r>
              <a:rPr lang="en-US" altLang="zh-CN" kern="100" dirty="0">
                <a:solidFill>
                  <a:srgbClr val="333333"/>
                </a:solidFill>
              </a:rPr>
              <a:t>&lt;&lt; &gt;&gt; ~ | ^ &amp;</a:t>
            </a:r>
          </a:p>
          <a:p>
            <a:pPr marL="0" lvl="0" indent="0">
              <a:lnSpc>
                <a:spcPct val="170000"/>
              </a:lnSpc>
              <a:buNone/>
            </a:pPr>
            <a:r>
              <a:rPr lang="zh-CN" altLang="en-US" kern="100" dirty="0">
                <a:solidFill>
                  <a:srgbClr val="333333"/>
                </a:solidFill>
              </a:rPr>
              <a:t>（</a:t>
            </a:r>
            <a:r>
              <a:rPr lang="en-US" altLang="zh-CN" kern="100" dirty="0">
                <a:solidFill>
                  <a:srgbClr val="333333"/>
                </a:solidFill>
              </a:rPr>
              <a:t>5</a:t>
            </a:r>
            <a:r>
              <a:rPr lang="zh-CN" altLang="en-US" kern="100" dirty="0">
                <a:solidFill>
                  <a:srgbClr val="333333"/>
                </a:solidFill>
              </a:rPr>
              <a:t>）赋值运算符： </a:t>
            </a:r>
            <a:r>
              <a:rPr lang="en-US" altLang="zh-CN" kern="100" dirty="0">
                <a:solidFill>
                  <a:srgbClr val="333333"/>
                </a:solidFill>
              </a:rPr>
              <a:t>=</a:t>
            </a:r>
            <a:r>
              <a:rPr lang="zh-CN" altLang="en-US" kern="100" dirty="0">
                <a:solidFill>
                  <a:srgbClr val="333333"/>
                </a:solidFill>
              </a:rPr>
              <a:t>及扩展赋值运算符</a:t>
            </a:r>
          </a:p>
          <a:p>
            <a:pPr marL="0" lvl="0" indent="0">
              <a:lnSpc>
                <a:spcPct val="170000"/>
              </a:lnSpc>
              <a:buNone/>
            </a:pPr>
            <a:r>
              <a:rPr lang="zh-CN" altLang="en-US" kern="100" dirty="0">
                <a:solidFill>
                  <a:srgbClr val="333333"/>
                </a:solidFill>
              </a:rPr>
              <a:t>（</a:t>
            </a:r>
            <a:r>
              <a:rPr lang="en-US" altLang="zh-CN" kern="100" dirty="0">
                <a:solidFill>
                  <a:srgbClr val="333333"/>
                </a:solidFill>
              </a:rPr>
              <a:t>6</a:t>
            </a:r>
            <a:r>
              <a:rPr lang="zh-CN" altLang="en-US" kern="100" dirty="0">
                <a:solidFill>
                  <a:srgbClr val="333333"/>
                </a:solidFill>
              </a:rPr>
              <a:t>）条件运算符：  </a:t>
            </a:r>
            <a:r>
              <a:rPr lang="en-US" altLang="zh-CN" kern="100" dirty="0">
                <a:solidFill>
                  <a:srgbClr val="333333"/>
                </a:solidFill>
              </a:rPr>
              <a:t>?:</a:t>
            </a:r>
          </a:p>
          <a:p>
            <a:pPr marL="0" lvl="0" indent="0">
              <a:lnSpc>
                <a:spcPct val="170000"/>
              </a:lnSpc>
              <a:buNone/>
            </a:pPr>
            <a:r>
              <a:rPr lang="zh-CN" altLang="en-US" kern="100" dirty="0">
                <a:solidFill>
                  <a:srgbClr val="333333"/>
                </a:solidFill>
              </a:rPr>
              <a:t>（</a:t>
            </a:r>
            <a:r>
              <a:rPr lang="en-US" altLang="zh-CN" kern="100" dirty="0">
                <a:solidFill>
                  <a:srgbClr val="333333"/>
                </a:solidFill>
              </a:rPr>
              <a:t>7</a:t>
            </a:r>
            <a:r>
              <a:rPr lang="zh-CN" altLang="en-US" kern="100" dirty="0">
                <a:solidFill>
                  <a:srgbClr val="333333"/>
                </a:solidFill>
              </a:rPr>
              <a:t>）逗号运算符：  </a:t>
            </a:r>
            <a:r>
              <a:rPr lang="en-US" altLang="zh-CN" kern="100" dirty="0">
                <a:solidFill>
                  <a:srgbClr val="333333"/>
                </a:solidFill>
              </a:rPr>
              <a:t>,</a:t>
            </a:r>
          </a:p>
          <a:p>
            <a:pPr marL="0" lvl="0" indent="0">
              <a:lnSpc>
                <a:spcPct val="170000"/>
              </a:lnSpc>
              <a:buNone/>
            </a:pPr>
            <a:r>
              <a:rPr lang="zh-CN" altLang="en-US" kern="100" dirty="0">
                <a:solidFill>
                  <a:srgbClr val="333333"/>
                </a:solidFill>
              </a:rPr>
              <a:t>（</a:t>
            </a:r>
            <a:r>
              <a:rPr lang="en-US" altLang="zh-CN" kern="100" dirty="0">
                <a:solidFill>
                  <a:srgbClr val="333333"/>
                </a:solidFill>
              </a:rPr>
              <a:t>8</a:t>
            </a:r>
            <a:r>
              <a:rPr lang="zh-CN" altLang="en-US" kern="100" dirty="0">
                <a:solidFill>
                  <a:srgbClr val="333333"/>
                </a:solidFill>
              </a:rPr>
              <a:t>）指针运算符：  *和</a:t>
            </a:r>
            <a:r>
              <a:rPr lang="en-US" altLang="zh-CN" kern="100" dirty="0">
                <a:solidFill>
                  <a:srgbClr val="333333"/>
                </a:solidFill>
              </a:rPr>
              <a:t>&amp;</a:t>
            </a:r>
          </a:p>
          <a:p>
            <a:pPr marL="0" lvl="0" indent="0">
              <a:lnSpc>
                <a:spcPct val="170000"/>
              </a:lnSpc>
              <a:buNone/>
            </a:pPr>
            <a:r>
              <a:rPr lang="zh-CN" altLang="en-US" kern="100" dirty="0">
                <a:solidFill>
                  <a:srgbClr val="333333"/>
                </a:solidFill>
              </a:rPr>
              <a:t>（</a:t>
            </a:r>
            <a:r>
              <a:rPr lang="en-US" altLang="zh-CN" kern="100" dirty="0">
                <a:solidFill>
                  <a:srgbClr val="333333"/>
                </a:solidFill>
              </a:rPr>
              <a:t>9</a:t>
            </a:r>
            <a:r>
              <a:rPr lang="zh-CN" altLang="en-US" kern="100" dirty="0">
                <a:solidFill>
                  <a:srgbClr val="333333"/>
                </a:solidFill>
              </a:rPr>
              <a:t>）求字节数运算符</a:t>
            </a:r>
            <a:r>
              <a:rPr lang="zh-CN" altLang="en-US" kern="100" dirty="0" smtClean="0">
                <a:solidFill>
                  <a:srgbClr val="333333"/>
                </a:solidFill>
              </a:rPr>
              <a:t>：</a:t>
            </a:r>
            <a:r>
              <a:rPr lang="en-US" altLang="zh-CN" kern="100" dirty="0" err="1" smtClean="0">
                <a:solidFill>
                  <a:srgbClr val="333333"/>
                </a:solidFill>
              </a:rPr>
              <a:t>sizeof</a:t>
            </a:r>
            <a:endParaRPr lang="en-US" altLang="zh-CN" kern="100" dirty="0">
              <a:solidFill>
                <a:srgbClr val="333333"/>
              </a:solidFill>
            </a:endParaRPr>
          </a:p>
          <a:p>
            <a:pPr marL="0" lvl="0" indent="0">
              <a:lnSpc>
                <a:spcPct val="170000"/>
              </a:lnSpc>
              <a:buNone/>
            </a:pPr>
            <a:r>
              <a:rPr lang="zh-CN" altLang="en-US" kern="100" dirty="0">
                <a:solidFill>
                  <a:srgbClr val="333333"/>
                </a:solidFill>
              </a:rPr>
              <a:t>（</a:t>
            </a:r>
            <a:r>
              <a:rPr lang="en-US" altLang="zh-CN" kern="100" dirty="0">
                <a:solidFill>
                  <a:srgbClr val="333333"/>
                </a:solidFill>
              </a:rPr>
              <a:t>10</a:t>
            </a:r>
            <a:r>
              <a:rPr lang="zh-CN" altLang="en-US" kern="100" dirty="0">
                <a:solidFill>
                  <a:srgbClr val="333333"/>
                </a:solidFill>
              </a:rPr>
              <a:t>）强制类型转换运算符：</a:t>
            </a:r>
            <a:r>
              <a:rPr lang="en-US" altLang="zh-CN" kern="100" dirty="0">
                <a:solidFill>
                  <a:srgbClr val="333333"/>
                </a:solidFill>
              </a:rPr>
              <a:t>(</a:t>
            </a:r>
            <a:r>
              <a:rPr lang="zh-CN" altLang="en-US" kern="100" dirty="0">
                <a:solidFill>
                  <a:srgbClr val="333333"/>
                </a:solidFill>
              </a:rPr>
              <a:t>数据类型名</a:t>
            </a:r>
            <a:r>
              <a:rPr lang="en-US" altLang="zh-CN" kern="100" dirty="0">
                <a:solidFill>
                  <a:srgbClr val="333333"/>
                </a:solidFill>
              </a:rPr>
              <a:t>)</a:t>
            </a:r>
            <a:r>
              <a:rPr lang="zh-CN" altLang="en-US" kern="100" dirty="0">
                <a:solidFill>
                  <a:srgbClr val="333333"/>
                </a:solidFill>
              </a:rPr>
              <a:t>表达式</a:t>
            </a:r>
          </a:p>
          <a:p>
            <a:pPr marL="0" lvl="0" indent="0">
              <a:lnSpc>
                <a:spcPct val="170000"/>
              </a:lnSpc>
              <a:buNone/>
            </a:pPr>
            <a:r>
              <a:rPr lang="zh-CN" altLang="en-US" kern="100" dirty="0">
                <a:solidFill>
                  <a:srgbClr val="333333"/>
                </a:solidFill>
              </a:rPr>
              <a:t>（</a:t>
            </a:r>
            <a:r>
              <a:rPr lang="en-US" altLang="zh-CN" kern="100" dirty="0">
                <a:solidFill>
                  <a:srgbClr val="333333"/>
                </a:solidFill>
              </a:rPr>
              <a:t>11</a:t>
            </a:r>
            <a:r>
              <a:rPr lang="zh-CN" altLang="en-US" kern="100" dirty="0">
                <a:solidFill>
                  <a:srgbClr val="333333"/>
                </a:solidFill>
              </a:rPr>
              <a:t>）分量运算符：  </a:t>
            </a:r>
            <a:r>
              <a:rPr lang="en-US" altLang="zh-CN" kern="100" dirty="0">
                <a:solidFill>
                  <a:srgbClr val="333333"/>
                </a:solidFill>
              </a:rPr>
              <a:t>. -&gt;</a:t>
            </a:r>
          </a:p>
          <a:p>
            <a:pPr marL="0" lvl="0" indent="0">
              <a:lnSpc>
                <a:spcPct val="170000"/>
              </a:lnSpc>
              <a:buNone/>
            </a:pPr>
            <a:r>
              <a:rPr lang="zh-CN" altLang="en-US" kern="100" dirty="0">
                <a:solidFill>
                  <a:srgbClr val="333333"/>
                </a:solidFill>
              </a:rPr>
              <a:t>（</a:t>
            </a:r>
            <a:r>
              <a:rPr lang="en-US" altLang="zh-CN" kern="100" dirty="0">
                <a:solidFill>
                  <a:srgbClr val="333333"/>
                </a:solidFill>
              </a:rPr>
              <a:t>12</a:t>
            </a:r>
            <a:r>
              <a:rPr lang="zh-CN" altLang="en-US" kern="100" dirty="0">
                <a:solidFill>
                  <a:srgbClr val="333333"/>
                </a:solidFill>
              </a:rPr>
              <a:t>）下标运算符：</a:t>
            </a:r>
            <a:r>
              <a:rPr lang="en-US" altLang="zh-CN" kern="100" dirty="0">
                <a:solidFill>
                  <a:srgbClr val="333333"/>
                </a:solidFill>
              </a:rPr>
              <a:t>[ ]</a:t>
            </a:r>
          </a:p>
          <a:p>
            <a:pPr marL="0" lvl="0" indent="0">
              <a:lnSpc>
                <a:spcPct val="170000"/>
              </a:lnSpc>
              <a:buNone/>
            </a:pPr>
            <a:r>
              <a:rPr lang="zh-CN" altLang="en-US" kern="100" dirty="0">
                <a:solidFill>
                  <a:srgbClr val="333333"/>
                </a:solidFill>
              </a:rPr>
              <a:t>（</a:t>
            </a:r>
            <a:r>
              <a:rPr lang="en-US" altLang="zh-CN" kern="100" dirty="0">
                <a:solidFill>
                  <a:srgbClr val="333333"/>
                </a:solidFill>
              </a:rPr>
              <a:t>13</a:t>
            </a:r>
            <a:r>
              <a:rPr lang="zh-CN" altLang="en-US" kern="100" dirty="0">
                <a:solidFill>
                  <a:srgbClr val="333333"/>
                </a:solidFill>
              </a:rPr>
              <a:t>）其他：如函数调用运算符：</a:t>
            </a:r>
            <a:r>
              <a:rPr lang="en-US" altLang="zh-CN" kern="100" dirty="0" smtClean="0">
                <a:solidFill>
                  <a:srgbClr val="333333"/>
                </a:solidFill>
              </a:rPr>
              <a:t>()</a:t>
            </a:r>
            <a:endParaRPr lang="en-US" altLang="zh-CN" kern="100" dirty="0">
              <a:solidFill>
                <a:srgbClr val="333333"/>
              </a:solidFill>
            </a:endParaRPr>
          </a:p>
        </p:txBody>
      </p:sp>
    </p:spTree>
    <p:extLst>
      <p:ext uri="{BB962C8B-B14F-4D97-AF65-F5344CB8AC3E}">
        <p14:creationId xmlns:p14="http://schemas.microsoft.com/office/powerpoint/2010/main" val="3691095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a:t>
            </a:r>
            <a:r>
              <a:rPr lang="zh-CN" altLang="en-US" b="1" kern="100" dirty="0">
                <a:latin typeface="Cambria" panose="02040503050406030204" pitchFamily="18" charset="0"/>
                <a:ea typeface="宋体" panose="02010600030101010101" pitchFamily="2" charset="-122"/>
              </a:rPr>
              <a:t>．</a:t>
            </a:r>
            <a:r>
              <a:rPr lang="zh-CN" altLang="en-US" b="1" kern="100" dirty="0" smtClean="0">
                <a:latin typeface="Cambria" panose="02040503050406030204" pitchFamily="18" charset="0"/>
                <a:ea typeface="宋体" panose="02010600030101010101" pitchFamily="2" charset="-122"/>
              </a:rPr>
              <a:t>算术表达式</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21208" y="1289609"/>
            <a:ext cx="3954866" cy="4719822"/>
          </a:xfrm>
        </p:spPr>
        <p:txBody>
          <a:bodyPr>
            <a:normAutofit fontScale="62500" lnSpcReduction="20000"/>
          </a:bodyPr>
          <a:lstStyle/>
          <a:p>
            <a:pPr marL="0" lvl="0" indent="0">
              <a:buNone/>
            </a:pPr>
            <a:r>
              <a:rPr lang="zh-CN" altLang="en-US" kern="100" dirty="0" smtClean="0"/>
              <a:t>（</a:t>
            </a:r>
            <a:r>
              <a:rPr lang="en-US" altLang="zh-CN" kern="100" dirty="0"/>
              <a:t>1</a:t>
            </a:r>
            <a:r>
              <a:rPr lang="zh-CN" altLang="en-US" kern="100" dirty="0"/>
              <a:t>）</a:t>
            </a:r>
            <a:r>
              <a:rPr lang="zh-CN" altLang="en-US" kern="100" dirty="0" smtClean="0"/>
              <a:t>算术表达式：用</a:t>
            </a:r>
            <a:r>
              <a:rPr lang="zh-CN" altLang="en-US" kern="100" dirty="0"/>
              <a:t>算术运算符和括号将运算对象</a:t>
            </a:r>
            <a:r>
              <a:rPr lang="en-US" altLang="zh-CN" kern="100" dirty="0"/>
              <a:t>(</a:t>
            </a:r>
            <a:r>
              <a:rPr lang="zh-CN" altLang="en-US" kern="100" dirty="0"/>
              <a:t>也称操作数</a:t>
            </a:r>
            <a:r>
              <a:rPr lang="en-US" altLang="zh-CN" kern="100" dirty="0"/>
              <a:t>)</a:t>
            </a:r>
            <a:r>
              <a:rPr lang="zh-CN" altLang="en-US" kern="100" dirty="0"/>
              <a:t>连接起来，符合</a:t>
            </a:r>
            <a:r>
              <a:rPr lang="en-US" altLang="zh-CN" kern="100" dirty="0"/>
              <a:t>C</a:t>
            </a:r>
            <a:r>
              <a:rPr lang="zh-CN" altLang="en-US" kern="100" dirty="0"/>
              <a:t>语言语法规则的式子，称为算术表达式</a:t>
            </a:r>
            <a:r>
              <a:rPr lang="zh-CN" altLang="en-US" kern="100" dirty="0" smtClean="0"/>
              <a:t>。</a:t>
            </a:r>
            <a:endParaRPr lang="en-US" altLang="zh-CN" kern="100" dirty="0" smtClean="0"/>
          </a:p>
          <a:p>
            <a:pPr lvl="0"/>
            <a:r>
              <a:rPr lang="zh-CN" altLang="en-US" kern="100" dirty="0" smtClean="0"/>
              <a:t>运算</a:t>
            </a:r>
            <a:r>
              <a:rPr lang="zh-CN" altLang="en-US" kern="100" dirty="0"/>
              <a:t>对象</a:t>
            </a:r>
            <a:r>
              <a:rPr lang="zh-CN" altLang="en-US" kern="100" dirty="0" smtClean="0"/>
              <a:t>包括：常量</a:t>
            </a:r>
            <a:r>
              <a:rPr lang="zh-CN" altLang="en-US" kern="100" dirty="0"/>
              <a:t>、变量、函数等</a:t>
            </a:r>
            <a:r>
              <a:rPr lang="zh-CN" altLang="en-US" kern="100" dirty="0" smtClean="0"/>
              <a:t>。例如：</a:t>
            </a:r>
            <a:endParaRPr lang="en-US" altLang="zh-CN" kern="100" dirty="0" smtClean="0"/>
          </a:p>
          <a:p>
            <a:pPr lvl="0">
              <a:buFont typeface="Wingdings" panose="05000000000000000000" pitchFamily="2" charset="2"/>
              <a:buChar char="Ø"/>
            </a:pPr>
            <a:r>
              <a:rPr lang="zh-CN" altLang="en-US" kern="100" dirty="0" smtClean="0"/>
              <a:t> </a:t>
            </a:r>
            <a:r>
              <a:rPr lang="en-US" altLang="zh-CN" kern="100" dirty="0" smtClean="0">
                <a:solidFill>
                  <a:srgbClr val="000000"/>
                </a:solidFill>
              </a:rPr>
              <a:t>(-</a:t>
            </a:r>
            <a:r>
              <a:rPr lang="en-US" altLang="zh-CN" kern="100" dirty="0" err="1">
                <a:solidFill>
                  <a:srgbClr val="000000"/>
                </a:solidFill>
              </a:rPr>
              <a:t>b+sqrt</a:t>
            </a:r>
            <a:r>
              <a:rPr lang="en-US" altLang="zh-CN" kern="100" dirty="0">
                <a:solidFill>
                  <a:srgbClr val="000000"/>
                </a:solidFill>
              </a:rPr>
              <a:t>(b*b-4*a*c))/(2*a)</a:t>
            </a:r>
          </a:p>
          <a:p>
            <a:pPr lvl="0">
              <a:buFont typeface="Wingdings" panose="05000000000000000000" pitchFamily="2" charset="2"/>
              <a:buChar char="Ø"/>
            </a:pPr>
            <a:r>
              <a:rPr lang="en-US" altLang="zh-CN" kern="100" dirty="0">
                <a:solidFill>
                  <a:srgbClr val="000000"/>
                </a:solidFill>
              </a:rPr>
              <a:t>2*PI*r           </a:t>
            </a:r>
            <a:r>
              <a:rPr lang="zh-CN" altLang="en-US" kern="100" dirty="0">
                <a:solidFill>
                  <a:srgbClr val="000000"/>
                </a:solidFill>
              </a:rPr>
              <a:t>                       </a:t>
            </a:r>
            <a:endParaRPr lang="en-US" altLang="zh-CN" kern="100" dirty="0">
              <a:solidFill>
                <a:srgbClr val="000000"/>
              </a:solidFill>
            </a:endParaRPr>
          </a:p>
          <a:p>
            <a:pPr lvl="0">
              <a:buFont typeface="Wingdings" panose="05000000000000000000" pitchFamily="2" charset="2"/>
              <a:buChar char="Ø"/>
            </a:pPr>
            <a:r>
              <a:rPr lang="en-US" altLang="zh-CN" kern="100" dirty="0">
                <a:solidFill>
                  <a:srgbClr val="000000"/>
                </a:solidFill>
              </a:rPr>
              <a:t>a*sin(x)+b*cos(x) </a:t>
            </a:r>
          </a:p>
          <a:p>
            <a:pPr lvl="0">
              <a:buFont typeface="Wingdings" panose="05000000000000000000" pitchFamily="2" charset="2"/>
              <a:buChar char="Ø"/>
            </a:pPr>
            <a:r>
              <a:rPr lang="en-US" altLang="zh-CN" kern="100" dirty="0" err="1">
                <a:solidFill>
                  <a:srgbClr val="000000"/>
                </a:solidFill>
              </a:rPr>
              <a:t>sqrt</a:t>
            </a:r>
            <a:r>
              <a:rPr lang="en-US" altLang="zh-CN" kern="100" dirty="0">
                <a:solidFill>
                  <a:srgbClr val="000000"/>
                </a:solidFill>
              </a:rPr>
              <a:t>(l*(l-a)*(l-b)*(l-c))            </a:t>
            </a:r>
          </a:p>
          <a:p>
            <a:pPr marL="0" lvl="0" indent="0">
              <a:buNone/>
            </a:pPr>
            <a:r>
              <a:rPr lang="zh-CN" altLang="en-US" kern="100" dirty="0"/>
              <a:t>（</a:t>
            </a:r>
            <a:r>
              <a:rPr lang="en-US" altLang="zh-CN" kern="100" dirty="0"/>
              <a:t>2</a:t>
            </a:r>
            <a:r>
              <a:rPr lang="zh-CN" altLang="en-US" kern="100" dirty="0"/>
              <a:t>）运算符的</a:t>
            </a:r>
            <a:r>
              <a:rPr lang="zh-CN" altLang="en-US" kern="100" dirty="0" smtClean="0"/>
              <a:t>优先级：先</a:t>
            </a:r>
            <a:r>
              <a:rPr lang="zh-CN" altLang="en-US" kern="100" dirty="0"/>
              <a:t>乘除，后加</a:t>
            </a:r>
            <a:r>
              <a:rPr lang="zh-CN" altLang="en-US" kern="100" dirty="0" smtClean="0"/>
              <a:t>减。*</a:t>
            </a:r>
            <a:r>
              <a:rPr lang="zh-CN" altLang="en-US" kern="100" dirty="0"/>
              <a:t>、</a:t>
            </a:r>
            <a:r>
              <a:rPr lang="en-US" altLang="zh-CN" kern="100" dirty="0"/>
              <a:t>/</a:t>
            </a:r>
            <a:r>
              <a:rPr lang="zh-CN" altLang="en-US" kern="100" dirty="0"/>
              <a:t>、</a:t>
            </a:r>
            <a:r>
              <a:rPr lang="en-US" altLang="zh-CN" kern="100" dirty="0" smtClean="0"/>
              <a:t>%</a:t>
            </a:r>
            <a:r>
              <a:rPr lang="zh-CN" altLang="en-US" kern="100" dirty="0" smtClean="0"/>
              <a:t>为</a:t>
            </a:r>
            <a:r>
              <a:rPr lang="zh-CN" altLang="en-US" kern="100" dirty="0"/>
              <a:t>同一级别</a:t>
            </a:r>
            <a:r>
              <a:rPr lang="zh-CN" altLang="en-US" kern="100" dirty="0" smtClean="0"/>
              <a:t>，</a:t>
            </a:r>
            <a:r>
              <a:rPr lang="en-US" altLang="zh-CN" kern="100" dirty="0" smtClean="0"/>
              <a:t>+</a:t>
            </a:r>
            <a:r>
              <a:rPr lang="zh-CN" altLang="en-US" kern="100" dirty="0"/>
              <a:t>、</a:t>
            </a:r>
            <a:r>
              <a:rPr lang="en-US" altLang="zh-CN" kern="100" dirty="0" smtClean="0"/>
              <a:t>-</a:t>
            </a:r>
            <a:r>
              <a:rPr lang="zh-CN" altLang="en-US" kern="100" dirty="0" smtClean="0"/>
              <a:t>为</a:t>
            </a:r>
            <a:r>
              <a:rPr lang="zh-CN" altLang="en-US" kern="100" dirty="0"/>
              <a:t>同一级别</a:t>
            </a:r>
            <a:r>
              <a:rPr lang="zh-CN" altLang="en-US" kern="100" dirty="0" smtClean="0"/>
              <a:t>。另外</a:t>
            </a:r>
            <a:r>
              <a:rPr lang="zh-CN" altLang="en-US" kern="100" dirty="0"/>
              <a:t>，括号运算符的优先级最高</a:t>
            </a:r>
            <a:r>
              <a:rPr lang="zh-CN" altLang="en-US" kern="100" dirty="0" smtClean="0"/>
              <a:t>。</a:t>
            </a:r>
            <a:endParaRPr lang="en-US" altLang="zh-CN" kern="100" dirty="0" smtClean="0"/>
          </a:p>
          <a:p>
            <a:pPr marL="0" lvl="0" indent="0">
              <a:buNone/>
            </a:pPr>
            <a:r>
              <a:rPr lang="zh-CN" altLang="en-US" kern="100" dirty="0" smtClean="0"/>
              <a:t>（</a:t>
            </a:r>
            <a:r>
              <a:rPr lang="en-US" altLang="zh-CN" kern="100" dirty="0"/>
              <a:t>3</a:t>
            </a:r>
            <a:r>
              <a:rPr lang="zh-CN" altLang="en-US" kern="100" dirty="0"/>
              <a:t>）运算符的结合</a:t>
            </a:r>
            <a:r>
              <a:rPr lang="zh-CN" altLang="en-US" kern="100" dirty="0" smtClean="0"/>
              <a:t>性：自</a:t>
            </a:r>
            <a:r>
              <a:rPr lang="zh-CN" altLang="en-US" kern="100" dirty="0"/>
              <a:t>左至</a:t>
            </a:r>
            <a:r>
              <a:rPr lang="zh-CN" altLang="en-US" kern="100" dirty="0" smtClean="0"/>
              <a:t>右，</a:t>
            </a:r>
            <a:r>
              <a:rPr lang="zh-CN" altLang="en-US" kern="100" dirty="0"/>
              <a:t>即先左后右</a:t>
            </a:r>
            <a:r>
              <a:rPr lang="zh-CN" altLang="en-US" kern="100" dirty="0" smtClean="0"/>
              <a:t>。</a:t>
            </a:r>
            <a:endParaRPr lang="zh-CN" altLang="en-US" kern="100" dirty="0"/>
          </a:p>
        </p:txBody>
      </p:sp>
      <p:sp>
        <p:nvSpPr>
          <p:cNvPr id="4" name="Rectangle 2"/>
          <p:cNvSpPr>
            <a:spLocks noChangeArrowheads="1"/>
          </p:cNvSpPr>
          <p:nvPr/>
        </p:nvSpPr>
        <p:spPr bwMode="auto">
          <a:xfrm>
            <a:off x="5080421" y="1289609"/>
            <a:ext cx="8745266"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956548357"/>
              </p:ext>
            </p:extLst>
          </p:nvPr>
        </p:nvGraphicFramePr>
        <p:xfrm>
          <a:off x="5580753" y="1491083"/>
          <a:ext cx="6138404" cy="2592277"/>
        </p:xfrm>
        <a:graphic>
          <a:graphicData uri="http://schemas.openxmlformats.org/presentationml/2006/ole">
            <mc:AlternateContent xmlns:mc="http://schemas.openxmlformats.org/markup-compatibility/2006">
              <mc:Choice xmlns:v="urn:schemas-microsoft-com:vml" Requires="v">
                <p:oleObj spid="_x0000_s2055" r:id="rId3" imgW="5584952" imgH="2771673" progId="Visio.Drawing.11">
                  <p:embed/>
                </p:oleObj>
              </mc:Choice>
              <mc:Fallback>
                <p:oleObj r:id="rId3" imgW="5584952" imgH="2771673"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753" y="1491083"/>
                        <a:ext cx="6138404" cy="2592277"/>
                      </a:xfrm>
                      <a:prstGeom prst="rect">
                        <a:avLst/>
                      </a:prstGeom>
                      <a:noFill/>
                    </p:spPr>
                  </p:pic>
                </p:oleObj>
              </mc:Fallback>
            </mc:AlternateContent>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882092172"/>
              </p:ext>
            </p:extLst>
          </p:nvPr>
        </p:nvGraphicFramePr>
        <p:xfrm>
          <a:off x="5762446" y="4750755"/>
          <a:ext cx="5615794" cy="1680210"/>
        </p:xfrm>
        <a:graphic>
          <a:graphicData uri="http://schemas.openxmlformats.org/drawingml/2006/table">
            <a:tbl>
              <a:tblPr firstRow="1" firstCol="1" bandRow="1">
                <a:tableStyleId>{5C22544A-7EE6-4342-B048-85BDC9FD1C3A}</a:tableStyleId>
              </a:tblPr>
              <a:tblGrid>
                <a:gridCol w="1871730">
                  <a:extLst>
                    <a:ext uri="{9D8B030D-6E8A-4147-A177-3AD203B41FA5}">
                      <a16:colId xmlns:a16="http://schemas.microsoft.com/office/drawing/2014/main" val="1887951306"/>
                    </a:ext>
                  </a:extLst>
                </a:gridCol>
                <a:gridCol w="1871730">
                  <a:extLst>
                    <a:ext uri="{9D8B030D-6E8A-4147-A177-3AD203B41FA5}">
                      <a16:colId xmlns:a16="http://schemas.microsoft.com/office/drawing/2014/main" val="4162843355"/>
                    </a:ext>
                  </a:extLst>
                </a:gridCol>
                <a:gridCol w="1872334">
                  <a:extLst>
                    <a:ext uri="{9D8B030D-6E8A-4147-A177-3AD203B41FA5}">
                      <a16:colId xmlns:a16="http://schemas.microsoft.com/office/drawing/2014/main" val="3206431088"/>
                    </a:ext>
                  </a:extLst>
                </a:gridCol>
              </a:tblGrid>
              <a:tr h="0">
                <a:tc>
                  <a:txBody>
                    <a:bodyPr/>
                    <a:lstStyle/>
                    <a:p>
                      <a:pPr algn="ctr">
                        <a:lnSpc>
                          <a:spcPct val="150000"/>
                        </a:lnSpc>
                        <a:spcAft>
                          <a:spcPts val="0"/>
                        </a:spcAft>
                      </a:pPr>
                      <a:r>
                        <a:rPr lang="zh-CN" sz="1050" kern="100" dirty="0">
                          <a:effectLst/>
                        </a:rPr>
                        <a:t>运算符</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050" kern="100">
                          <a:effectLst/>
                        </a:rPr>
                        <a:t>操作数目</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050" kern="100">
                          <a:effectLst/>
                        </a:rPr>
                        <a:t>结合性</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00121393"/>
                  </a:ext>
                </a:extLst>
              </a:tr>
              <a:tr h="0">
                <a:tc>
                  <a:txBody>
                    <a:bodyPr/>
                    <a:lstStyle/>
                    <a:p>
                      <a:pPr algn="ctr">
                        <a:lnSpc>
                          <a:spcPct val="150000"/>
                        </a:lnSpc>
                        <a:spcAft>
                          <a:spcPts val="0"/>
                        </a:spcAft>
                      </a:pPr>
                      <a:r>
                        <a:rPr lang="en-US" sz="1050" kern="10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050" kern="10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050" kern="100">
                          <a:effectLst/>
                        </a:rPr>
                        <a:t>自左至右</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85613850"/>
                  </a:ext>
                </a:extLst>
              </a:tr>
              <a:tr h="0">
                <a:tc>
                  <a:txBody>
                    <a:bodyPr/>
                    <a:lstStyle/>
                    <a:p>
                      <a:pPr algn="ctr">
                        <a:lnSpc>
                          <a:spcPct val="150000"/>
                        </a:lnSpc>
                        <a:spcAft>
                          <a:spcPts val="0"/>
                        </a:spcAft>
                      </a:pPr>
                      <a:r>
                        <a:rPr lang="en-US" sz="1050" kern="100">
                          <a:effectLst/>
                        </a:rPr>
                        <a:t>++</a:t>
                      </a:r>
                      <a:r>
                        <a:rPr lang="zh-CN" sz="1050" kern="100">
                          <a:effectLst/>
                        </a:rPr>
                        <a:t>、</a:t>
                      </a:r>
                      <a:r>
                        <a:rPr lang="en-US" sz="1050" kern="100">
                          <a:effectLst/>
                        </a:rPr>
                        <a:t>--</a:t>
                      </a:r>
                      <a:r>
                        <a:rPr lang="zh-CN" sz="1050" kern="100">
                          <a:effectLst/>
                        </a:rPr>
                        <a:t>、</a:t>
                      </a:r>
                      <a:r>
                        <a:rPr lang="en-US" sz="1050" kern="100">
                          <a:effectLst/>
                        </a:rPr>
                        <a:t>-(</a:t>
                      </a:r>
                      <a:r>
                        <a:rPr lang="zh-CN" sz="1050" kern="100">
                          <a:effectLst/>
                        </a:rPr>
                        <a:t>负号</a:t>
                      </a:r>
                      <a:r>
                        <a:rPr lang="en-US"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050" kern="100">
                          <a:effectLst/>
                        </a:rPr>
                        <a:t>单目运算</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自右至左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89803829"/>
                  </a:ext>
                </a:extLst>
              </a:tr>
              <a:tr h="0">
                <a:tc>
                  <a:txBody>
                    <a:bodyPr/>
                    <a:lstStyle/>
                    <a:p>
                      <a:pPr algn="ctr">
                        <a:lnSpc>
                          <a:spcPct val="150000"/>
                        </a:lnSpc>
                        <a:spcAft>
                          <a:spcPts val="0"/>
                        </a:spcAft>
                      </a:pPr>
                      <a:r>
                        <a:rPr lang="en-US" sz="1050" kern="100">
                          <a:effectLst/>
                        </a:rPr>
                        <a:t>*</a:t>
                      </a:r>
                      <a:r>
                        <a:rPr lang="zh-CN" sz="1050" kern="100">
                          <a:effectLst/>
                        </a:rPr>
                        <a:t>、</a:t>
                      </a:r>
                      <a:r>
                        <a:rPr lang="en-US" sz="1050" kern="100">
                          <a:effectLst/>
                        </a:rPr>
                        <a:t>/</a:t>
                      </a:r>
                      <a:r>
                        <a:rPr lang="zh-CN" sz="1050" kern="100">
                          <a:effectLst/>
                        </a:rPr>
                        <a:t>、</a:t>
                      </a:r>
                      <a:r>
                        <a:rPr lang="en-US"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双目运算</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自左至右</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74599677"/>
                  </a:ext>
                </a:extLst>
              </a:tr>
              <a:tr h="0">
                <a:tc>
                  <a:txBody>
                    <a:bodyPr/>
                    <a:lstStyle/>
                    <a:p>
                      <a:pPr algn="ctr">
                        <a:lnSpc>
                          <a:spcPct val="150000"/>
                        </a:lnSpc>
                        <a:spcAft>
                          <a:spcPts val="0"/>
                        </a:spcAft>
                      </a:pPr>
                      <a:r>
                        <a:rPr lang="en-US" sz="1050" kern="100">
                          <a:effectLst/>
                        </a:rPr>
                        <a:t>+</a:t>
                      </a:r>
                      <a:r>
                        <a:rPr lang="zh-CN" sz="1050" kern="100">
                          <a:effectLst/>
                        </a:rPr>
                        <a:t>、</a:t>
                      </a:r>
                      <a:r>
                        <a:rPr lang="en-US"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双目运算</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自左至右</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5073382"/>
                  </a:ext>
                </a:extLst>
              </a:tr>
              <a:tr h="0">
                <a:tc>
                  <a:txBody>
                    <a:bodyPr/>
                    <a:lstStyle/>
                    <a:p>
                      <a:pPr algn="ctr">
                        <a:lnSpc>
                          <a:spcPct val="150000"/>
                        </a:lnSpc>
                        <a:spcAft>
                          <a:spcPts val="0"/>
                        </a:spcAft>
                      </a:pPr>
                      <a:r>
                        <a:rPr lang="en-US" sz="1050" kern="100">
                          <a:effectLst/>
                        </a:rPr>
                        <a:t>&lt;</a:t>
                      </a:r>
                      <a:r>
                        <a:rPr lang="zh-CN" sz="1050" kern="100">
                          <a:effectLst/>
                        </a:rPr>
                        <a:t>、</a:t>
                      </a:r>
                      <a:r>
                        <a:rPr lang="en-US" sz="1050" kern="100">
                          <a:effectLst/>
                        </a:rPr>
                        <a:t>&lt;=</a:t>
                      </a:r>
                      <a:r>
                        <a:rPr lang="zh-CN" sz="1050" kern="100">
                          <a:effectLst/>
                        </a:rPr>
                        <a:t>、</a:t>
                      </a:r>
                      <a:r>
                        <a:rPr lang="en-US" sz="1050" kern="100">
                          <a:effectLst/>
                        </a:rPr>
                        <a:t>&gt;=</a:t>
                      </a:r>
                      <a:r>
                        <a:rPr lang="zh-CN" sz="1050" kern="100">
                          <a:effectLst/>
                        </a:rPr>
                        <a:t>、</a:t>
                      </a:r>
                      <a:r>
                        <a:rPr lang="en-US" sz="1050" kern="100">
                          <a:effectLst/>
                        </a:rPr>
                        <a:t>&gt;</a:t>
                      </a:r>
                      <a:r>
                        <a:rPr lang="zh-CN" sz="1050" kern="100">
                          <a:effectLst/>
                        </a:rPr>
                        <a:t>、</a:t>
                      </a:r>
                      <a:r>
                        <a:rPr lang="en-US" sz="1050" kern="100">
                          <a:effectLst/>
                        </a:rPr>
                        <a:t>==</a:t>
                      </a:r>
                      <a:r>
                        <a:rPr lang="zh-CN" sz="1050" kern="100">
                          <a:effectLst/>
                        </a:rPr>
                        <a:t>、</a:t>
                      </a:r>
                      <a:r>
                        <a:rPr lang="en-US"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双目运算</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自左至右</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4407358"/>
                  </a:ext>
                </a:extLst>
              </a:tr>
              <a:tr h="0">
                <a:tc>
                  <a:txBody>
                    <a:bodyPr/>
                    <a:lstStyle/>
                    <a:p>
                      <a:pPr algn="ctr">
                        <a:lnSpc>
                          <a:spcPct val="150000"/>
                        </a:lnSpc>
                        <a:spcAft>
                          <a:spcPts val="0"/>
                        </a:spcAft>
                      </a:pPr>
                      <a:r>
                        <a:rPr lang="en-US"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050" kern="100">
                          <a:effectLst/>
                        </a:rPr>
                        <a:t>顺序求值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自左至右</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42715981"/>
                  </a:ext>
                </a:extLst>
              </a:tr>
            </a:tbl>
          </a:graphicData>
        </a:graphic>
      </p:graphicFrame>
    </p:spTree>
    <p:extLst>
      <p:ext uri="{BB962C8B-B14F-4D97-AF65-F5344CB8AC3E}">
        <p14:creationId xmlns:p14="http://schemas.microsoft.com/office/powerpoint/2010/main" val="4068072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a:t>
            </a:r>
            <a:r>
              <a:rPr lang="zh-CN" altLang="en-US" b="1" kern="100" dirty="0">
                <a:latin typeface="Cambria" panose="02040503050406030204" pitchFamily="18" charset="0"/>
                <a:ea typeface="宋体" panose="02010600030101010101" pitchFamily="2" charset="-122"/>
              </a:rPr>
              <a:t>．赋值</a:t>
            </a:r>
            <a:r>
              <a:rPr lang="zh-CN" altLang="en-US" b="1" kern="100" dirty="0" smtClean="0">
                <a:latin typeface="Cambria" panose="02040503050406030204" pitchFamily="18" charset="0"/>
                <a:ea typeface="宋体" panose="02010600030101010101" pitchFamily="2" charset="-122"/>
              </a:rPr>
              <a:t>表达式</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59457"/>
            <a:ext cx="11048070" cy="5331124"/>
          </a:xfrm>
        </p:spPr>
        <p:txBody>
          <a:bodyPr>
            <a:normAutofit fontScale="62500" lnSpcReduction="20000"/>
          </a:bodyPr>
          <a:lstStyle/>
          <a:p>
            <a:pPr marL="0" lvl="0" indent="0">
              <a:lnSpc>
                <a:spcPct val="170000"/>
              </a:lnSpc>
              <a:buNone/>
            </a:pPr>
            <a:r>
              <a:rPr lang="en-US" altLang="zh-CN" kern="100" dirty="0" smtClean="0"/>
              <a:t>(</a:t>
            </a:r>
            <a:r>
              <a:rPr lang="en-US" altLang="zh-CN" kern="100" dirty="0"/>
              <a:t>1)</a:t>
            </a:r>
            <a:r>
              <a:rPr lang="zh-CN" altLang="en-US" kern="100" dirty="0"/>
              <a:t>赋值表达式的构成</a:t>
            </a:r>
          </a:p>
          <a:p>
            <a:pPr marL="85725" lvl="0" indent="-85725">
              <a:lnSpc>
                <a:spcPct val="170000"/>
              </a:lnSpc>
            </a:pPr>
            <a:r>
              <a:rPr lang="zh-CN" altLang="en-US" kern="100" dirty="0"/>
              <a:t>由赋值运算符将一个变量和一个表达式连接起来的式子称作“赋值表达式”。</a:t>
            </a:r>
          </a:p>
          <a:p>
            <a:pPr marL="85725" lvl="0" indent="-85725">
              <a:lnSpc>
                <a:spcPct val="170000"/>
              </a:lnSpc>
            </a:pPr>
            <a:r>
              <a:rPr lang="zh-CN" altLang="en-US" kern="100" dirty="0" smtClean="0"/>
              <a:t>一般形式：</a:t>
            </a:r>
            <a:endParaRPr lang="zh-CN" altLang="en-US" kern="100" dirty="0"/>
          </a:p>
          <a:p>
            <a:pPr marL="0" lvl="0" indent="0">
              <a:lnSpc>
                <a:spcPct val="170000"/>
              </a:lnSpc>
              <a:buNone/>
            </a:pPr>
            <a:r>
              <a:rPr lang="en-US" altLang="zh-CN" kern="100" dirty="0" smtClean="0"/>
              <a:t>     &lt;</a:t>
            </a:r>
            <a:r>
              <a:rPr lang="zh-CN" altLang="en-US" kern="100" dirty="0"/>
              <a:t>变量</a:t>
            </a:r>
            <a:r>
              <a:rPr lang="en-US" altLang="zh-CN" kern="100" dirty="0"/>
              <a:t>&gt;  &lt;</a:t>
            </a:r>
            <a:r>
              <a:rPr lang="zh-CN" altLang="en-US" kern="100" dirty="0"/>
              <a:t>赋值运算符</a:t>
            </a:r>
            <a:r>
              <a:rPr lang="en-US" altLang="zh-CN" kern="100" dirty="0"/>
              <a:t>&gt;  &lt;</a:t>
            </a:r>
            <a:r>
              <a:rPr lang="zh-CN" altLang="en-US" kern="100" dirty="0"/>
              <a:t>表达式</a:t>
            </a:r>
            <a:r>
              <a:rPr lang="en-US" altLang="zh-CN" kern="100" dirty="0"/>
              <a:t>&gt;</a:t>
            </a:r>
          </a:p>
          <a:p>
            <a:pPr marL="85725" lvl="0" indent="-85725">
              <a:lnSpc>
                <a:spcPct val="170000"/>
              </a:lnSpc>
            </a:pPr>
            <a:r>
              <a:rPr lang="zh-CN" altLang="en-US" kern="100" dirty="0" smtClean="0"/>
              <a:t>运算过程：</a:t>
            </a:r>
            <a:r>
              <a:rPr lang="zh-CN" altLang="en-US" kern="100" dirty="0"/>
              <a:t>先计算赋值号右侧表达式的值，再将其值赋给赋值号左边的</a:t>
            </a:r>
            <a:r>
              <a:rPr lang="zh-CN" altLang="en-US" kern="100" dirty="0" smtClean="0"/>
              <a:t>变量。</a:t>
            </a:r>
            <a:endParaRPr lang="en-US" altLang="zh-CN" kern="100" dirty="0" smtClean="0"/>
          </a:p>
          <a:p>
            <a:pPr lvl="0">
              <a:lnSpc>
                <a:spcPct val="170000"/>
              </a:lnSpc>
              <a:buFont typeface="Wingdings" panose="05000000000000000000" pitchFamily="2" charset="2"/>
              <a:buChar char="Ø"/>
            </a:pPr>
            <a:r>
              <a:rPr lang="zh-CN" altLang="en-US" kern="100" dirty="0" smtClean="0"/>
              <a:t>例如：</a:t>
            </a:r>
            <a:r>
              <a:rPr lang="en-US" altLang="zh-CN" kern="100" dirty="0" smtClean="0"/>
              <a:t>x=4</a:t>
            </a:r>
            <a:r>
              <a:rPr lang="zh-CN" altLang="en-US" kern="100" dirty="0"/>
              <a:t>*</a:t>
            </a:r>
            <a:r>
              <a:rPr lang="en-US" altLang="zh-CN" kern="100" dirty="0" smtClean="0"/>
              <a:t>2</a:t>
            </a:r>
            <a:endParaRPr lang="zh-CN" altLang="en-US" kern="100" dirty="0"/>
          </a:p>
          <a:p>
            <a:pPr marL="85725" lvl="0" indent="-85725">
              <a:lnSpc>
                <a:spcPct val="170000"/>
              </a:lnSpc>
            </a:pPr>
            <a:r>
              <a:rPr lang="zh-CN" altLang="en-US" kern="100" dirty="0"/>
              <a:t>赋值表达式当中的“表达式”，又可以是一个赋值表达式</a:t>
            </a:r>
            <a:r>
              <a:rPr lang="zh-CN" altLang="en-US" kern="100" dirty="0" smtClean="0"/>
              <a:t>。</a:t>
            </a:r>
            <a:endParaRPr lang="en-US" altLang="zh-CN" kern="100" dirty="0" smtClean="0"/>
          </a:p>
          <a:p>
            <a:pPr lvl="0">
              <a:lnSpc>
                <a:spcPct val="170000"/>
              </a:lnSpc>
              <a:buFont typeface="Wingdings" panose="05000000000000000000" pitchFamily="2" charset="2"/>
              <a:buChar char="Ø"/>
            </a:pPr>
            <a:r>
              <a:rPr lang="zh-CN" altLang="en-US" kern="100" dirty="0" smtClean="0"/>
              <a:t>例如：</a:t>
            </a:r>
            <a:r>
              <a:rPr lang="en-US" altLang="zh-CN" kern="100" dirty="0" smtClean="0"/>
              <a:t>x</a:t>
            </a:r>
            <a:r>
              <a:rPr lang="en-US" altLang="zh-CN" kern="100" dirty="0"/>
              <a:t>=(y=3</a:t>
            </a:r>
            <a:r>
              <a:rPr lang="en-US" altLang="zh-CN" kern="100" dirty="0" smtClean="0"/>
              <a:t>)</a:t>
            </a:r>
            <a:endParaRPr lang="zh-CN" altLang="en-US" kern="100" dirty="0"/>
          </a:p>
          <a:p>
            <a:pPr marL="85725" lvl="0" indent="-85725">
              <a:lnSpc>
                <a:spcPct val="170000"/>
              </a:lnSpc>
            </a:pPr>
            <a:r>
              <a:rPr lang="zh-CN" altLang="en-US" kern="100" dirty="0"/>
              <a:t>    </a:t>
            </a:r>
            <a:r>
              <a:rPr lang="en-US" altLang="zh-CN" kern="100" dirty="0"/>
              <a:t>x=(y=3)</a:t>
            </a:r>
            <a:r>
              <a:rPr lang="zh-CN" altLang="en-US" kern="100" dirty="0"/>
              <a:t>和</a:t>
            </a:r>
            <a:r>
              <a:rPr lang="en-US" altLang="zh-CN" kern="100" dirty="0"/>
              <a:t>x=y=3</a:t>
            </a:r>
            <a:r>
              <a:rPr lang="zh-CN" altLang="en-US" kern="100" dirty="0"/>
              <a:t>等价。</a:t>
            </a:r>
          </a:p>
          <a:p>
            <a:pPr marL="0" lvl="0" indent="0">
              <a:lnSpc>
                <a:spcPct val="170000"/>
              </a:lnSpc>
              <a:buNone/>
            </a:pPr>
            <a:r>
              <a:rPr lang="en-US" altLang="zh-CN" kern="100" dirty="0" smtClean="0"/>
              <a:t>(2)</a:t>
            </a:r>
            <a:r>
              <a:rPr lang="zh-CN" altLang="en-US" kern="100" dirty="0" smtClean="0"/>
              <a:t>优先级：高于逗号运算符</a:t>
            </a:r>
            <a:endParaRPr lang="en-US" altLang="zh-CN" kern="100" dirty="0" smtClean="0"/>
          </a:p>
          <a:p>
            <a:pPr lvl="0">
              <a:lnSpc>
                <a:spcPct val="170000"/>
              </a:lnSpc>
            </a:pPr>
            <a:r>
              <a:rPr lang="zh-CN" altLang="en-US" kern="100" dirty="0" smtClean="0"/>
              <a:t>例如：   </a:t>
            </a:r>
            <a:r>
              <a:rPr lang="en-US" altLang="zh-CN" kern="100" dirty="0" smtClean="0"/>
              <a:t>x=6&lt;y</a:t>
            </a:r>
          </a:p>
          <a:p>
            <a:pPr marL="0" lvl="0" indent="0">
              <a:lnSpc>
                <a:spcPct val="170000"/>
              </a:lnSpc>
              <a:buNone/>
            </a:pPr>
            <a:r>
              <a:rPr lang="en-US" altLang="zh-CN" kern="100" dirty="0" smtClean="0"/>
              <a:t>(3)</a:t>
            </a:r>
            <a:r>
              <a:rPr lang="zh-CN" altLang="en-US" kern="100" dirty="0" smtClean="0"/>
              <a:t>结合律：自右至左。</a:t>
            </a:r>
            <a:endParaRPr lang="en-US" altLang="zh-CN" kern="100" dirty="0" smtClean="0"/>
          </a:p>
          <a:p>
            <a:pPr marL="180975" lvl="0" indent="-180975">
              <a:lnSpc>
                <a:spcPct val="170000"/>
              </a:lnSpc>
            </a:pPr>
            <a:r>
              <a:rPr lang="zh-CN" altLang="en-US" kern="100" dirty="0"/>
              <a:t>例如：</a:t>
            </a:r>
            <a:r>
              <a:rPr lang="zh-CN" altLang="en-US" kern="100" dirty="0" smtClean="0"/>
              <a:t>    </a:t>
            </a:r>
            <a:r>
              <a:rPr lang="en-US" altLang="zh-CN" kern="100" dirty="0" smtClean="0"/>
              <a:t>x=y-3*z/w</a:t>
            </a:r>
          </a:p>
          <a:p>
            <a:pPr marL="180975" lvl="0" indent="-180975">
              <a:lnSpc>
                <a:spcPct val="170000"/>
              </a:lnSpc>
            </a:pPr>
            <a:r>
              <a:rPr lang="zh-CN" altLang="en-US" kern="100" dirty="0" smtClean="0"/>
              <a:t>运算顺序为：</a:t>
            </a:r>
            <a:r>
              <a:rPr lang="en-US" altLang="zh-CN" kern="100" dirty="0" smtClean="0"/>
              <a:t>x=(y-3*z/w)</a:t>
            </a:r>
            <a:endParaRPr lang="en-US" altLang="zh-CN" kern="100" dirty="0"/>
          </a:p>
        </p:txBody>
      </p:sp>
    </p:spTree>
    <p:extLst>
      <p:ext uri="{BB962C8B-B14F-4D97-AF65-F5344CB8AC3E}">
        <p14:creationId xmlns:p14="http://schemas.microsoft.com/office/powerpoint/2010/main" val="3435920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kern="100" dirty="0"/>
              <a:t>3.</a:t>
            </a:r>
            <a:r>
              <a:rPr lang="zh-CN" altLang="en-US" kern="100" dirty="0"/>
              <a:t>复合赋值</a:t>
            </a:r>
            <a:r>
              <a:rPr lang="zh-CN" altLang="en-US" kern="100" dirty="0" smtClean="0"/>
              <a:t>运算符</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80983"/>
            <a:ext cx="11048070" cy="5214708"/>
          </a:xfrm>
        </p:spPr>
        <p:txBody>
          <a:bodyPr>
            <a:normAutofit/>
          </a:bodyPr>
          <a:lstStyle/>
          <a:p>
            <a:pPr marL="85725" lvl="0" indent="-85725"/>
            <a:r>
              <a:rPr lang="zh-CN" altLang="en-US" sz="2000" kern="100" dirty="0" smtClean="0"/>
              <a:t>在</a:t>
            </a:r>
            <a:r>
              <a:rPr lang="zh-CN" altLang="en-US" sz="2000" kern="100" dirty="0"/>
              <a:t>赋值符“</a:t>
            </a:r>
            <a:r>
              <a:rPr lang="en-US" altLang="zh-CN" sz="2000" kern="100" dirty="0"/>
              <a:t>=”</a:t>
            </a:r>
            <a:r>
              <a:rPr lang="zh-CN" altLang="en-US" sz="2000" kern="100" dirty="0"/>
              <a:t>之前加上其他运算符，可以构成复合的运算符</a:t>
            </a:r>
            <a:r>
              <a:rPr lang="zh-CN" altLang="en-US" sz="2000" kern="100" dirty="0" smtClean="0"/>
              <a:t>。例如</a:t>
            </a:r>
            <a:r>
              <a:rPr lang="zh-CN" altLang="en-US" sz="2000" kern="100" dirty="0"/>
              <a:t>：</a:t>
            </a:r>
          </a:p>
          <a:p>
            <a:pPr marL="0" lvl="0" indent="0">
              <a:buNone/>
            </a:pPr>
            <a:r>
              <a:rPr lang="en-US" altLang="zh-CN" sz="2000" kern="100" dirty="0" smtClean="0"/>
              <a:t>    x</a:t>
            </a:r>
            <a:r>
              <a:rPr lang="en-US" altLang="zh-CN" sz="2000" kern="100" dirty="0"/>
              <a:t>+=6     </a:t>
            </a:r>
            <a:r>
              <a:rPr lang="zh-CN" altLang="en-US" sz="2000" kern="100" dirty="0"/>
              <a:t>       等价于  </a:t>
            </a:r>
            <a:r>
              <a:rPr lang="en-US" altLang="zh-CN" sz="2000" kern="100" dirty="0" smtClean="0"/>
              <a:t>x=x+6</a:t>
            </a:r>
          </a:p>
          <a:p>
            <a:pPr marL="0" lvl="0" indent="0">
              <a:buNone/>
            </a:pPr>
            <a:r>
              <a:rPr lang="en-US" altLang="zh-CN" sz="2000" kern="100" dirty="0"/>
              <a:t> </a:t>
            </a:r>
            <a:r>
              <a:rPr lang="en-US" altLang="zh-CN" sz="2000" kern="100" dirty="0" smtClean="0"/>
              <a:t>   x</a:t>
            </a:r>
            <a:r>
              <a:rPr lang="en-US" altLang="zh-CN" sz="2000" kern="100" dirty="0"/>
              <a:t>*=y+7  </a:t>
            </a:r>
            <a:r>
              <a:rPr lang="zh-CN" altLang="en-US" sz="2000" kern="100" dirty="0"/>
              <a:t>        等价于</a:t>
            </a:r>
            <a:r>
              <a:rPr lang="en-US" altLang="zh-CN" sz="2000" kern="100" dirty="0"/>
              <a:t>x=x</a:t>
            </a:r>
            <a:r>
              <a:rPr lang="zh-CN" altLang="en-US" sz="2000" kern="100" dirty="0"/>
              <a:t>*</a:t>
            </a:r>
            <a:r>
              <a:rPr lang="en-US" altLang="zh-CN" sz="2000" kern="100" dirty="0"/>
              <a:t>(</a:t>
            </a:r>
            <a:r>
              <a:rPr lang="en-US" altLang="zh-CN" sz="2000" kern="100" dirty="0" smtClean="0"/>
              <a:t>y+7)</a:t>
            </a:r>
          </a:p>
          <a:p>
            <a:pPr marL="0" lvl="0" indent="0">
              <a:buNone/>
            </a:pPr>
            <a:r>
              <a:rPr lang="en-US" altLang="zh-CN" sz="2000" kern="100" dirty="0"/>
              <a:t> </a:t>
            </a:r>
            <a:r>
              <a:rPr lang="en-US" altLang="zh-CN" sz="2000" kern="100" dirty="0" smtClean="0"/>
              <a:t>   x</a:t>
            </a:r>
            <a:r>
              <a:rPr lang="en-US" altLang="zh-CN" sz="2000" kern="100" dirty="0"/>
              <a:t>%=2       </a:t>
            </a:r>
            <a:r>
              <a:rPr lang="en-US" altLang="zh-CN" sz="2000" kern="100" dirty="0" smtClean="0"/>
              <a:t>     </a:t>
            </a:r>
            <a:r>
              <a:rPr lang="zh-CN" altLang="en-US" sz="2000" kern="100" dirty="0"/>
              <a:t>等价于</a:t>
            </a:r>
            <a:r>
              <a:rPr lang="en-US" altLang="zh-CN" sz="2000" kern="100" dirty="0"/>
              <a:t>x=x%2</a:t>
            </a:r>
          </a:p>
          <a:p>
            <a:pPr marL="85725" lvl="0" indent="-85725"/>
            <a:r>
              <a:rPr lang="en-US" altLang="zh-CN" sz="2000" kern="100" dirty="0"/>
              <a:t>C</a:t>
            </a:r>
            <a:r>
              <a:rPr lang="zh-CN" altLang="en-US" sz="2000" kern="100" dirty="0"/>
              <a:t>语言可使用的复合赋值运算符有</a:t>
            </a:r>
            <a:r>
              <a:rPr lang="en-US" altLang="zh-CN" sz="2000" kern="100" dirty="0"/>
              <a:t>10</a:t>
            </a:r>
            <a:r>
              <a:rPr lang="zh-CN" altLang="en-US" sz="2000" kern="100" dirty="0"/>
              <a:t>种。它们是：</a:t>
            </a:r>
          </a:p>
          <a:p>
            <a:pPr lvl="0">
              <a:buFont typeface="Wingdings" panose="05000000000000000000" pitchFamily="2" charset="2"/>
              <a:buChar char="Ø"/>
            </a:pPr>
            <a:r>
              <a:rPr lang="zh-CN" altLang="en-US" sz="2000" kern="100" dirty="0"/>
              <a:t>    </a:t>
            </a:r>
            <a:r>
              <a:rPr lang="en-US" altLang="zh-CN" sz="2000" kern="100" dirty="0">
                <a:solidFill>
                  <a:srgbClr val="FF0000"/>
                </a:solidFill>
              </a:rPr>
              <a:t>+=</a:t>
            </a:r>
            <a:r>
              <a:rPr lang="zh-CN" altLang="en-US" sz="2000" kern="100" dirty="0">
                <a:solidFill>
                  <a:srgbClr val="FF0000"/>
                </a:solidFill>
              </a:rPr>
              <a:t>、</a:t>
            </a:r>
            <a:r>
              <a:rPr lang="en-US" altLang="zh-CN" sz="2000" kern="100" dirty="0">
                <a:solidFill>
                  <a:srgbClr val="FF0000"/>
                </a:solidFill>
              </a:rPr>
              <a:t>-=</a:t>
            </a:r>
            <a:r>
              <a:rPr lang="zh-CN" altLang="en-US" sz="2000" kern="100" dirty="0">
                <a:solidFill>
                  <a:srgbClr val="FF0000"/>
                </a:solidFill>
              </a:rPr>
              <a:t>、*</a:t>
            </a:r>
            <a:r>
              <a:rPr lang="en-US" altLang="zh-CN" sz="2000" kern="100" dirty="0">
                <a:solidFill>
                  <a:srgbClr val="FF0000"/>
                </a:solidFill>
              </a:rPr>
              <a:t>=</a:t>
            </a:r>
            <a:r>
              <a:rPr lang="zh-CN" altLang="en-US" sz="2000" kern="100" dirty="0">
                <a:solidFill>
                  <a:srgbClr val="FF0000"/>
                </a:solidFill>
              </a:rPr>
              <a:t>、</a:t>
            </a:r>
            <a:r>
              <a:rPr lang="en-US" altLang="zh-CN" sz="2000" kern="100" dirty="0">
                <a:solidFill>
                  <a:srgbClr val="FF0000"/>
                </a:solidFill>
              </a:rPr>
              <a:t>/=</a:t>
            </a:r>
            <a:r>
              <a:rPr lang="zh-CN" altLang="en-US" sz="2000" kern="100" dirty="0">
                <a:solidFill>
                  <a:srgbClr val="FF0000"/>
                </a:solidFill>
              </a:rPr>
              <a:t>、</a:t>
            </a:r>
            <a:r>
              <a:rPr lang="en-US" altLang="zh-CN" sz="2000" kern="100" dirty="0">
                <a:solidFill>
                  <a:srgbClr val="FF0000"/>
                </a:solidFill>
              </a:rPr>
              <a:t>%=</a:t>
            </a:r>
            <a:r>
              <a:rPr lang="zh-CN" altLang="en-US" sz="2000" kern="100" dirty="0">
                <a:solidFill>
                  <a:srgbClr val="FF0000"/>
                </a:solidFill>
              </a:rPr>
              <a:t> </a:t>
            </a:r>
            <a:r>
              <a:rPr lang="zh-CN" altLang="en-US" sz="2000" kern="100" dirty="0"/>
              <a:t>       </a:t>
            </a:r>
            <a:r>
              <a:rPr lang="zh-CN" altLang="en-US" sz="2000" kern="100" dirty="0" smtClean="0"/>
              <a:t>   </a:t>
            </a:r>
            <a:r>
              <a:rPr lang="en-US" altLang="zh-CN" sz="2000" kern="100" dirty="0"/>
              <a:t>/</a:t>
            </a:r>
            <a:r>
              <a:rPr lang="zh-CN" altLang="en-US" sz="2000" kern="100" dirty="0"/>
              <a:t>*与算术运算符组合*</a:t>
            </a:r>
            <a:r>
              <a:rPr lang="en-US" altLang="zh-CN" sz="2000" kern="100" dirty="0"/>
              <a:t>/</a:t>
            </a:r>
          </a:p>
          <a:p>
            <a:pPr lvl="0">
              <a:buFont typeface="Wingdings" panose="05000000000000000000" pitchFamily="2" charset="2"/>
              <a:buChar char="Ø"/>
            </a:pPr>
            <a:r>
              <a:rPr lang="zh-CN" altLang="en-US" sz="2000" kern="100" dirty="0"/>
              <a:t>    </a:t>
            </a:r>
            <a:r>
              <a:rPr lang="en-US" altLang="zh-CN" sz="2000" kern="100" dirty="0"/>
              <a:t>&lt;&lt;=</a:t>
            </a:r>
            <a:r>
              <a:rPr lang="zh-CN" altLang="en-US" sz="2000" kern="100" dirty="0"/>
              <a:t>、</a:t>
            </a:r>
            <a:r>
              <a:rPr lang="en-US" altLang="zh-CN" sz="2000" kern="100" dirty="0"/>
              <a:t>&gt;&gt;=                    </a:t>
            </a:r>
            <a:r>
              <a:rPr lang="zh-CN" altLang="en-US" sz="2000" kern="100" dirty="0"/>
              <a:t> </a:t>
            </a:r>
            <a:r>
              <a:rPr lang="en-US" altLang="zh-CN" sz="2000" kern="100" dirty="0"/>
              <a:t>/</a:t>
            </a:r>
            <a:r>
              <a:rPr lang="zh-CN" altLang="en-US" sz="2000" kern="100" dirty="0"/>
              <a:t>*与移位运算符组合*</a:t>
            </a:r>
            <a:r>
              <a:rPr lang="en-US" altLang="zh-CN" sz="2000" kern="100" dirty="0"/>
              <a:t>/</a:t>
            </a:r>
          </a:p>
          <a:p>
            <a:pPr lvl="0">
              <a:buFont typeface="Wingdings" panose="05000000000000000000" pitchFamily="2" charset="2"/>
              <a:buChar char="Ø"/>
            </a:pPr>
            <a:r>
              <a:rPr lang="zh-CN" altLang="en-US" sz="2000" kern="100" dirty="0"/>
              <a:t>    </a:t>
            </a:r>
            <a:r>
              <a:rPr lang="en-US" altLang="zh-CN" sz="2000" kern="100" dirty="0"/>
              <a:t>&amp;=</a:t>
            </a:r>
            <a:r>
              <a:rPr lang="zh-CN" altLang="en-US" sz="2000" kern="100" dirty="0"/>
              <a:t>、</a:t>
            </a:r>
            <a:r>
              <a:rPr lang="en-US" altLang="zh-CN" sz="2000" kern="100" dirty="0">
                <a:solidFill>
                  <a:srgbClr val="000000"/>
                </a:solidFill>
              </a:rPr>
              <a:t>^=</a:t>
            </a:r>
            <a:r>
              <a:rPr lang="zh-CN" altLang="en-US" sz="2000" kern="100" dirty="0">
                <a:solidFill>
                  <a:srgbClr val="000000"/>
                </a:solidFill>
              </a:rPr>
              <a:t>、</a:t>
            </a:r>
            <a:r>
              <a:rPr lang="en-US" altLang="zh-CN" sz="2000" kern="100" dirty="0">
                <a:solidFill>
                  <a:srgbClr val="000000"/>
                </a:solidFill>
              </a:rPr>
              <a:t>|=</a:t>
            </a:r>
            <a:r>
              <a:rPr lang="zh-CN" altLang="en-US" sz="2000" kern="100" dirty="0">
                <a:solidFill>
                  <a:srgbClr val="000000"/>
                </a:solidFill>
              </a:rPr>
              <a:t>                   </a:t>
            </a:r>
            <a:r>
              <a:rPr lang="en-US" altLang="zh-CN" sz="2000" kern="100" dirty="0">
                <a:solidFill>
                  <a:srgbClr val="000000"/>
                </a:solidFill>
              </a:rPr>
              <a:t>/</a:t>
            </a:r>
            <a:r>
              <a:rPr lang="zh-CN" altLang="en-US" sz="2000" kern="100" dirty="0">
                <a:solidFill>
                  <a:srgbClr val="000000"/>
                </a:solidFill>
              </a:rPr>
              <a:t>*与位逻辑运算符组合*</a:t>
            </a:r>
            <a:r>
              <a:rPr lang="en-US" altLang="zh-CN" sz="2000" kern="100" dirty="0" smtClean="0">
                <a:solidFill>
                  <a:srgbClr val="000000"/>
                </a:solidFill>
              </a:rPr>
              <a:t>/</a:t>
            </a:r>
            <a:endParaRPr lang="en-US" altLang="zh-CN" sz="2000" kern="100" dirty="0">
              <a:solidFill>
                <a:srgbClr val="000000"/>
              </a:solidFill>
            </a:endParaRPr>
          </a:p>
        </p:txBody>
      </p:sp>
    </p:spTree>
    <p:extLst>
      <p:ext uri="{BB962C8B-B14F-4D97-AF65-F5344CB8AC3E}">
        <p14:creationId xmlns:p14="http://schemas.microsoft.com/office/powerpoint/2010/main" val="3138855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a:t>
            </a:r>
            <a:r>
              <a:rPr lang="en-US" altLang="zh-CN" b="1" kern="100" dirty="0">
                <a:latin typeface="Times New Roman" panose="02020603050405020304" pitchFamily="18" charset="0"/>
                <a:ea typeface="宋体" panose="02010600030101010101" pitchFamily="2" charset="-122"/>
              </a:rPr>
              <a:t>.</a:t>
            </a:r>
            <a:r>
              <a:rPr lang="en-US" altLang="zh-CN" b="1" kern="100" dirty="0">
                <a:latin typeface="Cambria" panose="02040503050406030204" pitchFamily="18" charset="0"/>
                <a:ea typeface="宋体" panose="02010600030101010101" pitchFamily="2" charset="-122"/>
              </a:rPr>
              <a:t>3</a:t>
            </a:r>
            <a:r>
              <a:rPr lang="en-US" altLang="zh-CN" b="1" kern="100" dirty="0">
                <a:latin typeface="Times New Roman" panose="02020603050405020304" pitchFamily="18" charset="0"/>
                <a:ea typeface="宋体" panose="02010600030101010101" pitchFamily="2" charset="-122"/>
              </a:rPr>
              <a:t>.</a:t>
            </a:r>
            <a:r>
              <a:rPr lang="en-US" altLang="zh-CN" b="1" kern="100" dirty="0">
                <a:latin typeface="Cambria" panose="02040503050406030204" pitchFamily="18" charset="0"/>
                <a:ea typeface="宋体" panose="02010600030101010101" pitchFamily="2" charset="-122"/>
              </a:rPr>
              <a:t>4</a:t>
            </a:r>
            <a:r>
              <a:rPr lang="zh-CN" altLang="en-US" b="1" kern="100" dirty="0">
                <a:latin typeface="Cambria" panose="02040503050406030204" pitchFamily="18" charset="0"/>
                <a:ea typeface="宋体" panose="02010600030101010101" pitchFamily="2" charset="-122"/>
              </a:rPr>
              <a:t> </a:t>
            </a:r>
            <a:r>
              <a:rPr lang="zh-CN" altLang="en-US" b="1" kern="100" dirty="0" smtClean="0">
                <a:latin typeface="Cambria" panose="02040503050406030204" pitchFamily="18" charset="0"/>
                <a:ea typeface="宋体" panose="02010600030101010101" pitchFamily="2" charset="-122"/>
              </a:rPr>
              <a:t> 逗号</a:t>
            </a:r>
            <a:r>
              <a:rPr lang="zh-CN" altLang="en-US" b="1" kern="100" dirty="0">
                <a:latin typeface="Cambria" panose="02040503050406030204" pitchFamily="18" charset="0"/>
                <a:ea typeface="宋体" panose="02010600030101010101" pitchFamily="2" charset="-122"/>
              </a:rPr>
              <a:t>运算符和求字节</a:t>
            </a:r>
            <a:r>
              <a:rPr lang="zh-CN" altLang="en-US" b="1" kern="100" dirty="0" smtClean="0">
                <a:latin typeface="Cambria" panose="02040503050406030204" pitchFamily="18" charset="0"/>
                <a:ea typeface="宋体" panose="02010600030101010101" pitchFamily="2" charset="-122"/>
              </a:rPr>
              <a:t>运算符</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375873"/>
            <a:ext cx="11048070" cy="5214708"/>
          </a:xfrm>
        </p:spPr>
        <p:txBody>
          <a:bodyPr>
            <a:normAutofit fontScale="70000" lnSpcReduction="20000"/>
          </a:bodyPr>
          <a:lstStyle/>
          <a:p>
            <a:pPr marL="0" lvl="0" indent="0">
              <a:buNone/>
            </a:pPr>
            <a:r>
              <a:rPr lang="en-US" altLang="zh-CN" kern="100" dirty="0" smtClean="0"/>
              <a:t>1.</a:t>
            </a:r>
            <a:r>
              <a:rPr lang="zh-CN" altLang="en-US" kern="100" dirty="0" smtClean="0"/>
              <a:t>逗号</a:t>
            </a:r>
            <a:r>
              <a:rPr lang="zh-CN" altLang="en-US" kern="100" dirty="0"/>
              <a:t>运算符和逗号表达式</a:t>
            </a:r>
          </a:p>
          <a:p>
            <a:pPr marL="85725" lvl="0" indent="-85725"/>
            <a:r>
              <a:rPr lang="zh-CN" altLang="en-US" kern="100" dirty="0" smtClean="0"/>
              <a:t>一般</a:t>
            </a:r>
            <a:r>
              <a:rPr lang="zh-CN" altLang="en-US" kern="100" dirty="0"/>
              <a:t>形式为：</a:t>
            </a:r>
          </a:p>
          <a:p>
            <a:pPr marL="0" lvl="0" indent="0">
              <a:buNone/>
            </a:pPr>
            <a:r>
              <a:rPr lang="zh-CN" altLang="en-US" kern="100" dirty="0" smtClean="0"/>
              <a:t>      </a:t>
            </a:r>
            <a:r>
              <a:rPr lang="zh-CN" altLang="en-US" kern="100" dirty="0"/>
              <a:t>表达式</a:t>
            </a:r>
            <a:r>
              <a:rPr lang="en-US" altLang="zh-CN" kern="100" dirty="0"/>
              <a:t>1,</a:t>
            </a:r>
            <a:r>
              <a:rPr lang="zh-CN" altLang="en-US" kern="100" dirty="0"/>
              <a:t>表达式</a:t>
            </a:r>
            <a:r>
              <a:rPr lang="en-US" altLang="zh-CN" kern="100" dirty="0"/>
              <a:t>2,……,</a:t>
            </a:r>
            <a:r>
              <a:rPr lang="zh-CN" altLang="en-US" kern="100" dirty="0"/>
              <a:t>表达式</a:t>
            </a:r>
            <a:r>
              <a:rPr lang="en-US" altLang="zh-CN" kern="100" dirty="0"/>
              <a:t>n</a:t>
            </a:r>
          </a:p>
          <a:p>
            <a:pPr marL="85725" lvl="0" indent="-85725"/>
            <a:r>
              <a:rPr lang="zh-CN" altLang="en-US" kern="100" dirty="0" smtClean="0"/>
              <a:t>求解过程：</a:t>
            </a:r>
            <a:r>
              <a:rPr lang="zh-CN" altLang="en-US" kern="100" dirty="0"/>
              <a:t>先求解表达式</a:t>
            </a:r>
            <a:r>
              <a:rPr lang="en-US" altLang="zh-CN" kern="100" dirty="0"/>
              <a:t>1</a:t>
            </a:r>
            <a:r>
              <a:rPr lang="zh-CN" altLang="en-US" kern="100" dirty="0"/>
              <a:t>，再求解表达式</a:t>
            </a:r>
            <a:r>
              <a:rPr lang="en-US" altLang="zh-CN" kern="100" dirty="0"/>
              <a:t>2</a:t>
            </a:r>
            <a:r>
              <a:rPr lang="zh-CN" altLang="en-US" kern="100" dirty="0"/>
              <a:t>，</a:t>
            </a:r>
            <a:r>
              <a:rPr lang="en-US" altLang="zh-CN" kern="100" dirty="0"/>
              <a:t>……</a:t>
            </a:r>
            <a:r>
              <a:rPr lang="zh-CN" altLang="en-US" kern="100" dirty="0"/>
              <a:t>最后求表达式</a:t>
            </a:r>
            <a:r>
              <a:rPr lang="en-US" altLang="zh-CN" kern="100" dirty="0"/>
              <a:t>n</a:t>
            </a:r>
            <a:r>
              <a:rPr lang="zh-CN" altLang="en-US" kern="100" dirty="0"/>
              <a:t>。整个逗号表达式的值</a:t>
            </a:r>
            <a:r>
              <a:rPr lang="zh-CN" altLang="en-US" kern="100" dirty="0" smtClean="0"/>
              <a:t>是表达式</a:t>
            </a:r>
            <a:r>
              <a:rPr lang="en-US" altLang="zh-CN" kern="100" dirty="0"/>
              <a:t>n</a:t>
            </a:r>
            <a:r>
              <a:rPr lang="zh-CN" altLang="en-US" kern="100" dirty="0"/>
              <a:t>的值。如：</a:t>
            </a:r>
          </a:p>
          <a:p>
            <a:pPr marL="0" lvl="0" indent="0">
              <a:buNone/>
            </a:pPr>
            <a:r>
              <a:rPr lang="zh-CN" altLang="en-US" kern="100" dirty="0"/>
              <a:t> </a:t>
            </a:r>
            <a:r>
              <a:rPr lang="zh-CN" altLang="en-US" kern="100" dirty="0" smtClean="0"/>
              <a:t>      </a:t>
            </a:r>
            <a:r>
              <a:rPr lang="en-US" altLang="zh-CN" kern="100" dirty="0"/>
              <a:t>x=(y=1</a:t>
            </a:r>
            <a:r>
              <a:rPr lang="zh-CN" altLang="en-US" kern="100" dirty="0"/>
              <a:t>，</a:t>
            </a:r>
            <a:r>
              <a:rPr lang="en-US" altLang="zh-CN" kern="100" dirty="0"/>
              <a:t>y+2)</a:t>
            </a:r>
          </a:p>
          <a:p>
            <a:pPr marL="0" lvl="0" indent="0">
              <a:buNone/>
            </a:pPr>
            <a:r>
              <a:rPr lang="en-US" altLang="zh-CN" kern="100" dirty="0" smtClean="0"/>
              <a:t>2</a:t>
            </a:r>
            <a:r>
              <a:rPr lang="zh-CN" altLang="en-US" kern="100" dirty="0"/>
              <a:t>．求字节数运算符</a:t>
            </a:r>
            <a:r>
              <a:rPr lang="en-US" altLang="zh-CN" kern="100" dirty="0" err="1" smtClean="0"/>
              <a:t>sizeof</a:t>
            </a:r>
            <a:endParaRPr lang="en-US" altLang="zh-CN" kern="100" dirty="0"/>
          </a:p>
          <a:p>
            <a:pPr marL="85725" lvl="0" indent="-85725"/>
            <a:r>
              <a:rPr lang="zh-CN" altLang="en-US" kern="100" dirty="0" smtClean="0"/>
              <a:t>返回</a:t>
            </a:r>
            <a:r>
              <a:rPr lang="zh-CN" altLang="en-US" kern="100" dirty="0"/>
              <a:t>变量或括号中的类型修饰符的字节</a:t>
            </a:r>
            <a:r>
              <a:rPr lang="zh-CN" altLang="en-US" kern="100" dirty="0" smtClean="0"/>
              <a:t>长度</a:t>
            </a:r>
            <a:endParaRPr lang="en-US" altLang="zh-CN" kern="100" dirty="0" smtClean="0"/>
          </a:p>
          <a:p>
            <a:pPr marL="85725" lvl="0" indent="-85725"/>
            <a:r>
              <a:rPr lang="zh-CN" altLang="en-US" kern="100" dirty="0" smtClean="0"/>
              <a:t>一般</a:t>
            </a:r>
            <a:r>
              <a:rPr lang="zh-CN" altLang="en-US" kern="100" dirty="0"/>
              <a:t>形式为：</a:t>
            </a:r>
          </a:p>
          <a:p>
            <a:pPr marL="0" lvl="0" indent="0">
              <a:buNone/>
            </a:pPr>
            <a:r>
              <a:rPr lang="zh-CN" altLang="en-US" kern="100" dirty="0"/>
              <a:t>    </a:t>
            </a:r>
            <a:r>
              <a:rPr lang="en-US" altLang="zh-CN" kern="100" dirty="0" err="1"/>
              <a:t>sizeof</a:t>
            </a:r>
            <a:r>
              <a:rPr lang="en-US" altLang="zh-CN" kern="100" dirty="0"/>
              <a:t>(</a:t>
            </a:r>
            <a:r>
              <a:rPr lang="zh-CN" altLang="en-US" kern="100" dirty="0"/>
              <a:t>变量名</a:t>
            </a:r>
            <a:r>
              <a:rPr lang="en-US" altLang="zh-CN" kern="100" dirty="0"/>
              <a:t>)</a:t>
            </a:r>
            <a:r>
              <a:rPr lang="zh-CN" altLang="en-US" kern="100" dirty="0"/>
              <a:t>  </a:t>
            </a:r>
            <a:r>
              <a:rPr lang="zh-CN" altLang="en-US" kern="100" dirty="0" smtClean="0"/>
              <a:t>或     </a:t>
            </a:r>
            <a:r>
              <a:rPr lang="en-US" altLang="zh-CN" kern="100" dirty="0" err="1"/>
              <a:t>sizeof</a:t>
            </a:r>
            <a:r>
              <a:rPr lang="en-US" altLang="zh-CN" kern="100" dirty="0"/>
              <a:t>(</a:t>
            </a:r>
            <a:r>
              <a:rPr lang="zh-CN" altLang="en-US" kern="100" dirty="0"/>
              <a:t>类型名</a:t>
            </a:r>
            <a:r>
              <a:rPr lang="en-US" altLang="zh-CN" kern="100" dirty="0"/>
              <a:t>)</a:t>
            </a:r>
          </a:p>
          <a:p>
            <a:pPr marL="85725" lvl="0" indent="-85725"/>
            <a:r>
              <a:rPr lang="zh-CN" altLang="en-US" kern="100" dirty="0" smtClean="0"/>
              <a:t>例如</a:t>
            </a:r>
            <a:r>
              <a:rPr lang="zh-CN" altLang="en-US" kern="100" dirty="0"/>
              <a:t>：</a:t>
            </a:r>
          </a:p>
          <a:p>
            <a:pPr lvl="0">
              <a:buFont typeface="Wingdings" panose="05000000000000000000" pitchFamily="2" charset="2"/>
              <a:buChar char="Ø"/>
            </a:pPr>
            <a:r>
              <a:rPr lang="en-US" altLang="zh-CN" kern="100" dirty="0" smtClean="0"/>
              <a:t>float </a:t>
            </a:r>
            <a:r>
              <a:rPr lang="en-US" altLang="zh-CN" kern="100" dirty="0"/>
              <a:t>x;</a:t>
            </a:r>
          </a:p>
          <a:p>
            <a:pPr lvl="0">
              <a:buFont typeface="Wingdings" panose="05000000000000000000" pitchFamily="2" charset="2"/>
              <a:buChar char="Ø"/>
            </a:pPr>
            <a:r>
              <a:rPr lang="en-US" altLang="zh-CN" kern="100" dirty="0" err="1" smtClean="0">
                <a:solidFill>
                  <a:srgbClr val="000000"/>
                </a:solidFill>
              </a:rPr>
              <a:t>printf</a:t>
            </a:r>
            <a:r>
              <a:rPr lang="en-US" altLang="zh-CN" kern="100" dirty="0">
                <a:solidFill>
                  <a:srgbClr val="000000"/>
                </a:solidFill>
              </a:rPr>
              <a:t>("%d",</a:t>
            </a:r>
            <a:r>
              <a:rPr lang="en-US" altLang="zh-CN" kern="100" dirty="0" err="1">
                <a:solidFill>
                  <a:srgbClr val="000000"/>
                </a:solidFill>
              </a:rPr>
              <a:t>sizeof</a:t>
            </a:r>
            <a:r>
              <a:rPr lang="en-US" altLang="zh-CN" kern="100" dirty="0">
                <a:solidFill>
                  <a:srgbClr val="000000"/>
                </a:solidFill>
              </a:rPr>
              <a:t>(x));</a:t>
            </a:r>
          </a:p>
          <a:p>
            <a:pPr lvl="0">
              <a:buFont typeface="Wingdings" panose="05000000000000000000" pitchFamily="2" charset="2"/>
              <a:buChar char="Ø"/>
            </a:pPr>
            <a:r>
              <a:rPr lang="en-US" altLang="zh-CN" kern="100" dirty="0" err="1" smtClean="0">
                <a:solidFill>
                  <a:srgbClr val="000000"/>
                </a:solidFill>
              </a:rPr>
              <a:t>printf</a:t>
            </a:r>
            <a:r>
              <a:rPr lang="en-US" altLang="zh-CN" kern="100" dirty="0">
                <a:solidFill>
                  <a:srgbClr val="000000"/>
                </a:solidFill>
              </a:rPr>
              <a:t>("%d",</a:t>
            </a:r>
            <a:r>
              <a:rPr lang="en-US" altLang="zh-CN" kern="100" dirty="0" err="1">
                <a:solidFill>
                  <a:srgbClr val="000000"/>
                </a:solidFill>
              </a:rPr>
              <a:t>sizeof</a:t>
            </a:r>
            <a:r>
              <a:rPr lang="en-US" altLang="zh-CN" kern="100" dirty="0">
                <a:solidFill>
                  <a:srgbClr val="000000"/>
                </a:solidFill>
              </a:rPr>
              <a:t>(float));</a:t>
            </a:r>
          </a:p>
          <a:p>
            <a:pPr marL="85725" lvl="0" indent="-85725"/>
            <a:r>
              <a:rPr lang="zh-CN" altLang="en-US" kern="100" dirty="0"/>
              <a:t>输出显示字节长度</a:t>
            </a:r>
            <a:r>
              <a:rPr lang="en-US" altLang="zh-CN" kern="100" dirty="0"/>
              <a:t>4</a:t>
            </a:r>
            <a:r>
              <a:rPr lang="zh-CN" altLang="en-US" kern="100" dirty="0"/>
              <a:t>和</a:t>
            </a:r>
            <a:r>
              <a:rPr lang="en-US" altLang="zh-CN" kern="100" dirty="0"/>
              <a:t>4</a:t>
            </a:r>
            <a:r>
              <a:rPr lang="zh-CN" altLang="en-US" kern="100" dirty="0"/>
              <a:t>。  </a:t>
            </a:r>
          </a:p>
        </p:txBody>
      </p:sp>
    </p:spTree>
    <p:extLst>
      <p:ext uri="{BB962C8B-B14F-4D97-AF65-F5344CB8AC3E}">
        <p14:creationId xmlns:p14="http://schemas.microsoft.com/office/powerpoint/2010/main" val="16286429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2.4  </a:t>
            </a:r>
            <a:r>
              <a:rPr lang="zh-CN" altLang="en-US" b="1" kern="100" dirty="0">
                <a:latin typeface="Cambria" panose="02040503050406030204" pitchFamily="18" charset="0"/>
                <a:ea typeface="宋体" panose="02010600030101010101" pitchFamily="2" charset="-122"/>
              </a:rPr>
              <a:t>类型</a:t>
            </a:r>
            <a:r>
              <a:rPr lang="zh-CN" altLang="en-US" b="1" kern="100" dirty="0" smtClean="0">
                <a:latin typeface="Cambria" panose="02040503050406030204" pitchFamily="18" charset="0"/>
                <a:ea typeface="宋体" panose="02010600030101010101" pitchFamily="2" charset="-122"/>
              </a:rPr>
              <a:t>转换</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07698"/>
            <a:ext cx="11048070" cy="5115463"/>
          </a:xfrm>
        </p:spPr>
        <p:txBody>
          <a:bodyPr>
            <a:normAutofit fontScale="47500" lnSpcReduction="20000"/>
          </a:bodyPr>
          <a:lstStyle/>
          <a:p>
            <a:pPr marL="85725" lvl="0" indent="-85725">
              <a:lnSpc>
                <a:spcPct val="170000"/>
              </a:lnSpc>
            </a:pPr>
            <a:r>
              <a:rPr lang="en-US" altLang="zh-CN" kern="100" dirty="0" smtClean="0"/>
              <a:t>C</a:t>
            </a:r>
            <a:r>
              <a:rPr lang="zh-CN" altLang="en-US" kern="100" dirty="0"/>
              <a:t>语言中，整型、实型和字符型数据之间可以混合运算，比如：</a:t>
            </a:r>
            <a:r>
              <a:rPr lang="en-US" altLang="zh-CN" kern="100" dirty="0"/>
              <a:t>18+´a´+5</a:t>
            </a:r>
            <a:r>
              <a:rPr lang="zh-CN" altLang="en-US" kern="100" dirty="0"/>
              <a:t>*</a:t>
            </a:r>
            <a:r>
              <a:rPr lang="en-US" altLang="zh-CN" kern="100" dirty="0"/>
              <a:t>2.6-4.5/3</a:t>
            </a:r>
          </a:p>
          <a:p>
            <a:pPr marL="85725" lvl="0" indent="-85725">
              <a:lnSpc>
                <a:spcPct val="170000"/>
              </a:lnSpc>
            </a:pPr>
            <a:r>
              <a:rPr lang="zh-CN" altLang="en-US" kern="100" dirty="0" smtClean="0"/>
              <a:t>在</a:t>
            </a:r>
            <a:r>
              <a:rPr lang="zh-CN" altLang="en-US" kern="100" dirty="0"/>
              <a:t>运算时，不同类型的数据要先转换成同一类型，然后再进行运算</a:t>
            </a:r>
            <a:r>
              <a:rPr lang="zh-CN" altLang="en-US" kern="100" dirty="0" smtClean="0"/>
              <a:t>。</a:t>
            </a:r>
            <a:endParaRPr lang="en-US" altLang="zh-CN" kern="100" dirty="0" smtClean="0"/>
          </a:p>
          <a:p>
            <a:pPr marL="85725" lvl="0" indent="-85725">
              <a:lnSpc>
                <a:spcPct val="170000"/>
              </a:lnSpc>
            </a:pPr>
            <a:r>
              <a:rPr lang="en-US" altLang="zh-CN" kern="100" dirty="0" smtClean="0"/>
              <a:t>C</a:t>
            </a:r>
            <a:r>
              <a:rPr lang="zh-CN" altLang="en-US" kern="100" dirty="0"/>
              <a:t>语言数据类型转换可归纳成三种方式：自动转换、赋值转换和强制转换。</a:t>
            </a:r>
          </a:p>
          <a:p>
            <a:pPr marL="0" lvl="0" indent="0">
              <a:lnSpc>
                <a:spcPct val="170000"/>
              </a:lnSpc>
              <a:buNone/>
            </a:pPr>
            <a:r>
              <a:rPr lang="en-US" altLang="zh-CN" kern="100" dirty="0"/>
              <a:t>2.4.1  </a:t>
            </a:r>
            <a:r>
              <a:rPr lang="zh-CN" altLang="en-US" kern="100" dirty="0"/>
              <a:t>类型自动转换</a:t>
            </a:r>
          </a:p>
          <a:p>
            <a:pPr marL="85725" lvl="0" indent="-85725">
              <a:lnSpc>
                <a:spcPct val="170000"/>
              </a:lnSpc>
            </a:pPr>
            <a:r>
              <a:rPr lang="zh-CN" altLang="en-US" kern="100" dirty="0" smtClean="0"/>
              <a:t>转换规则</a:t>
            </a:r>
            <a:r>
              <a:rPr lang="zh-CN" altLang="en-US" kern="100" dirty="0"/>
              <a:t>如下：</a:t>
            </a:r>
          </a:p>
          <a:p>
            <a:pPr lvl="0">
              <a:lnSpc>
                <a:spcPct val="170000"/>
              </a:lnSpc>
              <a:buFont typeface="Wingdings" panose="05000000000000000000" pitchFamily="2" charset="2"/>
              <a:buChar char="Ø"/>
            </a:pPr>
            <a:r>
              <a:rPr lang="en-US" altLang="zh-CN" kern="100" dirty="0"/>
              <a:t>+</a:t>
            </a:r>
            <a:r>
              <a:rPr lang="zh-CN" altLang="en-US" kern="100" dirty="0"/>
              <a:t>、</a:t>
            </a:r>
            <a:r>
              <a:rPr lang="en-US" altLang="zh-CN" kern="100" dirty="0"/>
              <a:t>-</a:t>
            </a:r>
            <a:r>
              <a:rPr lang="zh-CN" altLang="en-US" kern="100" dirty="0"/>
              <a:t>、*、</a:t>
            </a:r>
            <a:r>
              <a:rPr lang="en-US" altLang="zh-CN" kern="100" dirty="0"/>
              <a:t>/</a:t>
            </a:r>
            <a:r>
              <a:rPr lang="zh-CN" altLang="en-US" kern="100" dirty="0"/>
              <a:t>运算的两个数中有一个数为</a:t>
            </a:r>
            <a:r>
              <a:rPr lang="en-US" altLang="zh-CN" kern="100" dirty="0"/>
              <a:t>float</a:t>
            </a:r>
            <a:r>
              <a:rPr lang="zh-CN" altLang="en-US" kern="100" dirty="0"/>
              <a:t>或</a:t>
            </a:r>
            <a:r>
              <a:rPr lang="en-US" altLang="zh-CN" kern="100" dirty="0"/>
              <a:t>double</a:t>
            </a:r>
            <a:r>
              <a:rPr lang="zh-CN" altLang="en-US" kern="100" dirty="0"/>
              <a:t>型，结果是</a:t>
            </a:r>
            <a:r>
              <a:rPr lang="en-US" altLang="zh-CN" kern="100" dirty="0"/>
              <a:t>double</a:t>
            </a:r>
            <a:r>
              <a:rPr lang="zh-CN" altLang="en-US" kern="100" dirty="0"/>
              <a:t>型，因为系统将所有</a:t>
            </a:r>
            <a:r>
              <a:rPr lang="en-US" altLang="zh-CN" kern="100" dirty="0"/>
              <a:t>float</a:t>
            </a:r>
            <a:r>
              <a:rPr lang="zh-CN" altLang="en-US" kern="100" dirty="0"/>
              <a:t>型数据都先转换为</a:t>
            </a:r>
            <a:r>
              <a:rPr lang="en-US" altLang="zh-CN" kern="100" dirty="0"/>
              <a:t>double</a:t>
            </a:r>
            <a:r>
              <a:rPr lang="zh-CN" altLang="en-US" kern="100" dirty="0"/>
              <a:t>型，然后进行运算。</a:t>
            </a:r>
          </a:p>
          <a:p>
            <a:pPr lvl="0">
              <a:lnSpc>
                <a:spcPct val="170000"/>
              </a:lnSpc>
              <a:buFont typeface="Wingdings" panose="05000000000000000000" pitchFamily="2" charset="2"/>
              <a:buChar char="Ø"/>
            </a:pPr>
            <a:r>
              <a:rPr lang="zh-CN" altLang="en-US" kern="100" dirty="0"/>
              <a:t>如果</a:t>
            </a:r>
            <a:r>
              <a:rPr lang="en-US" altLang="zh-CN" kern="100" dirty="0" err="1"/>
              <a:t>int</a:t>
            </a:r>
            <a:r>
              <a:rPr lang="zh-CN" altLang="en-US" kern="100" dirty="0"/>
              <a:t>型与</a:t>
            </a:r>
            <a:r>
              <a:rPr lang="en-US" altLang="zh-CN" kern="100" dirty="0"/>
              <a:t>float</a:t>
            </a:r>
            <a:r>
              <a:rPr lang="zh-CN" altLang="en-US" kern="100" dirty="0"/>
              <a:t>或</a:t>
            </a:r>
            <a:r>
              <a:rPr lang="en-US" altLang="zh-CN" kern="100" dirty="0"/>
              <a:t>double</a:t>
            </a:r>
            <a:r>
              <a:rPr lang="zh-CN" altLang="en-US" kern="100" dirty="0"/>
              <a:t>型数据进行运算，先把</a:t>
            </a:r>
            <a:r>
              <a:rPr lang="en-US" altLang="zh-CN" kern="100" dirty="0" err="1"/>
              <a:t>int</a:t>
            </a:r>
            <a:r>
              <a:rPr lang="zh-CN" altLang="en-US" kern="100" dirty="0"/>
              <a:t>型和</a:t>
            </a:r>
            <a:r>
              <a:rPr lang="en-US" altLang="zh-CN" kern="100" dirty="0"/>
              <a:t>float</a:t>
            </a:r>
            <a:r>
              <a:rPr lang="zh-CN" altLang="en-US" kern="100" dirty="0"/>
              <a:t>型数据转换为</a:t>
            </a:r>
            <a:r>
              <a:rPr lang="en-US" altLang="zh-CN" kern="100" dirty="0"/>
              <a:t>double</a:t>
            </a:r>
            <a:r>
              <a:rPr lang="zh-CN" altLang="en-US" kern="100" dirty="0"/>
              <a:t>型，然后进行运算，结果是</a:t>
            </a:r>
            <a:r>
              <a:rPr lang="en-US" altLang="zh-CN" kern="100" dirty="0"/>
              <a:t>double</a:t>
            </a:r>
            <a:r>
              <a:rPr lang="zh-CN" altLang="en-US" kern="100" dirty="0"/>
              <a:t>型。</a:t>
            </a:r>
          </a:p>
          <a:p>
            <a:pPr lvl="0">
              <a:lnSpc>
                <a:spcPct val="170000"/>
              </a:lnSpc>
              <a:buFont typeface="Wingdings" panose="05000000000000000000" pitchFamily="2" charset="2"/>
              <a:buChar char="Ø"/>
            </a:pPr>
            <a:r>
              <a:rPr lang="zh-CN" altLang="en-US" kern="100" dirty="0"/>
              <a:t>字符</a:t>
            </a:r>
            <a:r>
              <a:rPr lang="en-US" altLang="zh-CN" kern="100" dirty="0"/>
              <a:t>(char)</a:t>
            </a:r>
            <a:r>
              <a:rPr lang="zh-CN" altLang="en-US" kern="100" dirty="0"/>
              <a:t>型数据与整型数据进行运算，就是把字符的</a:t>
            </a:r>
            <a:r>
              <a:rPr lang="en-US" altLang="zh-CN" kern="100" dirty="0"/>
              <a:t>ASCII</a:t>
            </a:r>
            <a:r>
              <a:rPr lang="zh-CN" altLang="en-US" kern="100" dirty="0"/>
              <a:t>代码与整型数据进行运算。如：</a:t>
            </a:r>
            <a:r>
              <a:rPr lang="en-US" altLang="zh-CN" kern="100" dirty="0"/>
              <a:t>´A´+32</a:t>
            </a:r>
            <a:r>
              <a:rPr lang="zh-CN" altLang="en-US" kern="100" dirty="0"/>
              <a:t>，由于字符</a:t>
            </a:r>
            <a:r>
              <a:rPr lang="en-US" altLang="zh-CN" kern="100" dirty="0"/>
              <a:t>A</a:t>
            </a:r>
            <a:r>
              <a:rPr lang="zh-CN" altLang="en-US" kern="100" dirty="0"/>
              <a:t>的</a:t>
            </a:r>
            <a:r>
              <a:rPr lang="en-US" altLang="zh-CN" kern="100" dirty="0"/>
              <a:t>ASCII</a:t>
            </a:r>
            <a:r>
              <a:rPr lang="zh-CN" altLang="en-US" kern="100" dirty="0"/>
              <a:t>代码是</a:t>
            </a:r>
            <a:r>
              <a:rPr lang="en-US" altLang="zh-CN" kern="100" dirty="0"/>
              <a:t>65</a:t>
            </a:r>
            <a:r>
              <a:rPr lang="zh-CN" altLang="en-US" kern="100" dirty="0"/>
              <a:t>，相当于</a:t>
            </a:r>
            <a:r>
              <a:rPr lang="en-US" altLang="zh-CN" kern="100" dirty="0"/>
              <a:t>65+32</a:t>
            </a:r>
            <a:r>
              <a:rPr lang="zh-CN" altLang="en-US" kern="100" dirty="0"/>
              <a:t>，等于</a:t>
            </a:r>
            <a:r>
              <a:rPr lang="en-US" altLang="zh-CN" kern="100" dirty="0"/>
              <a:t>97</a:t>
            </a:r>
            <a:r>
              <a:rPr lang="zh-CN" altLang="en-US" kern="100" dirty="0"/>
              <a:t>，即为‘</a:t>
            </a:r>
            <a:r>
              <a:rPr lang="en-US" altLang="zh-CN" kern="100" dirty="0"/>
              <a:t>a</a:t>
            </a:r>
            <a:r>
              <a:rPr lang="zh-CN" altLang="en-US" kern="100" dirty="0"/>
              <a:t>’的值。如果字符型数据与实型数据进行运算，则将字符的</a:t>
            </a:r>
            <a:r>
              <a:rPr lang="en-US" altLang="zh-CN" kern="100" dirty="0"/>
              <a:t>ASCII</a:t>
            </a:r>
            <a:r>
              <a:rPr lang="zh-CN" altLang="en-US" kern="100" dirty="0"/>
              <a:t>代码转换为</a:t>
            </a:r>
            <a:r>
              <a:rPr lang="en-US" altLang="zh-CN" kern="100" dirty="0"/>
              <a:t>double</a:t>
            </a:r>
            <a:r>
              <a:rPr lang="zh-CN" altLang="en-US" kern="100" dirty="0"/>
              <a:t>型数据，然后进行运算。</a:t>
            </a:r>
          </a:p>
          <a:p>
            <a:pPr marL="0" lvl="0" indent="0">
              <a:lnSpc>
                <a:spcPct val="170000"/>
              </a:lnSpc>
              <a:buNone/>
            </a:pPr>
            <a:r>
              <a:rPr lang="zh-CN" altLang="en-US" kern="100" dirty="0" smtClean="0">
                <a:solidFill>
                  <a:srgbClr val="000000"/>
                </a:solidFill>
              </a:rPr>
              <a:t>例</a:t>
            </a:r>
            <a:r>
              <a:rPr lang="en-US" altLang="zh-CN" kern="100" dirty="0">
                <a:solidFill>
                  <a:srgbClr val="000000"/>
                </a:solidFill>
              </a:rPr>
              <a:t>2.1</a:t>
            </a:r>
            <a:r>
              <a:rPr lang="zh-CN" altLang="en-US" kern="100" dirty="0">
                <a:solidFill>
                  <a:srgbClr val="000000"/>
                </a:solidFill>
              </a:rPr>
              <a:t>  分析下面的表达式，假设已指定</a:t>
            </a:r>
            <a:r>
              <a:rPr lang="en-US" altLang="zh-CN" kern="100" dirty="0" err="1">
                <a:solidFill>
                  <a:srgbClr val="000000"/>
                </a:solidFill>
              </a:rPr>
              <a:t>i</a:t>
            </a:r>
            <a:r>
              <a:rPr lang="zh-CN" altLang="en-US" kern="100" dirty="0">
                <a:solidFill>
                  <a:srgbClr val="000000"/>
                </a:solidFill>
              </a:rPr>
              <a:t>为整型变量，值为</a:t>
            </a:r>
            <a:r>
              <a:rPr lang="en-US" altLang="zh-CN" kern="100" dirty="0">
                <a:solidFill>
                  <a:srgbClr val="000000"/>
                </a:solidFill>
              </a:rPr>
              <a:t>5</a:t>
            </a:r>
            <a:r>
              <a:rPr lang="zh-CN" altLang="en-US" kern="100" dirty="0">
                <a:solidFill>
                  <a:srgbClr val="000000"/>
                </a:solidFill>
              </a:rPr>
              <a:t>，</a:t>
            </a:r>
            <a:r>
              <a:rPr lang="en-US" altLang="zh-CN" kern="100" dirty="0">
                <a:solidFill>
                  <a:srgbClr val="000000"/>
                </a:solidFill>
              </a:rPr>
              <a:t>f</a:t>
            </a:r>
            <a:r>
              <a:rPr lang="zh-CN" altLang="en-US" kern="100" dirty="0">
                <a:solidFill>
                  <a:srgbClr val="000000"/>
                </a:solidFill>
              </a:rPr>
              <a:t>为</a:t>
            </a:r>
            <a:r>
              <a:rPr lang="en-US" altLang="zh-CN" kern="100" dirty="0">
                <a:solidFill>
                  <a:srgbClr val="000000"/>
                </a:solidFill>
              </a:rPr>
              <a:t>float</a:t>
            </a:r>
            <a:r>
              <a:rPr lang="zh-CN" altLang="en-US" kern="100" dirty="0">
                <a:solidFill>
                  <a:srgbClr val="000000"/>
                </a:solidFill>
              </a:rPr>
              <a:t>型变量，值为</a:t>
            </a:r>
            <a:r>
              <a:rPr lang="en-US" altLang="zh-CN" kern="100" dirty="0">
                <a:solidFill>
                  <a:srgbClr val="000000"/>
                </a:solidFill>
              </a:rPr>
              <a:t>2.6</a:t>
            </a:r>
            <a:r>
              <a:rPr lang="zh-CN" altLang="en-US" kern="100" dirty="0">
                <a:solidFill>
                  <a:srgbClr val="000000"/>
                </a:solidFill>
              </a:rPr>
              <a:t>，</a:t>
            </a:r>
            <a:r>
              <a:rPr lang="en-US" altLang="zh-CN" kern="100" dirty="0">
                <a:solidFill>
                  <a:srgbClr val="000000"/>
                </a:solidFill>
              </a:rPr>
              <a:t>d</a:t>
            </a:r>
            <a:r>
              <a:rPr lang="zh-CN" altLang="en-US" kern="100" dirty="0">
                <a:solidFill>
                  <a:srgbClr val="000000"/>
                </a:solidFill>
              </a:rPr>
              <a:t>为</a:t>
            </a:r>
            <a:r>
              <a:rPr lang="en-US" altLang="zh-CN" kern="100" dirty="0">
                <a:solidFill>
                  <a:srgbClr val="000000"/>
                </a:solidFill>
              </a:rPr>
              <a:t>double</a:t>
            </a:r>
            <a:r>
              <a:rPr lang="zh-CN" altLang="en-US" kern="100" dirty="0">
                <a:solidFill>
                  <a:srgbClr val="000000"/>
                </a:solidFill>
              </a:rPr>
              <a:t>型变量，值为</a:t>
            </a:r>
            <a:r>
              <a:rPr lang="en-US" altLang="zh-CN" kern="100" dirty="0">
                <a:solidFill>
                  <a:srgbClr val="000000"/>
                </a:solidFill>
              </a:rPr>
              <a:t>4.5</a:t>
            </a:r>
            <a:r>
              <a:rPr lang="zh-CN" altLang="en-US" kern="100" dirty="0">
                <a:solidFill>
                  <a:srgbClr val="000000"/>
                </a:solidFill>
              </a:rPr>
              <a:t>。</a:t>
            </a:r>
          </a:p>
          <a:p>
            <a:pPr marL="0" lvl="0" indent="0">
              <a:lnSpc>
                <a:spcPct val="170000"/>
              </a:lnSpc>
              <a:buNone/>
            </a:pPr>
            <a:r>
              <a:rPr lang="en-US" altLang="zh-CN" kern="100" dirty="0" smtClean="0"/>
              <a:t>      18</a:t>
            </a:r>
            <a:r>
              <a:rPr lang="en-US" altLang="zh-CN" kern="100" dirty="0"/>
              <a:t>+´a´+i*f-d/3</a:t>
            </a:r>
          </a:p>
          <a:p>
            <a:pPr marL="85725" lvl="0" indent="-85725">
              <a:lnSpc>
                <a:spcPct val="170000"/>
              </a:lnSpc>
            </a:pPr>
            <a:r>
              <a:rPr lang="zh-CN" altLang="en-US" kern="100" dirty="0"/>
              <a:t>编译时，从左至右扫描，运算次序如下：</a:t>
            </a:r>
          </a:p>
          <a:p>
            <a:pPr lvl="0">
              <a:lnSpc>
                <a:spcPct val="170000"/>
              </a:lnSpc>
              <a:buFont typeface="Wingdings" panose="05000000000000000000" pitchFamily="2" charset="2"/>
              <a:buChar char="Ø"/>
            </a:pPr>
            <a:r>
              <a:rPr lang="zh-CN" altLang="en-US" kern="100" dirty="0"/>
              <a:t>执行</a:t>
            </a:r>
            <a:r>
              <a:rPr lang="en-US" altLang="zh-CN" kern="100" dirty="0"/>
              <a:t>18+´a´</a:t>
            </a:r>
            <a:r>
              <a:rPr lang="zh-CN" altLang="en-US" kern="100" dirty="0"/>
              <a:t>的运算，</a:t>
            </a:r>
            <a:r>
              <a:rPr lang="en-US" altLang="zh-CN" kern="100" dirty="0"/>
              <a:t>´a´</a:t>
            </a:r>
            <a:r>
              <a:rPr lang="zh-CN" altLang="en-US" kern="100" dirty="0"/>
              <a:t>的值是整数</a:t>
            </a:r>
            <a:r>
              <a:rPr lang="en-US" altLang="zh-CN" kern="100" dirty="0"/>
              <a:t>97</a:t>
            </a:r>
            <a:r>
              <a:rPr lang="zh-CN" altLang="en-US" kern="100" dirty="0"/>
              <a:t>，运算结果为</a:t>
            </a:r>
            <a:r>
              <a:rPr lang="en-US" altLang="zh-CN" kern="100" dirty="0"/>
              <a:t>115</a:t>
            </a:r>
            <a:r>
              <a:rPr lang="zh-CN" altLang="en-US" kern="100" dirty="0"/>
              <a:t>。</a:t>
            </a:r>
          </a:p>
          <a:p>
            <a:pPr lvl="0">
              <a:lnSpc>
                <a:spcPct val="170000"/>
              </a:lnSpc>
              <a:buFont typeface="Wingdings" panose="05000000000000000000" pitchFamily="2" charset="2"/>
              <a:buChar char="Ø"/>
            </a:pPr>
            <a:r>
              <a:rPr lang="zh-CN" altLang="en-US" kern="100" dirty="0"/>
              <a:t>由于“*”比“</a:t>
            </a:r>
            <a:r>
              <a:rPr lang="en-US" altLang="zh-CN" kern="100" dirty="0"/>
              <a:t>+</a:t>
            </a:r>
            <a:r>
              <a:rPr lang="zh-CN" altLang="en-US" kern="100" dirty="0"/>
              <a:t>”优先级高，先进行</a:t>
            </a:r>
            <a:r>
              <a:rPr lang="en-US" altLang="zh-CN" kern="100" dirty="0" err="1"/>
              <a:t>i</a:t>
            </a:r>
            <a:r>
              <a:rPr lang="en-US" altLang="zh-CN" kern="100" dirty="0"/>
              <a:t>*f</a:t>
            </a:r>
            <a:r>
              <a:rPr lang="zh-CN" altLang="en-US" kern="100" dirty="0"/>
              <a:t>的运算。先将</a:t>
            </a:r>
            <a:r>
              <a:rPr lang="en-US" altLang="zh-CN" kern="100" dirty="0" err="1"/>
              <a:t>i</a:t>
            </a:r>
            <a:r>
              <a:rPr lang="zh-CN" altLang="en-US" kern="100" dirty="0"/>
              <a:t>与</a:t>
            </a:r>
            <a:r>
              <a:rPr lang="en-US" altLang="zh-CN" kern="100" dirty="0"/>
              <a:t>f</a:t>
            </a:r>
            <a:r>
              <a:rPr lang="zh-CN" altLang="en-US" kern="100" dirty="0"/>
              <a:t>都转成</a:t>
            </a:r>
            <a:r>
              <a:rPr lang="en-US" altLang="zh-CN" kern="100" dirty="0"/>
              <a:t>double</a:t>
            </a:r>
            <a:r>
              <a:rPr lang="zh-CN" altLang="en-US" kern="100" dirty="0"/>
              <a:t>型，运算结果为</a:t>
            </a:r>
            <a:r>
              <a:rPr lang="en-US" altLang="zh-CN" kern="100" dirty="0"/>
              <a:t>13.0</a:t>
            </a:r>
            <a:r>
              <a:rPr lang="zh-CN" altLang="en-US" kern="100" dirty="0"/>
              <a:t>，</a:t>
            </a:r>
            <a:r>
              <a:rPr lang="en-US" altLang="zh-CN" kern="100" dirty="0"/>
              <a:t>double</a:t>
            </a:r>
            <a:r>
              <a:rPr lang="zh-CN" altLang="en-US" kern="100" dirty="0"/>
              <a:t>型。</a:t>
            </a:r>
          </a:p>
          <a:p>
            <a:pPr lvl="0">
              <a:lnSpc>
                <a:spcPct val="170000"/>
              </a:lnSpc>
              <a:buFont typeface="Wingdings" panose="05000000000000000000" pitchFamily="2" charset="2"/>
              <a:buChar char="Ø"/>
            </a:pPr>
            <a:r>
              <a:rPr lang="zh-CN" altLang="en-US" kern="100" dirty="0" smtClean="0"/>
              <a:t>整数</a:t>
            </a:r>
            <a:r>
              <a:rPr lang="en-US" altLang="zh-CN" kern="100" dirty="0"/>
              <a:t>115</a:t>
            </a:r>
            <a:r>
              <a:rPr lang="zh-CN" altLang="en-US" kern="100" dirty="0"/>
              <a:t>与</a:t>
            </a:r>
            <a:r>
              <a:rPr lang="en-US" altLang="zh-CN" kern="100" dirty="0" err="1"/>
              <a:t>i</a:t>
            </a:r>
            <a:r>
              <a:rPr lang="en-US" altLang="zh-CN" kern="100" dirty="0"/>
              <a:t>*f</a:t>
            </a:r>
            <a:r>
              <a:rPr lang="zh-CN" altLang="en-US" kern="100" dirty="0"/>
              <a:t>的积相加。先将整数</a:t>
            </a:r>
            <a:r>
              <a:rPr lang="en-US" altLang="zh-CN" kern="100" dirty="0"/>
              <a:t>115</a:t>
            </a:r>
            <a:r>
              <a:rPr lang="zh-CN" altLang="en-US" kern="100" dirty="0"/>
              <a:t>转换成双精度数，相加结果为</a:t>
            </a:r>
            <a:r>
              <a:rPr lang="en-US" altLang="zh-CN" kern="100" dirty="0"/>
              <a:t>128.0</a:t>
            </a:r>
            <a:r>
              <a:rPr lang="zh-CN" altLang="en-US" kern="100" dirty="0"/>
              <a:t>，</a:t>
            </a:r>
            <a:r>
              <a:rPr lang="en-US" altLang="zh-CN" kern="100" dirty="0"/>
              <a:t>double</a:t>
            </a:r>
            <a:r>
              <a:rPr lang="zh-CN" altLang="en-US" kern="100" dirty="0"/>
              <a:t>型。</a:t>
            </a:r>
          </a:p>
          <a:p>
            <a:pPr lvl="0">
              <a:lnSpc>
                <a:spcPct val="170000"/>
              </a:lnSpc>
              <a:buFont typeface="Wingdings" panose="05000000000000000000" pitchFamily="2" charset="2"/>
              <a:buChar char="Ø"/>
            </a:pPr>
            <a:r>
              <a:rPr lang="zh-CN" altLang="en-US" kern="100" dirty="0" smtClean="0"/>
              <a:t>进行</a:t>
            </a:r>
            <a:r>
              <a:rPr lang="en-US" altLang="zh-CN" kern="100" dirty="0"/>
              <a:t>d/3</a:t>
            </a:r>
            <a:r>
              <a:rPr lang="zh-CN" altLang="en-US" kern="100" dirty="0"/>
              <a:t>的运算，先将</a:t>
            </a:r>
            <a:r>
              <a:rPr lang="en-US" altLang="zh-CN" kern="100" dirty="0"/>
              <a:t>3</a:t>
            </a:r>
            <a:r>
              <a:rPr lang="zh-CN" altLang="en-US" kern="100" dirty="0"/>
              <a:t>转换成</a:t>
            </a:r>
            <a:r>
              <a:rPr lang="en-US" altLang="zh-CN" kern="100" dirty="0"/>
              <a:t>double</a:t>
            </a:r>
            <a:r>
              <a:rPr lang="zh-CN" altLang="en-US" kern="100" dirty="0"/>
              <a:t>型，</a:t>
            </a:r>
            <a:r>
              <a:rPr lang="en-US" altLang="zh-CN" kern="100" dirty="0"/>
              <a:t>d/3</a:t>
            </a:r>
            <a:r>
              <a:rPr lang="zh-CN" altLang="en-US" kern="100" dirty="0"/>
              <a:t>结果为</a:t>
            </a:r>
            <a:r>
              <a:rPr lang="en-US" altLang="zh-CN" kern="100" dirty="0"/>
              <a:t>1.5</a:t>
            </a:r>
            <a:r>
              <a:rPr lang="zh-CN" altLang="en-US" kern="100" dirty="0"/>
              <a:t>，</a:t>
            </a:r>
            <a:r>
              <a:rPr lang="en-US" altLang="zh-CN" kern="100" dirty="0"/>
              <a:t>double</a:t>
            </a:r>
            <a:r>
              <a:rPr lang="zh-CN" altLang="en-US" kern="100" dirty="0"/>
              <a:t>型。</a:t>
            </a:r>
          </a:p>
          <a:p>
            <a:pPr lvl="0">
              <a:lnSpc>
                <a:spcPct val="170000"/>
              </a:lnSpc>
              <a:buFont typeface="Wingdings" panose="05000000000000000000" pitchFamily="2" charset="2"/>
              <a:buChar char="Ø"/>
            </a:pPr>
            <a:r>
              <a:rPr lang="zh-CN" altLang="en-US" kern="100" dirty="0" smtClean="0"/>
              <a:t>将</a:t>
            </a:r>
            <a:r>
              <a:rPr lang="en-US" altLang="zh-CN" kern="100" dirty="0"/>
              <a:t>18+´a´+i*f</a:t>
            </a:r>
            <a:r>
              <a:rPr lang="zh-CN" altLang="en-US" kern="100" dirty="0"/>
              <a:t>的结果</a:t>
            </a:r>
            <a:r>
              <a:rPr lang="en-US" altLang="zh-CN" kern="100" dirty="0"/>
              <a:t>128.0</a:t>
            </a:r>
            <a:r>
              <a:rPr lang="zh-CN" altLang="en-US" kern="100" dirty="0"/>
              <a:t>与</a:t>
            </a:r>
            <a:r>
              <a:rPr lang="en-US" altLang="zh-CN" kern="100" dirty="0"/>
              <a:t>d/3</a:t>
            </a:r>
            <a:r>
              <a:rPr lang="zh-CN" altLang="en-US" kern="100" dirty="0"/>
              <a:t>的商</a:t>
            </a:r>
            <a:r>
              <a:rPr lang="en-US" altLang="zh-CN" kern="100" dirty="0"/>
              <a:t>1.5</a:t>
            </a:r>
            <a:r>
              <a:rPr lang="zh-CN" altLang="en-US" kern="100" dirty="0"/>
              <a:t>相减，结果为</a:t>
            </a:r>
            <a:r>
              <a:rPr lang="en-US" altLang="zh-CN" kern="100" dirty="0"/>
              <a:t>126.5</a:t>
            </a:r>
            <a:r>
              <a:rPr lang="zh-CN" altLang="en-US" kern="100" dirty="0"/>
              <a:t>，</a:t>
            </a:r>
            <a:r>
              <a:rPr lang="en-US" altLang="zh-CN" kern="100" dirty="0"/>
              <a:t>double</a:t>
            </a:r>
            <a:r>
              <a:rPr lang="zh-CN" altLang="en-US" kern="100" dirty="0"/>
              <a:t>型</a:t>
            </a:r>
            <a:r>
              <a:rPr lang="zh-CN" altLang="en-US" kern="100" dirty="0" smtClean="0"/>
              <a:t>。</a:t>
            </a:r>
            <a:endParaRPr lang="zh-CN" altLang="en-US" kern="100" dirty="0"/>
          </a:p>
        </p:txBody>
      </p:sp>
    </p:spTree>
    <p:extLst>
      <p:ext uri="{BB962C8B-B14F-4D97-AF65-F5344CB8AC3E}">
        <p14:creationId xmlns:p14="http://schemas.microsoft.com/office/powerpoint/2010/main" val="2893383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2.4  </a:t>
            </a:r>
            <a:r>
              <a:rPr lang="zh-CN" altLang="en-US" b="1" kern="100" dirty="0">
                <a:latin typeface="Cambria" panose="02040503050406030204" pitchFamily="18" charset="0"/>
                <a:ea typeface="宋体" panose="02010600030101010101" pitchFamily="2" charset="-122"/>
              </a:rPr>
              <a:t>类型</a:t>
            </a:r>
            <a:r>
              <a:rPr lang="zh-CN" altLang="en-US" b="1" kern="100" dirty="0" smtClean="0">
                <a:latin typeface="Cambria" panose="02040503050406030204" pitchFamily="18" charset="0"/>
                <a:ea typeface="宋体" panose="02010600030101010101" pitchFamily="2" charset="-122"/>
              </a:rPr>
              <a:t>转换</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85000" lnSpcReduction="10000"/>
          </a:bodyPr>
          <a:lstStyle/>
          <a:p>
            <a:pPr marL="0" lvl="0" indent="0">
              <a:buNone/>
            </a:pPr>
            <a:r>
              <a:rPr lang="en-US" altLang="zh-CN" kern="100" dirty="0" smtClean="0"/>
              <a:t>2.4.2  </a:t>
            </a:r>
            <a:r>
              <a:rPr lang="zh-CN" altLang="en-US" kern="100" dirty="0"/>
              <a:t>赋值转换</a:t>
            </a:r>
          </a:p>
          <a:p>
            <a:pPr marL="85725" lvl="0" indent="-85725"/>
            <a:r>
              <a:rPr lang="zh-CN" altLang="en-US" kern="100" dirty="0"/>
              <a:t>如果赋值运算符两侧的类型不一致，但都是数值型或字符型时，在赋值时要进行类型转换</a:t>
            </a:r>
            <a:r>
              <a:rPr lang="zh-CN" altLang="en-US" kern="100" dirty="0" smtClean="0"/>
              <a:t>。</a:t>
            </a:r>
            <a:endParaRPr lang="en-US" altLang="zh-CN" kern="100" dirty="0" smtClean="0"/>
          </a:p>
          <a:p>
            <a:pPr marL="85725" lvl="0" indent="-85725"/>
            <a:r>
              <a:rPr lang="zh-CN" altLang="en-US" kern="100" dirty="0" smtClean="0"/>
              <a:t>转换</a:t>
            </a:r>
            <a:r>
              <a:rPr lang="zh-CN" altLang="en-US" kern="100" dirty="0"/>
              <a:t>的基本原则如下：</a:t>
            </a:r>
          </a:p>
          <a:p>
            <a:pPr lvl="0">
              <a:buFont typeface="Wingdings" panose="05000000000000000000" pitchFamily="2" charset="2"/>
              <a:buChar char="Ø"/>
            </a:pPr>
            <a:r>
              <a:rPr lang="zh-CN" altLang="en-US" kern="100" dirty="0"/>
              <a:t>将整型数据赋给单、双精度变量时，数值不变，但以浮点数形式存储到变量中。</a:t>
            </a:r>
          </a:p>
          <a:p>
            <a:pPr lvl="0">
              <a:buFont typeface="Wingdings" panose="05000000000000000000" pitchFamily="2" charset="2"/>
              <a:buChar char="Ø"/>
            </a:pPr>
            <a:r>
              <a:rPr lang="zh-CN" altLang="en-US" kern="100" dirty="0" smtClean="0"/>
              <a:t>将</a:t>
            </a:r>
            <a:r>
              <a:rPr lang="zh-CN" altLang="en-US" kern="100" dirty="0"/>
              <a:t>实型数据</a:t>
            </a:r>
            <a:r>
              <a:rPr lang="en-US" altLang="zh-CN" kern="100" dirty="0"/>
              <a:t>(</a:t>
            </a:r>
            <a:r>
              <a:rPr lang="zh-CN" altLang="en-US" kern="100" dirty="0"/>
              <a:t>包括单、双精度</a:t>
            </a:r>
            <a:r>
              <a:rPr lang="en-US" altLang="zh-CN" kern="100" dirty="0"/>
              <a:t>)</a:t>
            </a:r>
            <a:r>
              <a:rPr lang="zh-CN" altLang="en-US" kern="100" dirty="0"/>
              <a:t>赋给整型变量时，舍弃实数的小数部分</a:t>
            </a:r>
            <a:r>
              <a:rPr lang="zh-CN" altLang="en-US" kern="100" dirty="0" smtClean="0"/>
              <a:t>。例如：</a:t>
            </a:r>
            <a:r>
              <a:rPr lang="en-US" altLang="zh-CN" kern="100" dirty="0"/>
              <a:t>a</a:t>
            </a:r>
            <a:r>
              <a:rPr lang="zh-CN" altLang="en-US" kern="100" dirty="0"/>
              <a:t>为整型变量，执行“</a:t>
            </a:r>
            <a:r>
              <a:rPr lang="en-US" altLang="zh-CN" kern="100" dirty="0"/>
              <a:t>a=8.6</a:t>
            </a:r>
            <a:r>
              <a:rPr lang="zh-CN" altLang="en-US" kern="100" dirty="0"/>
              <a:t>”时，取值为</a:t>
            </a:r>
            <a:r>
              <a:rPr lang="en-US" altLang="zh-CN" kern="100" dirty="0"/>
              <a:t>a=8</a:t>
            </a:r>
            <a:r>
              <a:rPr lang="zh-CN" altLang="en-US" kern="100" dirty="0"/>
              <a:t>。</a:t>
            </a:r>
          </a:p>
          <a:p>
            <a:pPr lvl="0">
              <a:buFont typeface="Wingdings" panose="05000000000000000000" pitchFamily="2" charset="2"/>
              <a:buChar char="Ø"/>
            </a:pPr>
            <a:r>
              <a:rPr lang="zh-CN" altLang="en-US" kern="100" dirty="0">
                <a:solidFill>
                  <a:srgbClr val="000000"/>
                </a:solidFill>
              </a:rPr>
              <a:t>同类型的短数据赋值给长变量，自动转换是正确的，例如，</a:t>
            </a:r>
            <a:r>
              <a:rPr lang="en-US" altLang="zh-CN" kern="100" dirty="0">
                <a:solidFill>
                  <a:srgbClr val="000000"/>
                </a:solidFill>
              </a:rPr>
              <a:t>char</a:t>
            </a:r>
            <a:r>
              <a:rPr lang="zh-CN" altLang="en-US" kern="100" dirty="0">
                <a:solidFill>
                  <a:srgbClr val="000000"/>
                </a:solidFill>
              </a:rPr>
              <a:t>和</a:t>
            </a:r>
            <a:r>
              <a:rPr lang="en-US" altLang="zh-CN" kern="100" dirty="0">
                <a:solidFill>
                  <a:srgbClr val="000000"/>
                </a:solidFill>
              </a:rPr>
              <a:t>short</a:t>
            </a:r>
            <a:r>
              <a:rPr lang="zh-CN" altLang="en-US" kern="100" dirty="0">
                <a:solidFill>
                  <a:srgbClr val="000000"/>
                </a:solidFill>
              </a:rPr>
              <a:t>类型赋值给</a:t>
            </a:r>
            <a:r>
              <a:rPr lang="en-US" altLang="zh-CN" kern="100" dirty="0" err="1">
                <a:solidFill>
                  <a:srgbClr val="000000"/>
                </a:solidFill>
              </a:rPr>
              <a:t>int</a:t>
            </a:r>
            <a:r>
              <a:rPr lang="zh-CN" altLang="en-US" kern="100" dirty="0">
                <a:solidFill>
                  <a:srgbClr val="000000"/>
                </a:solidFill>
              </a:rPr>
              <a:t>型变量。</a:t>
            </a:r>
          </a:p>
          <a:p>
            <a:pPr lvl="0">
              <a:buFont typeface="Wingdings" panose="05000000000000000000" pitchFamily="2" charset="2"/>
              <a:buChar char="Ø"/>
            </a:pPr>
            <a:r>
              <a:rPr lang="zh-CN" altLang="en-US" kern="100" dirty="0"/>
              <a:t>同类型的长数据给短变量赋值可能出错。例如，当</a:t>
            </a:r>
            <a:r>
              <a:rPr lang="en-US" altLang="zh-CN" kern="100" dirty="0"/>
              <a:t>unsigned </a:t>
            </a:r>
            <a:r>
              <a:rPr lang="en-US" altLang="zh-CN" kern="100" dirty="0" err="1"/>
              <a:t>int</a:t>
            </a:r>
            <a:r>
              <a:rPr lang="zh-CN" altLang="en-US" kern="100" dirty="0"/>
              <a:t>型的值超过了</a:t>
            </a:r>
            <a:r>
              <a:rPr lang="en-US" altLang="zh-CN" kern="100" dirty="0" err="1"/>
              <a:t>int</a:t>
            </a:r>
            <a:r>
              <a:rPr lang="zh-CN" altLang="en-US" kern="100" dirty="0"/>
              <a:t>变量的取值范围，赋值会出错</a:t>
            </a:r>
            <a:r>
              <a:rPr lang="zh-CN" altLang="en-US" kern="100" dirty="0" smtClean="0"/>
              <a:t>。</a:t>
            </a:r>
            <a:endParaRPr lang="zh-CN" altLang="en-US" kern="100" dirty="0"/>
          </a:p>
        </p:txBody>
      </p:sp>
    </p:spTree>
    <p:extLst>
      <p:ext uri="{BB962C8B-B14F-4D97-AF65-F5344CB8AC3E}">
        <p14:creationId xmlns:p14="http://schemas.microsoft.com/office/powerpoint/2010/main" val="411098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2.4  </a:t>
            </a:r>
            <a:r>
              <a:rPr lang="zh-CN" altLang="en-US" b="1" kern="100" dirty="0">
                <a:latin typeface="Cambria" panose="02040503050406030204" pitchFamily="18" charset="0"/>
                <a:ea typeface="宋体" panose="02010600030101010101" pitchFamily="2" charset="-122"/>
              </a:rPr>
              <a:t>类型</a:t>
            </a:r>
            <a:r>
              <a:rPr lang="zh-CN" altLang="en-US" b="1" kern="100" dirty="0" smtClean="0">
                <a:latin typeface="Cambria" panose="02040503050406030204" pitchFamily="18" charset="0"/>
                <a:ea typeface="宋体" panose="02010600030101010101" pitchFamily="2" charset="-122"/>
              </a:rPr>
              <a:t>转换</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332741"/>
            <a:ext cx="11048070" cy="4719822"/>
          </a:xfrm>
        </p:spPr>
        <p:txBody>
          <a:bodyPr>
            <a:normAutofit fontScale="77500" lnSpcReduction="20000"/>
          </a:bodyPr>
          <a:lstStyle/>
          <a:p>
            <a:pPr marL="0" lvl="0" indent="0">
              <a:buNone/>
            </a:pPr>
            <a:r>
              <a:rPr lang="en-US" altLang="zh-CN" kern="100" dirty="0" smtClean="0"/>
              <a:t>2.4.3</a:t>
            </a:r>
            <a:r>
              <a:rPr lang="zh-CN" altLang="en-US" kern="100" dirty="0" smtClean="0"/>
              <a:t>  </a:t>
            </a:r>
            <a:r>
              <a:rPr lang="zh-CN" altLang="en-US" kern="100" dirty="0"/>
              <a:t>强制类型转换</a:t>
            </a:r>
          </a:p>
          <a:p>
            <a:pPr marL="85725" lvl="0" indent="-85725"/>
            <a:r>
              <a:rPr lang="zh-CN" altLang="en-US" kern="100" dirty="0"/>
              <a:t>可以利用强制类型转换运算符将一个表达式转换成所需类型</a:t>
            </a:r>
            <a:r>
              <a:rPr lang="zh-CN" altLang="en-US" kern="100" dirty="0" smtClean="0"/>
              <a:t>。</a:t>
            </a:r>
            <a:endParaRPr lang="en-US" altLang="zh-CN" kern="100" dirty="0" smtClean="0"/>
          </a:p>
          <a:p>
            <a:pPr marL="85725" lvl="0" indent="-85725"/>
            <a:r>
              <a:rPr lang="zh-CN" altLang="en-US" kern="100" dirty="0" smtClean="0"/>
              <a:t>强制</a:t>
            </a:r>
            <a:r>
              <a:rPr lang="zh-CN" altLang="en-US" kern="100" dirty="0"/>
              <a:t>类型转换的一般形式为：</a:t>
            </a:r>
          </a:p>
          <a:p>
            <a:pPr marL="0" lvl="0" indent="0">
              <a:buNone/>
            </a:pPr>
            <a:r>
              <a:rPr lang="zh-CN" altLang="en-US" kern="100" dirty="0"/>
              <a:t>       （类型名</a:t>
            </a:r>
            <a:r>
              <a:rPr lang="zh-CN" altLang="en-US" kern="100" dirty="0" smtClean="0"/>
              <a:t>）（</a:t>
            </a:r>
            <a:r>
              <a:rPr lang="zh-CN" altLang="en-US" kern="100" dirty="0"/>
              <a:t>表达式</a:t>
            </a:r>
            <a:r>
              <a:rPr lang="zh-CN" altLang="en-US" kern="100" dirty="0" smtClean="0"/>
              <a:t>）</a:t>
            </a:r>
            <a:endParaRPr lang="en-US" altLang="zh-CN" kern="100" dirty="0" smtClean="0"/>
          </a:p>
          <a:p>
            <a:pPr marL="85725" indent="-85725"/>
            <a:r>
              <a:rPr lang="zh-CN" altLang="en-US" kern="100" dirty="0"/>
              <a:t>例如：</a:t>
            </a:r>
          </a:p>
          <a:p>
            <a:pPr marL="0" lvl="0" indent="0">
              <a:buNone/>
            </a:pPr>
            <a:r>
              <a:rPr lang="zh-CN" altLang="en-US" kern="100" dirty="0"/>
              <a:t> </a:t>
            </a:r>
            <a:r>
              <a:rPr lang="zh-CN" altLang="en-US" kern="100" dirty="0" smtClean="0"/>
              <a:t>   （</a:t>
            </a:r>
            <a:r>
              <a:rPr lang="en-US" altLang="zh-CN" kern="100" dirty="0" err="1" smtClean="0"/>
              <a:t>int</a:t>
            </a:r>
            <a:r>
              <a:rPr lang="zh-CN" altLang="en-US" kern="100" dirty="0" smtClean="0"/>
              <a:t>）</a:t>
            </a:r>
            <a:r>
              <a:rPr lang="en-US" altLang="zh-CN" kern="100" dirty="0" smtClean="0"/>
              <a:t>(x)</a:t>
            </a:r>
            <a:r>
              <a:rPr lang="zh-CN" altLang="en-US" kern="100" dirty="0" smtClean="0"/>
              <a:t> </a:t>
            </a:r>
            <a:endParaRPr lang="en-US" altLang="zh-CN" kern="100" dirty="0" smtClean="0"/>
          </a:p>
          <a:p>
            <a:pPr marL="0" lvl="0" indent="0">
              <a:buNone/>
            </a:pPr>
            <a:r>
              <a:rPr lang="en-US" altLang="zh-CN" kern="100" dirty="0"/>
              <a:t> </a:t>
            </a:r>
            <a:r>
              <a:rPr lang="en-US" altLang="zh-CN" kern="100" dirty="0" smtClean="0"/>
              <a:t>    (</a:t>
            </a:r>
            <a:r>
              <a:rPr lang="en-US" altLang="zh-CN" kern="100" dirty="0"/>
              <a:t>double)(</a:t>
            </a:r>
            <a:r>
              <a:rPr lang="en-US" altLang="zh-CN" kern="100" dirty="0" err="1"/>
              <a:t>a+b</a:t>
            </a:r>
            <a:r>
              <a:rPr lang="en-US" altLang="zh-CN" kern="100" dirty="0"/>
              <a:t>)</a:t>
            </a:r>
            <a:r>
              <a:rPr lang="zh-CN" altLang="en-US" kern="100" dirty="0"/>
              <a:t> </a:t>
            </a:r>
            <a:endParaRPr lang="en-US" altLang="zh-CN" kern="100" dirty="0" smtClean="0"/>
          </a:p>
          <a:p>
            <a:pPr marL="0" lvl="0" indent="0">
              <a:buNone/>
            </a:pPr>
            <a:r>
              <a:rPr lang="en-US" altLang="zh-CN" kern="100" dirty="0"/>
              <a:t> </a:t>
            </a:r>
            <a:r>
              <a:rPr lang="en-US" altLang="zh-CN" kern="100" dirty="0" smtClean="0"/>
              <a:t>    (</a:t>
            </a:r>
            <a:r>
              <a:rPr lang="en-US" altLang="zh-CN" kern="100" dirty="0"/>
              <a:t>float)(7%3) </a:t>
            </a:r>
            <a:endParaRPr lang="en-US" altLang="zh-CN" kern="100" dirty="0" smtClean="0"/>
          </a:p>
          <a:p>
            <a:pPr marL="85725" indent="-85725"/>
            <a:r>
              <a:rPr lang="zh-CN" altLang="en-US" kern="100" dirty="0"/>
              <a:t>注意：</a:t>
            </a:r>
          </a:p>
          <a:p>
            <a:pPr marL="0" lvl="0" indent="0">
              <a:buNone/>
            </a:pPr>
            <a:r>
              <a:rPr lang="zh-CN" altLang="en-US" kern="100" dirty="0"/>
              <a:t>（</a:t>
            </a:r>
            <a:r>
              <a:rPr lang="en-US" altLang="zh-CN" kern="100" dirty="0"/>
              <a:t>1</a:t>
            </a:r>
            <a:r>
              <a:rPr lang="zh-CN" altLang="en-US" kern="100" dirty="0"/>
              <a:t>）表达式应该用括号括起来，否则有时容易出错。如：</a:t>
            </a:r>
            <a:r>
              <a:rPr lang="en-US" altLang="zh-CN" kern="100" dirty="0"/>
              <a:t>(</a:t>
            </a:r>
            <a:r>
              <a:rPr lang="en-US" altLang="zh-CN" kern="100" dirty="0" err="1"/>
              <a:t>int</a:t>
            </a:r>
            <a:r>
              <a:rPr lang="en-US" altLang="zh-CN" kern="100" dirty="0"/>
              <a:t>)</a:t>
            </a:r>
            <a:r>
              <a:rPr lang="en-US" altLang="zh-CN" kern="100" dirty="0" err="1"/>
              <a:t>x+y</a:t>
            </a:r>
            <a:endParaRPr lang="en-US" altLang="zh-CN" kern="100" dirty="0"/>
          </a:p>
          <a:p>
            <a:pPr marL="0" lvl="0" indent="0">
              <a:buNone/>
            </a:pPr>
            <a:r>
              <a:rPr lang="zh-CN" altLang="en-US" kern="100" dirty="0" smtClean="0"/>
              <a:t>（</a:t>
            </a:r>
            <a:r>
              <a:rPr lang="en-US" altLang="zh-CN" kern="100" dirty="0"/>
              <a:t>2</a:t>
            </a:r>
            <a:r>
              <a:rPr lang="zh-CN" altLang="en-US" kern="100" dirty="0"/>
              <a:t>）在强制类型转换时，得到一个所需类型的中间数据，而原来变量的类型未发生变化。例如：</a:t>
            </a:r>
          </a:p>
          <a:p>
            <a:pPr marL="0" lvl="0" indent="0">
              <a:buNone/>
            </a:pPr>
            <a:r>
              <a:rPr lang="zh-CN" altLang="en-US" kern="100" dirty="0"/>
              <a:t> </a:t>
            </a:r>
            <a:r>
              <a:rPr lang="zh-CN" altLang="en-US" kern="100" dirty="0" smtClean="0"/>
              <a:t>    </a:t>
            </a:r>
            <a:r>
              <a:rPr lang="en-US" altLang="zh-CN" kern="100" dirty="0"/>
              <a:t>a=(</a:t>
            </a:r>
            <a:r>
              <a:rPr lang="en-US" altLang="zh-CN" kern="100" dirty="0" err="1" smtClean="0"/>
              <a:t>int</a:t>
            </a:r>
            <a:r>
              <a:rPr lang="en-US" altLang="zh-CN" kern="100" dirty="0" smtClean="0"/>
              <a:t>)x</a:t>
            </a:r>
            <a:endParaRPr lang="zh-CN" altLang="en-US" kern="100" dirty="0"/>
          </a:p>
        </p:txBody>
      </p:sp>
    </p:spTree>
    <p:extLst>
      <p:ext uri="{BB962C8B-B14F-4D97-AF65-F5344CB8AC3E}">
        <p14:creationId xmlns:p14="http://schemas.microsoft.com/office/powerpoint/2010/main" val="67854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2.1</a:t>
            </a:r>
            <a:r>
              <a:rPr lang="zh-CN" altLang="en-US" b="1" kern="100" dirty="0">
                <a:latin typeface="Cambria" panose="02040503050406030204" pitchFamily="18" charset="0"/>
                <a:ea typeface="宋体" panose="02010600030101010101" pitchFamily="2" charset="-122"/>
              </a:rPr>
              <a:t>  常量与</a:t>
            </a:r>
            <a:r>
              <a:rPr lang="zh-CN" altLang="en-US" b="1" kern="100" dirty="0" smtClean="0">
                <a:latin typeface="Cambria" panose="02040503050406030204" pitchFamily="18" charset="0"/>
                <a:ea typeface="宋体" panose="02010600030101010101" pitchFamily="2" charset="-122"/>
              </a:rPr>
              <a:t>变量</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302588"/>
            <a:ext cx="11048070" cy="5218981"/>
          </a:xfrm>
        </p:spPr>
        <p:txBody>
          <a:bodyPr>
            <a:noAutofit/>
          </a:bodyPr>
          <a:lstStyle/>
          <a:p>
            <a:pPr marL="85725" marR="0" lvl="0" indent="-85725" rtl="0"/>
            <a:r>
              <a:rPr lang="zh-CN" altLang="en-US" sz="2000" i="0" u="none" strike="noStrike" kern="100" baseline="0" dirty="0" smtClean="0"/>
              <a:t>程序设计时</a:t>
            </a:r>
            <a:r>
              <a:rPr lang="zh-CN" altLang="en-US" sz="2000" i="0" u="none" strike="noStrike" kern="100" baseline="0" dirty="0" smtClean="0">
                <a:solidFill>
                  <a:srgbClr val="000000"/>
                </a:solidFill>
              </a:rPr>
              <a:t>要做两部分工作：数据的设计、操作的设计。</a:t>
            </a:r>
            <a:endParaRPr lang="en-US" altLang="zh-CN" sz="2000" i="0" u="none" strike="noStrike" kern="100" baseline="0" dirty="0" smtClean="0">
              <a:solidFill>
                <a:srgbClr val="000000"/>
              </a:solidFill>
            </a:endParaRPr>
          </a:p>
          <a:p>
            <a:pPr marL="85725" marR="0" lvl="0" indent="-85725" rtl="0"/>
            <a:r>
              <a:rPr lang="zh-CN" altLang="en-US" sz="2000" i="0" u="none" strike="noStrike" kern="100" baseline="0" dirty="0" smtClean="0">
                <a:solidFill>
                  <a:srgbClr val="000000"/>
                </a:solidFill>
              </a:rPr>
              <a:t>数据设计：一系列的数据描述语句，主要用来定义数据的类型，完成数据的初始化等；</a:t>
            </a:r>
            <a:endParaRPr lang="en-US" altLang="zh-CN" sz="2000" i="0" u="none" strike="noStrike" kern="100" baseline="0" dirty="0" smtClean="0">
              <a:solidFill>
                <a:srgbClr val="000000"/>
              </a:solidFill>
            </a:endParaRPr>
          </a:p>
          <a:p>
            <a:pPr marL="85725" marR="0" lvl="0" indent="-85725" rtl="0"/>
            <a:r>
              <a:rPr lang="zh-CN" altLang="en-US" sz="2000" i="0" u="none" strike="noStrike" kern="100" baseline="0" dirty="0" smtClean="0">
                <a:solidFill>
                  <a:srgbClr val="000000"/>
                </a:solidFill>
              </a:rPr>
              <a:t>操作设计：一系列的操作控制语句。</a:t>
            </a:r>
            <a:endParaRPr lang="en-US" altLang="zh-CN" sz="2000" i="0" u="none" strike="noStrike" kern="100" baseline="0" dirty="0" smtClean="0">
              <a:solidFill>
                <a:srgbClr val="000000"/>
              </a:solidFill>
            </a:endParaRPr>
          </a:p>
          <a:p>
            <a:pPr marL="85725" marR="0" lvl="0" indent="-85725" rtl="0"/>
            <a:r>
              <a:rPr lang="zh-CN" altLang="en-US" sz="2000" i="0" u="none" strike="noStrike" baseline="0" dirty="0" smtClean="0"/>
              <a:t>计算机中的数据包括：简单的数字数据、文字、声音、图像等。而不同类型的数据在计算机中存储、处理并不完全相同。</a:t>
            </a:r>
            <a:endParaRPr lang="en-US" altLang="zh-CN" sz="2000" i="0" u="none" strike="noStrike" baseline="0" dirty="0" smtClean="0"/>
          </a:p>
          <a:p>
            <a:pPr marL="85725" marR="0" lvl="0" indent="-85725" rtl="0"/>
            <a:r>
              <a:rPr lang="zh-CN" altLang="en-US" sz="2000" i="0" u="none" strike="noStrike" baseline="0" dirty="0" smtClean="0"/>
              <a:t>本章主要介绍</a:t>
            </a:r>
            <a:r>
              <a:rPr lang="en-US" altLang="zh-CN" sz="2000" i="0" u="none" strike="noStrike" baseline="0" dirty="0" smtClean="0"/>
              <a:t>C</a:t>
            </a:r>
            <a:r>
              <a:rPr lang="zh-CN" altLang="en-US" sz="2000" i="0" u="none" strike="noStrike" baseline="0" dirty="0" smtClean="0"/>
              <a:t>语言中的基本数据类型及表达式。</a:t>
            </a:r>
          </a:p>
          <a:p>
            <a:pPr marL="0" marR="0" lvl="0" indent="0" rtl="0">
              <a:buNone/>
            </a:pPr>
            <a:r>
              <a:rPr lang="en-US" altLang="zh-CN" sz="2000" i="0" u="none" strike="noStrike" kern="100" baseline="0" dirty="0" smtClean="0"/>
              <a:t>2.1</a:t>
            </a:r>
            <a:r>
              <a:rPr lang="zh-CN" altLang="en-US" sz="2000" i="0" u="none" strike="noStrike" kern="100" baseline="0" dirty="0" smtClean="0"/>
              <a:t>  常量与变量</a:t>
            </a:r>
          </a:p>
          <a:p>
            <a:pPr marR="0" lvl="0" rtl="0"/>
            <a:r>
              <a:rPr lang="zh-CN" altLang="en-US" sz="2000" i="0" u="none" strike="noStrike" kern="100" baseline="0" dirty="0" smtClean="0"/>
              <a:t>在</a:t>
            </a:r>
            <a:r>
              <a:rPr lang="en-US" altLang="zh-CN" sz="2000" i="0" u="none" strike="noStrike" kern="100" baseline="0" dirty="0" smtClean="0"/>
              <a:t>C</a:t>
            </a:r>
            <a:r>
              <a:rPr lang="zh-CN" altLang="en-US" sz="2000" i="0" u="none" strike="noStrike" kern="100" baseline="0" dirty="0" smtClean="0"/>
              <a:t>语言程序中，数据有两种表现形式：常量和变量。</a:t>
            </a:r>
          </a:p>
          <a:p>
            <a:pPr marL="0" marR="0" lvl="0" indent="0" rtl="0">
              <a:buNone/>
            </a:pPr>
            <a:r>
              <a:rPr lang="en-US" altLang="zh-CN" sz="2000" i="0" u="none" strike="noStrike" kern="100" baseline="0" dirty="0" smtClean="0"/>
              <a:t>2.1.1  </a:t>
            </a:r>
            <a:r>
              <a:rPr lang="zh-CN" altLang="en-US" sz="2000" i="0" u="none" strike="noStrike" kern="100" baseline="0" dirty="0" smtClean="0"/>
              <a:t>常量</a:t>
            </a:r>
          </a:p>
          <a:p>
            <a:pPr marL="85725" marR="0" lvl="0" indent="-85725" rtl="0"/>
            <a:r>
              <a:rPr lang="zh-CN" altLang="en-US" sz="2000" i="0" u="none" strike="noStrike" kern="100" baseline="0" dirty="0" smtClean="0"/>
              <a:t>常量指在程序运行过程中其值不能被改变的量。</a:t>
            </a:r>
            <a:endParaRPr lang="en-US" altLang="zh-CN" sz="2000" i="0" u="none" strike="noStrike" kern="100" baseline="0" dirty="0" smtClean="0"/>
          </a:p>
          <a:p>
            <a:pPr marL="85725" marR="0" lvl="0" indent="-85725" rtl="0"/>
            <a:r>
              <a:rPr lang="zh-CN" altLang="en-US" sz="2000" i="0" u="none" strike="noStrike" kern="100" baseline="0" dirty="0" smtClean="0"/>
              <a:t>常用的常量包括：整型常量、实型常量、字符型常量、字符串常量等。</a:t>
            </a:r>
          </a:p>
        </p:txBody>
      </p:sp>
    </p:spTree>
    <p:extLst>
      <p:ext uri="{BB962C8B-B14F-4D97-AF65-F5344CB8AC3E}">
        <p14:creationId xmlns:p14="http://schemas.microsoft.com/office/powerpoint/2010/main" val="1235430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rtlCol="0">
            <a:normAutofit/>
          </a:bodyPr>
          <a:lstStyle/>
          <a:p>
            <a:pPr rtl="0"/>
            <a:r>
              <a:rPr lang="zh-CN" altLang="en-US" dirty="0" smtClean="0">
                <a:cs typeface="Segoe UI Light" panose="020B0502040204020203" pitchFamily="34" charset="0"/>
              </a:rPr>
              <a:t>作业</a:t>
            </a:r>
            <a:endParaRPr lang="zh-CN" altLang="en-US" dirty="0">
              <a:cs typeface="Segoe UI Light" panose="020B0502040204020203" pitchFamily="34" charset="0"/>
            </a:endParaRPr>
          </a:p>
        </p:txBody>
      </p:sp>
      <p:sp>
        <p:nvSpPr>
          <p:cNvPr id="5" name="内容占位符 4"/>
          <p:cNvSpPr>
            <a:spLocks noGrp="1"/>
          </p:cNvSpPr>
          <p:nvPr>
            <p:ph sz="half" idx="4294967295"/>
          </p:nvPr>
        </p:nvSpPr>
        <p:spPr>
          <a:xfrm>
            <a:off x="541611" y="2614427"/>
            <a:ext cx="11328336" cy="3978275"/>
          </a:xfrm>
        </p:spPr>
        <p:txBody>
          <a:bodyPr rtlCol="0">
            <a:normAutofit/>
          </a:bodyPr>
          <a:lstStyle/>
          <a:p>
            <a:pPr marL="0" indent="0" rtl="0">
              <a:lnSpc>
                <a:spcPts val="3600"/>
              </a:lnSpc>
              <a:spcAft>
                <a:spcPts val="0"/>
              </a:spcAft>
              <a:buNone/>
            </a:pPr>
            <a:r>
              <a:rPr lang="zh-CN" altLang="en-US" sz="2000" dirty="0" smtClean="0">
                <a:cs typeface="Segoe UI Light" panose="020B0502040204020203" pitchFamily="34" charset="0"/>
              </a:rPr>
              <a:t>习题</a:t>
            </a:r>
            <a:r>
              <a:rPr lang="en-US" altLang="zh-CN" sz="2000" dirty="0" smtClean="0">
                <a:cs typeface="Segoe UI Light" panose="020B0502040204020203" pitchFamily="34" charset="0"/>
              </a:rPr>
              <a:t>1</a:t>
            </a:r>
            <a:r>
              <a:rPr lang="zh-CN" altLang="en-US" sz="2000" dirty="0" smtClean="0">
                <a:cs typeface="Segoe UI Light" panose="020B0502040204020203" pitchFamily="34" charset="0"/>
              </a:rPr>
              <a:t>：</a:t>
            </a:r>
            <a:endParaRPr lang="zh-CN" altLang="en-US" sz="2000" dirty="0">
              <a:cs typeface="Segoe UI Light" panose="020B0502040204020203" pitchFamily="34" charset="0"/>
            </a:endParaRPr>
          </a:p>
        </p:txBody>
      </p:sp>
    </p:spTree>
    <p:extLst>
      <p:ext uri="{BB962C8B-B14F-4D97-AF65-F5344CB8AC3E}">
        <p14:creationId xmlns:p14="http://schemas.microsoft.com/office/powerpoint/2010/main" val="893025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xmlns:p14="http://schemas.microsoft.com/office/powerpoint/2010/mai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Cambria" panose="02040503050406030204" pitchFamily="18" charset="0"/>
                <a:ea typeface="宋体" panose="02010600030101010101" pitchFamily="2" charset="-122"/>
              </a:rPr>
              <a:t>2.1</a:t>
            </a:r>
            <a:r>
              <a:rPr lang="zh-CN" altLang="en-US" b="1" kern="100" dirty="0">
                <a:latin typeface="Cambria" panose="02040503050406030204" pitchFamily="18" charset="0"/>
                <a:ea typeface="宋体" panose="02010600030101010101" pitchFamily="2" charset="-122"/>
              </a:rPr>
              <a:t>  常量与变量</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p:txBody>
          <a:bodyPr>
            <a:normAutofit fontScale="85000" lnSpcReduction="10000"/>
          </a:bodyPr>
          <a:lstStyle/>
          <a:p>
            <a:pPr marL="0" marR="0" lvl="0" indent="0" rtl="0">
              <a:buNone/>
            </a:pPr>
            <a:r>
              <a:rPr lang="en-US" altLang="zh-CN" i="0" u="none" strike="noStrike" kern="100" baseline="0" dirty="0" smtClean="0"/>
              <a:t>1</a:t>
            </a:r>
            <a:r>
              <a:rPr lang="zh-CN" altLang="en-US" i="0" u="none" strike="noStrike" kern="100" baseline="0" dirty="0" smtClean="0"/>
              <a:t>．整型常量，即数学中的整数。</a:t>
            </a:r>
          </a:p>
          <a:p>
            <a:pPr lvl="0"/>
            <a:r>
              <a:rPr lang="zh-CN" altLang="en-US" i="0" u="none" strike="noStrike" kern="100" baseline="0" dirty="0" smtClean="0"/>
              <a:t>整型常量的表示形式（</a:t>
            </a:r>
            <a:r>
              <a:rPr lang="zh-CN" altLang="en-US" kern="100" dirty="0">
                <a:solidFill>
                  <a:srgbClr val="000000"/>
                </a:solidFill>
              </a:rPr>
              <a:t>计算机内存</a:t>
            </a:r>
            <a:r>
              <a:rPr lang="zh-CN" altLang="en-US" kern="100" dirty="0" smtClean="0">
                <a:solidFill>
                  <a:srgbClr val="000000"/>
                </a:solidFill>
              </a:rPr>
              <a:t>中都以</a:t>
            </a:r>
            <a:r>
              <a:rPr lang="zh-CN" altLang="en-US" kern="100" dirty="0">
                <a:solidFill>
                  <a:srgbClr val="000000"/>
                </a:solidFill>
              </a:rPr>
              <a:t>二进制形式存储</a:t>
            </a:r>
            <a:r>
              <a:rPr lang="zh-CN" altLang="en-US" i="0" u="none" strike="noStrike" kern="100" baseline="0" dirty="0" smtClean="0"/>
              <a:t>）：</a:t>
            </a:r>
          </a:p>
          <a:p>
            <a:pPr marR="0" lvl="0" rtl="0">
              <a:buFont typeface="Wingdings" panose="05000000000000000000" pitchFamily="2" charset="2"/>
              <a:buChar char="Ø"/>
            </a:pPr>
            <a:r>
              <a:rPr lang="en-US" altLang="zh-CN" i="0" u="none" strike="noStrike" kern="100" baseline="0" dirty="0" smtClean="0"/>
              <a:t>160</a:t>
            </a:r>
            <a:r>
              <a:rPr lang="zh-CN" altLang="en-US" i="0" u="none" strike="noStrike" kern="100" baseline="0" dirty="0" smtClean="0"/>
              <a:t>，</a:t>
            </a:r>
            <a:r>
              <a:rPr lang="en-US" altLang="zh-CN" i="0" u="none" strike="noStrike" kern="100" baseline="0" dirty="0" smtClean="0"/>
              <a:t>-66</a:t>
            </a:r>
            <a:r>
              <a:rPr lang="zh-CN" altLang="en-US" i="0" u="none" strike="noStrike" kern="100" baseline="0" dirty="0" smtClean="0"/>
              <a:t>，</a:t>
            </a:r>
            <a:r>
              <a:rPr lang="en-US" altLang="zh-CN" i="0" u="none" strike="noStrike" kern="100" baseline="0" dirty="0" smtClean="0"/>
              <a:t>O(</a:t>
            </a:r>
            <a:r>
              <a:rPr lang="zh-CN" altLang="en-US" i="0" u="none" strike="noStrike" kern="100" baseline="0" dirty="0" smtClean="0"/>
              <a:t>十进制整型常量，与数学中类似</a:t>
            </a:r>
            <a:r>
              <a:rPr lang="en-US" altLang="zh-CN" i="0" u="none" strike="noStrike" kern="100" baseline="0" dirty="0" smtClean="0"/>
              <a:t>)</a:t>
            </a:r>
          </a:p>
          <a:p>
            <a:pPr marR="0" lvl="0" rtl="0">
              <a:buFont typeface="Wingdings" panose="05000000000000000000" pitchFamily="2" charset="2"/>
              <a:buChar char="Ø"/>
            </a:pPr>
            <a:r>
              <a:rPr lang="en-US" altLang="zh-CN" i="0" u="none" strike="noStrike" kern="100" baseline="0" dirty="0" smtClean="0"/>
              <a:t>0123</a:t>
            </a:r>
            <a:r>
              <a:rPr lang="zh-CN" altLang="en-US" i="0" u="none" strike="noStrike" kern="100" baseline="0" dirty="0" smtClean="0"/>
              <a:t>，</a:t>
            </a:r>
            <a:r>
              <a:rPr lang="en-US" altLang="zh-CN" i="0" u="none" strike="noStrike" kern="100" baseline="0" dirty="0" smtClean="0"/>
              <a:t>045</a:t>
            </a:r>
            <a:r>
              <a:rPr lang="zh-CN" altLang="en-US" i="0" u="none" strike="noStrike" kern="100" baseline="0" dirty="0" smtClean="0"/>
              <a:t>，</a:t>
            </a:r>
            <a:r>
              <a:rPr lang="en-US" altLang="zh-CN" i="0" u="none" strike="noStrike" kern="100" baseline="0" dirty="0" smtClean="0"/>
              <a:t>01166(</a:t>
            </a:r>
            <a:r>
              <a:rPr lang="zh-CN" altLang="en-US" i="0" u="none" strike="noStrike" kern="100" baseline="0" dirty="0" smtClean="0"/>
              <a:t>八进制整型常量，用数字</a:t>
            </a:r>
            <a:r>
              <a:rPr lang="en-US" altLang="zh-CN" i="0" u="none" strike="noStrike" kern="100" baseline="0" dirty="0" smtClean="0"/>
              <a:t>O</a:t>
            </a:r>
            <a:r>
              <a:rPr lang="zh-CN" altLang="en-US" i="0" u="none" strike="noStrike" kern="100" baseline="0" dirty="0" smtClean="0"/>
              <a:t>作前导</a:t>
            </a:r>
            <a:r>
              <a:rPr lang="en-US" altLang="zh-CN" i="0" u="none" strike="noStrike" kern="100" baseline="0" dirty="0" smtClean="0"/>
              <a:t>)</a:t>
            </a:r>
          </a:p>
          <a:p>
            <a:pPr marR="0" lvl="0" rtl="0">
              <a:buFont typeface="Wingdings" panose="05000000000000000000" pitchFamily="2" charset="2"/>
              <a:buChar char="Ø"/>
            </a:pPr>
            <a:r>
              <a:rPr lang="en-US" altLang="zh-CN" i="0" u="none" strike="noStrike" kern="100" baseline="0" dirty="0" smtClean="0"/>
              <a:t>0x12AF</a:t>
            </a:r>
            <a:r>
              <a:rPr lang="zh-CN" altLang="en-US" i="0" u="none" strike="noStrike" kern="100" baseline="0" dirty="0" smtClean="0"/>
              <a:t>，</a:t>
            </a:r>
            <a:r>
              <a:rPr lang="en-US" altLang="zh-CN" i="0" u="none" strike="noStrike" kern="100" baseline="0" dirty="0" smtClean="0"/>
              <a:t>0x2E4(</a:t>
            </a:r>
            <a:r>
              <a:rPr lang="zh-CN" altLang="en-US" i="0" u="none" strike="noStrike" kern="100" baseline="0" dirty="0" smtClean="0"/>
              <a:t>十六进制整型常量，用数字</a:t>
            </a:r>
            <a:r>
              <a:rPr lang="en-US" altLang="zh-CN" i="0" u="none" strike="noStrike" kern="100" baseline="0" dirty="0" smtClean="0"/>
              <a:t>O</a:t>
            </a:r>
            <a:r>
              <a:rPr lang="zh-CN" altLang="en-US" i="0" u="none" strike="noStrike" kern="100" baseline="0" dirty="0" smtClean="0"/>
              <a:t>与</a:t>
            </a:r>
            <a:r>
              <a:rPr lang="en-US" altLang="zh-CN" i="0" u="none" strike="noStrike" kern="100" baseline="0" dirty="0" smtClean="0"/>
              <a:t>x</a:t>
            </a:r>
            <a:r>
              <a:rPr lang="zh-CN" altLang="en-US" i="0" u="none" strike="noStrike" kern="100" baseline="0" dirty="0" smtClean="0"/>
              <a:t>作前导</a:t>
            </a:r>
            <a:r>
              <a:rPr lang="en-US" altLang="zh-CN" i="0" u="none" strike="noStrike" kern="100" baseline="0" dirty="0" smtClean="0"/>
              <a:t>)</a:t>
            </a:r>
          </a:p>
          <a:p>
            <a:pPr marR="0" lvl="0" rtl="0">
              <a:buFont typeface="Wingdings" panose="05000000000000000000" pitchFamily="2" charset="2"/>
              <a:buChar char="Ø"/>
            </a:pPr>
            <a:r>
              <a:rPr lang="en-US" altLang="zh-CN" i="0" u="none" strike="noStrike" kern="100" baseline="0" dirty="0" smtClean="0"/>
              <a:t>435L</a:t>
            </a:r>
            <a:r>
              <a:rPr lang="zh-CN" altLang="en-US" i="0" u="none" strike="noStrike" kern="100" baseline="0" dirty="0" smtClean="0"/>
              <a:t>，</a:t>
            </a:r>
            <a:r>
              <a:rPr lang="en-US" altLang="zh-CN" i="0" u="none" strike="noStrike" kern="100" baseline="0" dirty="0" smtClean="0"/>
              <a:t>350L(</a:t>
            </a:r>
            <a:r>
              <a:rPr lang="zh-CN" altLang="en-US" i="0" u="none" strike="noStrike" kern="100" baseline="0" dirty="0" smtClean="0"/>
              <a:t>长整型常量，尾部加</a:t>
            </a:r>
            <a:r>
              <a:rPr lang="en-US" altLang="zh-CN" i="0" u="none" strike="noStrike" kern="100" baseline="0" dirty="0" smtClean="0"/>
              <a:t>L</a:t>
            </a:r>
            <a:r>
              <a:rPr lang="zh-CN" altLang="en-US" i="0" u="none" strike="noStrike" kern="100" baseline="0" dirty="0" smtClean="0"/>
              <a:t>结束</a:t>
            </a:r>
            <a:r>
              <a:rPr lang="en-US" altLang="zh-CN" i="0" u="none" strike="noStrike" kern="100" baseline="0" dirty="0" smtClean="0"/>
              <a:t>)</a:t>
            </a:r>
            <a:r>
              <a:rPr lang="en-US" altLang="zh-CN" kern="100" dirty="0" smtClean="0"/>
              <a:t> </a:t>
            </a:r>
          </a:p>
          <a:p>
            <a:pPr marL="0" marR="0" lvl="0" indent="0" rtl="0">
              <a:buNone/>
            </a:pPr>
            <a:r>
              <a:rPr lang="en-US" altLang="zh-CN" i="0" u="none" strike="noStrike" kern="100" baseline="0" dirty="0" smtClean="0"/>
              <a:t>2</a:t>
            </a:r>
            <a:r>
              <a:rPr lang="zh-CN" altLang="en-US" i="0" u="none" strike="noStrike" kern="100" baseline="0" dirty="0" smtClean="0"/>
              <a:t>．实型常量，实型常量有两种表示形式，即十进制小数形式、指数形式。</a:t>
            </a:r>
          </a:p>
          <a:p>
            <a:pPr marL="0" marR="0" lvl="0" indent="0" rtl="0">
              <a:buNone/>
            </a:pPr>
            <a:r>
              <a:rPr lang="zh-CN" altLang="en-US" i="0" u="none" strike="noStrike" kern="100" baseline="0" dirty="0" smtClean="0"/>
              <a:t>（</a:t>
            </a:r>
            <a:r>
              <a:rPr lang="en-US" altLang="zh-CN" i="0" u="none" strike="noStrike" kern="100" baseline="0" dirty="0" smtClean="0"/>
              <a:t>1</a:t>
            </a:r>
            <a:r>
              <a:rPr lang="zh-CN" altLang="en-US" i="0" u="none" strike="noStrike" kern="100" baseline="0" dirty="0" smtClean="0"/>
              <a:t>）十进制小数形式。与数学中类似，由数字和小数点组成。如</a:t>
            </a:r>
            <a:r>
              <a:rPr lang="en-US" altLang="zh-CN" i="0" u="none" strike="noStrike" kern="100" baseline="0" dirty="0" smtClean="0"/>
              <a:t>10.5,0.567</a:t>
            </a:r>
            <a:r>
              <a:rPr lang="zh-CN" altLang="en-US" i="0" u="none" strike="noStrike" kern="100" baseline="0" dirty="0" smtClean="0"/>
              <a:t>，</a:t>
            </a:r>
            <a:r>
              <a:rPr lang="en-US" altLang="zh-CN" i="0" u="none" strike="noStrike" kern="100" baseline="0" dirty="0" smtClean="0"/>
              <a:t>-123.456</a:t>
            </a:r>
            <a:r>
              <a:rPr lang="zh-CN" altLang="en-US" i="0" u="none" strike="noStrike" kern="100" baseline="0" dirty="0" smtClean="0"/>
              <a:t>等。</a:t>
            </a:r>
          </a:p>
          <a:p>
            <a:pPr marL="0" marR="0" lvl="0" indent="0" rtl="0">
              <a:buNone/>
            </a:pPr>
            <a:r>
              <a:rPr lang="zh-CN" altLang="en-US" i="0" u="none" strike="noStrike" kern="100" baseline="0" dirty="0" smtClean="0"/>
              <a:t>（</a:t>
            </a:r>
            <a:r>
              <a:rPr lang="en-US" altLang="zh-CN" i="0" u="none" strike="noStrike" kern="100" baseline="0" dirty="0" smtClean="0"/>
              <a:t>2</a:t>
            </a:r>
            <a:r>
              <a:rPr lang="zh-CN" altLang="en-US" i="0" u="none" strike="noStrike" kern="100" baseline="0" dirty="0" smtClean="0"/>
              <a:t>）指数形式。如</a:t>
            </a:r>
            <a:r>
              <a:rPr lang="en-US" altLang="zh-CN" i="0" u="none" strike="noStrike" kern="100" baseline="0" dirty="0" smtClean="0"/>
              <a:t>123E+3</a:t>
            </a:r>
            <a:r>
              <a:rPr lang="zh-CN" altLang="en-US" i="0" u="none" strike="noStrike" kern="100" baseline="0" dirty="0" smtClean="0"/>
              <a:t>或</a:t>
            </a:r>
            <a:r>
              <a:rPr lang="en-US" altLang="zh-CN" i="0" u="none" strike="noStrike" kern="100" baseline="0" dirty="0" smtClean="0"/>
              <a:t>123E3</a:t>
            </a:r>
            <a:r>
              <a:rPr lang="zh-CN" altLang="en-US" i="0" u="none" strike="noStrike" kern="100" baseline="0" dirty="0" smtClean="0"/>
              <a:t>都代表</a:t>
            </a:r>
            <a:r>
              <a:rPr lang="en-US" altLang="zh-CN" i="0" u="none" strike="noStrike" kern="100" baseline="0" dirty="0" smtClean="0"/>
              <a:t>123×10</a:t>
            </a:r>
            <a:r>
              <a:rPr lang="en-US" altLang="zh-CN" i="0" u="none" strike="noStrike" kern="100" baseline="30000" dirty="0" smtClean="0"/>
              <a:t>3</a:t>
            </a:r>
            <a:r>
              <a:rPr lang="zh-CN" altLang="en-US" i="0" u="none" strike="noStrike" kern="100" baseline="0" dirty="0" smtClean="0"/>
              <a:t>。字母</a:t>
            </a:r>
            <a:r>
              <a:rPr lang="en-US" altLang="zh-CN" i="0" u="none" strike="noStrike" kern="100" baseline="0" dirty="0" smtClean="0"/>
              <a:t>E(</a:t>
            </a:r>
            <a:r>
              <a:rPr lang="zh-CN" altLang="en-US" i="0" u="none" strike="noStrike" kern="100" baseline="0" dirty="0" smtClean="0"/>
              <a:t>或</a:t>
            </a:r>
            <a:r>
              <a:rPr lang="en-US" altLang="zh-CN" i="0" u="none" strike="noStrike" kern="100" baseline="0" dirty="0" smtClean="0"/>
              <a:t>e)</a:t>
            </a:r>
            <a:r>
              <a:rPr lang="zh-CN" altLang="en-US" i="0" u="none" strike="noStrike" kern="100" baseline="0" dirty="0" smtClean="0"/>
              <a:t>的左边是数值部分（有效数字），</a:t>
            </a:r>
            <a:r>
              <a:rPr lang="en-US" altLang="zh-CN" i="0" u="none" strike="noStrike" kern="100" baseline="0" dirty="0" smtClean="0"/>
              <a:t>E</a:t>
            </a:r>
            <a:r>
              <a:rPr lang="zh-CN" altLang="en-US" i="0" u="none" strike="noStrike" kern="100" baseline="0" dirty="0" smtClean="0"/>
              <a:t>（或</a:t>
            </a:r>
            <a:r>
              <a:rPr lang="en-US" altLang="zh-CN" i="0" u="none" strike="noStrike" kern="100" baseline="0" dirty="0" smtClean="0"/>
              <a:t>e</a:t>
            </a:r>
            <a:r>
              <a:rPr lang="zh-CN" altLang="en-US" i="0" u="none" strike="noStrike" kern="100" baseline="0" dirty="0" smtClean="0"/>
              <a:t>）的右边是指数部分，必须是整数。如</a:t>
            </a:r>
            <a:r>
              <a:rPr lang="en-US" altLang="zh-CN" i="0" u="none" strike="noStrike" kern="100" baseline="0" dirty="0" smtClean="0"/>
              <a:t>E6</a:t>
            </a:r>
            <a:r>
              <a:rPr lang="zh-CN" altLang="en-US" i="0" u="none" strike="noStrike" kern="100" baseline="0" dirty="0" smtClean="0"/>
              <a:t>、</a:t>
            </a:r>
            <a:r>
              <a:rPr lang="en-US" altLang="zh-CN" i="0" u="none" strike="noStrike" kern="100" baseline="0" dirty="0" smtClean="0"/>
              <a:t>8.6E+2.5</a:t>
            </a:r>
            <a:r>
              <a:rPr lang="zh-CN" altLang="en-US" i="0" u="none" strike="noStrike" kern="100" baseline="0" dirty="0" smtClean="0"/>
              <a:t>、</a:t>
            </a:r>
            <a:r>
              <a:rPr lang="en-US" altLang="zh-CN" i="0" u="none" strike="noStrike" kern="100" baseline="0" dirty="0" smtClean="0"/>
              <a:t>6e</a:t>
            </a:r>
            <a:r>
              <a:rPr lang="zh-CN" altLang="en-US" i="0" u="none" strike="noStrike" kern="100" baseline="0" dirty="0" smtClean="0"/>
              <a:t>、</a:t>
            </a:r>
            <a:r>
              <a:rPr lang="en-US" altLang="zh-CN" i="0" u="none" strike="noStrike" kern="100" baseline="0" dirty="0" smtClean="0"/>
              <a:t>e</a:t>
            </a:r>
            <a:r>
              <a:rPr lang="zh-CN" altLang="en-US" i="0" u="none" strike="noStrike" kern="100" baseline="0" dirty="0" smtClean="0"/>
              <a:t>等都是不合法的指数形式。</a:t>
            </a:r>
          </a:p>
        </p:txBody>
      </p:sp>
    </p:spTree>
    <p:extLst>
      <p:ext uri="{BB962C8B-B14F-4D97-AF65-F5344CB8AC3E}">
        <p14:creationId xmlns:p14="http://schemas.microsoft.com/office/powerpoint/2010/main" val="1588973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Cambria" panose="02040503050406030204" pitchFamily="18" charset="0"/>
                <a:ea typeface="宋体" panose="02010600030101010101" pitchFamily="2" charset="-122"/>
              </a:rPr>
              <a:t>2.1</a:t>
            </a:r>
            <a:r>
              <a:rPr lang="zh-CN" altLang="en-US" b="1" kern="100" dirty="0">
                <a:latin typeface="Cambria" panose="02040503050406030204" pitchFamily="18" charset="0"/>
                <a:ea typeface="宋体" panose="02010600030101010101" pitchFamily="2" charset="-122"/>
              </a:rPr>
              <a:t>  常量与变量</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5" y="1285336"/>
            <a:ext cx="6922353" cy="4810359"/>
          </a:xfrm>
        </p:spPr>
        <p:txBody>
          <a:bodyPr>
            <a:normAutofit fontScale="62500" lnSpcReduction="20000"/>
          </a:bodyPr>
          <a:lstStyle/>
          <a:p>
            <a:pPr marL="0" indent="0">
              <a:lnSpc>
                <a:spcPct val="170000"/>
              </a:lnSpc>
              <a:buNone/>
              <a:tabLst>
                <a:tab pos="85725" algn="l"/>
              </a:tabLst>
            </a:pPr>
            <a:r>
              <a:rPr lang="en-US" altLang="zh-CN" kern="100" dirty="0"/>
              <a:t>3</a:t>
            </a:r>
            <a:r>
              <a:rPr lang="zh-CN" altLang="en-US" kern="100" dirty="0"/>
              <a:t>．字符常量</a:t>
            </a:r>
            <a:r>
              <a:rPr lang="zh-CN" altLang="en-US" kern="100" dirty="0" smtClean="0"/>
              <a:t>。</a:t>
            </a:r>
            <a:endParaRPr lang="en-US" altLang="zh-CN" kern="100" dirty="0" smtClean="0"/>
          </a:p>
          <a:p>
            <a:pPr>
              <a:lnSpc>
                <a:spcPct val="170000"/>
              </a:lnSpc>
              <a:tabLst>
                <a:tab pos="85725" algn="l"/>
              </a:tabLst>
            </a:pPr>
            <a:r>
              <a:rPr lang="zh-CN" altLang="en-US" kern="100" dirty="0" smtClean="0"/>
              <a:t>字符</a:t>
            </a:r>
            <a:r>
              <a:rPr lang="zh-CN" altLang="en-US" kern="100" dirty="0"/>
              <a:t>常量有两种形式：</a:t>
            </a:r>
          </a:p>
          <a:p>
            <a:pPr marR="0" lvl="0" rtl="0">
              <a:lnSpc>
                <a:spcPct val="170000"/>
              </a:lnSpc>
              <a:buFont typeface="Wingdings" panose="05000000000000000000" pitchFamily="2" charset="2"/>
              <a:buChar char="Ø"/>
              <a:tabLst>
                <a:tab pos="85725" algn="l"/>
              </a:tabLst>
            </a:pPr>
            <a:r>
              <a:rPr lang="zh-CN" altLang="en-US" i="0" u="none" strike="noStrike" kern="100" baseline="0" dirty="0" smtClean="0"/>
              <a:t>普通字符：用单引号括起来的一个字符，如：</a:t>
            </a:r>
            <a:r>
              <a:rPr lang="en-US" altLang="zh-CN" i="0" u="none" strike="noStrike" kern="100" baseline="0" dirty="0" smtClean="0"/>
              <a:t>´a´,</a:t>
            </a:r>
            <a:r>
              <a:rPr lang="zh-CN" altLang="en-US" i="0" u="none" strike="noStrike" kern="100" baseline="0" dirty="0" smtClean="0"/>
              <a:t> </a:t>
            </a:r>
            <a:r>
              <a:rPr lang="en-US" altLang="zh-CN" i="0" u="none" strike="noStrike" kern="100" baseline="0" dirty="0" smtClean="0"/>
              <a:t>´A´</a:t>
            </a:r>
            <a:r>
              <a:rPr lang="zh-CN" altLang="en-US" i="0" u="none" strike="noStrike" kern="100" baseline="0" dirty="0" smtClean="0"/>
              <a:t>，</a:t>
            </a:r>
            <a:r>
              <a:rPr lang="en-US" altLang="zh-CN" i="0" u="none" strike="noStrike" kern="100" baseline="0" dirty="0" smtClean="0"/>
              <a:t>´</a:t>
            </a:r>
            <a:r>
              <a:rPr lang="zh-CN" altLang="en-US" i="0" u="none" strike="noStrike" kern="100" baseline="0" dirty="0" smtClean="0"/>
              <a:t>*</a:t>
            </a:r>
            <a:r>
              <a:rPr lang="en-US" altLang="zh-CN" i="0" u="none" strike="noStrike" kern="100" baseline="0" dirty="0" smtClean="0"/>
              <a:t>´</a:t>
            </a:r>
            <a:r>
              <a:rPr lang="zh-CN" altLang="en-US" i="0" u="none" strike="noStrike" kern="100" baseline="0" dirty="0" smtClean="0"/>
              <a:t>，</a:t>
            </a:r>
            <a:r>
              <a:rPr lang="en-US" altLang="zh-CN" i="0" u="none" strike="noStrike" kern="100" baseline="0" dirty="0" smtClean="0"/>
              <a:t>´+´</a:t>
            </a:r>
            <a:r>
              <a:rPr lang="zh-CN" altLang="en-US" i="0" u="none" strike="noStrike" kern="100" baseline="0" dirty="0" smtClean="0"/>
              <a:t>，</a:t>
            </a:r>
            <a:r>
              <a:rPr lang="en-US" altLang="zh-CN" i="0" u="none" strike="noStrike" kern="100" baseline="0" dirty="0" smtClean="0"/>
              <a:t>´#´</a:t>
            </a:r>
            <a:r>
              <a:rPr lang="zh-CN" altLang="en-US" i="0" u="none" strike="noStrike" kern="100" baseline="0" dirty="0" smtClean="0"/>
              <a:t>，</a:t>
            </a:r>
            <a:r>
              <a:rPr lang="en-US" altLang="zh-CN" i="0" u="none" strike="noStrike" kern="100" baseline="0" dirty="0" smtClean="0"/>
              <a:t>´%´</a:t>
            </a:r>
            <a:r>
              <a:rPr lang="zh-CN" altLang="en-US" i="0" u="none" strike="noStrike" kern="100" baseline="0" dirty="0" smtClean="0"/>
              <a:t>等。</a:t>
            </a:r>
          </a:p>
          <a:p>
            <a:pPr marR="0" lvl="0" rtl="0">
              <a:lnSpc>
                <a:spcPct val="170000"/>
              </a:lnSpc>
              <a:buFont typeface="Wingdings" panose="05000000000000000000" pitchFamily="2" charset="2"/>
              <a:buChar char="Ø"/>
              <a:tabLst>
                <a:tab pos="85725" algn="l"/>
              </a:tabLst>
            </a:pPr>
            <a:r>
              <a:rPr lang="zh-CN" altLang="en-US" i="0" u="none" strike="noStrike" kern="100" baseline="0" dirty="0" smtClean="0"/>
              <a:t>转义字符：用反斜杠</a:t>
            </a:r>
            <a:r>
              <a:rPr lang="en-US" altLang="zh-CN" i="0" u="none" strike="noStrike" kern="100" baseline="0" dirty="0" smtClean="0"/>
              <a:t>(\)</a:t>
            </a:r>
            <a:r>
              <a:rPr lang="zh-CN" altLang="en-US" i="0" u="none" strike="noStrike" kern="100" baseline="0" dirty="0" smtClean="0"/>
              <a:t>引导的一个字符或一个数字序列来表示的字符常量。比如在</a:t>
            </a:r>
            <a:r>
              <a:rPr lang="en-US" altLang="zh-CN" i="0" u="none" strike="noStrike" kern="100" baseline="0" dirty="0" err="1" smtClean="0"/>
              <a:t>printf</a:t>
            </a:r>
            <a:r>
              <a:rPr lang="zh-CN" altLang="en-US" i="0" u="none" strike="noStrike" kern="100" baseline="0" dirty="0" smtClean="0"/>
              <a:t>函数中遇到的‘</a:t>
            </a:r>
            <a:r>
              <a:rPr lang="en-US" altLang="zh-CN" i="0" u="none" strike="noStrike" kern="100" baseline="0" dirty="0" smtClean="0"/>
              <a:t>\n</a:t>
            </a:r>
            <a:r>
              <a:rPr lang="zh-CN" altLang="en-US" i="0" u="none" strike="noStrike" kern="100" baseline="0" dirty="0" smtClean="0"/>
              <a:t>’表示换行。</a:t>
            </a:r>
          </a:p>
          <a:p>
            <a:pPr marL="85725" marR="0" lvl="0" indent="-85725" rtl="0">
              <a:lnSpc>
                <a:spcPct val="170000"/>
              </a:lnSpc>
              <a:tabLst>
                <a:tab pos="85725" algn="l"/>
              </a:tabLst>
            </a:pPr>
            <a:r>
              <a:rPr lang="zh-CN" altLang="en-US" i="0" u="none" strike="noStrike" kern="100" baseline="0" dirty="0" smtClean="0"/>
              <a:t>反斜杠</a:t>
            </a:r>
            <a:r>
              <a:rPr lang="en-US" altLang="zh-CN" i="0" u="none" strike="noStrike" kern="100" baseline="0" dirty="0" smtClean="0"/>
              <a:t>(\)</a:t>
            </a:r>
            <a:r>
              <a:rPr lang="zh-CN" altLang="en-US" i="0" u="none" strike="noStrike" kern="100" baseline="0" dirty="0" smtClean="0"/>
              <a:t>引导的字符称转义字符。</a:t>
            </a:r>
            <a:endParaRPr lang="en-US" altLang="zh-CN" i="0" u="none" strike="noStrike" kern="100" baseline="0" dirty="0" smtClean="0"/>
          </a:p>
          <a:p>
            <a:pPr marL="0" marR="0" lvl="0" indent="0" rtl="0">
              <a:lnSpc>
                <a:spcPct val="170000"/>
              </a:lnSpc>
              <a:buNone/>
              <a:tabLst>
                <a:tab pos="85725" algn="l"/>
              </a:tabLst>
            </a:pPr>
            <a:r>
              <a:rPr lang="en-US" altLang="zh-CN" i="0" u="none" strike="noStrike" kern="100" baseline="0" dirty="0" smtClean="0"/>
              <a:t>4</a:t>
            </a:r>
            <a:r>
              <a:rPr lang="zh-CN" altLang="en-US" i="0" u="none" strike="noStrike" kern="100" baseline="0" dirty="0" smtClean="0"/>
              <a:t>．字符串常量。用双引号括起来的零个或多个字符表示一个字符串常量。如：</a:t>
            </a:r>
            <a:r>
              <a:rPr lang="en-US" altLang="zh-CN" i="0" u="none" strike="noStrike" kern="100" baseline="0" dirty="0" smtClean="0"/>
              <a:t>"</a:t>
            </a:r>
            <a:r>
              <a:rPr lang="en-US" altLang="zh-CN" i="0" u="none" strike="noStrike" kern="100" baseline="0" dirty="0" err="1" smtClean="0"/>
              <a:t>yanan</a:t>
            </a:r>
            <a:r>
              <a:rPr lang="en-US" altLang="zh-CN" i="0" u="none" strike="noStrike" kern="100" baseline="0" dirty="0" smtClean="0"/>
              <a:t>"</a:t>
            </a:r>
            <a:r>
              <a:rPr lang="zh-CN" altLang="en-US" i="0" u="none" strike="noStrike" kern="100" baseline="0" dirty="0" smtClean="0"/>
              <a:t>， </a:t>
            </a:r>
            <a:r>
              <a:rPr lang="en-US" altLang="zh-CN" i="0" u="none" strike="noStrike" kern="100" baseline="0" dirty="0" smtClean="0"/>
              <a:t>""</a:t>
            </a:r>
            <a:r>
              <a:rPr lang="zh-CN" altLang="en-US" i="0" u="none" strike="noStrike" kern="100" baseline="0" dirty="0" smtClean="0"/>
              <a:t> </a:t>
            </a:r>
            <a:r>
              <a:rPr lang="en-US" altLang="zh-CN" i="0" u="none" strike="noStrike" kern="100" baseline="0" dirty="0" smtClean="0"/>
              <a:t>,</a:t>
            </a:r>
            <a:r>
              <a:rPr lang="zh-CN" altLang="en-US" i="0" u="none" strike="noStrike" kern="100" baseline="0" dirty="0" smtClean="0"/>
              <a:t> </a:t>
            </a:r>
            <a:r>
              <a:rPr lang="en-US" altLang="zh-CN" i="0" u="none" strike="noStrike" kern="100" baseline="0" dirty="0" smtClean="0"/>
              <a:t>"China",</a:t>
            </a:r>
            <a:r>
              <a:rPr lang="zh-CN" altLang="en-US" i="0" u="none" strike="noStrike" kern="100" baseline="0" dirty="0" smtClean="0"/>
              <a:t> </a:t>
            </a:r>
            <a:r>
              <a:rPr lang="en-US" altLang="zh-CN" i="0" u="none" strike="noStrike" kern="100" baseline="0" dirty="0" smtClean="0"/>
              <a:t>"+++\\ab"</a:t>
            </a:r>
            <a:r>
              <a:rPr lang="zh-CN" altLang="en-US" i="0" u="none" strike="noStrike" kern="100" baseline="0" dirty="0" smtClean="0"/>
              <a:t>等。</a:t>
            </a:r>
          </a:p>
          <a:p>
            <a:pPr marL="0" marR="0" lvl="0" indent="0" rtl="0">
              <a:lnSpc>
                <a:spcPct val="170000"/>
              </a:lnSpc>
              <a:buNone/>
              <a:tabLst>
                <a:tab pos="85725" algn="l"/>
              </a:tabLst>
            </a:pPr>
            <a:r>
              <a:rPr lang="en-US" altLang="zh-CN" i="0" u="none" strike="noStrike" kern="100" baseline="0" dirty="0" smtClean="0"/>
              <a:t>5</a:t>
            </a:r>
            <a:r>
              <a:rPr lang="zh-CN" altLang="en-US" i="0" u="none" strike="noStrike" kern="100" baseline="0" dirty="0" smtClean="0"/>
              <a:t>．符号常量。用标识符定义的常量。</a:t>
            </a:r>
            <a:endParaRPr lang="en-US" altLang="zh-CN" i="0" u="none" strike="noStrike" kern="100" baseline="0" dirty="0" smtClean="0"/>
          </a:p>
          <a:p>
            <a:pPr marR="0" lvl="0" rtl="0">
              <a:lnSpc>
                <a:spcPct val="170000"/>
              </a:lnSpc>
              <a:tabLst>
                <a:tab pos="85725" algn="l"/>
              </a:tabLst>
            </a:pPr>
            <a:r>
              <a:rPr lang="zh-CN" altLang="en-US" i="0" u="none" strike="noStrike" kern="100" baseline="0" dirty="0" smtClean="0"/>
              <a:t>其一般定义格式如下：</a:t>
            </a:r>
          </a:p>
          <a:p>
            <a:pPr marL="0" marR="0" lvl="0" indent="0" rtl="0">
              <a:lnSpc>
                <a:spcPct val="170000"/>
              </a:lnSpc>
              <a:buNone/>
              <a:tabLst>
                <a:tab pos="85725" algn="l"/>
              </a:tabLst>
            </a:pPr>
            <a:r>
              <a:rPr lang="zh-CN" altLang="en-US" kern="100" dirty="0"/>
              <a:t> </a:t>
            </a:r>
            <a:r>
              <a:rPr lang="zh-CN" altLang="en-US" i="0" u="none" strike="noStrike" kern="100" baseline="0" dirty="0" smtClean="0"/>
              <a:t>   </a:t>
            </a:r>
            <a:r>
              <a:rPr lang="en-US" altLang="zh-CN" i="0" u="none" strike="noStrike" kern="100" baseline="0" dirty="0" smtClean="0"/>
              <a:t>#define    </a:t>
            </a:r>
            <a:r>
              <a:rPr lang="zh-CN" altLang="en-US" i="0" u="none" strike="noStrike" kern="100" baseline="0" dirty="0" smtClean="0"/>
              <a:t>标识符    常量</a:t>
            </a:r>
          </a:p>
          <a:p>
            <a:pPr marL="85725" marR="0" lvl="0" indent="-85725" rtl="0">
              <a:lnSpc>
                <a:spcPct val="170000"/>
              </a:lnSpc>
              <a:tabLst>
                <a:tab pos="85725" algn="l"/>
              </a:tabLst>
            </a:pPr>
            <a:r>
              <a:rPr lang="zh-CN" altLang="en-US" i="0" u="none" strike="noStrike" kern="100" baseline="0" dirty="0" smtClean="0"/>
              <a:t>例如：</a:t>
            </a:r>
          </a:p>
          <a:p>
            <a:pPr marL="0" marR="0" lvl="0" indent="0" rtl="0">
              <a:lnSpc>
                <a:spcPct val="170000"/>
              </a:lnSpc>
              <a:buNone/>
              <a:tabLst>
                <a:tab pos="85725" algn="l"/>
              </a:tabLst>
            </a:pPr>
            <a:r>
              <a:rPr lang="zh-CN" altLang="en-US" i="0" u="none" strike="noStrike" kern="100" baseline="0" dirty="0" smtClean="0"/>
              <a:t>   </a:t>
            </a:r>
            <a:r>
              <a:rPr lang="en-US" altLang="zh-CN" i="0" u="none" strike="noStrike" kern="100" baseline="0" dirty="0" smtClean="0"/>
              <a:t>#define PI</a:t>
            </a:r>
            <a:r>
              <a:rPr lang="zh-CN" altLang="en-US" i="0" u="none" strike="noStrike" kern="100" baseline="0" dirty="0" smtClean="0"/>
              <a:t> </a:t>
            </a:r>
            <a:r>
              <a:rPr lang="en-US" altLang="zh-CN" i="0" u="none" strike="noStrike" kern="100" baseline="0" dirty="0" smtClean="0"/>
              <a:t>3.1415926</a:t>
            </a:r>
            <a:endParaRPr lang="zh-CN" altLang="en-US" i="0" u="none" strike="noStrike" kern="100" baseline="0" dirty="0" smtClean="0"/>
          </a:p>
        </p:txBody>
      </p:sp>
      <p:graphicFrame>
        <p:nvGraphicFramePr>
          <p:cNvPr id="4" name="表格 3"/>
          <p:cNvGraphicFramePr>
            <a:graphicFrameLocks noGrp="1"/>
          </p:cNvGraphicFramePr>
          <p:nvPr>
            <p:extLst>
              <p:ext uri="{D42A27DB-BD31-4B8C-83A1-F6EECF244321}">
                <p14:modId xmlns:p14="http://schemas.microsoft.com/office/powerpoint/2010/main" val="3548829319"/>
              </p:ext>
            </p:extLst>
          </p:nvPr>
        </p:nvGraphicFramePr>
        <p:xfrm>
          <a:off x="8048445" y="1285339"/>
          <a:ext cx="3321170" cy="4520237"/>
        </p:xfrm>
        <a:graphic>
          <a:graphicData uri="http://schemas.openxmlformats.org/drawingml/2006/table">
            <a:tbl>
              <a:tblPr firstRow="1" firstCol="1" bandRow="1">
                <a:tableStyleId>{5C22544A-7EE6-4342-B048-85BDC9FD1C3A}</a:tableStyleId>
              </a:tblPr>
              <a:tblGrid>
                <a:gridCol w="803315">
                  <a:extLst>
                    <a:ext uri="{9D8B030D-6E8A-4147-A177-3AD203B41FA5}">
                      <a16:colId xmlns:a16="http://schemas.microsoft.com/office/drawing/2014/main" val="3364841032"/>
                    </a:ext>
                  </a:extLst>
                </a:gridCol>
                <a:gridCol w="2517855">
                  <a:extLst>
                    <a:ext uri="{9D8B030D-6E8A-4147-A177-3AD203B41FA5}">
                      <a16:colId xmlns:a16="http://schemas.microsoft.com/office/drawing/2014/main" val="996021220"/>
                    </a:ext>
                  </a:extLst>
                </a:gridCol>
              </a:tblGrid>
              <a:tr h="330749">
                <a:tc>
                  <a:txBody>
                    <a:bodyPr/>
                    <a:lstStyle/>
                    <a:p>
                      <a:pPr algn="ctr">
                        <a:lnSpc>
                          <a:spcPct val="150000"/>
                        </a:lnSpc>
                        <a:spcAft>
                          <a:spcPts val="0"/>
                        </a:spcAft>
                      </a:pPr>
                      <a:r>
                        <a:rPr lang="zh-CN" sz="1000" kern="100" dirty="0">
                          <a:effectLst/>
                        </a:rPr>
                        <a:t>字符形式</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功能</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63083592"/>
                  </a:ext>
                </a:extLst>
              </a:tr>
              <a:tr h="385874">
                <a:tc>
                  <a:txBody>
                    <a:bodyPr/>
                    <a:lstStyle/>
                    <a:p>
                      <a:pPr algn="ctr">
                        <a:lnSpc>
                          <a:spcPct val="150000"/>
                        </a:lnSpc>
                        <a:spcAft>
                          <a:spcPts val="0"/>
                        </a:spcAft>
                      </a:pPr>
                      <a:r>
                        <a:rPr lang="en-US" sz="1000" kern="100">
                          <a:effectLst/>
                        </a:rPr>
                        <a:t>\</a:t>
                      </a:r>
                      <a:r>
                        <a:rPr lang="zh-CN" sz="1000" kern="100">
                          <a:effectLst/>
                        </a:rPr>
                        <a:t>’</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单引号字符</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50862893"/>
                  </a:ext>
                </a:extLst>
              </a:tr>
              <a:tr h="385874">
                <a:tc>
                  <a:txBody>
                    <a:bodyPr/>
                    <a:lstStyle/>
                    <a:p>
                      <a:pPr algn="ctr">
                        <a:lnSpc>
                          <a:spcPct val="150000"/>
                        </a:lnSpc>
                        <a:spcAft>
                          <a:spcPts val="0"/>
                        </a:spcAft>
                      </a:pPr>
                      <a:r>
                        <a:rPr lang="en-US" sz="1000" kern="100">
                          <a:effectLst/>
                        </a:rPr>
                        <a:t>\”</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双引号字符</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55588964"/>
                  </a:ext>
                </a:extLst>
              </a:tr>
              <a:tr h="330749">
                <a:tc>
                  <a:txBody>
                    <a:bodyPr/>
                    <a:lstStyle/>
                    <a:p>
                      <a:pPr algn="ctr">
                        <a:lnSpc>
                          <a:spcPct val="150000"/>
                        </a:lnSpc>
                        <a:spcAft>
                          <a:spcPts val="0"/>
                        </a:spcAft>
                      </a:pPr>
                      <a:r>
                        <a:rPr lang="en-US" sz="1000" kern="100">
                          <a:effectLst/>
                        </a:rPr>
                        <a:t>\n</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换行</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95674917"/>
                  </a:ext>
                </a:extLst>
              </a:tr>
              <a:tr h="330749">
                <a:tc>
                  <a:txBody>
                    <a:bodyPr/>
                    <a:lstStyle/>
                    <a:p>
                      <a:pPr algn="ctr">
                        <a:lnSpc>
                          <a:spcPct val="150000"/>
                        </a:lnSpc>
                        <a:spcAft>
                          <a:spcPts val="0"/>
                        </a:spcAft>
                      </a:pPr>
                      <a:r>
                        <a:rPr lang="en-US" sz="1000" kern="100">
                          <a:effectLst/>
                        </a:rPr>
                        <a:t>\\</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反斜杠字符</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93911934"/>
                  </a:ext>
                </a:extLst>
              </a:tr>
              <a:tr h="330749">
                <a:tc>
                  <a:txBody>
                    <a:bodyPr/>
                    <a:lstStyle/>
                    <a:p>
                      <a:pPr algn="ctr">
                        <a:lnSpc>
                          <a:spcPct val="150000"/>
                        </a:lnSpc>
                        <a:spcAft>
                          <a:spcPts val="0"/>
                        </a:spcAft>
                      </a:pPr>
                      <a:r>
                        <a:rPr lang="en-US" sz="1000" kern="100">
                          <a:effectLst/>
                        </a:rPr>
                        <a:t>\a</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产生声音</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38958495"/>
                  </a:ext>
                </a:extLst>
              </a:tr>
              <a:tr h="330749">
                <a:tc>
                  <a:txBody>
                    <a:bodyPr/>
                    <a:lstStyle/>
                    <a:p>
                      <a:pPr algn="ctr">
                        <a:lnSpc>
                          <a:spcPct val="150000"/>
                        </a:lnSpc>
                        <a:spcAft>
                          <a:spcPts val="0"/>
                        </a:spcAft>
                      </a:pPr>
                      <a:r>
                        <a:rPr lang="en-US" sz="1000" kern="100">
                          <a:effectLst/>
                        </a:rPr>
                        <a:t>\t</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横向跳格（跳到下一个输入区）</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03230479"/>
                  </a:ext>
                </a:extLst>
              </a:tr>
              <a:tr h="330749">
                <a:tc>
                  <a:txBody>
                    <a:bodyPr/>
                    <a:lstStyle/>
                    <a:p>
                      <a:pPr algn="ctr">
                        <a:lnSpc>
                          <a:spcPct val="150000"/>
                        </a:lnSpc>
                        <a:spcAft>
                          <a:spcPts val="0"/>
                        </a:spcAft>
                      </a:pPr>
                      <a:r>
                        <a:rPr lang="en-US" sz="1000" kern="100">
                          <a:effectLst/>
                        </a:rPr>
                        <a:t>\v</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竖向退格</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39285728"/>
                  </a:ext>
                </a:extLst>
              </a:tr>
              <a:tr h="330749">
                <a:tc>
                  <a:txBody>
                    <a:bodyPr/>
                    <a:lstStyle/>
                    <a:p>
                      <a:pPr algn="ctr">
                        <a:lnSpc>
                          <a:spcPct val="150000"/>
                        </a:lnSpc>
                        <a:spcAft>
                          <a:spcPts val="0"/>
                        </a:spcAft>
                      </a:pPr>
                      <a:r>
                        <a:rPr lang="en-US" sz="1000" kern="100">
                          <a:effectLst/>
                        </a:rPr>
                        <a:t>\b</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退格</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27380205"/>
                  </a:ext>
                </a:extLst>
              </a:tr>
              <a:tr h="330749">
                <a:tc>
                  <a:txBody>
                    <a:bodyPr/>
                    <a:lstStyle/>
                    <a:p>
                      <a:pPr algn="ctr">
                        <a:lnSpc>
                          <a:spcPct val="150000"/>
                        </a:lnSpc>
                        <a:spcAft>
                          <a:spcPts val="0"/>
                        </a:spcAft>
                      </a:pPr>
                      <a:r>
                        <a:rPr lang="en-US" sz="1000" kern="100">
                          <a:effectLst/>
                        </a:rPr>
                        <a:t>\r</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回车</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09090838"/>
                  </a:ext>
                </a:extLst>
              </a:tr>
              <a:tr h="330749">
                <a:tc>
                  <a:txBody>
                    <a:bodyPr/>
                    <a:lstStyle/>
                    <a:p>
                      <a:pPr algn="ctr">
                        <a:lnSpc>
                          <a:spcPct val="150000"/>
                        </a:lnSpc>
                        <a:spcAft>
                          <a:spcPts val="0"/>
                        </a:spcAft>
                      </a:pPr>
                      <a:r>
                        <a:rPr lang="en-US" sz="1000" kern="100">
                          <a:effectLst/>
                        </a:rPr>
                        <a:t>\f</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1000" kern="100" dirty="0">
                          <a:effectLst/>
                        </a:rPr>
                        <a:t>走纸换页</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82188217"/>
                  </a:ext>
                </a:extLst>
              </a:tr>
              <a:tr h="385874">
                <a:tc>
                  <a:txBody>
                    <a:bodyPr/>
                    <a:lstStyle/>
                    <a:p>
                      <a:pPr algn="ctr">
                        <a:lnSpc>
                          <a:spcPct val="150000"/>
                        </a:lnSpc>
                        <a:spcAft>
                          <a:spcPts val="0"/>
                        </a:spcAft>
                      </a:pPr>
                      <a:r>
                        <a:rPr lang="en-US" sz="1000" kern="100">
                          <a:effectLst/>
                        </a:rPr>
                        <a:t>\ddd</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000" kern="100" dirty="0">
                          <a:effectLst/>
                        </a:rPr>
                        <a:t>1</a:t>
                      </a:r>
                      <a:r>
                        <a:rPr lang="zh-CN" sz="1000" kern="100" dirty="0">
                          <a:effectLst/>
                        </a:rPr>
                        <a:t>～</a:t>
                      </a:r>
                      <a:r>
                        <a:rPr lang="en-US" sz="1000" kern="100" dirty="0">
                          <a:effectLst/>
                        </a:rPr>
                        <a:t>3</a:t>
                      </a:r>
                      <a:r>
                        <a:rPr lang="zh-CN" sz="1000" kern="100" dirty="0">
                          <a:effectLst/>
                        </a:rPr>
                        <a:t>位</a:t>
                      </a:r>
                      <a:r>
                        <a:rPr lang="en-US" sz="1000" kern="100" dirty="0">
                          <a:effectLst/>
                        </a:rPr>
                        <a:t>8</a:t>
                      </a:r>
                      <a:r>
                        <a:rPr lang="zh-CN" sz="1000" kern="100" dirty="0">
                          <a:effectLst/>
                        </a:rPr>
                        <a:t>进制数所代表的字符</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43188619"/>
                  </a:ext>
                </a:extLst>
              </a:tr>
              <a:tr h="385874">
                <a:tc>
                  <a:txBody>
                    <a:bodyPr/>
                    <a:lstStyle/>
                    <a:p>
                      <a:pPr algn="ctr">
                        <a:lnSpc>
                          <a:spcPct val="150000"/>
                        </a:lnSpc>
                        <a:spcAft>
                          <a:spcPts val="0"/>
                        </a:spcAft>
                      </a:pPr>
                      <a:r>
                        <a:rPr lang="en-US" sz="1000" kern="100">
                          <a:effectLst/>
                        </a:rPr>
                        <a:t>|xhh</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1000" kern="100" dirty="0">
                          <a:effectLst/>
                        </a:rPr>
                        <a:t>1</a:t>
                      </a:r>
                      <a:r>
                        <a:rPr lang="zh-CN" sz="1000" kern="100" dirty="0">
                          <a:effectLst/>
                        </a:rPr>
                        <a:t>～</a:t>
                      </a:r>
                      <a:r>
                        <a:rPr lang="en-US" sz="1000" kern="100" dirty="0">
                          <a:effectLst/>
                        </a:rPr>
                        <a:t>2</a:t>
                      </a:r>
                      <a:r>
                        <a:rPr lang="zh-CN" sz="1000" kern="100" dirty="0">
                          <a:effectLst/>
                        </a:rPr>
                        <a:t>位</a:t>
                      </a:r>
                      <a:r>
                        <a:rPr lang="en-US" sz="1000" kern="100" dirty="0">
                          <a:effectLst/>
                        </a:rPr>
                        <a:t>16</a:t>
                      </a:r>
                      <a:r>
                        <a:rPr lang="zh-CN" sz="1000" kern="100" dirty="0">
                          <a:effectLst/>
                        </a:rPr>
                        <a:t>进制数所代表的字符</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41035359"/>
                  </a:ext>
                </a:extLst>
              </a:tr>
            </a:tbl>
          </a:graphicData>
        </a:graphic>
      </p:graphicFrame>
    </p:spTree>
    <p:extLst>
      <p:ext uri="{BB962C8B-B14F-4D97-AF65-F5344CB8AC3E}">
        <p14:creationId xmlns:p14="http://schemas.microsoft.com/office/powerpoint/2010/main" val="1851336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a:t>
            </a:r>
            <a:r>
              <a:rPr lang="en-US" altLang="zh-CN" b="1" kern="100" dirty="0">
                <a:latin typeface="Times New Roman" panose="02020603050405020304" pitchFamily="18" charset="0"/>
                <a:ea typeface="宋体" panose="02010600030101010101" pitchFamily="2" charset="-122"/>
              </a:rPr>
              <a:t>.</a:t>
            </a:r>
            <a:r>
              <a:rPr lang="en-US" altLang="zh-CN" b="1" kern="100" dirty="0">
                <a:latin typeface="Cambria" panose="02040503050406030204" pitchFamily="18" charset="0"/>
                <a:ea typeface="宋体" panose="02010600030101010101" pitchFamily="2" charset="-122"/>
              </a:rPr>
              <a:t>1</a:t>
            </a:r>
            <a:r>
              <a:rPr lang="en-US" altLang="zh-CN" b="1" kern="100" dirty="0">
                <a:latin typeface="Times New Roman" panose="02020603050405020304" pitchFamily="18" charset="0"/>
                <a:ea typeface="宋体" panose="02010600030101010101" pitchFamily="2" charset="-122"/>
              </a:rPr>
              <a:t>.</a:t>
            </a:r>
            <a:r>
              <a:rPr lang="en-US" altLang="zh-CN" b="1" kern="100" dirty="0">
                <a:latin typeface="Cambria" panose="02040503050406030204" pitchFamily="18" charset="0"/>
                <a:ea typeface="宋体" panose="02010600030101010101" pitchFamily="2" charset="-122"/>
              </a:rPr>
              <a:t>2  </a:t>
            </a:r>
            <a:r>
              <a:rPr lang="zh-CN" altLang="en-US" b="1" kern="100" dirty="0" smtClean="0">
                <a:latin typeface="Cambria" panose="02040503050406030204" pitchFamily="18" charset="0"/>
                <a:ea typeface="宋体" panose="02010600030101010101" pitchFamily="2" charset="-122"/>
              </a:rPr>
              <a:t>变量</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42204"/>
            <a:ext cx="11048070" cy="4853491"/>
          </a:xfrm>
        </p:spPr>
        <p:txBody>
          <a:bodyPr>
            <a:normAutofit fontScale="70000" lnSpcReduction="20000"/>
          </a:bodyPr>
          <a:lstStyle/>
          <a:p>
            <a:pPr marL="85725" marR="0" lvl="0" indent="-85725" rtl="0">
              <a:lnSpc>
                <a:spcPct val="170000"/>
              </a:lnSpc>
            </a:pPr>
            <a:r>
              <a:rPr lang="zh-CN" altLang="en-US" i="0" u="none" strike="noStrike" kern="100" baseline="0" dirty="0" smtClean="0"/>
              <a:t>变量是指在程序运行过程中其值可以被改变的量。变量代表一个被命名的计算机内存中的某一存储空间，这个存储空间用来存放数据的。</a:t>
            </a:r>
            <a:endParaRPr lang="en-US" altLang="zh-CN" i="0" u="none" strike="noStrike" kern="100" baseline="0" dirty="0" smtClean="0"/>
          </a:p>
          <a:p>
            <a:pPr marL="85725" marR="0" lvl="0" indent="-85725" rtl="0">
              <a:lnSpc>
                <a:spcPct val="170000"/>
              </a:lnSpc>
            </a:pPr>
            <a:r>
              <a:rPr lang="zh-CN" altLang="en-US" i="0" u="none" strike="noStrike" kern="100" baseline="0" dirty="0" smtClean="0"/>
              <a:t>变量名：是合法的标识符。</a:t>
            </a:r>
            <a:endParaRPr lang="en-US" altLang="zh-CN" i="0" u="none" strike="noStrike" kern="100" baseline="0" dirty="0" smtClean="0"/>
          </a:p>
          <a:p>
            <a:pPr marL="85725" marR="0" lvl="0" indent="-85725" rtl="0">
              <a:lnSpc>
                <a:spcPct val="170000"/>
              </a:lnSpc>
            </a:pPr>
            <a:r>
              <a:rPr lang="zh-CN" altLang="en-US" i="0" u="none" strike="noStrike" kern="100" baseline="0" dirty="0" smtClean="0"/>
              <a:t>变量值：变量代表的存储空间中当前存放的值。</a:t>
            </a:r>
          </a:p>
          <a:p>
            <a:pPr marL="85725" marR="0" lvl="0" indent="-85725" rtl="0">
              <a:lnSpc>
                <a:spcPct val="170000"/>
              </a:lnSpc>
            </a:pPr>
            <a:r>
              <a:rPr lang="zh-CN" altLang="en-US" i="0" u="none" strike="noStrike" kern="100" baseline="0" dirty="0" smtClean="0"/>
              <a:t>在</a:t>
            </a:r>
            <a:r>
              <a:rPr lang="en-US" altLang="zh-CN" i="0" u="none" strike="noStrike" kern="100" baseline="0" dirty="0" smtClean="0"/>
              <a:t>C</a:t>
            </a:r>
            <a:r>
              <a:rPr lang="zh-CN" altLang="en-US" i="0" u="none" strike="noStrike" kern="100" baseline="0" dirty="0" smtClean="0"/>
              <a:t>语言程序中，变量必须“先定义、后使用”。</a:t>
            </a:r>
          </a:p>
          <a:p>
            <a:pPr marL="0" marR="0" lvl="0" indent="0" rtl="0">
              <a:lnSpc>
                <a:spcPct val="170000"/>
              </a:lnSpc>
              <a:buNone/>
            </a:pPr>
            <a:r>
              <a:rPr lang="en-US" altLang="zh-CN" i="0" u="none" strike="noStrike" kern="100" baseline="0" dirty="0" smtClean="0"/>
              <a:t>1.</a:t>
            </a:r>
            <a:r>
              <a:rPr lang="zh-CN" altLang="en-US" i="0" u="none" strike="noStrike" kern="100" baseline="0" dirty="0" smtClean="0"/>
              <a:t>变量定义的一般格式：</a:t>
            </a:r>
          </a:p>
          <a:p>
            <a:pPr marL="85725" marR="0" lvl="0" indent="-85725" rtl="0">
              <a:lnSpc>
                <a:spcPct val="170000"/>
              </a:lnSpc>
            </a:pPr>
            <a:r>
              <a:rPr lang="zh-CN" altLang="en-US" i="0" u="none" strike="noStrike" kern="100" baseline="0" dirty="0" smtClean="0"/>
              <a:t>类型标识符  变量名</a:t>
            </a:r>
            <a:r>
              <a:rPr lang="en-US" altLang="zh-CN" i="0" u="none" strike="noStrike" kern="100" baseline="0" dirty="0" smtClean="0"/>
              <a:t>l,</a:t>
            </a:r>
            <a:r>
              <a:rPr lang="zh-CN" altLang="en-US" i="0" u="none" strike="noStrike" kern="100" baseline="0" dirty="0" smtClean="0"/>
              <a:t>变量名</a:t>
            </a:r>
            <a:r>
              <a:rPr lang="en-US" altLang="zh-CN" i="0" u="none" strike="noStrike" kern="100" baseline="0" dirty="0" smtClean="0"/>
              <a:t>2,…;</a:t>
            </a:r>
          </a:p>
          <a:p>
            <a:pPr marL="85725" marR="0" lvl="0" indent="-85725" rtl="0">
              <a:lnSpc>
                <a:spcPct val="170000"/>
              </a:lnSpc>
            </a:pPr>
            <a:r>
              <a:rPr lang="zh-CN" altLang="en-US" i="0" u="none" strike="noStrike" kern="100" baseline="0" dirty="0" smtClean="0"/>
              <a:t>说明：</a:t>
            </a:r>
            <a:endParaRPr lang="en-US" altLang="zh-CN" i="0" u="none" strike="noStrike" kern="100" baseline="0" dirty="0" smtClean="0"/>
          </a:p>
          <a:p>
            <a:pPr marR="0" lvl="0" rtl="0">
              <a:lnSpc>
                <a:spcPct val="170000"/>
              </a:lnSpc>
              <a:buFont typeface="Wingdings" panose="05000000000000000000" pitchFamily="2" charset="2"/>
              <a:buChar char="Ø"/>
            </a:pPr>
            <a:r>
              <a:rPr lang="zh-CN" altLang="en-US" i="0" u="none" strike="noStrike" kern="100" baseline="0" dirty="0" smtClean="0"/>
              <a:t>类型标识符指变量的类型</a:t>
            </a:r>
            <a:endParaRPr lang="en-US" altLang="zh-CN" i="0" u="none" strike="noStrike" kern="100" baseline="0" dirty="0" smtClean="0"/>
          </a:p>
          <a:p>
            <a:pPr marR="0" lvl="0" rtl="0">
              <a:lnSpc>
                <a:spcPct val="170000"/>
              </a:lnSpc>
              <a:buFont typeface="Wingdings" panose="05000000000000000000" pitchFamily="2" charset="2"/>
              <a:buChar char="Ø"/>
            </a:pPr>
            <a:r>
              <a:rPr lang="zh-CN" altLang="en-US" i="0" u="none" strike="noStrike" kern="100" baseline="0" dirty="0" smtClean="0"/>
              <a:t>变量名是合法的</a:t>
            </a:r>
            <a:r>
              <a:rPr lang="en-US" altLang="zh-CN" i="0" u="none" strike="noStrike" kern="100" baseline="0" dirty="0" smtClean="0"/>
              <a:t>C</a:t>
            </a:r>
            <a:r>
              <a:rPr lang="zh-CN" altLang="en-US" i="0" u="none" strike="noStrike" kern="100" baseline="0" dirty="0" smtClean="0"/>
              <a:t>语言标识符，变量名尽可能作到“见名</a:t>
            </a:r>
            <a:r>
              <a:rPr lang="zh-CN" altLang="en-US" i="0" u="none" strike="noStrike" kern="100" baseline="0" dirty="0" smtClean="0">
                <a:solidFill>
                  <a:srgbClr val="000000"/>
                </a:solidFill>
              </a:rPr>
              <a:t>知义”</a:t>
            </a:r>
            <a:endParaRPr lang="en-US" altLang="zh-CN" i="0" u="none" strike="noStrike" kern="100" baseline="0" dirty="0" smtClean="0">
              <a:solidFill>
                <a:srgbClr val="000000"/>
              </a:solidFill>
            </a:endParaRPr>
          </a:p>
          <a:p>
            <a:pPr marR="0" lvl="0" rtl="0">
              <a:lnSpc>
                <a:spcPct val="170000"/>
              </a:lnSpc>
              <a:buFont typeface="Wingdings" panose="05000000000000000000" pitchFamily="2" charset="2"/>
              <a:buChar char="Ø"/>
            </a:pPr>
            <a:r>
              <a:rPr lang="zh-CN" altLang="en-US" i="0" u="none" strike="noStrike" kern="100" baseline="0" dirty="0" smtClean="0"/>
              <a:t>变量可以在程序的三种地方定义：函数内部、所有函数的外部和函数的参数定义中</a:t>
            </a:r>
            <a:endParaRPr lang="en-US" altLang="zh-CN" i="0" u="none" strike="noStrike" kern="100" baseline="0" dirty="0" smtClean="0"/>
          </a:p>
        </p:txBody>
      </p:sp>
    </p:spTree>
    <p:extLst>
      <p:ext uri="{BB962C8B-B14F-4D97-AF65-F5344CB8AC3E}">
        <p14:creationId xmlns:p14="http://schemas.microsoft.com/office/powerpoint/2010/main" val="3842158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kern="100" dirty="0">
                <a:latin typeface="Cambria" panose="02040503050406030204" pitchFamily="18" charset="0"/>
                <a:ea typeface="宋体" panose="02010600030101010101" pitchFamily="2" charset="-122"/>
              </a:rPr>
              <a:t>2</a:t>
            </a:r>
            <a:r>
              <a:rPr lang="en-US" altLang="zh-CN" b="1" kern="100" dirty="0">
                <a:latin typeface="Times New Roman" panose="02020603050405020304" pitchFamily="18" charset="0"/>
                <a:ea typeface="宋体" panose="02010600030101010101" pitchFamily="2" charset="-122"/>
              </a:rPr>
              <a:t>.</a:t>
            </a:r>
            <a:r>
              <a:rPr lang="en-US" altLang="zh-CN" b="1" kern="100" dirty="0">
                <a:latin typeface="Cambria" panose="02040503050406030204" pitchFamily="18" charset="0"/>
                <a:ea typeface="宋体" panose="02010600030101010101" pitchFamily="2" charset="-122"/>
              </a:rPr>
              <a:t>1</a:t>
            </a:r>
            <a:r>
              <a:rPr lang="en-US" altLang="zh-CN" b="1" kern="100" dirty="0">
                <a:latin typeface="Times New Roman" panose="02020603050405020304" pitchFamily="18" charset="0"/>
                <a:ea typeface="宋体" panose="02010600030101010101" pitchFamily="2" charset="-122"/>
              </a:rPr>
              <a:t>.</a:t>
            </a:r>
            <a:r>
              <a:rPr lang="en-US" altLang="zh-CN" b="1" kern="100" dirty="0">
                <a:latin typeface="Cambria" panose="02040503050406030204" pitchFamily="18" charset="0"/>
                <a:ea typeface="宋体" panose="02010600030101010101" pitchFamily="2" charset="-122"/>
              </a:rPr>
              <a:t>2  </a:t>
            </a:r>
            <a:r>
              <a:rPr lang="zh-CN" altLang="en-US" b="1" kern="100" dirty="0" smtClean="0">
                <a:latin typeface="Cambria" panose="02040503050406030204" pitchFamily="18" charset="0"/>
                <a:ea typeface="宋体" panose="02010600030101010101" pitchFamily="2" charset="-122"/>
              </a:rPr>
              <a:t>变量</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42204"/>
            <a:ext cx="11048070" cy="4853491"/>
          </a:xfrm>
        </p:spPr>
        <p:txBody>
          <a:bodyPr>
            <a:normAutofit/>
          </a:bodyPr>
          <a:lstStyle/>
          <a:p>
            <a:pPr marL="0" marR="0" lvl="0" indent="0" rtl="0">
              <a:buNone/>
            </a:pPr>
            <a:r>
              <a:rPr lang="en-US" altLang="zh-CN" sz="2000" i="0" u="none" strike="noStrike" kern="100" baseline="0" dirty="0" smtClean="0"/>
              <a:t>2</a:t>
            </a:r>
            <a:r>
              <a:rPr lang="zh-CN" altLang="en-US" sz="2000" i="0" u="none" strike="noStrike" kern="100" baseline="0" dirty="0" smtClean="0"/>
              <a:t>．变量赋初值</a:t>
            </a:r>
          </a:p>
          <a:p>
            <a:pPr marL="85725" marR="0" lvl="0" indent="-85725" rtl="0"/>
            <a:r>
              <a:rPr lang="zh-CN" altLang="en-US" sz="2000" i="0" u="none" strike="noStrike" kern="100" baseline="0" dirty="0" smtClean="0"/>
              <a:t>在定义变量时给变量赋值称为变量赋初值。</a:t>
            </a:r>
            <a:endParaRPr lang="en-US" altLang="zh-CN" sz="2000" i="0" u="none" strike="noStrike" kern="100" baseline="0" dirty="0" smtClean="0"/>
          </a:p>
          <a:p>
            <a:pPr marL="85725" marR="0" lvl="0" indent="-85725" rtl="0"/>
            <a:r>
              <a:rPr lang="zh-CN" altLang="en-US" sz="2000" i="0" u="none" strike="noStrike" kern="100" baseline="0" dirty="0" smtClean="0"/>
              <a:t>例如：</a:t>
            </a:r>
            <a:r>
              <a:rPr lang="en-US" altLang="zh-CN" sz="2000" i="0" u="none" strike="noStrike" kern="100" baseline="0" dirty="0" err="1" smtClean="0"/>
              <a:t>int</a:t>
            </a:r>
            <a:r>
              <a:rPr lang="en-US" altLang="zh-CN" sz="2000" i="0" u="none" strike="noStrike" kern="100" baseline="0" dirty="0" smtClean="0"/>
              <a:t> a=3,b=4,c=5;</a:t>
            </a:r>
          </a:p>
          <a:p>
            <a:pPr marL="0" marR="0" lvl="0" indent="0" rtl="0">
              <a:buNone/>
            </a:pPr>
            <a:r>
              <a:rPr lang="en-US" altLang="zh-CN" sz="2000" i="0" u="none" strike="noStrike" kern="100" baseline="0" dirty="0" smtClean="0"/>
              <a:t>3</a:t>
            </a:r>
            <a:r>
              <a:rPr lang="zh-CN" altLang="en-US" sz="2000" i="0" u="none" strike="noStrike" kern="100" baseline="0" dirty="0" smtClean="0"/>
              <a:t>．变量的作用域</a:t>
            </a:r>
          </a:p>
          <a:p>
            <a:pPr marL="85725" marR="0" lvl="0" indent="-85725" rtl="0"/>
            <a:r>
              <a:rPr lang="zh-CN" altLang="en-US" sz="2000" i="0" u="none" strike="noStrike" kern="100" baseline="0" dirty="0" smtClean="0"/>
              <a:t>变量的作用域：指变量的有效范围。</a:t>
            </a:r>
            <a:endParaRPr lang="en-US" altLang="zh-CN" sz="2000" i="0" u="none" strike="noStrike" kern="100" baseline="0" dirty="0" smtClean="0"/>
          </a:p>
          <a:p>
            <a:pPr marL="85725" marR="0" lvl="0" indent="-85725" rtl="0"/>
            <a:r>
              <a:rPr lang="zh-CN" altLang="en-US" sz="2000" i="0" u="none" strike="noStrike" kern="100" baseline="0" dirty="0" smtClean="0"/>
              <a:t>局部变量和全局变量</a:t>
            </a:r>
            <a:endParaRPr lang="en-US" altLang="zh-CN" sz="2000" i="0" u="none" strike="noStrike" kern="100" baseline="0" dirty="0" smtClean="0"/>
          </a:p>
          <a:p>
            <a:pPr marL="85725" marR="0" lvl="0" indent="-85725" rtl="0"/>
            <a:r>
              <a:rPr lang="zh-CN" altLang="en-US" sz="2000" i="0" u="none" strike="noStrike" kern="100" baseline="0" dirty="0" smtClean="0"/>
              <a:t>局部变量也可以在复合语句</a:t>
            </a:r>
          </a:p>
        </p:txBody>
      </p:sp>
    </p:spTree>
    <p:extLst>
      <p:ext uri="{BB962C8B-B14F-4D97-AF65-F5344CB8AC3E}">
        <p14:creationId xmlns:p14="http://schemas.microsoft.com/office/powerpoint/2010/main" val="706834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  </a:t>
            </a:r>
            <a:r>
              <a:rPr lang="zh-CN" altLang="zh-CN" b="1" dirty="0" smtClean="0"/>
              <a:t>数据类型</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42204"/>
            <a:ext cx="11048070" cy="4853491"/>
          </a:xfrm>
        </p:spPr>
        <p:txBody>
          <a:bodyPr>
            <a:normAutofit fontScale="70000" lnSpcReduction="20000"/>
          </a:bodyPr>
          <a:lstStyle/>
          <a:p>
            <a:pPr marL="0" indent="0">
              <a:lnSpc>
                <a:spcPct val="170000"/>
              </a:lnSpc>
              <a:buNone/>
            </a:pPr>
            <a:r>
              <a:rPr lang="en-US" altLang="zh-CN" b="1" dirty="0" smtClean="0"/>
              <a:t>2.2.1  </a:t>
            </a:r>
            <a:r>
              <a:rPr lang="zh-CN" altLang="zh-CN" b="1" dirty="0"/>
              <a:t>数据类型概述</a:t>
            </a:r>
          </a:p>
          <a:p>
            <a:pPr>
              <a:lnSpc>
                <a:spcPct val="170000"/>
              </a:lnSpc>
            </a:pPr>
            <a:r>
              <a:rPr lang="zh-CN" altLang="zh-CN" dirty="0"/>
              <a:t>现实中的数据有整数、实数等，不同的数据运算规则并不完全相同。比如，</a:t>
            </a:r>
            <a:r>
              <a:rPr lang="en-US" altLang="zh-CN" dirty="0"/>
              <a:t>9</a:t>
            </a:r>
            <a:r>
              <a:rPr lang="zh-CN" altLang="zh-CN" dirty="0"/>
              <a:t>除以</a:t>
            </a:r>
            <a:r>
              <a:rPr lang="en-US" altLang="zh-CN" dirty="0"/>
              <a:t>4</a:t>
            </a:r>
            <a:r>
              <a:rPr lang="zh-CN" altLang="zh-CN" dirty="0"/>
              <a:t>可以计算其余数，而</a:t>
            </a:r>
            <a:r>
              <a:rPr lang="en-US" altLang="zh-CN" dirty="0"/>
              <a:t>9.0</a:t>
            </a:r>
            <a:r>
              <a:rPr lang="zh-CN" altLang="zh-CN" dirty="0"/>
              <a:t>除以</a:t>
            </a:r>
            <a:r>
              <a:rPr lang="en-US" altLang="zh-CN" dirty="0"/>
              <a:t>4.0</a:t>
            </a:r>
            <a:r>
              <a:rPr lang="zh-CN" altLang="zh-CN" dirty="0"/>
              <a:t>就不能计算其余数。再比如，一个字母加一个整数是不允许的。</a:t>
            </a:r>
          </a:p>
          <a:p>
            <a:pPr>
              <a:lnSpc>
                <a:spcPct val="170000"/>
              </a:lnSpc>
            </a:pPr>
            <a:r>
              <a:rPr lang="zh-CN" altLang="zh-CN" dirty="0"/>
              <a:t>在计算机中，数据是存储在存储单元中的，存储单元是由有限的字节构成的，每一个存储单元中存放数据的范围是有限的</a:t>
            </a:r>
            <a:r>
              <a:rPr lang="zh-CN" altLang="zh-CN" dirty="0" smtClean="0"/>
              <a:t>。</a:t>
            </a:r>
            <a:endParaRPr lang="en-US" altLang="zh-CN" dirty="0" smtClean="0"/>
          </a:p>
          <a:p>
            <a:pPr>
              <a:lnSpc>
                <a:spcPct val="170000"/>
              </a:lnSpc>
            </a:pPr>
            <a:r>
              <a:rPr lang="zh-CN" altLang="zh-CN" dirty="0" smtClean="0"/>
              <a:t>不同</a:t>
            </a:r>
            <a:r>
              <a:rPr lang="zh-CN" altLang="zh-CN" dirty="0"/>
              <a:t>类型的数据占用的存储空间的长度不同，同一种类型的数据在计算机存储器中占用的长度也因计算机的字长不同而不同</a:t>
            </a:r>
            <a:r>
              <a:rPr lang="zh-CN" altLang="zh-CN" dirty="0" smtClean="0"/>
              <a:t>。</a:t>
            </a:r>
            <a:endParaRPr lang="en-US" altLang="zh-CN" dirty="0" smtClean="0"/>
          </a:p>
          <a:p>
            <a:pPr>
              <a:lnSpc>
                <a:spcPct val="170000"/>
              </a:lnSpc>
            </a:pPr>
            <a:r>
              <a:rPr lang="zh-CN" altLang="zh-CN" dirty="0" smtClean="0"/>
              <a:t>比如</a:t>
            </a:r>
            <a:r>
              <a:rPr lang="zh-CN" altLang="zh-CN" dirty="0"/>
              <a:t>，整数类型的数据存储在</a:t>
            </a:r>
            <a:r>
              <a:rPr lang="en-US" altLang="zh-CN" dirty="0"/>
              <a:t>16</a:t>
            </a:r>
            <a:r>
              <a:rPr lang="zh-CN" altLang="zh-CN" dirty="0"/>
              <a:t>位计算机中一般占</a:t>
            </a:r>
            <a:r>
              <a:rPr lang="en-US" altLang="zh-CN" dirty="0"/>
              <a:t>2</a:t>
            </a:r>
            <a:r>
              <a:rPr lang="zh-CN" altLang="zh-CN" dirty="0"/>
              <a:t>个字节，而在</a:t>
            </a:r>
            <a:r>
              <a:rPr lang="en-US" altLang="zh-CN" dirty="0"/>
              <a:t>32</a:t>
            </a:r>
            <a:r>
              <a:rPr lang="zh-CN" altLang="zh-CN" dirty="0"/>
              <a:t>位计算机中则要占</a:t>
            </a:r>
            <a:r>
              <a:rPr lang="en-US" altLang="zh-CN" dirty="0"/>
              <a:t>4</a:t>
            </a:r>
            <a:r>
              <a:rPr lang="zh-CN" altLang="zh-CN" dirty="0"/>
              <a:t>个字节。字符类型的数据在计算机中占</a:t>
            </a:r>
            <a:r>
              <a:rPr lang="en-US" altLang="zh-CN" dirty="0"/>
              <a:t>1</a:t>
            </a:r>
            <a:r>
              <a:rPr lang="zh-CN" altLang="zh-CN" dirty="0"/>
              <a:t>个字节的存储长度。</a:t>
            </a:r>
          </a:p>
          <a:p>
            <a:pPr>
              <a:lnSpc>
                <a:spcPct val="170000"/>
              </a:lnSpc>
            </a:pPr>
            <a:r>
              <a:rPr lang="zh-CN" altLang="zh-CN" dirty="0"/>
              <a:t>数据类型是指对数据分配存储单元的安排，包括存储单元的长度（占多少字节）、数据的存储形式等</a:t>
            </a:r>
            <a:r>
              <a:rPr lang="zh-CN" altLang="zh-CN" dirty="0" smtClean="0"/>
              <a:t>。</a:t>
            </a:r>
            <a:endParaRPr lang="zh-CN" altLang="zh-CN" dirty="0"/>
          </a:p>
        </p:txBody>
      </p:sp>
    </p:spTree>
    <p:extLst>
      <p:ext uri="{BB962C8B-B14F-4D97-AF65-F5344CB8AC3E}">
        <p14:creationId xmlns:p14="http://schemas.microsoft.com/office/powerpoint/2010/main" val="1667197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  </a:t>
            </a:r>
            <a:r>
              <a:rPr lang="zh-CN" altLang="zh-CN" b="1" dirty="0" smtClean="0"/>
              <a:t>数据类型</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42204"/>
            <a:ext cx="11048070" cy="4853491"/>
          </a:xfrm>
        </p:spPr>
        <p:txBody>
          <a:bodyPr>
            <a:normAutofit/>
          </a:bodyPr>
          <a:lstStyle/>
          <a:p>
            <a:pPr>
              <a:lnSpc>
                <a:spcPct val="170000"/>
              </a:lnSpc>
            </a:pPr>
            <a:r>
              <a:rPr lang="en-US" altLang="zh-CN" dirty="0"/>
              <a:t>C</a:t>
            </a:r>
            <a:r>
              <a:rPr lang="zh-CN" altLang="zh-CN" dirty="0"/>
              <a:t>语言中数据类型可归纳如下</a:t>
            </a:r>
            <a:r>
              <a:rPr lang="zh-CN" altLang="zh-CN" dirty="0" smtClean="0"/>
              <a:t>：</a:t>
            </a:r>
            <a:endParaRPr lang="zh-CN" altLang="zh-CN" dirty="0"/>
          </a:p>
        </p:txBody>
      </p:sp>
      <p:sp>
        <p:nvSpPr>
          <p:cNvPr id="4" name="Rectangle 2"/>
          <p:cNvSpPr>
            <a:spLocks noChangeArrowheads="1"/>
          </p:cNvSpPr>
          <p:nvPr/>
        </p:nvSpPr>
        <p:spPr bwMode="auto">
          <a:xfrm>
            <a:off x="539496" y="2337758"/>
            <a:ext cx="1487018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160191902"/>
              </p:ext>
            </p:extLst>
          </p:nvPr>
        </p:nvGraphicFramePr>
        <p:xfrm>
          <a:off x="539495" y="2337758"/>
          <a:ext cx="6059917" cy="3683479"/>
        </p:xfrm>
        <a:graphic>
          <a:graphicData uri="http://schemas.openxmlformats.org/presentationml/2006/ole">
            <mc:AlternateContent xmlns:mc="http://schemas.openxmlformats.org/markup-compatibility/2006">
              <mc:Choice xmlns:v="urn:schemas-microsoft-com:vml" Requires="v">
                <p:oleObj spid="_x0000_s3078" r:id="rId3" imgW="3886200" imgH="2362200" progId="Equation.3">
                  <p:embed/>
                </p:oleObj>
              </mc:Choice>
              <mc:Fallback>
                <p:oleObj r:id="rId3" imgW="3886200" imgH="23622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495" y="2337758"/>
                        <a:ext cx="6059917" cy="3683479"/>
                      </a:xfrm>
                      <a:prstGeom prst="rect">
                        <a:avLst/>
                      </a:prstGeom>
                      <a:noFill/>
                    </p:spPr>
                  </p:pic>
                </p:oleObj>
              </mc:Fallback>
            </mc:AlternateContent>
          </a:graphicData>
        </a:graphic>
      </p:graphicFrame>
    </p:spTree>
    <p:extLst>
      <p:ext uri="{BB962C8B-B14F-4D97-AF65-F5344CB8AC3E}">
        <p14:creationId xmlns:p14="http://schemas.microsoft.com/office/powerpoint/2010/main" val="2997074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2.2.2  </a:t>
            </a:r>
            <a:r>
              <a:rPr lang="zh-CN" altLang="zh-CN" b="1" dirty="0" smtClean="0"/>
              <a:t>整型</a:t>
            </a:r>
            <a:endParaRPr lang="zh-CN" altLang="en-US" b="1" i="0" u="none" strike="noStrike" kern="2200" baseline="0" dirty="0" smtClean="0">
              <a:latin typeface="宋体" panose="02010600030101010101" pitchFamily="2" charset="-122"/>
              <a:ea typeface="宋体" panose="02010600030101010101" pitchFamily="2" charset="-122"/>
            </a:endParaRPr>
          </a:p>
        </p:txBody>
      </p:sp>
      <p:sp>
        <p:nvSpPr>
          <p:cNvPr id="3" name="文本占位符 2"/>
          <p:cNvSpPr>
            <a:spLocks noGrp="1"/>
          </p:cNvSpPr>
          <p:nvPr>
            <p:ph type="body" idx="1"/>
          </p:nvPr>
        </p:nvSpPr>
        <p:spPr>
          <a:xfrm>
            <a:off x="539496" y="1242204"/>
            <a:ext cx="6145976" cy="4853491"/>
          </a:xfrm>
        </p:spPr>
        <p:txBody>
          <a:bodyPr>
            <a:normAutofit fontScale="85000" lnSpcReduction="20000"/>
          </a:bodyPr>
          <a:lstStyle/>
          <a:p>
            <a:r>
              <a:rPr lang="zh-CN" altLang="zh-CN" dirty="0" smtClean="0"/>
              <a:t>整型</a:t>
            </a:r>
            <a:r>
              <a:rPr lang="zh-CN" altLang="zh-CN" dirty="0"/>
              <a:t>即整数数据，整数数据是没有小数部分的数值</a:t>
            </a:r>
            <a:r>
              <a:rPr lang="zh-CN" altLang="zh-CN" dirty="0" smtClean="0"/>
              <a:t>。</a:t>
            </a:r>
            <a:endParaRPr lang="en-US" altLang="zh-CN" dirty="0" smtClean="0"/>
          </a:p>
          <a:p>
            <a:r>
              <a:rPr lang="zh-CN" altLang="zh-CN" dirty="0" smtClean="0"/>
              <a:t>整型</a:t>
            </a:r>
            <a:r>
              <a:rPr lang="zh-CN" altLang="zh-CN" dirty="0"/>
              <a:t>又可分为：基本整型、短整型、长整型、双长整型和无符号型。</a:t>
            </a:r>
          </a:p>
          <a:p>
            <a:pPr marL="0" indent="0">
              <a:buNone/>
            </a:pPr>
            <a:r>
              <a:rPr lang="zh-CN" altLang="zh-CN" dirty="0"/>
              <a:t>（</a:t>
            </a:r>
            <a:r>
              <a:rPr lang="en-US" altLang="zh-CN" dirty="0"/>
              <a:t>1</a:t>
            </a:r>
            <a:r>
              <a:rPr lang="zh-CN" altLang="zh-CN" dirty="0"/>
              <a:t>）基本整型：以</a:t>
            </a:r>
            <a:r>
              <a:rPr lang="en-US" altLang="zh-CN" dirty="0"/>
              <a:t>int</a:t>
            </a:r>
            <a:r>
              <a:rPr lang="zh-CN" altLang="zh-CN" dirty="0"/>
              <a:t>表示。</a:t>
            </a:r>
          </a:p>
          <a:p>
            <a:pPr marL="0" indent="0">
              <a:buNone/>
            </a:pPr>
            <a:r>
              <a:rPr lang="zh-CN" altLang="zh-CN" dirty="0"/>
              <a:t>（</a:t>
            </a:r>
            <a:r>
              <a:rPr lang="en-US" altLang="zh-CN" dirty="0"/>
              <a:t>2</a:t>
            </a:r>
            <a:r>
              <a:rPr lang="zh-CN" altLang="zh-CN" dirty="0"/>
              <a:t>）短整型：以</a:t>
            </a:r>
            <a:r>
              <a:rPr lang="en-US" altLang="zh-CN" dirty="0"/>
              <a:t>short int</a:t>
            </a:r>
            <a:r>
              <a:rPr lang="zh-CN" altLang="zh-CN" dirty="0"/>
              <a:t>表示。</a:t>
            </a:r>
          </a:p>
          <a:p>
            <a:pPr marL="0" indent="0">
              <a:buNone/>
            </a:pPr>
            <a:r>
              <a:rPr lang="zh-CN" altLang="zh-CN" dirty="0"/>
              <a:t>（</a:t>
            </a:r>
            <a:r>
              <a:rPr lang="en-US" altLang="zh-CN" dirty="0"/>
              <a:t>3</a:t>
            </a:r>
            <a:r>
              <a:rPr lang="zh-CN" altLang="zh-CN" dirty="0"/>
              <a:t>）长整型：以</a:t>
            </a:r>
            <a:r>
              <a:rPr lang="en-US" altLang="zh-CN" dirty="0"/>
              <a:t>long int</a:t>
            </a:r>
            <a:r>
              <a:rPr lang="zh-CN" altLang="zh-CN" dirty="0"/>
              <a:t>表示。</a:t>
            </a:r>
          </a:p>
          <a:p>
            <a:pPr marL="0" indent="0">
              <a:buNone/>
            </a:pPr>
            <a:r>
              <a:rPr lang="zh-CN" altLang="zh-CN" dirty="0"/>
              <a:t>（</a:t>
            </a:r>
            <a:r>
              <a:rPr lang="en-US" altLang="zh-CN" dirty="0"/>
              <a:t>4</a:t>
            </a:r>
            <a:r>
              <a:rPr lang="zh-CN" altLang="zh-CN" dirty="0"/>
              <a:t>）双长整型：以</a:t>
            </a:r>
            <a:r>
              <a:rPr lang="en-US" altLang="zh-CN" dirty="0"/>
              <a:t>long long</a:t>
            </a:r>
            <a:r>
              <a:rPr lang="zh-CN" altLang="zh-CN" dirty="0"/>
              <a:t>表示。</a:t>
            </a:r>
          </a:p>
          <a:p>
            <a:pPr marL="0" indent="0">
              <a:buNone/>
            </a:pPr>
            <a:r>
              <a:rPr lang="zh-CN" altLang="zh-CN" dirty="0"/>
              <a:t>（</a:t>
            </a:r>
            <a:r>
              <a:rPr lang="en-US" altLang="zh-CN" dirty="0"/>
              <a:t>5</a:t>
            </a:r>
            <a:r>
              <a:rPr lang="zh-CN" altLang="zh-CN" dirty="0"/>
              <a:t>）无符号型：存储单元中全部二进位用来存放数据本身，不包括符号。无符号型中又</a:t>
            </a:r>
            <a:r>
              <a:rPr lang="zh-CN" altLang="zh-CN" dirty="0" smtClean="0"/>
              <a:t>分为</a:t>
            </a:r>
            <a:r>
              <a:rPr lang="zh-CN" altLang="en-US" dirty="0" smtClean="0"/>
              <a:t>：</a:t>
            </a:r>
            <a:r>
              <a:rPr lang="zh-CN" altLang="zh-CN" dirty="0" smtClean="0"/>
              <a:t>无</a:t>
            </a:r>
            <a:r>
              <a:rPr lang="zh-CN" altLang="zh-CN" dirty="0"/>
              <a:t>符号基本整型、无符号短整型和无符号长整型，分别以</a:t>
            </a:r>
            <a:r>
              <a:rPr lang="en-US" altLang="zh-CN" dirty="0"/>
              <a:t>unsigned  int</a:t>
            </a:r>
            <a:r>
              <a:rPr lang="zh-CN" altLang="zh-CN" dirty="0"/>
              <a:t>、</a:t>
            </a:r>
            <a:r>
              <a:rPr lang="en-US" altLang="zh-CN" dirty="0"/>
              <a:t>unsigned  short</a:t>
            </a:r>
            <a:r>
              <a:rPr lang="zh-CN" altLang="zh-CN" dirty="0"/>
              <a:t>、</a:t>
            </a:r>
            <a:r>
              <a:rPr lang="en-US" altLang="zh-CN" dirty="0"/>
              <a:t>unsigned  long</a:t>
            </a:r>
            <a:r>
              <a:rPr lang="zh-CN" altLang="zh-CN" dirty="0"/>
              <a:t>、</a:t>
            </a:r>
            <a:r>
              <a:rPr lang="en-US" altLang="zh-CN" dirty="0"/>
              <a:t>unsigned  long long</a:t>
            </a:r>
            <a:r>
              <a:rPr lang="zh-CN" altLang="zh-CN" dirty="0"/>
              <a:t>表示</a:t>
            </a:r>
            <a:r>
              <a:rPr lang="zh-CN" altLang="zh-CN" dirty="0" smtClean="0"/>
              <a:t>。</a:t>
            </a:r>
            <a:endParaRPr lang="zh-CN" altLang="zh-CN" dirty="0"/>
          </a:p>
        </p:txBody>
      </p:sp>
      <p:graphicFrame>
        <p:nvGraphicFramePr>
          <p:cNvPr id="4" name="表格 3"/>
          <p:cNvGraphicFramePr>
            <a:graphicFrameLocks noGrp="1"/>
          </p:cNvGraphicFramePr>
          <p:nvPr>
            <p:extLst>
              <p:ext uri="{D42A27DB-BD31-4B8C-83A1-F6EECF244321}">
                <p14:modId xmlns:p14="http://schemas.microsoft.com/office/powerpoint/2010/main" val="1571212892"/>
              </p:ext>
            </p:extLst>
          </p:nvPr>
        </p:nvGraphicFramePr>
        <p:xfrm>
          <a:off x="6996022" y="1353131"/>
          <a:ext cx="4591544" cy="4742565"/>
        </p:xfrm>
        <a:graphic>
          <a:graphicData uri="http://schemas.openxmlformats.org/drawingml/2006/table">
            <a:tbl>
              <a:tblPr firstRow="1" firstCol="1" bandRow="1">
                <a:tableStyleId>{5C22544A-7EE6-4342-B048-85BDC9FD1C3A}</a:tableStyleId>
              </a:tblPr>
              <a:tblGrid>
                <a:gridCol w="984512">
                  <a:extLst>
                    <a:ext uri="{9D8B030D-6E8A-4147-A177-3AD203B41FA5}">
                      <a16:colId xmlns:a16="http://schemas.microsoft.com/office/drawing/2014/main" val="822121663"/>
                    </a:ext>
                  </a:extLst>
                </a:gridCol>
                <a:gridCol w="910053">
                  <a:extLst>
                    <a:ext uri="{9D8B030D-6E8A-4147-A177-3AD203B41FA5}">
                      <a16:colId xmlns:a16="http://schemas.microsoft.com/office/drawing/2014/main" val="3727551759"/>
                    </a:ext>
                  </a:extLst>
                </a:gridCol>
                <a:gridCol w="529484">
                  <a:extLst>
                    <a:ext uri="{9D8B030D-6E8A-4147-A177-3AD203B41FA5}">
                      <a16:colId xmlns:a16="http://schemas.microsoft.com/office/drawing/2014/main" val="839609404"/>
                    </a:ext>
                  </a:extLst>
                </a:gridCol>
                <a:gridCol w="2167495">
                  <a:extLst>
                    <a:ext uri="{9D8B030D-6E8A-4147-A177-3AD203B41FA5}">
                      <a16:colId xmlns:a16="http://schemas.microsoft.com/office/drawing/2014/main" val="3188378834"/>
                    </a:ext>
                  </a:extLst>
                </a:gridCol>
              </a:tblGrid>
              <a:tr h="677509">
                <a:tc>
                  <a:txBody>
                    <a:bodyPr/>
                    <a:lstStyle/>
                    <a:p>
                      <a:pPr algn="ctr">
                        <a:lnSpc>
                          <a:spcPct val="150000"/>
                        </a:lnSpc>
                        <a:spcAft>
                          <a:spcPts val="0"/>
                        </a:spcAft>
                      </a:pPr>
                      <a:r>
                        <a:rPr lang="zh-CN" sz="900" kern="100">
                          <a:effectLst/>
                        </a:rPr>
                        <a:t>类型名称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900" kern="100">
                          <a:effectLst/>
                        </a:rPr>
                        <a:t>关键字</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900" kern="100">
                          <a:effectLst/>
                        </a:rPr>
                        <a:t>所占位数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900" kern="100">
                          <a:effectLst/>
                        </a:rPr>
                        <a:t>取值范围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88160756"/>
                  </a:ext>
                </a:extLst>
              </a:tr>
              <a:tr h="338755">
                <a:tc>
                  <a:txBody>
                    <a:bodyPr/>
                    <a:lstStyle/>
                    <a:p>
                      <a:pPr algn="ctr">
                        <a:lnSpc>
                          <a:spcPct val="150000"/>
                        </a:lnSpc>
                        <a:spcAft>
                          <a:spcPts val="0"/>
                        </a:spcAft>
                      </a:pPr>
                      <a:r>
                        <a:rPr lang="zh-CN" sz="900" kern="100">
                          <a:effectLst/>
                        </a:rPr>
                        <a:t>短整型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short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16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900" kern="100">
                          <a:effectLst/>
                        </a:rPr>
                        <a:t>—</a:t>
                      </a:r>
                      <a:r>
                        <a:rPr lang="en-US" sz="900" kern="100">
                          <a:effectLst/>
                        </a:rPr>
                        <a:t>32 768</a:t>
                      </a:r>
                      <a:r>
                        <a:rPr lang="zh-CN" sz="900" kern="100">
                          <a:effectLst/>
                        </a:rPr>
                        <a:t>～</a:t>
                      </a:r>
                      <a:r>
                        <a:rPr lang="en-US" sz="900" kern="100">
                          <a:effectLst/>
                        </a:rPr>
                        <a:t>32 767</a:t>
                      </a:r>
                      <a:r>
                        <a:rPr lang="zh-CN" sz="900" kern="100">
                          <a:effectLst/>
                        </a:rPr>
                        <a:t>，即</a:t>
                      </a:r>
                      <a:r>
                        <a:rPr lang="en-US" sz="900" kern="100">
                          <a:effectLst/>
                        </a:rPr>
                        <a:t>-2</a:t>
                      </a:r>
                      <a:r>
                        <a:rPr lang="en-US" sz="900" kern="100" baseline="30000">
                          <a:effectLst/>
                        </a:rPr>
                        <a:t>15</a:t>
                      </a:r>
                      <a:r>
                        <a:rPr lang="zh-CN" sz="900" kern="100">
                          <a:effectLst/>
                        </a:rPr>
                        <a:t>～</a:t>
                      </a:r>
                      <a:r>
                        <a:rPr lang="en-US" sz="900" kern="100">
                          <a:effectLst/>
                        </a:rPr>
                        <a:t>(2</a:t>
                      </a:r>
                      <a:r>
                        <a:rPr lang="en-US" sz="900" kern="100" baseline="30000">
                          <a:effectLst/>
                        </a:rPr>
                        <a:t>15</a:t>
                      </a:r>
                      <a:r>
                        <a:rPr lang="en-US" sz="90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1906962"/>
                  </a:ext>
                </a:extLst>
              </a:tr>
              <a:tr h="338755">
                <a:tc>
                  <a:txBody>
                    <a:bodyPr/>
                    <a:lstStyle/>
                    <a:p>
                      <a:pPr algn="ctr">
                        <a:lnSpc>
                          <a:spcPct val="150000"/>
                        </a:lnSpc>
                        <a:spcAft>
                          <a:spcPts val="0"/>
                        </a:spcAft>
                      </a:pPr>
                      <a:r>
                        <a:rPr lang="zh-CN" sz="900" kern="100">
                          <a:effectLst/>
                        </a:rPr>
                        <a:t>无符号短整型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unsigned short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16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O</a:t>
                      </a:r>
                      <a:r>
                        <a:rPr lang="zh-CN" sz="900" kern="100">
                          <a:effectLst/>
                        </a:rPr>
                        <a:t>～</a:t>
                      </a:r>
                      <a:r>
                        <a:rPr lang="en-US" sz="900" kern="100">
                          <a:effectLst/>
                        </a:rPr>
                        <a:t>65 535</a:t>
                      </a:r>
                      <a:r>
                        <a:rPr lang="zh-CN" sz="900" kern="100">
                          <a:effectLst/>
                        </a:rPr>
                        <a:t>，即</a:t>
                      </a:r>
                      <a:r>
                        <a:rPr lang="en-US" sz="900" kern="100">
                          <a:effectLst/>
                        </a:rPr>
                        <a:t>(2</a:t>
                      </a:r>
                      <a:r>
                        <a:rPr lang="en-US" sz="900" kern="100" baseline="30000">
                          <a:effectLst/>
                        </a:rPr>
                        <a:t>16</a:t>
                      </a:r>
                      <a:r>
                        <a:rPr lang="en-US" sz="90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74638116"/>
                  </a:ext>
                </a:extLst>
              </a:tr>
              <a:tr h="677509">
                <a:tc>
                  <a:txBody>
                    <a:bodyPr/>
                    <a:lstStyle/>
                    <a:p>
                      <a:pPr algn="ctr">
                        <a:lnSpc>
                          <a:spcPct val="150000"/>
                        </a:lnSpc>
                        <a:spcAft>
                          <a:spcPts val="0"/>
                        </a:spcAft>
                      </a:pPr>
                      <a:r>
                        <a:rPr lang="zh-CN" sz="900" kern="100" dirty="0">
                          <a:effectLst/>
                        </a:rPr>
                        <a:t>基本整型</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int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900" kern="100">
                          <a:effectLst/>
                        </a:rPr>
                        <a:t>—</a:t>
                      </a:r>
                      <a:r>
                        <a:rPr lang="en-US" sz="900" kern="100">
                          <a:effectLst/>
                        </a:rPr>
                        <a:t>2 147 483 648</a:t>
                      </a:r>
                      <a:r>
                        <a:rPr lang="zh-CN" sz="900" kern="100">
                          <a:effectLst/>
                        </a:rPr>
                        <a:t>～</a:t>
                      </a:r>
                      <a:r>
                        <a:rPr lang="en-US" sz="900" kern="100">
                          <a:effectLst/>
                        </a:rPr>
                        <a:t>2 147 483 647</a:t>
                      </a:r>
                      <a:r>
                        <a:rPr lang="zh-CN" sz="900" kern="100">
                          <a:effectLst/>
                        </a:rPr>
                        <a:t>，即</a:t>
                      </a:r>
                      <a:r>
                        <a:rPr lang="en-US" sz="900" kern="100">
                          <a:effectLst/>
                        </a:rPr>
                        <a:t>-2</a:t>
                      </a:r>
                      <a:r>
                        <a:rPr lang="en-US" sz="900" kern="100" baseline="30000">
                          <a:effectLst/>
                        </a:rPr>
                        <a:t>31</a:t>
                      </a:r>
                      <a:r>
                        <a:rPr lang="zh-CN" sz="900" kern="100">
                          <a:effectLst/>
                        </a:rPr>
                        <a:t>～</a:t>
                      </a:r>
                      <a:r>
                        <a:rPr lang="en-US" sz="900" kern="100">
                          <a:effectLst/>
                        </a:rPr>
                        <a:t>(2</a:t>
                      </a:r>
                      <a:r>
                        <a:rPr lang="en-US" sz="900" kern="100" baseline="30000">
                          <a:effectLst/>
                        </a:rPr>
                        <a:t>31</a:t>
                      </a:r>
                      <a:r>
                        <a:rPr lang="en-US" sz="90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20197300"/>
                  </a:ext>
                </a:extLst>
              </a:tr>
              <a:tr h="338755">
                <a:tc>
                  <a:txBody>
                    <a:bodyPr/>
                    <a:lstStyle/>
                    <a:p>
                      <a:pPr algn="ctr">
                        <a:lnSpc>
                          <a:spcPct val="150000"/>
                        </a:lnSpc>
                        <a:spcAft>
                          <a:spcPts val="0"/>
                        </a:spcAft>
                      </a:pPr>
                      <a:r>
                        <a:rPr lang="zh-CN" sz="900" kern="100">
                          <a:effectLst/>
                        </a:rPr>
                        <a:t>无符号基本整型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unsigned int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O</a:t>
                      </a:r>
                      <a:r>
                        <a:rPr lang="zh-CN" sz="900" kern="100">
                          <a:effectLst/>
                        </a:rPr>
                        <a:t>～</a:t>
                      </a:r>
                      <a:r>
                        <a:rPr lang="en-US" sz="900" kern="100">
                          <a:effectLst/>
                        </a:rPr>
                        <a:t>4 294 967 295</a:t>
                      </a:r>
                      <a:r>
                        <a:rPr lang="zh-CN" sz="900" kern="100">
                          <a:effectLst/>
                        </a:rPr>
                        <a:t>，即</a:t>
                      </a:r>
                      <a:r>
                        <a:rPr lang="en-US" sz="900" kern="100">
                          <a:effectLst/>
                        </a:rPr>
                        <a:t>(2</a:t>
                      </a:r>
                      <a:r>
                        <a:rPr lang="en-US" sz="900" kern="100" baseline="30000">
                          <a:effectLst/>
                        </a:rPr>
                        <a:t>32</a:t>
                      </a:r>
                      <a:r>
                        <a:rPr lang="en-US" sz="90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05513037"/>
                  </a:ext>
                </a:extLst>
              </a:tr>
              <a:tr h="677509">
                <a:tc>
                  <a:txBody>
                    <a:bodyPr/>
                    <a:lstStyle/>
                    <a:p>
                      <a:pPr algn="ctr">
                        <a:lnSpc>
                          <a:spcPct val="150000"/>
                        </a:lnSpc>
                        <a:spcAft>
                          <a:spcPts val="0"/>
                        </a:spcAft>
                      </a:pPr>
                      <a:r>
                        <a:rPr lang="zh-CN" sz="900" kern="100">
                          <a:effectLst/>
                        </a:rPr>
                        <a:t>长整型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long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900" kern="100">
                          <a:effectLst/>
                        </a:rPr>
                        <a:t>—</a:t>
                      </a:r>
                      <a:r>
                        <a:rPr lang="en-US" sz="900" kern="100">
                          <a:effectLst/>
                        </a:rPr>
                        <a:t>2 147 483 648</a:t>
                      </a:r>
                      <a:r>
                        <a:rPr lang="zh-CN" sz="900" kern="100">
                          <a:effectLst/>
                        </a:rPr>
                        <a:t>～</a:t>
                      </a:r>
                      <a:r>
                        <a:rPr lang="en-US" sz="900" kern="100">
                          <a:effectLst/>
                        </a:rPr>
                        <a:t>2 147 483 647</a:t>
                      </a:r>
                      <a:r>
                        <a:rPr lang="zh-CN" sz="900" kern="100">
                          <a:effectLst/>
                        </a:rPr>
                        <a:t>，即</a:t>
                      </a:r>
                      <a:r>
                        <a:rPr lang="en-US" sz="900" kern="100">
                          <a:effectLst/>
                        </a:rPr>
                        <a:t>-2</a:t>
                      </a:r>
                      <a:r>
                        <a:rPr lang="en-US" sz="900" kern="100" baseline="30000">
                          <a:effectLst/>
                        </a:rPr>
                        <a:t>31</a:t>
                      </a:r>
                      <a:r>
                        <a:rPr lang="zh-CN" sz="900" kern="100">
                          <a:effectLst/>
                        </a:rPr>
                        <a:t>～</a:t>
                      </a:r>
                      <a:r>
                        <a:rPr lang="en-US" sz="900" kern="100">
                          <a:effectLst/>
                        </a:rPr>
                        <a:t>(2</a:t>
                      </a:r>
                      <a:r>
                        <a:rPr lang="en-US" sz="900" kern="100" baseline="30000">
                          <a:effectLst/>
                        </a:rPr>
                        <a:t>31</a:t>
                      </a:r>
                      <a:r>
                        <a:rPr lang="en-US" sz="90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14286536"/>
                  </a:ext>
                </a:extLst>
              </a:tr>
              <a:tr h="338755">
                <a:tc>
                  <a:txBody>
                    <a:bodyPr/>
                    <a:lstStyle/>
                    <a:p>
                      <a:pPr algn="ctr">
                        <a:lnSpc>
                          <a:spcPct val="150000"/>
                        </a:lnSpc>
                        <a:spcAft>
                          <a:spcPts val="0"/>
                        </a:spcAft>
                      </a:pPr>
                      <a:r>
                        <a:rPr lang="zh-CN" sz="900" kern="100">
                          <a:effectLst/>
                        </a:rPr>
                        <a:t>无符号长整型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unsigned long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O</a:t>
                      </a:r>
                      <a:r>
                        <a:rPr lang="zh-CN" sz="900" kern="100">
                          <a:effectLst/>
                        </a:rPr>
                        <a:t>～</a:t>
                      </a:r>
                      <a:r>
                        <a:rPr lang="en-US" sz="900" kern="100">
                          <a:effectLst/>
                        </a:rPr>
                        <a:t>4 294 967 295</a:t>
                      </a:r>
                      <a:r>
                        <a:rPr lang="zh-CN" sz="900" kern="100">
                          <a:effectLst/>
                        </a:rPr>
                        <a:t>，即</a:t>
                      </a:r>
                      <a:r>
                        <a:rPr lang="en-US" sz="900" kern="100">
                          <a:effectLst/>
                        </a:rPr>
                        <a:t>(2</a:t>
                      </a:r>
                      <a:r>
                        <a:rPr lang="en-US" sz="900" kern="100" baseline="30000">
                          <a:effectLst/>
                        </a:rPr>
                        <a:t>32</a:t>
                      </a:r>
                      <a:r>
                        <a:rPr lang="en-US" sz="90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74837940"/>
                  </a:ext>
                </a:extLst>
              </a:tr>
              <a:tr h="677509">
                <a:tc>
                  <a:txBody>
                    <a:bodyPr/>
                    <a:lstStyle/>
                    <a:p>
                      <a:pPr algn="ctr">
                        <a:lnSpc>
                          <a:spcPct val="150000"/>
                        </a:lnSpc>
                        <a:spcAft>
                          <a:spcPts val="0"/>
                        </a:spcAft>
                      </a:pPr>
                      <a:r>
                        <a:rPr lang="zh-CN" sz="900" kern="100">
                          <a:effectLst/>
                        </a:rPr>
                        <a:t>双长整型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Long long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64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900" kern="100">
                          <a:effectLst/>
                        </a:rPr>
                        <a:t>—</a:t>
                      </a:r>
                      <a:r>
                        <a:rPr lang="en-US" sz="900" kern="100">
                          <a:effectLst/>
                        </a:rPr>
                        <a:t>9 223 372 036 854 775 808</a:t>
                      </a:r>
                      <a:r>
                        <a:rPr lang="zh-CN" sz="900" kern="100">
                          <a:effectLst/>
                        </a:rPr>
                        <a:t>～</a:t>
                      </a:r>
                      <a:r>
                        <a:rPr lang="en-US" sz="900" kern="100">
                          <a:effectLst/>
                        </a:rPr>
                        <a:t>9 223 372 036 854 775 807</a:t>
                      </a:r>
                      <a:r>
                        <a:rPr lang="zh-CN" sz="900" kern="100">
                          <a:effectLst/>
                        </a:rPr>
                        <a:t>，即</a:t>
                      </a:r>
                      <a:r>
                        <a:rPr lang="en-US" sz="900" kern="100">
                          <a:effectLst/>
                        </a:rPr>
                        <a:t>-2</a:t>
                      </a:r>
                      <a:r>
                        <a:rPr lang="en-US" sz="900" kern="100" baseline="30000">
                          <a:effectLst/>
                        </a:rPr>
                        <a:t>63</a:t>
                      </a:r>
                      <a:r>
                        <a:rPr lang="zh-CN" sz="900" kern="100">
                          <a:effectLst/>
                        </a:rPr>
                        <a:t>～</a:t>
                      </a:r>
                      <a:r>
                        <a:rPr lang="en-US" sz="900" kern="100">
                          <a:effectLst/>
                        </a:rPr>
                        <a:t>(2</a:t>
                      </a:r>
                      <a:r>
                        <a:rPr lang="en-US" sz="900" kern="100" baseline="30000">
                          <a:effectLst/>
                        </a:rPr>
                        <a:t>63</a:t>
                      </a:r>
                      <a:r>
                        <a:rPr lang="en-US" sz="90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63556167"/>
                  </a:ext>
                </a:extLst>
              </a:tr>
              <a:tr h="677509">
                <a:tc>
                  <a:txBody>
                    <a:bodyPr/>
                    <a:lstStyle/>
                    <a:p>
                      <a:pPr algn="ctr">
                        <a:lnSpc>
                          <a:spcPct val="150000"/>
                        </a:lnSpc>
                        <a:spcAft>
                          <a:spcPts val="0"/>
                        </a:spcAft>
                      </a:pPr>
                      <a:r>
                        <a:rPr lang="zh-CN" sz="900" kern="100">
                          <a:effectLst/>
                        </a:rPr>
                        <a:t>无符号双长整型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unsigned long long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a:effectLst/>
                        </a:rPr>
                        <a:t>64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900" kern="100" dirty="0">
                          <a:effectLst/>
                        </a:rPr>
                        <a:t>O</a:t>
                      </a:r>
                      <a:r>
                        <a:rPr lang="zh-CN" sz="900" kern="100" dirty="0">
                          <a:effectLst/>
                        </a:rPr>
                        <a:t>～</a:t>
                      </a:r>
                      <a:r>
                        <a:rPr lang="en-US" sz="900" kern="100" dirty="0">
                          <a:effectLst/>
                        </a:rPr>
                        <a:t>18 446 744 073 709 551 615</a:t>
                      </a:r>
                      <a:r>
                        <a:rPr lang="zh-CN" sz="900" kern="100" dirty="0">
                          <a:effectLst/>
                        </a:rPr>
                        <a:t>，即</a:t>
                      </a:r>
                      <a:r>
                        <a:rPr lang="en-US" sz="900" kern="100" dirty="0">
                          <a:effectLst/>
                        </a:rPr>
                        <a:t>2</a:t>
                      </a:r>
                      <a:r>
                        <a:rPr lang="en-US" sz="900" kern="100" baseline="30000" dirty="0">
                          <a:effectLst/>
                        </a:rPr>
                        <a:t>64</a:t>
                      </a:r>
                      <a:r>
                        <a:rPr lang="en-US" sz="900" kern="100" dirty="0">
                          <a:effectLst/>
                        </a:rPr>
                        <a:t>-1</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91044377"/>
                  </a:ext>
                </a:extLst>
              </a:tr>
            </a:tbl>
          </a:graphicData>
        </a:graphic>
      </p:graphicFrame>
    </p:spTree>
    <p:extLst>
      <p:ext uri="{BB962C8B-B14F-4D97-AF65-F5344CB8AC3E}">
        <p14:creationId xmlns:p14="http://schemas.microsoft.com/office/powerpoint/2010/main" val="3105913843"/>
      </p:ext>
    </p:extLst>
  </p:cSld>
  <p:clrMapOvr>
    <a:masterClrMapping/>
  </p:clrMapOvr>
</p:sld>
</file>

<file path=ppt/theme/theme1.xml><?xml version="1.0" encoding="utf-8"?>
<a:theme xmlns:a="http://schemas.openxmlformats.org/drawingml/2006/main" name="欢迎文档">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6715131_TF10001108.potx" id="{D183F7B2-BB7C-4769-A654-F50CCFED9CE6}" vid="{19F569AA-F1B7-4CD3-A3E0-DFBF7B5FB0CC}"/>
    </a:ext>
  </a:extLst>
</a:theme>
</file>

<file path=ppt/theme/theme2.xml><?xml version="1.0" encoding="utf-8"?>
<a:theme xmlns:a="http://schemas.openxmlformats.org/drawingml/2006/main" name="办公室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8a52e8c320b9a064ae3583ae3861c9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8020cb39231a0945110f9cd888b521a"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0072C5-DDE0-4258-BA7A-4D4B80DFA632}">
  <ds:schemaRefs>
    <ds:schemaRef ds:uri="http://schemas.microsoft.com/office/2006/documentManagement/types"/>
    <ds:schemaRef ds:uri="http://purl.org/dc/dcmitype/"/>
    <ds:schemaRef ds:uri="http://schemas.openxmlformats.org/package/2006/metadata/core-properties"/>
    <ds:schemaRef ds:uri="71af3243-3dd4-4a8d-8c0d-dd76da1f02a5"/>
    <ds:schemaRef ds:uri="http://www.w3.org/XML/1998/namespace"/>
    <ds:schemaRef ds:uri="http://purl.org/dc/terms/"/>
    <ds:schemaRef ds:uri="http://schemas.microsoft.com/office/infopath/2007/PartnerControls"/>
    <ds:schemaRef ds:uri="16c05727-aa75-4e4a-9b5f-8a80a1165891"/>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FD7FC771-7DFE-49DA-B577-71181BFBCB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E8C63A-4744-4DE4-BB49-0FF0B5375C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欢迎使用 PowerPoint</Template>
  <TotalTime>0</TotalTime>
  <Words>3025</Words>
  <PresentationFormat>宽屏</PresentationFormat>
  <Paragraphs>296</Paragraphs>
  <Slides>20</Slides>
  <Notes>2</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20</vt:i4>
      </vt:variant>
    </vt:vector>
  </HeadingPairs>
  <TitlesOfParts>
    <vt:vector size="33" baseType="lpstr">
      <vt:lpstr>Microsoft YaHei UI</vt:lpstr>
      <vt:lpstr>宋体</vt:lpstr>
      <vt:lpstr>幼圆</vt:lpstr>
      <vt:lpstr>Arial</vt:lpstr>
      <vt:lpstr>Calibri</vt:lpstr>
      <vt:lpstr>Cambria</vt:lpstr>
      <vt:lpstr>Segoe UI</vt:lpstr>
      <vt:lpstr>Segoe UI Light</vt:lpstr>
      <vt:lpstr>Times New Roman</vt:lpstr>
      <vt:lpstr>Wingdings</vt:lpstr>
      <vt:lpstr>欢迎文档</vt:lpstr>
      <vt:lpstr>Visio.Drawing.11</vt:lpstr>
      <vt:lpstr>Equation.3</vt:lpstr>
      <vt:lpstr>C语言程序设计</vt:lpstr>
      <vt:lpstr>2.1  常量与变量</vt:lpstr>
      <vt:lpstr>2.1  常量与变量</vt:lpstr>
      <vt:lpstr>2.1  常量与变量</vt:lpstr>
      <vt:lpstr>2.1.2  变量</vt:lpstr>
      <vt:lpstr>2.1.2  变量</vt:lpstr>
      <vt:lpstr>2.2  数据类型</vt:lpstr>
      <vt:lpstr>2.2  数据类型</vt:lpstr>
      <vt:lpstr>2.2.2  整型</vt:lpstr>
      <vt:lpstr>2.2.3  实型（浮点型）</vt:lpstr>
      <vt:lpstr>2.2.4 字符型</vt:lpstr>
      <vt:lpstr>2.3  运算符与表达式</vt:lpstr>
      <vt:lpstr>2．算术表达式</vt:lpstr>
      <vt:lpstr>2．赋值表达式</vt:lpstr>
      <vt:lpstr>3.复合赋值运算符</vt:lpstr>
      <vt:lpstr>2.3.4  逗号运算符和求字节运算符</vt:lpstr>
      <vt:lpstr>2.4  类型转换</vt:lpstr>
      <vt:lpstr>2.4  类型转换</vt:lpstr>
      <vt:lpstr>2.4  类型转换</vt:lpstr>
      <vt:lpstr>作业</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dcterms:created xsi:type="dcterms:W3CDTF">2024-02-10T23:59:59Z</dcterms:created>
  <dcterms:modified xsi:type="dcterms:W3CDTF">2024-02-12T03:52:01Z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